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319" r:id="rId3"/>
    <p:sldId id="354" r:id="rId5"/>
    <p:sldId id="289" r:id="rId6"/>
    <p:sldId id="379" r:id="rId7"/>
    <p:sldId id="303" r:id="rId8"/>
    <p:sldId id="335" r:id="rId9"/>
    <p:sldId id="361" r:id="rId10"/>
    <p:sldId id="362" r:id="rId11"/>
    <p:sldId id="338" r:id="rId12"/>
    <p:sldId id="283" r:id="rId13"/>
    <p:sldId id="291" r:id="rId14"/>
    <p:sldId id="357" r:id="rId15"/>
    <p:sldId id="359" r:id="rId16"/>
    <p:sldId id="360" r:id="rId17"/>
    <p:sldId id="363" r:id="rId18"/>
    <p:sldId id="364" r:id="rId19"/>
    <p:sldId id="365" r:id="rId20"/>
    <p:sldId id="369" r:id="rId21"/>
    <p:sldId id="366" r:id="rId22"/>
    <p:sldId id="367" r:id="rId23"/>
    <p:sldId id="368" r:id="rId24"/>
    <p:sldId id="307" r:id="rId25"/>
    <p:sldId id="370" r:id="rId26"/>
    <p:sldId id="371" r:id="rId2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5A193"/>
    <a:srgbClr val="F46B44"/>
    <a:srgbClr val="4D2A20"/>
    <a:srgbClr val="F3B6C2"/>
    <a:srgbClr val="407F35"/>
    <a:srgbClr val="6CC1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>
        <p:scale>
          <a:sx n="75" d="100"/>
          <a:sy n="75" d="100"/>
        </p:scale>
        <p:origin x="-180" y="-600"/>
      </p:cViewPr>
      <p:guideLst>
        <p:guide orient="horz" pos="1558"/>
        <p:guide pos="291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-3666" y="-102"/>
      </p:cViewPr>
      <p:guideLst>
        <p:guide orient="horz" pos="2770"/>
        <p:guide pos="21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07A50-284F-4F29-8EDC-99D05E47E0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ADD7E-5F91-4945-99C1-71FEB7AB02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D23E015-2A79-4EC7-83FF-92FE1758C5E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D281504-9FAF-45F9-AD03-84DE7DCC1C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文本占位符 2"/>
          <p:cNvSpPr>
            <a:spLocks noGrp="1"/>
          </p:cNvSpPr>
          <p:nvPr>
            <p:ph type="body" idx="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r>
              <a:rPr lang="zh-CN" altLang="en-US"/>
              <a:t>更多模板请关注：https://haosc.taobao.com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7BD44-73D5-4F00-9C10-3F3CEB9566F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624D07-F353-48DB-9E00-69FC32B9D9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563">
        <p14:gallery dir="l"/>
      </p:transition>
    </mc:Choice>
    <mc:Fallback>
      <p:transition spd="slow" advTm="1563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611CF-14A0-4790-8CC7-DC7A6345E3C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40D682-4DA5-4515-B349-4FB5310351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563">
        <p14:gallery dir="l"/>
      </p:transition>
    </mc:Choice>
    <mc:Fallback>
      <p:transition spd="slow" advTm="1563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9C271-7F6B-43FE-B207-ABF14690A82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38D37-4335-4F0B-B24B-8686078B6F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563">
        <p14:gallery dir="l"/>
      </p:transition>
    </mc:Choice>
    <mc:Fallback>
      <p:transition spd="slow" advTm="1563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73297-5D2C-4477-AF73-FA2F15875E7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156E4-6BF7-47A4-9184-7893D3A5DC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563">
        <p14:gallery dir="l"/>
      </p:transition>
    </mc:Choice>
    <mc:Fallback>
      <p:transition spd="slow" advTm="1563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0C373-42C7-4691-9902-A12C7D9E48B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775030-F7D0-40B9-809A-0D3A243620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563">
        <p14:gallery dir="l"/>
      </p:transition>
    </mc:Choice>
    <mc:Fallback>
      <p:transition spd="slow" advTm="1563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6286878" y="2706850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C1B15-2758-463D-91BA-C3B2701C064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F927D-E490-431A-97D2-E64187E5E0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563">
        <p14:gallery dir="l"/>
      </p:transition>
    </mc:Choice>
    <mc:Fallback>
      <p:transition spd="slow" advTm="1563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4F317-3B76-4B4D-98D2-D62F2583BD3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55E4D-0266-4616-A2E7-21ADDBE400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563">
        <p14:gallery dir="l"/>
      </p:transition>
    </mc:Choice>
    <mc:Fallback>
      <p:transition spd="slow" advTm="1563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01555-8148-4BBC-A0F1-A9C35EB6182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A36648-2A3B-44CB-BFC9-C7D72FDE939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563">
        <p14:gallery dir="l"/>
      </p:transition>
    </mc:Choice>
    <mc:Fallback>
      <p:transition spd="slow" advTm="1563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845B0-C97A-4612-A24A-E3643C68904B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7A518-655E-41DF-99EF-BF8E3FD577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563">
        <p14:gallery dir="l"/>
      </p:transition>
    </mc:Choice>
    <mc:Fallback>
      <p:transition spd="slow" advTm="1563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21E22-D1AF-4E93-A541-011B6A2421F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E26B90-65C1-4E12-A51A-70C900768A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563">
        <p14:gallery dir="l"/>
      </p:transition>
    </mc:Choice>
    <mc:Fallback>
      <p:transition spd="slow" advTm="1563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EFE5C-22AE-46F9-B251-D4266D48E81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3CABE-F629-41CC-8587-F71C5C71D6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563">
        <p14:gallery dir="l"/>
      </p:transition>
    </mc:Choice>
    <mc:Fallback>
      <p:transition spd="slow" advTm="1563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1" y="273845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5" tIns="34287" rIns="68575" bIns="34287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1" y="1369219"/>
            <a:ext cx="7886700" cy="3263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5" tIns="34287" rIns="68575" bIns="34287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2"/>
            <a:ext cx="2057400" cy="273844"/>
          </a:xfrm>
          <a:prstGeom prst="rect">
            <a:avLst/>
          </a:prstGeom>
        </p:spPr>
        <p:txBody>
          <a:bodyPr vert="horz" lIns="68575" tIns="34287" rIns="68575" bIns="34287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3B19B76-EE80-4421-BA45-E546D854C1C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2"/>
            <a:ext cx="3086100" cy="273844"/>
          </a:xfrm>
          <a:prstGeom prst="rect">
            <a:avLst/>
          </a:prstGeom>
        </p:spPr>
        <p:txBody>
          <a:bodyPr vert="horz" lIns="68575" tIns="34287" rIns="68575" bIns="34287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2"/>
            <a:ext cx="2057400" cy="273844"/>
          </a:xfrm>
          <a:prstGeom prst="rect">
            <a:avLst/>
          </a:prstGeom>
        </p:spPr>
        <p:txBody>
          <a:bodyPr vert="horz" wrap="square" lIns="68575" tIns="34287" rIns="68575" bIns="34287" numCol="1" anchor="ctr" anchorCtr="0" compatLnSpc="1"/>
          <a:lstStyle>
            <a:lvl1pPr algn="r">
              <a:defRPr sz="9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79D6B12A-128A-4C90-96BF-B60855FC68F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 advTm="1563">
        <p14:gallery dir="l"/>
      </p:transition>
    </mc:Choice>
    <mc:Fallback>
      <p:transition spd="slow" advTm="1563">
        <p:fade/>
      </p:transition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.xml"/><Relationship Id="rId5" Type="http://schemas.openxmlformats.org/officeDocument/2006/relationships/image" Target="../media/image7.png"/><Relationship Id="rId4" Type="http://schemas.openxmlformats.org/officeDocument/2006/relationships/tags" Target="../tags/tag26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image" Target="../media/image6.png"/><Relationship Id="rId2" Type="http://schemas.openxmlformats.org/officeDocument/2006/relationships/tags" Target="../tags/tag28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1.xml"/><Relationship Id="rId3" Type="http://schemas.openxmlformats.org/officeDocument/2006/relationships/image" Target="../media/image6.png"/><Relationship Id="rId2" Type="http://schemas.openxmlformats.org/officeDocument/2006/relationships/tags" Target="../tags/tag30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5.xml"/><Relationship Id="rId4" Type="http://schemas.openxmlformats.org/officeDocument/2006/relationships/image" Target="../media/image8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3.png"/><Relationship Id="rId2" Type="http://schemas.openxmlformats.org/officeDocument/2006/relationships/tags" Target="../tags/tag4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5.png"/><Relationship Id="rId2" Type="http://schemas.openxmlformats.org/officeDocument/2006/relationships/tags" Target="../tags/tag10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image" Target="../media/image6.png"/><Relationship Id="rId2" Type="http://schemas.openxmlformats.org/officeDocument/2006/relationships/tags" Target="../tags/tag24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光未然《黄河颂》朗诵：方明，更多精品请点击关注_腾讯视频1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28650" y="400050"/>
            <a:ext cx="7886700" cy="43434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video fullScrn="1">
              <p:cMediaNode>
                <p:cTn id="2" fill="remove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252980" y="234315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1"/>
          <p:cNvSpPr/>
          <p:nvPr>
            <p:custDataLst>
              <p:tags r:id="rId2"/>
            </p:custDataLst>
          </p:nvPr>
        </p:nvSpPr>
        <p:spPr>
          <a:xfrm>
            <a:off x="6155690" y="140335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l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朗读节奏划分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6" name="文本框 16385"/>
          <p:cNvSpPr txBox="1"/>
          <p:nvPr/>
        </p:nvSpPr>
        <p:spPr>
          <a:xfrm>
            <a:off x="1456690" y="255905"/>
            <a:ext cx="4366895" cy="4887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4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黄河颂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啊，朋友！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黄河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以它/英雄的气魄，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出现在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亚洲的原野；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它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表现出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我们民族的精神：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伟大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而又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坚强！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  <a:sym typeface="+mn-ea"/>
              </a:rPr>
              <a:t>这里，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  <a:sym typeface="+mn-ea"/>
              </a:rPr>
              <a:t>我们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  <a:sym typeface="+mn-ea"/>
              </a:rPr>
              <a:t>向着黄河，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  <a:sym typeface="+mn-ea"/>
              </a:rPr>
              <a:t>唱出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  <a:sym typeface="+mn-ea"/>
              </a:rPr>
              <a:t>我们的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  <a:sym typeface="+mn-ea"/>
              </a:rPr>
              <a:t>赞歌。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9395" y="2582545"/>
            <a:ext cx="2481580" cy="2481580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252980" y="234315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1"/>
          <p:cNvSpPr/>
          <p:nvPr>
            <p:custDataLst>
              <p:tags r:id="rId2"/>
            </p:custDataLst>
          </p:nvPr>
        </p:nvSpPr>
        <p:spPr>
          <a:xfrm>
            <a:off x="6155690" y="140335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l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朗读节奏划分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6" name="文本框 16385"/>
          <p:cNvSpPr txBox="1"/>
          <p:nvPr/>
        </p:nvSpPr>
        <p:spPr>
          <a:xfrm>
            <a:off x="1517650" y="262255"/>
            <a:ext cx="4366895" cy="4333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黄河颂</a:t>
            </a:r>
            <a:endParaRPr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站在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高山之巅，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望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黄河滚滚，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奔向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东南。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惊涛澎湃，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掀起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万丈狂澜；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浊流宛转，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结成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九曲连环；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83835" y="1014095"/>
            <a:ext cx="30460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 b="1">
                <a:latin typeface="楷体_GB2312" pitchFamily="49" charset="-122"/>
                <a:ea typeface="楷体_GB2312" pitchFamily="49" charset="-122"/>
              </a:rPr>
              <a:t>从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昆仑山下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r>
              <a:rPr sz="2400" b="1">
                <a:latin typeface="楷体_GB2312" pitchFamily="49" charset="-122"/>
                <a:ea typeface="楷体_GB2312" pitchFamily="49" charset="-122"/>
              </a:rPr>
              <a:t>奔向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黄海之边，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r>
              <a:rPr sz="2400" b="1">
                <a:latin typeface="楷体_GB2312" pitchFamily="49" charset="-122"/>
                <a:ea typeface="楷体_GB2312" pitchFamily="49" charset="-122"/>
              </a:rPr>
              <a:t>把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中原大地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r>
              <a:rPr sz="2400" b="1">
                <a:latin typeface="楷体_GB2312" pitchFamily="49" charset="-122"/>
                <a:ea typeface="楷体_GB2312" pitchFamily="49" charset="-122"/>
              </a:rPr>
              <a:t>劈成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南北两面。</a:t>
            </a:r>
            <a:endParaRPr sz="28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9395" y="2582545"/>
            <a:ext cx="2481580" cy="2481580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252980" y="234315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1"/>
          <p:cNvSpPr/>
          <p:nvPr>
            <p:custDataLst>
              <p:tags r:id="rId2"/>
            </p:custDataLst>
          </p:nvPr>
        </p:nvSpPr>
        <p:spPr>
          <a:xfrm>
            <a:off x="6155690" y="140335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l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朗读节奏划分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6" name="文本框 16385"/>
          <p:cNvSpPr txBox="1"/>
          <p:nvPr/>
        </p:nvSpPr>
        <p:spPr>
          <a:xfrm>
            <a:off x="565150" y="575310"/>
            <a:ext cx="4366895" cy="3780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         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黄河颂</a:t>
            </a:r>
            <a:endParaRPr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啊！黄河！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你是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中华民族的摇篮！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五千年的古国文化，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从你这儿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发源；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多少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英雄的故事，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在你的身边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扮演！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49140" y="1801495"/>
            <a:ext cx="39103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 b="1">
                <a:latin typeface="楷体_GB2312" pitchFamily="49" charset="-122"/>
                <a:ea typeface="楷体_GB2312" pitchFamily="49" charset="-122"/>
              </a:rPr>
              <a:t>啊！黄河！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r>
              <a:rPr sz="2400" b="1">
                <a:latin typeface="楷体_GB2312" pitchFamily="49" charset="-122"/>
                <a:ea typeface="楷体_GB2312" pitchFamily="49" charset="-122"/>
              </a:rPr>
              <a:t>你是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伟大坚强，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r>
              <a:rPr sz="2400" b="1">
                <a:latin typeface="楷体_GB2312" pitchFamily="49" charset="-122"/>
                <a:ea typeface="楷体_GB2312" pitchFamily="49" charset="-122"/>
              </a:rPr>
              <a:t>像一个巨人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r>
              <a:rPr sz="2400" b="1">
                <a:latin typeface="楷体_GB2312" pitchFamily="49" charset="-122"/>
                <a:ea typeface="楷体_GB2312" pitchFamily="49" charset="-122"/>
              </a:rPr>
              <a:t>出现在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亚洲平原之上，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r>
              <a:rPr sz="2400" b="1">
                <a:latin typeface="楷体_GB2312" pitchFamily="49" charset="-122"/>
                <a:ea typeface="楷体_GB2312" pitchFamily="49" charset="-122"/>
              </a:rPr>
              <a:t>用你那英雄的体魄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r>
              <a:rPr sz="2400" b="1">
                <a:latin typeface="楷体_GB2312" pitchFamily="49" charset="-122"/>
                <a:ea typeface="楷体_GB2312" pitchFamily="49" charset="-122"/>
              </a:rPr>
              <a:t>筑成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我们民族的屏障。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252980" y="234315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1"/>
          <p:cNvSpPr/>
          <p:nvPr>
            <p:custDataLst>
              <p:tags r:id="rId2"/>
            </p:custDataLst>
          </p:nvPr>
        </p:nvSpPr>
        <p:spPr>
          <a:xfrm>
            <a:off x="6155690" y="140335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l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朗读节奏划分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6" name="文本框 16385"/>
          <p:cNvSpPr txBox="1"/>
          <p:nvPr/>
        </p:nvSpPr>
        <p:spPr>
          <a:xfrm>
            <a:off x="1263650" y="221615"/>
            <a:ext cx="4366895" cy="4887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         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黄河颂</a:t>
            </a:r>
            <a:endParaRPr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啊！黄河！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你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一泻万丈，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浩浩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荡荡，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向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南北两岸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伸出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千万条铁的臂膀。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我们民族的伟大精神，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将要在你的哺育下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400" b="1">
                <a:latin typeface="楷体_GB2312" pitchFamily="49" charset="-122"/>
                <a:ea typeface="楷体_GB2312" pitchFamily="49" charset="-122"/>
              </a:rPr>
              <a:t>发扬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滋长！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35220" y="1787525"/>
            <a:ext cx="39103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 b="1">
                <a:latin typeface="楷体_GB2312" pitchFamily="49" charset="-122"/>
                <a:ea typeface="楷体_GB2312" pitchFamily="49" charset="-122"/>
              </a:rPr>
              <a:t>我们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祖国的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英雄儿女，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r>
              <a:rPr sz="2400" b="1">
                <a:latin typeface="楷体_GB2312" pitchFamily="49" charset="-122"/>
                <a:ea typeface="楷体_GB2312" pitchFamily="49" charset="-122"/>
              </a:rPr>
              <a:t>将要学习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你的榜样，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r>
              <a:rPr sz="2400" b="1">
                <a:latin typeface="楷体_GB2312" pitchFamily="49" charset="-122"/>
                <a:ea typeface="楷体_GB2312" pitchFamily="49" charset="-122"/>
              </a:rPr>
              <a:t>像你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一样的伟大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坚强！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  <a:p>
            <a:r>
              <a:rPr sz="2400" b="1">
                <a:latin typeface="楷体_GB2312" pitchFamily="49" charset="-122"/>
                <a:ea typeface="楷体_GB2312" pitchFamily="49" charset="-122"/>
              </a:rPr>
              <a:t>像你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一样的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伟大</a:t>
            </a:r>
            <a:r>
              <a:rPr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sz="2400" b="1">
                <a:latin typeface="楷体_GB2312" pitchFamily="49" charset="-122"/>
                <a:ea typeface="楷体_GB2312" pitchFamily="49" charset="-122"/>
              </a:rPr>
              <a:t>坚强！</a:t>
            </a:r>
            <a:endParaRPr sz="2400" b="1"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7" name="文本框 1"/>
          <p:cNvSpPr/>
          <p:nvPr>
            <p:custDataLst>
              <p:tags r:id="rId2"/>
            </p:custDataLst>
          </p:nvPr>
        </p:nvSpPr>
        <p:spPr>
          <a:xfrm>
            <a:off x="7030720" y="137795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l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5" name="文本框 1"/>
          <p:cNvSpPr/>
          <p:nvPr>
            <p:custDataLst>
              <p:tags r:id="rId3"/>
            </p:custDataLst>
          </p:nvPr>
        </p:nvSpPr>
        <p:spPr>
          <a:xfrm>
            <a:off x="398463" y="56832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endParaRPr lang="zh-CN" altLang="en-US" sz="3200" b="1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6867" name="Text Box 6"/>
          <p:cNvSpPr/>
          <p:nvPr>
            <p:custDataLst>
              <p:tags r:id="rId4"/>
            </p:custDataLst>
          </p:nvPr>
        </p:nvSpPr>
        <p:spPr>
          <a:xfrm>
            <a:off x="675640" y="990600"/>
            <a:ext cx="8022590" cy="1169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本诗的题目是《黄河颂》，哪个字是关键字?表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达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了诗人怎样的感情?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(2)全诗分成朗诵词和歌词两大部分，歌词部分可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划分为哪几个部分?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5840" y="1906270"/>
            <a:ext cx="76923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颂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”字是关键字。表达了诗人对黄河的热爱和歌颂。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44040" y="3728720"/>
            <a:ext cx="55454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绘黄河、颂黄河、抒壮志三部分。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7" name="文本框 1"/>
          <p:cNvSpPr/>
          <p:nvPr>
            <p:custDataLst>
              <p:tags r:id="rId2"/>
            </p:custDataLst>
          </p:nvPr>
        </p:nvSpPr>
        <p:spPr>
          <a:xfrm>
            <a:off x="7030720" y="137795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l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感知内容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5" name="文本框 1"/>
          <p:cNvSpPr/>
          <p:nvPr>
            <p:custDataLst>
              <p:tags r:id="rId3"/>
            </p:custDataLst>
          </p:nvPr>
        </p:nvSpPr>
        <p:spPr>
          <a:xfrm>
            <a:off x="398463" y="56832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endParaRPr lang="zh-CN" altLang="en-US" sz="3200" b="1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6867" name="Text Box 6"/>
          <p:cNvSpPr/>
          <p:nvPr>
            <p:custDataLst>
              <p:tags r:id="rId4"/>
            </p:custDataLst>
          </p:nvPr>
        </p:nvSpPr>
        <p:spPr>
          <a:xfrm>
            <a:off x="675640" y="990600"/>
            <a:ext cx="8022590" cy="1169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1.诗人在歌颂黄河之前对黄河做了怎样一番描绘?表现了黄河的什么特点?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740" y="2159635"/>
            <a:ext cx="769239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“望”字所领起的部分,从近镜头特写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俯瞰全景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纵向描写流向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横向展开到黄河两岸，表现了黄河一往无前、无坚不摧的特点。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7" name="文本框 1"/>
          <p:cNvSpPr/>
          <p:nvPr>
            <p:custDataLst>
              <p:tags r:id="rId2"/>
            </p:custDataLst>
          </p:nvPr>
        </p:nvSpPr>
        <p:spPr>
          <a:xfrm>
            <a:off x="7030720" y="137795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l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感知内容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5" name="文本框 1"/>
          <p:cNvSpPr/>
          <p:nvPr>
            <p:custDataLst>
              <p:tags r:id="rId3"/>
            </p:custDataLst>
          </p:nvPr>
        </p:nvSpPr>
        <p:spPr>
          <a:xfrm>
            <a:off x="398463" y="56832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endParaRPr lang="zh-CN" altLang="en-US" sz="3200" b="1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6867" name="Text Box 6"/>
          <p:cNvSpPr/>
          <p:nvPr>
            <p:custDataLst>
              <p:tags r:id="rId4"/>
            </p:custDataLst>
          </p:nvPr>
        </p:nvSpPr>
        <p:spPr>
          <a:xfrm>
            <a:off x="796290" y="1882775"/>
            <a:ext cx="8022590" cy="1169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2.诗人从哪些方面赞美了黄河的英雄气魄?反复出现的“啊!黄河!”起了什么作用?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7" name="文本框 1"/>
          <p:cNvSpPr/>
          <p:nvPr>
            <p:custDataLst>
              <p:tags r:id="rId2"/>
            </p:custDataLst>
          </p:nvPr>
        </p:nvSpPr>
        <p:spPr>
          <a:xfrm>
            <a:off x="7030720" y="137795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l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感知内容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5" name="文本框 1"/>
          <p:cNvSpPr/>
          <p:nvPr>
            <p:custDataLst>
              <p:tags r:id="rId3"/>
            </p:custDataLst>
          </p:nvPr>
        </p:nvSpPr>
        <p:spPr>
          <a:xfrm>
            <a:off x="398463" y="56832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endParaRPr lang="zh-CN" altLang="en-US" sz="3200" b="1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5840" y="1148080"/>
            <a:ext cx="769239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从黄河的自然地理特征、黄河在历史上对中华民族的贡献方面赞美了黄河的英雄气魄。“啊!黄河!"在诗中出现了三次，把歌词主体部分从“啊!黄河! /你是中华民族的摇篮!"到“将要在你的哺育下/发扬滋长!"分为三个层次,依次是黄河哺育了中华民族，黄河保卫了中华民族,黄河还将激励着中华民族勇往直前。</a:t>
            </a:r>
            <a:endParaRPr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7" name="文本框 1"/>
          <p:cNvSpPr/>
          <p:nvPr>
            <p:custDataLst>
              <p:tags r:id="rId2"/>
            </p:custDataLst>
          </p:nvPr>
        </p:nvSpPr>
        <p:spPr>
          <a:xfrm>
            <a:off x="7030720" y="137795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l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感知内容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5" name="文本框 1"/>
          <p:cNvSpPr/>
          <p:nvPr>
            <p:custDataLst>
              <p:tags r:id="rId3"/>
            </p:custDataLst>
          </p:nvPr>
        </p:nvSpPr>
        <p:spPr>
          <a:xfrm>
            <a:off x="398463" y="56832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endParaRPr lang="zh-CN" altLang="en-US" sz="3200" b="1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6867" name="Text Box 6"/>
          <p:cNvSpPr/>
          <p:nvPr>
            <p:custDataLst>
              <p:tags r:id="rId4"/>
            </p:custDataLst>
          </p:nvPr>
        </p:nvSpPr>
        <p:spPr>
          <a:xfrm>
            <a:off x="675640" y="990600"/>
            <a:ext cx="8022590" cy="1169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3.本诗由朗诵词和歌词两部分组成，从全诗来看,你认为朗诵词部分起了什么作用?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5840" y="2400300"/>
            <a:ext cx="76923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朗诵词提纲挈领地概括出黄河的性格,引出下面的歌词。</a:t>
            </a:r>
            <a:endParaRPr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7" name="文本框 1"/>
          <p:cNvSpPr/>
          <p:nvPr>
            <p:custDataLst>
              <p:tags r:id="rId2"/>
            </p:custDataLst>
          </p:nvPr>
        </p:nvSpPr>
        <p:spPr>
          <a:xfrm>
            <a:off x="7066915" y="111760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Rectangle 7"/>
          <p:cNvSpPr/>
          <p:nvPr/>
        </p:nvSpPr>
        <p:spPr>
          <a:xfrm>
            <a:off x="668973" y="843915"/>
            <a:ext cx="7805737" cy="396938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indent="304800" eaLnBrk="1" hangingPunct="1">
              <a:lnSpc>
                <a:spcPct val="150000"/>
              </a:lnSpc>
            </a:pPr>
            <a:r>
              <a:rPr sz="2800" b="1">
                <a:latin typeface="楷体_GB2312" pitchFamily="49" charset="-122"/>
                <a:ea typeface="楷体_GB2312" pitchFamily="49" charset="-122"/>
              </a:rPr>
              <a:t>1. 了解本首歌词的创作历史背景；有感情地朗读课文，提高诗歌的朗读能力。 </a:t>
            </a:r>
            <a:endParaRPr sz="2800" b="1">
              <a:latin typeface="楷体_GB2312" pitchFamily="49" charset="-122"/>
              <a:ea typeface="楷体_GB2312" pitchFamily="49" charset="-122"/>
            </a:endParaRPr>
          </a:p>
          <a:p>
            <a:pPr indent="304800" eaLnBrk="1" hangingPunct="1">
              <a:lnSpc>
                <a:spcPct val="150000"/>
              </a:lnSpc>
            </a:pPr>
            <a:r>
              <a:rPr sz="2800" b="1">
                <a:latin typeface="楷体_GB2312" pitchFamily="49" charset="-122"/>
                <a:ea typeface="楷体_GB2312" pitchFamily="49" charset="-122"/>
              </a:rPr>
              <a:t>2. 通过反复朗读课文和</a:t>
            </a:r>
            <a:r>
              <a:rPr sz="2800" b="1">
                <a:latin typeface="楷体_GB2312" pitchFamily="49" charset="-122"/>
                <a:ea typeface="楷体_GB2312" pitchFamily="49" charset="-122"/>
                <a:sym typeface="+mn-ea"/>
              </a:rPr>
              <a:t>合作交流</a:t>
            </a:r>
            <a:r>
              <a:rPr sz="2800" b="1">
                <a:latin typeface="楷体_GB2312" pitchFamily="49" charset="-122"/>
                <a:ea typeface="楷体_GB2312" pitchFamily="49" charset="-122"/>
              </a:rPr>
              <a:t>，深入理解蕴含在诗中的思想感情。 </a:t>
            </a:r>
            <a:endParaRPr sz="2800" b="1">
              <a:latin typeface="楷体_GB2312" pitchFamily="49" charset="-122"/>
              <a:ea typeface="楷体_GB2312" pitchFamily="49" charset="-122"/>
            </a:endParaRPr>
          </a:p>
          <a:p>
            <a:pPr indent="304800" eaLnBrk="1" hangingPunct="1">
              <a:lnSpc>
                <a:spcPct val="150000"/>
              </a:lnSpc>
            </a:pPr>
            <a:r>
              <a:rPr sz="2800" b="1">
                <a:latin typeface="楷体_GB2312" pitchFamily="49" charset="-122"/>
                <a:ea typeface="楷体_GB2312" pitchFamily="49" charset="-122"/>
              </a:rPr>
              <a:t>3. 感受诗中所表现的伟大的民族精神和强烈的爱国情感，培养学生的爱国主义情操。 </a:t>
            </a:r>
            <a:endParaRPr sz="2800" b="1"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5" name="文本框 1"/>
          <p:cNvSpPr/>
          <p:nvPr>
            <p:custDataLst>
              <p:tags r:id="rId2"/>
            </p:custDataLst>
          </p:nvPr>
        </p:nvSpPr>
        <p:spPr>
          <a:xfrm>
            <a:off x="398463" y="56832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endParaRPr lang="zh-CN" altLang="en-US" sz="3200" b="1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6867" name="Text Box 6"/>
          <p:cNvSpPr/>
          <p:nvPr>
            <p:custDataLst>
              <p:tags r:id="rId3"/>
            </p:custDataLst>
          </p:nvPr>
        </p:nvSpPr>
        <p:spPr>
          <a:xfrm>
            <a:off x="675640" y="990600"/>
            <a:ext cx="8022590" cy="1169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4.为什么说黄河是中华民族的“摇篮”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屏障”?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740" y="1688465"/>
            <a:ext cx="769239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把黄河比喻成"摇篮”，是因为黄河是中华民族的母亲河，中华文化在黄河流域产生、发展、壮大，黄河哺育、滋养了世代中华儿女。把黄河比喻成“屏障”，侧重从黄河对中华民族的保卫作用而言。黄河在地理上可作为军事屏障,黄河的伟大精神，更足以成为中华民族精神上的屏障,这是中华民族抵御外敌的制胜法宝。</a:t>
            </a:r>
            <a:endParaRPr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1"/>
          <p:cNvSpPr/>
          <p:nvPr>
            <p:custDataLst>
              <p:tags r:id="rId4"/>
            </p:custDataLst>
          </p:nvPr>
        </p:nvSpPr>
        <p:spPr>
          <a:xfrm>
            <a:off x="7030720" y="137795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l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品味语言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7" name="文本框 1"/>
          <p:cNvSpPr/>
          <p:nvPr>
            <p:custDataLst>
              <p:tags r:id="rId2"/>
            </p:custDataLst>
          </p:nvPr>
        </p:nvSpPr>
        <p:spPr>
          <a:xfrm>
            <a:off x="7030720" y="137795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l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品味语言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5" name="文本框 1"/>
          <p:cNvSpPr/>
          <p:nvPr>
            <p:custDataLst>
              <p:tags r:id="rId3"/>
            </p:custDataLst>
          </p:nvPr>
        </p:nvSpPr>
        <p:spPr>
          <a:xfrm>
            <a:off x="398463" y="56832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endParaRPr lang="zh-CN" altLang="en-US" sz="3200" b="1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6867" name="Text Box 6"/>
          <p:cNvSpPr/>
          <p:nvPr>
            <p:custDataLst>
              <p:tags r:id="rId4"/>
            </p:custDataLst>
          </p:nvPr>
        </p:nvSpPr>
        <p:spPr>
          <a:xfrm>
            <a:off x="675640" y="990600"/>
            <a:ext cx="8022590" cy="1169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5.你认为诗人心目中的黄河象征什么精神?这首诗有什么历史和现实意义?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740" y="1978660"/>
            <a:ext cx="769239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诗人心目中的黄河象征伟大坚强的民族精神。这首诗曾激发了全国人民的抗日热情，对抗日战争的胜利起到了推动的作用</a:t>
            </a:r>
            <a:r>
              <a:rPr 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  <a:r>
              <a:rPr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在今天，这首诗仍激发着中华儿女建设祖国的豪情。</a:t>
            </a:r>
            <a:endParaRPr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/>
          <p:nvPr>
            <p:custDataLst>
              <p:tags r:id="rId2"/>
            </p:custDataLst>
          </p:nvPr>
        </p:nvSpPr>
        <p:spPr>
          <a:xfrm>
            <a:off x="6985635" y="45720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l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文章主旨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29" name="文本框 1"/>
          <p:cNvSpPr/>
          <p:nvPr>
            <p:custDataLst>
              <p:tags r:id="rId3"/>
            </p:custDataLst>
          </p:nvPr>
        </p:nvSpPr>
        <p:spPr>
          <a:xfrm>
            <a:off x="463550" y="625475"/>
            <a:ext cx="16129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ctr"/>
            <a:endParaRPr lang="zh-CN" altLang="en-US" b="1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41725" y="914400"/>
            <a:ext cx="527431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本诗通过赞美黄河的历史贡献、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8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</a:t>
            </a:r>
            <a:endParaRPr lang="en-US" altLang="zh-CN" sz="2800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等，歌颂了中华民族</a:t>
            </a:r>
            <a:r>
              <a:rPr lang="en-US" altLang="zh-CN" sz="28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altLang="zh-CN" sz="28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的民族精神，表达了中华儿女保卫祖国的坚定决心和一往无前的勇气。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600190" y="1763395"/>
            <a:ext cx="1537970" cy="120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411345" y="1751330"/>
            <a:ext cx="1519555" cy="120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007860" y="2173605"/>
            <a:ext cx="151574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523740" y="1315085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地理特征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00190" y="1315085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激励作用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85635" y="1775460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伟大坚强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500" y="1199515"/>
            <a:ext cx="2597785" cy="194881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/>
          <p:nvPr>
            <p:custDataLst>
              <p:tags r:id="rId2"/>
            </p:custDataLst>
          </p:nvPr>
        </p:nvSpPr>
        <p:spPr>
          <a:xfrm>
            <a:off x="6985635" y="45720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l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课外链接</a:t>
            </a:r>
            <a:r>
              <a:rPr lang="en-US" altLang="zh-CN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29" name="文本框 1"/>
          <p:cNvSpPr/>
          <p:nvPr>
            <p:custDataLst>
              <p:tags r:id="rId3"/>
            </p:custDataLst>
          </p:nvPr>
        </p:nvSpPr>
        <p:spPr>
          <a:xfrm>
            <a:off x="463550" y="625475"/>
            <a:ext cx="16129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ctr"/>
            <a:endParaRPr lang="zh-CN" altLang="en-US" b="1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91995" y="1019810"/>
            <a:ext cx="610616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黄河颂</a:t>
            </a:r>
            <a:endParaRPr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r"/>
            <a:r>
              <a:rPr sz="2800">
                <a:latin typeface="仿宋" panose="02010609060101010101" charset="-122"/>
                <a:ea typeface="仿宋" panose="02010609060101010101" charset="-122"/>
                <a:cs typeface="黑体" panose="02010609060101010101" charset="-122"/>
              </a:rPr>
              <a:t>余亚飞</a:t>
            </a:r>
            <a:endParaRPr sz="2800">
              <a:latin typeface="仿宋" panose="02010609060101010101" charset="-122"/>
              <a:ea typeface="仿宋" panose="02010609060101010101" charset="-122"/>
              <a:cs typeface="黑体" panose="02010609060101010101" charset="-122"/>
            </a:endParaRPr>
          </a:p>
          <a:p>
            <a:r>
              <a:rPr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黄河浩荡贯长虹，浪泻涛奔气势雄。</a:t>
            </a:r>
            <a:endParaRPr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石障山屏难阻挡，千回百转总流东。</a:t>
            </a:r>
            <a:endParaRPr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/>
          <p:nvPr>
            <p:custDataLst>
              <p:tags r:id="rId2"/>
            </p:custDataLst>
          </p:nvPr>
        </p:nvSpPr>
        <p:spPr>
          <a:xfrm>
            <a:off x="6985635" y="45720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l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课外链接</a:t>
            </a:r>
            <a:r>
              <a:rPr lang="en-US" altLang="zh-CN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29" name="文本框 1"/>
          <p:cNvSpPr/>
          <p:nvPr>
            <p:custDataLst>
              <p:tags r:id="rId3"/>
            </p:custDataLst>
          </p:nvPr>
        </p:nvSpPr>
        <p:spPr>
          <a:xfrm>
            <a:off x="463550" y="625475"/>
            <a:ext cx="16129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ctr"/>
            <a:endParaRPr lang="zh-CN" altLang="en-US" b="1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485" y="1143000"/>
            <a:ext cx="845185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关于黄河的古诗</a:t>
            </a:r>
            <a:endParaRPr 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800">
                <a:latin typeface="仿宋" panose="02010609060101010101" charset="-122"/>
                <a:ea typeface="仿宋" panose="02010609060101010101" charset="-122"/>
                <a:cs typeface="黑体" panose="02010609060101010101" charset="-122"/>
              </a:rPr>
              <a:t>欲渡黄河冰塞川，将登太行雪满山。——李白《行路难·其一》</a:t>
            </a:r>
            <a:endParaRPr sz="2800">
              <a:latin typeface="仿宋" panose="02010609060101010101" charset="-122"/>
              <a:ea typeface="仿宋" panose="02010609060101010101" charset="-122"/>
              <a:cs typeface="黑体" panose="02010609060101010101" charset="-122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800">
                <a:latin typeface="仿宋" panose="02010609060101010101" charset="-122"/>
                <a:ea typeface="仿宋" panose="02010609060101010101" charset="-122"/>
                <a:cs typeface="黑体" panose="02010609060101010101" charset="-122"/>
              </a:rPr>
              <a:t>九曲黄河万里沙，浪淘风簸自天涯。——刘禹锡《浪淘沙·九曲黄河万里沙》</a:t>
            </a:r>
            <a:endParaRPr sz="2800">
              <a:latin typeface="仿宋" panose="02010609060101010101" charset="-122"/>
              <a:ea typeface="仿宋" panose="02010609060101010101" charset="-122"/>
              <a:cs typeface="黑体" panose="02010609060101010101" charset="-122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800">
                <a:latin typeface="仿宋" panose="02010609060101010101" charset="-122"/>
                <a:ea typeface="仿宋" panose="02010609060101010101" charset="-122"/>
                <a:cs typeface="黑体" panose="02010609060101010101" charset="-122"/>
              </a:rPr>
              <a:t>黄河之水天上来，奔流到海不复回。——李白《将进酒》</a:t>
            </a:r>
            <a:endParaRPr sz="2800">
              <a:latin typeface="仿宋" panose="02010609060101010101" charset="-122"/>
              <a:ea typeface="仿宋" panose="02010609060101010101" charset="-122"/>
              <a:cs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7" name="文本框 1"/>
          <p:cNvSpPr/>
          <p:nvPr>
            <p:custDataLst>
              <p:tags r:id="rId2"/>
            </p:custDataLst>
          </p:nvPr>
        </p:nvSpPr>
        <p:spPr>
          <a:xfrm>
            <a:off x="7066915" y="111760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作者介绍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04285" y="1122680"/>
            <a:ext cx="489013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光未然</a:t>
            </a:r>
            <a:r>
              <a:rPr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(1913年-2002年)，原名张光年，湖北省光化县(现老河口市)人，</a:t>
            </a:r>
            <a:r>
              <a:rPr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中共党员，现代诗人、文学评论家</a:t>
            </a:r>
            <a:r>
              <a:rPr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。1939 年他到延安后创作了歌颂中华民族精神的组诗</a:t>
            </a:r>
            <a:r>
              <a:rPr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《黄河大合唱》</a:t>
            </a:r>
            <a:r>
              <a:rPr lang="zh-CN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，经冼星海谱曲后风行全国。</a:t>
            </a:r>
            <a:endParaRPr 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955" y="691515"/>
            <a:ext cx="2857500" cy="39719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7" name="文本框 1"/>
          <p:cNvSpPr/>
          <p:nvPr>
            <p:custDataLst>
              <p:tags r:id="rId2"/>
            </p:custDataLst>
          </p:nvPr>
        </p:nvSpPr>
        <p:spPr>
          <a:xfrm>
            <a:off x="7066915" y="111760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本文文体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2775" y="951230"/>
            <a:ext cx="52628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楷体_GB2312" pitchFamily="49" charset="-122"/>
                <a:ea typeface="楷体_GB2312" pitchFamily="49" charset="-122"/>
              </a:rPr>
              <a:t>《黄河颂》的体裁是诗歌体,著名交响乐</a:t>
            </a:r>
            <a:r>
              <a:rPr lang="zh-CN" sz="32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sz="3200" b="1">
                <a:latin typeface="楷体_GB2312" pitchFamily="49" charset="-122"/>
                <a:ea typeface="楷体_GB2312" pitchFamily="49" charset="-122"/>
              </a:rPr>
              <a:t>黄河大合唱</a:t>
            </a:r>
            <a:r>
              <a:rPr lang="zh-CN" sz="32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sz="3200" b="1">
                <a:latin typeface="楷体_GB2312" pitchFamily="49" charset="-122"/>
                <a:ea typeface="楷体_GB2312" pitchFamily="49" charset="-122"/>
              </a:rPr>
              <a:t>中一首独唱的歌辞</a:t>
            </a:r>
            <a:r>
              <a:rPr lang="zh-CN" sz="3200" b="1">
                <a:latin typeface="楷体_GB2312" pitchFamily="49" charset="-122"/>
                <a:ea typeface="楷体_GB2312" pitchFamily="49" charset="-122"/>
              </a:rPr>
              <a:t>。</a:t>
            </a:r>
            <a:r>
              <a:rPr sz="3200" b="1">
                <a:latin typeface="楷体_GB2312" pitchFamily="49" charset="-122"/>
                <a:ea typeface="楷体_GB2312" pitchFamily="49" charset="-122"/>
              </a:rPr>
              <a:t>作为一首面对黄河而唱出的颂歌,我们在朗读是应用一种雄壮,激昂的语气去读</a:t>
            </a:r>
            <a:r>
              <a:rPr lang="zh-CN" sz="3200" b="1">
                <a:latin typeface="楷体_GB2312" pitchFamily="49" charset="-122"/>
                <a:ea typeface="楷体_GB2312" pitchFamily="49" charset="-122"/>
              </a:rPr>
              <a:t>。</a:t>
            </a:r>
            <a:endParaRPr lang="zh-CN" sz="32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6005" y="860425"/>
            <a:ext cx="2643505" cy="38735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7" name="文本框 1"/>
          <p:cNvSpPr/>
          <p:nvPr>
            <p:custDataLst>
              <p:tags r:id="rId2"/>
            </p:custDataLst>
          </p:nvPr>
        </p:nvSpPr>
        <p:spPr>
          <a:xfrm>
            <a:off x="7066915" y="111760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写作背景</a:t>
            </a:r>
            <a:endParaRPr lang="zh-CN" altLang="en-US" sz="3600" b="1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5840" y="902335"/>
            <a:ext cx="748728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latin typeface="楷体_GB2312" pitchFamily="49" charset="-122"/>
                <a:ea typeface="楷体_GB2312" pitchFamily="49" charset="-122"/>
              </a:rPr>
              <a:t>抗日战争全面爆发后，全国掀起了抗日救亡运动的高潮。诗人光未然随军来到了黄河壶口。滔滔的黄河水,在诗人心中掀起了万丈狂澜，不久他到达延安后即写下了不朽的诗篇一《 黄河大合唱》。人民音乐家冼星海读到这组诗后异常激动,乐思如潮。他和光未然合作，共同完成了这部音乐作品《黄河大合唱》。随后，这部音乐作品响彻大河上下、天南海北，激励着中华儿女为祖国的尊严而战。</a:t>
            </a:r>
            <a:endParaRPr sz="2800" b="1"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7" name="文本框 1"/>
          <p:cNvSpPr/>
          <p:nvPr>
            <p:custDataLst>
              <p:tags r:id="rId2"/>
            </p:custDataLst>
          </p:nvPr>
        </p:nvSpPr>
        <p:spPr>
          <a:xfrm>
            <a:off x="7066915" y="111760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作者作品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4205" y="951230"/>
            <a:ext cx="526288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《黄河大合唱》</a:t>
            </a:r>
            <a:r>
              <a:rPr sz="3200" b="1">
                <a:latin typeface="楷体_GB2312" pitchFamily="49" charset="-122"/>
                <a:ea typeface="楷体_GB2312" pitchFamily="49" charset="-122"/>
              </a:rPr>
              <a:t>是一部大型合唱音乐作品，光未然作词,洗星海谱曲。《黄河大合唱》共有八个乐章,作品以丰富的艺术形象、壮阔的历史场景和磅礴的气势，</a:t>
            </a:r>
            <a:r>
              <a:rPr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表现出中华儿女的英雄气概。</a:t>
            </a:r>
            <a:endParaRPr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7280" y="1052195"/>
            <a:ext cx="2505075" cy="33362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7" name="文本框 1"/>
          <p:cNvSpPr/>
          <p:nvPr>
            <p:custDataLst>
              <p:tags r:id="rId2"/>
            </p:custDataLst>
          </p:nvPr>
        </p:nvSpPr>
        <p:spPr>
          <a:xfrm>
            <a:off x="7086600" y="89535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l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字词清单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3" name="文本框 1"/>
          <p:cNvSpPr/>
          <p:nvPr>
            <p:custDataLst>
              <p:tags r:id="rId3"/>
            </p:custDataLst>
          </p:nvPr>
        </p:nvSpPr>
        <p:spPr>
          <a:xfrm>
            <a:off x="131763" y="592138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ctr"/>
            <a:endParaRPr lang="zh-CN" altLang="en-US" sz="3200" b="1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3794" name="Rectangle 3"/>
          <p:cNvSpPr/>
          <p:nvPr>
            <p:custDataLst>
              <p:tags r:id="rId4"/>
            </p:custDataLst>
          </p:nvPr>
        </p:nvSpPr>
        <p:spPr>
          <a:xfrm>
            <a:off x="1005840" y="1501140"/>
            <a:ext cx="8382000" cy="5181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气</a:t>
            </a:r>
            <a:r>
              <a:rPr lang="zh-CN" altLang="en-US" sz="4000" b="1" u="sng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魄</a:t>
            </a:r>
            <a:r>
              <a:rPr lang="zh-CN" altLang="en-US" sz="4000" b="1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0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40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山</a:t>
            </a:r>
            <a:r>
              <a:rPr lang="zh-CN" altLang="en-US" sz="4000" b="1" u="sng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巅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000" b="1" u="sng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澎湃 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  <a:sym typeface="+mn-ea"/>
              </a:rPr>
              <a:t>   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en-US" altLang="zh-CN" sz="4000" b="1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狂</a:t>
            </a:r>
            <a:r>
              <a:rPr lang="zh-CN" altLang="en-US" sz="4000" b="1" u="sng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澜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屏</a:t>
            </a:r>
            <a:r>
              <a:rPr lang="zh-CN" altLang="en-US" sz="4000" b="1" u="sng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障 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en-US" altLang="zh-CN" sz="4000" b="1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 u="sng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哺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育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spcBef>
                <a:spcPct val="20000"/>
              </a:spcBef>
              <a:buNone/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　　</a:t>
            </a:r>
            <a:endParaRPr lang="zh-CN" altLang="en-US" sz="4000" b="1">
              <a:solidFill>
                <a:srgbClr val="00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6" name="Text Box 8"/>
          <p:cNvSpPr/>
          <p:nvPr>
            <p:custDataLst>
              <p:tags r:id="rId5"/>
            </p:custDataLst>
          </p:nvPr>
        </p:nvSpPr>
        <p:spPr>
          <a:xfrm>
            <a:off x="6561455" y="1501140"/>
            <a:ext cx="1589088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(</a:t>
            </a:r>
            <a:r>
              <a:rPr lang="en-US" altLang="zh-CN" sz="3600" b="1">
                <a:solidFill>
                  <a:srgbClr val="FF3300"/>
                </a:solidFill>
                <a:ea typeface="宋体" panose="02010600030101010101" pitchFamily="2" charset="-122"/>
              </a:rPr>
              <a:t>diān</a:t>
            </a:r>
            <a:r>
              <a:rPr lang="en-US" altLang="zh-CN" sz="3600" b="1">
                <a:solidFill>
                  <a:srgbClr val="FF330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)</a:t>
            </a:r>
            <a:endParaRPr lang="en-US" altLang="zh-CN" sz="3600" b="1">
              <a:solidFill>
                <a:srgbClr val="FF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Text Box 9"/>
          <p:cNvSpPr/>
          <p:nvPr>
            <p:custDataLst>
              <p:tags r:id="rId6"/>
            </p:custDataLst>
          </p:nvPr>
        </p:nvSpPr>
        <p:spPr>
          <a:xfrm>
            <a:off x="6561138" y="2251075"/>
            <a:ext cx="3348037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lán</a:t>
            </a:r>
            <a:r>
              <a:rPr lang="en-US" altLang="zh-CN" sz="3600" b="1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)</a:t>
            </a:r>
            <a:endParaRPr lang="en-US" altLang="zh-CN" sz="3600" b="1">
              <a:solidFill>
                <a:srgbClr val="FF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Text Box 10"/>
          <p:cNvSpPr/>
          <p:nvPr>
            <p:custDataLst>
              <p:tags r:id="rId7"/>
            </p:custDataLst>
          </p:nvPr>
        </p:nvSpPr>
        <p:spPr>
          <a:xfrm>
            <a:off x="6335395" y="3022600"/>
            <a:ext cx="2808288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bǔ</a:t>
            </a:r>
            <a:r>
              <a:rPr lang="en-US" altLang="zh-CN" sz="3600" b="1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)</a:t>
            </a:r>
            <a:endParaRPr lang="en-US" altLang="zh-CN" sz="3600" b="1">
              <a:solidFill>
                <a:srgbClr val="FF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Text Box 4"/>
          <p:cNvSpPr/>
          <p:nvPr>
            <p:custDataLst>
              <p:tags r:id="rId8"/>
            </p:custDataLst>
          </p:nvPr>
        </p:nvSpPr>
        <p:spPr>
          <a:xfrm>
            <a:off x="2622868" y="1501140"/>
            <a:ext cx="22606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(pò)</a:t>
            </a:r>
            <a:endParaRPr lang="en-US" altLang="zh-CN" sz="3600" b="1">
              <a:solidFill>
                <a:srgbClr val="FF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Text Box 5"/>
          <p:cNvSpPr/>
          <p:nvPr>
            <p:custDataLst>
              <p:tags r:id="rId9"/>
            </p:custDataLst>
          </p:nvPr>
        </p:nvSpPr>
        <p:spPr>
          <a:xfrm>
            <a:off x="2623185" y="2251075"/>
            <a:ext cx="25400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(</a:t>
            </a:r>
            <a:r>
              <a:rPr lang="en-US" altLang="zh-CN" sz="3600" b="1">
                <a:solidFill>
                  <a:srgbClr val="FF3300"/>
                </a:solidFill>
                <a:ea typeface="宋体" panose="02010600030101010101" pitchFamily="2" charset="-122"/>
              </a:rPr>
              <a:t>péng pài</a:t>
            </a:r>
            <a:r>
              <a:rPr lang="en-US" altLang="zh-CN" sz="3600" b="1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)</a:t>
            </a:r>
            <a:endParaRPr lang="en-US" altLang="zh-CN" sz="3600" b="1">
              <a:solidFill>
                <a:srgbClr val="FF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Text Box 6"/>
          <p:cNvSpPr/>
          <p:nvPr>
            <p:custDataLst>
              <p:tags r:id="rId10"/>
            </p:custDataLst>
          </p:nvPr>
        </p:nvSpPr>
        <p:spPr>
          <a:xfrm>
            <a:off x="2623185" y="3022600"/>
            <a:ext cx="1998663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( zhàng)</a:t>
            </a:r>
            <a:endParaRPr lang="en-US" altLang="zh-CN" sz="3600" b="1">
              <a:solidFill>
                <a:srgbClr val="FF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 fill="hold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 fill="hold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 fill="hold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1" animBg="1"/>
      <p:bldP spid="18438" grpId="2" animBg="1"/>
      <p:bldP spid="18439" grpId="3" animBg="1"/>
      <p:bldP spid="18440" grpId="4" animBg="1"/>
      <p:bldP spid="18441" grpId="5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7" name="文本框 1"/>
          <p:cNvSpPr/>
          <p:nvPr>
            <p:custDataLst>
              <p:tags r:id="rId2"/>
            </p:custDataLst>
          </p:nvPr>
        </p:nvSpPr>
        <p:spPr>
          <a:xfrm>
            <a:off x="7066915" y="111760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字词清单</a:t>
            </a:r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52980" y="889000"/>
            <a:ext cx="6672580" cy="3815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1" latinLnBrk="0" hangingPunct="1">
              <a:lnSpc>
                <a:spcPts val="484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:形容波浪互相撞击。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latinLnBrk="0" hangingPunct="1">
              <a:lnSpc>
                <a:spcPts val="484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:巨大的波浪，比喻动荡不定的局势或猛烈的潮流。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latinLnBrk="0" hangingPunct="1">
              <a:lnSpc>
                <a:spcPts val="484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:辗转。文中指弯弯曲曲地延伸。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latinLnBrk="0" hangingPunct="1">
              <a:lnSpc>
                <a:spcPts val="484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:文中形容黄河的流势盘旋往复。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latinLnBrk="0" hangingPunct="1">
              <a:lnSpc>
                <a:spcPts val="484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:水势大,泛指广阔或壮大。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52980" y="234315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7300" y="96710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澎湃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57300" y="165544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狂澜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7300" y="286766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宛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转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7300" y="345122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九曲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连环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57300" y="41205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浩浩荡荡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 bwMode="auto">
          <a:xfrm>
            <a:off x="0" y="0"/>
            <a:ext cx="1006079" cy="14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252980" y="234315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1"/>
          <p:cNvSpPr/>
          <p:nvPr>
            <p:custDataLst>
              <p:tags r:id="rId2"/>
            </p:custDataLst>
          </p:nvPr>
        </p:nvSpPr>
        <p:spPr>
          <a:xfrm>
            <a:off x="6155690" y="140335"/>
            <a:ext cx="1930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pPr algn="l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多层次朗读</a:t>
            </a:r>
            <a:endParaRPr lang="zh-CN" altLang="en-US" sz="3600" b="1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611188" y="447675"/>
            <a:ext cx="3024187" cy="7016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朗读要求：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645795" y="1415415"/>
            <a:ext cx="7561263" cy="579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8080A"/>
                </a:solidFill>
                <a:latin typeface="Times New Roman" panose="02020603050405020304" pitchFamily="18" charset="0"/>
                <a:ea typeface="黑体" panose="02010609060101010101" charset="-122"/>
              </a:rPr>
              <a:t>第一步：仔细聆听范读，标注字音和停顿</a:t>
            </a:r>
            <a:endParaRPr lang="zh-CN" altLang="en-US" sz="3200" b="1" dirty="0">
              <a:solidFill>
                <a:srgbClr val="DE05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68" name="矩形 15367"/>
          <p:cNvSpPr/>
          <p:nvPr/>
        </p:nvSpPr>
        <p:spPr>
          <a:xfrm>
            <a:off x="2051050" y="3068638"/>
            <a:ext cx="59769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3200" b="1">
              <a:solidFill>
                <a:srgbClr val="DE05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69" name="矩形 15368"/>
          <p:cNvSpPr/>
          <p:nvPr/>
        </p:nvSpPr>
        <p:spPr>
          <a:xfrm>
            <a:off x="1622108" y="2915920"/>
            <a:ext cx="71294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50507"/>
                </a:solidFill>
                <a:latin typeface="Times New Roman" panose="02020603050405020304" pitchFamily="18" charset="0"/>
                <a:ea typeface="黑体" panose="02010609060101010101" charset="-122"/>
              </a:rPr>
              <a:t>第三步：读出感情和语气</a:t>
            </a:r>
            <a:endParaRPr lang="zh-CN" altLang="en-US" sz="3200" b="1" dirty="0">
              <a:solidFill>
                <a:srgbClr val="050507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70" name="矩形 15369"/>
          <p:cNvSpPr/>
          <p:nvPr/>
        </p:nvSpPr>
        <p:spPr>
          <a:xfrm>
            <a:off x="2562860" y="3759835"/>
            <a:ext cx="457200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50507"/>
                </a:solidFill>
                <a:latin typeface="Times New Roman" panose="02020603050405020304" pitchFamily="18" charset="0"/>
                <a:ea typeface="黑体" panose="02010609060101010101" charset="-122"/>
              </a:rPr>
              <a:t>第四步：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背诵全文。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71" name="文本框 15370"/>
          <p:cNvSpPr txBox="1"/>
          <p:nvPr/>
        </p:nvSpPr>
        <p:spPr>
          <a:xfrm>
            <a:off x="645795" y="2214880"/>
            <a:ext cx="743426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8080A"/>
                </a:solidFill>
                <a:latin typeface="Times New Roman" panose="02020603050405020304" pitchFamily="18" charset="0"/>
                <a:ea typeface="黑体" panose="02010609060101010101" charset="-122"/>
              </a:rPr>
              <a:t>第二步：齐读：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读准字音、读出节奏。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82010"/>
            <a:ext cx="1761490" cy="17614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IMING" val="|1|0.7|0.6|0.6"/>
</p:tagLst>
</file>

<file path=ppt/tags/tag10.xml><?xml version="1.0" encoding="utf-8"?>
<p:tagLst xmlns:p="http://schemas.openxmlformats.org/presentationml/2006/main">
  <p:tag name="AS_UNIQUEID" val="87"/>
</p:tagLst>
</file>

<file path=ppt/tags/tag11.xml><?xml version="1.0" encoding="utf-8"?>
<p:tagLst xmlns:p="http://schemas.openxmlformats.org/presentationml/2006/main">
  <p:tag name="TIMING" val="|0|1.5"/>
</p:tagLst>
</file>

<file path=ppt/tags/tag12.xml><?xml version="1.0" encoding="utf-8"?>
<p:tagLst xmlns:p="http://schemas.openxmlformats.org/presentationml/2006/main">
  <p:tag name="AS_UNIQUEID" val="87"/>
</p:tagLst>
</file>

<file path=ppt/tags/tag13.xml><?xml version="1.0" encoding="utf-8"?>
<p:tagLst xmlns:p="http://schemas.openxmlformats.org/presentationml/2006/main">
  <p:tag name="AS_UNIQUEID" val="95"/>
</p:tagLst>
</file>

<file path=ppt/tags/tag14.xml><?xml version="1.0" encoding="utf-8"?>
<p:tagLst xmlns:p="http://schemas.openxmlformats.org/presentationml/2006/main">
  <p:tag name="AS_UNIQUEID" val="96"/>
</p:tagLst>
</file>

<file path=ppt/tags/tag15.xml><?xml version="1.0" encoding="utf-8"?>
<p:tagLst xmlns:p="http://schemas.openxmlformats.org/presentationml/2006/main">
  <p:tag name="AS_UNIQUEID" val="97"/>
</p:tagLst>
</file>

<file path=ppt/tags/tag16.xml><?xml version="1.0" encoding="utf-8"?>
<p:tagLst xmlns:p="http://schemas.openxmlformats.org/presentationml/2006/main">
  <p:tag name="AS_UNIQUEID" val="98"/>
</p:tagLst>
</file>

<file path=ppt/tags/tag17.xml><?xml version="1.0" encoding="utf-8"?>
<p:tagLst xmlns:p="http://schemas.openxmlformats.org/presentationml/2006/main">
  <p:tag name="AS_UNIQUEID" val="99"/>
</p:tagLst>
</file>

<file path=ppt/tags/tag18.xml><?xml version="1.0" encoding="utf-8"?>
<p:tagLst xmlns:p="http://schemas.openxmlformats.org/presentationml/2006/main">
  <p:tag name="AS_UNIQUEID" val="100"/>
</p:tagLst>
</file>

<file path=ppt/tags/tag19.xml><?xml version="1.0" encoding="utf-8"?>
<p:tagLst xmlns:p="http://schemas.openxmlformats.org/presentationml/2006/main">
  <p:tag name="AS_UNIQUEID" val="101"/>
</p:tagLst>
</file>

<file path=ppt/tags/tag2.xml><?xml version="1.0" encoding="utf-8"?>
<p:tagLst xmlns:p="http://schemas.openxmlformats.org/presentationml/2006/main">
  <p:tag name="AS_UNIQUEID" val="87"/>
</p:tagLst>
</file>

<file path=ppt/tags/tag20.xml><?xml version="1.0" encoding="utf-8"?>
<p:tagLst xmlns:p="http://schemas.openxmlformats.org/presentationml/2006/main">
  <p:tag name="AS_UNIQUEID" val="102"/>
</p:tagLst>
</file>

<file path=ppt/tags/tag21.xml><?xml version="1.0" encoding="utf-8"?>
<p:tagLst xmlns:p="http://schemas.openxmlformats.org/presentationml/2006/main">
  <p:tag name="TIMING" val="|0|1.5"/>
</p:tagLst>
</file>

<file path=ppt/tags/tag22.xml><?xml version="1.0" encoding="utf-8"?>
<p:tagLst xmlns:p="http://schemas.openxmlformats.org/presentationml/2006/main">
  <p:tag name="AS_UNIQUEID" val="87"/>
</p:tagLst>
</file>

<file path=ppt/tags/tag23.xml><?xml version="1.0" encoding="utf-8"?>
<p:tagLst xmlns:p="http://schemas.openxmlformats.org/presentationml/2006/main">
  <p:tag name="TIMING" val="|0|1.5"/>
</p:tagLst>
</file>

<file path=ppt/tags/tag24.xml><?xml version="1.0" encoding="utf-8"?>
<p:tagLst xmlns:p="http://schemas.openxmlformats.org/presentationml/2006/main">
  <p:tag name="AS_UNIQUEID" val="87"/>
</p:tagLst>
</file>

<file path=ppt/tags/tag25.xml><?xml version="1.0" encoding="utf-8"?>
<p:tagLst xmlns:p="http://schemas.openxmlformats.org/presentationml/2006/main">
  <p:tag name="TIMING" val="|0|1.5"/>
</p:tagLst>
</file>

<file path=ppt/tags/tag26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5967*3177*485*485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7.xml><?xml version="1.0" encoding="utf-8"?>
<p:tagLst xmlns:p="http://schemas.openxmlformats.org/presentationml/2006/main">
  <p:tag name="TIMING" val="|0|1.5"/>
</p:tagLst>
</file>

<file path=ppt/tags/tag28.xml><?xml version="1.0" encoding="utf-8"?>
<p:tagLst xmlns:p="http://schemas.openxmlformats.org/presentationml/2006/main">
  <p:tag name="AS_UNIQUEID" val="87"/>
</p:tagLst>
</file>

<file path=ppt/tags/tag29.xml><?xml version="1.0" encoding="utf-8"?>
<p:tagLst xmlns:p="http://schemas.openxmlformats.org/presentationml/2006/main">
  <p:tag name="TIMING" val="|0|1.5"/>
</p:tagLst>
</file>

<file path=ppt/tags/tag3.xml><?xml version="1.0" encoding="utf-8"?>
<p:tagLst xmlns:p="http://schemas.openxmlformats.org/presentationml/2006/main">
  <p:tag name="TIMING" val="|0|1.5"/>
</p:tagLst>
</file>

<file path=ppt/tags/tag30.xml><?xml version="1.0" encoding="utf-8"?>
<p:tagLst xmlns:p="http://schemas.openxmlformats.org/presentationml/2006/main">
  <p:tag name="AS_UNIQUEID" val="87"/>
</p:tagLst>
</file>

<file path=ppt/tags/tag31.xml><?xml version="1.0" encoding="utf-8"?>
<p:tagLst xmlns:p="http://schemas.openxmlformats.org/presentationml/2006/main">
  <p:tag name="TIMING" val="|0|1.5"/>
</p:tagLst>
</file>

<file path=ppt/tags/tag32.xml><?xml version="1.0" encoding="utf-8"?>
<p:tagLst xmlns:p="http://schemas.openxmlformats.org/presentationml/2006/main">
  <p:tag name="AS_UNIQUEID" val="87"/>
</p:tagLst>
</file>

<file path=ppt/tags/tag33.xml><?xml version="1.0" encoding="utf-8"?>
<p:tagLst xmlns:p="http://schemas.openxmlformats.org/presentationml/2006/main">
  <p:tag name="TIMING" val="|0|1.5"/>
</p:tagLst>
</file>

<file path=ppt/tags/tag34.xml><?xml version="1.0" encoding="utf-8"?>
<p:tagLst xmlns:p="http://schemas.openxmlformats.org/presentationml/2006/main">
  <p:tag name="AS_UNIQUEID" val="87"/>
</p:tagLst>
</file>

<file path=ppt/tags/tag35.xml><?xml version="1.0" encoding="utf-8"?>
<p:tagLst xmlns:p="http://schemas.openxmlformats.org/presentationml/2006/main">
  <p:tag name="TIMING" val="|0|1.5"/>
</p:tagLst>
</file>

<file path=ppt/tags/tag36.xml><?xml version="1.0" encoding="utf-8"?>
<p:tagLst xmlns:p="http://schemas.openxmlformats.org/presentationml/2006/main">
  <p:tag name="AS_UNIQUEID" val="87"/>
</p:tagLst>
</file>

<file path=ppt/tags/tag37.xml><?xml version="1.0" encoding="utf-8"?>
<p:tagLst xmlns:p="http://schemas.openxmlformats.org/presentationml/2006/main">
  <p:tag name="AS_UNIQUEID" val="108"/>
</p:tagLst>
</file>

<file path=ppt/tags/tag38.xml><?xml version="1.0" encoding="utf-8"?>
<p:tagLst xmlns:p="http://schemas.openxmlformats.org/presentationml/2006/main">
  <p:tag name="AS_UNIQUEID" val="110"/>
</p:tagLst>
</file>

<file path=ppt/tags/tag39.xml><?xml version="1.0" encoding="utf-8"?>
<p:tagLst xmlns:p="http://schemas.openxmlformats.org/presentationml/2006/main">
  <p:tag name="TIMING" val="|0|1.5"/>
</p:tagLst>
</file>

<file path=ppt/tags/tag4.xml><?xml version="1.0" encoding="utf-8"?>
<p:tagLst xmlns:p="http://schemas.openxmlformats.org/presentationml/2006/main">
  <p:tag name="AS_UNIQUEID" val="87"/>
</p:tagLst>
</file>

<file path=ppt/tags/tag40.xml><?xml version="1.0" encoding="utf-8"?>
<p:tagLst xmlns:p="http://schemas.openxmlformats.org/presentationml/2006/main">
  <p:tag name="AS_UNIQUEID" val="87"/>
</p:tagLst>
</file>

<file path=ppt/tags/tag41.xml><?xml version="1.0" encoding="utf-8"?>
<p:tagLst xmlns:p="http://schemas.openxmlformats.org/presentationml/2006/main">
  <p:tag name="AS_UNIQUEID" val="108"/>
</p:tagLst>
</file>

<file path=ppt/tags/tag42.xml><?xml version="1.0" encoding="utf-8"?>
<p:tagLst xmlns:p="http://schemas.openxmlformats.org/presentationml/2006/main">
  <p:tag name="AS_UNIQUEID" val="110"/>
</p:tagLst>
</file>

<file path=ppt/tags/tag43.xml><?xml version="1.0" encoding="utf-8"?>
<p:tagLst xmlns:p="http://schemas.openxmlformats.org/presentationml/2006/main">
  <p:tag name="TIMING" val="|0|1.5"/>
</p:tagLst>
</file>

<file path=ppt/tags/tag44.xml><?xml version="1.0" encoding="utf-8"?>
<p:tagLst xmlns:p="http://schemas.openxmlformats.org/presentationml/2006/main">
  <p:tag name="AS_UNIQUEID" val="87"/>
</p:tagLst>
</file>

<file path=ppt/tags/tag45.xml><?xml version="1.0" encoding="utf-8"?>
<p:tagLst xmlns:p="http://schemas.openxmlformats.org/presentationml/2006/main">
  <p:tag name="AS_UNIQUEID" val="108"/>
</p:tagLst>
</file>

<file path=ppt/tags/tag46.xml><?xml version="1.0" encoding="utf-8"?>
<p:tagLst xmlns:p="http://schemas.openxmlformats.org/presentationml/2006/main">
  <p:tag name="AS_UNIQUEID" val="110"/>
</p:tagLst>
</file>

<file path=ppt/tags/tag47.xml><?xml version="1.0" encoding="utf-8"?>
<p:tagLst xmlns:p="http://schemas.openxmlformats.org/presentationml/2006/main">
  <p:tag name="TIMING" val="|0|1.5"/>
</p:tagLst>
</file>

<file path=ppt/tags/tag48.xml><?xml version="1.0" encoding="utf-8"?>
<p:tagLst xmlns:p="http://schemas.openxmlformats.org/presentationml/2006/main">
  <p:tag name="AS_UNIQUEID" val="87"/>
</p:tagLst>
</file>

<file path=ppt/tags/tag49.xml><?xml version="1.0" encoding="utf-8"?>
<p:tagLst xmlns:p="http://schemas.openxmlformats.org/presentationml/2006/main">
  <p:tag name="AS_UNIQUEID" val="108"/>
</p:tagLst>
</file>

<file path=ppt/tags/tag5.xml><?xml version="1.0" encoding="utf-8"?>
<p:tagLst xmlns:p="http://schemas.openxmlformats.org/presentationml/2006/main">
  <p:tag name="TIMING" val="|0|1.5"/>
</p:tagLst>
</file>

<file path=ppt/tags/tag50.xml><?xml version="1.0" encoding="utf-8"?>
<p:tagLst xmlns:p="http://schemas.openxmlformats.org/presentationml/2006/main">
  <p:tag name="TIMING" val="|0|1.5"/>
</p:tagLst>
</file>

<file path=ppt/tags/tag51.xml><?xml version="1.0" encoding="utf-8"?>
<p:tagLst xmlns:p="http://schemas.openxmlformats.org/presentationml/2006/main">
  <p:tag name="AS_UNIQUEID" val="87"/>
</p:tagLst>
</file>

<file path=ppt/tags/tag52.xml><?xml version="1.0" encoding="utf-8"?>
<p:tagLst xmlns:p="http://schemas.openxmlformats.org/presentationml/2006/main">
  <p:tag name="AS_UNIQUEID" val="108"/>
</p:tagLst>
</file>

<file path=ppt/tags/tag53.xml><?xml version="1.0" encoding="utf-8"?>
<p:tagLst xmlns:p="http://schemas.openxmlformats.org/presentationml/2006/main">
  <p:tag name="AS_UNIQUEID" val="110"/>
</p:tagLst>
</file>

<file path=ppt/tags/tag54.xml><?xml version="1.0" encoding="utf-8"?>
<p:tagLst xmlns:p="http://schemas.openxmlformats.org/presentationml/2006/main">
  <p:tag name="TIMING" val="|0|1.5"/>
</p:tagLst>
</file>

<file path=ppt/tags/tag55.xml><?xml version="1.0" encoding="utf-8"?>
<p:tagLst xmlns:p="http://schemas.openxmlformats.org/presentationml/2006/main">
  <p:tag name="AS_UNIQUEID" val="108"/>
</p:tagLst>
</file>

<file path=ppt/tags/tag56.xml><?xml version="1.0" encoding="utf-8"?>
<p:tagLst xmlns:p="http://schemas.openxmlformats.org/presentationml/2006/main">
  <p:tag name="AS_UNIQUEID" val="110"/>
</p:tagLst>
</file>

<file path=ppt/tags/tag57.xml><?xml version="1.0" encoding="utf-8"?>
<p:tagLst xmlns:p="http://schemas.openxmlformats.org/presentationml/2006/main">
  <p:tag name="AS_UNIQUEID" val="87"/>
</p:tagLst>
</file>

<file path=ppt/tags/tag58.xml><?xml version="1.0" encoding="utf-8"?>
<p:tagLst xmlns:p="http://schemas.openxmlformats.org/presentationml/2006/main">
  <p:tag name="TIMING" val="|0|1.5"/>
</p:tagLst>
</file>

<file path=ppt/tags/tag59.xml><?xml version="1.0" encoding="utf-8"?>
<p:tagLst xmlns:p="http://schemas.openxmlformats.org/presentationml/2006/main">
  <p:tag name="AS_UNIQUEID" val="87"/>
</p:tagLst>
</file>

<file path=ppt/tags/tag6.xml><?xml version="1.0" encoding="utf-8"?>
<p:tagLst xmlns:p="http://schemas.openxmlformats.org/presentationml/2006/main">
  <p:tag name="AS_UNIQUEID" val="87"/>
</p:tagLst>
</file>

<file path=ppt/tags/tag60.xml><?xml version="1.0" encoding="utf-8"?>
<p:tagLst xmlns:p="http://schemas.openxmlformats.org/presentationml/2006/main">
  <p:tag name="AS_UNIQUEID" val="108"/>
</p:tagLst>
</file>

<file path=ppt/tags/tag61.xml><?xml version="1.0" encoding="utf-8"?>
<p:tagLst xmlns:p="http://schemas.openxmlformats.org/presentationml/2006/main">
  <p:tag name="AS_UNIQUEID" val="110"/>
</p:tagLst>
</file>

<file path=ppt/tags/tag62.xml><?xml version="1.0" encoding="utf-8"?>
<p:tagLst xmlns:p="http://schemas.openxmlformats.org/presentationml/2006/main">
  <p:tag name="TIMING" val="|0|1.5"/>
</p:tagLst>
</file>

<file path=ppt/tags/tag63.xml><?xml version="1.0" encoding="utf-8"?>
<p:tagLst xmlns:p="http://schemas.openxmlformats.org/presentationml/2006/main">
  <p:tag name="AS_UNIQUEID" val="87"/>
</p:tagLst>
</file>

<file path=ppt/tags/tag64.xml><?xml version="1.0" encoding="utf-8"?>
<p:tagLst xmlns:p="http://schemas.openxmlformats.org/presentationml/2006/main">
  <p:tag name="AS_UNIQUEID" val="161"/>
</p:tagLst>
</file>

<file path=ppt/tags/tag65.xml><?xml version="1.0" encoding="utf-8"?>
<p:tagLst xmlns:p="http://schemas.openxmlformats.org/presentationml/2006/main">
  <p:tag name="TIMING" val="|0|1.5"/>
</p:tagLst>
</file>

<file path=ppt/tags/tag66.xml><?xml version="1.0" encoding="utf-8"?>
<p:tagLst xmlns:p="http://schemas.openxmlformats.org/presentationml/2006/main">
  <p:tag name="AS_UNIQUEID" val="87"/>
</p:tagLst>
</file>

<file path=ppt/tags/tag67.xml><?xml version="1.0" encoding="utf-8"?>
<p:tagLst xmlns:p="http://schemas.openxmlformats.org/presentationml/2006/main">
  <p:tag name="AS_UNIQUEID" val="161"/>
</p:tagLst>
</file>

<file path=ppt/tags/tag68.xml><?xml version="1.0" encoding="utf-8"?>
<p:tagLst xmlns:p="http://schemas.openxmlformats.org/presentationml/2006/main">
  <p:tag name="TIMING" val="|0|1.5"/>
</p:tagLst>
</file>

<file path=ppt/tags/tag69.xml><?xml version="1.0" encoding="utf-8"?>
<p:tagLst xmlns:p="http://schemas.openxmlformats.org/presentationml/2006/main">
  <p:tag name="AS_UNIQUEID" val="87"/>
</p:tagLst>
</file>

<file path=ppt/tags/tag7.xml><?xml version="1.0" encoding="utf-8"?>
<p:tagLst xmlns:p="http://schemas.openxmlformats.org/presentationml/2006/main">
  <p:tag name="TIMING" val="|0|1.5"/>
</p:tagLst>
</file>

<file path=ppt/tags/tag70.xml><?xml version="1.0" encoding="utf-8"?>
<p:tagLst xmlns:p="http://schemas.openxmlformats.org/presentationml/2006/main">
  <p:tag name="AS_UNIQUEID" val="161"/>
</p:tagLst>
</file>

<file path=ppt/tags/tag71.xml><?xml version="1.0" encoding="utf-8"?>
<p:tagLst xmlns:p="http://schemas.openxmlformats.org/presentationml/2006/main">
  <p:tag name="TIMING" val="|0|1.5"/>
</p:tagLst>
</file>

<file path=ppt/tags/tag8.xml><?xml version="1.0" encoding="utf-8"?>
<p:tagLst xmlns:p="http://schemas.openxmlformats.org/presentationml/2006/main">
  <p:tag name="AS_UNIQUEID" val="87"/>
</p:tagLst>
</file>

<file path=ppt/tags/tag9.xml><?xml version="1.0" encoding="utf-8"?>
<p:tagLst xmlns:p="http://schemas.openxmlformats.org/presentationml/2006/main">
  <p:tag name="TIMING" val="|0|1.5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2376</Words>
  <Application>WPS 演示</Application>
  <PresentationFormat>全屏显示(16:9)</PresentationFormat>
  <Paragraphs>221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Calibri Light</vt:lpstr>
      <vt:lpstr>Calibri</vt:lpstr>
      <vt:lpstr>楷体</vt:lpstr>
      <vt:lpstr>楷体_GB2312</vt:lpstr>
      <vt:lpstr>微软雅黑</vt:lpstr>
      <vt:lpstr>华文新魏</vt:lpstr>
      <vt:lpstr>Tahoma</vt:lpstr>
      <vt:lpstr>Times New Roman</vt:lpstr>
      <vt:lpstr>黑体</vt:lpstr>
      <vt:lpstr>Arial Unicode MS</vt:lpstr>
      <vt:lpstr>仿宋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石榴树</dc:title>
  <dc:creator>第一PPT</dc:creator>
  <cp:keywords>www.1ppt.com</cp:keywords>
  <cp:lastModifiedBy>Administrator</cp:lastModifiedBy>
  <cp:revision>126</cp:revision>
  <dcterms:created xsi:type="dcterms:W3CDTF">2017-03-22T06:43:00Z</dcterms:created>
  <dcterms:modified xsi:type="dcterms:W3CDTF">2021-03-06T01:45:37Z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2052-11.1.0.10353</vt:lpwstr>
  </property>
  <property fmtid="{D5CDD505-2E9C-101B-9397-08002B2CF9AE}" pid="3" name="ICV">
    <vt:lpwstr>B5002675AE9F439F8874F1FCC70F2011</vt:lpwstr>
  </property>
</Properties>
</file>