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87" r:id="rId4"/>
    <p:sldId id="262" r:id="rId5"/>
    <p:sldId id="259" r:id="rId6"/>
    <p:sldId id="260" r:id="rId7"/>
    <p:sldId id="261" r:id="rId8"/>
    <p:sldId id="263" r:id="rId9"/>
    <p:sldId id="258" r:id="rId10"/>
    <p:sldId id="264" r:id="rId11"/>
    <p:sldId id="265" r:id="rId12"/>
    <p:sldId id="267" r:id="rId13"/>
    <p:sldId id="268" r:id="rId14"/>
    <p:sldId id="269" r:id="rId15"/>
    <p:sldId id="270" r:id="rId16"/>
    <p:sldId id="271" r:id="rId17"/>
    <p:sldId id="272" r:id="rId18"/>
    <p:sldId id="273" r:id="rId19"/>
    <p:sldId id="274" r:id="rId20"/>
    <p:sldId id="275" r:id="rId21"/>
    <p:sldId id="285" r:id="rId22"/>
    <p:sldId id="277" r:id="rId23"/>
    <p:sldId id="278" r:id="rId24"/>
    <p:sldId id="279" r:id="rId25"/>
    <p:sldId id="280" r:id="rId26"/>
    <p:sldId id="281" r:id="rId27"/>
    <p:sldId id="282" r:id="rId28"/>
    <p:sldId id="283" r:id="rId29"/>
    <p:sldId id="284" r:id="rId30"/>
    <p:sldId id="286"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0" d="100"/>
          <a:sy n="50" d="100"/>
        </p:scale>
        <p:origin x="-1500" y="-53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2">
                    <a:lumMod val="50000"/>
                  </a:schemeClr>
                </a:solidFill>
              </a:defRPr>
            </a:lvl1pPr>
          </a:lstStyle>
          <a:p>
            <a:fld id="{F6E0E8E6-B6EB-498A-BC29-48D81AAAA5B6}" type="datetimeFigureOut">
              <a:rPr lang="en-US" dirty="0"/>
              <a:pPr/>
              <a:t>7/31/2018</a:t>
            </a:fld>
            <a:endParaRPr lang="en-US" dirty="0"/>
          </a:p>
        </p:txBody>
      </p:sp>
      <p:sp>
        <p:nvSpPr>
          <p:cNvPr id="5" name="Footer Placeholder 4"/>
          <p:cNvSpPr>
            <a:spLocks noGrp="1"/>
          </p:cNvSpPr>
          <p:nvPr>
            <p:ph type="ftr" sz="quarter" idx="11"/>
          </p:nvPr>
        </p:nvSpPr>
        <p:spPr>
          <a:xfrm rot="21420000">
            <a:off x="-9144" y="4882896"/>
            <a:ext cx="4050792" cy="1197864"/>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6D22F896-40B5-4ADD-8801-0D06FADFA095}" type="slidenum">
              <a:rPr lang="en-US" dirty="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4F4A8B59-FD8C-464E-A2E0-D2DB42977C43}"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zh-CN" altLang="en-US"/>
              <a:t>单击此处编辑母版标题样式</a:t>
            </a:r>
            <a:endParaRPr lang="en-US" dirty="0"/>
          </a:p>
        </p:txBody>
      </p:sp>
      <p:sp>
        <p:nvSpPr>
          <p:cNvPr id="4" name="Text Placeholder 3"/>
          <p:cNvSpPr>
            <a:spLocks noGrp="1"/>
          </p:cNvSpPr>
          <p:nvPr>
            <p:ph type="body" sz="half" idx="2" hasCustomPrompt="1"/>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12D0685-9E9F-46AF-8733-3458A4A5B67E}"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zh-CN" altLang="en-US"/>
              <a:t>单击此处编辑母版标题样式</a:t>
            </a:r>
            <a:endParaRPr lang="en-US" dirty="0"/>
          </a:p>
        </p:txBody>
      </p:sp>
      <p:sp>
        <p:nvSpPr>
          <p:cNvPr id="12" name="Text Placeholder 3"/>
          <p:cNvSpPr>
            <a:spLocks noGrp="1"/>
          </p:cNvSpPr>
          <p:nvPr>
            <p:ph type="body" sz="half" idx="13" hasCustomPrompt="1"/>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4" name="Text Placeholder 3"/>
          <p:cNvSpPr>
            <a:spLocks noGrp="1"/>
          </p:cNvSpPr>
          <p:nvPr>
            <p:ph type="body" sz="half" idx="2" hasCustomPrompt="1"/>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919578A0-4252-4A4F-8A4C-4F80F1AD91FF}"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zh-CN" altLang="en-US"/>
              <a:t>单击此处编辑母版标题样式</a:t>
            </a:r>
            <a:endParaRPr lang="en-US" dirty="0"/>
          </a:p>
        </p:txBody>
      </p:sp>
      <p:sp>
        <p:nvSpPr>
          <p:cNvPr id="4" name="Text Placeholder 3"/>
          <p:cNvSpPr>
            <a:spLocks noGrp="1"/>
          </p:cNvSpPr>
          <p:nvPr>
            <p:ph type="body" sz="half" idx="2" hasCustomPrompt="1"/>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9DCDF071-3364-4AF2-8784-696D9E530376}"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zh-CN" altLang="en-US"/>
              <a:t>单击此处编辑母版标题样式</a:t>
            </a:r>
            <a:endParaRPr lang="en-US" dirty="0"/>
          </a:p>
        </p:txBody>
      </p:sp>
      <p:sp>
        <p:nvSpPr>
          <p:cNvPr id="7" name="Text Placeholder 2"/>
          <p:cNvSpPr>
            <a:spLocks noGrp="1"/>
          </p:cNvSpPr>
          <p:nvPr>
            <p:ph type="body" idx="1" hasCustomPrompt="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8" name="Text Placeholder 3"/>
          <p:cNvSpPr>
            <a:spLocks noGrp="1"/>
          </p:cNvSpPr>
          <p:nvPr>
            <p:ph type="body" sz="half" idx="15" hasCustomPrompt="1"/>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9" name="Text Placeholder 4"/>
          <p:cNvSpPr>
            <a:spLocks noGrp="1"/>
          </p:cNvSpPr>
          <p:nvPr>
            <p:ph type="body" sz="quarter" idx="3" hasCustomPrompt="1"/>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 name="Text Placeholder 3"/>
          <p:cNvSpPr>
            <a:spLocks noGrp="1"/>
          </p:cNvSpPr>
          <p:nvPr>
            <p:ph type="body" sz="half" idx="16" hasCustomPrompt="1"/>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11" name="Text Placeholder 4"/>
          <p:cNvSpPr>
            <a:spLocks noGrp="1"/>
          </p:cNvSpPr>
          <p:nvPr>
            <p:ph type="body" sz="quarter" idx="13" hasCustomPrompt="1"/>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Text Placeholder 3"/>
          <p:cNvSpPr>
            <a:spLocks noGrp="1"/>
          </p:cNvSpPr>
          <p:nvPr>
            <p:ph type="body" sz="half" idx="17" hasCustomPrompt="1"/>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12E0C83B-2A0D-4895-8D19-F0DA28872F64}" type="datetimeFigureOut">
              <a:rPr lang="en-US" dirty="0"/>
              <a:pPr/>
              <a:t>7/31/2018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zh-CN" altLang="en-US"/>
              <a:t>单击此处编辑母版标题样式</a:t>
            </a:r>
            <a:endParaRPr lang="en-US" dirty="0"/>
          </a:p>
        </p:txBody>
      </p:sp>
      <p:sp>
        <p:nvSpPr>
          <p:cNvPr id="19" name="Text Placeholder 2"/>
          <p:cNvSpPr>
            <a:spLocks noGrp="1"/>
          </p:cNvSpPr>
          <p:nvPr>
            <p:ph type="body" idx="1" hasCustomPrompt="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1" name="Text Placeholder 3"/>
          <p:cNvSpPr>
            <a:spLocks noGrp="1"/>
          </p:cNvSpPr>
          <p:nvPr>
            <p:ph type="body" sz="half" idx="18" hasCustomPrompt="1"/>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2" name="Text Placeholder 4"/>
          <p:cNvSpPr>
            <a:spLocks noGrp="1"/>
          </p:cNvSpPr>
          <p:nvPr>
            <p:ph type="body" sz="quarter" idx="3" hasCustomPrompt="1"/>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19" hasCustomPrompt="1"/>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5" name="Text Placeholder 4"/>
          <p:cNvSpPr>
            <a:spLocks noGrp="1"/>
          </p:cNvSpPr>
          <p:nvPr>
            <p:ph type="body" sz="quarter" idx="13" hasCustomPrompt="1"/>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7" name="Text Placeholder 3"/>
          <p:cNvSpPr>
            <a:spLocks noGrp="1"/>
          </p:cNvSpPr>
          <p:nvPr>
            <p:ph type="body" sz="half" idx="20" hasCustomPrompt="1"/>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5E32ACF0-C7E7-4CC8-840E-A2809FB4BDF6}" type="datetimeFigureOut">
              <a:rPr lang="en-US" dirty="0"/>
              <a:pPr/>
              <a:t>7/31/2018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zh-CN" altLang="en-US"/>
              <a:t>单击此处编辑母版标题样式</a:t>
            </a:r>
            <a:endParaRPr lang="en-US" dirty="0"/>
          </a:p>
        </p:txBody>
      </p:sp>
      <p:sp>
        <p:nvSpPr>
          <p:cNvPr id="11" name="Vertical Text Placeholder 2"/>
          <p:cNvSpPr>
            <a:spLocks noGrp="1"/>
          </p:cNvSpPr>
          <p:nvPr>
            <p:ph type="body" orient="vert" sz="quarter" idx="13" hasCustomPrompt="1"/>
          </p:nvPr>
        </p:nvSpPr>
        <p:spPr>
          <a:xfrm>
            <a:off x="685800" y="2063396"/>
            <a:ext cx="10394707" cy="3311190"/>
          </a:xfrm>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B1B64FF-53E9-4519-AFEB-B5EAE0A6C098}" type="datetimeFigureOut">
              <a:rPr lang="en-US" dirty="0"/>
              <a:pPr/>
              <a:t>7/31/2018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zh-CN" altLang="en-US"/>
              <a:t>单击此处编辑母版标题样式</a:t>
            </a:r>
            <a:endParaRPr lang="en-US" dirty="0"/>
          </a:p>
        </p:txBody>
      </p:sp>
      <p:sp>
        <p:nvSpPr>
          <p:cNvPr id="8" name="Vertical Text Placeholder 2"/>
          <p:cNvSpPr>
            <a:spLocks noGrp="1"/>
          </p:cNvSpPr>
          <p:nvPr>
            <p:ph type="body" orient="vert" sz="quarter" idx="13" hasCustomPrompt="1"/>
          </p:nvPr>
        </p:nvSpPr>
        <p:spPr>
          <a:xfrm>
            <a:off x="685800" y="685800"/>
            <a:ext cx="7904431" cy="4688785"/>
          </a:xfrm>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D0605F-0999-49B8-97E8-A9F5FE66FD89}" type="datetimeFigureOut">
              <a:rPr lang="en-US" dirty="0"/>
              <a:pPr/>
              <a:t>7/31/2018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hasCustomPrompt="1"/>
          </p:nvPr>
        </p:nvSpPr>
        <p:spPr>
          <a:xfrm>
            <a:off x="685800" y="2063396"/>
            <a:ext cx="10394707" cy="331118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D041493-8214-4CD3-9E66-4A7CE0239274}" type="datetimeFigureOut">
              <a:rPr lang="en-US" dirty="0"/>
              <a:pPr/>
              <a:t>7/31/2018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D45397E-FD2D-4D0A-B33C-2E5AEFAED143}" type="datetimeFigureOut">
              <a:rPr lang="en-US" dirty="0"/>
              <a:pPr/>
              <a:t>7/31/2018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zh-CN" altLang="en-US"/>
              <a:t>单击此处编辑母版标题样式</a:t>
            </a:r>
            <a:endParaRPr lang="en-US" dirty="0"/>
          </a:p>
        </p:txBody>
      </p:sp>
      <p:sp>
        <p:nvSpPr>
          <p:cNvPr id="12" name="Content Placeholder 2"/>
          <p:cNvSpPr>
            <a:spLocks noGrp="1"/>
          </p:cNvSpPr>
          <p:nvPr>
            <p:ph sz="quarter" idx="13" hasCustomPrompt="1"/>
          </p:nvPr>
        </p:nvSpPr>
        <p:spPr>
          <a:xfrm>
            <a:off x="685800" y="2063396"/>
            <a:ext cx="5088714" cy="3311189"/>
          </a:xfrm>
        </p:spPr>
        <p:txBody>
          <a:bodyPr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3"/>
          <p:cNvSpPr>
            <a:spLocks noGrp="1"/>
          </p:cNvSpPr>
          <p:nvPr>
            <p:ph sz="quarter" idx="14" hasCustomPrompt="1"/>
          </p:nvPr>
        </p:nvSpPr>
        <p:spPr>
          <a:xfrm>
            <a:off x="5993971" y="2063396"/>
            <a:ext cx="5086538" cy="3311189"/>
          </a:xfrm>
        </p:spPr>
        <p:txBody>
          <a:bodyPr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E15092E-80DC-4992-A0D4-E74F7FC3042B}"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Content Placeholder 3"/>
          <p:cNvSpPr>
            <a:spLocks noGrp="1"/>
          </p:cNvSpPr>
          <p:nvPr>
            <p:ph sz="quarter" idx="13" hasCustomPrompt="1"/>
          </p:nvPr>
        </p:nvSpPr>
        <p:spPr>
          <a:xfrm>
            <a:off x="685802" y="2861733"/>
            <a:ext cx="5088712" cy="2512852"/>
          </a:xfrm>
        </p:spPr>
        <p:txBody>
          <a:bodyPr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3" name="Content Placeholder 5"/>
          <p:cNvSpPr>
            <a:spLocks noGrp="1"/>
          </p:cNvSpPr>
          <p:nvPr>
            <p:ph sz="quarter" idx="14" hasCustomPrompt="1"/>
          </p:nvPr>
        </p:nvSpPr>
        <p:spPr>
          <a:xfrm>
            <a:off x="5993969" y="2861733"/>
            <a:ext cx="5088713" cy="2512852"/>
          </a:xfrm>
        </p:spPr>
        <p:txBody>
          <a:bodyPr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569A4C6-EA06-4AF0-A839-1839C57399A0}" type="datetimeFigureOut">
              <a:rPr lang="en-US" dirty="0"/>
              <a:pPr/>
              <a:t>7/31/2018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BF0C016-2580-485A-AC4B-4452BC379743}" type="datetimeFigureOut">
              <a:rPr lang="en-US" dirty="0"/>
              <a:pPr/>
              <a:t>7/31/2018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F0C8E6-7044-439E-9AE7-82A0C81AB0F0}" type="datetimeFigureOut">
              <a:rPr lang="en-US" dirty="0"/>
              <a:pPr/>
              <a:t>7/31/2018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zh-CN" altLang="en-US"/>
              <a:t>单击此处编辑母版标题样式</a:t>
            </a:r>
            <a:endParaRPr lang="en-US" dirty="0"/>
          </a:p>
        </p:txBody>
      </p:sp>
      <p:sp>
        <p:nvSpPr>
          <p:cNvPr id="10" name="Content Placeholder 2"/>
          <p:cNvSpPr>
            <a:spLocks noGrp="1"/>
          </p:cNvSpPr>
          <p:nvPr>
            <p:ph sz="quarter" idx="13" hasCustomPrompt="1"/>
          </p:nvPr>
        </p:nvSpPr>
        <p:spPr>
          <a:xfrm>
            <a:off x="5046132" y="685800"/>
            <a:ext cx="6034375" cy="468878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2E95F70E-5DFF-42EC-93B3-07D70D7ED1BD}"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064520B5-A0C9-4D15-A71B-70A075D52D64}" type="datetimeFigureOut">
              <a:rPr lang="en-US" dirty="0"/>
              <a:pPr/>
              <a:t>7/31/2018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2"/>
                </a:gs>
                <a:gs pos="100000">
                  <a:schemeClr val="accent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2">
                    <a:lumMod val="50000"/>
                  </a:schemeClr>
                </a:solidFill>
              </a:defRPr>
            </a:lvl1pPr>
          </a:lstStyle>
          <a:p>
            <a:fld id="{61EAF71F-1A43-41B7-B605-0710A83174B7}" type="datetimeFigureOut">
              <a:rPr lang="en-US" dirty="0"/>
              <a:pPr/>
              <a:t>7/31/2018</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2">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2">
                    <a:lumMod val="50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7200" dirty="0"/>
              <a:t>鉴赏诗歌的意象和意境</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（雄伟壮阔）</a:t>
            </a:r>
            <a:br>
              <a:rPr lang="zh-CN" altLang="en-US" dirty="0"/>
            </a:br>
            <a:endParaRPr lang="zh-CN" altLang="en-US" dirty="0"/>
          </a:p>
        </p:txBody>
      </p:sp>
      <p:sp>
        <p:nvSpPr>
          <p:cNvPr id="3" name="内容占位符 2"/>
          <p:cNvSpPr>
            <a:spLocks noGrp="1"/>
          </p:cNvSpPr>
          <p:nvPr>
            <p:ph sz="quarter" idx="13"/>
          </p:nvPr>
        </p:nvSpPr>
        <p:spPr/>
        <p:txBody>
          <a:bodyPr>
            <a:normAutofit/>
          </a:bodyPr>
          <a:lstStyle/>
          <a:p>
            <a:r>
              <a:rPr lang="zh-CN" altLang="en-US" sz="3200" dirty="0"/>
              <a:t>宿甘露寺    曾公亮</a:t>
            </a:r>
            <a:endParaRPr lang="en-US" altLang="zh-CN" sz="3200" dirty="0"/>
          </a:p>
          <a:p>
            <a:r>
              <a:rPr lang="zh-CN" altLang="en-US" sz="3200" dirty="0"/>
              <a:t>枕中云气千峰近，床底松声万壑哀。</a:t>
            </a:r>
            <a:endParaRPr lang="en-US" altLang="zh-CN" sz="3200" dirty="0"/>
          </a:p>
          <a:p>
            <a:r>
              <a:rPr lang="zh-CN" altLang="en-US" sz="3200" dirty="0"/>
              <a:t>要看银山拍天浪，开窗放入大江来。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三、真题展示（阅读下面各诗及答案，并完成后面问题）</a:t>
            </a:r>
          </a:p>
        </p:txBody>
      </p:sp>
      <p:sp>
        <p:nvSpPr>
          <p:cNvPr id="3" name="文本占位符 2"/>
          <p:cNvSpPr>
            <a:spLocks noGrp="1"/>
          </p:cNvSpPr>
          <p:nvPr>
            <p:ph type="body" idx="1"/>
          </p:nvPr>
        </p:nvSpPr>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a:t>
            </a:r>
            <a:r>
              <a:rPr lang="en-US" altLang="zh-CN" dirty="0"/>
              <a:t>2009</a:t>
            </a:r>
            <a:r>
              <a:rPr lang="zh-CN" altLang="en-US" dirty="0"/>
              <a:t>年全国卷</a:t>
            </a:r>
            <a:r>
              <a:rPr lang="en-US" altLang="zh-CN" dirty="0"/>
              <a:t>Ⅱ</a:t>
            </a:r>
            <a:r>
              <a:rPr lang="zh-CN" altLang="en-US" dirty="0"/>
              <a:t>）阅读下面这首唐诗，然后回答问题。（</a:t>
            </a:r>
            <a:r>
              <a:rPr lang="en-US" altLang="zh-CN" dirty="0"/>
              <a:t>8</a:t>
            </a:r>
            <a:r>
              <a:rPr lang="zh-CN" altLang="en-US" dirty="0"/>
              <a:t>分）</a:t>
            </a:r>
          </a:p>
        </p:txBody>
      </p:sp>
      <p:sp>
        <p:nvSpPr>
          <p:cNvPr id="3" name="内容占位符 2"/>
          <p:cNvSpPr>
            <a:spLocks noGrp="1"/>
          </p:cNvSpPr>
          <p:nvPr>
            <p:ph sz="quarter" idx="13"/>
          </p:nvPr>
        </p:nvSpPr>
        <p:spPr>
          <a:xfrm>
            <a:off x="685800" y="2063396"/>
            <a:ext cx="10394707" cy="3992847"/>
          </a:xfrm>
        </p:spPr>
        <p:txBody>
          <a:bodyPr>
            <a:normAutofit/>
          </a:bodyPr>
          <a:lstStyle/>
          <a:p>
            <a:r>
              <a:rPr lang="zh-CN" altLang="en-US" sz="2800" dirty="0"/>
              <a:t>军城早秋    严武</a:t>
            </a:r>
            <a:r>
              <a:rPr lang="en-US" altLang="zh-CN" sz="2800" dirty="0"/>
              <a:t>[</a:t>
            </a:r>
            <a:r>
              <a:rPr lang="zh-CN" altLang="en-US" sz="2800" dirty="0"/>
              <a:t>注</a:t>
            </a:r>
            <a:r>
              <a:rPr lang="en-US" altLang="zh-CN" sz="2800" dirty="0"/>
              <a:t>]</a:t>
            </a:r>
          </a:p>
          <a:p>
            <a:r>
              <a:rPr lang="zh-CN" altLang="en-US" sz="2800" dirty="0"/>
              <a:t>昨夜秋风入汉关，朔云边月满西山。</a:t>
            </a:r>
          </a:p>
          <a:p>
            <a:r>
              <a:rPr lang="zh-CN" altLang="en-US" sz="2800" dirty="0"/>
              <a:t>更催飞将追骄虏，莫遣沙场匹马还。</a:t>
            </a:r>
          </a:p>
          <a:p>
            <a:r>
              <a:rPr lang="zh-CN" altLang="en-US" sz="2800" dirty="0"/>
              <a:t>    </a:t>
            </a:r>
            <a:r>
              <a:rPr lang="en-US" altLang="zh-CN" sz="2800" dirty="0"/>
              <a:t>[</a:t>
            </a:r>
            <a:r>
              <a:rPr lang="zh-CN" altLang="en-US" sz="2800" dirty="0"/>
              <a:t>注</a:t>
            </a:r>
            <a:r>
              <a:rPr lang="en-US" altLang="zh-CN" sz="2800" dirty="0"/>
              <a:t>]</a:t>
            </a:r>
            <a:r>
              <a:rPr lang="zh-CN" altLang="en-US" sz="2800" dirty="0"/>
              <a:t>严武（</a:t>
            </a:r>
            <a:r>
              <a:rPr lang="en-US" altLang="zh-CN" sz="2800" dirty="0"/>
              <a:t>726-765</a:t>
            </a:r>
            <a:r>
              <a:rPr lang="zh-CN" altLang="en-US" sz="2800" dirty="0"/>
              <a:t>）：字季鹰，华阴（今属陕西）人。曾任成都尹、剑南节度使，广德二年（</a:t>
            </a:r>
            <a:r>
              <a:rPr lang="en-US" altLang="zh-CN" sz="2800" dirty="0"/>
              <a:t>764</a:t>
            </a:r>
            <a:r>
              <a:rPr lang="zh-CN" altLang="en-US" sz="2800" dirty="0"/>
              <a:t>）秋率兵西征，击败吐蕃军队七万多人。</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 问题：（</a:t>
            </a:r>
            <a:r>
              <a:rPr lang="en-US" altLang="zh-CN" dirty="0"/>
              <a:t>1</a:t>
            </a:r>
            <a:r>
              <a:rPr lang="zh-CN" altLang="en-US" dirty="0"/>
              <a:t>）诗的前两句描绘了什么样的景象？有什么寓意？</a:t>
            </a:r>
          </a:p>
        </p:txBody>
      </p:sp>
      <p:sp>
        <p:nvSpPr>
          <p:cNvPr id="3" name="内容占位符 2"/>
          <p:cNvSpPr>
            <a:spLocks noGrp="1"/>
          </p:cNvSpPr>
          <p:nvPr>
            <p:ph sz="quarter" idx="13"/>
          </p:nvPr>
        </p:nvSpPr>
        <p:spPr/>
        <p:txBody>
          <a:bodyPr/>
          <a:lstStyle/>
          <a:p>
            <a:r>
              <a:rPr lang="zh-CN" altLang="en-US" sz="4000" dirty="0"/>
              <a:t>夜晚、秋风、汉关、寒云、冷月、西山</a:t>
            </a:r>
            <a:r>
              <a:rPr lang="zh-CN" altLang="en-US" dirty="0"/>
              <a:t>，诗的前两句描绘的是一幅</a:t>
            </a:r>
            <a:r>
              <a:rPr lang="zh-CN" altLang="en-US" sz="4000" dirty="0"/>
              <a:t>初秋边关阴沉凝重的夜景</a:t>
            </a:r>
            <a:r>
              <a:rPr lang="zh-CN" altLang="en-US" dirty="0"/>
              <a:t>。寓意</a:t>
            </a:r>
            <a:r>
              <a:rPr lang="zh-CN" altLang="en-US" sz="3600" dirty="0"/>
              <a:t>边境局势的紧张</a:t>
            </a:r>
            <a:r>
              <a:rPr lang="zh-CN" altLang="en-US"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(2009</a:t>
            </a:r>
            <a:r>
              <a:rPr lang="zh-CN" altLang="en-US" dirty="0"/>
              <a:t>年全国卷</a:t>
            </a:r>
            <a:r>
              <a:rPr lang="en-US" altLang="zh-CN" dirty="0"/>
              <a:t>Ⅰ</a:t>
            </a:r>
            <a:r>
              <a:rPr lang="zh-CN" altLang="en-US" dirty="0"/>
              <a:t>）阅读下面这首宋诗，然后回答问题。（</a:t>
            </a:r>
            <a:r>
              <a:rPr lang="en-US" altLang="zh-CN" dirty="0"/>
              <a:t>8</a:t>
            </a:r>
            <a:r>
              <a:rPr lang="zh-CN" altLang="en-US" dirty="0"/>
              <a:t>分）</a:t>
            </a:r>
          </a:p>
        </p:txBody>
      </p:sp>
      <p:sp>
        <p:nvSpPr>
          <p:cNvPr id="3" name="内容占位符 2"/>
          <p:cNvSpPr>
            <a:spLocks noGrp="1"/>
          </p:cNvSpPr>
          <p:nvPr>
            <p:ph sz="quarter" idx="13"/>
          </p:nvPr>
        </p:nvSpPr>
        <p:spPr>
          <a:xfrm>
            <a:off x="152676" y="2173358"/>
            <a:ext cx="11463131" cy="3598794"/>
          </a:xfrm>
        </p:spPr>
        <p:txBody>
          <a:bodyPr>
            <a:noAutofit/>
          </a:bodyPr>
          <a:lstStyle/>
          <a:p>
            <a:r>
              <a:rPr lang="zh-CN" altLang="en-US" sz="2800" b="1" dirty="0"/>
              <a:t>次石湖书扇韵①   姜夔②</a:t>
            </a:r>
          </a:p>
          <a:p>
            <a:r>
              <a:rPr lang="zh-CN" altLang="en-US" sz="2800" b="1" dirty="0"/>
              <a:t>桥西一曲水通村，岸阁浮萍绿有痕。</a:t>
            </a:r>
          </a:p>
          <a:p>
            <a:r>
              <a:rPr lang="zh-CN" altLang="en-US" sz="2800" b="1" dirty="0"/>
              <a:t>家住石湖人不到，藕花多处别开门。</a:t>
            </a:r>
          </a:p>
          <a:p>
            <a:r>
              <a:rPr lang="en-US" altLang="zh-CN" sz="2800" dirty="0"/>
              <a:t>[</a:t>
            </a:r>
            <a:r>
              <a:rPr lang="zh-CN" altLang="en-US" sz="2800" dirty="0"/>
              <a:t>注</a:t>
            </a:r>
            <a:r>
              <a:rPr lang="en-US" altLang="zh-CN" sz="2800" dirty="0"/>
              <a:t>]①</a:t>
            </a:r>
            <a:r>
              <a:rPr lang="zh-CN" altLang="en-US" sz="2800" dirty="0"/>
              <a:t>石湖；南宋诗人范成大（</a:t>
            </a:r>
            <a:r>
              <a:rPr lang="en-US" altLang="zh-CN" sz="2800" dirty="0"/>
              <a:t>1126—1193</a:t>
            </a:r>
            <a:r>
              <a:rPr lang="zh-CN" altLang="en-US" sz="2800" dirty="0"/>
              <a:t>）晚年去职归隐石湖（在今江苏苏州），自号石湖居士。②姜夔（</a:t>
            </a:r>
            <a:r>
              <a:rPr lang="en-US" altLang="zh-CN" sz="2800" dirty="0"/>
              <a:t>1155—1221</a:t>
            </a:r>
            <a:r>
              <a:rPr lang="zh-CN" altLang="en-US" sz="2800" dirty="0"/>
              <a:t>）：字尧章，号白石道人，饶州鄱阳（今江西波阳）人。浪迹江湖，终生不仕。淳熙十四年（</a:t>
            </a:r>
            <a:r>
              <a:rPr lang="en-US" altLang="zh-CN" sz="2800" dirty="0"/>
              <a:t>1187</a:t>
            </a:r>
            <a:r>
              <a:rPr lang="zh-CN" altLang="en-US" sz="2800" dirty="0"/>
              <a:t>）夏，曾去拜见范成大，这首诗约作于此时。</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问题：（</a:t>
            </a:r>
            <a:r>
              <a:rPr lang="en-US" altLang="zh-CN" dirty="0"/>
              <a:t>1</a:t>
            </a:r>
            <a:r>
              <a:rPr lang="zh-CN" altLang="en-US" dirty="0"/>
              <a:t>）这首诗描绘了一幅什么样的画面？是由哪些景物构成的？请简要叙述。</a:t>
            </a:r>
          </a:p>
        </p:txBody>
      </p:sp>
      <p:sp>
        <p:nvSpPr>
          <p:cNvPr id="3" name="内容占位符 2"/>
          <p:cNvSpPr>
            <a:spLocks noGrp="1"/>
          </p:cNvSpPr>
          <p:nvPr>
            <p:ph sz="quarter" idx="13"/>
          </p:nvPr>
        </p:nvSpPr>
        <p:spPr/>
        <p:txBody>
          <a:bodyPr>
            <a:normAutofit/>
          </a:bodyPr>
          <a:lstStyle/>
          <a:p>
            <a:r>
              <a:rPr lang="zh-CN" altLang="en-US" sz="3600" dirty="0"/>
              <a:t>答案：（</a:t>
            </a:r>
            <a:r>
              <a:rPr lang="en-US" altLang="zh-CN" sz="3600" dirty="0"/>
              <a:t>1</a:t>
            </a:r>
            <a:r>
              <a:rPr lang="zh-CN" altLang="en-US" sz="3600" dirty="0"/>
              <a:t>）诗歌描绘了一幅江南水乡清幽恬静的画面，写了小桥、流水、村庄、绿岸、浮萍、荷花、人家、庭院等景物。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四、命题探究及解题对策</a:t>
            </a:r>
          </a:p>
        </p:txBody>
      </p:sp>
      <p:sp>
        <p:nvSpPr>
          <p:cNvPr id="3" name="文本占位符 2"/>
          <p:cNvSpPr>
            <a:spLocks noGrp="1"/>
          </p:cNvSpPr>
          <p:nvPr>
            <p:ph type="body" idx="1"/>
          </p:nvPr>
        </p:nvSpPr>
        <p:spPr/>
        <p:txBody>
          <a:bodyPr/>
          <a:lstStyle/>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a:t>
            </a:r>
            <a:r>
              <a:rPr lang="zh-CN" altLang="en-US" dirty="0"/>
              <a:t>意象、意境类考题通常会从哪些角度来提问？</a:t>
            </a:r>
          </a:p>
        </p:txBody>
      </p:sp>
      <p:sp>
        <p:nvSpPr>
          <p:cNvPr id="3" name="内容占位符 2"/>
          <p:cNvSpPr>
            <a:spLocks noGrp="1"/>
          </p:cNvSpPr>
          <p:nvPr>
            <p:ph sz="quarter" idx="13"/>
          </p:nvPr>
        </p:nvSpPr>
        <p:spPr/>
        <p:txBody>
          <a:bodyPr>
            <a:normAutofit lnSpcReduction="10000"/>
          </a:bodyPr>
          <a:lstStyle/>
          <a:p>
            <a:r>
              <a:rPr lang="zh-CN" altLang="en-US" sz="3200" dirty="0"/>
              <a:t>这首诗描写了哪些意象？</a:t>
            </a:r>
            <a:endParaRPr lang="en-US" altLang="zh-CN" sz="3200" dirty="0"/>
          </a:p>
          <a:p>
            <a:r>
              <a:rPr lang="zh-CN" altLang="en-US" sz="3200" dirty="0"/>
              <a:t>这首诗营造了一种怎样的意境？</a:t>
            </a:r>
            <a:endParaRPr lang="en-US" altLang="zh-CN" sz="3200" dirty="0"/>
          </a:p>
          <a:p>
            <a:r>
              <a:rPr lang="zh-CN" altLang="en-US" sz="3200" dirty="0"/>
              <a:t>这首诗描绘了一幅怎样的画面？表达了诗人怎样的思想感情？</a:t>
            </a:r>
            <a:endParaRPr lang="en-US" altLang="zh-CN" sz="3200" dirty="0"/>
          </a:p>
          <a:p>
            <a:r>
              <a:rPr lang="zh-CN" altLang="en-US" sz="3200" dirty="0"/>
              <a:t>从“情”和“景”的角度对某首诗或词作一赏析。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a:t>
            </a:r>
            <a:r>
              <a:rPr lang="zh-CN" altLang="en-US" dirty="0"/>
              <a:t>意象、意境类考题的答题思路是怎样的？</a:t>
            </a:r>
          </a:p>
        </p:txBody>
      </p:sp>
      <p:sp>
        <p:nvSpPr>
          <p:cNvPr id="3" name="内容占位符 2"/>
          <p:cNvSpPr>
            <a:spLocks noGrp="1"/>
          </p:cNvSpPr>
          <p:nvPr>
            <p:ph sz="quarter" idx="13"/>
          </p:nvPr>
        </p:nvSpPr>
        <p:spPr/>
        <p:txBody>
          <a:bodyPr>
            <a:normAutofit/>
          </a:bodyPr>
          <a:lstStyle/>
          <a:p>
            <a:r>
              <a:rPr lang="zh-CN" altLang="en-US" sz="3200" dirty="0"/>
              <a:t>思路分析：</a:t>
            </a:r>
            <a:r>
              <a:rPr lang="en-US" altLang="zh-CN" sz="3200" dirty="0"/>
              <a:t>1.</a:t>
            </a:r>
            <a:r>
              <a:rPr lang="zh-CN" altLang="en-US" sz="3200" dirty="0"/>
              <a:t>先点出</a:t>
            </a:r>
            <a:r>
              <a:rPr lang="zh-CN" altLang="en-US" sz="3200" dirty="0">
                <a:solidFill>
                  <a:srgbClr val="FF0000"/>
                </a:solidFill>
              </a:rPr>
              <a:t>具体的意象</a:t>
            </a:r>
            <a:r>
              <a:rPr lang="zh-CN" altLang="en-US" sz="3200" dirty="0"/>
              <a:t>（即景物），</a:t>
            </a:r>
            <a:r>
              <a:rPr lang="en-US" altLang="zh-CN" sz="3200" dirty="0"/>
              <a:t>2.</a:t>
            </a:r>
            <a:r>
              <a:rPr lang="zh-CN" altLang="en-US" sz="3200" dirty="0"/>
              <a:t>然后结合诗歌的诗眼、抒情议论类句子和整体感情色彩来分析</a:t>
            </a:r>
            <a:r>
              <a:rPr lang="zh-CN" altLang="en-US" sz="3200" dirty="0">
                <a:solidFill>
                  <a:srgbClr val="FF0000"/>
                </a:solidFill>
              </a:rPr>
              <a:t>诗歌意境</a:t>
            </a:r>
            <a:r>
              <a:rPr lang="zh-CN" altLang="en-US" sz="3200" dirty="0"/>
              <a:t>，</a:t>
            </a:r>
            <a:r>
              <a:rPr lang="en-US" altLang="zh-CN" sz="3200" dirty="0"/>
              <a:t>3.</a:t>
            </a:r>
            <a:r>
              <a:rPr lang="zh-CN" altLang="en-US" sz="3200" dirty="0"/>
              <a:t>最后从情与景相统一的原则出发根据大意点出</a:t>
            </a:r>
            <a:r>
              <a:rPr lang="zh-CN" altLang="en-US" sz="3200" dirty="0">
                <a:solidFill>
                  <a:srgbClr val="FF0000"/>
                </a:solidFill>
              </a:rPr>
              <a:t>蕴含的思想感情</a:t>
            </a:r>
            <a:r>
              <a:rPr lang="zh-CN" altLang="en-US" sz="3200" dirty="0"/>
              <a:t>，或给人什么样的启示和思考。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五、知识积累</a:t>
            </a:r>
          </a:p>
        </p:txBody>
      </p:sp>
      <p:sp>
        <p:nvSpPr>
          <p:cNvPr id="3" name="内容占位符 2"/>
          <p:cNvSpPr>
            <a:spLocks noGrp="1"/>
          </p:cNvSpPr>
          <p:nvPr>
            <p:ph sz="quarter" idx="13"/>
          </p:nvPr>
        </p:nvSpPr>
        <p:spPr/>
        <p:txBody>
          <a:bodyPr>
            <a:normAutofit/>
          </a:bodyPr>
          <a:lstStyle/>
          <a:p>
            <a:r>
              <a:rPr lang="en-US" altLang="zh-CN" sz="3200" dirty="0"/>
              <a:t>1.    </a:t>
            </a:r>
            <a:r>
              <a:rPr lang="zh-CN" altLang="en-US" sz="3200" dirty="0"/>
              <a:t>常见的意象及象征意义</a:t>
            </a:r>
            <a:endParaRPr lang="en-US" altLang="zh-CN" sz="3200" dirty="0"/>
          </a:p>
          <a:p>
            <a:r>
              <a:rPr lang="en-US" altLang="zh-CN" sz="3200" dirty="0"/>
              <a:t>2﹒</a:t>
            </a:r>
            <a:r>
              <a:rPr lang="zh-CN" altLang="en-US" sz="3200" dirty="0"/>
              <a:t>常见意境（氛围）</a:t>
            </a:r>
            <a:endParaRPr lang="en-US" altLang="zh-CN" sz="3200" dirty="0"/>
          </a:p>
          <a:p>
            <a:r>
              <a:rPr lang="en-US" altLang="zh-CN" sz="3200" dirty="0"/>
              <a:t>3﹒</a:t>
            </a:r>
            <a:r>
              <a:rPr lang="zh-CN" altLang="en-US" sz="3200" dirty="0"/>
              <a:t>常见思想感情</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概念：</a:t>
            </a:r>
          </a:p>
        </p:txBody>
      </p:sp>
      <p:sp>
        <p:nvSpPr>
          <p:cNvPr id="3" name="内容占位符 2"/>
          <p:cNvSpPr>
            <a:spLocks noGrp="1"/>
          </p:cNvSpPr>
          <p:nvPr>
            <p:ph sz="quarter" idx="13"/>
          </p:nvPr>
        </p:nvSpPr>
        <p:spPr/>
        <p:txBody>
          <a:bodyPr>
            <a:normAutofit/>
          </a:bodyPr>
          <a:lstStyle/>
          <a:p>
            <a:r>
              <a:rPr lang="zh-CN" altLang="en-US" sz="3200" dirty="0"/>
              <a:t>景物形象是指诗歌中</a:t>
            </a:r>
            <a:r>
              <a:rPr lang="zh-CN" altLang="en-US" sz="3200" dirty="0">
                <a:solidFill>
                  <a:srgbClr val="FF0000"/>
                </a:solidFill>
              </a:rPr>
              <a:t>寄寓了诗人特定思想感情的景物</a:t>
            </a:r>
            <a:r>
              <a:rPr lang="zh-CN" altLang="en-US" sz="3200" dirty="0"/>
              <a:t>，通常称为意象。</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    </a:t>
            </a:r>
            <a:r>
              <a:rPr lang="zh-CN" altLang="en-US" dirty="0"/>
              <a:t>常见的意象及象征意义</a:t>
            </a:r>
            <a:r>
              <a:rPr lang="en-US" altLang="zh-CN" dirty="0"/>
              <a:t/>
            </a:r>
            <a:br>
              <a:rPr lang="en-US" altLang="zh-CN" dirty="0"/>
            </a:br>
            <a:r>
              <a:rPr lang="zh-CN" altLang="en-US" dirty="0"/>
              <a:t>草木类：</a:t>
            </a:r>
          </a:p>
        </p:txBody>
      </p:sp>
      <p:sp>
        <p:nvSpPr>
          <p:cNvPr id="4" name="文本占位符 3"/>
          <p:cNvSpPr>
            <a:spLocks noGrp="1"/>
          </p:cNvSpPr>
          <p:nvPr>
            <p:ph type="body" sz="half" idx="15"/>
          </p:nvPr>
        </p:nvSpPr>
        <p:spPr/>
        <p:txBody>
          <a:bodyPr>
            <a:normAutofit fontScale="92500"/>
          </a:bodyPr>
          <a:lstStyle/>
          <a:p>
            <a:r>
              <a:rPr lang="en-US" altLang="zh-CN" sz="3600" dirty="0"/>
              <a:t>1</a:t>
            </a:r>
            <a:r>
              <a:rPr lang="zh-CN" altLang="en-US" sz="3600" dirty="0"/>
              <a:t>、草木的繁盛</a:t>
            </a:r>
            <a:r>
              <a:rPr lang="en-US" altLang="zh-CN" sz="3600" dirty="0"/>
              <a:t>(</a:t>
            </a:r>
            <a:r>
              <a:rPr lang="zh-CN" altLang="en-US" sz="3600" dirty="0"/>
              <a:t>以草木繁盛反衬荒凉， 以抒发盛衰兴亡的感慨。</a:t>
            </a:r>
            <a:r>
              <a:rPr lang="en-US" altLang="zh-CN" sz="3600" dirty="0"/>
              <a:t>)</a:t>
            </a:r>
            <a:endParaRPr lang="zh-CN" altLang="en-US" sz="3600" dirty="0"/>
          </a:p>
        </p:txBody>
      </p:sp>
      <p:sp>
        <p:nvSpPr>
          <p:cNvPr id="6" name="文本占位符 5"/>
          <p:cNvSpPr>
            <a:spLocks noGrp="1"/>
          </p:cNvSpPr>
          <p:nvPr>
            <p:ph type="body" sz="half" idx="16"/>
          </p:nvPr>
        </p:nvSpPr>
        <p:spPr/>
        <p:txBody>
          <a:bodyPr>
            <a:normAutofit/>
          </a:bodyPr>
          <a:lstStyle/>
          <a:p>
            <a:r>
              <a:rPr lang="en-US" altLang="zh-CN" sz="3200" dirty="0"/>
              <a:t>2</a:t>
            </a:r>
            <a:r>
              <a:rPr lang="zh-CN" altLang="en-US" sz="3200" dirty="0"/>
              <a:t>、草</a:t>
            </a:r>
            <a:r>
              <a:rPr lang="en-US" altLang="zh-CN" sz="3200" dirty="0"/>
              <a:t>(</a:t>
            </a:r>
            <a:r>
              <a:rPr lang="zh-CN" altLang="en-US" sz="3200" dirty="0"/>
              <a:t>离别、荒凉、思乡怀人</a:t>
            </a:r>
            <a:r>
              <a:rPr lang="en-US" altLang="zh-CN" sz="3200" dirty="0"/>
              <a:t>)</a:t>
            </a:r>
            <a:endParaRPr lang="zh-CN" altLang="en-US" sz="3200" dirty="0"/>
          </a:p>
        </p:txBody>
      </p:sp>
      <p:sp>
        <p:nvSpPr>
          <p:cNvPr id="8" name="文本占位符 7"/>
          <p:cNvSpPr>
            <a:spLocks noGrp="1"/>
          </p:cNvSpPr>
          <p:nvPr>
            <p:ph type="body" sz="half" idx="17"/>
          </p:nvPr>
        </p:nvSpPr>
        <p:spPr/>
        <p:txBody>
          <a:bodyPr>
            <a:normAutofit/>
          </a:bodyPr>
          <a:lstStyle/>
          <a:p>
            <a:r>
              <a:rPr lang="en-US" altLang="zh-CN" sz="3200" dirty="0"/>
              <a:t>3</a:t>
            </a:r>
            <a:r>
              <a:rPr lang="zh-CN" altLang="en-US" sz="3200" dirty="0"/>
              <a:t>、黄叶、枫叶、落叶</a:t>
            </a:r>
            <a:r>
              <a:rPr lang="en-US" altLang="zh-CN" sz="3200" dirty="0"/>
              <a:t>(</a:t>
            </a:r>
            <a:r>
              <a:rPr lang="zh-CN" altLang="en-US" sz="3200" dirty="0"/>
              <a:t>凋零，成熟， 美人迟暮，时光飞逝，漂泊。</a:t>
            </a:r>
            <a:r>
              <a:rPr lang="en-US" altLang="zh-CN" sz="3200" dirty="0"/>
              <a:t>)</a:t>
            </a:r>
            <a:endParaRPr lang="zh-CN" altLang="en-US" sz="3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769629" y="3140869"/>
            <a:ext cx="2587485" cy="576262"/>
          </a:xfrm>
        </p:spPr>
        <p:txBody>
          <a:bodyPr/>
          <a:lstStyle/>
          <a:p>
            <a:r>
              <a:rPr lang="en-US" altLang="zh-CN" sz="3200" dirty="0">
                <a:solidFill>
                  <a:schemeClr val="tx1"/>
                </a:solidFill>
              </a:rPr>
              <a:t>7</a:t>
            </a:r>
            <a:r>
              <a:rPr lang="zh-CN" altLang="en-US" sz="3200" dirty="0">
                <a:solidFill>
                  <a:schemeClr val="tx1"/>
                </a:solidFill>
              </a:rPr>
              <a:t>、柳</a:t>
            </a:r>
            <a:r>
              <a:rPr lang="en-US" altLang="zh-CN" sz="3200" dirty="0">
                <a:solidFill>
                  <a:schemeClr val="tx1"/>
                </a:solidFill>
              </a:rPr>
              <a:t>(</a:t>
            </a:r>
            <a:r>
              <a:rPr lang="zh-CN" altLang="en-US" sz="3200" dirty="0">
                <a:solidFill>
                  <a:schemeClr val="tx1"/>
                </a:solidFill>
              </a:rPr>
              <a:t>送别，留恋，思乡伤感</a:t>
            </a:r>
            <a:r>
              <a:rPr lang="en-US" altLang="zh-CN" sz="3200" dirty="0">
                <a:solidFill>
                  <a:schemeClr val="tx1"/>
                </a:solidFill>
              </a:rPr>
              <a:t>)</a:t>
            </a:r>
          </a:p>
          <a:p>
            <a:endParaRPr lang="zh-CN" altLang="en-US" dirty="0"/>
          </a:p>
        </p:txBody>
      </p:sp>
      <p:sp>
        <p:nvSpPr>
          <p:cNvPr id="4" name="文本占位符 3"/>
          <p:cNvSpPr>
            <a:spLocks noGrp="1"/>
          </p:cNvSpPr>
          <p:nvPr>
            <p:ph type="body" sz="half" idx="15"/>
          </p:nvPr>
        </p:nvSpPr>
        <p:spPr>
          <a:xfrm>
            <a:off x="685802" y="1884284"/>
            <a:ext cx="2189920" cy="3490302"/>
          </a:xfrm>
        </p:spPr>
        <p:txBody>
          <a:bodyPr>
            <a:normAutofit fontScale="92500" lnSpcReduction="10000"/>
          </a:bodyPr>
          <a:lstStyle/>
          <a:p>
            <a:r>
              <a:rPr lang="en-US" altLang="zh-CN" sz="3600" dirty="0"/>
              <a:t>4</a:t>
            </a:r>
            <a:r>
              <a:rPr lang="zh-CN" altLang="en-US" sz="3600" dirty="0"/>
              <a:t>、松柏</a:t>
            </a:r>
            <a:r>
              <a:rPr lang="en-US" altLang="zh-CN" sz="3600" dirty="0"/>
              <a:t>(</a:t>
            </a:r>
            <a:r>
              <a:rPr lang="zh-CN" altLang="en-US" sz="3600" dirty="0"/>
              <a:t>正直，高洁、傲岸，常青、 顽强的生命力</a:t>
            </a:r>
            <a:r>
              <a:rPr lang="en-US" altLang="zh-CN" sz="3600" dirty="0"/>
              <a:t>)</a:t>
            </a:r>
            <a:endParaRPr lang="zh-CN" altLang="en-US" sz="3600" dirty="0"/>
          </a:p>
        </p:txBody>
      </p:sp>
      <p:sp>
        <p:nvSpPr>
          <p:cNvPr id="6" name="文本占位符 5"/>
          <p:cNvSpPr>
            <a:spLocks noGrp="1"/>
          </p:cNvSpPr>
          <p:nvPr>
            <p:ph type="body" sz="half" idx="16"/>
          </p:nvPr>
        </p:nvSpPr>
        <p:spPr>
          <a:xfrm>
            <a:off x="3194726" y="1884284"/>
            <a:ext cx="1861379" cy="3721386"/>
          </a:xfrm>
        </p:spPr>
        <p:txBody>
          <a:bodyPr>
            <a:normAutofit lnSpcReduction="10000"/>
          </a:bodyPr>
          <a:lstStyle/>
          <a:p>
            <a:r>
              <a:rPr lang="en-US" altLang="zh-CN" sz="3000" dirty="0"/>
              <a:t>5</a:t>
            </a:r>
            <a:r>
              <a:rPr lang="zh-CN" altLang="en-US" sz="3000" dirty="0"/>
              <a:t>、竹</a:t>
            </a:r>
            <a:r>
              <a:rPr lang="en-US" altLang="zh-CN" sz="3000" dirty="0"/>
              <a:t>(</a:t>
            </a:r>
            <a:r>
              <a:rPr lang="zh-CN" altLang="en-US" sz="3000" dirty="0"/>
              <a:t>气节、正直、虚心、高洁、积 极向上、顽强的生命力</a:t>
            </a:r>
            <a:r>
              <a:rPr lang="en-US" altLang="zh-CN" sz="3000" dirty="0"/>
              <a:t>)</a:t>
            </a:r>
          </a:p>
          <a:p>
            <a:endParaRPr lang="zh-CN" altLang="en-US" dirty="0"/>
          </a:p>
        </p:txBody>
      </p:sp>
      <p:sp>
        <p:nvSpPr>
          <p:cNvPr id="8" name="文本占位符 7"/>
          <p:cNvSpPr>
            <a:spLocks noGrp="1"/>
          </p:cNvSpPr>
          <p:nvPr>
            <p:ph type="body" sz="half" idx="17"/>
          </p:nvPr>
        </p:nvSpPr>
        <p:spPr>
          <a:xfrm>
            <a:off x="5257803" y="1773405"/>
            <a:ext cx="3310128" cy="2734928"/>
          </a:xfrm>
        </p:spPr>
        <p:txBody>
          <a:bodyPr>
            <a:normAutofit fontScale="92500"/>
          </a:bodyPr>
          <a:lstStyle/>
          <a:p>
            <a:r>
              <a:rPr lang="en-US" altLang="zh-CN" sz="3200" dirty="0"/>
              <a:t>6</a:t>
            </a:r>
            <a:r>
              <a:rPr lang="zh-CN" altLang="en-US" sz="3200" dirty="0"/>
              <a:t>、梅花</a:t>
            </a:r>
            <a:r>
              <a:rPr lang="en-US" altLang="zh-CN" sz="3200" dirty="0"/>
              <a:t>(</a:t>
            </a:r>
            <a:r>
              <a:rPr lang="zh-CN" altLang="en-US" sz="3200" dirty="0"/>
              <a:t>气节、高洁、坚韧、顽强的 生命力，不与世俗同流合污。</a:t>
            </a:r>
            <a:r>
              <a:rPr lang="en-US" altLang="zh-CN" sz="3200" dirty="0"/>
              <a:t>)</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二、花卉类：</a:t>
            </a:r>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200" dirty="0"/>
              <a:t>8</a:t>
            </a:r>
            <a:r>
              <a:rPr lang="zh-CN" altLang="en-US" sz="3200" dirty="0"/>
              <a:t>、落花</a:t>
            </a:r>
            <a:r>
              <a:rPr lang="en-US" altLang="zh-CN" sz="3200" dirty="0"/>
              <a:t>(</a:t>
            </a:r>
            <a:r>
              <a:rPr lang="zh-CN" altLang="en-US" sz="3200" dirty="0"/>
              <a:t>时光飞逝，青春不在、对美 好事物的留恋、追怀</a:t>
            </a:r>
            <a:r>
              <a:rPr lang="en-US" altLang="zh-CN" sz="3200" dirty="0"/>
              <a:t>)</a:t>
            </a:r>
            <a:r>
              <a:rPr lang="zh-CN" altLang="en-US" sz="3200" dirty="0"/>
              <a:t>：</a:t>
            </a:r>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a:bodyPr>
          <a:lstStyle/>
          <a:p>
            <a:r>
              <a:rPr lang="en-US" altLang="zh-CN" sz="3200" dirty="0"/>
              <a:t>9</a:t>
            </a:r>
            <a:r>
              <a:rPr lang="zh-CN" altLang="en-US" sz="3200" dirty="0"/>
              <a:t>、菊</a:t>
            </a:r>
            <a:r>
              <a:rPr lang="en-US" altLang="zh-CN" sz="3200" dirty="0"/>
              <a:t>(</a:t>
            </a:r>
            <a:r>
              <a:rPr lang="zh-CN" altLang="en-US" sz="3200" dirty="0"/>
              <a:t>高洁，隐士，顽强的生命力</a:t>
            </a:r>
            <a:r>
              <a:rPr lang="en-US" altLang="zh-CN" sz="3200" dirty="0"/>
              <a:t>)</a:t>
            </a:r>
            <a:endParaRPr lang="zh-CN" altLang="en-US" sz="3200" dirty="0"/>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a:bodyPr>
          <a:lstStyle/>
          <a:p>
            <a:r>
              <a:rPr lang="en-US" altLang="zh-CN" sz="2800" dirty="0"/>
              <a:t>10</a:t>
            </a:r>
            <a:r>
              <a:rPr lang="zh-CN" altLang="en-US" sz="2800" dirty="0"/>
              <a:t>、兰</a:t>
            </a:r>
            <a:r>
              <a:rPr lang="en-US" altLang="zh-CN" sz="2800" dirty="0"/>
              <a:t>(</a:t>
            </a:r>
            <a:r>
              <a:rPr lang="zh-CN" altLang="en-US" sz="2800" dirty="0"/>
              <a:t>高洁，耿耿劲节、高贵</a:t>
            </a:r>
            <a:r>
              <a:rPr lang="en-US" altLang="zh-CN" sz="2800" dirty="0"/>
              <a:t>)</a:t>
            </a:r>
            <a:endParaRPr lang="zh-CN" alt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600" dirty="0"/>
              <a:t>11</a:t>
            </a:r>
            <a:r>
              <a:rPr lang="zh-CN" altLang="en-US" sz="3600" dirty="0"/>
              <a:t>、莲花（高洁、爱情的象征）</a:t>
            </a:r>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a:bodyPr>
          <a:lstStyle/>
          <a:p>
            <a:r>
              <a:rPr lang="en-US" altLang="zh-CN" sz="3600" dirty="0"/>
              <a:t>12</a:t>
            </a:r>
            <a:r>
              <a:rPr lang="zh-CN" altLang="en-US" sz="3600" dirty="0"/>
              <a:t>、丁香</a:t>
            </a:r>
            <a:r>
              <a:rPr lang="en-US" altLang="zh-CN" sz="3600" dirty="0"/>
              <a:t>(</a:t>
            </a:r>
            <a:r>
              <a:rPr lang="zh-CN" altLang="en-US" sz="3600" dirty="0"/>
              <a:t>忧愁、高贵、高洁、脆弱、 纯洁</a:t>
            </a:r>
            <a:r>
              <a:rPr lang="en-US" altLang="zh-CN" sz="3600" dirty="0"/>
              <a:t>)</a:t>
            </a:r>
            <a:endParaRPr lang="zh-CN" altLang="en-US" sz="3600" dirty="0"/>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lstStyle/>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三、动物类</a:t>
            </a:r>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200" dirty="0"/>
              <a:t>13</a:t>
            </a:r>
            <a:r>
              <a:rPr lang="zh-CN" altLang="en-US" sz="3200" dirty="0"/>
              <a:t>、子规（杜鹃、杜宇）</a:t>
            </a:r>
            <a:r>
              <a:rPr lang="en-US" altLang="zh-CN" sz="3200" dirty="0"/>
              <a:t>(</a:t>
            </a:r>
            <a:r>
              <a:rPr lang="zh-CN" altLang="en-US" sz="3200" dirty="0"/>
              <a:t>悲惨、凄恻、 思乡怀归</a:t>
            </a:r>
            <a:r>
              <a:rPr lang="en-US" altLang="zh-CN" sz="3200" dirty="0"/>
              <a:t>)</a:t>
            </a:r>
            <a:endParaRPr lang="zh-CN" altLang="en-US" sz="3200" dirty="0"/>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a:bodyPr>
          <a:lstStyle/>
          <a:p>
            <a:r>
              <a:rPr lang="en-US" altLang="zh-CN" sz="3200" dirty="0"/>
              <a:t>14</a:t>
            </a:r>
            <a:r>
              <a:rPr lang="zh-CN" altLang="en-US" sz="3200" dirty="0"/>
              <a:t>、猿猴</a:t>
            </a:r>
            <a:r>
              <a:rPr lang="en-US" altLang="zh-CN" sz="3200" dirty="0"/>
              <a:t>(</a:t>
            </a:r>
            <a:r>
              <a:rPr lang="zh-CN" altLang="en-US" sz="3200" dirty="0"/>
              <a:t>哀伤，凄厉</a:t>
            </a:r>
            <a:r>
              <a:rPr lang="en-US" altLang="zh-CN" sz="3200" dirty="0"/>
              <a:t>)</a:t>
            </a:r>
            <a:endParaRPr lang="zh-CN" altLang="en-US" sz="3200" dirty="0"/>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a:bodyPr>
          <a:lstStyle/>
          <a:p>
            <a:r>
              <a:rPr lang="en-US" altLang="zh-CN" sz="3200" dirty="0"/>
              <a:t>15</a:t>
            </a:r>
            <a:r>
              <a:rPr lang="zh-CN" altLang="en-US" sz="3200" dirty="0"/>
              <a:t>、鸿雁</a:t>
            </a:r>
            <a:r>
              <a:rPr lang="en-US" altLang="zh-CN" sz="3200" dirty="0"/>
              <a:t>(</a:t>
            </a:r>
            <a:r>
              <a:rPr lang="zh-CN" altLang="en-US" sz="3200" dirty="0"/>
              <a:t>理想，追求，思乡怀归、思 亲、音信，消息</a:t>
            </a:r>
            <a:r>
              <a:rPr lang="en-US" altLang="zh-CN" sz="3200" dirty="0"/>
              <a:t>)</a:t>
            </a:r>
            <a:endParaRPr lang="zh-CN" altLang="en-US" sz="3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600" dirty="0"/>
              <a:t>16</a:t>
            </a:r>
            <a:r>
              <a:rPr lang="zh-CN" altLang="en-US" sz="3600" dirty="0"/>
              <a:t>、鹧鸪</a:t>
            </a:r>
            <a:r>
              <a:rPr lang="en-US" altLang="zh-CN" sz="3600" dirty="0"/>
              <a:t>(</a:t>
            </a:r>
            <a:r>
              <a:rPr lang="zh-CN" altLang="en-US" sz="3600" dirty="0"/>
              <a:t>离愁别绪，思乡怀归。</a:t>
            </a:r>
            <a:r>
              <a:rPr lang="en-US" altLang="zh-CN" sz="3600" dirty="0"/>
              <a:t>)</a:t>
            </a:r>
            <a:endParaRPr lang="zh-CN" altLang="en-US" sz="3600" dirty="0"/>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a:bodyPr>
          <a:lstStyle/>
          <a:p>
            <a:r>
              <a:rPr lang="en-US" altLang="zh-CN" sz="3600" dirty="0"/>
              <a:t>17</a:t>
            </a:r>
            <a:r>
              <a:rPr lang="zh-CN" altLang="en-US" sz="3600" dirty="0"/>
              <a:t>、马</a:t>
            </a:r>
            <a:r>
              <a:rPr lang="en-US" altLang="zh-CN" sz="3600" dirty="0"/>
              <a:t>(</a:t>
            </a:r>
            <a:r>
              <a:rPr lang="zh-CN" altLang="en-US" sz="3600" dirty="0"/>
              <a:t>漂泊思乡，奔腾，追求</a:t>
            </a:r>
            <a:r>
              <a:rPr lang="en-US" altLang="zh-CN" sz="3600" dirty="0"/>
              <a:t>)</a:t>
            </a:r>
            <a:endParaRPr lang="zh-CN" altLang="en-US" sz="3600" dirty="0"/>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fontScale="92500" lnSpcReduction="10000"/>
          </a:bodyPr>
          <a:lstStyle/>
          <a:p>
            <a:r>
              <a:rPr lang="en-US" altLang="zh-CN" sz="2800" b="1" dirty="0"/>
              <a:t>18</a:t>
            </a:r>
            <a:r>
              <a:rPr lang="zh-CN" altLang="en-US" sz="2800" b="1" dirty="0"/>
              <a:t>、燕子</a:t>
            </a:r>
            <a:r>
              <a:rPr lang="en-US" altLang="zh-CN" sz="2800" b="1" dirty="0"/>
              <a:t>(</a:t>
            </a:r>
            <a:r>
              <a:rPr lang="zh-CN" altLang="en-US" sz="2800" b="1" dirty="0"/>
              <a:t>春光的美好，惜春、离别思 念亲友、时光飞逝、世事变迁亡国 破家的感慨和悲愤、羁旅情愁，漂泊流浪</a:t>
            </a:r>
            <a:r>
              <a:rPr lang="en-US" altLang="zh-CN" sz="2800" b="1" dirty="0"/>
              <a:t>)</a:t>
            </a:r>
            <a:endParaRPr lang="zh-CN" altLang="en-US" sz="28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四、自然风霜雨雪水云类</a:t>
            </a:r>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lnSpcReduction="10000"/>
          </a:bodyPr>
          <a:lstStyle/>
          <a:p>
            <a:r>
              <a:rPr lang="en-US" altLang="zh-CN" sz="3200" dirty="0"/>
              <a:t>19</a:t>
            </a:r>
            <a:r>
              <a:rPr lang="zh-CN" altLang="en-US" sz="3200" dirty="0"/>
              <a:t>、烟雾（忧愁、情感的朦胧、惨淡、 前途的迷惘、渺茫，理想的落空、 幻灭。）</a:t>
            </a:r>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lnSpcReduction="10000"/>
          </a:bodyPr>
          <a:lstStyle/>
          <a:p>
            <a:r>
              <a:rPr lang="en-US" altLang="zh-CN" sz="3200" dirty="0"/>
              <a:t>20</a:t>
            </a:r>
            <a:r>
              <a:rPr lang="zh-CN" altLang="en-US" sz="3200" dirty="0"/>
              <a:t>、雨（惆怅、春景、希望、生机、 残酷的环境（风雨，人生的挫折）</a:t>
            </a:r>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lnSpcReduction="10000"/>
          </a:bodyPr>
          <a:lstStyle/>
          <a:p>
            <a:r>
              <a:rPr lang="en-US" altLang="zh-CN" sz="3200" dirty="0"/>
              <a:t>21</a:t>
            </a:r>
            <a:r>
              <a:rPr lang="zh-CN" altLang="en-US" sz="3200" dirty="0"/>
              <a:t>、江水（时光的流逝、岁月的短暂、 绵长的愁苦、历史的发展趋势）</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200" dirty="0"/>
              <a:t>22</a:t>
            </a:r>
            <a:r>
              <a:rPr lang="zh-CN" altLang="en-US" sz="3200" dirty="0"/>
              <a:t>、秋、西风（秋风）（惆怅、游子思 归、衰败、落寞）</a:t>
            </a:r>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normAutofit lnSpcReduction="10000"/>
          </a:bodyPr>
          <a:lstStyle/>
          <a:p>
            <a:r>
              <a:rPr lang="en-US" altLang="zh-CN" sz="3200" dirty="0"/>
              <a:t>23</a:t>
            </a:r>
            <a:r>
              <a:rPr lang="zh-CN" altLang="en-US" sz="3200" dirty="0"/>
              <a:t>、霜（人生易老、社会环境的恶劣、 恶势力的猖狂、人生坎坷挫折。）</a:t>
            </a:r>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a:bodyPr>
          <a:lstStyle/>
          <a:p>
            <a:r>
              <a:rPr lang="en-US" altLang="zh-CN" sz="3200" dirty="0"/>
              <a:t>24</a:t>
            </a:r>
            <a:r>
              <a:rPr lang="zh-CN" altLang="en-US" sz="3200" dirty="0"/>
              <a:t>、云（游子飘泊、自由自在）</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dirty="0"/>
          </a:p>
        </p:txBody>
      </p:sp>
      <p:sp>
        <p:nvSpPr>
          <p:cNvPr id="4" name="文本占位符 3"/>
          <p:cNvSpPr>
            <a:spLocks noGrp="1"/>
          </p:cNvSpPr>
          <p:nvPr>
            <p:ph type="body" sz="half" idx="15"/>
          </p:nvPr>
        </p:nvSpPr>
        <p:spPr/>
        <p:txBody>
          <a:bodyPr>
            <a:normAutofit/>
          </a:bodyPr>
          <a:lstStyle/>
          <a:p>
            <a:r>
              <a:rPr lang="en-US" altLang="zh-CN" sz="3200" dirty="0"/>
              <a:t>25</a:t>
            </a:r>
            <a:r>
              <a:rPr lang="zh-CN" altLang="en-US" sz="3200" dirty="0"/>
              <a:t>、冰雪（心志高洁美好、环境的恶 劣、恶势力的猖狂）</a:t>
            </a:r>
          </a:p>
        </p:txBody>
      </p:sp>
      <p:sp>
        <p:nvSpPr>
          <p:cNvPr id="5" name="文本占位符 4"/>
          <p:cNvSpPr>
            <a:spLocks noGrp="1"/>
          </p:cNvSpPr>
          <p:nvPr>
            <p:ph type="body" sz="quarter" idx="3"/>
          </p:nvPr>
        </p:nvSpPr>
        <p:spPr/>
        <p:txBody>
          <a:bodyPr/>
          <a:lstStyle/>
          <a:p>
            <a:endParaRPr lang="zh-CN" altLang="en-US" dirty="0"/>
          </a:p>
        </p:txBody>
      </p:sp>
      <p:sp>
        <p:nvSpPr>
          <p:cNvPr id="6" name="文本占位符 5"/>
          <p:cNvSpPr>
            <a:spLocks noGrp="1"/>
          </p:cNvSpPr>
          <p:nvPr>
            <p:ph type="body" sz="half" idx="16"/>
          </p:nvPr>
        </p:nvSpPr>
        <p:spPr/>
        <p:txBody>
          <a:bodyPr>
            <a:normAutofit/>
          </a:bodyPr>
          <a:lstStyle/>
          <a:p>
            <a:r>
              <a:rPr lang="en-US" altLang="zh-CN" sz="3200" dirty="0"/>
              <a:t>26</a:t>
            </a:r>
            <a:r>
              <a:rPr lang="zh-CN" altLang="en-US" sz="3200" dirty="0"/>
              <a:t>、月亮（思乡盼归、思亲怀人、故国之悲）</a:t>
            </a:r>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normAutofit/>
          </a:bodyPr>
          <a:lstStyle/>
          <a:p>
            <a:r>
              <a:rPr lang="en-US" altLang="zh-CN" sz="3200" dirty="0"/>
              <a:t>27</a:t>
            </a:r>
            <a:r>
              <a:rPr lang="zh-CN" altLang="en-US" sz="3200" dirty="0"/>
              <a:t>、夕阳（思乡怀归、时光易逝人生 的短暂）</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15"/>
          </p:nvPr>
        </p:nvSpPr>
        <p:spPr/>
        <p:txBody>
          <a:bodyPr>
            <a:normAutofit/>
          </a:bodyPr>
          <a:lstStyle/>
          <a:p>
            <a:r>
              <a:rPr lang="en-US" altLang="zh-CN" sz="3200" dirty="0"/>
              <a:t>28</a:t>
            </a:r>
            <a:r>
              <a:rPr lang="zh-CN" altLang="en-US" sz="3200" dirty="0"/>
              <a:t>、天地（人类的渺小人生的短暂心 胸的广阔情感的孤独）</a:t>
            </a:r>
          </a:p>
        </p:txBody>
      </p:sp>
      <p:sp>
        <p:nvSpPr>
          <p:cNvPr id="5" name="文本占位符 4"/>
          <p:cNvSpPr>
            <a:spLocks noGrp="1"/>
          </p:cNvSpPr>
          <p:nvPr>
            <p:ph type="body" sz="quarter" idx="3"/>
          </p:nvPr>
        </p:nvSpPr>
        <p:spPr/>
        <p:txBody>
          <a:bodyPr/>
          <a:lstStyle/>
          <a:p>
            <a:endParaRPr lang="zh-CN" altLang="en-US"/>
          </a:p>
        </p:txBody>
      </p:sp>
      <p:sp>
        <p:nvSpPr>
          <p:cNvPr id="6" name="文本占位符 5"/>
          <p:cNvSpPr>
            <a:spLocks noGrp="1"/>
          </p:cNvSpPr>
          <p:nvPr>
            <p:ph type="body" sz="half" idx="16"/>
          </p:nvPr>
        </p:nvSpPr>
        <p:spPr/>
        <p:txBody>
          <a:bodyPr/>
          <a:lstStyle/>
          <a:p>
            <a:endParaRPr lang="zh-CN" altLang="en-US"/>
          </a:p>
        </p:txBody>
      </p:sp>
      <p:sp>
        <p:nvSpPr>
          <p:cNvPr id="7" name="文本占位符 6"/>
          <p:cNvSpPr>
            <a:spLocks noGrp="1"/>
          </p:cNvSpPr>
          <p:nvPr>
            <p:ph type="body" sz="quarter" idx="13"/>
          </p:nvPr>
        </p:nvSpPr>
        <p:spPr/>
        <p:txBody>
          <a:bodyPr/>
          <a:lstStyle/>
          <a:p>
            <a:endParaRPr lang="zh-CN" altLang="en-US"/>
          </a:p>
        </p:txBody>
      </p:sp>
      <p:sp>
        <p:nvSpPr>
          <p:cNvPr id="8" name="文本占位符 7"/>
          <p:cNvSpPr>
            <a:spLocks noGrp="1"/>
          </p:cNvSpPr>
          <p:nvPr>
            <p:ph type="body" sz="half" idx="17"/>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1" y="1414670"/>
            <a:ext cx="10394707" cy="3193487"/>
          </a:xfrm>
        </p:spPr>
        <p:txBody>
          <a:bodyPr>
            <a:normAutofit fontScale="90000"/>
          </a:bodyPr>
          <a:lstStyle/>
          <a:p>
            <a:r>
              <a:rPr lang="zh-CN" altLang="en-US" dirty="0">
                <a:solidFill>
                  <a:schemeClr val="tx1"/>
                </a:solidFill>
              </a:rPr>
              <a:t>所谓“意境”，可以说就是</a:t>
            </a:r>
            <a:r>
              <a:rPr lang="zh-CN" altLang="en-US" dirty="0">
                <a:solidFill>
                  <a:srgbClr val="0070C0"/>
                </a:solidFill>
              </a:rPr>
              <a:t>诗人的主观思想感情</a:t>
            </a:r>
            <a:r>
              <a:rPr lang="zh-CN" altLang="en-US" dirty="0">
                <a:solidFill>
                  <a:schemeClr val="tx1"/>
                </a:solidFill>
              </a:rPr>
              <a:t>与诗中所</a:t>
            </a:r>
            <a:r>
              <a:rPr lang="zh-CN" altLang="en-US" dirty="0">
                <a:solidFill>
                  <a:srgbClr val="0070C0"/>
                </a:solidFill>
              </a:rPr>
              <a:t>描绘的生活图景</a:t>
            </a:r>
            <a:r>
              <a:rPr lang="zh-CN" altLang="en-US" b="1" dirty="0">
                <a:solidFill>
                  <a:schemeClr val="tx1"/>
                </a:solidFill>
              </a:rPr>
              <a:t>有机融合而形成的一种耐人寻味的艺术境界</a:t>
            </a:r>
            <a:r>
              <a:rPr lang="zh-CN" altLang="en-US" dirty="0">
                <a:solidFill>
                  <a:schemeClr val="tx1"/>
                </a:solidFill>
              </a:rPr>
              <a:t>，是诗人强烈的感情和生动的客观事物的交融。</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685800" y="556592"/>
            <a:ext cx="10394707" cy="4817994"/>
          </a:xfrm>
        </p:spPr>
        <p:txBody>
          <a:bodyPr>
            <a:normAutofit/>
          </a:bodyPr>
          <a:lstStyle/>
          <a:p>
            <a:r>
              <a:rPr lang="en-US" altLang="zh-CN" sz="3200" dirty="0"/>
              <a:t>2﹒</a:t>
            </a:r>
            <a:r>
              <a:rPr lang="zh-CN" altLang="en-US" sz="3200" dirty="0"/>
              <a:t>常见意境（氛围）类别有：</a:t>
            </a:r>
            <a:r>
              <a:rPr lang="zh-CN" altLang="en-US" sz="3200" b="1" dirty="0">
                <a:solidFill>
                  <a:srgbClr val="7030A0"/>
                </a:solidFill>
              </a:rPr>
              <a:t>孤寂冷清、恬静优美、雄浑壮阔、萧瑟凄凉，恬静安谧，雄奇优美、生机勃勃，富丽堂皇，肃杀荒寒、瑰丽雄壮，虚幻飘渺、凄寒萧条、繁华热闹</a:t>
            </a:r>
            <a:r>
              <a:rPr lang="zh-CN" altLang="en-US" sz="3200" dirty="0"/>
              <a:t>等。</a:t>
            </a:r>
          </a:p>
          <a:p>
            <a:r>
              <a:rPr lang="en-US" altLang="zh-CN" sz="3200" dirty="0"/>
              <a:t>3﹒</a:t>
            </a:r>
            <a:r>
              <a:rPr lang="zh-CN" altLang="en-US" sz="3200" dirty="0"/>
              <a:t>常见思想感情类别：</a:t>
            </a:r>
            <a:r>
              <a:rPr lang="zh-CN" altLang="en-US" sz="3200" b="1" dirty="0">
                <a:solidFill>
                  <a:srgbClr val="7030A0"/>
                </a:solidFill>
              </a:rPr>
              <a:t>忧愁、惆怅、寂寞、伤感、孤独、烦闷、恬淡、闲适、欢乐、仰慕、激愤，坚守节操、忧国忧民</a:t>
            </a:r>
            <a:r>
              <a:rPr lang="zh-CN" altLang="en-US" sz="3200" dirty="0"/>
              <a:t>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a:t>
            </a:r>
            <a:r>
              <a:rPr lang="zh-CN" altLang="en-US" dirty="0"/>
              <a:t>请圈出下列诗句中的意象，并在后面括号里指出其代表的思想感情。</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85802" y="596348"/>
            <a:ext cx="3310128" cy="2043309"/>
          </a:xfrm>
        </p:spPr>
        <p:txBody>
          <a:bodyPr/>
          <a:lstStyle/>
          <a:p>
            <a:r>
              <a:rPr lang="zh-CN" altLang="en-US" sz="3600" dirty="0"/>
              <a:t>（杨柳代表惜别怀远之意）</a:t>
            </a:r>
          </a:p>
        </p:txBody>
      </p:sp>
      <p:sp>
        <p:nvSpPr>
          <p:cNvPr id="4" name="文本占位符 3"/>
          <p:cNvSpPr>
            <a:spLocks noGrp="1"/>
          </p:cNvSpPr>
          <p:nvPr>
            <p:ph type="body" sz="half" idx="15"/>
          </p:nvPr>
        </p:nvSpPr>
        <p:spPr/>
        <p:txBody>
          <a:bodyPr>
            <a:normAutofit/>
          </a:bodyPr>
          <a:lstStyle/>
          <a:p>
            <a:r>
              <a:rPr lang="zh-CN" altLang="en-US" sz="3200" dirty="0"/>
              <a:t>忽见陌头</a:t>
            </a:r>
            <a:r>
              <a:rPr lang="zh-CN" altLang="en-US" sz="3200" dirty="0">
                <a:solidFill>
                  <a:srgbClr val="FF0000"/>
                </a:solidFill>
              </a:rPr>
              <a:t>杨柳</a:t>
            </a:r>
            <a:r>
              <a:rPr lang="zh-CN" altLang="en-US" sz="3200" dirty="0"/>
              <a:t>色，悔教夫婿觅封侯。</a:t>
            </a:r>
            <a:r>
              <a:rPr lang="en-US" altLang="zh-CN" sz="3200" dirty="0"/>
              <a:t>——</a:t>
            </a:r>
            <a:r>
              <a:rPr lang="zh-CN" altLang="en-US" sz="3200" dirty="0"/>
              <a:t>王昌龄</a:t>
            </a:r>
            <a:r>
              <a:rPr lang="en-US" altLang="zh-CN" sz="3200" dirty="0"/>
              <a:t>《</a:t>
            </a:r>
            <a:r>
              <a:rPr lang="zh-CN" altLang="en-US" sz="3200" dirty="0"/>
              <a:t>闺怨</a:t>
            </a:r>
            <a:r>
              <a:rPr lang="en-US" altLang="zh-CN" sz="3200" dirty="0"/>
              <a:t>》</a:t>
            </a:r>
            <a:endParaRPr lang="zh-CN" altLang="en-US" sz="3200" dirty="0"/>
          </a:p>
        </p:txBody>
      </p:sp>
      <p:sp>
        <p:nvSpPr>
          <p:cNvPr id="5" name="文本占位符 4"/>
          <p:cNvSpPr>
            <a:spLocks noGrp="1"/>
          </p:cNvSpPr>
          <p:nvPr>
            <p:ph type="body" sz="quarter" idx="3"/>
          </p:nvPr>
        </p:nvSpPr>
        <p:spPr>
          <a:xfrm>
            <a:off x="4234622" y="596348"/>
            <a:ext cx="3310128" cy="2043309"/>
          </a:xfrm>
        </p:spPr>
        <p:txBody>
          <a:bodyPr/>
          <a:lstStyle/>
          <a:p>
            <a:r>
              <a:rPr lang="zh-CN" altLang="en-US" sz="4000" dirty="0"/>
              <a:t>（酒代表别离之情）</a:t>
            </a:r>
          </a:p>
        </p:txBody>
      </p:sp>
      <p:sp>
        <p:nvSpPr>
          <p:cNvPr id="6" name="文本占位符 5"/>
          <p:cNvSpPr>
            <a:spLocks noGrp="1"/>
          </p:cNvSpPr>
          <p:nvPr>
            <p:ph type="body" sz="half" idx="16"/>
          </p:nvPr>
        </p:nvSpPr>
        <p:spPr/>
        <p:txBody>
          <a:bodyPr>
            <a:normAutofit/>
          </a:bodyPr>
          <a:lstStyle/>
          <a:p>
            <a:r>
              <a:rPr lang="zh-CN" altLang="en-US" sz="3200" dirty="0"/>
              <a:t>劝君更尽一杯</a:t>
            </a:r>
            <a:r>
              <a:rPr lang="zh-CN" altLang="en-US" sz="3200" dirty="0">
                <a:solidFill>
                  <a:srgbClr val="FF0000"/>
                </a:solidFill>
              </a:rPr>
              <a:t>酒</a:t>
            </a:r>
            <a:r>
              <a:rPr lang="zh-CN" altLang="en-US" sz="3200" dirty="0"/>
              <a:t>，西出阳关无故人。</a:t>
            </a:r>
            <a:r>
              <a:rPr lang="en-US" altLang="zh-CN" sz="3200" dirty="0"/>
              <a:t>——</a:t>
            </a:r>
            <a:r>
              <a:rPr lang="zh-CN" altLang="en-US" sz="3200" dirty="0"/>
              <a:t>王维</a:t>
            </a:r>
            <a:r>
              <a:rPr lang="en-US" altLang="zh-CN" sz="3200" dirty="0"/>
              <a:t>《</a:t>
            </a:r>
            <a:r>
              <a:rPr lang="zh-CN" altLang="en-US" sz="3200" dirty="0"/>
              <a:t>送元二使安西</a:t>
            </a:r>
            <a:r>
              <a:rPr lang="en-US" altLang="zh-CN" sz="3200" dirty="0"/>
              <a:t>》</a:t>
            </a:r>
            <a:endParaRPr lang="zh-CN" altLang="en-US" sz="3200" dirty="0"/>
          </a:p>
        </p:txBody>
      </p:sp>
      <p:sp>
        <p:nvSpPr>
          <p:cNvPr id="7" name="文本占位符 6"/>
          <p:cNvSpPr>
            <a:spLocks noGrp="1"/>
          </p:cNvSpPr>
          <p:nvPr>
            <p:ph type="body" sz="quarter" idx="13"/>
          </p:nvPr>
        </p:nvSpPr>
        <p:spPr>
          <a:xfrm>
            <a:off x="7770380" y="596348"/>
            <a:ext cx="3310128" cy="2043309"/>
          </a:xfrm>
        </p:spPr>
        <p:txBody>
          <a:bodyPr/>
          <a:lstStyle/>
          <a:p>
            <a:r>
              <a:rPr lang="zh-CN" altLang="en-US" sz="4000" dirty="0"/>
              <a:t>（杜康酒代表消愁）</a:t>
            </a:r>
          </a:p>
        </p:txBody>
      </p:sp>
      <p:sp>
        <p:nvSpPr>
          <p:cNvPr id="8" name="文本占位符 7"/>
          <p:cNvSpPr>
            <a:spLocks noGrp="1"/>
          </p:cNvSpPr>
          <p:nvPr>
            <p:ph type="body" sz="half" idx="17"/>
          </p:nvPr>
        </p:nvSpPr>
        <p:spPr/>
        <p:txBody>
          <a:bodyPr>
            <a:normAutofit/>
          </a:bodyPr>
          <a:lstStyle/>
          <a:p>
            <a:r>
              <a:rPr lang="zh-CN" altLang="en-US" sz="3600" dirty="0"/>
              <a:t>何以解忧，惟有</a:t>
            </a:r>
            <a:r>
              <a:rPr lang="zh-CN" altLang="en-US" sz="3600" dirty="0">
                <a:solidFill>
                  <a:srgbClr val="FF0000"/>
                </a:solidFill>
              </a:rPr>
              <a:t>杜康</a:t>
            </a:r>
            <a:r>
              <a:rPr lang="zh-CN" altLang="en-US" sz="3600" dirty="0"/>
              <a:t>。</a:t>
            </a:r>
            <a:r>
              <a:rPr lang="en-US" altLang="zh-CN" sz="3600" dirty="0"/>
              <a:t>——</a:t>
            </a:r>
            <a:r>
              <a:rPr lang="zh-CN" altLang="en-US" sz="3600" dirty="0"/>
              <a:t>曹操</a:t>
            </a:r>
            <a:r>
              <a:rPr lang="en-US" altLang="zh-CN" sz="3600" dirty="0"/>
              <a:t>《</a:t>
            </a:r>
            <a:r>
              <a:rPr lang="zh-CN" altLang="en-US" sz="3600" dirty="0"/>
              <a:t>短歌行</a:t>
            </a:r>
            <a:r>
              <a:rPr lang="en-US" altLang="zh-CN" sz="3600" dirty="0"/>
              <a:t>》</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85802" y="1166191"/>
            <a:ext cx="3310128" cy="1473466"/>
          </a:xfrm>
        </p:spPr>
        <p:txBody>
          <a:bodyPr/>
          <a:lstStyle/>
          <a:p>
            <a:r>
              <a:rPr lang="zh-CN" altLang="en-US" sz="3200" dirty="0"/>
              <a:t>（明月代表思家）</a:t>
            </a:r>
          </a:p>
        </p:txBody>
      </p:sp>
      <p:sp>
        <p:nvSpPr>
          <p:cNvPr id="4" name="文本占位符 3"/>
          <p:cNvSpPr>
            <a:spLocks noGrp="1"/>
          </p:cNvSpPr>
          <p:nvPr>
            <p:ph type="body" sz="half" idx="15"/>
          </p:nvPr>
        </p:nvSpPr>
        <p:spPr/>
        <p:txBody>
          <a:bodyPr>
            <a:normAutofit/>
          </a:bodyPr>
          <a:lstStyle/>
          <a:p>
            <a:r>
              <a:rPr lang="zh-CN" altLang="en-US" sz="3200" dirty="0"/>
              <a:t>举头望</a:t>
            </a:r>
            <a:r>
              <a:rPr lang="zh-CN" altLang="en-US" sz="3200" dirty="0">
                <a:solidFill>
                  <a:srgbClr val="FF0000"/>
                </a:solidFill>
              </a:rPr>
              <a:t>明月</a:t>
            </a:r>
            <a:r>
              <a:rPr lang="zh-CN" altLang="en-US" sz="3200" dirty="0"/>
              <a:t>，低头思故乡。</a:t>
            </a:r>
            <a:r>
              <a:rPr lang="en-US" altLang="zh-CN" sz="3200" dirty="0"/>
              <a:t>——</a:t>
            </a:r>
            <a:r>
              <a:rPr lang="zh-CN" altLang="en-US" sz="3200" dirty="0"/>
              <a:t>李白</a:t>
            </a:r>
            <a:r>
              <a:rPr lang="en-US" altLang="zh-CN" sz="3200" dirty="0"/>
              <a:t>《</a:t>
            </a:r>
            <a:r>
              <a:rPr lang="zh-CN" altLang="en-US" sz="3200" dirty="0"/>
              <a:t>静夜思</a:t>
            </a:r>
            <a:r>
              <a:rPr lang="en-US" altLang="zh-CN" sz="3200" dirty="0"/>
              <a:t>》</a:t>
            </a:r>
            <a:endParaRPr lang="zh-CN" altLang="en-US" sz="3200" dirty="0"/>
          </a:p>
        </p:txBody>
      </p:sp>
      <p:sp>
        <p:nvSpPr>
          <p:cNvPr id="5" name="文本占位符 4"/>
          <p:cNvSpPr>
            <a:spLocks noGrp="1"/>
          </p:cNvSpPr>
          <p:nvPr>
            <p:ph type="body" sz="quarter" idx="3"/>
          </p:nvPr>
        </p:nvSpPr>
        <p:spPr>
          <a:xfrm>
            <a:off x="4234622" y="662609"/>
            <a:ext cx="3310128" cy="1977048"/>
          </a:xfrm>
        </p:spPr>
        <p:txBody>
          <a:bodyPr/>
          <a:lstStyle/>
          <a:p>
            <a:r>
              <a:rPr lang="zh-CN" altLang="en-US" sz="3600" dirty="0"/>
              <a:t>（寒蝉代表悲凉，长亭代表惜别）</a:t>
            </a:r>
          </a:p>
        </p:txBody>
      </p:sp>
      <p:sp>
        <p:nvSpPr>
          <p:cNvPr id="6" name="文本占位符 5"/>
          <p:cNvSpPr>
            <a:spLocks noGrp="1"/>
          </p:cNvSpPr>
          <p:nvPr>
            <p:ph type="body" sz="half" idx="16"/>
          </p:nvPr>
        </p:nvSpPr>
        <p:spPr/>
        <p:txBody>
          <a:bodyPr>
            <a:normAutofit/>
          </a:bodyPr>
          <a:lstStyle/>
          <a:p>
            <a:r>
              <a:rPr lang="zh-CN" altLang="en-US" sz="3200" dirty="0">
                <a:solidFill>
                  <a:srgbClr val="FF0000"/>
                </a:solidFill>
              </a:rPr>
              <a:t>寒蝉</a:t>
            </a:r>
            <a:r>
              <a:rPr lang="zh-CN" altLang="en-US" sz="3200" dirty="0"/>
              <a:t>凄切，对</a:t>
            </a:r>
            <a:r>
              <a:rPr lang="zh-CN" altLang="en-US" sz="3200" dirty="0">
                <a:solidFill>
                  <a:srgbClr val="FF0000"/>
                </a:solidFill>
              </a:rPr>
              <a:t>长亭</a:t>
            </a:r>
            <a:r>
              <a:rPr lang="zh-CN" altLang="en-US" sz="3200" dirty="0"/>
              <a:t>晚。</a:t>
            </a:r>
            <a:r>
              <a:rPr lang="en-US" altLang="zh-CN" sz="3200" dirty="0"/>
              <a:t>——</a:t>
            </a:r>
            <a:r>
              <a:rPr lang="zh-CN" altLang="en-US" sz="3200" dirty="0"/>
              <a:t>柳永</a:t>
            </a:r>
            <a:r>
              <a:rPr lang="en-US" altLang="zh-CN" sz="3200" dirty="0"/>
              <a:t>《</a:t>
            </a:r>
            <a:r>
              <a:rPr lang="zh-CN" altLang="en-US" sz="3200" dirty="0"/>
              <a:t>雨铃霖</a:t>
            </a:r>
            <a:r>
              <a:rPr lang="en-US" altLang="zh-CN" sz="3200" dirty="0"/>
              <a:t>》</a:t>
            </a:r>
            <a:endParaRPr lang="zh-CN" altLang="en-US" sz="3200" dirty="0"/>
          </a:p>
        </p:txBody>
      </p:sp>
      <p:sp>
        <p:nvSpPr>
          <p:cNvPr id="7" name="文本占位符 6"/>
          <p:cNvSpPr>
            <a:spLocks noGrp="1"/>
          </p:cNvSpPr>
          <p:nvPr>
            <p:ph type="body" sz="quarter" idx="13"/>
          </p:nvPr>
        </p:nvSpPr>
        <p:spPr>
          <a:xfrm>
            <a:off x="7770380" y="397565"/>
            <a:ext cx="3310128" cy="2242092"/>
          </a:xfrm>
        </p:spPr>
        <p:txBody>
          <a:bodyPr/>
          <a:lstStyle/>
          <a:p>
            <a:r>
              <a:rPr lang="zh-CN" altLang="en-US" sz="3600" dirty="0"/>
              <a:t>（白云代表漂泊，浦为送别之地，为离愁别绪代名词）</a:t>
            </a:r>
          </a:p>
        </p:txBody>
      </p:sp>
      <p:sp>
        <p:nvSpPr>
          <p:cNvPr id="8" name="文本占位符 7"/>
          <p:cNvSpPr>
            <a:spLocks noGrp="1"/>
          </p:cNvSpPr>
          <p:nvPr>
            <p:ph type="body" sz="half" idx="17"/>
          </p:nvPr>
        </p:nvSpPr>
        <p:spPr/>
        <p:txBody>
          <a:bodyPr>
            <a:normAutofit fontScale="92500"/>
          </a:bodyPr>
          <a:lstStyle/>
          <a:p>
            <a:r>
              <a:rPr lang="zh-CN" altLang="en-US" sz="3600" dirty="0">
                <a:solidFill>
                  <a:srgbClr val="FF0000"/>
                </a:solidFill>
              </a:rPr>
              <a:t>白云</a:t>
            </a:r>
            <a:r>
              <a:rPr lang="zh-CN" altLang="en-US" sz="3600" dirty="0"/>
              <a:t>一片去悠悠，青枫</a:t>
            </a:r>
            <a:r>
              <a:rPr lang="zh-CN" altLang="en-US" sz="3600" dirty="0">
                <a:solidFill>
                  <a:srgbClr val="FF0000"/>
                </a:solidFill>
              </a:rPr>
              <a:t>浦</a:t>
            </a:r>
            <a:r>
              <a:rPr lang="zh-CN" altLang="en-US" sz="3600" dirty="0"/>
              <a:t>上不胜愁。</a:t>
            </a:r>
            <a:r>
              <a:rPr lang="en-US" altLang="zh-CN" sz="3600" dirty="0"/>
              <a:t>——</a:t>
            </a:r>
            <a:r>
              <a:rPr lang="zh-CN" altLang="en-US" sz="3600" dirty="0"/>
              <a:t>张若虚</a:t>
            </a:r>
            <a:r>
              <a:rPr lang="en-US" altLang="zh-CN" sz="3600" dirty="0"/>
              <a:t>《</a:t>
            </a:r>
            <a:r>
              <a:rPr lang="zh-CN" altLang="en-US" sz="3600" dirty="0"/>
              <a:t>春江花月夜</a:t>
            </a:r>
            <a:r>
              <a:rPr lang="en-US" altLang="zh-CN" sz="3600" dirty="0"/>
              <a:t>》</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85802" y="437322"/>
            <a:ext cx="3310128" cy="2202335"/>
          </a:xfrm>
        </p:spPr>
        <p:txBody>
          <a:bodyPr/>
          <a:lstStyle/>
          <a:p>
            <a:r>
              <a:rPr lang="zh-CN" altLang="en-US" sz="3600" dirty="0"/>
              <a:t>（梧桐是凄凉悲伤的象征。）</a:t>
            </a:r>
          </a:p>
        </p:txBody>
      </p:sp>
      <p:sp>
        <p:nvSpPr>
          <p:cNvPr id="4" name="文本占位符 3"/>
          <p:cNvSpPr>
            <a:spLocks noGrp="1"/>
          </p:cNvSpPr>
          <p:nvPr>
            <p:ph type="body" sz="half" idx="15"/>
          </p:nvPr>
        </p:nvSpPr>
        <p:spPr/>
        <p:txBody>
          <a:bodyPr>
            <a:normAutofit/>
          </a:bodyPr>
          <a:lstStyle/>
          <a:p>
            <a:r>
              <a:rPr lang="zh-CN" altLang="en-US" sz="3200" dirty="0">
                <a:solidFill>
                  <a:srgbClr val="FF0000"/>
                </a:solidFill>
              </a:rPr>
              <a:t>梧桐</a:t>
            </a:r>
            <a:r>
              <a:rPr lang="zh-CN" altLang="en-US" sz="3200" dirty="0"/>
              <a:t>更兼</a:t>
            </a:r>
            <a:r>
              <a:rPr lang="zh-CN" altLang="en-US" sz="3200" dirty="0">
                <a:solidFill>
                  <a:srgbClr val="FF0000"/>
                </a:solidFill>
              </a:rPr>
              <a:t>细雨</a:t>
            </a:r>
            <a:r>
              <a:rPr lang="en-US" altLang="zh-CN" sz="3200" dirty="0"/>
              <a:t>——</a:t>
            </a:r>
            <a:r>
              <a:rPr lang="zh-CN" altLang="en-US" sz="3200" dirty="0"/>
              <a:t>李清照</a:t>
            </a:r>
            <a:r>
              <a:rPr lang="en-US" altLang="zh-CN" sz="3200" dirty="0"/>
              <a:t>《</a:t>
            </a:r>
            <a:r>
              <a:rPr lang="zh-CN" altLang="en-US" sz="3200" dirty="0"/>
              <a:t>声声慢</a:t>
            </a:r>
            <a:r>
              <a:rPr lang="en-US" altLang="zh-CN" sz="3200" dirty="0"/>
              <a:t>》</a:t>
            </a:r>
            <a:endParaRPr lang="zh-CN" altLang="en-US" sz="3200" dirty="0"/>
          </a:p>
        </p:txBody>
      </p:sp>
      <p:sp>
        <p:nvSpPr>
          <p:cNvPr id="5" name="文本占位符 4"/>
          <p:cNvSpPr>
            <a:spLocks noGrp="1"/>
          </p:cNvSpPr>
          <p:nvPr>
            <p:ph type="body" sz="quarter" idx="3"/>
          </p:nvPr>
        </p:nvSpPr>
        <p:spPr>
          <a:xfrm>
            <a:off x="4234622" y="530087"/>
            <a:ext cx="3310128" cy="2109570"/>
          </a:xfrm>
        </p:spPr>
        <p:txBody>
          <a:bodyPr/>
          <a:lstStyle/>
          <a:p>
            <a:r>
              <a:rPr lang="zh-CN" altLang="en-US" sz="3600" dirty="0"/>
              <a:t>（猿叫凄清，杜鹃啼血，表悲伤凄凉之情，表现环境的凄清、悲凉）</a:t>
            </a:r>
          </a:p>
        </p:txBody>
      </p:sp>
      <p:sp>
        <p:nvSpPr>
          <p:cNvPr id="6" name="文本占位符 5"/>
          <p:cNvSpPr>
            <a:spLocks noGrp="1"/>
          </p:cNvSpPr>
          <p:nvPr>
            <p:ph type="body" sz="half" idx="16"/>
          </p:nvPr>
        </p:nvSpPr>
        <p:spPr/>
        <p:txBody>
          <a:bodyPr>
            <a:normAutofit/>
          </a:bodyPr>
          <a:lstStyle/>
          <a:p>
            <a:r>
              <a:rPr lang="zh-CN" altLang="en-US" sz="3200" dirty="0"/>
              <a:t>其间旦暮闻何物？</a:t>
            </a:r>
            <a:r>
              <a:rPr lang="zh-CN" altLang="en-US" sz="3200" dirty="0">
                <a:solidFill>
                  <a:srgbClr val="FF0000"/>
                </a:solidFill>
              </a:rPr>
              <a:t>杜鹃</a:t>
            </a:r>
            <a:r>
              <a:rPr lang="zh-CN" altLang="en-US" sz="3200" dirty="0"/>
              <a:t>啼血</a:t>
            </a:r>
            <a:r>
              <a:rPr lang="zh-CN" altLang="en-US" sz="3200" dirty="0">
                <a:solidFill>
                  <a:srgbClr val="FF0000"/>
                </a:solidFill>
              </a:rPr>
              <a:t>猿</a:t>
            </a:r>
            <a:r>
              <a:rPr lang="zh-CN" altLang="en-US" sz="3200" dirty="0"/>
              <a:t>哀鸣。</a:t>
            </a:r>
            <a:r>
              <a:rPr lang="en-US" altLang="zh-CN" sz="3200" dirty="0"/>
              <a:t>——</a:t>
            </a:r>
            <a:r>
              <a:rPr lang="zh-CN" altLang="en-US" sz="3200" dirty="0"/>
              <a:t>白居易</a:t>
            </a:r>
            <a:r>
              <a:rPr lang="en-US" altLang="zh-CN" sz="3200" dirty="0"/>
              <a:t>《</a:t>
            </a:r>
            <a:r>
              <a:rPr lang="zh-CN" altLang="en-US" sz="3200" dirty="0"/>
              <a:t>琵琶行</a:t>
            </a:r>
            <a:r>
              <a:rPr lang="en-US" altLang="zh-CN" sz="3200" dirty="0"/>
              <a:t>》</a:t>
            </a:r>
            <a:endParaRPr lang="zh-CN" altLang="en-US" sz="3200" dirty="0"/>
          </a:p>
        </p:txBody>
      </p:sp>
      <p:sp>
        <p:nvSpPr>
          <p:cNvPr id="7" name="文本占位符 6"/>
          <p:cNvSpPr>
            <a:spLocks noGrp="1"/>
          </p:cNvSpPr>
          <p:nvPr>
            <p:ph type="body" sz="quarter" idx="13"/>
          </p:nvPr>
        </p:nvSpPr>
        <p:spPr/>
        <p:txBody>
          <a:bodyPr/>
          <a:lstStyle/>
          <a:p>
            <a:r>
              <a:rPr lang="zh-CN" altLang="en-US" sz="3600" dirty="0"/>
              <a:t>（羌笛发凄切之音，成为征戍将士思乡和戍边幽怨的象征）</a:t>
            </a:r>
          </a:p>
        </p:txBody>
      </p:sp>
      <p:sp>
        <p:nvSpPr>
          <p:cNvPr id="8" name="文本占位符 7"/>
          <p:cNvSpPr>
            <a:spLocks noGrp="1"/>
          </p:cNvSpPr>
          <p:nvPr>
            <p:ph type="body" sz="half" idx="17"/>
          </p:nvPr>
        </p:nvSpPr>
        <p:spPr/>
        <p:txBody>
          <a:bodyPr>
            <a:normAutofit/>
          </a:bodyPr>
          <a:lstStyle/>
          <a:p>
            <a:r>
              <a:rPr lang="zh-CN" altLang="en-US" sz="3200" dirty="0">
                <a:solidFill>
                  <a:srgbClr val="FF0000"/>
                </a:solidFill>
              </a:rPr>
              <a:t>羌笛</a:t>
            </a:r>
            <a:r>
              <a:rPr lang="zh-CN" altLang="en-US" sz="3200" dirty="0"/>
              <a:t>何须怨杨柳，春风不度玉门关。</a:t>
            </a:r>
            <a:r>
              <a:rPr lang="en-US" altLang="zh-CN" sz="3200" dirty="0"/>
              <a:t>——</a:t>
            </a:r>
            <a:r>
              <a:rPr lang="zh-CN" altLang="en-US" sz="3200" dirty="0"/>
              <a:t>王之涣</a:t>
            </a:r>
            <a:r>
              <a:rPr lang="en-US" altLang="zh-CN" sz="3200" dirty="0"/>
              <a:t>《</a:t>
            </a:r>
            <a:r>
              <a:rPr lang="zh-CN" altLang="en-US" sz="3200" dirty="0"/>
              <a:t>凉州词</a:t>
            </a:r>
            <a:r>
              <a:rPr lang="en-US" altLang="zh-CN" sz="3200" dirty="0"/>
              <a:t>》</a:t>
            </a:r>
            <a:endParaRPr lang="zh-CN" altLang="en-US" sz="3200" dirty="0"/>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arn(inVertic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请概括下列各诗的意境。</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（孤寂冷清）</a:t>
            </a:r>
            <a:br>
              <a:rPr lang="zh-CN" altLang="en-US" dirty="0"/>
            </a:br>
            <a:endParaRPr lang="zh-CN" altLang="en-US" dirty="0"/>
          </a:p>
        </p:txBody>
      </p:sp>
      <p:sp>
        <p:nvSpPr>
          <p:cNvPr id="3" name="内容占位符 2"/>
          <p:cNvSpPr>
            <a:spLocks noGrp="1"/>
          </p:cNvSpPr>
          <p:nvPr>
            <p:ph sz="quarter" idx="13"/>
          </p:nvPr>
        </p:nvSpPr>
        <p:spPr/>
        <p:txBody>
          <a:bodyPr/>
          <a:lstStyle/>
          <a:p>
            <a:r>
              <a:rPr lang="zh-CN" altLang="en-US" sz="3200" dirty="0"/>
              <a:t>落日怅望      马戴</a:t>
            </a:r>
            <a:endParaRPr lang="en-US" altLang="zh-CN" sz="3200" dirty="0"/>
          </a:p>
          <a:p>
            <a:r>
              <a:rPr lang="zh-CN" altLang="en-US" sz="3200" dirty="0"/>
              <a:t>孤云与归鸟，千里片时间。念我何留滞，辞家久未还。</a:t>
            </a:r>
          </a:p>
          <a:p>
            <a:r>
              <a:rPr lang="zh-CN" altLang="en-US" sz="3200" dirty="0"/>
              <a:t>微阳下乔木，远烧入秋山。临水不敢照，恐惊平昔颜。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主要事件">
  <a:themeElements>
    <a:clrScheme name="Main Event">
      <a:dk1>
        <a:sysClr val="windowText" lastClr="000000"/>
      </a:dk1>
      <a:lt1>
        <a:sysClr val="window" lastClr="FFFFFF"/>
      </a:lt1>
      <a:dk2>
        <a:srgbClr val="424242"/>
      </a:dk2>
      <a:lt2>
        <a:srgbClr val="C8C8C8"/>
      </a:lt2>
      <a:accent1>
        <a:srgbClr val="8FA751"/>
      </a:accent1>
      <a:accent2>
        <a:srgbClr val="629D7D"/>
      </a:accent2>
      <a:accent3>
        <a:srgbClr val="5A7AAB"/>
      </a:accent3>
      <a:accent4>
        <a:srgbClr val="AA618F"/>
      </a:accent4>
      <a:accent5>
        <a:srgbClr val="BA5445"/>
      </a:accent5>
      <a:accent6>
        <a:srgbClr val="C8A547"/>
      </a:accent6>
      <a:hlink>
        <a:srgbClr val="91BF1A"/>
      </a:hlink>
      <a:folHlink>
        <a:srgbClr val="ADBE82"/>
      </a:folHlink>
    </a:clrScheme>
    <a:fontScheme name="Main Event">
      <a:majorFont>
        <a:latin typeface="Impac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TM04033927[[fn=主要事件]]</Template>
  <TotalTime>0</TotalTime>
  <Words>2198</Words>
  <Application>Microsoft Office PowerPoint</Application>
  <PresentationFormat>自定义</PresentationFormat>
  <Paragraphs>93</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主要事件</vt:lpstr>
      <vt:lpstr>鉴赏诗歌的意象和意境</vt:lpstr>
      <vt:lpstr>概念：</vt:lpstr>
      <vt:lpstr>所谓“意境”，可以说就是诗人的主观思想感情与诗中所描绘的生活图景有机融合而形成的一种耐人寻味的艺术境界，是诗人强烈的感情和生动的客观事物的交融。</vt:lpstr>
      <vt:lpstr>1﹒请圈出下列诗句中的意象，并在后面括号里指出其代表的思想感情。</vt:lpstr>
      <vt:lpstr>幻灯片 5</vt:lpstr>
      <vt:lpstr>幻灯片 6</vt:lpstr>
      <vt:lpstr>幻灯片 7</vt:lpstr>
      <vt:lpstr>2﹒请概括下列各诗的意境。</vt:lpstr>
      <vt:lpstr>（孤寂冷清） </vt:lpstr>
      <vt:lpstr>（雄伟壮阔） </vt:lpstr>
      <vt:lpstr>三、真题展示（阅读下面各诗及答案，并完成后面问题）</vt:lpstr>
      <vt:lpstr>（2009年全国卷Ⅱ）阅读下面这首唐诗，然后回答问题。（8分）</vt:lpstr>
      <vt:lpstr> 问题：（1）诗的前两句描绘了什么样的景象？有什么寓意？</vt:lpstr>
      <vt:lpstr>(2009年全国卷Ⅰ）阅读下面这首宋诗，然后回答问题。（8分）</vt:lpstr>
      <vt:lpstr>问题：（1）这首诗描绘了一幅什么样的画面？是由哪些景物构成的？请简要叙述。</vt:lpstr>
      <vt:lpstr>四、命题探究及解题对策</vt:lpstr>
      <vt:lpstr>1﹒意象、意境类考题通常会从哪些角度来提问？</vt:lpstr>
      <vt:lpstr>2﹒意象、意境类考题的答题思路是怎样的？</vt:lpstr>
      <vt:lpstr>五、知识积累</vt:lpstr>
      <vt:lpstr>1.    常见的意象及象征意义 草木类：</vt:lpstr>
      <vt:lpstr>幻灯片 21</vt:lpstr>
      <vt:lpstr>二、花卉类：</vt:lpstr>
      <vt:lpstr>幻灯片 23</vt:lpstr>
      <vt:lpstr>三、动物类</vt:lpstr>
      <vt:lpstr>幻灯片 25</vt:lpstr>
      <vt:lpstr>四、自然风霜雨雪水云类</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鉴赏诗歌的意象和意境</dc:title>
  <dc:creator>Administrator</dc:creator>
  <cp:lastModifiedBy>xbany</cp:lastModifiedBy>
  <cp:revision>9</cp:revision>
  <dcterms:created xsi:type="dcterms:W3CDTF">2018-06-06T10:20:00Z</dcterms:created>
  <dcterms:modified xsi:type="dcterms:W3CDTF">2018-07-31T08:42:32Z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