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431" r:id="rId3"/>
    <p:sldId id="412" r:id="rId4"/>
    <p:sldId id="413" r:id="rId5"/>
    <p:sldId id="411" r:id="rId6"/>
    <p:sldId id="414" r:id="rId7"/>
    <p:sldId id="421" r:id="rId8"/>
    <p:sldId id="416" r:id="rId9"/>
    <p:sldId id="417" r:id="rId10"/>
    <p:sldId id="422" r:id="rId11"/>
    <p:sldId id="419" r:id="rId12"/>
    <p:sldId id="418" r:id="rId13"/>
    <p:sldId id="409" r:id="rId14"/>
    <p:sldId id="410" r:id="rId15"/>
    <p:sldId id="430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51" name="文本占位符 1026"/>
          <p:cNvSpPr>
            <a:spLocks noGrp="1"/>
          </p:cNvSpPr>
          <p:nvPr>
            <p:ph type="body" idx="40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/>
              <a:t>单击此处编辑母版文本样式</a:t>
            </a:r>
          </a:p>
          <a:p>
            <a:pPr lvl="1" indent="-285750"/>
            <a:r>
              <a:rPr lang="zh-CN"/>
              <a:t>第二级</a:t>
            </a:r>
          </a:p>
          <a:p>
            <a:pPr lvl="2" indent="-228600"/>
            <a:r>
              <a:rPr lang="zh-CN"/>
              <a:t>第三级</a:t>
            </a:r>
          </a:p>
          <a:p>
            <a:pPr lvl="3" indent="-228600"/>
            <a:r>
              <a:rPr lang="zh-CN"/>
              <a:t>第四级</a:t>
            </a:r>
          </a:p>
          <a:p>
            <a:pPr lvl="4" indent="-228600"/>
            <a:r>
              <a:rPr lang="zh-CN"/>
              <a:t>第五级</a:t>
            </a:r>
          </a:p>
        </p:txBody>
      </p:sp>
      <p:sp>
        <p:nvSpPr>
          <p:cNvPr id="2052" name="日期占位符 1027"/>
          <p:cNvSpPr>
            <a:spLocks noGrp="1"/>
          </p:cNvSpPr>
          <p:nvPr>
            <p:ph type="dt" sz="half" idx="19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" name="页脚占位符 1028"/>
          <p:cNvSpPr>
            <a:spLocks noGrp="1"/>
          </p:cNvSpPr>
          <p:nvPr>
            <p:ph type="ftr" sz="quarter" idx="2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灯片编号占位符 1029"/>
          <p:cNvSpPr>
            <a:spLocks noGrp="1"/>
          </p:cNvSpPr>
          <p:nvPr>
            <p:ph type="sldNum" sz="quarter" idx="39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9FF35716-88BF-40EA-B696-137B31BD5F5A}" type="slidenum">
              <a:rPr lang="zh-CN" altLang="en-US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altLang="en-US" sz="1400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36855;&#23064;.pd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0825" y="184150"/>
            <a:ext cx="11690985" cy="6489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 algn="ctr" fontAlgn="auto">
              <a:lnSpc>
                <a:spcPct val="120000"/>
              </a:lnSpc>
            </a:pPr>
            <a:r>
              <a:rPr lang="zh-CN" sz="4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  <a:sym typeface="+mn-ea"/>
              </a:rPr>
              <a:t>现代诗歌</a:t>
            </a:r>
          </a:p>
          <a:p>
            <a:pPr indent="720090" fontAlgn="auto">
              <a:lnSpc>
                <a:spcPct val="160000"/>
              </a:lnSpc>
            </a:pP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现代诗歌是指五四运动至中华人民共和国成立以来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的诗歌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它是适应时代的要求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以接近群众的白话语言反映现实生活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表现科学、民主的革命内容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以打破旧体诗格律形式束缚为主要标志的新体诗。</a:t>
            </a:r>
          </a:p>
          <a:p>
            <a:pPr indent="720090" fontAlgn="auto">
              <a:lnSpc>
                <a:spcPct val="160000"/>
              </a:lnSpc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现代诗歌的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特点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是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形式比较自由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内涵开放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意象经营重于修辞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有高度的概括性、鲜明的形象性、浓烈的抒情性以及和谐的音乐性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仿宋_GB2312" charset="0"/>
              </a:rPr>
              <a:t>形式上分行排列。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仿宋_GB2312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260350"/>
            <a:ext cx="10983595" cy="1143000"/>
          </a:xfrm>
        </p:spPr>
        <p:txBody>
          <a:bodyPr>
            <a:norm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朗读</a:t>
            </a:r>
            <a:r>
              <a:rPr lang="en-US" altLang="zh-CN" sz="3200" smtClean="0">
                <a:solidFill>
                  <a:srgbClr val="FF0000"/>
                </a:solidFill>
              </a:rPr>
              <a:t>《</a:t>
            </a:r>
            <a:r>
              <a:rPr lang="zh-CN" altLang="en-US" sz="3200" smtClean="0">
                <a:solidFill>
                  <a:srgbClr val="FF0000"/>
                </a:solidFill>
              </a:rPr>
              <a:t>迷娘</a:t>
            </a:r>
            <a:r>
              <a:rPr lang="en-US" altLang="zh-CN" sz="3200" smtClean="0">
                <a:solidFill>
                  <a:srgbClr val="FF0000"/>
                </a:solidFill>
              </a:rPr>
              <a:t>》</a:t>
            </a:r>
            <a:r>
              <a:rPr lang="zh-CN" altLang="en-US" sz="3200" smtClean="0">
                <a:solidFill>
                  <a:srgbClr val="FF0000"/>
                </a:solidFill>
              </a:rPr>
              <a:t>，梳理诗中的意象，探讨诗人是怎样运用意象的组合来造成情感的起伏流动的？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这首诗每小节的前四行运用大量意象营造出富于画面感的整体情境，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后三行则转为直接抒情，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让激荡的感情喷薄而出。整首诗的情感就这样不断地起伏跌宕。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三小节之间在画面和情绪上又有着衬托和转换，直至第三小节结尾达到情感的巅峰。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617855" y="671830"/>
            <a:ext cx="10610850" cy="45262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这首诗的三</a:t>
            </a:r>
            <a:r>
              <a:rPr lang="zh-CN" altLang="en-US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节副歌部分最后</a:t>
            </a: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三句都采用了基本相同的句式,即采用了反复的手法，作用是什么？</a:t>
            </a:r>
          </a:p>
          <a:p>
            <a:pPr lvl="0"/>
            <a:r>
              <a:rPr lang="en-US" alt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增加了想念的程度,并表达了前往的急迫心情;从而使诗歌所表达的感情更加热切和复杂；</a:t>
            </a:r>
          </a:p>
          <a:p>
            <a:pPr lvl="0"/>
            <a:r>
              <a:rPr lang="en-US" alt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而且使诗歌具有音乐复唱的旋律美感,增强了诗歌的抒情性和艺术感染力。</a:t>
            </a:r>
          </a:p>
          <a:p>
            <a:pPr lvl="0"/>
            <a:r>
              <a:rPr lang="en-US" altLang="zh-CN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）表意层层推进，结构严谨。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82245"/>
            <a:ext cx="5659120" cy="705485"/>
          </a:xfrm>
        </p:spPr>
        <p:txBody>
          <a:bodyPr>
            <a:no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考点针对练 阅读下面一首诗，回答问题。(6分)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93065" y="887730"/>
            <a:ext cx="11657330" cy="5969635"/>
          </a:xfrm>
        </p:spPr>
        <p:txBody>
          <a:bodyPr>
            <a:normAutofit fontScale="77500" lnSpcReduction="10000"/>
          </a:bodyPr>
          <a:lstStyle/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偶 成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戴望舒 （</a:t>
            </a:r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1945年5月31日 ）</a:t>
            </a:r>
            <a:endParaRPr lang="zh-CN" altLang="en-US" sz="311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如果生命的春天重到， 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古旧的凝冰都哗哗地解冻，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那时我会再看见灿烂的微笑，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再听见明朗的呼唤——这些迢遥的梦。 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这些好东西都决不会消失，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因为一切好东西都永远存在，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它们只是像冰一样凝结，</a:t>
            </a:r>
          </a:p>
          <a:p>
            <a:r>
              <a:rPr lang="zh-CN" altLang="en-US" sz="311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而有一天会像花一样重开。 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9120" y="467995"/>
            <a:ext cx="6532880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诗人通过抒写“梦”来表达怎样的 思想感情？</a:t>
            </a:r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解析：①理解“梦”这个意象内涵，即“这 些迢遥的梦”，是指“灿烂的微笑”与“明 朗的呼唤”。就是指那些美好的东西。 ②注意时间，《偶成》写于1945年5月 3手1偶日得，，抗却战是最诗后人岁多月年。的这渴首望诗和虽追是求妙的 结果，体现了现实形势的发展，以及对 未来前景的信心；这也是坚持了8年抗 战的人民心灵的呼唤。</a:t>
            </a:r>
          </a:p>
          <a:p>
            <a:endParaRPr lang="zh-CN" altLang="en-US" sz="2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参考答案：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①本诗中的“梦”是指灿烂的笑容、明朗的呼唤这些美 好的东西。这些“梦”会像花一样重开。 ②诗人通过抒写“梦”来表达对光明未来的深情呼唤和 对抗日战争胜利的坚定信念。</a:t>
            </a:r>
          </a:p>
          <a:p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405" y="191770"/>
            <a:ext cx="6852285" cy="361315"/>
          </a:xfrm>
        </p:spPr>
        <p:txBody>
          <a:bodyPr>
            <a:normAutofit fontScale="90000"/>
          </a:bodyPr>
          <a:lstStyle/>
          <a:p>
            <a:r>
              <a:rPr lang="zh-CN" altLang="en-US" sz="2665">
                <a:solidFill>
                  <a:srgbClr val="FF0000"/>
                </a:solidFill>
                <a:sym typeface="+mn-ea"/>
              </a:rPr>
              <a:t>阅读下面的诗歌，完成题目。（3分） </a:t>
            </a:r>
            <a:r>
              <a:rPr lang="zh-CN" altLang="en-US" sz="2665">
                <a:solidFill>
                  <a:srgbClr val="FF0000"/>
                </a:solidFill>
              </a:rPr>
              <a:t/>
            </a:r>
            <a:br>
              <a:rPr lang="zh-CN" altLang="en-US" sz="2665">
                <a:solidFill>
                  <a:srgbClr val="FF0000"/>
                </a:solidFill>
              </a:rPr>
            </a:br>
            <a:endParaRPr lang="zh-CN" altLang="en-US" sz="2665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2405" y="553085"/>
            <a:ext cx="11241405" cy="6136005"/>
          </a:xfrm>
        </p:spPr>
        <p:txBody>
          <a:bodyPr>
            <a:noAutofit/>
          </a:bodyPr>
          <a:lstStyle/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煤的对话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 青 </a:t>
            </a:r>
            <a:r>
              <a:rPr lang="zh-CN" altLang="en-US" sz="19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1937年</a:t>
            </a:r>
            <a:endParaRPr lang="zh-CN" altLang="en-US" sz="19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你住在哪里？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我住在万年的深山里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我住在万年的岩石里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你的年纪—— 我的年纪比山的更大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比岩石的更大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你从什么时候沉默的？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从恐龙统治了森林的年代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从地壳第一次震动的年代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你已死在过深的怨愤里了么？ </a:t>
            </a:r>
          </a:p>
          <a:p>
            <a:r>
              <a:rPr lang="zh-CN" altLang="en-US" sz="19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死？不，不，我还活着—— 请给我以火，给我以火！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07560" y="428625"/>
            <a:ext cx="75850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下面对诗意的分析理解，不正确的一项是( ) </a:t>
            </a: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A．诗中的“我”经历了自然界的灾难，失去了 昔日的荣华，被埋到地层深处，“我”满怀怨愤， 痛恨以往不公平的历史。</a:t>
            </a: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B．诗中的“我”历经沧桑，长久地沉默过、怨 愤过，但是更有希望和祈求，“我”渴望火的到 来，要使自己在烈火中再生。</a:t>
            </a: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C．诗中的“我”是中华儿女的写照，有着炽烈 的情感，昂扬的斗志，不甘沉沦，自强不息， “我”要摧毁黑暗，迎来光明。</a:t>
            </a: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D．诗中的“我”是中华民族的象征，蕴藏着无 穷无尽的热量，憧憬着光明灿烂的前景的到来。</a:t>
            </a:r>
          </a:p>
          <a:p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解析：“失去了昔日的荣华”“痛恨以往不公平的历史”等语，是 一种不合理的想象，在诗歌文本中没有依据。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2191365" cy="6858000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下面是对一首英文诗歌的两种翻译，你认为哪一种翻译好，为什么？</a:t>
            </a:r>
          </a:p>
          <a:p>
            <a:r>
              <a:rPr lang="zh-CN" altLang="en-US" sz="2000" b="1">
                <a:solidFill>
                  <a:schemeClr val="tx1"/>
                </a:solidFill>
              </a:rPr>
              <a:t>You say that you love rain, but you open your umbrella when it rains. You say that you love the sun, but you find a shadow spot when the sun shines. You say that you love the wind, but you close your windows when wind blows. This is why I am afraid, you say that you love me too.  </a:t>
            </a:r>
          </a:p>
          <a:p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</a:rPr>
              <a:t>译文一：你说你爱雨，但当细雨飘洒时你却撑开了伞；你说你爱太阳，但当它当空时你却看见了阳光下的暗影；你说你爱风，但当它轻拂时你却紧紧地关上了自己的窗子；你说你也爱我而我却为此烦忧。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译文二：       江南三月雨微茫，罗伞叠烟湿幽香。</a:t>
            </a: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夏日微醺正可人，却傍佳木趁荫凉。</a:t>
            </a: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霜风清和更初霁，轻蹙蛾眉锁朱窗。</a:t>
            </a:r>
          </a:p>
          <a:p>
            <a:pPr marL="0" indent="0" algn="ctr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怜卿一片相思意，犹恐流年拆鸳鸯。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87300" y="11201400"/>
            <a:ext cx="3429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93160" y="584200"/>
            <a:ext cx="3679825" cy="70548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如何鉴赏新诗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1、反复诵读，品读节奏美。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2、知人论世，感知主题美。 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3、抓住意象，领悟意境美。</a:t>
            </a:r>
          </a:p>
          <a:p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4、分析技巧，欣赏语言美。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735" y="106680"/>
            <a:ext cx="5345430" cy="533400"/>
          </a:xfrm>
        </p:spPr>
        <p:txBody>
          <a:bodyPr>
            <a:norm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探究诗歌的意象组合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5575" y="640080"/>
            <a:ext cx="12035790" cy="6045200"/>
          </a:xfrm>
        </p:spPr>
        <p:txBody>
          <a:bodyPr>
            <a:no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实例引路</a:t>
            </a:r>
          </a:p>
          <a:p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诗人创作诗歌时往往把几个表面上并不关联的意象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完全靠心灵的粘合力</a:t>
            </a:r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，拼并组织在一起，在交织的境界中，呈现诗人的情怀。有点类似电影时空“蒙太奇”。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舒婷的《思念》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一幅色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彩缤纷但缺乏线条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挂图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一题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清纯然而无解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代数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一具独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弦琴，拨动檐雨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念珠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双达不到彼岸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浆橹</a:t>
            </a:r>
            <a:r>
              <a:rPr lang="zh-CN" altLang="en-US" sz="2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</a:p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四个意象分别写出了</a:t>
            </a:r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思绪的纷乱、思念的无着、回忆的苦况和向往的无望。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这些意象表面上看，彼此毫无关系，但由于情感的内聚力，就形成了浓郁而深挚的“思念”，形成了多义性和朦胧性的情感结构。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6365"/>
            <a:ext cx="11466195" cy="673163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我爱这土地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艾青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（1938年）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假如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是一只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鸟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我也应该用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嘶哑的喉咙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歌唱：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这被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暴风雨所打击着的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土地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这永远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汹涌着我们的悲 愤的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河流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这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无止息地吹刮着的激怒的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风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和那来自 林间的无比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温柔的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黎明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…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——然后</a:t>
            </a:r>
            <a:r>
              <a:rPr lang="zh-CN" altLang="en-US" sz="20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我</a:t>
            </a: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死了，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连羽毛也腐烂在土地里面。</a:t>
            </a:r>
          </a:p>
          <a:p>
            <a:pPr marL="0" indent="0" algn="ctr">
              <a:buNone/>
            </a:pPr>
            <a:r>
              <a:rPr lang="zh-CN" altLang="en-US" sz="2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为什么我的眼里常含泪水？</a:t>
            </a:r>
          </a:p>
          <a:p>
            <a:pPr marL="0" indent="0" algn="ctr">
              <a:buNone/>
            </a:pP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因为我对这土地爱得深沉……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3073"/>
          <p:cNvSpPr>
            <a:spLocks noGrp="1"/>
          </p:cNvSpPr>
          <p:nvPr>
            <p:ph type="ctrTitle"/>
          </p:nvPr>
        </p:nvSpPr>
        <p:spPr>
          <a:xfrm>
            <a:off x="1421130" y="452120"/>
            <a:ext cx="7772400" cy="1470025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lvl="0" defTabSz="914400" fontAlgn="base">
              <a:buClrTx/>
              <a:buSzTx/>
              <a:buFontTx/>
            </a:pPr>
            <a:r>
              <a:rPr lang="zh-CN" sz="9600" strike="noStrike" kern="1200" baseline="0" noProof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迷娘</a:t>
            </a:r>
          </a:p>
        </p:txBody>
      </p:sp>
      <p:sp>
        <p:nvSpPr>
          <p:cNvPr id="5122" name="副标题 3074"/>
          <p:cNvSpPr>
            <a:spLocks noGrp="1"/>
          </p:cNvSpPr>
          <p:nvPr>
            <p:ph type="subTitle" idx="1"/>
          </p:nvPr>
        </p:nvSpPr>
        <p:spPr>
          <a:xfrm>
            <a:off x="2264410" y="2136140"/>
            <a:ext cx="6400800" cy="759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None/>
            </a:pPr>
            <a:r>
              <a:rPr lang="zh-CN" altLang="zh-CN" b="1">
                <a:latin typeface="方正粗黑宋简体" panose="02000000000000000000" charset="-122"/>
                <a:ea typeface="方正粗黑宋简体" panose="02000000000000000000" charset="-122"/>
              </a:rPr>
              <a:t>歌德</a:t>
            </a:r>
          </a:p>
        </p:txBody>
      </p:sp>
      <p:sp>
        <p:nvSpPr>
          <p:cNvPr id="13314" name="内容占位符 2"/>
          <p:cNvSpPr>
            <a:spLocks noGrp="1"/>
          </p:cNvSpPr>
          <p:nvPr/>
        </p:nvSpPr>
        <p:spPr>
          <a:xfrm>
            <a:off x="310515" y="3408045"/>
            <a:ext cx="11570970" cy="21736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0000" tIns="46800" rIns="90000" bIns="46800" rtlCol="0" anchor="t" anchorCtr="0"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结合诗歌创作的背景材料，有感情地读，体会诗歌中蕴含的情感。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占位符 51202"/>
          <p:cNvSpPr>
            <a:spLocks noGrp="1"/>
          </p:cNvSpPr>
          <p:nvPr>
            <p:ph idx="1"/>
          </p:nvPr>
        </p:nvSpPr>
        <p:spPr>
          <a:xfrm>
            <a:off x="611575" y="824285"/>
            <a:ext cx="10969200" cy="475920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作者：</a:t>
            </a:r>
          </a:p>
          <a:p>
            <a:pPr marL="0" indent="0">
              <a:buNone/>
            </a:pPr>
            <a:r>
              <a:rPr lang="zh-CN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歌德，出生于美因河畔法兰克福，作为诗人、自然科学家、文艺理论家和政治人物，歌德是德国小城魏玛的古典主义最著名的代表；而作为诗歌、戏剧和散文作品的创作者，他是最伟大的德国作家之一，也是世界文学领域的一个出类拔萃的光辉人物。 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0" y="222885"/>
            <a:ext cx="11815445" cy="65036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 fontScale="90000" lnSpcReduction="10000"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3555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背景：</a:t>
            </a:r>
          </a:p>
          <a:p>
            <a:pPr lvl="0">
              <a:lnSpc>
                <a:spcPct val="150000"/>
              </a:lnSpc>
            </a:pPr>
            <a:r>
              <a:rPr lang="zh-CN" altLang="en-US" sz="3555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2800" b="1"/>
              <a:t>《迷娘曲》是歌德创作的自传体长篇小说《威廉·麦斯特》的</a:t>
            </a:r>
            <a:r>
              <a:rPr lang="zh-CN" altLang="en-US" sz="2800" b="1">
                <a:hlinkClick r:id="rId2" action="ppaction://hlinkfile"/>
              </a:rPr>
              <a:t>第一部《威廉·麦斯特的学习时代》</a:t>
            </a:r>
            <a:r>
              <a:rPr lang="zh-CN" altLang="en-US" sz="2800" b="1"/>
              <a:t>中的人物迷娘歌唱的一首插曲。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/>
              <a:t>迷娘是马戏团里一个走钢丝的演员，后来被主人公威廉·麦斯特赎买，收留在身边，是小说中最动人的人物。她是一位性格内向、身体瘦弱的少女，却有着谜一样的性格魅力。</a:t>
            </a:r>
            <a:r>
              <a:rPr lang="zh-CN" altLang="en-US" sz="2800" b="1">
                <a:solidFill>
                  <a:srgbClr val="FF0000"/>
                </a:solidFill>
              </a:rPr>
              <a:t>她出生于意大利</a:t>
            </a:r>
            <a:r>
              <a:rPr lang="zh-CN" altLang="en-US" sz="2800" b="1"/>
              <a:t>，是一个贵族与自己的妹妹私通生下的孩子。</a:t>
            </a:r>
            <a:r>
              <a:rPr lang="zh-CN" altLang="en-US" sz="2800" b="1">
                <a:solidFill>
                  <a:srgbClr val="FF0000"/>
                </a:solidFill>
              </a:rPr>
              <a:t>她很小的时候就被人诱拐到德国</a:t>
            </a:r>
            <a:r>
              <a:rPr lang="zh-CN" altLang="en-US" sz="2800" b="1"/>
              <a:t>，过着饥寒交迫、颠沛流离的生活。她的父亲后来流落街头，以弹琴卖艺为生，后来也被威廉·麦斯特收留。迷娘自从遇到麦斯特，便过上了最美好最幸福的日子，并且强烈地爱上了麦斯特。可是由于疾病，她不久就去世了。《迷娘曲》就是在这样的背景下产生的一首委婉优美的诗歌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"/>
          <p:cNvSpPr>
            <a:spLocks noGrp="1"/>
          </p:cNvSpPr>
          <p:nvPr>
            <p:ph idx="1"/>
          </p:nvPr>
        </p:nvSpPr>
        <p:spPr>
          <a:xfrm>
            <a:off x="890905" y="274955"/>
            <a:ext cx="11040745" cy="5851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norm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alt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</a:t>
            </a:r>
            <a:r>
              <a:rPr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《迷娘》这首诗歌写了什么?抒发了怎样的情感？</a:t>
            </a:r>
          </a:p>
          <a:p>
            <a:pPr lvl="0">
              <a:lnSpc>
                <a:spcPct val="150000"/>
              </a:lnSpc>
            </a:pPr>
            <a:r>
              <a:rPr lang="zh-CN" altLang="en-US"/>
              <a:t>这首诗共三节，每一节都由正歌和副歌组成。</a:t>
            </a:r>
          </a:p>
          <a:p>
            <a:pPr lvl="0">
              <a:lnSpc>
                <a:spcPct val="150000"/>
              </a:lnSpc>
            </a:pPr>
            <a:r>
              <a:rPr lang="zh-CN" altLang="en-US"/>
              <a:t>第一节正歌部分，表现了故国意大利的美好景物。</a:t>
            </a:r>
          </a:p>
          <a:p>
            <a:pPr lvl="0">
              <a:lnSpc>
                <a:spcPct val="150000"/>
              </a:lnSpc>
            </a:pPr>
            <a:r>
              <a:rPr lang="zh-CN" altLang="en-US"/>
              <a:t>第二节正歌部分，描述了迷娘幼年生活的房子。</a:t>
            </a:r>
          </a:p>
          <a:p>
            <a:pPr lvl="0">
              <a:lnSpc>
                <a:spcPct val="150000"/>
              </a:lnSpc>
            </a:pPr>
            <a:r>
              <a:rPr lang="zh-CN" altLang="en-US"/>
              <a:t>第三节正歌部分，描述了迷娘被拐到德国的沿途风景。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内容占位符 2"/>
          <p:cNvSpPr>
            <a:spLocks noGrp="1"/>
          </p:cNvSpPr>
          <p:nvPr>
            <p:ph idx="1"/>
          </p:nvPr>
        </p:nvSpPr>
        <p:spPr>
          <a:xfrm>
            <a:off x="111125" y="203835"/>
            <a:ext cx="12081510" cy="4526280"/>
          </a:xfrm>
        </p:spPr>
        <p:txBody>
          <a:bodyPr anchor="t"/>
          <a:lstStyle/>
          <a:p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、《迷娘》中，“我愿跟随你，爱人啊，随你前往”“我愿跟随你，恩人啊，随你前往”“我愿跟随你，父亲啊，随你前往”中，“爱人”“恩人”“父亲”这三种称呼是同一个人还是三个人，有什么深刻含义？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点一：是同一个人。这首诗是以向知心人倾诉的形式完成的，倾诉人是迷娘。从“爱人”到“恩人”再到“父亲”的称呼的转换，体现了迷娘对威廉·麦斯特复杂、真挚而又深沉的情感。这种情感既哀婉又美好，诗歌抒发的情感一次比一次强烈，从感情上呈递进关系。</a:t>
            </a:r>
          </a:p>
          <a:p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点二：“爱人”“恩人”“父亲”是三个不同的人。从迷娘对威廉·麦斯特的感情来看，她对威廉·麦斯特的感情是爱情，不大可能把这种感情升华为对“恩人”“父亲”的感情。从诗歌三节所写的内容来看，第一节选取了“桃金娘”这种象征爱情的意象，爱人即威廉·麦斯特；第二节写迷娘可怜的身世，“恩人”应该指抚养她长大成人的人；第三节写迷娘返回故国途中所见到的景象，迷娘即将回到故国，“父亲”应该是指带她回国的人。</a:t>
            </a:r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Microsoft Office PowerPoint</Application>
  <PresentationFormat>自定义</PresentationFormat>
  <Paragraphs>97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主题​​</vt:lpstr>
      <vt:lpstr>1_默认设计模板</vt:lpstr>
      <vt:lpstr>PowerPoint 演示文稿</vt:lpstr>
      <vt:lpstr>如何鉴赏新诗</vt:lpstr>
      <vt:lpstr>探究诗歌的意象组合</vt:lpstr>
      <vt:lpstr>PowerPoint 演示文稿</vt:lpstr>
      <vt:lpstr>迷娘</vt:lpstr>
      <vt:lpstr>PowerPoint 演示文稿</vt:lpstr>
      <vt:lpstr>PowerPoint 演示文稿</vt:lpstr>
      <vt:lpstr>PowerPoint 演示文稿</vt:lpstr>
      <vt:lpstr>PowerPoint 演示文稿</vt:lpstr>
      <vt:lpstr>朗读《迷娘》，梳理诗中的意象，探讨诗人是怎样运用意象的组合来造成情感的起伏流动的？</vt:lpstr>
      <vt:lpstr>PowerPoint 演示文稿</vt:lpstr>
      <vt:lpstr>考点针对练 阅读下面一首诗，回答问题。(6分) </vt:lpstr>
      <vt:lpstr>阅读下面的诗歌，完成题目。（3分）  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2021-03-08T10:35:49Z</cp:lastPrinted>
  <dcterms:created xsi:type="dcterms:W3CDTF">2021-03-08T10:35:49Z</dcterms:created>
  <dcterms:modified xsi:type="dcterms:W3CDTF">2021-11-11T05:13:37Z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