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11" r:id="rId4"/>
    <p:sldId id="257" r:id="rId5"/>
    <p:sldId id="288" r:id="rId6"/>
    <p:sldId id="289" r:id="rId7"/>
    <p:sldId id="290" r:id="rId8"/>
    <p:sldId id="291" r:id="rId9"/>
    <p:sldId id="292" r:id="rId10"/>
    <p:sldId id="312" r:id="rId11"/>
    <p:sldId id="293" r:id="rId12"/>
    <p:sldId id="294" r:id="rId13"/>
    <p:sldId id="295" r:id="rId14"/>
    <p:sldId id="313" r:id="rId15"/>
    <p:sldId id="297" r:id="rId16"/>
    <p:sldId id="314" r:id="rId17"/>
    <p:sldId id="315" r:id="rId18"/>
    <p:sldId id="296" r:id="rId19"/>
    <p:sldId id="303" r:id="rId20"/>
    <p:sldId id="304" r:id="rId21"/>
    <p:sldId id="305" r:id="rId22"/>
    <p:sldId id="306" r:id="rId23"/>
    <p:sldId id="307" r:id="rId24"/>
    <p:sldId id="266" r:id="rId25"/>
    <p:sldId id="308" r:id="rId26"/>
    <p:sldId id="309" r:id="rId27"/>
    <p:sldId id="316" r:id="rId28"/>
    <p:sldId id="318" r:id="rId29"/>
    <p:sldId id="319"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3" d="100"/>
          <a:sy n="83" d="100"/>
        </p:scale>
        <p:origin x="686" y="86"/>
      </p:cViewPr>
      <p:guideLst>
        <p:guide orient="horz" pos="2199"/>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tags" Target="tags/tag1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565063-96DD-420F-B236-AC95EFE46E58}"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269B4D-3F9D-48EF-B807-A7CEA2730A9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23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24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25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a:xfrm>
            <a:off x="914400" y="609600"/>
            <a:ext cx="103632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914400" y="1981200"/>
            <a:ext cx="508000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81200"/>
            <a:ext cx="508000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itchFamily="18" charset="0"/>
              <a:ea typeface="宋体"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9C65274-874C-48EF-A096-BEC158CC4D79}" type="slidenum">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cover dir="d"/>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06045-CF68-47A2-8CC0-BF79CF29011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6.xml" /><Relationship Id="rId4" Type="http://schemas.openxmlformats.org/officeDocument/2006/relationships/image" Target="../media/image2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ashreg2.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drumroll3.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9.xml" /><Relationship Id="rId4" Type="http://schemas.openxmlformats.org/officeDocument/2006/relationships/image" Target="../media/image2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10.xml" /><Relationship Id="rId4" Type="http://schemas.openxmlformats.org/officeDocument/2006/relationships/image" Target="../media/image2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11.xml" /><Relationship Id="rId4" Type="http://schemas.openxmlformats.org/officeDocument/2006/relationships/image" Target="../media/image2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12.xml" /><Relationship Id="rId4" Type="http://schemas.openxmlformats.org/officeDocument/2006/relationships/image" Target="../media/image24.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13.xml" /><Relationship Id="rId4" Type="http://schemas.openxmlformats.org/officeDocument/2006/relationships/image" Target="../media/image2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14.xml" /><Relationship Id="rId4" Type="http://schemas.openxmlformats.org/officeDocument/2006/relationships/image" Target="../media/image26.jpeg" /><Relationship Id="rId5" Type="http://schemas.openxmlformats.org/officeDocument/2006/relationships/image" Target="../media/image27.jpeg" /><Relationship Id="rId6" Type="http://schemas.openxmlformats.org/officeDocument/2006/relationships/image" Target="../media/image2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7.jpeg" /><Relationship Id="rId4" Type="http://schemas.openxmlformats.org/officeDocument/2006/relationships/tags" Target="../tags/tag15.xml" /><Relationship Id="rId5" Type="http://schemas.openxmlformats.org/officeDocument/2006/relationships/image" Target="../media/image2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7.jpeg" /><Relationship Id="rId4" Type="http://schemas.openxmlformats.org/officeDocument/2006/relationships/tags" Target="../tags/tag16.xml" /><Relationship Id="rId5" Type="http://schemas.openxmlformats.org/officeDocument/2006/relationships/image" Target="../media/image2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7.jpeg" /><Relationship Id="rId4" Type="http://schemas.openxmlformats.org/officeDocument/2006/relationships/tags" Target="../tags/tag17.xml" /><Relationship Id="rId5" Type="http://schemas.openxmlformats.org/officeDocument/2006/relationships/image" Target="../media/image29.png" /><Relationship Id="rId6" Type="http://schemas.openxmlformats.org/officeDocument/2006/relationships/image" Target="../media/image30.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laser4.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3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5.png" /><Relationship Id="rId4"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1.xml" /><Relationship Id="rId4"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2.xml" /><Relationship Id="rId4" Type="http://schemas.openxmlformats.org/officeDocument/2006/relationships/image" Target="../media/image9.jpeg" /><Relationship Id="rId5" Type="http://schemas.openxmlformats.org/officeDocument/2006/relationships/image" Target="../media/image10.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8.jpeg" /><Relationship Id="rId11" Type="http://schemas.openxmlformats.org/officeDocument/2006/relationships/image" Target="../media/image19.jpeg" /><Relationship Id="rId12" Type="http://schemas.openxmlformats.org/officeDocument/2006/relationships/image" Target="../media/image20.jpeg" /><Relationship Id="rId2" Type="http://schemas.openxmlformats.org/officeDocument/2006/relationships/image" Target="../media/image11.jpeg" /><Relationship Id="rId3" Type="http://schemas.openxmlformats.org/officeDocument/2006/relationships/image" Target="../media/image12.jpeg" /><Relationship Id="rId4" Type="http://schemas.openxmlformats.org/officeDocument/2006/relationships/image" Target="../media/image4.jpeg" /><Relationship Id="rId5" Type="http://schemas.openxmlformats.org/officeDocument/2006/relationships/image" Target="../media/image13.jpeg" /><Relationship Id="rId6" Type="http://schemas.openxmlformats.org/officeDocument/2006/relationships/image" Target="../media/image14.jpeg" /><Relationship Id="rId7" Type="http://schemas.openxmlformats.org/officeDocument/2006/relationships/image" Target="../media/image15.jpeg" /><Relationship Id="rId8" Type="http://schemas.openxmlformats.org/officeDocument/2006/relationships/image" Target="../media/image16.jpeg" /><Relationship Id="rId9" Type="http://schemas.openxmlformats.org/officeDocument/2006/relationships/image" Target="../media/image1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15"/>
          <p:cNvSpPr txBox="1"/>
          <p:nvPr/>
        </p:nvSpPr>
        <p:spPr>
          <a:xfrm>
            <a:off x="9562041" y="4081803"/>
            <a:ext cx="982980" cy="2929415"/>
          </a:xfrm>
          <a:prstGeom prst="rect">
            <a:avLst/>
          </a:prstGeom>
          <a:noFill/>
        </p:spPr>
        <p:txBody>
          <a:bodyPr vert="eaVert" wrap="square" rtlCol="0">
            <a:spAutoFit/>
          </a:bodyPr>
          <a:lstStyle/>
          <a:p>
            <a:pPr>
              <a:lnSpc>
                <a:spcPct val="130000"/>
              </a:lnSpc>
            </a:pPr>
            <a:r>
              <a:rPr lang="zh-CN" altLang="en-US" sz="4000">
                <a:latin typeface="华文新魏" panose="02010800040101010101" pitchFamily="2" charset="-122"/>
                <a:ea typeface="华文新魏" panose="02010800040101010101" pitchFamily="2" charset="-122"/>
              </a:rPr>
              <a:t>老  舍</a:t>
            </a:r>
            <a:endParaRPr lang="zh-CN" altLang="en-US" sz="4000">
              <a:latin typeface="华文新魏" pitchFamily="2" charset="-122"/>
              <a:ea typeface="华文新魏" pitchFamily="2" charset="-122"/>
            </a:endParaRPr>
          </a:p>
        </p:txBody>
      </p:sp>
      <p:sp>
        <p:nvSpPr>
          <p:cNvPr id="4" name="文本框 3"/>
          <p:cNvSpPr txBox="1"/>
          <p:nvPr/>
        </p:nvSpPr>
        <p:spPr>
          <a:xfrm>
            <a:off x="9514205" y="551180"/>
            <a:ext cx="2904490" cy="3107690"/>
          </a:xfrm>
          <a:prstGeom prst="rect">
            <a:avLst/>
          </a:prstGeom>
          <a:noFill/>
        </p:spPr>
        <p:txBody>
          <a:bodyPr wrap="square" rtlCol="0">
            <a:spAutoFit/>
          </a:bodyPr>
          <a:lstStyle/>
          <a:p>
            <a:pPr algn="ctr"/>
            <a:r>
              <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rPr>
              <a:t>茶 </a:t>
            </a:r>
            <a:endPar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endParaRPr>
          </a:p>
          <a:p>
            <a:pPr algn="ctr"/>
            <a:r>
              <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rPr>
              <a:t>馆</a:t>
            </a:r>
            <a:endPar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endParaRPr>
          </a:p>
        </p:txBody>
      </p:sp>
      <p:pic>
        <p:nvPicPr>
          <p:cNvPr id="63496" name="图片 63495" descr="1979年"/>
          <p:cNvPicPr>
            <a:picLocks noChangeAspect="1"/>
          </p:cNvPicPr>
          <p:nvPr/>
        </p:nvPicPr>
        <p:blipFill>
          <a:blip r:embed="rId3"/>
          <a:stretch>
            <a:fillRect/>
          </a:stretch>
        </p:blipFill>
        <p:spPr>
          <a:xfrm>
            <a:off x="417830" y="941705"/>
            <a:ext cx="9144000" cy="5445125"/>
          </a:xfrm>
          <a:prstGeom prst="rect">
            <a:avLst/>
          </a:prstGeom>
          <a:noFill/>
          <a:ln w="9525">
            <a:noFill/>
          </a:ln>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4730" y="-1581261"/>
            <a:ext cx="7074813" cy="6858000"/>
          </a:xfrm>
          <a:prstGeom prst="rect">
            <a:avLst/>
          </a:prstGeom>
        </p:spPr>
      </p:pic>
      <p:sp>
        <p:nvSpPr>
          <p:cNvPr id="2053" name="Rectangle 5"/>
          <p:cNvSpPr>
            <a:spLocks noGrp="1"/>
          </p:cNvSpPr>
          <p:nvPr/>
        </p:nvSpPr>
        <p:spPr>
          <a:xfrm>
            <a:off x="-3888105" y="1878330"/>
            <a:ext cx="4968240" cy="1669415"/>
          </a:xfrm>
          <a:prstGeom prst="rect">
            <a:avLst/>
          </a:prstGeom>
        </p:spPr>
        <p:txBody>
          <a:bodyPr vert="horz" wrap="square" lIns="91440" tIns="45720" rIns="91440" bIns="45720" rtlCol="0" anchor="t">
            <a:normAutofit fontScale="2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ClrTx/>
              <a:buSzTx/>
              <a:buFontTx/>
            </a:pPr>
            <a:r>
              <a:rPr lang="en-US" altLang="zh-CN" sz="3200" kern="1200">
                <a:latin typeface="+mn-lt"/>
                <a:ea typeface="+mn-ea"/>
                <a:cs typeface="+mn-cs"/>
              </a:rPr>
              <a:t>    </a:t>
            </a:r>
            <a:endParaRPr lang="en-US" altLang="zh-CN" kern="1200">
              <a:latin typeface="黑体" panose="02010609060101010101" charset="-122"/>
              <a:ea typeface="黑体"/>
              <a:cs typeface="+mn-cs"/>
            </a:endParaRPr>
          </a:p>
          <a:p>
            <a:pPr marL="0" indent="0" algn="ctr">
              <a:buNone/>
            </a:pPr>
            <a:r>
              <a:rPr lang="en-US" altLang="zh-CN" sz="10000" kern="1200">
                <a:latin typeface="+mn-lt"/>
                <a:ea typeface="+mn-ea"/>
                <a:cs typeface="+mn-cs"/>
              </a:rPr>
              <a:t> </a:t>
            </a:r>
            <a:r>
              <a:rPr lang="zh-CN" altLang="en-US" sz="10000" b="1">
                <a:solidFill>
                  <a:srgbClr val="648BAE"/>
                </a:solidFill>
                <a:latin typeface="宋体" panose="02010600030101010101" pitchFamily="2" charset="-122"/>
                <a:ea typeface="宋体" panose="02010600030101010101" pitchFamily="2" charset="-122"/>
                <a:sym typeface="+mn-ea"/>
              </a:rPr>
              <a:t>语文部编版</a:t>
            </a:r>
            <a:endParaRPr lang="zh-CN" altLang="en-US" sz="10000" b="1">
              <a:solidFill>
                <a:srgbClr val="648BAE"/>
              </a:solidFill>
              <a:latin typeface="宋体" pitchFamily="2" charset="-122"/>
              <a:ea typeface="宋体" pitchFamily="2" charset="-122"/>
            </a:endParaRPr>
          </a:p>
          <a:p>
            <a:pPr marL="0" indent="0" algn="ctr">
              <a:buNone/>
            </a:pPr>
            <a:r>
              <a:rPr lang="zh-CN" altLang="en-US" sz="10000" b="1">
                <a:solidFill>
                  <a:srgbClr val="648BAE"/>
                </a:solidFill>
                <a:latin typeface="宋体" panose="02010600030101010101" pitchFamily="2" charset="-122"/>
                <a:ea typeface="宋体" panose="02010600030101010101" pitchFamily="2" charset="-122"/>
                <a:sym typeface="+mn-ea"/>
              </a:rPr>
              <a:t>必修下册</a:t>
            </a:r>
            <a:r>
              <a:rPr lang="en-US" altLang="zh-CN" sz="10000" kern="1200">
                <a:latin typeface="+mn-lt"/>
                <a:ea typeface="+mn-ea"/>
                <a:cs typeface="+mn-cs"/>
              </a:rPr>
              <a:t>   </a:t>
            </a:r>
            <a:r>
              <a:rPr lang="en-US" altLang="zh-CN" sz="3200" kern="1200">
                <a:latin typeface="+mn-lt"/>
                <a:ea typeface="+mn-ea"/>
                <a:cs typeface="+mn-cs"/>
              </a:rPr>
              <a:t>     </a:t>
            </a:r>
            <a:endParaRPr lang="en-US" altLang="zh-CN" sz="3200" kern="1200">
              <a:latin typeface="+mn-lt"/>
              <a:ea typeface="+mn-ea"/>
              <a:cs typeface="+mn-cs"/>
            </a:endParaRPr>
          </a:p>
        </p:txBody>
      </p:sp>
      <p:sp>
        <p:nvSpPr>
          <p:cNvPr id="2" name="Rectangle 5"/>
          <p:cNvSpPr>
            <a:spLocks noGrp="1"/>
          </p:cNvSpPr>
          <p:nvPr/>
        </p:nvSpPr>
        <p:spPr>
          <a:xfrm>
            <a:off x="1528445" y="1270000"/>
            <a:ext cx="4968240" cy="1669415"/>
          </a:xfrm>
          <a:prstGeom prst="rect">
            <a:avLst/>
          </a:prstGeom>
        </p:spPr>
        <p:txBody>
          <a:bodyPr vert="horz" wrap="square" lIns="91440" tIns="45720" rIns="91440" bIns="45720" rtlCol="0" anchor="t">
            <a:normAutofit fontScale="2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ClrTx/>
              <a:buSzTx/>
              <a:buFontTx/>
            </a:pPr>
            <a:r>
              <a:rPr lang="en-US" altLang="zh-CN" sz="3200" kern="1200">
                <a:latin typeface="+mn-lt"/>
                <a:ea typeface="+mn-ea"/>
                <a:cs typeface="+mn-cs"/>
              </a:rPr>
              <a:t>    </a:t>
            </a:r>
            <a:endParaRPr lang="en-US" altLang="zh-CN" kern="1200">
              <a:latin typeface="黑体" panose="02010609060101010101" charset="-122"/>
              <a:ea typeface="黑体" panose="02010609060101010101" charset="-122"/>
              <a:cs typeface="+mn-cs"/>
            </a:endParaRPr>
          </a:p>
          <a:p>
            <a:pPr marL="0" indent="0" algn="ctr">
              <a:buNone/>
            </a:pPr>
            <a:r>
              <a:rPr lang="en-US" altLang="zh-CN" sz="10000" kern="1200">
                <a:latin typeface="+mn-lt"/>
                <a:ea typeface="+mn-ea"/>
                <a:cs typeface="+mn-cs"/>
              </a:rPr>
              <a:t> </a:t>
            </a:r>
            <a:r>
              <a:rPr lang="zh-CN" altLang="en-US" sz="10000" b="1">
                <a:solidFill>
                  <a:srgbClr val="648BAE"/>
                </a:solidFill>
                <a:latin typeface="宋体" panose="02010600030101010101" pitchFamily="2" charset="-122"/>
                <a:ea typeface="宋体" panose="02010600030101010101" pitchFamily="2" charset="-122"/>
                <a:sym typeface="+mn-ea"/>
              </a:rPr>
              <a:t>语文部编版</a:t>
            </a:r>
            <a:endParaRPr lang="zh-CN" altLang="en-US" sz="10000" b="1">
              <a:solidFill>
                <a:srgbClr val="648BAE"/>
              </a:solidFill>
              <a:latin typeface="宋体" panose="02010600030101010101" pitchFamily="2" charset="-122"/>
              <a:ea typeface="宋体" panose="02010600030101010101" pitchFamily="2" charset="-122"/>
            </a:endParaRPr>
          </a:p>
          <a:p>
            <a:pPr marL="0" indent="0" algn="ctr">
              <a:buNone/>
            </a:pPr>
            <a:r>
              <a:rPr lang="zh-CN" altLang="en-US" sz="10000" b="1">
                <a:solidFill>
                  <a:srgbClr val="648BAE"/>
                </a:solidFill>
                <a:latin typeface="宋体" panose="02010600030101010101" pitchFamily="2" charset="-122"/>
                <a:ea typeface="宋体" panose="02010600030101010101" pitchFamily="2" charset="-122"/>
                <a:sym typeface="+mn-ea"/>
              </a:rPr>
              <a:t>必修下册</a:t>
            </a:r>
            <a:r>
              <a:rPr lang="en-US" altLang="zh-CN" sz="10000" kern="1200">
                <a:latin typeface="+mn-lt"/>
                <a:ea typeface="+mn-ea"/>
                <a:cs typeface="+mn-cs"/>
              </a:rPr>
              <a:t>   </a:t>
            </a:r>
            <a:r>
              <a:rPr lang="en-US" altLang="zh-CN" sz="3200" kern="1200">
                <a:latin typeface="+mn-lt"/>
                <a:ea typeface="+mn-ea"/>
                <a:cs typeface="+mn-cs"/>
              </a:rPr>
              <a:t>     </a:t>
            </a:r>
            <a:endParaRPr lang="en-US" altLang="zh-CN" sz="3200" kern="1200">
              <a:latin typeface="+mn-lt"/>
              <a:ea typeface="+mn-ea"/>
              <a:cs typeface="+mn-cs"/>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63496"/>
                                        </p:tgtEl>
                                        <p:attrNameLst>
                                          <p:attrName>style.visibility</p:attrName>
                                        </p:attrNameLst>
                                      </p:cBhvr>
                                      <p:to>
                                        <p:strVal val="visible"/>
                                      </p:to>
                                    </p:set>
                                    <p:animEffect transition="in" filter="checkerboard(across)">
                                      <p:cBhvr>
                                        <p:cTn id="11" dur="500"/>
                                        <p:tgtEl>
                                          <p:spTgt spid="63496"/>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53">
                                            <p:txEl>
                                              <p:charRg st="0" end="14"/>
                                            </p:txEl>
                                          </p:spTgt>
                                        </p:tgtEl>
                                        <p:attrNameLst>
                                          <p:attrName>style.visibility</p:attrName>
                                        </p:attrNameLst>
                                      </p:cBhvr>
                                      <p:to>
                                        <p:strVal val="visible"/>
                                      </p:to>
                                    </p:set>
                                    <p:anim calcmode="lin" valueType="num">
                                      <p:cBhvr additive="base">
                                        <p:cTn id="19" dur="500" fill="hold"/>
                                        <p:tgtEl>
                                          <p:spTgt spid="2053">
                                            <p:txEl>
                                              <p:charRg st="0" end="1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3">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2053">
                                            <p:txEl>
                                              <p:charRg st="14" end="30"/>
                                            </p:txEl>
                                          </p:spTgt>
                                        </p:tgtEl>
                                        <p:attrNameLst>
                                          <p:attrName>style.visibility</p:attrName>
                                        </p:attrNameLst>
                                      </p:cBhvr>
                                      <p:to>
                                        <p:strVal val="visible"/>
                                      </p:to>
                                    </p:set>
                                    <p:anim calcmode="lin" valueType="num">
                                      <p:cBhvr additive="base">
                                        <p:cTn id="25" dur="500" fill="hold"/>
                                        <p:tgtEl>
                                          <p:spTgt spid="2053">
                                            <p:txEl>
                                              <p:charRg st="14" end="3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053">
                                            <p:txEl>
                                              <p:charRg st="14" end="30"/>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2053">
                                            <p:txEl>
                                              <p:charRg st="2" end="2"/>
                                            </p:txEl>
                                          </p:spTgt>
                                        </p:tgtEl>
                                        <p:attrNameLst>
                                          <p:attrName>style.visibility</p:attrName>
                                        </p:attrNameLst>
                                      </p:cBhvr>
                                      <p:to>
                                        <p:strVal val="visible"/>
                                      </p:to>
                                    </p:set>
                                    <p:anim calcmode="lin" valueType="num">
                                      <p:cBhvr additive="base">
                                        <p:cTn id="31" dur="500" fill="hold"/>
                                        <p:tgtEl>
                                          <p:spTgt spid="2053">
                                            <p:txEl>
                                              <p:char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053">
                                            <p:txEl>
                                              <p:char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charRg st="0" end="14"/>
                                            </p:txEl>
                                          </p:spTgt>
                                        </p:tgtEl>
                                        <p:attrNameLst>
                                          <p:attrName>style.visibility</p:attrName>
                                        </p:attrNameLst>
                                      </p:cBhvr>
                                      <p:to>
                                        <p:strVal val="visible"/>
                                      </p:to>
                                    </p:set>
                                    <p:anim calcmode="lin" valueType="num">
                                      <p:cBhvr additive="base">
                                        <p:cTn id="37" dur="500" fill="hold"/>
                                        <p:tgtEl>
                                          <p:spTgt spid="2">
                                            <p:txEl>
                                              <p:charRg st="0" end="1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2" fill="hold" nodeType="clickEffect">
                                  <p:stCondLst>
                                    <p:cond delay="0"/>
                                  </p:stCondLst>
                                  <p:childTnLst>
                                    <p:set>
                                      <p:cBhvr>
                                        <p:cTn id="42" dur="1" fill="hold">
                                          <p:stCondLst>
                                            <p:cond delay="0"/>
                                          </p:stCondLst>
                                        </p:cTn>
                                        <p:tgtEl>
                                          <p:spTgt spid="2">
                                            <p:txEl>
                                              <p:charRg st="14" end="30"/>
                                            </p:txEl>
                                          </p:spTgt>
                                        </p:tgtEl>
                                        <p:attrNameLst>
                                          <p:attrName>style.visibility</p:attrName>
                                        </p:attrNameLst>
                                      </p:cBhvr>
                                      <p:to>
                                        <p:strVal val="visible"/>
                                      </p:to>
                                    </p:set>
                                    <p:anim calcmode="lin" valueType="num">
                                      <p:cBhvr additive="base">
                                        <p:cTn id="43" dur="500" fill="hold"/>
                                        <p:tgtEl>
                                          <p:spTgt spid="2">
                                            <p:txEl>
                                              <p:charRg st="14" end="30"/>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
                                            <p:txEl>
                                              <p:charRg st="14" end="30"/>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 presetClass="entr" presetSubtype="2" fill="hold" nodeType="clickEffect">
                                  <p:stCondLst>
                                    <p:cond delay="0"/>
                                  </p:stCondLst>
                                  <p:childTnLst>
                                    <p:set>
                                      <p:cBhvr>
                                        <p:cTn id="48" dur="1" fill="hold">
                                          <p:stCondLst>
                                            <p:cond delay="0"/>
                                          </p:stCondLst>
                                        </p:cTn>
                                        <p:tgtEl>
                                          <p:spTgt spid="2">
                                            <p:txEl>
                                              <p:charRg st="2" end="2"/>
                                            </p:txEl>
                                          </p:spTgt>
                                        </p:tgtEl>
                                        <p:attrNameLst>
                                          <p:attrName>style.visibility</p:attrName>
                                        </p:attrNameLst>
                                      </p:cBhvr>
                                      <p:to>
                                        <p:strVal val="visible"/>
                                      </p:to>
                                    </p:set>
                                    <p:anim calcmode="lin" valueType="num">
                                      <p:cBhvr additive="base">
                                        <p:cTn id="49" dur="500" fill="hold"/>
                                        <p:tgtEl>
                                          <p:spTgt spid="2">
                                            <p:txEl>
                                              <p:charRg st="2" end="2"/>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剧情概览</a:t>
            </a:r>
            <a:endParaRPr lang="zh-CN" altLang="en-US" sz="4800">
              <a:latin typeface="隶书" panose="02010509060101010101" charset="-122"/>
              <a:ea typeface="隶书" panose="02010509060101010101" charset="0"/>
            </a:endParaRPr>
          </a:p>
        </p:txBody>
      </p:sp>
      <p:sp>
        <p:nvSpPr>
          <p:cNvPr id="36868" name="矩形 36867"/>
          <p:cNvSpPr/>
          <p:nvPr/>
        </p:nvSpPr>
        <p:spPr>
          <a:xfrm>
            <a:off x="396240" y="1195070"/>
            <a:ext cx="6737985" cy="4227830"/>
          </a:xfrm>
          <a:prstGeom prst="rect">
            <a:avLst/>
          </a:prstGeom>
          <a:noFill/>
          <a:ln w="9525">
            <a:noFill/>
          </a:ln>
        </p:spPr>
        <p:txBody>
          <a:bodyPr wrap="square">
            <a:spAutoFit/>
          </a:bodyPr>
          <a:lstStyle/>
          <a:p>
            <a:pPr>
              <a:spcBef>
                <a:spcPct val="50000"/>
              </a:spcBef>
            </a:pPr>
            <a:r>
              <a:rPr lang="zh-CN" altLang="en-US" sz="2800" b="1">
                <a:solidFill>
                  <a:srgbClr val="252533"/>
                </a:solidFill>
                <a:latin typeface="隶书" panose="02010509060101010101" charset="-122"/>
                <a:ea typeface="隶书" panose="02010509060101010101" charset="0"/>
                <a:cs typeface="隶书" panose="02010509060101010101" charset="-122"/>
                <a:sym typeface="+mn-ea"/>
              </a:rPr>
              <a:t>第一幕：时间是１８９８年初秋，正是戊戌变法刚刚失败，谭嗣同被问斩后不久。作者在这一幕里，向我们展示了中国封建社会的末日即将来临。</a:t>
            </a:r>
            <a:endParaRPr lang="zh-CN" altLang="en-US" sz="2800" b="1">
              <a:solidFill>
                <a:srgbClr val="252533"/>
              </a:solidFill>
              <a:latin typeface="隶书"/>
              <a:ea typeface="隶书" charset="-122"/>
              <a:cs typeface="隶书" panose="02010509060101010101" charset="-122"/>
            </a:endParaRPr>
          </a:p>
          <a:p>
            <a:pPr>
              <a:spcBef>
                <a:spcPct val="50000"/>
              </a:spcBef>
            </a:pPr>
            <a:r>
              <a:rPr lang="zh-CN" altLang="en-US" sz="2800" b="1">
                <a:solidFill>
                  <a:srgbClr val="333300"/>
                </a:solidFill>
                <a:latin typeface="隶书" panose="02010509060101010101" charset="-122"/>
                <a:ea typeface="隶书" panose="02010509060101010101" charset="0"/>
                <a:cs typeface="隶书" panose="02010509060101010101" charset="-122"/>
                <a:sym typeface="+mn-ea"/>
              </a:rPr>
              <a:t>第二幕：是写民国初年的军阀混战时期；辛亥革命后。社会依然黑暗，帝国主义入侵，军阀连年混战，人民陷入了更加痛苦的深渊。</a:t>
            </a:r>
            <a:endParaRPr lang="zh-CN" altLang="en-US" sz="2800" b="1">
              <a:solidFill>
                <a:srgbClr val="333300"/>
              </a:solidFill>
              <a:latin typeface="隶书"/>
              <a:ea typeface="隶书" charset="-122"/>
              <a:cs typeface="隶书" panose="02010509060101010101" charset="-122"/>
            </a:endParaRPr>
          </a:p>
          <a:p>
            <a:pPr algn="just">
              <a:lnSpc>
                <a:spcPct val="110000"/>
              </a:lnSpc>
            </a:pPr>
            <a:endParaRPr lang="zh-CN" altLang="en-US" sz="2800" b="1">
              <a:latin typeface="隶书"/>
              <a:ea typeface="隶书" charset="-122"/>
              <a:cs typeface="隶书" panose="02010509060101010101" charset="-122"/>
              <a:sym typeface="+mn-ea"/>
            </a:endParaRPr>
          </a:p>
        </p:txBody>
      </p:sp>
      <p:pic>
        <p:nvPicPr>
          <p:cNvPr id="4" name="图片 3"/>
          <p:cNvPicPr>
            <a:picLocks noChangeAspect="1"/>
          </p:cNvPicPr>
          <p:nvPr/>
        </p:nvPicPr>
        <p:blipFill>
          <a:blip r:embed="rId4"/>
          <a:stretch>
            <a:fillRect/>
          </a:stretch>
        </p:blipFill>
        <p:spPr>
          <a:xfrm>
            <a:off x="7195185" y="1339850"/>
            <a:ext cx="4818380" cy="3321685"/>
          </a:xfrm>
          <a:prstGeom prst="rect">
            <a:avLst/>
          </a:prstGeom>
        </p:spPr>
      </p:pic>
      <p:sp>
        <p:nvSpPr>
          <p:cNvPr id="5" name="矩形 4"/>
          <p:cNvSpPr/>
          <p:nvPr/>
        </p:nvSpPr>
        <p:spPr>
          <a:xfrm>
            <a:off x="339090" y="5076825"/>
            <a:ext cx="11738610" cy="1857375"/>
          </a:xfrm>
          <a:prstGeom prst="rect">
            <a:avLst/>
          </a:prstGeom>
          <a:noFill/>
          <a:ln w="9525">
            <a:noFill/>
          </a:ln>
        </p:spPr>
        <p:txBody>
          <a:bodyPr wrap="square">
            <a:spAutoFit/>
          </a:bodyPr>
          <a:lstStyle/>
          <a:p>
            <a:pPr>
              <a:spcBef>
                <a:spcPct val="50000"/>
              </a:spcBef>
            </a:pPr>
            <a:r>
              <a:rPr lang="zh-CN" altLang="en-US" sz="2800" b="1">
                <a:solidFill>
                  <a:srgbClr val="333300"/>
                </a:solidFill>
                <a:latin typeface="隶书" panose="02010509060101010101" charset="-122"/>
                <a:ea typeface="隶书" panose="02010509060101010101" charset="0"/>
                <a:cs typeface="隶书" panose="02010509060101010101" charset="-122"/>
                <a:sym typeface="+mn-ea"/>
              </a:rPr>
              <a:t>第三幕：是写抗日战争胜利后国民党统治时期</a:t>
            </a:r>
            <a:r>
              <a:rPr lang="en-US" altLang="zh-CN" sz="2800" b="1">
                <a:solidFill>
                  <a:srgbClr val="333300"/>
                </a:solidFill>
                <a:latin typeface="隶书" panose="02010509060101010101" charset="-122"/>
                <a:ea typeface="隶书" panose="02010509060101010101" charset="0"/>
                <a:cs typeface="隶书" panose="02010509060101010101" charset="-122"/>
                <a:sym typeface="+mn-ea"/>
              </a:rPr>
              <a:t>——</a:t>
            </a:r>
            <a:r>
              <a:rPr lang="zh-CN" altLang="en-US" sz="2800" b="1">
                <a:solidFill>
                  <a:srgbClr val="333300"/>
                </a:solidFill>
                <a:latin typeface="隶书" panose="02010509060101010101" charset="-122"/>
                <a:ea typeface="隶书" panose="02010509060101010101" charset="0"/>
                <a:cs typeface="隶书" panose="02010509060101010101" charset="-122"/>
                <a:sym typeface="+mn-ea"/>
              </a:rPr>
              <a:t>这是一个生与死、新与旧、光明与黑暗交替的时代。美帝国主义与国民党反动派狼狈为奸，给人民带来更大的灾难，幸存的裕泰茶馆，终于在恶势力压迫下倒闭了。</a:t>
            </a:r>
            <a:endParaRPr lang="zh-CN" altLang="en-US" sz="2800" b="1">
              <a:solidFill>
                <a:srgbClr val="333300"/>
              </a:solidFill>
              <a:latin typeface="隶书" panose="02010509060101010101" charset="-122"/>
              <a:ea typeface="隶书" panose="02010509060101010101" charset="0"/>
              <a:cs typeface="隶书" panose="02010509060101010101" charset="-122"/>
            </a:endParaRPr>
          </a:p>
          <a:p>
            <a:pPr algn="just">
              <a:lnSpc>
                <a:spcPct val="110000"/>
              </a:lnSpc>
            </a:pPr>
            <a:endParaRPr lang="zh-CN" altLang="en-US" sz="2800" b="1">
              <a:latin typeface="隶书" panose="02010509060101010101" charset="-122"/>
              <a:ea typeface="隶书" panose="02010509060101010101" charset="0"/>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情节梳理</a:t>
            </a:r>
            <a:endParaRPr lang="zh-CN" altLang="en-US" sz="4800">
              <a:latin typeface="隶书" panose="02010509060101010101" charset="-122"/>
              <a:ea typeface="隶书" panose="02010509060101010101" charset="0"/>
            </a:endParaRPr>
          </a:p>
        </p:txBody>
      </p:sp>
      <p:sp>
        <p:nvSpPr>
          <p:cNvPr id="36868" name="矩形 36867"/>
          <p:cNvSpPr/>
          <p:nvPr/>
        </p:nvSpPr>
        <p:spPr>
          <a:xfrm>
            <a:off x="560070" y="1168400"/>
            <a:ext cx="10866120" cy="632460"/>
          </a:xfrm>
          <a:prstGeom prst="rect">
            <a:avLst/>
          </a:prstGeom>
          <a:noFill/>
          <a:ln w="9525">
            <a:noFill/>
          </a:ln>
        </p:spPr>
        <p:txBody>
          <a:bodyPr wrap="square">
            <a:spAutoFit/>
          </a:bodyPr>
          <a:lstStyle/>
          <a:p>
            <a:pPr algn="just">
              <a:lnSpc>
                <a:spcPct val="110000"/>
              </a:lnSpc>
            </a:pPr>
            <a:r>
              <a:rPr lang="zh-CN" altLang="en-US" sz="3200" b="1">
                <a:latin typeface="宋体" panose="02010600030101010101" pitchFamily="2" charset="-122"/>
                <a:ea typeface="宋体" panose="02010600030101010101" pitchFamily="2" charset="-122"/>
                <a:cs typeface="隶书" panose="02010509060101010101" charset="-122"/>
                <a:sym typeface="+mn-ea"/>
              </a:rPr>
              <a:t>简要概括节选第一幕呈现了哪些内容</a:t>
            </a:r>
            <a:r>
              <a:rPr lang="en-US" altLang="zh-CN" sz="3200" b="1">
                <a:latin typeface="宋体" panose="02010600030101010101" pitchFamily="2" charset="-122"/>
                <a:ea typeface="宋体" panose="02010600030101010101" pitchFamily="2" charset="-122"/>
                <a:cs typeface="隶书" panose="02010509060101010101" charset="-122"/>
                <a:sym typeface="+mn-ea"/>
              </a:rPr>
              <a:t>,</a:t>
            </a:r>
            <a:r>
              <a:rPr lang="zh-CN" altLang="en-US" sz="3200" b="1">
                <a:latin typeface="宋体" panose="02010600030101010101" pitchFamily="2" charset="-122"/>
                <a:ea typeface="宋体" panose="02010600030101010101" pitchFamily="2" charset="-122"/>
                <a:cs typeface="隶书" panose="02010509060101010101" charset="-122"/>
                <a:sym typeface="+mn-ea"/>
              </a:rPr>
              <a:t>并讨论探究其深意。</a:t>
            </a:r>
            <a:endParaRPr lang="zh-CN" altLang="en-US" sz="3200" b="1">
              <a:latin typeface="宋体" pitchFamily="2" charset="-122"/>
              <a:ea typeface="宋体" pitchFamily="2" charset="-122"/>
              <a:cs typeface="隶书" panose="02010509060101010101" charset="-122"/>
              <a:sym typeface="+mn-ea"/>
            </a:endParaRPr>
          </a:p>
        </p:txBody>
      </p:sp>
      <p:sp>
        <p:nvSpPr>
          <p:cNvPr id="198659" name="文本框 198658"/>
          <p:cNvSpPr txBox="1"/>
          <p:nvPr/>
        </p:nvSpPr>
        <p:spPr>
          <a:xfrm>
            <a:off x="1310005" y="1884363"/>
            <a:ext cx="2808288"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马五爷施威</a:t>
            </a:r>
            <a:endParaRPr lang="zh-CN" altLang="en-US" sz="3200" b="1">
              <a:solidFill>
                <a:srgbClr val="0000FF"/>
              </a:solidFill>
              <a:latin typeface="Times New Roman" pitchFamily="18" charset="0"/>
            </a:endParaRPr>
          </a:p>
        </p:txBody>
      </p:sp>
      <p:sp>
        <p:nvSpPr>
          <p:cNvPr id="198660" name="文本框 198659"/>
          <p:cNvSpPr txBox="1"/>
          <p:nvPr/>
        </p:nvSpPr>
        <p:spPr>
          <a:xfrm>
            <a:off x="1310005" y="2565718"/>
            <a:ext cx="1905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康六卖女</a:t>
            </a:r>
            <a:endParaRPr lang="zh-CN" altLang="en-US" sz="3200" b="1">
              <a:solidFill>
                <a:srgbClr val="0000FF"/>
              </a:solidFill>
              <a:latin typeface="Times New Roman" panose="02020603050405020304" pitchFamily="18" charset="0"/>
            </a:endParaRPr>
          </a:p>
        </p:txBody>
      </p:sp>
      <p:sp>
        <p:nvSpPr>
          <p:cNvPr id="198661" name="文本框 198660"/>
          <p:cNvSpPr txBox="1"/>
          <p:nvPr/>
        </p:nvSpPr>
        <p:spPr>
          <a:xfrm>
            <a:off x="1274445" y="3295015"/>
            <a:ext cx="3311525"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常四爷骂洋货</a:t>
            </a:r>
            <a:endParaRPr lang="zh-CN" altLang="en-US" sz="3200" b="1">
              <a:solidFill>
                <a:srgbClr val="0000FF"/>
              </a:solidFill>
              <a:latin typeface="Times New Roman" panose="02020603050405020304" pitchFamily="18" charset="0"/>
            </a:endParaRPr>
          </a:p>
        </p:txBody>
      </p:sp>
      <p:sp>
        <p:nvSpPr>
          <p:cNvPr id="198662" name="文本框 198661"/>
          <p:cNvSpPr txBox="1"/>
          <p:nvPr/>
        </p:nvSpPr>
        <p:spPr>
          <a:xfrm>
            <a:off x="1283653" y="4066540"/>
            <a:ext cx="2286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鸽子之争</a:t>
            </a:r>
            <a:endParaRPr lang="zh-CN" altLang="en-US" sz="3200" b="1">
              <a:solidFill>
                <a:srgbClr val="0000FF"/>
              </a:solidFill>
              <a:latin typeface="Times New Roman" panose="02020603050405020304" pitchFamily="18" charset="0"/>
            </a:endParaRPr>
          </a:p>
        </p:txBody>
      </p:sp>
      <p:sp>
        <p:nvSpPr>
          <p:cNvPr id="198663" name="文本框 198662"/>
          <p:cNvSpPr txBox="1"/>
          <p:nvPr/>
        </p:nvSpPr>
        <p:spPr>
          <a:xfrm>
            <a:off x="1283970" y="4897438"/>
            <a:ext cx="38862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秦仲义梦想实业救国</a:t>
            </a:r>
            <a:endParaRPr lang="zh-CN" altLang="en-US" sz="3200" b="1">
              <a:solidFill>
                <a:srgbClr val="0000FF"/>
              </a:solidFill>
              <a:latin typeface="Times New Roman" panose="02020603050405020304" pitchFamily="18" charset="0"/>
            </a:endParaRPr>
          </a:p>
        </p:txBody>
      </p:sp>
      <p:sp>
        <p:nvSpPr>
          <p:cNvPr id="198664" name="文本框 198663"/>
          <p:cNvSpPr txBox="1"/>
          <p:nvPr/>
        </p:nvSpPr>
        <p:spPr>
          <a:xfrm>
            <a:off x="1283653" y="5691505"/>
            <a:ext cx="2667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秦庞交锋</a:t>
            </a:r>
            <a:endParaRPr lang="zh-CN" altLang="en-US" sz="3200" b="1">
              <a:solidFill>
                <a:srgbClr val="0000FF"/>
              </a:solidFill>
              <a:latin typeface="Times New Roman" panose="02020603050405020304" pitchFamily="18" charset="0"/>
            </a:endParaRPr>
          </a:p>
        </p:txBody>
      </p:sp>
      <p:sp>
        <p:nvSpPr>
          <p:cNvPr id="198665" name="文本框 198664"/>
          <p:cNvSpPr txBox="1"/>
          <p:nvPr/>
        </p:nvSpPr>
        <p:spPr>
          <a:xfrm>
            <a:off x="6984365" y="3294698"/>
            <a:ext cx="29718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常四爷被抓</a:t>
            </a:r>
            <a:endParaRPr lang="zh-CN" altLang="en-US" sz="3200" b="1">
              <a:solidFill>
                <a:srgbClr val="0000FF"/>
              </a:solidFill>
              <a:latin typeface="Times New Roman" panose="02020603050405020304" pitchFamily="18" charset="0"/>
            </a:endParaRPr>
          </a:p>
        </p:txBody>
      </p:sp>
      <p:sp>
        <p:nvSpPr>
          <p:cNvPr id="198666" name="文本框 198665"/>
          <p:cNvSpPr txBox="1"/>
          <p:nvPr/>
        </p:nvSpPr>
        <p:spPr>
          <a:xfrm>
            <a:off x="7022148" y="2565718"/>
            <a:ext cx="24384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庞太监买妻</a:t>
            </a:r>
            <a:endParaRPr lang="zh-CN" altLang="en-US" sz="3200" b="1">
              <a:solidFill>
                <a:srgbClr val="0000FF"/>
              </a:solidFill>
              <a:latin typeface="Times New Roman" panose="02020603050405020304" pitchFamily="18" charset="0"/>
            </a:endParaRPr>
          </a:p>
        </p:txBody>
      </p:sp>
      <p:sp>
        <p:nvSpPr>
          <p:cNvPr id="198675" name="文本框 198674"/>
          <p:cNvSpPr txBox="1"/>
          <p:nvPr/>
        </p:nvSpPr>
        <p:spPr>
          <a:xfrm>
            <a:off x="7010083" y="1884680"/>
            <a:ext cx="1808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0000FF"/>
                </a:solidFill>
                <a:latin typeface="Times New Roman" panose="02020603050405020304" pitchFamily="18" charset="0"/>
              </a:rPr>
              <a:t>茶客对话</a:t>
            </a:r>
            <a:endParaRPr lang="zh-CN" altLang="en-US" sz="3200" b="1">
              <a:solidFill>
                <a:srgbClr val="0000FF"/>
              </a:solidFill>
              <a:latin typeface="Times New Roman" panose="02020603050405020304" pitchFamily="18" charset="0"/>
            </a:endParaRPr>
          </a:p>
        </p:txBody>
      </p:sp>
      <p:sp>
        <p:nvSpPr>
          <p:cNvPr id="6" name="云形标注 5"/>
          <p:cNvSpPr/>
          <p:nvPr/>
        </p:nvSpPr>
        <p:spPr>
          <a:xfrm>
            <a:off x="6694170" y="4650105"/>
            <a:ext cx="4819650" cy="1950720"/>
          </a:xfrm>
          <a:prstGeom prst="cloudCallout">
            <a:avLst>
              <a:gd name="adj1" fmla="val -72986"/>
              <a:gd name="adj2" fmla="val -818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373620" y="5036185"/>
            <a:ext cx="3811905" cy="1198880"/>
          </a:xfrm>
          <a:prstGeom prst="rect">
            <a:avLst/>
          </a:prstGeom>
          <a:noFill/>
        </p:spPr>
        <p:txBody>
          <a:bodyPr wrap="square" rtlCol="0">
            <a:spAutoFit/>
          </a:bodyPr>
          <a:lstStyle/>
          <a:p>
            <a:r>
              <a:rPr lang="zh-CN" altLang="en-US" sz="2400">
                <a:solidFill>
                  <a:srgbClr val="FFFF00"/>
                </a:solidFill>
              </a:rPr>
              <a:t>可分析人物的身份、社会地位、语言、动作等，来找到情节背后的深意。</a:t>
            </a:r>
            <a:endParaRPr lang="zh-CN" altLang="en-US" sz="24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98659"/>
                                        </p:tgtEl>
                                        <p:attrNameLst>
                                          <p:attrName>style.visibility</p:attrName>
                                        </p:attrNameLst>
                                      </p:cBhvr>
                                      <p:to>
                                        <p:strVal val="visible"/>
                                      </p:to>
                                    </p:set>
                                    <p:anim calcmode="lin" valueType="num">
                                      <p:cBhvr additive="base">
                                        <p:cTn id="20" dur="500" fill="hold"/>
                                        <p:tgtEl>
                                          <p:spTgt spid="198659"/>
                                        </p:tgtEl>
                                        <p:attrNameLst>
                                          <p:attrName>ppt_x</p:attrName>
                                        </p:attrNameLst>
                                      </p:cBhvr>
                                      <p:tavLst>
                                        <p:tav tm="0">
                                          <p:val>
                                            <p:strVal val="0-#ppt_w/2"/>
                                          </p:val>
                                        </p:tav>
                                        <p:tav tm="100000">
                                          <p:val>
                                            <p:strVal val="#ppt_x"/>
                                          </p:val>
                                        </p:tav>
                                      </p:tavLst>
                                    </p:anim>
                                    <p:anim calcmode="lin" valueType="num">
                                      <p:cBhvr additive="base">
                                        <p:cTn id="21" dur="500" fill="hold"/>
                                        <p:tgtEl>
                                          <p:spTgt spid="198659"/>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98660"/>
                                        </p:tgtEl>
                                        <p:attrNameLst>
                                          <p:attrName>style.visibility</p:attrName>
                                        </p:attrNameLst>
                                      </p:cBhvr>
                                      <p:to>
                                        <p:strVal val="visible"/>
                                      </p:to>
                                    </p:set>
                                    <p:anim calcmode="lin" valueType="num">
                                      <p:cBhvr additive="base">
                                        <p:cTn id="26" dur="500" fill="hold"/>
                                        <p:tgtEl>
                                          <p:spTgt spid="198660"/>
                                        </p:tgtEl>
                                        <p:attrNameLst>
                                          <p:attrName>ppt_x</p:attrName>
                                        </p:attrNameLst>
                                      </p:cBhvr>
                                      <p:tavLst>
                                        <p:tav tm="0">
                                          <p:val>
                                            <p:strVal val="0-#ppt_w/2"/>
                                          </p:val>
                                        </p:tav>
                                        <p:tav tm="100000">
                                          <p:val>
                                            <p:strVal val="#ppt_x"/>
                                          </p:val>
                                        </p:tav>
                                      </p:tavLst>
                                    </p:anim>
                                    <p:anim calcmode="lin" valueType="num">
                                      <p:cBhvr additive="base">
                                        <p:cTn id="27" dur="500" fill="hold"/>
                                        <p:tgtEl>
                                          <p:spTgt spid="198660"/>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98661"/>
                                        </p:tgtEl>
                                        <p:attrNameLst>
                                          <p:attrName>style.visibility</p:attrName>
                                        </p:attrNameLst>
                                      </p:cBhvr>
                                      <p:to>
                                        <p:strVal val="visible"/>
                                      </p:to>
                                    </p:set>
                                    <p:anim calcmode="lin" valueType="num">
                                      <p:cBhvr additive="base">
                                        <p:cTn id="32" dur="500" fill="hold"/>
                                        <p:tgtEl>
                                          <p:spTgt spid="198661"/>
                                        </p:tgtEl>
                                        <p:attrNameLst>
                                          <p:attrName>ppt_x</p:attrName>
                                        </p:attrNameLst>
                                      </p:cBhvr>
                                      <p:tavLst>
                                        <p:tav tm="0">
                                          <p:val>
                                            <p:strVal val="0-#ppt_w/2"/>
                                          </p:val>
                                        </p:tav>
                                        <p:tav tm="100000">
                                          <p:val>
                                            <p:strVal val="#ppt_x"/>
                                          </p:val>
                                        </p:tav>
                                      </p:tavLst>
                                    </p:anim>
                                    <p:anim calcmode="lin" valueType="num">
                                      <p:cBhvr additive="base">
                                        <p:cTn id="33" dur="500" fill="hold"/>
                                        <p:tgtEl>
                                          <p:spTgt spid="198661"/>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98662"/>
                                        </p:tgtEl>
                                        <p:attrNameLst>
                                          <p:attrName>style.visibility</p:attrName>
                                        </p:attrNameLst>
                                      </p:cBhvr>
                                      <p:to>
                                        <p:strVal val="visible"/>
                                      </p:to>
                                    </p:set>
                                    <p:anim calcmode="lin" valueType="num">
                                      <p:cBhvr additive="base">
                                        <p:cTn id="38" dur="500" fill="hold"/>
                                        <p:tgtEl>
                                          <p:spTgt spid="198662"/>
                                        </p:tgtEl>
                                        <p:attrNameLst>
                                          <p:attrName>ppt_x</p:attrName>
                                        </p:attrNameLst>
                                      </p:cBhvr>
                                      <p:tavLst>
                                        <p:tav tm="0">
                                          <p:val>
                                            <p:strVal val="0-#ppt_w/2"/>
                                          </p:val>
                                        </p:tav>
                                        <p:tav tm="100000">
                                          <p:val>
                                            <p:strVal val="#ppt_x"/>
                                          </p:val>
                                        </p:tav>
                                      </p:tavLst>
                                    </p:anim>
                                    <p:anim calcmode="lin" valueType="num">
                                      <p:cBhvr additive="base">
                                        <p:cTn id="39" dur="500" fill="hold"/>
                                        <p:tgtEl>
                                          <p:spTgt spid="198662"/>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198663"/>
                                        </p:tgtEl>
                                        <p:attrNameLst>
                                          <p:attrName>style.visibility</p:attrName>
                                        </p:attrNameLst>
                                      </p:cBhvr>
                                      <p:to>
                                        <p:strVal val="visible"/>
                                      </p:to>
                                    </p:set>
                                    <p:anim calcmode="lin" valueType="num">
                                      <p:cBhvr additive="base">
                                        <p:cTn id="44" dur="500" fill="hold"/>
                                        <p:tgtEl>
                                          <p:spTgt spid="198663"/>
                                        </p:tgtEl>
                                        <p:attrNameLst>
                                          <p:attrName>ppt_x</p:attrName>
                                        </p:attrNameLst>
                                      </p:cBhvr>
                                      <p:tavLst>
                                        <p:tav tm="0">
                                          <p:val>
                                            <p:strVal val="0-#ppt_w/2"/>
                                          </p:val>
                                        </p:tav>
                                        <p:tav tm="100000">
                                          <p:val>
                                            <p:strVal val="#ppt_x"/>
                                          </p:val>
                                        </p:tav>
                                      </p:tavLst>
                                    </p:anim>
                                    <p:anim calcmode="lin" valueType="num">
                                      <p:cBhvr additive="base">
                                        <p:cTn id="45" dur="500" fill="hold"/>
                                        <p:tgtEl>
                                          <p:spTgt spid="198663"/>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98664"/>
                                        </p:tgtEl>
                                        <p:attrNameLst>
                                          <p:attrName>style.visibility</p:attrName>
                                        </p:attrNameLst>
                                      </p:cBhvr>
                                      <p:to>
                                        <p:strVal val="visible"/>
                                      </p:to>
                                    </p:set>
                                    <p:anim calcmode="lin" valueType="num">
                                      <p:cBhvr additive="base">
                                        <p:cTn id="50" dur="500" fill="hold"/>
                                        <p:tgtEl>
                                          <p:spTgt spid="198664"/>
                                        </p:tgtEl>
                                        <p:attrNameLst>
                                          <p:attrName>ppt_x</p:attrName>
                                        </p:attrNameLst>
                                      </p:cBhvr>
                                      <p:tavLst>
                                        <p:tav tm="0">
                                          <p:val>
                                            <p:strVal val="0-#ppt_w/2"/>
                                          </p:val>
                                        </p:tav>
                                        <p:tav tm="100000">
                                          <p:val>
                                            <p:strVal val="#ppt_x"/>
                                          </p:val>
                                        </p:tav>
                                      </p:tavLst>
                                    </p:anim>
                                    <p:anim calcmode="lin" valueType="num">
                                      <p:cBhvr additive="base">
                                        <p:cTn id="51" dur="500" fill="hold"/>
                                        <p:tgtEl>
                                          <p:spTgt spid="198664"/>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198675"/>
                                        </p:tgtEl>
                                        <p:attrNameLst>
                                          <p:attrName>style.visibility</p:attrName>
                                        </p:attrNameLst>
                                      </p:cBhvr>
                                      <p:to>
                                        <p:strVal val="visible"/>
                                      </p:to>
                                    </p:set>
                                    <p:animEffect transition="in" filter="box(in)">
                                      <p:cBhvr>
                                        <p:cTn id="56" dur="500"/>
                                        <p:tgtEl>
                                          <p:spTgt spid="198675"/>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98666"/>
                                        </p:tgtEl>
                                        <p:attrNameLst>
                                          <p:attrName>style.visibility</p:attrName>
                                        </p:attrNameLst>
                                      </p:cBhvr>
                                      <p:to>
                                        <p:strVal val="visible"/>
                                      </p:to>
                                    </p:set>
                                    <p:anim calcmode="lin" valueType="num">
                                      <p:cBhvr additive="base">
                                        <p:cTn id="61" dur="500" fill="hold"/>
                                        <p:tgtEl>
                                          <p:spTgt spid="198666"/>
                                        </p:tgtEl>
                                        <p:attrNameLst>
                                          <p:attrName>ppt_x</p:attrName>
                                        </p:attrNameLst>
                                      </p:cBhvr>
                                      <p:tavLst>
                                        <p:tav tm="0">
                                          <p:val>
                                            <p:strVal val="0-#ppt_w/2"/>
                                          </p:val>
                                        </p:tav>
                                        <p:tav tm="100000">
                                          <p:val>
                                            <p:strVal val="#ppt_x"/>
                                          </p:val>
                                        </p:tav>
                                      </p:tavLst>
                                    </p:anim>
                                    <p:anim calcmode="lin" valueType="num">
                                      <p:cBhvr additive="base">
                                        <p:cTn id="62" dur="500" fill="hold"/>
                                        <p:tgtEl>
                                          <p:spTgt spid="198666"/>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cond evt="onBegin" delay="0">
                          <p:tn val="62"/>
                        </p:cond>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98665"/>
                                        </p:tgtEl>
                                        <p:attrNameLst>
                                          <p:attrName>style.visibility</p:attrName>
                                        </p:attrNameLst>
                                      </p:cBhvr>
                                      <p:to>
                                        <p:strVal val="visible"/>
                                      </p:to>
                                    </p:set>
                                    <p:anim calcmode="lin" valueType="num">
                                      <p:cBhvr additive="base">
                                        <p:cTn id="67" dur="500" fill="hold"/>
                                        <p:tgtEl>
                                          <p:spTgt spid="198665"/>
                                        </p:tgtEl>
                                        <p:attrNameLst>
                                          <p:attrName>ppt_x</p:attrName>
                                        </p:attrNameLst>
                                      </p:cBhvr>
                                      <p:tavLst>
                                        <p:tav tm="0">
                                          <p:val>
                                            <p:strVal val="0-#ppt_w/2"/>
                                          </p:val>
                                        </p:tav>
                                        <p:tav tm="100000">
                                          <p:val>
                                            <p:strVal val="#ppt_x"/>
                                          </p:val>
                                        </p:tav>
                                      </p:tavLst>
                                    </p:anim>
                                    <p:anim calcmode="lin" valueType="num">
                                      <p:cBhvr additive="base">
                                        <p:cTn id="68" dur="500" fill="hold"/>
                                        <p:tgtEl>
                                          <p:spTgt spid="198665"/>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additive="base">
                                        <p:cTn id="77" dur="500" fill="hold"/>
                                        <p:tgtEl>
                                          <p:spTgt spid="7"/>
                                        </p:tgtEl>
                                        <p:attrNameLst>
                                          <p:attrName>ppt_x</p:attrName>
                                        </p:attrNameLst>
                                      </p:cBhvr>
                                      <p:tavLst>
                                        <p:tav tm="0">
                                          <p:val>
                                            <p:strVal val="#ppt_x"/>
                                          </p:val>
                                        </p:tav>
                                        <p:tav tm="100000">
                                          <p:val>
                                            <p:strVal val="#ppt_x"/>
                                          </p:val>
                                        </p:tav>
                                      </p:tavLst>
                                    </p:anim>
                                    <p:anim calcmode="lin" valueType="num">
                                      <p:cBhvr additive="base">
                                        <p:cTn id="7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198659" grpId="0"/>
      <p:bldP spid="198660" grpId="0"/>
      <p:bldP spid="198661" grpId="0"/>
      <p:bldP spid="198662" grpId="0"/>
      <p:bldP spid="198663" grpId="0"/>
      <p:bldP spid="198664" grpId="0"/>
      <p:bldP spid="198665" grpId="0"/>
      <p:bldP spid="198666" grpId="0"/>
      <p:bldP spid="198675" grpId="0"/>
      <p:bldP spid="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40410" y="653733"/>
            <a:ext cx="2808288"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马五爷施威</a:t>
            </a:r>
            <a:endParaRPr lang="zh-CN" altLang="en-US" sz="3200" b="1">
              <a:solidFill>
                <a:srgbClr val="0000FF"/>
              </a:solidFill>
              <a:latin typeface="Times New Roman" panose="02020603050405020304" pitchFamily="18" charset="0"/>
            </a:endParaRPr>
          </a:p>
        </p:txBody>
      </p:sp>
      <p:sp>
        <p:nvSpPr>
          <p:cNvPr id="3" name="文本框 2"/>
          <p:cNvSpPr txBox="1"/>
          <p:nvPr/>
        </p:nvSpPr>
        <p:spPr>
          <a:xfrm>
            <a:off x="753110" y="1237298"/>
            <a:ext cx="1905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康六卖女</a:t>
            </a:r>
            <a:endParaRPr lang="zh-CN" altLang="en-US" sz="3200" b="1">
              <a:solidFill>
                <a:srgbClr val="0000FF"/>
              </a:solidFill>
              <a:latin typeface="Times New Roman" panose="02020603050405020304" pitchFamily="18" charset="0"/>
            </a:endParaRPr>
          </a:p>
        </p:txBody>
      </p:sp>
      <p:sp>
        <p:nvSpPr>
          <p:cNvPr id="4" name="文本框 3"/>
          <p:cNvSpPr txBox="1"/>
          <p:nvPr/>
        </p:nvSpPr>
        <p:spPr>
          <a:xfrm>
            <a:off x="734060" y="1821180"/>
            <a:ext cx="3311525"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常四爷骂洋货</a:t>
            </a:r>
            <a:endParaRPr lang="zh-CN" altLang="en-US" sz="3200" b="1">
              <a:solidFill>
                <a:srgbClr val="0000FF"/>
              </a:solidFill>
              <a:latin typeface="Times New Roman" panose="02020603050405020304" pitchFamily="18" charset="0"/>
            </a:endParaRPr>
          </a:p>
        </p:txBody>
      </p:sp>
      <p:sp>
        <p:nvSpPr>
          <p:cNvPr id="5" name="文本框 4"/>
          <p:cNvSpPr txBox="1"/>
          <p:nvPr/>
        </p:nvSpPr>
        <p:spPr>
          <a:xfrm>
            <a:off x="752793" y="2442845"/>
            <a:ext cx="2286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鸽子之争</a:t>
            </a:r>
            <a:endParaRPr lang="zh-CN" altLang="en-US" sz="3200" b="1">
              <a:solidFill>
                <a:srgbClr val="0000FF"/>
              </a:solidFill>
              <a:latin typeface="Times New Roman" panose="02020603050405020304" pitchFamily="18" charset="0"/>
            </a:endParaRPr>
          </a:p>
        </p:txBody>
      </p:sp>
      <p:sp>
        <p:nvSpPr>
          <p:cNvPr id="6" name="文本框 5"/>
          <p:cNvSpPr txBox="1"/>
          <p:nvPr/>
        </p:nvSpPr>
        <p:spPr>
          <a:xfrm>
            <a:off x="751205" y="3088958"/>
            <a:ext cx="38862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秦仲义梦想实业救国</a:t>
            </a:r>
            <a:endParaRPr lang="zh-CN" altLang="en-US" sz="3200" b="1">
              <a:solidFill>
                <a:srgbClr val="0000FF"/>
              </a:solidFill>
              <a:latin typeface="Times New Roman" panose="02020603050405020304" pitchFamily="18" charset="0"/>
            </a:endParaRPr>
          </a:p>
        </p:txBody>
      </p:sp>
      <p:sp>
        <p:nvSpPr>
          <p:cNvPr id="7" name="文本框 6"/>
          <p:cNvSpPr txBox="1"/>
          <p:nvPr/>
        </p:nvSpPr>
        <p:spPr>
          <a:xfrm>
            <a:off x="757238" y="3784600"/>
            <a:ext cx="2667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秦庞交锋</a:t>
            </a:r>
            <a:endParaRPr lang="zh-CN" altLang="en-US" sz="3200" b="1">
              <a:solidFill>
                <a:srgbClr val="0000FF"/>
              </a:solidFill>
              <a:latin typeface="Times New Roman" panose="02020603050405020304" pitchFamily="18" charset="0"/>
            </a:endParaRPr>
          </a:p>
        </p:txBody>
      </p:sp>
      <p:sp>
        <p:nvSpPr>
          <p:cNvPr id="8" name="文本框 7"/>
          <p:cNvSpPr txBox="1"/>
          <p:nvPr/>
        </p:nvSpPr>
        <p:spPr>
          <a:xfrm>
            <a:off x="762000" y="5802313"/>
            <a:ext cx="29718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常四爷被抓</a:t>
            </a:r>
            <a:endParaRPr lang="zh-CN" altLang="en-US" sz="3200" b="1">
              <a:solidFill>
                <a:srgbClr val="0000FF"/>
              </a:solidFill>
              <a:latin typeface="Times New Roman" panose="02020603050405020304" pitchFamily="18" charset="0"/>
            </a:endParaRPr>
          </a:p>
        </p:txBody>
      </p:sp>
      <p:sp>
        <p:nvSpPr>
          <p:cNvPr id="9" name="文本框 8"/>
          <p:cNvSpPr txBox="1"/>
          <p:nvPr/>
        </p:nvSpPr>
        <p:spPr>
          <a:xfrm>
            <a:off x="763588" y="5097463"/>
            <a:ext cx="24384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庞太监买妻</a:t>
            </a:r>
            <a:endParaRPr lang="zh-CN" altLang="en-US" sz="3200" b="1">
              <a:solidFill>
                <a:srgbClr val="0000FF"/>
              </a:solidFill>
              <a:latin typeface="Times New Roman" panose="02020603050405020304" pitchFamily="18" charset="0"/>
            </a:endParaRPr>
          </a:p>
        </p:txBody>
      </p:sp>
      <p:sp>
        <p:nvSpPr>
          <p:cNvPr id="10" name="文本框 9"/>
          <p:cNvSpPr txBox="1"/>
          <p:nvPr/>
        </p:nvSpPr>
        <p:spPr>
          <a:xfrm>
            <a:off x="4224020" y="654050"/>
            <a:ext cx="46532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（帝国主义的势力庞大）</a:t>
            </a:r>
            <a:endParaRPr lang="zh-CN" altLang="en-US" sz="3200" b="1">
              <a:solidFill>
                <a:srgbClr val="CC3300"/>
              </a:solidFill>
              <a:latin typeface="Times New Roman" pitchFamily="18" charset="0"/>
            </a:endParaRPr>
          </a:p>
        </p:txBody>
      </p:sp>
      <p:sp>
        <p:nvSpPr>
          <p:cNvPr id="11" name="文本框 10"/>
          <p:cNvSpPr txBox="1"/>
          <p:nvPr/>
        </p:nvSpPr>
        <p:spPr>
          <a:xfrm>
            <a:off x="4221798" y="1275398"/>
            <a:ext cx="34340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（农村经济凋敝）</a:t>
            </a:r>
            <a:endParaRPr lang="zh-CN" altLang="en-US" sz="3200" b="1">
              <a:solidFill>
                <a:srgbClr val="CC3300"/>
              </a:solidFill>
              <a:latin typeface="Times New Roman" panose="02020603050405020304" pitchFamily="18" charset="0"/>
            </a:endParaRPr>
          </a:p>
        </p:txBody>
      </p:sp>
      <p:sp>
        <p:nvSpPr>
          <p:cNvPr id="12" name="文本框 11"/>
          <p:cNvSpPr txBox="1"/>
          <p:nvPr/>
        </p:nvSpPr>
        <p:spPr>
          <a:xfrm>
            <a:off x="4384993" y="1876425"/>
            <a:ext cx="5872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（帝国主义对中国经济的掠夺）</a:t>
            </a:r>
            <a:endParaRPr lang="zh-CN" altLang="en-US" sz="3200" b="1">
              <a:solidFill>
                <a:srgbClr val="CC3300"/>
              </a:solidFill>
              <a:latin typeface="Times New Roman" panose="02020603050405020304" pitchFamily="18" charset="0"/>
            </a:endParaRPr>
          </a:p>
        </p:txBody>
      </p:sp>
      <p:sp>
        <p:nvSpPr>
          <p:cNvPr id="13" name="矩形 12"/>
          <p:cNvSpPr/>
          <p:nvPr/>
        </p:nvSpPr>
        <p:spPr>
          <a:xfrm>
            <a:off x="3742690" y="5097780"/>
            <a:ext cx="3840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（封建统治的荒淫）</a:t>
            </a:r>
            <a:endParaRPr lang="zh-CN" altLang="en-US" sz="3200" b="1">
              <a:solidFill>
                <a:srgbClr val="CC3300"/>
              </a:solidFill>
              <a:latin typeface="Times New Roman" panose="02020603050405020304" pitchFamily="18" charset="0"/>
            </a:endParaRPr>
          </a:p>
        </p:txBody>
      </p:sp>
      <p:sp>
        <p:nvSpPr>
          <p:cNvPr id="14" name="文本框 13"/>
          <p:cNvSpPr txBox="1"/>
          <p:nvPr/>
        </p:nvSpPr>
        <p:spPr>
          <a:xfrm>
            <a:off x="3759518" y="5803265"/>
            <a:ext cx="50596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（高压政策，言论不自由）</a:t>
            </a:r>
            <a:endParaRPr lang="zh-CN" altLang="en-US" sz="3200" b="1">
              <a:solidFill>
                <a:srgbClr val="CC3300"/>
              </a:solidFill>
              <a:latin typeface="Times New Roman" panose="02020603050405020304" pitchFamily="18" charset="0"/>
            </a:endParaRPr>
          </a:p>
        </p:txBody>
      </p:sp>
      <p:sp>
        <p:nvSpPr>
          <p:cNvPr id="15" name="矩形 14"/>
          <p:cNvSpPr/>
          <p:nvPr/>
        </p:nvSpPr>
        <p:spPr>
          <a:xfrm>
            <a:off x="5652453" y="3137218"/>
            <a:ext cx="50596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（民族资本家兴起又渺茫）</a:t>
            </a:r>
            <a:endParaRPr lang="zh-CN" altLang="en-US" sz="3200" b="1">
              <a:solidFill>
                <a:srgbClr val="CC3300"/>
              </a:solidFill>
              <a:latin typeface="Times New Roman" panose="02020603050405020304" pitchFamily="18" charset="0"/>
            </a:endParaRPr>
          </a:p>
        </p:txBody>
      </p:sp>
      <p:sp>
        <p:nvSpPr>
          <p:cNvPr id="16" name="矩形 15"/>
          <p:cNvSpPr/>
          <p:nvPr/>
        </p:nvSpPr>
        <p:spPr>
          <a:xfrm>
            <a:off x="3737610" y="3784600"/>
            <a:ext cx="66852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（民族资产阶级与封建王朝的对垒）</a:t>
            </a:r>
            <a:endParaRPr lang="zh-CN" altLang="en-US" sz="3200" b="1">
              <a:solidFill>
                <a:srgbClr val="CC3300"/>
              </a:solidFill>
              <a:latin typeface="Times New Roman" panose="02020603050405020304" pitchFamily="18" charset="0"/>
            </a:endParaRPr>
          </a:p>
        </p:txBody>
      </p:sp>
      <p:sp>
        <p:nvSpPr>
          <p:cNvPr id="17" name="矩形 16"/>
          <p:cNvSpPr/>
          <p:nvPr/>
        </p:nvSpPr>
        <p:spPr>
          <a:xfrm>
            <a:off x="4223068" y="2505710"/>
            <a:ext cx="46532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（达官贵人精神的空虚）</a:t>
            </a:r>
            <a:endParaRPr lang="zh-CN" altLang="en-US" sz="3200" b="1">
              <a:solidFill>
                <a:srgbClr val="CC3300"/>
              </a:solidFill>
              <a:latin typeface="Times New Roman" panose="02020603050405020304" pitchFamily="18" charset="0"/>
            </a:endParaRPr>
          </a:p>
        </p:txBody>
      </p:sp>
      <p:sp>
        <p:nvSpPr>
          <p:cNvPr id="18" name="文本框 17"/>
          <p:cNvSpPr txBox="1"/>
          <p:nvPr/>
        </p:nvSpPr>
        <p:spPr>
          <a:xfrm>
            <a:off x="762318" y="4453255"/>
            <a:ext cx="1808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0000FF"/>
                </a:solidFill>
                <a:latin typeface="Times New Roman" panose="02020603050405020304" pitchFamily="18" charset="0"/>
              </a:rPr>
              <a:t>茶客对话</a:t>
            </a:r>
            <a:endParaRPr lang="zh-CN" altLang="en-US" sz="3200" b="1">
              <a:solidFill>
                <a:srgbClr val="0000FF"/>
              </a:solidFill>
              <a:latin typeface="Times New Roman" panose="02020603050405020304" pitchFamily="18" charset="0"/>
            </a:endParaRPr>
          </a:p>
        </p:txBody>
      </p:sp>
      <p:sp>
        <p:nvSpPr>
          <p:cNvPr id="19" name="文本框 18"/>
          <p:cNvSpPr txBox="1"/>
          <p:nvPr/>
        </p:nvSpPr>
        <p:spPr>
          <a:xfrm>
            <a:off x="3746183" y="4443730"/>
            <a:ext cx="42468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（维新运动脱离群众）</a:t>
            </a:r>
            <a:endParaRPr lang="zh-CN" altLang="en-US" sz="3200" b="1">
              <a:solidFill>
                <a:srgbClr val="CC3300"/>
              </a:solidFill>
              <a:latin typeface="Times New Roman" panose="02020603050405020304" pitchFamily="18" charset="0"/>
            </a:endParaRPr>
          </a:p>
        </p:txBody>
      </p:sp>
      <p:sp>
        <p:nvSpPr>
          <p:cNvPr id="20" name="右箭头 19"/>
          <p:cNvSpPr/>
          <p:nvPr/>
        </p:nvSpPr>
        <p:spPr>
          <a:xfrm>
            <a:off x="3370580" y="81089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3368040" y="1394460"/>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3724910" y="197802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右箭头 22"/>
          <p:cNvSpPr/>
          <p:nvPr/>
        </p:nvSpPr>
        <p:spPr>
          <a:xfrm>
            <a:off x="3280410" y="2599690"/>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右箭头 23"/>
          <p:cNvSpPr/>
          <p:nvPr/>
        </p:nvSpPr>
        <p:spPr>
          <a:xfrm>
            <a:off x="4966335" y="324675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a:off x="2936875" y="394144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3036570" y="460057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3212465" y="5255260"/>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右箭头 27"/>
          <p:cNvSpPr/>
          <p:nvPr/>
        </p:nvSpPr>
        <p:spPr>
          <a:xfrm>
            <a:off x="3212465" y="595947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0257790" y="313055"/>
            <a:ext cx="1659890" cy="6232525"/>
          </a:xfrm>
          <a:prstGeom prst="rect">
            <a:avLst/>
          </a:prstGeom>
          <a:noFill/>
        </p:spPr>
        <p:txBody>
          <a:bodyPr vert="eaVert" wrap="square" rtlCol="0">
            <a:spAutoFit/>
          </a:bodyPr>
          <a:lstStyle/>
          <a:p>
            <a:pPr algn="l">
              <a:buFont typeface="Arial" panose="020b0604020202020204" pitchFamily="34" charset="0"/>
            </a:pPr>
            <a:r>
              <a:rPr lang="zh-CN" altLang="en-US" sz="3200" b="1">
                <a:solidFill>
                  <a:schemeClr val="tx2"/>
                </a:solidFill>
                <a:latin typeface="Times New Roman" panose="02020603050405020304" pitchFamily="18" charset="0"/>
                <a:sym typeface="+mn-ea"/>
              </a:rPr>
              <a:t>清末整个社会黑暗腐朽，不可救药。作者没有一句写政治，却通过人事展现了那个时代的政治全貌。</a:t>
            </a:r>
            <a:endParaRPr lang="en-US" altLang="zh-CN" sz="3200" b="1">
              <a:solidFill>
                <a:schemeClr val="tx2"/>
              </a:solidFill>
              <a:latin typeface="Times New Roman" pitchFamily="18" charset="0"/>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blinds(horizontal)">
                                      <p:cBhvr>
                                        <p:cTn id="13" dur="500"/>
                                        <p:tgtEl>
                                          <p:spTgt spid="1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ox(in)">
                                      <p:cBhvr>
                                        <p:cTn id="24" dur="500"/>
                                        <p:tgtEl>
                                          <p:spTgt spid="1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ox(in)">
                                      <p:cBhvr>
                                        <p:cTn id="35" dur="500"/>
                                        <p:tgtEl>
                                          <p:spTgt spid="1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0-#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ox(in)">
                                      <p:cBhvr>
                                        <p:cTn id="46" dur="500"/>
                                        <p:tgtEl>
                                          <p:spTgt spid="17"/>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ox(in)">
                                      <p:cBhvr>
                                        <p:cTn id="57" dur="500"/>
                                        <p:tgtEl>
                                          <p:spTgt spid="1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ox(in)">
                                      <p:cBhvr>
                                        <p:cTn id="68" dur="500"/>
                                        <p:tgtEl>
                                          <p:spTgt spid="16"/>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ox(in)">
                                      <p:cBhvr>
                                        <p:cTn id="73" dur="500"/>
                                        <p:tgtEl>
                                          <p:spTgt spid="18"/>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4" presetClass="entr" presetSubtype="16"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box(in)">
                                      <p:cBhvr>
                                        <p:cTn id="78" dur="500"/>
                                        <p:tgtEl>
                                          <p:spTgt spid="19"/>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additive="base">
                                        <p:cTn id="83" dur="500" fill="hold"/>
                                        <p:tgtEl>
                                          <p:spTgt spid="9"/>
                                        </p:tgtEl>
                                        <p:attrNameLst>
                                          <p:attrName>ppt_x</p:attrName>
                                        </p:attrNameLst>
                                      </p:cBhvr>
                                      <p:tavLst>
                                        <p:tav tm="0">
                                          <p:val>
                                            <p:strVal val="0-#ppt_w/2"/>
                                          </p:val>
                                        </p:tav>
                                        <p:tav tm="100000">
                                          <p:val>
                                            <p:strVal val="#ppt_x"/>
                                          </p:val>
                                        </p:tav>
                                      </p:tavLst>
                                    </p:anim>
                                    <p:anim calcmode="lin" valueType="num">
                                      <p:cBhvr additive="base">
                                        <p:cTn id="8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4" presetClass="entr" presetSubtype="16" fill="hold" grpId="0" nodeType="click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box(in)">
                                      <p:cBhvr>
                                        <p:cTn id="89" dur="500"/>
                                        <p:tgtEl>
                                          <p:spTgt spid="13"/>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2" presetClass="entr" presetSubtype="8" fill="hold" grpId="0" nodeType="click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additive="base">
                                        <p:cTn id="94" dur="500" fill="hold"/>
                                        <p:tgtEl>
                                          <p:spTgt spid="8"/>
                                        </p:tgtEl>
                                        <p:attrNameLst>
                                          <p:attrName>ppt_x</p:attrName>
                                        </p:attrNameLst>
                                      </p:cBhvr>
                                      <p:tavLst>
                                        <p:tav tm="0">
                                          <p:val>
                                            <p:strVal val="0-#ppt_w/2"/>
                                          </p:val>
                                        </p:tav>
                                        <p:tav tm="100000">
                                          <p:val>
                                            <p:strVal val="#ppt_x"/>
                                          </p:val>
                                        </p:tav>
                                      </p:tavLst>
                                    </p:anim>
                                    <p:anim calcmode="lin" valueType="num">
                                      <p:cBhvr additive="base">
                                        <p:cTn id="9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6" fill="hold" nodeType="clickPar">
                      <p:stCondLst>
                        <p:cond delay="indefinite"/>
                      </p:stCondLst>
                      <p:childTnLst>
                        <p:par>
                          <p:cTn id="97" fill="hold" nodeType="afterGroup">
                            <p:stCondLst>
                              <p:cond delay="0"/>
                            </p:stCondLst>
                            <p:childTnLst>
                              <p:par>
                                <p:cTn id="98" presetID="4" presetClass="entr" presetSubtype="16" fill="hold" grpId="0" nodeType="click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box(in)">
                                      <p:cBhvr>
                                        <p:cTn id="100" dur="500"/>
                                        <p:tgtEl>
                                          <p:spTgt spid="14"/>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500" fill="hold"/>
                                        <p:tgtEl>
                                          <p:spTgt spid="29"/>
                                        </p:tgtEl>
                                        <p:attrNameLst>
                                          <p:attrName>ppt_x</p:attrName>
                                        </p:attrNameLst>
                                      </p:cBhvr>
                                      <p:tavLst>
                                        <p:tav tm="0">
                                          <p:val>
                                            <p:strVal val="#ppt_x"/>
                                          </p:val>
                                        </p:tav>
                                        <p:tav tm="100000">
                                          <p:val>
                                            <p:strVal val="#ppt_x"/>
                                          </p:val>
                                        </p:tav>
                                      </p:tavLst>
                                    </p:anim>
                                    <p:anim calcmode="lin" valueType="num">
                                      <p:cBhvr additive="base">
                                        <p:cTn id="10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1" grpId="0"/>
      <p:bldP spid="12" grpId="0"/>
      <p:bldP spid="13" grpId="0"/>
      <p:bldP spid="14" grpId="0"/>
      <p:bldP spid="15" grpId="0"/>
      <p:bldP spid="16" grpId="0"/>
      <p:bldP spid="17" grpId="0"/>
      <p:bldP spid="18" grpId="0"/>
      <p:bldP spid="19" grpId="0"/>
      <p:bldP spid="2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Rectangle 2"/>
          <p:cNvSpPr/>
          <p:nvPr/>
        </p:nvSpPr>
        <p:spPr>
          <a:xfrm>
            <a:off x="4727575" y="260350"/>
            <a:ext cx="2663825" cy="647700"/>
          </a:xfrm>
          <a:prstGeom prst="rect">
            <a:avLst/>
          </a:prstGeom>
          <a:solidFill>
            <a:srgbClr val="00FFCC"/>
          </a:solidFill>
          <a:ln w="9525"/>
          <a:scene3d>
            <a:camera prst="legacyObliqueTopLeft">
              <a:rot lat="0" lon="0" rev="0"/>
            </a:camera>
            <a:lightRig rig="legacyFlat3" dir="t"/>
          </a:scene3d>
          <a:sp3d extrusionH="430200" prstMaterial="legacyMatte">
            <a:bevelT w="13500" h="13500" prst="angle"/>
            <a:bevelB w="13500" h="13500" prst="angle"/>
            <a:extrusionClr>
              <a:srgbClr val="00FFCC"/>
            </a:extrusionClr>
          </a:sp3d>
        </p:spPr>
        <p:txBody>
          <a:bodyPr wrap="none" anchor="ctr" anchorCtr="0"/>
          <a:lstStyle/>
          <a:p>
            <a:pPr algn="ctr"/>
            <a:r>
              <a:rPr lang="zh-CN" altLang="en-US" sz="2800" b="1">
                <a:solidFill>
                  <a:schemeClr val="accent2"/>
                </a:solidFill>
                <a:latin typeface="华文隶书" pitchFamily="2" charset="-122"/>
                <a:ea typeface="华文隶书" pitchFamily="2" charset="-122"/>
              </a:rPr>
              <a:t>结 构 全 解</a:t>
            </a:r>
            <a:endParaRPr lang="zh-CN" altLang="en-US" sz="2800" b="1">
              <a:solidFill>
                <a:schemeClr val="accent2"/>
              </a:solidFill>
              <a:latin typeface="华文隶书" pitchFamily="2" charset="-122"/>
              <a:ea typeface="华文隶书" pitchFamily="2" charset="-122"/>
            </a:endParaRPr>
          </a:p>
        </p:txBody>
      </p:sp>
      <p:sp>
        <p:nvSpPr>
          <p:cNvPr id="22531" name="Text Box 3"/>
          <p:cNvSpPr txBox="1"/>
          <p:nvPr/>
        </p:nvSpPr>
        <p:spPr>
          <a:xfrm>
            <a:off x="3000375" y="1341438"/>
            <a:ext cx="1476375" cy="368300"/>
          </a:xfrm>
          <a:prstGeom prst="rect">
            <a:avLst/>
          </a:prstGeom>
          <a:solidFill>
            <a:schemeClr val="accent1"/>
          </a:solidFill>
          <a:ln w="9525" cap="flat" cmpd="sng">
            <a:solidFill>
              <a:srgbClr val="FF0000"/>
            </a:solidFill>
            <a:prstDash val="solid"/>
            <a:miter/>
            <a:headEnd type="none" w="med" len="med"/>
            <a:tailEnd type="none" w="med" len="med"/>
          </a:ln>
        </p:spPr>
        <p:txBody>
          <a:bodyPr anchor="t" anchorCtr="0">
            <a:spAutoFit/>
          </a:bodyPr>
          <a:lstStyle/>
          <a:p>
            <a:pPr>
              <a:spcBef>
                <a:spcPct val="50000"/>
              </a:spcBef>
            </a:pPr>
            <a:r>
              <a:rPr lang="zh-CN" altLang="en-US" b="1">
                <a:latin typeface="Times New Roman" panose="02020603050405020304" pitchFamily="18" charset="0"/>
                <a:ea typeface="宋体" panose="02010600030101010101" pitchFamily="2" charset="-122"/>
              </a:rPr>
              <a:t>人民苦难</a:t>
            </a:r>
            <a:endParaRPr lang="zh-CN" altLang="en-US" b="1">
              <a:latin typeface="Times New Roman" pitchFamily="18" charset="0"/>
              <a:ea typeface="宋体" pitchFamily="2" charset="-122"/>
            </a:endParaRPr>
          </a:p>
        </p:txBody>
      </p:sp>
      <p:sp>
        <p:nvSpPr>
          <p:cNvPr id="22532" name="Oval 4"/>
          <p:cNvSpPr/>
          <p:nvPr/>
        </p:nvSpPr>
        <p:spPr>
          <a:xfrm>
            <a:off x="4953000" y="2895600"/>
            <a:ext cx="1676400" cy="1676400"/>
          </a:xfrm>
          <a:prstGeom prst="ellipse">
            <a:avLst/>
          </a:prstGeom>
          <a:solidFill>
            <a:schemeClr val="accent1">
              <a:alpha val="50194"/>
            </a:schemeClr>
          </a:solidFill>
          <a:ln w="9525" cap="flat" cmpd="sng">
            <a:solidFill>
              <a:schemeClr val="tx1"/>
            </a:solidFill>
            <a:prstDash val="solid"/>
            <a:round/>
            <a:headEnd type="none" w="med" len="med"/>
            <a:tailEnd type="none" w="med" len="med"/>
          </a:ln>
        </p:spPr>
        <p:txBody>
          <a:bodyPr wrap="none" anchor="ctr" anchorCtr="0"/>
          <a:lstStyle/>
          <a:p>
            <a:endParaRPr lang="zh-CN" altLang="en-US">
              <a:latin typeface="Times New Roman" panose="02020603050405020304" pitchFamily="18" charset="0"/>
              <a:ea typeface="宋体" panose="02010600030101010101" pitchFamily="2" charset="-122"/>
            </a:endParaRPr>
          </a:p>
        </p:txBody>
      </p:sp>
      <p:sp>
        <p:nvSpPr>
          <p:cNvPr id="22533" name="Text Box 5"/>
          <p:cNvSpPr txBox="1"/>
          <p:nvPr/>
        </p:nvSpPr>
        <p:spPr>
          <a:xfrm>
            <a:off x="5334000" y="3276600"/>
            <a:ext cx="914400" cy="368300"/>
          </a:xfrm>
          <a:prstGeom prst="rect">
            <a:avLst/>
          </a:prstGeom>
          <a:noFill/>
          <a:ln w="9525">
            <a:noFill/>
          </a:ln>
        </p:spPr>
        <p:txBody>
          <a:bodyPr anchor="t" anchorCtr="0">
            <a:spAutoFit/>
          </a:bodyPr>
          <a:lstStyle/>
          <a:p>
            <a:pPr>
              <a:spcBef>
                <a:spcPct val="50000"/>
              </a:spcBef>
            </a:pPr>
            <a:r>
              <a:rPr lang="zh-CN" altLang="en-US" b="1">
                <a:latin typeface="Times New Roman" panose="02020603050405020304" pitchFamily="18" charset="0"/>
                <a:ea typeface="宋体" panose="02010600030101010101" pitchFamily="2" charset="-122"/>
              </a:rPr>
              <a:t>茶 馆</a:t>
            </a:r>
            <a:endParaRPr lang="zh-CN" altLang="en-US" b="1">
              <a:latin typeface="Times New Roman" panose="02020603050405020304" pitchFamily="18" charset="0"/>
              <a:ea typeface="宋体" panose="02010600030101010101" pitchFamily="2" charset="-122"/>
            </a:endParaRPr>
          </a:p>
        </p:txBody>
      </p:sp>
      <p:sp>
        <p:nvSpPr>
          <p:cNvPr id="22534" name="Rectangle 6"/>
          <p:cNvSpPr/>
          <p:nvPr/>
        </p:nvSpPr>
        <p:spPr>
          <a:xfrm>
            <a:off x="4943475" y="3716338"/>
            <a:ext cx="1329690" cy="368300"/>
          </a:xfrm>
          <a:prstGeom prst="rect">
            <a:avLst/>
          </a:prstGeom>
          <a:noFill/>
          <a:ln w="9525">
            <a:noFill/>
          </a:ln>
        </p:spPr>
        <p:txBody>
          <a:bodyPr wrap="none" anchor="t" anchorCtr="0">
            <a:spAutoFit/>
          </a:bodyPr>
          <a:lstStyle/>
          <a:p>
            <a:r>
              <a:rPr lang="en-US" altLang="zh-CN">
                <a:latin typeface="Times New Roman" panose="02020603050405020304" pitchFamily="18" charset="0"/>
                <a:ea typeface="宋体" panose="02010600030101010101" pitchFamily="2" charset="-122"/>
              </a:rPr>
              <a:t>﹙</a:t>
            </a:r>
            <a:r>
              <a:rPr lang="zh-CN" altLang="en-US" b="1">
                <a:latin typeface="Times New Roman" panose="02020603050405020304" pitchFamily="18" charset="0"/>
                <a:ea typeface="宋体" panose="02010600030101010101" pitchFamily="2" charset="-122"/>
              </a:rPr>
              <a:t>王利发</a:t>
            </a:r>
            <a:r>
              <a:rPr lang="en-US" altLang="zh-CN">
                <a:latin typeface="Times New Roman" panose="02020603050405020304" pitchFamily="18" charset="0"/>
                <a:ea typeface="宋体" panose="02010600030101010101" pitchFamily="2" charset="-122"/>
              </a:rPr>
              <a:t>﹚</a:t>
            </a:r>
            <a:endParaRPr lang="en-US" altLang="zh-CN">
              <a:latin typeface="Times New Roman" pitchFamily="18" charset="0"/>
              <a:ea typeface="宋体" pitchFamily="2" charset="-122"/>
            </a:endParaRPr>
          </a:p>
        </p:txBody>
      </p:sp>
      <p:sp>
        <p:nvSpPr>
          <p:cNvPr id="22535" name="Line 7"/>
          <p:cNvSpPr/>
          <p:nvPr/>
        </p:nvSpPr>
        <p:spPr>
          <a:xfrm flipH="1" flipV="1">
            <a:off x="3810000" y="1828800"/>
            <a:ext cx="1219200" cy="1447800"/>
          </a:xfrm>
          <a:prstGeom prst="line">
            <a:avLst/>
          </a:prstGeom>
          <a:ln w="9525" cap="flat" cmpd="sng">
            <a:solidFill>
              <a:schemeClr val="tx1"/>
            </a:solidFill>
            <a:prstDash val="solid"/>
            <a:round/>
            <a:headEnd type="none" w="med" len="med"/>
            <a:tailEnd type="triangle" w="med" len="med"/>
          </a:ln>
        </p:spPr>
        <p:txBody>
          <a:bodyPr/>
          <a:lstStyle/>
          <a:p/>
        </p:txBody>
      </p:sp>
      <p:sp>
        <p:nvSpPr>
          <p:cNvPr id="22536" name="Line 8"/>
          <p:cNvSpPr/>
          <p:nvPr/>
        </p:nvSpPr>
        <p:spPr>
          <a:xfrm flipV="1">
            <a:off x="6553200" y="1981200"/>
            <a:ext cx="1143000" cy="1371600"/>
          </a:xfrm>
          <a:prstGeom prst="line">
            <a:avLst/>
          </a:prstGeom>
          <a:ln w="9525" cap="flat" cmpd="sng">
            <a:solidFill>
              <a:schemeClr val="tx1"/>
            </a:solidFill>
            <a:prstDash val="solid"/>
            <a:round/>
            <a:headEnd type="none" w="med" len="med"/>
            <a:tailEnd type="triangle" w="med" len="med"/>
          </a:ln>
        </p:spPr>
        <p:txBody>
          <a:bodyPr/>
          <a:lstStyle/>
          <a:p/>
        </p:txBody>
      </p:sp>
      <p:sp>
        <p:nvSpPr>
          <p:cNvPr id="22537" name="Text Box 9"/>
          <p:cNvSpPr txBox="1"/>
          <p:nvPr/>
        </p:nvSpPr>
        <p:spPr>
          <a:xfrm>
            <a:off x="7175500" y="1125538"/>
            <a:ext cx="1531938" cy="645160"/>
          </a:xfrm>
          <a:prstGeom prst="rect">
            <a:avLst/>
          </a:prstGeom>
          <a:solidFill>
            <a:schemeClr val="accent1"/>
          </a:solidFill>
          <a:ln w="9525" cap="flat" cmpd="sng">
            <a:solidFill>
              <a:srgbClr val="FF0000"/>
            </a:solidFill>
            <a:prstDash val="solid"/>
            <a:miter/>
            <a:headEnd type="none" w="med" len="med"/>
            <a:tailEnd type="none" w="med" len="med"/>
          </a:ln>
        </p:spPr>
        <p:txBody>
          <a:bodyPr anchor="t" anchorCtr="0">
            <a:spAutoFit/>
          </a:bodyPr>
          <a:lstStyle/>
          <a:p>
            <a:pPr>
              <a:spcBef>
                <a:spcPct val="50000"/>
              </a:spcBef>
            </a:pPr>
            <a:r>
              <a:rPr lang="zh-CN" altLang="en-US" b="1">
                <a:latin typeface="Times New Roman" panose="02020603050405020304" pitchFamily="18" charset="0"/>
                <a:ea typeface="宋体" panose="02010600030101010101" pitchFamily="2" charset="-122"/>
              </a:rPr>
              <a:t>黑暗势力横行霸道</a:t>
            </a:r>
            <a:endParaRPr lang="zh-CN" altLang="en-US" b="1">
              <a:latin typeface="Times New Roman" panose="02020603050405020304" pitchFamily="18" charset="0"/>
              <a:ea typeface="宋体" panose="02010600030101010101" pitchFamily="2" charset="-122"/>
            </a:endParaRPr>
          </a:p>
        </p:txBody>
      </p:sp>
      <p:sp>
        <p:nvSpPr>
          <p:cNvPr id="22538" name="Line 10"/>
          <p:cNvSpPr/>
          <p:nvPr/>
        </p:nvSpPr>
        <p:spPr>
          <a:xfrm flipH="1">
            <a:off x="2782888" y="4191000"/>
            <a:ext cx="2246312" cy="1182688"/>
          </a:xfrm>
          <a:prstGeom prst="line">
            <a:avLst/>
          </a:prstGeom>
          <a:ln w="9525" cap="flat" cmpd="sng">
            <a:solidFill>
              <a:schemeClr val="tx1"/>
            </a:solidFill>
            <a:prstDash val="solid"/>
            <a:round/>
            <a:headEnd type="none" w="med" len="med"/>
            <a:tailEnd type="triangle" w="med" len="med"/>
          </a:ln>
        </p:spPr>
        <p:txBody>
          <a:bodyPr/>
          <a:lstStyle/>
          <a:p/>
        </p:txBody>
      </p:sp>
      <p:sp>
        <p:nvSpPr>
          <p:cNvPr id="22539" name="Text Box 11"/>
          <p:cNvSpPr txBox="1"/>
          <p:nvPr/>
        </p:nvSpPr>
        <p:spPr>
          <a:xfrm>
            <a:off x="2063750" y="5445125"/>
            <a:ext cx="1446213" cy="368300"/>
          </a:xfrm>
          <a:prstGeom prst="rect">
            <a:avLst/>
          </a:prstGeom>
          <a:solidFill>
            <a:schemeClr val="accent1"/>
          </a:solidFill>
          <a:ln w="9525" cap="flat" cmpd="sng">
            <a:solidFill>
              <a:srgbClr val="FF0000"/>
            </a:solidFill>
            <a:prstDash val="solid"/>
            <a:miter/>
            <a:headEnd type="none" w="med" len="med"/>
            <a:tailEnd type="none" w="med" len="med"/>
          </a:ln>
        </p:spPr>
        <p:txBody>
          <a:bodyPr anchor="t" anchorCtr="0">
            <a:spAutoFit/>
          </a:bodyPr>
          <a:lstStyle/>
          <a:p>
            <a:pPr>
              <a:spcBef>
                <a:spcPct val="50000"/>
              </a:spcBef>
            </a:pPr>
            <a:r>
              <a:rPr lang="zh-CN" altLang="en-US" b="1">
                <a:latin typeface="Times New Roman" panose="02020603050405020304" pitchFamily="18" charset="0"/>
                <a:ea typeface="宋体" panose="02010600030101010101" pitchFamily="2" charset="-122"/>
              </a:rPr>
              <a:t>遗老哀叹</a:t>
            </a:r>
            <a:endParaRPr lang="zh-CN" altLang="en-US" b="1">
              <a:latin typeface="Times New Roman" panose="02020603050405020304" pitchFamily="18" charset="0"/>
              <a:ea typeface="宋体" panose="02010600030101010101" pitchFamily="2" charset="-122"/>
            </a:endParaRPr>
          </a:p>
        </p:txBody>
      </p:sp>
      <p:sp>
        <p:nvSpPr>
          <p:cNvPr id="22540" name="Line 12"/>
          <p:cNvSpPr/>
          <p:nvPr/>
        </p:nvSpPr>
        <p:spPr>
          <a:xfrm flipH="1">
            <a:off x="5791200" y="4572000"/>
            <a:ext cx="0" cy="838200"/>
          </a:xfrm>
          <a:prstGeom prst="line">
            <a:avLst/>
          </a:prstGeom>
          <a:ln w="9525" cap="flat" cmpd="sng">
            <a:solidFill>
              <a:schemeClr val="tx1"/>
            </a:solidFill>
            <a:prstDash val="solid"/>
            <a:round/>
            <a:headEnd type="none" w="med" len="med"/>
            <a:tailEnd type="triangle" w="med" len="med"/>
          </a:ln>
        </p:spPr>
        <p:txBody>
          <a:bodyPr/>
          <a:lstStyle/>
          <a:p/>
        </p:txBody>
      </p:sp>
      <p:sp>
        <p:nvSpPr>
          <p:cNvPr id="22541" name="Text Box 13"/>
          <p:cNvSpPr txBox="1"/>
          <p:nvPr/>
        </p:nvSpPr>
        <p:spPr>
          <a:xfrm>
            <a:off x="4872038" y="5445125"/>
            <a:ext cx="2066925" cy="368300"/>
          </a:xfrm>
          <a:prstGeom prst="rect">
            <a:avLst/>
          </a:prstGeom>
          <a:solidFill>
            <a:schemeClr val="accent1"/>
          </a:solidFill>
          <a:ln w="9525" cap="flat" cmpd="sng">
            <a:solidFill>
              <a:srgbClr val="FF0000"/>
            </a:solidFill>
            <a:prstDash val="solid"/>
            <a:miter/>
            <a:headEnd type="none" w="med" len="med"/>
            <a:tailEnd type="none" w="med" len="med"/>
          </a:ln>
        </p:spPr>
        <p:txBody>
          <a:bodyPr anchor="t" anchorCtr="0">
            <a:spAutoFit/>
          </a:bodyPr>
          <a:lstStyle/>
          <a:p>
            <a:pPr>
              <a:spcBef>
                <a:spcPct val="50000"/>
              </a:spcBef>
            </a:pPr>
            <a:r>
              <a:rPr lang="zh-CN" altLang="en-US" b="1">
                <a:latin typeface="Times New Roman" panose="02020603050405020304" pitchFamily="18" charset="0"/>
                <a:ea typeface="宋体" panose="02010600030101010101" pitchFamily="2" charset="-122"/>
              </a:rPr>
              <a:t>人民反抗爱国</a:t>
            </a:r>
            <a:endParaRPr lang="zh-CN" altLang="en-US" b="1">
              <a:latin typeface="Times New Roman" panose="02020603050405020304" pitchFamily="18" charset="0"/>
              <a:ea typeface="宋体" panose="02010600030101010101" pitchFamily="2" charset="-122"/>
            </a:endParaRPr>
          </a:p>
        </p:txBody>
      </p:sp>
      <p:sp>
        <p:nvSpPr>
          <p:cNvPr id="22542" name="Text Box 14"/>
          <p:cNvSpPr txBox="1"/>
          <p:nvPr/>
        </p:nvSpPr>
        <p:spPr>
          <a:xfrm>
            <a:off x="8112125" y="5229225"/>
            <a:ext cx="1800225" cy="645160"/>
          </a:xfrm>
          <a:prstGeom prst="rect">
            <a:avLst/>
          </a:prstGeom>
          <a:solidFill>
            <a:schemeClr val="accent1"/>
          </a:solidFill>
          <a:ln w="9525" cap="flat" cmpd="sng">
            <a:solidFill>
              <a:srgbClr val="FF0000"/>
            </a:solidFill>
            <a:prstDash val="solid"/>
            <a:miter/>
            <a:headEnd type="none" w="med" len="med"/>
            <a:tailEnd type="none" w="med" len="med"/>
          </a:ln>
        </p:spPr>
        <p:txBody>
          <a:bodyPr anchor="t" anchorCtr="0">
            <a:spAutoFit/>
          </a:bodyPr>
          <a:lstStyle/>
          <a:p>
            <a:pPr>
              <a:spcBef>
                <a:spcPct val="50000"/>
              </a:spcBef>
            </a:pPr>
            <a:r>
              <a:rPr lang="zh-CN" altLang="en-US" b="1">
                <a:latin typeface="Times New Roman" panose="02020603050405020304" pitchFamily="18" charset="0"/>
                <a:ea typeface="宋体" panose="02010600030101010101" pitchFamily="2" charset="-122"/>
              </a:rPr>
              <a:t>旧革命民主主义者绝望</a:t>
            </a:r>
            <a:endParaRPr lang="zh-CN" altLang="en-US" b="1">
              <a:latin typeface="Times New Roman" panose="02020603050405020304" pitchFamily="18" charset="0"/>
              <a:ea typeface="宋体" panose="02010600030101010101" pitchFamily="2" charset="-122"/>
            </a:endParaRPr>
          </a:p>
        </p:txBody>
      </p:sp>
      <p:sp>
        <p:nvSpPr>
          <p:cNvPr id="22543" name="Line 15"/>
          <p:cNvSpPr/>
          <p:nvPr/>
        </p:nvSpPr>
        <p:spPr>
          <a:xfrm>
            <a:off x="6672263" y="4005263"/>
            <a:ext cx="2160587" cy="1152525"/>
          </a:xfrm>
          <a:prstGeom prst="line">
            <a:avLst/>
          </a:prstGeom>
          <a:ln w="9525" cap="flat" cmpd="sng">
            <a:solidFill>
              <a:schemeClr val="tx1"/>
            </a:solidFill>
            <a:prstDash val="solid"/>
            <a:round/>
            <a:headEnd type="none" w="med" len="med"/>
            <a:tailEnd type="triangle" w="med" len="med"/>
          </a:ln>
        </p:spPr>
        <p:txBody>
          <a:bodyPr/>
          <a:lstStyle/>
          <a:p/>
        </p:txBody>
      </p:sp>
      <p:sp>
        <p:nvSpPr>
          <p:cNvPr id="22544" name="Rectangle 16"/>
          <p:cNvSpPr/>
          <p:nvPr/>
        </p:nvSpPr>
        <p:spPr>
          <a:xfrm>
            <a:off x="1919288" y="6092825"/>
            <a:ext cx="1329690" cy="368300"/>
          </a:xfrm>
          <a:prstGeom prst="rect">
            <a:avLst/>
          </a:prstGeom>
          <a:noFill/>
          <a:ln w="9525">
            <a:noFill/>
          </a:ln>
        </p:spPr>
        <p:txBody>
          <a:bodyPr wrap="none" anchor="t" anchorCtr="0">
            <a:spAutoFit/>
          </a:bodyPr>
          <a:lstStyle/>
          <a:p>
            <a:r>
              <a:rPr lang="en-US" altLang="zh-CN">
                <a:latin typeface="Times New Roman" panose="02020603050405020304" pitchFamily="18" charset="0"/>
                <a:ea typeface="宋体" panose="02010600030101010101" pitchFamily="2" charset="-122"/>
              </a:rPr>
              <a:t>﹙</a:t>
            </a:r>
            <a:r>
              <a:rPr lang="zh-CN" altLang="en-US" b="1">
                <a:latin typeface="Times New Roman" panose="02020603050405020304" pitchFamily="18" charset="0"/>
                <a:ea typeface="宋体" panose="02010600030101010101" pitchFamily="2" charset="-122"/>
              </a:rPr>
              <a:t>松二爷</a:t>
            </a:r>
            <a:r>
              <a:rPr lang="en-US" altLang="zh-CN">
                <a:latin typeface="Times New Roman" panose="02020603050405020304" pitchFamily="18" charset="0"/>
                <a:ea typeface="宋体" panose="02010600030101010101" pitchFamily="2" charset="-122"/>
              </a:rPr>
              <a:t>﹚</a:t>
            </a:r>
            <a:endParaRPr lang="en-US" altLang="zh-CN">
              <a:latin typeface="Times New Roman" panose="02020603050405020304" pitchFamily="18" charset="0"/>
              <a:ea typeface="宋体" panose="02010600030101010101" pitchFamily="2" charset="-122"/>
            </a:endParaRPr>
          </a:p>
        </p:txBody>
      </p:sp>
      <p:sp>
        <p:nvSpPr>
          <p:cNvPr id="22545" name="Rectangle 17"/>
          <p:cNvSpPr/>
          <p:nvPr/>
        </p:nvSpPr>
        <p:spPr>
          <a:xfrm>
            <a:off x="5087938" y="6092825"/>
            <a:ext cx="1329690" cy="368300"/>
          </a:xfrm>
          <a:prstGeom prst="rect">
            <a:avLst/>
          </a:prstGeom>
          <a:noFill/>
          <a:ln w="9525">
            <a:noFill/>
          </a:ln>
        </p:spPr>
        <p:txBody>
          <a:bodyPr wrap="none" anchor="t" anchorCtr="0">
            <a:spAutoFit/>
          </a:bodyPr>
          <a:lstStyle/>
          <a:p>
            <a:r>
              <a:rPr lang="en-US" altLang="zh-CN">
                <a:latin typeface="Times New Roman" panose="02020603050405020304" pitchFamily="18" charset="0"/>
                <a:ea typeface="宋体" panose="02010600030101010101" pitchFamily="2" charset="-122"/>
              </a:rPr>
              <a:t>﹙</a:t>
            </a:r>
            <a:r>
              <a:rPr lang="zh-CN" altLang="en-US" b="1">
                <a:latin typeface="Times New Roman" panose="02020603050405020304" pitchFamily="18" charset="0"/>
                <a:ea typeface="宋体" panose="02010600030101010101" pitchFamily="2" charset="-122"/>
              </a:rPr>
              <a:t>常四爷</a:t>
            </a:r>
            <a:r>
              <a:rPr lang="en-US" altLang="zh-CN">
                <a:latin typeface="Times New Roman" panose="02020603050405020304" pitchFamily="18" charset="0"/>
                <a:ea typeface="宋体" panose="02010600030101010101" pitchFamily="2" charset="-122"/>
              </a:rPr>
              <a:t>﹚</a:t>
            </a:r>
            <a:endParaRPr lang="en-US" altLang="zh-CN">
              <a:latin typeface="Times New Roman" panose="02020603050405020304" pitchFamily="18" charset="0"/>
              <a:ea typeface="宋体" panose="02010600030101010101" pitchFamily="2" charset="-122"/>
            </a:endParaRPr>
          </a:p>
        </p:txBody>
      </p:sp>
      <p:sp>
        <p:nvSpPr>
          <p:cNvPr id="22546" name="Rectangle 18"/>
          <p:cNvSpPr/>
          <p:nvPr/>
        </p:nvSpPr>
        <p:spPr>
          <a:xfrm>
            <a:off x="8112125" y="6092825"/>
            <a:ext cx="1329690" cy="368300"/>
          </a:xfrm>
          <a:prstGeom prst="rect">
            <a:avLst/>
          </a:prstGeom>
          <a:noFill/>
          <a:ln w="9525">
            <a:noFill/>
          </a:ln>
        </p:spPr>
        <p:txBody>
          <a:bodyPr wrap="none" anchor="t" anchorCtr="0">
            <a:spAutoFit/>
          </a:bodyPr>
          <a:lstStyle/>
          <a:p>
            <a:r>
              <a:rPr lang="en-US" altLang="zh-CN">
                <a:latin typeface="Times New Roman" panose="02020603050405020304" pitchFamily="18" charset="0"/>
                <a:ea typeface="宋体" panose="02010600030101010101" pitchFamily="2" charset="-122"/>
              </a:rPr>
              <a:t>﹙</a:t>
            </a:r>
            <a:r>
              <a:rPr lang="zh-CN" altLang="en-US" b="1">
                <a:latin typeface="Times New Roman" panose="02020603050405020304" pitchFamily="18" charset="0"/>
                <a:ea typeface="宋体" panose="02010600030101010101" pitchFamily="2" charset="-122"/>
              </a:rPr>
              <a:t>崔久峰</a:t>
            </a:r>
            <a:r>
              <a:rPr lang="en-US" altLang="zh-CN">
                <a:latin typeface="Times New Roman" panose="02020603050405020304" pitchFamily="18" charset="0"/>
                <a:ea typeface="宋体" panose="02010600030101010101" pitchFamily="2" charset="-122"/>
              </a:rPr>
              <a:t>﹚</a:t>
            </a:r>
            <a:endParaRPr lang="en-US" altLang="zh-CN">
              <a:latin typeface="Times New Roman" panose="02020603050405020304" pitchFamily="18" charset="0"/>
              <a:ea typeface="宋体" panose="02010600030101010101" pitchFamily="2" charset="-122"/>
            </a:endParaRPr>
          </a:p>
        </p:txBody>
      </p:sp>
      <p:sp>
        <p:nvSpPr>
          <p:cNvPr id="22547" name="AutoShape 19"/>
          <p:cNvSpPr/>
          <p:nvPr/>
        </p:nvSpPr>
        <p:spPr>
          <a:xfrm>
            <a:off x="8759825" y="692150"/>
            <a:ext cx="287338" cy="1800225"/>
          </a:xfrm>
          <a:prstGeom prst="leftBrace">
            <a:avLst>
              <a:gd name="adj1" fmla="val 52180"/>
              <a:gd name="adj2" fmla="val 50000"/>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a:latin typeface="Times New Roman" panose="02020603050405020304" pitchFamily="18" charset="0"/>
              <a:ea typeface="宋体" panose="02010600030101010101" pitchFamily="2" charset="-122"/>
            </a:endParaRPr>
          </a:p>
        </p:txBody>
      </p:sp>
      <p:sp>
        <p:nvSpPr>
          <p:cNvPr id="22548" name="Text Box 20"/>
          <p:cNvSpPr txBox="1"/>
          <p:nvPr/>
        </p:nvSpPr>
        <p:spPr>
          <a:xfrm>
            <a:off x="9048750" y="620713"/>
            <a:ext cx="1102360" cy="368300"/>
          </a:xfrm>
          <a:prstGeom prst="rect">
            <a:avLst/>
          </a:prstGeom>
          <a:noFill/>
          <a:ln w="9525">
            <a:noFill/>
          </a:ln>
        </p:spPr>
        <p:txBody>
          <a:bodyPr wrap="none" anchor="t" anchorCtr="0">
            <a:spAutoFit/>
          </a:bodyPr>
          <a:lstStyle/>
          <a:p>
            <a:r>
              <a:rPr lang="zh-CN" altLang="en-US" b="1">
                <a:latin typeface="Times New Roman" panose="02020603050405020304" pitchFamily="18" charset="0"/>
                <a:ea typeface="宋体" panose="02010600030101010101" pitchFamily="2" charset="-122"/>
              </a:rPr>
              <a:t>巡警大兵</a:t>
            </a:r>
            <a:endParaRPr lang="zh-CN" altLang="en-US" b="1">
              <a:latin typeface="Times New Roman" panose="02020603050405020304" pitchFamily="18" charset="0"/>
              <a:ea typeface="宋体" panose="02010600030101010101" pitchFamily="2" charset="-122"/>
            </a:endParaRPr>
          </a:p>
        </p:txBody>
      </p:sp>
      <p:sp>
        <p:nvSpPr>
          <p:cNvPr id="22549" name="Text Box 21"/>
          <p:cNvSpPr txBox="1"/>
          <p:nvPr/>
        </p:nvSpPr>
        <p:spPr>
          <a:xfrm>
            <a:off x="9120188" y="1125538"/>
            <a:ext cx="872490" cy="368300"/>
          </a:xfrm>
          <a:prstGeom prst="rect">
            <a:avLst/>
          </a:prstGeom>
          <a:noFill/>
          <a:ln w="9525">
            <a:noFill/>
          </a:ln>
        </p:spPr>
        <p:txBody>
          <a:bodyPr wrap="none" anchor="t" anchorCtr="0">
            <a:spAutoFit/>
          </a:bodyPr>
          <a:lstStyle/>
          <a:p>
            <a:r>
              <a:rPr lang="zh-CN" altLang="en-US" b="1">
                <a:latin typeface="Times New Roman" panose="02020603050405020304" pitchFamily="18" charset="0"/>
                <a:ea typeface="宋体" panose="02010600030101010101" pitchFamily="2" charset="-122"/>
              </a:rPr>
              <a:t>吴、宋</a:t>
            </a:r>
            <a:endParaRPr lang="zh-CN" altLang="en-US" b="1">
              <a:latin typeface="Times New Roman" panose="02020603050405020304" pitchFamily="18" charset="0"/>
              <a:ea typeface="宋体" panose="02010600030101010101" pitchFamily="2" charset="-122"/>
            </a:endParaRPr>
          </a:p>
        </p:txBody>
      </p:sp>
      <p:sp>
        <p:nvSpPr>
          <p:cNvPr id="22550" name="Text Box 22"/>
          <p:cNvSpPr txBox="1"/>
          <p:nvPr/>
        </p:nvSpPr>
        <p:spPr>
          <a:xfrm>
            <a:off x="9120188" y="1700213"/>
            <a:ext cx="872490" cy="368300"/>
          </a:xfrm>
          <a:prstGeom prst="rect">
            <a:avLst/>
          </a:prstGeom>
          <a:noFill/>
          <a:ln w="9525">
            <a:noFill/>
          </a:ln>
        </p:spPr>
        <p:txBody>
          <a:bodyPr wrap="none" anchor="t" anchorCtr="0">
            <a:spAutoFit/>
          </a:bodyPr>
          <a:lstStyle/>
          <a:p>
            <a:r>
              <a:rPr lang="zh-CN" altLang="en-US" b="1">
                <a:latin typeface="Times New Roman" panose="02020603050405020304" pitchFamily="18" charset="0"/>
                <a:ea typeface="宋体" panose="02010600030101010101" pitchFamily="2" charset="-122"/>
              </a:rPr>
              <a:t>刘麻子</a:t>
            </a:r>
            <a:endParaRPr lang="zh-CN" altLang="en-US" b="1">
              <a:latin typeface="Times New Roman" panose="02020603050405020304" pitchFamily="18" charset="0"/>
              <a:ea typeface="宋体" panose="02010600030101010101" pitchFamily="2" charset="-122"/>
            </a:endParaRPr>
          </a:p>
        </p:txBody>
      </p:sp>
      <p:sp>
        <p:nvSpPr>
          <p:cNvPr id="22551" name="Text Box 23"/>
          <p:cNvSpPr txBox="1"/>
          <p:nvPr/>
        </p:nvSpPr>
        <p:spPr>
          <a:xfrm>
            <a:off x="9120188" y="2276475"/>
            <a:ext cx="872490" cy="368300"/>
          </a:xfrm>
          <a:prstGeom prst="rect">
            <a:avLst/>
          </a:prstGeom>
          <a:noFill/>
          <a:ln w="9525">
            <a:noFill/>
          </a:ln>
        </p:spPr>
        <p:txBody>
          <a:bodyPr wrap="none" anchor="t" anchorCtr="0">
            <a:spAutoFit/>
          </a:bodyPr>
          <a:lstStyle/>
          <a:p>
            <a:r>
              <a:rPr lang="zh-CN" altLang="en-US" b="1">
                <a:latin typeface="Times New Roman" panose="02020603050405020304" pitchFamily="18" charset="0"/>
                <a:ea typeface="宋体" panose="02010600030101010101" pitchFamily="2" charset="-122"/>
              </a:rPr>
              <a:t>唐铁嘴</a:t>
            </a:r>
            <a:endParaRPr lang="zh-CN" altLang="en-US" b="1">
              <a:latin typeface="Times New Roman" panose="02020603050405020304" pitchFamily="18" charset="0"/>
              <a:ea typeface="宋体" panose="02010600030101010101" pitchFamily="2" charset="-122"/>
            </a:endParaRPr>
          </a:p>
        </p:txBody>
      </p:sp>
      <p:sp>
        <p:nvSpPr>
          <p:cNvPr id="22552" name="AutoShape 24"/>
          <p:cNvSpPr/>
          <p:nvPr/>
        </p:nvSpPr>
        <p:spPr>
          <a:xfrm>
            <a:off x="2566988" y="838200"/>
            <a:ext cx="252412" cy="1524000"/>
          </a:xfrm>
          <a:prstGeom prst="rightBrace">
            <a:avLst>
              <a:gd name="adj1" fmla="val 50286"/>
              <a:gd name="adj2" fmla="val 50000"/>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a:latin typeface="Times New Roman" panose="02020603050405020304" pitchFamily="18" charset="0"/>
              <a:ea typeface="宋体" panose="02010600030101010101" pitchFamily="2" charset="-122"/>
            </a:endParaRPr>
          </a:p>
        </p:txBody>
      </p:sp>
      <p:sp>
        <p:nvSpPr>
          <p:cNvPr id="22553" name="Text Box 25"/>
          <p:cNvSpPr txBox="1"/>
          <p:nvPr/>
        </p:nvSpPr>
        <p:spPr>
          <a:xfrm>
            <a:off x="1774825" y="692150"/>
            <a:ext cx="1082675" cy="368300"/>
          </a:xfrm>
          <a:prstGeom prst="rect">
            <a:avLst/>
          </a:prstGeom>
          <a:noFill/>
          <a:ln w="9525">
            <a:noFill/>
          </a:ln>
        </p:spPr>
        <p:txBody>
          <a:bodyPr anchor="t" anchorCtr="0">
            <a:spAutoFit/>
          </a:bodyPr>
          <a:lstStyle/>
          <a:p>
            <a:r>
              <a:rPr lang="zh-CN" altLang="en-US" b="1">
                <a:latin typeface="Times New Roman" panose="02020603050405020304" pitchFamily="18" charset="0"/>
                <a:ea typeface="宋体" panose="02010600030101010101" pitchFamily="2" charset="-122"/>
              </a:rPr>
              <a:t>李三</a:t>
            </a:r>
            <a:endParaRPr lang="zh-CN" altLang="en-US" b="1">
              <a:latin typeface="Times New Roman" panose="02020603050405020304" pitchFamily="18" charset="0"/>
              <a:ea typeface="宋体" panose="02010600030101010101" pitchFamily="2" charset="-122"/>
            </a:endParaRPr>
          </a:p>
        </p:txBody>
      </p:sp>
      <p:sp>
        <p:nvSpPr>
          <p:cNvPr id="22554" name="Text Box 26"/>
          <p:cNvSpPr txBox="1"/>
          <p:nvPr/>
        </p:nvSpPr>
        <p:spPr>
          <a:xfrm>
            <a:off x="1774825" y="1341438"/>
            <a:ext cx="1066800" cy="368300"/>
          </a:xfrm>
          <a:prstGeom prst="rect">
            <a:avLst/>
          </a:prstGeom>
          <a:noFill/>
          <a:ln w="9525">
            <a:noFill/>
          </a:ln>
        </p:spPr>
        <p:txBody>
          <a:bodyPr anchor="t" anchorCtr="0">
            <a:spAutoFit/>
          </a:bodyPr>
          <a:lstStyle/>
          <a:p>
            <a:r>
              <a:rPr lang="zh-CN" altLang="en-US" b="1">
                <a:latin typeface="Times New Roman" panose="02020603050405020304" pitchFamily="18" charset="0"/>
                <a:ea typeface="宋体" panose="02010600030101010101" pitchFamily="2" charset="-122"/>
              </a:rPr>
              <a:t>难民</a:t>
            </a:r>
            <a:endParaRPr lang="zh-CN" altLang="en-US" b="1">
              <a:latin typeface="Times New Roman" panose="02020603050405020304" pitchFamily="18" charset="0"/>
              <a:ea typeface="宋体" panose="02010600030101010101" pitchFamily="2" charset="-122"/>
            </a:endParaRPr>
          </a:p>
        </p:txBody>
      </p:sp>
      <p:sp>
        <p:nvSpPr>
          <p:cNvPr id="22555" name="Text Box 27"/>
          <p:cNvSpPr txBox="1"/>
          <p:nvPr/>
        </p:nvSpPr>
        <p:spPr>
          <a:xfrm>
            <a:off x="1524000" y="1989138"/>
            <a:ext cx="1143000" cy="368300"/>
          </a:xfrm>
          <a:prstGeom prst="rect">
            <a:avLst/>
          </a:prstGeom>
          <a:noFill/>
          <a:ln w="9525">
            <a:noFill/>
          </a:ln>
        </p:spPr>
        <p:txBody>
          <a:bodyPr anchor="t" anchorCtr="0">
            <a:spAutoFit/>
          </a:bodyPr>
          <a:lstStyle/>
          <a:p>
            <a:r>
              <a:rPr lang="zh-CN" altLang="en-US" b="1">
                <a:latin typeface="Times New Roman" panose="02020603050405020304" pitchFamily="18" charset="0"/>
                <a:ea typeface="宋体" panose="02010600030101010101" pitchFamily="2" charset="-122"/>
              </a:rPr>
              <a:t>康顺子</a:t>
            </a:r>
            <a:endParaRPr lang="zh-CN" altLang="en-US" b="1">
              <a:latin typeface="Times New Roman" panose="02020603050405020304" pitchFamily="18" charset="0"/>
              <a:ea typeface="宋体" panose="02010600030101010101" pitchFamily="2" charset="-122"/>
            </a:endParaRPr>
          </a:p>
        </p:txBody>
      </p:sp>
    </p:spTree>
  </p:cSld>
  <p:clrMapOvr>
    <a:masterClrMapping/>
  </p:clrMapOvr>
  <p:transition>
    <p:wipe dir="u"/>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p:cTn id="7" dur="500" fill="hold"/>
                                        <p:tgtEl>
                                          <p:spTgt spid="22532"/>
                                        </p:tgtEl>
                                        <p:attrNameLst>
                                          <p:attrName>ppt_x</p:attrName>
                                        </p:attrNameLst>
                                      </p:cBhvr>
                                      <p:tavLst>
                                        <p:tav tm="0">
                                          <p:val>
                                            <p:strVal val="0-#ppt_w/2"/>
                                          </p:val>
                                        </p:tav>
                                        <p:tav tm="100000">
                                          <p:val>
                                            <p:strVal val="#ppt_x"/>
                                          </p:val>
                                        </p:tav>
                                      </p:tavLst>
                                    </p:anim>
                                    <p:anim calcmode="lin" valueType="num">
                                      <p:cBhvr>
                                        <p:cTn id="8"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p:cTn id="13" dur="500" fill="hold"/>
                                        <p:tgtEl>
                                          <p:spTgt spid="22533"/>
                                        </p:tgtEl>
                                        <p:attrNameLst>
                                          <p:attrName>ppt_x</p:attrName>
                                        </p:attrNameLst>
                                      </p:cBhvr>
                                      <p:tavLst>
                                        <p:tav tm="0">
                                          <p:val>
                                            <p:strVal val="0-#ppt_w/2"/>
                                          </p:val>
                                        </p:tav>
                                        <p:tav tm="100000">
                                          <p:val>
                                            <p:strVal val="#ppt_x"/>
                                          </p:val>
                                        </p:tav>
                                      </p:tavLst>
                                    </p:anim>
                                    <p:anim calcmode="lin" valueType="num">
                                      <p:cBhvr>
                                        <p:cTn id="14"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4"/>
                                        </p:tgtEl>
                                        <p:attrNameLst>
                                          <p:attrName>style.visibility</p:attrName>
                                        </p:attrNameLst>
                                      </p:cBhvr>
                                      <p:to>
                                        <p:strVal val="visible"/>
                                      </p:to>
                                    </p:set>
                                    <p:anim calcmode="lin" valueType="num">
                                      <p:cBhvr>
                                        <p:cTn id="19" dur="500" fill="hold"/>
                                        <p:tgtEl>
                                          <p:spTgt spid="22534"/>
                                        </p:tgtEl>
                                        <p:attrNameLst>
                                          <p:attrName>ppt_x</p:attrName>
                                        </p:attrNameLst>
                                      </p:cBhvr>
                                      <p:tavLst>
                                        <p:tav tm="0">
                                          <p:val>
                                            <p:strVal val="0-#ppt_w/2"/>
                                          </p:val>
                                        </p:tav>
                                        <p:tav tm="100000">
                                          <p:val>
                                            <p:strVal val="#ppt_x"/>
                                          </p:val>
                                        </p:tav>
                                      </p:tavLst>
                                    </p:anim>
                                    <p:anim calcmode="lin" valueType="num">
                                      <p:cBhvr>
                                        <p:cTn id="20"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1" fill="hold" nodeType="clickEffect">
                                  <p:stCondLst>
                                    <p:cond delay="0"/>
                                  </p:stCondLst>
                                  <p:childTnLst>
                                    <p:set>
                                      <p:cBhvr>
                                        <p:cTn id="24" dur="1" fill="hold">
                                          <p:stCondLst>
                                            <p:cond delay="0"/>
                                          </p:stCondLst>
                                        </p:cTn>
                                        <p:tgtEl>
                                          <p:spTgt spid="22535"/>
                                        </p:tgtEl>
                                        <p:attrNameLst>
                                          <p:attrName>style.visibility</p:attrName>
                                        </p:attrNameLst>
                                      </p:cBhvr>
                                      <p:to>
                                        <p:strVal val="visible"/>
                                      </p:to>
                                    </p:set>
                                    <p:anim calcmode="lin" valueType="num">
                                      <p:cBhvr>
                                        <p:cTn id="25" dur="500" fill="hold"/>
                                        <p:tgtEl>
                                          <p:spTgt spid="22535"/>
                                        </p:tgtEl>
                                        <p:attrNameLst>
                                          <p:attrName>ppt_x</p:attrName>
                                        </p:attrNameLst>
                                      </p:cBhvr>
                                      <p:tavLst>
                                        <p:tav tm="0">
                                          <p:val>
                                            <p:strVal val="#ppt_x"/>
                                          </p:val>
                                        </p:tav>
                                        <p:tav tm="100000">
                                          <p:val>
                                            <p:strVal val="#ppt_x"/>
                                          </p:val>
                                        </p:tav>
                                      </p:tavLst>
                                    </p:anim>
                                    <p:anim calcmode="lin" valueType="num">
                                      <p:cBhvr>
                                        <p:cTn id="26" dur="500" fill="hold"/>
                                        <p:tgtEl>
                                          <p:spTgt spid="22535"/>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9" fill="hold" nodeType="clickEffect">
                                  <p:stCondLst>
                                    <p:cond delay="0"/>
                                  </p:stCondLst>
                                  <p:childTnLst>
                                    <p:set>
                                      <p:cBhvr>
                                        <p:cTn id="30" dur="1" fill="hold">
                                          <p:stCondLst>
                                            <p:cond delay="0"/>
                                          </p:stCondLst>
                                        </p:cTn>
                                        <p:tgtEl>
                                          <p:spTgt spid="22536"/>
                                        </p:tgtEl>
                                        <p:attrNameLst>
                                          <p:attrName>style.visibility</p:attrName>
                                        </p:attrNameLst>
                                      </p:cBhvr>
                                      <p:to>
                                        <p:strVal val="visible"/>
                                      </p:to>
                                    </p:set>
                                    <p:anim calcmode="lin" valueType="num">
                                      <p:cBhvr>
                                        <p:cTn id="31" dur="500" fill="hold"/>
                                        <p:tgtEl>
                                          <p:spTgt spid="22536"/>
                                        </p:tgtEl>
                                        <p:attrNameLst>
                                          <p:attrName>ppt_x</p:attrName>
                                        </p:attrNameLst>
                                      </p:cBhvr>
                                      <p:tavLst>
                                        <p:tav tm="0">
                                          <p:val>
                                            <p:strVal val="0-#ppt_w/2"/>
                                          </p:val>
                                        </p:tav>
                                        <p:tav tm="100000">
                                          <p:val>
                                            <p:strVal val="#ppt_x"/>
                                          </p:val>
                                        </p:tav>
                                      </p:tavLst>
                                    </p:anim>
                                    <p:anim calcmode="lin" valueType="num">
                                      <p:cBhvr>
                                        <p:cTn id="32" dur="500" fill="hold"/>
                                        <p:tgtEl>
                                          <p:spTgt spid="22536"/>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6" fill="hold" nodeType="clickEffect">
                                  <p:stCondLst>
                                    <p:cond delay="0"/>
                                  </p:stCondLst>
                                  <p:childTnLst>
                                    <p:set>
                                      <p:cBhvr>
                                        <p:cTn id="36" dur="1" fill="hold">
                                          <p:stCondLst>
                                            <p:cond delay="0"/>
                                          </p:stCondLst>
                                        </p:cTn>
                                        <p:tgtEl>
                                          <p:spTgt spid="22538"/>
                                        </p:tgtEl>
                                        <p:attrNameLst>
                                          <p:attrName>style.visibility</p:attrName>
                                        </p:attrNameLst>
                                      </p:cBhvr>
                                      <p:to>
                                        <p:strVal val="visible"/>
                                      </p:to>
                                    </p:set>
                                    <p:animEffect transition="in" filter="barn(inHorizontal)">
                                      <p:cBhvr>
                                        <p:cTn id="37" dur="500"/>
                                        <p:tgtEl>
                                          <p:spTgt spid="2253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nodeType="clickEffect">
                                  <p:stCondLst>
                                    <p:cond delay="0"/>
                                  </p:stCondLst>
                                  <p:childTnLst>
                                    <p:set>
                                      <p:cBhvr>
                                        <p:cTn id="41" dur="1" fill="hold">
                                          <p:stCondLst>
                                            <p:cond delay="0"/>
                                          </p:stCondLst>
                                        </p:cTn>
                                        <p:tgtEl>
                                          <p:spTgt spid="22540"/>
                                        </p:tgtEl>
                                        <p:attrNameLst>
                                          <p:attrName>style.visibility</p:attrName>
                                        </p:attrNameLst>
                                      </p:cBhvr>
                                      <p:to>
                                        <p:strVal val="visible"/>
                                      </p:to>
                                    </p:set>
                                    <p:anim calcmode="lin" valueType="num">
                                      <p:cBhvr>
                                        <p:cTn id="42" dur="500" fill="hold"/>
                                        <p:tgtEl>
                                          <p:spTgt spid="22540"/>
                                        </p:tgtEl>
                                        <p:attrNameLst>
                                          <p:attrName>ppt_x</p:attrName>
                                        </p:attrNameLst>
                                      </p:cBhvr>
                                      <p:tavLst>
                                        <p:tav tm="0">
                                          <p:val>
                                            <p:strVal val="0-#ppt_w/2"/>
                                          </p:val>
                                        </p:tav>
                                        <p:tav tm="100000">
                                          <p:val>
                                            <p:strVal val="#ppt_x"/>
                                          </p:val>
                                        </p:tav>
                                      </p:tavLst>
                                    </p:anim>
                                    <p:anim calcmode="lin" valueType="num">
                                      <p:cBhvr>
                                        <p:cTn id="43" dur="500" fill="hold"/>
                                        <p:tgtEl>
                                          <p:spTgt spid="22540"/>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22543"/>
                                        </p:tgtEl>
                                        <p:attrNameLst>
                                          <p:attrName>style.visibility</p:attrName>
                                        </p:attrNameLst>
                                      </p:cBhvr>
                                      <p:to>
                                        <p:strVal val="visible"/>
                                      </p:to>
                                    </p:set>
                                    <p:animEffect transition="in" filter="blinds(horizontal)">
                                      <p:cBhvr>
                                        <p:cTn id="48" dur="500"/>
                                        <p:tgtEl>
                                          <p:spTgt spid="22543"/>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22531"/>
                                        </p:tgtEl>
                                        <p:attrNameLst>
                                          <p:attrName>style.visibility</p:attrName>
                                        </p:attrNameLst>
                                      </p:cBhvr>
                                      <p:to>
                                        <p:strVal val="visible"/>
                                      </p:to>
                                    </p:set>
                                    <p:animEffect transition="in" filter="randombar(horizontal)">
                                      <p:cBhvr>
                                        <p:cTn id="53" dur="500"/>
                                        <p:tgtEl>
                                          <p:spTgt spid="22531"/>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22537"/>
                                        </p:tgtEl>
                                        <p:attrNameLst>
                                          <p:attrName>style.visibility</p:attrName>
                                        </p:attrNameLst>
                                      </p:cBhvr>
                                      <p:to>
                                        <p:strVal val="visible"/>
                                      </p:to>
                                    </p:set>
                                    <p:anim calcmode="lin" valueType="num">
                                      <p:cBhvr>
                                        <p:cTn id="58" dur="500" fill="hold"/>
                                        <p:tgtEl>
                                          <p:spTgt spid="22537"/>
                                        </p:tgtEl>
                                        <p:attrNameLst>
                                          <p:attrName>ppt_x</p:attrName>
                                        </p:attrNameLst>
                                      </p:cBhvr>
                                      <p:tavLst>
                                        <p:tav tm="0">
                                          <p:val>
                                            <p:strVal val="0-#ppt_w/2"/>
                                          </p:val>
                                        </p:tav>
                                        <p:tav tm="100000">
                                          <p:val>
                                            <p:strVal val="#ppt_x"/>
                                          </p:val>
                                        </p:tav>
                                      </p:tavLst>
                                    </p:anim>
                                    <p:anim calcmode="lin" valueType="num">
                                      <p:cBhvr>
                                        <p:cTn id="59" dur="500" fill="hold"/>
                                        <p:tgtEl>
                                          <p:spTgt spid="22537"/>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16" presetClass="entr" presetSubtype="26" fill="hold" grpId="0" nodeType="clickEffect">
                                  <p:stCondLst>
                                    <p:cond delay="0"/>
                                  </p:stCondLst>
                                  <p:childTnLst>
                                    <p:set>
                                      <p:cBhvr>
                                        <p:cTn id="63" dur="1" fill="hold">
                                          <p:stCondLst>
                                            <p:cond delay="0"/>
                                          </p:stCondLst>
                                        </p:cTn>
                                        <p:tgtEl>
                                          <p:spTgt spid="22539"/>
                                        </p:tgtEl>
                                        <p:attrNameLst>
                                          <p:attrName>style.visibility</p:attrName>
                                        </p:attrNameLst>
                                      </p:cBhvr>
                                      <p:to>
                                        <p:strVal val="visible"/>
                                      </p:to>
                                    </p:set>
                                    <p:animEffect transition="in" filter="barn(inHorizontal)">
                                      <p:cBhvr>
                                        <p:cTn id="64" dur="500"/>
                                        <p:tgtEl>
                                          <p:spTgt spid="22539"/>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22541"/>
                                        </p:tgtEl>
                                        <p:attrNameLst>
                                          <p:attrName>style.visibility</p:attrName>
                                        </p:attrNameLst>
                                      </p:cBhvr>
                                      <p:to>
                                        <p:strVal val="visible"/>
                                      </p:to>
                                    </p:set>
                                    <p:animEffect transition="in" filter="slide(fromBottom)">
                                      <p:cBhvr>
                                        <p:cTn id="69" dur="500"/>
                                        <p:tgtEl>
                                          <p:spTgt spid="22541"/>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22542"/>
                                        </p:tgtEl>
                                        <p:attrNameLst>
                                          <p:attrName>style.visibility</p:attrName>
                                        </p:attrNameLst>
                                      </p:cBhvr>
                                      <p:to>
                                        <p:strVal val="visible"/>
                                      </p:to>
                                    </p:set>
                                    <p:anim calcmode="lin" valueType="num">
                                      <p:cBhvr>
                                        <p:cTn id="74" dur="500" fill="hold"/>
                                        <p:tgtEl>
                                          <p:spTgt spid="22542"/>
                                        </p:tgtEl>
                                        <p:attrNameLst>
                                          <p:attrName>ppt_x</p:attrName>
                                        </p:attrNameLst>
                                      </p:cBhvr>
                                      <p:tavLst>
                                        <p:tav tm="0">
                                          <p:val>
                                            <p:strVal val="0-#ppt_w/2"/>
                                          </p:val>
                                        </p:tav>
                                        <p:tav tm="100000">
                                          <p:val>
                                            <p:strVal val="#ppt_x"/>
                                          </p:val>
                                        </p:tav>
                                      </p:tavLst>
                                    </p:anim>
                                    <p:anim calcmode="lin" valueType="num">
                                      <p:cBhvr>
                                        <p:cTn id="75" dur="500" fill="hold"/>
                                        <p:tgtEl>
                                          <p:spTgt spid="22542"/>
                                        </p:tgtEl>
                                        <p:attrNameLst>
                                          <p:attrName>ppt_y</p:attrName>
                                        </p:attrNameLst>
                                      </p:cBhvr>
                                      <p:tavLst>
                                        <p:tav tm="0">
                                          <p:val>
                                            <p:strVal val="#ppt_y"/>
                                          </p:val>
                                        </p:tav>
                                        <p:tav tm="100000">
                                          <p:val>
                                            <p:strVal val="#ppt_y"/>
                                          </p:val>
                                        </p:tav>
                                      </p:tavLst>
                                    </p:anim>
                                  </p:childTnLst>
                                </p:cTn>
                              </p:par>
                            </p:childTnLst>
                          </p:cTn>
                        </p:par>
                      </p:childTnLst>
                    </p:cTn>
                  </p:par>
                  <p:par>
                    <p:cTn id="76" fill="hold" nodeType="clickPar">
                      <p:stCondLst>
                        <p:cond delay="indefinite"/>
                      </p:stCondLst>
                      <p:childTnLst>
                        <p:par>
                          <p:cTn id="77" fill="hold" nodeType="afterGroup">
                            <p:stCondLst>
                              <p:cond delay="0"/>
                            </p:stCondLst>
                            <p:childTnLst>
                              <p:par>
                                <p:cTn id="78" presetID="16" presetClass="entr" presetSubtype="37" fill="hold" grpId="0" nodeType="clickEffect">
                                  <p:stCondLst>
                                    <p:cond delay="0"/>
                                  </p:stCondLst>
                                  <p:childTnLst>
                                    <p:set>
                                      <p:cBhvr>
                                        <p:cTn id="79" dur="1" fill="hold">
                                          <p:stCondLst>
                                            <p:cond delay="0"/>
                                          </p:stCondLst>
                                        </p:cTn>
                                        <p:tgtEl>
                                          <p:spTgt spid="22552"/>
                                        </p:tgtEl>
                                        <p:attrNameLst>
                                          <p:attrName>style.visibility</p:attrName>
                                        </p:attrNameLst>
                                      </p:cBhvr>
                                      <p:to>
                                        <p:strVal val="visible"/>
                                      </p:to>
                                    </p:set>
                                    <p:animEffect transition="in" filter="barn(outVertical)">
                                      <p:cBhvr>
                                        <p:cTn id="80" dur="500"/>
                                        <p:tgtEl>
                                          <p:spTgt spid="22552"/>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22553"/>
                                        </p:tgtEl>
                                        <p:attrNameLst>
                                          <p:attrName>style.visibility</p:attrName>
                                        </p:attrNameLst>
                                      </p:cBhvr>
                                      <p:to>
                                        <p:strVal val="visible"/>
                                      </p:to>
                                    </p:set>
                                    <p:anim calcmode="lin" valueType="num">
                                      <p:cBhvr>
                                        <p:cTn id="85" dur="500" fill="hold"/>
                                        <p:tgtEl>
                                          <p:spTgt spid="22553"/>
                                        </p:tgtEl>
                                        <p:attrNameLst>
                                          <p:attrName>ppt_x</p:attrName>
                                        </p:attrNameLst>
                                      </p:cBhvr>
                                      <p:tavLst>
                                        <p:tav tm="0">
                                          <p:val>
                                            <p:strVal val="1+#ppt_w/2"/>
                                          </p:val>
                                        </p:tav>
                                        <p:tav tm="100000">
                                          <p:val>
                                            <p:strVal val="#ppt_x"/>
                                          </p:val>
                                        </p:tav>
                                      </p:tavLst>
                                    </p:anim>
                                    <p:anim calcmode="lin" valueType="num">
                                      <p:cBhvr>
                                        <p:cTn id="86" dur="500" fill="hold"/>
                                        <p:tgtEl>
                                          <p:spTgt spid="22553"/>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12" fill="hold" grpId="0" nodeType="clickEffect">
                                  <p:stCondLst>
                                    <p:cond delay="0"/>
                                  </p:stCondLst>
                                  <p:childTnLst>
                                    <p:set>
                                      <p:cBhvr>
                                        <p:cTn id="90" dur="1" fill="hold">
                                          <p:stCondLst>
                                            <p:cond delay="0"/>
                                          </p:stCondLst>
                                        </p:cTn>
                                        <p:tgtEl>
                                          <p:spTgt spid="22554"/>
                                        </p:tgtEl>
                                        <p:attrNameLst>
                                          <p:attrName>style.visibility</p:attrName>
                                        </p:attrNameLst>
                                      </p:cBhvr>
                                      <p:to>
                                        <p:strVal val="visible"/>
                                      </p:to>
                                    </p:set>
                                    <p:anim calcmode="lin" valueType="num">
                                      <p:cBhvr>
                                        <p:cTn id="91" dur="500" fill="hold"/>
                                        <p:tgtEl>
                                          <p:spTgt spid="22554"/>
                                        </p:tgtEl>
                                        <p:attrNameLst>
                                          <p:attrName>ppt_x</p:attrName>
                                        </p:attrNameLst>
                                      </p:cBhvr>
                                      <p:tavLst>
                                        <p:tav tm="0">
                                          <p:val>
                                            <p:strVal val="0-#ppt_w/2"/>
                                          </p:val>
                                        </p:tav>
                                        <p:tav tm="100000">
                                          <p:val>
                                            <p:strVal val="#ppt_x"/>
                                          </p:val>
                                        </p:tav>
                                      </p:tavLst>
                                    </p:anim>
                                    <p:anim calcmode="lin" valueType="num">
                                      <p:cBhvr>
                                        <p:cTn id="92" dur="500" fill="hold"/>
                                        <p:tgtEl>
                                          <p:spTgt spid="22554"/>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9" fill="hold" grpId="0" nodeType="clickEffect">
                                  <p:stCondLst>
                                    <p:cond delay="0"/>
                                  </p:stCondLst>
                                  <p:childTnLst>
                                    <p:set>
                                      <p:cBhvr>
                                        <p:cTn id="96" dur="1" fill="hold">
                                          <p:stCondLst>
                                            <p:cond delay="0"/>
                                          </p:stCondLst>
                                        </p:cTn>
                                        <p:tgtEl>
                                          <p:spTgt spid="22555"/>
                                        </p:tgtEl>
                                        <p:attrNameLst>
                                          <p:attrName>style.visibility</p:attrName>
                                        </p:attrNameLst>
                                      </p:cBhvr>
                                      <p:to>
                                        <p:strVal val="visible"/>
                                      </p:to>
                                    </p:set>
                                    <p:anim calcmode="lin" valueType="num">
                                      <p:cBhvr>
                                        <p:cTn id="97" dur="500" fill="hold"/>
                                        <p:tgtEl>
                                          <p:spTgt spid="22555"/>
                                        </p:tgtEl>
                                        <p:attrNameLst>
                                          <p:attrName>ppt_x</p:attrName>
                                        </p:attrNameLst>
                                      </p:cBhvr>
                                      <p:tavLst>
                                        <p:tav tm="0">
                                          <p:val>
                                            <p:strVal val="0-#ppt_w/2"/>
                                          </p:val>
                                        </p:tav>
                                        <p:tav tm="100000">
                                          <p:val>
                                            <p:strVal val="#ppt_x"/>
                                          </p:val>
                                        </p:tav>
                                      </p:tavLst>
                                    </p:anim>
                                    <p:anim calcmode="lin" valueType="num">
                                      <p:cBhvr>
                                        <p:cTn id="98" dur="500" fill="hold"/>
                                        <p:tgtEl>
                                          <p:spTgt spid="22555"/>
                                        </p:tgtEl>
                                        <p:attrNameLst>
                                          <p:attrName>ppt_y</p:attrName>
                                        </p:attrNameLst>
                                      </p:cBhvr>
                                      <p:tavLst>
                                        <p:tav tm="0">
                                          <p:val>
                                            <p:strVal val="0-#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15" presetClass="entr" presetSubtype="0" fill="hold" grpId="0" nodeType="clickEffect">
                                  <p:stCondLst>
                                    <p:cond delay="0"/>
                                  </p:stCondLst>
                                  <p:childTnLst>
                                    <p:set>
                                      <p:cBhvr>
                                        <p:cTn id="102" dur="1" fill="hold">
                                          <p:stCondLst>
                                            <p:cond delay="0"/>
                                          </p:stCondLst>
                                        </p:cTn>
                                        <p:tgtEl>
                                          <p:spTgt spid="22547"/>
                                        </p:tgtEl>
                                        <p:attrNameLst>
                                          <p:attrName>style.visibility</p:attrName>
                                        </p:attrNameLst>
                                      </p:cBhvr>
                                      <p:to>
                                        <p:strVal val="visible"/>
                                      </p:to>
                                    </p:set>
                                    <p:anim calcmode="lin" valueType="num">
                                      <p:cBhvr>
                                        <p:cTn id="103" dur="1000" fill="hold"/>
                                        <p:tgtEl>
                                          <p:spTgt spid="22547"/>
                                        </p:tgtEl>
                                        <p:attrNameLst>
                                          <p:attrName>ppt_w</p:attrName>
                                        </p:attrNameLst>
                                      </p:cBhvr>
                                      <p:tavLst>
                                        <p:tav tm="0">
                                          <p:val>
                                            <p:fltVal val="0"/>
                                          </p:val>
                                        </p:tav>
                                        <p:tav tm="100000">
                                          <p:val>
                                            <p:strVal val="#ppt_w"/>
                                          </p:val>
                                        </p:tav>
                                      </p:tavLst>
                                    </p:anim>
                                    <p:anim calcmode="lin" valueType="num">
                                      <p:cBhvr>
                                        <p:cTn id="104" dur="1000" fill="hold"/>
                                        <p:tgtEl>
                                          <p:spTgt spid="22547"/>
                                        </p:tgtEl>
                                        <p:attrNameLst>
                                          <p:attrName>ppt_h</p:attrName>
                                        </p:attrNameLst>
                                      </p:cBhvr>
                                      <p:tavLst>
                                        <p:tav tm="0">
                                          <p:val>
                                            <p:fltVal val="0"/>
                                          </p:val>
                                        </p:tav>
                                        <p:tav tm="100000">
                                          <p:val>
                                            <p:strVal val="#ppt_h"/>
                                          </p:val>
                                        </p:tav>
                                      </p:tavLst>
                                    </p:anim>
                                    <p:anim calcmode="lin" valueType="num">
                                      <p:cBhvr>
                                        <p:cTn id="105" dur="1000" fill="hold"/>
                                        <p:tgtEl>
                                          <p:spTgt spid="22547"/>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2254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2" presetClass="entr" presetSubtype="1" fill="hold" grpId="0" nodeType="clickEffect">
                                  <p:stCondLst>
                                    <p:cond delay="0"/>
                                  </p:stCondLst>
                                  <p:childTnLst>
                                    <p:set>
                                      <p:cBhvr>
                                        <p:cTn id="110" dur="1" fill="hold">
                                          <p:stCondLst>
                                            <p:cond delay="0"/>
                                          </p:stCondLst>
                                        </p:cTn>
                                        <p:tgtEl>
                                          <p:spTgt spid="22548"/>
                                        </p:tgtEl>
                                        <p:attrNameLst>
                                          <p:attrName>style.visibility</p:attrName>
                                        </p:attrNameLst>
                                      </p:cBhvr>
                                      <p:to>
                                        <p:strVal val="visible"/>
                                      </p:to>
                                    </p:set>
                                    <p:anim calcmode="lin" valueType="num">
                                      <p:cBhvr>
                                        <p:cTn id="111" dur="500" fill="hold"/>
                                        <p:tgtEl>
                                          <p:spTgt spid="22548"/>
                                        </p:tgtEl>
                                        <p:attrNameLst>
                                          <p:attrName>ppt_x</p:attrName>
                                        </p:attrNameLst>
                                      </p:cBhvr>
                                      <p:tavLst>
                                        <p:tav tm="0">
                                          <p:val>
                                            <p:strVal val="#ppt_x"/>
                                          </p:val>
                                        </p:tav>
                                        <p:tav tm="100000">
                                          <p:val>
                                            <p:strVal val="#ppt_x"/>
                                          </p:val>
                                        </p:tav>
                                      </p:tavLst>
                                    </p:anim>
                                    <p:anim calcmode="lin" valueType="num">
                                      <p:cBhvr>
                                        <p:cTn id="112" dur="500" fill="hold"/>
                                        <p:tgtEl>
                                          <p:spTgt spid="22548"/>
                                        </p:tgtEl>
                                        <p:attrNameLst>
                                          <p:attrName>ppt_y</p:attrName>
                                        </p:attrNameLst>
                                      </p:cBhvr>
                                      <p:tavLst>
                                        <p:tav tm="0">
                                          <p:val>
                                            <p:strVal val="0-#ppt_h/2"/>
                                          </p:val>
                                        </p:tav>
                                        <p:tav tm="100000">
                                          <p:val>
                                            <p:strVal val="#ppt_y"/>
                                          </p:val>
                                        </p:tav>
                                      </p:tavLst>
                                    </p:anim>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 presetClass="entr" presetSubtype="2" fill="hold" grpId="0" nodeType="clickEffect">
                                  <p:stCondLst>
                                    <p:cond delay="0"/>
                                  </p:stCondLst>
                                  <p:childTnLst>
                                    <p:set>
                                      <p:cBhvr>
                                        <p:cTn id="116" dur="1" fill="hold">
                                          <p:stCondLst>
                                            <p:cond delay="0"/>
                                          </p:stCondLst>
                                        </p:cTn>
                                        <p:tgtEl>
                                          <p:spTgt spid="22549"/>
                                        </p:tgtEl>
                                        <p:attrNameLst>
                                          <p:attrName>style.visibility</p:attrName>
                                        </p:attrNameLst>
                                      </p:cBhvr>
                                      <p:to>
                                        <p:strVal val="visible"/>
                                      </p:to>
                                    </p:set>
                                    <p:anim calcmode="lin" valueType="num">
                                      <p:cBhvr>
                                        <p:cTn id="117" dur="500" fill="hold"/>
                                        <p:tgtEl>
                                          <p:spTgt spid="22549"/>
                                        </p:tgtEl>
                                        <p:attrNameLst>
                                          <p:attrName>ppt_x</p:attrName>
                                        </p:attrNameLst>
                                      </p:cBhvr>
                                      <p:tavLst>
                                        <p:tav tm="0">
                                          <p:val>
                                            <p:strVal val="1+#ppt_w/2"/>
                                          </p:val>
                                        </p:tav>
                                        <p:tav tm="100000">
                                          <p:val>
                                            <p:strVal val="#ppt_x"/>
                                          </p:val>
                                        </p:tav>
                                      </p:tavLst>
                                    </p:anim>
                                    <p:anim calcmode="lin" valueType="num">
                                      <p:cBhvr>
                                        <p:cTn id="118" dur="500" fill="hold"/>
                                        <p:tgtEl>
                                          <p:spTgt spid="22549"/>
                                        </p:tgtEl>
                                        <p:attrNameLst>
                                          <p:attrName>ppt_y</p:attrName>
                                        </p:attrNameLst>
                                      </p:cBhvr>
                                      <p:tavLst>
                                        <p:tav tm="0">
                                          <p:val>
                                            <p:strVal val="#ppt_y"/>
                                          </p:val>
                                        </p:tav>
                                        <p:tav tm="100000">
                                          <p:val>
                                            <p:strVal val="#ppt_y"/>
                                          </p:val>
                                        </p:tav>
                                      </p:tavLst>
                                    </p:anim>
                                  </p:childTnLst>
                                </p:cTn>
                              </p:par>
                            </p:childTnLst>
                          </p:cTn>
                        </p:par>
                      </p:childTnLst>
                    </p:cTn>
                  </p:par>
                  <p:par>
                    <p:cTn id="119" fill="hold" nodeType="clickPar">
                      <p:stCondLst>
                        <p:cond delay="indefinite"/>
                      </p:stCondLst>
                      <p:childTnLst>
                        <p:par>
                          <p:cTn id="120" fill="hold" nodeType="afterGroup">
                            <p:stCondLst>
                              <p:cond delay="0"/>
                            </p:stCondLst>
                            <p:childTnLst>
                              <p:par>
                                <p:cTn id="121" presetID="2" presetClass="entr" presetSubtype="6" fill="hold" grpId="0" nodeType="clickEffect">
                                  <p:stCondLst>
                                    <p:cond delay="0"/>
                                  </p:stCondLst>
                                  <p:childTnLst>
                                    <p:set>
                                      <p:cBhvr>
                                        <p:cTn id="122" dur="1" fill="hold">
                                          <p:stCondLst>
                                            <p:cond delay="0"/>
                                          </p:stCondLst>
                                        </p:cTn>
                                        <p:tgtEl>
                                          <p:spTgt spid="22550"/>
                                        </p:tgtEl>
                                        <p:attrNameLst>
                                          <p:attrName>style.visibility</p:attrName>
                                        </p:attrNameLst>
                                      </p:cBhvr>
                                      <p:to>
                                        <p:strVal val="visible"/>
                                      </p:to>
                                    </p:set>
                                    <p:anim calcmode="lin" valueType="num">
                                      <p:cBhvr>
                                        <p:cTn id="123" dur="500" fill="hold"/>
                                        <p:tgtEl>
                                          <p:spTgt spid="22550"/>
                                        </p:tgtEl>
                                        <p:attrNameLst>
                                          <p:attrName>ppt_x</p:attrName>
                                        </p:attrNameLst>
                                      </p:cBhvr>
                                      <p:tavLst>
                                        <p:tav tm="0">
                                          <p:val>
                                            <p:strVal val="1+#ppt_w/2"/>
                                          </p:val>
                                        </p:tav>
                                        <p:tav tm="100000">
                                          <p:val>
                                            <p:strVal val="#ppt_x"/>
                                          </p:val>
                                        </p:tav>
                                      </p:tavLst>
                                    </p:anim>
                                    <p:anim calcmode="lin" valueType="num">
                                      <p:cBhvr>
                                        <p:cTn id="124" dur="500" fill="hold"/>
                                        <p:tgtEl>
                                          <p:spTgt spid="22550"/>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afterGroup">
                            <p:stCondLst>
                              <p:cond delay="0"/>
                            </p:stCondLst>
                            <p:childTnLst>
                              <p:par>
                                <p:cTn id="127" presetID="2" presetClass="entr" presetSubtype="12" fill="hold" grpId="0" nodeType="clickEffect">
                                  <p:stCondLst>
                                    <p:cond delay="0"/>
                                  </p:stCondLst>
                                  <p:childTnLst>
                                    <p:set>
                                      <p:cBhvr>
                                        <p:cTn id="128" dur="1" fill="hold">
                                          <p:stCondLst>
                                            <p:cond delay="0"/>
                                          </p:stCondLst>
                                        </p:cTn>
                                        <p:tgtEl>
                                          <p:spTgt spid="22551"/>
                                        </p:tgtEl>
                                        <p:attrNameLst>
                                          <p:attrName>style.visibility</p:attrName>
                                        </p:attrNameLst>
                                      </p:cBhvr>
                                      <p:to>
                                        <p:strVal val="visible"/>
                                      </p:to>
                                    </p:set>
                                    <p:anim calcmode="lin" valueType="num">
                                      <p:cBhvr>
                                        <p:cTn id="129" dur="500" fill="hold"/>
                                        <p:tgtEl>
                                          <p:spTgt spid="22551"/>
                                        </p:tgtEl>
                                        <p:attrNameLst>
                                          <p:attrName>ppt_x</p:attrName>
                                        </p:attrNameLst>
                                      </p:cBhvr>
                                      <p:tavLst>
                                        <p:tav tm="0">
                                          <p:val>
                                            <p:strVal val="0-#ppt_w/2"/>
                                          </p:val>
                                        </p:tav>
                                        <p:tav tm="100000">
                                          <p:val>
                                            <p:strVal val="#ppt_x"/>
                                          </p:val>
                                        </p:tav>
                                      </p:tavLst>
                                    </p:anim>
                                    <p:anim calcmode="lin" valueType="num">
                                      <p:cBhvr>
                                        <p:cTn id="130" dur="500" fill="hold"/>
                                        <p:tgtEl>
                                          <p:spTgt spid="22551"/>
                                        </p:tgtEl>
                                        <p:attrNameLst>
                                          <p:attrName>ppt_y</p:attrName>
                                        </p:attrNameLst>
                                      </p:cBhvr>
                                      <p:tavLst>
                                        <p:tav tm="0">
                                          <p:val>
                                            <p:strVal val="1+#ppt_h/2"/>
                                          </p:val>
                                        </p:tav>
                                        <p:tav tm="100000">
                                          <p:val>
                                            <p:strVal val="#ppt_y"/>
                                          </p:val>
                                        </p:tav>
                                      </p:tavLst>
                                    </p:anim>
                                  </p:childTnLst>
                                </p:cTn>
                              </p:par>
                            </p:childTnLst>
                          </p:cTn>
                        </p:par>
                      </p:childTnLst>
                    </p:cTn>
                  </p:par>
                  <p:par>
                    <p:cTn id="131" fill="hold" nodeType="clickPar">
                      <p:stCondLst>
                        <p:cond delay="indefinite"/>
                      </p:stCondLst>
                      <p:childTnLst>
                        <p:par>
                          <p:cTn id="132" fill="hold" nodeType="afterGroup">
                            <p:stCondLst>
                              <p:cond delay="0"/>
                            </p:stCondLst>
                            <p:childTnLst>
                              <p:par>
                                <p:cTn id="133" presetID="4" presetClass="entr" presetSubtype="16" fill="hold" grpId="0" nodeType="clickEffect">
                                  <p:stCondLst>
                                    <p:cond delay="0"/>
                                  </p:stCondLst>
                                  <p:childTnLst>
                                    <p:set>
                                      <p:cBhvr>
                                        <p:cTn id="134" dur="1" fill="hold">
                                          <p:stCondLst>
                                            <p:cond delay="0"/>
                                          </p:stCondLst>
                                        </p:cTn>
                                        <p:tgtEl>
                                          <p:spTgt spid="22544"/>
                                        </p:tgtEl>
                                        <p:attrNameLst>
                                          <p:attrName>style.visibility</p:attrName>
                                        </p:attrNameLst>
                                      </p:cBhvr>
                                      <p:to>
                                        <p:strVal val="visible"/>
                                      </p:to>
                                    </p:set>
                                    <p:animEffect transition="in" filter="box(in)">
                                      <p:cBhvr>
                                        <p:cTn id="135" dur="500"/>
                                        <p:tgtEl>
                                          <p:spTgt spid="22544"/>
                                        </p:tgtEl>
                                      </p:cBhvr>
                                    </p:animEffect>
                                  </p:childTnLst>
                                </p:cTn>
                              </p:par>
                            </p:childTnLst>
                          </p:cTn>
                        </p:par>
                      </p:childTnLst>
                    </p:cTn>
                  </p:par>
                  <p:par>
                    <p:cTn id="136" fill="hold" nodeType="clickPar">
                      <p:stCondLst>
                        <p:cond delay="indefinite"/>
                      </p:stCondLst>
                      <p:childTnLst>
                        <p:par>
                          <p:cTn id="137" fill="hold" nodeType="afterGroup">
                            <p:stCondLst>
                              <p:cond delay="0"/>
                            </p:stCondLst>
                            <p:childTnLst>
                              <p:par>
                                <p:cTn id="138" presetID="2" presetClass="entr" presetSubtype="8" fill="hold" grpId="0" nodeType="clickEffect">
                                  <p:stCondLst>
                                    <p:cond delay="0"/>
                                  </p:stCondLst>
                                  <p:childTnLst>
                                    <p:set>
                                      <p:cBhvr>
                                        <p:cTn id="139" dur="1" fill="hold">
                                          <p:stCondLst>
                                            <p:cond delay="0"/>
                                          </p:stCondLst>
                                        </p:cTn>
                                        <p:tgtEl>
                                          <p:spTgt spid="22545"/>
                                        </p:tgtEl>
                                        <p:attrNameLst>
                                          <p:attrName>style.visibility</p:attrName>
                                        </p:attrNameLst>
                                      </p:cBhvr>
                                      <p:to>
                                        <p:strVal val="visible"/>
                                      </p:to>
                                    </p:set>
                                    <p:anim calcmode="lin" valueType="num">
                                      <p:cBhvr>
                                        <p:cTn id="140" dur="500" fill="hold"/>
                                        <p:tgtEl>
                                          <p:spTgt spid="22545"/>
                                        </p:tgtEl>
                                        <p:attrNameLst>
                                          <p:attrName>ppt_x</p:attrName>
                                        </p:attrNameLst>
                                      </p:cBhvr>
                                      <p:tavLst>
                                        <p:tav tm="0">
                                          <p:val>
                                            <p:strVal val="0-#ppt_w/2"/>
                                          </p:val>
                                        </p:tav>
                                        <p:tav tm="100000">
                                          <p:val>
                                            <p:strVal val="#ppt_x"/>
                                          </p:val>
                                        </p:tav>
                                      </p:tavLst>
                                    </p:anim>
                                    <p:anim calcmode="lin" valueType="num">
                                      <p:cBhvr>
                                        <p:cTn id="141" dur="500" fill="hold"/>
                                        <p:tgtEl>
                                          <p:spTgt spid="22545"/>
                                        </p:tgtEl>
                                        <p:attrNameLst>
                                          <p:attrName>ppt_y</p:attrName>
                                        </p:attrNameLst>
                                      </p:cBhvr>
                                      <p:tavLst>
                                        <p:tav tm="0">
                                          <p:val>
                                            <p:strVal val="#ppt_y"/>
                                          </p:val>
                                        </p:tav>
                                        <p:tav tm="100000">
                                          <p:val>
                                            <p:strVal val="#ppt_y"/>
                                          </p:val>
                                        </p:tav>
                                      </p:tavLst>
                                    </p:anim>
                                  </p:childTnLst>
                                </p:cTn>
                              </p:par>
                            </p:childTnLst>
                          </p:cTn>
                        </p:par>
                      </p:childTnLst>
                    </p:cTn>
                  </p:par>
                  <p:par>
                    <p:cTn id="142" fill="hold" nodeType="clickPar">
                      <p:stCondLst>
                        <p:cond delay="indefinite"/>
                      </p:stCondLst>
                      <p:childTnLst>
                        <p:par>
                          <p:cTn id="143" fill="hold" nodeType="afterGroup">
                            <p:stCondLst>
                              <p:cond delay="0"/>
                            </p:stCondLst>
                            <p:childTnLst>
                              <p:par>
                                <p:cTn id="144" presetID="2" presetClass="entr" presetSubtype="8" fill="hold" grpId="0" nodeType="clickEffect">
                                  <p:stCondLst>
                                    <p:cond delay="0"/>
                                  </p:stCondLst>
                                  <p:childTnLst>
                                    <p:set>
                                      <p:cBhvr>
                                        <p:cTn id="145" dur="1" fill="hold">
                                          <p:stCondLst>
                                            <p:cond delay="0"/>
                                          </p:stCondLst>
                                        </p:cTn>
                                        <p:tgtEl>
                                          <p:spTgt spid="22546"/>
                                        </p:tgtEl>
                                        <p:attrNameLst>
                                          <p:attrName>style.visibility</p:attrName>
                                        </p:attrNameLst>
                                      </p:cBhvr>
                                      <p:to>
                                        <p:strVal val="visible"/>
                                      </p:to>
                                    </p:set>
                                    <p:anim calcmode="lin" valueType="num">
                                      <p:cBhvr>
                                        <p:cTn id="146" dur="500" fill="hold"/>
                                        <p:tgtEl>
                                          <p:spTgt spid="22546"/>
                                        </p:tgtEl>
                                        <p:attrNameLst>
                                          <p:attrName>ppt_x</p:attrName>
                                        </p:attrNameLst>
                                      </p:cBhvr>
                                      <p:tavLst>
                                        <p:tav tm="0">
                                          <p:val>
                                            <p:strVal val="0-#ppt_w/2"/>
                                          </p:val>
                                        </p:tav>
                                        <p:tav tm="100000">
                                          <p:val>
                                            <p:strVal val="#ppt_x"/>
                                          </p:val>
                                        </p:tav>
                                      </p:tavLst>
                                    </p:anim>
                                    <p:anim calcmode="lin" valueType="num">
                                      <p:cBhvr>
                                        <p:cTn id="147" dur="500" fill="hold"/>
                                        <p:tgtEl>
                                          <p:spTgt spid="225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p:bldP spid="22534" grpId="0"/>
      <p:bldP spid="22537" grpId="0"/>
      <p:bldP spid="22539" grpId="0"/>
      <p:bldP spid="22541" grpId="0"/>
      <p:bldP spid="22542" grpId="0"/>
      <p:bldP spid="22544" grpId="0"/>
      <p:bldP spid="22545" grpId="0"/>
      <p:bldP spid="22546" grpId="0"/>
      <p:bldP spid="22547" grpId="0"/>
      <p:bldP spid="22548" grpId="0"/>
      <p:bldP spid="22549" grpId="0"/>
      <p:bldP spid="22550" grpId="0"/>
      <p:bldP spid="22551" grpId="0"/>
      <p:bldP spid="22552" grpId="0"/>
      <p:bldP spid="22553" grpId="0"/>
      <p:bldP spid="22554" grpId="0"/>
      <p:bldP spid="2255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情节细赏</a:t>
            </a:r>
            <a:endParaRPr lang="en-US" altLang="zh-CN" sz="4800">
              <a:latin typeface="隶书"/>
              <a:ea typeface="隶书" charset="-122"/>
            </a:endParaRPr>
          </a:p>
        </p:txBody>
      </p:sp>
      <p:sp>
        <p:nvSpPr>
          <p:cNvPr id="36868" name="矩形 36867"/>
          <p:cNvSpPr/>
          <p:nvPr/>
        </p:nvSpPr>
        <p:spPr>
          <a:xfrm>
            <a:off x="560070" y="1168400"/>
            <a:ext cx="10866120" cy="632460"/>
          </a:xfrm>
          <a:prstGeom prst="rect">
            <a:avLst/>
          </a:prstGeom>
          <a:noFill/>
          <a:ln w="9525">
            <a:noFill/>
          </a:ln>
        </p:spPr>
        <p:txBody>
          <a:bodyPr wrap="square">
            <a:spAutoFit/>
          </a:bodyPr>
          <a:lstStyle/>
          <a:p>
            <a:pPr algn="just">
              <a:lnSpc>
                <a:spcPct val="110000"/>
              </a:lnSpc>
            </a:pPr>
            <a:r>
              <a:rPr lang="zh-CN" sz="3200" b="1">
                <a:latin typeface="宋体" panose="02010600030101010101" pitchFamily="2" charset="-122"/>
                <a:ea typeface="宋体" panose="02010600030101010101" pitchFamily="2" charset="-122"/>
                <a:cs typeface="隶书" panose="02010509060101010101" charset="-122"/>
                <a:sym typeface="+mn-ea"/>
              </a:rPr>
              <a:t>哪些情节、哪些细节能够看出大清已经走到了穷途末路？</a:t>
            </a:r>
            <a:endParaRPr lang="zh-CN" sz="3200" b="1">
              <a:latin typeface="宋体" pitchFamily="2" charset="-122"/>
              <a:ea typeface="宋体" pitchFamily="2" charset="-122"/>
              <a:cs typeface="隶书" panose="02010509060101010101" charset="-122"/>
              <a:sym typeface="+mn-ea"/>
            </a:endParaRPr>
          </a:p>
        </p:txBody>
      </p:sp>
      <p:sp>
        <p:nvSpPr>
          <p:cNvPr id="30723" name="文本框 30722"/>
          <p:cNvSpPr txBox="1"/>
          <p:nvPr/>
        </p:nvSpPr>
        <p:spPr>
          <a:xfrm>
            <a:off x="441960" y="1946275"/>
            <a:ext cx="10984230" cy="4831080"/>
          </a:xfrm>
          <a:prstGeom prst="rect">
            <a:avLst/>
          </a:prstGeom>
          <a:noFill/>
          <a:ln w="9525">
            <a:noFill/>
          </a:ln>
        </p:spPr>
        <p:txBody>
          <a:bodyPr wrap="square">
            <a:spAutoFit/>
          </a:bodyPr>
          <a:lstStyle/>
          <a:p>
            <a:pPr>
              <a:spcBef>
                <a:spcPct val="50000"/>
              </a:spcBef>
            </a:pPr>
            <a:r>
              <a:rPr lang="en-US" altLang="zh-CN">
                <a:latin typeface="Times New Roman" panose="02020603050405020304" pitchFamily="18" charset="0"/>
              </a:rPr>
              <a:t>     </a:t>
            </a:r>
            <a:r>
              <a:rPr lang="en-US" altLang="zh-CN" sz="2800">
                <a:solidFill>
                  <a:schemeClr val="tx1"/>
                </a:solidFill>
                <a:latin typeface="楷体" panose="02010609060101010101" charset="-122"/>
                <a:ea typeface="楷体" panose="02010609060101010101" charset="-122"/>
                <a:cs typeface="楷体" panose="02010609060101010101"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课文结尾“茶客甲”说：“将</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你完啦：”这句话的潜台词是：晚清政府完了，清朝社会完了，这个时代灭亡了。</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a:spcBef>
                <a:spcPct val="50000"/>
              </a:spcBef>
            </a:pPr>
            <a:r>
              <a:rPr lang="zh-CN" altLang="en-US" sz="2800" b="1">
                <a:solidFill>
                  <a:schemeClr val="tx1"/>
                </a:solidFill>
                <a:latin typeface="楷体" panose="02010609060101010101" charset="-122"/>
                <a:ea typeface="楷体" panose="02010609060101010101" charset="-122"/>
                <a:cs typeface="楷体" panose="02010609060101010101" charset="-122"/>
              </a:rPr>
              <a:t>    文章还通过众多事件，多侧面、多角度地反映了清朝末年黑暗腐朽、民不聊生的社会现实。例如：达官贵人为争一只家鸽而大打群架，荒淫无耻的朝廷老太监竞然娶妻，八十二岁的卖耳挖勺的孤老沦落街头，饥肠辘辘的农家姑娘被卖入火坑，常四爷因为一句话被捕入狱，还有戊戌变法失败、帝国主义入侵等等，这些大大小小、形形色色的人物和事件，都显示出晚清末年反动统治阶级和人民大众之间的尖锐对立，揭示了这个时代必然灭亡的命运。</a:t>
            </a:r>
            <a:endParaRPr lang="zh-CN" altLang="en-US" sz="2800" b="1">
              <a:solidFill>
                <a:srgbClr val="0000FF"/>
              </a:solidFill>
              <a:latin typeface="Times New Roman" pitchFamily="18" charset="0"/>
            </a:endParaRPr>
          </a:p>
          <a:p>
            <a:pPr>
              <a:spcBef>
                <a:spcPct val="50000"/>
              </a:spcBef>
            </a:pPr>
            <a:endParaRPr lang="zh-CN" altLang="en-US" sz="2800" b="1">
              <a:solidFill>
                <a:srgbClr val="0000FF"/>
              </a:solidFill>
              <a:latin typeface="Times New Roman" panose="02020603050405020304" pitchFamily="18" charset="0"/>
            </a:endParaRPr>
          </a:p>
        </p:txBody>
      </p:sp>
      <p:sp>
        <p:nvSpPr>
          <p:cNvPr id="6" name="云形标注 5"/>
          <p:cNvSpPr/>
          <p:nvPr/>
        </p:nvSpPr>
        <p:spPr>
          <a:xfrm>
            <a:off x="7923530" y="5724525"/>
            <a:ext cx="3693795" cy="947420"/>
          </a:xfrm>
          <a:prstGeom prst="cloudCallout">
            <a:avLst>
              <a:gd name="adj1" fmla="val -63907"/>
              <a:gd name="adj2" fmla="val -658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608060" y="5783580"/>
            <a:ext cx="2744470" cy="829945"/>
          </a:xfrm>
          <a:prstGeom prst="rect">
            <a:avLst/>
          </a:prstGeom>
          <a:noFill/>
        </p:spPr>
        <p:txBody>
          <a:bodyPr wrap="square" rtlCol="0">
            <a:spAutoFit/>
          </a:bodyPr>
          <a:lstStyle/>
          <a:p>
            <a:r>
              <a:rPr lang="zh-CN" altLang="en-US" sz="2400">
                <a:solidFill>
                  <a:srgbClr val="FFFF00"/>
                </a:solidFill>
              </a:rPr>
              <a:t>要注意挖掘戏剧中的潜台词。</a:t>
            </a:r>
            <a:endParaRPr lang="zh-CN" altLang="en-US" sz="24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0723"/>
                                        </p:tgtEl>
                                        <p:attrNameLst>
                                          <p:attrName>style.visibility</p:attrName>
                                        </p:attrNameLst>
                                      </p:cBhvr>
                                      <p:to>
                                        <p:strVal val="visible"/>
                                      </p:to>
                                    </p:set>
                                    <p:animEffect transition="in" filter="blinds(horizontal)">
                                      <p:cBhvr>
                                        <p:cTn id="20" dur="500"/>
                                        <p:tgtEl>
                                          <p:spTgt spid="30723"/>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0723" grpId="0"/>
      <p:bldP spid="7"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Rectangle 2"/>
          <p:cNvSpPr>
            <a:spLocks noGrp="1" noRot="1"/>
          </p:cNvSpPr>
          <p:nvPr>
            <p:ph type="title"/>
          </p:nvPr>
        </p:nvSpPr>
        <p:spPr>
          <a:xfrm>
            <a:off x="1847850" y="260350"/>
            <a:ext cx="7989888" cy="1143000"/>
          </a:xfrm>
        </p:spPr>
        <p:txBody>
          <a:bodyPr vert="horz" wrap="square" lIns="91440" tIns="45720" rIns="91440" bIns="45720" anchor="ctr" anchorCtr="0"/>
          <a:lstStyle/>
          <a:p>
            <a:pPr eaLnBrk="1" hangingPunct="1"/>
            <a:r>
              <a:rPr lang="zh-CN" altLang="en-US" sz="4000" b="1"/>
              <a:t>“图卷戏”：卷轴画式的平面结构</a:t>
            </a:r>
            <a:endParaRPr lang="zh-CN" altLang="en-US" sz="4000" b="1"/>
          </a:p>
        </p:txBody>
      </p:sp>
      <p:sp>
        <p:nvSpPr>
          <p:cNvPr id="26627" name="Rectangle 3"/>
          <p:cNvSpPr>
            <a:spLocks noGrp="1" noRot="1"/>
          </p:cNvSpPr>
          <p:nvPr>
            <p:ph idx="1"/>
          </p:nvPr>
        </p:nvSpPr>
        <p:spPr>
          <a:xfrm>
            <a:off x="1992313" y="1916113"/>
            <a:ext cx="8135937" cy="4178300"/>
          </a:xfrm>
        </p:spPr>
        <p:txBody>
          <a:bodyPr vert="horz" wrap="square" lIns="91440" tIns="45720" rIns="91440" bIns="45720" anchor="t" anchorCtr="0"/>
          <a:lstStyle/>
          <a:p>
            <a:pPr marL="0" indent="803275" eaLnBrk="1" hangingPunct="1">
              <a:lnSpc>
                <a:spcPct val="120000"/>
              </a:lnSpc>
              <a:buNone/>
            </a:pPr>
            <a:r>
              <a:rPr lang="zh-CN" altLang="en-US" sz="2400" b="1" u="sng">
                <a:solidFill>
                  <a:srgbClr val="CC0000"/>
                </a:solidFill>
                <a:ea typeface="楷体_GB2312" pitchFamily="49" charset="-122"/>
              </a:rPr>
              <a:t>没有一个统一的情节</a:t>
            </a:r>
            <a:r>
              <a:rPr lang="zh-CN" altLang="en-US" sz="2400" b="1">
                <a:solidFill>
                  <a:srgbClr val="006666"/>
                </a:solidFill>
                <a:ea typeface="楷体_GB2312" pitchFamily="49" charset="-122"/>
              </a:rPr>
              <a:t>，也没有一个非此不可的中心人物，只是像画卷一样，将一个个</a:t>
            </a:r>
            <a:r>
              <a:rPr lang="zh-CN" altLang="en-US" sz="2400" b="1" u="sng">
                <a:solidFill>
                  <a:srgbClr val="CC0000"/>
                </a:solidFill>
                <a:ea typeface="楷体_GB2312" pitchFamily="49" charset="-122"/>
              </a:rPr>
              <a:t>人物展览</a:t>
            </a:r>
            <a:r>
              <a:rPr lang="zh-CN" altLang="en-US" sz="2400" b="1">
                <a:solidFill>
                  <a:srgbClr val="006666"/>
                </a:solidFill>
                <a:ea typeface="楷体_GB2312" pitchFamily="49" charset="-122"/>
              </a:rPr>
              <a:t>进去，把一个个情节镶嵌进去。剧中所有人物的活动，都是截取他们在茶馆中的一个横截面，这些画面组织起来便构成了一幅卷轴画，随着剧情的发展逐步展开。</a:t>
            </a:r>
            <a:endParaRPr lang="zh-CN" altLang="en-US" sz="2400" b="1">
              <a:solidFill>
                <a:srgbClr val="006666"/>
              </a:solidFill>
              <a:ea typeface="楷体_GB2312" pitchFamily="49" charset="-122"/>
            </a:endParaRPr>
          </a:p>
          <a:p>
            <a:pPr marL="0" indent="803275" eaLnBrk="1" hangingPunct="1">
              <a:lnSpc>
                <a:spcPct val="120000"/>
              </a:lnSpc>
              <a:buNone/>
            </a:pPr>
            <a:r>
              <a:rPr lang="zh-CN" altLang="en-US" sz="2400" b="1">
                <a:solidFill>
                  <a:srgbClr val="006666"/>
                </a:solidFill>
                <a:ea typeface="楷体_GB2312" pitchFamily="49" charset="-122"/>
              </a:rPr>
              <a:t>人物虽多，但人物之间的联系都是单线的、小范围的，每个人的故事都是单一的。即便是王利发的戏，很大一部分也是用来应付生意的，并不是他本人的戏。</a:t>
            </a:r>
            <a:endParaRPr lang="zh-CN" altLang="en-US" sz="2400" b="1">
              <a:solidFill>
                <a:srgbClr val="006666"/>
              </a:solidFill>
              <a:ea typeface="楷体_GB2312" pitchFamily="49" charset="-122"/>
            </a:endParaRPr>
          </a:p>
        </p:txBody>
      </p:sp>
    </p:spTree>
  </p:cSld>
  <p:clrMapOvr>
    <a:masterClrMapping/>
  </p:clrMapOvr>
  <p:transition>
    <p:random/>
    <p:sndAc>
      <p:stSnd>
        <p:snd r:embed="rId2" name="cashreg.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fade">
                                      <p:cBhvr>
                                        <p:cTn id="7" dur="2000"/>
                                        <p:tgtEl>
                                          <p:spTgt spid="2662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fade">
                                      <p:cBhvr>
                                        <p:cTn id="12" dur="2000"/>
                                        <p:tgtEl>
                                          <p:spTgt spid="266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3" name="Text Box 5"/>
          <p:cNvSpPr txBox="1"/>
          <p:nvPr/>
        </p:nvSpPr>
        <p:spPr>
          <a:xfrm>
            <a:off x="3863975" y="260350"/>
            <a:ext cx="4176713" cy="768350"/>
          </a:xfrm>
          <a:prstGeom prst="rect">
            <a:avLst/>
          </a:prstGeom>
          <a:noFill/>
          <a:ln w="9525">
            <a:noFill/>
          </a:ln>
        </p:spPr>
        <p:txBody>
          <a:bodyPr anchor="t" anchorCtr="0">
            <a:spAutoFit/>
          </a:bodyPr>
          <a:lstStyle/>
          <a:p>
            <a:pPr>
              <a:spcBef>
                <a:spcPct val="50000"/>
              </a:spcBef>
            </a:pPr>
            <a:r>
              <a:rPr lang="zh-CN" altLang="en-US" sz="4400">
                <a:solidFill>
                  <a:srgbClr val="CC3300"/>
                </a:solidFill>
                <a:latin typeface="隶书" panose="02010509060101010101" charset="-122"/>
                <a:ea typeface="隶书" panose="02010509060101010101" charset="0"/>
              </a:rPr>
              <a:t>特殊的戏剧冲突</a:t>
            </a:r>
            <a:r>
              <a:rPr lang="zh-CN" altLang="en-US" sz="4400">
                <a:solidFill>
                  <a:srgbClr val="CCFFFF"/>
                </a:solidFill>
                <a:latin typeface="隶书" panose="02010509060101010101" charset="-122"/>
                <a:ea typeface="隶书" panose="02010509060101010101" charset="0"/>
              </a:rPr>
              <a:t> </a:t>
            </a:r>
            <a:endParaRPr lang="zh-CN" altLang="en-US" sz="4400">
              <a:solidFill>
                <a:srgbClr val="CCFFFF"/>
              </a:solidFill>
              <a:latin typeface="隶书"/>
              <a:ea typeface="隶书" charset="-122"/>
            </a:endParaRPr>
          </a:p>
        </p:txBody>
      </p:sp>
      <p:sp>
        <p:nvSpPr>
          <p:cNvPr id="32774" name="Text Box 6"/>
          <p:cNvSpPr txBox="1"/>
          <p:nvPr/>
        </p:nvSpPr>
        <p:spPr>
          <a:xfrm>
            <a:off x="1847850" y="1196975"/>
            <a:ext cx="8496300" cy="3969385"/>
          </a:xfrm>
          <a:prstGeom prst="rect">
            <a:avLst/>
          </a:prstGeom>
          <a:noFill/>
          <a:ln w="9525">
            <a:noFill/>
          </a:ln>
        </p:spPr>
        <p:txBody>
          <a:bodyPr anchor="t" anchorCtr="0">
            <a:spAutoFit/>
          </a:bodyPr>
          <a:lstStyle/>
          <a:p>
            <a:pPr algn="just">
              <a:spcBef>
                <a:spcPct val="50000"/>
              </a:spcBef>
            </a:pPr>
            <a:r>
              <a:rPr lang="zh-CN" altLang="en-US" sz="2800" b="1">
                <a:solidFill>
                  <a:srgbClr val="006666"/>
                </a:solidFill>
                <a:latin typeface="Times New Roman" panose="02020603050405020304" pitchFamily="18" charset="0"/>
                <a:ea typeface="楷体_GB2312" pitchFamily="49" charset="-122"/>
              </a:rPr>
              <a:t>         没有一个贯穿始终的戏剧冲突。人物之间并没有正面的冲突（个别局部的冲突例外），他们与茶馆的兴衰无直接关系，只是按照自己的轨迹运行着。而正直善良的人无法摆脱厄运，社会渣滓却横行霸道。作者把矛头直接指向那个旧时代，人物与人物之间每一个小的冲突都暗示了</a:t>
            </a:r>
            <a:r>
              <a:rPr lang="zh-CN" altLang="en-US" sz="2800" b="1" u="sng">
                <a:solidFill>
                  <a:srgbClr val="CC0000"/>
                </a:solidFill>
                <a:latin typeface="Times New Roman" panose="02020603050405020304" pitchFamily="18" charset="0"/>
                <a:ea typeface="楷体_GB2312" pitchFamily="49" charset="-122"/>
              </a:rPr>
              <a:t>人民与旧时代的冲突</a:t>
            </a:r>
            <a:r>
              <a:rPr lang="zh-CN" altLang="en-US" sz="2800" b="1">
                <a:solidFill>
                  <a:srgbClr val="006666"/>
                </a:solidFill>
                <a:latin typeface="Times New Roman" panose="02020603050405020304" pitchFamily="18" charset="0"/>
                <a:ea typeface="楷体_GB2312" pitchFamily="49" charset="-122"/>
              </a:rPr>
              <a:t>。李三的报怨，巡警的勒索，难民的哀告，逃兵的蛮横，都表现了帝国主义操纵的军阀混战给社会造成的混乱，给人民带来的深重灾难。</a:t>
            </a:r>
            <a:endParaRPr lang="zh-CN" altLang="en-US" sz="2800" b="1">
              <a:solidFill>
                <a:srgbClr val="006666"/>
              </a:solidFill>
              <a:latin typeface="Times New Roman" pitchFamily="18" charset="0"/>
              <a:ea typeface="楷体_GB2312" pitchFamily="49" charset="-122"/>
            </a:endParaRPr>
          </a:p>
        </p:txBody>
      </p:sp>
      <p:sp>
        <p:nvSpPr>
          <p:cNvPr id="32775" name="AutoShape 7"/>
          <p:cNvSpPr/>
          <p:nvPr/>
        </p:nvSpPr>
        <p:spPr>
          <a:xfrm>
            <a:off x="6240463" y="5445125"/>
            <a:ext cx="2447925" cy="1152525"/>
          </a:xfrm>
          <a:prstGeom prst="wedgeRoundRectCallout">
            <a:avLst>
              <a:gd name="adj1" fmla="val -83657"/>
              <a:gd name="adj2" fmla="val -121074"/>
              <a:gd name="adj3" fmla="val 16667"/>
            </a:avLst>
          </a:prstGeom>
          <a:solidFill>
            <a:srgbClr val="FFCC66"/>
          </a:solidFill>
          <a:ln w="9525" cap="flat" cmpd="sng">
            <a:solidFill>
              <a:schemeClr val="tx1"/>
            </a:solidFill>
            <a:prstDash val="solid"/>
            <a:miter/>
            <a:headEnd type="none" w="med" len="med"/>
            <a:tailEnd type="none" w="med" len="med"/>
          </a:ln>
        </p:spPr>
        <p:txBody>
          <a:bodyPr wrap="none" anchor="ctr" anchorCtr="0"/>
          <a:lstStyle/>
          <a:p>
            <a:pPr algn="ctr"/>
            <a:r>
              <a:rPr lang="zh-CN" altLang="en-US" sz="3600">
                <a:solidFill>
                  <a:srgbClr val="CC0000"/>
                </a:solidFill>
                <a:latin typeface="Times New Roman" panose="02020603050405020304" pitchFamily="18" charset="0"/>
                <a:ea typeface="华文行楷" pitchFamily="2" charset="-122"/>
              </a:rPr>
              <a:t>无事的悲剧</a:t>
            </a:r>
            <a:endParaRPr lang="zh-CN" altLang="en-US" sz="3600">
              <a:solidFill>
                <a:srgbClr val="CC0000"/>
              </a:solidFill>
              <a:latin typeface="Times New Roman" pitchFamily="18" charset="0"/>
              <a:ea typeface="华文行楷" pitchFamily="2" charset="-122"/>
            </a:endParaRPr>
          </a:p>
          <a:p>
            <a:pPr algn="ctr"/>
            <a:r>
              <a:rPr lang="zh-CN" altLang="en-US" sz="3600">
                <a:solidFill>
                  <a:srgbClr val="CC0000"/>
                </a:solidFill>
                <a:latin typeface="Times New Roman" panose="02020603050405020304" pitchFamily="18" charset="0"/>
                <a:ea typeface="华文行楷" pitchFamily="2" charset="-122"/>
              </a:rPr>
              <a:t>时代的悲剧</a:t>
            </a:r>
            <a:endParaRPr lang="zh-CN" altLang="en-US" sz="3600">
              <a:solidFill>
                <a:srgbClr val="CC0000"/>
              </a:solidFill>
              <a:latin typeface="Times New Roman" panose="02020603050405020304" pitchFamily="18" charset="0"/>
              <a:ea typeface="华文行楷" pitchFamily="2" charset="-122"/>
            </a:endParaRPr>
          </a:p>
        </p:txBody>
      </p:sp>
    </p:spTree>
  </p:cSld>
  <p:clrMapOvr>
    <a:masterClrMapping/>
  </p:clrMapOvr>
  <p:transition>
    <p:random/>
    <p:sndAc>
      <p:stSnd>
        <p:snd r:embed="rId2" name="drumroll.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dissolve">
                                      <p:cBhvr>
                                        <p:cTn id="7" dur="500"/>
                                        <p:tgtEl>
                                          <p:spTgt spid="327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2774"/>
                                        </p:tgtEl>
                                        <p:attrNameLst>
                                          <p:attrName>style.visibility</p:attrName>
                                        </p:attrNameLst>
                                      </p:cBhvr>
                                      <p:to>
                                        <p:strVal val="visible"/>
                                      </p:to>
                                    </p:set>
                                    <p:anim to="" calcmode="lin" valueType="num">
                                      <p:cBhvr>
                                        <p:cTn id="12" dur="1" fill="hold"/>
                                        <p:tgtEl>
                                          <p:spTgt spid="32774"/>
                                        </p:tgtEl>
                                        <p:attrNameLst>
                                          <p:attrName>style.visibility</p:attrName>
                                        </p:attrNameLst>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775"/>
                                        </p:tgtEl>
                                        <p:attrNameLst>
                                          <p:attrName>style.visibility</p:attrName>
                                        </p:attrNameLst>
                                      </p:cBhvr>
                                      <p:to>
                                        <p:strVal val="visible"/>
                                      </p:to>
                                    </p:set>
                                    <p:anim calcmode="lin" valueType="num">
                                      <p:cBhvr>
                                        <p:cTn id="17" dur="500" fill="hold"/>
                                        <p:tgtEl>
                                          <p:spTgt spid="32775"/>
                                        </p:tgtEl>
                                        <p:attrNameLst>
                                          <p:attrName>ppt_x</p:attrName>
                                        </p:attrNameLst>
                                      </p:cBhvr>
                                      <p:tavLst>
                                        <p:tav tm="0">
                                          <p:val>
                                            <p:strVal val="#ppt_x"/>
                                          </p:val>
                                        </p:tav>
                                        <p:tav tm="100000">
                                          <p:val>
                                            <p:strVal val="#ppt_x"/>
                                          </p:val>
                                        </p:tav>
                                      </p:tavLst>
                                    </p:anim>
                                    <p:anim calcmode="lin" valueType="num">
                                      <p:cBhvr>
                                        <p:cTn id="18"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P spid="32774" grpId="0"/>
      <p:bldP spid="3277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形象分析</a:t>
            </a:r>
            <a:endParaRPr lang="zh-CN" altLang="en-US" sz="4800">
              <a:latin typeface="隶书" panose="02010509060101010101" charset="-122"/>
              <a:ea typeface="隶书" panose="02010509060101010101" charset="0"/>
            </a:endParaRPr>
          </a:p>
        </p:txBody>
      </p:sp>
      <p:sp>
        <p:nvSpPr>
          <p:cNvPr id="36868" name="矩形 36867"/>
          <p:cNvSpPr/>
          <p:nvPr/>
        </p:nvSpPr>
        <p:spPr>
          <a:xfrm>
            <a:off x="560070" y="1168400"/>
            <a:ext cx="10866120" cy="632460"/>
          </a:xfrm>
          <a:prstGeom prst="rect">
            <a:avLst/>
          </a:prstGeom>
          <a:noFill/>
          <a:ln w="9525">
            <a:noFill/>
          </a:ln>
        </p:spPr>
        <p:txBody>
          <a:bodyPr wrap="square">
            <a:spAutoFit/>
          </a:bodyPr>
          <a:lstStyle/>
          <a:p>
            <a:pPr algn="just">
              <a:lnSpc>
                <a:spcPct val="110000"/>
              </a:lnSpc>
            </a:pPr>
            <a:r>
              <a:rPr lang="zh-CN" sz="3200" b="1">
                <a:latin typeface="宋体" panose="02010600030101010101" pitchFamily="2" charset="-122"/>
                <a:ea typeface="宋体" panose="02010600030101010101" pitchFamily="2" charset="-122"/>
                <a:cs typeface="隶书" panose="02010509060101010101" charset="-122"/>
                <a:sym typeface="+mn-ea"/>
              </a:rPr>
              <a:t>分析文中的主要人物形象，概括其特征，并指出其时代意义。</a:t>
            </a:r>
            <a:endParaRPr lang="zh-CN" sz="3200" b="1">
              <a:latin typeface="宋体" panose="02010600030101010101" pitchFamily="2" charset="-122"/>
              <a:ea typeface="宋体" panose="02010600030101010101" pitchFamily="2" charset="-122"/>
              <a:cs typeface="隶书" panose="02010509060101010101" charset="-122"/>
              <a:sym typeface="+mn-ea"/>
            </a:endParaRPr>
          </a:p>
        </p:txBody>
      </p:sp>
      <p:sp>
        <p:nvSpPr>
          <p:cNvPr id="31750" name="文本框 31749"/>
          <p:cNvSpPr txBox="1"/>
          <p:nvPr/>
        </p:nvSpPr>
        <p:spPr>
          <a:xfrm>
            <a:off x="3049270" y="1937385"/>
            <a:ext cx="8376285" cy="4184650"/>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王利发</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裕泰茶馆的掌柜（线索人物）</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圆滑机灵：</a:t>
            </a:r>
            <a:r>
              <a:rPr lang="zh-CN" altLang="en-US" sz="2800" b="1">
                <a:latin typeface="楷体" panose="02010609060101010101" charset="-122"/>
                <a:ea typeface="楷体" panose="02010609060101010101" charset="-122"/>
                <a:cs typeface="楷体" panose="02010609060101010101" charset="-122"/>
                <a:sym typeface="+mn-ea"/>
              </a:rPr>
              <a:t>继承了父亲的处世哲学，多说好话，多请安，讨人人的喜欢。</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我知道您多么照应我，心疼我，决不会叫我挑着大茶壶，到街上卖热茶去！</a:t>
            </a:r>
            <a:r>
              <a:rPr lang="en-US" altLang="zh-CN" sz="2800" b="1">
                <a:latin typeface="楷体" panose="02010609060101010101" charset="-122"/>
                <a:ea typeface="楷体" panose="02010609060101010101" charset="-122"/>
                <a:cs typeface="楷体" panose="02010609060101010101" charset="-122"/>
                <a:sym typeface="+mn-ea"/>
              </a:rPr>
              <a:t>”</a:t>
            </a:r>
            <a:endParaRPr lang="zh-CN" altLang="en-US" sz="2800" b="1">
              <a:solidFill>
                <a:srgbClr val="CC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善于应酬：</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那么多的买卖，您的小手指头都比我的腰还粗。</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endParaRPr lang="zh-CN" altLang="en-US" sz="2800" b="1">
              <a:latin typeface="楷体" panose="02010609060101010101" charset="-122"/>
              <a:ea typeface="楷体" panose="02010609060101010101" charset="-122"/>
              <a:cs typeface="楷体" panose="02010609060101010101" charset="-122"/>
            </a:endParaRPr>
          </a:p>
        </p:txBody>
      </p:sp>
      <p:pic>
        <p:nvPicPr>
          <p:cNvPr id="31748" name="图片 31747" descr="梁冠华饰王利发">
            <a:hlinkClick action="ppaction://hlinkshowjump?jump=nextslide"/>
          </p:cNvPr>
          <p:cNvPicPr>
            <a:picLocks noChangeAspect="1"/>
          </p:cNvPicPr>
          <p:nvPr/>
        </p:nvPicPr>
        <p:blipFill>
          <a:blip r:embed="rId4"/>
          <a:stretch>
            <a:fillRect/>
          </a:stretch>
        </p:blipFill>
        <p:spPr>
          <a:xfrm>
            <a:off x="365125" y="2221230"/>
            <a:ext cx="2449195" cy="31121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ppt_w</p:attrName>
                                        </p:attrNameLst>
                                      </p:cBhvr>
                                      <p:tavLst>
                                        <p:tav tm="0">
                                          <p:val>
                                            <p:fltVal val="0"/>
                                          </p:val>
                                        </p:tav>
                                        <p:tav tm="100000">
                                          <p:val>
                                            <p:strVal val="#ppt_w"/>
                                          </p:val>
                                        </p:tav>
                                      </p:tavLst>
                                    </p:anim>
                                    <p:anim calcmode="lin" valueType="num">
                                      <p:cBhvr>
                                        <p:cTn id="8" dur="500" fill="hold"/>
                                        <p:tgtEl>
                                          <p:spTgt spid="36868"/>
                                        </p:tgtEl>
                                        <p:attrNameLst>
                                          <p:attrName>ppt_h</p:attrName>
                                        </p:attrNameLst>
                                      </p:cBhvr>
                                      <p:tavLst>
                                        <p:tav tm="0">
                                          <p:val>
                                            <p:fltVal val="0"/>
                                          </p:val>
                                        </p:tav>
                                        <p:tav tm="100000">
                                          <p:val>
                                            <p:strVal val="#ppt_h"/>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17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175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形象分析</a:t>
            </a:r>
            <a:endParaRPr lang="zh-CN" altLang="en-US" sz="4800">
              <a:latin typeface="隶书" panose="02010509060101010101" charset="-122"/>
              <a:ea typeface="隶书" panose="02010509060101010101" charset="0"/>
            </a:endParaRPr>
          </a:p>
        </p:txBody>
      </p:sp>
      <p:sp>
        <p:nvSpPr>
          <p:cNvPr id="31750" name="文本框 31749"/>
          <p:cNvSpPr txBox="1"/>
          <p:nvPr/>
        </p:nvSpPr>
        <p:spPr>
          <a:xfrm>
            <a:off x="3069590" y="1327785"/>
            <a:ext cx="8376285" cy="5262245"/>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王利发</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裕泰茶馆的掌柜（线索人物）</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精明干练：</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在动荡年代经营茶馆，后来也曾试图改良以顺应时代，善于经营。</a:t>
            </a:r>
            <a:endParaRPr lang="zh-CN" altLang="en-US" sz="2800" b="1">
              <a:solidFill>
                <a:srgbClr val="CC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胆小自私</a:t>
            </a:r>
            <a:r>
              <a:rPr lang="zh-CN" altLang="en-US" sz="2800" b="1">
                <a:solidFill>
                  <a:srgbClr val="C00000"/>
                </a:solidFill>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茶馆的规矩</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莫谈国事</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表明他想避开政治，维持生计自保为上。常四爷赏乡妇母女面吃，他说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我告诉您，这路事儿太多了，太多了！谁也管不了！</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反映出他自私自利的一面。</a:t>
            </a:r>
            <a:endParaRPr lang="zh-CN" altLang="en-US" sz="2800" b="1">
              <a:latin typeface="楷体" panose="02010609060101010101" charset="-122"/>
              <a:ea typeface="楷体" panose="02010609060101010101" charset="-122"/>
              <a:cs typeface="楷体" panose="02010609060101010101" charset="-122"/>
            </a:endParaRPr>
          </a:p>
          <a:p>
            <a:pPr marL="457200" indent="-457200">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rPr>
              <a:t>偶有善意：</a:t>
            </a:r>
            <a:r>
              <a:rPr lang="zh-CN" altLang="en-US" sz="2800" b="1">
                <a:latin typeface="楷体" panose="02010609060101010101" charset="-122"/>
                <a:ea typeface="楷体" panose="02010609060101010101" charset="-122"/>
                <a:cs typeface="楷体" panose="02010609060101010101" charset="-122"/>
              </a:rPr>
              <a:t>对唐铁嘴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我送给你一碗茶喝，你就甭卖那套生意口啦！</a:t>
            </a:r>
            <a:r>
              <a:rPr lang="en-US" altLang="zh-CN" sz="2800" b="1">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a:p>
            <a:pPr marL="457200" indent="-457200">
              <a:spcBef>
                <a:spcPct val="50000"/>
              </a:spcBef>
            </a:pPr>
            <a:endParaRPr lang="zh-CN" altLang="en-US" sz="2800" b="1">
              <a:latin typeface="楷体" panose="02010609060101010101" charset="-122"/>
              <a:ea typeface="楷体" panose="02010609060101010101" charset="-122"/>
              <a:cs typeface="楷体" panose="02010609060101010101" charset="-122"/>
            </a:endParaRPr>
          </a:p>
        </p:txBody>
      </p:sp>
      <p:pic>
        <p:nvPicPr>
          <p:cNvPr id="31748" name="图片 31747" descr="梁冠华饰王利发">
            <a:hlinkClick action="ppaction://hlinkshowjump?jump=nextslide"/>
          </p:cNvPr>
          <p:cNvPicPr>
            <a:picLocks noChangeAspect="1"/>
          </p:cNvPicPr>
          <p:nvPr/>
        </p:nvPicPr>
        <p:blipFill>
          <a:blip r:embed="rId4"/>
          <a:stretch>
            <a:fillRect/>
          </a:stretch>
        </p:blipFill>
        <p:spPr>
          <a:xfrm>
            <a:off x="365760" y="1761490"/>
            <a:ext cx="2449195" cy="3112135"/>
          </a:xfrm>
          <a:prstGeom prst="rect">
            <a:avLst/>
          </a:prstGeom>
          <a:noFill/>
          <a:ln w="9525">
            <a:noFill/>
          </a:ln>
        </p:spPr>
      </p:pic>
      <p:sp>
        <p:nvSpPr>
          <p:cNvPr id="4" name="文本框 3"/>
          <p:cNvSpPr txBox="1"/>
          <p:nvPr/>
        </p:nvSpPr>
        <p:spPr>
          <a:xfrm>
            <a:off x="274320" y="5237480"/>
            <a:ext cx="2632710" cy="977265"/>
          </a:xfrm>
          <a:prstGeom prst="rect">
            <a:avLst/>
          </a:prstGeom>
          <a:noFill/>
          <a:ln>
            <a:solidFill>
              <a:srgbClr val="7030A0"/>
            </a:solidFill>
          </a:ln>
        </p:spPr>
        <p:txBody>
          <a:bodyPr wrap="non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乱世底层商贩</a:t>
            </a:r>
            <a:endParaRPr lang="zh-CN" altLang="en-US" sz="3200" b="1">
              <a:solidFill>
                <a:srgbClr val="7030A0"/>
              </a:solidFill>
              <a:latin typeface="楷体" panose="02010609060101010101" charset="-122"/>
              <a:ea typeface="楷体" panose="02010609060101010101" charset="-122"/>
            </a:endParaRPr>
          </a:p>
          <a:p>
            <a:pPr algn="ctr">
              <a:lnSpc>
                <a:spcPct val="90000"/>
              </a:lnSpc>
            </a:pPr>
            <a:r>
              <a:rPr lang="zh-CN" altLang="en-US" sz="3200" b="1">
                <a:solidFill>
                  <a:srgbClr val="7030A0"/>
                </a:solidFill>
                <a:latin typeface="楷体" panose="02010609060101010101" charset="-122"/>
                <a:ea typeface="楷体" panose="02010609060101010101" charset="-122"/>
              </a:rPr>
              <a:t>维生之艰难</a:t>
            </a:r>
            <a:endParaRPr lang="zh-CN" altLang="en-US" sz="3200" b="1">
              <a:solidFill>
                <a:srgbClr val="7030A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形象分析</a:t>
            </a:r>
            <a:endParaRPr lang="zh-CN" altLang="en-US" sz="4800">
              <a:latin typeface="隶书" panose="02010509060101010101" charset="-122"/>
              <a:ea typeface="隶书" panose="02010509060101010101" charset="0"/>
            </a:endParaRPr>
          </a:p>
        </p:txBody>
      </p:sp>
      <p:sp>
        <p:nvSpPr>
          <p:cNvPr id="31750" name="文本框 31749"/>
          <p:cNvSpPr txBox="1"/>
          <p:nvPr/>
        </p:nvSpPr>
        <p:spPr>
          <a:xfrm>
            <a:off x="3778885" y="154940"/>
            <a:ext cx="8231505" cy="6339205"/>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常四爷</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正义爱国的晚清旗人</a:t>
            </a:r>
            <a:endParaRPr lang="zh-CN" altLang="en-US" sz="2800" b="1">
              <a:latin typeface="楷体_GB2312" pitchFamily="49" charset="-122"/>
              <a:ea typeface="楷体_GB2312" pitchFamily="49" charset="-122"/>
            </a:endParaRPr>
          </a:p>
          <a:p>
            <a:pPr>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忧国忧民：</a:t>
            </a:r>
            <a:r>
              <a:rPr lang="zh-CN" altLang="en-US" sz="2800" b="1">
                <a:latin typeface="楷体" panose="02010609060101010101" charset="-122"/>
                <a:ea typeface="楷体" panose="02010609060101010101" charset="-122"/>
                <a:cs typeface="楷体" panose="02010609060101010101" charset="-122"/>
                <a:sym typeface="+mn-ea"/>
              </a:rPr>
              <a:t>看到刘麻子身上的洋货，他忧虑</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这得往外流多少银子啊！”康六卖女儿，他忧虑“乡下是怎么了？会弄得这么卖儿卖女的！”乡妇卖女儿，他感叹“大清国要完！” </a:t>
            </a:r>
            <a:endParaRPr lang="zh-CN" altLang="en-US" sz="2800" b="1">
              <a:latin typeface="楷体" panose="02010609060101010101" charset="-122"/>
              <a:ea typeface="楷体" panose="02010609060101010101" charset="-122"/>
              <a:cs typeface="楷体" panose="02010609060101010101" charset="-122"/>
            </a:endParaRPr>
          </a:p>
          <a:p>
            <a:pPr algn="just">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爱憎分明，敢作敢当</a:t>
            </a:r>
            <a:r>
              <a:rPr lang="en-US" altLang="zh-CN" sz="2800" b="1">
                <a:solidFill>
                  <a:srgbClr val="C00000"/>
                </a:solidFill>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爱国的同时，痛恨洋鬼子和洋人的走狗，“我就不佩服吃洋饭的！”被宋、恩二人抓走时也坦言爱大清国，说</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甭锁，我跑不了！</a:t>
            </a:r>
            <a:r>
              <a:rPr lang="en-US" altLang="zh-CN" sz="2800" b="1">
                <a:latin typeface="楷体" panose="02010609060101010101" charset="-122"/>
                <a:ea typeface="楷体" panose="02010609060101010101" charset="-122"/>
                <a:cs typeface="楷体" panose="02010609060101010101" charset="-122"/>
                <a:sym typeface="+mn-ea"/>
              </a:rPr>
              <a:t>”</a:t>
            </a:r>
            <a:endParaRPr lang="zh-CN" altLang="en-US" sz="2800" b="1">
              <a:latin typeface="楷体" panose="02010609060101010101" charset="-122"/>
              <a:ea typeface="楷体" panose="02010609060101010101" charset="-122"/>
              <a:cs typeface="楷体" panose="02010609060101010101" charset="-122"/>
              <a:sym typeface="+mn-ea"/>
            </a:endParaRPr>
          </a:p>
          <a:p>
            <a:pPr algn="just">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硬气仗义，有正义感：</a:t>
            </a:r>
            <a:r>
              <a:rPr lang="zh-CN" altLang="en-US" sz="2800" b="1">
                <a:latin typeface="楷体" panose="02010609060101010101" charset="-122"/>
                <a:ea typeface="楷体" panose="02010609060101010101" charset="-122"/>
                <a:cs typeface="楷体" panose="02010609060101010101" charset="-122"/>
                <a:sym typeface="+mn-ea"/>
              </a:rPr>
              <a:t>当面训斥二德子，“尊家吃着官饷，可没见您去冲锋打仗！”还斥责伤天害理的纤手刘麻子“您可真有个狠劲儿，给拉拢这路事！”同情受苦受难、啼饥号寒的乡妇小孩，叫了烂肉面给她们吃。</a:t>
            </a:r>
            <a:endParaRPr lang="zh-CN" altLang="en-US" sz="2800" b="1">
              <a:latin typeface="楷体" panose="02010609060101010101" charset="-122"/>
              <a:ea typeface="楷体" panose="02010609060101010101" charset="-122"/>
              <a:cs typeface="楷体" panose="02010609060101010101" charset="-122"/>
            </a:endParaRPr>
          </a:p>
        </p:txBody>
      </p:sp>
      <p:pic>
        <p:nvPicPr>
          <p:cNvPr id="78851" name="Picture 4" descr="3450常四爷"/>
          <p:cNvPicPr>
            <a:picLocks noChangeAspect="1"/>
          </p:cNvPicPr>
          <p:nvPr/>
        </p:nvPicPr>
        <p:blipFill>
          <a:blip r:embed="rId4"/>
          <a:srcRect l="28856" r="6733"/>
          <a:stretch>
            <a:fillRect/>
          </a:stretch>
        </p:blipFill>
        <p:spPr>
          <a:xfrm>
            <a:off x="420370" y="1357630"/>
            <a:ext cx="3110230" cy="3131185"/>
          </a:xfrm>
          <a:prstGeom prst="rect">
            <a:avLst/>
          </a:prstGeom>
          <a:noFill/>
          <a:ln w="9525">
            <a:noFill/>
          </a:ln>
        </p:spPr>
      </p:pic>
      <p:sp>
        <p:nvSpPr>
          <p:cNvPr id="5" name="文本框 4"/>
          <p:cNvSpPr txBox="1"/>
          <p:nvPr/>
        </p:nvSpPr>
        <p:spPr>
          <a:xfrm>
            <a:off x="462280" y="4973955"/>
            <a:ext cx="3026410" cy="97726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晚清遗老中的</a:t>
            </a:r>
            <a:endParaRPr lang="zh-CN" altLang="en-US" sz="3200" b="1">
              <a:solidFill>
                <a:srgbClr val="7030A0"/>
              </a:solidFill>
              <a:latin typeface="楷体" panose="02010609060101010101" charset="-122"/>
              <a:ea typeface="楷体" panose="02010609060101010101" charset="-122"/>
            </a:endParaRPr>
          </a:p>
          <a:p>
            <a:pPr algn="ctr">
              <a:lnSpc>
                <a:spcPct val="90000"/>
              </a:lnSpc>
            </a:pPr>
            <a:r>
              <a:rPr lang="zh-CN" altLang="en-US" sz="3200" b="1">
                <a:solidFill>
                  <a:srgbClr val="7030A0"/>
                </a:solidFill>
                <a:latin typeface="楷体" panose="02010609060101010101" charset="-122"/>
                <a:ea typeface="楷体" panose="02010609060101010101" charset="-122"/>
              </a:rPr>
              <a:t>正义爱国之士</a:t>
            </a:r>
            <a:endParaRPr lang="zh-CN" altLang="en-US" sz="3200" b="1">
              <a:solidFill>
                <a:srgbClr val="7030A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0" fill="hold"/>
                                        <p:tgtEl>
                                          <p:spTgt spid="5"/>
                                        </p:tgtEl>
                                        <p:attrNameLst>
                                          <p:attrName>ppt_x</p:attrName>
                                        </p:attrNameLst>
                                      </p:cBhvr>
                                      <p:tavLst>
                                        <p:tav tm="0">
                                          <p:val>
                                            <p:strVal val="#ppt_x"/>
                                          </p:val>
                                        </p:tav>
                                        <p:tav tm="100000">
                                          <p:val>
                                            <p:strVal val="#ppt_x"/>
                                          </p:val>
                                        </p:tav>
                                      </p:tavLst>
                                    </p:anim>
                                    <p:anim calcmode="lin" valueType="num">
                                      <p:cBhvr additive="base">
                                        <p:cTn id="19"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4" name="Rectangle 6"/>
          <p:cNvSpPr/>
          <p:nvPr/>
        </p:nvSpPr>
        <p:spPr>
          <a:xfrm>
            <a:off x="8534400" y="990600"/>
            <a:ext cx="1371600" cy="4114800"/>
          </a:xfrm>
          <a:prstGeom prst="rect">
            <a:avLst/>
          </a:prstGeom>
          <a:solidFill>
            <a:schemeClr val="bg1"/>
          </a:solidFill>
          <a:ln w="57150" cap="flat" cmpd="sng">
            <a:solidFill>
              <a:srgbClr val="FF0000"/>
            </a:solidFill>
            <a:prstDash val="solid"/>
            <a:miter/>
            <a:headEnd type="none" w="med" len="med"/>
            <a:tailEnd type="none" w="med" len="med"/>
          </a:ln>
        </p:spPr>
        <p:txBody>
          <a:bodyPr wrap="none" anchor="ctr" anchorCtr="0"/>
          <a:lstStyle/>
          <a:p>
            <a:pPr algn="ctr"/>
            <a:endParaRPr lang="zh-CN" altLang="en-US">
              <a:latin typeface="Times New Roman" pitchFamily="18" charset="0"/>
              <a:ea typeface="宋体" pitchFamily="2" charset="-122"/>
            </a:endParaRPr>
          </a:p>
        </p:txBody>
      </p:sp>
      <p:sp>
        <p:nvSpPr>
          <p:cNvPr id="2052" name="Text Box 4"/>
          <p:cNvSpPr txBox="1">
            <a:spLocks noChangeArrowheads="1"/>
          </p:cNvSpPr>
          <p:nvPr/>
        </p:nvSpPr>
        <p:spPr bwMode="auto">
          <a:xfrm>
            <a:off x="8532813" y="836613"/>
            <a:ext cx="1536700" cy="4800600"/>
          </a:xfrm>
          <a:prstGeom prst="rect">
            <a:avLst/>
          </a:prstGeom>
          <a:noFill/>
          <a:ln w="9525">
            <a:noFill/>
            <a:miter lim="800000"/>
          </a:ln>
          <a:effectLst>
            <a:outerShdw dist="35921" dir="2700000" algn="ctr" rotWithShape="0">
              <a:srgbClr val="292929">
                <a:alpha val="50000"/>
              </a:srgbClr>
            </a:outerShdw>
          </a:effectLst>
        </p:spPr>
        <p:txBody>
          <a:bodyPr vert="eaVert">
            <a:spAutoFit/>
          </a:bodyPr>
          <a:lstStyle/>
          <a:p>
            <a:pPr marR="0" defTabSz="914400">
              <a:spcBef>
                <a:spcPct val="50000"/>
              </a:spcBef>
              <a:buClrTx/>
              <a:buSzTx/>
              <a:buFontTx/>
              <a:buNone/>
              <a:defRPr/>
            </a:pPr>
            <a:r>
              <a:rPr kumimoji="1" lang="en-US" altLang="zh-CN" sz="6000" kern="1200" cap="none" spc="0" normalizeH="0" baseline="0" noProof="0">
                <a:latin typeface="Times New Roman" panose="02020603050405020304" pitchFamily="18" charset="0"/>
                <a:ea typeface="宋体" panose="02010600030101010101" pitchFamily="2" charset="-122"/>
                <a:cs typeface="+mn-cs"/>
              </a:rPr>
              <a:t>  </a:t>
            </a:r>
            <a:r>
              <a:rPr kumimoji="1" lang="zh-CN" altLang="en-US" sz="8800" b="1" kern="1200" cap="none" spc="0" normalizeH="0" baseline="0" noProof="0">
                <a:effectLst>
                  <a:outerShdw blurRad="38100" dist="38100" dir="2700000" algn="tl">
                    <a:srgbClr val="FFFFFF"/>
                  </a:outerShdw>
                </a:effectLst>
                <a:latin typeface="汉仪行楷简" pitchFamily="49" charset="-122"/>
                <a:ea typeface="汉仪行楷简" pitchFamily="49" charset="-122"/>
                <a:cs typeface="+mn-cs"/>
              </a:rPr>
              <a:t>茶  馆</a:t>
            </a:r>
            <a:endParaRPr kumimoji="1" lang="zh-CN" altLang="en-US" sz="8800" b="1" kern="1200" cap="none" spc="0" normalizeH="0" baseline="0" noProof="0">
              <a:effectLst>
                <a:outerShdw blurRad="38100" dist="38100" dir="2700000" algn="tl">
                  <a:srgbClr val="FFFFFF"/>
                </a:outerShdw>
              </a:effectLst>
              <a:latin typeface="汉仪行楷简" pitchFamily="49" charset="-122"/>
              <a:ea typeface="汉仪行楷简" pitchFamily="49" charset="-122"/>
              <a:cs typeface="+mn-cs"/>
            </a:endParaRPr>
          </a:p>
        </p:txBody>
      </p:sp>
      <p:sp>
        <p:nvSpPr>
          <p:cNvPr id="2055" name="Text Box 7"/>
          <p:cNvSpPr txBox="1"/>
          <p:nvPr/>
        </p:nvSpPr>
        <p:spPr>
          <a:xfrm>
            <a:off x="1250950" y="1638300"/>
            <a:ext cx="798195" cy="2819400"/>
          </a:xfrm>
          <a:prstGeom prst="rect">
            <a:avLst/>
          </a:prstGeom>
          <a:noFill/>
          <a:ln w="9525">
            <a:noFill/>
          </a:ln>
        </p:spPr>
        <p:txBody>
          <a:bodyPr vert="eaVert" anchor="t" anchorCtr="0">
            <a:spAutoFit/>
          </a:bodyPr>
          <a:lstStyle/>
          <a:p>
            <a:pPr algn="ctr">
              <a:spcBef>
                <a:spcPct val="50000"/>
              </a:spcBef>
            </a:pPr>
            <a:r>
              <a:rPr lang="zh-CN" altLang="en-US" sz="4000">
                <a:latin typeface="汉仪行楷简" pitchFamily="49" charset="-122"/>
                <a:ea typeface="汉仪行楷简" pitchFamily="49" charset="-122"/>
              </a:rPr>
              <a:t>老舍  著</a:t>
            </a:r>
            <a:endParaRPr lang="zh-CN" altLang="en-US" sz="4000">
              <a:latin typeface="汉仪行楷简" pitchFamily="49" charset="-122"/>
              <a:ea typeface="汉仪行楷简" pitchFamily="49" charset="-122"/>
            </a:endParaRPr>
          </a:p>
        </p:txBody>
      </p:sp>
      <p:pic>
        <p:nvPicPr>
          <p:cNvPr id="2056" name="Picture 8" descr="茶壶"/>
          <p:cNvPicPr>
            <a:picLocks noChangeAspect="1"/>
          </p:cNvPicPr>
          <p:nvPr/>
        </p:nvPicPr>
        <p:blipFill>
          <a:blip r:embed="rId2"/>
          <a:stretch>
            <a:fillRect/>
          </a:stretch>
        </p:blipFill>
        <p:spPr>
          <a:xfrm>
            <a:off x="2979420" y="1997075"/>
            <a:ext cx="4624070" cy="3203575"/>
          </a:xfrm>
          <a:prstGeom prst="rect">
            <a:avLst/>
          </a:prstGeom>
          <a:noFill/>
          <a:ln w="9525">
            <a:noFill/>
          </a:ln>
        </p:spPr>
      </p:pic>
      <p:sp>
        <p:nvSpPr>
          <p:cNvPr id="2" name="文本框 1"/>
          <p:cNvSpPr txBox="1"/>
          <p:nvPr/>
        </p:nvSpPr>
        <p:spPr>
          <a:xfrm>
            <a:off x="8562975" y="4643438"/>
            <a:ext cx="1638300" cy="368300"/>
          </a:xfrm>
          <a:prstGeom prst="rect">
            <a:avLst/>
          </a:prstGeom>
          <a:noFill/>
          <a:ln w="9525">
            <a:noFill/>
          </a:ln>
        </p:spPr>
        <p:txBody>
          <a:bodyPr anchor="t" anchorCtr="0">
            <a:spAutoFit/>
          </a:bodyPr>
          <a:lstStyle/>
          <a:p>
            <a:pPr eaLnBrk="0" hangingPunct="0"/>
            <a:r>
              <a:rPr lang="zh-CN" altLang="en-US">
                <a:latin typeface="Times New Roman" panose="02020603050405020304" pitchFamily="18" charset="0"/>
                <a:ea typeface="宋体" panose="02010600030101010101" pitchFamily="2" charset="-122"/>
              </a:rPr>
              <a:t>（节选）</a:t>
            </a:r>
            <a:endParaRPr lang="zh-CN" altLang="en-US">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56"/>
                                        </p:tgtEl>
                                        <p:attrNameLst>
                                          <p:attrName>style.visibility</p:attrName>
                                        </p:attrNameLst>
                                      </p:cBhvr>
                                      <p:to>
                                        <p:strVal val="visible"/>
                                      </p:to>
                                    </p:set>
                                    <p:anim calcmode="lin" valueType="num">
                                      <p:cBhvr>
                                        <p:cTn id="7" dur="5000" fill="hold"/>
                                        <p:tgtEl>
                                          <p:spTgt spid="2056"/>
                                        </p:tgtEl>
                                        <p:attrNameLst>
                                          <p:attrName>ppt_w</p:attrName>
                                        </p:attrNameLst>
                                      </p:cBhvr>
                                      <p:tavLst>
                                        <p:tav tm="0">
                                          <p:val>
                                            <p:fltVal val="0"/>
                                          </p:val>
                                        </p:tav>
                                        <p:tav tm="100000">
                                          <p:val>
                                            <p:strVal val="#ppt_w"/>
                                          </p:val>
                                        </p:tav>
                                      </p:tavLst>
                                    </p:anim>
                                    <p:anim calcmode="lin" valueType="num">
                                      <p:cBhvr>
                                        <p:cTn id="8" dur="5000" fill="hold"/>
                                        <p:tgtEl>
                                          <p:spTgt spid="2056"/>
                                        </p:tgtEl>
                                        <p:attrNameLst>
                                          <p:attrName>ppt_h</p:attrName>
                                        </p:attrNameLst>
                                      </p:cBhvr>
                                      <p:tavLst>
                                        <p:tav tm="0">
                                          <p:val>
                                            <p:fltVal val="0"/>
                                          </p:val>
                                        </p:tav>
                                        <p:tav tm="100000">
                                          <p:val>
                                            <p:strVal val="#ppt_h"/>
                                          </p:val>
                                        </p:tav>
                                      </p:tavLst>
                                    </p:anim>
                                    <p:anim calcmode="lin" valueType="num">
                                      <p:cBhvr>
                                        <p:cTn id="9" dur="5000" fill="hold"/>
                                        <p:tgtEl>
                                          <p:spTgt spid="2056"/>
                                        </p:tgtEl>
                                        <p:attrNameLst>
                                          <p:attrName>style.rotation</p:attrName>
                                        </p:attrNameLst>
                                      </p:cBhvr>
                                      <p:tavLst>
                                        <p:tav tm="0">
                                          <p:val>
                                            <p:fltVal val="360"/>
                                          </p:val>
                                        </p:tav>
                                        <p:tav tm="100000">
                                          <p:val>
                                            <p:fltVal val="0"/>
                                          </p:val>
                                        </p:tav>
                                      </p:tavLst>
                                    </p:anim>
                                    <p:animEffect transition="in" filter="fade">
                                      <p:cBhvr>
                                        <p:cTn id="10" dur="5000"/>
                                        <p:tgtEl>
                                          <p:spTgt spid="205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054"/>
                                        </p:tgtEl>
                                        <p:attrNameLst>
                                          <p:attrName>style.visibility</p:attrName>
                                        </p:attrNameLst>
                                      </p:cBhvr>
                                      <p:to>
                                        <p:strVal val="visible"/>
                                      </p:to>
                                    </p:set>
                                    <p:animEffect transition="in" filter="fade">
                                      <p:cBhvr>
                                        <p:cTn id="15" dur="1000"/>
                                        <p:tgtEl>
                                          <p:spTgt spid="2054"/>
                                        </p:tgtEl>
                                      </p:cBhvr>
                                    </p:animEffect>
                                    <p:anim calcmode="lin" valueType="num">
                                      <p:cBhvr>
                                        <p:cTn id="16" dur="1000" fill="hold"/>
                                        <p:tgtEl>
                                          <p:spTgt spid="2054"/>
                                        </p:tgtEl>
                                        <p:attrNameLst>
                                          <p:attrName>ppt_x</p:attrName>
                                        </p:attrNameLst>
                                      </p:cBhvr>
                                      <p:tavLst>
                                        <p:tav tm="0">
                                          <p:val>
                                            <p:strVal val="#ppt_x"/>
                                          </p:val>
                                        </p:tav>
                                        <p:tav tm="100000">
                                          <p:val>
                                            <p:strVal val="#ppt_x"/>
                                          </p:val>
                                        </p:tav>
                                      </p:tavLst>
                                    </p:anim>
                                    <p:anim calcmode="lin" valueType="num">
                                      <p:cBhvr>
                                        <p:cTn id="17" dur="900" decel="100000" fill="hold"/>
                                        <p:tgtEl>
                                          <p:spTgt spid="205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054"/>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2052"/>
                                        </p:tgtEl>
                                        <p:attrNameLst>
                                          <p:attrName>style.visibility</p:attrName>
                                        </p:attrNameLst>
                                      </p:cBhvr>
                                      <p:to>
                                        <p:strVal val="visible"/>
                                      </p:to>
                                    </p:set>
                                    <p:anim calcmode="lin" valueType="num">
                                      <p:cBhvr>
                                        <p:cTn id="23" dur="1000" fill="hold"/>
                                        <p:tgtEl>
                                          <p:spTgt spid="2052"/>
                                        </p:tgtEl>
                                        <p:attrNameLst>
                                          <p:attrName>ppt_x</p:attrName>
                                        </p:attrNameLst>
                                      </p:cBhvr>
                                      <p:tavLst>
                                        <p:tav tm="0">
                                          <p:val>
                                            <p:strVal val="#ppt_x-.2"/>
                                          </p:val>
                                        </p:tav>
                                        <p:tav tm="100000">
                                          <p:val>
                                            <p:strVal val="#ppt_x"/>
                                          </p:val>
                                        </p:tav>
                                      </p:tavLst>
                                    </p:anim>
                                    <p:anim calcmode="lin" valueType="num">
                                      <p:cBhvr>
                                        <p:cTn id="24" dur="1000" fill="hold"/>
                                        <p:tgtEl>
                                          <p:spTgt spid="2052"/>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05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2055"/>
                                        </p:tgtEl>
                                        <p:attrNameLst>
                                          <p:attrName>style.visibility</p:attrName>
                                        </p:attrNameLst>
                                      </p:cBhvr>
                                      <p:to>
                                        <p:strVal val="visible"/>
                                      </p:to>
                                    </p:set>
                                    <p:animEffect transition="in" filter="fade">
                                      <p:cBhvr>
                                        <p:cTn id="34" dur="2000"/>
                                        <p:tgtEl>
                                          <p:spTgt spid="2055"/>
                                        </p:tgtEl>
                                      </p:cBhvr>
                                    </p:animEffect>
                                    <p:anim calcmode="lin" valueType="num">
                                      <p:cBhvr>
                                        <p:cTn id="35" dur="2000" fill="hold"/>
                                        <p:tgtEl>
                                          <p:spTgt spid="2055"/>
                                        </p:tgtEl>
                                        <p:attrNameLst>
                                          <p:attrName>ppt_x</p:attrName>
                                        </p:attrNameLst>
                                      </p:cBhvr>
                                      <p:tavLst>
                                        <p:tav tm="0">
                                          <p:val>
                                            <p:strVal val="#ppt_x"/>
                                          </p:val>
                                        </p:tav>
                                        <p:tav tm="100000">
                                          <p:val>
                                            <p:strVal val="#ppt_x"/>
                                          </p:val>
                                        </p:tav>
                                      </p:tavLst>
                                    </p:anim>
                                    <p:anim calcmode="lin" valueType="num">
                                      <p:cBhvr>
                                        <p:cTn id="36" dur="2000" fill="hold"/>
                                        <p:tgtEl>
                                          <p:spTgt spid="20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p:bldP spid="2052" grpId="0"/>
      <p:bldP spid="2055" grpId="0"/>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形象分析</a:t>
            </a:r>
            <a:endParaRPr lang="zh-CN" altLang="en-US" sz="4800">
              <a:latin typeface="隶书" panose="02010509060101010101" charset="-122"/>
              <a:ea typeface="隶书" panose="02010509060101010101" charset="0"/>
            </a:endParaRPr>
          </a:p>
        </p:txBody>
      </p:sp>
      <p:sp>
        <p:nvSpPr>
          <p:cNvPr id="31750" name="文本框 31749"/>
          <p:cNvSpPr txBox="1"/>
          <p:nvPr/>
        </p:nvSpPr>
        <p:spPr>
          <a:xfrm>
            <a:off x="3402965" y="1066165"/>
            <a:ext cx="8578215" cy="5262245"/>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松二爷</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懒散无能、善良却胆小怯懦的晚清旗人</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懒散无能：</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爱鸟、爱表，悠哉度日。</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清朝灭亡前，他游手好闲，整日喝茶玩鸟。清亡后，“铁杆庄稼”没有了，但他仍然留恋过去的生活，不愿自食其力。</a:t>
            </a:r>
            <a:endParaRPr lang="zh-CN" altLang="en-US" sz="2800" b="1">
              <a:solidFill>
                <a:srgbClr val="CC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善良却胆小怯懦</a:t>
            </a:r>
            <a:r>
              <a:rPr lang="zh-CN" altLang="en-US" sz="2800" b="1">
                <a:solidFill>
                  <a:srgbClr val="C00000"/>
                </a:solidFill>
                <a:latin typeface="楷体" panose="02010609060101010101" charset="-122"/>
                <a:ea typeface="楷体" panose="02010609060101010101" charset="-122"/>
                <a:cs typeface="楷体" panose="02010609060101010101" charset="-122"/>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心眼好，但胆小怕事。前面有试着调节常四爷与二德子的争执，结尾也有替常四爷解围，但最终也承认了</a:t>
            </a:r>
            <a:r>
              <a:rPr lang="en-US" altLang="zh-CN" sz="2800" b="1">
                <a:solidFill>
                  <a:srgbClr val="33330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我听见了，他是说</a:t>
            </a:r>
            <a:r>
              <a:rPr lang="en-US" altLang="zh-CN" sz="2800" b="1">
                <a:solidFill>
                  <a:srgbClr val="33330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。从何全剧来看，他将全部精神寄托在鸟儿身上，宁愿自己挨饿，也不让鸟儿饿着，一提到鸟就有了精神，最后终于饿死，表明他是一个没有谋生能力的旗人的典型，反映了中国封建社会的腐朽与落没。</a:t>
            </a:r>
            <a:endParaRPr lang="zh-CN" altLang="en-US"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91135" y="4781550"/>
            <a:ext cx="3110865" cy="186372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缺乏谋生能力、留恋旧时代、无力适应新时代</a:t>
            </a:r>
            <a:r>
              <a:rPr lang="zh-CN" altLang="en-US" sz="3200" b="1">
                <a:solidFill>
                  <a:srgbClr val="7030A0"/>
                </a:solidFill>
                <a:latin typeface="楷体" panose="02010609060101010101" charset="-122"/>
                <a:ea typeface="楷体" panose="02010609060101010101" charset="-122"/>
                <a:sym typeface="+mn-ea"/>
              </a:rPr>
              <a:t>的晚清遗老</a:t>
            </a:r>
            <a:endParaRPr lang="zh-CN" altLang="en-US" sz="3200" b="1">
              <a:solidFill>
                <a:srgbClr val="7030A0"/>
              </a:solidFill>
              <a:latin typeface="楷体" panose="02010609060101010101" charset="-122"/>
              <a:ea typeface="楷体" panose="02010609060101010101" charset="-122"/>
              <a:sym typeface="+mn-ea"/>
            </a:endParaRPr>
          </a:p>
        </p:txBody>
      </p:sp>
      <p:pic>
        <p:nvPicPr>
          <p:cNvPr id="80900" name="Picture 5" descr="4054松二爷"/>
          <p:cNvPicPr>
            <a:picLocks noChangeAspect="1"/>
          </p:cNvPicPr>
          <p:nvPr/>
        </p:nvPicPr>
        <p:blipFill>
          <a:blip r:embed="rId4"/>
          <a:srcRect l="38281"/>
          <a:stretch>
            <a:fillRect/>
          </a:stretch>
        </p:blipFill>
        <p:spPr>
          <a:xfrm>
            <a:off x="427990" y="1301115"/>
            <a:ext cx="2637155" cy="32835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形象分析</a:t>
            </a:r>
            <a:endParaRPr lang="zh-CN" altLang="en-US" sz="4800">
              <a:latin typeface="隶书" panose="02010509060101010101" charset="-122"/>
              <a:ea typeface="隶书" panose="02010509060101010101" charset="0"/>
            </a:endParaRPr>
          </a:p>
        </p:txBody>
      </p:sp>
      <p:sp>
        <p:nvSpPr>
          <p:cNvPr id="31750" name="文本框 31749"/>
          <p:cNvSpPr txBox="1"/>
          <p:nvPr/>
        </p:nvSpPr>
        <p:spPr>
          <a:xfrm>
            <a:off x="3402965" y="1066165"/>
            <a:ext cx="8578215" cy="4831080"/>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秦仲义</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裕泰茶馆的房东、维新浪潮中成长起来的民族资本家</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 胸怀实业救国理想：</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开玩笑说要收回房子办实业，</a:t>
            </a:r>
            <a:r>
              <a:rPr lang="zh-CN" altLang="en-US" sz="2800" b="1">
                <a:solidFill>
                  <a:schemeClr val="tx1"/>
                </a:solidFill>
                <a:latin typeface="楷体" panose="02010609060101010101" charset="-122"/>
                <a:ea typeface="楷体" panose="02010609060101010101" charset="-122"/>
                <a:sym typeface="+mn-ea"/>
              </a:rPr>
              <a:t>他梦想通过办大工厂搞民族工业来救国，胸怀理想，要做大事，最后却没有逃脱破产的厄运。这个形象反映了半封建半殖民地社会民族资本家的命运，同时也证明办实业拯救不了中国灭亡的命运。</a:t>
            </a:r>
            <a:endParaRPr lang="zh-CN" altLang="en-US" sz="2800" b="1">
              <a:solidFill>
                <a:srgbClr val="0000FF"/>
              </a:solidFill>
              <a:latin typeface="Times New Roman" panose="02020603050405020304" pitchFamily="18" charset="0"/>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 敢于反抗</a:t>
            </a:r>
            <a:r>
              <a:rPr lang="zh-CN" altLang="en-US" sz="2800" b="1">
                <a:solidFill>
                  <a:srgbClr val="C00000"/>
                </a:solidFill>
                <a:latin typeface="楷体" panose="02010609060101010101" charset="-122"/>
                <a:ea typeface="楷体" panose="02010609060101010101" charset="-122"/>
                <a:cs typeface="楷体" panose="02010609060101010101" charset="-122"/>
              </a:rPr>
              <a:t>：</a:t>
            </a:r>
            <a:r>
              <a:rPr lang="zh-CN" sz="2800" b="1">
                <a:solidFill>
                  <a:srgbClr val="333300"/>
                </a:solidFill>
                <a:latin typeface="楷体" panose="02010609060101010101" charset="-122"/>
                <a:ea typeface="楷体" panose="02010609060101010101" charset="-122"/>
                <a:cs typeface="楷体" panose="02010609060101010101" charset="-122"/>
                <a:sym typeface="+mn-ea"/>
              </a:rPr>
              <a:t>在于庞太监的交锋中，言语犀利，分寸不让，体现了对封建势力的反抗，也体现了民族资产阶级的发展和成长。</a:t>
            </a:r>
            <a:endParaRPr lang="zh-CN"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344170" y="4720590"/>
            <a:ext cx="3110865" cy="142049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民族资产阶级的实业救国也算黑暗中的一道微光</a:t>
            </a:r>
            <a:endParaRPr lang="zh-CN" altLang="en-US" sz="3200" b="1">
              <a:solidFill>
                <a:srgbClr val="7030A0"/>
              </a:solidFill>
              <a:latin typeface="楷体" panose="02010609060101010101" charset="-122"/>
              <a:ea typeface="楷体" panose="02010609060101010101" charset="-122"/>
              <a:sym typeface="+mn-ea"/>
            </a:endParaRPr>
          </a:p>
        </p:txBody>
      </p:sp>
      <p:pic>
        <p:nvPicPr>
          <p:cNvPr id="5" name="图片 4"/>
          <p:cNvPicPr>
            <a:picLocks noChangeAspect="1"/>
          </p:cNvPicPr>
          <p:nvPr/>
        </p:nvPicPr>
        <p:blipFill>
          <a:blip r:embed="rId4"/>
          <a:srcRect l="3743" r="34566"/>
          <a:stretch>
            <a:fillRect/>
          </a:stretch>
        </p:blipFill>
        <p:spPr>
          <a:xfrm>
            <a:off x="560070" y="1456055"/>
            <a:ext cx="2679065" cy="28924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形象分析</a:t>
            </a:r>
            <a:endParaRPr lang="zh-CN" altLang="en-US" sz="4800">
              <a:latin typeface="隶书" panose="02010509060101010101" charset="-122"/>
              <a:ea typeface="隶书" panose="02010509060101010101" charset="0"/>
            </a:endParaRPr>
          </a:p>
        </p:txBody>
      </p:sp>
      <p:sp>
        <p:nvSpPr>
          <p:cNvPr id="31750" name="文本框 31749"/>
          <p:cNvSpPr txBox="1"/>
          <p:nvPr/>
        </p:nvSpPr>
        <p:spPr>
          <a:xfrm>
            <a:off x="417195" y="3793490"/>
            <a:ext cx="11358245" cy="2891790"/>
          </a:xfrm>
          <a:prstGeom prst="rect">
            <a:avLst/>
          </a:prstGeom>
          <a:noFill/>
          <a:ln w="9525">
            <a:noFill/>
          </a:ln>
        </p:spPr>
        <p:txBody>
          <a:bodyPr wrap="square">
            <a:spAutoFit/>
          </a:bodyPr>
          <a:lstStyle/>
          <a:p>
            <a:pPr marL="457200" indent="-457200">
              <a:spcBef>
                <a:spcPct val="50000"/>
              </a:spcBef>
            </a:pPr>
            <a:r>
              <a:rPr lang="zh-CN" altLang="en-US" sz="2800" b="1">
                <a:latin typeface="楷体" panose="02010609060101010101" charset="-122"/>
                <a:ea typeface="楷体" panose="02010609060101010101" charset="-122"/>
                <a:cs typeface="楷体" panose="02010609060101010101" charset="-122"/>
              </a:rPr>
              <a:t>唐铁嘴</a:t>
            </a:r>
            <a:r>
              <a:rPr lang="en-US" altLang="zh-CN" sz="2800" b="1">
                <a:latin typeface="楷体" panose="02010609060101010101" charset="-122"/>
                <a:ea typeface="楷体" panose="02010609060101010101" charset="-122"/>
                <a:cs typeface="楷体" panose="02010609060101010101" charset="-122"/>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麻农相士，算命骗人混吃混喝</a:t>
            </a:r>
            <a:endParaRPr lang="zh-CN" altLang="en-US" sz="2800" b="1">
              <a:solidFill>
                <a:srgbClr val="33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latin typeface="楷体" panose="02010609060101010101" charset="-122"/>
                <a:ea typeface="楷体" panose="02010609060101010101" charset="-122"/>
                <a:cs typeface="楷体" panose="02010609060101010101" charset="-122"/>
                <a:sym typeface="+mn-ea"/>
              </a:rPr>
              <a:t>刘麻子</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说媒拉纤、拐卖人口赚昧心钱</a:t>
            </a:r>
            <a:endParaRPr lang="en-US" altLang="zh-CN" sz="2800" b="1">
              <a:latin typeface="楷体" panose="02010609060101010101" charset="-122"/>
              <a:ea typeface="楷体" panose="02010609060101010101" charset="-122"/>
              <a:cs typeface="楷体" panose="02010609060101010101" charset="-122"/>
            </a:endParaRPr>
          </a:p>
          <a:p>
            <a:pPr marL="457200" indent="-457200">
              <a:spcBef>
                <a:spcPct val="50000"/>
              </a:spcBef>
            </a:pPr>
            <a:r>
              <a:rPr lang="zh-CN" altLang="en-US" sz="2800" b="1">
                <a:latin typeface="楷体" panose="02010609060101010101" charset="-122"/>
                <a:ea typeface="楷体" panose="02010609060101010101" charset="-122"/>
                <a:cs typeface="楷体" panose="02010609060101010101" charset="-122"/>
                <a:sym typeface="+mn-ea"/>
              </a:rPr>
              <a:t>宋恩子、吴祥子</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封建势力的走狗，衙门的侦缉（特务），</a:t>
            </a:r>
            <a:r>
              <a:rPr lang="zh-CN" sz="2800" b="1">
                <a:solidFill>
                  <a:srgbClr val="333300"/>
                </a:solidFill>
                <a:latin typeface="楷体" panose="02010609060101010101" charset="-122"/>
                <a:ea typeface="楷体" panose="02010609060101010101" charset="-122"/>
                <a:cs typeface="楷体" panose="02010609060101010101" charset="-122"/>
                <a:sym typeface="+mn-ea"/>
              </a:rPr>
              <a:t>顺风倒的奸邪小人，坑害别人，钻营偷生</a:t>
            </a:r>
            <a:endParaRPr lang="zh-CN" altLang="en-US" sz="2800" b="1">
              <a:solidFill>
                <a:srgbClr val="0000FF"/>
              </a:solidFill>
              <a:latin typeface="楷体" panose="02010609060101010101" charset="-122"/>
              <a:ea typeface="楷体" panose="02010609060101010101" charset="-122"/>
              <a:cs typeface="楷体" panose="02010609060101010101" charset="-122"/>
            </a:endParaRPr>
          </a:p>
          <a:p>
            <a:pPr marL="457200" indent="-457200">
              <a:spcBef>
                <a:spcPct val="50000"/>
              </a:spcBef>
            </a:pPr>
            <a:endParaRPr lang="zh-CN"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758825" y="6151245"/>
            <a:ext cx="10524490" cy="53403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一群社会底层的地痞无赖，反映出社会的畸形与病态</a:t>
            </a:r>
            <a:endParaRPr lang="zh-CN" altLang="en-US" sz="3200" b="1">
              <a:solidFill>
                <a:srgbClr val="7030A0"/>
              </a:solidFill>
              <a:latin typeface="楷体" panose="02010609060101010101" charset="-122"/>
              <a:ea typeface="楷体" panose="02010609060101010101" charset="-122"/>
              <a:sym typeface="+mn-ea"/>
            </a:endParaRPr>
          </a:p>
        </p:txBody>
      </p:sp>
      <p:pic>
        <p:nvPicPr>
          <p:cNvPr id="83971" name="Picture 4" descr="3959唐铁嘴"/>
          <p:cNvPicPr>
            <a:picLocks noChangeAspect="1"/>
          </p:cNvPicPr>
          <p:nvPr/>
        </p:nvPicPr>
        <p:blipFill>
          <a:blip r:embed="rId4"/>
          <a:stretch>
            <a:fillRect/>
          </a:stretch>
        </p:blipFill>
        <p:spPr>
          <a:xfrm>
            <a:off x="553403" y="1216025"/>
            <a:ext cx="3352800" cy="2286000"/>
          </a:xfrm>
          <a:prstGeom prst="rect">
            <a:avLst/>
          </a:prstGeom>
          <a:noFill/>
          <a:ln w="9525">
            <a:noFill/>
          </a:ln>
        </p:spPr>
      </p:pic>
      <p:pic>
        <p:nvPicPr>
          <p:cNvPr id="83972" name="Picture 5" descr="4128刘麻子"/>
          <p:cNvPicPr>
            <a:picLocks noChangeAspect="1"/>
          </p:cNvPicPr>
          <p:nvPr/>
        </p:nvPicPr>
        <p:blipFill>
          <a:blip r:embed="rId5"/>
          <a:stretch>
            <a:fillRect/>
          </a:stretch>
        </p:blipFill>
        <p:spPr>
          <a:xfrm>
            <a:off x="4344670" y="1216025"/>
            <a:ext cx="3352800" cy="2286000"/>
          </a:xfrm>
          <a:prstGeom prst="rect">
            <a:avLst/>
          </a:prstGeom>
          <a:noFill/>
          <a:ln w="9525">
            <a:noFill/>
          </a:ln>
        </p:spPr>
      </p:pic>
      <p:pic>
        <p:nvPicPr>
          <p:cNvPr id="83973" name="Picture 6" descr="4212宋恩子、吴祥子"/>
          <p:cNvPicPr>
            <a:picLocks noChangeAspect="1"/>
          </p:cNvPicPr>
          <p:nvPr/>
        </p:nvPicPr>
        <p:blipFill>
          <a:blip r:embed="rId6"/>
          <a:stretch>
            <a:fillRect/>
          </a:stretch>
        </p:blipFill>
        <p:spPr>
          <a:xfrm>
            <a:off x="8163878" y="1216025"/>
            <a:ext cx="3352800" cy="2286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3181350" y="1294130"/>
            <a:ext cx="8258810" cy="5128895"/>
          </a:xfrm>
          <a:prstGeom prst="rect">
            <a:avLst/>
          </a:prstGeom>
          <a:noFill/>
        </p:spPr>
        <p:txBody>
          <a:bodyPr wrap="square" rtlCol="0">
            <a:spAutoFit/>
          </a:bodyPr>
          <a:lstStyle/>
          <a:p>
            <a:pPr>
              <a:lnSpc>
                <a:spcPct val="130000"/>
              </a:lnSpc>
            </a:pPr>
            <a:r>
              <a:rPr lang="en-US" sz="2800">
                <a:latin typeface="楷体" panose="02010609060101010101" charset="-122"/>
                <a:ea typeface="楷体" panose="02010609060101010101" charset="-122"/>
                <a:cs typeface="楷体" panose="02010609060101010101" charset="-122"/>
              </a:rPr>
              <a:t>   </a:t>
            </a:r>
            <a:r>
              <a:rPr lang="en-US" sz="2800" b="1">
                <a:latin typeface="楷体" panose="02010609060101010101" charset="-122"/>
                <a:ea typeface="楷体" panose="02010609060101010101" charset="-122"/>
                <a:cs typeface="楷体" panose="02010609060101010101" charset="-122"/>
              </a:rPr>
              <a:t> </a:t>
            </a:r>
            <a:r>
              <a:rPr sz="2800" b="1">
                <a:latin typeface="楷体" panose="02010609060101010101" charset="-122"/>
                <a:ea typeface="楷体" panose="02010609060101010101" charset="-122"/>
                <a:cs typeface="楷体" panose="02010609060101010101" charset="-122"/>
              </a:rPr>
              <a:t>第一幕描写清朝末年戊戌政变失败后的时代，在表面看似生意兴隆的裕泰茶馆里，却笼罩着一种凄惨、冷酷的气氛。破产农民康六被迫将十五岁的女儿卖给宫里的太监庞总管;正直、爱国的常四爷因为说了一句"大清国要完"被抓进监狱;一心想办实业的维新资本家秦仲义和卫道的顽固派庞太监唇枪舌剑。从第一幕中，暗示了帝国主义侵略势力的扩大，宫廷生活的腐败与荒淫，流氓地痞横行霸道，农民生活痛苦不堪，正直的爱国者惨遭镇压等。</a:t>
            </a:r>
            <a:endParaRPr sz="28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6" name="文本框 5"/>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主旨解读</a:t>
            </a:r>
            <a:endParaRPr lang="zh-CN" altLang="en-US" sz="4800">
              <a:latin typeface="隶书" panose="02010509060101010101" charset="-122"/>
              <a:ea typeface="隶书" panose="02010509060101010101" charset="0"/>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8941" t="10370" r="53175" b="17248"/>
          <a:stretch>
            <a:fillRect/>
          </a:stretch>
        </p:blipFill>
        <p:spPr>
          <a:xfrm>
            <a:off x="-436881" y="-641511"/>
            <a:ext cx="4005944" cy="7653816"/>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2076450" y="1658620"/>
            <a:ext cx="9788525" cy="4569460"/>
          </a:xfrm>
          <a:prstGeom prst="rect">
            <a:avLst/>
          </a:prstGeom>
          <a:noFill/>
        </p:spPr>
        <p:txBody>
          <a:bodyPr wrap="square" rtlCol="0">
            <a:spAutoFit/>
          </a:bodyPr>
          <a:lstStyle/>
          <a:p>
            <a:pPr>
              <a:lnSpc>
                <a:spcPct val="130000"/>
              </a:lnSpc>
            </a:pPr>
            <a:r>
              <a:rPr lang="en-US" sz="2800">
                <a:latin typeface="楷体" panose="02010609060101010101" charset="-122"/>
                <a:ea typeface="楷体" panose="02010609060101010101" charset="-122"/>
                <a:cs typeface="楷体" panose="02010609060101010101" charset="-122"/>
              </a:rPr>
              <a:t>   </a:t>
            </a:r>
            <a:r>
              <a:rPr lang="en-US" sz="2800" b="1">
                <a:latin typeface="楷体" panose="02010609060101010101" charset="-122"/>
                <a:ea typeface="楷体" panose="02010609060101010101" charset="-122"/>
                <a:cs typeface="楷体" panose="02010609060101010101" charset="-122"/>
              </a:rPr>
              <a:t> 1.</a:t>
            </a:r>
            <a:r>
              <a:rPr lang="zh-CN" altLang="en-US" sz="2800" b="1">
                <a:latin typeface="楷体" panose="02010609060101010101" charset="-122"/>
                <a:ea typeface="楷体" panose="02010609060101010101" charset="-122"/>
                <a:cs typeface="楷体" panose="02010609060101010101" charset="-122"/>
              </a:rPr>
              <a:t>卷轴画式的平面结构：没有统一的情节，也没有一个中心人物，一个个人物的展出，一个个情节的嵌入，使舞台呈现出社会生活的一个横截面，如同画卷逐渐展开。人物虽多，但大多单线联系，故事较为独立。</a:t>
            </a:r>
            <a:endParaRPr lang="zh-CN" altLang="en-US" sz="2800" b="1">
              <a:latin typeface="楷体" panose="02010609060101010101" charset="-122"/>
              <a:ea typeface="楷体" panose="02010609060101010101" charset="-122"/>
              <a:cs typeface="楷体" panose="02010609060101010101" charset="-122"/>
            </a:endParaRPr>
          </a:p>
          <a:p>
            <a:pPr>
              <a:lnSpc>
                <a:spcPct val="130000"/>
              </a:lnSpc>
            </a:pPr>
            <a:r>
              <a:rPr lang="en-US" altLang="zh-CN" sz="2800" b="1">
                <a:latin typeface="楷体" panose="02010609060101010101" charset="-122"/>
                <a:ea typeface="楷体" panose="02010609060101010101" charset="-122"/>
                <a:cs typeface="楷体" panose="02010609060101010101" charset="-122"/>
              </a:rPr>
              <a:t>    2.</a:t>
            </a:r>
            <a:r>
              <a:rPr lang="zh-CN" altLang="en-US" sz="2800" b="1">
                <a:latin typeface="楷体" panose="02010609060101010101" charset="-122"/>
                <a:ea typeface="楷体" panose="02010609060101010101" charset="-122"/>
                <a:cs typeface="楷体" panose="02010609060101010101" charset="-122"/>
              </a:rPr>
              <a:t>特殊的戏剧冲突：全剧没有一个贯穿始终的戏剧冲突，但每个小故事小矛盾又不约而同指向时代与社会的黑暗与腐朽，展现不同阶层的人们的生存状态，都在为主题服务。</a:t>
            </a:r>
            <a:endParaRPr lang="zh-CN" altLang="en-US" sz="2800" b="1">
              <a:latin typeface="楷体" panose="02010609060101010101" charset="-122"/>
              <a:ea typeface="楷体" panose="02010609060101010101" charset="-122"/>
              <a:cs typeface="楷体" panose="02010609060101010101" charset="-122"/>
            </a:endParaRPr>
          </a:p>
          <a:p>
            <a:pPr>
              <a:lnSpc>
                <a:spcPct val="130000"/>
              </a:lnSpc>
            </a:pPr>
            <a:endParaRPr lang="zh-CN" altLang="en-US" sz="28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6" name="文本框 5"/>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艺术特色</a:t>
            </a:r>
            <a:endParaRPr lang="zh-CN" altLang="en-US" sz="4800">
              <a:latin typeface="隶书" panose="02010509060101010101" charset="-122"/>
              <a:ea typeface="隶书" panose="02010509060101010101" charset="0"/>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8941" t="10370" r="53175" b="17248"/>
          <a:stretch>
            <a:fillRect/>
          </a:stretch>
        </p:blipFill>
        <p:spPr>
          <a:xfrm rot="19260000">
            <a:off x="-544196" y="2126454"/>
            <a:ext cx="4005944" cy="7653816"/>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2127250" y="1216025"/>
            <a:ext cx="9606280" cy="5262245"/>
          </a:xfrm>
          <a:prstGeom prst="rect">
            <a:avLst/>
          </a:prstGeom>
          <a:noFill/>
        </p:spPr>
        <p:txBody>
          <a:bodyPr wrap="square" rtlCol="0">
            <a:spAutoFit/>
          </a:bodyPr>
          <a:lstStyle/>
          <a:p>
            <a:pPr>
              <a:lnSpc>
                <a:spcPct val="100000"/>
              </a:lnSpc>
              <a:spcBef>
                <a:spcPct val="0"/>
              </a:spcBef>
              <a:spcAft>
                <a:spcPct val="0"/>
              </a:spcAft>
            </a:pPr>
            <a:r>
              <a:rPr lang="en-US" sz="2800">
                <a:latin typeface="楷体" panose="02010609060101010101" charset="-122"/>
                <a:ea typeface="楷体" panose="02010609060101010101" charset="-122"/>
                <a:cs typeface="楷体" panose="02010609060101010101" charset="-122"/>
              </a:rPr>
              <a:t>   </a:t>
            </a:r>
            <a:r>
              <a:rPr lang="en-US" sz="2800" b="1">
                <a:latin typeface="楷体" panose="02010609060101010101" charset="-122"/>
                <a:ea typeface="楷体" panose="02010609060101010101" charset="-122"/>
                <a:cs typeface="楷体" panose="02010609060101010101" charset="-122"/>
              </a:rPr>
              <a:t> 3.</a:t>
            </a:r>
            <a:r>
              <a:rPr lang="zh-CN" altLang="en-US" sz="2800" b="1">
                <a:latin typeface="楷体" panose="02010609060101010101" charset="-122"/>
                <a:ea typeface="楷体" panose="02010609060101010101" charset="-122"/>
                <a:cs typeface="楷体" panose="02010609060101010101" charset="-122"/>
              </a:rPr>
              <a:t>充满幽默的语言风格：</a:t>
            </a:r>
            <a:endParaRPr lang="zh-CN" altLang="en-US" sz="2800" b="1">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pPr>
            <a:r>
              <a:rPr lang="zh-CN" altLang="en-US"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sym typeface="+mn-ea"/>
              </a:rPr>
              <a:t>唐铁嘴夸耀自己抽白面的对话，看似可笑，却激起人们对帝国主义侵略的仇恨。</a:t>
            </a:r>
            <a:endParaRPr lang="zh-CN" altLang="en-US" sz="2800" b="1">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pPr>
            <a:r>
              <a:rPr lang="zh-CN" altLang="en-US" sz="2800" b="1">
                <a:latin typeface="楷体" panose="02010609060101010101" charset="-122"/>
                <a:ea typeface="楷体" panose="02010609060101010101" charset="-122"/>
                <a:cs typeface="楷体" panose="02010609060101010101" charset="-122"/>
                <a:sym typeface="+mn-ea"/>
              </a:rPr>
              <a:t>    王利发问报童“有不打仗的新闻没有”，像句玩笑话，表现的却是人民对动荡时局的不满 。</a:t>
            </a:r>
            <a:endParaRPr lang="zh-CN" altLang="en-US" sz="2800" b="1">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pPr>
            <a:r>
              <a:rPr lang="zh-CN" altLang="en-US" sz="2800" b="1">
                <a:latin typeface="楷体" panose="02010609060101010101" charset="-122"/>
                <a:ea typeface="楷体" panose="02010609060101010101" charset="-122"/>
                <a:cs typeface="楷体" panose="02010609060101010101" charset="-122"/>
                <a:sym typeface="+mn-ea"/>
              </a:rPr>
              <a:t>    松二爷看见宋恩子和吴祥子仍穿着灰色大衫，外罩青布马褂说：“我看见您二位的灰大褂呀，就想起了前清的事儿！”。既表现出松二爷的怀旧情绪，也讽刺了辛亥革命的不彻底</a:t>
            </a:r>
            <a:r>
              <a:rPr lang="zh-CN" altLang="en-US" sz="2800" b="1" i="1">
                <a:solidFill>
                  <a:srgbClr val="008000"/>
                </a:solidFill>
                <a:latin typeface="楷体" panose="02010609060101010101" charset="-122"/>
                <a:ea typeface="楷体" panose="02010609060101010101" charset="-122"/>
                <a:cs typeface="楷体" panose="02010609060101010101" charset="-122"/>
                <a:sym typeface="+mn-ea"/>
              </a:rPr>
              <a:t>。</a:t>
            </a:r>
            <a:endParaRPr lang="zh-CN" altLang="en-US" sz="2800" b="1" i="1">
              <a:solidFill>
                <a:srgbClr val="008000"/>
              </a:solidFill>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buNone/>
            </a:pPr>
            <a:r>
              <a:rPr lang="zh-CN" altLang="en-US" sz="2800">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作者把对黑暗社会的讽刺批判与强烈的爱国热情、对劳动人民的同情联系起来，在</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微笑中蕴藏着严肃和悲哀</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寓庄于谐</a:t>
            </a:r>
            <a:r>
              <a:rPr lang="zh-CN" altLang="en-US" sz="2800" b="1">
                <a:latin typeface="楷体" panose="02010609060101010101" charset="-122"/>
                <a:ea typeface="楷体" panose="02010609060101010101" charset="-122"/>
                <a:cs typeface="楷体" panose="02010609060101010101" charset="-122"/>
                <a:sym typeface="+mn-ea"/>
              </a:rPr>
              <a:t>的幽默风格，给读者留下了深长的回味和思考。</a:t>
            </a:r>
            <a:endParaRPr lang="zh-CN" altLang="en-US" sz="28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6" name="文本框 5"/>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艺术特色</a:t>
            </a:r>
            <a:endParaRPr lang="zh-CN" altLang="en-US" sz="4800">
              <a:latin typeface="隶书" panose="02010509060101010101" charset="-122"/>
              <a:ea typeface="隶书" panose="02010509060101010101" charset="0"/>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8941" t="10370" r="53175" b="17248"/>
          <a:stretch>
            <a:fillRect/>
          </a:stretch>
        </p:blipFill>
        <p:spPr>
          <a:xfrm rot="19260000">
            <a:off x="-544196" y="2126454"/>
            <a:ext cx="4005944" cy="7653816"/>
          </a:xfrm>
          <a:prstGeom prst="rect">
            <a:avLst/>
          </a:prstGeom>
        </p:spPr>
      </p:pic>
      <p:pic>
        <p:nvPicPr>
          <p:cNvPr id="18" name="New picture"/>
          <p:cNvPicPr/>
          <p:nvPr/>
        </p:nvPicPr>
        <p:blipFill>
          <a:blip r:embed="rId6"/>
          <a:stretch>
            <a:fillRect/>
          </a:stretch>
        </p:blipFill>
        <p:spPr>
          <a:xfrm>
            <a:off x="12166600" y="10185400"/>
            <a:ext cx="342900" cy="254000"/>
          </a:xfrm>
          <a:prstGeom prst="cube">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Rectangle 2"/>
          <p:cNvSpPr>
            <a:spLocks noGrp="1"/>
          </p:cNvSpPr>
          <p:nvPr>
            <p:ph type="title"/>
          </p:nvPr>
        </p:nvSpPr>
        <p:spPr/>
        <p:txBody>
          <a:bodyPr vert="horz" wrap="square" lIns="91440" tIns="45720" rIns="91440" bIns="45720" anchor="ctr" anchorCtr="0"/>
          <a:lstStyle/>
          <a:p>
            <a:pPr eaLnBrk="1" hangingPunct="1"/>
            <a:r>
              <a:rPr lang="zh-CN" altLang="en-US" sz="4800" u="sng">
                <a:solidFill>
                  <a:srgbClr val="FF3300"/>
                </a:solidFill>
                <a:ea typeface="华文新魏" panose="02010800040101010101" pitchFamily="2" charset="-122"/>
              </a:rPr>
              <a:t>从戏剧语言看时代特点</a:t>
            </a:r>
            <a:endParaRPr lang="zh-CN" altLang="en-US" sz="4800">
              <a:solidFill>
                <a:srgbClr val="FF3300"/>
              </a:solidFill>
            </a:endParaRPr>
          </a:p>
        </p:txBody>
      </p:sp>
      <p:sp>
        <p:nvSpPr>
          <p:cNvPr id="50179" name="Rectangle 3"/>
          <p:cNvSpPr>
            <a:spLocks noGrp="1"/>
          </p:cNvSpPr>
          <p:nvPr>
            <p:ph type="body" sz="half" idx="1"/>
          </p:nvPr>
        </p:nvSpPr>
        <p:spPr/>
        <p:txBody>
          <a:bodyPr vert="horz" wrap="square" lIns="91440" tIns="45720" rIns="91440" bIns="45720" anchor="t" anchorCtr="0"/>
          <a:lstStyle/>
          <a:p>
            <a:pPr eaLnBrk="1" hangingPunct="1">
              <a:lnSpc>
                <a:spcPct val="80000"/>
              </a:lnSpc>
              <a:buClrTx/>
              <a:buSzTx/>
              <a:buFontTx/>
            </a:pPr>
            <a:r>
              <a:rPr lang="en-US" altLang="zh-CN" sz="2400" b="1">
                <a:ea typeface="幼圆" pitchFamily="49" charset="-122"/>
              </a:rPr>
              <a:t>“</a:t>
            </a:r>
            <a:r>
              <a:rPr lang="zh-CN" altLang="en-US" sz="2400" b="1">
                <a:latin typeface="幼圆" pitchFamily="49" charset="-122"/>
                <a:ea typeface="幼圆" pitchFamily="49" charset="-122"/>
              </a:rPr>
              <a:t>三爷。咱们的茶馆改了良，你的小辫儿也该剪了吧？</a:t>
            </a:r>
            <a:r>
              <a:rPr lang="zh-CN" altLang="en-US" sz="2400" b="1">
                <a:ea typeface="幼圆" pitchFamily="49" charset="-122"/>
              </a:rPr>
              <a:t>”</a:t>
            </a:r>
            <a:r>
              <a:rPr lang="en-US" altLang="zh-CN" sz="2400" b="1">
                <a:ea typeface="幼圆" pitchFamily="49" charset="-122"/>
              </a:rPr>
              <a:t>——</a:t>
            </a:r>
            <a:r>
              <a:rPr lang="zh-CN" altLang="en-US" sz="2400" b="1">
                <a:solidFill>
                  <a:srgbClr val="FF3300"/>
                </a:solidFill>
                <a:latin typeface="幼圆" pitchFamily="49" charset="-122"/>
                <a:ea typeface="幼圆" pitchFamily="49" charset="-122"/>
              </a:rPr>
              <a:t>满清覆灭</a:t>
            </a:r>
            <a:r>
              <a:rPr lang="zh-CN" altLang="en-US" sz="2400" b="1">
                <a:latin typeface="幼圆" pitchFamily="49" charset="-122"/>
                <a:ea typeface="幼圆" pitchFamily="49" charset="-122"/>
              </a:rPr>
              <a:t>。 </a:t>
            </a:r>
            <a:endParaRPr lang="zh-CN" altLang="en-US" sz="2400" b="1">
              <a:latin typeface="幼圆" panose="02010509060101010101" pitchFamily="49" charset="-122"/>
              <a:ea typeface="幼圆" panose="02010509060101010101" pitchFamily="49" charset="-122"/>
            </a:endParaRPr>
          </a:p>
          <a:p>
            <a:pPr algn="just" eaLnBrk="1" hangingPunct="1">
              <a:lnSpc>
                <a:spcPct val="80000"/>
              </a:lnSpc>
              <a:buClrTx/>
              <a:buSzTx/>
              <a:buFontTx/>
            </a:pPr>
            <a:r>
              <a:rPr lang="zh-CN" altLang="en-US" sz="2400" b="1">
                <a:ea typeface="幼圆" pitchFamily="49" charset="-122"/>
              </a:rPr>
              <a:t>“</a:t>
            </a:r>
            <a:r>
              <a:rPr lang="zh-CN" altLang="en-US" sz="2400" b="1">
                <a:latin typeface="幼圆" pitchFamily="49" charset="-122"/>
                <a:ea typeface="幼圆" pitchFamily="49" charset="-122"/>
              </a:rPr>
              <a:t>袁世凯死后，天下大乱，今儿个打炮，明儿个关城，改良？哼！我还留着我的小辫儿，万一把皇上改回来呢！</a:t>
            </a:r>
            <a:r>
              <a:rPr lang="zh-CN" altLang="en-US" sz="2400" b="1">
                <a:ea typeface="幼圆" pitchFamily="49" charset="-122"/>
              </a:rPr>
              <a:t>”</a:t>
            </a:r>
            <a:r>
              <a:rPr lang="en-US" altLang="zh-CN" sz="2400" b="1">
                <a:ea typeface="幼圆" pitchFamily="49" charset="-122"/>
              </a:rPr>
              <a:t>——</a:t>
            </a:r>
            <a:r>
              <a:rPr lang="zh-CN" altLang="en-US" sz="2400" b="1">
                <a:solidFill>
                  <a:srgbClr val="FF3300"/>
                </a:solidFill>
                <a:latin typeface="幼圆" pitchFamily="49" charset="-122"/>
                <a:ea typeface="幼圆" pitchFamily="49" charset="-122"/>
              </a:rPr>
              <a:t>政局动荡</a:t>
            </a:r>
            <a:r>
              <a:rPr lang="zh-CN" altLang="en-US" sz="2400" b="1">
                <a:latin typeface="幼圆" pitchFamily="49" charset="-122"/>
                <a:ea typeface="幼圆" pitchFamily="49" charset="-122"/>
              </a:rPr>
              <a:t>。</a:t>
            </a:r>
            <a:endParaRPr lang="zh-CN" altLang="en-US" sz="2400" b="1">
              <a:latin typeface="幼圆" pitchFamily="49" charset="-122"/>
              <a:ea typeface="幼圆" pitchFamily="49" charset="-122"/>
            </a:endParaRPr>
          </a:p>
          <a:p>
            <a:pPr algn="just" eaLnBrk="1" hangingPunct="1">
              <a:lnSpc>
                <a:spcPct val="80000"/>
              </a:lnSpc>
              <a:buClrTx/>
              <a:buSzTx/>
              <a:buFontTx/>
            </a:pPr>
            <a:r>
              <a:rPr lang="zh-CN" altLang="en-US" sz="2400" b="1">
                <a:latin typeface="幼圆" pitchFamily="49" charset="-122"/>
                <a:ea typeface="幼圆" pitchFamily="49" charset="-122"/>
              </a:rPr>
              <a:t>大兵：</a:t>
            </a:r>
            <a:r>
              <a:rPr lang="zh-CN" altLang="en-US" sz="2400" b="1">
                <a:ea typeface="幼圆" pitchFamily="49" charset="-122"/>
              </a:rPr>
              <a:t>“</a:t>
            </a:r>
            <a:r>
              <a:rPr lang="zh-CN" altLang="en-US" sz="2400" b="1">
                <a:latin typeface="幼圆" pitchFamily="49" charset="-122"/>
                <a:ea typeface="幼圆" pitchFamily="49" charset="-122"/>
              </a:rPr>
              <a:t>屌！谁要钞票？要现大洋！</a:t>
            </a:r>
            <a:r>
              <a:rPr lang="zh-CN" altLang="en-US" sz="2400" b="1">
                <a:ea typeface="幼圆" pitchFamily="49" charset="-122"/>
              </a:rPr>
              <a:t>”</a:t>
            </a:r>
            <a:r>
              <a:rPr lang="en-US" altLang="zh-CN" sz="2400" b="1">
                <a:ea typeface="幼圆" pitchFamily="49" charset="-122"/>
              </a:rPr>
              <a:t>——</a:t>
            </a:r>
            <a:r>
              <a:rPr lang="zh-CN" altLang="en-US" sz="2400" b="1">
                <a:solidFill>
                  <a:srgbClr val="FF3300"/>
                </a:solidFill>
                <a:latin typeface="幼圆" pitchFamily="49" charset="-122"/>
                <a:ea typeface="幼圆" pitchFamily="49" charset="-122"/>
              </a:rPr>
              <a:t>通货膨胀</a:t>
            </a:r>
            <a:r>
              <a:rPr lang="zh-CN" altLang="en-US" sz="2400" b="1">
                <a:latin typeface="幼圆" pitchFamily="49" charset="-122"/>
                <a:ea typeface="幼圆" pitchFamily="49" charset="-122"/>
              </a:rPr>
              <a:t>。</a:t>
            </a:r>
            <a:endParaRPr lang="zh-CN" altLang="en-US" sz="2400"/>
          </a:p>
        </p:txBody>
      </p:sp>
      <p:pic>
        <p:nvPicPr>
          <p:cNvPr id="37891" name="Picture 5" descr="茶壶"/>
          <p:cNvPicPr>
            <a:picLocks noGrp="1" noChangeAspect="1"/>
          </p:cNvPicPr>
          <p:nvPr>
            <p:ph sz="half" idx="2"/>
          </p:nvPr>
        </p:nvPicPr>
        <p:blipFill>
          <a:blip r:embed="rId2"/>
          <a:stretch>
            <a:fillRect/>
          </a:stretch>
        </p:blipFill>
        <p:spPr>
          <a:xfrm>
            <a:off x="6172200" y="2719388"/>
            <a:ext cx="3810000" cy="2638425"/>
          </a:xfr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dissolve">
                                      <p:cBhvr>
                                        <p:cTn id="7" dur="500"/>
                                        <p:tgtEl>
                                          <p:spTgt spid="501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50179">
                                            <p:txEl>
                                              <p:pRg st="0" end="0"/>
                                            </p:txEl>
                                          </p:spTgt>
                                        </p:tgtEl>
                                        <p:attrNameLst>
                                          <p:attrName>style.visibility</p:attrName>
                                        </p:attrNameLst>
                                      </p:cBhvr>
                                      <p:to>
                                        <p:strVal val="visible"/>
                                      </p:to>
                                    </p:set>
                                    <p:animEffect transition="in" filter="strips(upRight)">
                                      <p:cBhvr>
                                        <p:cTn id="12" dur="500"/>
                                        <p:tgtEl>
                                          <p:spTgt spid="5017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50179">
                                            <p:txEl>
                                              <p:pRg st="1" end="1"/>
                                            </p:txEl>
                                          </p:spTgt>
                                        </p:tgtEl>
                                        <p:attrNameLst>
                                          <p:attrName>style.visibility</p:attrName>
                                        </p:attrNameLst>
                                      </p:cBhvr>
                                      <p:to>
                                        <p:strVal val="visible"/>
                                      </p:to>
                                    </p:set>
                                    <p:animEffect transition="in" filter="strips(upRight)">
                                      <p:cBhvr>
                                        <p:cTn id="17" dur="500"/>
                                        <p:tgtEl>
                                          <p:spTgt spid="50179">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3" fill="hold" grpId="0" nodeType="clickEffect">
                                  <p:stCondLst>
                                    <p:cond delay="0"/>
                                  </p:stCondLst>
                                  <p:childTnLst>
                                    <p:set>
                                      <p:cBhvr>
                                        <p:cTn id="21" dur="1" fill="hold">
                                          <p:stCondLst>
                                            <p:cond delay="0"/>
                                          </p:stCondLst>
                                        </p:cTn>
                                        <p:tgtEl>
                                          <p:spTgt spid="50179">
                                            <p:txEl>
                                              <p:pRg st="2" end="2"/>
                                            </p:txEl>
                                          </p:spTgt>
                                        </p:tgtEl>
                                        <p:attrNameLst>
                                          <p:attrName>style.visibility</p:attrName>
                                        </p:attrNameLst>
                                      </p:cBhvr>
                                      <p:to>
                                        <p:strVal val="visible"/>
                                      </p:to>
                                    </p:set>
                                    <p:animEffect transition="in" filter="strips(upRight)">
                                      <p:cBhvr>
                                        <p:cTn id="22" dur="500"/>
                                        <p:tgtEl>
                                          <p:spTgt spid="501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a:spLocks noGrp="1"/>
          </p:cNvSpPr>
          <p:nvPr>
            <p:ph type="title"/>
          </p:nvPr>
        </p:nvSpPr>
        <p:spPr>
          <a:xfrm>
            <a:off x="2209800" y="609600"/>
            <a:ext cx="7772400" cy="838200"/>
          </a:xfrm>
        </p:spPr>
        <p:txBody>
          <a:bodyPr vert="horz" wrap="square" lIns="91440" tIns="45720" rIns="91440" bIns="45720" anchor="ctr" anchorCtr="0">
            <a:normAutofit fontScale="90000"/>
          </a:bodyPr>
          <a:lstStyle/>
          <a:p>
            <a:pPr eaLnBrk="1" hangingPunct="1"/>
            <a:r>
              <a:rPr lang="zh-CN" altLang="en-US" sz="4800" u="sng">
                <a:solidFill>
                  <a:srgbClr val="CC3300"/>
                </a:solidFill>
                <a:ea typeface="华文新魏" panose="02010800040101010101" pitchFamily="2" charset="-122"/>
              </a:rPr>
              <a:t>从戏剧语言看时代特点</a:t>
            </a:r>
            <a:br>
              <a:rPr lang="zh-CN" altLang="en-US" sz="4800"/>
            </a:br>
            <a:endParaRPr lang="zh-CN" altLang="en-US" sz="4800"/>
          </a:p>
        </p:txBody>
      </p:sp>
      <p:sp>
        <p:nvSpPr>
          <p:cNvPr id="41987" name="Rectangle 3"/>
          <p:cNvSpPr>
            <a:spLocks noGrp="1" noChangeArrowheads="1"/>
          </p:cNvSpPr>
          <p:nvPr>
            <p:ph idx="1"/>
          </p:nvPr>
        </p:nvSpPr>
        <p:spPr>
          <a:xfrm>
            <a:off x="1847850" y="1052513"/>
            <a:ext cx="8620125" cy="5584825"/>
          </a:xfrm>
        </p:spPr>
        <p:txBody>
          <a:bodyPr vert="horz" wrap="square" lIns="91440" tIns="45720" rIns="91440" bIns="45720" numCol="1" anchor="t" anchorCtr="0" compatLnSpc="1"/>
          <a:lstStyle/>
          <a:p>
            <a:pPr marL="0" marR="0" lvl="0" indent="0" algn="l" defTabSz="914400" rtl="0" eaLnBrk="1" fontAlgn="base" latinLnBrk="0" hangingPunct="1">
              <a:lnSpc>
                <a:spcPct val="90000"/>
              </a:lnSpc>
              <a:spcBef>
                <a:spcPct val="20000"/>
              </a:spcBef>
              <a:spcAft>
                <a:spcPct val="0"/>
              </a:spcAft>
              <a:buClrTx/>
              <a:buSzTx/>
              <a:buFontTx/>
              <a:buNone/>
              <a:defRPr/>
            </a:pP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     “</a:t>
            </a:r>
            <a:r>
              <a:rPr kumimoji="0" lang="zh-CN" altLang="en-US"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三爷。咱们的茶馆改了良，你的小辫儿也该剪了吧？</a:t>
            </a: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endParaRPr kumimoji="0" lang="zh-CN" altLang="en-US" sz="2800" b="1" i="0" u="none" strike="noStrike" kern="0" cap="none" spc="0" normalizeH="0" baseline="0" noProof="0" smtClean="0">
              <a:ln>
                <a:noFill/>
              </a:ln>
              <a:solidFill>
                <a:schemeClr val="accent2"/>
              </a:solidFill>
              <a:effectLst/>
              <a:uLnTx/>
              <a:uFillTx/>
              <a:latin typeface="幼圆" panose="02010509060101010101" pitchFamily="49" charset="-122"/>
              <a:ea typeface="幼圆" panose="02010509060101010101"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Tx/>
              <a:buNone/>
              <a:defRPr/>
            </a:pP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    “</a:t>
            </a:r>
            <a:r>
              <a:rPr kumimoji="0" lang="zh-CN" altLang="en-US"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袁世凯死后，天下大乱，今儿个打炮，明儿个关城，改良？哼！我还留着我的小辫儿，万一把皇上改回来呢！</a:t>
            </a: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endParaRPr kumimoji="0" lang="zh-CN" altLang="en-US" sz="2800" b="1" i="0" u="none" strike="noStrike" kern="0" cap="none" spc="0" normalizeH="0" baseline="0" noProof="0" smtClean="0">
              <a:ln>
                <a:noFill/>
              </a:ln>
              <a:solidFill>
                <a:srgbClr val="CC3300"/>
              </a:solidFill>
              <a:effectLst/>
              <a:uLnTx/>
              <a:uFillTx/>
              <a:latin typeface="幼圆" panose="02010509060101010101" pitchFamily="49" charset="-122"/>
              <a:ea typeface="幼圆" panose="02010509060101010101"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Tx/>
              <a:buNone/>
              <a:defRPr/>
            </a:pPr>
            <a:r>
              <a:rPr kumimoji="0" lang="zh-CN" altLang="en-US"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  大兵：</a:t>
            </a: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r>
              <a:rPr kumimoji="0" lang="zh-CN" altLang="en-US"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谁要钞票？要现大洋！</a:t>
            </a: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endParaRPr kumimoji="0" lang="zh-CN" altLang="en-US" sz="2800" b="1" i="0" u="none" strike="noStrike" kern="0" cap="none" spc="0" normalizeH="0" baseline="0" noProof="0" smtClean="0">
              <a:ln>
                <a:noFill/>
              </a:ln>
              <a:solidFill>
                <a:srgbClr val="CC3300"/>
              </a:solidFill>
              <a:effectLst/>
              <a:uLnTx/>
              <a:uFillTx/>
              <a:latin typeface="幼圆" pitchFamily="49" charset="-122"/>
              <a:ea typeface="幼圆"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Tx/>
              <a:buNone/>
              <a:defRPr/>
            </a:pP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r>
              <a:rPr kumimoji="0" lang="zh-CN" altLang="en-US"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告诉你，常四爷，要我们效力的都仗着洋人撑腰！没有洋枪洋炮，怎能够打起仗来呢？</a:t>
            </a: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r>
              <a:rPr kumimoji="0" lang="en-US" altLang="zh-CN"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 </a:t>
            </a:r>
            <a:endParaRPr kumimoji="0" lang="en-US" altLang="zh-CN" sz="2800" b="1" i="0" u="none" strike="noStrike" kern="0" cap="none" spc="0" normalizeH="0" baseline="0" noProof="0" smtClean="0">
              <a:ln>
                <a:noFill/>
              </a:ln>
              <a:solidFill>
                <a:schemeClr val="accent2"/>
              </a:solidFill>
              <a:effectLst/>
              <a:uLnTx/>
              <a:uFillTx/>
              <a:latin typeface="幼圆" panose="02010509060101010101" pitchFamily="49" charset="-122"/>
              <a:ea typeface="幼圆" panose="02010509060101010101" pitchFamily="49" charset="-122"/>
              <a:cs typeface="+mn-cs"/>
            </a:endParaRPr>
          </a:p>
          <a:p>
            <a:pPr marL="342900" marR="0" lvl="0" indent="-342900" algn="just" defTabSz="914400" rtl="0" eaLnBrk="1" fontAlgn="base" latinLnBrk="0" hangingPunct="1">
              <a:lnSpc>
                <a:spcPct val="90000"/>
              </a:lnSpc>
              <a:spcBef>
                <a:spcPct val="20000"/>
              </a:spcBef>
              <a:spcAft>
                <a:spcPct val="0"/>
              </a:spcAft>
              <a:buClrTx/>
              <a:buSzTx/>
              <a:buFontTx/>
              <a:buChar char="•"/>
              <a:defRPr/>
            </a:pPr>
            <a:endParaRPr kumimoji="0" lang="en-US" altLang="zh-CN"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Tx/>
              <a:buNone/>
              <a:defRPr/>
            </a:pP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     “</a:t>
            </a:r>
            <a:r>
              <a:rPr kumimoji="0" lang="zh-CN" altLang="en-US" sz="2800" b="1" i="0" u="none" strike="noStrike" kern="0" cap="none" spc="0" normalizeH="0" baseline="0" noProof="0" smtClean="0">
                <a:ln>
                  <a:noFill/>
                </a:ln>
                <a:solidFill>
                  <a:schemeClr val="accent2"/>
                </a:solidFill>
                <a:effectLst/>
                <a:uLnTx/>
                <a:uFillTx/>
                <a:latin typeface="幼圆" pitchFamily="49" charset="-122"/>
                <a:ea typeface="幼圆" pitchFamily="49" charset="-122"/>
                <a:cs typeface="+mn-cs"/>
              </a:rPr>
              <a:t>现在，人家总长次长，团长师长，要娶姨太太讲究要唱落子的坤角，戏班里的女名角，一花就三千五千现大洋！</a:t>
            </a:r>
            <a:r>
              <a:rPr kumimoji="0" lang="zh-CN" altLang="en-US" sz="2800" b="1" i="0" u="none" strike="noStrike" kern="0" cap="none" spc="0" normalizeH="0" baseline="0" noProof="0" smtClean="0">
                <a:ln>
                  <a:noFill/>
                </a:ln>
                <a:solidFill>
                  <a:schemeClr val="accent2"/>
                </a:solidFill>
                <a:effectLst/>
                <a:uLnTx/>
                <a:uFillTx/>
                <a:latin typeface="Arial" panose="020b0604020202020204" pitchFamily="34" charset="0"/>
                <a:ea typeface="幼圆" pitchFamily="49" charset="-122"/>
                <a:cs typeface="+mn-cs"/>
              </a:rPr>
              <a:t>”</a:t>
            </a:r>
            <a:endParaRPr kumimoji="0" lang="zh-CN" altLang="en-US" sz="2800" b="0" i="0" u="none" strike="noStrike" kern="0" cap="none" spc="0" normalizeH="0" baseline="0" noProof="0" smtClean="0">
              <a:ln>
                <a:noFill/>
              </a:ln>
              <a:solidFill>
                <a:schemeClr val="tx1"/>
              </a:solidFill>
              <a:effectLst/>
              <a:uLnTx/>
              <a:uFillTx/>
              <a:latin typeface="+mn-lt"/>
              <a:ea typeface="+mn-ea"/>
              <a:cs typeface="+mn-cs"/>
            </a:endParaRPr>
          </a:p>
        </p:txBody>
      </p:sp>
      <p:sp>
        <p:nvSpPr>
          <p:cNvPr id="41993" name="Text Box 9"/>
          <p:cNvSpPr txBox="1"/>
          <p:nvPr/>
        </p:nvSpPr>
        <p:spPr>
          <a:xfrm>
            <a:off x="3359150" y="1485900"/>
            <a:ext cx="3457575" cy="521970"/>
          </a:xfrm>
          <a:prstGeom prst="rect">
            <a:avLst/>
          </a:prstGeom>
          <a:noFill/>
          <a:ln w="9525">
            <a:noFill/>
          </a:ln>
        </p:spPr>
        <p:txBody>
          <a:bodyPr anchor="t" anchorCtr="0">
            <a:spAutoFit/>
          </a:bodyPr>
          <a:lstStyle/>
          <a:p>
            <a:pPr>
              <a:spcBef>
                <a:spcPct val="50000"/>
              </a:spcBef>
            </a:pPr>
            <a:r>
              <a:rPr lang="en-US" altLang="zh-CN" sz="2800" b="1">
                <a:solidFill>
                  <a:schemeClr val="accent2"/>
                </a:solidFill>
                <a:latin typeface="Arial" panose="020b0604020202020204" pitchFamily="34" charset="0"/>
                <a:ea typeface="幼圆" pitchFamily="49" charset="-122"/>
              </a:rPr>
              <a:t>——</a:t>
            </a:r>
            <a:r>
              <a:rPr lang="zh-CN" altLang="en-US" sz="2800" b="1">
                <a:solidFill>
                  <a:srgbClr val="CC3300"/>
                </a:solidFill>
                <a:latin typeface="幼圆" pitchFamily="49" charset="-122"/>
                <a:ea typeface="幼圆" pitchFamily="49" charset="-122"/>
              </a:rPr>
              <a:t>满清覆灭。</a:t>
            </a:r>
            <a:endParaRPr lang="zh-CN" altLang="en-US" sz="2800" b="1">
              <a:solidFill>
                <a:srgbClr val="CC3300"/>
              </a:solidFill>
              <a:latin typeface="幼圆" panose="02010509060101010101" pitchFamily="49" charset="-122"/>
              <a:ea typeface="幼圆" panose="02010509060101010101" pitchFamily="49" charset="-122"/>
            </a:endParaRPr>
          </a:p>
        </p:txBody>
      </p:sp>
      <p:sp>
        <p:nvSpPr>
          <p:cNvPr id="41994" name="Text Box 10"/>
          <p:cNvSpPr txBox="1"/>
          <p:nvPr/>
        </p:nvSpPr>
        <p:spPr>
          <a:xfrm>
            <a:off x="4295775" y="2708275"/>
            <a:ext cx="3168650" cy="521970"/>
          </a:xfrm>
          <a:prstGeom prst="rect">
            <a:avLst/>
          </a:prstGeom>
          <a:noFill/>
          <a:ln w="9525">
            <a:noFill/>
          </a:ln>
        </p:spPr>
        <p:txBody>
          <a:bodyPr anchor="t" anchorCtr="0">
            <a:spAutoFit/>
          </a:bodyPr>
          <a:lstStyle/>
          <a:p>
            <a:pPr>
              <a:spcBef>
                <a:spcPct val="50000"/>
              </a:spcBef>
            </a:pPr>
            <a:r>
              <a:rPr lang="en-US" altLang="zh-CN" sz="2800" b="1">
                <a:solidFill>
                  <a:schemeClr val="accent2"/>
                </a:solidFill>
                <a:latin typeface="Arial" panose="020b0604020202020204" pitchFamily="34" charset="0"/>
                <a:ea typeface="幼圆" pitchFamily="49" charset="-122"/>
              </a:rPr>
              <a:t>——</a:t>
            </a:r>
            <a:r>
              <a:rPr lang="zh-CN" altLang="en-US" sz="2800" b="1">
                <a:solidFill>
                  <a:srgbClr val="CC3300"/>
                </a:solidFill>
                <a:latin typeface="幼圆" pitchFamily="49" charset="-122"/>
                <a:ea typeface="幼圆" pitchFamily="49" charset="-122"/>
              </a:rPr>
              <a:t>政局动荡。</a:t>
            </a:r>
            <a:endParaRPr lang="zh-CN" altLang="en-US" sz="2800" b="1">
              <a:solidFill>
                <a:srgbClr val="CC3300"/>
              </a:solidFill>
              <a:latin typeface="幼圆" pitchFamily="49" charset="-122"/>
              <a:ea typeface="幼圆" pitchFamily="49" charset="-122"/>
            </a:endParaRPr>
          </a:p>
        </p:txBody>
      </p:sp>
      <p:sp>
        <p:nvSpPr>
          <p:cNvPr id="41995" name="Text Box 11"/>
          <p:cNvSpPr txBox="1"/>
          <p:nvPr/>
        </p:nvSpPr>
        <p:spPr>
          <a:xfrm>
            <a:off x="7643813" y="3068638"/>
            <a:ext cx="3024187" cy="521970"/>
          </a:xfrm>
          <a:prstGeom prst="rect">
            <a:avLst/>
          </a:prstGeom>
          <a:noFill/>
          <a:ln w="9525">
            <a:noFill/>
          </a:ln>
        </p:spPr>
        <p:txBody>
          <a:bodyPr anchor="t" anchorCtr="0">
            <a:spAutoFit/>
          </a:bodyPr>
          <a:lstStyle/>
          <a:p>
            <a:pPr>
              <a:spcBef>
                <a:spcPct val="50000"/>
              </a:spcBef>
            </a:pPr>
            <a:r>
              <a:rPr lang="en-US" altLang="zh-CN" sz="2800" b="1">
                <a:solidFill>
                  <a:schemeClr val="accent2"/>
                </a:solidFill>
                <a:latin typeface="Arial" panose="020b0604020202020204" pitchFamily="34" charset="0"/>
                <a:ea typeface="幼圆" pitchFamily="49" charset="-122"/>
              </a:rPr>
              <a:t>——</a:t>
            </a:r>
            <a:r>
              <a:rPr lang="zh-CN" altLang="en-US" sz="2800" b="1">
                <a:solidFill>
                  <a:srgbClr val="CC3300"/>
                </a:solidFill>
                <a:latin typeface="幼圆" pitchFamily="49" charset="-122"/>
                <a:ea typeface="幼圆" pitchFamily="49" charset="-122"/>
              </a:rPr>
              <a:t>通货膨胀。</a:t>
            </a:r>
            <a:endParaRPr lang="zh-CN" altLang="en-US" sz="2800" b="1">
              <a:solidFill>
                <a:srgbClr val="CC3300"/>
              </a:solidFill>
              <a:latin typeface="幼圆" pitchFamily="49" charset="-122"/>
              <a:ea typeface="幼圆" pitchFamily="49" charset="-122"/>
            </a:endParaRPr>
          </a:p>
        </p:txBody>
      </p:sp>
      <p:sp>
        <p:nvSpPr>
          <p:cNvPr id="41996" name="Text Box 12"/>
          <p:cNvSpPr txBox="1"/>
          <p:nvPr/>
        </p:nvSpPr>
        <p:spPr>
          <a:xfrm>
            <a:off x="6096000" y="4508500"/>
            <a:ext cx="4248150" cy="893445"/>
          </a:xfrm>
          <a:prstGeom prst="rect">
            <a:avLst/>
          </a:prstGeom>
          <a:noFill/>
          <a:ln w="9525">
            <a:noFill/>
          </a:ln>
        </p:spPr>
        <p:txBody>
          <a:bodyPr anchor="t" anchorCtr="0">
            <a:spAutoFit/>
          </a:bodyPr>
          <a:lstStyle/>
          <a:p>
            <a:pPr algn="just">
              <a:lnSpc>
                <a:spcPct val="90000"/>
              </a:lnSpc>
              <a:spcBef>
                <a:spcPct val="20000"/>
              </a:spcBef>
            </a:pPr>
            <a:r>
              <a:rPr lang="en-US" altLang="zh-CN" sz="2800" b="1">
                <a:solidFill>
                  <a:schemeClr val="accent2"/>
                </a:solidFill>
                <a:latin typeface="幼圆" pitchFamily="49" charset="-122"/>
                <a:ea typeface="幼圆" pitchFamily="49" charset="-122"/>
              </a:rPr>
              <a:t>    </a:t>
            </a:r>
            <a:r>
              <a:rPr lang="en-US" altLang="zh-CN" sz="2800" b="1">
                <a:solidFill>
                  <a:schemeClr val="accent2"/>
                </a:solidFill>
                <a:latin typeface="Arial" panose="020b0604020202020204" pitchFamily="34" charset="0"/>
                <a:ea typeface="幼圆" pitchFamily="49" charset="-122"/>
              </a:rPr>
              <a:t>——</a:t>
            </a:r>
            <a:r>
              <a:rPr lang="zh-CN" altLang="en-US" sz="2800" b="1">
                <a:solidFill>
                  <a:srgbClr val="CC3300"/>
                </a:solidFill>
                <a:latin typeface="幼圆" pitchFamily="49" charset="-122"/>
                <a:ea typeface="幼圆" pitchFamily="49" charset="-122"/>
              </a:rPr>
              <a:t>半殖民地时代。</a:t>
            </a:r>
            <a:endParaRPr lang="zh-CN" altLang="en-US" sz="2800" b="1">
              <a:solidFill>
                <a:srgbClr val="CC3300"/>
              </a:solidFill>
              <a:latin typeface="幼圆" pitchFamily="49" charset="-122"/>
              <a:ea typeface="幼圆" pitchFamily="49" charset="-122"/>
            </a:endParaRPr>
          </a:p>
          <a:p>
            <a:pPr>
              <a:spcBef>
                <a:spcPct val="50000"/>
              </a:spcBef>
            </a:pPr>
            <a:endParaRPr lang="zh-CN" altLang="en-US">
              <a:latin typeface="Times New Roman" panose="02020603050405020304" pitchFamily="18" charset="0"/>
              <a:ea typeface="宋体" panose="02010600030101010101" pitchFamily="2" charset="-122"/>
            </a:endParaRPr>
          </a:p>
        </p:txBody>
      </p:sp>
      <p:sp>
        <p:nvSpPr>
          <p:cNvPr id="41997" name="Text Box 13"/>
          <p:cNvSpPr txBox="1"/>
          <p:nvPr/>
        </p:nvSpPr>
        <p:spPr>
          <a:xfrm>
            <a:off x="4727575" y="6092825"/>
            <a:ext cx="4681538" cy="893445"/>
          </a:xfrm>
          <a:prstGeom prst="rect">
            <a:avLst/>
          </a:prstGeom>
          <a:noFill/>
          <a:ln w="9525">
            <a:noFill/>
          </a:ln>
        </p:spPr>
        <p:txBody>
          <a:bodyPr anchor="t" anchorCtr="0">
            <a:spAutoFit/>
          </a:bodyPr>
          <a:lstStyle/>
          <a:p>
            <a:pPr algn="just">
              <a:lnSpc>
                <a:spcPct val="90000"/>
              </a:lnSpc>
              <a:spcBef>
                <a:spcPct val="20000"/>
              </a:spcBef>
            </a:pPr>
            <a:r>
              <a:rPr lang="en-US" altLang="zh-CN" sz="2800" b="1">
                <a:solidFill>
                  <a:schemeClr val="accent2"/>
                </a:solidFill>
                <a:latin typeface="Arial" panose="020b0604020202020204" pitchFamily="34" charset="0"/>
                <a:ea typeface="幼圆" pitchFamily="49" charset="-122"/>
              </a:rPr>
              <a:t>——</a:t>
            </a:r>
            <a:r>
              <a:rPr lang="zh-CN" altLang="en-US" sz="2800" b="1">
                <a:solidFill>
                  <a:srgbClr val="CC3300"/>
                </a:solidFill>
                <a:latin typeface="幼圆" pitchFamily="49" charset="-122"/>
                <a:ea typeface="幼圆" pitchFamily="49" charset="-122"/>
              </a:rPr>
              <a:t>官僚生活腐化堕落。</a:t>
            </a:r>
            <a:endParaRPr lang="zh-CN" altLang="en-US" sz="2800" b="1">
              <a:solidFill>
                <a:srgbClr val="CC3300"/>
              </a:solidFill>
              <a:latin typeface="幼圆" pitchFamily="49" charset="-122"/>
              <a:ea typeface="幼圆" pitchFamily="49" charset="-122"/>
            </a:endParaRPr>
          </a:p>
          <a:p>
            <a:pPr>
              <a:spcBef>
                <a:spcPct val="50000"/>
              </a:spcBef>
            </a:pPr>
            <a:endParaRPr lang="zh-CN" altLang="en-US">
              <a:latin typeface="Times New Roman" panose="02020603050405020304" pitchFamily="18" charset="0"/>
              <a:ea typeface="宋体" panose="02010600030101010101" pitchFamily="2" charset="-122"/>
            </a:endParaRPr>
          </a:p>
        </p:txBody>
      </p:sp>
    </p:spTree>
  </p:cSld>
  <p:clrMapOvr>
    <a:masterClrMapping/>
  </p:clrMapOvr>
  <p:transition>
    <p:blinds dir="vert"/>
    <p:sndAc>
      <p:stSnd>
        <p:snd r:embed="rId2" name="laser.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dissolve">
                                      <p:cBhvr>
                                        <p:cTn id="7" dur="500"/>
                                        <p:tgtEl>
                                          <p:spTgt spid="4198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41987">
                                            <p:txEl>
                                              <p:pRg st="0" end="0"/>
                                            </p:txEl>
                                          </p:spTgt>
                                        </p:tgtEl>
                                        <p:attrNameLst>
                                          <p:attrName>style.visibility</p:attrName>
                                        </p:attrNameLst>
                                      </p:cBhvr>
                                      <p:to>
                                        <p:strVal val="visible"/>
                                      </p:to>
                                    </p:set>
                                    <p:animEffect transition="in" filter="strips(upRight)">
                                      <p:cBhvr>
                                        <p:cTn id="12" dur="500"/>
                                        <p:tgtEl>
                                          <p:spTgt spid="41987">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41993"/>
                                        </p:tgtEl>
                                        <p:attrNameLst>
                                          <p:attrName>style.visibility</p:attrName>
                                        </p:attrNameLst>
                                      </p:cBhvr>
                                      <p:to>
                                        <p:strVal val="visible"/>
                                      </p:to>
                                    </p:set>
                                    <p:anim calcmode="lin" valueType="num">
                                      <p:cBhvr>
                                        <p:cTn id="17" dur="500" fill="hold"/>
                                        <p:tgtEl>
                                          <p:spTgt spid="41993"/>
                                        </p:tgtEl>
                                        <p:attrNameLst>
                                          <p:attrName>ppt_x</p:attrName>
                                        </p:attrNameLst>
                                      </p:cBhvr>
                                      <p:tavLst>
                                        <p:tav tm="0">
                                          <p:val>
                                            <p:strVal val="1+#ppt_w/2"/>
                                          </p:val>
                                        </p:tav>
                                        <p:tav tm="100000">
                                          <p:val>
                                            <p:strVal val="#ppt_x"/>
                                          </p:val>
                                        </p:tav>
                                      </p:tavLst>
                                    </p:anim>
                                    <p:anim calcmode="lin" valueType="num">
                                      <p:cBhvr>
                                        <p:cTn id="18" dur="500" fill="hold"/>
                                        <p:tgtEl>
                                          <p:spTgt spid="4199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8" presetClass="entr" presetSubtype="3" fill="hold" grpId="0" nodeType="clickEffect">
                                  <p:stCondLst>
                                    <p:cond delay="0"/>
                                  </p:stCondLst>
                                  <p:childTnLst>
                                    <p:set>
                                      <p:cBhvr>
                                        <p:cTn id="22" dur="1" fill="hold">
                                          <p:stCondLst>
                                            <p:cond delay="0"/>
                                          </p:stCondLst>
                                        </p:cTn>
                                        <p:tgtEl>
                                          <p:spTgt spid="41987">
                                            <p:txEl>
                                              <p:pRg st="1" end="1"/>
                                            </p:txEl>
                                          </p:spTgt>
                                        </p:tgtEl>
                                        <p:attrNameLst>
                                          <p:attrName>style.visibility</p:attrName>
                                        </p:attrNameLst>
                                      </p:cBhvr>
                                      <p:to>
                                        <p:strVal val="visible"/>
                                      </p:to>
                                    </p:set>
                                    <p:animEffect transition="in" filter="strips(upRight)">
                                      <p:cBhvr>
                                        <p:cTn id="23" dur="500"/>
                                        <p:tgtEl>
                                          <p:spTgt spid="41987">
                                            <p:txEl>
                                              <p:pRg st="1" end="1"/>
                                            </p:txEl>
                                          </p:spTgt>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41994"/>
                                        </p:tgtEl>
                                        <p:attrNameLst>
                                          <p:attrName>style.visibility</p:attrName>
                                        </p:attrNameLst>
                                      </p:cBhvr>
                                      <p:to>
                                        <p:strVal val="visible"/>
                                      </p:to>
                                    </p:set>
                                    <p:animEffect transition="in" filter="diamond(in)">
                                      <p:cBhvr>
                                        <p:cTn id="28" dur="2000"/>
                                        <p:tgtEl>
                                          <p:spTgt spid="41994"/>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8" presetClass="entr" presetSubtype="3" fill="hold" grpId="0" nodeType="clickEffect">
                                  <p:stCondLst>
                                    <p:cond delay="0"/>
                                  </p:stCondLst>
                                  <p:childTnLst>
                                    <p:set>
                                      <p:cBhvr>
                                        <p:cTn id="32" dur="1" fill="hold">
                                          <p:stCondLst>
                                            <p:cond delay="0"/>
                                          </p:stCondLst>
                                        </p:cTn>
                                        <p:tgtEl>
                                          <p:spTgt spid="41987">
                                            <p:txEl>
                                              <p:pRg st="2" end="2"/>
                                            </p:txEl>
                                          </p:spTgt>
                                        </p:tgtEl>
                                        <p:attrNameLst>
                                          <p:attrName>style.visibility</p:attrName>
                                        </p:attrNameLst>
                                      </p:cBhvr>
                                      <p:to>
                                        <p:strVal val="visible"/>
                                      </p:to>
                                    </p:set>
                                    <p:animEffect transition="in" filter="strips(upRight)">
                                      <p:cBhvr>
                                        <p:cTn id="33" dur="500"/>
                                        <p:tgtEl>
                                          <p:spTgt spid="41987">
                                            <p:txEl>
                                              <p:pRg st="2" end="2"/>
                                            </p:txEl>
                                          </p:spTgt>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41995"/>
                                        </p:tgtEl>
                                        <p:attrNameLst>
                                          <p:attrName>style.visibility</p:attrName>
                                        </p:attrNameLst>
                                      </p:cBhvr>
                                      <p:to>
                                        <p:strVal val="visible"/>
                                      </p:to>
                                    </p:set>
                                    <p:animEffect transition="in" filter="barn(inHorizontal)">
                                      <p:cBhvr>
                                        <p:cTn id="38" dur="500"/>
                                        <p:tgtEl>
                                          <p:spTgt spid="41995"/>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8" presetClass="entr" presetSubtype="3" fill="hold" grpId="0" nodeType="clickEffect">
                                  <p:stCondLst>
                                    <p:cond delay="0"/>
                                  </p:stCondLst>
                                  <p:childTnLst>
                                    <p:set>
                                      <p:cBhvr>
                                        <p:cTn id="42" dur="1" fill="hold">
                                          <p:stCondLst>
                                            <p:cond delay="0"/>
                                          </p:stCondLst>
                                        </p:cTn>
                                        <p:tgtEl>
                                          <p:spTgt spid="41987">
                                            <p:txEl>
                                              <p:pRg st="3" end="3"/>
                                            </p:txEl>
                                          </p:spTgt>
                                        </p:tgtEl>
                                        <p:attrNameLst>
                                          <p:attrName>style.visibility</p:attrName>
                                        </p:attrNameLst>
                                      </p:cBhvr>
                                      <p:to>
                                        <p:strVal val="visible"/>
                                      </p:to>
                                    </p:set>
                                    <p:animEffect transition="in" filter="strips(upRight)">
                                      <p:cBhvr>
                                        <p:cTn id="43" dur="500"/>
                                        <p:tgtEl>
                                          <p:spTgt spid="41987">
                                            <p:txEl>
                                              <p:pRg st="3" end="3"/>
                                            </p:txEl>
                                          </p:spTgt>
                                        </p:tgtEl>
                                      </p:cBhvr>
                                    </p:animEffect>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41996"/>
                                        </p:tgtEl>
                                        <p:attrNameLst>
                                          <p:attrName>style.visibility</p:attrName>
                                        </p:attrNameLst>
                                      </p:cBhvr>
                                      <p:to>
                                        <p:strVal val="visible"/>
                                      </p:to>
                                    </p:set>
                                    <p:animEffect transition="in" filter="checkerboard(across)">
                                      <p:cBhvr>
                                        <p:cTn id="48" dur="500"/>
                                        <p:tgtEl>
                                          <p:spTgt spid="41996"/>
                                        </p:tgtEl>
                                      </p:cBhvr>
                                    </p:animEffect>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18" presetClass="entr" presetSubtype="3" fill="hold" grpId="0" nodeType="clickEffect">
                                  <p:stCondLst>
                                    <p:cond delay="0"/>
                                  </p:stCondLst>
                                  <p:childTnLst>
                                    <p:set>
                                      <p:cBhvr>
                                        <p:cTn id="52" dur="1" fill="hold">
                                          <p:stCondLst>
                                            <p:cond delay="0"/>
                                          </p:stCondLst>
                                        </p:cTn>
                                        <p:tgtEl>
                                          <p:spTgt spid="41987">
                                            <p:txEl>
                                              <p:pRg st="5" end="5"/>
                                            </p:txEl>
                                          </p:spTgt>
                                        </p:tgtEl>
                                        <p:attrNameLst>
                                          <p:attrName>style.visibility</p:attrName>
                                        </p:attrNameLst>
                                      </p:cBhvr>
                                      <p:to>
                                        <p:strVal val="visible"/>
                                      </p:to>
                                    </p:set>
                                    <p:animEffect transition="in" filter="strips(upRight)">
                                      <p:cBhvr>
                                        <p:cTn id="53" dur="500"/>
                                        <p:tgtEl>
                                          <p:spTgt spid="41987">
                                            <p:txEl>
                                              <p:pRg st="5" end="5"/>
                                            </p:txEl>
                                          </p:spTgt>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419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uiExpand="1" build="p"/>
      <p:bldP spid="41993" grpId="0"/>
      <p:bldP spid="41994" grpId="0"/>
      <p:bldP spid="41995" grpId="0"/>
      <p:bldP spid="41996" grpId="0"/>
      <p:bldP spid="4199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4" name="Rectangle 2"/>
          <p:cNvSpPr/>
          <p:nvPr/>
        </p:nvSpPr>
        <p:spPr>
          <a:xfrm>
            <a:off x="4267200" y="1143000"/>
            <a:ext cx="5943600" cy="4659630"/>
          </a:xfrm>
          <a:prstGeom prst="rect">
            <a:avLst/>
          </a:prstGeom>
          <a:noFill/>
          <a:ln w="9525">
            <a:noFill/>
          </a:ln>
        </p:spPr>
        <p:txBody>
          <a:bodyPr anchor="t" anchorCtr="0">
            <a:spAutoFit/>
          </a:bodyPr>
          <a:lstStyle/>
          <a:p>
            <a:pPr>
              <a:spcBef>
                <a:spcPct val="50000"/>
              </a:spcBef>
            </a:pPr>
            <a:r>
              <a:rPr lang="zh-CN" altLang="en-US" sz="5400">
                <a:solidFill>
                  <a:srgbClr val="FF3300"/>
                </a:solidFill>
                <a:latin typeface="华文行楷" pitchFamily="2" charset="-122"/>
                <a:ea typeface="华文行楷" pitchFamily="2" charset="-122"/>
              </a:rPr>
              <a:t>是一曲含泪带笑的</a:t>
            </a:r>
            <a:endParaRPr lang="zh-CN" altLang="en-US" sz="5400">
              <a:solidFill>
                <a:srgbClr val="FF3300"/>
              </a:solidFill>
              <a:latin typeface="华文行楷" pitchFamily="2" charset="-122"/>
              <a:ea typeface="华文行楷" pitchFamily="2" charset="-122"/>
            </a:endParaRPr>
          </a:p>
          <a:p>
            <a:pPr>
              <a:spcBef>
                <a:spcPct val="50000"/>
              </a:spcBef>
            </a:pPr>
            <a:r>
              <a:rPr lang="zh-CN" altLang="en-US" sz="5400">
                <a:solidFill>
                  <a:srgbClr val="FF3300"/>
                </a:solidFill>
                <a:latin typeface="华文行楷" pitchFamily="2" charset="-122"/>
                <a:ea typeface="华文行楷" pitchFamily="2" charset="-122"/>
              </a:rPr>
              <a:t>旧时代的哀歌</a:t>
            </a:r>
            <a:r>
              <a:rPr lang="en-US" altLang="zh-CN" sz="5400">
                <a:solidFill>
                  <a:srgbClr val="FF3300"/>
                </a:solidFill>
                <a:latin typeface="华文行楷" pitchFamily="2" charset="-122"/>
                <a:ea typeface="华文行楷" pitchFamily="2" charset="-122"/>
              </a:rPr>
              <a:t>,</a:t>
            </a:r>
            <a:endParaRPr lang="en-US" altLang="zh-CN" sz="5400">
              <a:solidFill>
                <a:srgbClr val="FF3300"/>
              </a:solidFill>
              <a:latin typeface="华文行楷" pitchFamily="2" charset="-122"/>
              <a:ea typeface="华文行楷" pitchFamily="2" charset="-122"/>
            </a:endParaRPr>
          </a:p>
          <a:p>
            <a:pPr>
              <a:spcBef>
                <a:spcPct val="50000"/>
              </a:spcBef>
            </a:pPr>
            <a:r>
              <a:rPr lang="zh-CN" altLang="en-US" sz="5400">
                <a:solidFill>
                  <a:srgbClr val="FF3300"/>
                </a:solidFill>
                <a:latin typeface="华文行楷" pitchFamily="2" charset="-122"/>
                <a:ea typeface="华文行楷" pitchFamily="2" charset="-122"/>
              </a:rPr>
              <a:t>是一个亦庄亦谐的</a:t>
            </a:r>
            <a:endParaRPr lang="zh-CN" altLang="en-US" sz="5400">
              <a:solidFill>
                <a:srgbClr val="FF3300"/>
              </a:solidFill>
              <a:latin typeface="华文行楷" pitchFamily="2" charset="-122"/>
              <a:ea typeface="华文行楷" pitchFamily="2" charset="-122"/>
            </a:endParaRPr>
          </a:p>
          <a:p>
            <a:pPr>
              <a:spcBef>
                <a:spcPct val="50000"/>
              </a:spcBef>
            </a:pPr>
            <a:r>
              <a:rPr lang="zh-CN" altLang="en-US" sz="5400">
                <a:solidFill>
                  <a:srgbClr val="FF3300"/>
                </a:solidFill>
                <a:latin typeface="华文行楷" pitchFamily="2" charset="-122"/>
                <a:ea typeface="华文行楷" pitchFamily="2" charset="-122"/>
              </a:rPr>
              <a:t>社会的葬礼</a:t>
            </a:r>
            <a:endParaRPr lang="zh-CN" altLang="en-US" sz="5400">
              <a:solidFill>
                <a:srgbClr val="FF3300"/>
              </a:solidFill>
              <a:latin typeface="华文行楷" pitchFamily="2" charset="-122"/>
              <a:ea typeface="华文行楷" pitchFamily="2" charset="-122"/>
            </a:endParaRPr>
          </a:p>
        </p:txBody>
      </p:sp>
      <p:sp>
        <p:nvSpPr>
          <p:cNvPr id="54275" name="Text Box 3"/>
          <p:cNvSpPr txBox="1">
            <a:spLocks noChangeArrowheads="1"/>
          </p:cNvSpPr>
          <p:nvPr/>
        </p:nvSpPr>
        <p:spPr bwMode="auto">
          <a:xfrm>
            <a:off x="1828800" y="1752600"/>
            <a:ext cx="1844675" cy="3046095"/>
          </a:xfrm>
          <a:prstGeom prst="rect">
            <a:avLst/>
          </a:prstGeom>
          <a:noFill/>
          <a:ln w="9525">
            <a:noFill/>
            <a:miter lim="800000"/>
            <a:headEnd type="none" w="sm" len="sm"/>
            <a:tailEnd type="none" w="sm" len="sm"/>
          </a:ln>
          <a:effectLst/>
        </p:spPr>
        <p:txBody>
          <a:bodyPr>
            <a:spAutoFit/>
          </a:bodyPr>
          <a:lstStyle/>
          <a:p>
            <a:pPr marR="0" defTabSz="914400">
              <a:spcBef>
                <a:spcPct val="50000"/>
              </a:spcBef>
              <a:buClrTx/>
              <a:buSzTx/>
              <a:buFontTx/>
              <a:buNone/>
              <a:defRPr/>
            </a:pPr>
            <a:r>
              <a:rPr kumimoji="1" lang="zh-CN" altLang="en-US" sz="9600" kern="1200" cap="none" spc="0" normalizeH="0" baseline="0" noProof="0">
                <a:solidFill>
                  <a:srgbClr val="FF9999"/>
                </a:solidFill>
                <a:effectLst>
                  <a:outerShdw blurRad="38100" dist="38100" dir="2700000" algn="tl">
                    <a:srgbClr val="000000"/>
                  </a:outerShdw>
                </a:effectLst>
                <a:latin typeface="Times New Roman" panose="02020603050405020304" pitchFamily="18" charset="0"/>
                <a:ea typeface="华文新魏" panose="02010800040101010101" pitchFamily="2" charset="-122"/>
                <a:cs typeface="+mn-cs"/>
              </a:rPr>
              <a:t>茶  馆</a:t>
            </a:r>
            <a:r>
              <a:rPr kumimoji="1" lang="zh-CN" altLang="en-US" kern="1200" cap="none" spc="0" normalizeH="0" baseline="0" noProof="0">
                <a:latin typeface="Times New Roman" panose="02020603050405020304" pitchFamily="18" charset="0"/>
                <a:ea typeface="宋体" panose="02010600030101010101" pitchFamily="2" charset="-122"/>
                <a:cs typeface="+mn-cs"/>
              </a:rPr>
              <a:t>                                  </a:t>
            </a:r>
            <a:r>
              <a:rPr kumimoji="1" lang="zh-CN" altLang="en-US" sz="5400" kern="1200" cap="none" spc="0" normalizeH="0" baseline="0" noProof="0">
                <a:solidFill>
                  <a:srgbClr val="CC3300"/>
                </a:solidFill>
                <a:effectLst>
                  <a:outerShdw blurRad="38100" dist="38100" dir="2700000" algn="tl">
                    <a:srgbClr val="000000"/>
                  </a:outerShdw>
                </a:effectLst>
                <a:latin typeface="隶书" panose="02010509060101010101" charset="-122"/>
                <a:ea typeface="隶书" panose="02010509060101010101" charset="0"/>
                <a:cs typeface="+mn-cs"/>
              </a:rPr>
              <a:t> </a:t>
            </a:r>
            <a:endParaRPr kumimoji="1" lang="zh-CN" altLang="en-US" sz="5400" kern="1200" cap="none" spc="0" normalizeH="0" baseline="0" noProof="0">
              <a:solidFill>
                <a:srgbClr val="CC3300"/>
              </a:solidFill>
              <a:effectLst>
                <a:outerShdw blurRad="38100" dist="38100" dir="2700000" algn="tl">
                  <a:srgbClr val="000000"/>
                </a:outerShdw>
              </a:effectLst>
              <a:latin typeface="隶书"/>
              <a:ea typeface="隶书" charset="-122"/>
              <a:cs typeface="+mn-cs"/>
            </a:endParaRPr>
          </a:p>
        </p:txBody>
      </p:sp>
      <p:pic>
        <p:nvPicPr>
          <p:cNvPr id="40963" name="Picture 4" descr="茶壶"/>
          <p:cNvPicPr>
            <a:picLocks noChangeAspect="1"/>
          </p:cNvPicPr>
          <p:nvPr/>
        </p:nvPicPr>
        <p:blipFill>
          <a:blip r:embed="rId2"/>
          <a:stretch>
            <a:fillRect/>
          </a:stretch>
        </p:blipFill>
        <p:spPr>
          <a:xfrm>
            <a:off x="1524000" y="6065838"/>
            <a:ext cx="1143000" cy="792162"/>
          </a:xfrm>
          <a:prstGeom prst="rect">
            <a:avLst/>
          </a:prstGeom>
          <a:noFill/>
          <a:ln w="9525">
            <a:noFill/>
          </a:ln>
        </p:spPr>
      </p:pic>
      <p:pic>
        <p:nvPicPr>
          <p:cNvPr id="54277" name="New picture" hidden="1"/>
          <p:cNvPicPr/>
          <p:nvPr/>
        </p:nvPicPr>
        <p:blipFill>
          <a:blip r:embed="rId3"/>
          <a:stretch>
            <a:fillRect/>
          </a:stretch>
        </p:blipFill>
        <p:spPr>
          <a:xfrm>
            <a:off x="10883900" y="12192000"/>
            <a:ext cx="304800" cy="304800"/>
          </a:xfrm>
          <a:prstGeom prst="cube">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p:cTn id="7" dur="5000" fill="hold"/>
                                        <p:tgtEl>
                                          <p:spTgt spid="54274"/>
                                        </p:tgtEl>
                                        <p:attrNameLst>
                                          <p:attrName>ppt_x</p:attrName>
                                        </p:attrNameLst>
                                      </p:cBhvr>
                                      <p:tavLst>
                                        <p:tav tm="0">
                                          <p:val>
                                            <p:strVal val="#ppt_x-.2"/>
                                          </p:val>
                                        </p:tav>
                                        <p:tav tm="100000">
                                          <p:val>
                                            <p:strVal val="#ppt_x"/>
                                          </p:val>
                                        </p:tav>
                                      </p:tavLst>
                                    </p:anim>
                                    <p:anim calcmode="lin" valueType="num">
                                      <p:cBhvr>
                                        <p:cTn id="8" dur="5000" fill="hold"/>
                                        <p:tgtEl>
                                          <p:spTgt spid="54274"/>
                                        </p:tgtEl>
                                        <p:attrNameLst>
                                          <p:attrName>ppt_y</p:attrName>
                                        </p:attrNameLst>
                                      </p:cBhvr>
                                      <p:tavLst>
                                        <p:tav tm="0">
                                          <p:val>
                                            <p:strVal val="#ppt_y"/>
                                          </p:val>
                                        </p:tav>
                                        <p:tav tm="100000">
                                          <p:val>
                                            <p:strVal val="#ppt_y"/>
                                          </p:val>
                                        </p:tav>
                                      </p:tavLst>
                                    </p:anim>
                                    <p:animEffect transition="in" filter="wipe(right)" prLst="gradientSize: 0.1">
                                      <p:cBhvr>
                                        <p:cTn id="9" dur="50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60000" t="23437" b="0"/>
          <a:stretch>
            <a:fillRect/>
          </a:stretch>
        </p:blipFill>
        <p:spPr>
          <a:xfrm flipH="1">
            <a:off x="0" y="159656"/>
            <a:ext cx="3785800" cy="3623129"/>
          </a:xfrm>
          <a:prstGeom prst="rect">
            <a:avLst/>
          </a:prstGeom>
        </p:spPr>
      </p:pic>
      <p:grpSp>
        <p:nvGrpSpPr>
          <p:cNvPr id="10" name="组合 9"/>
          <p:cNvGrpSpPr/>
          <p:nvPr/>
        </p:nvGrpSpPr>
        <p:grpSpPr>
          <a:xfrm>
            <a:off x="5784227" y="1386385"/>
            <a:ext cx="1022692" cy="4448173"/>
            <a:chOff x="6008495" y="2235108"/>
            <a:chExt cx="1022692" cy="4448173"/>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575" y="2235108"/>
              <a:ext cx="756612" cy="733425"/>
            </a:xfrm>
            <a:prstGeom prst="rect">
              <a:avLst/>
            </a:prstGeom>
          </p:spPr>
        </p:pic>
        <p:sp>
          <p:nvSpPr>
            <p:cNvPr id="8" name="文本框 7"/>
            <p:cNvSpPr txBox="1"/>
            <p:nvPr/>
          </p:nvSpPr>
          <p:spPr>
            <a:xfrm>
              <a:off x="6400469" y="2370987"/>
              <a:ext cx="504825" cy="461665"/>
            </a:xfrm>
            <a:prstGeom prst="rect">
              <a:avLst/>
            </a:prstGeom>
            <a:noFill/>
          </p:spPr>
          <p:txBody>
            <a:bodyPr wrap="square" rtlCol="0">
              <a:spAutoFit/>
            </a:bodyPr>
            <a:lstStyle/>
            <a:p>
              <a:pPr algn="ctr"/>
              <a:r>
                <a:rPr lang="zh-CN" altLang="en-US" sz="2400" smtClean="0">
                  <a:latin typeface="华文新魏" panose="02010800040101010101" pitchFamily="2" charset="-122"/>
                  <a:ea typeface="华文新魏" panose="02010800040101010101" pitchFamily="2" charset="-122"/>
                </a:rPr>
                <a:t>壹</a:t>
              </a:r>
              <a:endParaRPr lang="zh-CN" altLang="en-US" sz="2400">
                <a:latin typeface="华文新魏" pitchFamily="2" charset="-122"/>
                <a:ea typeface="华文新魏" pitchFamily="2" charset="-122"/>
              </a:endParaRPr>
            </a:p>
          </p:txBody>
        </p:sp>
        <p:sp>
          <p:nvSpPr>
            <p:cNvPr id="9" name="文本框 8"/>
            <p:cNvSpPr txBox="1"/>
            <p:nvPr/>
          </p:nvSpPr>
          <p:spPr>
            <a:xfrm>
              <a:off x="6008495" y="2968531"/>
              <a:ext cx="921385" cy="3714750"/>
            </a:xfrm>
            <a:prstGeom prst="rect">
              <a:avLst/>
            </a:prstGeom>
            <a:noFill/>
          </p:spPr>
          <p:txBody>
            <a:bodyPr vert="eaVert" wrap="square" rtlCol="0">
              <a:spAutoFit/>
            </a:bodyPr>
            <a:lstStyle/>
            <a:p>
              <a:r>
                <a:rPr lang="zh-CN" altLang="en-US" sz="2400" spc="600" smtClean="0">
                  <a:latin typeface="华文新魏" panose="02010800040101010101" pitchFamily="2" charset="-122"/>
                  <a:ea typeface="华文新魏" panose="02010800040101010101" pitchFamily="2" charset="-122"/>
                </a:rPr>
                <a:t>了解作家作品及话剧常识</a:t>
              </a:r>
              <a:endParaRPr lang="zh-CN" altLang="en-US" sz="2400" spc="600">
                <a:latin typeface="华文新魏" pitchFamily="2" charset="-122"/>
                <a:ea typeface="华文新魏" pitchFamily="2" charset="-122"/>
              </a:endParaRPr>
            </a:p>
          </p:txBody>
        </p:sp>
      </p:grpSp>
      <p:grpSp>
        <p:nvGrpSpPr>
          <p:cNvPr id="11" name="组合 10"/>
          <p:cNvGrpSpPr/>
          <p:nvPr/>
        </p:nvGrpSpPr>
        <p:grpSpPr>
          <a:xfrm>
            <a:off x="8063242" y="1386385"/>
            <a:ext cx="1022692" cy="4448173"/>
            <a:chOff x="6008495" y="2235108"/>
            <a:chExt cx="1022692" cy="4448173"/>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575" y="2235108"/>
              <a:ext cx="756612" cy="733425"/>
            </a:xfrm>
            <a:prstGeom prst="rect">
              <a:avLst/>
            </a:prstGeom>
          </p:spPr>
        </p:pic>
        <p:sp>
          <p:nvSpPr>
            <p:cNvPr id="13" name="文本框 12"/>
            <p:cNvSpPr txBox="1"/>
            <p:nvPr/>
          </p:nvSpPr>
          <p:spPr>
            <a:xfrm>
              <a:off x="6400469" y="2370987"/>
              <a:ext cx="504825" cy="461665"/>
            </a:xfrm>
            <a:prstGeom prst="rect">
              <a:avLst/>
            </a:prstGeom>
            <a:noFill/>
          </p:spPr>
          <p:txBody>
            <a:bodyPr wrap="square" rtlCol="0">
              <a:spAutoFit/>
            </a:bodyPr>
            <a:lstStyle/>
            <a:p>
              <a:pPr algn="ctr"/>
              <a:r>
                <a:rPr lang="zh-CN" altLang="en-US" sz="2400" smtClean="0">
                  <a:latin typeface="华文新魏" panose="02010800040101010101" pitchFamily="2" charset="-122"/>
                  <a:ea typeface="华文新魏" panose="02010800040101010101" pitchFamily="2" charset="-122"/>
                </a:rPr>
                <a:t>贰</a:t>
              </a:r>
              <a:endParaRPr lang="zh-CN" altLang="en-US" sz="2400">
                <a:latin typeface="华文新魏" panose="02010800040101010101" pitchFamily="2" charset="-122"/>
                <a:ea typeface="华文新魏" panose="02010800040101010101" pitchFamily="2" charset="-122"/>
              </a:endParaRPr>
            </a:p>
          </p:txBody>
        </p:sp>
        <p:sp>
          <p:nvSpPr>
            <p:cNvPr id="14" name="文本框 13"/>
            <p:cNvSpPr txBox="1"/>
            <p:nvPr/>
          </p:nvSpPr>
          <p:spPr>
            <a:xfrm>
              <a:off x="6008495" y="2968531"/>
              <a:ext cx="921385" cy="3714750"/>
            </a:xfrm>
            <a:prstGeom prst="rect">
              <a:avLst/>
            </a:prstGeom>
            <a:noFill/>
          </p:spPr>
          <p:txBody>
            <a:bodyPr vert="eaVert" wrap="square" rtlCol="0">
              <a:spAutoFit/>
            </a:bodyPr>
            <a:lstStyle/>
            <a:p>
              <a:r>
                <a:rPr lang="zh-CN" altLang="en-US" sz="2400" spc="600">
                  <a:latin typeface="华文新魏" panose="02010800040101010101" pitchFamily="2" charset="-122"/>
                  <a:ea typeface="华文新魏" panose="02010800040101010101" pitchFamily="2" charset="-122"/>
                </a:rPr>
                <a:t>梳理故事情节，把握矛盾冲突</a:t>
              </a:r>
              <a:endParaRPr lang="zh-CN" altLang="en-US" sz="2400" spc="600">
                <a:latin typeface="华文新魏" panose="02010800040101010101" pitchFamily="2" charset="-122"/>
                <a:ea typeface="华文新魏" panose="02010800040101010101" pitchFamily="2" charset="-122"/>
              </a:endParaRPr>
            </a:p>
          </p:txBody>
        </p:sp>
      </p:grpSp>
      <p:grpSp>
        <p:nvGrpSpPr>
          <p:cNvPr id="15" name="组合 14"/>
          <p:cNvGrpSpPr/>
          <p:nvPr/>
        </p:nvGrpSpPr>
        <p:grpSpPr>
          <a:xfrm>
            <a:off x="10025392" y="1386385"/>
            <a:ext cx="1013167" cy="4448173"/>
            <a:chOff x="6018020" y="2235108"/>
            <a:chExt cx="1013167" cy="4448173"/>
          </a:xfrm>
        </p:grpSpPr>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575" y="2235108"/>
              <a:ext cx="756612" cy="733425"/>
            </a:xfrm>
            <a:prstGeom prst="rect">
              <a:avLst/>
            </a:prstGeom>
          </p:spPr>
        </p:pic>
        <p:sp>
          <p:nvSpPr>
            <p:cNvPr id="17" name="文本框 16"/>
            <p:cNvSpPr txBox="1"/>
            <p:nvPr/>
          </p:nvSpPr>
          <p:spPr>
            <a:xfrm>
              <a:off x="6400469" y="2370987"/>
              <a:ext cx="504825" cy="461665"/>
            </a:xfrm>
            <a:prstGeom prst="rect">
              <a:avLst/>
            </a:prstGeom>
            <a:noFill/>
          </p:spPr>
          <p:txBody>
            <a:bodyPr wrap="square" rtlCol="0">
              <a:spAutoFit/>
            </a:bodyPr>
            <a:lstStyle/>
            <a:p>
              <a:pPr algn="ctr"/>
              <a:r>
                <a:rPr lang="zh-CN" altLang="en-US" sz="2400" smtClean="0">
                  <a:latin typeface="华文新魏" panose="02010800040101010101" pitchFamily="2" charset="-122"/>
                  <a:ea typeface="华文新魏" panose="02010800040101010101" pitchFamily="2" charset="-122"/>
                </a:rPr>
                <a:t>叁</a:t>
              </a:r>
              <a:endParaRPr lang="zh-CN" altLang="en-US" sz="2400">
                <a:latin typeface="华文新魏" panose="02010800040101010101" pitchFamily="2" charset="-122"/>
                <a:ea typeface="华文新魏" panose="02010800040101010101" pitchFamily="2" charset="-122"/>
              </a:endParaRPr>
            </a:p>
          </p:txBody>
        </p:sp>
        <p:sp>
          <p:nvSpPr>
            <p:cNvPr id="18" name="文本框 17"/>
            <p:cNvSpPr txBox="1"/>
            <p:nvPr/>
          </p:nvSpPr>
          <p:spPr>
            <a:xfrm>
              <a:off x="6018020" y="2968531"/>
              <a:ext cx="921385" cy="3714750"/>
            </a:xfrm>
            <a:prstGeom prst="rect">
              <a:avLst/>
            </a:prstGeom>
            <a:noFill/>
          </p:spPr>
          <p:txBody>
            <a:bodyPr vert="eaVert" wrap="square" rtlCol="0">
              <a:spAutoFit/>
            </a:bodyPr>
            <a:lstStyle/>
            <a:p>
              <a:r>
                <a:rPr lang="zh-CN" altLang="en-US" sz="2400" spc="600" smtClean="0">
                  <a:latin typeface="华文新魏" panose="02010800040101010101" pitchFamily="2" charset="-122"/>
                  <a:ea typeface="华文新魏" panose="02010800040101010101" pitchFamily="2" charset="-122"/>
                </a:rPr>
                <a:t>分析话剧人物、主题及艺术特色</a:t>
              </a:r>
              <a:endParaRPr lang="zh-CN" altLang="en-US" sz="2400" spc="600">
                <a:latin typeface="华文新魏" panose="02010800040101010101" pitchFamily="2" charset="-122"/>
                <a:ea typeface="华文新魏" panose="02010800040101010101" pitchFamily="2" charset="-122"/>
              </a:endParaRPr>
            </a:p>
          </p:txBody>
        </p:sp>
      </p:grpSp>
      <p:sp>
        <p:nvSpPr>
          <p:cNvPr id="19" name="文本框 18"/>
          <p:cNvSpPr txBox="1"/>
          <p:nvPr/>
        </p:nvSpPr>
        <p:spPr>
          <a:xfrm>
            <a:off x="3891280" y="1522095"/>
            <a:ext cx="1106170" cy="4044950"/>
          </a:xfrm>
          <a:prstGeom prst="rect">
            <a:avLst/>
          </a:prstGeom>
          <a:noFill/>
        </p:spPr>
        <p:txBody>
          <a:bodyPr vert="eaVert" wrap="square" rtlCol="0">
            <a:spAutoFit/>
          </a:bodyPr>
          <a:lstStyle/>
          <a:p>
            <a:r>
              <a:rPr lang="zh-CN" altLang="en-US" sz="6000" spc="600">
                <a:latin typeface="华文新魏" panose="02010800040101010101" pitchFamily="2" charset="-122"/>
                <a:ea typeface="华文新魏" panose="02010800040101010101" pitchFamily="2" charset="-122"/>
              </a:rPr>
              <a:t>学习目标</a:t>
            </a:r>
            <a:endParaRPr lang="zh-CN" altLang="en-US" sz="6000" spc="600">
              <a:latin typeface="华文新魏" pitchFamily="2" charset="-122"/>
              <a:ea typeface="华文新魏" pitchFamily="2" charset="-122"/>
            </a:endParaRPr>
          </a:p>
        </p:txBody>
      </p:sp>
    </p:spTree>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750"/>
                                        <p:tgtEl>
                                          <p:spTgt spid="2"/>
                                        </p:tgtEl>
                                      </p:cBhvr>
                                    </p:animEffect>
                                  </p:childTnLst>
                                </p:cTn>
                              </p:par>
                            </p:childTnLst>
                          </p:cTn>
                        </p:par>
                        <p:par>
                          <p:cTn id="11" fill="hold" nodeType="afterGroup">
                            <p:stCondLst>
                              <p:cond delay="75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childTnLst>
                                </p:cTn>
                              </p:par>
                            </p:childTnLst>
                          </p:cTn>
                        </p:par>
                        <p:par>
                          <p:cTn id="15" fill="hold" nodeType="afterGroup">
                            <p:stCondLst>
                              <p:cond delay="1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50"/>
                                        <p:tgtEl>
                                          <p:spTgt spid="11"/>
                                        </p:tgtEl>
                                      </p:cBhvr>
                                    </p:animEffect>
                                  </p:childTnLst>
                                </p:cTn>
                              </p:par>
                            </p:childTnLst>
                          </p:cTn>
                        </p:par>
                        <p:par>
                          <p:cTn id="19" fill="hold" nodeType="afterGroup">
                            <p:stCondLst>
                              <p:cond delay="225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老舍简介</a:t>
            </a:r>
            <a:endParaRPr lang="zh-CN" altLang="en-US" sz="4800">
              <a:latin typeface="隶书"/>
              <a:ea typeface="隶书" charset="-122"/>
            </a:endParaRPr>
          </a:p>
        </p:txBody>
      </p:sp>
      <p:sp>
        <p:nvSpPr>
          <p:cNvPr id="36868" name="矩形 36867"/>
          <p:cNvSpPr/>
          <p:nvPr/>
        </p:nvSpPr>
        <p:spPr>
          <a:xfrm>
            <a:off x="3013710" y="1273175"/>
            <a:ext cx="8787765" cy="2460625"/>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_x000B__x000C_"/>
              </a:rPr>
              <a:t>    </a:t>
            </a:r>
            <a:r>
              <a:rPr lang="zh-CN" altLang="en-US" sz="2800" b="1">
                <a:latin typeface="宋体" panose="02010600030101010101" pitchFamily="2" charset="-122"/>
                <a:ea typeface="_x000B__x000C_"/>
              </a:rPr>
              <a:t>老舍（</a:t>
            </a:r>
            <a:r>
              <a:rPr lang="en-US" altLang="zh-CN" sz="2800" b="1">
                <a:latin typeface="宋体" panose="02010600030101010101" pitchFamily="2" charset="-122"/>
                <a:ea typeface="_x000B__x000C_"/>
              </a:rPr>
              <a:t>1899</a:t>
            </a:r>
            <a:r>
              <a:rPr lang="zh-CN" altLang="en-US" sz="2800" b="1">
                <a:latin typeface="宋体" panose="02010600030101010101" pitchFamily="2" charset="-122"/>
                <a:ea typeface="_x000B__x000C_"/>
              </a:rPr>
              <a:t>～</a:t>
            </a:r>
            <a:r>
              <a:rPr lang="en-US" altLang="zh-CN" sz="2800" b="1">
                <a:latin typeface="宋体" panose="02010600030101010101" pitchFamily="2" charset="-122"/>
                <a:ea typeface="_x000B__x000C_"/>
              </a:rPr>
              <a:t>1966</a:t>
            </a:r>
            <a:r>
              <a:rPr lang="zh-CN" altLang="en-US" sz="2800" b="1">
                <a:latin typeface="宋体" panose="02010600030101010101" pitchFamily="2" charset="-122"/>
                <a:ea typeface="_x000B__x000C_"/>
              </a:rPr>
              <a:t>）现代作家、杰出的语言大师，是我国</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五</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四</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以来新文学的开拓者之一，享有世界声誉的著名作家。原名</a:t>
            </a:r>
            <a:r>
              <a:rPr lang="zh-CN" altLang="en-US" sz="2800" b="1">
                <a:solidFill>
                  <a:srgbClr val="FF0000"/>
                </a:solidFill>
                <a:latin typeface="宋体" panose="02010600030101010101" pitchFamily="2" charset="-122"/>
                <a:ea typeface="_x000B__x000C_"/>
              </a:rPr>
              <a:t>舒庆春，</a:t>
            </a:r>
            <a:r>
              <a:rPr lang="zh-CN" altLang="en-US" sz="2800" b="1">
                <a:latin typeface="宋体" panose="02010600030101010101" pitchFamily="2" charset="-122"/>
                <a:ea typeface="_x000B__x000C_"/>
              </a:rPr>
              <a:t>字</a:t>
            </a:r>
            <a:r>
              <a:rPr lang="zh-CN" altLang="en-US" sz="2800" b="1">
                <a:solidFill>
                  <a:srgbClr val="FF0000"/>
                </a:solidFill>
                <a:latin typeface="宋体" panose="02010600030101010101" pitchFamily="2" charset="-122"/>
                <a:ea typeface="_x000B__x000C_"/>
              </a:rPr>
              <a:t>舍予</a:t>
            </a:r>
            <a:r>
              <a:rPr lang="zh-CN" altLang="en-US" sz="2800" b="1">
                <a:latin typeface="宋体" panose="02010600030101010101" pitchFamily="2" charset="-122"/>
                <a:ea typeface="_x000B__x000C_"/>
              </a:rPr>
              <a:t>，满族，北京人。 </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文化大革命</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初期因被迫害投湖自尽。曾因创作优秀话剧</a:t>
            </a:r>
            <a:r>
              <a:rPr lang="en-US" altLang="zh-CN" sz="2800" b="1">
                <a:solidFill>
                  <a:srgbClr val="FF0000"/>
                </a:solidFill>
                <a:latin typeface="宋体" panose="02010600030101010101" pitchFamily="2" charset="-122"/>
                <a:ea typeface="_x000B__x000C_"/>
              </a:rPr>
              <a:t>《</a:t>
            </a:r>
            <a:r>
              <a:rPr lang="zh-CN" altLang="en-US" sz="2800" b="1">
                <a:solidFill>
                  <a:srgbClr val="FF0000"/>
                </a:solidFill>
                <a:latin typeface="宋体" panose="02010600030101010101" pitchFamily="2" charset="-122"/>
                <a:ea typeface="_x000B__x000C_"/>
              </a:rPr>
              <a:t>龙须沟</a:t>
            </a:r>
            <a:r>
              <a:rPr lang="en-US" altLang="zh-CN" sz="2800" b="1">
                <a:solidFill>
                  <a:srgbClr val="FF0000"/>
                </a:solidFill>
                <a:latin typeface="宋体" panose="02010600030101010101" pitchFamily="2" charset="-122"/>
                <a:ea typeface="_x000B__x000C_"/>
              </a:rPr>
              <a:t>》</a:t>
            </a:r>
            <a:r>
              <a:rPr lang="zh-CN" altLang="en-US" sz="2800" b="1">
                <a:latin typeface="宋体" panose="02010600030101010101" pitchFamily="2" charset="-122"/>
                <a:ea typeface="_x000B__x000C_"/>
              </a:rPr>
              <a:t>而被授予</a:t>
            </a:r>
            <a:r>
              <a:rPr lang="en-US" altLang="zh-CN" sz="2800" b="1">
                <a:latin typeface="宋体" panose="02010600030101010101" pitchFamily="2" charset="-122"/>
                <a:ea typeface="_x000B__x000C_"/>
              </a:rPr>
              <a:t>“</a:t>
            </a:r>
            <a:r>
              <a:rPr lang="zh-CN" altLang="en-US" sz="2800" b="1">
                <a:solidFill>
                  <a:srgbClr val="FF0000"/>
                </a:solidFill>
                <a:latin typeface="宋体" panose="02010600030101010101" pitchFamily="2" charset="-122"/>
                <a:ea typeface="_x000B__x000C_"/>
              </a:rPr>
              <a:t>人民艺术家</a:t>
            </a:r>
            <a:r>
              <a:rPr lang="en-US" altLang="zh-CN" sz="2800" b="1">
                <a:latin typeface="宋体" panose="02010600030101010101" pitchFamily="2" charset="-122"/>
                <a:ea typeface="_x000B__x000C_"/>
                <a:sym typeface="+mn-ea"/>
              </a:rPr>
              <a:t>”</a:t>
            </a:r>
            <a:r>
              <a:rPr lang="zh-CN" altLang="en-US" sz="2800" b="1">
                <a:latin typeface="宋体" panose="02010600030101010101" pitchFamily="2" charset="-122"/>
                <a:ea typeface="_x000B__x000C_"/>
              </a:rPr>
              <a:t>称号。</a:t>
            </a:r>
            <a:r>
              <a:rPr lang="zh-CN" altLang="en-US" sz="2800" b="1">
                <a:latin typeface="Times New Roman" panose="02020603050405020304" pitchFamily="18" charset="0"/>
                <a:ea typeface="楷体_GB2312" pitchFamily="49" charset="-122"/>
              </a:rPr>
              <a:t> </a:t>
            </a:r>
            <a:endParaRPr lang="zh-CN" altLang="en-US" sz="2800" b="1">
              <a:latin typeface="Times New Roman" pitchFamily="18" charset="0"/>
              <a:ea typeface="楷体_GB2312" pitchFamily="49" charset="-122"/>
            </a:endParaRPr>
          </a:p>
        </p:txBody>
      </p:sp>
      <p:pic>
        <p:nvPicPr>
          <p:cNvPr id="36869" name="图片 36868" descr="老舍2"/>
          <p:cNvPicPr>
            <a:picLocks noChangeAspect="1"/>
          </p:cNvPicPr>
          <p:nvPr/>
        </p:nvPicPr>
        <p:blipFill>
          <a:blip r:embed="rId4"/>
          <a:stretch>
            <a:fillRect/>
          </a:stretch>
        </p:blipFill>
        <p:spPr>
          <a:xfrm>
            <a:off x="478790" y="1216025"/>
            <a:ext cx="2374265" cy="3185795"/>
          </a:xfrm>
          <a:prstGeom prst="rect">
            <a:avLst/>
          </a:prstGeom>
          <a:noFill/>
          <a:ln w="9525">
            <a:noFill/>
          </a:ln>
        </p:spPr>
      </p:pic>
      <p:sp>
        <p:nvSpPr>
          <p:cNvPr id="36870" name="文本框 36869"/>
          <p:cNvSpPr txBox="1"/>
          <p:nvPr/>
        </p:nvSpPr>
        <p:spPr>
          <a:xfrm>
            <a:off x="478790" y="4044950"/>
            <a:ext cx="11525885" cy="2676525"/>
          </a:xfrm>
          <a:prstGeom prst="rect">
            <a:avLst/>
          </a:prstGeom>
          <a:noFill/>
          <a:ln w="9525">
            <a:noFill/>
          </a:ln>
        </p:spPr>
        <p:txBody>
          <a:bodyPr wrap="square">
            <a:spAutoFit/>
          </a:bodyPr>
          <a:lstStyle/>
          <a:p>
            <a:pPr>
              <a:spcBef>
                <a:spcPct val="50000"/>
              </a:spcBef>
            </a:pPr>
            <a:r>
              <a:rPr lang="en-US" altLang="zh-CN" sz="2800" b="1">
                <a:latin typeface="宋体" panose="02010600030101010101" pitchFamily="2" charset="-122"/>
                <a:ea typeface="_x000B__x000C_"/>
              </a:rPr>
              <a:t>                   </a:t>
            </a:r>
            <a:r>
              <a:rPr lang="zh-CN" altLang="zh-CN" sz="2800" b="1">
                <a:latin typeface="宋体" panose="02010600030101010101" pitchFamily="2" charset="-122"/>
                <a:ea typeface="_x000B__x000C_"/>
              </a:rPr>
              <a:t>一生写了约计800万字的作品。主要有：长篇小说</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老张的哲学</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a:t>
            </a:r>
            <a:r>
              <a:rPr lang="zh-CN" altLang="zh-CN" sz="2800" b="1">
                <a:latin typeface="宋体" panose="02010600030101010101" pitchFamily="2" charset="-122"/>
                <a:ea typeface="_x000B__x000C_"/>
              </a:rPr>
              <a:t>《二马》、《离婚》、《牛天赐传》、</a:t>
            </a:r>
            <a:r>
              <a:rPr lang="zh-CN" altLang="zh-CN" sz="2800" b="1">
                <a:solidFill>
                  <a:srgbClr val="FF0000"/>
                </a:solidFill>
                <a:latin typeface="宋体" panose="02010600030101010101" pitchFamily="2" charset="-122"/>
                <a:ea typeface="_x000B__x000C_"/>
              </a:rPr>
              <a:t>《骆驼祥子》、《四世同堂》</a:t>
            </a:r>
            <a:r>
              <a:rPr lang="zh-CN" altLang="zh-CN" sz="2800" b="1">
                <a:latin typeface="宋体" panose="02010600030101010101" pitchFamily="2" charset="-122"/>
                <a:ea typeface="_x000B__x000C_"/>
              </a:rPr>
              <a:t>；中篇小说《月牙儿》、《我这一辈子》；短篇小说《柳家大院》、《断魂枪》；剧本</a:t>
            </a:r>
            <a:r>
              <a:rPr lang="zh-CN" altLang="zh-CN" sz="2800" b="1">
                <a:solidFill>
                  <a:srgbClr val="FF0000"/>
                </a:solidFill>
                <a:latin typeface="宋体" panose="02010600030101010101" pitchFamily="2" charset="-122"/>
                <a:ea typeface="_x000B__x000C_"/>
              </a:rPr>
              <a:t>《龙须沟》、《茶馆》</a:t>
            </a:r>
            <a:r>
              <a:rPr lang="zh-CN" altLang="zh-CN" sz="2800" b="1">
                <a:latin typeface="宋体" panose="02010600030101010101" pitchFamily="2" charset="-122"/>
                <a:ea typeface="_x000B__x000C_"/>
              </a:rPr>
              <a:t>、《方珍珠》。他的作品以独特的</a:t>
            </a:r>
            <a:r>
              <a:rPr lang="zh-CN" altLang="zh-CN" sz="2800" b="1">
                <a:solidFill>
                  <a:srgbClr val="FF0000"/>
                </a:solidFill>
                <a:latin typeface="宋体" panose="02010600030101010101" pitchFamily="2" charset="-122"/>
                <a:ea typeface="_x000B__x000C_"/>
              </a:rPr>
              <a:t>幽默风格</a:t>
            </a:r>
            <a:r>
              <a:rPr lang="zh-CN" altLang="zh-CN" sz="2800" b="1">
                <a:latin typeface="宋体" panose="02010600030101010101" pitchFamily="2" charset="-122"/>
                <a:ea typeface="_x000B__x000C_"/>
              </a:rPr>
              <a:t>和浓郁的</a:t>
            </a:r>
            <a:r>
              <a:rPr lang="zh-CN" altLang="zh-CN" sz="2800" b="1">
                <a:solidFill>
                  <a:srgbClr val="FF0000"/>
                </a:solidFill>
                <a:latin typeface="宋体" panose="02010600030101010101" pitchFamily="2" charset="-122"/>
                <a:ea typeface="_x000B__x000C_"/>
              </a:rPr>
              <a:t>民族色彩</a:t>
            </a:r>
            <a:r>
              <a:rPr lang="zh-CN" altLang="zh-CN" sz="2800" b="1">
                <a:latin typeface="宋体" panose="02010600030101010101" pitchFamily="2" charset="-122"/>
                <a:ea typeface="_x000B__x000C_"/>
              </a:rPr>
              <a:t>以及从内容到形式的雅俗共赏而赢得了广大读者的喜爱。</a:t>
            </a:r>
            <a:endParaRPr lang="zh-CN" altLang="en-US" sz="2800" b="1">
              <a:latin typeface="宋体" pitchFamily="2" charset="-122"/>
              <a:ea typeface="_x000B__x000C_"/>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36870"/>
                                        </p:tgtEl>
                                        <p:attrNameLst>
                                          <p:attrName>style.visibility</p:attrName>
                                        </p:attrNameLst>
                                      </p:cBhvr>
                                      <p:to>
                                        <p:strVal val="visible"/>
                                      </p:to>
                                    </p:set>
                                    <p:anim calcmode="lin" valueType="num">
                                      <p:cBhvr>
                                        <p:cTn id="18" dur="500" fill="hold"/>
                                        <p:tgtEl>
                                          <p:spTgt spid="36870"/>
                                        </p:tgtEl>
                                        <p:attrNameLst>
                                          <p:attrName>ppt_w</p:attrName>
                                        </p:attrNameLst>
                                      </p:cBhvr>
                                      <p:tavLst>
                                        <p:tav tm="0">
                                          <p:val>
                                            <p:fltVal val="0"/>
                                          </p:val>
                                        </p:tav>
                                        <p:tav tm="100000">
                                          <p:val>
                                            <p:strVal val="#ppt_w"/>
                                          </p:val>
                                        </p:tav>
                                      </p:tavLst>
                                    </p:anim>
                                    <p:anim calcmode="lin" valueType="num">
                                      <p:cBhvr>
                                        <p:cTn id="19" dur="500" fill="hold"/>
                                        <p:tgtEl>
                                          <p:spTgt spid="368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创作背景</a:t>
            </a:r>
            <a:endParaRPr lang="zh-CN" altLang="en-US" sz="4800">
              <a:latin typeface="隶书" panose="02010509060101010101" charset="-122"/>
              <a:ea typeface="隶书" panose="02010509060101010101" charset="0"/>
            </a:endParaRPr>
          </a:p>
        </p:txBody>
      </p:sp>
      <p:sp>
        <p:nvSpPr>
          <p:cNvPr id="36868" name="矩形 36867"/>
          <p:cNvSpPr/>
          <p:nvPr/>
        </p:nvSpPr>
        <p:spPr>
          <a:xfrm>
            <a:off x="4403090" y="1273175"/>
            <a:ext cx="7398385" cy="5303520"/>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_x000B__x000C_"/>
              </a:rPr>
              <a:t>    </a:t>
            </a:r>
            <a:r>
              <a:rPr lang="zh-CN" altLang="en-US" sz="2800" b="1">
                <a:latin typeface="宋体" panose="02010600030101010101" pitchFamily="2" charset="-122"/>
                <a:ea typeface="宋体" panose="02010600030101010101" pitchFamily="2" charset="-122"/>
              </a:rPr>
              <a:t>老舍说：</a:t>
            </a:r>
            <a:r>
              <a:rPr lang="zh-CN" altLang="en-US" sz="2800" b="1">
                <a:latin typeface="隶书" panose="02010509060101010101" charset="-122"/>
                <a:ea typeface="隶书" panose="02010509060101010101" charset="0"/>
                <a:sym typeface="+mn-ea"/>
              </a:rPr>
              <a:t>茶馆是三教九流会面之处，可以多容纳各色人物。</a:t>
            </a:r>
            <a:r>
              <a:rPr lang="zh-CN" altLang="en-US" sz="2800" b="1">
                <a:solidFill>
                  <a:srgbClr val="FF3300"/>
                </a:solidFill>
                <a:latin typeface="隶书" panose="02010509060101010101" charset="-122"/>
                <a:ea typeface="隶书" panose="02010509060101010101" charset="0"/>
                <a:sym typeface="+mn-ea"/>
              </a:rPr>
              <a:t>一个大茶馆就是一个小社会</a:t>
            </a:r>
            <a:r>
              <a:rPr lang="zh-CN" altLang="en-US" sz="2800" b="1">
                <a:latin typeface="隶书" panose="02010509060101010101" charset="-122"/>
                <a:ea typeface="隶书" panose="02010509060101010101" charset="0"/>
                <a:sym typeface="+mn-ea"/>
              </a:rPr>
              <a:t>。这出戏虽只有三幕，可是写了</a:t>
            </a:r>
            <a:r>
              <a:rPr lang="zh-CN" altLang="en-US" sz="2800" b="1">
                <a:solidFill>
                  <a:srgbClr val="FF3300"/>
                </a:solidFill>
                <a:latin typeface="隶书" panose="02010509060101010101" charset="-122"/>
                <a:ea typeface="隶书" panose="02010509060101010101" charset="0"/>
                <a:sym typeface="+mn-ea"/>
              </a:rPr>
              <a:t>五十来年的变迁</a:t>
            </a:r>
            <a:r>
              <a:rPr lang="zh-CN" altLang="en-US" sz="2800" b="1">
                <a:latin typeface="隶书" panose="02010509060101010101" charset="-122"/>
                <a:ea typeface="隶书" panose="02010509060101010101" charset="0"/>
                <a:sym typeface="+mn-ea"/>
              </a:rPr>
              <a:t>。在这些变迁里，没法子躲开政治问题。可是，我不熟悉政治舞台上的高官大人，没法子正面描写他们的促进与促退。我也不十分懂政治。我只认识一些小人物，这些人物是经常下茶馆的。那么，我要是把他们集合到一个茶馆里，用他们生活上的变迁反映社会的变迁，不就侧面地透露出一些政治消息么？这样，我就决定了去写</a:t>
            </a:r>
            <a:r>
              <a:rPr lang="en-US" altLang="zh-CN" sz="2800" b="1">
                <a:latin typeface="隶书" panose="02010509060101010101" charset="-122"/>
                <a:ea typeface="隶书" panose="02010509060101010101" charset="0"/>
                <a:sym typeface="+mn-ea"/>
              </a:rPr>
              <a:t>《</a:t>
            </a:r>
            <a:r>
              <a:rPr lang="zh-CN" altLang="en-US" sz="2800" b="1">
                <a:latin typeface="隶书" panose="02010509060101010101" charset="-122"/>
                <a:ea typeface="隶书" panose="02010509060101010101" charset="0"/>
                <a:sym typeface="+mn-ea"/>
              </a:rPr>
              <a:t>茶馆</a:t>
            </a:r>
            <a:r>
              <a:rPr lang="en-US" altLang="zh-CN" sz="2800" b="1">
                <a:latin typeface="隶书" panose="02010509060101010101" charset="-122"/>
                <a:ea typeface="隶书" panose="02010509060101010101" charset="0"/>
                <a:sym typeface="+mn-ea"/>
              </a:rPr>
              <a:t>》</a:t>
            </a:r>
            <a:r>
              <a:rPr lang="zh-CN" altLang="en-US" sz="2800" b="1">
                <a:latin typeface="隶书" panose="02010509060101010101" charset="-122"/>
                <a:ea typeface="隶书" panose="02010509060101010101" charset="0"/>
                <a:sym typeface="+mn-ea"/>
              </a:rPr>
              <a:t>。</a:t>
            </a:r>
            <a:endParaRPr lang="zh-CN" altLang="en-US" sz="2800" b="1">
              <a:latin typeface="隶书"/>
              <a:ea typeface="隶书" charset="-122"/>
            </a:endParaRPr>
          </a:p>
        </p:txBody>
      </p:sp>
      <p:pic>
        <p:nvPicPr>
          <p:cNvPr id="191492" name="Picture 3" descr="茶馆8"/>
          <p:cNvPicPr>
            <a:picLocks noChangeAspect="1"/>
          </p:cNvPicPr>
          <p:nvPr/>
        </p:nvPicPr>
        <p:blipFill>
          <a:blip r:embed="rId4"/>
          <a:stretch>
            <a:fillRect/>
          </a:stretch>
        </p:blipFill>
        <p:spPr>
          <a:xfrm>
            <a:off x="474980" y="3960495"/>
            <a:ext cx="3632200" cy="2578100"/>
          </a:xfrm>
          <a:prstGeom prst="rect">
            <a:avLst/>
          </a:prstGeom>
          <a:noFill/>
          <a:ln w="9525">
            <a:noFill/>
          </a:ln>
        </p:spPr>
      </p:pic>
      <p:pic>
        <p:nvPicPr>
          <p:cNvPr id="65540" name="Picture 4" descr="茶壶"/>
          <p:cNvPicPr>
            <a:picLocks noChangeAspect="1"/>
          </p:cNvPicPr>
          <p:nvPr/>
        </p:nvPicPr>
        <p:blipFill>
          <a:blip r:embed="rId5"/>
          <a:stretch>
            <a:fillRect/>
          </a:stretch>
        </p:blipFill>
        <p:spPr>
          <a:xfrm>
            <a:off x="475615" y="1341120"/>
            <a:ext cx="3631565" cy="24009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话剧常识</a:t>
            </a:r>
            <a:endParaRPr lang="zh-CN" altLang="en-US" sz="4800">
              <a:latin typeface="隶书" panose="02010509060101010101" charset="-122"/>
              <a:ea typeface="隶书" panose="02010509060101010101" charset="0"/>
            </a:endParaRPr>
          </a:p>
        </p:txBody>
      </p:sp>
      <p:sp>
        <p:nvSpPr>
          <p:cNvPr id="36868" name="矩形 36867"/>
          <p:cNvSpPr/>
          <p:nvPr/>
        </p:nvSpPr>
        <p:spPr>
          <a:xfrm>
            <a:off x="299085" y="1080770"/>
            <a:ext cx="11555730" cy="5777230"/>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话剧：是以演员的对话和动作为主要表现手段的戏剧形式。</a:t>
            </a:r>
            <a:endParaRPr lang="zh-CN" altLang="en-US" sz="2800" b="1">
              <a:latin typeface="宋体" pitchFamily="2" charset="-122"/>
              <a:ea typeface="宋体" pitchFamily="2" charset="-122"/>
            </a:endParaRPr>
          </a:p>
          <a:p>
            <a:pPr algn="just">
              <a:lnSpc>
                <a:spcPct val="110000"/>
              </a:lnSpc>
            </a:pPr>
            <a:r>
              <a:rPr lang="en-US" altLang="zh-CN" sz="2800" b="1">
                <a:latin typeface="宋体" panose="02010600030101010101" pitchFamily="2" charset="-122"/>
                <a:ea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sym typeface="+mn-ea"/>
              </a:rPr>
              <a:t>特点：舞台性、直观性、综合性、对话性。</a:t>
            </a:r>
            <a:endParaRPr lang="zh-CN" altLang="en-US" sz="2800" b="1">
              <a:latin typeface="宋体" pitchFamily="2" charset="-122"/>
              <a:ea typeface="宋体" pitchFamily="2" charset="-122"/>
              <a:sym typeface="+mn-ea"/>
            </a:endParaRPr>
          </a:p>
          <a:p>
            <a:pPr algn="just">
              <a:lnSpc>
                <a:spcPct val="110000"/>
              </a:lnSpc>
            </a:pPr>
            <a:r>
              <a:rPr lang="en-US" altLang="zh-CN" sz="2800" b="1">
                <a:latin typeface="宋体" panose="02010600030101010101" pitchFamily="2" charset="-122"/>
                <a:ea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sym typeface="+mn-ea"/>
              </a:rPr>
              <a:t>剧本：</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zh-CN" altLang="en-US" sz="2800" b="1">
                <a:latin typeface="宋体" panose="02010600030101010101" pitchFamily="2" charset="-122"/>
                <a:ea typeface="宋体" panose="02010600030101010101" pitchFamily="2" charset="-122"/>
                <a:sym typeface="+mn-ea"/>
              </a:rPr>
              <a:t>    文学作品中的一种体裁，指戏剧艺术的文学部分，它直接规定了戏剧的题材、主题、人物、情节、语言和结构，是戏剧演出的基础和依据。它的主要组成部分有：</a:t>
            </a:r>
            <a:r>
              <a:rPr lang="zh-CN" altLang="en-US" sz="2800" b="1">
                <a:solidFill>
                  <a:srgbClr val="FF0000"/>
                </a:solidFill>
                <a:latin typeface="宋体" panose="02010600030101010101" pitchFamily="2" charset="-122"/>
                <a:ea typeface="宋体" panose="02010600030101010101" pitchFamily="2" charset="-122"/>
                <a:sym typeface="+mn-ea"/>
              </a:rPr>
              <a:t>台词</a:t>
            </a:r>
            <a:r>
              <a:rPr lang="zh-CN" altLang="en-US" sz="2800" b="1">
                <a:latin typeface="宋体" panose="02010600030101010101" pitchFamily="2" charset="-122"/>
                <a:ea typeface="宋体" panose="02010600030101010101" pitchFamily="2" charset="-122"/>
                <a:sym typeface="+mn-ea"/>
              </a:rPr>
              <a:t>（包括对话、独白、旁白和唱词）、</a:t>
            </a:r>
            <a:r>
              <a:rPr lang="zh-CN" altLang="en-US" sz="2800" b="1">
                <a:solidFill>
                  <a:srgbClr val="FF0000"/>
                </a:solidFill>
                <a:latin typeface="宋体" panose="02010600030101010101" pitchFamily="2" charset="-122"/>
                <a:ea typeface="宋体" panose="02010600030101010101" pitchFamily="2" charset="-122"/>
                <a:sym typeface="+mn-ea"/>
              </a:rPr>
              <a:t>舞台指示</a:t>
            </a:r>
            <a:r>
              <a:rPr lang="zh-CN" altLang="en-US" sz="2800" b="1">
                <a:latin typeface="宋体" panose="02010600030101010101" pitchFamily="2" charset="-122"/>
                <a:ea typeface="宋体" panose="02010600030101010101" pitchFamily="2" charset="-122"/>
                <a:sym typeface="+mn-ea"/>
              </a:rPr>
              <a:t>（包括人物形象特征、心理活动、情感变化和场景、气氛的描写，时间、地点、人物上下场和动作的说明，对灯光、布景、效果等艺术处理的要求等）</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en-US" altLang="zh-CN" sz="2800" b="1">
                <a:latin typeface="宋体" panose="02010600030101010101" pitchFamily="2" charset="-122"/>
                <a:ea typeface="宋体" panose="02010600030101010101" pitchFamily="2" charset="-122"/>
                <a:sym typeface="+mn-ea"/>
              </a:rPr>
              <a:t>4.</a:t>
            </a:r>
            <a:r>
              <a:rPr lang="zh-CN" altLang="en-US" sz="2800" b="1">
                <a:solidFill>
                  <a:srgbClr val="FF0000"/>
                </a:solidFill>
                <a:latin typeface="宋体" panose="02010600030101010101" pitchFamily="2" charset="-122"/>
                <a:ea typeface="宋体" panose="02010600030101010101" pitchFamily="2" charset="-122"/>
                <a:sym typeface="+mn-ea"/>
              </a:rPr>
              <a:t>潜台词</a:t>
            </a:r>
            <a:r>
              <a:rPr lang="zh-CN" altLang="en-US" sz="2800" b="1">
                <a:latin typeface="宋体" panose="02010600030101010101" pitchFamily="2" charset="-122"/>
                <a:ea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zh-CN" altLang="en-US" sz="2800" b="1">
                <a:latin typeface="宋体" panose="02010600030101010101" pitchFamily="2" charset="-122"/>
                <a:ea typeface="宋体" panose="02010600030101010101" pitchFamily="2" charset="-122"/>
                <a:sym typeface="+mn-ea"/>
              </a:rPr>
              <a:t>    角色台词的内在实质。包括说话的目的、言外之意和未尽之言等，演员虽未说出，但观众可以意会。</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话剧常识</a:t>
            </a:r>
            <a:endParaRPr lang="zh-CN" altLang="en-US" sz="4800">
              <a:latin typeface="隶书" panose="02010509060101010101" charset="-122"/>
              <a:ea typeface="隶书" panose="02010509060101010101" charset="0"/>
            </a:endParaRPr>
          </a:p>
        </p:txBody>
      </p:sp>
      <p:sp>
        <p:nvSpPr>
          <p:cNvPr id="36868" name="矩形 36867"/>
          <p:cNvSpPr/>
          <p:nvPr/>
        </p:nvSpPr>
        <p:spPr>
          <a:xfrm>
            <a:off x="396240" y="1080770"/>
            <a:ext cx="11322685" cy="6251575"/>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宋体" panose="02010600030101010101" pitchFamily="2" charset="-122"/>
              </a:rPr>
              <a:t>5.</a:t>
            </a:r>
            <a:r>
              <a:rPr lang="zh-CN" altLang="en-US" sz="2800" b="1">
                <a:latin typeface="宋体" panose="02010600030101010101" pitchFamily="2" charset="-122"/>
                <a:ea typeface="宋体" panose="02010600030101010101" pitchFamily="2" charset="-122"/>
              </a:rPr>
              <a:t>分类：</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按题材不同：历史剧、纪实剧、儿童剧等。按剧作长度不同：独幕剧、多幕剧、短剧。按不同创作方法：古典主义戏剧、浪漫主义戏剧等。按矛盾冲突性质与人物命运的结局所表现出的价值取向不同：喜剧、悲剧和正剧。</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喜剧</a:t>
            </a:r>
            <a:r>
              <a:rPr lang="zh-CN" altLang="en-US" sz="2800" b="1">
                <a:latin typeface="宋体" panose="02010600030101010101" pitchFamily="2" charset="-122"/>
                <a:ea typeface="宋体" panose="02010600030101010101" pitchFamily="2" charset="-122"/>
              </a:rPr>
              <a:t>：一般以讽刺或嘲笑假恶丑的社会现象，从而肯定和赞扬真善美的社会现象为主要内容。鲁迅说</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喜剧将那无价值的撕破给人看</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悲剧</a:t>
            </a:r>
            <a:r>
              <a:rPr lang="zh-CN" altLang="en-US" sz="2800" b="1">
                <a:latin typeface="宋体" panose="02010600030101010101" pitchFamily="2" charset="-122"/>
                <a:ea typeface="宋体" panose="02010600030101010101" pitchFamily="2" charset="-122"/>
              </a:rPr>
              <a:t>：一般反应作为真善美因素一方的主人公与作为假恶丑因素一方的势力之间的严重冲突，主人公多为正面人物，甚至是英雄人物，他们所进行的事业和追求的理想，往往遭致失败与挫折。正如鲁迅说的</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悲剧将人生有价值的东西毁灭给人看</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正剧</a:t>
            </a:r>
            <a:r>
              <a:rPr lang="zh-CN" altLang="en-US" sz="2800" b="1">
                <a:latin typeface="宋体" panose="02010600030101010101" pitchFamily="2" charset="-122"/>
                <a:ea typeface="宋体" panose="02010600030101010101" pitchFamily="2" charset="-122"/>
              </a:rPr>
              <a:t>：介于悲剧与喜剧之间，二者相互补充与渗透，也叫悲喜剧。）</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0"/>
              </a:rPr>
              <a:t>话剧常识</a:t>
            </a:r>
            <a:endParaRPr lang="zh-CN" altLang="en-US" sz="4800">
              <a:latin typeface="隶书" panose="02010509060101010101" charset="-122"/>
              <a:ea typeface="隶书" panose="02010509060101010101" charset="0"/>
            </a:endParaRPr>
          </a:p>
        </p:txBody>
      </p:sp>
      <p:sp>
        <p:nvSpPr>
          <p:cNvPr id="36868" name="矩形 36867"/>
          <p:cNvSpPr/>
          <p:nvPr/>
        </p:nvSpPr>
        <p:spPr>
          <a:xfrm>
            <a:off x="396240" y="1195070"/>
            <a:ext cx="11322685" cy="4356100"/>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宋体" panose="02010600030101010101" pitchFamily="2" charset="-122"/>
              </a:rPr>
              <a:t>6.</a:t>
            </a:r>
            <a:r>
              <a:rPr lang="zh-CN" altLang="en-US" sz="2800" b="1">
                <a:latin typeface="宋体" panose="02010600030101010101" pitchFamily="2" charset="-122"/>
                <a:ea typeface="宋体" panose="02010600030101010101" pitchFamily="2" charset="-122"/>
              </a:rPr>
              <a:t>幕与场：</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幕，是戏剧作品和演出中的段落。按剧情发展的时间、地点和事件的变化、转换而划分。幕又可按情节发展的需要划分为场和景。</a:t>
            </a:r>
            <a:endParaRPr lang="zh-CN" altLang="en-US" sz="2800" b="1">
              <a:latin typeface="宋体" panose="02010600030101010101" pitchFamily="2" charset="-122"/>
              <a:ea typeface="宋体" panose="02010600030101010101" pitchFamily="2" charset="-122"/>
            </a:endParaRPr>
          </a:p>
          <a:p>
            <a:pPr algn="just">
              <a:lnSpc>
                <a:spcPct val="110000"/>
              </a:lnSpc>
            </a:pPr>
            <a:endParaRPr lang="en-US" altLang="zh-CN" sz="2800" b="1">
              <a:latin typeface="宋体" pitchFamily="2" charset="-122"/>
              <a:ea typeface="宋体" pitchFamily="2" charset="-122"/>
            </a:endParaRPr>
          </a:p>
          <a:p>
            <a:pPr algn="just">
              <a:lnSpc>
                <a:spcPct val="110000"/>
              </a:lnSpc>
            </a:pPr>
            <a:r>
              <a:rPr lang="en-US" altLang="zh-CN" sz="2800" b="1">
                <a:latin typeface="宋体" panose="02010600030101010101" pitchFamily="2" charset="-122"/>
                <a:ea typeface="宋体" panose="02010600030101010101" pitchFamily="2" charset="-122"/>
              </a:rPr>
              <a:t>7.</a:t>
            </a:r>
            <a:r>
              <a:rPr lang="zh-CN" altLang="en-US" sz="2800" b="1">
                <a:latin typeface="宋体" panose="02010600030101010101" pitchFamily="2" charset="-122"/>
                <a:ea typeface="宋体" panose="02010600030101010101" pitchFamily="2" charset="-122"/>
              </a:rPr>
              <a:t>戏剧冲突：</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戏剧受演出的时间空间条件限制，只有具有集中而强烈的矛盾冲突，才能吸引观众，没有冲突就没有戏剧，所以戏剧冲突时构成戏剧的根本因素。</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6" name="Text Box 4"/>
          <p:cNvSpPr txBox="1"/>
          <p:nvPr/>
        </p:nvSpPr>
        <p:spPr>
          <a:xfrm>
            <a:off x="2819400" y="304800"/>
            <a:ext cx="6858000" cy="521970"/>
          </a:xfrm>
          <a:prstGeom prst="rect">
            <a:avLst/>
          </a:prstGeom>
          <a:noFill/>
          <a:ln w="9525">
            <a:noFill/>
          </a:ln>
        </p:spPr>
        <p:txBody>
          <a:bodyPr anchor="t" anchorCtr="0">
            <a:spAutoFit/>
          </a:bodyPr>
          <a:lstStyle/>
          <a:p>
            <a:pPr algn="ctr">
              <a:spcBef>
                <a:spcPct val="50000"/>
              </a:spcBef>
            </a:pPr>
            <a:r>
              <a:rPr lang="zh-CN" altLang="en-US" sz="2800">
                <a:latin typeface="Times New Roman" panose="02020603050405020304" pitchFamily="18" charset="0"/>
                <a:ea typeface="汉仪中隶书简" pitchFamily="49" charset="-122"/>
              </a:rPr>
              <a:t>新版话剧</a:t>
            </a:r>
            <a:r>
              <a:rPr lang="en-US" altLang="zh-CN" sz="2800">
                <a:latin typeface="Times New Roman" panose="02020603050405020304" pitchFamily="18" charset="0"/>
                <a:ea typeface="汉仪中隶书简" pitchFamily="49" charset="-122"/>
              </a:rPr>
              <a:t>《</a:t>
            </a:r>
            <a:r>
              <a:rPr lang="zh-CN" altLang="en-US" sz="2800">
                <a:latin typeface="Times New Roman" panose="02020603050405020304" pitchFamily="18" charset="0"/>
                <a:ea typeface="汉仪中隶书简" pitchFamily="49" charset="-122"/>
              </a:rPr>
              <a:t>茶馆</a:t>
            </a:r>
            <a:r>
              <a:rPr lang="en-US" altLang="zh-CN" sz="2800">
                <a:latin typeface="Times New Roman" panose="02020603050405020304" pitchFamily="18" charset="0"/>
                <a:ea typeface="汉仪中隶书简" pitchFamily="49" charset="-122"/>
              </a:rPr>
              <a:t>》</a:t>
            </a:r>
            <a:r>
              <a:rPr lang="zh-CN" altLang="en-US" sz="2800">
                <a:latin typeface="Times New Roman" panose="02020603050405020304" pitchFamily="18" charset="0"/>
                <a:ea typeface="汉仪中隶书简" pitchFamily="49" charset="-122"/>
              </a:rPr>
              <a:t>演员形象</a:t>
            </a:r>
            <a:endParaRPr lang="zh-CN" altLang="en-US" sz="2800">
              <a:latin typeface="Times New Roman" pitchFamily="18" charset="0"/>
              <a:ea typeface="汉仪中隶书简" pitchFamily="49" charset="-122"/>
            </a:endParaRPr>
          </a:p>
        </p:txBody>
      </p:sp>
      <p:pic>
        <p:nvPicPr>
          <p:cNvPr id="3077" name="Picture 5" descr="梁冠华饰王利发">
            <a:hlinkClick action="ppaction://hlinkshowjump?jump=nextslide"/>
          </p:cNvPr>
          <p:cNvPicPr>
            <a:picLocks noChangeAspect="1"/>
          </p:cNvPicPr>
          <p:nvPr/>
        </p:nvPicPr>
        <p:blipFill>
          <a:blip r:embed="rId2"/>
          <a:stretch>
            <a:fillRect/>
          </a:stretch>
        </p:blipFill>
        <p:spPr>
          <a:xfrm>
            <a:off x="2438400" y="1295400"/>
            <a:ext cx="1262063" cy="1752600"/>
          </a:xfrm>
          <a:prstGeom prst="rect">
            <a:avLst/>
          </a:prstGeom>
          <a:noFill/>
          <a:ln w="9525">
            <a:noFill/>
          </a:ln>
        </p:spPr>
      </p:pic>
      <p:sp>
        <p:nvSpPr>
          <p:cNvPr id="3078" name="Text Box 6"/>
          <p:cNvSpPr txBox="1"/>
          <p:nvPr/>
        </p:nvSpPr>
        <p:spPr>
          <a:xfrm>
            <a:off x="2514600" y="3048000"/>
            <a:ext cx="11430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梁冠华饰王利发</a:t>
            </a:r>
            <a:endParaRPr lang="zh-CN" altLang="en-US" sz="1600">
              <a:latin typeface="Times New Roman" pitchFamily="18" charset="0"/>
              <a:ea typeface="汉仪大黑简" pitchFamily="49" charset="-122"/>
            </a:endParaRPr>
          </a:p>
        </p:txBody>
      </p:sp>
      <p:pic>
        <p:nvPicPr>
          <p:cNvPr id="3079" name="Picture 7" descr="濮存昕饰常四">
            <a:hlinkClick/>
          </p:cNvPr>
          <p:cNvPicPr>
            <a:picLocks noChangeAspect="1"/>
          </p:cNvPicPr>
          <p:nvPr/>
        </p:nvPicPr>
        <p:blipFill>
          <a:blip r:embed="rId3"/>
          <a:stretch>
            <a:fillRect/>
          </a:stretch>
        </p:blipFill>
        <p:spPr>
          <a:xfrm>
            <a:off x="5410200" y="1219200"/>
            <a:ext cx="1295400" cy="1752600"/>
          </a:xfrm>
          <a:prstGeom prst="rect">
            <a:avLst/>
          </a:prstGeom>
          <a:noFill/>
          <a:ln w="9525">
            <a:noFill/>
          </a:ln>
        </p:spPr>
      </p:pic>
      <p:sp>
        <p:nvSpPr>
          <p:cNvPr id="3080" name="Text Box 8"/>
          <p:cNvSpPr txBox="1"/>
          <p:nvPr/>
        </p:nvSpPr>
        <p:spPr>
          <a:xfrm>
            <a:off x="5486400" y="2971800"/>
            <a:ext cx="11430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濮存昕饰常四</a:t>
            </a:r>
            <a:endParaRPr lang="zh-CN" altLang="en-US" sz="1600">
              <a:latin typeface="Times New Roman" panose="02020603050405020304" pitchFamily="18" charset="0"/>
              <a:ea typeface="汉仪大黑简" pitchFamily="49" charset="-122"/>
            </a:endParaRPr>
          </a:p>
        </p:txBody>
      </p:sp>
      <p:pic>
        <p:nvPicPr>
          <p:cNvPr id="13318" name="Picture 9" descr="茶壶">
            <a:hlinkClick/>
          </p:cNvPr>
          <p:cNvPicPr>
            <a:picLocks noChangeAspect="1"/>
          </p:cNvPicPr>
          <p:nvPr/>
        </p:nvPicPr>
        <p:blipFill>
          <a:blip r:embed="rId4"/>
          <a:stretch>
            <a:fillRect/>
          </a:stretch>
        </p:blipFill>
        <p:spPr>
          <a:xfrm>
            <a:off x="9823450" y="410845"/>
            <a:ext cx="2158365" cy="1495425"/>
          </a:xfrm>
          <a:prstGeom prst="rect">
            <a:avLst/>
          </a:prstGeom>
          <a:noFill/>
          <a:ln w="9525">
            <a:noFill/>
          </a:ln>
        </p:spPr>
      </p:pic>
      <p:pic>
        <p:nvPicPr>
          <p:cNvPr id="3082" name="Picture 10" descr="杨立新饰秦仲义">
            <a:hlinkClick/>
          </p:cNvPr>
          <p:cNvPicPr>
            <a:picLocks noChangeAspect="1"/>
          </p:cNvPicPr>
          <p:nvPr/>
        </p:nvPicPr>
        <p:blipFill>
          <a:blip r:embed="rId5"/>
          <a:stretch>
            <a:fillRect/>
          </a:stretch>
        </p:blipFill>
        <p:spPr>
          <a:xfrm>
            <a:off x="8305800" y="1219200"/>
            <a:ext cx="1217613" cy="1828800"/>
          </a:xfrm>
          <a:prstGeom prst="rect">
            <a:avLst/>
          </a:prstGeom>
          <a:noFill/>
          <a:ln w="9525">
            <a:noFill/>
          </a:ln>
        </p:spPr>
      </p:pic>
      <p:sp>
        <p:nvSpPr>
          <p:cNvPr id="3083" name="Text Box 11"/>
          <p:cNvSpPr txBox="1"/>
          <p:nvPr/>
        </p:nvSpPr>
        <p:spPr>
          <a:xfrm>
            <a:off x="8382000" y="3048000"/>
            <a:ext cx="11430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杨立新饰秦仲义</a:t>
            </a:r>
            <a:endParaRPr lang="zh-CN" altLang="en-US" sz="1600">
              <a:latin typeface="Times New Roman" panose="02020603050405020304" pitchFamily="18" charset="0"/>
              <a:ea typeface="汉仪大黑简" pitchFamily="49" charset="-122"/>
            </a:endParaRPr>
          </a:p>
        </p:txBody>
      </p:sp>
      <p:pic>
        <p:nvPicPr>
          <p:cNvPr id="3084" name="Picture 12" descr="吴刚饰唐铁嘴">
            <a:hlinkClick/>
          </p:cNvPr>
          <p:cNvPicPr>
            <a:picLocks noChangeAspect="1"/>
          </p:cNvPicPr>
          <p:nvPr/>
        </p:nvPicPr>
        <p:blipFill>
          <a:blip r:embed="rId6"/>
          <a:stretch>
            <a:fillRect/>
          </a:stretch>
        </p:blipFill>
        <p:spPr>
          <a:xfrm>
            <a:off x="1752600" y="3810000"/>
            <a:ext cx="1219200" cy="1752600"/>
          </a:xfrm>
          <a:prstGeom prst="rect">
            <a:avLst/>
          </a:prstGeom>
          <a:noFill/>
          <a:ln w="9525">
            <a:noFill/>
          </a:ln>
        </p:spPr>
      </p:pic>
      <p:sp>
        <p:nvSpPr>
          <p:cNvPr id="3085" name="Text Box 13"/>
          <p:cNvSpPr txBox="1"/>
          <p:nvPr/>
        </p:nvSpPr>
        <p:spPr>
          <a:xfrm>
            <a:off x="1828800" y="5562600"/>
            <a:ext cx="10668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冯远征饰松二爷</a:t>
            </a:r>
            <a:endParaRPr lang="zh-CN" altLang="en-US" sz="1600">
              <a:latin typeface="Times New Roman" panose="02020603050405020304" pitchFamily="18" charset="0"/>
              <a:ea typeface="汉仪大黑简" pitchFamily="49" charset="-122"/>
            </a:endParaRPr>
          </a:p>
        </p:txBody>
      </p:sp>
      <p:pic>
        <p:nvPicPr>
          <p:cNvPr id="3086" name="Picture 14" descr="何冰饰刘麻子">
            <a:hlinkClick/>
          </p:cNvPr>
          <p:cNvPicPr>
            <a:picLocks noChangeAspect="1"/>
          </p:cNvPicPr>
          <p:nvPr/>
        </p:nvPicPr>
        <p:blipFill>
          <a:blip r:embed="rId7"/>
          <a:stretch>
            <a:fillRect/>
          </a:stretch>
        </p:blipFill>
        <p:spPr>
          <a:xfrm>
            <a:off x="3124200" y="3810000"/>
            <a:ext cx="1181100" cy="1752600"/>
          </a:xfrm>
          <a:prstGeom prst="rect">
            <a:avLst/>
          </a:prstGeom>
          <a:noFill/>
          <a:ln w="9525">
            <a:noFill/>
          </a:ln>
        </p:spPr>
      </p:pic>
      <p:sp>
        <p:nvSpPr>
          <p:cNvPr id="3087" name="Text Box 15"/>
          <p:cNvSpPr txBox="1"/>
          <p:nvPr/>
        </p:nvSpPr>
        <p:spPr>
          <a:xfrm>
            <a:off x="3276600" y="5562600"/>
            <a:ext cx="9906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何冰饰刘麻子</a:t>
            </a:r>
            <a:endParaRPr lang="zh-CN" altLang="en-US" sz="1600">
              <a:latin typeface="Times New Roman" panose="02020603050405020304" pitchFamily="18" charset="0"/>
              <a:ea typeface="汉仪大黑简" pitchFamily="49" charset="-122"/>
            </a:endParaRPr>
          </a:p>
        </p:txBody>
      </p:sp>
      <p:pic>
        <p:nvPicPr>
          <p:cNvPr id="3088" name="Picture 16" descr="龚丽君饰康顺子">
            <a:hlinkClick/>
          </p:cNvPr>
          <p:cNvPicPr>
            <a:picLocks noChangeAspect="1"/>
          </p:cNvPicPr>
          <p:nvPr/>
        </p:nvPicPr>
        <p:blipFill>
          <a:blip r:embed="rId8"/>
          <a:stretch>
            <a:fillRect/>
          </a:stretch>
        </p:blipFill>
        <p:spPr>
          <a:xfrm>
            <a:off x="4495800" y="3810000"/>
            <a:ext cx="1179513" cy="1752600"/>
          </a:xfrm>
          <a:prstGeom prst="rect">
            <a:avLst/>
          </a:prstGeom>
          <a:noFill/>
          <a:ln w="9525">
            <a:noFill/>
          </a:ln>
        </p:spPr>
      </p:pic>
      <p:sp>
        <p:nvSpPr>
          <p:cNvPr id="3089" name="Text Box 17"/>
          <p:cNvSpPr txBox="1"/>
          <p:nvPr/>
        </p:nvSpPr>
        <p:spPr>
          <a:xfrm>
            <a:off x="4572000" y="5562600"/>
            <a:ext cx="10668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龚丽君饰康顺子</a:t>
            </a:r>
            <a:endParaRPr lang="zh-CN" altLang="en-US" sz="1600">
              <a:latin typeface="Times New Roman" panose="02020603050405020304" pitchFamily="18" charset="0"/>
              <a:ea typeface="汉仪大黑简" pitchFamily="49" charset="-122"/>
            </a:endParaRPr>
          </a:p>
        </p:txBody>
      </p:sp>
      <p:pic>
        <p:nvPicPr>
          <p:cNvPr id="3090" name="Picture 18" descr="李士龙饰李三">
            <a:hlinkClick/>
          </p:cNvPr>
          <p:cNvPicPr>
            <a:picLocks noChangeAspect="1"/>
          </p:cNvPicPr>
          <p:nvPr/>
        </p:nvPicPr>
        <p:blipFill>
          <a:blip r:embed="rId9"/>
          <a:stretch>
            <a:fillRect/>
          </a:stretch>
        </p:blipFill>
        <p:spPr>
          <a:xfrm>
            <a:off x="5867400" y="3810000"/>
            <a:ext cx="1252538" cy="1752600"/>
          </a:xfrm>
          <a:prstGeom prst="rect">
            <a:avLst/>
          </a:prstGeom>
          <a:noFill/>
          <a:ln w="9525">
            <a:noFill/>
          </a:ln>
        </p:spPr>
      </p:pic>
      <p:sp>
        <p:nvSpPr>
          <p:cNvPr id="3091" name="Text Box 19"/>
          <p:cNvSpPr txBox="1"/>
          <p:nvPr/>
        </p:nvSpPr>
        <p:spPr>
          <a:xfrm>
            <a:off x="5943600" y="5562600"/>
            <a:ext cx="10668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李士龙饰李三</a:t>
            </a:r>
            <a:endParaRPr lang="zh-CN" altLang="en-US" sz="1600">
              <a:latin typeface="Times New Roman" panose="02020603050405020304" pitchFamily="18" charset="0"/>
              <a:ea typeface="汉仪大黑简" pitchFamily="49" charset="-122"/>
            </a:endParaRPr>
          </a:p>
        </p:txBody>
      </p:sp>
      <p:pic>
        <p:nvPicPr>
          <p:cNvPr id="3092" name="Picture 20" descr="王刚饰二德子">
            <a:hlinkClick/>
          </p:cNvPr>
          <p:cNvPicPr>
            <a:picLocks noChangeAspect="1"/>
          </p:cNvPicPr>
          <p:nvPr/>
        </p:nvPicPr>
        <p:blipFill>
          <a:blip r:embed="rId10"/>
          <a:stretch>
            <a:fillRect/>
          </a:stretch>
        </p:blipFill>
        <p:spPr>
          <a:xfrm>
            <a:off x="7315200" y="3810000"/>
            <a:ext cx="1281113" cy="1752600"/>
          </a:xfrm>
          <a:prstGeom prst="rect">
            <a:avLst/>
          </a:prstGeom>
          <a:noFill/>
          <a:ln w="9525">
            <a:noFill/>
          </a:ln>
        </p:spPr>
      </p:pic>
      <p:sp>
        <p:nvSpPr>
          <p:cNvPr id="3093" name="Text Box 21"/>
          <p:cNvSpPr txBox="1"/>
          <p:nvPr/>
        </p:nvSpPr>
        <p:spPr>
          <a:xfrm>
            <a:off x="7467600" y="5562600"/>
            <a:ext cx="990600" cy="58356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王刚饰二德子</a:t>
            </a:r>
            <a:endParaRPr lang="zh-CN" altLang="en-US" sz="1600">
              <a:latin typeface="Times New Roman" panose="02020603050405020304" pitchFamily="18" charset="0"/>
              <a:ea typeface="汉仪大黑简" pitchFamily="49" charset="-122"/>
            </a:endParaRPr>
          </a:p>
        </p:txBody>
      </p:sp>
      <p:pic>
        <p:nvPicPr>
          <p:cNvPr id="3094" name="Picture 22" descr="宋恩子">
            <a:hlinkClick/>
          </p:cNvPr>
          <p:cNvPicPr>
            <a:picLocks noChangeAspect="1"/>
          </p:cNvPicPr>
          <p:nvPr/>
        </p:nvPicPr>
        <p:blipFill>
          <a:blip r:embed="rId11"/>
          <a:stretch>
            <a:fillRect/>
          </a:stretch>
        </p:blipFill>
        <p:spPr>
          <a:xfrm>
            <a:off x="8839200" y="3810000"/>
            <a:ext cx="781050" cy="1676400"/>
          </a:xfrm>
          <a:prstGeom prst="rect">
            <a:avLst/>
          </a:prstGeom>
          <a:noFill/>
          <a:ln w="9525">
            <a:noFill/>
          </a:ln>
        </p:spPr>
      </p:pic>
      <p:pic>
        <p:nvPicPr>
          <p:cNvPr id="3095" name="Picture 23" descr="孙星饰吴祥子"/>
          <p:cNvPicPr>
            <a:picLocks noChangeAspect="1"/>
          </p:cNvPicPr>
          <p:nvPr/>
        </p:nvPicPr>
        <p:blipFill>
          <a:blip r:embed="rId12"/>
          <a:stretch>
            <a:fillRect/>
          </a:stretch>
        </p:blipFill>
        <p:spPr>
          <a:xfrm>
            <a:off x="9601200" y="3810000"/>
            <a:ext cx="762000" cy="1676400"/>
          </a:xfrm>
          <a:prstGeom prst="rect">
            <a:avLst/>
          </a:prstGeom>
          <a:noFill/>
          <a:ln w="9525">
            <a:noFill/>
          </a:ln>
        </p:spPr>
      </p:pic>
      <p:sp>
        <p:nvSpPr>
          <p:cNvPr id="3096" name="Text Box 24"/>
          <p:cNvSpPr txBox="1"/>
          <p:nvPr/>
        </p:nvSpPr>
        <p:spPr>
          <a:xfrm>
            <a:off x="8778875" y="5518150"/>
            <a:ext cx="1644650" cy="337185"/>
          </a:xfrm>
          <a:prstGeom prst="rect">
            <a:avLst/>
          </a:prstGeom>
          <a:noFill/>
          <a:ln w="9525">
            <a:noFill/>
          </a:ln>
        </p:spPr>
        <p:txBody>
          <a:bodyPr anchor="t" anchorCtr="0">
            <a:spAutoFit/>
          </a:bodyPr>
          <a:lstStyle/>
          <a:p>
            <a:pPr algn="ctr">
              <a:spcBef>
                <a:spcPct val="50000"/>
              </a:spcBef>
            </a:pPr>
            <a:r>
              <a:rPr lang="zh-CN" altLang="en-US" sz="1600">
                <a:latin typeface="Times New Roman" panose="02020603050405020304" pitchFamily="18" charset="0"/>
                <a:ea typeface="汉仪大黑简" pitchFamily="49" charset="-122"/>
              </a:rPr>
              <a:t>宋恩子、吴祥子</a:t>
            </a:r>
            <a:endParaRPr lang="zh-CN" altLang="en-US" sz="1600">
              <a:latin typeface="Times New Roman" panose="02020603050405020304" pitchFamily="18" charset="0"/>
              <a:ea typeface="汉仪大黑简" pitchFamily="49" charset="-122"/>
            </a:endParaRPr>
          </a:p>
        </p:txBody>
      </p:sp>
      <p:pic>
        <p:nvPicPr>
          <p:cNvPr id="2" name="Picture 9" descr="茶壶">
            <a:hlinkClick/>
          </p:cNvPr>
          <p:cNvPicPr>
            <a:picLocks noChangeAspect="1"/>
          </p:cNvPicPr>
          <p:nvPr/>
        </p:nvPicPr>
        <p:blipFill>
          <a:blip r:embed="rId4"/>
          <a:stretch>
            <a:fillRect/>
          </a:stretch>
        </p:blipFill>
        <p:spPr>
          <a:xfrm>
            <a:off x="77470" y="304800"/>
            <a:ext cx="2158365" cy="1495425"/>
          </a:xfrm>
          <a:prstGeom prst="rect">
            <a:avLst/>
          </a:prstGeom>
          <a:noFill/>
          <a:ln w="9525">
            <a:noFill/>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p:cTn id="7" dur="15000" fill="hold"/>
                                        <p:tgtEl>
                                          <p:spTgt spid="3076"/>
                                        </p:tgtEl>
                                        <p:attrNameLst>
                                          <p:attrName>ppt_x</p:attrName>
                                        </p:attrNameLst>
                                      </p:cBhvr>
                                      <p:tavLst>
                                        <p:tav tm="0">
                                          <p:val>
                                            <p:strVal val="#ppt_x"/>
                                          </p:val>
                                        </p:tav>
                                        <p:tav tm="100000">
                                          <p:val>
                                            <p:strVal val="#ppt_x"/>
                                          </p:val>
                                        </p:tav>
                                      </p:tavLst>
                                    </p:anim>
                                    <p:anim calcmode="lin" valueType="num">
                                      <p:cBhvr>
                                        <p:cTn id="8" dur="15000" fill="hold"/>
                                        <p:tgtEl>
                                          <p:spTgt spid="3076"/>
                                        </p:tgtEl>
                                        <p:attrNameLst>
                                          <p:attrName>ppt_y</p:attrName>
                                        </p:attrNameLst>
                                      </p:cBhvr>
                                      <p:tavLst>
                                        <p:tav tm="0">
                                          <p:val>
                                            <p:strVal val="#ppt_y+1"/>
                                          </p:val>
                                        </p:tav>
                                        <p:tav tm="100000">
                                          <p:val>
                                            <p:strVal val="#ppt_y-1"/>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nodeType="clickEffect">
                                  <p:stCondLst>
                                    <p:cond delay="0"/>
                                  </p:stCondLst>
                                  <p:childTnLst>
                                    <p:set>
                                      <p:cBhvr>
                                        <p:cTn id="12" dur="1" fill="hold">
                                          <p:stCondLst>
                                            <p:cond delay="0"/>
                                          </p:stCondLst>
                                        </p:cTn>
                                        <p:tgtEl>
                                          <p:spTgt spid="3077"/>
                                        </p:tgtEl>
                                        <p:attrNameLst>
                                          <p:attrName>style.visibility</p:attrName>
                                        </p:attrNameLst>
                                      </p:cBhvr>
                                      <p:to>
                                        <p:strVal val="visible"/>
                                      </p:to>
                                    </p:set>
                                    <p:anim calcmode="lin" valueType="num">
                                      <p:cBhvr additive="base">
                                        <p:cTn id="13" dur="3000" fill="hold"/>
                                        <p:tgtEl>
                                          <p:spTgt spid="3077"/>
                                        </p:tgtEl>
                                        <p:attrNameLst>
                                          <p:attrName>ppt_x</p:attrName>
                                        </p:attrNameLst>
                                      </p:cBhvr>
                                      <p:tavLst>
                                        <p:tav tm="0">
                                          <p:val>
                                            <p:strVal val="#ppt_x"/>
                                          </p:val>
                                        </p:tav>
                                        <p:tav tm="100000">
                                          <p:val>
                                            <p:strVal val="#ppt_x"/>
                                          </p:val>
                                        </p:tav>
                                      </p:tavLst>
                                    </p:anim>
                                    <p:anim calcmode="lin" valueType="num">
                                      <p:cBhvr additive="base">
                                        <p:cTn id="14" dur="30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078"/>
                                        </p:tgtEl>
                                        <p:attrNameLst>
                                          <p:attrName>style.visibility</p:attrName>
                                        </p:attrNameLst>
                                      </p:cBhvr>
                                      <p:to>
                                        <p:strVal val="visible"/>
                                      </p:to>
                                    </p:set>
                                    <p:anim calcmode="lin" valueType="num">
                                      <p:cBhvr additive="base">
                                        <p:cTn id="19" dur="3000" fill="hold"/>
                                        <p:tgtEl>
                                          <p:spTgt spid="3078"/>
                                        </p:tgtEl>
                                        <p:attrNameLst>
                                          <p:attrName>ppt_x</p:attrName>
                                        </p:attrNameLst>
                                      </p:cBhvr>
                                      <p:tavLst>
                                        <p:tav tm="0">
                                          <p:val>
                                            <p:strVal val="#ppt_x"/>
                                          </p:val>
                                        </p:tav>
                                        <p:tav tm="100000">
                                          <p:val>
                                            <p:strVal val="#ppt_x"/>
                                          </p:val>
                                        </p:tav>
                                      </p:tavLst>
                                    </p:anim>
                                    <p:anim calcmode="lin" valueType="num">
                                      <p:cBhvr additive="base">
                                        <p:cTn id="20" dur="30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7" presetClass="entr" presetSubtype="4" fill="hold" nodeType="clickEffect">
                                  <p:stCondLst>
                                    <p:cond delay="0"/>
                                  </p:stCondLst>
                                  <p:childTnLst>
                                    <p:set>
                                      <p:cBhvr>
                                        <p:cTn id="24" dur="1" fill="hold">
                                          <p:stCondLst>
                                            <p:cond delay="0"/>
                                          </p:stCondLst>
                                        </p:cTn>
                                        <p:tgtEl>
                                          <p:spTgt spid="3079"/>
                                        </p:tgtEl>
                                        <p:attrNameLst>
                                          <p:attrName>style.visibility</p:attrName>
                                        </p:attrNameLst>
                                      </p:cBhvr>
                                      <p:to>
                                        <p:strVal val="visible"/>
                                      </p:to>
                                    </p:set>
                                    <p:anim calcmode="lin" valueType="num">
                                      <p:cBhvr additive="base">
                                        <p:cTn id="25" dur="3000" fill="hold"/>
                                        <p:tgtEl>
                                          <p:spTgt spid="3079"/>
                                        </p:tgtEl>
                                        <p:attrNameLst>
                                          <p:attrName>ppt_x</p:attrName>
                                        </p:attrNameLst>
                                      </p:cBhvr>
                                      <p:tavLst>
                                        <p:tav tm="0">
                                          <p:val>
                                            <p:strVal val="#ppt_x"/>
                                          </p:val>
                                        </p:tav>
                                        <p:tav tm="100000">
                                          <p:val>
                                            <p:strVal val="#ppt_x"/>
                                          </p:val>
                                        </p:tav>
                                      </p:tavLst>
                                    </p:anim>
                                    <p:anim calcmode="lin" valueType="num">
                                      <p:cBhvr additive="base">
                                        <p:cTn id="26" dur="300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080"/>
                                        </p:tgtEl>
                                        <p:attrNameLst>
                                          <p:attrName>style.visibility</p:attrName>
                                        </p:attrNameLst>
                                      </p:cBhvr>
                                      <p:to>
                                        <p:strVal val="visible"/>
                                      </p:to>
                                    </p:set>
                                    <p:anim calcmode="lin" valueType="num">
                                      <p:cBhvr additive="base">
                                        <p:cTn id="31" dur="3000" fill="hold"/>
                                        <p:tgtEl>
                                          <p:spTgt spid="3080"/>
                                        </p:tgtEl>
                                        <p:attrNameLst>
                                          <p:attrName>ppt_x</p:attrName>
                                        </p:attrNameLst>
                                      </p:cBhvr>
                                      <p:tavLst>
                                        <p:tav tm="0">
                                          <p:val>
                                            <p:strVal val="#ppt_x"/>
                                          </p:val>
                                        </p:tav>
                                        <p:tav tm="100000">
                                          <p:val>
                                            <p:strVal val="#ppt_x"/>
                                          </p:val>
                                        </p:tav>
                                      </p:tavLst>
                                    </p:anim>
                                    <p:anim calcmode="lin" valueType="num">
                                      <p:cBhvr additive="base">
                                        <p:cTn id="32" dur="30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7" presetClass="entr" presetSubtype="4" fill="hold" nodeType="clickEffect">
                                  <p:stCondLst>
                                    <p:cond delay="0"/>
                                  </p:stCondLst>
                                  <p:childTnLst>
                                    <p:set>
                                      <p:cBhvr>
                                        <p:cTn id="36" dur="1" fill="hold">
                                          <p:stCondLst>
                                            <p:cond delay="0"/>
                                          </p:stCondLst>
                                        </p:cTn>
                                        <p:tgtEl>
                                          <p:spTgt spid="3082"/>
                                        </p:tgtEl>
                                        <p:attrNameLst>
                                          <p:attrName>style.visibility</p:attrName>
                                        </p:attrNameLst>
                                      </p:cBhvr>
                                      <p:to>
                                        <p:strVal val="visible"/>
                                      </p:to>
                                    </p:set>
                                    <p:anim calcmode="lin" valueType="num">
                                      <p:cBhvr additive="base">
                                        <p:cTn id="37" dur="3000" fill="hold"/>
                                        <p:tgtEl>
                                          <p:spTgt spid="3082"/>
                                        </p:tgtEl>
                                        <p:attrNameLst>
                                          <p:attrName>ppt_x</p:attrName>
                                        </p:attrNameLst>
                                      </p:cBhvr>
                                      <p:tavLst>
                                        <p:tav tm="0">
                                          <p:val>
                                            <p:strVal val="#ppt_x"/>
                                          </p:val>
                                        </p:tav>
                                        <p:tav tm="100000">
                                          <p:val>
                                            <p:strVal val="#ppt_x"/>
                                          </p:val>
                                        </p:tav>
                                      </p:tavLst>
                                    </p:anim>
                                    <p:anim calcmode="lin" valueType="num">
                                      <p:cBhvr additive="base">
                                        <p:cTn id="38" dur="3000" fill="hold"/>
                                        <p:tgtEl>
                                          <p:spTgt spid="308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7" presetClass="entr" presetSubtype="4" fill="hold" grpId="0" nodeType="clickEffect">
                                  <p:stCondLst>
                                    <p:cond delay="0"/>
                                  </p:stCondLst>
                                  <p:childTnLst>
                                    <p:set>
                                      <p:cBhvr>
                                        <p:cTn id="42" dur="1" fill="hold">
                                          <p:stCondLst>
                                            <p:cond delay="0"/>
                                          </p:stCondLst>
                                        </p:cTn>
                                        <p:tgtEl>
                                          <p:spTgt spid="3083"/>
                                        </p:tgtEl>
                                        <p:attrNameLst>
                                          <p:attrName>style.visibility</p:attrName>
                                        </p:attrNameLst>
                                      </p:cBhvr>
                                      <p:to>
                                        <p:strVal val="visible"/>
                                      </p:to>
                                    </p:set>
                                    <p:anim calcmode="lin" valueType="num">
                                      <p:cBhvr additive="base">
                                        <p:cTn id="43" dur="3000" fill="hold"/>
                                        <p:tgtEl>
                                          <p:spTgt spid="3083"/>
                                        </p:tgtEl>
                                        <p:attrNameLst>
                                          <p:attrName>ppt_x</p:attrName>
                                        </p:attrNameLst>
                                      </p:cBhvr>
                                      <p:tavLst>
                                        <p:tav tm="0">
                                          <p:val>
                                            <p:strVal val="#ppt_x"/>
                                          </p:val>
                                        </p:tav>
                                        <p:tav tm="100000">
                                          <p:val>
                                            <p:strVal val="#ppt_x"/>
                                          </p:val>
                                        </p:tav>
                                      </p:tavLst>
                                    </p:anim>
                                    <p:anim calcmode="lin" valueType="num">
                                      <p:cBhvr additive="base">
                                        <p:cTn id="44" dur="3000" fill="hold"/>
                                        <p:tgtEl>
                                          <p:spTgt spid="308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7" presetClass="entr" presetSubtype="4" fill="hold" nodeType="clickEffect">
                                  <p:stCondLst>
                                    <p:cond delay="0"/>
                                  </p:stCondLst>
                                  <p:childTnLst>
                                    <p:set>
                                      <p:cBhvr>
                                        <p:cTn id="48" dur="1" fill="hold">
                                          <p:stCondLst>
                                            <p:cond delay="0"/>
                                          </p:stCondLst>
                                        </p:cTn>
                                        <p:tgtEl>
                                          <p:spTgt spid="3084"/>
                                        </p:tgtEl>
                                        <p:attrNameLst>
                                          <p:attrName>style.visibility</p:attrName>
                                        </p:attrNameLst>
                                      </p:cBhvr>
                                      <p:to>
                                        <p:strVal val="visible"/>
                                      </p:to>
                                    </p:set>
                                    <p:anim calcmode="lin" valueType="num">
                                      <p:cBhvr additive="base">
                                        <p:cTn id="49" dur="3000" fill="hold"/>
                                        <p:tgtEl>
                                          <p:spTgt spid="3084"/>
                                        </p:tgtEl>
                                        <p:attrNameLst>
                                          <p:attrName>ppt_x</p:attrName>
                                        </p:attrNameLst>
                                      </p:cBhvr>
                                      <p:tavLst>
                                        <p:tav tm="0">
                                          <p:val>
                                            <p:strVal val="#ppt_x"/>
                                          </p:val>
                                        </p:tav>
                                        <p:tav tm="100000">
                                          <p:val>
                                            <p:strVal val="#ppt_x"/>
                                          </p:val>
                                        </p:tav>
                                      </p:tavLst>
                                    </p:anim>
                                    <p:anim calcmode="lin" valueType="num">
                                      <p:cBhvr additive="base">
                                        <p:cTn id="50" dur="3000" fill="hold"/>
                                        <p:tgtEl>
                                          <p:spTgt spid="308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7" presetClass="entr" presetSubtype="4" fill="hold" grpId="0" nodeType="clickEffect">
                                  <p:stCondLst>
                                    <p:cond delay="0"/>
                                  </p:stCondLst>
                                  <p:childTnLst>
                                    <p:set>
                                      <p:cBhvr>
                                        <p:cTn id="54" dur="1" fill="hold">
                                          <p:stCondLst>
                                            <p:cond delay="0"/>
                                          </p:stCondLst>
                                        </p:cTn>
                                        <p:tgtEl>
                                          <p:spTgt spid="3085"/>
                                        </p:tgtEl>
                                        <p:attrNameLst>
                                          <p:attrName>style.visibility</p:attrName>
                                        </p:attrNameLst>
                                      </p:cBhvr>
                                      <p:to>
                                        <p:strVal val="visible"/>
                                      </p:to>
                                    </p:set>
                                    <p:anim calcmode="lin" valueType="num">
                                      <p:cBhvr additive="base">
                                        <p:cTn id="55" dur="3000" fill="hold"/>
                                        <p:tgtEl>
                                          <p:spTgt spid="3085"/>
                                        </p:tgtEl>
                                        <p:attrNameLst>
                                          <p:attrName>ppt_x</p:attrName>
                                        </p:attrNameLst>
                                      </p:cBhvr>
                                      <p:tavLst>
                                        <p:tav tm="0">
                                          <p:val>
                                            <p:strVal val="#ppt_x"/>
                                          </p:val>
                                        </p:tav>
                                        <p:tav tm="100000">
                                          <p:val>
                                            <p:strVal val="#ppt_x"/>
                                          </p:val>
                                        </p:tav>
                                      </p:tavLst>
                                    </p:anim>
                                    <p:anim calcmode="lin" valueType="num">
                                      <p:cBhvr additive="base">
                                        <p:cTn id="56" dur="3000" fill="hold"/>
                                        <p:tgtEl>
                                          <p:spTgt spid="308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7" presetClass="entr" presetSubtype="4" fill="hold" nodeType="clickEffect">
                                  <p:stCondLst>
                                    <p:cond delay="0"/>
                                  </p:stCondLst>
                                  <p:childTnLst>
                                    <p:set>
                                      <p:cBhvr>
                                        <p:cTn id="60" dur="1" fill="hold">
                                          <p:stCondLst>
                                            <p:cond delay="0"/>
                                          </p:stCondLst>
                                        </p:cTn>
                                        <p:tgtEl>
                                          <p:spTgt spid="3086"/>
                                        </p:tgtEl>
                                        <p:attrNameLst>
                                          <p:attrName>style.visibility</p:attrName>
                                        </p:attrNameLst>
                                      </p:cBhvr>
                                      <p:to>
                                        <p:strVal val="visible"/>
                                      </p:to>
                                    </p:set>
                                    <p:anim calcmode="lin" valueType="num">
                                      <p:cBhvr additive="base">
                                        <p:cTn id="61" dur="3000" fill="hold"/>
                                        <p:tgtEl>
                                          <p:spTgt spid="3086"/>
                                        </p:tgtEl>
                                        <p:attrNameLst>
                                          <p:attrName>ppt_x</p:attrName>
                                        </p:attrNameLst>
                                      </p:cBhvr>
                                      <p:tavLst>
                                        <p:tav tm="0">
                                          <p:val>
                                            <p:strVal val="#ppt_x"/>
                                          </p:val>
                                        </p:tav>
                                        <p:tav tm="100000">
                                          <p:val>
                                            <p:strVal val="#ppt_x"/>
                                          </p:val>
                                        </p:tav>
                                      </p:tavLst>
                                    </p:anim>
                                    <p:anim calcmode="lin" valueType="num">
                                      <p:cBhvr additive="base">
                                        <p:cTn id="62" dur="3000" fill="hold"/>
                                        <p:tgtEl>
                                          <p:spTgt spid="308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7" presetClass="entr" presetSubtype="4" fill="hold" grpId="0" nodeType="clickEffect">
                                  <p:stCondLst>
                                    <p:cond delay="0"/>
                                  </p:stCondLst>
                                  <p:childTnLst>
                                    <p:set>
                                      <p:cBhvr>
                                        <p:cTn id="66" dur="1" fill="hold">
                                          <p:stCondLst>
                                            <p:cond delay="0"/>
                                          </p:stCondLst>
                                        </p:cTn>
                                        <p:tgtEl>
                                          <p:spTgt spid="3087"/>
                                        </p:tgtEl>
                                        <p:attrNameLst>
                                          <p:attrName>style.visibility</p:attrName>
                                        </p:attrNameLst>
                                      </p:cBhvr>
                                      <p:to>
                                        <p:strVal val="visible"/>
                                      </p:to>
                                    </p:set>
                                    <p:anim calcmode="lin" valueType="num">
                                      <p:cBhvr additive="base">
                                        <p:cTn id="67" dur="3000" fill="hold"/>
                                        <p:tgtEl>
                                          <p:spTgt spid="3087"/>
                                        </p:tgtEl>
                                        <p:attrNameLst>
                                          <p:attrName>ppt_x</p:attrName>
                                        </p:attrNameLst>
                                      </p:cBhvr>
                                      <p:tavLst>
                                        <p:tav tm="0">
                                          <p:val>
                                            <p:strVal val="#ppt_x"/>
                                          </p:val>
                                        </p:tav>
                                        <p:tav tm="100000">
                                          <p:val>
                                            <p:strVal val="#ppt_x"/>
                                          </p:val>
                                        </p:tav>
                                      </p:tavLst>
                                    </p:anim>
                                    <p:anim calcmode="lin" valueType="num">
                                      <p:cBhvr additive="base">
                                        <p:cTn id="68" dur="3000" fill="hold"/>
                                        <p:tgtEl>
                                          <p:spTgt spid="308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7" presetClass="entr" presetSubtype="4" fill="hold" nodeType="clickEffect">
                                  <p:stCondLst>
                                    <p:cond delay="0"/>
                                  </p:stCondLst>
                                  <p:childTnLst>
                                    <p:set>
                                      <p:cBhvr>
                                        <p:cTn id="72" dur="1" fill="hold">
                                          <p:stCondLst>
                                            <p:cond delay="0"/>
                                          </p:stCondLst>
                                        </p:cTn>
                                        <p:tgtEl>
                                          <p:spTgt spid="3088"/>
                                        </p:tgtEl>
                                        <p:attrNameLst>
                                          <p:attrName>style.visibility</p:attrName>
                                        </p:attrNameLst>
                                      </p:cBhvr>
                                      <p:to>
                                        <p:strVal val="visible"/>
                                      </p:to>
                                    </p:set>
                                    <p:anim calcmode="lin" valueType="num">
                                      <p:cBhvr additive="base">
                                        <p:cTn id="73" dur="3000" fill="hold"/>
                                        <p:tgtEl>
                                          <p:spTgt spid="3088"/>
                                        </p:tgtEl>
                                        <p:attrNameLst>
                                          <p:attrName>ppt_x</p:attrName>
                                        </p:attrNameLst>
                                      </p:cBhvr>
                                      <p:tavLst>
                                        <p:tav tm="0">
                                          <p:val>
                                            <p:strVal val="#ppt_x"/>
                                          </p:val>
                                        </p:tav>
                                        <p:tav tm="100000">
                                          <p:val>
                                            <p:strVal val="#ppt_x"/>
                                          </p:val>
                                        </p:tav>
                                      </p:tavLst>
                                    </p:anim>
                                    <p:anim calcmode="lin" valueType="num">
                                      <p:cBhvr additive="base">
                                        <p:cTn id="74" dur="3000" fill="hold"/>
                                        <p:tgtEl>
                                          <p:spTgt spid="308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7" presetClass="entr" presetSubtype="4" fill="hold" grpId="0" nodeType="clickEffect">
                                  <p:stCondLst>
                                    <p:cond delay="0"/>
                                  </p:stCondLst>
                                  <p:childTnLst>
                                    <p:set>
                                      <p:cBhvr>
                                        <p:cTn id="78" dur="1" fill="hold">
                                          <p:stCondLst>
                                            <p:cond delay="0"/>
                                          </p:stCondLst>
                                        </p:cTn>
                                        <p:tgtEl>
                                          <p:spTgt spid="3089"/>
                                        </p:tgtEl>
                                        <p:attrNameLst>
                                          <p:attrName>style.visibility</p:attrName>
                                        </p:attrNameLst>
                                      </p:cBhvr>
                                      <p:to>
                                        <p:strVal val="visible"/>
                                      </p:to>
                                    </p:set>
                                    <p:anim calcmode="lin" valueType="num">
                                      <p:cBhvr additive="base">
                                        <p:cTn id="79" dur="3000" fill="hold"/>
                                        <p:tgtEl>
                                          <p:spTgt spid="3089"/>
                                        </p:tgtEl>
                                        <p:attrNameLst>
                                          <p:attrName>ppt_x</p:attrName>
                                        </p:attrNameLst>
                                      </p:cBhvr>
                                      <p:tavLst>
                                        <p:tav tm="0">
                                          <p:val>
                                            <p:strVal val="#ppt_x"/>
                                          </p:val>
                                        </p:tav>
                                        <p:tav tm="100000">
                                          <p:val>
                                            <p:strVal val="#ppt_x"/>
                                          </p:val>
                                        </p:tav>
                                      </p:tavLst>
                                    </p:anim>
                                    <p:anim calcmode="lin" valueType="num">
                                      <p:cBhvr additive="base">
                                        <p:cTn id="80" dur="3000" fill="hold"/>
                                        <p:tgtEl>
                                          <p:spTgt spid="3089"/>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7" presetClass="entr" presetSubtype="4" fill="hold" nodeType="clickEffect">
                                  <p:stCondLst>
                                    <p:cond delay="0"/>
                                  </p:stCondLst>
                                  <p:childTnLst>
                                    <p:set>
                                      <p:cBhvr>
                                        <p:cTn id="84" dur="1" fill="hold">
                                          <p:stCondLst>
                                            <p:cond delay="0"/>
                                          </p:stCondLst>
                                        </p:cTn>
                                        <p:tgtEl>
                                          <p:spTgt spid="3090"/>
                                        </p:tgtEl>
                                        <p:attrNameLst>
                                          <p:attrName>style.visibility</p:attrName>
                                        </p:attrNameLst>
                                      </p:cBhvr>
                                      <p:to>
                                        <p:strVal val="visible"/>
                                      </p:to>
                                    </p:set>
                                    <p:anim calcmode="lin" valueType="num">
                                      <p:cBhvr additive="base">
                                        <p:cTn id="85" dur="3000" fill="hold"/>
                                        <p:tgtEl>
                                          <p:spTgt spid="3090"/>
                                        </p:tgtEl>
                                        <p:attrNameLst>
                                          <p:attrName>ppt_x</p:attrName>
                                        </p:attrNameLst>
                                      </p:cBhvr>
                                      <p:tavLst>
                                        <p:tav tm="0">
                                          <p:val>
                                            <p:strVal val="#ppt_x"/>
                                          </p:val>
                                        </p:tav>
                                        <p:tav tm="100000">
                                          <p:val>
                                            <p:strVal val="#ppt_x"/>
                                          </p:val>
                                        </p:tav>
                                      </p:tavLst>
                                    </p:anim>
                                    <p:anim calcmode="lin" valueType="num">
                                      <p:cBhvr additive="base">
                                        <p:cTn id="86" dur="3000" fill="hold"/>
                                        <p:tgtEl>
                                          <p:spTgt spid="3090"/>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7" presetClass="entr" presetSubtype="4" fill="hold" grpId="0" nodeType="clickEffect">
                                  <p:stCondLst>
                                    <p:cond delay="0"/>
                                  </p:stCondLst>
                                  <p:childTnLst>
                                    <p:set>
                                      <p:cBhvr>
                                        <p:cTn id="90" dur="1" fill="hold">
                                          <p:stCondLst>
                                            <p:cond delay="0"/>
                                          </p:stCondLst>
                                        </p:cTn>
                                        <p:tgtEl>
                                          <p:spTgt spid="3091"/>
                                        </p:tgtEl>
                                        <p:attrNameLst>
                                          <p:attrName>style.visibility</p:attrName>
                                        </p:attrNameLst>
                                      </p:cBhvr>
                                      <p:to>
                                        <p:strVal val="visible"/>
                                      </p:to>
                                    </p:set>
                                    <p:anim calcmode="lin" valueType="num">
                                      <p:cBhvr additive="base">
                                        <p:cTn id="91" dur="3000" fill="hold"/>
                                        <p:tgtEl>
                                          <p:spTgt spid="3091"/>
                                        </p:tgtEl>
                                        <p:attrNameLst>
                                          <p:attrName>ppt_x</p:attrName>
                                        </p:attrNameLst>
                                      </p:cBhvr>
                                      <p:tavLst>
                                        <p:tav tm="0">
                                          <p:val>
                                            <p:strVal val="#ppt_x"/>
                                          </p:val>
                                        </p:tav>
                                        <p:tav tm="100000">
                                          <p:val>
                                            <p:strVal val="#ppt_x"/>
                                          </p:val>
                                        </p:tav>
                                      </p:tavLst>
                                    </p:anim>
                                    <p:anim calcmode="lin" valueType="num">
                                      <p:cBhvr additive="base">
                                        <p:cTn id="92" dur="3000" fill="hold"/>
                                        <p:tgtEl>
                                          <p:spTgt spid="3091"/>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7" presetClass="entr" presetSubtype="4" fill="hold" nodeType="clickEffect">
                                  <p:stCondLst>
                                    <p:cond delay="0"/>
                                  </p:stCondLst>
                                  <p:childTnLst>
                                    <p:set>
                                      <p:cBhvr>
                                        <p:cTn id="96" dur="1" fill="hold">
                                          <p:stCondLst>
                                            <p:cond delay="0"/>
                                          </p:stCondLst>
                                        </p:cTn>
                                        <p:tgtEl>
                                          <p:spTgt spid="3092"/>
                                        </p:tgtEl>
                                        <p:attrNameLst>
                                          <p:attrName>style.visibility</p:attrName>
                                        </p:attrNameLst>
                                      </p:cBhvr>
                                      <p:to>
                                        <p:strVal val="visible"/>
                                      </p:to>
                                    </p:set>
                                    <p:anim calcmode="lin" valueType="num">
                                      <p:cBhvr additive="base">
                                        <p:cTn id="97" dur="3000" fill="hold"/>
                                        <p:tgtEl>
                                          <p:spTgt spid="3092"/>
                                        </p:tgtEl>
                                        <p:attrNameLst>
                                          <p:attrName>ppt_x</p:attrName>
                                        </p:attrNameLst>
                                      </p:cBhvr>
                                      <p:tavLst>
                                        <p:tav tm="0">
                                          <p:val>
                                            <p:strVal val="#ppt_x"/>
                                          </p:val>
                                        </p:tav>
                                        <p:tav tm="100000">
                                          <p:val>
                                            <p:strVal val="#ppt_x"/>
                                          </p:val>
                                        </p:tav>
                                      </p:tavLst>
                                    </p:anim>
                                    <p:anim calcmode="lin" valueType="num">
                                      <p:cBhvr additive="base">
                                        <p:cTn id="98" dur="3000" fill="hold"/>
                                        <p:tgtEl>
                                          <p:spTgt spid="3092"/>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7" presetClass="entr" presetSubtype="4" fill="hold" grpId="0" nodeType="clickEffect">
                                  <p:stCondLst>
                                    <p:cond delay="0"/>
                                  </p:stCondLst>
                                  <p:childTnLst>
                                    <p:set>
                                      <p:cBhvr>
                                        <p:cTn id="102" dur="1" fill="hold">
                                          <p:stCondLst>
                                            <p:cond delay="0"/>
                                          </p:stCondLst>
                                        </p:cTn>
                                        <p:tgtEl>
                                          <p:spTgt spid="3093"/>
                                        </p:tgtEl>
                                        <p:attrNameLst>
                                          <p:attrName>style.visibility</p:attrName>
                                        </p:attrNameLst>
                                      </p:cBhvr>
                                      <p:to>
                                        <p:strVal val="visible"/>
                                      </p:to>
                                    </p:set>
                                    <p:anim calcmode="lin" valueType="num">
                                      <p:cBhvr additive="base">
                                        <p:cTn id="103" dur="3000" fill="hold"/>
                                        <p:tgtEl>
                                          <p:spTgt spid="3093"/>
                                        </p:tgtEl>
                                        <p:attrNameLst>
                                          <p:attrName>ppt_x</p:attrName>
                                        </p:attrNameLst>
                                      </p:cBhvr>
                                      <p:tavLst>
                                        <p:tav tm="0">
                                          <p:val>
                                            <p:strVal val="#ppt_x"/>
                                          </p:val>
                                        </p:tav>
                                        <p:tav tm="100000">
                                          <p:val>
                                            <p:strVal val="#ppt_x"/>
                                          </p:val>
                                        </p:tav>
                                      </p:tavLst>
                                    </p:anim>
                                    <p:anim calcmode="lin" valueType="num">
                                      <p:cBhvr additive="base">
                                        <p:cTn id="104" dur="3000" fill="hold"/>
                                        <p:tgtEl>
                                          <p:spTgt spid="3093"/>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7" presetClass="entr" presetSubtype="4" fill="hold" nodeType="clickEffect">
                                  <p:stCondLst>
                                    <p:cond delay="0"/>
                                  </p:stCondLst>
                                  <p:childTnLst>
                                    <p:set>
                                      <p:cBhvr>
                                        <p:cTn id="108" dur="1" fill="hold">
                                          <p:stCondLst>
                                            <p:cond delay="0"/>
                                          </p:stCondLst>
                                        </p:cTn>
                                        <p:tgtEl>
                                          <p:spTgt spid="3094"/>
                                        </p:tgtEl>
                                        <p:attrNameLst>
                                          <p:attrName>style.visibility</p:attrName>
                                        </p:attrNameLst>
                                      </p:cBhvr>
                                      <p:to>
                                        <p:strVal val="visible"/>
                                      </p:to>
                                    </p:set>
                                    <p:anim calcmode="lin" valueType="num">
                                      <p:cBhvr additive="base">
                                        <p:cTn id="109" dur="3000" fill="hold"/>
                                        <p:tgtEl>
                                          <p:spTgt spid="3094"/>
                                        </p:tgtEl>
                                        <p:attrNameLst>
                                          <p:attrName>ppt_x</p:attrName>
                                        </p:attrNameLst>
                                      </p:cBhvr>
                                      <p:tavLst>
                                        <p:tav tm="0">
                                          <p:val>
                                            <p:strVal val="#ppt_x"/>
                                          </p:val>
                                        </p:tav>
                                        <p:tav tm="100000">
                                          <p:val>
                                            <p:strVal val="#ppt_x"/>
                                          </p:val>
                                        </p:tav>
                                      </p:tavLst>
                                    </p:anim>
                                    <p:anim calcmode="lin" valueType="num">
                                      <p:cBhvr additive="base">
                                        <p:cTn id="110" dur="3000" fill="hold"/>
                                        <p:tgtEl>
                                          <p:spTgt spid="3094"/>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7" presetClass="entr" presetSubtype="4" fill="hold" nodeType="clickEffect">
                                  <p:stCondLst>
                                    <p:cond delay="0"/>
                                  </p:stCondLst>
                                  <p:childTnLst>
                                    <p:set>
                                      <p:cBhvr>
                                        <p:cTn id="114" dur="1" fill="hold">
                                          <p:stCondLst>
                                            <p:cond delay="0"/>
                                          </p:stCondLst>
                                        </p:cTn>
                                        <p:tgtEl>
                                          <p:spTgt spid="3095"/>
                                        </p:tgtEl>
                                        <p:attrNameLst>
                                          <p:attrName>style.visibility</p:attrName>
                                        </p:attrNameLst>
                                      </p:cBhvr>
                                      <p:to>
                                        <p:strVal val="visible"/>
                                      </p:to>
                                    </p:set>
                                    <p:anim calcmode="lin" valueType="num">
                                      <p:cBhvr additive="base">
                                        <p:cTn id="115" dur="3000" fill="hold"/>
                                        <p:tgtEl>
                                          <p:spTgt spid="3095"/>
                                        </p:tgtEl>
                                        <p:attrNameLst>
                                          <p:attrName>ppt_x</p:attrName>
                                        </p:attrNameLst>
                                      </p:cBhvr>
                                      <p:tavLst>
                                        <p:tav tm="0">
                                          <p:val>
                                            <p:strVal val="#ppt_x"/>
                                          </p:val>
                                        </p:tav>
                                        <p:tav tm="100000">
                                          <p:val>
                                            <p:strVal val="#ppt_x"/>
                                          </p:val>
                                        </p:tav>
                                      </p:tavLst>
                                    </p:anim>
                                    <p:anim calcmode="lin" valueType="num">
                                      <p:cBhvr additive="base">
                                        <p:cTn id="116" dur="3000" fill="hold"/>
                                        <p:tgtEl>
                                          <p:spTgt spid="3095"/>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7" presetClass="entr" presetSubtype="4" fill="hold" grpId="0" nodeType="clickEffect">
                                  <p:stCondLst>
                                    <p:cond delay="0"/>
                                  </p:stCondLst>
                                  <p:childTnLst>
                                    <p:set>
                                      <p:cBhvr>
                                        <p:cTn id="120" dur="1" fill="hold">
                                          <p:stCondLst>
                                            <p:cond delay="0"/>
                                          </p:stCondLst>
                                        </p:cTn>
                                        <p:tgtEl>
                                          <p:spTgt spid="3096"/>
                                        </p:tgtEl>
                                        <p:attrNameLst>
                                          <p:attrName>style.visibility</p:attrName>
                                        </p:attrNameLst>
                                      </p:cBhvr>
                                      <p:to>
                                        <p:strVal val="visible"/>
                                      </p:to>
                                    </p:set>
                                    <p:anim calcmode="lin" valueType="num">
                                      <p:cBhvr additive="base">
                                        <p:cTn id="121" dur="3000" fill="hold"/>
                                        <p:tgtEl>
                                          <p:spTgt spid="3096"/>
                                        </p:tgtEl>
                                        <p:attrNameLst>
                                          <p:attrName>ppt_x</p:attrName>
                                        </p:attrNameLst>
                                      </p:cBhvr>
                                      <p:tavLst>
                                        <p:tav tm="0">
                                          <p:val>
                                            <p:strVal val="#ppt_x"/>
                                          </p:val>
                                        </p:tav>
                                        <p:tav tm="100000">
                                          <p:val>
                                            <p:strVal val="#ppt_x"/>
                                          </p:val>
                                        </p:tav>
                                      </p:tavLst>
                                    </p:anim>
                                    <p:anim calcmode="lin" valueType="num">
                                      <p:cBhvr additive="base">
                                        <p:cTn id="122" dur="3000" fill="hold"/>
                                        <p:tgtEl>
                                          <p:spTgt spid="30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3078" grpId="0"/>
      <p:bldP spid="3080" grpId="0"/>
      <p:bldP spid="3083" grpId="0"/>
      <p:bldP spid="3085" grpId="0"/>
      <p:bldP spid="3087" grpId="0"/>
      <p:bldP spid="3089" grpId="0"/>
      <p:bldP spid="3091" grpId="0"/>
      <p:bldP spid="3093" grpId="0"/>
      <p:bldP spid="3096" grpId="0"/>
    </p:bldLst>
  </p:timing>
</p:sld>
</file>

<file path=ppt/tags/tag1.xml><?xml version="1.0" encoding="utf-8"?>
<p:tagLst xmlns:p="http://schemas.openxmlformats.org/presentationml/2006/main">
  <p:tag name="KSO_WM_UNIT_PLACING_PICTURE_USER_VIEWPORT" val="{&quot;height&quot;:10800,&quot;width&quot;:7635.1196850393699}"/>
</p:tagLst>
</file>

<file path=ppt/tags/tag10.xml><?xml version="1.0" encoding="utf-8"?>
<p:tagLst xmlns:p="http://schemas.openxmlformats.org/presentationml/2006/main">
  <p:tag name="KSO_WM_UNIT_PLACING_PICTURE_USER_VIEWPORT" val="{&quot;height&quot;:10800,&quot;width&quot;:7635.1196850393699}"/>
</p:tagLst>
</file>

<file path=ppt/tags/tag11.xml><?xml version="1.0" encoding="utf-8"?>
<p:tagLst xmlns:p="http://schemas.openxmlformats.org/presentationml/2006/main">
  <p:tag name="KSO_WM_UNIT_PLACING_PICTURE_USER_VIEWPORT" val="{&quot;height&quot;:10800,&quot;width&quot;:7635.1196850393699}"/>
</p:tagLst>
</file>

<file path=ppt/tags/tag12.xml><?xml version="1.0" encoding="utf-8"?>
<p:tagLst xmlns:p="http://schemas.openxmlformats.org/presentationml/2006/main">
  <p:tag name="KSO_WM_UNIT_PLACING_PICTURE_USER_VIEWPORT" val="{&quot;height&quot;:10800,&quot;width&quot;:7635.1196850393699}"/>
</p:tagLst>
</file>

<file path=ppt/tags/tag13.xml><?xml version="1.0" encoding="utf-8"?>
<p:tagLst xmlns:p="http://schemas.openxmlformats.org/presentationml/2006/main">
  <p:tag name="KSO_WM_UNIT_PLACING_PICTURE_USER_VIEWPORT" val="{&quot;height&quot;:10800,&quot;width&quot;:7635.1196850393699}"/>
</p:tagLst>
</file>

<file path=ppt/tags/tag14.xml><?xml version="1.0" encoding="utf-8"?>
<p:tagLst xmlns:p="http://schemas.openxmlformats.org/presentationml/2006/main">
  <p:tag name="KSO_WM_UNIT_PLACING_PICTURE_USER_VIEWPORT" val="{&quot;height&quot;:10800,&quot;width&quot;:7635.1196850393699}"/>
</p:tagLst>
</file>

<file path=ppt/tags/tag15.xml><?xml version="1.0" encoding="utf-8"?>
<p:tagLst xmlns:p="http://schemas.openxmlformats.org/presentationml/2006/main">
  <p:tag name="KSO_WM_UNIT_PLACING_PICTURE_USER_VIEWPORT" val="{&quot;height&quot;:10800,&quot;width&quot;:7635.1196850393699}"/>
</p:tagLst>
</file>

<file path=ppt/tags/tag16.xml><?xml version="1.0" encoding="utf-8"?>
<p:tagLst xmlns:p="http://schemas.openxmlformats.org/presentationml/2006/main">
  <p:tag name="KSO_WM_UNIT_PLACING_PICTURE_USER_VIEWPORT" val="{&quot;height&quot;:10800,&quot;width&quot;:7635.1196850393699}"/>
</p:tagLst>
</file>

<file path=ppt/tags/tag17.xml><?xml version="1.0" encoding="utf-8"?>
<p:tagLst xmlns:p="http://schemas.openxmlformats.org/presentationml/2006/main">
  <p:tag name="KSO_WM_UNIT_PLACING_PICTURE_USER_VIEWPORT" val="{&quot;height&quot;:10800,&quot;width&quot;:7635.1196850393699}"/>
</p:tagLst>
</file>

<file path=ppt/tags/tag1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Aqvrkz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Cq+uTNZFKylNAAAAawAAABsAAAB1bml2ZXJzYWwvdW5pdmVyc2FsLnBuZy54bWyzsa/IzVEoSy0qzszPs1Uy1DNQsrfj5bIpKEoty0wtV6gAigEFIUBJodJWycQIwS3PTCnJAKowMDZDCGakZqZnlNgqmZubwwX1gWYCAFBLAQIAABQAAgAIAESUV0cjtE77+wIAALAIAAAUAAAAAAAAAAEAAAAAAAAAAAB1bml2ZXJzYWwvcGxheWVyLnhtbFBLAQIAABQAAgAIAAqvrkzoZE7o6C8AAOlbAAAXAAAAAAAAAAAAAAAAAC0DAAB1bml2ZXJzYWwvdW5pdmVyc2FsLnBuZ1BLAQIAABQAAgAIAAqvrkzWRSspTQAAAGsAAAAbAAAAAAAAAAEAAAAAAEozAAB1bml2ZXJzYWwvdW5pdmVyc2FsLnBuZy54bWxQSwUGAAAAAAMAAwDQAAAA0DMAAAAA"/>
  <p:tag name="ISPRING_PRESENTATION_TITLE" val="简约线条计划总结通用演示"/>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DD3F6130-BCF0-4114-9968-0677CE3E3C70"/>
  <p:tag name="ISPRINGCLOUDFOLDERID" val="0"/>
  <p:tag name="ISPRINGCLOUDFOLDERPATH" val="Repository"/>
  <p:tag name="ISPRINGONLINEFOLDERID" val="0"/>
  <p:tag name="ISPRINGONLINEFOLDERPATH" val="Content List"/>
</p:tagLst>
</file>

<file path=ppt/tags/tag2.xml><?xml version="1.0" encoding="utf-8"?>
<p:tagLst xmlns:p="http://schemas.openxmlformats.org/presentationml/2006/main">
  <p:tag name="KSO_WM_UNIT_PLACING_PICTURE_USER_VIEWPORT" val="{&quot;height&quot;:10800,&quot;width&quot;:7635.1196850393699}"/>
</p:tagLst>
</file>

<file path=ppt/tags/tag3.xml><?xml version="1.0" encoding="utf-8"?>
<p:tagLst xmlns:p="http://schemas.openxmlformats.org/presentationml/2006/main">
  <p:tag name="KSO_WM_UNIT_PLACING_PICTURE_USER_VIEWPORT" val="{&quot;height&quot;:10800,&quot;width&quot;:7635.1196850393699}"/>
</p:tagLst>
</file>

<file path=ppt/tags/tag4.xml><?xml version="1.0" encoding="utf-8"?>
<p:tagLst xmlns:p="http://schemas.openxmlformats.org/presentationml/2006/main">
  <p:tag name="KSO_WM_UNIT_PLACING_PICTURE_USER_VIEWPORT" val="{&quot;height&quot;:10800,&quot;width&quot;:7635.1196850393699}"/>
</p:tagLst>
</file>

<file path=ppt/tags/tag5.xml><?xml version="1.0" encoding="utf-8"?>
<p:tagLst xmlns:p="http://schemas.openxmlformats.org/presentationml/2006/main">
  <p:tag name="KSO_WM_UNIT_PLACING_PICTURE_USER_VIEWPORT" val="{&quot;height&quot;:10800,&quot;width&quot;:7635.1196850393699}"/>
</p:tagLst>
</file>

<file path=ppt/tags/tag6.xml><?xml version="1.0" encoding="utf-8"?>
<p:tagLst xmlns:p="http://schemas.openxmlformats.org/presentationml/2006/main">
  <p:tag name="KSO_WM_UNIT_PLACING_PICTURE_USER_VIEWPORT" val="{&quot;height&quot;:10800,&quot;width&quot;:7635.1196850393699}"/>
</p:tagLst>
</file>

<file path=ppt/tags/tag7.xml><?xml version="1.0" encoding="utf-8"?>
<p:tagLst xmlns:p="http://schemas.openxmlformats.org/presentationml/2006/main">
  <p:tag name="KSO_WM_UNIT_PLACING_PICTURE_USER_VIEWPORT" val="{&quot;height&quot;:10800,&quot;width&quot;:7635.1196850393699}"/>
</p:tagLst>
</file>

<file path=ppt/tags/tag8.xml><?xml version="1.0" encoding="utf-8"?>
<p:tagLst xmlns:p="http://schemas.openxmlformats.org/presentationml/2006/main">
  <p:tag name="KSO_WM_UNIT_PLACING_PICTURE_USER_VIEWPORT" val="{&quot;height&quot;:10800,&quot;width&quot;:7635.1196850393699}"/>
</p:tagLst>
</file>

<file path=ppt/tags/tag9.xml><?xml version="1.0" encoding="utf-8"?>
<p:tagLst xmlns:p="http://schemas.openxmlformats.org/presentationml/2006/main">
  <p:tag name="KSO_WM_UNIT_PLACING_PICTURE_USER_VIEWPORT" val="{&quot;height&quot;:10800,&quot;width&quot;:7635.119685039369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182</Paragraphs>
  <Slides>28</Slides>
  <Notes>5</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28</vt:i4>
      </vt:variant>
    </vt:vector>
  </HeadingPairs>
  <TitlesOfParts>
    <vt:vector baseType="lpstr" size="46">
      <vt:lpstr>Arial</vt:lpstr>
      <vt:lpstr>等线 Light</vt:lpstr>
      <vt:lpstr>等线</vt:lpstr>
      <vt:lpstr>Times New Roman</vt:lpstr>
      <vt:lpstr>宋体</vt:lpstr>
      <vt:lpstr>华文新魏</vt:lpstr>
      <vt:lpstr>隶书</vt:lpstr>
      <vt:lpstr>黑体</vt:lpstr>
      <vt:lpstr>汉仪行楷简</vt:lpstr>
      <vt:lpstr>_x000B__x000C_</vt:lpstr>
      <vt:lpstr>楷体_GB2312</vt:lpstr>
      <vt:lpstr>汉仪中隶书简</vt:lpstr>
      <vt:lpstr>汉仪大黑简</vt:lpstr>
      <vt:lpstr>华文隶书</vt:lpstr>
      <vt:lpstr>楷体</vt:lpstr>
      <vt:lpstr>华文行楷</vt:lpstr>
      <vt:lpstr>幼圆</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“图卷戏”：卷轴画式的平面结构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从戏剧语言看时代特点</vt:lpstr>
      <vt:lpstr>从戏剧语言看时代特点</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2021-03-23T11:10:41.331</cp:lastPrinted>
  <dcterms:created xsi:type="dcterms:W3CDTF">2021-03-23T11:10:41Z</dcterms:created>
  <dcterms:modified xsi:type="dcterms:W3CDTF">2021-04-14T08:05:36Z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