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customXml/item1.xml" ContentType="application/xml"/>
  <Override PartName="/customXml/itemProps1.xml" ContentType="application/vnd.openxmlformats-officedocument.customXmlProperties+xml"/>
  <Override PartName="/customXml/itemProps80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34" r:id="rId4"/>
    <p:sldId id="435" r:id="rId5"/>
    <p:sldId id="819" r:id="rId6"/>
    <p:sldId id="437" r:id="rId7"/>
    <p:sldId id="603" r:id="rId8"/>
    <p:sldId id="438" r:id="rId9"/>
    <p:sldId id="439" r:id="rId10"/>
    <p:sldId id="440" r:id="rId11"/>
    <p:sldId id="764" r:id="rId12"/>
    <p:sldId id="454" r:id="rId13"/>
    <p:sldId id="710" r:id="rId14"/>
    <p:sldId id="441" r:id="rId15"/>
    <p:sldId id="427" r:id="rId16"/>
    <p:sldId id="442" r:id="rId17"/>
    <p:sldId id="449" r:id="rId18"/>
    <p:sldId id="446" r:id="rId19"/>
    <p:sldId id="443" r:id="rId20"/>
    <p:sldId id="432" r:id="rId21"/>
    <p:sldId id="467" r:id="rId22"/>
    <p:sldId id="820" r:id="rId23"/>
    <p:sldId id="661" r:id="rId24"/>
    <p:sldId id="490" r:id="rId25"/>
    <p:sldId id="493" r:id="rId26"/>
    <p:sldId id="662" r:id="rId27"/>
    <p:sldId id="553" r:id="rId28"/>
    <p:sldId id="429" r:id="rId29"/>
    <p:sldId id="821" r:id="rId30"/>
    <p:sldId id="543" r:id="rId31"/>
    <p:sldId id="544" r:id="rId32"/>
    <p:sldId id="546" r:id="rId33"/>
    <p:sldId id="547" r:id="rId34"/>
    <p:sldId id="548" r:id="rId35"/>
    <p:sldId id="549" r:id="rId36"/>
    <p:sldId id="545" r:id="rId37"/>
    <p:sldId id="539" r:id="rId38"/>
    <p:sldId id="540" r:id="rId39"/>
    <p:sldId id="552" r:id="rId40"/>
    <p:sldId id="456" r:id="rId41"/>
    <p:sldId id="457" r:id="rId42"/>
    <p:sldId id="448" r:id="rId43"/>
    <p:sldId id="444" r:id="rId44"/>
    <p:sldId id="445" r:id="rId45"/>
    <p:sldId id="466" r:id="rId46"/>
    <p:sldId id="822" r:id="rId47"/>
    <p:sldId id="469" r:id="rId48"/>
    <p:sldId id="472" r:id="rId49"/>
    <p:sldId id="474" r:id="rId50"/>
    <p:sldId id="476" r:id="rId51"/>
    <p:sldId id="475" r:id="rId52"/>
    <p:sldId id="482" r:id="rId53"/>
    <p:sldId id="480" r:id="rId54"/>
    <p:sldId id="479" r:id="rId55"/>
    <p:sldId id="485" r:id="rId56"/>
    <p:sldId id="484" r:id="rId57"/>
    <p:sldId id="483" r:id="rId58"/>
    <p:sldId id="464" r:id="rId59"/>
    <p:sldId id="823" r:id="rId60"/>
    <p:sldId id="452" r:id="rId61"/>
    <p:sldId id="458" r:id="rId62"/>
    <p:sldId id="459" r:id="rId63"/>
    <p:sldId id="460" r:id="rId64"/>
    <p:sldId id="461" r:id="rId65"/>
    <p:sldId id="462" r:id="rId66"/>
    <p:sldId id="463" r:id="rId67"/>
    <p:sldId id="706" r:id="rId68"/>
    <p:sldId id="414" r:id="rId69"/>
    <p:sldId id="431" r:id="rId70"/>
  </p:sldIdLst>
  <p:sldSz cx="12192000" cy="6858000"/>
  <p:notesSz cx="6858000" cy="9144000"/>
  <p:custDataLst>
    <p:tags r:id="rId7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26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tags" Target="tags/tag80.xml" /><Relationship Id="rId72" Type="http://schemas.openxmlformats.org/officeDocument/2006/relationships/presProps" Target="presProps.xml" /><Relationship Id="rId73" Type="http://schemas.openxmlformats.org/officeDocument/2006/relationships/viewProps" Target="viewProps.xml" /><Relationship Id="rId74" Type="http://schemas.openxmlformats.org/officeDocument/2006/relationships/customXmlProps" Target="../customXml/itemProps80.xml" /><Relationship Id="rId75" Type="http://schemas.openxmlformats.org/officeDocument/2006/relationships/theme" Target="theme/theme1.xml" /><Relationship Id="rId76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0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4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10" Type="http://schemas.openxmlformats.org/officeDocument/2006/relationships/hyperlink" Target="http://www.1ppt.com/excel/" TargetMode="External" /><Relationship Id="rId11" Type="http://schemas.openxmlformats.org/officeDocument/2006/relationships/hyperlink" Target="http://www.1ppt.com/shiti/" TargetMode="External" /><Relationship Id="rId12" Type="http://schemas.openxmlformats.org/officeDocument/2006/relationships/hyperlink" Target="http://www.1ppt.com/jiaoan/" TargetMode="External" /><Relationship Id="rId13" Type="http://schemas.openxmlformats.org/officeDocument/2006/relationships/hyperlink" Target="http://www.1ppt.com/jianli/" TargetMode="External" /><Relationship Id="rId14" Type="http://schemas.openxmlformats.org/officeDocument/2006/relationships/hyperlink" Target="http://www.1ppt.com/kejian/" TargetMode="External" /><Relationship Id="rId15" Type="http://schemas.openxmlformats.org/officeDocument/2006/relationships/hyperlink" Target="http://www.1ppt.com/kejian/yuwen/" TargetMode="External" /><Relationship Id="rId16" Type="http://schemas.openxmlformats.org/officeDocument/2006/relationships/hyperlink" Target="http://www.1ppt.com/kejian/shuxue/" TargetMode="External" /><Relationship Id="rId17" Type="http://schemas.openxmlformats.org/officeDocument/2006/relationships/hyperlink" Target="http://www.1ppt.com/kejian/yingyu/" TargetMode="External" /><Relationship Id="rId18" Type="http://schemas.openxmlformats.org/officeDocument/2006/relationships/hyperlink" Target="http://www.1ppt.com/kejian/meishu/" TargetMode="External" /><Relationship Id="rId19" Type="http://schemas.openxmlformats.org/officeDocument/2006/relationships/hyperlink" Target="http://www.1ppt.com/kejian/kexue/" TargetMode="External" /><Relationship Id="rId2" Type="http://schemas.openxmlformats.org/officeDocument/2006/relationships/notesMaster" Target="../notesMasters/notesMaster1.xml" /><Relationship Id="rId20" Type="http://schemas.openxmlformats.org/officeDocument/2006/relationships/hyperlink" Target="http://www.1ppt.com/kejian/wuli/" TargetMode="External" /><Relationship Id="rId21" Type="http://schemas.openxmlformats.org/officeDocument/2006/relationships/hyperlink" Target="http://www.1ppt.com/kejian/huaxue/" TargetMode="External" /><Relationship Id="rId22" Type="http://schemas.openxmlformats.org/officeDocument/2006/relationships/hyperlink" Target="http://www.1ppt.com/kejian/shengwu/" TargetMode="External" /><Relationship Id="rId23" Type="http://schemas.openxmlformats.org/officeDocument/2006/relationships/hyperlink" Target="http://www.1ppt.com/kejian/dili/" TargetMode="External" /><Relationship Id="rId24" Type="http://schemas.openxmlformats.org/officeDocument/2006/relationships/hyperlink" Target="http://www.1ppt.com/kejian/lishi/" TargetMode="External" /><Relationship Id="rId3" Type="http://schemas.openxmlformats.org/officeDocument/2006/relationships/hyperlink" Target="http://www.1ppt.com/moban/" TargetMode="External" /><Relationship Id="rId4" Type="http://schemas.openxmlformats.org/officeDocument/2006/relationships/hyperlink" Target="http://www.1ppt.com/sucai/" TargetMode="External" /><Relationship Id="rId5" Type="http://schemas.openxmlformats.org/officeDocument/2006/relationships/hyperlink" Target="http://www.1ppt.com/beijing/" TargetMode="External" /><Relationship Id="rId6" Type="http://schemas.openxmlformats.org/officeDocument/2006/relationships/hyperlink" Target="http://www.1ppt.com/tubiao/" TargetMode="External" /><Relationship Id="rId7" Type="http://schemas.openxmlformats.org/officeDocument/2006/relationships/hyperlink" Target="http://www.1ppt.com/xiazai/" TargetMode="External" /><Relationship Id="rId8" Type="http://schemas.openxmlformats.org/officeDocument/2006/relationships/hyperlink" Target="http://www.1ppt.com/powerpoint/" TargetMode="External" /><Relationship Id="rId9" Type="http://schemas.openxmlformats.org/officeDocument/2006/relationships/hyperlink" Target="http://www.1ppt.com/word/" TargetMode="Externa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46</a:t>
            </a:fld>
            <a:endParaRPr lang="zh-CN" altLang="en-US" sz="1200"/>
          </a:p>
        </p:txBody>
      </p:sp>
      <p:sp>
        <p:nvSpPr>
          <p:cNvPr id="35842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>46</a:t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3584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5844" name="Rectangle 3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47</a:t>
            </a:fld>
            <a:endParaRPr lang="zh-CN" altLang="en-US" sz="1200"/>
          </a:p>
        </p:txBody>
      </p:sp>
      <p:sp>
        <p:nvSpPr>
          <p:cNvPr id="38914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>47</a:t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3891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49</a:t>
            </a:fld>
            <a:endParaRPr lang="zh-CN" altLang="en-US" sz="1200"/>
          </a:p>
        </p:txBody>
      </p:sp>
      <p:sp>
        <p:nvSpPr>
          <p:cNvPr id="4198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>49</a:t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b="0"/>
              <a:t>54</a:t>
            </a:fld>
            <a:endParaRPr lang="zh-CN" altLang="en-US" sz="1200" b="0"/>
          </a:p>
        </p:txBody>
      </p:sp>
      <p:sp>
        <p:nvSpPr>
          <p:cNvPr id="149506" name="幻灯片图像占位符 149505"/>
          <p:cNvSpPr>
            <a:spLocks noTextEdit="1"/>
          </p:cNvSpPr>
          <p:nvPr>
            <p:ph type="sldImg"/>
          </p:nvPr>
        </p:nvSpPr>
        <p:spPr/>
      </p:sp>
      <p:sp>
        <p:nvSpPr>
          <p:cNvPr id="149507" name="文本占位符 14950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56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57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65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>
                <a:solidFill>
                  <a:prstClr val="black"/>
                </a:solidFill>
              </a:rPr>
              <a:t>66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5400000" flipV="1">
            <a:off x="1523207" y="-1143595"/>
            <a:ext cx="9144000" cy="9145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69696">
                  <a:alpha val="60784"/>
                </a:srgbClr>
              </a:clrFrom>
              <a:clrTo>
                <a:srgbClr val="96969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267" y="1125277"/>
            <a:ext cx="1904068" cy="18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69696">
                  <a:alpha val="60784"/>
                </a:srgbClr>
              </a:clrFrom>
              <a:clrTo>
                <a:srgbClr val="969696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273007" y="3860948"/>
            <a:ext cx="1904068" cy="1871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52" y="2152550"/>
            <a:ext cx="3246900" cy="473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1059612">
            <a:off x="6356755" y="-72522"/>
            <a:ext cx="3610359" cy="27022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5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62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Relationship Id="rId4" Type="http://schemas.openxmlformats.org/officeDocument/2006/relationships/tags" Target="../tags/tag6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png" /><Relationship Id="rId4" Type="http://schemas.openxmlformats.org/officeDocument/2006/relationships/tags" Target="../tags/tag6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png" /><Relationship Id="rId4" Type="http://schemas.openxmlformats.org/officeDocument/2006/relationships/tags" Target="../tags/tag6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7.png" /><Relationship Id="rId4" Type="http://schemas.openxmlformats.org/officeDocument/2006/relationships/tags" Target="../tags/tag6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7.png" /><Relationship Id="rId4" Type="http://schemas.openxmlformats.org/officeDocument/2006/relationships/tags" Target="../tags/tag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7.png" /><Relationship Id="rId4" Type="http://schemas.openxmlformats.org/officeDocument/2006/relationships/tags" Target="../tags/tag6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tags" Target="../tags/tag7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tags" Target="../tags/tag7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tags" Target="../tags/tag7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7.png" /><Relationship Id="rId4" Type="http://schemas.openxmlformats.org/officeDocument/2006/relationships/tags" Target="../tags/tag7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7.png" /><Relationship Id="rId4" Type="http://schemas.openxmlformats.org/officeDocument/2006/relationships/tags" Target="../tags/tag7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audio" Target="../media/audio111.wav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7.png" /><Relationship Id="rId4" Type="http://schemas.openxmlformats.org/officeDocument/2006/relationships/tags" Target="../tags/tag7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7.png" /><Relationship Id="rId4" Type="http://schemas.openxmlformats.org/officeDocument/2006/relationships/tags" Target="../tags/tag7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7.png" /><Relationship Id="rId4" Type="http://schemas.openxmlformats.org/officeDocument/2006/relationships/tags" Target="../tags/tag77.xml" /><Relationship Id="rId5" Type="http://schemas.openxmlformats.org/officeDocument/2006/relationships/image" Target="../media/image1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7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7.png" /><Relationship Id="rId4" Type="http://schemas.openxmlformats.org/officeDocument/2006/relationships/tags" Target="../tags/tag7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7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7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7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7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7.png" /><Relationship Id="rId4" Type="http://schemas.openxmlformats.org/officeDocument/2006/relationships/slide" Target="slide1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14.jpeg" /><Relationship Id="rId4" Type="http://schemas.openxmlformats.org/officeDocument/2006/relationships/image" Target="../media/image15.jpeg" /><Relationship Id="rId5" Type="http://schemas.openxmlformats.org/officeDocument/2006/relationships/image" Target="../media/image16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7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7.pn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7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7.pn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7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7.pn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7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17.png" /><Relationship Id="rId4" Type="http://schemas.openxmlformats.org/officeDocument/2006/relationships/tags" Target="../tags/tag79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7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png" /><Relationship Id="rId4" Type="http://schemas.openxmlformats.org/officeDocument/2006/relationships/image" Target="../media/image11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Relationship Id="rId4" Type="http://schemas.openxmlformats.org/officeDocument/2006/relationships/image" Target="../media/image11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7.png" /><Relationship Id="rId4" Type="http://schemas.openxmlformats.org/officeDocument/2006/relationships/tags" Target="../tags/tag6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590" y="575813"/>
            <a:ext cx="1707457" cy="1170200"/>
          </a:xfrm>
          <a:prstGeom prst="rect">
            <a:avLst/>
          </a:prstGeom>
        </p:spPr>
      </p:pic>
      <p:sp>
        <p:nvSpPr>
          <p:cNvPr id="8" name="标题 2"/>
          <p:cNvSpPr txBox="1"/>
          <p:nvPr/>
        </p:nvSpPr>
        <p:spPr>
          <a:xfrm>
            <a:off x="2703195" y="1896745"/>
            <a:ext cx="6785610" cy="3063875"/>
          </a:xfrm>
          <a:prstGeom prst="rect">
            <a:avLst/>
          </a:prstGeom>
        </p:spPr>
        <p:txBody>
          <a:bodyPr vert="horz" lIns="76800" tIns="38400" rIns="76800" bIns="384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endParaRPr lang="zh-CN" altLang="zh-CN" sz="3600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念奴娇·赤壁怀古</a:t>
            </a:r>
            <a:endParaRPr lang="zh-CN" altLang="zh-CN" sz="4000" b="1" kern="100"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en-US" altLang="zh-CN" sz="4000" b="1" kern="100" baseline="30000">
                <a:latin typeface="Times New Roman" panose="02020603050405020304"/>
                <a:cs typeface="Courier New" panose="02070309020205020404"/>
                <a:sym typeface="+mn-ea"/>
              </a:rPr>
              <a:t>*</a:t>
            </a: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永遇乐·京口北固亭怀古</a:t>
            </a:r>
            <a:endParaRPr lang="zh-CN" altLang="zh-CN" sz="4000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*声声慢(寻寻觅觅)</a:t>
            </a:r>
            <a:endParaRPr lang="zh-CN" altLang="zh-CN" sz="4000" b="1" kern="100"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36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sz="36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endParaRPr lang="zh-CN" altLang="zh-CN" sz="36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55858" y="5350893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第一课时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4098" name="TextBox 1"/>
          <p:cNvSpPr txBox="1"/>
          <p:nvPr/>
        </p:nvSpPr>
        <p:spPr>
          <a:xfrm>
            <a:off x="3879215" y="895985"/>
            <a:ext cx="55911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latin typeface="Times New Roman" panose="02020603050405020304" pitchFamily="18" charset="0"/>
              </a:rPr>
              <a:t>念奴娇</a:t>
            </a:r>
            <a:r>
              <a:rPr lang="en-US" altLang="zh-CN" sz="4000">
                <a:latin typeface="Times New Roman" panose="02020603050405020304" pitchFamily="18" charset="0"/>
              </a:rPr>
              <a:t>·</a:t>
            </a:r>
            <a:r>
              <a:rPr kumimoji="1" lang="zh-CN" altLang="en-US" sz="4000" u="wavyHeavy" noProof="0">
                <a:uFill>
                  <a:solidFill>
                    <a:srgbClr val="CC0099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赤壁</a:t>
            </a:r>
            <a:r>
              <a:rPr kumimoji="1" lang="zh-CN" altLang="en-US" sz="4000" u="wavyHeavy" noProof="0">
                <a:solidFill>
                  <a:srgbClr val="C00000"/>
                </a:solidFill>
                <a:uFill>
                  <a:solidFill>
                    <a:srgbClr val="0066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怀古</a:t>
            </a:r>
            <a:endParaRPr lang="zh-CN" altLang="en-US" sz="4000">
              <a:latin typeface="Times New Roman" panose="02020603050405020304" pitchFamily="18" charset="0"/>
            </a:endParaRPr>
          </a:p>
          <a:p>
            <a:r>
              <a:rPr lang="zh-CN" altLang="en-US" sz="4000">
                <a:latin typeface="Times New Roman" panose="02020603050405020304" pitchFamily="18" charset="0"/>
              </a:rPr>
              <a:t>永遇乐</a:t>
            </a:r>
            <a:r>
              <a:rPr lang="en-US" altLang="zh-CN" sz="4000">
                <a:latin typeface="Times New Roman" panose="02020603050405020304" pitchFamily="18" charset="0"/>
              </a:rPr>
              <a:t>·</a:t>
            </a:r>
            <a:r>
              <a:rPr kumimoji="1" lang="zh-CN" altLang="en-US" sz="4000" u="wavyHeavy" noProof="0">
                <a:uFill>
                  <a:solidFill>
                    <a:srgbClr val="CC0099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京口北固亭</a:t>
            </a:r>
            <a:r>
              <a:rPr kumimoji="1" lang="zh-CN" altLang="en-US" sz="4000" u="wavyHeavy" noProof="0">
                <a:solidFill>
                  <a:srgbClr val="C00000"/>
                </a:solidFill>
                <a:uFill>
                  <a:solidFill>
                    <a:srgbClr val="0066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怀古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3" name="右箭头 2"/>
          <p:cNvSpPr/>
          <p:nvPr/>
        </p:nvSpPr>
        <p:spPr>
          <a:xfrm rot="11220000">
            <a:off x="2098040" y="1251585"/>
            <a:ext cx="1600200" cy="228600"/>
          </a:xfrm>
          <a:prstGeom prst="rightArrow">
            <a:avLst>
              <a:gd name="adj1" fmla="val 50000"/>
              <a:gd name="adj2" fmla="val 5000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995" y="661670"/>
            <a:ext cx="2286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Times New Roman" panose="02020603050405020304" pitchFamily="18" charset="0"/>
              </a:rPr>
              <a:t>词牌名</a:t>
            </a:r>
            <a:endParaRPr lang="zh-CN" altLang="en-US" sz="4000" b="1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43540" y="115506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Times New Roman" panose="02020603050405020304" pitchFamily="18" charset="0"/>
              </a:rPr>
              <a:t>题目</a:t>
            </a:r>
            <a:endParaRPr lang="zh-CN" altLang="en-US" sz="4000" b="1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6111240" y="2412365"/>
            <a:ext cx="152400" cy="1447800"/>
          </a:xfrm>
          <a:prstGeom prst="downArrow">
            <a:avLst>
              <a:gd name="adj1" fmla="val 50000"/>
              <a:gd name="adj2" fmla="val 500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4940" y="401955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</a:rPr>
              <a:t>登临地点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8587740" y="2412365"/>
            <a:ext cx="152400" cy="1447800"/>
          </a:xfrm>
          <a:prstGeom prst="downArrow">
            <a:avLst>
              <a:gd name="adj1" fmla="val 50000"/>
              <a:gd name="adj2" fmla="val 500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60690" y="3945890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</a:rPr>
              <a:t>怀古之作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2140" y="5322570"/>
            <a:ext cx="106889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怀古诗（词）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：临古地</a:t>
            </a:r>
            <a:r>
              <a:rPr lang="en-US" altLang="zh-CN" sz="3200" b="1">
                <a:latin typeface="+mj-ea"/>
                <a:ea typeface="+mj-ea"/>
                <a:cs typeface="+mj-ea"/>
              </a:rPr>
              <a:t>——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思古人</a:t>
            </a:r>
            <a:r>
              <a:rPr lang="en-US" altLang="zh-CN" sz="3200" b="1">
                <a:latin typeface="+mj-ea"/>
                <a:ea typeface="+mj-ea"/>
                <a:cs typeface="+mj-ea"/>
              </a:rPr>
              <a:t>——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忆其事</a:t>
            </a:r>
            <a:r>
              <a:rPr lang="en-US" altLang="zh-CN" sz="3200" b="1">
                <a:latin typeface="+mj-ea"/>
                <a:ea typeface="+mj-ea"/>
                <a:cs typeface="+mj-ea"/>
              </a:rPr>
              <a:t>——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抒己志。</a:t>
            </a:r>
            <a:endParaRPr lang="en-US" altLang="zh-CN" sz="3200" b="1">
              <a:latin typeface="+mj-ea"/>
              <a:ea typeface="+mj-ea"/>
              <a:cs typeface="+mj-ea"/>
            </a:endParaRPr>
          </a:p>
          <a:p>
            <a:r>
              <a:rPr lang="en-US" altLang="zh-CN" sz="32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                             </a:t>
            </a:r>
            <a:r>
              <a:rPr lang="zh-CN" altLang="en-US" sz="32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通过今昔对比，借古讽今。</a:t>
            </a:r>
            <a:endParaRPr lang="zh-CN" altLang="en-US" sz="3200" b="1">
              <a:solidFill>
                <a:srgbClr val="002060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3" name="左箭头 12"/>
          <p:cNvSpPr/>
          <p:nvPr/>
        </p:nvSpPr>
        <p:spPr>
          <a:xfrm rot="10800000">
            <a:off x="8740140" y="1251585"/>
            <a:ext cx="1600200" cy="228600"/>
          </a:xfrm>
          <a:prstGeom prst="leftArrow">
            <a:avLst>
              <a:gd name="adj1" fmla="val 50000"/>
              <a:gd name="adj2" fmla="val 5000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1" grpId="0"/>
      <p:bldP spid="12" grpId="0"/>
      <p:bldP spid="14" grpId="0"/>
      <p:bldP spid="15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自学指导三                    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8375" y="1663700"/>
            <a:ext cx="106908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</a:rPr>
              <a:t>1</a:t>
            </a:r>
            <a:r>
              <a:rPr lang="zh-CN" altLang="en-US" sz="2800" b="1">
                <a:latin typeface="+mn-ea"/>
                <a:cs typeface="+mn-ea"/>
              </a:rPr>
              <a:t>、听录音朗读，思考本文的感情基调并划分节奏。</a:t>
            </a:r>
            <a:endParaRPr lang="zh-CN" altLang="en-US" sz="2800" b="1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《念奴娇</a:t>
            </a:r>
            <a:r>
              <a:rPr lang="en-US" altLang="zh-CN" sz="2800" b="1">
                <a:latin typeface="+mn-ea"/>
                <a:cs typeface="+mn-ea"/>
              </a:rPr>
              <a:t>·</a:t>
            </a:r>
            <a:r>
              <a:rPr lang="zh-CN" altLang="en-US" sz="2800" b="1">
                <a:latin typeface="+mn-ea"/>
                <a:cs typeface="+mn-ea"/>
              </a:rPr>
              <a:t>赤壁怀古》                  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cs typeface="+mn-ea"/>
              </a:rPr>
              <a:t> 苍凉悲壮</a:t>
            </a:r>
            <a:endParaRPr lang="zh-CN" altLang="en-US" sz="2800" b="1">
              <a:solidFill>
                <a:srgbClr val="FF0000"/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《永遇乐</a:t>
            </a:r>
            <a:r>
              <a:rPr lang="en-US" altLang="zh-CN" sz="2800" b="1">
                <a:latin typeface="+mn-ea"/>
                <a:cs typeface="+mn-ea"/>
              </a:rPr>
              <a:t>·</a:t>
            </a:r>
            <a:r>
              <a:rPr lang="zh-CN" altLang="en-US" sz="2800" b="1">
                <a:latin typeface="+mn-ea"/>
                <a:cs typeface="+mn-ea"/>
              </a:rPr>
              <a:t>京口北固亭怀古》         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cs typeface="+mn-ea"/>
              </a:rPr>
              <a:t>   豪壮</a:t>
            </a:r>
            <a:endParaRPr lang="zh-CN" altLang="en-US" sz="2800" b="1">
              <a:solidFill>
                <a:srgbClr val="FF0000"/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《声声慢》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cs typeface="+mn-ea"/>
              </a:rPr>
              <a:t>  深深的愁思            </a:t>
            </a:r>
            <a:r>
              <a:rPr lang="zh-CN" altLang="en-US" sz="2800" b="1">
                <a:latin typeface="+mn-ea"/>
                <a:cs typeface="+mn-ea"/>
              </a:rPr>
              <a:t>   </a:t>
            </a:r>
            <a:endParaRPr lang="zh-CN" altLang="en-US" sz="2800" b="1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</a:rPr>
              <a:t>2</a:t>
            </a:r>
            <a:r>
              <a:rPr lang="zh-CN" altLang="en-US" sz="2800" b="1">
                <a:latin typeface="+mn-ea"/>
                <a:cs typeface="+mn-ea"/>
              </a:rPr>
              <a:t>、朗读课文。</a:t>
            </a:r>
            <a:endParaRPr lang="zh-CN" altLang="en-US" sz="2800" b="1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 要求：读准字音、读出节奏、读出情感</a:t>
            </a: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1995" y="428625"/>
            <a:ext cx="1090993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en-US" altLang="zh-CN" sz="3200">
                <a:sym typeface="+mn-ea"/>
              </a:rPr>
              <a:t>                                  </a:t>
            </a:r>
            <a:r>
              <a:rPr lang="zh-CN" sz="3200">
                <a:sym typeface="+mn-ea"/>
              </a:rPr>
              <a:t>念奴娇·赤壁怀古</a:t>
            </a:r>
            <a:endParaRPr lang="zh-CN" sz="3200">
              <a:sym typeface="+mn-ea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sz="3200">
                <a:sym typeface="+mn-ea"/>
              </a:rPr>
              <a:t>                                                       苏轼</a:t>
            </a:r>
            <a:endParaRPr lang="zh-CN" sz="3200">
              <a:sym typeface="+mn-ea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sz="3200">
                <a:sym typeface="+mn-ea"/>
              </a:rPr>
              <a:t>     大江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东去，浪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淘尽，千古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风流人物。故垒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西边，人道是，三国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周郎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赤壁。乱石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穿空，惊涛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拍岸，卷起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千堆雪。江山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如画，一时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多少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豪杰。</a:t>
            </a:r>
            <a:endParaRPr lang="zh-CN" sz="3200"/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sz="3200">
                <a:sym typeface="+mn-ea"/>
              </a:rPr>
              <a:t>     遥想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公瑾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当年，小乔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初嫁了，雄姿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英发。羽扇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纶巾，谈笑间，樯橹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灰飞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烟灭。故国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神游，多情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应笑我，早生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华发。人生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如梦，一樽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还酹</a:t>
            </a:r>
            <a:r>
              <a:rPr lang="en-US" altLang="zh-CN" sz="3200">
                <a:sym typeface="+mn-ea"/>
              </a:rPr>
              <a:t>\</a:t>
            </a:r>
            <a:r>
              <a:rPr lang="zh-CN" sz="3200">
                <a:sym typeface="+mn-ea"/>
              </a:rPr>
              <a:t>江月。</a:t>
            </a:r>
            <a:endParaRPr lang="zh-CN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1055" y="276860"/>
            <a:ext cx="1099566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>
                <a:sym typeface="+mn-ea"/>
              </a:rPr>
              <a:t>                         </a:t>
            </a:r>
            <a:r>
              <a:rPr lang="zh-CN" sz="3200">
                <a:sym typeface="+mn-ea"/>
              </a:rPr>
              <a:t>永遇乐·京口北固亭怀古  </a:t>
            </a:r>
            <a:endParaRPr lang="zh-CN" sz="3200"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sz="3200">
                <a:sym typeface="+mn-ea"/>
              </a:rPr>
              <a:t>                                                           辛弃疾 </a:t>
            </a:r>
            <a:endParaRPr lang="zh-CN" sz="3200"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sz="3200">
                <a:sym typeface="+mn-ea"/>
              </a:rPr>
              <a:t>      千古\江山，英雄\无觅，孙仲谋\处。舞榭\歌台，风流总被，雨打\风吹去。斜阳\草树，寻常\巷陌，人道\寄奴\曾住。想\当年，金戈\铁马，气吞\万里\如虎。</a:t>
            </a:r>
            <a:endParaRPr lang="zh-CN" sz="3200"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sz="3200">
                <a:sym typeface="+mn-ea"/>
              </a:rPr>
              <a:t>     元嘉\草草，封狼\居胥，赢得\仓皇\北顾。四十三\年，望中\犹记，烽火\扬州路。可堪\回首，佛狸祠下，一片\神鸦社鼓。凭\谁问，廉颇\老矣，尚能\饭否。</a:t>
            </a:r>
            <a:endParaRPr lang="zh-CN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7095" y="492760"/>
            <a:ext cx="1061720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en-US" altLang="zh-CN" sz="3200">
                <a:sym typeface="+mn-ea"/>
              </a:rPr>
              <a:t>                                        声声慢</a:t>
            </a:r>
            <a:endParaRPr lang="en-US" altLang="zh-CN" sz="3200"/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en-US" altLang="zh-CN" sz="3200">
                <a:sym typeface="+mn-ea"/>
              </a:rPr>
              <a:t>                                               李清照</a:t>
            </a:r>
            <a:endParaRPr lang="en-US" altLang="zh-CN" sz="3200"/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en-US" altLang="zh-CN" sz="3200">
                <a:sym typeface="+mn-ea"/>
              </a:rPr>
              <a:t>        寻寻\觅觅，冷冷\清清，凄凄\惨惨\戚戚。乍暖\还\寒时候，最难\将息。三杯\两盏\淡酒，怎敌他、晚来\风急！雁\过也，正\伤心，却是旧时\相识。</a:t>
            </a:r>
            <a:endParaRPr lang="en-US" altLang="zh-CN" sz="3200">
              <a:sym typeface="+mn-ea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en-US" altLang="zh-CN" sz="3200">
                <a:sym typeface="+mn-ea"/>
              </a:rPr>
              <a:t>        满地\黄花\堆积，憔悴\损，如今\有谁\堪摘！守着\窗儿，独自\怎生\得黑！梧桐\更兼\细雨，到\黄昏、点点\滴滴。这次第，怎一个\愁字\了得！</a:t>
            </a:r>
            <a:endParaRPr lang="en-US" altLang="zh-CN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6560" y="706120"/>
            <a:ext cx="11656695" cy="481584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课堂小结</a:t>
            </a: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豪放派            苏轼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《念奴娇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·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赤壁怀古》</a:t>
            </a:r>
            <a:r>
              <a:rPr lang="zh-CN" altLang="en-US" sz="2800" b="1" kern="100">
                <a:latin typeface="+mn-ea"/>
                <a:cs typeface="+mn-ea"/>
              </a:rPr>
              <a:t> 字子瞻，号东坡居士   </a:t>
            </a: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 </a:t>
            </a: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                    辛弃疾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《永遇乐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·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京口北固亭怀古》</a:t>
            </a:r>
            <a:r>
              <a:rPr lang="zh-CN" altLang="en-US" sz="2800" b="1" kern="100">
                <a:latin typeface="+mn-ea"/>
                <a:cs typeface="+mn-ea"/>
              </a:rPr>
              <a:t>字幼安，号稼轩                       </a:t>
            </a: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+mn-ea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 婉约派               李清照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《声声慢》  </a:t>
            </a:r>
            <a:r>
              <a:rPr lang="en-US" altLang="zh-CN" sz="2800">
                <a:sym typeface="+mn-ea"/>
              </a:rPr>
              <a:t>  </a:t>
            </a:r>
            <a:r>
              <a:rPr lang="zh-CN" altLang="en-US" sz="2800" b="1" kern="100">
                <a:latin typeface="+mn-ea"/>
                <a:cs typeface="+mn-ea"/>
              </a:rPr>
              <a:t>     号易安居士       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29533" y="827153"/>
            <a:ext cx="1778000" cy="568325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100">
                <a:latin typeface="+mn-ea"/>
                <a:cs typeface="+mn-ea"/>
              </a:rPr>
              <a:t>当堂训练</a:t>
            </a:r>
            <a:endParaRPr lang="zh-CN" altLang="en-US" sz="3200" b="1" kern="100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8725" y="2889885"/>
            <a:ext cx="4654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kern="100">
                <a:latin typeface="+mn-ea"/>
                <a:cs typeface="+mn-ea"/>
                <a:sym typeface="+mn-ea"/>
              </a:rPr>
              <a:t> </a:t>
            </a:r>
            <a:r>
              <a:rPr lang="zh-CN" altLang="en-US" sz="4400" b="1" kern="100">
                <a:latin typeface="+mn-ea"/>
                <a:cs typeface="+mn-ea"/>
                <a:sym typeface="+mn-ea"/>
              </a:rPr>
              <a:t>背诵三首词。</a:t>
            </a:r>
            <a:endParaRPr lang="zh-CN" altLang="en-US" sz="4400" b="1" kern="100"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590" y="575813"/>
            <a:ext cx="1707457" cy="1170200"/>
          </a:xfrm>
          <a:prstGeom prst="rect">
            <a:avLst/>
          </a:prstGeom>
        </p:spPr>
      </p:pic>
      <p:sp>
        <p:nvSpPr>
          <p:cNvPr id="8" name="标题 2"/>
          <p:cNvSpPr txBox="1"/>
          <p:nvPr/>
        </p:nvSpPr>
        <p:spPr>
          <a:xfrm>
            <a:off x="2703195" y="1896745"/>
            <a:ext cx="6785610" cy="3063875"/>
          </a:xfrm>
          <a:prstGeom prst="rect">
            <a:avLst/>
          </a:prstGeom>
        </p:spPr>
        <p:txBody>
          <a:bodyPr vert="horz" lIns="76800" tIns="38400" rIns="76800" bIns="384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endParaRPr lang="zh-CN" altLang="zh-CN" sz="3600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念奴娇·赤壁怀古</a:t>
            </a:r>
            <a:endParaRPr lang="zh-CN" altLang="zh-CN" sz="4000" b="1" kern="100"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en-US" altLang="zh-CN" sz="4000" b="1" kern="100" baseline="30000">
                <a:latin typeface="Times New Roman" panose="02020603050405020304"/>
                <a:cs typeface="Courier New" panose="02070309020205020404"/>
                <a:sym typeface="+mn-ea"/>
              </a:rPr>
              <a:t>*</a:t>
            </a: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永遇乐·京口北固亭怀古</a:t>
            </a:r>
            <a:endParaRPr lang="zh-CN" altLang="zh-CN" sz="4000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*声声慢(寻寻觅觅)</a:t>
            </a:r>
            <a:endParaRPr lang="zh-CN" altLang="zh-CN" sz="4000" b="1" kern="100"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36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sz="36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endParaRPr lang="zh-CN" altLang="zh-CN" sz="36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55858" y="5350893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第二课时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15943" y="837313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学习目标</a:t>
            </a:r>
            <a:endParaRPr lang="zh-CN" altLang="en-US" sz="2800" b="1" kern="100">
              <a:latin typeface="+mn-ea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6620" y="1629410"/>
            <a:ext cx="7858760" cy="310388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09190" y="2166620"/>
            <a:ext cx="754507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、赏析写景、咏史、抒情为一体的写作手法</a:t>
            </a:r>
            <a:endParaRPr lang="zh-CN" altLang="en-US" sz="2800" b="1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、把握诗歌意蕴，品味典故所包含的思想情感</a:t>
            </a:r>
            <a:endParaRPr lang="zh-CN" altLang="en-US" sz="2800" b="1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6880" y="711200"/>
            <a:ext cx="5497830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自学指导一                    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6775" y="2393950"/>
            <a:ext cx="1069086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读词《念奴娇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赤壁怀古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》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（提问：通过自学，同学们学到了哪些知识点，你认为哪些是重点、难点、困惑点？谁来回答一下）</a:t>
            </a:r>
            <a:endParaRPr lang="zh-CN" altLang="en-US" sz="2800" kern="10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15943" y="837313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学习目标</a:t>
            </a:r>
            <a:endParaRPr lang="zh-CN" altLang="en-US" sz="2800" b="1" kern="100">
              <a:latin typeface="+mn-ea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6620" y="1629410"/>
            <a:ext cx="7858760" cy="310388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85390" y="2165985"/>
            <a:ext cx="722058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1.了解作者、背景以及关于词的文化常识。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2.诵读三首词，把握朗读节奏，感知情感基调。 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自学指导一                    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9335" y="933450"/>
            <a:ext cx="10690860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1、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请具体说下，哪些句子写赤壁，哪些言怀古？</a:t>
            </a:r>
            <a:endParaRPr lang="zh-CN" altLang="en-US" sz="2800">
              <a:latin typeface="宋体" panose="02010600030101010101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     上阕：描写赤壁之景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     下阕：抒发怀古之情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词的上阕描绘了怎样的赤壁图景？文中用了哪些传神的词语？请简要分析。</a:t>
            </a:r>
            <a:endParaRPr lang="zh-CN" altLang="zh-CN" sz="2800" kern="1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“江山如画，一时多少豪杰。”在词中起什么作用？</a:t>
            </a:r>
            <a:endParaRPr lang="zh-CN" altLang="zh-CN" sz="2800" kern="10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细读下阕中描写周瑜的句子，并分析周瑜的形象。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5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登临赤壁，作者为什么会想到周瑜？抒发了作者什么样的感情？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4608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>
                <a:solidFill>
                  <a:schemeClr val="tx1"/>
                </a:solidFill>
              </a:rPr>
              <a:t>乱：山崖的险怪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穿：山峰的高耸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惊：巨浪的汹涌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拍：怒涛的力度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卷：波涛的强劲有力</a:t>
            </a:r>
            <a:endParaRPr lang="zh-CN" altLang="en-US" sz="2800" b="1">
              <a:solidFill>
                <a:schemeClr val="tx1"/>
              </a:solidFill>
            </a:endParaRPr>
          </a:p>
          <a:p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46088" name="AutoShape 8"/>
          <p:cNvSpPr/>
          <p:nvPr/>
        </p:nvSpPr>
        <p:spPr bwMode="auto">
          <a:xfrm>
            <a:off x="6172200" y="1524000"/>
            <a:ext cx="152400" cy="3124200"/>
          </a:xfrm>
          <a:prstGeom prst="rightBrace">
            <a:avLst>
              <a:gd name="adj1" fmla="val 170833"/>
              <a:gd name="adj2" fmla="val 50000"/>
            </a:avLst>
          </a:prstGeom>
          <a:noFill/>
          <a:ln w="508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/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6477000" y="2057400"/>
            <a:ext cx="2087563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夸张</a:t>
            </a:r>
            <a:endParaRPr lang="zh-CN" altLang="en-US" sz="320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320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320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8077200" y="2514600"/>
            <a:ext cx="129540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视觉</a:t>
            </a:r>
            <a:endParaRPr lang="zh-CN" altLang="en-US" sz="3200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听觉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4114800" y="4953000"/>
            <a:ext cx="3962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</a:rPr>
              <a:t>雄伟壮丽、气势恢宏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4572000" y="5791200"/>
            <a:ext cx="28956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江山如画</a:t>
            </a:r>
            <a:endParaRPr lang="zh-CN" altLang="en-US" sz="3200" b="1">
              <a:solidFill>
                <a:srgbClr val="0000CC"/>
              </a:solidFill>
            </a:endParaRPr>
          </a:p>
        </p:txBody>
      </p:sp>
      <p:sp>
        <p:nvSpPr>
          <p:cNvPr id="22532" name="标题 2"/>
          <p:cNvSpPr>
            <a:spLocks noGrp="1"/>
          </p:cNvSpPr>
          <p:nvPr>
            <p:ph type="title"/>
          </p:nvPr>
        </p:nvSpPr>
        <p:spPr>
          <a:xfrm>
            <a:off x="141605" y="344805"/>
            <a:ext cx="11607165" cy="705485"/>
          </a:xfrm>
        </p:spPr>
        <p:txBody>
          <a:bodyPr lIns="91440" tIns="45720" rIns="91440" bIns="45720" anchor="ctr">
            <a:normAutofit fontScale="90000"/>
          </a:bodyPr>
          <a:lstStyle/>
          <a:p>
            <a:pPr lvl="0" algn="l"/>
            <a:r>
              <a:rPr lang="zh-CN" altLang="zh-CN" sz="3110" kern="100" spc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词的上阕描绘了怎样的赤壁图景？文中用了哪些传神的词语？请简要分析</a:t>
            </a:r>
            <a:r>
              <a:rPr lang="zh-CN" altLang="en-US" sz="3110"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110"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6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  <p:bldP spid="46090" grpId="0"/>
      <p:bldP spid="46091" grpId="0"/>
      <p:bldP spid="460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33793" name="标题 3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>
            <a:normAutofit fontScale="90000"/>
          </a:bodyPr>
          <a:lstStyle/>
          <a:p>
            <a:pPr lvl="0" indent="0"/>
            <a:r>
              <a:rPr lang="zh-CN" altLang="en-US" sz="4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“江山如画，一时多少豪杰。”在词中起什么作用？</a:t>
            </a:r>
            <a:endParaRPr lang="zh-CN" altLang="en-US" sz="4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4294967295"/>
          </p:nvPr>
        </p:nvSpPr>
        <p:spPr>
          <a:xfrm>
            <a:off x="882085" y="2098730"/>
            <a:ext cx="10969200" cy="4759200"/>
          </a:xfrm>
        </p:spPr>
        <p:txBody>
          <a:bodyPr anchor="t"/>
          <a:lstStyle/>
          <a:p>
            <a:pPr marL="0" lvl="0" indent="539750">
              <a:lnSpc>
                <a:spcPct val="12000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此两句，一承上，一启下，由描景过渡到写人，十分自然。“一时多少豪杰”是虚写，既照应开头“千古风流人物”，也为下阕写周瑜作了铺垫。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0" lvl="0" indent="539750">
              <a:lnSpc>
                <a:spcPct val="12000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上阙即景抒怀，通过描写古战场，引起对古代英雄人物的缅怀。</a:t>
            </a:r>
            <a:r>
              <a:rPr lang="zh-CN" altLang="en-US" sz="360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60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539750">
              <a:lnSpc>
                <a:spcPct val="120000"/>
              </a:lnSpc>
              <a:buNone/>
            </a:pPr>
            <a:endParaRPr lang="zh-CN" altLang="en-US" sz="360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36866" name="内容占位符 4"/>
          <p:cNvSpPr>
            <a:spLocks noGrp="1"/>
          </p:cNvSpPr>
          <p:nvPr>
            <p:ph idx="4294967295"/>
          </p:nvPr>
        </p:nvSpPr>
        <p:spPr>
          <a:xfrm>
            <a:off x="1249680" y="780415"/>
            <a:ext cx="9488805" cy="5811520"/>
          </a:xfrm>
        </p:spPr>
        <p:txBody>
          <a:bodyPr lIns="91440" tIns="45720" rIns="91440" bIns="45720" anchor="t">
            <a:normAutofit fontScale="90000" lnSpcReduction="10000"/>
          </a:bodyPr>
          <a:lstStyle/>
          <a:p>
            <a:pPr marL="0" lvl="0" indent="0">
              <a:buNone/>
            </a:pPr>
            <a:r>
              <a:rPr lang="en-US" altLang="zh-CN" sz="340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en-US" altLang="zh-CN" sz="34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>
              <a:buNone/>
            </a:pPr>
            <a:r>
              <a:rPr lang="en-US" altLang="zh-CN" sz="340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en-US" altLang="zh-CN" sz="39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9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小乔初嫁了</a:t>
            </a: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  <a:r>
              <a:rPr lang="zh-CN" altLang="en-US" sz="390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39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>
              <a:buNone/>
            </a:pP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9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雄姿英发  </a:t>
            </a: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endParaRPr lang="zh-CN" altLang="en-US" sz="39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>
              <a:buNone/>
            </a:pP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9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羽扇纶巾  </a:t>
            </a: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endParaRPr lang="zh-CN" altLang="en-US" sz="39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>
              <a:buNone/>
            </a:pP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9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谈笑间   </a:t>
            </a: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endParaRPr lang="zh-CN" altLang="en-US" sz="39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>
              <a:buNone/>
            </a:pP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90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强虏灰飞烟灭</a:t>
            </a:r>
            <a:r>
              <a:rPr lang="zh-CN" altLang="en-US" sz="3900"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  <a:endParaRPr lang="zh-CN" altLang="en-US" sz="390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lvl="0" indent="0">
              <a:buNone/>
            </a:pPr>
            <a:r>
              <a:rPr lang="zh-CN" altLang="en-US" sz="39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年轻有为，风流倜傥，温文尔雅却又有雄才大略，运筹帷幄，决胜千里。</a:t>
            </a:r>
            <a:endParaRPr lang="zh-CN" altLang="en-US" sz="3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6872" name="文本框 27684"/>
          <p:cNvSpPr txBox="1"/>
          <p:nvPr/>
        </p:nvSpPr>
        <p:spPr>
          <a:xfrm>
            <a:off x="445770" y="154305"/>
            <a:ext cx="126003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-241300" algn="l">
              <a:lnSpc>
                <a:spcPct val="10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细读下阕中描写周瑜的句子，并分析周瑜的形象</a:t>
            </a:r>
            <a:r>
              <a:rPr lang="zh-CN" altLang="en-US" sz="40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40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0290" y="1623060"/>
            <a:ext cx="307657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年轻得志</a:t>
            </a:r>
            <a:endParaRPr lang="zh-CN" altLang="en-US" sz="39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1730" y="2314575"/>
            <a:ext cx="511619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英俊潇洒</a:t>
            </a:r>
            <a:r>
              <a:rPr lang="zh-CN" altLang="en-US" sz="390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  </a:t>
            </a:r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人才出众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56020" y="3040380"/>
            <a:ext cx="333692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风流儒雅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56020" y="3726180"/>
            <a:ext cx="316928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指挥若定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30290" y="4534535"/>
            <a:ext cx="5041900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足智多谋</a:t>
            </a:r>
            <a:r>
              <a:rPr lang="zh-CN" altLang="en-US" sz="390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 </a:t>
            </a:r>
            <a:r>
              <a:rPr lang="zh-CN" altLang="en-US" sz="39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从容破敌</a:t>
            </a:r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4716145" y="1815465"/>
            <a:ext cx="1257300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716145" y="2569210"/>
            <a:ext cx="1257300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716145" y="3337560"/>
            <a:ext cx="1257300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4716145" y="4083050"/>
            <a:ext cx="1257300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4716145" y="4789170"/>
            <a:ext cx="1257300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uiExpand="1" build="p"/>
      <p:bldP spid="10" grpId="0"/>
      <p:bldP spid="4" grpId="0"/>
      <p:bldP spid="12" grpId="0"/>
      <p:bldP spid="5" grpId="0"/>
      <p:bldP spid="13" grpId="0"/>
      <p:bldP spid="6" grpId="0"/>
      <p:bldP spid="14" grpId="0"/>
      <p:bldP spid="7" grpId="0"/>
      <p:bldP spid="1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38480" y="60325"/>
            <a:ext cx="11328400" cy="173799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登临赤壁，作者为什么会想到周瑜？抒发了作者什么样的感情？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400" y="1676400"/>
            <a:ext cx="11247755" cy="524700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原因：作者用周瑜来与自己作对比。周瑜年轻有为，江山美人兼得，春风得意，且有儒将风度，指挥若定，胆略非凡，气概豪迈。作者联想到自己功业无成、早生华发、坎坷不遇，徒有报国之志，因此就发出了</a:t>
            </a:r>
            <a:r>
              <a:rPr lang="en-US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多情应笑我</a:t>
            </a:r>
            <a:r>
              <a:rPr lang="en-US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的感慨，语似轻淡，意却沉郁。</a:t>
            </a:r>
            <a:endParaRPr lang="en-US" altLang="zh-CN" sz="3200" kern="1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抒发了作者渴望报国却报国无门的惆怅，对自己年近半百却功业无成的感伤。</a:t>
            </a:r>
            <a:endParaRPr lang="zh-CN" altLang="zh-CN" sz="32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8920" y="240030"/>
            <a:ext cx="11694795" cy="618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54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念奴娇·赤壁怀古</a:t>
            </a:r>
            <a:r>
              <a:rPr lang="zh-CN" altLang="en-US" sz="5400" b="1">
                <a:solidFill>
                  <a:srgbClr val="007A77"/>
                </a:solidFill>
                <a:uFillTx/>
                <a:latin typeface="Arial" panose="020b0604020202020204" pitchFamily="34" charset="0"/>
                <a:ea typeface="华文新魏" panose="02010800040101010101" charset="-122"/>
              </a:rPr>
              <a:t>主旨归纳</a:t>
            </a:r>
            <a:endParaRPr lang="zh-CN" altLang="en-US" sz="5400" b="1">
              <a:solidFill>
                <a:srgbClr val="007A77"/>
              </a:solidFill>
              <a:uFillTx/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endParaRPr lang="zh-CN" altLang="en-US" sz="5400" b="1">
              <a:solidFill>
                <a:srgbClr val="007A77"/>
              </a:solidFill>
              <a:uFillTx/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en-US" sz="48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sym typeface="+mn-ea"/>
              </a:rPr>
              <a:t>1.</a:t>
            </a:r>
            <a:r>
              <a:rPr lang="zh-CN" altLang="en-US" sz="4800" b="1">
                <a:solidFill>
                  <a:srgbClr val="007A77"/>
                </a:solidFill>
                <a:uFillTx/>
                <a:latin typeface="Arial" panose="020b0604020202020204" pitchFamily="34" charset="0"/>
                <a:ea typeface="华文新魏" panose="02010800040101010101" charset="-122"/>
              </a:rPr>
              <a:t>（内容）作者通过写眼前赤壁雄奇的江景，联想到赤壁古战场的鏖战以及周瑜“雄姿英发”的形象。</a:t>
            </a:r>
            <a:endParaRPr lang="en-US" altLang="zh-CN" sz="4800" b="1">
              <a:solidFill>
                <a:srgbClr val="007A77"/>
              </a:solidFill>
              <a:uFillTx/>
              <a:latin typeface="Arial" panose="020b0604020202020204" pitchFamily="34" charset="0"/>
              <a:ea typeface="华文新魏" panose="02010800040101010101" charset="-122"/>
            </a:endParaRPr>
          </a:p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48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sym typeface="+mn-ea"/>
              </a:rPr>
              <a:t>2</a:t>
            </a:r>
            <a:r>
              <a:rPr lang="zh-CN" altLang="en-US" sz="48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4800" b="1">
                <a:solidFill>
                  <a:srgbClr val="007A77"/>
                </a:solidFill>
                <a:uFillTx/>
                <a:latin typeface="Arial" panose="020b0604020202020204" pitchFamily="34" charset="0"/>
                <a:ea typeface="华文新魏" panose="02010800040101010101" charset="-122"/>
              </a:rPr>
              <a:t>（情感）</a:t>
            </a:r>
            <a:r>
              <a:rPr lang="zh-CN" altLang="en-US" sz="4800" b="1">
                <a:solidFill>
                  <a:srgbClr val="007A77"/>
                </a:solidFill>
                <a:ea typeface="华文新魏" panose="02010800040101010101" charset="-122"/>
                <a:sym typeface="+mn-ea"/>
              </a:rPr>
              <a:t>作者</a:t>
            </a:r>
            <a:r>
              <a:rPr lang="zh-CN" altLang="en-US" sz="4800" b="1">
                <a:solidFill>
                  <a:srgbClr val="FF0000"/>
                </a:solidFill>
                <a:ea typeface="华文新魏" panose="02010800040101010101" charset="-122"/>
                <a:sym typeface="+mn-ea"/>
              </a:rPr>
              <a:t>吊古伤怀</a:t>
            </a:r>
            <a:r>
              <a:rPr lang="zh-CN" altLang="en-US" sz="4800" b="1">
                <a:solidFill>
                  <a:srgbClr val="007A77"/>
                </a:solidFill>
                <a:ea typeface="华文新魏" panose="02010800040101010101" charset="-122"/>
                <a:sym typeface="+mn-ea"/>
              </a:rPr>
              <a:t>，借古传颂英雄之业绩，思自己历遭之挫折。不能</a:t>
            </a:r>
            <a:r>
              <a:rPr lang="zh-CN" altLang="en-US" sz="4800" b="1">
                <a:solidFill>
                  <a:srgbClr val="FF0000"/>
                </a:solidFill>
                <a:ea typeface="华文新魏" panose="02010800040101010101" charset="-122"/>
                <a:sym typeface="+mn-ea"/>
              </a:rPr>
              <a:t>建功立业，壮志难酬，词作抒发了他内心忧愤的情怀 。</a:t>
            </a:r>
            <a:endParaRPr lang="zh-CN" altLang="en-US" sz="4800" b="1">
              <a:solidFill>
                <a:srgbClr val="FF0000"/>
              </a:solidFill>
              <a:uFillTx/>
              <a:latin typeface="Arial" panose="020b0604020202020204" pitchFamily="34" charset="0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7525" y="179705"/>
            <a:ext cx="42062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+mn-ea"/>
                <a:cs typeface="+mn-ea"/>
              </a:rPr>
              <a:t>自学指导</a:t>
            </a:r>
            <a:r>
              <a:rPr lang="zh-CN" altLang="en-US" sz="2800" b="1" kern="100">
                <a:latin typeface="+mn-ea"/>
                <a:cs typeface="+mn-ea"/>
              </a:rPr>
              <a:t>二</a:t>
            </a:r>
            <a:r>
              <a:rPr lang="en-US" altLang="zh-CN" sz="2800" b="1" kern="100">
                <a:latin typeface="+mn-ea"/>
                <a:cs typeface="+mn-ea"/>
              </a:rPr>
              <a:t>    8</a:t>
            </a:r>
            <a:r>
              <a:rPr lang="zh-CN" altLang="en-US" sz="2800" b="1" kern="100">
                <a:latin typeface="+mn-ea"/>
                <a:cs typeface="+mn-ea"/>
              </a:rPr>
              <a:t>分钟</a:t>
            </a:r>
            <a:endParaRPr lang="zh-CN" altLang="en-US" sz="2800" b="1" kern="100">
              <a:latin typeface="+mn-ea"/>
              <a:cs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7525" y="1607185"/>
            <a:ext cx="1149159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读词《念奴娇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赤壁怀古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》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（提问：通过自学，同学们学到了哪些知识点，你认为哪些是重点、难点、困惑点？谁来回答一下）</a:t>
            </a:r>
            <a:endParaRPr lang="zh-CN" altLang="en-US" sz="2800" kern="10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800" kern="10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7525" y="179705"/>
            <a:ext cx="42062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+mn-ea"/>
                <a:cs typeface="+mn-ea"/>
              </a:rPr>
              <a:t>自学指导</a:t>
            </a:r>
            <a:r>
              <a:rPr lang="zh-CN" altLang="en-US" sz="2800" b="1" kern="100">
                <a:latin typeface="+mn-ea"/>
                <a:cs typeface="+mn-ea"/>
              </a:rPr>
              <a:t>二</a:t>
            </a:r>
            <a:r>
              <a:rPr lang="en-US" altLang="zh-CN" sz="2800" b="1" kern="100">
                <a:latin typeface="+mn-ea"/>
                <a:cs typeface="+mn-ea"/>
              </a:rPr>
              <a:t>    8</a:t>
            </a:r>
            <a:r>
              <a:rPr lang="zh-CN" altLang="en-US" sz="2800" b="1" kern="100">
                <a:latin typeface="+mn-ea"/>
                <a:cs typeface="+mn-ea"/>
              </a:rPr>
              <a:t>分钟</a:t>
            </a:r>
            <a:endParaRPr lang="zh-CN" altLang="en-US" sz="2800" b="1" kern="100">
              <a:latin typeface="+mn-ea"/>
              <a:cs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7525" y="1607185"/>
            <a:ext cx="1149159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+mn-ea"/>
                <a:cs typeface="+mn-ea"/>
                <a:sym typeface="+mn-ea"/>
              </a:rPr>
              <a:t>1、结合课下注释翻译本词。</a:t>
            </a:r>
            <a:endParaRPr lang="en-US" altLang="zh-CN" sz="2800" kern="100">
              <a:latin typeface="+mn-ea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+mn-ea"/>
                <a:cs typeface="+mn-ea"/>
                <a:sym typeface="+mn-ea"/>
              </a:rPr>
              <a:t>2、辛弃疾登上北固亭，极目远眺，为什么会想到孙权和刘裕</a:t>
            </a:r>
            <a:r>
              <a:rPr lang="zh-CN" altLang="en-US" sz="2800" kern="100">
                <a:latin typeface="+mn-ea"/>
                <a:cs typeface="+mn-ea"/>
                <a:sym typeface="+mn-ea"/>
              </a:rPr>
              <a:t>？</a:t>
            </a:r>
            <a:r>
              <a:rPr lang="en-US" altLang="zh-CN" sz="2800" kern="100">
                <a:latin typeface="+mn-ea"/>
                <a:cs typeface="+mn-ea"/>
                <a:sym typeface="+mn-ea"/>
              </a:rPr>
              <a:t>词人写这两位英雄人物寄托了</a:t>
            </a:r>
            <a:r>
              <a:rPr lang="zh-CN" altLang="en-US" sz="2800" kern="100">
                <a:latin typeface="+mn-ea"/>
                <a:cs typeface="+mn-ea"/>
                <a:sym typeface="+mn-ea"/>
              </a:rPr>
              <a:t>自己</a:t>
            </a:r>
            <a:r>
              <a:rPr lang="en-US" altLang="zh-CN" sz="2800" kern="100">
                <a:latin typeface="+mn-ea"/>
                <a:cs typeface="+mn-ea"/>
                <a:sym typeface="+mn-ea"/>
              </a:rPr>
              <a:t>什么情怀？</a:t>
            </a:r>
            <a:endParaRPr lang="en-US" altLang="zh-CN" sz="2800" kern="100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+mn-ea"/>
                <a:cs typeface="+mn-ea"/>
                <a:sym typeface="+mn-ea"/>
              </a:rPr>
              <a:t>3</a:t>
            </a:r>
            <a:r>
              <a:rPr lang="zh-CN" altLang="en-US" sz="2800" kern="100">
                <a:latin typeface="+mn-ea"/>
                <a:cs typeface="+mn-ea"/>
                <a:sym typeface="+mn-ea"/>
              </a:rPr>
              <a:t>、</a:t>
            </a:r>
            <a:r>
              <a:rPr lang="en-US" altLang="zh-CN" sz="2800" kern="100">
                <a:latin typeface="+mn-ea"/>
                <a:cs typeface="+mn-ea"/>
                <a:sym typeface="+mn-ea"/>
              </a:rPr>
              <a:t>辛弃疾引用宋文帝北伐惨败的故事的目的是什么？</a:t>
            </a:r>
            <a:endParaRPr lang="en-US" altLang="zh-CN" sz="2800" kern="100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+mn-ea"/>
                <a:cs typeface="+mn-ea"/>
                <a:sym typeface="+mn-ea"/>
              </a:rPr>
              <a:t>4</a:t>
            </a:r>
            <a:r>
              <a:rPr lang="zh-CN" altLang="en-US" sz="2800" kern="100">
                <a:latin typeface="+mn-ea"/>
                <a:cs typeface="+mn-ea"/>
                <a:sym typeface="+mn-ea"/>
              </a:rPr>
              <a:t>、</a:t>
            </a:r>
            <a:r>
              <a:rPr lang="en-US" altLang="zh-CN" sz="2800" kern="100">
                <a:latin typeface="+mn-ea"/>
                <a:cs typeface="+mn-ea"/>
                <a:sym typeface="+mn-ea"/>
              </a:rPr>
              <a:t>诗人写佛狸祠下的迎神赛会的一幕景象，是什么心情？用廉颇的典故，用意是什么？</a:t>
            </a:r>
            <a:endParaRPr lang="en-US" altLang="zh-CN" sz="2800" kern="100"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+mn-ea"/>
                <a:cs typeface="+mn-ea"/>
                <a:sym typeface="+mn-ea"/>
              </a:rPr>
              <a:t>5、总结文中找出典故，并指出这些典故的来源和作用。</a:t>
            </a:r>
            <a:endParaRPr lang="en-US" altLang="zh-CN" sz="2800" kern="10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占位符 1050337"/>
          <p:cNvSpPr/>
          <p:nvPr>
            <p:ph type="body" idx="4294967295"/>
          </p:nvPr>
        </p:nvSpPr>
        <p:spPr>
          <a:xfrm>
            <a:off x="6096000" y="547688"/>
            <a:ext cx="4392613" cy="5762625"/>
          </a:xfrm>
        </p:spPr>
        <p:txBody>
          <a:bodyPr vert="horz" wrap="square" lIns="91440" tIns="45720" rIns="91440" bIns="45720" anchor="t">
            <a:normAutofit fontScale="90000" lnSpcReduction="10000"/>
          </a:bodyPr>
          <a:lstStyle/>
          <a:p>
            <a:pPr eaLnBrk="1" hangingPunct="1"/>
            <a:r>
              <a:rPr lang="en-US" altLang="zh-CN" sz="3100" b="1"/>
              <a:t> </a:t>
            </a:r>
            <a:r>
              <a:rPr lang="zh-CN" altLang="en-US" sz="3100" b="1"/>
              <a:t>江山依旧，却无处觅求，像孙仲谋一样的英雄豪杰。昔日繁华的歌舞台榭，英雄的业绩风流，总被历史的风雨吹得化为乌有。一抹斜阳映着丛密的草树，平常的街巷，人们说刘裕曾在这里寄住。想当年，他指挥的金戈铁骑，气吞万里，威猛如虎。</a:t>
            </a:r>
            <a:r>
              <a:rPr lang="zh-CN" altLang="en-US" sz="3100"/>
              <a:t> </a:t>
            </a:r>
            <a:endParaRPr lang="zh-CN" altLang="en-US" sz="3100" b="1"/>
          </a:p>
        </p:txBody>
      </p:sp>
      <p:sp>
        <p:nvSpPr>
          <p:cNvPr id="23554" name="矩形 1050339"/>
          <p:cNvSpPr/>
          <p:nvPr/>
        </p:nvSpPr>
        <p:spPr>
          <a:xfrm>
            <a:off x="1739900" y="547688"/>
            <a:ext cx="4175125" cy="6047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300">
                <a:solidFill>
                  <a:srgbClr val="66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千古江山，英雄无觅</a:t>
            </a:r>
            <a:r>
              <a:rPr lang="zh-CN" altLang="en-US" sz="4300" b="1">
                <a:solidFill>
                  <a:srgbClr val="99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孙仲谋</a:t>
            </a:r>
            <a:r>
              <a:rPr lang="zh-CN" altLang="en-US" sz="4300">
                <a:solidFill>
                  <a:srgbClr val="66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处。舞榭歌台，风流总被雨打风吹去。斜阳草树，寻常巷陌，人道</a:t>
            </a:r>
            <a:r>
              <a:rPr lang="zh-CN" altLang="en-US" sz="4300" b="1">
                <a:solidFill>
                  <a:srgbClr val="99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寄奴</a:t>
            </a:r>
            <a:r>
              <a:rPr lang="zh-CN" altLang="en-US" sz="4300">
                <a:solidFill>
                  <a:srgbClr val="66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曾住。想当年，金戈铁马，气吞万里如虎。</a:t>
            </a:r>
            <a:endParaRPr lang="zh-CN" altLang="en-US" sz="43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42" name="文本占位符 1050341"/>
          <p:cNvSpPr/>
          <p:nvPr>
            <p:ph type="body" idx="4294967295"/>
          </p:nvPr>
        </p:nvSpPr>
        <p:spPr>
          <a:xfrm>
            <a:off x="5576888" y="441325"/>
            <a:ext cx="4727575" cy="6096000"/>
          </a:xfrm>
        </p:spPr>
        <p:txBody>
          <a:bodyPr vert="horz" wrap="square" lIns="91440" tIns="45720" rIns="91440" bIns="45720" anchor="t">
            <a:normAutofit fontScale="90000" lnSpcReduction="20000"/>
          </a:bodyPr>
          <a:lstStyle/>
          <a:p>
            <a:pPr eaLnBrk="1" hangingPunct="1"/>
            <a:r>
              <a:rPr lang="en-US" altLang="zh-CN" sz="3000" b="1"/>
              <a:t>       </a:t>
            </a:r>
            <a:r>
              <a:rPr lang="zh-CN" altLang="en-US" sz="3000" b="1"/>
              <a:t>元嘉年间</a:t>
            </a:r>
            <a:r>
              <a:rPr lang="en-US" altLang="zh-CN" sz="3000" b="1"/>
              <a:t>,</a:t>
            </a:r>
            <a:r>
              <a:rPr lang="zh-CN" altLang="en-US" sz="3000" b="1"/>
              <a:t>刘义隆草草出兵北伐</a:t>
            </a:r>
            <a:r>
              <a:rPr lang="en-US" altLang="zh-CN" sz="3000" b="1"/>
              <a:t>,</a:t>
            </a:r>
            <a:r>
              <a:rPr lang="zh-CN" altLang="en-US" sz="3000" b="1"/>
              <a:t>梦想如霍去病在狼居胥山封坛祭天，作为全胜的纪念，却不料只落得惊慌败北、狼狈逃窜。我从北方南来，已经有四十三年了，看着中原仍然记得扬州路上烽火连天的战乱场景。哪堪回首，而今侵掠中原的拓跋焘祠庙香火盛烧，一片神鸦鸣嗓，社鼓喧闹！靠谁来问我：将军年老，饭量可好？</a:t>
            </a:r>
            <a:endParaRPr lang="zh-CN" altLang="en-US" sz="3000" b="1"/>
          </a:p>
        </p:txBody>
      </p:sp>
      <p:sp>
        <p:nvSpPr>
          <p:cNvPr id="1050344" name="矩形 1050343"/>
          <p:cNvSpPr/>
          <p:nvPr/>
        </p:nvSpPr>
        <p:spPr>
          <a:xfrm>
            <a:off x="1524000" y="441325"/>
            <a:ext cx="4572000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元嘉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DC5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草草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，封狼居胥，赢得仓皇北顾。四十三年，望中犹记，烽火扬州路。可堪回首，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佛狸祠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下，一片神鸦社鼓！凭谁问：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廉颇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老矣，尚能饭否？</a:t>
            </a:r>
            <a:endParaRPr kumimoji="0" lang="en-US" altLang="en-US" sz="2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42">
                                            <p:txEl>
                                              <p:charRg st="0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0995" y="3725545"/>
            <a:ext cx="4886960" cy="323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1370" y="2098040"/>
            <a:ext cx="2540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42900" y="2098040"/>
            <a:ext cx="115068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请同学们自主“三二”教材书P61-P62页中“结识作者”“探寻背景”以及“文化常识”部分，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（提问：通过自学，同学们学到了哪些知识点，你认为哪些是重点、难点、困惑点？谁来回答一下）</a:t>
            </a:r>
            <a:endParaRPr lang="zh-CN" altLang="en-US" sz="2800" kern="10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2095" y="88265"/>
            <a:ext cx="44088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+mn-ea"/>
                <a:cs typeface="+mn-ea"/>
              </a:rPr>
              <a:t>自学指导一      5</a:t>
            </a:r>
            <a:r>
              <a:rPr lang="zh-CN" altLang="en-US" sz="2800" b="1" kern="100">
                <a:latin typeface="+mn-ea"/>
                <a:cs typeface="+mn-ea"/>
              </a:rPr>
              <a:t>分钟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60" name="矩形 1050359"/>
          <p:cNvSpPr/>
          <p:nvPr/>
        </p:nvSpPr>
        <p:spPr>
          <a:xfrm>
            <a:off x="1005205" y="289560"/>
            <a:ext cx="1018095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cs typeface="+mn-cs"/>
              </a:rPr>
              <a:t>思考：辛弃疾登上北固亭，极目远眺，为什么会想到</a:t>
            </a:r>
            <a:r>
              <a:rPr kumimoji="0" lang="zh-CN" altLang="en-US" sz="4800" b="1" i="0" strike="noStrike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  <a:cs typeface="+mn-cs"/>
              </a:rPr>
              <a:t>孙权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cs typeface="+mn-cs"/>
              </a:rPr>
              <a:t>和</a:t>
            </a:r>
            <a:r>
              <a:rPr kumimoji="0" lang="zh-CN" altLang="en-US" sz="4800" b="1" i="0" strike="noStrike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  <a:cs typeface="+mn-cs"/>
              </a:rPr>
              <a:t>刘裕</a:t>
            </a:r>
            <a:r>
              <a:rPr kumimoji="0" lang="zh-CN" altLang="en-US" sz="4800" b="1" i="0" strike="noStrike" kern="1200" cap="none" spc="0" normalizeH="0" baseline="0" noProof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cs typeface="+mn-cs"/>
              </a:rPr>
              <a:t>？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7A77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050362" name="矩形 1050361"/>
          <p:cNvSpPr/>
          <p:nvPr/>
        </p:nvSpPr>
        <p:spPr>
          <a:xfrm>
            <a:off x="845820" y="2286000"/>
            <a:ext cx="86791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孙权：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他曾经在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京口</a:t>
            </a: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建立吴都，并曾打败来自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北方</a:t>
            </a: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的曹操的军队，保卫了家园。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990099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050364" name="矩形 1050363"/>
          <p:cNvSpPr/>
          <p:nvPr/>
        </p:nvSpPr>
        <p:spPr>
          <a:xfrm>
            <a:off x="845820" y="4202430"/>
            <a:ext cx="882078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刘裕：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刘裕的祖先由北方移居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京口</a:t>
            </a: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，刘裕曾经在这里起事，最后建立政权。为了恢复中原，他几次大举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北伐</a:t>
            </a: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。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990099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050366" name="矩形 1050365"/>
          <p:cNvSpPr/>
          <p:nvPr/>
        </p:nvSpPr>
        <p:spPr>
          <a:xfrm>
            <a:off x="9810750" y="1798638"/>
            <a:ext cx="736600" cy="44275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600" b="1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建功立业，令人仰慕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5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5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50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50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80" name="矩形 1050379"/>
          <p:cNvSpPr/>
          <p:nvPr/>
        </p:nvSpPr>
        <p:spPr>
          <a:xfrm>
            <a:off x="1654175" y="481330"/>
            <a:ext cx="92214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思考：词人写这两位英雄人物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    寄托了什么情怀？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382" name="矩形 1050381"/>
          <p:cNvSpPr/>
          <p:nvPr/>
        </p:nvSpPr>
        <p:spPr>
          <a:xfrm>
            <a:off x="1654175" y="2804160"/>
            <a:ext cx="89687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1.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表达自己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力主抗金和恢复中原的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伟大抱负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kumimoji="0" lang="zh-CN" altLang="en-US" sz="4800" i="0" u="none" strike="noStrike" kern="1200" cap="none" spc="0" normalizeH="0" baseline="0" noProof="1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同时借古代帝王来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讽刺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南宋统治者屈辱求和的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无耻行径</a:t>
            </a:r>
            <a:r>
              <a:rPr kumimoji="0" lang="zh-CN" altLang="en-US" sz="4800" i="0" u="none" strike="noStrike" kern="1200" cap="none" spc="0" normalizeH="0" baseline="0" noProof="1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zh-CN" sz="480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5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3" name="矩形 1050387" descr="白色大理石"/>
          <p:cNvSpPr>
            <a:spLocks noTextEdit="1"/>
          </p:cNvSpPr>
          <p:nvPr/>
        </p:nvSpPr>
        <p:spPr>
          <a:xfrm>
            <a:off x="2351088" y="333375"/>
            <a:ext cx="66976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73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>
                <a:blipFill rotWithShape="0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元嘉草草，封狼居胥，赢得仓皇北顾。</a:t>
            </a:r>
            <a:endParaRPr lang="zh-CN" altLang="en-US" sz="3600">
              <a:blipFill rotWithShape="0">
                <a:blip r:embed="rId2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0390" name="矩形 1050389"/>
          <p:cNvSpPr/>
          <p:nvPr/>
        </p:nvSpPr>
        <p:spPr>
          <a:xfrm>
            <a:off x="963295" y="1484630"/>
            <a:ext cx="104660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刘义隆在元嘉二十七年，草率出师北伐，想要建立像古人封狼居胥山那样的功绩，结果落得北望敌军而仓皇失措。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392" name="矩形 1050391"/>
          <p:cNvSpPr/>
          <p:nvPr/>
        </p:nvSpPr>
        <p:spPr>
          <a:xfrm>
            <a:off x="1326515" y="2588895"/>
            <a:ext cx="9234805" cy="1845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48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思考：辛弃疾引用宋文帝北伐惨败的故事的目的是什么？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007A7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394" name="矩形 1050393"/>
          <p:cNvSpPr/>
          <p:nvPr/>
        </p:nvSpPr>
        <p:spPr>
          <a:xfrm>
            <a:off x="1326515" y="4434205"/>
            <a:ext cx="88322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4400" b="1">
                <a:solidFill>
                  <a:srgbClr val="007A77"/>
                </a:solidFill>
                <a:latin typeface="黑体" panose="02010609060101010101" charset="-122"/>
                <a:ea typeface="黑体" panose="02010609060101010101" charset="-122"/>
              </a:rPr>
              <a:t>借鉴历史，伐金必须作好准备，委婉劝</a:t>
            </a:r>
            <a:r>
              <a:rPr lang="zh-CN" altLang="en-US" sz="44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韩侂胄</a:t>
            </a:r>
            <a:r>
              <a:rPr lang="zh-CN" altLang="en-US" sz="4400" b="1">
                <a:solidFill>
                  <a:srgbClr val="007A77"/>
                </a:solidFill>
                <a:latin typeface="黑体" panose="02010609060101010101" charset="-122"/>
                <a:ea typeface="黑体" panose="02010609060101010101" charset="-122"/>
              </a:rPr>
              <a:t>不能草率行事。</a:t>
            </a:r>
            <a:endParaRPr lang="zh-CN" altLang="zh-CN" sz="4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5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ds-7801586766755167122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50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400" name="矩形 1050399"/>
          <p:cNvSpPr/>
          <p:nvPr/>
        </p:nvSpPr>
        <p:spPr>
          <a:xfrm>
            <a:off x="880110" y="299085"/>
            <a:ext cx="1115758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000" b="1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思考：诗人写佛狸祠下的迎神赛会的一幕景象，是什么心情？</a:t>
            </a:r>
            <a:r>
              <a:rPr lang="zh-CN" altLang="en-US" sz="4000" b="1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用廉颇的典故，用意是什么？</a:t>
            </a:r>
            <a:endParaRPr lang="zh-CN" altLang="en-US" sz="4000" b="1">
              <a:solidFill>
                <a:srgbClr val="007A7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402" name="矩形 1050401"/>
          <p:cNvSpPr/>
          <p:nvPr/>
        </p:nvSpPr>
        <p:spPr>
          <a:xfrm>
            <a:off x="643890" y="1666240"/>
            <a:ext cx="109277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作者的心情是沉重的，表达了自己的隐忧：如今江北各地沦陷已久，不迅速谋求恢复，百姓就安于异族统治，忘记了自己是宋室臣民。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表达对南宋政权不图恢复中原的不满。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>
              <a:solidFill>
                <a:srgbClr val="007A7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410" name="矩形 1050409"/>
          <p:cNvSpPr/>
          <p:nvPr/>
        </p:nvSpPr>
        <p:spPr>
          <a:xfrm>
            <a:off x="509905" y="3856355"/>
            <a:ext cx="107251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以廉颇自况，虽64岁仍想为国效力：可当政着不接受他的建议，又有小人挑拨，他感到悲愤，担心像廉颇一样被弃置不用。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抒写了自己虽有远大抱负，而朝廷却不重用，壮志未酬的苦闷。</a:t>
            </a:r>
            <a:r>
              <a:rPr lang="zh-CN" altLang="en-US" sz="3600" b="1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而这正是全诗的主旨。</a:t>
            </a:r>
            <a:endParaRPr lang="zh-CN" altLang="en-US" sz="3600" b="1">
              <a:solidFill>
                <a:srgbClr val="007A7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>
              <a:solidFill>
                <a:srgbClr val="007A77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0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5040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1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5041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46" name="矩形 1050345"/>
          <p:cNvSpPr/>
          <p:nvPr/>
        </p:nvSpPr>
        <p:spPr>
          <a:xfrm>
            <a:off x="2656841" y="990600"/>
            <a:ext cx="1413510" cy="541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1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词中用典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0348" name="左大括号 1050347"/>
          <p:cNvSpPr/>
          <p:nvPr/>
        </p:nvSpPr>
        <p:spPr>
          <a:xfrm>
            <a:off x="5029200" y="1295400"/>
            <a:ext cx="762000" cy="4876800"/>
          </a:xfrm>
          <a:prstGeom prst="leftBrace">
            <a:avLst>
              <a:gd name="adj1" fmla="val 53096"/>
              <a:gd name="adj2" fmla="val 50000"/>
            </a:avLst>
          </a:prstGeom>
          <a:noFill/>
          <a:ln w="38100" cap="sq" cmpd="sng">
            <a:solidFill>
              <a:srgbClr val="007A7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350" name="矩形 1050349"/>
          <p:cNvSpPr/>
          <p:nvPr/>
        </p:nvSpPr>
        <p:spPr>
          <a:xfrm>
            <a:off x="6096000" y="914400"/>
            <a:ext cx="1524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孙权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0352" name="矩形 1050351"/>
          <p:cNvSpPr/>
          <p:nvPr/>
        </p:nvSpPr>
        <p:spPr>
          <a:xfrm>
            <a:off x="6207125" y="5573713"/>
            <a:ext cx="140716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廉颇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0354" name="矩形 1050353"/>
          <p:cNvSpPr/>
          <p:nvPr/>
        </p:nvSpPr>
        <p:spPr>
          <a:xfrm>
            <a:off x="6172200" y="4433888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佛狸祠（拓跋焘）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0356" name="矩形 1050355"/>
          <p:cNvSpPr/>
          <p:nvPr/>
        </p:nvSpPr>
        <p:spPr>
          <a:xfrm>
            <a:off x="6172200" y="3214688"/>
            <a:ext cx="20193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刘义隆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0358" name="矩形 1050357"/>
          <p:cNvSpPr/>
          <p:nvPr/>
        </p:nvSpPr>
        <p:spPr>
          <a:xfrm>
            <a:off x="6167438" y="1989138"/>
            <a:ext cx="140716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刘裕</a:t>
            </a: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0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0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0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0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0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0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0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0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8915"/>
            <a:ext cx="4886960" cy="323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390" y="224790"/>
            <a:ext cx="11405870" cy="118364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用典是辛弃疾词的特点，《永遇乐·京口北固亭怀古》的用典极具代表性。请在文中找出典故，并指出这些典故的来源和作用，并把它们填写在下面的表格中</a:t>
            </a:r>
            <a:r>
              <a:rPr lang="zh-CN" altLang="zh-CN" sz="1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96570" y="1483995"/>
          <a:ext cx="11339195" cy="5241290"/>
        </p:xfrm>
        <a:graphic>
          <a:graphicData uri="http://schemas.openxmlformats.org/drawingml/2006/table">
            <a:tbl>
              <a:tblPr/>
              <a:tblGrid>
                <a:gridCol w="1161415"/>
                <a:gridCol w="4427855"/>
                <a:gridCol w="2125345"/>
                <a:gridCol w="3624580"/>
              </a:tblGrid>
              <a:tr h="99123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典故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关键词句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典故的作用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35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孙权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7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刘裕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103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刘义隆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155190" y="2522855"/>
            <a:ext cx="3378200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 defTabSz="768350">
              <a:lnSpc>
                <a:spcPct val="140000"/>
              </a:lnSpc>
            </a:pPr>
            <a:r>
              <a: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孙权曾经在京口建立吴都，并打败曹操军队，保卫了家园</a:t>
            </a:r>
            <a:endParaRPr lang="zh-CN" altLang="en-US" sz="180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64910" y="2679700"/>
            <a:ext cx="1524635" cy="46291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ctr" defTabSz="768350">
              <a:lnSpc>
                <a:spcPct val="140000"/>
              </a:lnSpc>
            </a:pPr>
            <a:r>
              <a: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英雄、风流</a:t>
            </a:r>
            <a:endParaRPr lang="zh-CN" altLang="en-US" sz="180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52894" y="2679393"/>
            <a:ext cx="2520357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 defTabSz="768350">
              <a:lnSpc>
                <a:spcPct val="140000"/>
              </a:lnSpc>
            </a:pPr>
            <a:r>
              <a:rPr lang="zh-CN" altLang="en-US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表现了作者心中渴望抗敌救国的热情</a:t>
            </a:r>
            <a:endParaRPr lang="zh-CN" altLang="en-US" sz="180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54555" y="3811905"/>
            <a:ext cx="3714115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刘裕在京口起兵，最后建立政权，为恢复中原，他曾大举北伐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46495" y="3811905"/>
            <a:ext cx="1986280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金戈铁马</a:t>
            </a:r>
            <a:endParaRPr lang="zh-CN" altLang="zh-CN" sz="1800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气吞万里如虎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40829" y="3757745"/>
            <a:ext cx="2545021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表达了作者决心收复中原的远大抱负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54555" y="5100955"/>
            <a:ext cx="3378835" cy="123761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刘义隆在元嘉二十七年，草率出师北伐，结果落得北望敌军而仓皇败还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49975" y="5294630"/>
            <a:ext cx="2178685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元嘉草草</a:t>
            </a:r>
            <a:endParaRPr lang="zh-CN" altLang="zh-CN" sz="1800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赢得仓皇北顾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65594" y="5211302"/>
            <a:ext cx="2520357" cy="85026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1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借鉴历史，委婉劝韩侂胄不能草率行事</a:t>
            </a:r>
            <a:endParaRPr lang="zh-CN" altLang="zh-CN" sz="1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948430"/>
            <a:ext cx="4886960" cy="3235325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63295" y="822325"/>
          <a:ext cx="9989820" cy="5088255"/>
        </p:xfrm>
        <a:graphic>
          <a:graphicData uri="http://schemas.openxmlformats.org/drawingml/2006/table">
            <a:tbl>
              <a:tblPr/>
              <a:tblGrid>
                <a:gridCol w="1023620"/>
                <a:gridCol w="4283075"/>
                <a:gridCol w="1489710"/>
                <a:gridCol w="3193415"/>
              </a:tblGrid>
              <a:tr h="229489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拓跋焘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36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廉颇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7209" marR="272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338070" y="1351915"/>
            <a:ext cx="3669665" cy="136842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2000" kern="100" spc="-84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拓跋焘击败王玄谟军队后，追击至瓜步山，在山上建立行宫，即后来的佛狸祠</a:t>
            </a:r>
            <a:endParaRPr lang="zh-CN" altLang="zh-CN" sz="2000" kern="100" spc="-84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0078" y="1783038"/>
            <a:ext cx="1228637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可堪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76845" y="1567180"/>
            <a:ext cx="3093085" cy="93789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表达了对南宋政权不图恢复中原的不满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4390" y="3884295"/>
            <a:ext cx="3991610" cy="136842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《史记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·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廉颇蔺相如列传》记载：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廉将军虽老，尚善饭，然与臣坐，顷之三遗矢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屎</a:t>
            </a:r>
            <a:r>
              <a:rPr lang="en-US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矣。</a:t>
            </a:r>
            <a:r>
              <a:rPr lang="en-US" altLang="zh-CN" sz="20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20078" y="4175591"/>
            <a:ext cx="1228637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凭谁问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88605" y="3529330"/>
            <a:ext cx="2870200" cy="179959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marL="60325">
              <a:lnSpc>
                <a:spcPct val="140000"/>
              </a:lnSpc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以廉颇自比，虽已年老仍想为国效力但不得，抒发了作者壮志未酬的苦闷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3" grpId="0"/>
      <p:bldP spid="23" grpId="0"/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436" name="矩形 1050435"/>
          <p:cNvSpPr/>
          <p:nvPr/>
        </p:nvSpPr>
        <p:spPr>
          <a:xfrm>
            <a:off x="426085" y="236220"/>
            <a:ext cx="1117790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54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永遇乐·京口北固亭怀古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全词总结：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0438" name="矩形 1050437"/>
          <p:cNvSpPr/>
          <p:nvPr/>
        </p:nvSpPr>
        <p:spPr>
          <a:xfrm>
            <a:off x="324485" y="2229485"/>
            <a:ext cx="1132268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 1.（内容）这首词通过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</a:rPr>
              <a:t>怀古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，</a:t>
            </a:r>
            <a:endParaRPr lang="zh-CN" altLang="en-US" sz="5400" b="1">
              <a:solidFill>
                <a:srgbClr val="007A77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 2.（情感）表现了词人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</a:rPr>
              <a:t>抗金救国、恢复中原的热切愿望和壮志难酬的苦闷。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也表现了对南宋统治者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</a:rPr>
              <a:t>苟且偷安，不图恢复，不善用人才的愤懑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。</a:t>
            </a:r>
            <a:endParaRPr lang="zh-CN" altLang="en-US" sz="5400" b="1">
              <a:solidFill>
                <a:srgbClr val="007A77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504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5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pic>
        <p:nvPicPr>
          <p:cNvPr id="3" name="ECB019B1-382A-4266-B25C-5B523AA43C14-1" descr="C:/Users/LENOVO/AppData/Local/Temp/qt_temp.V11612qt_te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45" y="751840"/>
            <a:ext cx="10751820" cy="570293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9620885" y="2458720"/>
            <a:ext cx="22225" cy="1391920"/>
          </a:xfrm>
          <a:prstGeom prst="lin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流程图: 过程 3"/>
          <p:cNvSpPr/>
          <p:nvPr/>
        </p:nvSpPr>
        <p:spPr>
          <a:xfrm>
            <a:off x="9221470" y="2740025"/>
            <a:ext cx="788035" cy="9055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20835" y="2759710"/>
            <a:ext cx="1205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怀古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伤今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123" y="553468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课堂小结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39395" y="1131570"/>
            <a:ext cx="831850" cy="483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7500" y="1278255"/>
            <a:ext cx="675005" cy="4725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永遇乐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京口北固亭怀古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47140" y="1333500"/>
            <a:ext cx="460375" cy="391731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8150" y="995680"/>
            <a:ext cx="669925" cy="1085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双大括号 10"/>
          <p:cNvSpPr/>
          <p:nvPr/>
        </p:nvSpPr>
        <p:spPr>
          <a:xfrm>
            <a:off x="2621915" y="455930"/>
            <a:ext cx="7190740" cy="2001520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7515" y="4580890"/>
            <a:ext cx="669925" cy="1085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95955" y="3324860"/>
            <a:ext cx="1379220" cy="6324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72075" y="1704975"/>
            <a:ext cx="2621280" cy="1085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21980" y="1720215"/>
            <a:ext cx="1094740" cy="1085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36900" y="339090"/>
            <a:ext cx="1379855" cy="7924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72075" y="98425"/>
            <a:ext cx="2621280" cy="13836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94685" y="1837055"/>
            <a:ext cx="1379855" cy="7181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71815" y="98425"/>
            <a:ext cx="1093470" cy="1085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21980" y="3074035"/>
            <a:ext cx="1104900" cy="10858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52085" y="3074035"/>
            <a:ext cx="2625090" cy="1085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195955" y="6003925"/>
            <a:ext cx="1450340" cy="5835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95320" y="4675505"/>
            <a:ext cx="1379855" cy="5753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矩形 25"/>
          <p:cNvSpPr/>
          <p:nvPr/>
        </p:nvSpPr>
        <p:spPr>
          <a:xfrm>
            <a:off x="5252085" y="4402455"/>
            <a:ext cx="2625090" cy="10610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232775" y="4401820"/>
            <a:ext cx="1094740" cy="10617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232140" y="5666105"/>
            <a:ext cx="1095375" cy="1065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61610" y="5666105"/>
            <a:ext cx="2624455" cy="1065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V="1">
            <a:off x="11451590" y="1837055"/>
            <a:ext cx="669925" cy="24320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758315" y="1131570"/>
            <a:ext cx="6197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上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阕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58315" y="4693920"/>
            <a:ext cx="6197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下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阕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195955" y="514985"/>
            <a:ext cx="1264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孙仲谋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36925" y="1935480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刘裕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95955" y="3373755"/>
            <a:ext cx="1522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刘义隆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65805" y="4693920"/>
            <a:ext cx="1522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拓跋焘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66770" y="6003925"/>
            <a:ext cx="1179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廉颇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52085" y="98425"/>
            <a:ext cx="24453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舞榭歌台，风流总被雨打风吹去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72075" y="1786255"/>
            <a:ext cx="2445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金戈铁马，气吞万里如虎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双大括号 39"/>
          <p:cNvSpPr/>
          <p:nvPr/>
        </p:nvSpPr>
        <p:spPr>
          <a:xfrm>
            <a:off x="2419350" y="3519170"/>
            <a:ext cx="7606030" cy="2849880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252085" y="3074035"/>
            <a:ext cx="24968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元嘉草草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赢得仓皇北顾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55330" y="1837055"/>
            <a:ext cx="9715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赞叹之情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10800000" flipV="1">
            <a:off x="8283575" y="230505"/>
            <a:ext cx="9715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敬仰之情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93735" y="3164840"/>
            <a:ext cx="9715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警告当局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05120" y="4486910"/>
            <a:ext cx="2337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佛狸祠下，一片神鸦社鼓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345170" y="4486910"/>
            <a:ext cx="9715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怒斥偏安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19420" y="5778500"/>
            <a:ext cx="2178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廉颇老矣，尚能饭否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283575" y="5647055"/>
            <a:ext cx="9715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壮志不已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510010" y="2080895"/>
            <a:ext cx="6115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古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讽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今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025380" y="119824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怀古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71735" y="3957320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思今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025380" y="593788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抒怀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右大括号 59"/>
          <p:cNvSpPr/>
          <p:nvPr/>
        </p:nvSpPr>
        <p:spPr>
          <a:xfrm>
            <a:off x="11075670" y="923290"/>
            <a:ext cx="354965" cy="53149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395" y="230505"/>
            <a:ext cx="1909445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课堂小结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1370" y="2098040"/>
            <a:ext cx="2540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42265" y="744220"/>
            <a:ext cx="1150683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苏轼，字______，号__________，____宋文学家，_____词派的代表，是“唐宋八大家”之一。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辛弃疾，字______，号________，____宋词人。其词艺术风格多样，以________为主，与_______并称“苏辛”。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李清照，号__________，____代女词人，她的词善用_______手法，独辟蹊径，语言______，在艺术上独有成就，被称为__________。她是宋代________词派的代表词人之一，是中国文学史上伟大的女词人。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1120" y="1937385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子瞻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5965" y="1937385"/>
            <a:ext cx="15659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东坡居士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7635" y="2002155"/>
            <a:ext cx="6464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北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1275" y="2002155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豪放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735" y="3262630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幼安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6960" y="3262630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稼轩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7635" y="3262630"/>
            <a:ext cx="7099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南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1515" y="3924300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豪放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5965" y="3987165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苏轼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86735" y="4502150"/>
            <a:ext cx="15741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易安居士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69840" y="4569460"/>
            <a:ext cx="811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宋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09125" y="4569460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白描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8950" y="5147310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清丽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11285" y="5214620"/>
            <a:ext cx="1319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易安体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98600" y="5792470"/>
            <a:ext cx="9645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>
                <a:latin typeface="+mn-ea"/>
                <a:cs typeface="+mn-ea"/>
              </a:rPr>
              <a:t>婉约</a:t>
            </a:r>
            <a:endParaRPr lang="zh-CN" altLang="en-US" sz="2400" b="1" kern="100">
              <a:latin typeface="+mn-ea"/>
              <a:cs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2265" y="646430"/>
            <a:ext cx="44088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+mn-ea"/>
                <a:cs typeface="+mn-ea"/>
              </a:rPr>
              <a:t>自学指导一      5</a:t>
            </a:r>
            <a:r>
              <a:rPr lang="zh-CN" altLang="en-US" sz="2800" b="1" kern="100">
                <a:latin typeface="+mn-ea"/>
                <a:cs typeface="+mn-ea"/>
              </a:rPr>
              <a:t>分钟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78608" y="185168"/>
            <a:ext cx="289179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当堂训练       </a:t>
            </a:r>
            <a:r>
              <a:rPr lang="en-US" altLang="zh-CN" sz="2800" b="1" kern="100">
                <a:latin typeface="+mn-ea"/>
                <a:cs typeface="+mn-ea"/>
              </a:rPr>
              <a:t>6</a:t>
            </a:r>
            <a:r>
              <a:rPr lang="zh-CN" altLang="en-US" sz="2800" b="1" kern="100">
                <a:latin typeface="+mn-ea"/>
                <a:cs typeface="+mn-ea"/>
              </a:rPr>
              <a:t>分</a:t>
            </a:r>
            <a:endParaRPr lang="zh-CN" altLang="en-US" sz="2800" b="1" kern="100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6070" y="692150"/>
            <a:ext cx="80638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南乡子</a:t>
            </a:r>
            <a:r>
              <a:rPr lang="en-US" altLang="zh-CN" sz="2400" b="1" kern="100">
                <a:latin typeface="Times New Roman" panose="02020603050405020304"/>
                <a:ea typeface="黑体" panose="02010609060101010101" charset="-122"/>
                <a:cs typeface="Courier New" panose="02070309020205020404"/>
                <a:sym typeface="+mn-ea"/>
              </a:rPr>
              <a:t>·</a:t>
            </a:r>
            <a:r>
              <a:rPr lang="zh-CN" altLang="zh-CN" sz="2400" b="1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登京口北固亭有怀</a:t>
            </a:r>
            <a:endParaRPr lang="zh-CN" altLang="zh-CN" sz="24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cs typeface="Times New Roman" panose="02020603050405020304"/>
                <a:sym typeface="+mn-ea"/>
              </a:rPr>
              <a:t>辛弃疾</a:t>
            </a:r>
            <a:endParaRPr lang="zh-CN" altLang="zh-CN" sz="240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ea typeface="楷体_GB2312"/>
                <a:cs typeface="Times New Roman" panose="02020603050405020304"/>
                <a:sym typeface="+mn-ea"/>
              </a:rPr>
              <a:t>何处望神州？满眼风光北固楼。千古兴亡多少事？悠悠，不尽长江滚滚流。　　年少万兜鍪，坐断东南战未休。天下英雄谁敌手？曹刘，生子当如孙仲谋。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346835" y="3808730"/>
            <a:ext cx="91376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      </a:t>
            </a:r>
            <a:r>
              <a:rPr lang="en-US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   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通过对古代英雄人物的歌颂，表达了作者渴望像古代英雄人物那样金戈铁马，收拾旧山河，为国效力的壮烈情怀，饱含着浓浓的爱国思想，但也流露出作者报国无门的无限感慨，蕴含着对苟且偷安、毫无振作思想的南宋朝廷的愤懑之情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346835" y="2726055"/>
            <a:ext cx="6888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2400" b="1" kern="100">
                <a:latin typeface="Times New Roman" panose="02020603050405020304"/>
                <a:cs typeface="Times New Roman" panose="02020603050405020304"/>
                <a:sym typeface="+mn-ea"/>
              </a:rPr>
              <a:t>材料写到京口北固亭风景，抒发了作者什么情感？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590" y="575813"/>
            <a:ext cx="1707457" cy="1170200"/>
          </a:xfrm>
          <a:prstGeom prst="rect">
            <a:avLst/>
          </a:prstGeom>
        </p:spPr>
      </p:pic>
      <p:sp>
        <p:nvSpPr>
          <p:cNvPr id="8" name="标题 2"/>
          <p:cNvSpPr txBox="1"/>
          <p:nvPr/>
        </p:nvSpPr>
        <p:spPr>
          <a:xfrm>
            <a:off x="2703195" y="1896745"/>
            <a:ext cx="6785610" cy="3063875"/>
          </a:xfrm>
          <a:prstGeom prst="rect">
            <a:avLst/>
          </a:prstGeom>
        </p:spPr>
        <p:txBody>
          <a:bodyPr vert="horz" lIns="76800" tIns="38400" rIns="76800" bIns="384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zh-CN" sz="3600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endParaRPr lang="zh-CN" altLang="zh-CN" sz="3600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念奴娇·赤壁怀古</a:t>
            </a:r>
            <a:endParaRPr lang="zh-CN" altLang="zh-CN" sz="4000" b="1" kern="100"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en-US" altLang="zh-CN" sz="4000" b="1" kern="100" baseline="30000">
                <a:latin typeface="Times New Roman" panose="02020603050405020304"/>
                <a:cs typeface="Courier New" panose="02070309020205020404"/>
                <a:sym typeface="+mn-ea"/>
              </a:rPr>
              <a:t>*</a:t>
            </a: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永遇乐·京口北固亭怀古</a:t>
            </a:r>
            <a:endParaRPr lang="zh-CN" altLang="zh-CN" sz="4000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40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*声声慢(寻寻觅觅)</a:t>
            </a:r>
            <a:endParaRPr lang="zh-CN" altLang="zh-CN" sz="4000" b="1" kern="100">
              <a:latin typeface="宋体" panose="02010600030101010101" pitchFamily="2" charset="-122"/>
              <a:ea typeface="华文新魏" panose="02010800040101010101" charset="-122"/>
              <a:cs typeface="Times New Roman" panose="02020603050405020304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r>
              <a:rPr lang="zh-CN" altLang="zh-CN" sz="3600" b="1" kern="10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en-US" altLang="zh-CN" sz="36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1090"/>
              </a:spcBef>
              <a:spcAft>
                <a:spcPts val="1090"/>
              </a:spcAft>
            </a:pPr>
            <a:endParaRPr lang="zh-CN" altLang="zh-CN" sz="3600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55858" y="5350893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第三课时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15943" y="837313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学习目标</a:t>
            </a:r>
            <a:endParaRPr lang="zh-CN" altLang="en-US" sz="2800" b="1" kern="100">
              <a:latin typeface="+mn-ea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6620" y="1629410"/>
            <a:ext cx="7858760" cy="3103880"/>
          </a:xfrm>
          <a:prstGeom prst="rect">
            <a:avLst/>
          </a:prstGeom>
          <a:noFill/>
          <a:ln w="63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12035" y="2016760"/>
            <a:ext cx="72205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、赏析《声声慢》一词。</a:t>
            </a:r>
            <a:endParaRPr lang="zh-CN" altLang="en-US" sz="2800" b="1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、对比三首词。</a:t>
            </a:r>
            <a:endParaRPr lang="zh-CN" altLang="en-US" sz="2800" b="1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2971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自学指导一                    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8055" y="2204085"/>
            <a:ext cx="101333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读词《声声慢》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（提问：通过自学，同学们学到了哪些知识点，你认为哪些是重点、难点、困惑点？谁来回答一下）</a:t>
            </a:r>
            <a:endParaRPr lang="zh-CN" altLang="en-US" sz="2800" kern="10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2971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自学指导一                    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9335" y="1514475"/>
            <a:ext cx="101333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、这首词抒发了作者什么样的感情？作者是如何抒发情感的？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、作者在词中选择了哪些意象？这些意象是如何表现出作者的感情的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、本词的主题思想是什么？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71855" y="660400"/>
            <a:ext cx="99618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、这首词抒发了作者什么样的感情？作者是如何抒发情感的？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89855" y="202755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sym typeface="+mn-ea"/>
              </a:rPr>
              <a:t>愁苦、凄凉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915410" y="3402330"/>
            <a:ext cx="32353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sym typeface="+mn-ea"/>
              </a:rPr>
              <a:t>直接抒情</a:t>
            </a:r>
            <a:r>
              <a:rPr lang="en-US" altLang="zh-CN" sz="2800">
                <a:solidFill>
                  <a:srgbClr val="C00000"/>
                </a:solidFill>
                <a:sym typeface="+mn-ea"/>
              </a:rPr>
              <a:t>+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借景抒情</a:t>
            </a:r>
            <a:endParaRPr lang="zh-CN" altLang="en-US" sz="2800">
              <a:solidFill>
                <a:srgbClr val="C00000"/>
              </a:solidFill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29710"/>
            <a:ext cx="4886960" cy="32353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39870"/>
            <a:ext cx="4886960" cy="3235325"/>
          </a:xfrm>
          <a:prstGeom prst="rect">
            <a:avLst/>
          </a:prstGeom>
        </p:spPr>
      </p:pic>
      <p:sp>
        <p:nvSpPr>
          <p:cNvPr id="10246" name="Text Box 6"/>
          <p:cNvSpPr txBox="1"/>
          <p:nvPr/>
        </p:nvSpPr>
        <p:spPr>
          <a:xfrm>
            <a:off x="327025" y="485775"/>
            <a:ext cx="6343015" cy="768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找出词中的主要意象</a:t>
            </a:r>
            <a:r>
              <a:rPr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endParaRPr lang="zh-CN" altLang="en-US" sz="44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278" name="Text Box 1038"/>
          <p:cNvSpPr txBox="1"/>
          <p:nvPr/>
        </p:nvSpPr>
        <p:spPr>
          <a:xfrm>
            <a:off x="3435906" y="1845469"/>
            <a:ext cx="1079897" cy="119888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淡酒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80" name="Text Box 1040"/>
          <p:cNvSpPr txBox="1"/>
          <p:nvPr/>
        </p:nvSpPr>
        <p:spPr>
          <a:xfrm>
            <a:off x="5906215" y="1845469"/>
            <a:ext cx="1350169" cy="64516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急风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81" name="Text Box 1041"/>
          <p:cNvSpPr txBox="1"/>
          <p:nvPr/>
        </p:nvSpPr>
        <p:spPr>
          <a:xfrm>
            <a:off x="7890986" y="1845231"/>
            <a:ext cx="1350169" cy="64516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过雁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82" name="Text Box 1042"/>
          <p:cNvSpPr txBox="1"/>
          <p:nvPr/>
        </p:nvSpPr>
        <p:spPr>
          <a:xfrm>
            <a:off x="3346847" y="4157663"/>
            <a:ext cx="1512094" cy="64516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黄花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83" name="Text Box 1043"/>
          <p:cNvSpPr txBox="1"/>
          <p:nvPr/>
        </p:nvSpPr>
        <p:spPr>
          <a:xfrm>
            <a:off x="8242697" y="4157663"/>
            <a:ext cx="1133475" cy="64516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细雨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84" name="Text Box 1044"/>
          <p:cNvSpPr txBox="1"/>
          <p:nvPr/>
        </p:nvSpPr>
        <p:spPr>
          <a:xfrm>
            <a:off x="5798344" y="4157663"/>
            <a:ext cx="1566863" cy="64516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梧桐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/>
      <p:bldP spid="11280" grpId="0"/>
      <p:bldP spid="11281" grpId="0"/>
      <p:bldP spid="11282" grpId="0"/>
      <p:bldP spid="11283" grpId="0"/>
      <p:bldP spid="1128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11266" name="Text Box 2"/>
          <p:cNvSpPr txBox="1"/>
          <p:nvPr/>
        </p:nvSpPr>
        <p:spPr>
          <a:xfrm>
            <a:off x="2679700" y="1688465"/>
            <a:ext cx="6966585" cy="768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为何说是“淡酒”？</a:t>
            </a:r>
            <a:endParaRPr lang="zh-CN" altLang="en-US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618740" y="3034665"/>
            <a:ext cx="67310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  <a:ea typeface="华文新魏" panose="02010800040101010101" charset="-122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并非酒淡，而是愁情太重太浓，酒力压不住心愁，自然也就觉得酒味淡，这是一种主观感受。一个“淡”字表明了作者晚年是何等凄凉惨淡</a:t>
            </a:r>
            <a:r>
              <a:rPr lang="zh-CN" altLang="en-US" sz="3200">
                <a:latin typeface="Times New Roman" panose="02020603050405020304" pitchFamily="18" charset="0"/>
                <a:ea typeface="华文新魏" panose="02010800040101010101" charset="-122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37895" name="Text Box 11"/>
          <p:cNvSpPr txBox="1"/>
          <p:nvPr/>
        </p:nvSpPr>
        <p:spPr>
          <a:xfrm>
            <a:off x="644525" y="292735"/>
            <a:ext cx="113093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80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酒</a:t>
            </a:r>
            <a:endParaRPr lang="zh-CN" altLang="en-US" sz="800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2359660" y="5603875"/>
            <a:ext cx="7473315" cy="706755"/>
          </a:xfrm>
          <a:prstGeom prst="rect">
            <a:avLst/>
          </a:prstGeom>
          <a:solidFill>
            <a:srgbClr val="FFFF00"/>
          </a:solidFill>
          <a:ln w="222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酒是“愁”的象征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215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21507" name="Text Box 3"/>
          <p:cNvSpPr txBox="1"/>
          <p:nvPr/>
        </p:nvSpPr>
        <p:spPr>
          <a:xfrm>
            <a:off x="446405" y="305435"/>
            <a:ext cx="160782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80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风</a:t>
            </a:r>
            <a:endParaRPr lang="zh-CN" altLang="en-US" sz="800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5328285" y="943928"/>
            <a:ext cx="4583430" cy="5988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怎敌他晚来风急</a:t>
            </a:r>
            <a:r>
              <a:rPr lang="zh-CN" altLang="en-US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300" b="1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1614170" y="2062480"/>
            <a:ext cx="10202545" cy="279971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风急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天高猿啸哀，渚清沙百鸟飞回。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昨夜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西风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凋碧树，独上高楼，望尽天涯路。</a:t>
            </a:r>
            <a:r>
              <a:rPr lang="en-US" altLang="zh-CN" sz="2800"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宋 晏殊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蝶恋花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u="sng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相见时难别亦难，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东风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无力百花残。</a:t>
            </a:r>
            <a:r>
              <a:rPr lang="en-US" altLang="zh-CN" sz="2800"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唐 李商隐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无题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5" name="Text Box 8"/>
          <p:cNvSpPr txBox="1"/>
          <p:nvPr/>
        </p:nvSpPr>
        <p:spPr>
          <a:xfrm>
            <a:off x="2969895" y="5422265"/>
            <a:ext cx="5625465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风渲染愁情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253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40963" name="Text Box 6">
            <a:hlinkClick r:id="rId4" action="ppaction://hlinksldjump"/>
          </p:cNvPr>
          <p:cNvSpPr txBox="1"/>
          <p:nvPr/>
        </p:nvSpPr>
        <p:spPr>
          <a:xfrm>
            <a:off x="749300" y="143510"/>
            <a:ext cx="13030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80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雁</a:t>
            </a:r>
            <a:endParaRPr lang="zh-CN" altLang="en-US" sz="800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4587" name="Text Box 11"/>
          <p:cNvSpPr txBox="1"/>
          <p:nvPr/>
        </p:nvSpPr>
        <p:spPr>
          <a:xfrm>
            <a:off x="1899920" y="1465580"/>
            <a:ext cx="8533130" cy="768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为什么作者看到“雁”会伤心</a:t>
            </a: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  <a:hlinkClick r:id="rId4" action="ppaction://hlinksldjump"/>
              </a:rPr>
              <a:t>?</a:t>
            </a:r>
            <a:endParaRPr lang="en-US" altLang="zh-CN" sz="27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4588" name="Text Box 12"/>
          <p:cNvSpPr txBox="1"/>
          <p:nvPr/>
        </p:nvSpPr>
        <p:spPr>
          <a:xfrm>
            <a:off x="1729740" y="2355215"/>
            <a:ext cx="5848985" cy="3107690"/>
          </a:xfrm>
          <a:prstGeom prst="rect">
            <a:avLst/>
          </a:prstGeom>
          <a:noFill/>
          <a:ln w="222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华文新魏" panose="02010800040101010101" charset="-122"/>
              </a:rPr>
              <a:t> 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charset="-122"/>
              </a:rPr>
              <a:t>因为“雁”是“旧时相识”，也是从北方来到南方。再者“雁”是传递信息的使者，作者正愁苦时看到曾为她和丈夫传递相思的大雁，如今大雁依旧而收信的丈夫却不在人世，所以看到大雁睹物思人，不禁伤心。</a:t>
            </a:r>
            <a:endParaRPr lang="zh-CN" altLang="en-US" sz="2800" b="1">
              <a:solidFill>
                <a:srgbClr val="FF66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729740" y="5808980"/>
            <a:ext cx="7845425" cy="706755"/>
          </a:xfrm>
          <a:prstGeom prst="rect">
            <a:avLst/>
          </a:prstGeom>
          <a:solidFill>
            <a:srgbClr val="FFFF00"/>
          </a:solidFill>
          <a:ln w="222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“雁”有离愁的象征</a:t>
            </a:r>
            <a:r>
              <a:rPr lang="zh-CN" altLang="en-US" sz="2700" b="1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27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8617585" y="3166745"/>
            <a:ext cx="4318635" cy="16148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00000"/>
              </a:lnSpc>
              <a:buClrTx/>
              <a:buSzTx/>
              <a:buNone/>
            </a:pPr>
            <a:r>
              <a:rPr lang="en-US" altLang="zh-CN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雁过也，</a:t>
            </a:r>
            <a:endParaRPr lang="en-US" altLang="zh-CN" sz="3300" b="1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0" hangingPunct="0">
              <a:lnSpc>
                <a:spcPct val="100000"/>
              </a:lnSpc>
              <a:buClrTx/>
              <a:buSzTx/>
              <a:buNone/>
            </a:pPr>
            <a:r>
              <a:rPr lang="en-US" altLang="zh-CN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正伤心，</a:t>
            </a:r>
            <a:endParaRPr lang="en-US" altLang="zh-CN" sz="3300" b="1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0" hangingPunct="0">
              <a:lnSpc>
                <a:spcPct val="100000"/>
              </a:lnSpc>
              <a:buClrTx/>
              <a:buSzTx/>
              <a:buNone/>
            </a:pPr>
            <a:r>
              <a:rPr lang="en-US" altLang="zh-CN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却是旧时相识。</a:t>
            </a:r>
            <a:endParaRPr lang="en-US" altLang="zh-CN" sz="3300" b="1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  <p:bldP spid="24588" grpId="0"/>
      <p:bldP spid="40966" grpId="0"/>
      <p:bldP spid="174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7650" y="332740"/>
            <a:ext cx="11696700" cy="6383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</a:rPr>
              <a:t>豪放派</a:t>
            </a:r>
            <a:r>
              <a:rPr lang="zh-CN" altLang="en-US" sz="2800"/>
              <a:t>:形成于中国宋代的词学流派之一。 </a:t>
            </a:r>
            <a:endParaRPr lang="zh-CN" altLang="en-US" sz="2800"/>
          </a:p>
          <a:p>
            <a:pPr fontAlgn="auto">
              <a:lnSpc>
                <a:spcPts val="4460"/>
              </a:lnSpc>
            </a:pPr>
            <a:r>
              <a:rPr lang="zh-CN" altLang="en-US" sz="2800"/>
              <a:t>           第一个用“豪放”评词的是  </a:t>
            </a:r>
            <a:endParaRPr lang="zh-CN" altLang="en-US" sz="2800"/>
          </a:p>
          <a:p>
            <a:pPr fontAlgn="auto">
              <a:lnSpc>
                <a:spcPts val="4460"/>
              </a:lnSpc>
            </a:pPr>
            <a:r>
              <a:rPr lang="zh-CN" altLang="en-US" sz="2800"/>
              <a:t>           豪放词特点：</a:t>
            </a:r>
            <a:endParaRPr lang="zh-CN" altLang="en-US" sz="2800"/>
          </a:p>
          <a:p>
            <a:pPr fontAlgn="auto">
              <a:lnSpc>
                <a:spcPts val="4460"/>
              </a:lnSpc>
            </a:pPr>
            <a:endParaRPr lang="zh-CN" altLang="en-US" sz="2800"/>
          </a:p>
          <a:p>
            <a:pPr fontAlgn="auto">
              <a:lnSpc>
                <a:spcPts val="4460"/>
              </a:lnSpc>
            </a:pPr>
            <a:endParaRPr lang="zh-CN" altLang="en-US" sz="2800"/>
          </a:p>
          <a:p>
            <a:pPr fontAlgn="auto">
              <a:lnSpc>
                <a:spcPts val="4460"/>
              </a:lnSpc>
            </a:pPr>
            <a:r>
              <a:rPr lang="zh-CN" altLang="en-US" sz="2800"/>
              <a:t>          豪放派的代表：</a:t>
            </a:r>
            <a:endParaRPr lang="zh-CN" altLang="en-US" sz="2800"/>
          </a:p>
          <a:p>
            <a:pPr fontAlgn="auto">
              <a:lnSpc>
                <a:spcPts val="4460"/>
              </a:lnSpc>
            </a:pPr>
            <a:endParaRPr lang="zh-CN" altLang="en-US" sz="2800">
              <a:solidFill>
                <a:srgbClr val="FF0000"/>
              </a:solidFill>
            </a:endParaRPr>
          </a:p>
          <a:p>
            <a:pPr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</a:rPr>
              <a:t>婉约派</a:t>
            </a:r>
            <a:r>
              <a:rPr lang="zh-CN" altLang="en-US" sz="2800"/>
              <a:t>:宋词重要流派之一。</a:t>
            </a:r>
            <a:endParaRPr lang="zh-CN" altLang="en-US" sz="2800"/>
          </a:p>
          <a:p>
            <a:pPr fontAlgn="auto">
              <a:lnSpc>
                <a:spcPts val="4460"/>
              </a:lnSpc>
            </a:pPr>
            <a:r>
              <a:rPr lang="zh-CN" altLang="en-US" sz="2800"/>
              <a:t>            特点:            </a:t>
            </a:r>
            <a:endParaRPr lang="zh-CN" altLang="en-US" sz="2800"/>
          </a:p>
          <a:p>
            <a:pPr fontAlgn="auto">
              <a:lnSpc>
                <a:spcPts val="4460"/>
              </a:lnSpc>
            </a:pPr>
            <a:endParaRPr lang="zh-CN" altLang="en-US" sz="2800"/>
          </a:p>
          <a:p>
            <a:pPr fontAlgn="auto">
              <a:lnSpc>
                <a:spcPts val="4460"/>
              </a:lnSpc>
            </a:pPr>
            <a:r>
              <a:rPr lang="zh-CN" altLang="en-US" sz="2800"/>
              <a:t>           婉约派的代表人物：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882640" y="993775"/>
            <a:ext cx="1440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苏轼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9785" y="1607185"/>
            <a:ext cx="85845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创作视野较为广阔，气象恢宏雄放,喜用诗文的手法、</a:t>
            </a:r>
            <a:endParaRPr lang="zh-CN" altLang="en-US" sz="2800">
              <a:solidFill>
                <a:srgbClr val="FF0000"/>
              </a:solidFill>
            </a:endParaRPr>
          </a:p>
          <a:p>
            <a:pPr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句法写词，语词宏博，用事较多，不拘守音律，</a:t>
            </a:r>
            <a:endParaRPr lang="zh-CN" altLang="en-US" sz="2800">
              <a:solidFill>
                <a:srgbClr val="FF0000"/>
              </a:solidFill>
            </a:endParaRPr>
          </a:p>
          <a:p>
            <a:pPr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然而有时失之平直，甚至涉于狂怪叫嚣。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43325" y="3263265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苏轼、辛弃疾等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6845" y="5026660"/>
            <a:ext cx="80803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内容侧重儿女风情，结构深细缜密，音律婉转和谐，</a:t>
            </a:r>
            <a:endParaRPr lang="zh-CN" altLang="en-US" sz="2800">
              <a:solidFill>
                <a:srgbClr val="FF0000"/>
              </a:solidFill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语言圆润清丽，有一种柔婉之美。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29785" y="5979795"/>
            <a:ext cx="4805680" cy="6629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46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柳永、晏殊、秦观、李清照等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25603" name="WordArt 2"/>
          <p:cNvSpPr>
            <a:spLocks noTextEdit="1"/>
          </p:cNvSpPr>
          <p:nvPr/>
        </p:nvSpPr>
        <p:spPr>
          <a:xfrm>
            <a:off x="1363345" y="657860"/>
            <a:ext cx="2286000" cy="866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66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黄花</a:t>
            </a:r>
            <a:endParaRPr lang="zh-CN" altLang="en-US" sz="660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6630" name="Text Box 5"/>
          <p:cNvSpPr txBox="1"/>
          <p:nvPr/>
        </p:nvSpPr>
        <p:spPr>
          <a:xfrm>
            <a:off x="1363345" y="1859598"/>
            <a:ext cx="613410" cy="8026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800">
                <a:solidFill>
                  <a:schemeClr val="folHlink"/>
                </a:solidFill>
                <a:latin typeface="Verdana" panose="020b0604030504040204" pitchFamily="34" charset="0"/>
              </a:rPr>
              <a:t>比喻</a:t>
            </a:r>
            <a:endParaRPr lang="zh-CN" altLang="en-US" sz="2800">
              <a:solidFill>
                <a:schemeClr val="folHlink"/>
              </a:solidFill>
              <a:latin typeface="Verdana" panose="020b0604030504040204" pitchFamily="34" charset="0"/>
            </a:endParaRPr>
          </a:p>
        </p:txBody>
      </p:sp>
      <p:sp>
        <p:nvSpPr>
          <p:cNvPr id="26632" name="AutoShape 7"/>
          <p:cNvSpPr/>
          <p:nvPr/>
        </p:nvSpPr>
        <p:spPr>
          <a:xfrm>
            <a:off x="2132965" y="1524635"/>
            <a:ext cx="384175" cy="1726565"/>
          </a:xfrm>
          <a:prstGeom prst="downArrow">
            <a:avLst>
              <a:gd name="adj1" fmla="val 50000"/>
              <a:gd name="adj2" fmla="val 70588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6633" name="Text Box 8"/>
          <p:cNvSpPr txBox="1"/>
          <p:nvPr/>
        </p:nvSpPr>
        <p:spPr>
          <a:xfrm>
            <a:off x="5799773" y="854710"/>
            <a:ext cx="5256212" cy="21228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 eaLnBrk="0" hangingPunct="0">
              <a:buClrTx/>
              <a:buSzTx/>
              <a:buNone/>
            </a:pPr>
            <a:r>
              <a:rPr lang="en-US" altLang="zh-CN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“满地黄花堆积。</a:t>
            </a:r>
            <a:endParaRPr lang="en-US" altLang="zh-CN" sz="3300" b="1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0" hangingPunct="0">
              <a:buClrTx/>
              <a:buSzTx/>
              <a:buNone/>
            </a:pPr>
            <a:r>
              <a:rPr lang="en-US" altLang="zh-CN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憔悴损，如今有谁堪摘”</a:t>
            </a:r>
            <a:endParaRPr lang="en-US" altLang="zh-CN" sz="3300" b="1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611" name="Rectangle 16"/>
          <p:cNvSpPr>
            <a:spLocks noGrp="1"/>
          </p:cNvSpPr>
          <p:nvPr>
            <p:ph type="body" idx="4294967295"/>
          </p:nvPr>
        </p:nvSpPr>
        <p:spPr>
          <a:xfrm>
            <a:off x="469900" y="3111500"/>
            <a:ext cx="9691370" cy="1817370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4400" b="1"/>
              <a:t>与作者消瘦的体态相近。</a:t>
            </a:r>
            <a:endParaRPr lang="zh-CN" altLang="en-US" sz="4400" b="1"/>
          </a:p>
          <a:p>
            <a:pPr>
              <a:buNone/>
            </a:pPr>
            <a:endParaRPr lang="zh-CN" altLang="en-US" sz="4400" b="1"/>
          </a:p>
        </p:txBody>
      </p:sp>
      <p:sp>
        <p:nvSpPr>
          <p:cNvPr id="25607" name="Text Box 7"/>
          <p:cNvSpPr txBox="1"/>
          <p:nvPr/>
        </p:nvSpPr>
        <p:spPr>
          <a:xfrm>
            <a:off x="469900" y="4354195"/>
            <a:ext cx="9847580" cy="132207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结论：黄花比喻女子憔悴的容颜，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这儿比喻作者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悲戚愁苦的生活状态和内心情感。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/>
      <p:bldP spid="26633" grpId="0"/>
      <p:bldP spid="25607" grpId="0"/>
      <p:bldP spid="25611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29710"/>
            <a:ext cx="4886960" cy="3235325"/>
          </a:xfrm>
          <a:prstGeom prst="rect">
            <a:avLst/>
          </a:prstGeom>
        </p:spPr>
      </p:pic>
      <p:sp>
        <p:nvSpPr>
          <p:cNvPr id="83972" name="Text Box 4"/>
          <p:cNvSpPr txBox="1"/>
          <p:nvPr/>
        </p:nvSpPr>
        <p:spPr>
          <a:xfrm>
            <a:off x="306070" y="1055370"/>
            <a:ext cx="28086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80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梧桐</a:t>
            </a:r>
            <a:endParaRPr lang="zh-CN" altLang="en-US" sz="800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3973" name="Text Box 5"/>
          <p:cNvSpPr txBox="1"/>
          <p:nvPr/>
        </p:nvSpPr>
        <p:spPr>
          <a:xfrm>
            <a:off x="205105" y="0"/>
            <a:ext cx="9015730" cy="5988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梧桐更兼细雨，到黄昏点点滴滴。</a:t>
            </a:r>
            <a:endParaRPr lang="zh-CN" altLang="en-US" sz="4000" b="1"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83974" name="Text Box 6"/>
          <p:cNvSpPr txBox="1"/>
          <p:nvPr/>
        </p:nvSpPr>
        <p:spPr>
          <a:xfrm>
            <a:off x="2640330" y="993775"/>
            <a:ext cx="9164320" cy="138366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无言独上西楼，月如钩。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寂寞</a:t>
            </a:r>
            <a:r>
              <a:rPr lang="zh-CN" altLang="en-US" sz="2800" b="1">
                <a:latin typeface="Times New Roman" panose="02020603050405020304" pitchFamily="18" charset="0"/>
              </a:rPr>
              <a:t>梧桐深院锁清秋。剪不断，理还乱，是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离愁</a:t>
            </a:r>
            <a:r>
              <a:rPr lang="zh-CN" altLang="en-US" sz="2800" b="1">
                <a:latin typeface="Times New Roman" panose="02020603050405020304" pitchFamily="18" charset="0"/>
              </a:rPr>
              <a:t>。 别是一般滋味在心头。</a:t>
            </a:r>
            <a:r>
              <a:rPr lang="en-US" altLang="zh-CN" sz="2800" b="1"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</a:rPr>
              <a:t>李   煜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</a:rPr>
              <a:t>相见欢</a:t>
            </a:r>
            <a:r>
              <a:rPr lang="en-US" altLang="zh-CN" sz="2800" b="1">
                <a:latin typeface="Times New Roman" panose="02020603050405020304" pitchFamily="18" charset="0"/>
              </a:rPr>
              <a:t>》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83975" name="Text Box 7"/>
          <p:cNvSpPr txBox="1"/>
          <p:nvPr/>
        </p:nvSpPr>
        <p:spPr>
          <a:xfrm>
            <a:off x="2871470" y="2576195"/>
            <a:ext cx="848042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梧桐是寂寞凄凉悲伤的象征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552450" y="4246245"/>
            <a:ext cx="177419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80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雨</a:t>
            </a:r>
            <a:endParaRPr lang="zh-CN" altLang="en-US" sz="800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2950" name="Text Box 6"/>
          <p:cNvSpPr txBox="1"/>
          <p:nvPr/>
        </p:nvSpPr>
        <p:spPr>
          <a:xfrm>
            <a:off x="2609850" y="3461385"/>
            <a:ext cx="8742045" cy="261493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借问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闲愁</a:t>
            </a:r>
            <a:r>
              <a:rPr lang="zh-CN" altLang="en-US" sz="2800" b="1">
                <a:latin typeface="Arial" panose="020b0604020202020204" pitchFamily="34" charset="0"/>
              </a:rPr>
              <a:t>都几许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>
                <a:latin typeface="Arial" panose="020b0604020202020204" pitchFamily="34" charset="0"/>
              </a:rPr>
              <a:t>一川烟草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>
                <a:latin typeface="Arial" panose="020b0604020202020204" pitchFamily="34" charset="0"/>
              </a:rPr>
              <a:t>满城风絮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>
                <a:latin typeface="Arial" panose="020b0604020202020204" pitchFamily="34" charset="0"/>
              </a:rPr>
              <a:t>梅子黄时雨。  </a:t>
            </a:r>
            <a:r>
              <a:rPr lang="en-US" altLang="zh-CN" sz="2400" b="1">
                <a:latin typeface="Arial" panose="020b0604020202020204" pitchFamily="34" charset="0"/>
              </a:rPr>
              <a:t>—</a:t>
            </a:r>
            <a:r>
              <a:rPr lang="zh-CN" altLang="en-US" sz="2400" b="1">
                <a:latin typeface="Arial" panose="020b0604020202020204" pitchFamily="34" charset="0"/>
              </a:rPr>
              <a:t>贺铸</a:t>
            </a:r>
            <a:r>
              <a:rPr lang="en-US" altLang="zh-CN" sz="2400" b="1">
                <a:latin typeface="Arial" panose="020b0604020202020204" pitchFamily="34" charset="0"/>
              </a:rPr>
              <a:t>《</a:t>
            </a:r>
            <a:r>
              <a:rPr lang="zh-CN" altLang="en-US" sz="2400" b="1">
                <a:latin typeface="Arial" panose="020b0604020202020204" pitchFamily="34" charset="0"/>
              </a:rPr>
              <a:t>青玉案</a:t>
            </a:r>
            <a:r>
              <a:rPr lang="en-US" altLang="zh-CN" sz="2400" b="1">
                <a:latin typeface="Arial" panose="020b0604020202020204" pitchFamily="34" charset="0"/>
              </a:rPr>
              <a:t>》</a:t>
            </a:r>
            <a:endParaRPr lang="en-US" altLang="zh-CN" sz="24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梧桐</a:t>
            </a:r>
            <a:r>
              <a:rPr lang="zh-CN" altLang="en-US" sz="2800" b="1">
                <a:latin typeface="Arial" panose="020b0604020202020204" pitchFamily="34" charset="0"/>
              </a:rPr>
              <a:t>树，三更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雨</a:t>
            </a:r>
            <a:r>
              <a:rPr lang="zh-CN" altLang="en-US" sz="2800" b="1">
                <a:latin typeface="Arial" panose="020b0604020202020204" pitchFamily="34" charset="0"/>
              </a:rPr>
              <a:t>，不道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离情</a:t>
            </a:r>
            <a:r>
              <a:rPr lang="zh-CN" altLang="en-US" sz="2800" b="1">
                <a:latin typeface="Arial" panose="020b0604020202020204" pitchFamily="34" charset="0"/>
              </a:rPr>
              <a:t>正苦。一叶叶，一声声，空阶滴到明</a:t>
            </a:r>
            <a:r>
              <a:rPr lang="zh-CN" altLang="en-US" sz="2800">
                <a:latin typeface="Arial" panose="020b0604020202020204" pitchFamily="34" charset="0"/>
              </a:rPr>
              <a:t> 。</a:t>
            </a:r>
            <a:r>
              <a:rPr lang="zh-CN" altLang="en-US" sz="2400" b="1">
                <a:latin typeface="Arial" panose="020b0604020202020204" pitchFamily="34" charset="0"/>
              </a:rPr>
              <a:t> </a:t>
            </a:r>
            <a:r>
              <a:rPr lang="en-US" altLang="zh-CN" sz="2400" b="1">
                <a:latin typeface="Arial" panose="020b0604020202020204" pitchFamily="34" charset="0"/>
              </a:rPr>
              <a:t>——</a:t>
            </a:r>
            <a:r>
              <a:rPr lang="zh-CN" altLang="en-US" sz="2400" b="1">
                <a:latin typeface="Arial" panose="020b0604020202020204" pitchFamily="34" charset="0"/>
              </a:rPr>
              <a:t>温庭筠</a:t>
            </a:r>
            <a:r>
              <a:rPr lang="en-US" altLang="zh-CN" sz="2400" b="1">
                <a:latin typeface="Arial" panose="020b0604020202020204" pitchFamily="34" charset="0"/>
              </a:rPr>
              <a:t>《</a:t>
            </a:r>
            <a:r>
              <a:rPr lang="zh-CN" altLang="en-US" sz="2400" b="1">
                <a:latin typeface="Arial" panose="020b0604020202020204" pitchFamily="34" charset="0"/>
              </a:rPr>
              <a:t>更漏子</a:t>
            </a:r>
            <a:r>
              <a:rPr lang="en-US" altLang="zh-CN" sz="2400" b="1">
                <a:latin typeface="Arial" panose="020b0604020202020204" pitchFamily="34" charset="0"/>
              </a:rPr>
              <a:t>》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 sz="2800" b="1">
              <a:latin typeface="Times New Roman" panose="02020603050405020304" pitchFamily="18" charset="0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82951" name="Text Box 7"/>
          <p:cNvSpPr txBox="1"/>
          <p:nvPr/>
        </p:nvSpPr>
        <p:spPr>
          <a:xfrm>
            <a:off x="2640965" y="6137910"/>
            <a:ext cx="881951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雨是哀情、愁丝的象征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4" grpId="0"/>
      <p:bldP spid="83975" grpId="0"/>
      <p:bldP spid="82950" grpId="0"/>
      <p:bldP spid="8295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144387" name="文本框 144386"/>
          <p:cNvSpPr txBox="1"/>
          <p:nvPr/>
        </p:nvSpPr>
        <p:spPr>
          <a:xfrm>
            <a:off x="3164681" y="1032272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endParaRPr sz="3600" b="0">
              <a:solidFill>
                <a:srgbClr val="FF3399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44388" name="文本框 144387"/>
          <p:cNvSpPr txBox="1"/>
          <p:nvPr/>
        </p:nvSpPr>
        <p:spPr>
          <a:xfrm>
            <a:off x="3125391" y="1701404"/>
            <a:ext cx="3098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endParaRPr sz="2700" b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4391" name="文本框 144390"/>
          <p:cNvSpPr txBox="1"/>
          <p:nvPr/>
        </p:nvSpPr>
        <p:spPr>
          <a:xfrm>
            <a:off x="5717381" y="2511028"/>
            <a:ext cx="309880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endParaRPr sz="1200" b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392" name="文本框 144391"/>
          <p:cNvSpPr txBox="1"/>
          <p:nvPr/>
        </p:nvSpPr>
        <p:spPr>
          <a:xfrm>
            <a:off x="1694815" y="922655"/>
            <a:ext cx="8915400" cy="1715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意象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800">
                <a:latin typeface="创艺简隶书" pitchFamily="2" charset="-122"/>
                <a:ea typeface="创艺简隶书" pitchFamily="2" charset="-122"/>
              </a:rPr>
              <a:t>淡酒、晚风、过雁</a:t>
            </a:r>
            <a:endParaRPr lang="zh-CN" altLang="en-US" sz="4800">
              <a:latin typeface="创艺简隶书" pitchFamily="2" charset="-122"/>
              <a:ea typeface="创艺简隶书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4800">
                <a:latin typeface="创艺简隶书" pitchFamily="2" charset="-122"/>
                <a:ea typeface="创艺简隶书" pitchFamily="2" charset="-122"/>
              </a:rPr>
              <a:t>     黄花、梧桐、细雨</a:t>
            </a: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4393" name="文本框 144392"/>
          <p:cNvSpPr txBox="1"/>
          <p:nvPr/>
        </p:nvSpPr>
        <p:spPr>
          <a:xfrm>
            <a:off x="1972945" y="3194050"/>
            <a:ext cx="71723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意境</a:t>
            </a:r>
            <a:r>
              <a:rPr lang="zh-CN" altLang="en-US" sz="27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800" b="1">
                <a:latin typeface="创艺简隶书" pitchFamily="2" charset="-122"/>
                <a:ea typeface="创艺简隶书" pitchFamily="2" charset="-122"/>
              </a:rPr>
              <a:t> </a:t>
            </a:r>
            <a:r>
              <a:rPr lang="zh-CN" altLang="en-US" sz="4800">
                <a:solidFill>
                  <a:schemeClr val="tx1"/>
                </a:solidFill>
                <a:latin typeface="创艺简隶书" pitchFamily="2" charset="-122"/>
                <a:ea typeface="创艺简隶书" pitchFamily="2" charset="-122"/>
              </a:rPr>
              <a:t>冷清凄凉的意境</a:t>
            </a: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2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144394" name="文本框 144393"/>
          <p:cNvSpPr txBox="1"/>
          <p:nvPr/>
        </p:nvSpPr>
        <p:spPr>
          <a:xfrm>
            <a:off x="2084785" y="5173266"/>
            <a:ext cx="548449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情感</a:t>
            </a:r>
            <a:r>
              <a:rPr lang="zh-CN" altLang="en-US" sz="27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800">
                <a:solidFill>
                  <a:schemeClr val="tx1"/>
                </a:solidFill>
                <a:latin typeface="创艺简隶书" pitchFamily="2" charset="-122"/>
                <a:ea typeface="创艺简隶书" pitchFamily="2" charset="-122"/>
              </a:rPr>
              <a:t>传递出孤寂愁苦</a:t>
            </a:r>
            <a:endParaRPr lang="zh-CN" altLang="en-US" sz="3000" b="1">
              <a:solidFill>
                <a:schemeClr val="tx1"/>
              </a:solidFill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2332355" y="1851025"/>
            <a:ext cx="233045" cy="12579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箭头 3"/>
          <p:cNvSpPr/>
          <p:nvPr/>
        </p:nvSpPr>
        <p:spPr>
          <a:xfrm>
            <a:off x="2418715" y="3915410"/>
            <a:ext cx="233045" cy="12579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4393" grpId="0"/>
      <p:bldP spid="4" grpId="0"/>
      <p:bldP spid="14439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32770" name="Text Box 2"/>
          <p:cNvSpPr txBox="1"/>
          <p:nvPr/>
        </p:nvSpPr>
        <p:spPr>
          <a:xfrm>
            <a:off x="2056130" y="2349500"/>
            <a:ext cx="1198245" cy="10080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3300"/>
                </a:solidFill>
                <a:latin typeface="Times New Roman" panose="02020603050405020304" pitchFamily="18" charset="0"/>
              </a:rPr>
              <a:t>愁</a:t>
            </a:r>
            <a:endParaRPr lang="zh-CN" altLang="en-US" sz="66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3719513" y="1341438"/>
            <a:ext cx="2663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CC0099"/>
                </a:solidFill>
                <a:latin typeface="Times New Roman" panose="02020603050405020304" pitchFamily="18" charset="0"/>
              </a:rPr>
              <a:t>直接抒情</a:t>
            </a:r>
            <a:endParaRPr lang="zh-CN" altLang="en-US" sz="36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6130925" y="620713"/>
            <a:ext cx="45370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</a:rPr>
              <a:t>１、寻寻觅觅，冷冷清清，凄凄惨惨戚戚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6094413" y="2060575"/>
            <a:ext cx="45735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２、这次第，怎一个</a:t>
            </a:r>
            <a:r>
              <a:rPr lang="zh-CN" altLang="en-US" sz="3600">
                <a:solidFill>
                  <a:srgbClr val="0033CC"/>
                </a:solidFill>
                <a:latin typeface="Times New Roman" panose="02020603050405020304" pitchFamily="18" charset="0"/>
              </a:rPr>
              <a:t>愁</a:t>
            </a:r>
            <a:r>
              <a:rPr lang="zh-CN" altLang="en-US" sz="3600">
                <a:latin typeface="Times New Roman" panose="02020603050405020304" pitchFamily="18" charset="0"/>
              </a:rPr>
              <a:t>字了得！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2774" name="Text Box 6"/>
          <p:cNvSpPr txBox="1"/>
          <p:nvPr/>
        </p:nvSpPr>
        <p:spPr>
          <a:xfrm>
            <a:off x="3719513" y="3933825"/>
            <a:ext cx="24479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CC0099"/>
                </a:solidFill>
                <a:latin typeface="Times New Roman" panose="02020603050405020304" pitchFamily="18" charset="0"/>
              </a:rPr>
              <a:t>间接抒情</a:t>
            </a:r>
            <a:endParaRPr lang="zh-CN" altLang="en-US" sz="36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8112125" y="2565400"/>
            <a:ext cx="20116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（词眼）</a:t>
            </a:r>
            <a:endParaRPr kumimoji="0" lang="zh-CN" altLang="en-US" sz="3600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743700" y="5445125"/>
            <a:ext cx="20116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（意象）</a:t>
            </a:r>
            <a:endParaRPr kumimoji="0" lang="zh-CN" altLang="en-US" sz="3600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6600825" y="3644900"/>
            <a:ext cx="29527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</a:rPr>
              <a:t>淡酒   急风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过雁   黄花</a:t>
            </a:r>
            <a:endParaRPr lang="zh-CN" altLang="en-US" sz="3600">
              <a:latin typeface="Times New Roman" panose="02020603050405020304" pitchFamily="18" charset="0"/>
            </a:endParaRPr>
          </a:p>
          <a:p>
            <a:r>
              <a:rPr lang="zh-CN" altLang="en-US" sz="3600">
                <a:latin typeface="Times New Roman" panose="02020603050405020304" pitchFamily="18" charset="0"/>
              </a:rPr>
              <a:t>梧桐   细雨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2778" name="AutoShape 10"/>
          <p:cNvSpPr/>
          <p:nvPr/>
        </p:nvSpPr>
        <p:spPr bwMode="auto">
          <a:xfrm>
            <a:off x="3503613" y="1628775"/>
            <a:ext cx="215900" cy="2736850"/>
          </a:xfrm>
          <a:prstGeom prst="leftBrace">
            <a:avLst>
              <a:gd name="adj1" fmla="val 105637"/>
              <a:gd name="adj2" fmla="val 50000"/>
            </a:avLst>
          </a:prstGeom>
          <a:noFill/>
          <a:ln w="222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9" name="AutoShape 11"/>
          <p:cNvSpPr/>
          <p:nvPr/>
        </p:nvSpPr>
        <p:spPr bwMode="auto">
          <a:xfrm>
            <a:off x="5735638" y="1125538"/>
            <a:ext cx="71438" cy="1152525"/>
          </a:xfrm>
          <a:prstGeom prst="leftBrace">
            <a:avLst>
              <a:gd name="adj1" fmla="val 134445"/>
              <a:gd name="adj2" fmla="val 50000"/>
            </a:avLst>
          </a:prstGeom>
          <a:noFill/>
          <a:ln w="222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80" name="AutoShape 12"/>
          <p:cNvSpPr/>
          <p:nvPr/>
        </p:nvSpPr>
        <p:spPr bwMode="auto">
          <a:xfrm>
            <a:off x="5951538" y="3573463"/>
            <a:ext cx="215900" cy="1871663"/>
          </a:xfrm>
          <a:prstGeom prst="leftBrace">
            <a:avLst>
              <a:gd name="adj1" fmla="val 72243"/>
              <a:gd name="adj2" fmla="val 50000"/>
            </a:avLst>
          </a:prstGeom>
          <a:noFill/>
          <a:ln w="222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1774825" y="3357563"/>
            <a:ext cx="22320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（意境）</a:t>
            </a:r>
            <a:endParaRPr kumimoji="0" lang="zh-CN" altLang="en-US" sz="3200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  <p:bldP spid="32779" grpId="0"/>
      <p:bldP spid="32780" grpId="0"/>
      <p:bldP spid="3278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8482" name="图片 148481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8483" name="图片 148482" descr="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35" y="0"/>
            <a:ext cx="325691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8484" name="图片 148483" descr="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9200" y="0"/>
            <a:ext cx="320611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6" name="文本框 148485"/>
          <p:cNvSpPr txBox="1"/>
          <p:nvPr/>
        </p:nvSpPr>
        <p:spPr>
          <a:xfrm>
            <a:off x="3575050" y="5734050"/>
            <a:ext cx="4968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sz="3600">
              <a:solidFill>
                <a:schemeClr val="tx1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148487" name="文本框 148486"/>
          <p:cNvSpPr txBox="1"/>
          <p:nvPr/>
        </p:nvSpPr>
        <p:spPr>
          <a:xfrm>
            <a:off x="4980623" y="2014538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endParaRPr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148488" name="文本框 148487"/>
          <p:cNvSpPr txBox="1"/>
          <p:nvPr/>
        </p:nvSpPr>
        <p:spPr>
          <a:xfrm>
            <a:off x="3240405" y="2492375"/>
            <a:ext cx="4678045" cy="3673475"/>
          </a:xfrm>
          <a:prstGeom prst="rect">
            <a:avLst/>
          </a:prstGeom>
          <a:noFill/>
          <a:ln w="9525">
            <a:noFill/>
          </a:ln>
        </p:spPr>
        <p:txBody>
          <a:bodyPr vert="eaVert" lIns="54000" rIns="54000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丧夫之痛</a:t>
            </a:r>
            <a:r>
              <a:rPr lang="en-US" altLang="zh-CN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  </a:t>
            </a:r>
            <a:endParaRPr lang="en-US" altLang="zh-CN" sz="540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孀居之悲</a:t>
            </a:r>
            <a:r>
              <a:rPr lang="en-US" altLang="zh-CN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  </a:t>
            </a:r>
            <a:endParaRPr lang="en-US" altLang="zh-CN" sz="540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颠沛之苦</a:t>
            </a:r>
            <a:r>
              <a:rPr lang="en-US" altLang="zh-CN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  </a:t>
            </a:r>
            <a:endParaRPr lang="en-US" altLang="zh-CN" sz="540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故国之思</a:t>
            </a:r>
            <a:r>
              <a:rPr lang="en-US" altLang="zh-CN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 </a:t>
            </a:r>
            <a:endParaRPr lang="en-US" altLang="zh-CN" sz="540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540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亡国之恨 </a:t>
            </a:r>
            <a:endParaRPr lang="zh-CN" altLang="en-US" sz="540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540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791585" y="332740"/>
            <a:ext cx="4464685" cy="15836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愁什么？？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38915" name="Text Box 3"/>
          <p:cNvSpPr txBox="1"/>
          <p:nvPr/>
        </p:nvSpPr>
        <p:spPr>
          <a:xfrm>
            <a:off x="1027430" y="1779270"/>
            <a:ext cx="10703560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1.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（内容）通过描写词人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</a:rPr>
              <a:t>南渡后的生活状况和精神面貌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2.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</a:rPr>
              <a:t>（情感）抒发了词人的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</a:rPr>
              <a:t>悼亡之悲、怀旧之哀，以寄寓家国之痛、故土之思。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849630" y="542290"/>
            <a:ext cx="567944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zh-CN" sz="5400" b="1" kern="100">
                <a:latin typeface="宋体" panose="02010600030101010101" pitchFamily="2" charset="-122"/>
                <a:ea typeface="华文新魏" panose="02010800040101010101" charset="-122"/>
                <a:cs typeface="Times New Roman" panose="02020603050405020304"/>
                <a:sym typeface="+mn-ea"/>
              </a:rPr>
              <a:t>声声慢</a:t>
            </a:r>
            <a:r>
              <a:rPr lang="zh-CN" altLang="en-US" sz="5400" b="1">
                <a:solidFill>
                  <a:srgbClr val="007A77"/>
                </a:solidFill>
                <a:latin typeface="Arial" panose="020b0604020202020204" pitchFamily="34" charset="0"/>
                <a:ea typeface="华文新魏" panose="02010800040101010101" charset="-122"/>
                <a:sym typeface="+mn-ea"/>
              </a:rPr>
              <a:t>全词总结：</a:t>
            </a:r>
            <a:endParaRPr lang="zh-CN" altLang="en-US" sz="5400" b="0">
              <a:solidFill>
                <a:srgbClr val="FF3300"/>
              </a:solidFill>
              <a:latin typeface="创艺简隶书" pitchFamily="2" charset="-122"/>
              <a:ea typeface="创艺简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6832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自学指导二                    </a:t>
            </a:r>
            <a:r>
              <a:rPr lang="en-US" altLang="zh-CN" sz="32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2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4895" y="2508250"/>
            <a:ext cx="10133330" cy="1470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阅读三首词，从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豪放与婉约的角度赏析</a:t>
            </a:r>
            <a:endParaRPr lang="zh-CN" altLang="en-US" sz="2800" kern="10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（提问：通过自学，同学们学到了哪些知识点，你认为哪些是重点、难点、困惑点？谁来回答一下）</a:t>
            </a: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6832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自学指导二                    </a:t>
            </a:r>
            <a:r>
              <a:rPr lang="en-US" altLang="zh-CN" sz="32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2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4895" y="1615440"/>
            <a:ext cx="1013333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1.本课三首词都是如何借景物来抒情的？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阅读本课三首词，请从意象、意境、选材、情感等方面回答豪放派与婉约派作品有何不同。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3.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《念奴娇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·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赤壁怀古》和《永遇乐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·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京口北固亭怀古》两首词都是豪放风格的词作，试比较它们在豪放风格上的异同。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1795" y="182880"/>
            <a:ext cx="11732260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3200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《念奴娇</a:t>
            </a:r>
            <a:r>
              <a:rPr lang="en-US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赤壁怀古》上阕集中写景，浓墨重彩。先出乱石，峭拔险峻，势若穿空</a:t>
            </a:r>
            <a:r>
              <a:rPr lang="en-US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从形状角度绘其雄奇；次写惊涛，撞击江岸，声若裂堤</a:t>
            </a:r>
            <a:r>
              <a:rPr lang="en-US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从音响角度状其汹涌；再喻浪花如雪，且以</a:t>
            </a:r>
            <a:r>
              <a:rPr lang="en-US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千堆</a:t>
            </a:r>
            <a:r>
              <a:rPr lang="en-US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夸饰之，水大浪高，溅玉喷珠</a:t>
            </a:r>
            <a:r>
              <a:rPr lang="en-US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从色彩角度描其磅礴。绘出了一幅雄浑壮丽的江山图。</a:t>
            </a:r>
            <a:endParaRPr lang="zh-CN" altLang="zh-CN" sz="32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《永遇乐·京口北固亭怀古》没有纯粹的景物描写，而是有机地穿插在史实的叙述中次第出现，都是淡笔勾勒。开篇景物大至“江山”，小则“舞榭歌台”“斜阳草树”，浅墨淡抹，不着点缀。纯客观的轻描淡写，意在暗示事过境迁，物是人非。</a:t>
            </a:r>
            <a:endParaRPr lang="zh-CN" altLang="zh-CN" sz="32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zh-CN" sz="32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《声声慢》从感觉、知觉、视觉、听觉上，共写了六层可伤可愁之情境，忽寒忽暖的天气，浸透凉意的秋风，空中飞掠的大雁，满地怒放的黄花，窗外飘飞的细雨，黄昏时分的梧桐，这些景物都带有浓重的感情色彩，营造了冷落、凄清、寂寞的意境。</a:t>
            </a:r>
            <a:endParaRPr lang="zh-CN" altLang="zh-CN" sz="3200" kern="10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310" y="121285"/>
            <a:ext cx="11743690" cy="1393825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阅读本课三首词，请从意象、意境、选材、情感等方面回答豪放派与婉约派作品有何不同。</a:t>
            </a:r>
            <a:endParaRPr lang="zh-CN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685" y="1428115"/>
            <a:ext cx="10821035" cy="524700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意象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上，</a:t>
            </a:r>
            <a:r>
              <a:rPr lang="zh-CN" altLang="zh-CN" sz="2800" kern="1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豪放派倾向于大的并且比较开阔的事物，如大江大河等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800" kern="1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而婉约派则选取相对小巧而情思细腻的事物，如风雨花鸟等。</a:t>
            </a:r>
            <a:endParaRPr lang="zh-CN" altLang="zh-CN" sz="2800" kern="10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意境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上，</a:t>
            </a:r>
            <a:r>
              <a:rPr lang="zh-CN" altLang="zh-CN" sz="2800" kern="1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豪放派旨在营造一种奔放宏大而又慷慨豪迈的气氛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而婉约派则有一种柔和婉转含蓄的格调。</a:t>
            </a:r>
            <a:endParaRPr lang="zh-CN" altLang="zh-CN" sz="2800" kern="10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选材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上，</a:t>
            </a:r>
            <a:r>
              <a:rPr lang="zh-CN" altLang="zh-CN" sz="2800" kern="1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豪放派一般是抒发人生志趣，借山水景物，感古怀今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800" kern="1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婉约派则爱写男女恋情，悲欢离合，咏物记事等。</a:t>
            </a:r>
            <a:endParaRPr lang="zh-CN" altLang="zh-CN" sz="2800" kern="10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情感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上，</a:t>
            </a:r>
            <a:r>
              <a:rPr lang="zh-CN" altLang="zh-CN" sz="2800" kern="1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豪放派多了几分豪气，高逸旷达的精神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800" kern="1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婉约派则是委婉而又细密，萦绕回环，细腻绵密。</a:t>
            </a:r>
            <a:endParaRPr lang="zh-CN" altLang="zh-CN" sz="2800" kern="10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12290" name="矩形 1"/>
          <p:cNvSpPr/>
          <p:nvPr/>
        </p:nvSpPr>
        <p:spPr>
          <a:xfrm>
            <a:off x="2430463" y="1976120"/>
            <a:ext cx="748665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200">
                <a:solidFill>
                  <a:srgbClr val="0D0D0D"/>
                </a:solidFill>
                <a:latin typeface="+mn-lt"/>
                <a:ea typeface="Times New Roman" panose="02020603050405020304" pitchFamily="18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rgbClr val="0D0D0D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rgbClr val="0D0D0D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000">
                <a:solidFill>
                  <a:srgbClr val="0D0D0D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000">
                <a:solidFill>
                  <a:srgbClr val="0D0D0D"/>
                </a:solidFill>
                <a:latin typeface="+mn-lt"/>
                <a:cs typeface="+mn-cs"/>
              </a:defRPr>
            </a:lvl5pPr>
          </a:lstStyle>
          <a:p>
            <a:pPr marL="0" indent="304800"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这首词写于宋神宗元丰五年七月，其时苏轼由于以诗文讽喻新法，他的政敌就摘取他诗文中的句子，罗织罪名，把他送入监狱，欲置之死地。但再三审讯，无法结案，终于以黄州团练副使之衔，把他贬到黄州。这首词是他刚从监狱放出来，游赏黄州城外的赤壁矶而作。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7" name="组合 7"/>
          <p:cNvGrpSpPr/>
          <p:nvPr/>
        </p:nvGrpSpPr>
        <p:grpSpPr>
          <a:xfrm>
            <a:off x="2176145" y="900430"/>
            <a:ext cx="6240145" cy="521970"/>
            <a:chOff x="915110" y="1700803"/>
            <a:chExt cx="5537403" cy="487823"/>
          </a:xfrm>
        </p:grpSpPr>
        <p:pic>
          <p:nvPicPr>
            <p:cNvPr id="11268" name="图片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5110" y="1700808"/>
              <a:ext cx="486663" cy="3920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4"/>
            <p:cNvSpPr txBox="1"/>
            <p:nvPr/>
          </p:nvSpPr>
          <p:spPr>
            <a:xfrm>
              <a:off x="1290811" y="1700803"/>
              <a:ext cx="5161702" cy="487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3"/>
                </a:buBlip>
                <a:defRPr sz="3200">
                  <a:solidFill>
                    <a:srgbClr val="0D0D0D"/>
                  </a:solidFill>
                  <a:latin typeface="+mn-lt"/>
                  <a:ea typeface="Times New Roman" panose="02020603050405020304" pitchFamily="18" charset="0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sz="2800">
                  <a:solidFill>
                    <a:srgbClr val="0D0D0D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3"/>
                </a:buBlip>
                <a:defRPr sz="2400">
                  <a:solidFill>
                    <a:srgbClr val="0D0D0D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sz="2000">
                  <a:solidFill>
                    <a:srgbClr val="0D0D0D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2000">
                  <a:solidFill>
                    <a:srgbClr val="0D0D0D"/>
                  </a:solidFill>
                  <a:latin typeface="+mn-lt"/>
                  <a:cs typeface="+mn-cs"/>
                </a:defRPr>
              </a:lvl5pPr>
            </a:lstStyle>
            <a:p>
              <a:pPr marL="0" indent="0" algn="l">
                <a:spcBef>
                  <a:spcPct val="0"/>
                </a:spcBef>
                <a:buFontTx/>
                <a:buNone/>
              </a:pPr>
              <a:r>
                <a:rPr lang="zh-CN" altLang="zh-CN" sz="2800" kern="1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《念奴娇</a:t>
              </a:r>
              <a:r>
                <a:rPr lang="en-US" altLang="zh-CN" sz="2800" kern="1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·</a:t>
              </a:r>
              <a:r>
                <a:rPr lang="zh-CN" altLang="zh-CN" sz="2800" kern="1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赤壁怀古》</a:t>
              </a:r>
              <a:r>
                <a:rPr lang="zh-CN" altLang="en-US" sz="2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  <a:endPara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1270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13073" y="1700911"/>
              <a:ext cx="486663" cy="3920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930" y="2196465"/>
            <a:ext cx="10962640" cy="2594610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《念奴娇</a:t>
            </a:r>
            <a:r>
              <a:rPr lang="en-US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赤壁怀古》和《永遇乐</a:t>
            </a:r>
            <a:r>
              <a:rPr lang="en-US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京口北固亭怀古》两首词都是豪放风格的词作，试比较它们在豪放风格上的异同。</a:t>
            </a:r>
            <a:endParaRPr lang="zh-CN" altLang="zh-CN" sz="36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840" y="445770"/>
            <a:ext cx="11703685" cy="6252210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 fontAlgn="auto">
              <a:lnSpc>
                <a:spcPts val="436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相同点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fontAlgn="auto">
              <a:lnSpc>
                <a:spcPts val="436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景物方面</a:t>
            </a:r>
            <a:r>
              <a:rPr lang="zh-CN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。《赤壁怀古》中的</a:t>
            </a:r>
            <a:r>
              <a:rPr lang="en-US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大江东去，浪淘尽</a:t>
            </a:r>
            <a:r>
              <a:rPr lang="en-US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乱石穿空，惊涛拍岸，卷起千堆雪</a:t>
            </a:r>
            <a:r>
              <a:rPr lang="en-US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，《京口北固亭怀古》中的</a:t>
            </a:r>
            <a:r>
              <a:rPr lang="en-US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金戈铁马，气吞万里如虎</a:t>
            </a:r>
            <a:r>
              <a:rPr lang="en-US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2800" kern="100" spc="-84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，所写景物都雄奇伟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壮，场景都气势恢弘，意境都雄浑壮阔。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fontAlgn="auto">
              <a:lnSpc>
                <a:spcPts val="4360"/>
              </a:lnSpc>
            </a:pPr>
            <a:r>
              <a:rPr lang="en-US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②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人物方面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。《赤壁怀古》中的周瑜，</a:t>
            </a:r>
            <a:r>
              <a:rPr lang="en-US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小乔初嫁了，雄姿英发。羽扇纶巾，谈笑间，樯橹灰飞烟灭</a:t>
            </a:r>
            <a:r>
              <a:rPr lang="en-US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他少年得志，婚姻美满，儒雅潇洒；赤壁鏖战时，他指挥若定，以弱胜强，建立功业。这样的形象充分体现出豪放气派。《京口北固亭怀古》中的孙权继承父兄大业，年轻有为，英明果断，积极抗曹；刘裕虽出身卑微，却能励精图治，厉兵秣马，势如破竹，成就北伐大业；霍去病，北击匈奴，</a:t>
            </a:r>
            <a:r>
              <a:rPr lang="en-US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封狼居胥</a:t>
            </a:r>
            <a:r>
              <a:rPr lang="en-US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；廉颇老当益壮，穷且益坚，壮心不已，愿为国家效命。这些英雄豪杰均体现出豪放气势。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965" y="904240"/>
            <a:ext cx="10800715" cy="4625975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事件方面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。两首词中展现的都是重大历史事件，如奠定三国鼎立局面的赤壁之战，刘裕的北伐中原，西汉与匈奴之争，南宋与金之战等，都是历史的巨幅画卷，均能体现出豪放气势。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情感方面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。两首词都是词人面对祖国河山，缅怀古代英雄，表达渴望建功立业的豪情。两首词的结尾虽都有点儿感伤，但不同于婉约风格的伤感，而是苍凉、忧愤之中激荡着一腔追慕英雄、壮心不已的豪迈之情。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9715" y="146685"/>
            <a:ext cx="11672570" cy="6564630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不同点：</a:t>
            </a:r>
            <a:endParaRPr lang="zh-CN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形象上，所写之景及人有所不同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《念奴娇·赤壁怀古》中主要写的是周瑜，而《永遇乐·京口北固亭怀古》中出现了孙权等六个历史人物。周瑜、孙权同是三国时代的风云人物，苏轼与辛弃疾却根据自己的需要，分别作出了不同的选择。周瑜高雅洒脱，春风得意，二十四岁做中郎将，三十四岁做三军大都督，“外托君臣之义，内结骨肉之恩”，年纪轻轻就建功立业；而满腹经纶的苏轼却不但未被重用，而且被贬。苏轼写本词时已年近半百，功业无成，因而特别仰慕周瑜。孙权十九岁成为东吴的统治者，果敢坚毅；二十岁作为三军统帅，不畏强敌，以少胜多。辛弃疾推崇他其实是批判软弱无能、妥协投降的南宋统治者。</a:t>
            </a:r>
            <a:endParaRPr lang="zh-CN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0360" y="302895"/>
            <a:ext cx="11541760" cy="6252210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 fontAlgn="auto">
              <a:lnSpc>
                <a:spcPts val="436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语言上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，苏词开阔明朗，如：“穿”字形象地写出了山的陡峭，具有立体感；“卷”字逼真地写出了波涛的汹涌澎湃。辛词因用典多而显得含蓄深沉，如“赢得”二字就蕴含着浓烈的讽刺意味。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fontAlgn="auto">
              <a:lnSpc>
                <a:spcPts val="436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手法上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，苏词以描写为主，从写景中逐层托出人物；而辛词以叙事为主，人物蕴含在事件之中。另外，苏词运用了衬托手法，以“多少豪杰”及“小乔初嫁”衬周郎；而辛词用典颇多，典中套典，自然精当。</a:t>
            </a:r>
            <a:endParaRPr lang="zh-CN" altLang="zh-CN" sz="28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fontAlgn="auto">
              <a:lnSpc>
                <a:spcPts val="4360"/>
              </a:lnSpc>
            </a:pP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zh-CN" sz="2800" kern="100" spc="-84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抒情上</a:t>
            </a:r>
            <a:r>
              <a:rPr lang="zh-CN" altLang="zh-CN" sz="28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苏词紧扣个人际遇，在感伤自我的同时，豪中带旷，即借周瑜的英雄气度抒写自己的豪迈、旷达；而辛词紧扣政治现实，借咏史来谈自己的战略见解，更主要的是借颂扬孙权、刘裕等英雄的壮举来斥责统治者的贪图享乐、苟且偷安，流露出浓烈的忧国忧民情怀，豪放之中蕴含更多悲壮之气。</a:t>
            </a:r>
            <a:r>
              <a:rPr lang="zh-CN" altLang="zh-CN" sz="2400" kern="1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zh-CN" sz="2400" kern="1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494280" y="427355"/>
            <a:ext cx="5379720" cy="589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大括号 1"/>
          <p:cNvSpPr/>
          <p:nvPr/>
        </p:nvSpPr>
        <p:spPr>
          <a:xfrm>
            <a:off x="7874000" y="1826895"/>
            <a:ext cx="407035" cy="3094990"/>
          </a:xfrm>
          <a:prstGeom prst="rightBrace">
            <a:avLst/>
          </a:prstGeom>
          <a:ln w="3175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622665" y="2529205"/>
            <a:ext cx="1356360" cy="169100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68055" y="2651760"/>
            <a:ext cx="16008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j-ea"/>
                <a:ea typeface="+mj-ea"/>
                <a:cs typeface="+mj-ea"/>
              </a:rPr>
              <a:t>怎一个</a:t>
            </a:r>
            <a:r>
              <a:rPr lang="en-US" altLang="zh-CN" sz="3200" b="1">
                <a:latin typeface="+mj-ea"/>
                <a:ea typeface="+mj-ea"/>
                <a:cs typeface="+mj-ea"/>
              </a:rPr>
              <a:t>“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愁</a:t>
            </a:r>
            <a:r>
              <a:rPr lang="en-US" altLang="zh-CN" sz="3200" b="1">
                <a:latin typeface="+mj-ea"/>
                <a:ea typeface="+mj-ea"/>
                <a:cs typeface="+mj-ea"/>
              </a:rPr>
              <a:t>”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字了得</a:t>
            </a:r>
            <a:endParaRPr lang="zh-CN" altLang="en-US" sz="3200" b="1">
              <a:latin typeface="+mj-ea"/>
              <a:ea typeface="+mj-ea"/>
              <a:cs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8808" y="309628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课堂小结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917950"/>
            <a:ext cx="4886960" cy="323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6075" y="610235"/>
            <a:ext cx="10161270" cy="136842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lang="zh-CN" altLang="en-US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《声声慢》</a:t>
            </a:r>
            <a:r>
              <a:rPr lang="zh-CN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开头三句在语言运用上有什么特色？抒发了词人心中哪些清愁哀怨？</a:t>
            </a:r>
            <a:endParaRPr lang="zh-CN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6005" y="2597785"/>
            <a:ext cx="9775190" cy="330771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开头三句运用七组叠字，声情并茂，淋漓尽致地抒发了词人心中的清愁哀怨，奠定了全词哀伤愁苦的基调。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寻寻觅觅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写词人内心的空虚，若有所失；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冷冷清清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写词人处境的孤独，形单影只，无人相伴；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凄凄惨惨戚戚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则极言词人的心情之悲怆。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2328" y="710948"/>
            <a:ext cx="1574800" cy="506730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+mn-ea"/>
                <a:cs typeface="+mn-ea"/>
              </a:rPr>
              <a:t>拓展延伸</a:t>
            </a:r>
            <a:endParaRPr lang="zh-CN" altLang="en-US" sz="2800" b="1" kern="100">
              <a:latin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Rectangle 3"/>
          <p:cNvSpPr/>
          <p:nvPr/>
        </p:nvSpPr>
        <p:spPr>
          <a:xfrm>
            <a:off x="3881438" y="1214438"/>
            <a:ext cx="4752975" cy="5405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330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运用叠词的作用</a:t>
            </a:r>
            <a:endParaRPr lang="zh-CN" altLang="en-US" sz="3300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1145540" y="2129790"/>
            <a:ext cx="94221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⑴</a:t>
            </a:r>
            <a:r>
              <a:rPr lang="zh-CN" altLang="en-US" sz="300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增强音乐美。</a:t>
            </a:r>
            <a:endParaRPr lang="zh-CN" altLang="en-US" sz="300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>
                <a:latin typeface="楷体_GB2312" panose="02010609030101010101" pitchFamily="49" charset="-122"/>
                <a:ea typeface="楷体_GB2312" panose="02010609030101010101" pitchFamily="49" charset="-122"/>
              </a:rPr>
              <a:t>音律和谐、朗朗上口、声声悦耳。</a:t>
            </a:r>
            <a:endParaRPr lang="zh-CN" altLang="en-US" sz="3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⑵增强情感</a:t>
            </a:r>
            <a:r>
              <a:rPr lang="zh-CN" altLang="en-US" sz="300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>
                <a:latin typeface="楷体_GB2312" panose="02010609030101010101" pitchFamily="49" charset="-122"/>
                <a:ea typeface="楷体_GB2312" panose="02010609030101010101" pitchFamily="49" charset="-122"/>
              </a:rPr>
              <a:t>    起句形象用了七组叠词，直抒胸臆，表达了作者在遭受重创巨痛后的悲愁苦痛。</a:t>
            </a:r>
            <a:endParaRPr lang="zh-CN" altLang="en-US" sz="3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⑶ 为全词定下了感情基调</a:t>
            </a:r>
            <a:r>
              <a:rPr lang="zh-CN" altLang="en-US" sz="3000">
                <a:latin typeface="楷体_GB2312" panose="02010609030101010101" pitchFamily="49" charset="-122"/>
                <a:ea typeface="楷体_GB2312" panose="02010609030101010101" pitchFamily="49" charset="-122"/>
              </a:rPr>
              <a:t>。使全词笼罩在一种</a:t>
            </a:r>
            <a:r>
              <a:rPr lang="zh-CN" altLang="en-US" sz="300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凄惨愁苦</a:t>
            </a:r>
            <a:r>
              <a:rPr lang="zh-CN" altLang="en-US" sz="3000">
                <a:latin typeface="楷体_GB2312" panose="02010609030101010101" pitchFamily="49" charset="-122"/>
                <a:ea typeface="楷体_GB2312" panose="02010609030101010101" pitchFamily="49" charset="-122"/>
              </a:rPr>
              <a:t>的氛围中。</a:t>
            </a:r>
            <a:endParaRPr lang="zh-CN" altLang="en-US" sz="3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3893344" y="5038725"/>
            <a:ext cx="30988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3300">
              <a:latin typeface="Arial" panose="020b0604020202020204" pitchFamily="34" charset="0"/>
            </a:endParaRPr>
          </a:p>
        </p:txBody>
      </p:sp>
      <p:pic>
        <p:nvPicPr>
          <p:cNvPr id="174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8400" y="115316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grpSp>
        <p:nvGrpSpPr>
          <p:cNvPr id="11267" name="组合 7"/>
          <p:cNvGrpSpPr/>
          <p:nvPr/>
        </p:nvGrpSpPr>
        <p:grpSpPr>
          <a:xfrm>
            <a:off x="1872615" y="198127"/>
            <a:ext cx="7497444" cy="529237"/>
            <a:chOff x="915110" y="1700808"/>
            <a:chExt cx="5698884" cy="392173"/>
          </a:xfrm>
        </p:grpSpPr>
        <p:pic>
          <p:nvPicPr>
            <p:cNvPr id="11268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5110" y="1700808"/>
              <a:ext cx="486663" cy="3920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4"/>
            <p:cNvSpPr txBox="1"/>
            <p:nvPr/>
          </p:nvSpPr>
          <p:spPr>
            <a:xfrm>
              <a:off x="1065321" y="1705979"/>
              <a:ext cx="5548673" cy="3867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3200">
                  <a:solidFill>
                    <a:srgbClr val="0D0D0D"/>
                  </a:solidFill>
                  <a:latin typeface="+mn-lt"/>
                  <a:ea typeface="Times New Roman" panose="02020603050405020304" pitchFamily="18" charset="0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sz="2800">
                  <a:solidFill>
                    <a:srgbClr val="0D0D0D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2400">
                  <a:solidFill>
                    <a:srgbClr val="0D0D0D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sz="2000">
                  <a:solidFill>
                    <a:srgbClr val="0D0D0D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7"/>
                </a:buBlip>
                <a:defRPr sz="2000">
                  <a:solidFill>
                    <a:srgbClr val="0D0D0D"/>
                  </a:solidFill>
                  <a:latin typeface="+mn-lt"/>
                  <a:cs typeface="+mn-cs"/>
                </a:defRPr>
              </a:lvl5pPr>
            </a:lstStyle>
            <a:p>
              <a:pPr marL="0" indent="0" algn="l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ym typeface="+mn-ea"/>
                </a:rPr>
                <a:t>  </a:t>
              </a:r>
              <a:r>
                <a:rPr lang="zh-CN" altLang="en-US" sz="2800">
                  <a:ea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2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永遇乐·京口北固亭怀古》</a:t>
              </a:r>
              <a:r>
                <a:rPr lang="zh-CN" altLang="en-US" sz="2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  <a:endPara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1270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13073" y="1700911"/>
              <a:ext cx="486663" cy="3920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1983740" y="852170"/>
            <a:ext cx="839279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400" b="0">
                <a:solidFill>
                  <a:srgbClr val="000000"/>
                </a:solidFill>
                <a:latin typeface="黑体" panose="02010609060101010101" charset="-122"/>
              </a:rPr>
              <a:t>　　本词作于宋宁宗开禧元年(1205年)秋天，辛弃疾已66岁。其时宰相韩侂胄独揽朝政，高谈伐金而不作实际准备，继续过着奢靡荒淫的生活。闲废已久的辛弃疾于前一年被起用，这年春又受命知镇江府，出防要地京口（今镇江）。表面看來，朝廷对他似乎很重视，实际上只是利用他那主战派元老的招牌作号召而已。但辛弃疾仍想以自己的风烛残年为国立功，故到任后，他积极为军事进攻作准备，同时又对韩侂胄的轻敌冒进感到忧心忡忡。怀着这样复杂的心情，辛弃疾登上此楼，面对着破碎的山河，感慨着历史的兴亡，忧虑着复杂的形势，百感交集，写下了此词。</a:t>
            </a:r>
            <a:endParaRPr lang="zh-CN" altLang="en-US" sz="2400" b="0">
              <a:solidFill>
                <a:srgbClr val="000000"/>
              </a:solidFill>
              <a:latin typeface="黑体" panose="02010609060101010101" charset="-122"/>
            </a:endParaRPr>
          </a:p>
        </p:txBody>
      </p:sp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19550"/>
            <a:ext cx="4886960" cy="3235325"/>
          </a:xfrm>
          <a:prstGeom prst="rect">
            <a:avLst/>
          </a:prstGeom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092325" y="2091055"/>
            <a:ext cx="770953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304800" algn="l" fontAlgn="base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靖康之变后，国破，家亡，夫死。这时期她的作品转为沉郁凄婉，主要抒写她对亡夫赵明诚的怀念和自己孤单凄凉的景况。《声声慢·寻寻觅觅》便是这时期的典型代表作品之一。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267" name="组合 7"/>
          <p:cNvGrpSpPr/>
          <p:nvPr/>
        </p:nvGrpSpPr>
        <p:grpSpPr>
          <a:xfrm>
            <a:off x="1852930" y="614045"/>
            <a:ext cx="4451350" cy="528687"/>
            <a:chOff x="915110" y="1700808"/>
            <a:chExt cx="5698884" cy="406998"/>
          </a:xfrm>
        </p:grpSpPr>
        <p:pic>
          <p:nvPicPr>
            <p:cNvPr id="11268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5110" y="1700808"/>
              <a:ext cx="486663" cy="3920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4"/>
            <p:cNvSpPr txBox="1"/>
            <p:nvPr/>
          </p:nvSpPr>
          <p:spPr>
            <a:xfrm>
              <a:off x="1065321" y="1705979"/>
              <a:ext cx="5548673" cy="4018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3200">
                  <a:solidFill>
                    <a:srgbClr val="0D0D0D"/>
                  </a:solidFill>
                  <a:latin typeface="+mn-lt"/>
                  <a:ea typeface="Times New Roman" panose="02020603050405020304" pitchFamily="18" charset="0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sz="2800">
                  <a:solidFill>
                    <a:srgbClr val="0D0D0D"/>
                  </a:solidFill>
                  <a:latin typeface="+mn-lt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2400">
                  <a:solidFill>
                    <a:srgbClr val="0D0D0D"/>
                  </a:solidFill>
                  <a:latin typeface="+mn-lt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sz="2000">
                  <a:solidFill>
                    <a:srgbClr val="0D0D0D"/>
                  </a:solidFill>
                  <a:latin typeface="+mn-lt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Blip>
                  <a:blip r:embed="rId7"/>
                </a:buBlip>
                <a:defRPr sz="2000">
                  <a:solidFill>
                    <a:srgbClr val="0D0D0D"/>
                  </a:solidFill>
                  <a:latin typeface="+mn-lt"/>
                  <a:cs typeface="+mn-cs"/>
                </a:defRPr>
              </a:lvl5pPr>
            </a:lstStyle>
            <a:p>
              <a:pPr marL="0" indent="0" algn="l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sym typeface="+mn-ea"/>
                </a:rPr>
                <a:t>  </a:t>
              </a:r>
              <a:r>
                <a:rPr lang="zh-CN" altLang="en-US" sz="2800">
                  <a:ea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2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声声慢》</a:t>
              </a:r>
              <a:r>
                <a:rPr lang="zh-CN" altLang="en-US" sz="2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写作背景</a:t>
              </a:r>
              <a:endPara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1270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13073" y="1700911"/>
              <a:ext cx="486663" cy="3920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53840"/>
            <a:ext cx="4886960" cy="3235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4895" y="426720"/>
            <a:ext cx="5497830" cy="506730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自学指导二                    </a:t>
            </a: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分钟</a:t>
            </a:r>
            <a:r>
              <a:rPr lang="zh-CN" altLang="zh-CN" sz="28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kern="1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9080" y="2967990"/>
            <a:ext cx="48888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解读题目</a:t>
            </a:r>
            <a:endParaRPr lang="zh-CN" altLang="en-US" sz="5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64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65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66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67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68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69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1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2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3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4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5.xml><?xml version="1.0" encoding="utf-8"?>
<p:tagLst xmlns:p="http://schemas.openxmlformats.org/presentationml/2006/main">
  <p:tag name="KSO_WM_UNIT_TABLE_BEAUTIFY" val="smartTable{c051927c-e2a6-4a13-bff2-25ec943b5614}"/>
</p:tagLst>
</file>

<file path=ppt/tags/tag76.xml><?xml version="1.0" encoding="utf-8"?>
<p:tagLst xmlns:p="http://schemas.openxmlformats.org/presentationml/2006/main">
  <p:tag name="KSO_WM_UNIT_TABLE_BEAUTIFY" val="smartTable{27d51626-e480-4d2f-923e-6a2014b81c2f}"/>
</p:tagLst>
</file>

<file path=ppt/tags/tag77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8.xml><?xml version="1.0" encoding="utf-8"?>
<p:tagLst xmlns:p="http://schemas.openxmlformats.org/presentationml/2006/main">
  <p:tag name="KSO_WM_UNIT_PLACING_PICTURE_USER_VIEWPORT" val="{&quot;height&quot;:5095,&quot;width&quot;:7696}"/>
</p:tagLst>
</file>

<file path=ppt/tags/tag79.xml><?xml version="1.0" encoding="utf-8"?>
<p:tagLst xmlns:p="http://schemas.openxmlformats.org/presentationml/2006/main">
  <p:tag name="KSO_WM_UNIT_PLACING_PICTURE_USER_VIEWPORT" val="{&quot;height&quot;:7977,&quot;width&quot;:7281}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item1.xml><?xml version="1.0" encoding="utf-8"?>
<s:customData xmlns="http://www.wps.cn/officeDocument/2013/wpsCustomData" xmlns:s="http://www.wps.cn/officeDocument/2013/wpsCustomData">
  <extobjs>
    <extobj name="ECB019B1-382A-4266-B25C-5B523AA43C14-1">
      <extobjdata type="ECB019B1-382A-4266-B25C-5B523AA43C14" data="ewogICAiRmlsZUlkIiA6ICI4MjIzNDExOTkxMCIsCiAgICJHcm91cElkIiA6ICIyNTkyMjU3OTIiLAogICAiSW1hZ2UiIDogImlWQk9SdzBLR2dvQUFBQU5TVWhFVWdBQUJBb0FBQUlsQ0FZQUFBQmNqaHIxQUFBQUNYQklXWE1BQUFzVEFBQUxFd0VBbXB3WUFBQWdBRWxFUVZSNG5PemRlWGhUVmZvSDhPL05ualJOMHJSMGhiWlFaSkd0VFl1SVlLMExNaWppcUl3cktvSWorbk5YRkhYQWRSQlFjQUZVY0FWM0hVWVJjRVRIcFNLSWpEUmx4MElMM2VpK0pXMnpOdmYrL21nYmt6UnQ5cWJMKzNrZUgzdnZQZmZjdDB0STdudlBlUTlB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MNkFTYmNBUkJDQ09sNzB0UFR6K1B6K1hNNGpqc2ZRQXFBYUsxV0t3MTNYSVQwUlJxTnhnaWdIa0FKd3pDLzJHeTJiUWNPSFBnMTNIRVJRZ2doL3FKRUFTR0VFTHVzckt6eE5wdHRBOE13MDF5UGFiVmFlczhneEEyTlJzTzU3dU00YmcrZno3OXovLzc5UjhJUkV5R0VFQklJWHJnRElJUVEwamRvTkpyWkxNdnVZeGhtR3NNd0p6aU9lNHhsMldsdGJXMXhlcjFlRXU3NENPbXI5SHE5cEsydExZNWwyV2tjeHowRzRDVERNTk5ZbHYxTm85SE1EbmQ4aEJCQ2lLL282UkFoaEJCa1pXV05aMWwySHdBeHd6Q1A1ZVhsdlFTQURYZGNoUFJUdk16TXpJYzRqbHNGd01qajhjNmxrUVdFRUVMNkUzNjRBeUNFRUJKK2NYRnhYekFNazhZd3pKSzh2THpWQUxvTXBTWURqa3loVUZ3VUVSR1JvMVFxcjFDcjFUZngrZndZbzlGNElBeXg4S1ZTNlZDaFVEaTJyYTN0VEJpdUgyeGNaV1hscndrSkNVWUFsM01jTjdHeXN2SzljQWRGQ0NHRWVJdEdGQkJDeUNDWG5wNStIby9IMjhNd3pJbTh2THl4R05nakNaUmlzVGhPSkJMRkNZWENlRDZmSHljUUNPS0ZRbUZjVzF0YmZVVkZ4V05BMXpubkpTVWx0OVhYMTI4S1M4U2hJNWswYVZJVm44OVhkdTR3bTgwbmp4NDlPcXEzQWtoT1RsNnJVQ2ptQ0lYQ0pJWmhCQUJ3OU9qUk1XYXp1YUMzWWdneG5rYWorUVBBV1N6TFRxTUNoNFFRUXZvTFFiZ0RJSVFRRWw0ZHF4dUFaZGwzMGMrVEJDa3BLZStJeGVMaERNTkU4SGc4R1ovUGoyQVlSdGI1Tlhxb3pjT3lyTEdpb3VKSkFKWUFRdUJIUkVSTUNPQjh2N1MydG5hT0Fvang1VHk5WHI4ektpcnF1czV0c1ZoOFZtUms1UG5OemMzSGZReWh6c2YyQUFDVHlWUVNFeE9UNHJoUHBWSmRYVjFkdmNLZi92b2dsdU80ZHhpR1dja3d6QlVBS0ZGQUNDR2tYNkJFQVNHRURISWRTeUNDNDdoZndoMUxvUGg4dmtJdWwxL296N2s4SGs4YUdSazV1Ym01ZVU4QUlVU09IajA2UDREei9kSzVJb1ZHbzZrTnRLK3p6anBybDcvWDk1VmVyLzhDd0dySGZTcVZhdllBU2hTQXorZnZabGtXQU00UGR5eUVFRUtJdHloUlFBZ2hKQVVBV0pZdERIY2dnV3B0YmYxVnBWTE45ZmQ4bVV5V0hXQ2lZRkJ6dDB5Z3J5SWlJczd6dForK3ZIU254V0k1S1JBSXdPUHhVankzSm9RUVF2b0dTaFFRUWdpSkJnQ0R3YUFMZHlDQk1ocU54eHcyV1p2TnByZlpiRHFSU09SMGsxWlhWL2VteVdRNlliUFphcTFXYTdYTlpxdHNiVzJ0aEo5RDZBbnBqbHF0MXV2MWVuQWNGeDN1V0FnaGhCQnZVYUtBRUVLSUJBQUtDd3ZONFE0a1VIcTlQdmY0OGVNcFJxT3hDVUF6T2xadmNIMUNYVlZWOWJMRll2a2pIREgycHVQSGp3OXp0OTltc3lrVkNzVzAxdGJXLzdnZUV3cUZrMWlXYmJYWmJOMk9NQms3ZG14Wk1PTWN5SEp6YzAwYWpRWUFwT0dPaFJCQ0NQRVdKUW9JSVlRTUpHYWowVmdheHVzM2VSZ0dyNXc0Y1dLaFFDQndLanA0OHVUSmFjM056VUV2ZEdjMEdzczd2eGFKUkdlcjFlckxsVXJsNVRLWmJCckRNSUtUSjA5ZTBkemN2TVBoRkdiRWlCRS9pTVhpVVJhTHBVeXYxLy9ZMnRyNm84RmcrTkd4TDIreExHdmtPQzZRNHBCZE1Bd2o0dkY0ZE5OTkNDR0VoQkFsQ2dnaGhKQmVNblRvMENkY2t3UjZ2WDVuc0pJRTlmWDE3M1IrTFJhTFI4WEV4UHc5TWpMeUFybGNuaU1VQ3BOYzJ3OGJObXpsc1dQSHZnRmdBd0NWU25XRldDd2VCUUFpa1doWVRFek1yVEV4TWJjQ2dNbGtPcTdYNjcvVDYvWGZWbFJVUE1XeXJNRlRQR1ZsWmYvWHpiS1NNZWg1bWdkUEpCS05zVmdzeDF3UFJFZEh6MDlKU1huUDA3VUpJWVFRNGo5S0ZCQkNDQmtRNUhMNVJVbEpTVTk2MDNiRWlCSHZjeHpuOWthM29LQWdKNmlCZFpCSUpDblIwZEgzdWU3dldKSXhLRXBLU200WGlVUmpSNDhlL1lOUUtFeVF5K1hkVnRvM0dBejVqWTJObjZOOVNId0xBTmhzdHJyNit2cjNGQXJGWDRSQ1lZSkwvR01sRXNuWTJOalkrem1PTTVlVWxQeGZRMFBEdXo2R0tFeE1URndhRnhmM1dGbFoyVDExZFhWdnVXc1VGeGYzV0ZKUzB2TG01dWJ2cTZ1clg5THI5VHZSTVkyRUVFSUlJYUZIaVFKQ0NDRURnbEFvakkySWlMakFtN1l5bVd4eXFPTnhsWlNVdEpiUDUwc2M5elUyTm41a01CaCtEK1oxTEJiTGNhdlZXdWw2b3c4QUJvTkIyOWpZK08rbXBxYlB6V1p6bHhvRXpjM052M2FNYm1Ca01sbUdVcW04VEtsVXpwYkpaT2NBc0UrcFlCaEdiRFFhai9nU1YyUms1UGxKU1VuclpETFpKQUJJVGs3ZXlPZnpaZFhWMWE4NnRwTktwVk1URXhPZjZUam5rc2pJeUV1TVJ1T1JtcHFhRitycjZ6L3g1WnFFRUVJSThROGxDZ2doaEpBUWk0Mk4vVCtsVWpuSGNaL05adE9kUG4zNjRWQmNyNmFtNW9YVTFOUlBPWTZ6dGJhMjd0SHBkRi9vOWZvdmZhamZ3QmtNQnEzQllOQldWbGIrRTBCQ1RFek1ISlZLZFdWa1pPUkZiVzF0VFVhanNVdUN3MTE5QnJGWW5KYVVsTFJLcFZKZDQzS0lTVXBLZXNWa01wWHJkTHAvZCt5VHBLV2xmY1F3ak5QbkU2bFVPajRsSmVYOWhJU0VmMVpYVjYvV2FyVlNBQ1l2dnhkQ0NDR0UrSWdTQllRUVFrZ0l5ZVh5OFFrSkNXdGM5OWZWMWIwbWtVaWtBRkw5N2R0a01oVTdicnV1N3NBd0RGOHVsMmZMNWZMc3BLU2tWL3k5aml1aFVCaW4wV2hZd0gxeUFHZ3ZucGlRa1BDNFdxMiszdlhHSHdBc0ZrdEpSVVhGb3c1SkFnQXdGUmNYejRtT2puNVVyVmJmNEhxZVNDUktIalpzMk5yNCtQZ25xcXVyWDZ5cHFYa0RnREZZM3hjaGhCQkMybEdpZ0JCQ3lJRFEyTmo0YVdOajQ2ZnVqcm5lUUI4NWNtUnNMeTJQR0p1U2t2S0Y2NVFEQUlpTGkzc2lMaTd1aVVBNjk3RENRamp3RkFyRnpKaVltTHRVS3RWc09FeFg2TVN5Ykd0MWRmWEt5c3JLMVhBektxQ2xwZVZJUzB2TExUVTFOVXVIREJteVdLMVdMK1R4ZURMSE5rS2hNSDdvMEtGcjR1TGlIcW1xcWxwUlcxdTdFVUMvWDk2VEVFSUk2U3NvVVVBSUlZU0VobkxzMkxIZmlzWGlzOElkU0crUXkrWFpxYW1wNzR0RW9oUjN4MW1XYmEycnEzdTl2THo4UlFDMW52b3pHbzJscGFXbDk1V1dsajZUbUpoNDM1QWhReDdnOC9rS3h6WkNvVEIrMkxCaHJ4b01obU90cmEzZkIrbGJJWVFRUWdZOVNoUVFRZ2dod1JjeGF0U283VktwTkwwM0wxcFZWZlZNTVBxSmo0OS9FZzZqQWVycjZ6K3dXcTJuZWpxbnBhWGxJSS9IaTNEZHo3SnNTMDFOemZxS2lvbzE2SGxKeE83VVYxUlVQRlZSVWJFMktTbnBpWmlZbVA5ekhLSFIyTmo0R1NVSkNDR0VrT0NpUkFFaGhKQUJKUzB0YmF1bk5pa3BLZXRabG0xeDNWOVVWUFRYUUs4dmxVcUhwcWFtOW5xU0FBQXFLaXFlN3Z3NlBqNytrWWlJaUdtZDI0Mk5qZHNiR2hyZThhYWZ1TGk0cFF6RDhEdTM2K3JxM3ZmaVpseFhXVm41M0xCaHcxNEZnTGEydGpxQlFCREQ0L0hrOGZIeGo4WEh4ei9tMjNmajNzbVRKODlYcTlYejFXcjFmSlpsVzA2ZlB2MWdNUG9saEJCQ3lKOG9VVUFJSVdSQVVTcVZWM3BxRXhrWmVYRW9yaTJUeVNhbnBhVjk1VzVwUWtjbEpTVzMxZGZYYi9LbDc3aTR1QWVTa3BKZTlyWjlkSFQwN1dLeGVGVG5kbU5qNHpaZnJ1ZVAydHJhTjJOalkvK3ZzYkh4ODRxS2l0VWFqVVlYN0d0WXJkYnlrcEtTMjZ1cXFsNFVpOFVqQUZRRyt4cUVFRUxJWUVlSkFrSUlJU1JJWW1KaUZucEtFdlFTbFd0dGhNakl5UE1rRWtteU55Y3pETU56M0k2SmlibEZxVlJPNzY1OVJVWEZCZ0JWQUV4SGp4NDlHd0RyUjh3K01adk5CV2F6dVNEVTF5R0VFRUlHSTBvVUVFSUlJVDRTaThXanpHWnpGUUM5NC83YTJ0cm5vNk9qYjJNWVJ0UzV6Mkt4bkJhSlJNTjdNejZsVWprWkxpc09SRWRITC9TM3Yram82SnQ3T3E3VDZiYTJ0clpXZFd5R1BFbEFDQ0dFa05DaVJBRWhoSkFCcmFjbEJGMlhUZlRXa0NGRDdoNHlaTWdpblU3M242YW1wazhhR2hwMkFEQWFqY2JTdXJxNnQ0Y01HZkovQUdBd0dBNmVQbjM2YitQR2pUdmhaL2gra2NsazUvVG05YnJqemZLTnJyK0RxcXFxWnh4ckxSQkNDQ0drOS9FOE55R0VFRUtJSTRGQUVNTXdqRmlsVWwyVm1wcjZlVXBLeXJyT1k3VzF0V3M0anJPMXRyYisvTWNmZitTWXpXYVBTd0VHVzE5SkZCQkNDQ0drZjZJUkJZUVFRb2lQQkFKQnRPTzIxV3ExTC90bk1wbE9sWmFXTHF5dnIvOEVnQVdBcXJmakt5b3E4bFRRa2FkV3ErY21KQ1E4THhhTDB6cDNjaHhuS3kwdHZUMDVPZmx0eDFVUENnb0tadEFTaElRUVFzamdRWWtDUWdnaHhFY0NnU0RHY2R0bXMxVTdidGZYMTIvdTNZaThKb3VKaWJrcE5qYjJRWWxFTXRieGdNMW1heng5K3ZROHZWNy9uK1RrNUxmREZTQWhoQVFxTXpNemplTzRPUURPQlRBUlFBeUFLQUQ4SGs4a0E0a05RQ09BT2dDSEFQekdNTXkydkx5OG92Q0cxWDlRb29BUVFnanhrVkFvakhQY3RscXRaOElWaXhmNGNybjhndWpvNkJ0Vkt0WGYrSHkrd3JWQlMwdkxudExTMG5rbWs2azREUEVSUWtoUWFEU2FtUnpIUGNaeFhFNjRZeUZoeDBkN2dpZ0d3QmdBMTNJYzkxSkdSa1l1d3pBcnRWcnR0K0VOcisralJBRWhoQkRpQWNkeGprWDVZb1JDWVpMamNhUFJXT3hMZnlrcEtlK2xwS1M4RjR6WXVoRVhGUlYxa1VLaG1LVlVLbWU1am9Eb1pMUFpHaXNySy85UlUxT3pBWUJmaFIwSklTVGNNakl5VWhpRzJRRGdMd3pEUUNhVDRlS0xMNFpHbzhIWXNXTVJIUjBOaFVJQmdZQnVmUWFMdHJZMjZQVjYxTmZYNC9qeDQ5QnF0ZmpoaHg5Z01CaHlBT1JvTkpxZEhNZmRtWitmWHhMdVdQc3FlclVRUWdnWjBQeFoyWURqdURhR1llenZrU3FWNmpLajBmZ0RBQXdaTW1RWlhKWWVOQnFOdmJxcWdUdFJVVkh6SWlNakw1REw1ZE5jcHhXNFlsbTJ0YWFtWmwxRlJjVXFBRTJPeDBRaTBWakgrZ1FkUFA0TVJTTFJtUEhqeHgvM1BYSm44Zkh4VDhYSHh6L2x5emxIamh3WmE3RlkvZ2owMm9QVmxDbFRGRmFyOVJvQTJRQ3lBTVNEaG1rNzZoekNYQVZnUDRCZFFxSHczL3YyN2RQM2ZCcnBEUnFOWmpiRE1COXdIS2RTcTlWWXRHZ1JMci84Y2tpbDBuQ0hSc0pJSUJCQXJWWkRyVmJqckxQT3dwdzVjN0JreVJKOC9mWFgyTGh4SXhvYUd2N0M0L0VPYURTYW03VmE3WTV3eDlzWFVhS0FFRUlJY2RIVzFsYnRPR3BBcFZMTlZhbFVjOTIxTlJnTUIrRnlzeDBPQ29YaTB1am82SnQ3YW1PMVdzL1UxTlM4VmwxZHZRRkFZMnBxNm1hQlFKREFzcXpPWnJPWitIeCtSR1JrWkk3cmVTekx0b1FxYmhJK1U2Wk1pYk5ZTEU5WnJkWmJBY2pDSFU4ZjVqaUVlVHlBK1ZhcmRYMUdSc1pta1VqMHpMNTkrNnA3UHAyRWlrYWp1UTNBT3h6SE1aZGVlaW1XTGwyS2lJaUljSWRGK2lpcFZJcTVjK2RpMXF4WitPYy8vNG52dnZ0T0JXQ2JScU5ab05WcU40VTd2cjZHRWdXRUVFS0lpK2JtNWwxcXRmb0diOXJXMTllL0crcDR2RkZiVzd2V1hhS0FaVm1EVHFmYlhsOWZ2MW12MTMrSDlxZWpBSUMydHJZbXRWcDlTMC85Y2h6WFpqUWFDMElRTWdtanpNek1HNjFXNjBhR1llUU13K0RjYzg5RmRuWTJ4bzhmai9qNGVCcW03YUJ6Q0hOVlZSV09IRG1DWGJ0MjRiZmZmcE1CdU10cXRkNmNtWm01S0M4djcrTnd4em5ZYURTYW13QzhDd0FMRml6QVhYZmRCUjZQVm40bm5rVkVSR0Q1OHVVWU9uUW8zbjMzWFFiQWU1bVptUlo2SFR1amR3QkNDQ0VEbWs2bis2cTdZMHFsMHUweWduVjFkYytyVktxLzhuaThIc2V1Nm5TNmJiVzF0ZXQ5amFtOHZQd1J2VjYveFpkejFHcjFndmo0K0dYZEhUY1lEUHVOUnVNQnFWU2FiclZheitoMHV2L3E5ZnF2bXBxYXZnVmdkSGVPMFdqYzcrbTZkWFYxNjlFSFJreVFvR0UwR3MyVEhNYzlEUUN6WjgvR25YZmVpWVNFaERDSDFYYzVEbUUrKyt5emNlMjExNkt5c2hJYk5tekFqaDA3NUJ6SGZaU1ptVGt5THkvdk9WQ3RqMTZSbVprNUJzQmJETU5nNmRLbHVQSktUeXZDRXVLTXgrUGg3cnZ2eHRDaFEvSFBmLzRUSE1lOW5aV1ZsYmQvLzM1S2pIZWdSQUVoaEpBQnhXS3hPQlVtS2lvcSttdDNiY2VQSDEvc2JuOUxTOHVSRXlkT1pDY21KajRYRVJGeG51TktBU3pMdHBwTXB1T05qWTBmVmxkWHZ3NkE5VFZHbTgxVzUrc0tBemFicmNGVG05TFMwdHVzVnF2SjIvbjZack01SHdBNGpyTnhIR2RoV2RaZ3M5a2FyVlpycGNsa0t0RHBkTi9xZERxdkVob1dpK1VQclZiTGVHNUp3bVhjdUhFaXNWajhEb0I1WXJHWVc3bHlKWk9kblIzdXNQcWxoSVFFUFBQTU03ajQ0b3Z4MkdPUGNXYXorUm1OUmpQU2JEYmZmdlRvVVV1NDR4dklwazZkS2pXYnpaOEJrTjUzMzMyVUpDQUJ1ZkxLSzlIVTFJUzFhOWRLT1k3N1BDY25aMHB1YnE0cDNISDFCZlNHVGdnaGcxeG5zVCs2eVFzWm5rUWlTWGJjWVRLWjZnRDRPdTlmRE1CMWhBTTk2ZThIK3NwclRLUFJ2QXpnZ2Vqb2FMejY2cXNZTzdiSG1wZkVTOGVQSDhmOTk5K1ArdnA2QUhoWnE5VStGTzZZQnJLTWpJelhHWWE1YThxVUtWaS9majFOTnlBQlkxa1c5OXh6RC9idDJ3Y0FyMnUxMnJ2REhWTmZRQjhLQ1NGa2tPc3JOekdFREZSOTRUV1drWkV4aDJHWXIxUXFGZmZCQng4d2lZbUo0UXBsUUtxb3FNRE5OOS9NTlRVMU1RRG1hTFhhN2VHT2FTRFNhRFRuQTlpbFVxbTR6ei8vbkltT2pnNTNTR1NBcUt1cnczWFhYZGY1R3M3V2FyVy9oRHVtY0tNVUhDR0VFRUxJQURaNTh1UmhETU5zQW9Cbm4zMldrZ1Foa0ppWWlHZWZmYll6RWJSNTh1VEp3OElhME1EMUpBQXNXYktFa2dRa3FHSmlZckJreVJJR0FEaU82N1llMEdCQ2lRSkNDQ0dFa0FITVpyTzlBU0JxM3J4NW1EWnRXcmpER2JDbVRadUdtMjY2Q1FDaU9uN21KSWd5TWpLbUFyZ2tKU1VGbDF4eVNiakRJUVBRSlpkY2dwU1VGREFNTTBPajBad2I3bmpDalJJRmhCQkNDQ0VEVkhwNittUUFseWNuSitQdXUybmFiYWpkYzg4OVNFNU9Cb0RMTXpJeXNzSWR6MERDTU13eUFKZy9mejdWSlNBaHdlUHhjT3V0dHdLZ1VRVUFKUW9JSVlRUVFnWXNIbyszRkdpL3VSS0pST0VPWjhBVGlVVDJHNDNPbnowSlhIcDZlanFBV1hGeGNaZzFhMWE0d3lFRDJHV1hYWWE0dURnd0RITlpSa2JHcEhESEUwNjBQQ0loZmRpRUNST2loRUxoWEFEbkE4Z0VFQWNnQ3BUa0N5VVdRQ09BYWdCNUFINnhXcTFiRGg4KzNCamVzQWdoeERjZE4xZHo0dUxpY05sbGw0VTduRUhqOHNzdng4YU5HMUZUVTNObFJrYkdwUHo4L0lQaGpxbS9ZeGptV2dDNDl0cHJJUlFLQStyTFpESkJJcEVFSmE1UTJiUnBFd29LQ3B6MnJWaXhJaWg5VzYxV0hEaHdBTkhSMFlpSmlZRkNvZkI4MGlBaUZBcHg3YlhYWXQyNmRaMS9kNFAyOVV1SkFrTDZvSWtUSnc0VkNvVlBjeHgzRTRDKy9XNDI4UEFBUkhmOGR6YUFtNFZDNGRyTXpNeVAydHJhbmpwNDhPQ1o4SVpIQ0NIZTRmRjQ5d0xBdkhuekFyNjU2aXMyYnR3WThtc3NXclFvb1BPRlFpSG16WnVIbDE1NkNRekQzQWRnWVhBaUc3d1locmtLQUM2ODhNS0Erbm45OWRleGMrZE9yRnExcWs4dkQ3cC8vMzdzM2J2WGFWK3dFZ1hGeGNXNDg4NDc3ZHRDb1JEdnYvOCtSbzBhRlpUK0I0S2NuQnlzVzdjT0FLNEM4STh3aHhNMmxDZ2dwSS9Kek15OG5lTzR0UnpIU1hrOEhxWk5tNGJwMDZkandvUUppSTJOaFVLaEFKL1BEM2VZQTViTlpvTmVyMGROVFEwT0h6Nk0zYnQzWTgrZVBSS1daUmZ5K2Z3Yk16SXk3czNQejM4bjNIRVNRa2hQY25KeUJIcTkva29lajRmWnMyY0gxTmUzMzM2TEo1NTRJa2lSZWVmNTU1L0h6Smt6dSt4Lzg4MDNRMzd0UUJNRkFIREZGVmZnbFZkZUFjdXljLzcydDcveC8vV3ZmOW1DRU5xZ2xKbVpPWWJqdURISnljbElTVW54dTU4MzMzd1Q3N3pUL3ZaOTIyMjM0WUVISHNEMTExOXZQMjR3R0ZCV1ZoWnd2SjFTVTFNaEZvdUQxbCt3bEplWE8yM2JiTGFBZnE2ZTFOZlg0OUpMTHcxWi96M0p6YzFGWkdTa3orZWxwS1JnMkxCaEtDc3JHNXVWbFRWNi8vNzlCWjdQR25nb1VVQkkzOEhUYURRck9JNTdsTWZqNGNvcnI4UWRkOXlCMk5qWWNNYzFxUEQ1ZkVSRlJTRXFLZ3FqUjQvRzNMbHpVVk5UZ3pmZmZCTmZmZldWbEdYWnR6TXpNOC9LeTh0N0F1M1RGRWdmTldiTW1BT08yMy84OFVlNnAzUGtjdmtGVXFsMHZFUWlHU2VWU3NjSkJJS1lZOGVPVFFRUThnLzVNcGtzUXlLUnBMTXNxN05hclRxcjFWcGxzVmlPQnRCZlltUms1QzJPKzZxcnExZDZPaytwVkY0akZBcWpUU1pUUVV0TFN3R0FLbjlqOE5idzRjTS9kTncrZmZyMEF3RHFRbjNkZ1V5bjA1M0hNRXgwZW5vNkRTME9BNFZDZ1VtVEppRS9QeittcUtqb1BBQ0RmazEyZjdFc2V5WERNTWpPenZhN2o2MWJ0enFOUnJGYXJYanh4UmR4OE9CQlBQWFVVNUJJSkRoKy9EanV1T09PWUlRTUFQajQ0NDh4ZXZUb29QVVhMSzdKa0dIRGh2V1kwTEJZTEtpb3FQRDVPcW1wcVQ2ZjAxZDAvcjE5OU5GSFlGbjJTZ0F2aER1bWNLQkVBU0Y5d05TcFU2Vm1zL2tEQU5mSVpESnU5ZXJWekpRcFU4SWRGdWtRR3h1THBVdVhZc2FNR1ZpOGVERm5NQmlXYURTYWtXS3grT2E5ZS9jYXd4MGZjVThtay9sY2hDZ3VMdTVCcFZKNXBlTStwVko1c1U2bis4NlhmaElURTFmWWJEWjl4NDA1NTgwNVNxWHltb1NFQlBzUXgrYm01dTlQbmp3NXc1ZnJPdUk0TGprcEtjbHByS28zaVlMNCtQaEhJeUlpenVuY3R0bHMrckt5c2djYUdocmU4K1g2YVdscE94eTNpNHFLRmdDb2NkYzJLaXJxSnNmdHlzcktwU2FUeVcyaXdKZCtCek9HWWY0S0lLQ2JxLzVnelpvMXlNbko4ZnY4M054Y1BQend3OEVMeUVGMmRqYnk4L003ZnhlVUtQQVR3ekNYQTRIOUxWOTY2YVg0OGNjZnNXZlBIcWY5MzMzM0hZcUxpN0ZtelpyQWd1eEhpb3VMbmJaSGpoelpZL3ZUcDAvanhodHY5UGs2ZVhsNVBwL1RsM1FtQ2dETUJpVUtDQ0hoWWphYlh3VndUWHg4UE5hdVhjdWtwYVdGT3lUaXhwUXBVN0JwMHlibTNudnZSWFYxOVRWbXM3a2VRT0JqVkVtZlVWMWQvWktiUk1IZmZFa1V4TWZIUHhVZkgvOFlBRVJHUmw1UVdGZzREMTQ4SFJlSlJQR08yeGFMSlhoallMMG5jazJ3OFBsOFJXdHJxODgzT1VxbDhuTEhiWWxFSWpPWlRJSEdGN0orQjZBcmdOQWxDaUlpSXNBd1RGRDY0amdPcmEydGZwMGJxcHY4WU1qT3pzYXJyNzRLanVQbUFPaTdnZlp0UEFBWlBCNFBFeVpNOExzVG1VeUdWMTU1QmF0WHI4Wm5uMzNtZE96RWlSUDQ2S09QY05GRkZ3VVlhdi9nbWlnNDY2eXpRbnE5aUlpSXNMMU9BNW42TVdIQ0JQQjRQTEFzbXc2QWdaZEovNEdFRWdXRWhKbEdvN2tPd045alltSzRUWnMyTVVPR0RBbDNTS1FIYVdscDJMeDVNK2JObThmVjFkWGRvZEZvZnRCcXRaK0hPeTdpdmVUazVFMDlIZWM0cm8xaEdQdjdZMVJVMUZ3QTNWYUNhMnhzZkx1NXVYazNBTVRFeFB3OU1USHg2YzVqQ29WaTVvUUpFL0lMQ3d1dk1ScU4vOU5vTkY1LzBJaU9qcjR0T2pyNk5rL3R0RnB0Y083V0FFUkdSbVl4RE9QMHljcGdNUHh1TnBzTGczVU5FbnJwNmVrcUFDUFZhblhJNWg1LytlV1hpSTZPRGtwZjRaekRIRW9wS1NtSWlvcENZMlBqeU16TVRHVmVYcDR1M0RIMU54TW5Ua3dCSUI4NmRHakF5M3Z5ZUR3OCt1aWpHRFpzR05hc1dRT09hLy9uK01JTEw4VEREeitNL1B6OElFVGN2YzgrK3d3Ly9QQ0QwNzVnMWR4d25USng4Y1VYNDdycnJnUFFYZ0MwcCt0czJMQUJHelpzY0h2TU5hbmlENGxFNHRlSWhIQVRpOFZJU2twQ1dWbFpaSHA2ZXNxQkF3ZUt3eDFUYjZORUFTRmhsSm1abWNaeDNOc013K0Q1NTUrbkpFRS9NV1RJRUN4ZnZwenBxQnI4OXVUSmsvZi8vdnZ2cDhJZEYvRk9URXpNcmI2MDUvUDVxcDdPYVcxdHpRV3dHd0RxNnVxMktCU0tLMVFxMVJXZHg0VkM0ZEF4WThic09uMzY5SFgreHR4YlpETFpCYTc3R2hzYlB3NUczMUtwZEJxZnorOTVqS3NmYlVsWGZENS9QTWR4R0RGaVJNaXVjZGRkZDlrTDZ5cVZ5bTV2TkVKdHlaSWxPT2VjY3p3MzdNYi8vdmMvckZxMUtvZ1IvWWxoR0l3WU1RSjVlWGxnR0dZOGdEMGVUeUpPK0h6K0JBQkIvVnUrNFlZYkVCTVRneWVmZkJJYWpRWXJWcXdBajhkRFptWm1qOFBsTXpNem5iWnpjbko4bXJKUVZsWVdzdUg0cnYwR2F3VURvVkFJbXkyMEpYcGNmNjYrQ3VVVWg3UzBOSlNWbFlISDQwMEFVQnl5Qy9WUmxDZ2dKSXc0anRzSVFMNXc0Y0tBLzZFa3ZTc3JLd3NMRml6QU8rKzhFMm16MmQ0RWNFbTRZeUo5UXVPcFU2ZXVURWhJZUNJaEllRlp0QStiaGNWaUtXOXFhdHJYQzlkWGRGNlR4K1BKM1J4WGRmeS9UU1FTRFIwL2Z2eHhUeDBtSlNXOW5KU1U5SEozeDQ4ZlB6N1ZhRFQrNXFrZjE0S0Z3V3BMM0pvSXRIL0lEWWE0dURpbk9nQmxaV1VvS2lxeWI0OGJOeTZnL2tVaVVaYzZBM0Z4Y1Y2ZEd4c2JHMURSTk5kaDJNR1dscGFHdkx3OGNCdzNFWlFvOE1kRXdQTThlbTl3SEdlZkxqTmp4Z3drSkNSZzVNaVJBMmJwMEZBUUNOemZLcnJlbkJjVUZIZ2NOVEJqeHA4bGR5SWpJL0hGRjE4RUhxQ0RxNisrR3MzTnpmYnQvLzczdndIM21aYVdodHpjWEtEOTczQjd3QjMyTTVRb0lDUk1zckt5cHJFc2UzRmFXbHBRcSt5UzNuUEhIWGNnTnpjWFJVVkZGNmVucDU5MzRNQ0JYOE1kazY5eWNuSWtlcjBlQUFaOFVVYVJTSFEyd3pDOXNVUVpWMWxadWR4a01oMUtTVW41MkdhejZZcUtpaTRCVUZWWFY3ZlozUWtDZ1VEdE9Bb0JBRmRYVi9lK3J4ZWVNR0hDQ2FGUTJPMGRsa2FqYVFRQWc4R3c3OVNwVS9OOTdaLzR6UVJBTW5Ma1NIRmhZYUc1RjY0WDFLZXc2ZW5wU0UvL2M5R1FWMTk5MVNsUmNQVG8wYUFrdStWeU9YNysrV2VmenVuTE5RcUFQNU0xTE12NlA4RitFR01ZWmh3QURCOCtQT0MrWG5ubEZkVFcxdUtKSjU2QVhMN0I1SGdBQUNBQVNVUkJWQzdIK1BIakErNnpQNURKWkZDcjFRQUFrOGtFZzhGZ1B5WVNpU0NYdCtlVVdaWkZVMU9UMDdsU3FSUXRMUzFCaWFPaG9jSCt0Y1ZpQ1VxZmp1cnI2NE1XYXllSGYwTUh4eCtMQzBvVUVCSW1MTXN1QTRBRkN4YlloMitTL2tVZ0VHREJnZ1g0eHovK0FSNlB0d3pBckhESDVLdUdoZ2FGUUNBQXd6RDE0WTRsR0tLaW9xNEgwR3F4V0lwZGo0MGJOeTdmYURRZTFtcTFRZ0J0b1k2bHNiRnh1OWxzem1scmF6TjB4bE5hV2pyZlhWdVZTalhITVZGZ01wa0t1bXRMK3FWNkFFa3ltVXlKWGxpaGdlTzRzd0NFckQ1Qk1OZWFIK2lTazVNQkFBekRoTFppM01BVkM3UlArUXZFWjU5OWhnOC9iQitvZFBqd1lTeGZ2aHdUSjA0TVBMcCs0T2FiYjhiTk45OE1BRmkrZkxuVGsveTVjK2ZhazIwblQ1N0U5ZGRmNzNSdVpHUWthbXRyZXkzV1VhTkc0Wk5QUGdIUXRiWkM1eWlHRzI2NEFTZE9uT2lWZUJ6KzdnYmwzR0JLRkJBU0JsbFpXZWV3TERzektTbkphU2hXS0h6enpUZXcyV3c0NTV4ekVCc2JHOUpyT2ZyMVYrZUg2MHFsTXVEaHFjSFEyTmlJLy83M3Z5Z3FLc0twVTZkUVZGU0U1Y3VYWStyVXFYNzFOMlBHREx6Kyt1czRjK2JNWDlMVDB5Y2ZPSERnOXlDSEhGSWlrZWdzbG1YQnNteEp1R01KQW41cWF1b0hETU1JOUhyOXQ2NEhHWVlSeVdTeXpQajQrQ2VxcXFxZURXRWNRZ0I4QUNhRHdkQmw4dVQ0OGVPTFJTSlJqM2R3RW9sa2pEZUZENE5aeUJBQW1wdWJmMkJadHR0SE1nekRpQlVLeFYrODZldkVpUk85OGdUVlpES2Q2WTNyQktnRVFCS1B4eHVKM2xuS1VRVUFDb1VpSkoyWGxwYUdwRjl2ZURNQzc5aXhZOWk5ZTdmVFBwbE1obm56NW9VcXJHNDUvQTVVUGJVajNWSUNzRC8xOXNmUFAvK00xYXRYMjdjcktpcXdjT0ZDM0gzMzNaZy9mMzdBQWZZbkJRVUZUdHVPbjhzY24vZ0Q3YU1KQnZ1MGpJaUlpTTR2bGVHTUkxd29VVUJJR0hBY2R6Y0EzSHJyclNFZFRhRFg2L0g4ODgvYmg1bWxwcWJpM0hQUHhkU3BVNUdabVFtcFZCcXlhOTk3NzcxTzI1bVptUUZWOTIxcWFzS0NCUXQ4T21mS2xDbFlzbVNKMHo2UlNJUzFhOWZDYVB4enBQM3UzYnY5VGhUdytYemNjc3N0V0xGaUJmaDgvajBBZkNxVUYyNDJtMjE2eDV6TmZyL0d0MFFpR2RxNVdvSEZZam50ZXB6ak9BdkRNS0tFaElSL3RMUzBmQkVmSDc5YW9WRE05UGQ2cmEydFB4Y1VGT1M0N2s5SlNYbERKcE5sbmpwMTZscXoyWHpTMy83RG9hU2s1QjZMeGZKSEQwM2lOUnBOcFRkOXRiUzBIQWxTV1AwZXd6Qy9jQngzSHNNdzV3UG9qU2xLU3NEcFEyN1FjQnlIOHZKeXAzMHhNVEZCdWFIb0xsN0hlY2ZlVkUrdnFhbkJyNy8rQ3BabDdmc01CZ095czdNeGRPaFFqK2QzWG85aG1JQnVVQUc2MFFpQ2dQK1crWHcrcEZLcDB4S2NMTXRpM2JwMU9ITGtDSjU1NXBtUXZGYjZHcHZOaHNKQzV3VnNIQk1GZFhYT3EvajI1c09sdm1xd3YzNHBVVUJJTDh2TXpCUnlISGVGVUNqRXJGbWhIYW4reVNlZk9NMUZLeTR1Um5GeE1UNzk5Rk9JUkNKa1ptWmkrdlRweU03T1JtSmlZa2hqQ1pUTlprTkppVzhQdmQzTmFZeUlpTURNbVRPeGRldFcrNzVmZnZrRmp6enlpTit4elpvMUN5KysrQ0xhMnRxdXlNbkpFZVRtNW9aOFdIdVE4QmlHV1FnQUhNZjEreUk5QW9IQS9ndTNXQ3hkVnFIUTZYVGJWU3JWTlF6RGlJWU9IZnFleldacmNtMFRxTGk0dU1laW82TVhBc0NZTVdQMkZ4Y1hMOURwZFA4TzluVzZjL2p3NGZqT3I2VlM2YmxqeDQ3ZDYzamNjUVNDU0NRYUU2bzQzRjA3bEFvS0NqSmFXMXNQOU5iMWZHV3oyYmJ4ZUx3bFBCNXZBWUFYQWJDZXpnbFF5QklGTlRVMU1KdWR5eXk4Ly83N1hoY2Y5SWRyb1VOLytUcWlRQ1FTWWUvZXdQNk1CL3VOUmhBRS9MYzhmZnAwYk42OEdRODk5RkNYMFRBLy9mUVRxcXVyc1huelp2QjR2TUFpN2VNS0N3dWRYcnNLaFFMRGhnMnpiNTg2NWZ5MkdSOGZqOEZ1c0w5K0tWRkFTQzlqV1RhYllaaW96TXhNeUdReXI4NVp2WHExZmM1V2QyNjQ0UVlzWHJ6WWFWOWFXaHBtenB5Si8vM3ZmMmhzYkhRNlpyRllzSGZ2WHV6ZHV4Y3Z2dmdpTWpNenNYSGpSbnRGNElIQ20wcThaODZjNlZLSXk1Y1JFQkVSRWNqTXpNUytmZnVpOUhwOU5vQWYvWTIzTjJrMG1vY0JuQVZnZDM4c3hPaEtKQkxacXc0WmpjWXVJd3JxNnVyZVZhbFUxd0NBVENiTFlsazJxQVVjRlFyRlg1S1NrcDd2M09ieitZcTB0TFF0MWRYVks4NmNPYk1VSFRlSFpXVmxpd1VDZ2YweHBWUXFIUmNiRzJ0LzhkcHN0c2J5OHZLSGdoa2JDYThEQnc3OG1wR1JzUWZBdE16TXpJZnk4dkpXZXp3cE1DRkxGTGlPSmhDSlJQVGtzUWNPSXhJRzVZMUdFQVRsYjNuNDhPRjQvLzMzc1dUSkV1emI5K2NDTkVLaEVQZmNjOCtBVHhJQXdKRWp6b084Smt4d25oM21PdTgva05WRS9GVmNYSXlycjc0YUFMb1VWdXpjWDFucDFhQzJvQmpzcjE5S0ZCRFN5eGlHK1NzQVpHZG5oL3hhbDF4eUNTNjU1Qkp3SEljVEowN1lFd01IRHg2RTFXcDFhcHVSa2VFeFNSQklWZXU4dkR5dnprOUlTTUNPSFR1ODd0TlZ1SmFaek03T3hyNTkrenAvdjMwOVVjRHJTQktzQk5ESzQvSHVDbmRBd1NDVlN1MWpLTnZhMmdwY2ordjErbSt0VnVzWm04Mm1LeTh2WHh3YkczdS80OVNEZ29LQ0RFL1hHRDE2ZEg1M3gvUjYvVzY5WHYrOVFxRndLandTRnhmM09NTXd3dkx5OGtjQVFLZlRiWEU4SGg4Zi82VGpka3RMeTY3Nit2cE5ubUloL1F1Zno3K1RaZGw5SE1ldDBtZzBqRmFyWFlQUWp5d0lPdGNuc2hhTEJWbFpXVUc5eG5YWFhZZEhIMzAwcUgwU0Voa1ppWFhyMXVINTU1L0gxcTFid2VQeDhPeXp6MkxLbENuaERxMVg1T2M3djMwNXJtVENzaXlPSGozcWREeFlxNmI0d21LeGREdDYxTmRScFNSd2xDZ2dwUGZOQmtLWEtQajQ0NC94OGNjZjk5aEdMcGVqc2JFUktTa3BLQ2twZ1ZRcTlXcmVKK2xlZG5ZMlhuenhSWEFjZHdXQSs4SWRqNk9jbkJ4SlEwT0RRaVFTbmRWUmsyQWgya2NTdEFLNGZ2LysvUU5pTHJsVUtwMEFBQnpIdGJXMnRuWkpGQUN3RlJVVlhXRXdHQTRCc01YR3h0N3ZlREFJUTlkYkNnc0xaNDhZTVdLelNxV3lsNDV1YTJ0cmFHcHEycHljbkx6SjNVa0toZUlpeDIyUlNEUzh1N2JkcWFxcVd1bWh0a0RZMWRUVXZCcXF2bG1XN2IyeTNIN2F2My8vRVkxR2N4MkFUd0c4b05Gby9zNXgzRHQ4UG4rM3hXSTVxVmFyOWJtNXVhWWdYVTRIWUVocmF5dEVJbEdRdW16WEc0VU1KUktKMDdhN3BIQi80YkJjbXk2Y2NmUmpRZjFiNXZQNVdMWnNHUklURXhFUkVZRkxMNzAwOEFqN0NhMVc2N1E5YWRJays5ZUhEaDJDVHVmOEorbzY0bUF3R3V5dlgwb1VFTktMcGs2ZHFqYWJ6YWx4Y1hGSVNFand1NS9Pb1ZEdTFvdHRibTcyZWxqV2xpMWI4UFBQUDZPK3ZoNUs1Y0FjVlRWNjlHams1ZVhCWnJOaDI3WnRlT3V0dC9EM3YvOGRWMTExbFZPN0JRc1dJQ2twQ2ZmZWU2OWZ3MmdURXhNUkZ4ZUg2dXJxMUFrVEprUWRQbnk0MGZOWm9hZlJhRGk5WGcrQlFBQ1daUjFIamV6bThYaDNEWlFrQWZCbm9zQnNOaGNDY0x0SXM4Rmc2SFpFUUpCWVRwMDZkVk55Y3JJK0ppYm1EbzdqMm9xS2lxNXRiVzB0SHpWcWxGZUZMcVZTNlVTcFZPclR1bDBORFEyYnZFa1VSRVZGM1NpWHk3UEVZdkhacGFXbEQvaHlqVUNWbDVmMzZ2WDZJcTFXdXlNcksrdGNsbVhmQURDZFlaaVZMTXRDSUJCQXI5ZERvOUVFYXlVTCs4MVZWRlJVRUxyN1UyOHNqU2dXaTNzOEhzcVJZOEZPU2pnVTBCdVVOeHBCRUpLLzVZVUxGd2F0ci82Z3RMUVUxZFhWOW0wZWo0ZXp6ejdidnYzVFR6ODV0WStNak1SWlovWCtpcDU5YlhuRXdmNzZwVVFCSWIzSVpESk5ZQmdtNE9GY1AvLzhNNERBUHl6eGVEeGNlT0dGOW0yV1pYdWNwK2RMOVdmWEpBYVB4L09xSmtOMzh4QWRWeW5vNU8zMzM5allpQVVMRnRpZmhLMVpzd2FUSjArMlY3L2V0MjhmRGg0OGlJTUhEK0xISDMvRTh1WEwvU3FlTlh6NGNGUlhWME1nRUV3QXNNdm5Ebm9SeDNFRHF4Z0ZvQllLaGZFQVlES1pqbnBxSEdKc2FXbnBJbzdqV2swbVUzRnJhK3NQNkwybDBSUXltU3hOSXBHTWlvaUl1TUQxNFBEaHd6OENBS3ZWNmphYm1KS1NzdDdUOG9pQkJCY1hGeGZVWklGZXI5OWlOQnJMUGJmc1d6aU9ZMEpjRDBZSE9IM0lEUnFMeFJKUW90c2QxK1MycDBSQmZ6TFlielNDSU9oL3l4OTg4QUVTRWhLUW5aMGQ5QkUzZlpWalhRYWcvZlBld3c4L2pILys4NStRU0NUNDZxdXZuSTVQbno1OVVOUnQ4R1N3djM0cFVVQkk3NW9JaEdmZWx5Y3N5K0xCQng5RVltSWlIbnJvSWJkTFhYVW1LTHpoZWhPZmtaRVIwUEtJcmtQaWZCRVZGWVhKa3lmYkV3VkdveEVyVjY3RSt2WHJ3WEVjMXExYloyK2JscGJtOTN6RkVTTkc0TGZmZmdQRE1CUFJSeElGV3EyV0dUbHlwRmdta3lsNVBONUlobUhPWnhobUljTXcwMWlXL1UyajBWeXYxV3E5S3dyUnR6Vm90ZG9FbFVvMTFXcTE2djNwSUNJaUl0MXpLKytWbFpYMWRrRkNyNWN1NURqTzdZaUx5TWpJaTRNYmtyT2twS1NYZzlsZngzU1JmcE1vMEdnMHMxbVcvWXhoR0JuRE1DZFlsbjJYNDdoZldKWXROQmdNdXNMQ1FyUG5YcnpTQkxRdmtSdHNhOWV1RFdwL1Zxc1Y1NTU3cnRNKzE2a0hubHg4OGNWK2pRU3JxYW5CRHovODRQTjV2bkQ0SFFSOWxaVkJRZ2U0SDBIcEQ1Wmw4ZDU3NzBHbjB5RXlNaElYWEhBQnJycnFLcWY1K2dQUnpKa3o4ZjMzMzJQLy92MzJmZnYyN2NPTk45NklxVk9uT2kxQkNnQXpac3h3N1dKUW9rUUJJYVEzaFR4UnNHalJJaXhhdE1qdHNkbXpaenM5dWFtdXJyWXZhYlZxMVNyczNyMGJRSHRsM0ZXclZ2V3BKUlBQbkRuanRNM2o4YUJTOWZ5UU5qSXlzdHRSQjN2MzdzVmxsMTBHQUU3RDhZNGVQWXJwMDZjRDhIMElxc1B2MWFkaDQ2SFdjZk5SMC9IZnJ3QmV6TXpNZklqanVGVUFQczNLeWpwM2dFeEJxR3BxYXZyUzM1TjdLbFRvQnlFQXg0cWhUYTVEeWhNU0VwNUxTRWhZMnJuZDF0YldjT2pRb1dFQURIQ2gwV2c0eDIydFZwc0FvTXFsbWRkbHdUbU80enkzQ3FyZXZsNmZrNVdWTlo1bDJjOEFpQm1HZVNRdkwrOGxoS2lZSWNNd0p6bU91N2lrcEFTVEowOE94U1dDeHJXd0x1QjdvdUM2NjY3emE0UmRYbDVleUJNRm5RbHFqdU5PaHZSQ0ExY05BTlRXQnFjTVNVRkJnZjNCUTNOek0zYnMySUcwdExRQm55aFFLQlI0N2JYWHNHTEZDcWZsb1d0cmE3RnQyemFudG9tSmlUai8vUE43TzhRK3llSHZycy9Yd1FrRlNoUVEwb3NZaGhrQndHbmQybkE2Y3VRSTR1TGk4TVliYjJETGxqOExzUjg3ZGd6MzMzOC9Qdm5rRXdnRWZlT2ZpVU9IRGpsdFQ1bzBDVysvL2JiSDg3WnYzOTd0TWNjRVFUQWtKeWQzZnBrVzFJNkRqODNMeTF1dDBXZ1lBQzkwekplbVR3VkJGQnNiZTc5YXJaN1gyTmo0WG5WMTllY0FYSi8weDdvT3c2K3RyWDBkYnBJRVBtamxPTTdHTUF5L3V3WVdpNlhVWUREc2IyNXV6ZzNnT2g0SkJBS25NYXNjeDlsQ2ViMyt3R2F6YmVnWVNmQklMeXlQZUJqb3VpNjZQNzcvL251ODhzb3JBZmZqem80ZE8yQXlkYTNmNk92VWc4OCsrNnpMSEd0djFOVFUrSHlPcjRxS2lnQUFQQjd2Y01ndk5nQnhISGVVWVJpY1B0MWx4VnUvL1BwcjE1V0FlMk1WcXI1QUlCQmcyYkpsR0Rac21IMUVwVHUzMzM1NzJLWWRuRGh4b3R1a1h6aFd0WEw0TjNRZ1BFenhXZCs0QXlCazhGQUI3VSs2UStHT08rN285cGk3RDNwNWVYa29LeXZyY3NPZG5KeU1WMTU1cGM4a0NZQ3ViKzZGaFlYMk5YVzdzMkRCZ2xDRzFFVi9XMjlYcTlXdTBXZzBmd2N3UFQwOS9id0RCdzUwL1FSRi9DS1h5OCtWeVdTVFpETFpLMGxKU1M5VlZsWStYMWxadWF6eitMQmh3NTdtOFhoT1JUOFNFaEtXT280dzZJbnJGSU5qeDQ0Tk41bE14U3pMNnZsOGZoVEhjYmEydHJaS29WQTQxTEhka1NOSFVqcS9Gb2xFWTF6N1BYTGt5RmdQUlJHOW10N0FzcXhUUVJLTzQ4d0FQQmJxY3gwNWNlclVxYXVhbXBxMmR0ZSt2MGhQVHorUFlaaHBETU9jNkJoSkVHcUhnRDl2VWdOaE5CcER1bTY1MmR4MXRvV3ZJd3BDUFNvZ0VKMi9BNFpoRG5sb1N0dzdCTFMvNXdmRG5qMTduTGFIRGgySzFOVFVvUFRkWDh5ZlB4K0ppWWxZdG13WjJ0cmFuSTRKQkFLTUh6OCtUSkgxUFE3L2hnN0sxMi9mdVFzZ1pIQlFBdDBYN0F0VVQwUGxiYmF1RC9TMmI5OE9nOEg1QWViWlo1K050V3ZYMnFzTEZ4UVVCR1hweEx5OFBKK3p3UjkvL0xGOTFRTFg5WE9ibTV1N3pLbHpwZGZydS8yWk9NWWlsOHQ5cXIvUW5mNldLQURBY2h6M0RzTXdLeG1HdVFMdDB4SUdqY0xDd3I4QWtBTnduZnphNVdiWTVRYTNzNEJIMXpIVEhTSWlJcVk2YlBLc1ZxdDk3b3hVS2oxbnlKQWg3dWNIQmFpMHRQUmVrOGxVWkRRYUQwbWwwb2xqeDQ3ZEc0cnJlQ0lXaTlXTzJ6YWJyZWNYNndESDUvUG5jQndIbG1YZlJZaW1Heml5Mld4SGVEeGVVRVlVaEpycmV4QXdjSW9aY2h4bi94MXdIRGNvbjBnR3ltYXpIUllJQkVINVcyNXVic2Jodzg0RE82Wk5teFp3di8yUlhxL3ZraVFBZ0xhMk5zeWZQeDlQUGZVVUxybmtrakJFMXJkMEpncFlsaDJVSTRJb1VVQkk3MUlCdnEwZUVFcXVIOUNtVFp1R2xTdFhlclU2UVc5NjY2MjN3aDJDVnh3U1FMMVY0VDVnZkQ1L044dXl3Q0NjZWlDWHl5OFlPWExram9hR2h2ZXFxNnZYbWMxbWozT0lJeU1qWnljbko2K3VxNnZiWEYxZHZjSmRHNGxFa2lJVUNwMEtmRFEzTi8vWThhVXdOVFYxSTRDUWpPdHNiR3o4S0JUOStrb29GRG9WWW1scmEzT3RwekNvY0J4M2ZzZi9mK21ONngwNGNLQkpvOUVVTmpRMGpDd3BLVUZLU29ybms4S2tycTZ1eXo2cFZOcmpPWjBKWUpabHNXdlhMaFFWRlhWWjdxNmlvZ0pYWEhHRjA3N3Z2dnNPMGRIUkFOcW5uaFVXRm1MS2xDa2hHejFYVWxLQ3hzWkdBQ2pNeThzYmxNWFFBblhvMEtFU2pVYlRVbDVlTHJkWUxBR3RVdkRycjcraTQvM09MdHlKZ3R6Y1hMZjdHeG9hdkc3cnF5MWJ0bURseXBYZEhqY1lERml5WkFubXo1K1B1KysrMjIyYllFNERDUGFTcE1GaU5wdFJYbDRPQU0wSERod284ZFIrSUtKRUFTRzlTd21nMTIvRWVUeWV4eWMwMTE5L1BSNSsrT0UrdHh6T2p6LytpTjkvLzkyK1BYejRjS2U1aWc4Ly9MRFRpQWQzYjE2ZTN0QmFXbHE2dExuaGhodXdlUEZpbjJKMVNCVDBseEVGc0Znc0p3VUNBWGc4WHQrOWt3aVJ4TVRFcDNnOG5qd21KdWJlbUppWWU4ckt5aDZvcmEzdHJxUzdhT1RJa1RzVUNzVU1BRWhJU1BpSFhxLy8wR2cwZGxsVTNuVlpRcXZWV21FMm0wOEF3TkNoUTUrWFNxVk9WYlBxNit2ZnMxcXRaZEhSMFl0WWx0VTFOalorNHRwbmZIejhVNDdiMWRYVmF6aU9zNCtFTUpsTWZhcWl1a1FpR2VlNExaVkswMTJuRlhoanhJZ1JYaFduMU9sMFh4VVZGZjNWMS81N1VRb0FzQ3diblBIVDN0a080TUZkdTNiaDVwdHY5cnVUSzY2NG9zc05kekQ5K09PUFhmWjEzc3gzcDZtcENWdTNic1dXTFZ2czB5SmlZMk45aXZPRkYxNUFibTR1RkFvRmNuSnlNR1BHREp4enpqbEJUUnJzMnRXKytBM0RNTnM4TkNYZFl3SGtzeXg3L3VIRGh3TzZRZTM4ZlhRU2lVVEl6TXdFeTdJNGVkTDNXcFBOemMwb0tDam9zVTFDUWdJVUNrVzN4eDkrK0dHdnIrZExXM2M0anNQR2pSdmRQbnlSU0NSZDZvVnMyclFKSjArZXhLMjMzaHJRZGZ1cnc0Y1BkOVp4T0lCQldwQ1hFZ1dFOUM0YkFFR29DbzQ3Wm1YZmV1c3RiTml3QVVEN0hMeWVzdkNMRnkvR0RUZmM0UFlZbjgvM09BS0M0N2d1YXh4TEpCS25EMXcybXcxR285R3BqVXdtNnpFeHdlZnprWlNVNUxUdit1dXZ4NG9WYmgva2hwM0RrNHArVTdoTnJWYnI5WG85T0k3citaUDVBS05TcWE2V3krVVhkbTV6SEdkcmJtN3VhWmxJUzF0Ym0zMDZBby9IaTBoSVNIajUxS2xUYzEwYnl1VnlwMFJCWitGQXBWSTVJelkyMXVtVG5sNnYzMWxTVW5KL1dscmFCMEtoTUE1QW5NVmlxYWlycTNOYVM5UTFVWERtekpuVjZMcnFRWjhobDh1bmh6dUdQaVlhQUF3R1E2ODlWZVk0Yml2RE1BRW5DZ0xSME5DQXlzcEtDQVFDcC8vNGZENXFhMnV4YytkT3AwSzZRUHY3d3RDaFE3djBaYkZZc0h2M2J1emN1Uk8vL1BJTExCYm5GVDVYcmx5SmNlUEcyVmVmY2JlYVFxZGR1M2Jabjg3cTlYcHMyN1lOMjdadGcxS3B4SXdaTXpCcjFpeE1talFKRE5OalNRMlBPbTlNT1k3cjkzVTJ3b25qdUs4WmhqbC8xNjVkZmljS1dKYnRVdXNvUFQwZEVva0V6YzNOZmsyeHpNdkw4M2plMDA4L0hkSkVtN2RhV2xydzFGTlB1UjJWY1A3NTUyUFpzbVY0NElFSGNPellNYWRqcDA2ZDZ2TFpMVmp4aEtNNG9TOGNFa3NEWVFscHYxQ2lnSkRlcFFNUTI5TFNBclZhN2JGeElINzc3VGY3MTZOSGorNnhyVkFvN1BiWXlKRWpuZWJ2TnpjM0l5SWl3dWtHdjd5OEhGZGVlYVhUZWM4ODg0elQvTGE4dkx3dXhSYmZmdnR0ajdFQlFFNU9Ebkp6Y3hFWkdZbkxMNy9jS1ZIdzNudnZkZm1nR1M2ZHlSS080L3JORU5QYzNGeVRScU1CZ0o3SCtnNHNrVU9IRG4zWmNVZGRYZDFiSnBPcHgwbXd4Y1hGanlpVnlpdjRmSDRVQUtoVXFtdmtjbmwyUzB1TDAyTXF1VnllNDdqZDB0THlrMWdzVGt0SlNma1VnUDNPdzJhek5WWlVWQ3djT25Ub2MwcWwwdjRDU2s1T2ZxT3RyYTJ1cWFucEMvKy94ZkNKaUlpWUpCYUxVOE1kUng4akFleExsZllLcFZMNXExNnZyenR3NEVDTVhxL3Y4YWxtcUpTVmxmbGNWSGJhdEdsTzd5OHN5MkxWcWxYWXVYTW5XbHBjeTRtMFV5Z1VPTys4OC9DLy8vMFBGUlVWQUlDdnYvNjZTN3ZPRy8rYW1ob2tKQ1IwS2RLbzArbXdaY3NXYk5teUJRa0pDVmkwYUpIZk4zbDZ2UjRIRHg0RWdMcTB0TFJmdFZxdFgvMFFnTS9uYjJWWmR1V3VYYnZ3NElNUCt0VkhmbjQrOUhxOTA3NXp6ejAzR09IMWVZV0ZoWGpnZ1FmY0ZpVTk3N3p6OE1JTEwwQWtFbUhqeG8xNDhNRUhzWC8vZmdDQVdxM0c2NisvSHBKRVFWL0hjWnc5VVdDejJRWnRvbzhTQllUMElvWmhtamlPaTIxdGJRMXBva0NuMCtISWtUL3JKbmxhUjN2ejVzMjQ2cXFyd09kM3U2cWEzZU9QUDQ2eXNqTGNkTk5ObURObkRpUVNpWDFOWWtmZWZpaGxXUmJmZlBNTnRtelpnalZyMXJqOXVTeFlzQUM1dWJtNC9mYmJ1OHhkYldob2NEdVh6NUc3K1craEtHYlkrU0dXWVpnK05ReWNPRXROVFYwdkVvbnNhMW5hYkxhbXNyS3lKenUzWlRKWmQrdVgxcHc1YytieDVPVGtEWjA3RWhNVFY1MDRjY0pldUZBaWtZd1FpOFZPOC9PYm01dC9IakZpeEJhQlFPRDB4MTFhV25xM3dXQ29NQmdNeXlJakl5K1VTcVVUT3c3eFVsSlMzbXRxYXZvWlFEMzhyR2NnOEdNTWRVcEt5bnFXWmQzZmpRRmdHTVpqbGJubzZPaTdITGR0Tmx0amZYMzkrOTVjUHpZMjluN0hiYjFldjhOa01ua3MzVzh3R0FabG9hbWU1T2JtdG1rMG1tMHN5eTdZc1dOSFVJclMrbXJjdUhGdWh6UjNSeUFRZEVrczhIZzhSRVJFdUUwU3hNZkg0OFliYjhSVlYxMkZtcG9hWEhQTk5kMzJMUktKb0ZLMWw0K1pPM2N1cnJubUd1VGw1V0hyMXEzNDhjY2Z1NnkrVUZsWmlkallXSy9pZG1mNzl1MmRvOHkyL2V0Zi8rbzNvOHo2b3YzNzl4ZG9OSm8vU2t0THgvaGJjOFBkay9UQmtpaElTRWh3VzBUNzBrc3Z4YlBQUG10L1dDU1R5YkJ1M1RvODhzZ2pPSGp3SUY1NzdUVWtKeWU3blY3eDczLy8yMm03dUxnNDRLa1JmVWxKU1FuS3lzb0E0UGpCZ3dkUGhEdWVjS0ZFQVNHOXFQTkpzK3N3L1dEYnNXT0hVelhicVZPbjl0QzZ2ZWpUMXExYmUveVFCUUM3ZCsvRzNyM3RSZFJYclZxRkRSczJZTXVXTFc3WG92WW1VZkRMTDc5ZzJiSmw5cXF5UzVjdXhmcjE2N3RNUnhnM2JoeXV2dnBxWEgvOTlSNzdES2YrT0tKZ3NGR3IxYmVwMWVwYkhQZFZWVlc5S0pmTHo3WllMTFZpc1RncUlTRmhWWGZuMTlYVnZUVmt5SkI3cEZMcGVLQjlHVVNWU25WMTU5Ti91VncrdzdHOTFXbzlZemFiVDliVTFMeWFrcEx5WHVmKzJ0cmFWeHhxRVRTZlBuMTZ6cWhSby9JRUFrRzAxV3F0S0M0dS9odmFrd1NJaUlqd2VxMHFxVlE2ekdnMHRnS3dSVVpHenZiMnZFNlJrWkVYKzNxT0k3RllQQ282T25xKzQ3N0d4c2JQeTh2TEgvRG1mTmRFUVYxZDNUc0RZWG5FY0dGWmRoMlB4MXZ3NFljZjRtOS8rMXVQbzhkQ1FTQVFZTUtFQ1U1MVpyckQ0L0d3Yk5reWpCbzFxc3V4Tys2NEE5OTg4NDM5dldiY3VIRzQ4Y1liTVdQR0RIdUNPelUxRlVPR0RFRnRiYTNiL25OeWNwemVXeGlHUVZaV0ZyS3lzdERTMG9LZE8zZmlpeSsrc044VVpXUmtZTXFVS1Q1L3owRDdOSWtQUC93UUFNQnhYSGQxVDRnUE9JNzdrbUdZeDMvNjZTZk1uei9mNS9OZEh3YW9WQ3EzZjJ1aHRIanhZcDlySDNtcnAySDhFUkVSV0x0MkxlYk5tMmQvc0xKdzRVTGNkZGRkWGFiWGlFUWlyRm16QmlVbEpVaExTK3UyVDljbEpkMHRjK3JxOGNjZjk5Z21FQys5OUpKWGNYakRJYkhrVloyY2dZb1NCWVQwcmtZQWJwL0FCd3ZIY2ZqeXl6Ly9YWnN3WVFJU0V4UGR0azFLU3NLWk0rMnJ0cTFmdng0WFhYU1JmVmxFVjIxdGJYanBKZWZsdjg4Ly8zeW8xV3FjT05FMTJacVFrT0F4MW9NSER6cXQ4NzF2M3o2OCsrNjd1UDMyMjd1MGZlS0pKK3h2YUpkZWVxbDkvK3paczkxV0xWNjZkQ21PSFR1R3BVdmJsNlcvNktLTGNORkZGM21NS1JDZHYxZUdZUnBEZWlIaUY1RklOQ1lsSldXRDQ3N1cxdGE5MWRYVjZ6SXlNaG9aaG5FN3BNWm1zem4rUHRuS3lzcC9qQmd4NHF2T0hiR3hzUTkySmdvVUNzVmZITTl0YVduSkJZRDYrdnBOWXJGNFJIeDgvREs5WHY5TldWbVowNmRGazhsVVVseGNmRk5DUXNMamVyMytlN1ZhdlVDcFZGN0hNSXhBcFZJNXordnBDTjFkckVsSlNXKzZ4bUFQbkdXN3JrTVhYSkxVMU5RUFhFY2QxTmJXdnRmZENTUzBEaHc0Y0VDajBXeXJycTZlODUvLy9LZkxGTEhlTUhIaXhCNFRCV3ExR3BtWm1ianR0dHU2bllvbWtVaHc3NzMzNHVlZmY4YU5OOTZJU1pNbXVXMDNidHk0TGsrT1kySmlrSk9UZzN2dXVhZmJHT1J5T2ViT25ZdTVjK2ZpMkxGaitQZS8vNDNMTDcvYzh6ZlhqZi84NXorb3Fha0J3ekJmYWJYYWczNTNSQng5QnVEeHp6Ly9IRGZkZEpOUFNTK080L0RvbzQ5aTE2NWQrT1dYWDFCVFU0UEpreWZiUDFORVJrYjIyY3I3d1JJWEY0Y1ZLMWJna1VjZXdaTlBQb2tMTDd5dzI3WUNnY0FwU1pDWW1Jam5uMysreC82OWFUTjNicGVTUGtHMWJ0MjZvQ1FLckZZclB2Lzhjd0FBeDNHZkI5eGhQMGFKQWtKNkVjZHhmekFNYzJseGNiSGZUeW84K2ZiYmI1MVdCWmc5dS91SGluUG56c1dycjc0S29IMCs1ZXJWcTdGOCtYSzNiVC84OEVPVWxQeTVPb3hjTHNmOTk3Yy8vSE5kbHpnNk9ocEtwZWZDLzNmZWVTZnE2K3VkaHJWdDNMZ1JtWm1aeU1qSWNHcnJtUFgycHBqaE45OTg0N1E5Yk5nd3AwUkJLRDRVRkJjWGQzNzVSOUE3SndHeldDeC9GQlVWelVsS1NucFJLcFZPWUZuV1VGeGNmQnVBWnFQUmVFZ21rMlc0Tzg5b05EcFZkMnBxYXRyVzJ0cTZOeUlpWW1wRFE4UDd4Y1hGbmVNdHhaMnJJblRxTEdRSUFCVVZGVS94ZUR4cGVYbjVjM0JUOEZLdjEzK3IxK3UvalltSnVTTWhJZUc1N3I0UHE5VmFCYURaM1RHZFR2ZE5kNGtDTmp6cC93QUFJQUJKUkVGVWs4blVjM251d0lsNVBKN0VjVWRMUzhzdW85RzRMOFRYSlQzZ09PNDVobUhtYk5xMENiTm16UXBvZVRsL0xGaXdBTmRjY3cwWWhnR1B4d09QeDdNWE5aUklKRjZ2dEhQWlpaZmhzc3N1NjdITmM4ODlCNVBKQklaaHdPZnpJUmFMUGE3NDQrcnNzOC9HMldlZjdkTTVqaXdXQ3padjNneWcvV2Z2ZDBmRVNYNSsva0dOUnZOTmRYWDFyRysrK1FaejVzengrbHlHWVRCOStuUk1uOTVlWS9XUFAvNEl1RkJsWCtQTlo1cXNyQ3g4L2ZYWFBxKzhGUmtaaVprelp3YmNKdFNDTVlVVWFFLzBWVmRYZytPNC8rVG41dy9xUkI4bENnanBSVHdlN3pESGNUaDFxc2VhYVI1MU44U3NyYTBOYjd6eGhuMWJxVlQybUNqNDYxLy9pZzBiTnRnenNEdDM3c1E1NTV6VDVhbFRTVWtKTm03YzZMVHZycnZ1Z2xxdGhsNnY3L0swYU9USWtWNTlId0tCQU04OTl4em16WnRucjJETnNpeWVmUEpKZlBiWloxM2V6SDcvL1hkVVZmbFg2UDNFaVJQWXZuMjdWMjM5TFY3VitYdmxPSTdtUy9kUkhUZmpQeVltSmo1bnNWaE9tODNtQWdBd0dvMUh1a2tVY0RVMU5hdGRkNWFXbGo3STUvTWpXbHBhN0d1N1NhVlNEY013VGpmS2pva0NBRng1ZWZram5tSTBHbzMvNitsNFRVM05xOTBkMCtsMDN3MGI1cjdFUWsxTnpYcFAxejV5NU1oWWk4WFNVNklyWHFQUmRLMkkxWEg1NDhlUHp4dy9mdnl2SXBGb09BQzJ2THg4NEV4YTdhZnk4L1AzYXpTYXIwdExTeTkvN2JYWC9DNEc1eStKUkFLSlJPSzVZUkRJWkxKZVgzN1kxZnIxNjFGYVdnb0FYMnUxMm9IOW1McVhkU1M5Wm0zYXRBbXpaOC8yZXpubk1XUEdCRG15L2lQY3I0KytqbVZaZTZLUFlaaEJuK2lqUkFFaHZZaGhtRVBCU0JSMForUEdqU2d2TDdkdjMzVFRUVDErUUZNb0ZManFxcXZ3NmFlZjJ2ZXRYTGtTSTBlT3hMaHg3Y3VnY3h5SDU1NTd6bWtwcW5Ianh1SGFhNjhGQUd6WnNzV3BIZ0lBbjBaTHBLV2w0ZTY3NzhiTEwvOVpoTDZpb2dJdnZQQUNubjc2YWFlMm4zNzZxZHVDUk43SXpjMzErdHdnSkFvTytkVUI2UzNXaW9xS3h4eDNtTTFtcDBXMGJUYWIzbWcwSHE2cHFYbkozUng1ZDAvSmpVYmozdno4L0JpMVdqMVRxVlJlSTVQSkpwck41a0pmZzJ0dGJUMXFzOWxNZkQ3ZjZjVnJ0VnJMYTJ0cjExVlhWNi9wN2x5THhmS0gxV3F0RUFxRmlSekgyYXhXYTRYQllEaFFYMS8vdms2bjY0M2xRYXBPbmp3NWMvVG8wYi9WMTlkdk1oZ00rM3ZobXNRRFBwOS9sODFtTy9qaGh4OUduWFBPT1c2bmE1SEE3ZG16Qng5OTlCRUFOTGExdGQwWjduZ0dtdno4L0wwYWplYjdrcEtTUzc3Ly9udW5hWWlFQk1QMzMzK1BrcElTY0J6MzMvejgvTjg4bnpHd1VhS0FrRjVrc1ZpT0NnUUNycWlvaU9FNExxaEQzNDRkTytZMEJTQTJOaGJ6NXMzemVON3R0OStPN2R1MzJ3dnhXU3dXUFBEQUEzanp6VGN4ZlBodzdObXpCL241K2ZiMlFxRVFUejMxRkhnOEhxcXJxN0ZwMDZZdWZWNXd3UVZkOXZYa3hodHZ4RGZmZklNLy92anpRZWIyN2R0eHdRVVg5RGlQcmkvaE9LNnozZ0xINS9PUGhqc2VBbWkxV3E5ZllGVlZWUzlXVlZXOUJzQUt3QWlnemNNcDNXbHFhR2o0cktHaDRUUDR1Vm9CQUd0UlVkRmtsbVhGRE1PMFdhMVdzOFZpcVVWSGNVTlBEaDgrUEFFQWkvYnBDZDFXVzdkWUxBVmFyVGJTWmJlblNxdlZiczV4cW4xZ05wdFBGaFlXenZCbkpZSlRwMDVkNWJqZDFOUkUweGFDNFBmZmZ5L1RhRFMzQXRqMjVKTlBjaDk4OEFIVFhlMGE0cCtLaWdvOCtlU1RITnFYUUwzMTBLRkQ1WjdPSVg1NUZzQWxxMWF0NGpJek01bm82T2h3eDBNR2lMcTZPcXhhdFlvRHdOQm9nbmIrZm9naGhQamgwS0ZEclFDTzZIUTZGQmI2L0tEUlRpNlhPLzBuRW9sdzhPREJ6cVdZQUFDUFB2cW9WM016bzZLaWNOdHR0em50YTJob3dLSkZpMUJjWEl6cDA2ZGovZnIxOWdxM0N4Y3VSRnBhR2t3bUV4WXZYdHhsQlllSkV5ZDJxWWJyQ1kvSHc5S2xTNTJHRVdvMEdxOEtJdllWSjArZTdGeWorWEJlWGw2b2k4YVI0RE1CYUVEN3piVy9TUUpYck9jbTdyVzB0Qnd4R0F4NXJhMnRCenVtQW5pVkpPalFBS0FKUFNRSk9uQUFXbHorNC93NHA4djNhVEFZdEdoUHV2aWtxYWxwcStOL0FMcWI1a0I4cE5WcXR3TjRwYW1waVprL2Z6Nk9IVHZtOFJ6aW5XUEhqdUhXVzI5RlUxTVRBK0RsanA4MUNRR3RWdnNMeDNGdk5EVTFNY3VXTFhQNjNFT0l2enFudlhhOGhsL1hhclcvaER1bXZvQkdGQkRTeXhpRytZcmp1QW03ZHUzQ1dXZWQ1VmNmamdWYkRoNDhpTVdMRjl1WHZBR0F2L3psTDI2ZnhMdE9FZWgweXkyMzRLZWZmc0xSbzM4K0NHOXVib2JOMW42Zk1YWHFWSHo2NmFmNDhzc3ZjZlhWVjBPbjArSCsrKzkzKzBIVDNZb0ZBRHl1b3oxMjdGaGNkOTExMkxObkQrNjc3ejYzOGE5WjArMkk2eTVjNnpqY2NjY2RXTFJva2RmbisyclhybDBBQUk3anZ2TFFsQkJDd3NKc05pOFJpOFhSOWZYMU45OSsrKzNjeXBVcm1lenM3SENIMWEvdDJyVUxqejMyR0djMm14a0FINWpONXNjOG5rUUNvbFFxSDlMcjlkUDI3ZHMzOGNNUFA4UXR0OXppK1NSQ2V2REJCeDlnMzc1OUFIQlFvVkJRYlowT2xDZ2dKRURwNmVubjhmbjhPUnpIblE4Z0JVQzBWcXVWOW5ES2x3Q1c3dHExQ3dzWExnejQrazFOVFdocWFySnZEeDgrSFAvNHh6K2cxK3ZCY1J5azB2WlFmdnJwcDI3WGwrYnorWGp1dWVkdzAwMDN3V2cwQWdEdXUrOCtwK1Z4aEVJaHJyMzJXdnoyMjI5NDVwbG43T3RaL3o5N2R4NGVWWFgrQWZ4NzdwMTlzdThiU1VnQ0JCSWdtVVJSRnBzS3RiS0lXa1d0aXFJSWdscjNpb2oycDRnRlhMRnVSUkFSY0t0QTFTcEY2MElyRkZFeWhKMUtJR1Fsa3owems5bm4zdDhmeVF3ems4bEtZRUx5ZnA0bmo3bm5ubnZ1T3hISTNIZk9lWStueXkrL0hCTW1USUJlcjBkTlRZMTd0b1BCWU1EbXplMlhSL3ZXVC9qREgvNkFCeDk4RUJLSjl6OU5iZjk0bjVYS3lzb2VqNk5XcTVHZDNiMHQ3RjJKQXA3bkIvV2V1NFNRL3V2dzRjTTJBTGZuNWVVVlc2M1daeDU2NkNGTW56NGRDeGN1dktCbWNQVUhwMCtmeGx0dnZZVXZ2L3dTYUoycS9LZkN3c0psNkhwV3pnVkRvOUdZMFRxYnFaUXg5b1BUNmZ5OHFLam92NEdPYThlT0haYTh2THdiQVdoZmUrMDFaV2hvYUVDMi9pUUR3NmVmZm9yWFgzOGRqREVUWSt6R0hUdDJkUDdKMWlBeXNQWUdJZVE4eXMvUHozWTZuWDlsakxXckN0WEYybWltMFdoT01jYVN2L3JxSzNSbmZkM216WnZ4N2JmZnVvODlkellBZ0U4KytRUXJWcXhBV0ZnWTFxMWJoNVNVRkd6YXRNbXJRS0F2cVZTS0gzLzBydE95YTljdVBQend3eGc3ZGl4V3IxN3RWVU9ockt3TXExYXQ2bkQ3bWNURVJHemF0QWtoSVNIWXQyOWZoek1MUE8zY3VkT2R5T2hNUjdzOG5HdkRody9IaHg5KzJHVy8rdnA2VjFHbFVxMVdPeFFYMkJ0RmpVWWpBajFiMDA4STZiNysrSGNzTHkvdlpsRVVWd01JWW96aGtrc3V3YVJKa3pCNjlHakV4Y1VoSkNTa1hkSjJzSEk0SE5EcjlhaXVyc2JCZ3dmeHd3OC80TWNmZjRRb2lnQmdaSXpkWFZoWStFR2c0K3hycmorM25rUlIzTVh6L0lLOWUvY2VDa1JNbmpRYXpTMEFOZ0hBSFhmY2dYdnV1YWZYT3lHUXdVY1FCTHo1NXB0NDk5MTNBUUNNc1ZzRzR0L2pzMEcvQVFqcEJZMUdNME1RaEk4Wll5ckcyQytDSUt3VFJmRUhRUkNLVFNaVGN4ZVhpd0MyaXFMNDRKWXRXekIvL3Z3dTczZjk5ZGZqK3V1djcvRDhyRm16Y1ByMGFVeVpNZ1VwS1NrQWdOR2pSM2M2WmxKU1VydTJDUk1tWU5teVpSZzFhbFM3UW90S3BkS3IyS0NuK1BoNHJGNjlHaUVoSVFEZ2pxRXpZOGFNNlZhUzRFTGdNVnRpS3k2d0pBRWhaSEFxTEN6OFlOeTRjZC9hN2ZZL2lhSTRaL2Z1M2FyZHUzY0hPcXdMaVFuQWVxbFV1blRQbmoyNlFBZHpMdWoxZW9WS3BRcmxPQzZETVRhSk1UYVhNVFpCRUlRZk5Sck5UVnF0OW90QXhxZlZhdC9YYURReUFPKzgrKzY3ckxLeUVrOCsrU1RVYW5VZ3d5SVhnSmFXRml4YnRneGZmLzAxMFBxKzdVNUtFclRYYnpMYmhGd284dlB6c3dWQjJBTkF6aGg3dkxDdzhHWDBzR2pabURGamhrb2trdU1oSVNIOGwxOStlVTcydFRVYWpaM3VQdkRVVTAvaG1tdXU2ZEdZeDQ4Zng1MTMzZ21UNlV5dHZyRmp4Mkw1OHVXSWpZMzE2anR4NGtUM01nWmZNcGtNcjczMkd2THo4N3QxMy80OG84QmtNbUg2OU9uUTYvVU9RUkNHRlJVVm5Uby8wZldkL3ZocEp5RURTWC8vT3padTNMZ1F1OTErSFlCSkFQSUJ4QUdJQU1BSE5MRCt3NG5XSXFIVkFQWUMrRUVxbFc3WnMyZVBQckJoblhkY1hsN2V3NklvcmdSZzVqanVrbjR5czJBR1kyeWpLSXBoNGVIaHVQdnV1ekZqeG93QjgyRUU2VHRtc3hsZmZQRUZWcTllamNiR1JqREdta1JSbkIzb3BGZC8xUzkvWVJIU24rWG01dTVrakUxZ2pQMnhzTER3eGQ2T285Rm8zZ1V3NTZHSEh1cldOb2E5Y2QxMTE2RzV1UmtjeDBFbWswR2xVaUUxTlJYVHBrMURRVUZCcjhiODVwdHZzR2pSSXNqbGN0eCsrKzI0NjY2N3dQUHQzMHZlZlBQTktDa3BnU2lLNERnT2Nya2NJU0VoeU16TXhPelpzN3U5OWg4QXlzdkxleFhyMlpMSlpPMFNJTDQ4bG5pOHE5VnE3end2Z2ZXeC92NFFROGlGanY2T2tZRkVvOUg4RWNEekFIWnF0ZHBKZ1k0SEFISnpjMU1ZWTM4RmNDVUFxRlFxVEo0OEdibTV1Umc1Y2lTaW9xSm9PYzBnNDFveVZGZFhoNk5IajBLcjFlSzc3Nzd6L0xCcmU5dXlvYkpBeHRtZjBTOHNRbm9nSnlkblBNZHh1eGhqdnhRV0ZvN0VXV3gvbHBPVE00emp1R05SVVZIYzVzMmJFUnpzdXpWNS8vWGxsMThpUHorL3k0Zm9nYzVnTU9DNjY2NURmWDI5QUdDRVZxdnQvWjZYQVhTQlA4UXdBSjc3Z0FvQWJBR0toUkMvTHZDL1k0VDQ0alFhelRFQXd3UkJtTkFmQ2h5NmFEU2Ezd0pZQktEOTFrbUV0UG9ld0VxdFZ2dFZvQVBwN3lpdFJrZ1B0TzF1QUVFUTF1RXNrZ1FBVUZSVWRGeWowV3lvcTZ1YnMyelpNcXhZc2FKZFhZRCthdnIwNllFT0llQkVVY1N5WmN0UVgxOFBBQnN1MUNSQmY2ZFVLc2NsSmlZK1hWNWVmcC9WYWozaGUxNnRWbDgrWXNTSWIxekhlcjErZTNGeDhWUS9RMFdtcDZkdmFHcHErcVMrdm41OVQyTEl5TWpZN25sY1ZWVzF4R1F5RmZaa2pBdU5VcWxNU2t4TVhPdlpWbHhjZkdWSC9VTkNRcWFyVkNxTlhxL2ZaaktadERoVHEwTWFIUjI5UUM2WFoxUlVWRHh3TG1NbWhKdzNnaWlLN3pER1ZqREdyZ0xRYnhJRmJROS9YMTEwMFVWcFRxZnphZ0RqQUl3RkVBbGFUalBZdUpZTTFRUFlEMkFQei9PZi9menp6eWNERzlhRmd4SUZoUFJBMnhhSUVFWHhoNzRZVHhDRWh6aU9LL2ptbTI5U1AvdnNzeDdYRENDQjg5bG5uK0diYjc0Qlk2d0V3SU9Cam1jZ1VpcVY0NFlQSC80VnovT2hJMGVPTENvckszdWdvYUZobldjZmxVcVY1WGxzTXBuMis0NmpWcXZIcHFhbWZpcVh5MU5EUTBPbnFWU3F2UEx5OG9jQU9Mb1RSMGhJeUc4OWoydHFhbGIxNHVXY2J4d0FOUUMxWEM0UDRuaytoT080RUlsRUVzTHpmQmhqVEZaWFY3ZTJvNHVkVG1lUTcrdnVUSHg4L0JLMVduMXBRa0xDVXJ2ZFhuM2l4SW5wRW9ra2ZzaVFJYXZrY25rR0FPajErcS8wZXYyMmJnekhLeFNLSWQyOTk5bXdXQ3luenNkOUNCbG9lSjdmS1FnQzBGclhvdDlwZXhqc2VPc25Ra2lYS0ZGQVNNK2tBSUFnQ0gzeTZYRlJVVkZUZm43K2pZSWc3RnE1Y2lXZm5wN091dHF0Z0FUZWdRTUhzSExsU2hHQWt6RjIwOTY5ZTd2YTZZTDBYSEJHUnNablBNK0hBZ0RIY1VHcHFhbnZCQWNIVHl3dExiMEhnQVVBbEVxbDExOFlzOWxjNUhrY0V4T3pNRDQrL21XZTV4V3V0dWpvNlBzRVFkQlhWbFl1NmN1QWh3NGQrbEY0ZVBpTlBibm0wS0ZESTIwMm0rZDJJcExFeE1TVmpER0p4NWNVZ0pUak9DbGpUTVlZazNFY0oyZU15VG1PVXpER0ZCekhLVGlPVTdidHhLTHlmTDBkMGV2MXUydzIyOUdldms1ZmFyVjZqRnF0dnRSMXpCaVRta3ltUXhFUkVUbXVKQUVBcEtTa3JENTQ4T0JJQU1ZdWhvd2VOV3BVeWRuRzFSMjBGSUNRM3JIWmJNY2xFZ2s0anV0Nm15TkN5QVdKRWdXRTlFd2tBSFJqQzhSdTI3dDM3MDk1ZVhtUDIyeTJGK2ZObXljKzk5eHpiUExreVgwMVBPbGozMzc3TFpZc1dTTGE3WGJHR0h0ODc5NjlQd1U2cGdIS2NQTGt5ZCtrcEtSOHBGQW9ScmthSXlNajc1QktwVW5GeGNWWEFFQndjSENCNTBVV2k4VTEyMGVkbHBhMktTd3N6SGVhanFqVDZaWlhWbGIrNlp4RzMzdU8wTkRRM3lvVWlxeXV1NTZkaUlpSVdkWFYxVXZQZHB5b3FLZy9laDQzTlRWOUFNRFcwTkN3UGpZMjlnR2xVamtHQUtSU2FWSlNVdEpURlJVVmk4NzJub1NRd0lxSWlORHI5WHFJb2hnWjZGZ0lJZWNHRitnQUNMbkFLQUNndUxqWTJwZURGaFlXdnN3WWU4SnV0N05GaXhaaHc0WU5hSnZTUi9vSlFSRHczbnZ2WWRHaVJXaExFanpSdGpVbU9VZGFXbG9PSGpseVpGeGpZK01ucmphSHcxRlRWbGIyRUFBb2xjcGt6MCtzclZacnNkbHNybXc3TkRtZHprYlA4UndPUjgySkV5ZXViSnRKNFBSM3o4ek16Sit5c3JLT2VYNzU5a2xKU1ZuVFZaK3pZVEFZdnUvTDhUb1NIaDQrNjJ6SFVDZ1VxUkVSRVRkNXRsVlhWNy9WOXExUVdWbjVoTTg5YjBQcmtnaEN5QVZzeDQ0ZGxyWnZhUTlDUWdZb21sRkFTUDhnRmhZV0x0ZG9OQ2NBYkh6MTFWZGxYMzMxRmU2NTV4NWNldW1sNERqSzZRV0tJQWpZdlhzMzNuenpUUnc3ZGd3QXJJeXgyWVdGaFo5MGRTM3BIVmVGZUg4a0VrbE1kbmEyMzMyNzVYSjVSbGZYcHFlbmUxVTVkanFkemZ2Mzd3L3pHR080YTdsRFI2UlNhWksvZHF2VmVzcGZqUVFYanVNazNaa3BZRFFhZDBWSFI5L1hWYjl1RWdWQk1BbUMwT0owT2syaUtMWTRuYzRXVnh0YWkzczE5SGJ3Mk5qWXB4aGo3dmNTZXIzK084L2xESHE5L3N1V2xwYmRDb1VpVTZmVHZWSmRYYjBLUUVzWHcxYjNaRW1BNS85ems4bTA1OWl4WTVmMDVEVVFRZ2docEQxS0ZCRFNqMmkxMnI5cE5Kb3l4dGg3eDQ0ZEczNy8vZmNqTmpZV0V5Wk1RSFoyTm1KaVloQVVGQVNlcDZLOTU0clQ2WVRSYUVSTlRRME9IVHFFWGJ0MlFhZlRBUUFZWTcrSW9uaDdZV0hoandFT2svUkRWVlZWajFkVlZUM2VTWmM0alVaenVxdHhyRmJyZitycTZ0WURzSWlpYUhFNm5SWkJFTXdBTEU2bjB5S0tva1VVUmJNb2lwYms1T1QxSE1lcFBLOC9jdVJJcXNWaWFVSHJBN241YkY1VFo5UnE5ZWpJeU1nNW5tMGhJU0dYZDVTc1NVaElXSnFRa05CdXFZUEpaTnAvN05peEhBQklUazVlSHhVVmRYdHZZMUtwVk9NNlN4YjVRM1VLQ0NHRWtQWW9VVUJJUDZQVmFuL015c29hTFpmTDV3RzRSNmZUamRxNmRTdTJidDBhNk5BR3N5TUEzZ1R3dGxhcnRRYzZHREt3bVV5bXFyS3lzanU2MDNmSWtDRnJmTnNzRmt0cGIrNmJrSkN3SWk0dXJzUDZBWjRQNEZxdGxpVWtKTHdNV3NKSUNDR0VERWlVS0NDa0h6cDgrTEFOd0JzQTNzelB6ODl4T3AwVE9ZN0xGMFV4UmhURkNNWVlUU2s0UjBSUmRETEdHaGhqTllJZzdCVkY4WWVpb3FMOU9MTXZQRG5IS2lzckgrcXFUMVJVMUVLNVhEN2NkYXpYNi85cE1CaSs3dW05UkZIMHFqZml1UXpCeGZjVDZ1TGk0cWw2dlg1N1QrODFrRVJHUnQ0V0hCdzhKZEJ4RUVJSUllVGNvRVFCSWYyYnVIZnYzbjBBOWdVNkVFTE9GNTFPdDZxejh3cUZZbWhDUXNJTG5tMm5UNTkrb3FXbHBhaWphMGpmU2t4TWZNbGZlMDFOemF1ZXh6RXhNUTk0SHRmWDE3L3JkRHIxbm0wT2g2TVNIVGh5NU1qUXJtTHgzRXJSYkRZWGxaU1VYTnRaLzRTRWhCZkR3c0t1NjJwY1FnZ2haRENqUkFFaGhKRCtnZ2ZRNVhyeHVMaTQ1endMNkxXMHRQelUwdEp5Q0dmM084MXhGdGU2eURJek16dmNMcFBqdUFIek8xY2lrVVQ1YTYrb3FIalE4OWczVWFEVDZaWmFMSlpUM2IxUFc5OTJzenhjcDl1KzNFUlJ0SFp4amRuaGNCaTdlMzlDQ0NGa3NCb3diMW9JSVlSYzJFYVBIbDBwbFVwamUzcWRXcTIrV0tQUm5GWHRDSzFXeTdLenMwL0paTEtVcnZwbVpHVDhzNE14bENxVmF1elp4QkZJbnNVWVpUSlpabloyOWxIUDgxcXRscW5WNnB5TWpJemRQTThyemxkY0dvMm0wVjk3ZFhYMU0xVlZWVS8zNUpyS3lzckZmUmdhSVlRUU1tQlJvb0FRUWdnaDNSR1dtcHE2cGJNa1FYQnc4SXpPQmxDcFZKZExwZElhenphSHc3SFBiRFozdVB5QUVFSUlJZWNmSlFvSUlZU1FmcUNuMi9yMTVUaGFyVFljUUZNWDNSd1NpU1Npc3c3RGhnMzdSMmZuVTFOVDMvRnRLeWtwbVcwMm16Y0JRRmxaMlp5eXNySTViYWZDQUlTMXhlYVB2b04yZEhJTjJ1NXpCNmhBS1NHRUVOSWhTaFFRUWdqcEZ5b3JLeGZ6UEsvMmJlYzRMaVErUHY1Smp1T1VudTExZFhWdm04M21nNzc5SlJKSlhIeDgvQkxYc1NpS05wMU90OXh1dDlkMWRuK0x4WEpDRkVWTFIrZmxjdmtJejJPcjFWb013Tm5abUVlUEhyM1ViRGIvMkZtZkM0aXhycTd1bmRqWTJFY0FvTGEyOXEzbzZPaUY1K3BtSFMwZmNEbHk1TWpRanVvZGRIVnROeE1qaEJCQ3lLQkZpUUpDQ0NIOVFrTkR3N3QrbW1NeU16UC82WnNrYUdwcTJscFdWcllBSFh3cUxKUEpFaUlqSSs4QUFNYVlMQ0lpNHJaVHAwN05OQnFOaHpxNmYzRng4ZVRPNHZQOXBQN3c0Y09UQUZSN05IVnIzWDU0ZVBoTlRxZXpVYS9YL3d1QTBKMXIrb3ZhMnRwMXNiR3hqOVRYMTI4cUx5OWZjaTRUQllRUVFnZ0pIRW9VRUVJSTZaZVVTdVc0OVBUMFQyUXkyUkRQZHFmVDJkalUxUFJ4Y0hEdzlJNnVOUmdNMjhQQ3dxN2plVDRFQUdReTJkRDA5UFNmZFRyZDh1cnE2cFVBckIxY3l1Zm01cmE0RGtSUmRCWVZGYldiNVhBMmdvT0RmeHNWRlRYSGFyV2VhbWhvZUwrK3ZuNlR6V1k3MXBmM09GZHNOdHVSNnVycWxWVlZWVThCYVBkejBXcTEwWjdIR28ybTF2UDQyTEZqR3BQSlZPNXptY0hmdmJSYWJaYzdZQUNBM1c1MzF6ZXcyV3cxUGJtV0VFSUlJZjVSb29BUVFraC93OGZGeFQwYUh4Ky9sREVtYTNlUzU4TlRVMU0vN3ZHZ1BLOUlTRWg0SmpJeThvNjZ1cnBYZFRyZE9yUmY1NjVrak1rOWpqdEtLUFNhUkNJSkF3QzVYSjRhSHgrL1JLRlFwSmFVbE54YVdscDZSMC9IR2pKa3lKdStzeTE2TXc0QVUzYzd1blpHNkVDbnl6c0VRV2pzcWs4YkdRQ3VPL0VjUEhnd3c2ZXBKenN5ZExqVWhCQkNDQm5NS0ZGQUNDR2szMUFxbFJlbnBLUzhxVktwOHZwcVRMdmRmbG9xbGNhN2p1VnllV3BpWXVJcjhmSHh6K3IxK3ErYW1wcTJOVFEwZklUV2gyV3ZoMjVSRkR2Y2RqRXJLK3NIdE5Vb2FHeHMvS2lxcW1wRmQrS1JTcVV4bnNjV2k2VUVBT3JyNjlkMzl6VzVKQ1VscllKUHpMMFpwNzhaUG56NGQwRkJRUlBPOVgxbzVnRWhoQkRpSHlVS0NDR0U5QWV5dExTMDk4TEN3bTRFMEtjUGI3Lzg4c3V2NCtMaS9oZ1pHVG5YczUzanVLQ3dzTERyRkFwRlprTkR3d1lBVUNxVlhnL2RUcWZUMk5HNGNybmMvVW0yUkNLSjg5ZEhJcEZJL1Z3M3pQUFlZckVjN2Q0cjZmKzYybkZoMUtoUkpiNXRKU1Vsc3hzYkd6ZWR1NmdJSVlRUTBsT1VLQ0NFRU5JZjJKeE9wd2srU1FKQkVNdzFOVFV2eHNYRlBlWFpydFZxZ3pzYWFNeVlNU2NsRW9sN3JielZhcTBxTFMyOXE3NitmdU9RSVVQK29sUXF4M2oyTHlzcit3TUFSOXRob3MvOW0zdndHdHJOUGdnUEQ3L1ZZREJvQWJRQUNJNk5qYjNUTXpZQWFHbHAwZmJnSG9FbVVTcVYrWXd4dThsa09oSG9ZQWdoaEJCeWJsQ2lnQkJDU0w5UVdscjZZSEJ3OEc5Y3hRdE5KdFBQSjArZXZNMW1zelg1SmdvQXVEN3BqMFRya2dFYkFERTRPSGlDNTRONDI5SUJJd0FZamNaL0h6MTZOQ2MwTlBSMzhmSHhmMVNwVk9PYW1wcitialFhdjNmMVZ5cVZ5WjQzNFRndUdJQVVmcElBZmpnZERrZU5SQ0p4THkySWlvcWFIeFVWTmIrakMydzJXOW1GVXNnd0l5TmplMUJRMEFTTzQ0Sk9uejc5bE1sa2V2MWMzZXVYWDM2WmVDN0c3V3JHQXlHRUVFSmFVYUtBRUVKSWYyRW9MeTkvS0RVMWRlM3AwNmVYMU5UVS9CV3Qyd2Y2bmRZUEFNT0hELytzczdYc1pyTzVDSUFZSGg3K2U4YVlzNkdoNGN2bTV1WXR6YzNOVzlScTlaaTI0bnB1TXBrc3hmTllLcFVtUkVWRnphMnJxL3VyNzloYXJUWWUzdHNqd21Bdy9DczhQUHlXN3IxY29MYTJkbFYzKzU0bndhR2hvWmVFaElSTTh6MFJFaEx5MjY0dTlpMmttSktTNHJYbFpVVkZ4UitkVHFkWE1VT3oyZnhmMzNIVWF2WFl0TFMwcjdvZk5pR0VFRUw2RWlVS0NDR0U5QnZOemMxYjl1L2YveDJBeGk0N0F6Q2J6VDkzbGlob2JHejhFQURDd3NLdURnOFB2ekU1T2Rsc05CcC9xS3VyVzkzVTFMVFZ0NzlLcGJyWXR5MGhJZUZaZzhId3IrN0VjL3IwNlQ4RkJ3Zi9WaUtSUkhYVnQ3bTVlWnRPcDN1ck8rT2VENm1wcVIrRWg0ZmZ3QmpqdStvcmlxTGZPaEsraFJSOUV3VjZ2WDZ6eFdJNTFZM3hwVktwTkxhcmZvUVFRZ2c1TnloUlFBZ2h4QUpBa1pHUklTOHVMdTd6N1FCN29WdEpBZ0F3bTgwZEZnSnNhR2pZb05QcFZnR0FWQ3BOQkFDTzQ1UWhJU0ZYbUV5bWZmNFNCV3ExdWwzU1FTS1JSR1ZrWlB5ek8vRllMSmFUeDQ4Zno0Mk1qSHhBcFZLTjQzaysyUFZRelJnVG5VNm53VzYzbHpVME5QeTl1Ym41VTdUdG10QWZpS0pvN2s2U29BMXRLOWhOQlFVRkNyMWVEd0RtUU1kQ0NDR0VkQmNsQ2dnaGhOUURTRlNwVktFQWFnSWRURGNGQXpDMHRMUnNLeXNybTg4WWt3SGdBVUFRaENhajBiamJhclVlYit2TEtSU0trWjRYVzYzV0k3NER5bVN5TEtsVTZuZVpnKzlPQlFDZ1VDaFVGa3Y3NTJXejJWeFJVVkh4eHk3aWx3Q1FvYlgrZ1F5dHlaR0FKZzFNSnRQK3lNaEl2K2RzTmx1cFhxLy92cVdsNVh1VHlmUzkyV3d1QnhEbTI2OXR1OFlPeGNiRy9zbnBkT3A5MnlzcUtoNzBpV1h2dWRpNk1CQTFDaG9hR2tJa0Vna1lZL1huKzk2RUVFSkliMUdpZ0JCQ1NDbUFSSTdqTXRBL0V3WHRIdTRpSXlOL1YxOWYvNTdaYks0d204MXJPcnM0T2pwNm9VUWk4WG9DdGxxdDdYWWFpSTJOOWRvKzBlRncxSmhNSm0xSVNNaVYvc1lkTldyVUNRQ0NJQWhXVVJUdG9pZzZmR0psakRFR2dHZU04WXd4Q1FDSjc2ZjJEb2VqOXNDQkE0a0ljS0tnclo0REFNRGhjTlFiRElidkRBYkR2d3dHdzNkV3E3VmJPeHpFeE1RODBObjV5TWpJTy95MSt5WUtCaEtaVERaTUVBUUlnbEFhNkZnSUlZU1E3cUpFQVNHRURIS01zUjlFVVJ6UEdKc0VvRjFodVg2Z0dhMFA0TzVQbUpPVGs5OEpDd3U3MW1xMWxzSlBJZ0VBT0k2VEs1WEtNV3ExZXJ4bnU4UGhxRFVhallkOSt3Y0ZCVTMyUE5icjlkdFBuVHIxWUZaVzFtNjVYRDZpZzlnNGp1T1VBSlE5ZkUxdURRME5INko3dXlxY1UwYWpzZWowNmROUE5qYzNmMlV5bVFyUndjLzFmQmc5ZW5TRmE3bkloYzdwZEU1c3pSZmhoMERIUWdnaGhIUVhKUW9JSVdTUWN6cWRuM01jdDRqanVEc0J2SURXblFiNkU0dkpaUHBKcFZLTmN6VXd4dmpRME5DcmV6TllZMlBqSnZoNUNENXg0c1RObVptWi81RklKQkVBb05mcnZ3VFFlUGp3NFl0VFUxUGZpb2lJdUxtM0w2QXp6YzNOSDUrTGNYdEJmL3IwNmVjQ0hjUUF3ekhHNWdLQUtJci9DSFF3aEJCQ1NIZFJvb0FRUWdhNW9xS2kvK2JtNXU0Q01DRXZMKy9od3NMQ0Z3TWRrNi9LeXNwSE16SXVIWWpKQUFBZ0FFbEVRVlF5dm1HTXljOW1IS1BSdUxPOHZIeUp2M00ybSszdzhlUEhwNDBZTWVKYlFSQXNEUTBObjdlZDBwODZkZXFXcXFxcVA4Zkd4czVWcTlXVDVITDVjSjduUTg0bUZnQ3cyKzA2ZzhIdzQ5bU8wMStjaTdvQ0Z6S05Sdk1JZ0dFQWRoWVZGZlhIMlRxRUVFS0lYNVFvSUlRUUFwN25Gd2lDc0VjVXhaVWFqWVpwdGRxWDBJOW1GaGdNaHAzSGp4L1BqNHlNWEJRY0hIeVpWQ3FOYXl0ZzJDbW4wMmtSQktIT2JEWVhOVFkyYnFtdnI5K0FUbDZYMld6ZWMvTGt5ZXZiZGovd3FsUm9zOWtPbDVlWFArelJGS1pVS29PZFRxZGFLcFVxQkVGUThEd3ZBeURoZVY0aWlxS1U0emdlQUMrS0lzZnpQSWZXNVJQTXRST0MzVzZ2Nml5ZXJqZ2NEcDBnQ0lIYWdVQ3cyKzI2Y3pId3dZTUgwK0d4MUtTdlpHZG5IK3ZyTVR2QXRTVUpWZ0JvNFRodTRYbTZMeUdFRU5JbktQTlBTQSs0S21iVHAyWmtJTkpvTkRNQWZBUkFEZUM0S0lydjhEeS8wMmF6SFkrSWlORHYyTEZqTUcySnh4REFOZnJrd2xKUVVLQm9hR2dJa2Nsa3c5cHFFc3hGNjB5Q0ZnQTNhYlhhTHdJY0lpRjlqdDRURVRLdzBZd0NRZ2doQUFDdFZ2dEZmbjcrSllJZ3ZBVmdJbU5zaFNBSWtFZ2thTnNIZmpDOUdhUWtBZWsydlY1dmxrZ2tFQVFCYllVTEFXQW54M0VMOSs3ZGV5aVFzUkZDQ0NHOVFZa0NRZ2doYm0wUE5aTnljbkxHTThhdUFqQ0o0N2dVVVJRanU3cVdrRUhNekJpcmI5c0M4UWRSRlA5Qk5Ra0lJWVJjeUNoUlFBZ2hwSjIyaHh4NjBDR2tHN1JhclNyUU1SQkNDQ0Y5aVF0MEFJUVFRZ2doaEJCQ0NPay9LRkZBQ0NHRUVFSUlJWVFRTjBvVUVFSUlJWVFRUWdnaHhJMFNCWVFRUWdnaGhCQkNDSEdqUkFFaGhCQkNDQ0dFRUVMY0tGRkFDQ0dFRUVJSUlZUVFOMG9VRUVJSUlZUVFRZ2doeEkwU0JZUVFRZ2doaEJCQ0NIR2pSQUVoaEJCQ0NDR0VFRUxjS0ZGQUNDR0VFRUlJSVlRUU4wb1VFRUlJSVlRUVFnZ2h4STBTQllRUVFnZ2hoQkJDQ0hHalJBRWhoQkJDQ0NHRUVFTGNLRkZBQ0NHRUVFSUlJWVFRTjBvVUVFSUlJWVFRUWdnaHhJMFNCWVFRUWdnaGhCQkNDSEdqUkFFaGhCQkNDQ0dFRUVMY0pJRU9ZS0FhUFhwMHVGUXF2Wmd4Tms0VXhRd0FRd0VNRVVVeG1ER21CaUFQY0lobnd5cUtZZ3RqekFDZ0hFQUpZNnhZRk1VOWRydjlwNE1IRHpZR09rQkNDQ0dFRUVJSUliMURpWUsrdy9MejgzT2NUdWMxSE1mTkZFVXhCd0JFVWZUdXhGaEFndXRqY3NhWUhFQUVnQlFBRTEydlV5cVZJaTh2cjBnUWhNOTVudjkwNzk2OVJRREVUc1lpaEJCQ0NDR0VFTktQVUtMZ0xNMmFOWXN2TGk2K2hqSDJxQ0FJbHpER0lJb2k1SEk1Um8wYWhlenNiQXdkT2hRSkNRbUlpNHREVUZBUVZDb1ZaRExaQlprMEVFVVJOcHNOSnBNSlJxTVIxZFhWcUtxcVFrbEpDUTRkT29RalI0N0FhclhtTU1aeUJFSDRrMGFqK1ZFVXhSY3pNakkrL2VTVFQ1eUJqcDhRUWdnaGhCQkNTT2N1dkNmVmZtTE1tREZxaVVReUI4RERBTklBSUNJaUFwTW5UOGF2Zi8xcjVPWGxRU0laZkhrWWg4T0J3c0pDZlAvOTkvajIyMi9SME5EZ09uVVN3TXNPaDJQOWdRTUhXZ0lZNGxuUmFEUWlBR2kxV3ZxN1F3Z2hoSkJCaTk0VEVUS3cwVi9zbm1NYWplWVdBS3NBUkFKQWFtb3FicnZ0Tmt5ZE9oVXltU3l3MGZVak5wc04yN1p0dzhhTkczSHExQ2xYY3gyQUI3VmE3UWU0QUpjazBDOUZRZ2doaEJCNlQwVElRRWQvc1hzZ0x5OHZYaFRGdndLWUNRQzV1Ym00N2JiYk1ISGlSSEFjYlNEUkVVRVFzSFBuVG16WXNBSDc5dTF6TlgvT0dGdFFXRmg0T3BDeDlSVDlVaVNFRUVJSW9mZEVoQXgwOUhUYlBTdzNOM2UyS0lwSEFNeU1pSWpBU3krOWhMVnIxK0t5eXk2akpFRVhPSTdEWlpkZGhyVnIxK0tsbDE1Q1JFUUVBTXdVUmZHd1JxTzVGWlN3SW9RUVFnZ2hoSkIrZzU1d3UxQlFVS0RRYURRZk1NWTJBQWliT25VcXRtelpnb0tDZ2tDSGRrRXFLQ2pBNXMyYmNlV1ZWd0pBT0lDTkdvM21nNHlNakF0NXUwaENDQ0dFRUVJSUdUQW9VZENKdkx5ODBPYm01bjhDdU1rMWkyRFpzbVVJQ1FrSmRHZ1h0TkRRVUR6MzNIT2Vzd3R1Q2c0TzNwNlhseGNhNk5nSUlZUVFRZ2doWkxDalJFRUh4bzRkbXlpSzRnK01zWUwwOUhTOC8vNzdOSXVnanhVVUZHRFRwazFJVDA4SFk2eEFGTVgvNU9ibUpnUTZMa0lJSVlRUVFnZ1p6Q2hSNElkR294bko4L3gvQVl6T3pjM0YyclZyRVJNVEUraXdCcVRZMkZpc1hic1dPVGs1QURDR01iWTdMeTh2TTlCeEVUS1k1ZVRrak0vTHkxdWgwV2gyYVRTYUNvMUdZdzUwVElRUVFnZ2g1UHloUklHUE1XUEdER1dNL1J0QWNrRkJBZDU0NHcxYWFuQ09oWVNFNE0wMzMzVE4yRWdHOEorY25KelVnQVpGeUNDVW41K2ZuWnVidTVQanVGMmlLQzRDTUI1QUlnQkZnRU1qaEJCQ0NDSG5FU1VLUEl3ZVBUcGNJcEY4S1lwaTlOVlhYNDBYWG5nQmNqblYyRHNmNUhJNW5uLytlVng5OWRVUVJUR2E0N2h0T1RrNVlZR09pNURCUXFQUnpCQUVZUTlqYkFKajdCZFJGQjhYQkdHQ3crR0kxZXYxbENnZ2hCQkNDQmxFSklFT29ML0l5c3FTU2FYU0xRQkdUcG8wQ1U4KytTUnRlM2llOFR5UEpVdVdvTDYrSGp0MzdoekpjZHpXckt5c0t3OGZQbXdMZEd5RURHVDUrZm5aZ2lCOERFRE9HUHRqWVdIaHl3Q0VRTWRGeUlWTW85R1lBTlFBT01nWTIyYXhXRFllUG56WUdPaTRDQ0dFa082Z0orRldUS0ZRckFIdzZ4RWpSdURQZi80ekpRa0NoT2Q1TEYrK0hDTkdqQUNBWDh0a3NyY0JzQUNIUmNpQTVuUTYvd3BBeFJoN3ZMQ3c4RVZRa29DUXZxQUVrQUpnaGlpS2I4cmw4aE81dWJtL0QzUlFoQkJDU0hmUTB6Q0F2THk4eDBWUnZDMG1KZ2FyVnEyQ1NxVUtkRWlEbWtxbHdxcFZxeEFURXdQRzJPMTVlWG1MQWgwVElRTlZUazdPZU5keWc3YVpCSVNRUGhBU0VxSjBPQnhEQkVHNEJzQkhBS0laWXgvazV1WStIT2pZQ0NHRWtLNE0ra1JCVGs3T1JhSW9QcXRRS0VUWHd5a0pQRmZTUnFGUWlLSW9Mc3ZOemMwUGRFeUVERVE4ejg4RUFFRVExb0ZtRWhEU1ozYnMyR0U1Y09CQVJWRlIwV2RhcmZiM2pMSEpBUFNNc1JmeTh2SW1Cam8rUWdnaHBET0RPbEdRbDVlbjRqaHVJd0IrOGVMRnJHMjZPK2tuUm93WWdjV0xGek1BUEdOczQ2V1hYcW9NZEV5RUREU2lLRTVxKys4UGdZNkZrSUdzc0xEd2UxRVVGd0RnUkZHazJUdUVFRUw2dFVHZEtCQUVZVG1BRVFVRkJaZytmWHFnd3lGK1RKOCtIYi82MWE4QUlOTnF0UzRQZER5RURFQXBBQ0FJUW5HZ0F5RmtvTnUzYjk5SGpMSERBQzZpbVhLRUVFTDZzMEdiS01qTnpaM0NHTHMvTEN3TVM1WXNBV05VTDY4L1lvemh5U2VmUkVoSWlBamdnZHpjM01tQmpvbVFBU1lTQUV3bVUzT2dBeUZrRUJBQi9BMEFHR05YQkRnV1FnZ2hwRU9ETWxFd2J0eTRFSTdqMWdQQTRzV0xFUkVSRWVDSVNHY2lJaUt3Wk1rU0JnQWN4NzAzYnR5NGtFREhSTWdBb2dDQTR1SmlhNkFESVdRd0VBU2hxTzNiU3dJYUNDR0VFTktKUVprb3NOdnRpMFJSVEx6eXlpc3haY3FVUUlkRHVtSEtsQ200OHNvcklZcGlvdDF1Znl6UThSQkNDQ0c5d1JnNzFmWnRZaURqSUlRUVFqb3o2QklGRjExMDBSQUFqeWlWU3ZHUlJ4NEpkRGlrQng1KytHRW9GQW9Sd0tOdC94OEpJWVNRQzRvZ0NQcTJiMms2SXlHRWtINXIwQ1VLbkU3bm53SEk1OHladzJqSndZVWxNaklTYytiTVlRRGtUcWZ6dVVESFF3Z2hoUFNVVkNxMUFJQW9pclNURHlHRWtINXJVQ1VLTkJwTkhvQmJvNktpY01zdHR3UTZITklMdDk1Nks2S2lvZ0JnZGw1ZW5pYlE4UkJDQ0NHRUVFTElRRE9ZRWdVTXdFc0FzSERoUWlpVmxNaS9FQ21WU2l4Y3VCQUFJQWpDUzJqOS8wb0lJWVFRUWdnaHBJOE1ta1NCUnFPNUFzQ3YwdFBUTVhQbXpFQ0hRODdDekpremtaNmVEc1pZUWR2L1YwSUlJWVFRUWdnaGZXVFFKQW9BL0JFQTdyMzNYbkRjWUhyWkF3L0hjYmozM250ZGg0OEdNaFpDQ0NHRUVFSUlHV2dHeFJOemZuNStMb0RKS1NrcG1EUnBVcURESVgxZzBxUkpTRWxKQVlBcE9UazVPWUdPaHhCQ0NDR0VFRUlHQ2ttZ0F6Z2ZuRTdubzR3eDNITExMV2MxbTBDbjArSDExMStIdytGd3QvRThqMFdMRmlFNE9QaXM0M3ozM1hmaGNEZ1FIUjJONk9ob2pCdzVFdWRqWndaQkVMQnk1VXBFUjBjaktpb0tHUmtaeU03T1B1ZjNQUnNjeCtIbW0yL0c4dVhMd1hIY293QnVEWFJNaEJCQ0NDR0VFRElRRFBoRVFWNWVYcklvaWplR2hvWmkrdlRwdlI1SHA5Tmgzcng1cUt5czlHcVBpWWxCUzB0TG55UUtQdmpnQXpRME5MaVBseTlmaml1dU9QZEw4T3ZxNnJCNTgyYjM4WXdaTTNxVUtMRFpiTERiN1RDYnpXaHBhWUhSYVBUN0paUEpjTWNkZC9SWjNETm16TUFiYjd3QnZWNS8wMFVYWGJUNDU1OS9MdSt6d1FraGhCQkNDQ0Zra0Jyd2lRSUFEd0RnWjgyYUJZVkMwYXNCcXF1ck1YLysvSFpKQWdDb3FhbkJyYmZlaXBVclZ5SXZMNi9YUVpyTlpxOGtBUUNrcGFYNTdYczI5OG5PenNaNzc3M24xVlpUVStOMW5KQ1EwTzY2NnVwcTNIUFBQYkRaYkxCYXJiRFpiTzRFZ1NpSzNicTNYQzdIbkRsendGamZiRlNnVUNnd2E5WXN2UFBPTzd6RDRYZ0FWSytBRUVJSUlZUVFRczdhZ0s1Uk1HYk1HTFVvaXZPbFVpbHV1T0dHWG8xUlZGU0VPKys4MDIrU3dLV3hzUkVMRnk3RSsrKy9EMEVRZW5XZnFxb3FyMk9PNDF4cjhNODUzMFJCVWxKU3V6NHhNVEdvcnE3RzZkT24wZERRQUtQUkNKdk4xdTBrQVFCWXJkWjI5enBiTjl4d0F5UVNDUmhqZDQ4Wk0wYmRwNE1UUWdnaGhCQkN5Q0Ewb0JNRkVvbmtXZ0JCVTZaTVFXUmtaSSt1RlFRQmE5ZXV4Yng1ODZEVDZiek9xZFZxcEtlbmU3VTVuVTY4L1BMTG1ETm5Edjczdi8vMU9OYlMwbEt2NHlGRGhrQXFsZlo0bk42b3JxNXVkMjlmZlpXNDhIMmRaeXNxS2dwVHBrd0JnQ0NKUkhKTm53NU9DQ0dFRUVJSUlZUFFnRjU2SUlyaWJZd3h6Smd4bzBmWGxaU1VZTVdLRmRpN2QyKzdjN0d4c1hqdHRkZVFtSmlJWjU1NUJsOS8vYlhYK2NPSEQrUFdXMi9GRFRmY2dEdnZ2TFBiQ1lxeXNqS3Y0NkZEaC9ZbzV1N3lOKzNmTnhIaUwxRUFBT1BIajBkb2FDaWtVaWxrTWhua2NqbmtjamwwT2gzMjdObmo3amQzN2x5a3BxWkNwVkpCcFZKQnJWWWpLQ2dJUVVGQkNBc0w2OXNYaE5aYUJkdTNid2VBMndDODMrYzNJSVFRUWdnaGhKQkJaTUFtQ3NhT0hadklHSnNjRlJXRml5Kyt1RnZYNkhRNnZQMzIyL2o4ODgvOUxpSEl6TXpFcTYrK2lxaW9LQUN0eFFZek16UHgrdXV2ZS9VWEJBRWZmZlFSdG03ZGlxdXV1Z3F6Wjg5dTkvQmRXMXVMNjYrLzNuMXNzOW04enUvYXRRdS8rdFd2L01hNWJkczJ4TWJHQWdCTUpoTWFHaHI4TGhjQWdFY2VlUVE3ZHV4d0gwZEhSd01Bamh3NWd0bXpaL3U5cHUwVGVxL2psU3RYNGc5LytJUGYvbHUyYlBGS0ZQenVkNzlEWEZ5YzM3N253c1VYWDR6SXlFalUxOWRQeWMzTlRkaTNiMTlWMTFjUlFnZzVqeGlBN3E5Vkk0UVFRa2hBRGRoRUFjL3pOd1BncnJ6eXlpNjNSRHgrL0RnKy9mUlRiTjI2dGQwRHU4dk1tVFB4MkdPUHdXcTFZdnYyN2RpOWV6ZHljM054KysyMzQ2S0xMc0xUVHorTkV5ZE9lRjFqczltd1pjc1cvUDN2ZjhmNDhlTnh4UlZYb0tDZ0FHcTFHb0lnd0dnMGRoaVQzVzZIM1c3M2UwNFFCR3pmdmgzZmZQTU5kdTNhaGQvODVqZFl1blNwMzc3RnhjVmV4eU5Hak9qc1IrR1hSTkw1SHhQUHVnTWN4N2tUS2VjTHovT1lPblVxTm0zYXhIRWNkek9BRjg5ckFJU1Fma0dwVkNZN25VNlY2OWhtczVVQ01QdnJHeHdjUE43aGNKU2F6V2JmQWpTU2lJaUkyNDFHNDM5dE50dlI3dHhYb1ZBTWxVcWw4UWFENGIrZHhKWVVFeE96VkJDRUpydmQzdWgwT2h0cmEycy9CRkRmblh2MFZHeHM3SU9leHpxZDdpMEExcjdxNzBNTndBN0EveTlRQUNrcEtXdkR3c0ptT1J5T1dxZlRXV3UxV3N0S1NrcjhGUTlTcDZTa3ZGVmJXL3VheVdUNnVadjNKNFFRUWtnZkc2aUpBb2JXYWVnZGJvbG9NcG53K2VlZjQvUFBQKyswcGtCSVNBaVdMRm1DaXk2NkNQUG56OGZSbzBmZEJmejI3ZHVIbVRObll0U29VWGovL2ZleGV2VnFiTml3QVU2bjAyc01RUkN3YytkTzdOeTVFektaRE5kY2N3M216Sm5UNnhlM1o4OGVQUHZzcys3ajQ4ZVArKzFuTnB2YkZXRWNObXhZaisvSDh6eGVlKzIxRHMvLzhNTVA3dS9sY2puZWV1dXRUc2Y3L2U5LzMrZkpoR25UcG1IVHBrMFFSWEUyS0ZGQXlLQ1VscGIydFZ3dWQyZEREeDA2Tk5KbXN4M3owNVZMUzB2N2d1ZjVjTHZkWHRIUzB2SmpWVlhWb3lxVmFuSkNRc0tUTXBsc2FFdEx5MC8vKzkvL3hnTncrcm5lazNybzBLR2ZLUlNLVVRVMU5Tc3JLeXVmUnV0RHM1ZXdzTEFGa1pHUjd2MWhiVFpiYVcxdGJlZi9XSjZGeE1URVZ6eVBkVHJkZW5UeTROL1QvcDZTazVOWFJVVkZ6WFU0SExVMm02M0NhRFIrVTFGUnNjaXpqMXF0dm9UbitXQ2U1NE1CcEltaTZPL25HanBpeElodGFyVjZmRVJFeEEybHBhVUxHeG9hM3UxT0RJUVFRZ2pwV3dNeVVaQ1Rrek1XUUhaNmVucUhEOFk4eitOdmYvdGJwOFgxTHJ2c01qeisrT1B1YWY2TU1hOHEvNVdWbGRpelp3OHV2ZlJTU0tWUzNIZmZmWmcrZlRwZWVlVVY3TnExeSsrWU5wc05sMTU2YWE5Zm0wS2h3T2pSbzczYVNrcEtZTGZiMnhVL1BIYnNXTHRkQ1lZUEh3NEFDQXNMdzR3Wk0yQXltZkRkZDkrNXoyZG5aeU0xTlJYZmYvODlXbHBhQUFCS3BSTHIxNi92Vm54bXM3bkx2bGRjY1VXZkp3cUdEeCtPOVBSMG5EaHhZa3h1YnU3WWZmdjI3ZS9UR3hCQytqdGVKcE41Rm5jUmJEWmJpYitPS3BWcUxNL3o0UUFnbFVxVGdvT0RmMk94V0twVFVsTHVjbzJoVnFzdmpvdUxlN1M2dW5wbEovZGthV2xwRzVSSzVXZ0FpSTJOZlNJNE9IaHFTVW5KNzYxV3EyY0dPamc2T25xKzU0VVdpK1ZFYkd5cy8vVmNYZERwZEt0NmM5MjVFaHdjUEFVQWswZ2tNUktKSk1aZ01IenYweVZFb1ZCa2VqYTB0TFQ0enI3Z016TXp2MUdwVlBrQXdCaVRwNmFtcmxPcFZHTXJLaW9lQnRDN0xZVUlJWVFRMGlzRE1sSEE4L3gxb2loaTJyUnBmb3YzQWEyZmZDOWJ0Z3kzMzM1N3Uzb0VRNGNPeGFPUFBvcExMcm5FcS8zcXE2L0c0Y09IdmRvKysrd3pyd2Yvb1VPSDRpOS8rUXYyN05tRFZhdFc0WmRmZnZIcVAzbnlaRngyMldVQWdNTENRZ0N0TXdUdXVlY2VkNTh4WThiZzNYZlBmSWd5ZnZ4NFdLMnRIK3lFaFlVaE5UVVZNcG5NdlV6Q2JyZmp3SUVEeU12TDg3clh6ejk3ejlvTUNRbEJmSHc4QUNBaElRSFBQUE1NQ2dzTHZSSUY4K2JOdzhTSkUvSGpqeis2RXdVS2hhTDlEN0NmWVl4aDJyUnBycGtQMXdHZ1JBRWhnNGhjTHM5Z2pNbGN4MWFyOVNRNitFUThLQ2pvMTU3SFRVMU4vd0JnTFNrcHVTc3JLMnVmYTV5NHVMai9hMnBxK3RoaXNaenFZSnhKWVdGaFhydXRxRlNxM0pFalJ4YVdsNWZmVzE5Zi94NEFKQ1FrUENxUlNLSTkrNFdFaEZ3ZUVoSnllUzllcWp0UmtKV1Y1VysyaEY5WldWay9vUWNQMjUzMXI2dXJlMCtuMHkwSFduL3Vjcms4MWZPOHdXRDR6dk00TkRUMEV2anNzbVEwR24wVEJjN1RwMCt2U0V0TCs4RHovMk5NVE13RGNybDg2SWtUSjM0UHdOVGQrQWtoaEJCeWRnYnE5b2d6QUtDZ29LRFRUcU5HamNLc1diUGN4MGxKU1ZpOGVERSsvdmpqZGtrQ29MV29uK2Q2ZmFWU0NhdlYydTVUZXdBWU4yNGNQdmpnQTd6ODhzc1lNMllNQUVBbWsrR0JCeDVvMTljM21UQnk1RWozOTAxTlRlNGtBUUJFUmthQzUvbDIyelB1M3IyNzNiZy8vZlNUMTdHL29vNitNeXBjTXpDYW1wcmNiU0VoSWUydTY0OWMvNzhaWXozYjVvSVFjcUZTdUw1VUtwVlhwdFJpc1J6MlBBL0EvZkFaRWhMaVZiRzFzYkh4SXdDdzJXeEhhbXBxWG5LMWN4eW5qSStQWDlIUnpZMUc0MzlPbkRneDFlRncxSG0yY3h5blZpcVZvd0JBTHBjUGo0bUorV052WDJCbjVITDVpSTYrL1BRZDFsZjlwVkpwckt0ZmFHam8xWjdYaWFKbzArdjFPenpiZ29LQ0NuekhiMnBxYWxmUG9ibTVlY3VKRXlkbUNvTGdWVmNpS0Npb1FLMVdEKy9PejRRUVFnZ2hmV1BBelNnWU0yWk1raWlLT1ltSmlVaEpTZW15LzRJRkMxQmFXb3BycjcwVzBkSFJ1UFBPTzdGOCtmSnUzY3RzTnVNLy8va1A4dlB6Tyt4VFdGaUlYLzNxVnlnc0xFUjVlVGtTRXhQYjlmR3RrWkNaZVdhR3B1L1doYTRaQWZuNStUaDY5RXlkclowN2QrSysrKzV6SHpjM04rUGd3WU5lMTQ0Yk42N2R2VStkT3VYK1BpUWtCTEd4c2REcjlYQTRITzcyME5CUTkrd0hUL3YzNzhkZGQ5M2xkNGVJOVBSMGJOeTRFWEs1dk4wNWY2eFdLOWF0VzRkLy92T2ZxS21wUVV4TURLWk5tNFk3Nzd3VE1wbXM2d0VBcEtTa0lDRWhBVlZWVmJsang0NU4zTDkvdjIrUk1rTElBS0xSYVB3V0tnUmFIMkE5ejV0TXB2M0hqaDNMQVJEZU5sVWVBQ0NLb3Azak9GbHdjUEFNQURDYnpVVk9wOVBDODd6Q1lERHNhR3BxK3NKMXpzVmdNR3dINEFDQTV1Ym1yNDhmUDU2VGtwTHlxV3ZhdkY2di82cWlvbUl4QUQ0MU5YVTl4M0hLdm5yTmdpQzA5TlZZZlNFc0xPeGF6K09XbHBaZDhQbmszemRSMERiYncvdVhXeHU5WHY5VmNYSHg5SXlNakg5d0hLY1dCTUY0OHVUSnFTMHRMVVY5SERvaGhCQkNPakhnRWdVU2lXUWEwRHBkdjZObEI1NUNRa0x3eGh0dkFFQzdCK3UrbEplWDEyNXBnTXVSSTBlOGpqMW5GSlNVZUMreGRTVWFKa3lZZ0kwYk43cmJqeDgvanVQSGo3dG5CSHo5OWRkZUQvdUEvMFNCNTY0SUdSa1pBSUNLaWdxdlB2N3FDZGhzTmp6enpETmVTWUxMTDcvY3ZZemh4SWtUV0xseUpmNzBweisxdTlhWDFXckZnZ1VMY09EQUFYZGJaV1VsMXF4Wmc3MTc5K0xOTjkvc1ZyS0FNWWJ4NDhkajgrYk40SGwrR29BMVhWNUVDQmxVSWlJaXJtV011UXU2TU1ha2FXbHBXLzMxRFE0T0xnZ09EaTd3YmRkcXRlRUEzTk91ekdaejViRmp4MzZWbHBhMlNhbFVaaGNYRjk4RVFFaEtTbnBWclZaN0ZhVTVlZkxrTlUxTlRaKzFIY2JtNXVaV01zWjRBSEE2blpiOSsvZUh3S01ZWW5KeThsK2pvcUx1ZGgzcmREcXZvb09CRmhRVTVQWDZsRXBscnUrU0NKbE1sdUY1TEpWSzQ3cGFOaUdLb3FQdHY4N2s1T1IxbnVmTVp2UFJreWRQWHV2L1NrSUlJWVQwaFFHWEtFRGJzb09KRXljR09vNXVNUnFOS0NzcmN4OHJGQXFrcGFXNWozMW5HNlNtcGdJQWNuSnlvRktwWURLZCtlRG1ILy80Qng1KytHRUF3TFp0Mjd5dVMwNU85anVid1hOTFIxZWhROTlFUVV4TWpOZXh3K0hBNHNXTHZaWXR4TWJHNHJubm5zT0REejZJUFh2MkFHaXQzNkJVS3ZIb280OTJtclJadDI2ZFY1TEEwNzU5KzdCdTNUb3NXTENndytzOVRadzRFWnMzYndaYS94eFFvb0FRNGlVaUl1TEdjelMwNmVUSms5Y0RpRldwVk1ORVVkVDUxaTlvYW1yYTZwRWtRSFIwOVBXdUpBRUFDSUxRREVDSk00bUN5SWlJaU50YzV4ME9SOTNwMDZkZmNCMXJ0ZG9PLzJIVmFEUmVhK0o4a3h0bjI5K0QxeEpHbnVmRGVKNFA2L1FDamxQNVcrN2dEOC96b1R6UGgzcTJPWjFPUzNldUpZUVFRa2p2RGFoRXdhV1hYcXEwV3ExVFpESlpwOHNCT2hJVEU0UDU4K2QzM2JFRFgzNzVwZGQyaEs1bEFwMDVjT0NBVjQyRFVhTkdnZWZkN3h0eDdKajNoeTZ1MmdSU3FSUVRKMDdFMTE5LzdUNzMrZWVmWS83OCtTZ3RMVzMzNEQxMTZ0UjI5MjVvYUVCZDNabWx0YTZaREo3SkF3QVlNbVNJKzN1YnpZWW5uM3dTTzNiczhPcXpZTUVDeUdReTNIdnZ2ZTVFQVFCODlORkhxSzJ0eFJOUFBJR3dNUC92SGYvNXozLzZiWGZadG0xYnR4TUYrZm41a0VxbHNOdnRVd29LQ2hRN2R1eWdONVNFRUFDQVFxRkk4NjFQME1kVVNVbEpqOGZFeE54WFVWRngzNkZEaDBZbEppWStFeHNiKzVEZGJxOCtlZktrNXo5a1VYRnhjWXM5TDVaS3BiSERoZzNiY3Z6NDhhc0JtSlJLcGJLaG9XRmplSGo0alR6UGgrcDB1dWNBNk04bXdKaVltRWM5ajAwbVU2SFJhUFRkcFlBUVFnZ2hnOXlBU2hSWUxKWUN4cGd5THkrdlY1WDZZMk5qY2ZmZGQzZmQwWS92dnZ2T0swbkFjUnlXTGwzYTVYVkZSZDdMTGwyRkQ0SFdLZm1lNTJVeW1mdFRmd0M0NXBwcnZCSUZCb01CSDM3NFlidWxESXd4WEhYVlZlM3U3Vm5qQURoVEc4SHorb2lJQ0FRSEJ3Tm9YYWJ3eEJOUHRFc2tUSmd3QVRObXRDN2h6Y3JLd3F4WnMvREpKNSs0ejMvNzdiY29MQ3pFSC83d0IweWZQcjNkTm82K2RSaDgxZFRVZEhyZWsxS3BSRjVlSG43ODhVZFZjM1B6cndGMG5vVWdoRnl3WEorb0p5WW12aFFiRy91d3E3Mjh2UHorMnRyYTEzejdKeVVsdlFxZlQ4QzFXcTNYYmdRYWphYlc5YjNOWmlzL2RPaVF4cyt0bTMwYlFrSkNwaWNuSjc4cGs4bVNBU0FtSm1aUlRVM05tc3JLeWtmMWV2Mm5iZDFjWTRjT0d6YnNJNmxVMm02YVYzQnc4SlRNek14L2w1U1UvTjVzTmhlWGxaWGRYVlpXOWtCRVJNVE1ob2FHejN6NzkxUlNVdElMbnNjMU5UV3ZVcUtBRUVJSUliNEdWS0tBTVhZNUFLL3RDdnZhcDU5K2ltM2J0dUhsbDE5R1VGQVFBS0NzckF4UFAvMjBWNy9aczJkRG8vSDMvdEtiVnF2MU9oNDllclQ3KzhMQ1F2Y1dpRURySi82ZUQ5a1hYM3d4RWhNVHZSSVVHelpzZ05uc1hkL3Jvb3N1OGp1N3dYT3JSNWxNaHFGRGgwSVFCQnc2ZE1qZFBuejRjRFEyTnVLOTk5N0R4eDkvN0JVUDBEcmI0TG5ubmdQSG5YbnYvZWlqaitLWFgzN0IvdjFuZGloc2FtckNzODgraXpmZWVBUDMzbnN2cnJubXpJemNtSmdZVkZWVitmbnBuRG5mRTVkZWVpbCsvUEZITU1Zb1VVRElJQkFXRnZZN2owT2h0cloyczU5dW9WRlJVWGY2YWEvejArWWVxNHZ6Q0FvS3lvNkxpM3N4SkNUa3Q1N3RNcGtzSlR3OC9NYkd4c2IzRFFiRHpyWm1GaFlXZG0xU1V0S0xNcGxzcU5lTkJNSEVjWndLQUZRcVZYNW1adWJCMnRyYVY2dXFxbFlCcUc1b2FQaGJaM0g0Nm14WlFsLzA3ODUxRVJFUmQ2U21wbnJWRnlndExaM2oyamFTRUVJSUlmM1hnRW9VQUpnQXRLN2ZQMXYxOWZWZXgrSGg0Vmk5ZWpYV3JsMExBSmcvZno1ZWYvMTFSRVJFNE1VWFgwUkx5NWxDMU1PSEQ4ZkNoUXU3dklmWmJHNVhRSEhyMXEwWU0yWU1JaUlpMmszSjl5MUd5QmpEOWRkZmoxZGZmZFhkNWxtendPV0dHMjd3ZTMvUDJRcWlLR0x6NXMwWVBudzQ5UG96TTF1bFVpbXV1dXFxZHNrSGw2eXNMSHozM1hlNCt1b3pPMlI5OGNVWEdEOStmTHRsRlVEcmNnZlBwUXdBY09XVlYyTGRPcS8za2w3OExadm9URzV1cnV2YkNUMjZrQkJ5d1ZFcWxlUGtjbm1xNjlob05PNEUwT0RiTHlFaDRXR080NEw2OE5hcTVPVGtWeUlqSStkNjFobHdjVHFkZWdCT0FKREpaRmtSRVJHL2k0eU12TVhmMm55OVh2OWRlWG41M2NPSEQvOUJLcFhHQVFEUDg0cTR1TGhGc2JHeEQrdjErcStibTV2L1liRllkaG1OeHFPdWNYMWUzNHE0dUxoRlBYMFJNVEV4RDhURXhMVGZ0OWRIYnhJSm5yTThnTllDaGZYMTlWLzBkQnhDQ0NHRW5IOERKbEZRVUZDZzBPdjFlWEs1SENOR2RLdEdrdHZtelpzeGZ2eDRKQ1FrdU51dXVPSUtyejZ6WjgvMjJtWGdmLy83SCs2NjZ5Njg5ZFpiV0xGaUJkNTY2eTE4OU5GSGtFZ2tXTFpzbWZ1VC80YUdCbXpjdUtick0vUUFBQ0FBU1VSQlZCSHo1OCtIVXVtOVF4YkhjWmcwYVJLKy8vN01yTTlkdTNiaHBwdHV3bU9QUFladnZ2bkdxLytrU1pQYXhYN0REVGRnMDZaTjdSSWJMcU5HamNLdmYvMXJ2K2Z5OHZMdzAwOC9RUlJGMk8xMlBQLzg4KzVsQmk0MzNYUVREQVpEdXlVU0x0dTNiMGRsWmFWWG91RFpaNS8xMnhkb1RRcjQ3djR3ZCs1YzdObXp4MnVHZzh2WXNXTng1NTMrUGdUczJQRGh3eUdUeVdDejJmSXpNakxreGNYRjFoNE5RQWk1WUVSSFI4LzFQSzZycTl1UWxwYTJYcWxVNXV2MStxOE5Cc1BYVnF0MVgweE16Qi85WGE5V3F6dk1MRFBHWkw3bm5VNW5vOFZpS1FWZ0NRNE92dHhma3FDcHFXbExZMlBqbG9pSWlKdVNrcEpXU2FYUzJJN3VZVFFhLzFOY1hId0RnUHFUSjAvK05pMHQ3U3RYc3FBdEJtbG9hT2owME5EUTZRQWdpcUt0cnE1dWJYbDUrYjBkamRrZmhJYUdYcUZVS3JNOTJ3d0d3L2NBL1AreUlvUVFRa2kvTW1BU0JVYWpNUStBTENzckN4Sko5MS9XaVJNbnNIejVjZ0N0VS90bnpKaUJtMjY2cVYyL2E2KzlGaWRQbnNTdVhidmNiYVdscFpnM2J4N1dyRm1EUng1NUJOT25UOGVwVTZlUW5wNE91OTJPRHovOEVHdldySUhKWkVKVFV4UCs3Ly8rejJ0TXVWeU9GMTU0QVd2V3JNSGJiNy90L3ZTOXZyNGVpeFo1ZnpDVWxKU0VVYU5HdFl0TG9WQmc3dHk1ZVA3NTUvMit2dnZ1dTYvRDF6NTM3bHlNSERrU1M1WXNjYzhpTUJnTTd2TXFsUW9halFhUFBmWVlicm5sRm9paUNKbE1ocHR2dmhrYk5teHdiNDNZMWMvN29ZY2VjcisrQng5ODBPOXJlUHZ0dC9IT08rOWcrL2J0cUttcFFXeHNMS1pPbllxNWMrZDJhMnRFVDFLcEZGbFpXZGkzYjU4c0tDZ29EOEIvZXpRQUllUkNFUlllSHU3K0I5dnBkRFkyTkRSOE1tVElrQmQ0bmcrUGpvN09DQW9LdXN4a01oVnhIS2YwTjhDSUVTUDJkVFM0VkNxTjl6M2YyTmo0Y1VsSnlVMW9YZUx3U2xKUzBodXVjM2E3dmVyVXFWTjNHd3lHTHdERUppY24vNVhuK1JCL1l6dWRUa3RkWGQzTGxaV1Yvd2ZBQVFBdExTMEhEaDQ4bUQxMDZOQTN3OFBEL1U0Rlk0eko2dXZyMTNmOEkra2ZvcU9qSC9adGswZ2tNY25KeWV0N001N0paTnBaVjFlMzlxd0RJNFFRUWtpM0RKaEVnU0FJRXdEdllvRGQ4ZTkvLzl2OS9kR2pSNUdVbE9RM1VTQ1ZTdkhpaXk5NmJmOEhBSldWbFpnM2J4NVdyMTZOek14TWQwSEFUWnMyNGZYWFgzZjMrL3p6enpGaHdnUk1tZUpkY0pzeGh2bno1eU05UFIxUFBmVVVyRmIvSDM1ZmUyM0hXMFpuWjJmN2JROEtDbkx2Wk5DUjhlUEhZOU9tVGU2NkFwNUNRMFBSMU5TRUVTTkdZTnEwYWVBNER2UG16VU40ZURqV3IxL3ZkWi9PM0hycnJianFxcXZ3eXkrL0lEbzYybThmaFVLQmUrKzlGL2ZlMnpjZmtvMGRPeGI3OXUwRHgzRVRRSWtDUWdhazJOalloVHpQdTZkQk5UUTByQThLQ3NyaGVUN2NvKzBEejZVSmZhbW1wbVo5WEZ6Y1VvbEVFbGxmWDcreHRMVDBmcHpaVWxCMyt2VHBwVWxKU1M5Nlh1TndPQnFhbXByZXI2dXJXMkV5bWZ3Vlo2a3ZLU201c2JhMmRuVk1UTXdmUWtORHIvS2N0YURYNjc4eW1Vdy9keWUrNXVibWRzVVBRME5Eci9ZOHRscXRKeXdXeXlIUE5vVkNNVW91bHcvcnpqMzhDUW9LdXR5M1pnTUFxRlNxc1NxVmFteHZ4bXpib1ljU0JZUVFRc2g1d25YZDVZSXhBV2g5UU95Sjc3Nzd6bnVRQ1IwdmE1ZkpaSGpsbFZmYTNhT3FxZ3E3ZCs5R2MzTXpMSmJXM2ZodXVlVVdwS1dsZWZWYnRteFpoeFgrSjArZWpEVnIxaUFpSXNMdmVjOGloNTZLaTR0eC8vMzMrejFuTkJweDc3MzN3bWcwZHZpYUFDQXhNUkYvK2N0ZjJzME1PSDM2Tkc2NjZTYnMyTEVEUzVjdXhkTlBQNDNFeEVSVVZGUjQ5WXVNak94MGZLQTE2WERSUlJkMTJhK3Z1QkpHakRHcVUwREl3QlFVR3h2cm5xSWtpcUtqdHJiMnRmRHdjTStzcXRqYzNQeUJUcWQ3SHEyRkNmdWFTYWZUUFh2eTVNbXJTMHRMYjhPWkpBRUFvS2FtNWpXcjFmcUx3K0dvQVFDRHdmQnRSVVhGd3JxNnV2ZE1KbE9uVzdjYWpjYnZUcDQ4ZWUyeFk4ZUdscFdWTGF5dnI5OWt0VnBQMWRiV3Z0VGQ0RTZjT0hHTnoxZTdXUXJOemMxYmZmczFOalp1N2U0OS9PQ0hEQm55YXRmZENDR0VFTktmRFpSRUFRTXdIdWpaaklMS3lrcXZMUUlaWXhnL2ZueW4xOGpsY3J6eXlpdElTVWtCMERyVFlObXlaZmpkNzM2SDdkdTNZK3JVcVhqdHRkZFFYMStQcFV1WGd1ZlBMRjgxR0F4NDdybm5PaHc3S3l1cncvcy8rT0NEK085L3ZUOFlQM2JzR0JZc1dJQ21waWEvMXdDdFd4M09uVHUzeXkwSVY2MWFCWWZEMGE2OXVia1pqenp5Q0ZhdVhBbW5zN1YrMW9FREI3ejZKQ1VsZFRwMklMaitISWlpT0I2dGZ6NElJUU5JUWtMQ294S0p4TDBsU2tORHczc1dpNlVrTkRUVW5TZ3dHbzI3TEJaTHFkVnFQYUhYNi85bHQ5dFB0eFVaZE5OcXRjenp5L09jeldZcjlUM2Z0dXpBVGFmVHZkclUxUFI1QjJIYURoOCtQS3FscGVWSEFBZ09EcDZjbXByNmNXWm01dDZ3c0xDQzdyeE9zOWxjWGxkWDk5ZlMwdExaaHc4Zkh0cmMzUHl2N2x6WGdYYkxMd1JCOEYrcHRwZWlvNlB2OGExTjBCY1lZKzBLT0JKQ0NDSGszQmtRU3c5eWNuSlNBRVFsSlNVaExDeXMyOWR0Mzc3ZDZ6Z3JLNnZibjQ2Ly92cnJ1UC8rKzdGNDhXSjNjYjZqUjQ5Q3I5ZGovZnIxMkxCaEF5Wk5tb1RaczJkN1RkUGZ0V3NYUHZ2c002L2lmeTZ2dmZZYXZ2akNmMEZvazhtRUJ4OThFRTgrK1NSbXpweUo3ZHUzWStuU3BSMHVWZkJVWEZ5TTIyNjdEWC8rODUvYkZSSUVnSTBiTjdiN1dmQTg3MDRNQUszVFBsMUpEOThZZTFvODhud0lEdzlIVWxJU0tpb3Fvbk55Y2xLS2lvcE9CVG9tUWtqZnNkdnQ3bTBMUlZHMDYzUzZaVXFsOG1LWlRKYmlhbTlvYUhqZjlYMXRiZTBhaDhQUm5KYVd0cW1qdWdFOUZSb2FlbjFYZllLQ2dqU2hvYUV6UGR2TVp2TkJVUlM1N2x6dmo4MW1LemVielh1Njd1bE5KcE1sK0xZNW5jNTJPMFQwbGxLcFRFeElTSGlta3k1aWNYSHhETDFldjYyVFByR2pSNC9XU3FWU3oxaUZtcHFhMVgwVUppR0VFRUs2WVVBa0NqaU9HdzIwVnJ2dmlTKy8vTkxydUtDZ29NTytua1grQUNBaElRRi8rOXZmd0hHdGt6SkVVVVJoWWFIN3ZDQUlLQzh2eDRvVksvRE5OOTk0VGRkLzY2MjNNRzNhTlBmT0NBNkhBeXRXck1EZi8vNzNUdU4xT3AxNDVwbG5zSDM3ZHE4NkNaNnV1ZVlhN051M0Q2V2xwVjd0ZFhWMVdMQmdBVzY3N1RiTW56OGZjcmtjUU91T0Q1N2JLd0t0dXlFOC9QRERlT2loaDFCVFU0UEV4RVIzSWNaLy8vdmZYbHM2S2hRS2FEU2FUdU1PbEdIRGhxR2lvZ0ljeDJVRE9CWG9lQWdoZmFlMnRuWmRRa0xDVXA3bncrdnI2Lzlxc1ZoT0RSa3k1RkhYZVZFVTdYVjFkWis0anB1Ym03ZjBkUXpwNmVtZmROMnJQYVZTT2JxMzF3Sm5DaXEyYmFjWURRQTh6N2NyQUpPVmxYWE04NWd4MW01R1FVeE16T05SVVZGZSsvbDJOWmJCWVBpaHJLeHNuazhYZnNpUUlSOTYxb2Z3ZzZXbXBtNDhmdng0cnRsc0x2TnpYajFpeElpLyt5UUpVRnRiK3hlejJmeFRKK01TUWdnaHBJOE5pS1VIakxGc0FFaFBUKy8yTllXRmhlMGVwaWRQbnV6KzN2VVE3N0ptelpwMld4QnlIQWRCRUZCZFhZMFhYM3dSVlZYZWRha21UNTRNbVV5R3h4NTd6TjJXbDVlSGQ5NTV4ejErWldVbDVzNmQ2emRKc0hqeFlreWNPTEZkZTBkSmdodHZ2QkZQUGZVVVZxOWU3VjRhNFVrUUJLeGZ2eDZ6WnMxQ1hWMGQzbmpqRFN4ZnZ0eTkyd0xRdXRQQlUwODloY3pNVEt4ZnZ4NVpXVmw0L3ZubkVSUVVoTXJLU2l4ZHV0UnJ6Q2xUcGtDaFVQaU5KOUJjZng1Y2Z6NElJUU9LcWFHaFliM0Q0YWd0S3l2N0V3Q0Y1dzRJalkyTm13RTBCd1VGRlFRSEIzZFlxMFNqMFlpZVg1N25aREpaaXUvNW9VT0hmblR1WGxMUHlPWHlZWEs1ZklSY0xoOGhrVWphRmJoeG5YTjl5V1N5Wk44K1VxazB6cmRmVjJQSlpMSWh2dWZqNCtPZkRnb0s4dDNEVjZpcHFYbkJzMEVpa1VRa0p5ZC9Ba0R0MHpjb0l5UGpjN1ZhZmFsbm84bGtLaXd2TDMrOGt4OERJWVFRUXM2QkFUR2pBTUJvb0dlSkFyUFpqS0ZEaDZLa3BBUkE2L1Q1NU9Rejc2SGk0K05SVm5ibUE0L3Z2LzhlMzMvL2ZiZkhaNHhoK3ZUcEFGb0xKRTZmUGgzWjJkbVlOV3NXR0d0ZEJ2dlZWMS9obVdlZThidDhZUDc4K2JqKyt1dHg5ZFZYNC9ISEg4ZU9IVHM2dmQvQ2hRdHgxMTEzQVFDaW82UHg5dHR2WS83OCtlMlNJVURyTGdrNm5RN3Z2dnR1dTVpZmZmWlpEQm5TK2g0d05qWVc3NzMzSGhoak9IbnlKTzY3N3o2dmVnZzh6MlBPbkRuZC9wbWNiNjQvRDRJZytLOEVTUWk1b09sMHVyVm1zL2tJZ0tiSXlNZzVFb25FdlhhTTR6ajUyTEZqYTNpZUQ5ZnI5ZHNOQnNQVUFJWTZvSVdHaHY0bVBqNytDZDkyblU3M1NtVmw1V09NTVdWMGRMUjdyMTYxV24zeDhPSER2L25sbDErbUEyZ0FFSitabWZrUGxVcmx0VGJPNFhEVW5UcDE2am9BWGEreCszLzI3ank4cVNyOUEvajNaay9hcHZ0Q1c5YVczUUpOUUdSQVZIUWNGeFJGUlVRRkJjUVZ4NDNoNTRBb01vNkt1K09vaURveWJqam9PTElJcUtPTVVFcUJ0R3lsTEYzb3ZxVk5tN2JaYzgvdmp6WXhhZEkyYlZQU2xQZnpQRDQyTitlYys3YTlMYjN2UGVjOWhCQkNDUEdyQVpFb1lJeDFlMGJCakJrek1HUEdEQnc5ZWhSYnQyNzEyRlhnaWl1dXdLWk5tM29jMDdYWFh1dTg0UWJnOFNRZWFKMWRFQkVSNFZGbzhJRUhIc0I5OTdYTzZoU0x4WGpwcFpmdzFGTlBRYXZWNHRRcHQ1bWtrTXZsV0wxNk5hNjU1aHEzNHpFeE1kaTRjU05Xcmx5Sm5KemZ0Z0ZQVEV6RXFsV3JFQklTZ2tXTEZyblZUMWl4WW9YSDhndU80MUJjWEl5RkN4ZkNhSFN2ZVhYUFBmZGcrUERoWFg4eEFvUm1GQkF5c0Zrc2xwTmFyZllrQUZGQ1FzTFRqdU10TFMwSG01cWFmb21JaUpnTEFHRmhZVmVnOVFsMml6L1BuNWVYNS9Ga0hRQmlZMlBYeE1URXVFM05iMmhvK0xheXN0TDdGalVBSWlJaTdoODBhTkJxMTJOVlZWVXY2M1M2ZDlxM05ScU5ocDdHN0c4S2hVSTFiTml3YjlCdWhxTEpaRHBWWGw2K0dnQktTMHVmREFrSm1hcFFLSnhiMzRTR2hsNHlidHk0WDZ1cXF0WWxKU1c5SlJhTDQxMzcyKzEyZlg1Ky9qVW1rOGt6MjAwSUlZU1FQaGYwMWVEVmFyV1lNZFlpRW9uRUdSa1pIbHY4OVpUQllNRDk5OStQa3lkUGRydHZXbG9hM25yckxZU0hoM2ZaOXV6WnMxaTBhQkhNWmpNa0VnbFdyVnFGMmJObmU3VGplUjVtc3hrTEZ5NUVZV0VoZ05ZMStDKzk5QktHRFJ2VzRmZzh6MlBEaGczNCtPT1B3Zk04M24vL2ZlYzJoWGE3SFFzWExzU1pNMmV3WXNVS3pKdm5zWE9XMCtlZmY0NDMzbmpEdVV4aDZ0U3BYcmRVQk9CUk1ORzFkc1A1WkxWYU1XUEdETmhzTml2SGNTRWFqY2JhMnpFZFU1UGJWMGZ2YTJscGFaRmlzWGdPWTJ5NlFDQ1l6QmlMQnhBTlFISSs0eGlBTEFEcU9JNnI1bm4rTU1keEdWYXI5YnZqeDQvckFoM1krUktvYTlxZlltTmpIeDQ4ZUxEemhycW9xT2hPazhtMGQrellzYzVwWVlXRmhUYzNORFQ4SnkwdHJjcjFwalF2TDg5dHF2dllzV016SFI5YnJkYXEvUHg4MSswV3dmTzgxbXcyNTNjVVMweE16TkloUTRac2REMW10Vm9yamg4L25vYldwK2NlSWlNajd4dytmUGcvNFhLejNkVFV0T2ZzMmJOWEFlaDF0WCtwVkpvNmR1ellZd0tCd0tOR0FRQVlESWJEcDA2ZHVoNUFUVGZISFRWNjlPaDlJcEhJcmFZQnovT0dzMmZQVG10cGFYSGRJaWQyM0xoeHY4cGtzakZkald1MzIvV0ZoWVd6bTVxYTluWW5ubUF4WmNxVUJMdmRYc2tZcTg3SnlVa0lkRHlFOU5SQStQZURFTkt4b0o5UndISGNhTWFZZU5pd1lYNUxFZ0N0YS9VLy92aGo3TnExQ3djUEhrUmRYWjNYN1FNZHhHSXhZbU5qTVczYU5NeWFOY3VqeGtGSFJvNGNpWlVyVitMTEw3L0U4ODgvMzJGQlJvRkFBTGxjamhkZmZCR0xGeS9HWFhmZGhYdnZ2YmZMOHdnRUFqejQ0SU9ZTW1VS0RoNDg2RXdTQUsxTEI5YXVYWXVhbXBvdXQ0Vzg4ODQ3SVpmTDhkZS8vaFVUSmt6QUs2Kzg0dGV2ZDE4UWk4VVlPblFvQ2dvS3hEYWJiUlNBM0VESDFGM3A2ZW5qQUt6aU9PNFdBRktPNDl4cVNwQmVrd0FZeEJnYnhISGNKQUJMeFdLeE9UMDkvUnNBTCtUazVIUS9VMGpPdDZoQmd3YXRjYnl3V3EyVk9wMXVDd0Nyd1dESVZpZ1VLZ0JRS3BYWE5qUTAvS2Q5WjZQUmVLQ2pnUmxqNXM3ZWJ5OHlNbkxCa0NGRFBLcnppOFhpeEVtVEpwVTJOemZ2YTJwcStrV3YxKzh4R28ySEFTQXhNWEZkUWtMQ1NyZ2s3czFtODdtelo4L2VBVDhrQ1NRU3lmalUxTlR0SFNVSkFFQ2hVRXhPUzB2TEtTNHVYcXJYNjNmNk9IVE15SkVqZjJ5ZkpBQ0E0dUxpWmUyU0JBQlFXMVJVZEZWS1NzcGVpVVRTNFZRMHE5VmFVVmhZZUsyWC9vUVFRZ2c1ai9yM25aNFBlSjRmQjNSdjJZR3Z4R0l4YnJqaEJ0eHd3dzErSDl2Vm5EbHpNSHYyYk9mMmc1MUpUVTNGenAwN0VSTFN2ZzVVNXlaUG5vekpreWQ3SFM4MU5kV25NZWJPbll1RWhBU28xV3JucmduZTdOM2JmeDRDcGFTa29LQ2dBRUtoY0R5Q0tGRXdmZnIwTUpQSnRKNHh0Z3lBUUNBUVlQcjA2Ymo0NG91UmxwYUdoSVFFaEllSFF5S2hDUVc5WWJGWTBOallpS3FxS2h3L2Zod0hEeDVFUmthR2xPZjVCUURtcTlYcUQyUXkyWjh5TWpLYXVoeU1CQUtYa3BMeXFVZ2tpbk1jc05sczJxRkRoMzRzbFVxSFM2WFNrWTdqU3FYeUd1OUQrSTAwSkNUa1lwUEpkTWJiVTNPQlFLQlFLcFZYSzVYS3E1T1Nrc0R6ZkxQVmFxMldTcVZ1LzNoWkxKYWlnb0tDS3dCVTlUS2VpS1NrcEJVeE1URlBDSVZDdDRxelBNKzMxTmJXdmhVZkgrK3NLeUFXaXhOVFUxTy8xK3YxMjh2THkvL2l3L2FMMXZhN0V3QkFiVzN0R3pxZDduTXY3YU9WU3VWQ2p1TTYvc2VqTGJiUTBOQXJXbHBhS2dCb08ydExDQ0dFa0w0VDlJa0N4dGh3anVPUW5Kd2M2RkI2eFpja2dVTjNrd1QrMU5YTUE2QjFOa1ovNFhKZERBdGdHTjJpVXFrbW1FeW1MWXl4VVJLSkJIZmZmVGR1di8xMlJFZEhkOTJaZEl0RUlrRnNiQ3hpWTJPUmxwYUdCUXNXb0s2dURsOTk5UlUrL2ZSVGdjVmllY0JrTXMxU3E5VzNhalNhNDEyUFNNNm5xS2lvZThQRHc2OXpQU2FYeTlQa2NybEhBVk9KUkRKRUtwVjZUTm1LaUlpNHFhUHhCUUtCd3R2N0RRME4rK0I1RTJzdUt5dDdyTzNqUWRIUjBWZUZoWVZkbzFRcWYrL3RxYnRBSUFpVlNxV2hYc2Jld3ZOOGgwLy91eUFJRFEyOU5Db3E2cTZvcUtnRkFvSEE0NWN4WTh4V1ZGUzBxTEd4OFJ1TzQ4UnhjWEVyWE45WEtwV3psVXJsYklQQm9OSHBkSjgzTkRSc041dk5aNzJjcTdHbHBTWFRkYWVEK3ZyNkwwdExTNTkwalNja0pPU0syTmpZeGVIaDRYUGJKeXk4a1VxbEk1T1NrdDVNVEV4OHJhV2xKYk94c1hHSHdXRDR0YW1wU1FNcWFrZ0lJWVNjTjBHZktBQXdGR2pkcFlDUTlseXVDOC85SXZzaHRWbzlnekcya3pFV2V0RkZGK0hsbDE5R1FnSXRZVDJmb3FPajhkQkREMkh1M0xsWXVYSWxUcHc0TVFyQS9zbVRKMTl6K1BEaGpFREhSMzdUM056YzFWTnZOK0hoNFZlMVB6Wml4QWpQdlduYmlFU2lXRy92bnpsejVvcm01dVk5SFhRVHl1VnlzZGxzTHVNNGJvL2RicStQakl5YzV6cnJvVE54Y1hGL2lvdUwrNVBWYWkxcmJHejhiMU5UMDA4Nm5lNi9BQ3E5dFpkS3BhbWhvYUV6bEVybFZXRmhZYi92N0R3OHp4dUtpb29XTmpZMmZnTUFaV1ZsZjJLTVdWMW5GamdvRkFxMVFxRlFKeVVsdlc2MVdzdGFXbHF5akVaamp0bHNQbU0wR3JPTVJtTkpVMVBUYmtlaVFLL1g3ejUzN3R3aUFGeFlXTmowOFBEd1d5TWpJMi96TnV2QUZXUE14bkdjeDk4aUhNY0pRME5EWjRTR2hzNW9hMmMyR28zSGpVYmo4ZWJtNWoxMWRYWC83R3hjUWdnaGhQVE9nRWtVME0wVThjYmx1dWozaVFLMVdqMFZ3QThBNUxObXpjSmYvdktYVHBkNGtMNlZrSkNBRFJzMllQWHExZmpsbDE5Q0dXTS9xTlhxV1JxTnBsczNwLzNaYmJmZEppd29LQUFBUHRDeDlJVEZZc25WNi9XN3ZDMHJZSXpaTEJaTG1VQWdFSW5GNG1RQUNBa0p1ZHlmNXc4UEQ3ODZNakx5VHFGUUdDTVdpMlBGWW5HU1NDU0s1empPOXlsaUhSQ0x4Y2t4TVRHTFltSmlGZzBmUGh3bWsrbWtYcS9mVVZaV3RoSUFBNERodzRkL0ZSa1oyWEVWV2hkR28vRjRTVW5KWGUzWC9wZVhsNjh5R28xSGtwT1QzeGVKUkZFZHhSSVJFWkVjRVJGeGk5MXViemg5K3JRS0FKcWFtdllPR2pRSURRME4yd29MQytjbEpDUThFUmNYOTVSSUpJcnBLaDZyMVZwUldWbjVuRmFyL1RveE1YRmxmSHo4WTUwdFMrQTRUcXBRS0NZckZJckpUVTFOKzN6NW5Ba2hoQkRTYzRLdW0vUnZBb0dBWmhTUURnWExqSUpwMDZaRkFkakNHSlBmZGRkZGVQbmxseWxKMEEvSVpES3NYNzhlZDkxMUZ4aGpDZ0JiMHRMU0lnTWRsNytjTzNmT01TVyt0K3ZoQTZhcXF1b1ZzOWxjb05WcU41V1hseitXbjU5L3pjbVRKNGZuNU9USWNuTnpoNWVYbHovaGFPdDRPdTB2UnFPeFBDb3FhbUY0ZVBoMUNvVmlpbGdzVHZRbFNXQ3oyYlExTlRWdm5UNTlPdjNNbVROWDF0Yld2bXUxV2lzNjZ5T1R5Y2ExZmVpc1pscFVWUFNJeFdJcDZhQ0w0MXcxNWVYbFQrVGw1YWs2S2hCWVgxKy81ZGl4WTJPMFd1MEhqTEhPZG9kaEpTVWxDMDBtVXhIUU9xT2pycTd1bzhMQ3dya0FUSTJOamY4VGlVU2RycEd5V0N6RjVlWGxqeDAvZmp4VnE5VnVCS0NycUtqNHY3eTh2TkcxdGJYdjhEemY2UmFXQm9NaHE3NisvaCtkdFNHRUVFSkk3d1g3akFLT01UWVVBT0xqNDd0cVN5NUE3V1lVY0hENUk3c2Y0U3dXeThlTXNjR3paOC9HNDQ4L0h1aDRpQXVCUUlESEgzOGNEUTBOMkw1OSsyQ3hXUHd4Z0xub245ZFN0OWp0OW1GdEgzWjZrOXFmTlRjMy81eWJtOXRoUmRiNit2cWZ3OExDUHRicjlUL3FkTHIvcHFXbHVkV2E2TTIyWGhhTEpiZTV1WG1mTHdrSWs4bVVwOWZyZjlUcjlUL285Zm9mMGJvMXAvTnpLQzB0ZlVRdWwxOFNIUjA5TnlJaTRqYUpST0tXM0xUWmJMVmxaV1V2dEJ1MnRyQ3c4SmJSbzBmdmEvODAzbUF3YUxSYTdVYXRWdnNwQUlNUG4wNXRTVW5KL1RVMU5YK05pb3A2TURvNmVwRllMSGFicWxkVlZiVmVwOU50Y3psa0xpNHVYdXA0WVRRYUQyaTEybzlpWW1LV3doMXJhbXI2WDExZDNmdjE5ZlhmQVBEWVFzaGtNaFdYbHBZdUx5MHRmU1krUHY3ZXlNakl1eHc3VnJpT1UxeGMvQ2dHd004ZUlZUVEwdDhGZGFKZzJyUnBrV2F6T1RRaUlnSnllVTlyUDVHQlRDNlhJenc4SEkyTmpXRnBhV2tSeDQ4ZjF3VTZwdmJVYXZWeXh0aWNJVU9HWU9YS2xZRU9oM1JnNWNxVk9IcjBLRXBMUzI5S1QwOS9KQ2NuNTIrQmpxbTNHR00zdG0yNStXT2dZK2xEZGNYRnhVdjZiUEM2dW8ydWlRTEdtTmxpc1p3ekdvMG5EQWJEVVpQSmRNeGlzUnd5R0F4ZEpXT1kwV2pNTENzcnl5d3JLL3RUVzlKZ2Z0czYvMEVWRlJWckFEUzI3MlF3R0E2WGxwYitNU2twNmVXV2xwYjllcjMrdjQyTmpmOHhtODBGUGZsOFRDWlRjVVZGeGY5VlZGVDhPU3dzN0hkS3BmSzZrSkNRUzNtZWI2bW9xRmpWVmYrU2twTFZrWkdSdHd1RndqQ3oyWHltdnI1K1MzMTkvU2Rtc3puZnh4QWFxcXVyMzZpdXJuNURLcFdPaW95TXZEa3NMT3lxa0pDUTZUcWQ3aHVqMFhpd0o1OFhJWVFRUXJxbngwOVMrb1BKa3llbjh6eWZQV2JNR0h6K3ViZmRtQWdCRml4WWdOT25UNFBuK2ZRalI0NGM2YzFZS3BXS0FiMTdDdWxxeXBRcEkzaWVQeVVVQ3NXZmZQSUp4bzRkNjQ5aFNSODVlZklrN3IzM1h0anRkcXRBSUJoejZOQ2h3a0RIMUZOcXRUcUdNWFlTUUN5QWlkbloyUmZFdnZWeXVYd3dZOHk1UE1Ca01wM3I3WkFSRVJHL3QxZ3NaUWFEb1F4QUxmejd4RnNRR2hvNm83bTVPUU9BdmJOMjZDZTFKc0xEdzM5dnM5bXFPMXJxMEVOU0FHSUF6WDRjTXlDbVRKbVNZTGZiS3hsajFUazVPVlJnaVFRdGYvOU5SQWpwWDRLNlJnRmpMQkVBNHVKOEtpWk5MbENPWlNsQ29UQXB3S0Y0c052dC84Y1lFOTkzMzMyVUpBZ0M0OGFOdzlLbFM4RVlFOXZ0OXFDZC9wR2FtaXBsakgyRTFpVEJKeGRLa2dBQWpFWmpxY2xrT3VmNHp4OUROalEwYkRVWUROa0FhdUQvYWZGOGMzUHpyK2c4U1FEMGt5UUJBRFEyTnY3bzV5UUIwTG8xWXRBbkNRZ2hoSkJnRWRSTEQzaWVqK0k0RHVIaDRZRU9CUUN3Zi85K3Q5Zmg0ZUVZUDM1OGdLTDVqVTZudzQ4Ly9vaUNnZ0lVRmhhaW9LQUFMN3p3QXFaTm0rWlQvenZ1dU1QdDlVc3Z2WVNoUS90MWJVQTNTcVVTQU1BWTYxZEY2TlJxOVJERzJEMmhvYUhzamp2dW9HeDhrRml3WUFFKysrd3oxdHpjZk8rVUtWUCtjdWpRb2RKQXg5UWRreVpOR2lrUUNEWUN1SXpqdURNV2krV0pManNSUWdnaGhKQUxTbEFuQ2dRQ1FSUmpyTjhrQ3BZdlgrNzJXcTFXNDRNUFB1anhlQTBORFZpOGVIRzMra3lkT3RWam5idEVJc0hiYjc4Tm85SG9QTFp2M3o2ZkV3Vm56cHh4ZTIweW1aei90MW83SzVEZGZXRmhZWDRkRDREeit1QTR6dXZXWDRIQ0dGc0JRRHgvL255RWhJUUVPaHppbzVDUUVNeWZQNS83OE1NUHhUelByd0R3YUtCajZzcjQ4ZU5EWlRMWlZZeXhXd0RjQVVESUdEdkljZHoxL2JGdUJ5R0VFRUlJQ2F5Z1RoUTRaaFE0bmhnUE5IYTdIY1hGeGQzcU0zejRjSTlqSVNFaCtNTWYvb0QvL09jL3ptTjc5KzdGaWhVcmVoWGZpeSsraU8zYnQvZHFqUFkwR28xZnh3UGNaaFQwbTBUQjFLbFQ0MjAyMnpLcFZNb1dMRmhBc3dtQ3pCMTMzSUhQUHZzTUpwTnAyZFNwVTEvSXlzcXFEblJNQUtCU3FkNEhjRDlhcDc4enRDNHZNd01RT2RibE04YnFCUUxCODJheitiM2MzRnhMeDZNUlFnZ2hoSkFMVlZBbkNoeFBpUHZMaklMKzR2VHAwMWl3WUVHbmJjckx5NkZXcTkyTzlYWUdSSC9WSDJjVVdLM1cyd0JJYnJycEpycCtnMUJFUkFSdXV1a21iTjY4V1dxMVdtOEY4UGRBeDlUbS9yYi9jL2l0V0szcnRuazdBQ3pUYURSQnV4MGlJWVFRUWdqcGU4R2VLSWhtalBYcGpJTDJOOVBkb2RGb2ZPby9hTkFnbjUvTWUzdmkzcHNZTHdTTzY0UG4rZWdBaCtMcVpnQzQ2cXFydXRVcDJPdEZCTXFaTTJkdyt2UnA1MnVPNHpCcjFpd29GSW9lajNubGxWZGk4K2JOUU92M3NyOGtDamFnTlZuZ0tId25BR0FDSUFFZ0JIQTl4M0VuVkNyVjgyYXorVjJhVVVBSUlZUVFRcndKNmtTQll5cjVRRjE2UVB5anY4MG91UGppaTZOdE50dGxTcVVTRXlaTTZGYmZRTldMNEhrZWE5ZXU5ZXY0bmZIbnVSb2JHN0Y4K1hKb3RWcm5zYWlvS0Z4NjZhVzlHbmZpeElsUUtwWFE2L1dYVDVzMkxTb3pNN08rdDdIMlZuWjI5Z01BSG1oL2ZQejQ4YUZpc2ZoS2dVQndLMXByRkx3aGtVanVVS3ZWMTJzMEdxM0hRSVFRUWdnaDVJSVcxSWtDQUZGQTN4VEFDMmFqUjQrR1JxT0IzVzdIMXExYnNYSGpSdHgzMzMyNCtlYWIzZG90WHJ3WVNVbEpXTDU4ZWJlM21EU2J6VmkyYkZtbk4zVHo1czFEUVVHQjgvVjk5OTJIQng3d3VJZnBjNDdybzcvVUtMQmFyZGR6SENlY1BuMDZoRUpoMXgxODBOZjFJaGhqZmgrL002N1hsUzh6WnA1ODhza09sOXVzVzdmT0xVa0FBUFgxOVhqc3NjZncvdnZ2UXlxVmV1M1hGYUZRaU4vOTduZll0V3VYMEdReVhRL2dtTndGRGdBQUlBQkpSRUZVMHg0TmRCN2s1dVkyQS9nT3dIY3FsV290Z0E4NWpyc01RRVphV3RvbFZOQ1FFRUlJSVlTNEN1cEVBY2R4Q3NaWXI2WVBkeVUwTk5UbnRzM043bHM4Q3dRQ24yTHJxT0s5Nnk0RkRyNHVNOURwZEZpOGVERktTa29BQUsrOTlocW1USm1DNU9Sa0FFQldWaGFPSGoyS28wZVA0dWVmZjhZTEw3eUF5eSsvM05sL3o1NDlBRnFYUmJTM2MrZE83TjY5RzNLNUhKczNiNFpFSXZGb285Rm8zSklFSXBFSXQ5NTZxMCt4KzV0Y0xnZlFlcjBFSklCMk9JNmJBd0F6Wjg0TWRDZ0QzcHR2dm9sZmZ2bkY2M3ZIamgzRDAwOC9qZlhyMTBNazZ0bXZ3cGt6WjJMWHJsM2dPTzRtOU9ORWdhdnM3T3o4MU5UVVB5aVZ5bjh4eG00VWk4V3ZBN2czMEhGZENNTEN3bVpMcGRKa2lVUXlTQ1FTSlloRW9rRTFOVFd2TlRjMy84OGY0eWNrSkt3d0dvMUhHaHNiOXdEd2RZcVJJQ1FrNUFyOFZ0TUNBS3BiV2xxTyt5TW1WN0d4c1kvSzVYS1Y2N0dTa3BKNy9IMGVRZ2doaFBSZVVDY0tHR05TQUJDTHhYMTJqdi85ei9lLzM5cmZ4S2VucC9lcU9HQmpZMk9QKzBaR1JtTEtsQ25PUklIUmFNUkxMNzJFZDk1NUI0d3gvTzF2ZjNPMlRVbEp3ZFNwVTkzNnYvNzY2eWd2TDhmRWlSTTl4djcwMDkvdWh6WnUzSWlISDM3WW84Mm1UWnZjWGw5MTFWV0lpWW5wOGVmVEd5N1hSODhlSGZ2ZlZBQ1lNbVZLb09NWTBONTk5MTIzYXhVQTFxeFpnL2ZmZng4MU5UVUFXbisrbjNqaUNheGZ2eDR5bWF6YjU3ajQ0b3NCQUJ6SFhkejdpTStmL1B4OHMxcXRYc0lZT3duZ0hwVks5VVoyZHZheFFNYzEwTVhIeHora1ZDcXZkVDFtdFZxTC9aRW9rRXFsb3hNVEU5Y0RnTjF1MSt2MSttMUZSVVVMQWZDZDlZdUppVmsyWk1pUTkxeVBGUllXemdIZzkwU0JVcW1jRlI0ZVBzZjFHQ1VLQ0NHRWtQNHBxQk1GYUMzUTFhZUpna0FxTHk5M2V5MFFDQkFSRWRGcG43Q3dzQTVuSFdSbVp1SzY2NjREQUZSWC83YWJXMjV1TG1iTW1BR2dkU1lBei9QT0d5bHZTeEpHang3dExBeTNhZE1tL1A3M3Y4ZW9VYU9jNzU4K2ZSb1pHUmx1ZlJZdVhOaHAzSDNKNWZyd25QcHduazJiTmkzS2JEWW5SVVZGSVRJeU10RGg5TXFiYjc3WjRUci85dGZnbmoxN09sd2l0R2ZQSGp6NTVKTitpOHRpc2VEbGwxOTIydzRVQUc2NjZTYk1tVE1Ia1pHUmVQenh4NTNITXpJeThOQkREK0cxMTE3cjl2Y2tNaklTVVZGUnFLK3ZUMDVMUzRzTXBpbjhHbzFHbTU2ZS9pSEhjVTh6eHVZRENMcEVRWEp5OHB0eGNYRi83RzYvN096c1Fjbkp5Zi9Ydzc2UkFCcmFIZllwQzlyVTFMUzdmYUtnN1hWM3NxaGVhMHJFeHNZdWRud3NGQXFWUE0rYjBFV1NBRUJjVWxMU1g5c2ZWQ3FWY3hzYUdyWjJJeVpDQ0NHRUREQ1VLT2pIamgxei83dDk0c1NKK1BEREQ3dnN0MjNidGc3ZmMwMFFkS1NxcXNwWkdNOWJvdURPTysvRW1qVnJBQUIydXgzcjFxM0RwazJiSUJBSUFNQnR0Z0lBVEpzMkRhTkhqKzd5dkgybFB5VUtUQ1pUR3NkeFNFbEo4ZHVZd1ZRdm9pZGNheVcwVDBDMDN3V2t2THdjSzFhc2NOdmhBQUFtVFpxRWxTdFhBbWhkTG5EcnJiZmk2NisvZHI1LzlPaFIzSEhISFhqaGhSZTZ2WXZJaUJFalVGOWZENUZJbEFiZzEyNTFEakNPNDdZQ2VKcmp1TjhEK0hPZzR3bFdLcFdxdHFkOXBWSnBTbmY2WjJkbmMxNE9TNktpb3B6TFJ4aGp0cXFxcWhlN0dtdkVpQkYvRndxRkh0bXhtSmlZUlFhRElVT3IxVzcwTlM1Q0NDR0VEQ3hCblNoZ2pFazRqdXZ4K3VMK2J2LysvVzZ2OC9Qek1YZnUzRTc3TEY2OHVOUDNmVkZhV3VyODJGdWlJRFUxRmRPbVRVTm1acWF6L2Rtelp6RjY5R2djT0hEQWVkd2hNek1UYXJVYUgzendBZFJxTlU2ZVBBbkdHTWFQSDkvcldIM2hjbjBFUEZFQVlBS0FiaVVLK251OUNGOXVyRjNyWHpoMFoxdlFydGhzTm56KytlZjQ4TU1QWVRBWTNONlRTQ1M0NFlZYjNINmUxR28xZHUvZWphYW1KdWV4MnRwYVBQREFBMWk0Y0NHV0xGbmljKzJUbEpRVUhENThHQnpIVFVDUUpRcUVRdUU1dTkwT0FJbUJqb1gwWEdSazVEeVJTQlRyZUYxWFYvZTUyV3d1Nkt4UGZIejhIeU1pSWpyOFJaQ1VsUFIyUzB2TFVhUFJlTkNmc1JKQ0NDRWtPQVQxSFRiSGNSSUFmazhVbkQ1OXVzTUs2dDJoMFdpNi9YVHlpeSsrY081YVVGeGM3UFplVTFPVDI0Mk5OM3E5M3VNcHE0TnJMS0dob1IzV1h5Z3FLbkorbkpDUTRMWE4zWGZmamF5c0xOeDQ0NDE0NUpGSEVCa1pDWXZGZ3ZYcjEzY1lHMk1NbXpadHdydnZ2b3U0dURoODhjVVg1MlhIaXY0MG80RGp1RFNnZTRtQ2dWUXZvaS9rNWVWaDllclZPSGZ1bk5mM0xSWUwxcTFiNTlOWVBNL2prMDgrd2ZidDI3RnExU3FmQ2s2NmZDL1RmSXU0L3hnMmJGaHRXeExKK3c4NkNRcng4ZkdQT1Q1bWpObXFxNnZYQWEzTEd2UjYvWDRBYmdWdndzTENwaWNtSnI3aWVxeXBxZW0vRW9ra1JTcVZEZ01Bb1ZBb0d6bHk1UGVuVHAyNjFHS3g1SFZ5K2lpWlRPYlRIc1hlQ3NyS1pMSmh2dlFGQUpQSnBBY1E4RzFJQ1NHRWtBdEJVQ2NLTUlDWEhtemNHTGdabjY2SmdxU2tKSzl0cGs2ZGlzMmJON3ZkOEg3ODhjY2V5UTFYNjlhdFExbFpHUUNnb3FJQ3p6Ly9QRjU1NVpVTzIvdUx2MllVM0hiYmJjSzJtNnF1MXYxMlpnalE4ZGUxdllGV0w2SXZLSlZLVkZSVXVCMXpMSVBoK2E2L1ZaTW1UY0tSSTBmY2poa01CdWNPSVYxeGFUZkVwdzc5eUpZdFcrd3FsUW9BQklHT3BTZkt5c3FlMTJxMWIzYldSaWFUcFk4WU1lTGZuZlZ0bTUxbUJjQmMyOGpsOGt1R0R4LytaWGZqcXEydGZkTm9OT1oydDE5N2NybDhmR3hzN0dPZHRRa0pDYmxTb1ZBNHM4RDE5ZldmbXMzbUFvVkNrWjZhbXZvOVk4emMyTmo0ZlVORHc1ZjE5ZlZmaDRTRVRCd3hZc1IyanVPYy8zQmFyZGJLczJmUExnZ0xDeHMxY3VUSS82SHRlaENKUk5HalI0Lys0ZXpaczVlYVRLWnozczZmbkp5OHBpZTFIaHpHalJ0WDFIV3JWalUxTlcrVmxaVjErdlVnaEp4WFBBREJiYmZkSnR5eVpZczkwTUVRUXZ4clFDUUsvTFVYZlgveDg4OC80OUNoUTg3WHc0Y1BkN3Q1Yjc5bnZMZFpDMTNOWkdodWJ2Wm9jOGNkZCtDcHA1NUNmbjYrODFobk43U3VTWUtUSjAvaTQ0OC83dlNjTTJiTXdPYk5tNTJ2Zi83NVoyelpzZ1czM1haYnAvMTZ5MStKZ2xPblRpbmJrbEs5ZWFJVkR2aSs3V1l3MUl2d05vT2xPOFVNZXlzcEtRbDMzSEdIYytiRXhJa1RzWExsU2l4YnRzeGp5MUp2L3ZTblA2R3FxZ292di95eXM0YkhzODgraXhFalJ2aDBmcGZ0VGNON0VqL3BsWHFUeVZRUElESWhJV0dwVkNxZFVGeGNmTGRyQTQ3ak9wb3RVVzh5bVZyaTR1SVd4OFhGUFYxVlZmV0NWcXZkNE5wQUpCSU42MGxRalkyTnUvVjYvYTZlOUhXbFZDcXY2U3BSa0pTVTVDeE93aGl6VkZkWHJ3V0FoSVNFMVFEQWNadzBJaUxpWmdDaTV1Ym0zSlNVbEIrRVFxRnJWVnkrcUtqb1RnQTFUVTFOTlZWVlZTOGtKQ1E4NDNoVExCWW5qeHc1Y245QlFjRU5Cb1BCKzNRMVFzaUZTZ2NnK3V6WnMySHdMUEpLQ0FseXdaNG9zQUVRTWNhNmJOZ2RRcUd3eXhzNXhoaGFXbHJjanNsa01yZGxFSGE3SFVhajBhMk5RcUZ3M3NSMWRPNzJOK2Z6NTgvSGl5OTJXWmZLYjVSS0pTSWlJbUMzMjZGVWRqMmoxR2cwWXZYcTFXaGI2d3lnOVd0aE1wbmMyczJhTlF0YXJSWS8vZlNUODlqcnI3K09pUk1udWowRjl6ZVhwOHEyM293amtVamkyNjYxbWw0TUV3NjQzVngyYXFEVmkrZ3JTNWN1Ulc1dUx1Yk5tNGNycjd3U1FQZTJOaDA5ZWpTbVRadUdMVnUyb0xHeEVWZGRkWlhQZlNsUkVGRFNJVU9HdkJVVkZYVzNRQ0JRQUlCT3AvdE1yOWZ2N3FwamVIajQ3NGNNR2ZLeFdDeE9Cb0NrcEtRWHRWcnR0K2pkenplQTFwb0Jjcmw4VW0vSGtjbGtuZjVpREE4UHZ5VTBOSFM2NDNWZFhkMEdrOGxVckZBbzB0dVNBd0FBeHBoVnI5ZnZHRHQyYkVhN0pBR3FxcXJXTlRjMy8rSjRYVkZSOFp4TUprdUxpSWk0eVhGTUxCWVBHalZxMUs4bEpTWDMxTmZYYitudDUwVUlHVEJxQUVTTFJLSjRVS0tBa0FFbjJCTUZGZ0FpcTlYcTExa0ZxYW1wYmpjWlRVMU5DQWtKY2J2Qkx5c3J3NXc1YnR0QlkrM2F0VzQzR0JxTkJzdVdMWE5yOCtHSEgvcjBSUGZ5eXk5M1BvVzkvdnJyM1JJRi8vakhQOXdxdHZ2YkcyKzhBUUNvci9mdHdmbTZkZXM4bGh3ODhzZ2plUFhWVnozYXJseTVFZ2NQSG9SZXJ3ZlF1bjU4MWFwVitQenp6NzBXNHZNSHh4TjV0RjR2UGNiei9CU080OEFZTzlSMTZ3NTFLMUhRMyt0RmRGVXp3NkdqSi90U3FiVGI1L1JHb1ZDZ3ZMd2NiN3p4aHZQNjdjaldyVnU5SnVza0VnbnV2UFBPYnArYkVnVUJaWmJMNVdNY1NRSUFTRXhNZkZHdjEvK0Fkc3NJUERxYXpmbXVCUUNGUW1IazBLRkRYMnMvSTZFbm9xT2o3KzI2VmE5RkR4a3k1RzNIQzd2ZDNsaFNVdkk4QU5HZ1FZUFdBWER1am1DejJXb0hEeDc4TjlmbEJnRFEwTkR3NzRxS2l1ZmJqY3NYRmhiZU9XYk1tRDBLaFdLSzQ2QkFJRkFNR3pic1grSGg0ZjhxS2lwNkZFRFhXK2dRUWdZMGp1TU9NY2JHOGp3L0JjRHBManNRUW9MS1FFZ1VLS3hXSzJReVdaK2Q1T21ubjBacGFTbnV2UE5PM0hqampaREpaR2hzYlBSbzU4dlRkNkQxQ2ZmT25Udng5ZGRmNDdYWFhrTlVWSlJIbThXTEYyUFBuajFZdW5RcDVISzUyM3YxOWZWZDNzUjNOUjI4czJLR0R0N2lhdStMTDc3QTd0M3VEKzhtVHB5STIyKy8zV3VpSUNvcUNrODk5WlJ6dWp3QUZCWVc0cDEzM3NFVFR6elI1Zmw2d2wrSkFvN2o1cmI5ZjA4dmhsRUNQVXNVOU1kNkVkNTJNL0JtOXV6WlhvOC8rZVNUU0V6c3ZPQitaOHRvSE8vdDJiTUhsWldWUHNYQ0dFTmRYUjJBMWhrOEVSRVJlUDMxMS9IZGQ5ODUyM1JuTm9MTDdDUGZmZ0VRdnlvdkwzOTIxS2hSZXh5dkZRcEZlbVJrNUh5ZFR0ZHBiUUdUeVZSVVcxdjdkbHhjM0FySHNlam82THZxNnVvMk5qYzM5L3ZkSytMaTR1NFJpOFhPSHg2QlFCQ2FucDVleG5HY1IvYk50WjJEWHEvZlhWaFllQWU4MTF3eG5EcDE2cnF4WThmKzJINW1SR1JrNUx5V2xwWTlOVFUxNzNVVVd3ZGJPQ0lsSmVVLzRlSGhjM3hwQ3dBcWxjcS8wd1VKSVg3RkdQc0Z3RUlBdHdENExNRGhFRUw4TENnTFdMbXdBRzQzZ242M2I5OCtaR1ptb3F5c0RDKy8vREt1dSs0NjFOZlhPd3ZNdWZJbFViQjM3MTdNbno4ZmE5YXN3YkZqeDdCNjlXcXZCZGZHangrUHVYUG5Zdjc4K1g3NVBQckN2bjM3UEo3ZVNpUVNQUHZzczUwdXI3aisrdXN4ZmZwMHQyTmZmUEVGRGg4KzNDZHgybXl0S3c0WVl6MU9GRXlhTkdrU2dCc0IxRWlsMHE5NkVZNEM4UDFKZWwvV2kzRGxxQmR4b2JqNjZxdHg5ZFZYTzdjVE5abE1hRzV1ZHY3WEhTN2ZTOS8yVXlSKzFkemMvTCttcHFZOXJzY1NFeFBYQWVpeXltMVpXZGtMTnB0TjYzcHM4T0RCN3dEbzk0VnZXbHBhZm5KOXpYR2MwRnVTb0tHaDRkdjJ4NXFibS9mbTUrZmZqTTZUcDlxOHZMeFpMUzB0YnRzam1reW12SnFhbXNCVjJ5V0U5QnNjeC8wTFFDMkFHOVBUMHoyM1ppS0VCTFdnbmxIQWNaeUZNZWE4RWZRM204MkcxMTkvM2UzWXBaZGVpcWlvS0p3NWM4YWp2YmQ5N3RzN2V2U28yNTcyV1ZsWitQampqN0YwNlZLUHRuLys4NS9CY2EwUFc2NisrbXJuOGRtelozdmNhQVBBNnRXcmNmTGtTYXhldlJwQWEwMkFXYk5tZFJsVFQrVGw1ZUhwcDUvMlNITGNmLy85R0RwMGFKZjlWNjFhaFZ0dnZkVzU1ejFqRE04Kyt5eis5YTkvK2Z5MDNWZU9SQkxIY1QxS0ZFeWFOR21ZUUNEWUFrREFjZHphek14TVk1ZWRPdFlNUUdrMEduMHFhTmhmNmtWNFMyWTVyczMrNkxubm5zTU5OOXdBQVBqKysrL3h6RFBQZE5HajV4elhNRnEvdHlRQUtpc3IxNFdGaFYzdWVDMlZTbE5pWTJPWDFkYlcvcjJMcm8xVlZWVXZKaWNuditZNElKZkwwMkpqWXgrdXJhMTl1N09PblNrb0tQaERZMlBqRHozdDc0dVdscGFqRm91bFdDS1JkUGdMMTJBd1pCVVdGdDQ2Y3VUSS96cStQanpQR3hvYUdqWkhSa2JlQWdBNm5lNWJBQzBkREtFN2ZmcjBWU2twS1YrR2g0ZGZEd0FWRlJXcjBjdDZMNFNRZ1VHajBSalVhdlZ6akxHL2N4ejNkWHA2K2xVNU9Ua2RUMmNraEFTVm9FNFVNTWJNUU4vTktQanNzOC9jcG0rSGhvYmlqMzlzM1FYcStQSGpibTJqbzZNUkh0NzFFdVVISG5nQWRYVjF6aTN0QUdERGhnMVFxOVZJVDA5M2ErdDZJK1pMTWNPZE8zZTZ2UjQ4ZUxCYm9zRGJjb1NlT0hmdUhOYXZYKzk2Z3dRQVNFOVA5M25ydmZqNGVEejg4TU51MDkycnFxcnc3cnZ2WXNXS0ZaMzA3RDZYUkpLNU8vMm1UWnNXWmJGWTdtV01yUUlRQ2VCempVYlQ0WFJiSHpVQ1VMYTB0UGlVS09ndjlTSzhKZU9FUXFGZnJxazllL1owK3I3cjE2bjkwMzdIZTRGTVdyZ1VOZlZjajBUT2krYm01cDhOQnNOaGhVSXgyWEVzTmpiMndkcmEybmU3Nmx0VFUvTnVmSHo4NDIxRkRmbjYrdnJQbXBxYXR2WW1IcHZOeGtkRlJTMFdpOFdkWnZjWVkrYWFtcHB2NCtQamZabzYxdGJlK1R1b3RyYjJ6WkNRa0trV2k2V0c0emhSYkd6c1F5N04rWktTa29jQjhPWGw1WDhhTTJiTVFZUEJrS05RS05LVGs1T2RDUlNqMFRqY1pESjVKQW9pSWlKdVNraEllS2E0dUhoT1FVSEJqVWxKU2V2Q3c4TnY4alpEZ1JCeTRkSm9OTytscDZkUDV6aHVBY2R4T1dxMStnV0pSUEtQek16TTN1d1FSUWpwQjRJNlVZQzJhWk45TWFPZ3VMZ1lHemE0N1pTRkJ4OThFRkZSVWREcjlXN2JGd0t0QlJCOUlSS0pzRzdkT3R4MTExMndXRm9mY1BNOGp6VnIxdUNycjc2Q1F1RStlL25Rb1VPb3FxcnEwZWR3NXN3WmJOdTJ6YWUyanFldnZpZ3RMZlVvWWhjZkg0LzE2OWQzdXVTZ3ZYbno1dUg3Nzc5SGJtN3JkdU5LcFJLMzNucXJ6LzE5NVd1TkFwVks5U3VBU3gydnpXWm5Yb0VCZUNFbEplWFo3T3pzM3E2WmJRUXd1TG01R2ZIeDhUNTNDblM5Q0cvSnVMYXRJZ0VBbDExMldaZnh0ZWRySFFEWGR1M3JGWFEwUm5aMnRuTldSZnVrbnI5Um9xQi9xS3lzZkRrbEpXV0wxV290cTZtcGVhMjZ1bm9qdWlobzJNWlVXVm41dkZLcHZLNnNyR3kxeFdMSkJSQWRHaHJxNjBYdGthWGlPSTVQVEV4YzA5blRmcUMxQUdGVFUxTk9VbEpTNXhVNFhkcTdKZ3FxcTZ2ZmRIeWNrcEt5M2JXdFZxdjl3TEdkb2NGZ09GUllXRGpYWURDY3V1aWlpMDUyZGc2NVhENDRNVEh4bmZEdzhCc0JZT2pRb1YrZk9uVnFabmw1K2FyeTh2TFg0ZHZYbEJCeTRXQ3BxYWtMQ3dvS3pnSDRNMlBzVmJQWi9LcEtwWEp0c3pNN08vdTZ3SVJIQ09tcFlFOFVtQUI0VEt2dUxjWVkxcTFiNTd5UkIxcHJCc3liTnc4QThQWFhYM3NrSjZaT25lcnorQ2twS1hqNDRZZmQxdmRYVkZSZy9mcjFlTzY1NTl6YWJ0Njh1Y3NucmgzWnMyZVB6MzI3a3lpNDlOSkxrWnljakdlZWVRWTh6ME1pa2VEVlYxLzE2V2JXbFVBZ3dEUFBQSU03Nzd3VFFxRVFyNy8rT29ZUEg5NnRNWHpoY3NQZjFZeUNTenM0L3RlVWxKUm50MnpaWXUvZ2ZaOHh4aG81anZPWWpkRmJ2YWtYc1h2M2JtUmtaRGlQZmZIRkY1ZzVjeVltVDNZK25IWE9PbkRsV2tDMHUrdjYrOXJXclZ1eGRXdXZIZ3I3akJJRi9VTmpZK08vaTRxSzd0VHBkRnNBV0FGQUpwUDU5QXRGcTlWdTFHcTFHd0dJNCtQakgwdElTRmhqdDl2MVJVVkZTM3pvN3EwMnhYbWRtaDhYRi9lZ1kya0FBTmhzdHJxU2twSlZybTBhR2hxK2xVZ2tZem9aSmlJeE1mR3h1TGk0cHdRQ2dYUDlsMEtobURwa3lKQzNTa3BLSGdSUTUvL29DU0hCYnN1V0xmYmJicnR0VFVGQkFRT3d5a3VUYTg5M1RJU1EzZ3YyWW9ZNndQODNLUmtaR2NqSnlYRytGb3ZGemh1dTZ1cHFmUExKSng1OXV2dEVkY0dDQlJnenh2MXZ0bTNidHVHWFgzN3BvRWYvY3MwMTErREpKNThFMEZwdllOeTRjVDBhWitUSWtWaTRjQ0hXclZ2bnNmVENYMXhtUDNRNkRZNHg5aVNBYkFCWkFEUUFITVVrVmhVVUZHeExTMHVMN0cwc0hNYzFBTjV2dkh2S0gvVWlYR2V5T09wRnVOd0FvNkhCYzN0a1gzZjVHT2hjcmk5S0ZBUVdyOVBwdmdCZ2xjdmwwMGFQSHAweGZQandmL3ZhV2FsVVhqOSsvUGpqU1VsSmJ3aUZ3a2lKUkRJME9qcDZUdGM5NFZGVXhXNjM5MTJGM1hZVUNrVjZZbUtpMjVTaGlvcUtwOUhGN3pzSGdVQVFtWmlZK1B6RWlSUFBKU1FrUE91YUpIQ1F5V1NqUWJ0NkVFSTZrSmFXRmxsUVVMQWR2eVVKQ3RENmQxUVdXdit1T2g5YnhoSkMvQ3lvWnhSd0hGZlBHUE82VldGdnpKZ3hBKys4OHc1ZWZmVlZuRHQzRGt1V0xFRktTZ3BNSmhPZWV1b3B0eHNvQUpnd1lRS0dEUnZXclhNSUJBS3NYcjBhQ3hjdWRON2dxVlFxbndvaTloZno1OC9IOE9IRHV6V2J3cHRISG5uRVR4RjU1M0o5ZFBxSGMwNU96dXNBWEt0WGN1bnA2VE01am5zYndMVmlzZmo3MU5UVXkvUHo4N3RWNjhBVlk2eUE0emlVbEpSNExValpYZWVyWG9TMzVTOFJFUkZleDVOSUpNak16UFE0UG0zYU5MZFpPbjNwcHB0dVF1dEdGY0N4WThmdzczLzdmTC9ZYlM0MUlmSTdhMGY2bmxRcVRVMUtTbm94SWlMQ3VZWkpvVkNNN3F4UFNFakl4RUdEQnExWEtwVlh0Mzh2TWpMeW5xN09LWlBKUElxTmNCeG55Yy9Qdnl3eE1mRU5uVTYzeFhXcnh2WmIvaG1OeGdQWjJkbGNSRVRFblBqNCtNZFBuejQ5SDREakJ5NUNwVkxwT2psOVFrcEt5bGFCUU9ETTlObHN0am9BR0RSbzBHcVJTSlFva1VpR1dDeVc0dExTMG9lOURUQjY5T2hNYjdzbHRNVjJwTHk4L0dtOVhyK3JreGdJSVJldzFOUlVxVmdzM2dsZ0tvQmpqTEhsT1RrNWUwSExsQWdKZWtHZEtHQ00xUVArZlRyck1HM2FOR3pldkJuZmZ2c3Q1czZkaThiR1J2enhqMy9FeVpPZXl6dTk3VmdBZEwwa1l1ellzYmo5OXR1UmtaR0JSeDk5RkZkY2NZVkhtOWRlZTgxTFQrL2FyOTlldG13WjdyLy9mcC83OTBSdmt3VG5nOHYxMGQzQ09pd25KK2QvYXJWNkdtTnNKNENaU3FYeUx3QjZVMjN4R0FDM25TOTY0M3pWaXlndExYVnJyMUFvK3ZXTWdrbVRKam1YMHdpRndqNU5GRGkrbDR5eFkzMTJFdEtWdU1HREJ6OFRFeE56UDhkeGJ0c2lSa2RITC9MV1FTNlhENG1MaS90TGRIVDBuZWg0ZGwyWFN3aUVRcUZIb2lBMk52Ymh5TWpJK1FLQlFONjIxcC9wZExyTkhRd1JNblRvMFBlaW82UHZCb0J4NDhiOWN2TGt5U3Z3VzdLZ1F5a3BLUnZhaWpBNmlVU2k2Q0ZEaG56Z2VreXIxWDZBRG5oTEVsZ3NscUx5OHZKbjJtWm8wQi83aEpBT3RmMWROQlhBL3ppT3V5NDdPOXUvYXlzSklRRVQ5SWtDanVQOFBxUEFRU3dXWTk2OGVUaHc0QURXcmwyTG1wb2FqemF6WnMzQzlPblRvZGZyVVZOVGc5RFFVRWdrRWpRMU5lSHJyNy8yYU8rNnJoc0FsaTlmanNjZWV3d2lrZnUzSWlzcnE5ZnhsNWVYZDN1Y2tKQVFYSFRSUmIwK2QzL2l1RDRjaWFYdWF0ditaejVqckFEQXd4TW1USGpsMkxGam5oZURENFJDNFhHZTUvMldLRGhmOVNMYWJ3ZWFtSmpvbC9qOVFhL1hlOVFNMmJoeG8vUG56OXV5Q1g5eVNSVDBiZFZFNGsxWVFrTENFd2tKQ1U4SkJBS3YyNGlFaElUTWJIOHNLU25wMGJpNHVDYzZlcExPODN4elZWWFZYNHhHWTNaS1NrcW4yeHlLeGVJUlh2cWJCQUtCSEFBNGpoTU9HemJzVXdBdE9wM09XM1ZabzFBb2RDWTNaRExabUxGangrN095OHZyY2oyYnlXUTY2OHR1T3phYnphZUt1QWFESWF1NnV2cHQxem9QaEJEU2tRa1RKc1FCZUFTQVFTZ1V6ajkwNkJBbENRZ1pRSUk2VWNCeFhKL05LQUNBa3BJU3ZQbm1teDFXVms5S1NuTHV6MTVRVU5EaHpBSlhjWEZ4YnErbFVxOS9wK0toaHg3eWVydzdkdXpZZ1IwN2RuU3J6NmhSby9EbGwxOTIzVENJT0s0UGdVRFE0NjE2TkJwTnBVcWwrZ3pBZldLeCtBNEFiL1ZrSEl2Rmtpc1NpVmhCUVFISEdQUEx0bjdYWEhNTkdob2E4TW9yci9pbFhzU1lNV004NmtVY1BYclU3WFZudTN4WUxCYVAyUzMrMEw0R0F3RGNmUFBOS0MwdHhWLy8rbGUzNCtYbDVTZ3ZML2Q3RE8weHhsQllXQWdBVENnVTV2YjVDWWxUWkdUay9NR0RCNzh0RW9saU8yakNkRHJkRi9YMTlmOUpTVW5aNHZxR3hXS3A3Q2hKb05QcHZxcXFxbnJTYURTV2g0YUdYdDVWSERLWmJGUzdRM3hwYWVseWk4VlNrcFNVOUNJQTJPMzJCc1pZUi8vZThvV0ZoUXRUVWxLVTRlSGgxd0VBWTR4SnBkSTRzOW5jYVVKU3I5ZC9GeDhmLzJSbmJXdzJXNjNaYk81d1dReGp6S3JUNmJaVVYxZS9aVFFhRDdaL2YvRGd3YTl6SEJmUzJOajRkV05qNC8vUXhlNHhoSkFMaDBna1dnQkFCbURqb1VPSGVyWkZGeUdrM3dycVJJRmpSa0ZmSlFya2NqbE9uVHJsOWIxQmd3Wmh3NFlOenVuWHZoU05tekJoQXVSeXVWOWpKRjF6WEI4OHovZDJUOTlkQU81ampNMUVEeE1GeDQ0ZGExR3BWQVV0TFMycGxaV1ZmbnN5MzVmMUlzNmRPNGZxNm1xM1k2Tkd0YjgzNmpuSE5vYmVmUFhWVnpodzRBQktTa3E4M3ZpWGxKUUFBSHg1cXRvWEtpc3JIVFZMOGpVYURUMUpPWTg0anJOM2xDUXdHQXlIaTR1TGx4dU54Z055dWZ5Uzl1L1gxdForSFJNVGM1OWNMazl6SERPWlRMa2xKU1dQTkRjMzcrbE9IRktwMUswR2d0VnFyUUpncjY2dWZra29GTXJsY3ZuRTZ1cnExVktwVkRWOCtQQi9kVENNdGFDZ1lONllNV1AyTkRVMS9WQmJXL3RwWkdUa2RVcWxzdE5paWsxTlRmdk5abk9CM1c1dk1KbE1aNnhXYTVIUmFDdzBtODNGTnB2dG5ObHNMa1BiN2tBZE9YUG16TVV0TFMxSE9ucGZKcE9saFlXRlhSVVRFN1BNYnJjM2FiWGF2NVdYbDN1cmF1NXZDZTBQTU1aNnZmTU1JY1N2SERPMmRnWTBDa0pJbndqcVJJRkFJS2pyaTJLR0RyR3hzWGpycmJld2VQRml0Mkp4RXlkT3hJc3Z2b2o0K0hqbnNhaW9LTWpsY2hpTlJxOWpTU1FTUFB5dzExcFNwSTg1RWdXTXNWNXQ3Y1h6ZkhiYnV2OEp2UXhwSDREVXpNeE0zSExMTGIwYzZqZDlWUy9paHg4OFoxNDdDZ1YySkRUVTZ5eHdyOXJYUDNCZG5uUHExQ244K3V1dlhZN1Jma25QYzg4OTU2eFI4UDMzM3p0bi9qaDg4ODAzQUZxWEZ3R2RKeXM2czMvL2ZzZUgrM28wQU9teCt2cjZid1lOR3BRdmxVcWQwMXRzTmx0ZFJVWEYwMXF0OWlNQW5sTlFmc01xS3l1Zkd6Rml4RGQydTExZldWbTV0cWFtNW0zMFlGdER1Vnp1OXNOZ05wdFBBeENIaFlWZEFvQVRpVVNEUm8wYWRSU2Q3eklrRGcwTnZiaWxwV1Z2ZUhqNDNQajQrRC83ZUhwN2JtNXV4OU43ZkJuQWJ1OTBiWTVyRFFTaFVCZ21GQW83bXNIUll6S1piQmpIY2J6UmFOUUJhQUVRUDJ6WU1JOENQWGE3blhZV0lhUi9TUU1BbnVkenVtcElDQWsrUVowb3NOdnROUUtCQUZxdHRzL09NWExrU0R6NzdMTll1WElscEZJcEZpMWFoS1ZMbDBJb0ZIcTBIVEprQ0lxS2lzQVlnMEFnZ0ZRcWhWS3B4Smd4WTNEMzNYZDNhKzMvZi83ekgzOStHajZUU0NRQk9XOWZjbHdmSE1mMXFLNkFnMVFxcmJkYXJRQVEzWnR4R0dQZmNoeDN6OTY5ZS8yYUtPZ0xOcHNOMzM3N3JkdXhydXBZU0NRU3I4dDF0Rm90SkJJSnBGSXBoRUlobXBxYWNPclVLV3paNGpZckhERXhNYzZQWGVza2RDUWtKQVJoWVdFZHZzK1laeTIyOXJ1VXVPeGMwQzE3OSs1MWZQaHRaKzFJbitDcnE2dGZIVEpreVBzQW1GYXIvYWlrcE9UL0FQaVVFR3hvYVBpMnNyTHlMNVdWbFgvdDZ1djZBQUFnQUVsRVFWU0hENFVETzVDZ1VDamMxdW5JWkxJSmt5Wk5xdStvWmtKN2d3Y1BmaU1xS21xSlVDanMrQ0x1bVFpRlFqRlNLcFdPa2tna1E2dXJxLy9hZFJjUElxbFVtdUo2d0dnMG52QlRmRTVSVVZFUEpDUWtyT3lxbmRGb3BPVTloUFF2TVFBUUVoTFNxd2N4aEpEK0thZ1RCWXl4WXNENzFtMytkTlZWVitINTU1L0g1TW1UM1dZUnRQZkZGMS80N1p5REJ3LzIyMWk5cGRGb2V0UnYyYkpsYnE4RHRmV2p5L1hSczd2Qk5sbFpXYzBxbFFvQUluc3pqa3dtKzlGc05odXlzcklVSnBQSjQybDRmL0x2Zi8vYm80am5aWmRkNXBFbzgrVWErZHZmL29idDI3ZDMyYzQxQ2RFK1VlQklVb3dkT3haanhvekJtREZqa0p5YzdMWFd3OWF0V3hFYUdvcmR1M2U3SGVjNERwOTg4Z255OHZJZ2s4bFFYMStQbkp6ZkhvWkVSdnIyN1RXWlREaDQ4Q0FBdEVpbDBwOTg2a1Q4U3F2VmJvcUlpSmhiWGw3K25ORm85TnlURTYxUHF6dm96aW9ySzUvcDREMEFnRlFxN2FndkFDQXFLdXBhQUc0WG4xQW9qT0E0empPVERNQnNOcnZOZ0FBQW51ZnRIU1VKckZacmhWZ3M3bXg5a2xLaFVLVElaTEpVc1ZnOFVpcVZqcFRKWkNObE10a28xMlVaTnB0TjIxR2lvTE1FaFVLaFNHKy9pNFRSYU94d21VSlB0YlMwL0F5ZzAwU0IzVzV2Ykd4czNOMVpHMExJZVJjQkFCa1pHUzFkTlNTRUJKK2dUaFFjUFhxMFVxVlNXV3RyYThVMm04MWo1d0IvdXY3NjYvdHM3SUdxcjdkbTlJWE5aa050YlMwQVdISnljbnFiVWVwc0tyUFBNak16alNxVmFwZkZZcGw3OE9CQnpKenBVWlM5MzJoZnhCQUFycnZ1dWg2TnBWS3BmRW9VM0hqampjNlBSNDRjaWV1dnZ4NFRKa3pBeElrVGtaS1M0dk8yajU5KytxbWowS0JUWEZ3Y0JBSUJSQ0lSZnZySis3MzlpQkVlUmV5OXlzcktnc1ZpQVlCZG1abVozdGNja2I1bXlzL1AvMFBieHpLMEZ0cHovSnh5Q29VaVBURXg4VGt2L2RwWDlQZldWNVdRa0xEYVMxK3o0NE9vcUtqYjJyK3AxV3JmaTQyTmRSYjdzRmdzeFEwTkRmK3FyNi8veW1Bd25GQ3BWRzQxQXhvYUduYTZGaVMwV3EzVkRRME5XeG9hR2pZM05UVVZxbFNxQ20rZmVGeGMzRVBKeWNsLzkvWmVlM2E3dlJrQUJBS0J1ZjE3MGRIUmo3UzB0Q3hIdXlLRmNyazhLVGs1K1ZYWFk0d3hlM056Yzg4eXg1MW9iR3pNUXVzMmpCMVZkMlVsSlNVUEFXajI5N2tKSVg3aGw3K1BDQ0g5UzFBbkN0RDZpNm1VNS9rUnRiVzFBWHRpVGZxdm1wb2FSN1g4VXZTdmY4aStCVEIzNTg2ZC9UcFJzRzdkT3Noa011ZFNtT0hEaCtPU1N6eHF3L2trTFMydHl6Wno1c3h4cTdXUWtKQ0E1NTkvdmtmbkd6ZHVuRWVpNElvcnJnRFFjVEZHZ1VDQUpVdVcrRFQrcmwyN0hCL1Nzb04rSURrNStlVzR1TGhIN1hhN0NZQlZJQkJJT1k3eldFdkZHTE1DcVBmV2wrZDVJMlBNMWxIZnRqWHlSZ0FJQ1FtWnBGUXFyM1Y5MzJReTVkYlUxUHd0SWlKaXJrNm4yMUpYVi9lVjYweUg4UEJ3dDdWR2pERnJTMHZMWG92RlV0clUxUFNEVnF2ZDNOTFM4Z3NBT3dDNEpoemEyanRyS0poTXB1N01rTEsyOWFsRzYrOUJaN1l0SmlabVdYUjA5R0tlNTEyZkNBcTh6VFF3R0F3SDBWcER3UFZ6enRQcjliMTkwdDlvTXBsT1NhWFNrVzJ2N1R6UG0rMTJlNFBCWURoYVUxUHplbmVMVEJKQ0NDR2tkNEk5VVFER1dBbkhjU09xcXFvb1VVQTh1Q3c3S0Fsa0hPM1piTFp2eFdKeC9VOC8vUlQxMEVNUDlhdWxKcTRFQWdHZWVlWVpoSVNFNFBQUFA4ZVNKVXQ2dktYanNHSERvRkFvM0FxREFxMDFEWVlQSDQ2NWMrZGk3dHk1L2dqYmVUNEhwVktKSzYrODBybXJ3OGlSSXpGaHdnUm5FVU9SU0lTaFE0Zmk1cHR2eG9RSlhkZXFMQ2twd1U4Ly9RU080K3FzVm10Z0Nvb1FOM3E5L29lNHVMaEhoVUtoREswekJMeHFhbXJhaTlhbjF4NTlCUUpCcDl2U3VONnN4c1hGUGQzK2ZaMU85NlhaYkQ1ei9QanhaQUFzT2pyNm5tSERocjF2dDl1YkJBS0JWQzZYdTlVenNOdnRkUUFzSjA2Y0dBcUF4Y1hGUFRWMDZOQTNlWjQzQ2dTQ1VKbE1OcVpkZTJkQkhyUFpmTGF6V0lIV1JJVFpiTTV2YW1yNnBlMlFvYVdsNVhCSVNNakZydTA0amhNSmhjSXV0dzZwcmEzZDJQNllWcXZkb05WcU4zVFZ0eXNuVDU3czJiNnVoQkJDQ09rVFFaOG9RTnU2ODhyS1NvKzkzd21wckt4MGZOaXIrZ1QrMXJaTjRtdU1zUmMyYmRxRTFhdTl6WEQyRktoNkVVODg4UVJHakJpQmE2NjVwa2ZuQjFxVERqLysrS05qaGdjRUFnSEVZckhYd3FBOTRlMXJzM0RoUWxpdFZvODZFSkdSa2ZqSFAvN1I0M050MnJRSlBNK0Q0N2pYamgwN1Jtc3ord0c5WHY4cjJqMHQ5NEpWVlZWNVRGSHhwUzlqekY1UlVlRmM1OS9RMExBdE1qTHlOclJObDJlTTJSb2FHdjdwYUE2MEZ0K1R5K1VkWnA1YVdsbzBydTFOSmxPZVRDWWIzMUg3NXVabTV6WWJack81aURGbTV6aE95Qml6bWMzbXN5YVRLZGRnTUp5d1dDd25tNXViY3kwV3kxbTBXMlpSV1ZtNU5qVTFkVHM2bnVidmxWNnYzMWxmWC85WmQvb1FRZ2doSkhnTm1FUkJYeGMwSk1ISlg0VU0rd0xIY1g4SDhLZHQyN2FGMzNmZmZaMFd5dXd0ZjlTTHVPbW1tM285eHZrdTNDZ1VDdjJXaUhDb3JxN0c5dTNid1hGY28wZ2s4bW1OT0Rrdm1rd20weW1aVE9iMXliVE5acXN0S1NtNXY3bTUyWE5ManE3NzFwZVVsQ3d4R28wSEhjZDBPdDFuSXBFb2F2RGd3VzhCUUYxZDNlZEdvOUZ0cjArRHdaQmp0OXROYmJNYzJtTjFkWFh2dWg3UTYvVUhPdnJrZUo0M1ZGVlZ2ZVJ5eUZwVVZEVFhhclVXdGJTMG5JSm4zUVd2OUhyOTkwVkZSWFBpNHVKV3kyU3lDUjNFQmdETVpyTnB6V1p6dms2bis3U21wdVpEWDg5QkNDR0VrT0FYOUlrQ2p1UE9BVUI1ZVhtQUl5SDlVVVdGc3c1WXYwc1VhRFNheHZUMDlMY1lZMnMyYk5pQU5XdldCRG9rNG9NTkd6YkFack1Cd0p0WldWbjZRTWREZmxOVFUvTTNoVUl4aVRGbXROdnRKc1pZQzgvenpXYXp1YWlob2VFbnRGdGY3MHFyMWI0amw4dW5NTWJzakRHVDNXNXY1bm0rM21ReW5XN3JhMmpmcDdhMjltMnBWSm9VRXhQemNFMU56Yk5laHJXWnplYWpjcms4bmVkNWs4MW1xN2ZiN2RWR296RzNycTd1MCtibTVveDI3ZXRNSnRNcHNWaWN5UE84a2VmNVJxdlZXbU0wR285VVYxZS9iN0ZZenJnMmJtaG8yTnFUcjVOT3A5dW0wK20yOWFRdklZUVFRaTRNUVo4b1lJeWQ0amdPUlVWRmdRNkY5RU11eGV6eUFobEhSMlF5MlZzV2krWGg3Nzc3TG5yNjlPbTQ4c29yQXgwUzZjUlBQLzJFNzc3N0RoekgxVWtra3JjREhROXhwOVZxMys5cDM1cWFtdmNBdk5mZGZtVmxaZi9YMk5pNHJhUGlncWRPbmVwVzljK1RKMCtPN1c0TXdhS2dvS0QzMDVJSUlZUVFjbDc0dHM5WVB5YVJTSElCSUQ4L0g0eXhycHFUQ3doakRQbjUrUUFBdVZ5ZUcrQnd2TXJNekt6bmVmNXVBSGorK2VjWkxhSHB2eW9ySzdGdTNUb0dBSXl4dXpJek0rdTc2a011Q0t5cHFXbGZvSU1naEJCQ0NQR25vRThVdEUzOUxXNXBhVUZOVFUyZ3d3bVlmZnYyWWR1MmJXNy9YZWlxcTZzZEZmYlBaV1JrTkFVNm5vN2s1T1RzQkxDK3VibVpXN1ZxRmF4V1dnYmMzMWl0VnF4YXRRck56YzBjeDNFdloyZG43K3E2RnlHRUVFSUlJY0VwNkpjZXREa09ZR2hCUVVHZkZvVHJ6elp1M0lnVEowNjRIYnZoaGhzQ0ZFMy9VRkJRNFBqd2VDRGo4QVhIY2FzWll6T1BIRGx5eWFPUFBvcjE2OWNqTE14akczTVNBRTFOVFZpeFlnV09IajBLQUprQW5nbHdTSVFRUWdnaGhQU3BvSjlSQUFDTXNST0EyNDBoSWM3cndYRjk5R2NhamNiS2NkenRITWNWSHp4NEVFdVdMSEhkMnBFRVNHVmxKUll2WG94RGh3NEJ3RG1oVUhpN1JxT2hLUitFRUVJSUlXUkFHeENKQW9GQWNCeUFjejA2SVVCd3pTZ0FBSTFHVXdKZ0pvQ0Nnb0lDTEZxMENQdjM3KytxRytraisvZnZ4NkpGaXh3Rk1RczRqcnZzMEtGRHBWMzFJNFFRUWdnaEpOZ05pRVFCMm00RUtWRkFYSjA5ZXhZQUlCUUtneUpSQUxRbUM2UlM2Y1VBdHRYVjFXSDU4dVY0NUpGSGNPREFBZkE4SCtqd0JqeWU1M0hnd0FFOC9QRERXTDU4T2VycTZnQmdtMVFxdmJndGtVTUlJWVFRUXNpQU55QnFGSmhNcHROU3FkU1VuNTh2TTV2TmtFcWxnUTZwMTVxYXVsZDd6OXROWkhmSEFEQmcxc1dieldaSDRzaGtOQnJQZE5XK1AybXJwajlIclZZdjRYbitMNW1abWZHWm1abUlqNC9INU1tVE1YNzhlTVRIeHlNOFBIeEFYT3VCWkRhYjBkallpT3JxYXVUbTV1THc0Y09vcnE0R0FEREdxZ1VDd1dxTlJ2TVJBTnBTaFJCQ0NDR0VYREFHUktJZ056ZlhvbEtwRHRsc3Rrdno4dkl3YWRLa1FJZlVhNWRmZm5sQXh0Qm9OTDArYjM5dzh1UkoyTzEyQURpWW01dHJDWFE4UGNBMEdzMkgwNmRQLzhwa01pMWpqQzJwcnE0ZXUyUEhEdXpZc1NQUXNRMTBKem1PKzFndWwzL1FuM2ZMSUlRUVFnZ2hwSzhNaUVRQkFIQWN0NTh4ZHVuUm8wY0hSS0tBOUU1YmhYb3d4b0o2a1gvYmplcHJBRjZmUEhueWVKN25mOGNZbThKeFhCeGpMSnJqT0ZtZ1l3eG1qREVUeDNGMWpMRWFqdU1PQ1FTQy9ZY1BIODRGelNBZ2hCQkNDQ0VYc0FHVEtHQ01aUURBc1dQSEFoMEs2UWNjMXdISGNSa0JEc1ZmMk9IRGgwOEFPQUhnZzBBSFF3Z2hoQkJDQ0JtNEJrb3hRNGhFb3YxQTY1Tmt4dWhoNElXTU1lYWNVU0NWU29ONlJnRWhoQkJDQ0NHRW5HOERaa2JCd1lNSDYxUXExU21kVGplbXJLd01nd2NQRG5SSXZkTGRXZ0dMRmkzQ2lSTW5lalhHUUZGYVdvcUdoZ1lBeUdzckRFZ0lJWVFRUWdnaHhFY0Raa1lCOE5zMGM4ZlRaSEpoY2l3N2NDeEhJWVFRUWdnaGhCRGl1d0dWS09CNS9sY0FPSGp3WUtCRElRR1VsWlhsK0hCdklPTWdoQkJDQ0NHRWtHQTBvQklGRW9sa053QzJmLzkrOER3ZjZIQklBUEE4ai8zNzl3TUFzOXZ0dXdJZER5R0VFRUlJSVlRRW13R1ZLTWpLeXFwbWpCM1M2WFRJeThzTGREZ2tBUEx5OGh6MUNRNGVPM2FzSnREeEVFSUlJWVFRUWtpd0dUREZEQjBFQXNGMnh0akZHUmtaR0Q5K2ZLREQ4UXUxV3Qxbi9aWXRXNGI3NzcrL1IrUDNSL3YyN1FNQU1NYTJCemdVUWdnaGhCQkNDQWxLQTJwR0FRQndITGNkQURJeXFJN2RoY2p4ZmFkRUFTRStNd0ZBYW1xcU5OQ0JFRUlJSVlTUS9tSEFKUW9PSHo1OEJFQkZibTR1ZERwZG9NTWg1NUZPcDhQSmt5Y0JvUHpJa1NPMDlRVWh2cWtEQUlWQ0VSN29RQWdoaEJCQ1NQOHc0QklGQUJpQUhZd3hSMUU3Y29ISXlNZ0FZd3dBZHFEMU9pQ0VkSzBZQUFRQ1FXcWdBeUdFRUVJSUlmM0RnS3RSQUFBY3gzM0hHTHR2MTY1ZHVQNzY2d01kanQvMXBxNUFUK3NkQklOZHUxbzNPUkFJQk44Rk9CUkNnZ2JIY1hzWlk3L2pPTzVTQUpSZEpZUVFRZ2doQTNKR0FRRDhBS0Qyd0lFRHFLK3ZEM1FzNUR5b3E2dERWbFlXQU5Rd3huNE1kRHlFQkF1NzNiNFZBQVFDd1dJTTNIOFRDQ0dFRUVKSU53eklQd28xR28yVk1mWWx6L1BPcDh4a1lOdTFheGQ0bmdlQUx6VWFqVFhROFJBU0xJNGNPYktmTVpiQkdCdWxWcXVmQ0hROGhCQkNDQ0VrOEFiazBnTUE0RGp1bndBZTNiRmpCeFlzV0JEb2NFZ2YyN0ZqQndEbjk1MFEwZzFDb2ZBQm51ZXpHR012cTFRcUxqczcrelVBZktEaklvUVFRbnBEclZhTDdYYjdkUUtCNERMRzJNVUNnV0FvWXl3YWdEelFzWkUrWStRNHJvN24rV0tPNHc0eXh2WUlCSUtkOUNDeCt3WnNvaUE3T3p0YnBWTGxuVHAxYW14aFlTRkdqQmdSNkpCSUh5a29LTURwMDZjQjRLUkdvOGtKZER5RUJKdkRodytmVUtsVXR3UFlER0M5U3FXNmp6SDJrVkFvM0dleFdNNUdSVVhwOSt6Wll3cDBuSVFRUW9ndjFHcDFPTS96VHpMRzdoY0lCSEVBd0hHY28rZzFHZGprakxGa2p1T1NBVXpuT081eHhsaE5lbnI2Qm9sRThtcFdWcFkrMEFFR2l3R2JLQURBT0k3N0oyUHN4ZSsvL3g2UFBQSklvT01oZmVUNzc3OEhBRERHL2duYTdZQ1FIc25PenQ0K2VmTGtTM2llZncvQURJN2pYdUo1SGlLUkNIcTlIZ0M0QUlkSUNPa0hwazZkcXJSYXJiY0FtQWxnTW9BRUFKRUFoQUVOclArd0E5QUJxQUp3R01DdllySDRHN281T1gvUzA5UHZab3k5em5GY0RBQ01IVHNXbDE5K09TWk5tb1RCZ3djalBEd2NVcWtVSEVmL3JBMDBqREdZeldZME5qYWl0TFFVUjQ0Y3daNDllNUNYbHhmSGNkd3pWcXYxd2ZUMDlDZHljbkkrRFhTc3dXQWdKd29nRUFnK3Q5dnRmLzN1dSsrNFpjdVdRU0tSQkRvazRtY1dpd1ZidDI0RkFHYTMyejhQZER5RUJMUERodytmQUhEcHBFbVRmc2R4M0EwQUxuV1pwa2tJdVlCTm5UbzEzbUt4UEd1MVdoY0JVQVE2bm41TUNDQ203YitMQU54anRWcmZTVTlQM3lTUlNOWm1aV1ZWQnphOGdTczFOVlVhSGg3K2Q4YllFZ0NZT1hNbUhuendRWXdhTlNyUW9aSHpoT000eUdReXlHUXl4TWZIWS9Ma3lWaTZkQ2xPbno2Tjk5NTdEM3YzN28zaE9PNmZhclg2c3NiR3hvZno4L1BOZ1k2NVB4dlFpWUpEaHc2VnF0WHFyZlgxOVhOMjc5Nk5HMjY0SWRBaCtjVUhIM3lBRHo3NElOQmg5QXU3ZHUxeTdHengzYkZqeDhvQ0hROGhBOEdSSTBmMmc3WktKSVMwVWF2VkM2eFc2d2FPNDBJNWpzTWxsMXlDbVRObjRxS0xMa0pDUWdLVVNpVkVvZ0g5SjZYUGJEWWI5SG85cXFxcWNPTEVDZno2NjY4NGNPQ0FBc0NEVnF2MWJyVmFmYjlHby9raTBIRU9OTk9tVFpPYnplWnZHR1BYU2lRUzlzSUxMM0N6WnMwS2RGaWtueGc5ZWpUZWZQTk4vUGUvLzhYcTFhdVp4V0pab2xRcUU2ZE5tM1pMWm1hbU1kRHg5VmNYd20vMVZ3SE0rZXl6enpCNzlteWFaalNBTU1idzJXZWZBUUFFQXNHckFRNkhFRUlJR1dnNGxVcTFoakgySEFETW5qMGJEenp3QUFZTkdoVGdzUG92a1VpRXFLZ29SRVZGWWR5NGNaZzNieDRxS3l2eC92dnZZL3YyN2FHTXNjL1ZhbldxUnFOWkIxb3U2UzhDczluOEZZQnJvNktpOE9hYmIzTGp4NDhQZEV5a0g3cnl5aXVSa0pEQVBmYllZNml2cjcvV2JEWnZCbkFUNkdmUnF3RzVQYUlyalVhVEFTQXJQejhmQnc4ZURIUTR4SSt5c3JKUVVGQUFBQWNPSHo1TVR6OEpJWVFRUHhrL2ZyeEVwVkw5RThCelVxbVV2ZkhHRzFpN2RpMGxDWHBnMEtCQldMdDJMZDU0NHcxSXBWTEdHRnVyVXFrMmpSOC9udGJFK29GYXJYNGN3QTFEaGd6QnBrMmJRRWtDMHBueDQ4ZmprMDgrd1pBaFF3RGd4dlQwOU1jREhWTi9OZUFUQlFBWVkreFZBTTZuejJSZ2NIdy8yNzYvbEFra2hCQkMvRVFxbGI0TTRLN282R2g4OU5GSDNNeVpNd01kVXRDYk9YTW1QdnJvSXk0Nk9ob0EvcCs5TzQrTHFuci9BUDQ1c3pNRHd5cXJnb3FpWmlnTWxtbFptbGFXWlp0bGl5bVYyYUtadHFtVld2YkxKZE5NMDdTc05MWE02bHZmWE5xMFRETTFaVUFNQzVWVlJCWVpZR0QybVh0L2Y4ak1kd2FHZldCQW52ZnJ4U3Z1dmVlZSt3QXpOdmU1NXp6bkVhbFV1dFRiTVhWMlNVbEpRM21lWHlxUlNQZ1ZLMVlnTWpMUzJ5R1JUaUFxS2dydnZQTU94R0l4enhoYk5tVElrS3U5SFZOSDFCV21IcUJQbno3ZlptZG41L3o1NTUrOXNyS3lFQnNiNisyUVdtWGF0R2w0OHNrblczUnVVbEtTaDZQeGpxeXNMQncrZkJnQXN2djA2Zk5kYWlxdGlrZ0lJWVI0UW1KaTRuZ0Fzd0lDQXZoTm16WXh1dm55bkFFREJtRFRwazE0NUpGSCtJcUtpdGtxbGVvM3RWcTkwOXR4ZFVZSkNRa0JBTDRFSUhycHBaZG9LWFRTTExHeHNYanBwWmZZNHNXTFJUelA3MGhJU0VoSVMwdXI4SFpjSFVtWFNCUjg5ZFZYTnBWS3RSTEFtZzBiTnVEdHQ5LzJka2pOTW0zYU5KZnRJVU9HdExpdlo1OTkxbVU3SVNHaHhYMTUwL3IxNiszZnJ2enFxNjlzM295RkVFSUl1VnhjZGRWVlBXdzIyeVlBV0xSb0VTVUoya0JrWkNRV0xWckVaczZjQ1FDYnI3cnFxc0hIamgwNzUrMjRPaHVCUVBBU3ovTXhvMGVQeHQxMzMrM3RjRWduZE04OTkrRElrU1A0OWRkZll3UUN3WXNBWHZOMlRCMUpsMGdVQUlCVUt2M1liRGJQMmJkdlgvY1RKMDVnOE9EQjNnNnB5Vm82ZXNDZDVPUmtqL1hsTFNkT25NQ3Z2LzRLeGxpQlJDTDV4TnZ4RUVJSUlaY0xtODMyQVlEQVNaTW00ZHByci9WMk9KZXRhNis5Rmc4Ly9EQzJiZHNXV1BNN3Y5M2JNWFVtOGZIeGdRQm1pc1ZpZnM2Y09ZeUtsWk9XWUl4aDd0eTUrT09QUDJDeFdHYkd4OGV2T0hueVpMbTM0K29vdWtLTkFnREE0Y09IRFJ6SHZRb0FxMWF0QXMvVGxQYk9pT2Q1ckZxMUNnREFjZHdydEtRSklZUVE0aGtKQ1FsWEFSZ1hIUjJONmRPbmV6dWN5OTZNR1RQc0JkWEdKU1ltdG55NGFCY2tGb3VmQStCNzk5MTMyMnMrRU5JaXdjSEJ1UFBPTzhIenZKOVlMSjdwN1hnNmtpNlRLQUNBMU5UVXJRQlMwOVBUOGV1dnYzbzdITklDKy9idFEzcDZPZ0NvVTFOVHQzazdIa0lJSWVSeUlSQUlYZ011alQ2VVNLZ2dmMXVUU0NTWU1tVUtnUC85N2tuamhnNGRxbVNNelJJS2haZzhlYkszd3lHWGdTbFRwa0FvRklJeE5udm8wS0ZLYjhmVFVYU1pxUWMxT01iWUN6elAvN3BtelJwY2YvMzFFSXZGM282Sk5KSEZZc0dhTldzQUFBS0I0QVVBbkhjaklvUVFRaTRQQ1plS0ZvMFBDd3ZEYmJmZDF1citPSTVEUmthR3k3N2V2WHREb1ZDMHV1K21ldkRCQjEyMmx5NWRpcGlZbUhhN2ZsT01HemNPR3pac1FFbEp5WjJKaVltRFUxTlRUM2c3cG83T2FyVk80bm5lLzlaYmIyMno1VHFQSERtQ3YvLysyN0hOR01Qamp6L2VKdGRxeU5kZmYrMnlIUlVWaFdIRGhyV3FUNHZGZ3JTME5BUUhCeU1rSkFSS3BmZnVpNTNyc01YRnhlSEZGMTlzMC9QcUV4RVJnVnR2dlJXN2R1M3l0MXF0a3dDc2ExV0hsNG11bGloQVNrcktieXFWYXVlNWMrZnUyTDU5T3g1NTVCRnZoMFNhNklzdnZrQkJRUUVBZkgvOCtQSDlYZzZIRUVJSXVXd0lCSUpuQVdEU3BFa2VlWWlpMCtucTFFWDY4TU1QMjNYMXBkT25UN3RzRzQxR3gzOHRGb3RIcitYbjU5ZWk4OFJpTVNaTm1vU1ZLMWVDTVRZVFFQdmZqWFl5UE0vZkE2Qk5DeGorL3Z2djJMRmpoMk5iSkJKNVBGRlFWRlNFME5CUUNBVDFEL0Jlc21TSnkvYklrU05iblNqSXpjM0ZVMDg5NWRnV2k4WDQ3TFBQRUJjWDE2cCtXeUlsSmFWZHoydklYWGZkaFYyN2RvSG4rYnRCaVFJQVhUQlJBQUNNc1pkNW5oKzdidDA2OFhYWFhZZGV2WHA1T3lUU2lPenNiSHp3d1FjQVlHR016ZkYyUElRUVFzamxZdVRJa1NLdFZudW5RQ0RBN2JlM1gwMjl4WXNYNDV0dnZtbDFQODI5YVZpeVpBbDI3ZHJWNnV1MkpnWm5kOXh4QjFhdFdnV080OGJmZDk5OVFsck5xWDdEaGcwTE1wbE1JNVZLSlFZTkd0Um0xK0U0MTBHcklwRm5iNW1zVmlzbVRab0VzOWtNbFVxRklVT0c0T3FycjI2WG0vV2FoMjRPTnB1dHc0MjA4WVpCZ3daQnFWUkNxOVdPakkrUEQ2U2lobDAwVVpDU2t2SnZVbExTUXJQWnZIakJnZ1hZdEdrVGhFS2h0OE1pOWJCYXJWaTRjQ0hNWmpNWVl3dFNVbEwrOVhaTWhCQkN5T1dpc3JKeU9HTXNPQ0Vod2F2RGtMc3FwVktKd1lNSEl6VTFOU1FySzJzNGdJUGVqcW1qTWhxTnR6UEdoTmRkZDEyRFQrSmJ5MncydTJ4N09sRnc2TkFobEpkZnVnODllUEFnRGg0OGlCdHV1QUVyVjY3MDZIWGNPWGZPZFNYT0hqMTZRQ3FWMXR2ZWJEYWpzTEN3MmRmcDJiT240L3V6WjgraXVycTZ3ZmJWMWRWSVMwdHoyWmVRa0ZCblgxUE9BNEFycnJpaVdiVldoRUlocnIzMld2end3dzhpa1VoME80QXRUVDc1TXRVbEV3VUE0T2ZudDF5cjFkNXg2dFNwWVo5KytpbW1UcDNxN1pCSVBUWnQyb1JUcDA0QndKKzllL2RlM2hiRGpRZ2hoSkN1aWpGMkZ3QmNmLzMxM2c2bHk3cisrdXVSbXBwcS8xdFFvcUFlakxHN2diWi9yZGErcWZWMGJZM2R1M2ZYMlhmcnJiZDY5QnIxeWMzTmRkbnUwNmRQZysxemNuTHcwRU1QTmZzNnpwL1gzMzc3N1VaSDNXUm1adGFaM3BHU2t0TG9sQTkzNXdIQXpwMDdFUmtaMll5SUw3MnVmdmpoQi92cmpCSUYzZzdBVy9idjMyOVZxVlNUR1dNblB2endRL21JRVNQUXIxOC9iNGRGYXNuTXpNU0hIMzRJeHBnZXdHUWFqa2NJSVlSNDNCMUEreWNLcnI3NjZpWS84YlBaYk5pNWN5Y01CdGRWa1FjUEh0d1dvYlc3NjYrL0h1Kzk5eDU0bmg4UDRBVnZ4OU5CTVFEWEFjQTExMXpUcGhlcW5Tanc5L2YzV044WEwxN0VnUU1IWFBZcGxVcmNjTU1OSHJ0R1Eyb25DdnIyN2RzdTErME1uRjVYMTNrempvNml5eVlLQUVDdFZwOVZxVlRQMjJ5MjlhKysraW8yYmRvRVgxOWZiNGRGYWxSWFYrUFZWMStGeldZRGdObHF0VHJMMnpFUlFnZ2hyV0V5bWFwRUloRVlZMzY0ZE9QRGV6T2VoSVNFQUFCOWdvS0NXajFQZWYvKy9YamhoZnJ2Y1owcmxlL2Z2eDlqeG96Qm1ERmpBQUFmZlBBQi92NzdiOHlkT3hjOWV2UndPYSswdEJSejVzeXBreVI0NElFSE1IdjI3R2JGYURLWk1HM2FOTHp4eGh2MXRybi8vdnVSbGZXL2p4eFBQUEdFUy9HM3RoQVRFNFBBd0VDVWw1ZjNTVXBLOGs5SlNhbHMwd3QyUWxkZGRWV1l6V1lMQ1E4UGIzSHh5S2E2ZVBHaXk3WW5wK1I4OGNVWGRZcHBEaDQ4R0ptWm1ZMmVxOVZxY2ZMa3lTWmRaOENBQVJDSlJOaXdZUU0rL1BERGV0dXRYNzhlNjlldmQzdnN5eSsvYk5LMUxoZEtwUkpoWVdFb0xpN3VOblRvMExDalI0OFdlenNtYityU2lRSUFVS3ZWSHlZbUpvN1B5Y201YmU3Y3VYanZ2ZmVvWGtFSFlMVmFNV2ZPSE9UazVBREFiclZhL1pHM1l5S0VFRUphS3owOVhhZFNxU29BQkF3ZE90VHY2TkdqV20vR0l4UUtyK1I1SHIxNzkvWmFERHQyN01ER2pSc0JYTHBKZit5eHg1Q2NuQXl4V0l5VWxCVE1uVHNYR28zRzBkN0h4d2V2dmZZYXhvNGRXNmV2L2Z2M0E0RGJaZk4rK09FSC9QVFRUL0R4OGNIMjdkdmRqbVpJU1VseFNSS0lSQ0pNbURDaHRUOWlveGhqNk4yN04xSlNVc0FZdXhMQW9UYS9hQ2ZEODN3OEFNVEd4cmI1dFdvbkNtb25xVnBLcjllN0xlQnByMVBRR0xWYVhXYzFrZnI4L1BQUENBNE9ibTZJTHNSaXNmMkJYYXVzWDc4ZVBIOHBKOHB4SEY1Ly9YWDgrT09QTG0wQ0FnTHc0b3N2NHFhYmJnSmp6TEgvcjcvK0FuQnBKWldwVTZlNnZEK2RUWjgrSFZPbVRIRnN0L1IrTGpZMkZzWEZ4VENiemZFQXVuU2lvTzJxZ0hRZVBNL3pEd1A0NS9EaHcxaTJiSm5qaFV5OGcrZDV2UDMyMnpoeTVBZ0FuT0k0YmhLOC9NU0ZFRUlJOFJTZTV6TUF3R0t4dE05WTQ0WU5BdHJuNXN1ZGMrZk80ZDEzMzNWc204MW1yRisvSGc4ODhBQldyVnFGcDU1NnlpVkpFQk1UZzgyYk43dE5FZ0RBeXBVcjhjSUxMMkRac21WMWptM1pzZ1VsSlNYSXk4dkRSeCs1Zi82d2VmTm1sKzB4WThZZ0pDU2tKVDlhczluL0JqelB0MTA1LzA3TS9udHA2NlNXVnF1RlZ1dWF2enR6NWd5c1ZtdXIrOTYrZlR1cXFxcGEzVTk3cWErSVkwcEtpc3ZYNTU5LzNtQS9Bb0VBUXFFUVBNL2pqVGZlcUpNa0FJQ0tpZ3E4OXRwcm1EUnBFdjc0NHcvSGpiNVFLSVRGWXNITEw3OWNiNUlBQU5hdFc0ZmR1M2RES0JTMjZxR3YwK3VyeTc4UEtWRUFJQzB0cllManVOc1lZNlhmZlBNTnRtM2I1dTJRdXJTdFc3ZmFzNjBsSE1lTlMwdExxL0IyVElRUVFvaW5DQVFDKzZmcWpsQkpPUjd3ek0yWFJDSkJVRkNRNDZzMnBWTHBPR2F2V04ralJ3OXMzYm9WQ1FrSkxtMXpjM094WmNzV2wyWHFicnp4Um16WnNxWGVwQ1k2L1R3QUFDQUFTVVJCVkFiSGNTZ3BLUUVBaElhRzFqbnVYSXRxOCtiTk9IMzZ0TXZ4ek14TUhEcmsraUIvOHVUSkRmM0lIbVgvdVRpT2kyKzNpM1lpOXQ5TFd5Y0thcy9oQnk0bHNNNmNPZE9xZmpVYURUNzk5Tk5XOWRFU2NybmM4YjZUeStVdXg1emZzd0VCQVhYTzlmSHg4VmdjVlZWVm1EbHpKbjc0NFljRzI1MDVjd2JQUC84OGR1ellBZURTVk9UcDA2ZmoyTEZqQU9xT0ZMRC9lOEx6UEJZdFdvUk5temExNnFHdi9mWEZHT3Z5NzBOS0ZOUklTMHZMWll6ZHpoZ3pybHExQ252Mzd2VjJTRjNTM3IxNzhkNTc3NEV4WnVRNDd2YTB0TFJjYjhkRUNDR0VlSkxaYlA2QzUvbGlBT01URXhNZjlHWXNQTS8zQmVDUmRkU0hEeCtPWDM3NUJiLzg4Z3YrODUvLzFEbit6anZ2T0k0N1Y1R1BqWTNGeG8wYnNXREJnbnJubmlja0pHRHAwcVVOVnA4dktpcHl6UDEybHloNCtPR0hIZC9iYkRhOCtlYWJMb21JTld2V3VMUWZObXhZdXhhNmpvNk9CZ0F3eHFpNm5CdU1zUjRBRUJVVjFhYlhxWjFBc210cWJZRDZyRjI3Rm5xOXZsVjl0TVFqanp6aWVOL1ZIb2t6WWNJRXh6RjNkUW84VlFzaUl5TUREei84TUk0ZVBlcllWN3NRYVZCUWtDTXgwYnQzYjl4MTExMDRjK1lNSmsyYTVMTDg0Zno1ODEzTzY5V3JGKzYvLzM0QWwwWWxyMW16QnJObno2NHpmYVNwbkY1ZlBScHExeFZRb3NESjhlUEgvd0x3SU0vei9MeDU4L0RkZDk5NU82UXU1ZHR2djhXOGVmUEE4enh2czlrZVNFdExPK2J0bUFnaGhCQlBPM255WkRsamJBb0FNTVkySlNZbU5yeitWOXNLQUR4YnJLMGxHR080ODg0NzhkVlhYN2xkZmVITW1UUDQ5OTkvRyt6RGVYMTRkNG1DUG4zNllOaXdZUzd0N1UrSmp4dzVnc09IRDd1MFAzejRNSktTa2h6THVwMDZkUW9aR1JsTi82R2F5ZWx2VVBmUkxnRUFKWUEyTHp5ZW5wN3VkbjlUYWdqVTU4aVJJL2p2Zi85YlovKzZkZXZxRE9OMy9xcHQ1TWlSRGJaMy9uSlhuNkIyd2NTQkF3YzZ2bmVlNGdOY0drMGdGb3RiK2lNN2ZQMzExMGhPVHNiNTgrY2QrOExDd3ZET08rKzR0T3ZWcXhjMmI5Nk1tSmdZdlBiYWE5aXlaUXNtVDU3czhyNSsrdW1uY2NjZGQ5UzV4c3laTTEyU2VnY1BIc1E5OTl5RDR1TG1seGh3ZW4xNTl4L0ZEcURMRnpPc0xTVWw1YnZFeE1Rbk9JNzc4TTAzM3hSY3ZIZ1Jqei8rdUV0UkRlSlpQTTlqNDhhTjlrd214L1A4dExTMHRMci9taEpDQ0NHWENiVmEvVk5pWXVKa3h0aEd4dGhHbFVyMW9FQWdXSGI4K1BGOUFMaEdPL0FjZjhEejY4UTNadUhDaGZVZXMwOVJjTDV4NmRtenAyTW9zanR2dlBHR3ZRQXlBQ0E4UE54dHUwY2VlUVJIang3RitQSGpNV1BHREFRR0JzSnNOdVB0dDkrdXQyK2U1N0Y1ODJhc1c3Y09vYUdoK1B6eno5dWs2cjdUMzhCemEvRmRYdndCMUJrKzcybjJJZTd1OXV0MHVtYS9WN1JhTFY1Ly9mVTZ3K0Z2dlBGR0RCMDZ0TVZ4TnBmTlpzUFpzMmRkOWprbkNtby9nWGVYYkd1SkVTTkc0TU1QUDBSWldSbUFTMysvbFN0WHVwMmVGQnNiaTYrKytncGFyUmF2dmZZYXpHYXo0OWhERHoyRXFWUGR6OWFTU3FWWXNXSUZIbnZzTWNmMG8ydXV1UVpoWVdITmp0ZisrbUtNZGZuM0lTVUszRWhOVGYxWXBWS1ZNTVoyZlBEQkJ6TDdzanoyK1hURWN6aU93N0pseS9EMTExK0RNV2JrZWY3KzFOVFVuZDZPaXhCQ0NHbHJxYW1wVzFRcTFSa0E2d0NNNWpodXRFcWx1Z2hnTDRDalBNOW5DNFhDYkp2TnB1RjVYbSt4V1BRWkdSbm1obnR0dG5aUEZIQWNoMTI3ZGpYcm5JeU1qQWFmNXRkT0ZOUTNQSDNvMEtIWXZuMjdTNTJEVHo3NUJIbDVlZlgyL2VhYmI2S2dvQUFBVUZoWWlFV0xGbUg1OHVYTmlyOHBLRkhRcURaL3JXWm1aanB1Tkd1eldDdzRlUEJndllVMDYzUGh3Z1dVbHBhNjdKTktwWGorK2VkYkhHZExuRDE3RmlhVHliR3RWQ3BkbGlMTnpzNTJhVjlmc3EyNXdzTENzSHo1Y2p6eHhCT1F5K1ZZczJZTit2ZnZYNmRkZVhrNWZ2dnROd3dkT2hTQmdZRll0V29WSmsrZURMUFpqRm16WnJsTUhYSW5JaUlDNjlldng5TlBQdzJOUm9OWnMyYTFLRjc3aUFLTzQ3cjgrNUR1Zk91aFZxdDNjaHgzSTJOTTgvWFhYMlAyN05sMWh1U1ExaWtySzhPc1diUHNTUUlOei9PajFHbzFKUWtJSVlSMEdXcTErb2hhclU3aWVYNEN6L08vQUFnQjhBQ0FkeGxqLytVNDdpUmo3THhBSUNpWFNxVW1sVXJsNlZXQTJpMVI4UEhISCtPQkJ4N0FNODg4MHliOU96OHRiV2dldTNPUzROU3BVL2prazA4YTdQZTY2NjV6MmY3MTExL3gxVmRmdFRESytqa05lZTd5TnlqMThBZmFkdXBCWTRYMld2SjM3OWV2WDUzNStNbkp5VzZYOEd4TGYvLzl0OHQyZkx4cnJiN2F0Umw2OXV6cHNXc1BIandZYytiTXdZWU5HK3BjMXk0N094c3Z2dmdpUm84ZWplblRwNk9rcEFTdnZQSUtsaTlmM21pU3dDNG1KZ1pidG16Qnl5Ky9qTWpJeUJiRmF2KzNrRVlVMElpQ0JxV21waDRlTW1USWNBQS8vZkhISHpFVEprekEzTGx6NjZ6dlNacUg1M244L1BQUFdMcDBxWDM1bVZ6RzJOaVVsSlRNeHM0bGhCQkNMa01NQUZnbi8zQ1JtNXVMUTRjT0lUOC92ODdUU1FDT1FtYk93NTA5d1Y0QVRhbFVJaUFnQURhYnJVazFGd3dHQTE1NzdUV1hkZUpsTWhtTVJxTkx1eHR2dkJFWEwxNTBLWFM5Y3VWS0RCNDhHSEZ4Y1I3NktVZ1RDQUcwMldkd3M5bU0zYnQzTjlnbUxTME5HUmtaelg0TlQ1dzRFU2RPbkFBQTlPL2ZINDg5OWxpTDQyeXAxTlJVbDIzbmxVWTRqcXN6WXNmVHEwdmNlKys5ZGZhbHBLU0E0empNbnovZnNXU2kyV3pHWDMvOWhlZWVlODZscGtqdDgrb1RIQnlNZSs2NXA4VnhPbzBnNy9MM3lWMytGOUNZNDhlUFp5WWxKUTBCOEg1bFplWEVlZlBtWWQrK2ZaZzdkeTRDQXdPOUhWNm5vOUZvc0hUcFV1emJ0OCsrYXp0ajdObmp4NCszckRRcElZUVEwb21wVktwcmNHbnFRV0xOcmxMR21HUHFnVUFneU9GNXZneUFIb0ErSlNYRjR1RVFLZ0YwMCtsMGtFZ2tyZXJveUpFaldMbHlaYVB0OUhwOWd4LzBBU0FwS2NsbGU4V0tGUmc1Y2lTQVMzTytiN25sRnNmOFpmc1R5bmZmZlJkQTNhSnM5WG56elRmclREbVlNV05HblNKckFEQm56aHo4OWRkZjlnY2NNSnZOZVBYVlY3RnQyN1pXLzk3c3FxdXI3ZDlXZXFURHl3elA4MXJHV0pCZXI0ZS92K2NmOW43MzNYZDFYanNEQmd4QVptYW15K29ZbjMzMkdaWXRXOWFzdmtlUEhvMmdvQ0RvOVhxODlkWmJxS3lzeE0wMzM5enNHUGZ2MzEvbnZlR091L2VYV3ExMjJYWWU1WkNlbm83S1N0ZVhYWDFQL2oySjUza3NXYkxFa1NTdzR6Z09EejdZL0FWaG5QK2RhQ21kVG1mL3RzdS9EeWxSMEFRcEtTa1hBVHlRbUpqNEZXTnMzZDY5ZTBPUEh6K09SeDk5RkhmZmZYZTdGd0RxakhRNkhiNzk5bHQ4K3VtbnFLaW9BSUFTQUUrcjFlcTY2eWNSUWdnaFhVQmlZdUlqQURZQ2tBRFl4L1A4MHRUVTFGL1J2c1VNSFltQzFqNEFhZXFRY0tjYjRoYlpzMmVQUzVFejV5ZWpBTndXU2F2dDg4OC94MDgvL2VTeWIvRGd3Wmc0Y2FMYlJFRlFVQkJlZlBGRkxGaXd3TEV2T3pzYjc3Ly92c2ZtbXRNTlNzTUVBa0Vsei9OQk9wM080NG1DOHZKeWJOaXdvYzcrYWRPbVljZU9IUzRyWXV6ZHV4Y3BLU2xOdW1HM0U0bEVHRDkrUENJaUl0Q3paMDlIWWIvMmtwK2Y3N0lDZ0VBZ3dCVlhYT0hZL3UyMzMxemErL241b1cvZnRsMmwwMncyWS83OCtSMXVTWHA2SC80UDFTaG9odFRVMUc4WVl3TUJiSytvcU1DNzc3NkwyMjY3RFd2V3JLbFRwSVJjVWxwYWl0V3JWK1BXVzIvRnUrKythMDhTYkdlTURhUWtBU0dFa0s1S3BWTGR3aGo3REFCNG5uOWNyVmFQU1UxTjNZdjJUUklBTlIrR25UNGN0MWhqRDA3R2pCbURCUXNXWVBYcTFhMjZUdTNscTJzbkNocnp4eDkvT0VZZjJFa2tFaXhjdUxEQnd0WGp4bzNEdGRkZTY3THY4ODgveC9Iang1dDEvZnJRRFVxalBQWmFyVzNwMHFYMno2Z09VVkZSdU82NjYzRFhYWGU1YlcrMVdwdDFqZVRrWkV5WU1LRlZjYmFVZmRxUEhjZHhlT0dGRjZEUmFLRFg2K3NzM1hqZGRkZTFhUkgzNHVKaVRKczJyY01sQ1FCNkh6cWpFUVhOVkRPNjRFR1ZTdlVSZ0plcXE2dkhidHEwQ1Z1M2JzWFlzV014ZHV4WURCa3l4Q1Byam5aV0Zvc0Z4NDhmeDQ4Ly9vZ2ZmL3pSK1IvU0h3QzhvMWFyZi9WaWVJU1Faa3BJU0JndUZBckg4encvQWtBTWdHQzFXdTNqN2JnSTZhemk0K01EZVo3ZnpCZ0R6L05UVWxOVHQzc3huQW9BamlIMXJXRlBGRVJIUnlNdUxxN09UY0Q5OTkvZnJLZXc3bVJrWk9ETW1UT09iWUZBMEt3aDB2Lzg4dy9telp2bk1wUWNBSjU4OGtuRXhNUTBldjZycjc2S0NSTW1RSy9YQTdnMGRIcmh3b1hZc1dOSHEwZVlPdjBOS2hwcTExWHhQTjhtaVlLOWUvZTZ2V0dkT25VcUJBSUJicnp4UmtSRlJlSDgrZk9PWTluWjJWaTdkaTJlZSs2NUpsK25MWmJVYktwYmJya0ZlL2Z1ZFVscUhUMTZGQTg5OUJDR0RSdUdxcW9xbC9ZMzNYUlRtOFd5ZCs5ZXZQWFdXM1grelFrTEM4T2RkOTdacEQ2TVJpTzJiOS91TXJKSW9WQjRaQlNFL2ZWbGY3MTFaWlFvYUtHYW05MWZod3daY2lYSGNTOVlyZGFIZCszYUpkNjFheGNVQ2dXdXV1b3F4TWZISXo0K0hyMTY5VUpnWU9CbFdRQ1I1M21VbDVjakp5Y0hKMCtleE1tVEp4M3J6TmF3QU5ncUVBaFdIajkrL084R3VpS0VkREJEaGd5NTBtYXpyV2VNWFZ0Ny9XZENTTXRKSkpJSGVaNFBBL0M5bDVNRVlJeWQ0WGwrZEY1ZUhxNjY2cXBXOVJVZkg0L2ZmdnNOU3FVU1ZWVlZiZkswOEo5Ly9rRm9hS2hqQ2J1NHVEakh1dWVOeWMzTnhkdHZ2KzI0eWJkTFRFekU1TW1UbTlSSFdGZ1lwaytmN3JJOFlsRlJFZGF0VzRlWFhucXBpVCtGZS9uNStRQUFudWZQTk5LMHF5b0I0TkZSdkNkUG5zVENoUXZyN08vWnN5ZHV2LzEyQUplU1Vjbkp5WGpycmJkYzJuejIyV2ZvMTY5ZnM1ZExCQUIvZjM5czJyU3AwWGJKeWNrdTJ5cVZDak5uem16MjlaUktKZGF1WFlzbFM1YTRqTWdwTFMzRjk5OS83OUkyTWpJU0kwYU1hUFkxR25QeDRrVzgrKzY3ZGVvUkFFQ3ZYcjJ3ZHUxYUZCVVY0WW9ycm1qd2dXdGxaU1ZtejU3dGtpUUFnSVVMRnphNDJrbFQyVjlmakRIMzYyUjJJWlFvYUtXYW05OUhFeE1UWHdYd0dHUHNMcDFPbDdSLy8zN3MzNy9mMGM3SHh3Y1JFUkZRS0JTUXlXU1FTQ1NkTW5IQTh6ek1aak9NUmlOME9oMHVYTGdBZzhIZ3Jta0t6L1BmQWZna05UVzFzSjNESklTMGtrcWx1cDNqdUM4WlkzTEcyR21PNHo3aGVmNGd4M0ZuOVhwOWw4K3lFOUlhSE1jOVZQTVpZS08zWXdGd0VxaTdobnBMK1BqNE9GWWdhQ3NUSmt6QWhBa1RjUEhpUmFTbHBUWHJzOVM1YytmcVBEa05Dd3ZEMjIrLzNheGgxdmZmZnovMjdObmpxQkt2VkNvOU1xUThLeXNMQUNBUUNFNjJ1clBMRUdQc2I1N243OHZLeXZMSUUrK2NuQnpNbkRtenppb1hqREc4OHNvckxxK0o4ZVBIWTl1MmJjak56WFZwKzhZYmI2QmJ0MjdOSGlrakVvbGFWQ3hRcVZTMnVNaWdTQ1RDL1BuejBhTkhEN3ovL3Z1bzd3R0FmU1NGSjMzKytlZFl2MzY5MjlFZzhmSHhXTDE2TmZidTNZc2xTNVpnNE1DQldMNThPYnAxNjFhbjdZa1RKekJ2M2p5WGVnc0FNSG55Wkl3ZVBkb2pzZHJmaDR5eEx2K0FreElGSGxKek0veC9BUDV2MEtCQjNjVmk4ZlVBcnVFNGJpaUFQZ2FESWNnVC94UHVpSGllMXdBNEt4QUlqZ0k0WXJGWURxU25weGQ0T3k1Q1NNdlVqSlQ2RW9DVU1mWlNTa3JLU3JUL3ZHbENMbHMxOVk0Z0ZvdC85M1lzQU5LQi8zMDQ3aXhDUWtJd1pzeVlacDB6WXNRSWRPL2VIZlBuendmSGNaQklKSGpublhlYVZQelFtVUFnd1B6NTgvSHd3dzlES0JSaTVjcVY2TldyVjdQNmNNZnBCaVc5MVoxZGhuaWU5MWhTS3pNekU3Tm16WEk3NWVhdXUrNnFjK012RW9udzhzc3Y0NWxubm5IWmJ6YWJNV1BHREN4ZXZCaWpSbzFxZFZ6dElUazVHWkdSa1pnL2YzNmRPZ3Npa1FoWFhubWx4NjlwczluY0pnbEdqUnFGTjk5OEU5dTJiY01ISDN3QTROSW9qNGNmZmhqTGx5OTNyTXlnMCttd2J0MDY3Tml4bzg2MG9YdnZ2YmRGb3l6cTQvVDY2dklKTzBvVXRJR2FtK1RQYTc0QUFFbEpTZjVXcTdXN1VDajA0M2xld1JqcnRQTjdlWjQzTU1aME5wdXRTaWFUblR0NjlHanJKellTUWpxTW11a0c4cG9rUWQzeTM0U1FGaHMwYUpBQ1FBQUEvZEdqUjZzYWE5L1diRGJiM3dLQndDTTNYNTNCMkxGalVWRlJnZVhMbCtQVlYxOTFxZnplSEgzNzlzWGt5WlBSdjM5L0pDWW1ObjVDSTNpZWQvd05lSjd2OGs4eTNXR01wVHYvbmxycTExOS94WUlGQzl5T2lJMk5qY1dMTDc3bzlyeWhRNGZpemp2dnJGUDR6MncyNCtXWFg4YjA2ZE14ZWZMa05pMEM2Q2xhcmRadE1VYXIxWXJrNUdRc1hMaXcyWW00aGp6eXlDT29xS2h3VExlUVNDU1lQWHMyN3IvL2ZnQ0FVQ2lFUUNCd0pBSEt5c3J3NUpOUDRvVVhYb0JlcjhmbXpadnJMTjhJQUhmZmZUZm16WnZuMFZIYWxDajRIMG9VdEpPVWxKUktVUFZNUWtnSGw1Q1FNSnd4ZGkxajdIVE5TQUpDaUFkSnBWSS9tODBHbnVlckFIaTkrRWRhV2xxRlNxVTZxOUZvK3VUbDVUV3BvRjliTTVsTWJkci9Bdzg4Z0Y2OWVtSG8wS0d0Nm1mR2pCa2VpZ2pJeTh0RGVYazVBSnl0K2N4SWFrbEpTY2xScVZTNi9QeDhoZGxzaGtRaWFkYjVOcHNOR3pkdXhFY2ZmZVIyMkwyZm54K1dMMThPbVV4V2J4OHZ2L3d5MHRQVGtaT1Q0N0tmNHppc1diTUd2Ly8rTzE1Ly9mVU84VDZxejlkZmY0MmxTNWZXZTF5djEyUE9uRGxJVGs3RzlPblQzYlpwU1ZIU0dUTm00UHo1ODhqS3lzS1NKVXZRcDA4Zng3RkhIMzBVQXdZTXdOeTVjeDNUZ3l3V1M3MXhDZ1FDUFBmY2M1ZzBhVkt6NDJpSTJXeTIxd3JScGFTazVEVFcvbkpIaVFKQ0NDRU9OYXNiZ09PNFQwRFREUWpwS25ZQ21IM2d3QUU4OHNnakh1bXdOUVZRejU0OVcyZWZwMWVUYW0yU3dOTU9IRGdBQUdDTWZkOUkwNjZNQTVCaXM5bXVQM0hpUkxPS2IvN3p6ejlZdEdnUlRwOCs3ZmE0VkNyRmUrKzkxK2dOdmt3bXc4cVZLL0hZWTQvWkV6c3UwdFBUTVhIaVJOeHh4eDFJVGs1MkZOZlRhRFE0ZHV4WWsrT3RUMGxKQ1g3NjZhY210eDgxYXBRam9jTHpQRFpzMklDUFB2cW9UanVaVEZhblZzT21UWnR3NXN3WlRKa3lwWFZCMTJDTVlkR2lSZUE0em0weVp0Q2dRVWhPVHNhYU5Xc2E3Q2NrSkFULzkzLy8xK3JpcSs2a3BhWFpSelVjQjMwR29rUUJJWVNRLzZsWkFoRTh6eC8wZGl5RWtQYkI4L3gzakxGV0p3cjBlajJxcXFvZ2xVcHg1TWlSSnAyVGw1Y0hzVmdNaFVJQmtVaUVDeGN1NEoxMzZzNTRDZ2tKYVhGY25ZRTlVVkJUQ0pyVWcrZjUvekxHcmo5dzRFQ1RieFMzYjkrT0ZTdFcxSm5iYmllVlN2SE9PKzg0NXNNM0pqbzZHcXRYcjhaVFR6M2xkdDY5eFdMQmYvN3pIL3oyMjIvNDl0dHY0ZWZuaDV5Y0hMenl5aXRONnI4aHAwNmRhbFkvUC8vOE00S0RnMUZkWFkyRkN4ZTZGRnEzR3pGaUJPYlBuNDlaczJiaDFLbFRMc2V5czdQcksxcmVJczZqUU1yTHkzSHExQ21rcGFVaExTME42ZW5wYnFkRDJBa0VBa3lZTUFFelpzeG85VktrOWJHL0R3SDh0NkYyWFFVbENnZ2hoRGlMQVFDTzQrbyswaU9FWEpiOC9mMy8xR3ExRjlQUzBrSzBXaTJVU21XTCtzbk56VzB3MGVDdTMwOC8vUlE3ZCs1c3NGKzVYSTdZMk5nV3hkUVphTFZhbkRoeEFnQXV4c2JHL3FsV3E3MGRVb2RsczltK0ZZbEVLdzRjT0lEbm4zKytTWFBUcjc3NmFzaGtzanJMWWdLQXI2OHYzbnZ2UFNRa0pEUXJqaXV1dUFJZmZmUVJaczZjaVlzWEw5WTVMaFFLc1hqeFl2ajUrVFdyMzdadzl1eFp6Sm8xQ3hjdVhLaHpiUGp3NFhqNzdiY2hrVWl3WWNNR3pKNDlHOGVQSHdjQUJBVUZZZDI2ZFI1SkZHUm1adUxFaVJQSXo4OUhYbDRlVHA4KzdmYjM1ZzVqRERmY2NBT2VlT0lKOU8vZnY5V3gxSWZuZVVlaXdHcTFVc0lPUU1ldnRrRUlJYVE5QlFNQUxZRklTTmV4Zi85K0s0RHZPWTdEcmwyN1d0eFAzNzU5NjUwM0xwRkkzSzV4M3BRSzYvZmNjdzlFb3N2MzJkYk9uVHZ0VDd1Ly8rcXJyMnplanFjalMwOVB6d0Z3b3FDZ29NNVNoZlhwM2JzMzVzNmRXMmQvVEV3TVB2MzAwMlluQ2V6NjlldUhUWnMydVgwTlAvLzg4N2o2NnF0YjFLK24yWmRuciszbW0yL0d5cFVySGU5WnVWeU9OV3ZXNExycnJvT2ZueC9XcmwyTDZPaG90MzErODgwM0xsOHJWcXhvTUlheXNqSXNXN1lNWDN6eEJmNzg4ODhtSlFrVUNnWHV2dnR1Ui85dG1TUUFMaTJYZWY3OGVRQTRVZk02Ni9Jb1VVQUlJY1NaREFET25qM2J0dFhFQ0NFZENzZHhhd0JnNjlhdHNGZ3NMZXBETEJhamI5Kytiby9kZi8vOWtNdmxkZmJIeGNVMTJHZGlZaUtlZXVxcEZzWFRHWmpOWm16ZHVoVUF3UFA4YWkrSDAxbDhCd0EvL3ZoamswOFlOMjRjYnJubEZzZjJtREZqc0dYTEZ2VHUzYnRWZ1VSRVJPQ1RUejdCMUtsVEhYVTB4bzRkaXdjZWVLQlYvWHFTUXFIQTZ0V3JYWllCZmZ6eHg3RjQ4ZUk2dFQ4a0VnbFdyRmlCanovK3VNSDNacytlUFYyK0lpSWlHb3hoK1BEaEdESmtTS094eXVWeWpCMDdGaXRXck1EZXZYdngybXV2dFZ0aFNLZmFEOSsyeXdVN2djczNQVXNJSVlRUVFwb2tMUzB0VGFWU2ZWOWNYRHgrejU0OXVQUE9PMXZVejRBQkEzRG16QmxJcFZJb0ZBcEVSVVZoOU9qUmptWFFhdXZUcHc4WVk0N2lod0tCQUlHQmdZaU5qY1hOTjkrTThlUEhReWdVdHZqbjZ1ajI3Tm1Ea3BJU01NYitxMWFyVDNnN25zN0FhclZ1Rm9sRXIrM1lzVU00WmNvVXR3a29kK2JNbVlOLy92a0gwNlpOdzYyMzN1cXhlSVJDSVo1KyttbmNmdnZ0MkxKbEMyYk5tbFduVFZKU0VsSlNVangyemVZS0N3dkRraVZMOE5KTEwySEJnZ1VZTldwVXZXMUZJcEhMVkovSXlFZ3NYcnk0d2Y2YjBtYmF0R21PYVExMmdZR0JpSStQaDBxbGdrcWx3b0FCQTd5eXZLUk9wOFAyN2R0NUFEYU80emEzZXdBZGxPY1duU1NrQzFDcFZEd0FxTlZxZXUrUXl4Szl4Z2xwVzFkZGRWVzR6V2E3d1BOOGNXcHFhcmkzNDNHV21KZzRoREYyTERvNkdsOSsrV1d6bDU5cktZUEJBTVlZaEVLaHgxYzNhSWtOR3phNGJOOXh4eDJJakl6MCtIWE1aak1tVHB4b1g0NXRpRnF0OXQ2ZFpBdDQ4LzhYS3BYcVV3REp6ejMzSENaUG50ems4emlPODhxTmFFZWgxK3VibkZocEN4OTk5QkdVU2lWaVkyUFJ1M2R2bDFFTzNyUjU4MmFzWHIwYUFENVZxOVdQZVR1ZWpvSkdGQkJDQ0NHRUVLU21waDVYcVZTNzgvUHp4NjFkdXhhelo4OXVsK3Y2K1BpMHkzV2E2c2tubjJ5WDY3ei8vdnYySk1IdXpwWWs4RGFPNHhZTEJJTEpXN1pzRVV5Y09CRlNxYlJKNTNYbEpBRUFyeVlKQU9DSko1N3c2dlhkTVpsTTl1ay9ISUNHaDBWME1WMzczVUlJSVlRUVFoeUVRdUhUQU1xM2J0MktRNGNPZVR1Y3k5YWhRNGV3YmRzMkFDaTNXcTJYYnhHR05wS1dsbllHd0JjYWpRYWJObTN5ZGppa0U5dTBhUk0wR2cwQWZLNVdxMm5GSnllVUtDQ0VFRUlJSVFDQVk4ZU9uUU13QlFBV0xGakFGeFlXZWptaXkwOWhZU0VXTEZqQTEyeE9TVTlQTC9CcVFKMFV4M0Z2TU1ZTUd6ZHVSRnBhbXJmRElaMVFhbW9xTm03Y0NNYVlnZU80UmQ2T3A2T2hSQUVoaEJCQ0NIRlFxOVU3QWF5cXFLaGd5Y25KT0hYcWxMZER1bXljT25VS1U2Wk1RVVZGQlFQd2JzM3ZtclJBV2xyYUdaN25uK0U0RHErODhncTBXcTIzUXlLZGlGYXJ4YXV2dm1wZm12VHBtbEVxeEFrbENnZ2hoQkJDaUF1VHlUUUh3SmF5c2pKTW5UcVZQM0RnZ0xkRDZ2UU9IRGlBcVZPbjhqWERuTGVZVEthNTNvNnBzMU9yMVpzQmJDa3VMc2FDQlF0Z05wdTlIUkxwQk14bU0rYlBuNC9pNG1Jd3hqNUxTVW1obFE3Y29FUUJJWVFRUWdoeGtaR1JZVmFyMVZNWVl3dE5KaE9iUFhzMkZpeFlnQXNYTG5nN3RFN253b1VMV0xCZ0FXYlBuZzJUeWNRWVl3dlVhdldVakl3TXVxdHRQZDVrTWozREdEdDk4T0JCUFBQTU16U3lnRFNvc3JJU3p6enpEUDc0NHc4QXlEUWFqZE85SFZOSFJhc2VFRUlJSVlRUWQvaVVsSlJGU1VsSlozbWUzN0I3OTI3ZlBYdjI0SnBycnNHSUVTTVFIeCtQOFBCd0tKVktpRVQwa1JJQXJGWXJ0Rm90aW9xS2NQTGtTUnc4ZUJCSGpod0J6L01BVU0wWWV6SWxKZVZ6YjhkNU9jbkl5S2dlTkdqUVdKRkk5R3RxYW1yUDVPUmtyRjY5R3QyN2QvZDJhS1NES1Nnb3dNeVpNNUdYbHdjQXVWYXI5ZGFNakl4cWI4ZlZVZEcvNm9RUVFnZ2hwRjRwS1NtZkR4MDZkSi9GWWxuQTgzenk0Y09INVljUEgvWjJXSjJKSHNBbXNWaTg2T2pSbzhYZUR1WnlsSjZlbnBPVWxIUUR6L083OHZMeTRoOTY2Q0U4OGNRVG1EaHhJaVFTaWJmREkxNW1OcHZ4NVpkZjRxT1BQb0pPcHdPQWswS2hjSnhhclQ3bjdkZzZNa29VRUVJSUlZU1FCdFhjNEU0Zk9uVG9QSXZGY2krQUVRQ0dBQWdIRUFSQTZNMzRPaEFiQUEyQUlnREhBUndVaThYZkhEMTZsTWJEdDdHVWxKVDhwS1NrYTNpZVg2UFQ2UjVidFdvVlB2dnNNOXgyMjIwWU5Xb1VCZ3dZQUtsVTZ1MHdTVHN4bVV6NDU1OS84TnR2djJIUG5qMzJKUkFCNEJQRzJMUEhqaDNUZXpPK3pvQVNCWVFRUWdnaHBFbHFibmcvcmZraXBFTkpTVW5SQTNnOE1URnhJMk5zbVVhakdiRjE2MVpzM2JvVklwSElNVlZHSnBPQk1lYnRjSW1IOFR3UG85SG9tUDVqdFZxZER4L2tlWDVPYW1vcURZZHFJa29VRUVJSUlZUVFRaTRiTlRlRDE2dFVxa0VBa2dIY1lMVmFCeFVVRk5DOVQ5ZGhCWkFPNEhjQW05UnFkYnFYNCtsMDZNMUNDQ0dFRUVJSXVlelUzQncrRHdERGhnM3pzVnF0RVJhTEpWZ2tFaW04SEJwcEkxYXJWU2NXaTh0RUl0R0Z3NGNQRzd3ZFQyZEdpUUpDQ0NHRUVFTElaYTNtcGpHNzVvc1EwZ2lCdHdNZ2hCQkNDQ0dFRUVKSXgwR0pBa0lJSVlRUVFnZ2hoRGhRb29BUVFnZ2hoQkJDQ0NFT2xDZ2doQkJDQ0NHRUVFS0lBeVVLQ0NHRUVFSUlJWVFRNGtDSkFrSUlJWVFRUWdnaGhEaFFvb0FRUWdnaGhCQkNDQ0VPSW04SFFBZ2hoRFJFTHBkSEJnWUd2c0FZRXpydE5oY1VGQ3dDVU8ycDYvVHIxMisvbzNPenVTZ25KK2VCSnB6bTE3OS8vNFBPTy83OTk5OEVUOFZVRHg5Zlg5K3IvZno4Umtna2tyaTh2THdwQVBqV2R0cXJWNit0VXFtMGozMWJvOUZzTGlrcCthQ3hXUHIxNi9jRFkweG0zMUZjWFB4V2VYbjV6dGJHVXcrUlJDTHBHeGNYOTRQenpxeXNySWtHZytHb2N6c0ExamFLZ1JCQ0NMbnNVYUtBRUVKSWg2VlFLQWIxN3QxN3QxZ3M3dTY4UHo4Ly93bDRNRWxRYzYwYjdOK0x4ZUs4SnA0bWxNdmxnejBaUjMza2NubGs5KzdkdjFFb0ZFbU1NYkY5ZjBWRnhaYkt5c3BmV3RsM1ltQmc0TVBPKy9MeThtWTFkbDVJU01nazU5OGJ6L1BtOHZMeXd5MElRUUlnU0NLUkJFc2traEN4V0J3bGtVaWlwVkpwakZnc2pwWklKTkVTaVNTbXZMejh5K0xpNG1VU2lTVEc1V1NKUkdrd0dBQUEzYnQzWHk2WHk2ODVmZnIwUFFCS1d4QUxJWVFRMHVWUm9vQVFRa2lIRkJBUU1ENG1KbWFMVUNoVU91ODNtVXhaRW9ta2UyUms1T3RON1V1ajBXd3lHbzI1bm82eFBlbjEra0toVUNoM1RoSUFRSEJ3OEpPdFRSUjA2OWJ0ZWVkdG51Zk5nWUdCZHdVR0J0N2xybjFoWWVIckFFemR1bldiNmJ6ZmhjTlJtQUFBSUFCSlJFRlVhcldXUkVaR3Z0alF0U29yS3ovbk9LNGlKaWJtVzVGSUZDd1VDb09FUXFGZlUrTDA4L083SVQ4L2YwSHQvVHpQU3dDZ2UvZnU3NFdHaHM0RWdDdXZ2UEpZVGs3T0hUcWQ3bVJUK2lhRUVFTEkvMUNpZ0JCQ1NFZmpHeDBkL1c1SVNNaFVkd2VsVW1sc2VIajR3dVowcU5WcTl3UEliVWt3S3BXcVdjUDZHMnQvNnRTcFhpMU5XcFNWbGEzdjNyMzdPdWQ5L3Y3KzR3R0VBaWhwU1o5eXVUd3hPRGpZWlRRQlkwd1NIaDQrcDc1ekNnc0xsd1lHQnQ3bDQrTnpwZk4rc1ZqY3ZhSHpBTUJnTUtTVmw1ZC80K1BqTTRneDFxelBJVktwdEs5VUtsWFczaThRQ0tSS3BYS2NQVWtBQUJLSkpLWlBuejZIY25KeTd0ZHF0VDgyNXpxRUVFSklWMGVKQWtJSUlSMUdRRURBK0tpb3FIZWxVbWx2YjhmU0hoUUt4ZWllUFh1dWJXcDd4cGpFelQ1eGZIeDhDc2R4dXNiT3Q5bHMybi8vL2ZkcXAxMkM3dDI3cndiQW1ocEREWEZrWk9TYnpUekhtY1ZzTm1kSnBkSit6VG5KWnJNWjVYSjVIQzdWWkhERXpCaVRhYlhhLzV3N2QyNUdqeDQ5VnFPbVdMTlFLUFNMalkzZG1aK2ZQN1dzckd4eksrSWxoQkJDdWhSS0ZCQkNDUEU2SHgrZm9UMTY5Rmp1NitzN29pMzY1eml1eGZVTVRDWlRaZ09IQlZLcHRHOHoyb014WnJGL0x4YUwvWnA3cyt4TzdSb085YkhaYkpYTzJ4RVJFZk44ZlgydmErNzFldlRvTWMrNThHRkxHSTFHbDBRQngzRjZnVUFnZDI2ajErdVBsWmFXcmpHWlRQazJteTNiWURBVUFPQmpZbUlNem0wWll6NEFVRnBhdXRaaXNSVEd4TVI4TGhRS1pUWEhSREV4TVo5YUxKWmlHbGxBQ0NHRU5BMGxDZ2doaEhpTEtDZ282SjZRa0pBWkRTVUlUcDgrZlVOMWRmV0JSdnJ5N2RHang2S1FrSkNaenFzajhEeHZ6cy9QbjZyWDY0KzdPWWYxN2R2M1o2dlZXcTdYNjEwSzhBbUZRcVZDb1JpdDArbCt5OGpJNk4vQWRRTlVLbFc1ODQ1RzJuY1kvdjcrTjRXSGg3L3V2RStuMC8yVm1aazVQQ1FrNVBFZVBYcXN6c3ZMZTFxajBYenEzTWJYMS9mS3ZuMzdwamp2cTZ5czNKT1ZsVFhPMTlmM2h0NjllMzhqRW9tQ3k4dkx2OHJKeVhrUWdNM2Q5UXNLQ21ZVkZ4ZlA0VGhPbzlmcnl3Q1lhay9iME92MXA4ckt5cmJVUHBmak9KMXpva0FvRkNyczMxZFVWSHpMOC95ZHZYdjMvcDR4SmdXQXNyS3lUN1JhYmF2cU9CQkNDQ0ZkQ1NVS0NDR0VlRVZvYU9oejNidDNmNmV4ZGpFeE1SdXpzckp1TVJxTk9XNE9zK0RnNEVtUmtaR0xhejlWdDFxdEpkbloyZmRYVjFmLzdxNWZIeCtmN241K2ZtTUFnT000by9NeG9WQVkySzlmdjcwV2krWEN1WFBubnU3ZHUvZDNUZjI1R3FwUlVGNWUvbVVUbDExc1V3cUZJcjVuejU3Zk9OY0lzTmxzeHB5Y25Da2hJU0ZQUkVkSHJ3UEFldmJzK1ltUGowL2Y4K2ZQdjFMVHpDODZPbnFIOHhRSW51Y3RCUVVGc3dHSVltSmlOb2hFb21BQUNBd012SS9uZVd0dWJ1NGtBRnp0R0V3bTB4bVR5ZFNpK0d0R2lIU3piOWNlaVZCWldmbHpUazdPL2IxNjlmcTZ0TFQwZzRLQ2d1ZGFkQ0ZDQ0NHa2k2SkVBU0dFRUs4b0tTbFpJWlBKNGtOQ1FxWTQ3Nit1cmo3azQrTXp5RjRKWHlxVjl1M2J0KytmbVptWlk4eG1jMFpOTXhZUUVIQm5SRVRFUWg4Zm40VGFmV3UxMmgvUG5qMmJES0M0dnVzTGhjSlkrL2Nta3luTFhSdXhXQnloMSt2UHR1REhhekcxV3QzY2VnSE5aclBacW1vWEVpd3FLbnJGYkRiL3l4aTcyWGwvV0ZqWVBLRlEyQzAvUC8rcG5qMTdicERKWkFPY2o1ZVdscTR5bVV5bkFlRE1tVE4zRFJndzRFK2hVQmdJQUVGQlFROGFqY2JNb3FLaU56d2N2OHRVRXFGUUtLL2RwcUtpNHZ2VHAwOWZyZFBwMGp4NWJVSUlJYVFyb0VRQklSMGJTMHhNVEFKd0IyUHNHZ0Q5QVFRQjhQVnVXSmVkYWdBYUFQL3lQSDhFd003VTFOUVVYQ3FZUnRwUWZuNytOTGxjSGkrWHkxVkdvL0hmd3NMQ1Z5b3FLcjcxOGZHNUppNHU3a2VoVU9nUEFHS3hPTHgvLy83N2MzSnk3cFpLcFZlR2hvYk9rTWxrQTJ2M1o3UFp0SVdGaGErV2xwYXVSU04vUDRsRTRwd29jSnNNcUs2dVBtSTJtek1hcUR2UXJCb0ZaclA1ZkVNeE5ZTnZRRURBVGI2K3ZzTUxDZ3BlcXFlTkh3QUpnTExhQjR4R1kyNXhjZkhpaUlpSU53R2dyS3hzYTNGeDhTb0FLQzB0WFcyejJZcGpZbUsyMkpkaWxFcWx2UUNJaTRxSzVnbUZRbjkvZi8vYkFNQmdNUHhkVUZEZ1dLN1FiRGIvbTVXVk5hRnYzNzQvTThhRVdxMzJoNktpb3ZkcVh6OHhNZEZvbnhiUWtKQ1FrQ20xRTBudWhJZUh6dzhQRDUvZldEdWdmUkl4aEJCQ1NHZEhpUUpDT2lhV21KaDRMMlBzTlFDRHZSMU1GK0JiOHhWZDh6UjFnVXFsT3NIei9QK2xwcVorQTBvWXRDVnpUazdPUkY5ZjMrRmxaV1hiVURPZjNXQXdIRGw5K3ZTdC9mcjErMFVnRUNnQVFDUVNoZlR0Mi9kZ2ZSMlZsWlZ0emN2TGV3bEFVVk11N09QajQwZ1VHSTFHbHhFRkZvdWw0UHo1OHdzNWppc0RHcXc3MEpZMUNnUUJBUUczVjFSVS9BakFYTE5QMnFkUG4yLzkvUHh1ZEpwLy81WEJZUGlyOXNraElTRVRvNk9qTitqMStyVHE2dXA5V3ExMm4xYXIzUWZBQ2dBWExseFlFUklTTWwydjE2dno4dkllaGRQclhLUFJmTWx4bkxsWHIxNWY2blM2UDg2Y09YTUhBS1BSYU16THlzb2FGeFFVOUZqMzd0MlhaV1ZsUFFEQVpkcEdkWFgxcjRXRmhTOEpoY0t3d3NMQ2hRRGt1SlN3TUlNUVFnZ2huUUlsQ2dqcFlKS1NraUo0bnQ4TzRIb0FDQWtKd1MyMzNJTEV4RVRFeGNVaElDQUFjcmtjak5GRE1VL2dlUjU2dlI0VkZSVTRmZm8wVWxOVDhkTlBQK0hpeFl1REdXTmZxVlNxQTBLaGNPS3hZOGVhZFBOSm1zOWtNcDExODBSZkxCUUtKZFhWMVg4cWxjcWJHanBmcTlYK2ZQNzgrZm51YnBZYjR1UGpFMi8vM21Bd25IWSt4dk84VGFQUmZOSlF2WUg2TkhhT1RxZjdQVE16YzJRRFRmekR3c0llNjlhdDI3TVNpYVJYWGw3ZVpLZUNmaWF4V0J6aC9EUStPRGo0NFlLQ2dqby91NStmMzAwQUJISzVYQ1dYeTFVaElTSFQwOUxTZ2xDVEtBQmd5TXZMZTh4cXRaNEFFQ0tUeVdRY3g4bkVZckdNNHppWjFXb3RMeTR1WG1rd0dFNEVCUVdOWjR6SkdHTXlvVkFvRXdnRWZ1WGw1VitHaDRmUEVBZ0VTb0ZBNENjV2k1V01NVCtoVUtnVUNBUitRcUZRR1I0ZVBnY0E4dkx5SGkwcks5dlU5TjhpSVlRUVFyeUpFZ1dFZENCSlNVbnhQTS92QnRBaktpb0tNMmJNd09qUm95RVVDaHM5bDdRTVl3d0toUUlLaFFKUlVWRVlOV29Vbm52dU9lemR1eGRyMTY3RitmUG5yN2ZaYkVlSERCa3k3dmp4NDM5N085N0xtRWloVUF5UXkrWFgrL241M2FKVUtrY0pCSUlHcDloWXJWWk5SVVhGdHFxcXFqOWxNbGx2bVV6VzIyZzBaamMxWVNDVHlRWURnTVZpS2NTbHFTY2RRcytlUGRjRkJRVTlaTi91MXEzYnM4NlYveXNySy8vclhKY2hNRER3dnBwaWdzNEZBd1YrZm42am5mdXRXVG5DcFhxZ1ZxdmRuNWlZV09XOFVrUmJVQ2dVUXlsUlFBZ2hoSFFlbENnZ3BJTlFxVlJqZVo3L0NvRHYyTEZqc1hEaFFrZ2tra2JQSTU0bkZBcHh5eTIzWU5Tb1VYampqVGZ3NDQ4L1JuTWNkMWlsVWsxUXE5VS9lVHUreTBSUVNFaklmVFZQdXhPbFVtbThmZDM3aHZBOGI5Wm9ORjhLQkFKQlFFREF4SkNRa0dkRFFrS2VCUUNUeVpTZGs1TlQ3ektMdFFSS0pKSWV3S1Y1OXZVMWFxamVRRXNaamNiOGhvNXJOSm90em9rQ3VWeCtsWStQenpVR2crRUlBRlJVVk93TUR3OWZhRDh1Rm9zai9QejhycTJxcWpyb2RJN0t2dnFBWFZWVjFjOXVMbWN3bVV4blpESlpteTdwS0pmTGh6cHZwNmFtdXYxYjF4Nk5jZkhpeGMzNStmbkp0ZHNGQkFUYzA3dDM3Mi9zMnh6SDZkTFMwdW9rbG9LQ2doN1ZhRFE3QU9oYUdqc2hoQkRTRlZHaWdKQU9RS1ZTWFFOZ0p3RFIxS2xUOGRSVFQ5SFVnZzVBSXBIZ3pUZmZSRlJVRkQ3KytHTmZBTHRVS3RVSXRWcDl4TnV4WFFaMDRlSGhyMGdra3VpbU5EWWFqYWMwR3MxbWpVYXpzM3YzN3NzQ0FnTHVjRDV1TXBsT1oyZG5qellZRElWTjZjL1gxOWRSKzhOZ01KeXNyNTBINnczVXA4NGJYYXZWL213Mm04L1pFeGtBRUJZV05qTTNOL2NJQU9qMWVyWEZZaWtVaThXUjl1UCsvdjczT2ljS2FxWWR1Q2d2TC8vUlhRQkdvekhEdzRrQzNtYXpWWE1jcDdYWmJGVTJtMDFyczlrMEFBUndzMHhpUzFpdDFvdk8yelYxTEZ6cUlBUUdCajdVczJmUFQycCtkK01OQnNNNVQxeWJFRUlJNlFvb1VVQ0lsOFhIeHdjQzJBNUFOSGZ1WE54MzMzM2VEb2s0RVFnRWVPYVpaOUN0V3pjc1hicFV4QmpibnBDUWtKQ1dsbGJoN2RnNk9WTmhZZUViUFh2Mi9MaStCbWF6K1Z4RlJjVzNHbzFtcTE2dlB4WVVGSFJmWEZ6Y1Q4NDMwSFpTcVRSdXdJQUJqZDRJWm1kbjMxMVJVZkdkeldZelZWWlc3cGJMNVlPTlJtTzlpUUs3bHRRcWNLZDJ4WDJCUUNCMjN1WjUzZ3FBMDJnMG40YUhoenRXRXdnTURKeVFtNXY3QW9BTEFQakt5c3JkSVNFaFQ5aVArL3Y3MzFsUVVERExhWHVzYzc5bXN6bkhiRGIvNHk2bXFxcXEzMFFpVVRqUDgwYU80NHc4enh0c05wdVI1M243bDRIak9LTk1KaHNRRUJBd3dmbmM3T3pzdTh4bWM2SFZhcTBTaVVSYXZWNWZoVXVyaUxSVkFWQ3BWQ3FOTVp2TkpiVVArUGo0aE5tVEFSS0paRUJNVE15SE5mc1QrdlRwYyt6czJiTjNHd3lHdzIwVUZ5R0VFSEpab1VRQklkN0Z4R0x4UmdBeDQ4YU5veVJCQjNiZmZmY2hQVDBkZS9ic2lSRUlCQnNCM0FkYURhRlZOQnJOMXFpb3FMZkVZbkc0ZlovQllEaXAxV3AzbHBlWGY2dlg2NDhEZ0VLaFNJaUxpL3ZkMTlmM2VrOWQyMkF3SE03S3lycmRVLzIxRk0vem9scmJGZ0NvU1JUTVI4MklBOGFZT0RJeThzbkN3c0xYQVVDcjFmN2duQ2lRU3FVOUZRckZJSjFPbHc3QVQ2RlFESFB1dDdLeWNrOTlNWlNXbHE2dFdVNnlRYUdob2MvVVRoUlVWRlRzQVdBQkFMUFo4NHNheU9YeWhPam82QTFTcVRSV0lwSEVTcVhTYUl2RlVuVHk1TWtCYnBwSEFqZ0hJS2hQbno3ZjJGZkxBQUN4V0J3V0ZCUjB4L256NXlsUlFBZ2hoRFFCSlFvSThhTEV4TVJIQWR6VHZYdDN6SjA3MTl2aGtFYk1uVHNYSjA2Y3dQbno1KzlOVEV4OE5EVTE5Uk52eDlUSm1ZdUtpaGI3K1Bpb3FxcXE5cGFYbCs4RlVHdy9xRkFvRXJwMTZ6WTdLQ2hvRWk0TlcrOG9lTFBaM0dDZEFidWFxUlgxemlNU0NvVitMaDN6dkJrQWpFWmpybGFyM2V1ODRrTlFVTkJqaFlXRml3QndGUlVWZTNtZXR6REdIQ01TbEVybEhUcWRMajBnSU9CRzUvMEFVRmxadWJ0cFAxcjloRUpocFBOMnpmQi9TMHY2Q2drSm1Tb1NpU0xFWW5HWVdDeU9rRWdrVVNLUktMSjJPN2xjUGxndWw3c3NFY3R4bkI2QTFtYXpWVG4vL254OGZHSU1Cc00vL2Z2My8wa21rN2trRWlvcUtyNDVmLzc4cXkySmxSQkNDT21LS0ZGQWlKY01IRGhRSWhBSTNnQ0F4WXNYUXk2WGV6c2swZ2lGUW9FbFM1Wmd5cFFwQVBENndJRUR0MlprWk5EYThLMVFXbHE2cHRZdVlVQkF3UGl3c0xEbkZBckZEZTdPTVpsTW1lWGw1ZHNiNnRmZjMvOWVIeCtmSzUzM21jM21jMmF6dVZsTEtMcGpzOW0wZi8vOWQ4K210QjA4ZUhDRlVDajByKys0UUNCd1NSVFliRGF0L2Z1eXNySlBuQk1GRW9ta2gxS3B2RW1yMWY0RW9LcTZ1dnFRbjUvZlNQdHhwVko1MjRVTEY5N3k4L083eGJsUGp1T3F0VnJ0cjdXdlBXREFnQk1DZ1VCYWUzOTlSQ0pSbVBPMlVDajBIemh3NEw5TlBkOHVJeU9qZjFoWTJFdFNxVFN1dWVmVzRJQkwweWw4Zkh3RzJYZjYrUGdreE1YRnpaREw1VU9jRyt0MHVyK3lzN01mQVkwQUlvUVFRcHFNRWdXRWVJbFVLcDNDODN6M01XUEdZT0RBZ2Q0T2h6VFJ3SUVEY2VPTk4yTGZ2bjA5WkRMWlpBQWJ2UjNUWlVEZzUrZDNiVUJBd0QzKy92NzN1cXRCQUZ5YXYxOWFXdnB1UVVIQkFnREdldm9TUmtWRkxhdWRKTEJhclpyVHAwL2ZZamFibTFUc3NNRmdCUUtmNk9qbzlVMXQyOUJ4aVVRUzZyeHRzOWtjdFMvS3k4di9HeDBkN2ZMVVBEZzQrUEdhUkFHMFd1MVB6b2tDaFVKeERZQmdmMy8vMjV6NzFHcTFQNlBXc29nQUlKUEorakhHbXB3b3FJMHhKcFpLcGYxYWNxNWVyei9SMGtTQlBXYVR5WFRhT1ZFUUZoWTJCN1ZHbnBqTjVyek16TXp4QUF3dHVSWWhoQkRTVlZHaWdCQXZTRXBLRWdPWXgvTThIbjMwVVcrSFE1cnAwVWNmeGI1OSs4RHovTHlSSTBkdTJyOS92OVhiTVhWUzh1am82SGNEQWdMdUVvbEVvWTAxMW1nMFh4UVVGTHhjMzNHWlROWXJPanI2TTE5ZjMrdWM5M01jVjMzbXpKbHg5Ulh6YXk3R21DUWtKT1JKVC9RbEZBb2puTGV0Vm11WjA2YWhzckx5MjZDZ29NbjJIUUVCQWVNQkJBSFFWRlZWL1FSZ2lhT3h3WkFSR0JoNGkwUWlpWEh1czdLeThyK2VpTldUakVaak9pN1YrV2lReVdUSzFXcTF1MDBtVTQ3SlpNcTFXQ3c1ZXIwK3A2YVBVN1dhQzJxZG01MlZsWFVUV2pnOWdoQkNDT25LS0ZGQWlCZndQRDhSUUs5aHc0YWhmLysyWG4zdFVwR3htdUh5QUlEQXdFQ3NXN2NPQUhEKy9Ia2NQbndZLy96ekQrYk5td2VScUhYL0xCdzVjZ1IvLy8yL1pla1pZM2o4OGNkYjFXZExmUDMxMXk3YlVWRlJHRFpzV0QydG0yZkFnQUc0NXBwcmNPVElrZDVhclhZaWdHMGU2YmpyMFFNUU5DVkpBQURCd2NHUDJHeTJDd1VGQlhOcUhSSjI2OWJ0NmNqSXlNVzE1L3hiTEphaXJLeXNjUWFEUWUycG9EMUpKcFBGT20rYnplWUM1KzN5OHZKdHpva0N4cGkwVzdkdWswcExTMWZyOWZxMGl4Y3ZidFRwZEljTUJzUFBlcjIrTURRMDlFWG44M21ldDVXVmxiVzZQb0duR1F5R2RBQzh4V0k1YnpBWVRwdE1wa3l6Mlp3WkZSVzF5cmxkVlZYVjcrZk9uWnZocmcrOVhsL3YzOVJvTkdiazV1YmViRFFhQzZPam96Y0poVUtmbkp5Y1diaTBhZ1FoaEJCQ0drR0pBa0s4Z09mNUJ4bGptRFJwVXJ0Y1R5UVM0ZlRwMDQ1dHBWSUpBTml3WVFNKy9QQkR4LzVldlhxMU9xYmZmLzhkTzNic2NMbTJweE1GUlVWRkNBME5oVUJRZjMyN0pVdVd1R3lQSERuU1k0a0NBSmcwYVJLT0hEa0NBQStDRWdVdGxwK2ZQMXVwVkk2V1NDUzluUGRydGRwZlMwcEszbEVvRk1NaklpSmVzKzhQRFExOW1lTTRnNzM2djBLaEdOT2pSNDkzYWhlOEF3Q2owZmhQZG5iMnJVYWpNYytUTWR0c3Rzb1RKMDRFTktWdFl6VUthZy9kdDFxdExrczhWbFpXN3JOWUxNVmlzZGhSSHlBa0pPVFIwdExTMVFENC9QejhKNXpiSzVYS1c1MjNkVHJkQVFET294UWNVbE5UWlUzNUdmejgvSzdyMDZmUFBzYVl4TjN4eXNySzNWbFpXZmZDemZTRytsUlVWUHlvVnF0OWNTbFo1RkE3VWRCUVdFcWw4aTUzQi9SNi9mRi8vLzEzTEdwK2JybGNmb1ZjTHIvSzM5OS9YRWxKeWZ1RmhZVkxBRlEyTlZaQ0NDR2tLNkpFQVNIdGJPalFvVXFMeFRMRzE5Y1hRNFlNYWZ3RUR4QUlCQkNMeGJCWUxvM0FOUmd1VGRlOTc3NzdzSFhyVnVqMWx6NnJmL3p4eHhnL2Zyd2prZEFTSE1lNWJMZDJoRUp0VnFzVmt5Wk5ndGxzaGtxbHdwQWhRM0QxMVZjakxxNmxkZEZhWnNpUUlWQW9GTkRwZERkZGUrMjFmb2NPSGFwcTF3QXVIOVg1K2ZuUDl1blRaNWZOWnFzb0x5L2ZYbFpXdGtHbjA2VUJsNVlCRkl2RjRTRWhJVlB0SjRTSGh5OFVDQVFLdVZ3K3pOZlg5MXAzbldvMG1pOXljM09mUmh2Y0VIcXFSb0ZNSnVzcEVvbUNuUGNaamNiYXhRRnQ1ZVhsMjBORFE1L2pPRTVmV1ZuNWJVbEp5YVo2dXZUMzgvTWI0Ynlqdkx6OFAwMkpzejVLcGZLMlhyMTZiYTh2U1FBQS92Nys0L3IzNy85N2JtN3V4R1lrWmN3MVg4M203KzkvYzQ4ZVBUNnFXVkhDQmMvenBuLy8vZmRtQU9VMXU4UlNxVFFlQUFRQ2dTSThQSHhPWldYbE5wMU9kN0lsMXlhRUVFSzZDa29VRU5MT3pHYnpiWXd4eWZEaHc1dDFFMzNUVFRkQm85RjRKQWFMeFlLa3BLUTYrN1ZhTFVhTkdnVUFXTFpzR2NhTUdkUHN2bXV2cGU3cFJNR2hRNGRRWG43cEh1RGd3WU00ZVBBZ2JyamhCcXhjdWRLajEybU1XQ3pHOE9IRDhjc3Z2MGdNQnNOdEFMNXMxd0F1STFxdGRuZFdWdFl0bFpXVkIrQ21TR0YrZnY0elVxbTBqM1BodnRwRDdPMXNObHY1dVhQbm50Wm9ORzMyOS9CVWpRSWZINS9odGZjWkRJYU0ydnRLU2tvK01ocU5HUmN2WHZ3U2dMYjJjYnVnb0tDeHRaWkY1S3VycTc5dFlYamgwZEhSaTJvU05DN0xPMVpVVkh3bkZvdERGUXFGSTM2NVhENjBmLy8rZnhjVkZTMHFLaXA2SDIxUVBGQXFsY1pGUkVTOEhoUVU5R0I5YlJoajB1RGc0UEZsWldXYmErSktFQXFGanBFVEhNZFY2M1M2T3I5alFnZ2hoTGlpUkFFaDdZd3hkamNBakJneG9yR21uVkoxZGJYTHRrS2g4R2ovdTNmWG5XNTk2NjIzdW1uWjlxNi8vbnI4OHNzdkFIQTNLRkhRS3BXVmxUKzcyNjlRS0FiNSt2cmVWcnYyZ0J1Y1JxUFpXbEpTTWsrdjE3ZDZaWVAyVUh1YUFNZHhCcEZJMUMwd01QQ0IybTF0Tmx0VllHRGdiYlgzT3dzT0RuYVo0Mk94V0FwbE10a0ltY3gxaGtGNWVmazNxS2ZBbjBLaFNBZ09EbjR5S0Nob3NrQWdxTE5tcTlGb3pNak96bjdjeDhkSEhoc2IrNmZ6Q2hVQ2djQTNNakx5N2REUTBKZkt5c28rS2kwdDNXSTJtNXV6ZktMYlVRc3ltYXhuYUdqb3d1RGc0RWNZWThMR09vbUtpbnBIcDlQdE54cU5lWDUrZmpjNUg2dXVyajZFbXVVVkNTR0VFRkkvU2hRUTByNFl6L05qR0dPNDlscTNJNlk3dmRxSkFuLy9lcWRuTjl2Rml4ZHg0TUFCbDMxS3BSSTMzSENEeDY3UkhFNS93ekc0OU5TVjFtbHZPZWJqNDlORExCWVA5UEh4U2ZEejh4c3VsOHVIaVVTaTRNWk8xR3ExdjF5NGNPRWxuVTUzb2owQ2JVNk5nb1NFQkoyN0cyNEE4cG9WREJ4ME90M1JpSWlJdVFxRndpTXZhTEZZSE5XclY2OHZhdTh2THk4UEJHQmZodEZIb1ZBTTkvZjN2eWt3TVBDdWhwWTcxT2wwZjJWbVp0NEpRR013R0RSbnpweTVzVy9mdm50cnI3SWdFb202aFlXRnZSSVdGdmFLeVdUS3FxcXEycWZYNjQvcmRMcVRCb01oRzBBSkFLRlVLdTFwTXBuS2NHbjBnU1V3TUhCQ1BUOUg5L3FTQkJVVkZkOEtCQUpmcFZMcFNBaUlSS0tRdUxpNFkrWGw1VHNDQWdMdWRXNWZzMUlFSVlRUVFocEJpUUpDMnRIZ3dZTWpHV05Ca1pHUnJiNkJmdkRCZWtmZnV2WDc3Nytqc1BCL0QxcEhqaHlKaUlpSWV0dEhSOWVaL3Rza0Z5OWVkTmx1VGIyRDJyNzQ0Z3RIblFXN3dZTUhJek16czlGenRWb3RUcDVzMnJUa0FRTUdOR25LaEwrL1B5SWlJbkRod29YZ3hNVEVpTlRVMUU3eEpMdURFUFRvMFdPRlJDS0prMGdrM2FWU2FXK0JRT0RiMUpONW5yZVVsNWQvWFZ4Y3ZOcGdNQnhweTBDYlFpNlhxd0F3bTgxV0pSQUlEQUE0aFVKeGgzT1N3SG5wdzVDUWtFbENvZERselZGWldiazdNRER3OW5ZS1dSWVhGL2VMUXFHNGhqSFc0SXVkNTNsYlNVbkplK2ZQbjM4RlRnVUxUU2JUMmIvLy92dXF2bjM3ZnU3bjUrZDJucEpVS28yVlNxV3hBS1lCbDBZa25EcDFTZ1hBSEJzYis3MU1KcnVpb1d0ekhGZFpWVlgxUjFGUjBjS0lpSWovYzlwdktDd3NmS0drcE9RRHFWVGFkOENBQVduT3YydVJTTlN0VzdkdTAydDNwOVZxdndZaGhCQkNHa1dKQWtMYWtWQW9qQWVBMk5qWXhwbzI2c1VYM1U3UnJsZEZSWVZMb21EVXFGRzQvZlpMOXlROHo0TXhWdCtwelZJN1VXQXZuTmhhZXIwZTMzenpUWjM5OWpvRmpWR3IxVWhPVG03U3RYNysrV2NFQnpmNklCdkFwYi9saFFzWHdCaUxCMENKZ3FiamVKNjMrUHY3TnppY3ZqYWowZml2UnZQLzdkMTVmRlQxdmYveDk1bEpNc2xrR1FJSkFVSkNnQVJRVkNUQkhmdWp0bnBkcUxYVkltM3ZiYWxhcjlqV1dsZTByYlcxaXBaU3hGNXIzUkcxV2pmc29xMFZGVUhVZXpVYkZCSENGaUI3TWxrbXN5U1ptZlA3QXpKTzlvVWtFL0QxZkR4NG1QTTkzKzg1bjVNUW1mTTUzL1A1T3ArcnJLeDhSRkxsTU1VMllDa3BLZDlQU1VtNXByYytQcDh2OUc3OG1ERmpMdSswMjJ4cWFucHBCQk1GdnNiR3h0Y1NFaExtOTliSjVYS3RMeXNydTdXWHBRaHJTa3BLemgwN2R1ejMwdFBUNzQ2T2p1NHgrMmlhWm1EZnZuM2YwK0VpaGs2bjg0VkpreWJkMmR2NTIxOWRxS2lvdU5maGNIekRicmZQYVc1dTNyUnYzNzZyMi9lMXRMU1VsSmFXWGpsMTZ0US9xVk05aFhDTmpZMS85M3E5QjNyYUR3QUFQa09pQUJoWkowbERreWhvYUdqUUZWZGMwYSsrTjk1NG8xSlRVenUwVlZaK2RvOTEwMDAzS1NjblIxZGNjWVZpWW5vc2J0Nm5wcVltTlRWMXJMVldVbElpdjk5L3hFVU5uMy8rZWJsY28yOWhnZW5UcCt1OTk5NlREdjFzaitwcHpiTm56MjUvb3QvY2E4Y2hjdkRnd2VVcEtTblhXaXlXM2dwWkJEMGVUMUZEUThPclRxZno1ZGJXMWs5R0lyYUJhbXBxZXFPUFJFR3dzckx5TiswYnUzYnR1aXc3Ty92UDdWUG1tNXFhWHZQNWZQdUdPODV3VlZWVks4ZU5HL2Vmc2JHeHM4UGJUZE1NTkRZMnZscFRVN1BLNVhKdDdzK3huRTduazA2bjg3blUxTlFyVTFKUy9qc3VMdTdFem4ycXE2dnY5M2c4SDdWdk56WTIvcXUzUkVGYlcxdEZkWFgxMDRjM0E2V2xwVXZqNCtQbjFOYldQcXhPci9uVTE5Yy9ieGlHbVpHUjhXaDM5U3dDZ1VEandZTUhiKzdQdFFBQUFCSUZ3RWc3VVpLbVRadDJ4QWNLQkFJcUxlM2ZTbVROemMwYVAzNThoN2FLaWdwSlVuNSt2alpzMktBTkd6Ym85ZGRmMTdKbHkzVG1tVjJLc2ZmTHZuMzd1clMxdHJhcXBLUkV4eDEzM0tDT0tVbE9wMU5QUHZua29NY1BwN0NmNVVtUmpHTW94TWJHcHBtbUtVbGxJM1RLK3JxNnVyV3BxYWxMMnh2OGZuK2QxK3ZkMnR6Y3ZObnRkci9YMU5UMHZucXA5RDlhTkRRMGJOS2htOWZRRSsxZ01PZ05CQUwxWHE5M1MzVjE5UU5OVFUzL0NCdFN2MnZYcmdzeU16UC9KeVVsNWIvTHlzcnVscVFkTzNZc0dNR3cydzRjT0hCTlRrN09Sa21HeCtNcGREcWRmNnF1cm41V1VzVWdqdWVycWFsNXNLYW01c0g0K1BnNVNVbEpYMGxNVER6UGJyZm4rZjMrMnJLeXNsK0VkL1o2dlI4SEFnR1hwR2pETVB5SHYxOHV2OTlmMWR6Yy9JSFQ2YnhmWVVrcnI5ZjdnZGZyL2FDbmt6dWR6ajg3bmM2Tmt5Wk51czdoY0Z4a3M5bXlKUVdibTV2ZnI2aW91S21scFdYbklLNEpBSURQSlJJRndNaktsS1QwOVBRQkR3d0VBcUd2Qi9PYVFFWkdSb2Z0WGJ0MktSZ01hdVhLbGFHMnNySXlIVHg0Y01ESGJyZHpaL2VmdzdkdTNYcEVpWUlISDN4UUhvOW4wT09IVTlqUE1xTzNma2VEWURCNHBtRVlNZ3hqSUpYcWowaE5UYzBLcjlkYjFOTFNzdDNsY24wcXFXYWt6dDFaUVVGQmo3OVl2ZTA3cks2Z29HQ01EbFhVOSt2UXUveDlGYmNNN04rL2YybGpZK01ya2FxejRISzUzaXNwS2JuWTcvZHY4WHE5KzRmcXVHNjN1OWp0ZGhkWFZGVDhXb2MrYTR5UjVPN1VyYTI0dUhqb2lwZ2NVbEZlWG41YmVYbjViVU44WEFBQVBsZElGQUFqeURDTUpOTTBCN1ZrWVBocUFyR3hzUm8zYnB6eTgvUDdQWDcvL283M0FMdDM3OVl6enp6VG9SRGd6Smt6ZGRsbDNSWWU3NWN0VzdaMDI3NXAweVl0V3JSb1VNZjg4TU1QOVplLy9LVkwreC8rOEFlZGR0cHBQWTdMeTh2cnNMMWd3WUlPU1pHaEV2YXpIT29ibmhGbkdNYTNKY2swelJkSDZwdytuMit2eitkN1pLVE9OOHdHTmZPaHNiSHh6YUVPWkNCY0x0ZmZoL2tVZmttMWZmWUNBQUNqQm9rQ1lHUTVKQTBVZ0hxdkFBQWdBRWxFUVZRNFVlRHorVHJNS0lpTGk1TWtmZjNyWCsvWCtEdnV1RU1ublhTU1ltTmo1ZlA1SkIwcU12amdndytHK2hpR29WdHZ2VlVXaTJWQXNZWDc2S09QZW14M3U5MER2dTZtcGliZGVlZWRPandkUHVTY2M4N3BOVWt3a3NLdWFlaldnWXlBM056Y3IwbjZEMG5sTFMwdFhUTXpBQUFBK053Z1VRQU1qcUcrcHhWM1lacG1ralR3UklIVDZleXdiYmNmV2dXc3Z6VUtQQjZQTEJhTFpzMmFwYUtpb2xDNzMrOFBmZjIxcjMxTk9UazVBNG9yM0k0ZE8xUmRYZDN0dnJhMk5tM2F0RW5ubjMvK2dJNVpVVkdobXBxT005RnROcHR1dU9HR1FjYzUxSTZGR1FYejVzMjdNQmdNUGkxSmhtRmN2VzNidGhFcFpnZ0FPR29OelZKSkFFYXR3VDg2QkQ2Zm1pVXBMeTh2YnBEakhkSm5OL3I5MWZuZC8wbVRKZzNxNUNlZmZISzM3VmxaV2JyeHhodTFmUGx5TFZ1MlRHVmxBNjlsOTQ5Ly9LUFgvUysrT1BEWjdETm56dFNjT1hNNnRDMVpza1FUSi9hNEF0dUlPNXBuRk9UbTVtYlBuVHQzVFRBWS9Kc2t1Mm1hMStYbjU3OFc2YmdBQUtQYlNTZWQxUDVCWnZRdFJ3UmdTRENqQUJpWU9ra0p3V0J3aktUQlZOY0xTSXJxUEpXK0w1OSsyckcyWEdabVpwYytOOTU0bzc3MXJXOUpPclQ2d0tXWFh0cWx6MWxubmFVMWE5WjBhSXVKaWRIeTVjc1ZHeHVyZi8vNzM5cS9mNy9lZnZ0dExWcTBTRGZkZEZPLzRtdHRiZFZyci9WK2YxbFVWS1J0MjdacDl1elp2ZmJyN1BMTEwxZHhjYkVrYWRhc1dmMWVFbktrQklQQjlpOER2ZldMbE5telo4ZFlMSlo0d3pEaVkySmlKZ1dEd1J6VE5FK3dXQ3pubTZaNTh1SENtT1dHWWZ5Z29LRGcxVWpIQ3dBWS9heFdhM3R5dkM2aWdRQVlOaVFLZ0FFd1RYT25ZUmhUckZicmJFbmxnemhFbzZUeGJyZGJNVEV4L1I3MDNudnZkZGllT25YcUlFNHRmZkpKMXlYb0Z5eFlvQmt6WnFpdXJpNVU4REFRQ0tpK3ZyN2Z4MzMxMVZlN3ZCNXgzSEhIYWNlT0hlRTMwbHE3ZHEzdXUrKytBY1g4cFM5OVNXUEhqcFhINDlIZGQ5K3R4c1pHblhmZWVRTTZoaVJ0MkxDaFM0SEQ3Z3lrUUtRa3VkMmhRdTZqYmdtLzNOemNEaG1wOXArRllSanRkUjlLSkszeCsvMnJ0MnpaMHJraVBRQUEzYkpZTENlWXBpblRORXNpSFF1QTRVR2lBQmlZalpMT0RRUUM1MGdhVEtYeUpoMU9GQ1FuSi9kclFFbEppYlp2Mzk2aDdkUlRUKzNTNzhrbm45UkxMNzBrcVdQdGdmYnQzL3ptTi9yem4vL2NaZHhiYjcybGYvN3puMTNPY2NZWlovUXJ2dnI2ZWozODhNTmQycSsrK21xOThNSUwrdUNEejVZOVg3OSt2Zkx6OC90MXc5NHVLaXBLRjE5OHNTWk9uS2lzckN6VjFZMnVoeGRoaVlMR1NNWXhTSVo0enhRQU1IRG5TSkpoR085R09oQUF3NE1hQmNBQUJJUEJGeVNaaG1GY21aZVhON0JDQTRjMFNoMXVMdnZVK1ZXQnRMUTBUWnMyclVzL3A5T3AwdEpTbFphV2Rxa3hjTmRkZDNXYkpKQU96Ujc0NlU5L3FtZWVlU2JVWnJWYWRkWlpaL1Vydm52dnZWY05EUTBkMnRMVDB6Vi8vbnhkY3NrbDNmYnZuTWpveTVJbFM0NW8yY2JoNVBHRTNrQVpkWW1DZ29JQ3d6Q01tR0F3bU96Myt6T0N3ZUNwaG1GODJ6VE41WklLSldWTCtuVlVWTlRPdzZzZTROZ1NIZWtBd3BDUUFvNFJlWGw1ZHRNMHI1QmtCZ0tCRVZ0T0Y4RElZa1lCTUFERnhjVTdjM056WDVTMHlEVE4zMHU2U2dOYi9hQlJrbHl1L3RYKzJiaHhvLzc1ejM5MmFMdmdnZ3NHY0xwREpreVkwT0hWZ1BUMDlGNExGcDU5OXRuOW12R3dmdjE2clYrL3ZrdjdWVmRkSll2Rm9uUE9PYWZMdWZiczJhTUhIM3hRUC83eGovc2RmMkppWXIvN2pyU3duK1dvZS9WQWt2THo4OXNrTlJ6K2MxQlMreHFXdCtmbDVVMDNUZk5ua3I0ajZlVzVjK2YrdUxDdzhQY1JDdlZ6SXlVbDVacnc3ZGJXMXIxTlRVMXZET1U1NHVMaU1yT3pzLy9YNlhUK3FheXM3RDVKNFV1U1dOUFMwbjRVM3IrcXF1b0pEZjd2Y0x5a05rbXRQWFdZTW1YS1kyUEdqUG1HMysrdkNRUUNOUzB0TGZ2Mzd0MjdxTHRqVFpreTVhR2FtcHJmZXp5ZTd0ZGJCUkJKeHVIUFA2bVMvbHhjWEx5enJ3RUFqazRrQ29BQk1rM3poNFpobkNIcGl0emMzQVMvMy8rakxWdTJkTDh1WUZlN0paMnpmLzkrelpzM3I4L09DUWtKR2pObVRPaUp2ZFZxMWFKRm4zMjI3dTU5K3NiR1J2M2hEMy9RSzYrOG9zbVRKK3VKSjU1UWNuS3lIbnJvSVQzMjJHTzY4TUlMOWZPZi8xd3JWNjRNdmFvUUxpNHVUdGRlZTIyZnNXM2R1bFcvK01VdnVyUm5aV1ZwNGNLRmtpU0x4YUlsUzVibzdydnY3dEJuN2RxMW1qbHo1b0NYUzVRa2g4UFJaWlpGZDVZc1dkSmhPemMzVjlkZGQ5MkF6OWVYc0NVcWR3MzV3WWRaZm43K2JrbmZtemR2M292QllQQUZ3ekFleU12TDIzTzByWHlRa0pEd2hjbVRKLzltT005UlhsNStWMU5UVTUvZmw3aTR1RXl2MTF1bVhvcGJabVptUGhTKzNkalkrSmNoVGhRWUdSa1phNktqb3lla3BhWGRrSnFhZWsxbFplVjlsWldWdnpxOFB6bzlQWDFWcHhoZTlmbDgzU1VLRWxKU1VyNWRXMXZiOWYyaXd6SXpNKzlQU1VtNTB1LzMxN1MydGg1c2JtNWVmL0Rnd1Z2RCs4VEh4NTl1dFZvVHJWWnJvcVJwcG1sMjkvMXh6Snc1OC9YNCtQZ3p4NDRkdTZpMHRIU3AwK2w4Y3FBWEQyQjRuSGJhYVdsdGJXMFBTRm9rNllCcG1qL3Fhd3lBb3hlSkFtQ0FDZ3NMYStiTW1YT0IxV3I5aTZSRlVWRlJsK1RsNWYxVjBudUdZWlNZcHRtVW41Ly9YbmRqVGRQY2FoaUdkdS9lM2E5ejVlYm1hdTNhdGZyQkQzNmdBd2NPS0NvcVNzOC8vN3d1dmZSU3BhU2s2SlZYWHVuUWYvSGl4YnJubm50Q1QvbjM3OSt2SC8zb1IzcmtrVWUwZE9sU25YSEdHYUVsRW0rNzdUYmw1T1RvOGNjZlYzWDFvVHpIOU9uVGRkdHR0Mm42OU9tOXhyVjM3MTVkZDkxMTh2bDhIZG9OdzlEdHQ5OHVpK1d6dDVvdXZ2aGlQZnZzczlxM2IxK0h2ci84NVMrVm1wbzZvSG9GMHFHYUJTZWVlT0tBeGtoU1VsTFNvTWIxWmMrZVBlMWZiaDN5ZzQrUWp6LysrUFc4dkx6L05FMXpuV21hajh5ZVBYdm10bTNibWlNZFYzOUZSVVdOdGR2dHB3M25PYUtqbzFQNzB5MG5KK2Rqd3pCc2JyZDdZMU5UMHp0dXQvc3R0OXRkUEp5eGRUWisvUGdiRXhJU3Z0aStiYkZZN0lGQVlNREZQUndPeDNrWkdSbVB4c1RFWkVaRlJhV0ZKUm82U0V4TS9MSWtJeW9xYW54VVZOUjRsOHYxVHFjdVNiR3hzYlBDRzl4dTkvdWQrbGhuelpxMTNtNjN6NU1rd3pCc1dWbFpUOWp0OWprSER4NjhRVkpRQUVaVVhsN2VmTU13a2t6VHpKRTB2NjJ0N1dKSk1aSjJtNlo1Y1dGaFlVMkVRd1F3aktoUkFBeENjWEh4dHJhMnRsTWszUy9KYjVybVphWnAzaDhNQmw4elRYTlRMME8zU0IxdUx2dVVucDZ1aHg5K1dCYUxSUzB0TFZxN2RxMHV1ZVFTdmZ6eXkxcTVjbVdIUDM2L1g4dVdMZFA0OGVORDQ3ZHYzNjZiYjc1WmdVQWdsQ1JvZDlsbGwrbVBmL3hqYU1uQ0tWT21hTzdjdWIzR3MyUEhEbDE3N2JWcWF1cjY4UEdTU3k3cGN1TWZGUldsVzI2NXBVdmYxdFpXL2ZDSFA5UTc3M1MrcHppNnRDZDlUTlBjRXVGUWpraCtmdjZya3Q2UU5NbG1zMzAxMHZFY2pjYU1HWE5CVkZSVXF0VnFUVXBLU2xvNGVmTGtsUk1tVE9qMjVucTRKQ1VsblorZW5uNXZlRnR6Yy9QR21wcWFQd3pnTU9PbVRKbnl4UFRwMDkrSWlZbkpsS1JKa3liZDZYQTR1aFFLc2RsczJUYWJMU3U4emVWeXZSMis3WEE0VGxlbnp4dk56YzJkRXdXQmlvcUtlMDNUN1BENnd2ang0Mzg4ZmZyMGRaSUdVeE1Hd0JFd1RYUFQ0YzgxOTV1bWVaa2t2NlQ3ZzhIZ3ZNTEN3cTdMS0FFNHBwQW9BQVpwNjlhdDlRVUZCVCt4Mld3WmhtRXNrdlNncEw5SzZuWTJnU1RGeHNadWxkVHZHUVh0aW9xS09pd3pHQk1UbzlOUFA3M2J2c25KeWJyMzNudGx0VnBEYlI5KytLRis5N3ZmU1pKV3JseXBkZXZXS1JnTXFxcXFTb3NYTDlhMmJkc2tTVysvL2JaZWVPR0ZIdU40KysyM2RlV1ZWNFptSUlTYlBuMjZicnJwcG03SG5YYmFhZnJxVjd2ZWU3YTJ0dXFXVzI3Um1qVnJPbHpmMGFUOVorbjMrNC9hR1FYdFROTjhWcElNdy9oR3BHTTVHbzBkTy9ZN25kdnE2K3VmSGFuekp5UWtuREIxNnRRL0c0WVIrdVVQQkFJTisvZnYvNDc2VjBzbGRzS0VDYmZNbVRObjk3aHg0NzdYYVorUm5wNStsem9WU0hRNEhCMStzVTNUYkcxcWF0clFLYTRGblUvVTBORFFPVkdneHNiR2wzZnYzbjF4TUJqMGRoNGZIeDgvb3gveEF4aGE3K25RNTVvSERjTllaTFBaTWdvS0NuNVNWRlRVME5kQUFFYy9YajBBanRBSEgzemdsUFRpNFQ5OTlzM056VDFRVjFlWFVWbFpxUWtUSnZUckhNODk5MXlIN1FzdnZGQmp4b3pwc2YrY09YTjAxVlZYaFpZdFhMQmdnYjd6blVQM01PKysrNjcrOUtjLzZhbW5udExpeFl0MTRZVVg2dFZYWHcyTlhiVnFsZkx5OGpxOGZoQUlCUFRZWTQvcDBVY2ZsV2wydmQ5SVRFelVpaFVyRkJzYjIyTk10OXh5aTdaczJhSzllL2QyYUE4R2cvcjk3Myt2ZDk5OVYzZmVlYWVtVEpuU3kzZGlkS21vcUdndkVybC82OWF0OVpHTzUwaFpMSmIzRDYrTFBhdnYzcU5iUVVGQnNnNFZjQnlVM056Y2dSUXBsYVNKRG9maksrRU5nVUNnM3VsMC9uV3dNUXlFeldiTG1UcDE2aitzVm10U2VIdHBhZW1WUHArdnRLZHg3UndPeCtMczdPeWw3VE1JT3F1cnEzdXl0TFQwZWgwcVdoZ3lac3lZRHF0bHVOM3V6Wkk4NFcyZEV3VXRMUzE3SkZWMWQ1Nm1wcVkzZHUzYWRWRjJkdmJmTEJaTGZEQVliTjZ6Wjg4RmJyZTdxSzlyQURDMENnb0t6bzUwREFBaWgwUUJNUEwrSWVucVRaczI2UnZmNlB2QmJXRmhvYlp1N2ZpdytwdmYvR2EzZmYxK3YySmlZaVJKVjE1NXBYYnUzS21GQ3hkcXdZSUZrZzQ5L1c1ZmdlREFnUU5hc1dLRi92akhQeW8vUDE4SERoeVFkT2dwL3k5LytVdXRXYk5HRm90RjI3ZHYxNjkrOVN2dDNObDlZV09iemFiVnExZjNlWU1mR3h1cjMvM3VkN3JpaWl0VVg5LzFubnJMbGkyNi9QTEw5Wld2ZkVWTGxpeFJlbnE2cEVQTFBuNzAwWkVYUDYrdXJ0WWJiL1MvWHR3WHYvakYwUGV5SjVzMmhkNHkrY2ZnSXhzOWZENWZsYzFtazZUMFNNZHl0SmswYWRLUERjUG84QmZHN1hadmpvdUxPN21uTWUyc1ZtdHlYRnhjOTFPRU92RjZ2Zm5xZExNZUh4OS80clJwMDk2TWpvNU82OXkvb2FIaGxjNXQzVWxQVDEvZVhYdExTMHZKd1lNSGY5RFkyUGhtZC9zVEVoTE9DTitPaTR1Yk8zdjI3RS9EMjJKaVlyTER0Nk9qb3lkMDd0T1phWnIrdy84TlpHWm1QaEcreit2MWJ0K3pady9MZVFJQU1JeElGQUFqYjUya3F6ZHUzTml2UkVIN3JJQjI4K2ZQMS9UcDB6c3NkOWp1cFpkZTB1V1hYeTZielNhcjFhcmYvdmEza2lTUHg2TWRPM1pveFlvVkhmcG5aV1hwbEZOTzBlMjMzNjZsUzVlRzJyZHQyNlpubjMxVzBkSFJXcmx5WlkrdkJkaHNOdjMydDcvVm5EbHorcndPU2NyTXpOUUREenlnYTY2NVJtNjN1OHYrdHJZMnZmTEtLM3JublhlMGJ0MDZKU1ltYXUvZXZicjk5dHY3ZGZ6ZWZQTEpKd002enIvKzlTK05HemV1MXo0Yk4yNXMvM0xkNENNYlBiWnQyOWFjbTVzclNRbVJqdVVvazVDYW12cmZuUnVUa3BJV0ppVWxMZXh6Y0VMQ0Y0NDc3cmdQK25PaWdvS0NpWklxdzhaK2NkcTBhUzlGUlVXTjdXK3djWEZ4dmYvRmxoUU1CdDJIVjByNGphU1dYcnAyZUlYUmFyV09zVnF0UFU5MzBxSGlpamFiYldaL1lyVmFyUTZyMWVvSWJ3c0VBcjZlK2dNQWdLRkJvZ0FZWVMwdExXL2JiTGFtano3NktNbmo4Y2h1NzdsR1YyRmhZWmVuNmQvLy92Y2xIWnJ1SHhVVkpiL2ZIOXEzZXZWcXJWNjl1dCt4L05kLy9aY2s2ZFJUVDlXWHZ2UWx2ZlhXVzZIdEwzemhDd29FQW9xTmpaWEg0K2t5TmlFaFFhdFhyKzVTSUxFdnh4OS92QjU5OUZGZGQ5MTFxcTJ0N2JMZmFyWHFubnZ1VVdKaTRvQ09POUk4SG84Ky92aGpTV3BzYVdrNXVpc3lIb055YzNOSDdGV1F0TFMwNi9xNk9SNEdSbHBhMm0yVEprMzZWWGhOZ3Q0a0ppYWVtWktTY3UyWU1XTzZGQ1ZzWjVwbXdPbDByaWt0TGYyNXBBcEppb3VMTzlWbXM2VTNORFM4SnFtMXA3RUFBT0RZUVRGRFlJUnQyN2F0MVRDTTE5cmEydlR1dSsvMjJuZmF0R202NnFxcmxKUjA2TFhqMDA0N1RTZWNjSUlrS1RvNld2UG56eDkwSERrNU9WcTQ4TE9IblQvNXlVODBlZkprM1hQUFBYcm9vWWMwWmNvVVRaczJUY3VXTGVzeWRzcVVLWHJ5eVNjSG5DUm9OM1BtVEsxWnN5WjBMZUZ1dU9FR25YcnFxWU02N2toNjk5MTMxZGJXSnRNMFg5dTJiUnMzVDU5ZmFSTW5Ucnh0cEUrYWxKUjBZWHA2K3QxOUpRbmk0dUl5MHRMU2xoMS8vUEdmNU9Ua2JFNU9UdjYyWVJpMmJyb0duVTduYzl1MmJUdWh0TFQwS2gxT0VraFNZbUxpL0duVHByMHlaODZjcXF5c3JHY1RFeFBQSE9yckFRQUFvd3N6Q29ESVdDUHBtMnZYcnRYNTU1OHZ3ekM2N2VSd09MUjA2Vko5OTd2ZjFjc3Z2OXhsaXYvdHQ5K3VxcW9xYmQrK2ZVQW5uekZqaGxhc1dLR29xTS8rRnpCeDRrU3RXN2RPRmt2SC9PRkZGMTJrelpzM2g5N3YvL0tYdjZ3NzdyaEQ4Zkh4QXpwblp4TW5UdFFUVHp5aFJ4NTVSRTg5OVpUYTJ0cDAvdm5uYS9IaXhVZDAzSkZnbXFhZWV1b3BTWkxGWW5rcXd1RWdnakl6TTM5dHNWaEcvRldOcHFhbTF6MGVUNkhkYmcrdForcHl1VFlrSmlZdUNPODNaY3FVdjRUMzZVbEpTY2tDbDh2VjdkS3VOcHR0bW5Ub3RZS3hZOGQreStmekZibGNydmNscWFDZ29Qdi9lVWthTzNiczk3S3lzanJVRnlndExWMVNWMWZIN3d3QUFLTWNpUUlnQXZMejg5L016YzM5YU9mT25hZTgvLzc3T3V1c3MzcnRiN2ZiUTY4SmhCczNicHllZnZwcEZSWVc2cE5QUGxGalkyT1A5UVNpbzZPVmtwS2lXYk5tZGZza1gxS1hKRUc3VzIrOVZkdTNiOWZWVjErdEN5NjRvSStyNnorcjFhcWxTNWRxNGNLRmV2cnBwM1g5OWRkMzZaT1hsNmY4L1B3aE8rZFEyTHg1czBwS1NtU2E1djhWRkJSMFcrUU5rZVYwT3A4TEJvT0RudW1Sa3BMeTNiNzZPQnlPODFKU1VxN3MzTDVqeDQ1ejNXNzMrcDdHZFY1Um9iR3g4Uys3ZCsrK1pJQWhtbVZsWlhmazVPVDh6VFJOZjFsWjJiS0dob2JYVGpqaGhBNVp3NE1IRDk0MFk4YU10L282V0Z0YlcxbFArK0xpNGpwa0tMMWViNzlXSUVoTFM3dWhROENtNmErcnEvdDdmOFlDQUlESUlsRUFSSVlwNlZlUy92YjQ0NC8zbVNqb2pXRVl5czNOMWVFaWRNUEM0WERvNVpkZjdqR1JjS1F5TWpLR3BHRGhTREJOVTA4OGNlZ2hxY1ZpK1pYNnR6NDlSdGkrZmZ1dTFSRXNqOWlQUk1IWXpNek1KeVYxZUtMZTBORHdTbTlKZ3FIa2NybiszdGpZK05mcTZ1cjdYQzdYK3pFeE1WMld0V3h1Ym43YjVYSzlsWmlZK0NWSjh2bDhuOVRVMVB3eEl5UGpnZkIrY1hGeHAvdDh2ajJkeDl2dDlybng4ZkhoS3hzRUd4c2IvNit2MkJ3T3gzbHhjWEVkTXBJdWwrc2RTWFg5dlQ0QUFCQTVKQXFBQ0Nrb0tIZ3ROemUzc0xpNGVPNmJiNzZwYzg4OU45SWg5V3E0a2dSSG0vWHIxNnU0dUZpU0N2THo4MStQZER5SURMdmRQaVU2T25wU2VGc3dHUFNXbDVmZjBOT1k0YkI3OSs2djl0V25zckx5RjM2L3Y3YW1wdWJoNXVibWR5UnA4dVRKdncxZnpqRXJLK3VKNU9Ua3I3VzJ0b1ptRnNURXhHUWtKU1dkRjE0SHdlMTJmeWlwc2E5enBxYW1kdmsrUkVWRmpjL016RnpUOTFWMTVmRjQzcXV0clgxc01HTUJBTURBa1NnQUlzYzBUZk5td3pEVzMzWFhYZVlKSjV4Z1RKdzRNZEl4b1JmbDVlVzY2NjY3VEVreVRmTVdNWnRnMUpvMWE5YWJrZ0xEZFh5UHgxUG9kcnZmajQrUER4WDJxNnlzdk0vbjg1VU8xemtIeStWeWJYYTVYSnZEMjl4dTkwY0pDUW1ocVV5R1lkaDZXdzJoWFgvcUN5UWtKSnlUbEpUMEg1M2I3WGI3SEx2ZDNyKzFWRHM1dkVJS2lRSUFBRVlJaVFJZ2dnb0xDOSthTzNmdXZXNjNlOWxQZi9wVFBmcm9vN0phKzdYU0dVWllJQkRRejM3Mk03bmRic00wemVXRmhZVjl2dmVOeUxIYjdmT0creHpWMWRXL256cDE2cG1TNVBGNENpb3JLKzhaN25NT2xiS3lzbC9NbURIampmNHVyU2hKSG8vbm85cmEyalY5ZExObVpHVDBmNDFXQUFBd0twRW9BQ0xNWXJIY1lacm1ndUxpNHRPWEwxK3UyMjY3aldUQktCTUlCTFI4K2ZMMlZ3NCtzRmdzdjRoMFRJaTgrdnI2bHpNeU1xb3RGa3ZDbmoxN3ZpMXBYRzV1YmtXZkF6dHhPQnhmN1Z6Z3NEdTlyVEF3VUc2Mys2MWR1M1l0R0Q5Ky9HM3g4ZkduUjBWRkphdFR2UVZKQ2dRQ3Z0YlcxcDFPcC9QNXFxcXEreVgxV2lBeU5UWDEyczYxQ1lhQ1lSakROanNFQUFCMFJhSUFpTEQ4L1B5MmswOCsrWnRXcXpWLzNicDFZNnVycTNYdnZmZkticmRIT2pSSThuZzhXclpzbVRadjNpekRNSnlCUU9CYlJVVkZiWkdPQzZOQ1cyMXQ3Wk90cmEzN1dsdGJQNVUwSVpMQnRMYTIxbFJVVlB5OHR6NmRFeExWMWRXcmQrL2VmZEZRbkQ4dUxpNTkwcVJKdit5bGk3bHIxNjZGVFUxTnZkWDJTRHZ4eEJNTE90Vi9DRlpYVno4OEZERUNBSUQrSVZFQWpBSkZSVVg3NXN5WmM0YlZhbjF0OCtiTjJWZGRkWlZXckZpaDlQVDBTSWYydVZaV1ZxYWJiNzVaTzNic2tLUmRnVURnd3FLaW9uMFJEZ3VkTkRRMHZOcmZwKzFEdERSaFNIbDUrYjA2Z3RVVmhsaGRSVVhGcnlOMGJtdEdSc1p6VnFzMXVaYytSbFpXMXRNbEpTVnp2Vjd2L203Mng4K2NPWE5kNXlLUk5UVTFEM2k5M2o1WFdnQUFBRU9ITXViQUtGRmNYTHpUTUl3ekpMMjNZOGNPWFhycHBWcTFhcFhLeThzakhkcm5Ubmw1dVZhdFdxVkxMNzIwUFVtd0tTb3E2dlNpb3FLU1NNZUdVV2UwSkFraWF1TEVpWGNtSkNTYzNhazVXRjFkdlNLOElTb3FhbXhtWnVhTGt1STc5VTNJenM3K2E2ZWxHT1h4ZVBJUEhEaXdiQmhDQmdBQXZXQkdBVENLNU9mbjEyWm5aMzg1TVRIeE4yMXRiVDk0NXBsbnJNODg4NHptenAycmswOCtXVE5tek5DWU1XTVVIeDh2d3hpeTE1VS8xMHpUbE52dFZrTkRnM2J1M0ttaW9pSVZGaGEyN3c2WXB2bWd5K1c2WmRldVhTMlJqQk5IaGJydDI3ZWYwVmVuNDQ0NzdvUHc3ZWJtNW8wSERoeTRkWURuR2o5bnpweWRBeHpUUldwcTZ0Sng0OFl0R2NpWTR1TGlLUXBiSXRIaGNKdzdjZUxFMnp2M3E2cXFXbFZXVm5hTFlSaHhxYW1wUDJ4dmo0K1BQM1hHakJucmQrN2NlWkVrcDZTSnMyYk4rcHZkYnM4TEgrLzMrMnYzN2R0M3FTUis5d0FBR0dFa0NvQlI1dkFONlkvejh2SWVNazN6VmtuZktDd3NqQSs3ZWNYd2MwdDYwVENNK3dvS0NqNk5kRERvS2pZMmRzcHh4eDIzNDBpUDQzQTR2akozN2x6ZlFNWjgrdW1uWCtoaEtueWIxK3Y5Y0tBeEJBS0Ira0dNczFpdFZzZEF6OVdaWVJneFZxczFacUREMnIrdzIrMjVXVmxaTDZ2VERFV2Z6L2RwV1ZuWnp5VHB3SUVETjhiSHg1OW10OXRQYWQrZmtKQncrdkhISDcreHNyTHlydlQwOU5YUjBkRnA0ZU1EZ1VEVHJsMjd6aCtOeTAwQ0FQQjVRS0lBR0tYeTgvTS9sZlM5czg0NjZ6cXYxL3YvSkowdWFaYWtzWktTSWhyY3NhZEpoNTVzZmlycHc3aTR1SGMzYjk3c2luQk02SjFoR0ladENJNWpHY1J4ZUcxUGtzMW1tNUdkbmYxUHE5V2FHTjRlREFZOXBhV2xsMHRxVDhDMGZ2cnBweGNkZi96eEcyTmpZMmUxOTR1TmpaMmRsWlgxZk9makJnS0JwajE3OWl6MGVEejV3M3NGQUFDZ0p5UUtnRkh1OEEzcjN3Ly9BWURSSUNVbkorZk5xS2lvMU00N1NrdExyM2E3M1ZzNk5kZnMzYnYzeTlPblQ5OFVFeE16dGFlRHRyVzFsZS9acytlQ2JzWURBSUFSUktJQUFJQ2pUMlYvVjNvSTE5M3lpQWNQSHJ4K0VPZDNkRjZkUUpKcWFtcFcxZGZYUDl0Ti8zRkpTVW5mNld2MlJqQVlkQ2NrSkh6UjdYYVhTNm9kUkZ3QUFHQUlrQ2dBQUJ4MWZEN2Z2cUc0VVQ3QzVSSEhKeWNubnpQSXNTSFIwZEhweWNuSmkvdmJ2NzYrL2xWOU5xMC9VaHJkYnZjSDRTc2RPSjNPNXc0Y09IQmpXQjlMZkh6OEYxTlRVNjl3T0J4ZnQxcXRzWDBkMUdhejVhU25wOTgvYWRLa2xXNjMrNFBHeHNiWFBCN1BScGZMbFMrS0dnSUFNR0pJRkFBQU1BZ0pDUW5IVDUwNjlia2pQWTdkYnA4M2tPUFUxOWRQbEZSNXBPYzlVaTZYNjQzMlJFRlRVOU1iKy9idCs2NGtJekV4OFN5SHczRlpjbkx5TjdxYmRSRE9ORTIvWVJoZFBvc1lobUZOU0VpWW41Q1FNUDl3dnhhdjE3dlY2L1Z1Ylc1dTNsQlhWN2QyV0M0S0FBQklJbEVBQUFBR3dlVnliWm80Y2FJYUdocit0bWZQbmtVVEpreTRZZno0OFRkRlJVV2w5RFcycmEydHZLS2k0czdhMnRxWEprMmFkR3RhV3RyMXZiMldZQmlHelc2M3o3UGI3Zk5jTHRkN1Ezc2xBQUNnTXlvM0F3Q0FBV3R1YnY3ZnVycTZ4L2ZzMmZOMVNiN0d4c1ozbzZLaXh2VTJwclcxdGJTc3JPejZyVnUzWnRmVzFqNHFxYjY4dkh6Wjl1M2JaOWJVMVB4UE1CaDA5emJlNC9IOHI5UHBmSElvcndNQUFIUkZvZ0FBQUF4R1MybHA2VldTL0pMazlYby9ySzJ0ZmJ5YmZxYkw1ZHF3YjkrK3hmLys5Nyt6cTZxcVZrdnlobmZ3K1h5bEJ3NGMrRkZSVWRIa3NyS3lHendlVDBGM3h5a3RMYjFPa3RuTlBnQUFNSVI0OVFBQWdFRm9ibTdlTUppQ2lzZXkvZnYzL3l3NU9mbHlxOVdhMk5MU3N0UHBkTDdvZERyWHRMUzA3T3JuSVJxcXFxcFdWVlZWcmJMWmJET1NrNU8vbHBpWStPWDQrUGl6NnV2clgvWjZ2ZjgzckJjQUFBQWtTWHpBQVFDRXRLOEtjS3plQU1mR3htYUZiL3Q4UG8razZzaEVjMnh5T0J6bit2MytLcmZidldVSUQydVRGQzJwZVFpUEdSR25uSExLaEVBZ1VHR2FabFZoWWVHRVNNY0RBRUIzbUZFQUFQamM4UGw4K3lJZHc3R3VzYkh4eldFNGJJdFlIaEVBZ0JGRGpRSUFBQUFBQUJCQ29nQUFBQUFBQUlTUUtBQUFBQUFBQUNFa0NnQUFBQUFBUUFpSkFnQUFBQUFBRUVLaUFBQUFBQUFBaEpBb0FBQUFBQUFBSVNRS0FBQUFBQUJBQ0lrQ0FBQUFBQUFRUXFJQUFBQUFBQUNFa0NnQUFBQUFBQUFoSkFvQUFBQUFBRUFJaVFJQUFBQUFBQkJDb2dBQUFBQUFBSVNRS0FBQUFBQUFBQ0VrQ2dBQUFBQUFRQWlKQWdBQUFBQUFFRUtpQUFBQUFBQUFoSkFvQUFBQUFBQUFJU1FLQUFBQUFBQkFDSWtDQUFBQUFBQVFRcUlBQUFBQUFBQ0VrQ2dBQUFBQUFBQWhKQW9BQUFBQUFFQUlpUUlBQUFBQUFCQkNvZ0FBQUFBQUFJU1FLQUFBaFBOSlVuWjJ0aTNTZ1FESG9yYTJ0bGhKTWd6REcrbFlBQURvQ1lrQ0FFQzRPa215MisyT1NBY0NISXNzRmt2UzRTK2RFUTBFQUlCZWtDZ0FBSVFybFNTTHhaSWQ2VUNBWTVGcG1sbUh2eXlMWkJ3QUFQU0dSQUVBSU1Rd2pFMkgvM3QycEdNQmprVVdpK1hrdzE5K0dORkFBQURvQllrQ0FFQklJQkQ0cXlSWkxKWXJ4TDhSd0ZBekpDMlNKTk0wL3hYaFdBQUE2QkVmQWdFQUlVVkZSZSticHJuWk5NMFplWGw1TjBRNkh1QllNbmZ1M01XbWFjNlc5RkZoWWVISGtZNEhBSUNla0NnQUFIUmd0VnF2a2VReFRmTyszTnpjbThXL0ZjQVJ5ODNOUGNjd2pJY2xCUTNESUFrSEFCalZqRWdIQUFBWWZYSnpjeGRLZWw1U3ZLUVMwelFmdDFxdDc3VzJ0cGFNSFR1MmFjT0dEYjRJaHdpTWFtZWNjVWFjMiswZUZ4MGRQYzgwemNzbFhhNURuN3R1S0Nnb1dCWGg4QUFBNkJXSkFnQkF0K2JObTNkQ01CaDhTTkw4enZzS0NncjQ5d1BvUlc1dXJocUlPTjRBQUFIRlNVUkJWTm1wcWRvMHplc0xDd3VmaTBoQUFBQU1RRlNrQXdBQWpFNGZmL3p4dnlXZGZmTEpKNTlwR01aWEpKMXRzVmltbUtZNUx0S3hBVWNCajZScVNWdE4wM3k5dGJYMW1XM2J0alZIT2ln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lBaDhmOEJMcE9hUE1mSmFEVUFBQUFBU1VWT1JLNUNZSUk9IiwKICAgIlR5cGUiIDogImZsb3ciLAogICAiVmVyc2lvbiIgOiAiIgp9Cg=="/>
    </extobj>
  </extobjs>
</s:customData>
</file>

<file path=customXml/itemProps1.xml><?xml version="1.0" encoding="utf-8"?>
<ds:datastoreItem xmlns:ds="http://schemas.openxmlformats.org/officeDocument/2006/customXml" ds:itemID="{47AAE48D-8C30-4C7C-821E-9CF288740FB7}">
  <ds:schemaRefs/>
</ds:datastoreItem>
</file>

<file path=customXml/itemProps80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359</Paragraphs>
  <Slides>67</Slides>
  <Notes>39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baseType="lpstr" size="87">
      <vt:lpstr>Arial</vt:lpstr>
      <vt:lpstr>微软雅黑</vt:lpstr>
      <vt:lpstr>Wingdings</vt:lpstr>
      <vt:lpstr>Calibri Light</vt:lpstr>
      <vt:lpstr>Calibri</vt:lpstr>
      <vt:lpstr>Times New Roman</vt:lpstr>
      <vt:lpstr>宋体</vt:lpstr>
      <vt:lpstr>华文新魏</vt:lpstr>
      <vt:lpstr>Courier New</vt:lpstr>
      <vt:lpstr>黑体</vt:lpstr>
      <vt:lpstr>隶书</vt:lpstr>
      <vt:lpstr>幼圆</vt:lpstr>
      <vt:lpstr>华文中宋</vt:lpstr>
      <vt:lpstr>华文行楷</vt:lpstr>
      <vt:lpstr>楷体_GB2312</vt:lpstr>
      <vt:lpstr>Verdana</vt:lpstr>
      <vt:lpstr>创艺简隶书</vt:lpstr>
      <vt:lpstr>方正舒体</vt:lpstr>
      <vt:lpstr>Wingdings 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词的上阕描绘了怎样的赤壁图景？文中用了哪些传神的词语？请简要分析。</vt:lpstr>
      <vt:lpstr>“江山如画，一时多少豪杰。”在词中起什么作用？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2023-01-31T20:12:50.499</cp:lastPrinted>
  <dcterms:created xsi:type="dcterms:W3CDTF">2023-01-31T20:12:50Z</dcterms:created>
  <dcterms:modified xsi:type="dcterms:W3CDTF">2023-01-31T12:12:52Z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