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  <p:sldMasterId id="2147483663" r:id="rId4"/>
  </p:sldMasterIdLst>
  <p:notesMasterIdLst>
    <p:notesMasterId r:id="rId6"/>
  </p:notesMasterIdLst>
  <p:sldIdLst>
    <p:sldId id="271" r:id="rId5"/>
    <p:sldId id="278" r:id="rId7"/>
    <p:sldId id="318" r:id="rId8"/>
    <p:sldId id="319" r:id="rId9"/>
    <p:sldId id="280" r:id="rId10"/>
    <p:sldId id="281" r:id="rId11"/>
    <p:sldId id="282" r:id="rId12"/>
    <p:sldId id="283" r:id="rId13"/>
    <p:sldId id="315" r:id="rId14"/>
    <p:sldId id="284" r:id="rId15"/>
    <p:sldId id="285" r:id="rId16"/>
    <p:sldId id="286" r:id="rId17"/>
    <p:sldId id="287" r:id="rId18"/>
    <p:sldId id="317" r:id="rId19"/>
    <p:sldId id="288" r:id="rId20"/>
    <p:sldId id="289" r:id="rId21"/>
    <p:sldId id="310" r:id="rId22"/>
    <p:sldId id="291" r:id="rId23"/>
    <p:sldId id="290" r:id="rId24"/>
    <p:sldId id="311" r:id="rId25"/>
    <p:sldId id="292" r:id="rId26"/>
    <p:sldId id="293" r:id="rId27"/>
    <p:sldId id="313" r:id="rId28"/>
    <p:sldId id="294" r:id="rId29"/>
    <p:sldId id="316" r:id="rId30"/>
    <p:sldId id="303" r:id="rId31"/>
    <p:sldId id="314" r:id="rId32"/>
  </p:sldIdLst>
  <p:sldSz cx="12192000" cy="6858000"/>
  <p:notesSz cx="6858000" cy="9144000"/>
  <p:embeddedFontLst>
    <p:embeddedFont>
      <p:font typeface="微软雅黑" panose="020B0503020204020204" charset="-122"/>
      <p:regular r:id="rId36"/>
    </p:embeddedFont>
    <p:embeddedFont>
      <p:font typeface="华文中宋" panose="02010600040101010101" pitchFamily="2" charset="-122"/>
      <p:regular r:id="rId37"/>
    </p:embeddedFont>
    <p:embeddedFont>
      <p:font typeface="黑体" panose="02010609060101010101" pitchFamily="49" charset="-122"/>
      <p:regular r:id="rId38"/>
    </p:embeddedFont>
    <p:embeddedFont>
      <p:font typeface="Bookman Old Style" panose="02050604050505020204"/>
      <p:regular r:id="rId39"/>
      <p:bold r:id="rId40"/>
      <p:italic r:id="rId41"/>
    </p:embeddedFont>
    <p:embeddedFont>
      <p:font typeface="Rockwell" panose="02060603020205020403"/>
      <p:regular r:id="rId42"/>
      <p:bold r:id="rId43"/>
      <p:italic r:id="rId44"/>
      <p:boldItalic r:id="rId45"/>
    </p:embeddedFont>
    <p:embeddedFont>
      <p:font typeface="等线 Light" panose="02010600030101010101" charset="-122"/>
      <p:regular r:id="rId46"/>
    </p:embeddedFont>
    <p:embeddedFont>
      <p:font typeface="等线" panose="02010600030101010101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4F81BD"/>
    <a:srgbClr val="247105"/>
    <a:srgbClr val="1D5C04"/>
    <a:srgbClr val="5E7594"/>
    <a:srgbClr val="4F6A94"/>
    <a:srgbClr val="C64106"/>
    <a:srgbClr val="1D4582"/>
    <a:srgbClr val="102C52"/>
    <a:srgbClr val="215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4640"/>
  </p:normalViewPr>
  <p:slideViewPr>
    <p:cSldViewPr snapToGrid="0" snapToObjects="1" showGuides="1">
      <p:cViewPr varScale="1">
        <p:scale>
          <a:sx n="65" d="100"/>
          <a:sy n="65" d="100"/>
        </p:scale>
        <p:origin x="532" y="44"/>
      </p:cViewPr>
      <p:guideLst>
        <p:guide orient="horz" pos="4269"/>
        <p:guide pos="3840"/>
        <p:guide pos="2116"/>
        <p:guide pos="801"/>
        <p:guide orient="horz" pos="3453"/>
        <p:guide pos="3931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8" Type="http://schemas.openxmlformats.org/officeDocument/2006/relationships/tags" Target="tags/tag1.xml"/><Relationship Id="rId47" Type="http://schemas.openxmlformats.org/officeDocument/2006/relationships/font" Target="fonts/font12.fntdata"/><Relationship Id="rId46" Type="http://schemas.openxmlformats.org/officeDocument/2006/relationships/font" Target="fonts/font11.fntdata"/><Relationship Id="rId45" Type="http://schemas.openxmlformats.org/officeDocument/2006/relationships/font" Target="fonts/font10.fntdata"/><Relationship Id="rId44" Type="http://schemas.openxmlformats.org/officeDocument/2006/relationships/font" Target="fonts/font9.fntdata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heel spokes="1"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9038" y="2116136"/>
            <a:ext cx="110773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鱼我所欲也</a:t>
            </a:r>
            <a:endParaRPr lang="zh-CN" altLang="en-US" sz="6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26873" y="3210748"/>
            <a:ext cx="4541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部编版九年级下册  语文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33100" y="495139"/>
            <a:ext cx="9582150" cy="359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由是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则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生而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有不用也，由是则可以辟患而有不为也。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是故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所欲有甚于生者，所恶有甚于死者。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7802" y="264193"/>
            <a:ext cx="2333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采用某种手段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9500" y="233529"/>
            <a:ext cx="1466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表转折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6946" y="1692120"/>
            <a:ext cx="1162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因此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12268" y="654696"/>
            <a:ext cx="1340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生存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33100" y="4526929"/>
            <a:ext cx="91547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采用某种手段就能生存下来，却有不肯用的；采用某种办法就能够躲避灾祸，可却有人不愿做。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因此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，他们想要的有比生命更宝贵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的东西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，他们所厌恶的有比死亡更严重的事。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638300" y="1771650"/>
            <a:ext cx="8562975" cy="2368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非独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贤者有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是心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也，人皆有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，贤者能勿丧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耳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。 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3499" y="1510040"/>
            <a:ext cx="1990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不仅，不只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9062" y="1510040"/>
            <a:ext cx="1990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这种本心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98568" y="1510040"/>
            <a:ext cx="1990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代词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7999" y="2905780"/>
            <a:ext cx="1543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罢了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522000" y="376413"/>
            <a:ext cx="6667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理清结构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6418" y="1591276"/>
            <a:ext cx="117707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9875"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第一部分 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提出“舍生取义”的中心论点，并且“义”的美德就是人所固有的</a:t>
            </a:r>
            <a:r>
              <a:rPr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 “</a:t>
            </a: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义” 重于生命。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234951" y="2535793"/>
            <a:ext cx="3302000" cy="831339"/>
            <a:chOff x="0" y="81"/>
            <a:chExt cx="1560" cy="524"/>
          </a:xfrm>
        </p:grpSpPr>
        <p:sp>
          <p:nvSpPr>
            <p:cNvPr id="8" name="矩形 38927"/>
            <p:cNvSpPr>
              <a:spLocks noChangeArrowheads="1"/>
            </p:cNvSpPr>
            <p:nvPr/>
          </p:nvSpPr>
          <p:spPr bwMode="auto">
            <a:xfrm>
              <a:off x="216" y="81"/>
              <a:ext cx="1344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以生活常理为喻，引出中心论点。</a:t>
              </a:r>
              <a:endPara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9" name="文本框 38928"/>
            <p:cNvSpPr txBox="1">
              <a:spLocks noChangeArrowheads="1"/>
            </p:cNvSpPr>
            <p:nvPr/>
          </p:nvSpPr>
          <p:spPr bwMode="auto">
            <a:xfrm>
              <a:off x="0" y="240"/>
              <a:ext cx="28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Ａ</a:t>
              </a:r>
              <a:endPara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264700" y="3951133"/>
            <a:ext cx="2357966" cy="1414463"/>
            <a:chOff x="0" y="188"/>
            <a:chExt cx="1114" cy="891"/>
          </a:xfrm>
        </p:grpSpPr>
        <p:grpSp>
          <p:nvGrpSpPr>
            <p:cNvPr id="11" name="组合 38963"/>
            <p:cNvGrpSpPr/>
            <p:nvPr/>
          </p:nvGrpSpPr>
          <p:grpSpPr bwMode="auto">
            <a:xfrm>
              <a:off x="0" y="188"/>
              <a:ext cx="1089" cy="523"/>
              <a:chOff x="0" y="140"/>
              <a:chExt cx="1089" cy="523"/>
            </a:xfrm>
          </p:grpSpPr>
          <p:sp>
            <p:nvSpPr>
              <p:cNvPr id="13" name="矩形 38964"/>
              <p:cNvSpPr>
                <a:spLocks noChangeArrowheads="1"/>
              </p:cNvSpPr>
              <p:nvPr/>
            </p:nvSpPr>
            <p:spPr bwMode="auto">
              <a:xfrm>
                <a:off x="225" y="140"/>
                <a:ext cx="864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750"/>
                  </a:spcBef>
                  <a:defRPr sz="21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375"/>
                  </a:spcBef>
                  <a:defRPr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375"/>
                  </a:spcBef>
                  <a:defRPr sz="15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375"/>
                  </a:spcBef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375"/>
                  </a:spcBef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从正反两面对比论证</a:t>
                </a:r>
                <a:endParaRPr lang="zh-CN" altLang="en-US" sz="2400" b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14" name="文本框 38965"/>
              <p:cNvSpPr txBox="1">
                <a:spLocks noChangeArrowheads="1"/>
              </p:cNvSpPr>
              <p:nvPr/>
            </p:nvSpPr>
            <p:spPr bwMode="auto">
              <a:xfrm>
                <a:off x="0" y="250"/>
                <a:ext cx="24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750"/>
                  </a:spcBef>
                  <a:defRPr sz="21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375"/>
                  </a:spcBef>
                  <a:defRPr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375"/>
                  </a:spcBef>
                  <a:defRPr sz="15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375"/>
                  </a:spcBef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375"/>
                  </a:spcBef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Calibri" panose="020F0502020204030204" charset="0"/>
                    <a:ea typeface="等线" panose="02010600030101010101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FF0000"/>
                    </a:solidFill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Ｂ</a:t>
                </a:r>
                <a:endParaRPr lang="zh-CN" altLang="en-US" sz="2400" b="1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</p:grpSp>
        <p:sp>
          <p:nvSpPr>
            <p:cNvPr id="12" name="左大括号 38966"/>
            <p:cNvSpPr/>
            <p:nvPr/>
          </p:nvSpPr>
          <p:spPr bwMode="auto">
            <a:xfrm>
              <a:off x="1092" y="232"/>
              <a:ext cx="22" cy="847"/>
            </a:xfrm>
            <a:prstGeom prst="leftBrace">
              <a:avLst>
                <a:gd name="adj1" fmla="val 183130"/>
                <a:gd name="adj2" fmla="val 50000"/>
              </a:avLst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4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264700" y="5704611"/>
            <a:ext cx="7924800" cy="461365"/>
            <a:chOff x="0" y="0"/>
            <a:chExt cx="3744" cy="290"/>
          </a:xfrm>
        </p:grpSpPr>
        <p:sp>
          <p:nvSpPr>
            <p:cNvPr id="16" name="文本框 38975"/>
            <p:cNvSpPr txBox="1">
              <a:spLocks noChangeArrowheads="1"/>
            </p:cNvSpPr>
            <p:nvPr/>
          </p:nvSpPr>
          <p:spPr bwMode="auto">
            <a:xfrm>
              <a:off x="288" y="0"/>
              <a:ext cx="3456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人皆有心，贤者勿丧。</a:t>
              </a:r>
              <a:endPara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7" name="文本框 38976"/>
            <p:cNvSpPr txBox="1">
              <a:spLocks noChangeArrowheads="1"/>
            </p:cNvSpPr>
            <p:nvPr/>
          </p:nvSpPr>
          <p:spPr bwMode="auto">
            <a:xfrm>
              <a:off x="0" y="0"/>
              <a:ext cx="384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Ｃ</a:t>
              </a:r>
              <a:endPara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556000" y="2376334"/>
            <a:ext cx="812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鱼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4368800" y="2604933"/>
            <a:ext cx="10160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486400" y="2376334"/>
            <a:ext cx="193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熊掌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384713" y="2415837"/>
            <a:ext cx="2438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舍鱼取熊掌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9334162" y="2557284"/>
            <a:ext cx="18811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比喻论证</a:t>
            </a:r>
            <a:endParaRPr lang="en-US" altLang="zh-CN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类比论证</a:t>
            </a:r>
            <a:endParaRPr lang="en-US" altLang="zh-CN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" name="直接连接符 22"/>
          <p:cNvSpPr>
            <a:spLocks noChangeShapeType="1"/>
          </p:cNvSpPr>
          <p:nvPr/>
        </p:nvSpPr>
        <p:spPr bwMode="auto">
          <a:xfrm>
            <a:off x="4368800" y="3443133"/>
            <a:ext cx="11176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689600" y="3214534"/>
            <a:ext cx="193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义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7424326" y="3196520"/>
            <a:ext cx="193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舍生取义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556000" y="3214534"/>
            <a:ext cx="812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生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" name="右大括号 26"/>
          <p:cNvSpPr/>
          <p:nvPr/>
        </p:nvSpPr>
        <p:spPr bwMode="auto">
          <a:xfrm>
            <a:off x="9100726" y="2544768"/>
            <a:ext cx="101600" cy="914400"/>
          </a:xfrm>
          <a:prstGeom prst="rightBrace">
            <a:avLst>
              <a:gd name="adj1" fmla="val 100000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4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" name="左大括号 27"/>
          <p:cNvSpPr/>
          <p:nvPr/>
        </p:nvSpPr>
        <p:spPr bwMode="auto">
          <a:xfrm>
            <a:off x="3352800" y="2604933"/>
            <a:ext cx="101600" cy="838200"/>
          </a:xfrm>
          <a:prstGeom prst="leftBrace">
            <a:avLst>
              <a:gd name="adj1" fmla="val 91552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4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 flipV="1">
            <a:off x="6451600" y="2621867"/>
            <a:ext cx="10160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0" name="直接连接符 29"/>
          <p:cNvSpPr>
            <a:spLocks noChangeShapeType="1"/>
          </p:cNvSpPr>
          <p:nvPr/>
        </p:nvSpPr>
        <p:spPr bwMode="auto">
          <a:xfrm flipV="1">
            <a:off x="6431887" y="3443133"/>
            <a:ext cx="10160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7429838" y="3641973"/>
            <a:ext cx="193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不为苟得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410450" y="4260472"/>
            <a:ext cx="193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不避祸患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7505479" y="4823072"/>
            <a:ext cx="193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何不为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7524530" y="5329084"/>
            <a:ext cx="193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何不用</a:t>
            </a:r>
            <a:endParaRPr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9120951" y="3649878"/>
            <a:ext cx="1602317" cy="914400"/>
            <a:chOff x="0" y="0"/>
            <a:chExt cx="757" cy="576"/>
          </a:xfrm>
        </p:grpSpPr>
        <p:sp>
          <p:nvSpPr>
            <p:cNvPr id="36" name="右大括号 38968"/>
            <p:cNvSpPr/>
            <p:nvPr/>
          </p:nvSpPr>
          <p:spPr bwMode="auto">
            <a:xfrm>
              <a:off x="0" y="0"/>
              <a:ext cx="48" cy="576"/>
            </a:xfrm>
            <a:prstGeom prst="rightBrace">
              <a:avLst>
                <a:gd name="adj1" fmla="val 100000"/>
                <a:gd name="adj2" fmla="val 50000"/>
              </a:avLst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4800" b="1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7" name="文本框 38969"/>
            <p:cNvSpPr txBox="1">
              <a:spLocks noChangeArrowheads="1"/>
            </p:cNvSpPr>
            <p:nvPr/>
          </p:nvSpPr>
          <p:spPr bwMode="auto">
            <a:xfrm>
              <a:off x="90" y="131"/>
              <a:ext cx="667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ts val="288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义重于生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9157299" y="4982429"/>
            <a:ext cx="1754061" cy="762000"/>
            <a:chOff x="-436" y="35"/>
            <a:chExt cx="780" cy="672"/>
          </a:xfrm>
        </p:grpSpPr>
        <p:sp>
          <p:nvSpPr>
            <p:cNvPr id="39" name="右大括号 38971"/>
            <p:cNvSpPr/>
            <p:nvPr/>
          </p:nvSpPr>
          <p:spPr bwMode="auto">
            <a:xfrm>
              <a:off x="-436" y="35"/>
              <a:ext cx="48" cy="672"/>
            </a:xfrm>
            <a:prstGeom prst="rightBrace">
              <a:avLst>
                <a:gd name="adj1" fmla="val 116537"/>
                <a:gd name="adj2" fmla="val 50000"/>
              </a:avLst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4800" b="1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0" name="文本框 38972"/>
            <p:cNvSpPr txBox="1">
              <a:spLocks noChangeArrowheads="1"/>
            </p:cNvSpPr>
            <p:nvPr/>
          </p:nvSpPr>
          <p:spPr bwMode="auto">
            <a:xfrm>
              <a:off x="-378" y="162"/>
              <a:ext cx="72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生重于义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5214525" y="3651821"/>
            <a:ext cx="2256367" cy="461365"/>
            <a:chOff x="-205" y="35"/>
            <a:chExt cx="1066" cy="290"/>
          </a:xfrm>
        </p:grpSpPr>
        <p:sp>
          <p:nvSpPr>
            <p:cNvPr id="42" name="文本框 38934"/>
            <p:cNvSpPr txBox="1">
              <a:spLocks noChangeArrowheads="1"/>
            </p:cNvSpPr>
            <p:nvPr/>
          </p:nvSpPr>
          <p:spPr bwMode="auto">
            <a:xfrm>
              <a:off x="-205" y="35"/>
              <a:ext cx="91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甚于生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3" name="直接连接符 38935"/>
            <p:cNvSpPr>
              <a:spLocks noChangeShapeType="1"/>
            </p:cNvSpPr>
            <p:nvPr/>
          </p:nvSpPr>
          <p:spPr bwMode="auto">
            <a:xfrm>
              <a:off x="381" y="173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5202104" y="4260472"/>
            <a:ext cx="2245783" cy="461365"/>
            <a:chOff x="-153" y="16"/>
            <a:chExt cx="1061" cy="290"/>
          </a:xfrm>
        </p:grpSpPr>
        <p:sp>
          <p:nvSpPr>
            <p:cNvPr id="45" name="文本框 38941"/>
            <p:cNvSpPr txBox="1">
              <a:spLocks noChangeArrowheads="1"/>
            </p:cNvSpPr>
            <p:nvPr/>
          </p:nvSpPr>
          <p:spPr bwMode="auto">
            <a:xfrm>
              <a:off x="-153" y="16"/>
              <a:ext cx="91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甚于死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6" name="直接连接符 38942"/>
            <p:cNvSpPr>
              <a:spLocks noChangeShapeType="1"/>
            </p:cNvSpPr>
            <p:nvPr/>
          </p:nvSpPr>
          <p:spPr bwMode="auto">
            <a:xfrm>
              <a:off x="428" y="179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5225608" y="4823674"/>
            <a:ext cx="2330450" cy="461365"/>
            <a:chOff x="-159" y="29"/>
            <a:chExt cx="1101" cy="290"/>
          </a:xfrm>
        </p:grpSpPr>
        <p:sp>
          <p:nvSpPr>
            <p:cNvPr id="48" name="文本框 38948"/>
            <p:cNvSpPr txBox="1">
              <a:spLocks noChangeArrowheads="1"/>
            </p:cNvSpPr>
            <p:nvPr/>
          </p:nvSpPr>
          <p:spPr bwMode="auto">
            <a:xfrm>
              <a:off x="-159" y="29"/>
              <a:ext cx="91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莫甚于生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49" name="直接连接符 38949"/>
            <p:cNvSpPr>
              <a:spLocks noChangeShapeType="1"/>
            </p:cNvSpPr>
            <p:nvPr/>
          </p:nvSpPr>
          <p:spPr bwMode="auto">
            <a:xfrm>
              <a:off x="462" y="179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3428558" y="5310937"/>
            <a:ext cx="1930400" cy="461365"/>
            <a:chOff x="0" y="0"/>
            <a:chExt cx="912" cy="290"/>
          </a:xfrm>
        </p:grpSpPr>
        <p:sp>
          <p:nvSpPr>
            <p:cNvPr id="51" name="文本框 38951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所恶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52" name="直接连接符 38952"/>
            <p:cNvSpPr>
              <a:spLocks noChangeShapeType="1"/>
            </p:cNvSpPr>
            <p:nvPr/>
          </p:nvSpPr>
          <p:spPr bwMode="auto">
            <a:xfrm>
              <a:off x="474" y="144"/>
              <a:ext cx="384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dirty="0"/>
            </a:p>
          </p:txBody>
        </p:sp>
      </p:grpSp>
      <p:grpSp>
        <p:nvGrpSpPr>
          <p:cNvPr id="53" name="组合 52"/>
          <p:cNvGrpSpPr/>
          <p:nvPr/>
        </p:nvGrpSpPr>
        <p:grpSpPr bwMode="auto">
          <a:xfrm>
            <a:off x="5191741" y="5310937"/>
            <a:ext cx="2364317" cy="461365"/>
            <a:chOff x="-175" y="0"/>
            <a:chExt cx="1117" cy="290"/>
          </a:xfrm>
        </p:grpSpPr>
        <p:sp>
          <p:nvSpPr>
            <p:cNvPr id="54" name="文本框 38955"/>
            <p:cNvSpPr txBox="1">
              <a:spLocks noChangeArrowheads="1"/>
            </p:cNvSpPr>
            <p:nvPr/>
          </p:nvSpPr>
          <p:spPr bwMode="auto">
            <a:xfrm>
              <a:off x="-175" y="0"/>
              <a:ext cx="91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莫甚于死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55" name="直接连接符 38956"/>
            <p:cNvSpPr>
              <a:spLocks noChangeShapeType="1"/>
            </p:cNvSpPr>
            <p:nvPr/>
          </p:nvSpPr>
          <p:spPr bwMode="auto">
            <a:xfrm>
              <a:off x="462" y="152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3284125" y="3618726"/>
            <a:ext cx="1998133" cy="461365"/>
            <a:chOff x="0" y="0"/>
            <a:chExt cx="944" cy="290"/>
          </a:xfrm>
        </p:grpSpPr>
        <p:sp>
          <p:nvSpPr>
            <p:cNvPr id="57" name="文本框 38930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所欲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58" name="直接连接符 38931"/>
            <p:cNvSpPr>
              <a:spLocks noChangeShapeType="1"/>
            </p:cNvSpPr>
            <p:nvPr/>
          </p:nvSpPr>
          <p:spPr bwMode="auto">
            <a:xfrm>
              <a:off x="560" y="155"/>
              <a:ext cx="384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9" name="组合 58"/>
          <p:cNvGrpSpPr/>
          <p:nvPr/>
        </p:nvGrpSpPr>
        <p:grpSpPr bwMode="auto">
          <a:xfrm>
            <a:off x="3294987" y="4228654"/>
            <a:ext cx="1930400" cy="461365"/>
            <a:chOff x="0" y="0"/>
            <a:chExt cx="912" cy="290"/>
          </a:xfrm>
        </p:grpSpPr>
        <p:sp>
          <p:nvSpPr>
            <p:cNvPr id="60" name="文本框 38937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所恶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61" name="直接连接符 38938"/>
            <p:cNvSpPr>
              <a:spLocks noChangeShapeType="1"/>
            </p:cNvSpPr>
            <p:nvPr/>
          </p:nvSpPr>
          <p:spPr bwMode="auto">
            <a:xfrm>
              <a:off x="560" y="165"/>
              <a:ext cx="336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2" name="组合 61"/>
          <p:cNvGrpSpPr/>
          <p:nvPr/>
        </p:nvGrpSpPr>
        <p:grpSpPr bwMode="auto">
          <a:xfrm>
            <a:off x="3466437" y="4789555"/>
            <a:ext cx="1930400" cy="461365"/>
            <a:chOff x="0" y="0"/>
            <a:chExt cx="912" cy="290"/>
          </a:xfrm>
        </p:grpSpPr>
        <p:sp>
          <p:nvSpPr>
            <p:cNvPr id="63" name="文本框 38944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所欲</a:t>
              </a:r>
              <a:endPara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64" name="直接连接符 38945"/>
            <p:cNvSpPr>
              <a:spLocks noChangeShapeType="1"/>
            </p:cNvSpPr>
            <p:nvPr/>
          </p:nvSpPr>
          <p:spPr bwMode="auto">
            <a:xfrm>
              <a:off x="474" y="166"/>
              <a:ext cx="336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5" name="组合 64"/>
          <p:cNvGrpSpPr/>
          <p:nvPr/>
        </p:nvGrpSpPr>
        <p:grpSpPr bwMode="auto">
          <a:xfrm>
            <a:off x="2630354" y="3722754"/>
            <a:ext cx="734483" cy="762000"/>
            <a:chOff x="85" y="0"/>
            <a:chExt cx="347" cy="480"/>
          </a:xfrm>
        </p:grpSpPr>
        <p:sp>
          <p:nvSpPr>
            <p:cNvPr id="66" name="左大括号 38958"/>
            <p:cNvSpPr/>
            <p:nvPr/>
          </p:nvSpPr>
          <p:spPr bwMode="auto">
            <a:xfrm>
              <a:off x="384" y="0"/>
              <a:ext cx="48" cy="480"/>
            </a:xfrm>
            <a:prstGeom prst="leftBrace">
              <a:avLst>
                <a:gd name="adj1" fmla="val 83241"/>
                <a:gd name="adj2" fmla="val 50000"/>
              </a:avLst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4800" b="1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67" name="文本框 38959"/>
            <p:cNvSpPr txBox="1">
              <a:spLocks noChangeArrowheads="1"/>
            </p:cNvSpPr>
            <p:nvPr/>
          </p:nvSpPr>
          <p:spPr bwMode="auto">
            <a:xfrm>
              <a:off x="85" y="50"/>
              <a:ext cx="28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665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正</a:t>
              </a:r>
              <a:endParaRPr lang="zh-CN" altLang="en-US" sz="2665" b="1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2621887" y="4999537"/>
            <a:ext cx="6096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665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反</a:t>
            </a:r>
            <a:endParaRPr lang="zh-CN" altLang="en-US" sz="2665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9" name="左大括号 68"/>
          <p:cNvSpPr/>
          <p:nvPr/>
        </p:nvSpPr>
        <p:spPr bwMode="auto">
          <a:xfrm>
            <a:off x="3276158" y="4982720"/>
            <a:ext cx="101600" cy="630045"/>
          </a:xfrm>
          <a:prstGeom prst="leftBrace">
            <a:avLst>
              <a:gd name="adj1" fmla="val 91552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4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" name="右大括号 38968"/>
          <p:cNvSpPr/>
          <p:nvPr/>
        </p:nvSpPr>
        <p:spPr bwMode="auto">
          <a:xfrm>
            <a:off x="10737025" y="4147580"/>
            <a:ext cx="158590" cy="1218016"/>
          </a:xfrm>
          <a:prstGeom prst="rightBrace">
            <a:avLst>
              <a:gd name="adj1" fmla="val 100000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4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1054964" y="4315891"/>
            <a:ext cx="1117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舍生取义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228850" y="1457325"/>
            <a:ext cx="8886825" cy="359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一箪食，一豆羹，得之则生，弗得则死。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呼尔而与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之，行道之人弗受；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蹴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尔而与之，乞人不屑也。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04394" y="2599701"/>
            <a:ext cx="2714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没有礼貌地吆喝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980362" y="3770151"/>
            <a:ext cx="12773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表修饰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961437" y="2599701"/>
            <a:ext cx="12773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给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602042" y="2579526"/>
            <a:ext cx="23517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踩踏，用脚踢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6850" y="1790700"/>
            <a:ext cx="91059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齐大饥。黔敖为食于路，以待饿者而食之。有饿者，蒙袂辑屦，贸贸然而来。黔敖左奉食，右执饮，曰：“嗟！来食！”扬其目而视之，曰：“予惟不食嗟来之食，以至于斯也！”从而谢焉，终不食而死。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——《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礼记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檀弓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》                                 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4375" y="457200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资料补充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76362" y="539390"/>
            <a:ext cx="9439275" cy="359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万钟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则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辩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礼义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受之，万钟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我何加焉！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宫室之美、妻妾之奉、所识穷乏者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得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218361" y="507579"/>
            <a:ext cx="1296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如果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132761" y="513307"/>
            <a:ext cx="2858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同“辨”，辨别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795438" y="1561441"/>
            <a:ext cx="12773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表承接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8038621" y="539390"/>
            <a:ext cx="12773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对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315867" y="1718766"/>
            <a:ext cx="12773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为了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8113970" y="1735936"/>
            <a:ext cx="3830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同“德”，感恩，感激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376362" y="3037649"/>
            <a:ext cx="32998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同</a:t>
            </a:r>
            <a:r>
              <a:rPr lang="en-US" altLang="zh-CN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欤</a:t>
            </a:r>
            <a:r>
              <a:rPr lang="en-US" altLang="zh-CN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，语气词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5867" y="4482105"/>
            <a:ext cx="96879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8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优厚的俸禄如果不辨别是否合乎礼义就接受它，那么高官厚禄对我有什么益处呢？为了住宅的华丽、妻妾的侍奉</a:t>
            </a:r>
            <a:r>
              <a:rPr lang="zh-CN" altLang="en-US" sz="28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28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认识的穷人感激我吗？</a:t>
            </a:r>
            <a:endParaRPr lang="zh-CN" altLang="en-US" sz="28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66837" y="1013467"/>
            <a:ext cx="9458325" cy="483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乡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为身死而不受，今为宫室之美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为之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；乡为身死而不受，今为妻妾之奉为之；乡为身死而不受，今为所识穷乏者得我而为之：是亦不可以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已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乎？</a:t>
            </a:r>
            <a:r>
              <a:rPr lang="zh-CN" altLang="en-US" sz="4000" spc="-200" dirty="0">
                <a:latin typeface="微软雅黑" panose="020B0503020204020204" charset="-122"/>
                <a:ea typeface="微软雅黑" panose="020B0503020204020204" charset="-122"/>
              </a:rPr>
              <a:t>此</a:t>
            </a:r>
            <a:r>
              <a:rPr lang="zh-CN" altLang="en-US" sz="4000" spc="-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之谓</a:t>
            </a:r>
            <a:r>
              <a:rPr lang="zh-CN" altLang="en-US" sz="4000" spc="-200" dirty="0">
                <a:latin typeface="微软雅黑" panose="020B0503020204020204" charset="-122"/>
                <a:ea typeface="微软雅黑" panose="020B0503020204020204" charset="-122"/>
              </a:rPr>
              <a:t>失其</a:t>
            </a:r>
            <a:r>
              <a:rPr lang="zh-CN" altLang="en-US" sz="4000" spc="-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本心</a:t>
            </a:r>
            <a:r>
              <a:rPr lang="zh-CN" altLang="en-US" sz="4000" spc="-2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spc="-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45379" y="846988"/>
            <a:ext cx="41743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同”向“，先前，从前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533436" y="846988"/>
            <a:ext cx="17726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接受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790486" y="2160426"/>
            <a:ext cx="3563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代不合礼义的万钟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819044" y="4503576"/>
            <a:ext cx="12773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停止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419723" y="4503576"/>
            <a:ext cx="34099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主谓之间，取独不译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513172" y="5702343"/>
            <a:ext cx="12773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叫</a:t>
            </a:r>
            <a:endParaRPr lang="zh-CN" altLang="en-US" sz="2800" b="1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66848" y="1071801"/>
            <a:ext cx="9829801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从前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有人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为了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礼义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宁愿死也不愿接受施舍，现在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有人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为了住宅的华丽却接受了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sz="3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从前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有人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为了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礼义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宁愿死也不愿接受施舍，现在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有人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为了妻妾的侍奉却接受了；</a:t>
            </a:r>
            <a:endParaRPr lang="en-US" altLang="zh-CN" sz="3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从前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有人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为了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礼义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宁愿死也不愿接受施舍，现在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有人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为了熟识的穷人感激自己却接受了。</a:t>
            </a:r>
            <a:endParaRPr lang="en-US" altLang="zh-CN" sz="3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这种做法难道不可以停止吗？这就叫做丧失自己的本性。</a:t>
            </a:r>
            <a:endParaRPr lang="zh-CN" altLang="en-US" sz="3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br>
              <a:rPr lang="zh-CN" altLang="en-US" sz="2800" b="1" dirty="0">
                <a:solidFill>
                  <a:srgbClr val="00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704974" y="1632473"/>
            <a:ext cx="7839075" cy="4390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孟子主张“性善论”，他认为人的本心是美好的，是善良的。它包括四种“本心”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fontAlgn="base">
              <a:lnSpc>
                <a:spcPts val="22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恻隐之心，仁也；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fontAlgn="base">
              <a:lnSpc>
                <a:spcPts val="22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羞恶之心，义也；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fontAlgn="base">
              <a:lnSpc>
                <a:spcPts val="22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恭敬之心，礼也；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 fontAlgn="base">
              <a:lnSpc>
                <a:spcPts val="22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是非之心，智也。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br>
              <a:rPr lang="zh-CN" altLang="en-US" sz="2800" b="1" dirty="0">
                <a:solidFill>
                  <a:srgbClr val="00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724025" y="571500"/>
            <a:ext cx="6057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资料补充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554557" y="381752"/>
            <a:ext cx="6667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理清结构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66749" y="1614366"/>
            <a:ext cx="91535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第二部分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举例对比进一步论证“义” 重于生命，不能“见利忘义” 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否则就是失掉了人所固有的“本心”。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2693223" y="2901312"/>
            <a:ext cx="3263900" cy="523808"/>
            <a:chOff x="0" y="0"/>
            <a:chExt cx="2056" cy="439"/>
          </a:xfrm>
        </p:grpSpPr>
        <p:sp>
          <p:nvSpPr>
            <p:cNvPr id="8" name="文本框 38980"/>
            <p:cNvSpPr txBox="1">
              <a:spLocks noChangeArrowheads="1"/>
            </p:cNvSpPr>
            <p:nvPr/>
          </p:nvSpPr>
          <p:spPr bwMode="auto">
            <a:xfrm>
              <a:off x="0" y="0"/>
              <a:ext cx="1819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800" b="1" dirty="0">
                  <a:latin typeface="微软雅黑" panose="020B0503020204020204" charset="-122"/>
                  <a:ea typeface="微软雅黑" panose="020B0503020204020204" charset="-122"/>
                </a:rPr>
                <a:t>行道之人、乞人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直接连接符 38981"/>
            <p:cNvSpPr>
              <a:spLocks noChangeShapeType="1"/>
            </p:cNvSpPr>
            <p:nvPr/>
          </p:nvSpPr>
          <p:spPr bwMode="auto">
            <a:xfrm>
              <a:off x="1720" y="227"/>
              <a:ext cx="336" cy="9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072366" y="2921294"/>
            <a:ext cx="45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正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38985"/>
          <p:cNvSpPr txBox="1">
            <a:spLocks noChangeArrowheads="1"/>
          </p:cNvSpPr>
          <p:nvPr/>
        </p:nvSpPr>
        <p:spPr bwMode="auto">
          <a:xfrm>
            <a:off x="2652366" y="3592290"/>
            <a:ext cx="2928938" cy="52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不辩礼义的官员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38991"/>
          <p:cNvSpPr txBox="1">
            <a:spLocks noChangeArrowheads="1"/>
          </p:cNvSpPr>
          <p:nvPr/>
        </p:nvSpPr>
        <p:spPr bwMode="auto">
          <a:xfrm>
            <a:off x="5975714" y="2910555"/>
            <a:ext cx="2082762" cy="49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弗受、不屑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142394" y="3074241"/>
            <a:ext cx="1962004" cy="831947"/>
            <a:chOff x="-156" y="0"/>
            <a:chExt cx="811" cy="285"/>
          </a:xfrm>
        </p:grpSpPr>
        <p:sp>
          <p:nvSpPr>
            <p:cNvPr id="22" name="文本框 38994"/>
            <p:cNvSpPr txBox="1">
              <a:spLocks noChangeArrowheads="1"/>
            </p:cNvSpPr>
            <p:nvPr/>
          </p:nvSpPr>
          <p:spPr bwMode="auto">
            <a:xfrm>
              <a:off x="-156" y="65"/>
              <a:ext cx="779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举例论证</a:t>
              </a:r>
              <a:endParaRPr lang="zh-CN" altLang="en-US" sz="32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左大括号 38995"/>
            <p:cNvSpPr/>
            <p:nvPr/>
          </p:nvSpPr>
          <p:spPr bwMode="auto">
            <a:xfrm>
              <a:off x="607" y="0"/>
              <a:ext cx="48" cy="285"/>
            </a:xfrm>
            <a:prstGeom prst="leftBrace">
              <a:avLst>
                <a:gd name="adj1" fmla="val 58269"/>
                <a:gd name="adj2" fmla="val 50000"/>
              </a:avLst>
            </a:prstGeom>
            <a:noFill/>
            <a:ln w="381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750"/>
                </a:spcBef>
                <a:defRPr sz="21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375"/>
                </a:spcBef>
                <a:defRPr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defRPr sz="15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Calibri" panose="020F0502020204030204" charset="0"/>
                  <a:ea typeface="等线" panose="02010600030101010101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8897191" y="2910555"/>
            <a:ext cx="17079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有本心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913896" y="3627696"/>
            <a:ext cx="15805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失本心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83907" y="3592290"/>
            <a:ext cx="491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反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38988"/>
          <p:cNvSpPr txBox="1">
            <a:spLocks noChangeArrowheads="1"/>
          </p:cNvSpPr>
          <p:nvPr/>
        </p:nvSpPr>
        <p:spPr bwMode="auto">
          <a:xfrm>
            <a:off x="6011731" y="3640117"/>
            <a:ext cx="213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受万钟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直接连接符 38992"/>
          <p:cNvSpPr>
            <a:spLocks noChangeShapeType="1"/>
          </p:cNvSpPr>
          <p:nvPr/>
        </p:nvSpPr>
        <p:spPr bwMode="auto">
          <a:xfrm>
            <a:off x="8094493" y="3217883"/>
            <a:ext cx="743844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直接连接符 38992"/>
          <p:cNvSpPr>
            <a:spLocks noChangeShapeType="1"/>
          </p:cNvSpPr>
          <p:nvPr/>
        </p:nvSpPr>
        <p:spPr bwMode="auto">
          <a:xfrm>
            <a:off x="8145331" y="3905112"/>
            <a:ext cx="743844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直接连接符 38981"/>
          <p:cNvSpPr>
            <a:spLocks noChangeShapeType="1"/>
          </p:cNvSpPr>
          <p:nvPr/>
        </p:nvSpPr>
        <p:spPr bwMode="auto">
          <a:xfrm>
            <a:off x="5405928" y="3848294"/>
            <a:ext cx="533400" cy="10739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31" name="左大括号 38995"/>
          <p:cNvSpPr/>
          <p:nvPr/>
        </p:nvSpPr>
        <p:spPr bwMode="auto">
          <a:xfrm flipH="1">
            <a:off x="10220869" y="3172165"/>
            <a:ext cx="116124" cy="836438"/>
          </a:xfrm>
          <a:prstGeom prst="leftBrace">
            <a:avLst>
              <a:gd name="adj1" fmla="val 58269"/>
              <a:gd name="adj2" fmla="val 50000"/>
            </a:avLst>
          </a:prstGeom>
          <a:noFill/>
          <a:ln w="38100">
            <a:solidFill>
              <a:srgbClr val="CC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750"/>
              </a:spcBef>
              <a:defRPr sz="21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defRPr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defRPr sz="15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07226" y="3294922"/>
            <a:ext cx="1884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对比论证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Picture 6" descr="http://imgsrc.baidu.com/imgad/pic/item/7af40ad162d9f2d34f991572a3ec8a136227cca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85" y="1418870"/>
            <a:ext cx="3168650" cy="41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4305300" y="1276350"/>
            <a:ext cx="61341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孟子，名轲，字子舆，邹（现在山东邹城市）人，战国时期的思想家、教育家、政治家，是儒家学派继孔子之后一位重要的代表人物，后世人称他为“亚圣”。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/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在人性问题上他主张“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性善论</a:t>
            </a:r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”，他的思想核心是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仁义</a:t>
            </a:r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，主张施行“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仁政</a:t>
            </a:r>
            <a:r>
              <a:rPr kumimoji="1"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” ，更提出了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著名的“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民为贵，社稷次之，君为轻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”的民本观点。有关其言论和行为的记载，保留在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孟子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一书中。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3100" y="307303"/>
            <a:ext cx="35337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孟子其人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3494" y="2488999"/>
            <a:ext cx="30985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语言特色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</a:b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554557" y="381752"/>
            <a:ext cx="5238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语言特色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4532" y="1584540"/>
            <a:ext cx="91801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第一段选取了“鱼”与“熊掌”，“生”与“义”，“生”与“死”，“所欲”与“所恶”等两两相对的事物或心态对比说明，以</a:t>
            </a:r>
            <a:r>
              <a:rPr lang="zh-CN" altLang="en-US" sz="28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“鱼”与“熊掌”为喻，以“舍鱼取熊掌”引出“舍生取义”的中心论点，正反论述，犹如层层剥笋，渐渐深化。</a:t>
            </a:r>
            <a:endParaRPr lang="en-US" altLang="zh-CN" sz="28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5612" y="4029560"/>
            <a:ext cx="91801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/>
            <a:r>
              <a:rPr lang="zh-CN" altLang="en-US" sz="28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第二段既有“呼尔”“蹴尔”的“行道之人”与“乞人”，又有“不辩礼义”的“万钟”；既有“弗受”“不屑”的坚守，也有“为之”的忘本。后又有强烈的排比，终至“是亦不可以已乎”排山倒海般的质疑。归于勿失本心，舍生取义的呐喊。</a:t>
            </a:r>
            <a:endParaRPr lang="zh-CN" altLang="en-US" sz="28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600200" y="609600"/>
            <a:ext cx="373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0200" y="1971675"/>
            <a:ext cx="893161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本文是一篇论述道德标准的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议论文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作者以严肃的态度，庄重的言语，阐述生死与义利的关系，指出义的价值高于生命。一个正直的人，有道德修养的人，应当为义而生，为义而死，在必要时要“舍生取义”，而不能“见利忘义”。危难时刻的舍生取义固然可贵，平时的守义弃利亦是难为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027990" y="2766792"/>
            <a:ext cx="47919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疫情下的生死义利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</a:b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782005" y="381752"/>
            <a:ext cx="5132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疫情下的生死义利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0131" y="2123268"/>
            <a:ext cx="967173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几千年前，孟子就提出了“鱼和熊掌不可得兼”的问题和应当“舍生取义”不能“见利忘义”的观点。儒家的这种思想影响久远：古代有留取丹心照汗青的文天祥，近代有拍案而起横眉怒对国民党手枪的闻一多。现在疫情之下，更有无数一方有难八方驰援逆行而上的白衣天使，坚守防疫岗位的志愿者，还有宅家隔离不添乱的普通民众。疫情之下，我们每一个人都在以自己的方式践行儒家的生死义利观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508557"/>
            <a:ext cx="10515600" cy="1325563"/>
          </a:xfrm>
        </p:spPr>
        <p:txBody>
          <a:bodyPr/>
          <a:lstStyle/>
          <a:p>
            <a:r>
              <a:rPr lang="zh-CN" altLang="en-US" sz="6600" dirty="0">
                <a:latin typeface="微软雅黑" panose="020B0503020204020204" charset="-122"/>
                <a:ea typeface="微软雅黑" panose="020B0503020204020204" charset="-122"/>
              </a:rPr>
              <a:t>再   见</a:t>
            </a:r>
            <a:endParaRPr lang="zh-CN" altLang="en-US" sz="6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28800" y="381752"/>
            <a:ext cx="5457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en-US" altLang="zh-CN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285" y="1234788"/>
            <a:ext cx="112110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阅读《鱼我所欲也》和《万事莫贵于义》，完成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下列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题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目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。（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15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【甲】鱼，我所欲也；熊掌，亦我所欲也。二者不可得兼，舍鱼而取熊掌者也。生，亦我所欲也；义，亦我所欲也。二者不可得兼，舍生而取义者也。生亦我所欲，所欲有甚于生者，故不为苟得也；死亦我所恶，所恶有甚于死者，故患有所不辟也。如使人之所欲莫甚于生，则凡可以得生者何不用也？使人之所恶莫甚于死者，则凡可以辟患者何不为也？由是则生而有不用也，由是则可以辟患而有不为也。是故所欲有甚于生者，所恶有甚于死者。非独贤者有是心也，人皆有之，贤者能勿丧耳。（选自《孟子·告子上》）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【乙】子墨子曰：“万事莫贵于义。今谓人曰：‘予</a:t>
            </a:r>
            <a:r>
              <a:rPr lang="zh-CN" altLang="zh-CN" sz="2400" baseline="30000" dirty="0"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子</a:t>
            </a:r>
            <a:r>
              <a:rPr lang="zh-CN" altLang="zh-CN" sz="2400" baseline="30000" dirty="0"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冠履</a:t>
            </a:r>
            <a:r>
              <a:rPr lang="zh-CN" altLang="zh-CN" sz="2400" baseline="30000" dirty="0"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而断子之手足，子为之乎？’必不为。何故？则冠履不若手足之贵也。又曰：‘予子天下，而杀子之身，子为之乎？’必不为。何故？则天下不若身之贵也。争一言</a:t>
            </a:r>
            <a:r>
              <a:rPr lang="zh-CN" altLang="zh-CN" sz="2400" baseline="30000" dirty="0"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以相杀，是贵义于其身也。故曰：万事莫贵于义也。”（选自《墨子》）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【注释】①予：给，送。②子：你，代词。③履：鞋子。④一言：一句话，即关系到正义与非正义的一句话。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60131" y="964956"/>
            <a:ext cx="1017414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解释下列加点的词。（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zh-CN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）故患有所不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辟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也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）非独贤者有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心也</a:t>
            </a:r>
            <a:r>
              <a:rPr lang="zh-CN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endParaRPr lang="zh-CN" altLang="zh-CN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）今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谓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人曰 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）何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故  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</a:t>
            </a:r>
            <a:r>
              <a:rPr lang="zh-CN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endParaRPr lang="zh-CN" altLang="zh-CN" sz="2400" u="sng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用现代汉语翻译下列句子。（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zh-CN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）如使人之所欲莫甚于生，则凡可以得生者何不用也？</a:t>
            </a:r>
            <a:endParaRPr lang="zh-CN" altLang="zh-CN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           </a:t>
            </a:r>
            <a:endParaRPr lang="zh-CN" altLang="zh-CN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）予子天下，而杀子之身，子为之乎？</a:t>
            </a:r>
            <a:endParaRPr lang="zh-CN" altLang="zh-CN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           </a:t>
            </a:r>
            <a:endParaRPr lang="zh-CN" altLang="zh-CN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【甲】文运用比喻论证来阐明观点，具体来说用</a:t>
            </a:r>
            <a:r>
              <a:rPr lang="zh-CN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这个比喻来阐述</a:t>
            </a:r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的观点；【乙】文论证层层深入，首先论证了帽子鞋子不如手脚珍贵，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其次论证了</a:t>
            </a:r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，然后论证了生命不如义珍贵，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最后强调了</a:t>
            </a:r>
            <a:r>
              <a:rPr lang="zh-CN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的中心论点。（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zh-CN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/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【甲】【乙】两文都阐明了“义”的重要性，您认为“义”的内涵是什么？今天还有坚持的必要吗？为什么？（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r>
              <a:rPr lang="en-US" altLang="zh-CN" sz="2400" u="sng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zh-CN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</a:b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鱼我所欲也</a:t>
            </a:r>
            <a:br>
              <a:rPr lang="en-US" altLang="zh-CN" dirty="0"/>
            </a:br>
            <a:r>
              <a:rPr lang="en-US" altLang="zh-CN" dirty="0"/>
              <a:t>《</a:t>
            </a:r>
            <a:r>
              <a:rPr lang="zh-CN" altLang="en-US" dirty="0"/>
              <a:t>孟子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91381" y="1976284"/>
            <a:ext cx="103828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鱼，我所欲也；熊掌，亦我所欲也。二者不可得兼，舍鱼而取熊掌者也。生，亦我所欲也；义，亦我所欲也。二者不可得兼，舍生而取义者也。生亦我所欲，所欲有甚于生者，故不为苟得也；死亦我所恶，所恶有甚于死者，故患有所不辟也。如使人之所欲莫甚于生，则凡可以得生者何不用也？使人之所恶莫甚于死者，则凡可以辟患者何不为也？由是则生而有不用也，由是则可以辟患而有不为也。是故所欲有甚于生者，所恶有甚于死者。非独贤者有是心也，人皆有之，贤者能勿丧耳。 </a:t>
            </a:r>
            <a:br>
              <a:rPr lang="zh-CN" altLang="en-US" dirty="0"/>
            </a:br>
            <a:r>
              <a:rPr lang="zh-CN" altLang="en-US" dirty="0"/>
              <a:t>　　</a:t>
            </a:r>
            <a:endParaRPr lang="zh-CN" altLang="en-US" dirty="0"/>
          </a:p>
        </p:txBody>
      </p:sp>
    </p:spTree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61884" y="1789470"/>
            <a:ext cx="100682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一箪食，一豆羹，得之则生，弗得则死。呼尔而与之，行道之人弗受；蹴尔而与之，乞人不屑也。 万钟则不辩礼义而受之，万钟于我何加焉！为宫室之美、妻妾之奉、所识穷乏者得我与？乡为身死而不受，今为宫室之美为之；乡为身死而不受，今为妻妾之奉为之；乡为身死而不受，今为所识穷乏者得我而为之：是亦不可以已乎？此之谓失其本心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00213" y="267452"/>
            <a:ext cx="1001595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正音断句</a:t>
            </a:r>
            <a:endParaRPr lang="en-US" altLang="zh-CN" sz="4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苟得也 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wéi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所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恶 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wù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箪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食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dān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一豆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羹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gēng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蹴               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cù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宫室之美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之  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wèi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wéi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患有所不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辟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bì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所识穷乏者得我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与  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yú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乡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为身死而不受    </a:t>
            </a:r>
            <a:r>
              <a:rPr lang="en-US" altLang="zh-CN" sz="3600" dirty="0" err="1">
                <a:latin typeface="微软雅黑" panose="020B0503020204020204" charset="-122"/>
                <a:ea typeface="微软雅黑" panose="020B0503020204020204" charset="-122"/>
              </a:rPr>
              <a:t>xiàng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如  使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人  之  所  欲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莫  甚  于  生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kumimoji="1"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万  钟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kumimoji="1"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则  不  辩  礼  义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kumimoji="1"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而  受  之</a:t>
            </a:r>
            <a:endParaRPr kumimoji="1"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乡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为 身 死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而 不 受，今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为 宫 室 之 美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为 之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421076" y="4790421"/>
            <a:ext cx="64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／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263518" y="4811465"/>
            <a:ext cx="458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／   </a:t>
            </a:r>
            <a:endParaRPr lang="zh-CN" altLang="en-US" sz="36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2360232" y="5342304"/>
            <a:ext cx="64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／</a:t>
            </a:r>
            <a:endParaRPr lang="zh-CN" altLang="en-US" sz="36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6020482" y="5342304"/>
            <a:ext cx="64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／</a:t>
            </a:r>
            <a:endParaRPr lang="zh-CN" altLang="en-US" sz="36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1668177" y="5926493"/>
            <a:ext cx="64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／</a:t>
            </a:r>
            <a:endParaRPr lang="zh-CN" altLang="en-US" sz="36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3565068" y="5890834"/>
            <a:ext cx="64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／</a:t>
            </a:r>
            <a:endParaRPr lang="zh-CN" altLang="en-US" sz="36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6360110" y="5890834"/>
            <a:ext cx="64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／</a:t>
            </a:r>
            <a:endParaRPr lang="zh-CN" altLang="en-US" sz="36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9507677" y="5889238"/>
            <a:ext cx="648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／</a:t>
            </a:r>
            <a:endParaRPr lang="zh-CN" altLang="en-US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66875" y="339157"/>
            <a:ext cx="34385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疏通文意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325" y="1466850"/>
            <a:ext cx="9772650" cy="483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鱼，我</a:t>
            </a:r>
            <a:r>
              <a:rPr lang="zh-CN" altLang="en-US" sz="40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所欲</a:t>
            </a:r>
            <a:r>
              <a:rPr lang="zh-CN" altLang="en-US" sz="4000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也；熊掌，亦我所欲也。二者不可</a:t>
            </a:r>
            <a:r>
              <a:rPr lang="zh-CN" altLang="en-US" sz="40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得兼</a:t>
            </a:r>
            <a:r>
              <a:rPr lang="zh-CN" altLang="en-US" sz="4000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，舍鱼</a:t>
            </a:r>
            <a:r>
              <a:rPr lang="zh-CN" altLang="en-US" sz="40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而</a:t>
            </a:r>
            <a:r>
              <a:rPr lang="zh-CN" altLang="en-US" sz="4000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取熊掌者也。</a:t>
            </a:r>
            <a:endParaRPr lang="en-US" altLang="zh-CN" sz="4000" noProof="1">
              <a:latin typeface="微软雅黑" panose="020B0503020204020204" charset="-122"/>
              <a:ea typeface="微软雅黑" panose="020B0503020204020204" charset="-122"/>
              <a:cs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生</a:t>
            </a:r>
            <a:r>
              <a:rPr lang="zh-CN" altLang="en-US" sz="4000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，亦我所欲也；</a:t>
            </a:r>
            <a:r>
              <a:rPr lang="zh-CN" altLang="en-US" sz="40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义</a:t>
            </a:r>
            <a:r>
              <a:rPr lang="zh-CN" altLang="en-US" sz="4000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，亦我所欲也。二者不可得兼，舍生而取义者也。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61275" y="1286359"/>
            <a:ext cx="2758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想要的东西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87534" y="2583708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同时得到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03244" y="2567936"/>
            <a:ext cx="18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表并列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325" y="3882383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生命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38675" y="3845367"/>
            <a:ext cx="18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大义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01781" y="692024"/>
            <a:ext cx="2222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u="sng" dirty="0"/>
              <a:t>              </a:t>
            </a:r>
            <a:endParaRPr lang="zh-CN" altLang="en-US" u="sng" dirty="0"/>
          </a:p>
        </p:txBody>
      </p:sp>
      <p:sp>
        <p:nvSpPr>
          <p:cNvPr id="10" name="文本框 9"/>
          <p:cNvSpPr txBox="1"/>
          <p:nvPr/>
        </p:nvSpPr>
        <p:spPr>
          <a:xfrm>
            <a:off x="7376653" y="5037207"/>
            <a:ext cx="2290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中心论点</a:t>
            </a:r>
            <a:endParaRPr lang="zh-CN" altLang="en-US" sz="4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5105400" y="5370774"/>
            <a:ext cx="2271253" cy="2192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38666" y="543880"/>
            <a:ext cx="9514668" cy="359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生亦我所欲，所欲有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甚于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生者，故不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苟得也；死亦我所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恶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，所恶有甚于死者，故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患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有所不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辟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也。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8825" y="128061"/>
            <a:ext cx="14382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超过，胜过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00817" y="513928"/>
            <a:ext cx="1352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比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48409" y="513928"/>
            <a:ext cx="1304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做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4825" y="1744664"/>
            <a:ext cx="2019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讨厌，憎恨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5979" y="2905780"/>
            <a:ext cx="2190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祸患，灾难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05264" y="2905780"/>
            <a:ext cx="2409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同“避，躲避”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9731" y="4629784"/>
            <a:ext cx="91381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cap="all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生命也是我所想要的，想要的还有超过生命的东西，所以不做苟且偷生的事</a:t>
            </a:r>
            <a:r>
              <a:rPr lang="zh-CN" altLang="en-US" sz="2800" b="1" cap="all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；</a:t>
            </a:r>
            <a:r>
              <a:rPr lang="zh-CN" altLang="zh-CN" sz="2800" b="1" cap="all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死亡也是我所讨厌的，但我厌恶的还有超过死亡的事，所以有的灾祸我不躲避。</a:t>
            </a:r>
            <a:br>
              <a:rPr lang="zh-CN" altLang="zh-CN" sz="3400" b="1" cap="all" dirty="0">
                <a:solidFill>
                  <a:prstClr val="white"/>
                </a:solidFill>
                <a:latin typeface="Bookman Old Style" panose="02050604050505020204"/>
                <a:cs typeface="+mj-cs"/>
              </a:rPr>
            </a:b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800225" y="1013467"/>
            <a:ext cx="8086725" cy="483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如使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人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所欲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莫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甚于生，则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凡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可以得生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者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何不用也？</a:t>
            </a:r>
            <a:endParaRPr lang="en-US" altLang="zh-CN" sz="4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使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人之所恶莫甚于死者，则凡可以辟患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者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何不为也？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7816" y="846988"/>
            <a:ext cx="2074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假如，假使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67100" y="846988"/>
            <a:ext cx="861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2400" y="846988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凡是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28876" y="1943100"/>
            <a:ext cx="228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的方法，</a:t>
            </a:r>
            <a:endParaRPr lang="en-US" altLang="zh-CN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的手段</a:t>
            </a:r>
            <a:r>
              <a:rPr lang="zh-CN" altLang="en-US" dirty="0"/>
              <a:t>，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309687" y="3420426"/>
            <a:ext cx="199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假如，假使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62501" y="871824"/>
            <a:ext cx="1809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没有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28876" y="4632479"/>
            <a:ext cx="1562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800" dirty="0">
                <a:solidFill>
                  <a:srgbClr val="92D050"/>
                </a:solidFill>
                <a:latin typeface="微软雅黑" panose="020B0503020204020204" charset="-122"/>
                <a:ea typeface="微软雅黑" panose="020B0503020204020204" charset="-122"/>
              </a:rPr>
              <a:t>的事</a:t>
            </a:r>
            <a:endParaRPr lang="zh-CN" altLang="en-US" sz="2800" dirty="0">
              <a:solidFill>
                <a:srgbClr val="92D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220228" y="2104767"/>
            <a:ext cx="75719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3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假如人们想要的东西没有超过生命的，那么凡是可以用来得到生命的手段，</a:t>
            </a:r>
            <a:r>
              <a:rPr lang="zh-CN" altLang="en-US" sz="3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哪一种</a:t>
            </a:r>
            <a:r>
              <a:rPr lang="zh-CN" altLang="zh-CN" sz="3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</a:t>
            </a:r>
            <a:r>
              <a:rPr lang="zh-CN" altLang="en-US" sz="3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可以采</a:t>
            </a:r>
            <a:r>
              <a:rPr lang="zh-CN" altLang="zh-CN" sz="3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用呢？</a:t>
            </a:r>
            <a:endParaRPr lang="en-US" altLang="zh-CN" sz="32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假使人们厌恶的事情没有超过死亡的，那么凡是可以用来逃避灾祸的坏事，</a:t>
            </a:r>
            <a:r>
              <a:rPr lang="zh-CN" altLang="en-US" sz="3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哪一件</a:t>
            </a:r>
            <a:r>
              <a:rPr lang="zh-CN" altLang="zh-CN" sz="3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不可以做呢</a:t>
            </a:r>
            <a:r>
              <a:rPr lang="zh-CN" altLang="en-US" sz="3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b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</a:b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ISPRING_PRESENTATION_TITLE" val="企业员工团队时间管理技能培训课件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TM04033921[[fn=花纹]]</Template>
  <TotalTime>0</TotalTime>
  <Words>3936</Words>
  <Application>WPS 演示</Application>
  <PresentationFormat>宽屏</PresentationFormat>
  <Paragraphs>313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华文中宋</vt:lpstr>
      <vt:lpstr>微软雅黑 Light</vt:lpstr>
      <vt:lpstr>黑体</vt:lpstr>
      <vt:lpstr>Bookman Old Style</vt:lpstr>
      <vt:lpstr>Rockwell</vt:lpstr>
      <vt:lpstr>Times New Roman</vt:lpstr>
      <vt:lpstr>Arial Unicode MS</vt:lpstr>
      <vt:lpstr>等线 Light</vt:lpstr>
      <vt:lpstr>等线</vt:lpstr>
      <vt:lpstr>Calibri</vt:lpstr>
      <vt:lpstr>Damask</vt:lpstr>
      <vt:lpstr>1_自定义设计方案</vt:lpstr>
      <vt:lpstr>自定义设计方案</vt:lpstr>
      <vt:lpstr>PowerPoint 演示文稿</vt:lpstr>
      <vt:lpstr>PowerPoint 演示文稿</vt:lpstr>
      <vt:lpstr>鱼我所欲也 《孟子》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再   见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.</cp:lastModifiedBy>
  <cp:revision>102</cp:revision>
  <dcterms:created xsi:type="dcterms:W3CDTF">2017-12-18T08:33:00Z</dcterms:created>
  <dcterms:modified xsi:type="dcterms:W3CDTF">2020-04-19T12:59:23Z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