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9" r:id="rId3"/>
    <p:sldId id="261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8" r:id="rId24"/>
    <p:sldId id="284" r:id="rId25"/>
    <p:sldId id="285" r:id="rId26"/>
    <p:sldId id="286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2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2DE63D5-997A-4646-A377-4702673A728D}" styleName="浅色样式 2 - 强调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1" d="100"/>
          <a:sy n="71" d="100"/>
        </p:scale>
        <p:origin x="90" y="1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AA55C4-ECF7-49A0-A070-84ACB96785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4C5EBD0-91EE-41D2-AFF8-2B8B0A4DA2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5DB3C0E-B285-4CC4-BFCE-7D09A680D8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C741C-D793-4223-9925-A2D8466C3B75}" type="datetimeFigureOut">
              <a:rPr lang="zh-CN" altLang="en-US" smtClean="0"/>
              <a:t>2020/4/4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2985F51-1D12-4242-BD9B-A8ECACAFE2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599F653-A274-4032-9D91-9525BC91A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C15DB-252B-4E15-A5E2-2A8BBD600F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2362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F8334C-4A1A-45FA-9EE9-666D24A7D2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E9C7535-00BF-41C0-A9BA-9DBC147AA2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75EAD29-8962-468D-A7CF-64E6F59B5B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C741C-D793-4223-9925-A2D8466C3B75}" type="datetimeFigureOut">
              <a:rPr lang="zh-CN" altLang="en-US" smtClean="0"/>
              <a:t>2020/4/4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D067B74-3229-4FA0-8A28-342B99101F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E67A391-3695-4191-B49E-DF65A5C24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C15DB-252B-4E15-A5E2-2A8BBD600F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0992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95C9A9D-4A5D-4616-A783-593A7C6ABB2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FB6C29B-B727-40CF-B75B-729F7C2D56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230E47-2289-4400-8948-551D8265B8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C741C-D793-4223-9925-A2D8466C3B75}" type="datetimeFigureOut">
              <a:rPr lang="zh-CN" altLang="en-US" smtClean="0"/>
              <a:t>2020/4/4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ABC9951-1973-4FFE-B745-C3087B447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482780D-9338-4F43-8210-F03FE7333E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C15DB-252B-4E15-A5E2-2A8BBD600F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72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5161DB-01DB-440A-AFC2-63042E033A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F437E86-7BCC-4038-8A44-239D4D33A3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BE83F6E-A722-440D-B644-0486500EB5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C741C-D793-4223-9925-A2D8466C3B75}" type="datetimeFigureOut">
              <a:rPr lang="zh-CN" altLang="en-US" smtClean="0"/>
              <a:t>2020/4/4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AF59118-8DDC-4F74-AC6A-7DBA2501AE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5B105C-1209-40A2-B860-164E616FA5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C15DB-252B-4E15-A5E2-2A8BBD600F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026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D862DF-0D42-49DF-A399-704891850C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766468E-62E5-4F13-AF33-D36A4DF6C9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136D52-E8D0-4BB4-97FC-D7AB044D07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C741C-D793-4223-9925-A2D8466C3B75}" type="datetimeFigureOut">
              <a:rPr lang="zh-CN" altLang="en-US" smtClean="0"/>
              <a:t>2020/4/4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C7F40E8-CC6B-4D1D-B983-2BCC3F030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2548141-1A3B-4A00-8BFE-4E0E800593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C15DB-252B-4E15-A5E2-2A8BBD600F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2787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853434-22F2-4BB0-9168-D8A75C1C6F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8722DD0-60BB-4F92-98B5-482D23AEE9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4EAAAF5-FF1F-4D77-A0B8-8CEC46853A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726B225-1797-4162-918B-5CFF79366B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C741C-D793-4223-9925-A2D8466C3B75}" type="datetimeFigureOut">
              <a:rPr lang="zh-CN" altLang="en-US" smtClean="0"/>
              <a:t>2020/4/4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0182E5C-35AA-4BE3-8B5D-AC3C0E2B4A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7BF69FB-F237-4E0C-883D-0DD245F69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C15DB-252B-4E15-A5E2-2A8BBD600F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740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0276EF4-DF1C-488F-9031-ECF7C95C2D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26B4F14-F81E-47C2-BE08-ADBE334A30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91DE20E-E234-4336-9EE4-5282C4456E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2FA095F-B532-48EB-B715-723DF4F0BE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E4D5759-35D6-4C27-918F-BD21825E64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C3C55E1-C350-4A8B-ACF0-E255F4803A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C741C-D793-4223-9925-A2D8466C3B75}" type="datetimeFigureOut">
              <a:rPr lang="zh-CN" altLang="en-US" smtClean="0"/>
              <a:t>2020/4/4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C1F15FDD-4BEB-431F-96E2-5B53DF513B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8BEA9A4E-BFEE-4914-B905-34D97AD88B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C15DB-252B-4E15-A5E2-2A8BBD600F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18011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1B39981-0B89-4BA5-B607-3D726EC419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59A0CF4-97E6-4434-B4CC-B7D296ED50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C741C-D793-4223-9925-A2D8466C3B75}" type="datetimeFigureOut">
              <a:rPr lang="zh-CN" altLang="en-US" smtClean="0"/>
              <a:t>2020/4/4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2E277A1-9033-4BE1-8AFE-0618092042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34993B2-0CCC-4904-A0ED-05F6CA5B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C15DB-252B-4E15-A5E2-2A8BBD600F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761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E9B561D-6961-468D-90F6-D0C34AEBF3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C741C-D793-4223-9925-A2D8466C3B75}" type="datetimeFigureOut">
              <a:rPr lang="zh-CN" altLang="en-US" smtClean="0"/>
              <a:t>2020/4/4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9B9D5D5-0CE8-47D4-A409-8A9440772A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A86E85B-80A2-4559-A87E-536B100664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C15DB-252B-4E15-A5E2-2A8BBD600F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920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98F9DA-405A-48C4-8E30-1EC97F83C6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FEB6C3C-08D7-431D-9BF9-660F24F28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5EC64CD-7B09-4852-946A-B58DF965B3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1F564E9-0919-4329-8515-0D59EBCFA3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C741C-D793-4223-9925-A2D8466C3B75}" type="datetimeFigureOut">
              <a:rPr lang="zh-CN" altLang="en-US" smtClean="0"/>
              <a:t>2020/4/4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A746C06-54AD-4965-95F3-4B3548EE31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42666F7-4F7F-4146-960E-CF53602B6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C15DB-252B-4E15-A5E2-2A8BBD600F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113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7697F7-BCAB-43CF-9966-840463AFC8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4C270DA-2060-42C0-8752-B57CC2ABD80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F0B106E-CC40-4431-9532-512EBB8A71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BD7A2CE-EAC6-40EE-B5F7-E993428FDB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C741C-D793-4223-9925-A2D8466C3B75}" type="datetimeFigureOut">
              <a:rPr lang="zh-CN" altLang="en-US" smtClean="0"/>
              <a:t>2020/4/4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2935660-719C-4201-8ABC-D0958FA557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EBE5E8F-97FF-44A4-94D2-F310BD4AB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C15DB-252B-4E15-A5E2-2A8BBD600F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38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2D9B594-2EDD-4705-91D2-2E92FCCA37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9D0D198-1827-42D4-B6E9-8462090D66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B5F5664-BD2E-451D-BBB3-3697578118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3C741C-D793-4223-9925-A2D8466C3B75}" type="datetimeFigureOut">
              <a:rPr lang="zh-CN" altLang="en-US" smtClean="0"/>
              <a:t>2020/4/4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EBCB8BE-4413-4AD9-B1EB-74201B4DCF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8090CAC-90E7-4588-982B-7B3053D192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EC15DB-252B-4E15-A5E2-2A8BBD600F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288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0F1B5C9-DE8F-44D4-8834-25232CA0089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695" t="13963" r="15432" b="9410"/>
          <a:stretch/>
        </p:blipFill>
        <p:spPr>
          <a:xfrm rot="5400000">
            <a:off x="2325908" y="-3059429"/>
            <a:ext cx="7338603" cy="12650259"/>
          </a:xfrm>
          <a:prstGeom prst="rect">
            <a:avLst/>
          </a:prstGeom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88501DB4-389F-489D-A2E3-F0BB3B295FE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ECECEC"/>
              </a:clrFrom>
              <a:clrTo>
                <a:srgbClr val="ECECE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56" y="700644"/>
            <a:ext cx="11877104" cy="58602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DAE43929-D6AC-428D-8E00-39BDB45E441E}"/>
              </a:ext>
            </a:extLst>
          </p:cNvPr>
          <p:cNvSpPr txBox="1"/>
          <p:nvPr/>
        </p:nvSpPr>
        <p:spPr>
          <a:xfrm>
            <a:off x="481262" y="1144349"/>
            <a:ext cx="8660264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600" dirty="0"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河中石兽</a:t>
            </a:r>
          </a:p>
        </p:txBody>
      </p:sp>
    </p:spTree>
    <p:extLst>
      <p:ext uri="{BB962C8B-B14F-4D97-AF65-F5344CB8AC3E}">
        <p14:creationId xmlns:p14="http://schemas.microsoft.com/office/powerpoint/2010/main" val="33170322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9F7451D-B2F4-4462-B3A8-267DBE78DA4D}"/>
              </a:ext>
            </a:extLst>
          </p:cNvPr>
          <p:cNvSpPr/>
          <p:nvPr/>
        </p:nvSpPr>
        <p:spPr>
          <a:xfrm>
            <a:off x="839727" y="1750535"/>
            <a:ext cx="3741032" cy="3242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/>
              <a:t>5.</a:t>
            </a:r>
            <a:r>
              <a:rPr lang="zh-CN" altLang="en-US" sz="3200" dirty="0">
                <a:solidFill>
                  <a:srgbClr val="FF0000"/>
                </a:solidFill>
              </a:rPr>
              <a:t>尔辈</a:t>
            </a:r>
            <a:r>
              <a:rPr lang="zh-CN" altLang="en-US" sz="3200" dirty="0"/>
              <a:t>不能</a:t>
            </a:r>
            <a:r>
              <a:rPr lang="zh-CN" altLang="en-US" sz="3200" dirty="0">
                <a:solidFill>
                  <a:srgbClr val="FF0000"/>
                </a:solidFill>
              </a:rPr>
              <a:t>究物理</a:t>
            </a:r>
            <a:endParaRPr lang="en-US" altLang="zh-CN" sz="3200" dirty="0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</a:pPr>
            <a:endParaRPr lang="zh-CN" altLang="en-US" sz="3200" dirty="0"/>
          </a:p>
          <a:p>
            <a:pPr>
              <a:lnSpc>
                <a:spcPct val="130000"/>
              </a:lnSpc>
            </a:pPr>
            <a:r>
              <a:rPr lang="en-US" altLang="zh-CN" sz="3200" dirty="0"/>
              <a:t>6.</a:t>
            </a:r>
            <a:r>
              <a:rPr lang="zh-CN" altLang="en-US" sz="3200" dirty="0">
                <a:solidFill>
                  <a:srgbClr val="FF0000"/>
                </a:solidFill>
              </a:rPr>
              <a:t>是</a:t>
            </a:r>
            <a:r>
              <a:rPr lang="zh-CN" altLang="en-US" sz="3200" dirty="0"/>
              <a:t>非</a:t>
            </a:r>
            <a:r>
              <a:rPr lang="zh-CN" altLang="en-US" sz="3200" dirty="0">
                <a:solidFill>
                  <a:srgbClr val="FF0000"/>
                </a:solidFill>
              </a:rPr>
              <a:t>木柿</a:t>
            </a:r>
          </a:p>
          <a:p>
            <a:pPr>
              <a:lnSpc>
                <a:spcPct val="130000"/>
              </a:lnSpc>
            </a:pPr>
            <a:r>
              <a:rPr lang="en-US" altLang="zh-CN" sz="3200" dirty="0"/>
              <a:t>7.</a:t>
            </a:r>
            <a:r>
              <a:rPr lang="zh-CN" altLang="en-US" sz="3200" dirty="0">
                <a:solidFill>
                  <a:srgbClr val="FF0000"/>
                </a:solidFill>
              </a:rPr>
              <a:t>湮</a:t>
            </a:r>
            <a:r>
              <a:rPr lang="zh-CN" altLang="en-US" sz="3200" dirty="0"/>
              <a:t>于沙上</a:t>
            </a:r>
          </a:p>
          <a:p>
            <a:pPr>
              <a:lnSpc>
                <a:spcPct val="130000"/>
              </a:lnSpc>
            </a:pPr>
            <a:r>
              <a:rPr lang="en-US" altLang="zh-CN" sz="3200" dirty="0"/>
              <a:t>8.</a:t>
            </a:r>
            <a:r>
              <a:rPr lang="zh-CN" altLang="en-US" sz="3200" dirty="0"/>
              <a:t>不亦</a:t>
            </a:r>
            <a:r>
              <a:rPr lang="zh-CN" altLang="en-US" sz="3200" dirty="0">
                <a:solidFill>
                  <a:srgbClr val="FF0000"/>
                </a:solidFill>
              </a:rPr>
              <a:t>颠</a:t>
            </a:r>
            <a:r>
              <a:rPr lang="zh-CN" altLang="en-US" sz="3200" dirty="0"/>
              <a:t>乎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87DE099-4EAF-4C74-8E6C-E007F22F1092}"/>
              </a:ext>
            </a:extLst>
          </p:cNvPr>
          <p:cNvSpPr/>
          <p:nvPr/>
        </p:nvSpPr>
        <p:spPr>
          <a:xfrm>
            <a:off x="4421139" y="2354623"/>
            <a:ext cx="44509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事物的道理、规律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C7C98E5-2474-42AA-A44C-AB24DF3A7CD3}"/>
              </a:ext>
            </a:extLst>
          </p:cNvPr>
          <p:cNvSpPr/>
          <p:nvPr/>
        </p:nvSpPr>
        <p:spPr>
          <a:xfrm>
            <a:off x="4349204" y="1837673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你们这些人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55F8191-74C1-4009-BEBE-3713AA25B707}"/>
              </a:ext>
            </a:extLst>
          </p:cNvPr>
          <p:cNvSpPr/>
          <p:nvPr/>
        </p:nvSpPr>
        <p:spPr>
          <a:xfrm>
            <a:off x="6740673" y="1837673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研究、探究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4D86E5E-0F67-4D62-8947-35BEE12EF128}"/>
              </a:ext>
            </a:extLst>
          </p:cNvPr>
          <p:cNvSpPr/>
          <p:nvPr/>
        </p:nvSpPr>
        <p:spPr>
          <a:xfrm>
            <a:off x="4349204" y="3121740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72139FB8-513A-4AA1-A7E0-B5080CDEDAC7}"/>
              </a:ext>
            </a:extLst>
          </p:cNvPr>
          <p:cNvSpPr/>
          <p:nvPr/>
        </p:nvSpPr>
        <p:spPr>
          <a:xfrm>
            <a:off x="5119147" y="3121741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削下来的木片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2B2E1A7-BD40-4DD3-9547-E359E3C46D0B}"/>
              </a:ext>
            </a:extLst>
          </p:cNvPr>
          <p:cNvSpPr/>
          <p:nvPr/>
        </p:nvSpPr>
        <p:spPr>
          <a:xfrm>
            <a:off x="4293745" y="3706515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埋没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1D392B5-5CD8-455D-AFC2-0D126DD7BF7F}"/>
              </a:ext>
            </a:extLst>
          </p:cNvPr>
          <p:cNvSpPr/>
          <p:nvPr/>
        </p:nvSpPr>
        <p:spPr>
          <a:xfrm>
            <a:off x="4283241" y="4384656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颠倒、错乱</a:t>
            </a:r>
          </a:p>
        </p:txBody>
      </p:sp>
    </p:spTree>
    <p:extLst>
      <p:ext uri="{BB962C8B-B14F-4D97-AF65-F5344CB8AC3E}">
        <p14:creationId xmlns:p14="http://schemas.microsoft.com/office/powerpoint/2010/main" val="1753630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CCD6C54-E3DD-4597-9681-D0C82E05BAC8}"/>
              </a:ext>
            </a:extLst>
          </p:cNvPr>
          <p:cNvSpPr/>
          <p:nvPr/>
        </p:nvSpPr>
        <p:spPr>
          <a:xfrm>
            <a:off x="950258" y="1609671"/>
            <a:ext cx="5867400" cy="3870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其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反激之力</a:t>
            </a:r>
          </a:p>
          <a:p>
            <a:pPr>
              <a:lnSpc>
                <a:spcPct val="13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必于石下迎水处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啮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沙为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坎穴</a:t>
            </a:r>
          </a:p>
          <a:p>
            <a:pPr>
              <a:lnSpc>
                <a:spcPct val="130000"/>
              </a:lnSpc>
            </a:pP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11.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转转不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</a:t>
            </a:r>
          </a:p>
          <a:p>
            <a:pPr>
              <a:lnSpc>
                <a:spcPct val="13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12.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遂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反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溯流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逆上矣</a:t>
            </a:r>
          </a:p>
          <a:p>
            <a:pPr>
              <a:lnSpc>
                <a:spcPct val="13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13.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据理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臆断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9B0AD01-B91E-4435-AB69-28E2EB615CED}"/>
              </a:ext>
            </a:extLst>
          </p:cNvPr>
          <p:cNvSpPr/>
          <p:nvPr/>
        </p:nvSpPr>
        <p:spPr>
          <a:xfrm>
            <a:off x="6693584" y="1647021"/>
            <a:ext cx="5109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河水撞击石头返回的冲击力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DCA4A19-57FC-4B3B-BFAB-8CFC5E02BEEA}"/>
              </a:ext>
            </a:extLst>
          </p:cNvPr>
          <p:cNvSpPr/>
          <p:nvPr/>
        </p:nvSpPr>
        <p:spPr>
          <a:xfrm>
            <a:off x="6693584" y="2231796"/>
            <a:ext cx="55194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咬，这里是侵蚀、冲刷的意思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E052E9C-81A9-4840-BF2E-55A20B289F45}"/>
              </a:ext>
            </a:extLst>
          </p:cNvPr>
          <p:cNvSpPr/>
          <p:nvPr/>
        </p:nvSpPr>
        <p:spPr>
          <a:xfrm>
            <a:off x="6693584" y="2816571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坑洞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4BCF12E-659B-45AD-9207-076A467921F8}"/>
              </a:ext>
            </a:extLst>
          </p:cNvPr>
          <p:cNvSpPr/>
          <p:nvPr/>
        </p:nvSpPr>
        <p:spPr>
          <a:xfrm>
            <a:off x="6693583" y="3456655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停止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0169742-9175-4C2E-A4E4-8ACD78103E36}"/>
              </a:ext>
            </a:extLst>
          </p:cNvPr>
          <p:cNvSpPr/>
          <p:nvPr/>
        </p:nvSpPr>
        <p:spPr>
          <a:xfrm>
            <a:off x="8154983" y="4184134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逆流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171B2CF-09B0-4804-90BB-618392A35ECD}"/>
              </a:ext>
            </a:extLst>
          </p:cNvPr>
          <p:cNvSpPr/>
          <p:nvPr/>
        </p:nvSpPr>
        <p:spPr>
          <a:xfrm>
            <a:off x="6692804" y="4168801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于是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F238AC1-F91F-426B-B800-1587843B0067}"/>
              </a:ext>
            </a:extLst>
          </p:cNvPr>
          <p:cNvSpPr/>
          <p:nvPr/>
        </p:nvSpPr>
        <p:spPr>
          <a:xfrm>
            <a:off x="6692804" y="4845485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主观地判断</a:t>
            </a:r>
          </a:p>
        </p:txBody>
      </p:sp>
    </p:spTree>
    <p:extLst>
      <p:ext uri="{BB962C8B-B14F-4D97-AF65-F5344CB8AC3E}">
        <p14:creationId xmlns:p14="http://schemas.microsoft.com/office/powerpoint/2010/main" val="707017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415DD78-A363-4C14-8692-22D6D59BA6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82"/>
            <a:ext cx="4643041" cy="121063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BE81BA1-EE7B-47F9-876F-C45EC0B9B862}"/>
              </a:ext>
            </a:extLst>
          </p:cNvPr>
          <p:cNvSpPr txBox="1"/>
          <p:nvPr/>
        </p:nvSpPr>
        <p:spPr>
          <a:xfrm>
            <a:off x="635300" y="149692"/>
            <a:ext cx="3372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古今异议词</a:t>
            </a:r>
          </a:p>
        </p:txBody>
      </p:sp>
      <p:sp>
        <p:nvSpPr>
          <p:cNvPr id="60" name="AutoShape 55">
            <a:extLst>
              <a:ext uri="{FF2B5EF4-FFF2-40B4-BE49-F238E27FC236}">
                <a16:creationId xmlns:a16="http://schemas.microsoft.com/office/drawing/2014/main" id="{E2178DBD-AFF7-4F48-BF70-382C93EC167D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2019300" y="1762125"/>
            <a:ext cx="8153400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Line 57">
            <a:extLst>
              <a:ext uri="{FF2B5EF4-FFF2-40B4-BE49-F238E27FC236}">
                <a16:creationId xmlns:a16="http://schemas.microsoft.com/office/drawing/2014/main" id="{610C4904-49C8-4277-8076-436ED026C50A}"/>
              </a:ext>
            </a:extLst>
          </p:cNvPr>
          <p:cNvSpPr>
            <a:spLocks noChangeShapeType="1"/>
          </p:cNvSpPr>
          <p:nvPr/>
        </p:nvSpPr>
        <p:spPr bwMode="auto">
          <a:xfrm>
            <a:off x="3271838" y="1806575"/>
            <a:ext cx="0" cy="313055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Line 58">
            <a:extLst>
              <a:ext uri="{FF2B5EF4-FFF2-40B4-BE49-F238E27FC236}">
                <a16:creationId xmlns:a16="http://schemas.microsoft.com/office/drawing/2014/main" id="{200D6B82-B779-4A9B-A80B-4001B6110306}"/>
              </a:ext>
            </a:extLst>
          </p:cNvPr>
          <p:cNvSpPr>
            <a:spLocks noChangeShapeType="1"/>
          </p:cNvSpPr>
          <p:nvPr/>
        </p:nvSpPr>
        <p:spPr bwMode="auto">
          <a:xfrm>
            <a:off x="7445375" y="1806575"/>
            <a:ext cx="0" cy="313055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Line 59">
            <a:extLst>
              <a:ext uri="{FF2B5EF4-FFF2-40B4-BE49-F238E27FC236}">
                <a16:creationId xmlns:a16="http://schemas.microsoft.com/office/drawing/2014/main" id="{9B3897D4-A3A1-46ED-8847-5B49A2EB9A9D}"/>
              </a:ext>
            </a:extLst>
          </p:cNvPr>
          <p:cNvSpPr>
            <a:spLocks noChangeShapeType="1"/>
          </p:cNvSpPr>
          <p:nvPr/>
        </p:nvSpPr>
        <p:spPr bwMode="auto">
          <a:xfrm>
            <a:off x="2014538" y="2333625"/>
            <a:ext cx="8150225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Line 60">
            <a:extLst>
              <a:ext uri="{FF2B5EF4-FFF2-40B4-BE49-F238E27FC236}">
                <a16:creationId xmlns:a16="http://schemas.microsoft.com/office/drawing/2014/main" id="{FCEDAFD2-E8E1-4579-8819-774128BFD849}"/>
              </a:ext>
            </a:extLst>
          </p:cNvPr>
          <p:cNvSpPr>
            <a:spLocks noChangeShapeType="1"/>
          </p:cNvSpPr>
          <p:nvPr/>
        </p:nvSpPr>
        <p:spPr bwMode="auto">
          <a:xfrm>
            <a:off x="2014538" y="2852738"/>
            <a:ext cx="8150225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Line 61">
            <a:extLst>
              <a:ext uri="{FF2B5EF4-FFF2-40B4-BE49-F238E27FC236}">
                <a16:creationId xmlns:a16="http://schemas.microsoft.com/office/drawing/2014/main" id="{0D03B0CB-ED69-4391-B41B-14F3C65D54D3}"/>
              </a:ext>
            </a:extLst>
          </p:cNvPr>
          <p:cNvSpPr>
            <a:spLocks noChangeShapeType="1"/>
          </p:cNvSpPr>
          <p:nvPr/>
        </p:nvSpPr>
        <p:spPr bwMode="auto">
          <a:xfrm>
            <a:off x="2014538" y="3371850"/>
            <a:ext cx="8150225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Line 62">
            <a:extLst>
              <a:ext uri="{FF2B5EF4-FFF2-40B4-BE49-F238E27FC236}">
                <a16:creationId xmlns:a16="http://schemas.microsoft.com/office/drawing/2014/main" id="{8F610F06-9DA4-4647-AB3E-FB217190BEFC}"/>
              </a:ext>
            </a:extLst>
          </p:cNvPr>
          <p:cNvSpPr>
            <a:spLocks noChangeShapeType="1"/>
          </p:cNvSpPr>
          <p:nvPr/>
        </p:nvSpPr>
        <p:spPr bwMode="auto">
          <a:xfrm>
            <a:off x="2014538" y="3890963"/>
            <a:ext cx="8150225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Line 63">
            <a:extLst>
              <a:ext uri="{FF2B5EF4-FFF2-40B4-BE49-F238E27FC236}">
                <a16:creationId xmlns:a16="http://schemas.microsoft.com/office/drawing/2014/main" id="{E1057069-7AF7-4866-BE13-AA41B9C34A3D}"/>
              </a:ext>
            </a:extLst>
          </p:cNvPr>
          <p:cNvSpPr>
            <a:spLocks noChangeShapeType="1"/>
          </p:cNvSpPr>
          <p:nvPr/>
        </p:nvSpPr>
        <p:spPr bwMode="auto">
          <a:xfrm>
            <a:off x="2014538" y="4411663"/>
            <a:ext cx="8150225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Line 64">
            <a:extLst>
              <a:ext uri="{FF2B5EF4-FFF2-40B4-BE49-F238E27FC236}">
                <a16:creationId xmlns:a16="http://schemas.microsoft.com/office/drawing/2014/main" id="{61558A77-B118-461E-923C-276E541D3A11}"/>
              </a:ext>
            </a:extLst>
          </p:cNvPr>
          <p:cNvSpPr>
            <a:spLocks noChangeShapeType="1"/>
          </p:cNvSpPr>
          <p:nvPr/>
        </p:nvSpPr>
        <p:spPr bwMode="auto">
          <a:xfrm>
            <a:off x="2020888" y="1806575"/>
            <a:ext cx="0" cy="313055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Line 65">
            <a:extLst>
              <a:ext uri="{FF2B5EF4-FFF2-40B4-BE49-F238E27FC236}">
                <a16:creationId xmlns:a16="http://schemas.microsoft.com/office/drawing/2014/main" id="{628D0185-3D33-4F46-A109-BAAC4AEDE26D}"/>
              </a:ext>
            </a:extLst>
          </p:cNvPr>
          <p:cNvSpPr>
            <a:spLocks noChangeShapeType="1"/>
          </p:cNvSpPr>
          <p:nvPr/>
        </p:nvSpPr>
        <p:spPr bwMode="auto">
          <a:xfrm>
            <a:off x="10158413" y="1806575"/>
            <a:ext cx="0" cy="313055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Line 66">
            <a:extLst>
              <a:ext uri="{FF2B5EF4-FFF2-40B4-BE49-F238E27FC236}">
                <a16:creationId xmlns:a16="http://schemas.microsoft.com/office/drawing/2014/main" id="{1A564BDB-F907-4F72-8145-DFAB404317EB}"/>
              </a:ext>
            </a:extLst>
          </p:cNvPr>
          <p:cNvSpPr>
            <a:spLocks noChangeShapeType="1"/>
          </p:cNvSpPr>
          <p:nvPr/>
        </p:nvSpPr>
        <p:spPr bwMode="auto">
          <a:xfrm>
            <a:off x="2014538" y="1812925"/>
            <a:ext cx="8150225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Line 67">
            <a:extLst>
              <a:ext uri="{FF2B5EF4-FFF2-40B4-BE49-F238E27FC236}">
                <a16:creationId xmlns:a16="http://schemas.microsoft.com/office/drawing/2014/main" id="{C43DFD5B-E8E0-47FE-8E98-9E00BB431255}"/>
              </a:ext>
            </a:extLst>
          </p:cNvPr>
          <p:cNvSpPr>
            <a:spLocks noChangeShapeType="1"/>
          </p:cNvSpPr>
          <p:nvPr/>
        </p:nvSpPr>
        <p:spPr bwMode="auto">
          <a:xfrm>
            <a:off x="2014538" y="4930775"/>
            <a:ext cx="8150225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Rectangle 68">
            <a:extLst>
              <a:ext uri="{FF2B5EF4-FFF2-40B4-BE49-F238E27FC236}">
                <a16:creationId xmlns:a16="http://schemas.microsoft.com/office/drawing/2014/main" id="{C797F54A-C7BA-4879-BC39-09D4842263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08563" y="1846263"/>
            <a:ext cx="52387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古义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3" name="Rectangle 69">
            <a:extLst>
              <a:ext uri="{FF2B5EF4-FFF2-40B4-BE49-F238E27FC236}">
                <a16:creationId xmlns:a16="http://schemas.microsoft.com/office/drawing/2014/main" id="{4C719318-D58A-42C5-A0F7-7507E55C1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48675" y="1846263"/>
            <a:ext cx="52387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今义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4" name="Rectangle 70">
            <a:extLst>
              <a:ext uri="{FF2B5EF4-FFF2-40B4-BE49-F238E27FC236}">
                <a16:creationId xmlns:a16="http://schemas.microsoft.com/office/drawing/2014/main" id="{EF1D612A-9A84-495E-BD19-48EF4DA8D9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0150" y="2363788"/>
            <a:ext cx="24765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干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5" name="Rectangle 71">
            <a:extLst>
              <a:ext uri="{FF2B5EF4-FFF2-40B4-BE49-F238E27FC236}">
                <a16:creationId xmlns:a16="http://schemas.microsoft.com/office/drawing/2014/main" id="{582732DB-CA25-478C-AF38-6BC1B66A23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9538" y="2432050"/>
            <a:ext cx="295275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</a:rPr>
              <a:t>岸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6" name="Rectangle 72">
            <a:extLst>
              <a:ext uri="{FF2B5EF4-FFF2-40B4-BE49-F238E27FC236}">
                <a16:creationId xmlns:a16="http://schemas.microsoft.com/office/drawing/2014/main" id="{91469896-1193-46D7-8F77-2A020E15EF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7225" y="2432050"/>
            <a:ext cx="66675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</a:rPr>
              <a:t>不潮湿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7" name="Rectangle 73">
            <a:extLst>
              <a:ext uri="{FF2B5EF4-FFF2-40B4-BE49-F238E27FC236}">
                <a16:creationId xmlns:a16="http://schemas.microsoft.com/office/drawing/2014/main" id="{985DEA8C-670A-4C69-9671-E58D64DA34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0150" y="2882900"/>
            <a:ext cx="45878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阅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8" name="Rectangle 74">
            <a:extLst>
              <a:ext uri="{FF2B5EF4-FFF2-40B4-BE49-F238E27FC236}">
                <a16:creationId xmlns:a16="http://schemas.microsoft.com/office/drawing/2014/main" id="{A5FBA99E-E66A-41A2-A269-0EF278F4FD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83100" y="2949575"/>
            <a:ext cx="1020763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</a:rPr>
              <a:t>经过、经历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9" name="Rectangle 75">
            <a:extLst>
              <a:ext uri="{FF2B5EF4-FFF2-40B4-BE49-F238E27FC236}">
                <a16:creationId xmlns:a16="http://schemas.microsoft.com/office/drawing/2014/main" id="{8B7C3908-2624-4419-B01F-B78D510D8F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29650" y="2873375"/>
            <a:ext cx="352425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看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0" name="Rectangle 76">
            <a:extLst>
              <a:ext uri="{FF2B5EF4-FFF2-40B4-BE49-F238E27FC236}">
                <a16:creationId xmlns:a16="http://schemas.microsoft.com/office/drawing/2014/main" id="{A70C3873-41E4-4772-BA05-17DDF51693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98700" y="3405188"/>
            <a:ext cx="5254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物理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1" name="Rectangle 77">
            <a:extLst>
              <a:ext uri="{FF2B5EF4-FFF2-40B4-BE49-F238E27FC236}">
                <a16:creationId xmlns:a16="http://schemas.microsoft.com/office/drawing/2014/main" id="{CF482633-6B5F-4A5D-A7E5-1F329C7ED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9700" y="3471863"/>
            <a:ext cx="1573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</a:rPr>
              <a:t>事物的道理、规律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2" name="Rectangle 78">
            <a:extLst>
              <a:ext uri="{FF2B5EF4-FFF2-40B4-BE49-F238E27FC236}">
                <a16:creationId xmlns:a16="http://schemas.microsoft.com/office/drawing/2014/main" id="{D2FDD300-E35F-4D1B-8C66-43AB81555A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96250" y="3471863"/>
            <a:ext cx="8667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</a:rPr>
              <a:t>一门学科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3" name="Rectangle 79">
            <a:extLst>
              <a:ext uri="{FF2B5EF4-FFF2-40B4-BE49-F238E27FC236}">
                <a16:creationId xmlns:a16="http://schemas.microsoft.com/office/drawing/2014/main" id="{54AC4C9F-27D1-4981-A16E-65A0CB67F0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0150" y="3922713"/>
            <a:ext cx="36353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4" name="Rectangle 80">
            <a:extLst>
              <a:ext uri="{FF2B5EF4-FFF2-40B4-BE49-F238E27FC236}">
                <a16:creationId xmlns:a16="http://schemas.microsoft.com/office/drawing/2014/main" id="{94AB3612-F9C2-4E3C-A2CF-4A7A945E88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9538" y="3990975"/>
            <a:ext cx="428625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</a:rPr>
              <a:t>这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5" name="Rectangle 81">
            <a:extLst>
              <a:ext uri="{FF2B5EF4-FFF2-40B4-BE49-F238E27FC236}">
                <a16:creationId xmlns:a16="http://schemas.microsoft.com/office/drawing/2014/main" id="{52E9C752-5007-47DC-B787-E8F4449166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43825" y="3990975"/>
            <a:ext cx="12192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</a:rPr>
              <a:t>表判断的动词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6" name="Rectangle 82">
            <a:extLst>
              <a:ext uri="{FF2B5EF4-FFF2-40B4-BE49-F238E27FC236}">
                <a16:creationId xmlns:a16="http://schemas.microsoft.com/office/drawing/2014/main" id="{DEA96402-76DB-4C3F-BCC7-E920E5D4AD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0150" y="4441825"/>
            <a:ext cx="45878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已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7" name="Rectangle 83">
            <a:extLst>
              <a:ext uri="{FF2B5EF4-FFF2-40B4-BE49-F238E27FC236}">
                <a16:creationId xmlns:a16="http://schemas.microsoft.com/office/drawing/2014/main" id="{FE53CAF2-C814-4AEB-AD4C-84D90222B1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08563" y="4508500"/>
            <a:ext cx="51435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</a:rPr>
              <a:t>停止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8" name="Rectangle 84">
            <a:extLst>
              <a:ext uri="{FF2B5EF4-FFF2-40B4-BE49-F238E27FC236}">
                <a16:creationId xmlns:a16="http://schemas.microsoft.com/office/drawing/2014/main" id="{139B00BE-3AE6-449A-97F2-4DE19F4824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48675" y="4508500"/>
            <a:ext cx="51435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</a:rPr>
              <a:t>已经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2257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8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115C109-B280-43F9-9884-86ADC6BAFE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82"/>
            <a:ext cx="4643041" cy="121063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72D801F-C495-4940-93D4-EFD0BE0AE12D}"/>
              </a:ext>
            </a:extLst>
          </p:cNvPr>
          <p:cNvSpPr txBox="1"/>
          <p:nvPr/>
        </p:nvSpPr>
        <p:spPr>
          <a:xfrm>
            <a:off x="635300" y="149692"/>
            <a:ext cx="3372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一词多义</a:t>
            </a:r>
          </a:p>
        </p:txBody>
      </p:sp>
      <p:sp>
        <p:nvSpPr>
          <p:cNvPr id="8" name="AutoShape 3">
            <a:extLst>
              <a:ext uri="{FF2B5EF4-FFF2-40B4-BE49-F238E27FC236}">
                <a16:creationId xmlns:a16="http://schemas.microsoft.com/office/drawing/2014/main" id="{CDD5741E-CCF6-403F-9A30-9C2ECBA3FB8D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2009775" y="2152650"/>
            <a:ext cx="8172450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DC934FD2-C5D9-4572-98BF-9BE759F5AA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17713" y="2157413"/>
            <a:ext cx="1035050" cy="2513013"/>
          </a:xfrm>
          <a:prstGeom prst="rect">
            <a:avLst/>
          </a:prstGeom>
          <a:solidFill>
            <a:srgbClr val="5B9B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47B27989-6C04-4720-87E0-FF73F15F14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2763" y="2157413"/>
            <a:ext cx="4389438" cy="839788"/>
          </a:xfrm>
          <a:prstGeom prst="rect">
            <a:avLst/>
          </a:prstGeom>
          <a:solidFill>
            <a:srgbClr val="5B9B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Rectangle 7">
            <a:extLst>
              <a:ext uri="{FF2B5EF4-FFF2-40B4-BE49-F238E27FC236}">
                <a16:creationId xmlns:a16="http://schemas.microsoft.com/office/drawing/2014/main" id="{AE93B72B-EA56-4C27-9ABB-10F2834C63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42200" y="2157413"/>
            <a:ext cx="2713038" cy="83978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12" name="Rectangle 8">
            <a:extLst>
              <a:ext uri="{FF2B5EF4-FFF2-40B4-BE49-F238E27FC236}">
                <a16:creationId xmlns:a16="http://schemas.microsoft.com/office/drawing/2014/main" id="{250C92C0-DFB2-4242-81A6-B473519450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2763" y="2997200"/>
            <a:ext cx="4389438" cy="725488"/>
          </a:xfrm>
          <a:prstGeom prst="rect">
            <a:avLst/>
          </a:prstGeom>
          <a:solidFill>
            <a:srgbClr val="D2DE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Rectangle 9">
            <a:extLst>
              <a:ext uri="{FF2B5EF4-FFF2-40B4-BE49-F238E27FC236}">
                <a16:creationId xmlns:a16="http://schemas.microsoft.com/office/drawing/2014/main" id="{36AAE413-8DFD-41F1-A5AB-11C5F40F62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42200" y="2997200"/>
            <a:ext cx="2713038" cy="725488"/>
          </a:xfrm>
          <a:prstGeom prst="rect">
            <a:avLst/>
          </a:prstGeom>
          <a:solidFill>
            <a:srgbClr val="D2DE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14" name="Rectangle 10">
            <a:extLst>
              <a:ext uri="{FF2B5EF4-FFF2-40B4-BE49-F238E27FC236}">
                <a16:creationId xmlns:a16="http://schemas.microsoft.com/office/drawing/2014/main" id="{DED71269-FCF5-4277-8A02-733616C8BC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2763" y="3722688"/>
            <a:ext cx="4389438" cy="947738"/>
          </a:xfrm>
          <a:prstGeom prst="rect">
            <a:avLst/>
          </a:prstGeom>
          <a:solidFill>
            <a:srgbClr val="EAEF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Rectangle 11">
            <a:extLst>
              <a:ext uri="{FF2B5EF4-FFF2-40B4-BE49-F238E27FC236}">
                <a16:creationId xmlns:a16="http://schemas.microsoft.com/office/drawing/2014/main" id="{B89BA393-B7F2-438C-8085-2590914F47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42200" y="3722688"/>
            <a:ext cx="2713038" cy="947738"/>
          </a:xfrm>
          <a:prstGeom prst="rect">
            <a:avLst/>
          </a:prstGeom>
          <a:solidFill>
            <a:srgbClr val="EAEF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16" name="Line 12">
            <a:extLst>
              <a:ext uri="{FF2B5EF4-FFF2-40B4-BE49-F238E27FC236}">
                <a16:creationId xmlns:a16="http://schemas.microsoft.com/office/drawing/2014/main" id="{5B1FA9B3-8E40-4348-81E8-309BDFBB44CF}"/>
              </a:ext>
            </a:extLst>
          </p:cNvPr>
          <p:cNvSpPr>
            <a:spLocks noChangeShapeType="1"/>
          </p:cNvSpPr>
          <p:nvPr/>
        </p:nvSpPr>
        <p:spPr bwMode="auto">
          <a:xfrm>
            <a:off x="3052763" y="2151063"/>
            <a:ext cx="0" cy="827088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Line 13">
            <a:extLst>
              <a:ext uri="{FF2B5EF4-FFF2-40B4-BE49-F238E27FC236}">
                <a16:creationId xmlns:a16="http://schemas.microsoft.com/office/drawing/2014/main" id="{3CEC665B-0B17-4D20-9EC1-EF746A935396}"/>
              </a:ext>
            </a:extLst>
          </p:cNvPr>
          <p:cNvSpPr>
            <a:spLocks noChangeShapeType="1"/>
          </p:cNvSpPr>
          <p:nvPr/>
        </p:nvSpPr>
        <p:spPr bwMode="auto">
          <a:xfrm>
            <a:off x="3052763" y="2978150"/>
            <a:ext cx="0" cy="1711325"/>
          </a:xfrm>
          <a:prstGeom prst="line">
            <a:avLst/>
          </a:prstGeom>
          <a:noFill/>
          <a:ln w="381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Line 14">
            <a:extLst>
              <a:ext uri="{FF2B5EF4-FFF2-40B4-BE49-F238E27FC236}">
                <a16:creationId xmlns:a16="http://schemas.microsoft.com/office/drawing/2014/main" id="{0ECE5848-61A4-45EB-B30D-A724466068E4}"/>
              </a:ext>
            </a:extLst>
          </p:cNvPr>
          <p:cNvSpPr>
            <a:spLocks noChangeShapeType="1"/>
          </p:cNvSpPr>
          <p:nvPr/>
        </p:nvSpPr>
        <p:spPr bwMode="auto">
          <a:xfrm>
            <a:off x="7442200" y="2151063"/>
            <a:ext cx="0" cy="2525713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19" name="Line 15">
            <a:extLst>
              <a:ext uri="{FF2B5EF4-FFF2-40B4-BE49-F238E27FC236}">
                <a16:creationId xmlns:a16="http://schemas.microsoft.com/office/drawing/2014/main" id="{3BEA3FE6-8618-4864-A272-7B7356ED557F}"/>
              </a:ext>
            </a:extLst>
          </p:cNvPr>
          <p:cNvSpPr>
            <a:spLocks noChangeShapeType="1"/>
          </p:cNvSpPr>
          <p:nvPr/>
        </p:nvSpPr>
        <p:spPr bwMode="auto">
          <a:xfrm>
            <a:off x="3033713" y="2997200"/>
            <a:ext cx="7127875" cy="0"/>
          </a:xfrm>
          <a:prstGeom prst="line">
            <a:avLst/>
          </a:prstGeom>
          <a:noFill/>
          <a:ln w="381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Line 16">
            <a:extLst>
              <a:ext uri="{FF2B5EF4-FFF2-40B4-BE49-F238E27FC236}">
                <a16:creationId xmlns:a16="http://schemas.microsoft.com/office/drawing/2014/main" id="{EC4DCD4A-9388-457B-809C-957118365AE2}"/>
              </a:ext>
            </a:extLst>
          </p:cNvPr>
          <p:cNvSpPr>
            <a:spLocks noChangeShapeType="1"/>
          </p:cNvSpPr>
          <p:nvPr/>
        </p:nvSpPr>
        <p:spPr bwMode="auto">
          <a:xfrm>
            <a:off x="3033713" y="3722688"/>
            <a:ext cx="7127875" cy="0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Line 17">
            <a:extLst>
              <a:ext uri="{FF2B5EF4-FFF2-40B4-BE49-F238E27FC236}">
                <a16:creationId xmlns:a16="http://schemas.microsoft.com/office/drawing/2014/main" id="{FF1B77E0-7AAB-471D-B763-3A042CEE62E6}"/>
              </a:ext>
            </a:extLst>
          </p:cNvPr>
          <p:cNvSpPr>
            <a:spLocks noChangeShapeType="1"/>
          </p:cNvSpPr>
          <p:nvPr/>
        </p:nvSpPr>
        <p:spPr bwMode="auto">
          <a:xfrm>
            <a:off x="2017713" y="2151063"/>
            <a:ext cx="0" cy="2538413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Line 18">
            <a:extLst>
              <a:ext uri="{FF2B5EF4-FFF2-40B4-BE49-F238E27FC236}">
                <a16:creationId xmlns:a16="http://schemas.microsoft.com/office/drawing/2014/main" id="{0F8FB040-7E2C-41AA-92F7-6007B76AAB01}"/>
              </a:ext>
            </a:extLst>
          </p:cNvPr>
          <p:cNvSpPr>
            <a:spLocks noChangeShapeType="1"/>
          </p:cNvSpPr>
          <p:nvPr/>
        </p:nvSpPr>
        <p:spPr bwMode="auto">
          <a:xfrm>
            <a:off x="10155238" y="2151063"/>
            <a:ext cx="0" cy="2525713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23" name="Line 19">
            <a:extLst>
              <a:ext uri="{FF2B5EF4-FFF2-40B4-BE49-F238E27FC236}">
                <a16:creationId xmlns:a16="http://schemas.microsoft.com/office/drawing/2014/main" id="{6F1F0AEA-8909-4E22-A42F-47D25B5C58C6}"/>
              </a:ext>
            </a:extLst>
          </p:cNvPr>
          <p:cNvSpPr>
            <a:spLocks noChangeShapeType="1"/>
          </p:cNvSpPr>
          <p:nvPr/>
        </p:nvSpPr>
        <p:spPr bwMode="auto">
          <a:xfrm>
            <a:off x="2011363" y="2157413"/>
            <a:ext cx="8150225" cy="0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Line 20">
            <a:extLst>
              <a:ext uri="{FF2B5EF4-FFF2-40B4-BE49-F238E27FC236}">
                <a16:creationId xmlns:a16="http://schemas.microsoft.com/office/drawing/2014/main" id="{11B81308-366C-4A5E-AA7C-5BB0F5267E8E}"/>
              </a:ext>
            </a:extLst>
          </p:cNvPr>
          <p:cNvSpPr>
            <a:spLocks noChangeShapeType="1"/>
          </p:cNvSpPr>
          <p:nvPr/>
        </p:nvSpPr>
        <p:spPr bwMode="auto">
          <a:xfrm>
            <a:off x="2011363" y="4670425"/>
            <a:ext cx="1060450" cy="0"/>
          </a:xfrm>
          <a:prstGeom prst="line">
            <a:avLst/>
          </a:prstGeom>
          <a:noFill/>
          <a:ln w="381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Line 21">
            <a:extLst>
              <a:ext uri="{FF2B5EF4-FFF2-40B4-BE49-F238E27FC236}">
                <a16:creationId xmlns:a16="http://schemas.microsoft.com/office/drawing/2014/main" id="{126F8973-4D77-4F09-9824-2A3367B8CDBD}"/>
              </a:ext>
            </a:extLst>
          </p:cNvPr>
          <p:cNvSpPr>
            <a:spLocks noChangeShapeType="1"/>
          </p:cNvSpPr>
          <p:nvPr/>
        </p:nvSpPr>
        <p:spPr bwMode="auto">
          <a:xfrm>
            <a:off x="3071813" y="4670425"/>
            <a:ext cx="7089775" cy="0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Rectangle 22">
            <a:extLst>
              <a:ext uri="{FF2B5EF4-FFF2-40B4-BE49-F238E27FC236}">
                <a16:creationId xmlns:a16="http://schemas.microsoft.com/office/drawing/2014/main" id="{9D2DC2A5-07DD-4C2E-91E6-C1D6AEC9FD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2200" y="3175000"/>
            <a:ext cx="295275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1" i="0" u="none" strike="noStrike" cap="none" normalizeH="0" baseline="0">
                <a:ln>
                  <a:noFill/>
                </a:ln>
                <a:solidFill>
                  <a:srgbClr val="FFFF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7" name="Rectangle 23">
            <a:extLst>
              <a:ext uri="{FF2B5EF4-FFF2-40B4-BE49-F238E27FC236}">
                <a16:creationId xmlns:a16="http://schemas.microsoft.com/office/drawing/2014/main" id="{D083509D-D59D-4A0B-9749-CE82BFA3B9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8013" y="2338388"/>
            <a:ext cx="534988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1" i="0" u="none" strike="noStrike" cap="none" normalizeH="0" baseline="0">
                <a:ln>
                  <a:noFill/>
                </a:ln>
                <a:solidFill>
                  <a:srgbClr val="FFFF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岂能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8" name="Rectangle 24">
            <a:extLst>
              <a:ext uri="{FF2B5EF4-FFF2-40B4-BE49-F238E27FC236}">
                <a16:creationId xmlns:a16="http://schemas.microsoft.com/office/drawing/2014/main" id="{F7C8735F-B55D-4D39-BE1B-E6374E1182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4450" y="2338388"/>
            <a:ext cx="295275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9" name="Rectangle 25">
            <a:extLst>
              <a:ext uri="{FF2B5EF4-FFF2-40B4-BE49-F238E27FC236}">
                <a16:creationId xmlns:a16="http://schemas.microsoft.com/office/drawing/2014/main" id="{9A0849F1-CA9A-4DF3-8C24-1310AD3E28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6875" y="2338388"/>
            <a:ext cx="1049338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1" i="0" u="none" strike="noStrike" cap="none" normalizeH="0" baseline="0">
                <a:ln>
                  <a:noFill/>
                </a:ln>
                <a:solidFill>
                  <a:srgbClr val="FFFF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暴涨携之去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0" name="Rectangle 26">
            <a:extLst>
              <a:ext uri="{FF2B5EF4-FFF2-40B4-BE49-F238E27FC236}">
                <a16:creationId xmlns:a16="http://schemas.microsoft.com/office/drawing/2014/main" id="{B3C19F15-26E7-4C30-8270-B875A8E009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77250" y="2338388"/>
            <a:ext cx="410369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320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被</a:t>
            </a:r>
            <a:endParaRPr kumimoji="0" lang="zh-CN" altLang="zh-CN" sz="20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31" name="Rectangle 27">
            <a:extLst>
              <a:ext uri="{FF2B5EF4-FFF2-40B4-BE49-F238E27FC236}">
                <a16:creationId xmlns:a16="http://schemas.microsoft.com/office/drawing/2014/main" id="{7B01DDC1-028B-42D3-9588-F154B3F52B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8013" y="3130550"/>
            <a:ext cx="5254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众服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2" name="Rectangle 28">
            <a:extLst>
              <a:ext uri="{FF2B5EF4-FFF2-40B4-BE49-F238E27FC236}">
                <a16:creationId xmlns:a16="http://schemas.microsoft.com/office/drawing/2014/main" id="{56E3A086-5DBD-44A8-9113-E8482A3106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4450" y="3130550"/>
            <a:ext cx="2762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0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3" name="Rectangle 29">
            <a:extLst>
              <a:ext uri="{FF2B5EF4-FFF2-40B4-BE49-F238E27FC236}">
                <a16:creationId xmlns:a16="http://schemas.microsoft.com/office/drawing/2014/main" id="{D2C404C0-EB0B-4232-8426-4E95B73488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6875" y="3130550"/>
            <a:ext cx="5254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确论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4" name="Rectangle 30">
            <a:extLst>
              <a:ext uri="{FF2B5EF4-FFF2-40B4-BE49-F238E27FC236}">
                <a16:creationId xmlns:a16="http://schemas.microsoft.com/office/drawing/2014/main" id="{DBB555E5-B053-42DB-BC41-E58C2DB00D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92681" y="3144464"/>
            <a:ext cx="820738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认为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5" name="Rectangle 31">
            <a:extLst>
              <a:ext uri="{FF2B5EF4-FFF2-40B4-BE49-F238E27FC236}">
                <a16:creationId xmlns:a16="http://schemas.microsoft.com/office/drawing/2014/main" id="{B066A295-1CAF-4924-976C-ECA94927BB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8013" y="3967163"/>
            <a:ext cx="687388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......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6" name="Rectangle 32">
            <a:extLst>
              <a:ext uri="{FF2B5EF4-FFF2-40B4-BE49-F238E27FC236}">
                <a16:creationId xmlns:a16="http://schemas.microsoft.com/office/drawing/2014/main" id="{BACD7B63-3E06-4165-B654-7366DDADB3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3950" y="3967163"/>
            <a:ext cx="523875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啮沙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7" name="Rectangle 33">
            <a:extLst>
              <a:ext uri="{FF2B5EF4-FFF2-40B4-BE49-F238E27FC236}">
                <a16:creationId xmlns:a16="http://schemas.microsoft.com/office/drawing/2014/main" id="{CA8E36C0-1ED4-467B-91C7-4CEF6DFAB4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8800" y="3967163"/>
            <a:ext cx="277813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0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8" name="Rectangle 34">
            <a:extLst>
              <a:ext uri="{FF2B5EF4-FFF2-40B4-BE49-F238E27FC236}">
                <a16:creationId xmlns:a16="http://schemas.microsoft.com/office/drawing/2014/main" id="{0BB53E1A-A0AD-4B2A-9CDD-252C798D3C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2813" y="3967163"/>
            <a:ext cx="523875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坎穴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9" name="Rectangle 35">
            <a:extLst>
              <a:ext uri="{FF2B5EF4-FFF2-40B4-BE49-F238E27FC236}">
                <a16:creationId xmlns:a16="http://schemas.microsoft.com/office/drawing/2014/main" id="{88471572-BCCC-45A1-87FC-CABBF5DB22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23263" y="3931584"/>
            <a:ext cx="820738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成为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6260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4" grpId="0"/>
      <p:bldP spid="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DB007BD-7377-4B64-B1EA-C47D390D0C85}"/>
              </a:ext>
            </a:extLst>
          </p:cNvPr>
          <p:cNvSpPr/>
          <p:nvPr/>
        </p:nvSpPr>
        <p:spPr>
          <a:xfrm>
            <a:off x="302826" y="889300"/>
            <a:ext cx="48526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把下面的句子翻译成现代汉语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DE68305-8A85-4693-887A-C89C495C9754}"/>
              </a:ext>
            </a:extLst>
          </p:cNvPr>
          <p:cNvSpPr/>
          <p:nvPr/>
        </p:nvSpPr>
        <p:spPr>
          <a:xfrm>
            <a:off x="302826" y="1683892"/>
            <a:ext cx="52357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山门</a:t>
            </a:r>
            <a:r>
              <a:rPr lang="zh-CN" altLang="en-US" sz="28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圮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于河，二石兽并沉焉。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C4B7414-49FE-465D-9826-E657E4505704}"/>
              </a:ext>
            </a:extLst>
          </p:cNvPr>
          <p:cNvSpPr/>
          <p:nvPr/>
        </p:nvSpPr>
        <p:spPr>
          <a:xfrm>
            <a:off x="290366" y="3587120"/>
            <a:ext cx="116112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阅十余岁，僧募金重修，求二石兽于水中，竟不可得，以为顺流下矣。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8883FCD-B994-4B83-8EE3-BA939813BCE4}"/>
              </a:ext>
            </a:extLst>
          </p:cNvPr>
          <p:cNvSpPr/>
          <p:nvPr/>
        </p:nvSpPr>
        <p:spPr>
          <a:xfrm>
            <a:off x="1343145" y="168389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圮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7FE5037-04FC-4C77-9581-142A81E9F99D}"/>
              </a:ext>
            </a:extLst>
          </p:cNvPr>
          <p:cNvSpPr/>
          <p:nvPr/>
        </p:nvSpPr>
        <p:spPr>
          <a:xfrm>
            <a:off x="4525118" y="168389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焉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7174FA48-EA1E-47BD-899D-5842CB923338}"/>
              </a:ext>
            </a:extLst>
          </p:cNvPr>
          <p:cNvSpPr/>
          <p:nvPr/>
        </p:nvSpPr>
        <p:spPr>
          <a:xfrm>
            <a:off x="302826" y="2424496"/>
            <a:ext cx="1126164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寺院的外门倒塌在河中，（门前）两只石兽一起沉入了河中。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0718007-C7C0-47EB-8F9A-6698290F0DBD}"/>
              </a:ext>
            </a:extLst>
          </p:cNvPr>
          <p:cNvSpPr/>
          <p:nvPr/>
        </p:nvSpPr>
        <p:spPr>
          <a:xfrm>
            <a:off x="290366" y="4266230"/>
            <a:ext cx="10977282" cy="1224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过了十多年，僧人募集钱款重修寺庙，并在河中寻找两个石兽，最后没能找到，（寺僧）认为它们顺流而下了。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0D16742-DEAE-4331-885C-A76F5D35685E}"/>
              </a:ext>
            </a:extLst>
          </p:cNvPr>
          <p:cNvSpPr/>
          <p:nvPr/>
        </p:nvSpPr>
        <p:spPr>
          <a:xfrm>
            <a:off x="617003" y="358125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阅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2E5BA4A-D00D-49DB-A893-E772DA489737}"/>
              </a:ext>
            </a:extLst>
          </p:cNvPr>
          <p:cNvSpPr/>
          <p:nvPr/>
        </p:nvSpPr>
        <p:spPr>
          <a:xfrm>
            <a:off x="4525117" y="359298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求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75F98CD-AC56-409F-A2D3-FC72906B94B9}"/>
              </a:ext>
            </a:extLst>
          </p:cNvPr>
          <p:cNvSpPr/>
          <p:nvPr/>
        </p:nvSpPr>
        <p:spPr>
          <a:xfrm>
            <a:off x="7375678" y="358712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竟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F64F4BF-7DAE-4738-82B6-9C849ACFF87C}"/>
              </a:ext>
            </a:extLst>
          </p:cNvPr>
          <p:cNvSpPr/>
          <p:nvPr/>
        </p:nvSpPr>
        <p:spPr>
          <a:xfrm>
            <a:off x="9157617" y="358712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以为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3414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785578CB-585C-48B6-B545-36C3B0152E78}"/>
              </a:ext>
            </a:extLst>
          </p:cNvPr>
          <p:cNvSpPr/>
          <p:nvPr/>
        </p:nvSpPr>
        <p:spPr>
          <a:xfrm>
            <a:off x="500123" y="1172460"/>
            <a:ext cx="85154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3.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尔辈不能究物理。是非木杮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，岂能为暴涨携之去？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4F662A2-AFB3-42A3-BCD8-928DFFC8491F}"/>
              </a:ext>
            </a:extLst>
          </p:cNvPr>
          <p:cNvSpPr/>
          <p:nvPr/>
        </p:nvSpPr>
        <p:spPr>
          <a:xfrm>
            <a:off x="500123" y="2708084"/>
            <a:ext cx="8408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4.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乃石性坚重，沙性松浮，湮于沙下，渐沉渐深耳。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ADE238A-D0CE-4157-BA66-520240939B73}"/>
              </a:ext>
            </a:extLst>
          </p:cNvPr>
          <p:cNvSpPr/>
          <p:nvPr/>
        </p:nvSpPr>
        <p:spPr>
          <a:xfrm>
            <a:off x="500123" y="4386400"/>
            <a:ext cx="26629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5.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众服为确论。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10E0CB3-7A67-45FA-9144-EC29BDA2C88C}"/>
              </a:ext>
            </a:extLst>
          </p:cNvPr>
          <p:cNvSpPr/>
          <p:nvPr/>
        </p:nvSpPr>
        <p:spPr>
          <a:xfrm>
            <a:off x="781379" y="116805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尔辈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8745A57-2A16-4372-8C03-B0702D72A908}"/>
              </a:ext>
            </a:extLst>
          </p:cNvPr>
          <p:cNvSpPr/>
          <p:nvPr/>
        </p:nvSpPr>
        <p:spPr>
          <a:xfrm>
            <a:off x="2222240" y="117246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究物理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BBC8585-D6D9-4838-AEAD-E061045C0B38}"/>
              </a:ext>
            </a:extLst>
          </p:cNvPr>
          <p:cNvSpPr/>
          <p:nvPr/>
        </p:nvSpPr>
        <p:spPr>
          <a:xfrm>
            <a:off x="3657414" y="117246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是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8CA1D9F-F1E3-4518-9339-2F7A5990631D}"/>
              </a:ext>
            </a:extLst>
          </p:cNvPr>
          <p:cNvSpPr/>
          <p:nvPr/>
        </p:nvSpPr>
        <p:spPr>
          <a:xfrm>
            <a:off x="4400583" y="117246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木杮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3" name="AutoShape 3">
            <a:extLst>
              <a:ext uri="{FF2B5EF4-FFF2-40B4-BE49-F238E27FC236}">
                <a16:creationId xmlns:a16="http://schemas.microsoft.com/office/drawing/2014/main" id="{C4953F22-6B0B-4C6A-9B4E-0048F5DCC45C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-94323" y="7028045"/>
            <a:ext cx="10791841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D30CAE44-9EA1-427B-8963-853D9E3BF688}"/>
              </a:ext>
            </a:extLst>
          </p:cNvPr>
          <p:cNvSpPr/>
          <p:nvPr/>
        </p:nvSpPr>
        <p:spPr>
          <a:xfrm>
            <a:off x="6237875" y="118549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为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0E0917DE-060C-42A1-80C6-EC34D4D64025}"/>
              </a:ext>
            </a:extLst>
          </p:cNvPr>
          <p:cNvSpPr/>
          <p:nvPr/>
        </p:nvSpPr>
        <p:spPr>
          <a:xfrm>
            <a:off x="816569" y="270808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乃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80EBFAA5-8BB5-4CAD-9319-AF86FA03FBCF}"/>
              </a:ext>
            </a:extLst>
          </p:cNvPr>
          <p:cNvSpPr/>
          <p:nvPr/>
        </p:nvSpPr>
        <p:spPr>
          <a:xfrm>
            <a:off x="4757859" y="272111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湮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6ACCFF14-FE1A-4D9E-8509-1A797CF48F65}"/>
              </a:ext>
            </a:extLst>
          </p:cNvPr>
          <p:cNvSpPr/>
          <p:nvPr/>
        </p:nvSpPr>
        <p:spPr>
          <a:xfrm>
            <a:off x="7932204" y="269505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耳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71C5790F-4A34-46FC-A133-6A763D9C7F38}"/>
              </a:ext>
            </a:extLst>
          </p:cNvPr>
          <p:cNvSpPr/>
          <p:nvPr/>
        </p:nvSpPr>
        <p:spPr>
          <a:xfrm>
            <a:off x="1559707" y="438640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为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CCB7AD10-71EB-4CC1-B61E-7E2CEAAC4727}"/>
              </a:ext>
            </a:extLst>
          </p:cNvPr>
          <p:cNvSpPr/>
          <p:nvPr/>
        </p:nvSpPr>
        <p:spPr>
          <a:xfrm>
            <a:off x="564143" y="1692596"/>
            <a:ext cx="107918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你们这些人不能探求事物的道理。这（石兽）不是木片，怎么能被大水带走呢？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EA6A0C79-4BD2-4424-8A62-3AA28DD56A0A}"/>
              </a:ext>
            </a:extLst>
          </p:cNvPr>
          <p:cNvSpPr/>
          <p:nvPr/>
        </p:nvSpPr>
        <p:spPr>
          <a:xfrm>
            <a:off x="564143" y="3292685"/>
            <a:ext cx="107918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石头的特点是又硬又重，河沙的特点是又松又轻，（石兽）埋在沙里，越沉越深罢了。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0A8BB89A-8D2A-46D2-9549-AB2D98F6CDB2}"/>
              </a:ext>
            </a:extLst>
          </p:cNvPr>
          <p:cNvSpPr/>
          <p:nvPr/>
        </p:nvSpPr>
        <p:spPr>
          <a:xfrm>
            <a:off x="564143" y="5062461"/>
            <a:ext cx="5929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大家很信服，认为这是正确的言论。</a:t>
            </a:r>
          </a:p>
        </p:txBody>
      </p:sp>
    </p:spTree>
    <p:extLst>
      <p:ext uri="{BB962C8B-B14F-4D97-AF65-F5344CB8AC3E}">
        <p14:creationId xmlns:p14="http://schemas.microsoft.com/office/powerpoint/2010/main" val="3140369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7" grpId="0"/>
      <p:bldP spid="19" grpId="0"/>
      <p:bldP spid="21" grpId="0"/>
      <p:bldP spid="22" grpId="0"/>
      <p:bldP spid="23" grpId="0"/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443846C-3E42-40F2-AE1C-25155CF9BF70}"/>
              </a:ext>
            </a:extLst>
          </p:cNvPr>
          <p:cNvSpPr/>
          <p:nvPr/>
        </p:nvSpPr>
        <p:spPr>
          <a:xfrm>
            <a:off x="460653" y="1068712"/>
            <a:ext cx="83215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其反激之力，必于石下迎水处啮沙为坎穴。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187CE02-2E7F-4B7E-A7EB-5C5ED93C529B}"/>
              </a:ext>
            </a:extLst>
          </p:cNvPr>
          <p:cNvSpPr/>
          <p:nvPr/>
        </p:nvSpPr>
        <p:spPr>
          <a:xfrm>
            <a:off x="460653" y="2998975"/>
            <a:ext cx="79111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渐激渐深，至石之半，石必倒掷坎穴中。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DA2E7132-78AC-448F-B42E-D9DBB2D478C2}"/>
              </a:ext>
            </a:extLst>
          </p:cNvPr>
          <p:cNvSpPr/>
          <p:nvPr/>
        </p:nvSpPr>
        <p:spPr>
          <a:xfrm>
            <a:off x="460653" y="1808788"/>
            <a:ext cx="1111726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（但）水流的反冲力一定会将石头底下迎着水流的地方冲刷为坑穴。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4F568E1-9E83-4EB6-BAED-6CE1CB7F5CC3}"/>
              </a:ext>
            </a:extLst>
          </p:cNvPr>
          <p:cNvSpPr/>
          <p:nvPr/>
        </p:nvSpPr>
        <p:spPr>
          <a:xfrm>
            <a:off x="460652" y="3831416"/>
            <a:ext cx="1063317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（石下的沙坑）越冲越深，延伸到石头（底面）一半时，石头一定会栽倒在坑穴里。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C7466E5-144D-4162-9BA2-9060564FCB2D}"/>
              </a:ext>
            </a:extLst>
          </p:cNvPr>
          <p:cNvSpPr/>
          <p:nvPr/>
        </p:nvSpPr>
        <p:spPr>
          <a:xfrm>
            <a:off x="1192625" y="1068712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反激之力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DBB3CC1-8FD4-4EBE-BC6F-F1F358F238C4}"/>
              </a:ext>
            </a:extLst>
          </p:cNvPr>
          <p:cNvSpPr/>
          <p:nvPr/>
        </p:nvSpPr>
        <p:spPr>
          <a:xfrm>
            <a:off x="6096000" y="106871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啮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727AEB3-37B1-4159-9197-002777F03B31}"/>
              </a:ext>
            </a:extLst>
          </p:cNvPr>
          <p:cNvSpPr/>
          <p:nvPr/>
        </p:nvSpPr>
        <p:spPr>
          <a:xfrm>
            <a:off x="6891867" y="1096023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为坎穴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BD8AC64-3F28-4416-8037-6E9D494174EC}"/>
              </a:ext>
            </a:extLst>
          </p:cNvPr>
          <p:cNvSpPr/>
          <p:nvPr/>
        </p:nvSpPr>
        <p:spPr>
          <a:xfrm>
            <a:off x="800669" y="2998974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渐激渐深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191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7A5EA6E-B8EC-430E-BFAC-BB59BB1F9C4C}"/>
              </a:ext>
            </a:extLst>
          </p:cNvPr>
          <p:cNvSpPr/>
          <p:nvPr/>
        </p:nvSpPr>
        <p:spPr>
          <a:xfrm>
            <a:off x="272769" y="1250036"/>
            <a:ext cx="113454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然则天下之事，但知其一，不知其二者多矣，可据理臆断欤？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B29BDE6-2371-48C9-ADA1-C958C07248D5}"/>
              </a:ext>
            </a:extLst>
          </p:cNvPr>
          <p:cNvSpPr/>
          <p:nvPr/>
        </p:nvSpPr>
        <p:spPr>
          <a:xfrm>
            <a:off x="272769" y="2204603"/>
            <a:ext cx="1134549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那么天下的事，只了解其一，不了解其二的情况太多了，怎么能（只）根据某一个道理就主观地判断呢？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FAB055C-67ED-4A68-8277-62ED6BA10BF9}"/>
              </a:ext>
            </a:extLst>
          </p:cNvPr>
          <p:cNvSpPr/>
          <p:nvPr/>
        </p:nvSpPr>
        <p:spPr>
          <a:xfrm>
            <a:off x="588992" y="1265373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然则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6B10407-7662-4210-8F31-1B3F2C41E132}"/>
              </a:ext>
            </a:extLst>
          </p:cNvPr>
          <p:cNvSpPr/>
          <p:nvPr/>
        </p:nvSpPr>
        <p:spPr>
          <a:xfrm>
            <a:off x="3478540" y="126537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但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BA1E3E7-E6EB-4B63-B3D2-D75CB9F2E19F}"/>
              </a:ext>
            </a:extLst>
          </p:cNvPr>
          <p:cNvSpPr/>
          <p:nvPr/>
        </p:nvSpPr>
        <p:spPr>
          <a:xfrm>
            <a:off x="9954869" y="1261780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臆断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20A2B5F-08C0-4176-9C08-3466D01E4AF3}"/>
              </a:ext>
            </a:extLst>
          </p:cNvPr>
          <p:cNvSpPr/>
          <p:nvPr/>
        </p:nvSpPr>
        <p:spPr>
          <a:xfrm>
            <a:off x="7085039" y="125003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者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4540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EAC481F-EED9-477E-ACE9-CF3F2B88C3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82"/>
            <a:ext cx="5634318" cy="121063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69AB3AC-DBC7-4D0E-961D-02127FE1C4D0}"/>
              </a:ext>
            </a:extLst>
          </p:cNvPr>
          <p:cNvSpPr txBox="1"/>
          <p:nvPr/>
        </p:nvSpPr>
        <p:spPr>
          <a:xfrm>
            <a:off x="231887" y="149692"/>
            <a:ext cx="52410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梳理思路，理解文意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92392A6-8C02-4CC3-9F2B-D9B05857BDF6}"/>
              </a:ext>
            </a:extLst>
          </p:cNvPr>
          <p:cNvSpPr/>
          <p:nvPr/>
        </p:nvSpPr>
        <p:spPr>
          <a:xfrm>
            <a:off x="1577788" y="2043517"/>
            <a:ext cx="9036424" cy="1660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沧州南一寺临河干，山门</a:t>
            </a:r>
            <a:r>
              <a:rPr lang="zh-CN" altLang="en-US" sz="3600" b="1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圮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于河，二石兽并沉焉。阅十余岁，僧募金重修，</a:t>
            </a:r>
            <a:endParaRPr lang="zh-CN" altLang="en-US" sz="3600" dirty="0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B8CF9BFA-9E3D-4183-B049-AD12F08FA9BB}"/>
              </a:ext>
            </a:extLst>
          </p:cNvPr>
          <p:cNvSpPr/>
          <p:nvPr/>
        </p:nvSpPr>
        <p:spPr>
          <a:xfrm>
            <a:off x="7597587" y="4161864"/>
            <a:ext cx="3254189" cy="198344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dirty="0"/>
              <a:t>起因</a:t>
            </a:r>
          </a:p>
        </p:txBody>
      </p:sp>
    </p:spTree>
    <p:extLst>
      <p:ext uri="{BB962C8B-B14F-4D97-AF65-F5344CB8AC3E}">
        <p14:creationId xmlns:p14="http://schemas.microsoft.com/office/powerpoint/2010/main" val="4244864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A6D2AC2-1AD2-4450-B73E-C6184FFC59BB}"/>
              </a:ext>
            </a:extLst>
          </p:cNvPr>
          <p:cNvSpPr/>
          <p:nvPr/>
        </p:nvSpPr>
        <p:spPr>
          <a:xfrm>
            <a:off x="587188" y="1014844"/>
            <a:ext cx="1101762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寻找石兽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这件事上，寺僧、讲学家、老河兵，分别用什么方法？理由是什么？结果如何？由此可以看出他们是怎样的人。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寺僧：按照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常规思维</a:t>
            </a:r>
            <a:r>
              <a:rPr lang="zh-CN" altLang="en-US" sz="3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去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原地水中</a:t>
            </a:r>
            <a:r>
              <a:rPr lang="zh-CN" altLang="en-US" sz="3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寻找，结果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一无所获</a:t>
            </a:r>
            <a:r>
              <a:rPr lang="zh-CN" altLang="en-US" sz="3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；又根据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水流情况</a:t>
            </a:r>
            <a:r>
              <a:rPr lang="zh-CN" altLang="en-US" sz="3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进行推测，去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下游</a:t>
            </a:r>
            <a:r>
              <a:rPr lang="zh-CN" altLang="en-US" sz="3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寻找，结果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寻十余里</a:t>
            </a:r>
            <a:r>
              <a:rPr lang="zh-CN" altLang="en-US" sz="3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无迹。</a:t>
            </a:r>
            <a:endParaRPr lang="en-US" altLang="zh-CN" sz="32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32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寺僧显得考虑不周，忽而原地打捞，忽而沿河而下，代表的是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不深思熟虑而盲目行动</a:t>
            </a:r>
            <a:r>
              <a:rPr lang="zh-CN" altLang="en-US" sz="3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的态度。</a:t>
            </a:r>
          </a:p>
        </p:txBody>
      </p:sp>
    </p:spTree>
    <p:extLst>
      <p:ext uri="{BB962C8B-B14F-4D97-AF65-F5344CB8AC3E}">
        <p14:creationId xmlns:p14="http://schemas.microsoft.com/office/powerpoint/2010/main" val="856686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>
            <a:extLst>
              <a:ext uri="{FF2B5EF4-FFF2-40B4-BE49-F238E27FC236}">
                <a16:creationId xmlns:a16="http://schemas.microsoft.com/office/drawing/2014/main" id="{DD6EE858-2016-4808-96A9-ADF6E423FFA4}"/>
              </a:ext>
            </a:extLst>
          </p:cNvPr>
          <p:cNvSpPr/>
          <p:nvPr/>
        </p:nvSpPr>
        <p:spPr>
          <a:xfrm>
            <a:off x="891987" y="2227746"/>
            <a:ext cx="10408023" cy="2699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沧州南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一寺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临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河干，山门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600" b="1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圮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于河，二石兽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并沉焉。阅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十余岁，僧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募金重修，求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二石兽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于水中，竟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不可得，以为顺流下矣。棹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数小舟，曳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铁钯，寻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十余里无迹。 </a:t>
            </a:r>
            <a:endParaRPr lang="zh-CN" altLang="en-US" sz="3600" dirty="0"/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4186664B-40C0-4761-9CCE-5AF25C90E84D}"/>
              </a:ext>
            </a:extLst>
          </p:cNvPr>
          <p:cNvSpPr/>
          <p:nvPr/>
        </p:nvSpPr>
        <p:spPr>
          <a:xfrm>
            <a:off x="4964205" y="1356252"/>
            <a:ext cx="22635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河中石兽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4420597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50FB55D-1490-475F-B4E8-476659E38E01}"/>
              </a:ext>
            </a:extLst>
          </p:cNvPr>
          <p:cNvSpPr/>
          <p:nvPr/>
        </p:nvSpPr>
        <p:spPr>
          <a:xfrm>
            <a:off x="681317" y="972613"/>
            <a:ext cx="9995647" cy="4195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讲学家：根据“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石性坚重，沙性松浮”</a:t>
            </a:r>
            <a:r>
              <a:rPr lang="zh-CN" altLang="en-US" sz="28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的特点，去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原地沙下</a:t>
            </a:r>
            <a:r>
              <a:rPr lang="zh-CN" altLang="en-US" sz="28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寻找，结果“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众服为确论</a:t>
            </a:r>
            <a:r>
              <a:rPr lang="zh-CN" altLang="en-US" sz="28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”。</a:t>
            </a: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讲学家空谈事理，不切合实际，代表的是“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据理臆断</a:t>
            </a:r>
            <a:r>
              <a:rPr lang="zh-CN" altLang="en-US" sz="28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”的态度。</a:t>
            </a:r>
            <a:endParaRPr lang="en-US" altLang="zh-CN" sz="2800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2800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老河兵：根据“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盖石性坚重，沙性松浮，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，转转不已</a:t>
            </a:r>
            <a:r>
              <a:rPr lang="zh-CN" altLang="en-US" sz="28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”的特点，去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上游</a:t>
            </a:r>
            <a:r>
              <a:rPr lang="zh-CN" altLang="en-US" sz="28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寻找，结果“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果得于数里外</a:t>
            </a:r>
            <a:r>
              <a:rPr lang="zh-CN" altLang="en-US" sz="28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”。</a:t>
            </a: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老河兵能综合考虑各种因素，提出符合实际的结论，代表的是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实事求是</a:t>
            </a:r>
            <a:r>
              <a:rPr lang="zh-CN" altLang="en-US" sz="28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的作风。</a:t>
            </a:r>
          </a:p>
        </p:txBody>
      </p:sp>
    </p:spTree>
    <p:extLst>
      <p:ext uri="{BB962C8B-B14F-4D97-AF65-F5344CB8AC3E}">
        <p14:creationId xmlns:p14="http://schemas.microsoft.com/office/powerpoint/2010/main" val="876645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7C3A25F-D98C-4B9C-83F9-873F10129BE3}"/>
              </a:ext>
            </a:extLst>
          </p:cNvPr>
          <p:cNvSpPr/>
          <p:nvPr/>
        </p:nvSpPr>
        <p:spPr>
          <a:xfrm>
            <a:off x="1010771" y="1066398"/>
            <a:ext cx="10170458" cy="3986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文章说明了什么道理？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原文的话：然则天下之事，但知其一，不知其二者多矣，可据理臆断欤？</a:t>
            </a:r>
            <a:endParaRPr lang="en-US" altLang="zh-CN" sz="28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8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自己的话：不能主观臆断，实践才能出真知，实践也是检验真理     的标准。</a:t>
            </a:r>
          </a:p>
        </p:txBody>
      </p:sp>
    </p:spTree>
    <p:extLst>
      <p:ext uri="{BB962C8B-B14F-4D97-AF65-F5344CB8AC3E}">
        <p14:creationId xmlns:p14="http://schemas.microsoft.com/office/powerpoint/2010/main" val="2384367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A65AC8E-B622-4C96-959E-52D6C92C52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82"/>
            <a:ext cx="7005918" cy="121063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6F138BB-A6AB-48E0-B2FE-C8677907ED1C}"/>
              </a:ext>
            </a:extLst>
          </p:cNvPr>
          <p:cNvSpPr txBox="1"/>
          <p:nvPr/>
        </p:nvSpPr>
        <p:spPr>
          <a:xfrm>
            <a:off x="231887" y="149692"/>
            <a:ext cx="63257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把握笔记体志怪小说的特点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CFB20E8-C0EF-41AC-B3D3-16E37685E707}"/>
              </a:ext>
            </a:extLst>
          </p:cNvPr>
          <p:cNvSpPr/>
          <p:nvPr/>
        </p:nvSpPr>
        <p:spPr>
          <a:xfrm>
            <a:off x="968189" y="1949011"/>
            <a:ext cx="10448364" cy="222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笔记体志怪小说：</a:t>
            </a: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具有散文化倾向的创作形式，主要讲述各种狐鬼怪谈、奇闻逸事并包含作者寄托和感慨的小说。</a:t>
            </a:r>
          </a:p>
        </p:txBody>
      </p:sp>
    </p:spTree>
    <p:extLst>
      <p:ext uri="{BB962C8B-B14F-4D97-AF65-F5344CB8AC3E}">
        <p14:creationId xmlns:p14="http://schemas.microsoft.com/office/powerpoint/2010/main" val="38799430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ACAEB3E-FCD5-4E68-ADD6-2525C79D7602}"/>
              </a:ext>
            </a:extLst>
          </p:cNvPr>
          <p:cNvSpPr/>
          <p:nvPr/>
        </p:nvSpPr>
        <p:spPr>
          <a:xfrm>
            <a:off x="1501588" y="1757100"/>
            <a:ext cx="9188824" cy="222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3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语言平易，风格简淡。</a:t>
            </a: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3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善于在叙述中制造节奏波澜，平而不板。</a:t>
            </a: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3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寓意于事，立意高远。</a:t>
            </a:r>
          </a:p>
        </p:txBody>
      </p:sp>
    </p:spTree>
    <p:extLst>
      <p:ext uri="{BB962C8B-B14F-4D97-AF65-F5344CB8AC3E}">
        <p14:creationId xmlns:p14="http://schemas.microsoft.com/office/powerpoint/2010/main" val="627820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66FADC74-9E60-4D02-B967-5CF496F579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82"/>
            <a:ext cx="1990165" cy="121063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6CEF70C-FC63-4B40-94EA-14FFDEDC9EAF}"/>
              </a:ext>
            </a:extLst>
          </p:cNvPr>
          <p:cNvSpPr txBox="1"/>
          <p:nvPr/>
        </p:nvSpPr>
        <p:spPr>
          <a:xfrm>
            <a:off x="231887" y="149692"/>
            <a:ext cx="63257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练习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6C7BF21-87A0-4916-834A-B588C91E2FC1}"/>
              </a:ext>
            </a:extLst>
          </p:cNvPr>
          <p:cNvSpPr/>
          <p:nvPr/>
        </p:nvSpPr>
        <p:spPr>
          <a:xfrm>
            <a:off x="501371" y="1221509"/>
            <a:ext cx="10834500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湖南张家界）结合语境，用自己的话说说下列句中“笑”的具体原因。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讲学家设帐寺中，闻之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笑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曰。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3215EC1-7A93-4DAD-8CA2-40F251C69523}"/>
              </a:ext>
            </a:extLst>
          </p:cNvPr>
          <p:cNvSpPr/>
          <p:nvPr/>
        </p:nvSpPr>
        <p:spPr>
          <a:xfrm>
            <a:off x="501371" y="3429000"/>
            <a:ext cx="10834500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示例：讲学家笑找石兽的人弄不清沙轻石重的性质，不在原地沙下找，而是顺水而下去寻找。</a:t>
            </a:r>
          </a:p>
        </p:txBody>
      </p:sp>
    </p:spTree>
    <p:extLst>
      <p:ext uri="{BB962C8B-B14F-4D97-AF65-F5344CB8AC3E}">
        <p14:creationId xmlns:p14="http://schemas.microsoft.com/office/powerpoint/2010/main" val="3509231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387B8A4-97DF-40D5-9E6D-7811A1C39D95}"/>
              </a:ext>
            </a:extLst>
          </p:cNvPr>
          <p:cNvSpPr/>
          <p:nvPr/>
        </p:nvSpPr>
        <p:spPr>
          <a:xfrm>
            <a:off x="412378" y="1013483"/>
            <a:ext cx="1156447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2017/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山东东营）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河中石兽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一文讽喻了什么现象？（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分）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山东东营）简要说明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河中石兽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在写法上的特点及其作用。（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分）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7917377-B7D5-4E19-A0B1-59161A98028C}"/>
              </a:ext>
            </a:extLst>
          </p:cNvPr>
          <p:cNvSpPr/>
          <p:nvPr/>
        </p:nvSpPr>
        <p:spPr>
          <a:xfrm>
            <a:off x="762000" y="1720789"/>
            <a:ext cx="10668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示例：讽喻了教条、孤立、静止地看待事物以至主观臆断”的现象。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E3BC1CE-EA13-4899-9663-283EE6BB2E4A}"/>
              </a:ext>
            </a:extLst>
          </p:cNvPr>
          <p:cNvSpPr/>
          <p:nvPr/>
        </p:nvSpPr>
        <p:spPr>
          <a:xfrm>
            <a:off x="762000" y="4186408"/>
            <a:ext cx="10668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示例：</a:t>
            </a:r>
          </a:p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写法：借事说理或髙理于事。</a:t>
            </a:r>
          </a:p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作用：能使读者于生动具体的事件中领会作者所阐释的道理，更加发人深省，更具说服力。</a:t>
            </a:r>
          </a:p>
        </p:txBody>
      </p:sp>
    </p:spTree>
    <p:extLst>
      <p:ext uri="{BB962C8B-B14F-4D97-AF65-F5344CB8AC3E}">
        <p14:creationId xmlns:p14="http://schemas.microsoft.com/office/powerpoint/2010/main" val="2886185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DB7C55D-85FA-45DD-97F0-1C47C00320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82"/>
            <a:ext cx="1990165" cy="121063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E227A7F-C475-429A-A5CC-7F446136400A}"/>
              </a:ext>
            </a:extLst>
          </p:cNvPr>
          <p:cNvSpPr txBox="1"/>
          <p:nvPr/>
        </p:nvSpPr>
        <p:spPr>
          <a:xfrm>
            <a:off x="231887" y="149692"/>
            <a:ext cx="63257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作业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22805AB-8372-4B40-9413-B6AB5DB8D01F}"/>
              </a:ext>
            </a:extLst>
          </p:cNvPr>
          <p:cNvSpPr/>
          <p:nvPr/>
        </p:nvSpPr>
        <p:spPr>
          <a:xfrm>
            <a:off x="1326776" y="2043518"/>
            <a:ext cx="953844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熟背并默写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河中石兽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的全文。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做两道已有复习资料中关于本文的中考真题。</a:t>
            </a:r>
          </a:p>
        </p:txBody>
      </p:sp>
    </p:spTree>
    <p:extLst>
      <p:ext uri="{BB962C8B-B14F-4D97-AF65-F5344CB8AC3E}">
        <p14:creationId xmlns:p14="http://schemas.microsoft.com/office/powerpoint/2010/main" val="12490372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矩形 61">
            <a:extLst>
              <a:ext uri="{FF2B5EF4-FFF2-40B4-BE49-F238E27FC236}">
                <a16:creationId xmlns:a16="http://schemas.microsoft.com/office/drawing/2014/main" id="{DA8AC03C-6E29-4BD0-BF35-D51441508C82}"/>
              </a:ext>
            </a:extLst>
          </p:cNvPr>
          <p:cNvSpPr/>
          <p:nvPr/>
        </p:nvSpPr>
        <p:spPr>
          <a:xfrm>
            <a:off x="1615440" y="2024164"/>
            <a:ext cx="8961120" cy="3364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一讲学家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设帐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寺中，闻之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笑曰：“尔辈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不能究物理。是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非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木杮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，岂能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为暴涨携之去？乃石性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坚重，沙性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松浮，湮于沙下，渐沉渐深耳。沿河求之，不亦颠乎？”众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服为确论。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6625476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>
            <a:extLst>
              <a:ext uri="{FF2B5EF4-FFF2-40B4-BE49-F238E27FC236}">
                <a16:creationId xmlns:a16="http://schemas.microsoft.com/office/drawing/2014/main" id="{4FA618CC-39AA-460B-B00B-05D84E33AEAF}"/>
              </a:ext>
            </a:extLst>
          </p:cNvPr>
          <p:cNvSpPr/>
          <p:nvPr/>
        </p:nvSpPr>
        <p:spPr>
          <a:xfrm>
            <a:off x="584880" y="840589"/>
            <a:ext cx="11124337" cy="5358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一老河兵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闻之，又笑曰：“凡河中失石，当求之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于上流。盖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石性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坚重， 沙性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松浮，水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不能冲石，其反激之力，必于石下迎水处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啮沙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为坎穴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 渐激渐深，至石之半，石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必倒掷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坎穴中。如是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再啮，石又再转。转转不已，遂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反溯流逆上矣。求之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下流， 固颠；求之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地中，不更颠乎？”如其言，果得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于数里外。然则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天下之事， 但知其一，不知其二者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多矣，可据理臆断欤？ 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5985265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图片 85">
            <a:extLst>
              <a:ext uri="{FF2B5EF4-FFF2-40B4-BE49-F238E27FC236}">
                <a16:creationId xmlns:a16="http://schemas.microsoft.com/office/drawing/2014/main" id="{8C4111A6-260E-41FD-B0DC-EA1D2CE19C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3" y="-101681"/>
            <a:ext cx="4643041" cy="1210634"/>
          </a:xfrm>
          <a:prstGeom prst="rect">
            <a:avLst/>
          </a:prstGeom>
        </p:spPr>
      </p:pic>
      <p:sp>
        <p:nvSpPr>
          <p:cNvPr id="64" name="矩形 63">
            <a:extLst>
              <a:ext uri="{FF2B5EF4-FFF2-40B4-BE49-F238E27FC236}">
                <a16:creationId xmlns:a16="http://schemas.microsoft.com/office/drawing/2014/main" id="{5A625615-8112-42BE-9AA4-9B92E99C3460}"/>
              </a:ext>
            </a:extLst>
          </p:cNvPr>
          <p:cNvSpPr/>
          <p:nvPr/>
        </p:nvSpPr>
        <p:spPr>
          <a:xfrm>
            <a:off x="307848" y="1450099"/>
            <a:ext cx="11576303" cy="5125122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沧州南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一寺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临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河</a:t>
            </a:r>
            <a:r>
              <a:rPr lang="zh-CN" altLang="en-US" sz="3200" b="1" dirty="0">
                <a:solidFill>
                  <a:srgbClr val="2B2B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干（   ）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，山门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200" b="1" dirty="0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圮（   ）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于河，二石兽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并沉焉。阅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十余岁，僧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200" b="1" dirty="0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募（   ）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金重修，求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二石兽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于水中，竟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不可得，以为顺流下矣。</a:t>
            </a:r>
            <a:r>
              <a:rPr lang="zh-CN" altLang="en-US" sz="3200" b="1" dirty="0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棹（   ）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数小舟，</a:t>
            </a:r>
            <a:r>
              <a:rPr lang="zh-CN" altLang="en-US" sz="3200" b="1" dirty="0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曳（   ）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铁</a:t>
            </a:r>
            <a:r>
              <a:rPr lang="zh-CN" altLang="en-US" sz="3200" b="1" dirty="0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钯（   ）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，寻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十余里无迹。 </a:t>
            </a: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一讲学家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设帐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寺中，闻之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笑曰：“尔辈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不能究物理。是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非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木</a:t>
            </a:r>
            <a:r>
              <a:rPr lang="zh-CN" altLang="en-US" sz="3200" b="1" dirty="0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杮（   ）</a:t>
            </a:r>
            <a:r>
              <a:rPr lang="en-US" altLang="zh-CN" sz="32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，岂能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为暴涨携之去？乃石性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坚重，沙性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松浮，</a:t>
            </a:r>
            <a:r>
              <a:rPr lang="zh-CN" altLang="en-US" sz="3200" b="1" dirty="0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湮（   ）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于沙下，渐沉渐深耳。沿河求之，不亦</a:t>
            </a:r>
            <a:r>
              <a:rPr lang="zh-CN" altLang="en-US" sz="3200" b="1" dirty="0">
                <a:solidFill>
                  <a:srgbClr val="2B2B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颠（   ）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乎？”众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服为确论。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A5839034-8F07-4513-B29E-239FD332810E}"/>
              </a:ext>
            </a:extLst>
          </p:cNvPr>
          <p:cNvSpPr txBox="1"/>
          <p:nvPr/>
        </p:nvSpPr>
        <p:spPr>
          <a:xfrm>
            <a:off x="2967288" y="5330664"/>
            <a:ext cx="8899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sym typeface="+mn-ea"/>
              </a:rPr>
              <a:t>yān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0BFE0A37-6625-4AE7-94F4-ECCD188A056F}"/>
              </a:ext>
            </a:extLst>
          </p:cNvPr>
          <p:cNvSpPr txBox="1"/>
          <p:nvPr/>
        </p:nvSpPr>
        <p:spPr>
          <a:xfrm>
            <a:off x="8757789" y="1560221"/>
            <a:ext cx="5485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sym typeface="+mn-ea"/>
              </a:rPr>
              <a:t>pǐ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8650C526-6C7C-45EB-A58B-F52E20616BC2}"/>
              </a:ext>
            </a:extLst>
          </p:cNvPr>
          <p:cNvSpPr txBox="1"/>
          <p:nvPr/>
        </p:nvSpPr>
        <p:spPr>
          <a:xfrm>
            <a:off x="6653409" y="2276271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sym typeface="+mn-ea"/>
              </a:rPr>
              <a:t>mù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0182DA07-3E8D-4AD0-B646-5970A7F4C791}"/>
              </a:ext>
            </a:extLst>
          </p:cNvPr>
          <p:cNvSpPr txBox="1"/>
          <p:nvPr/>
        </p:nvSpPr>
        <p:spPr>
          <a:xfrm>
            <a:off x="7640175" y="2815281"/>
            <a:ext cx="11176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sym typeface="+mn-ea"/>
              </a:rPr>
              <a:t>zhào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90E838F3-D48E-497B-82EF-621D39E10140}"/>
              </a:ext>
            </a:extLst>
          </p:cNvPr>
          <p:cNvSpPr txBox="1"/>
          <p:nvPr/>
        </p:nvSpPr>
        <p:spPr>
          <a:xfrm>
            <a:off x="755057" y="3381813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sym typeface="+mn-ea"/>
              </a:rPr>
              <a:t>yè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27130C99-1F70-431E-A478-7A2B741B5CF2}"/>
              </a:ext>
            </a:extLst>
          </p:cNvPr>
          <p:cNvSpPr txBox="1"/>
          <p:nvPr/>
        </p:nvSpPr>
        <p:spPr>
          <a:xfrm>
            <a:off x="3194914" y="3444966"/>
            <a:ext cx="6623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sym typeface="+mn-ea"/>
              </a:rPr>
              <a:t>pá</a:t>
            </a: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3C309559-5281-48AE-9FF3-E6B92F0C2170}"/>
              </a:ext>
            </a:extLst>
          </p:cNvPr>
          <p:cNvSpPr txBox="1"/>
          <p:nvPr/>
        </p:nvSpPr>
        <p:spPr>
          <a:xfrm>
            <a:off x="2967288" y="4670883"/>
            <a:ext cx="6623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sym typeface="+mn-ea"/>
              </a:rPr>
              <a:t>fèi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57139746-DF7B-4A89-9AAB-C4EF4AFBAF8A}"/>
              </a:ext>
            </a:extLst>
          </p:cNvPr>
          <p:cNvSpPr/>
          <p:nvPr/>
        </p:nvSpPr>
        <p:spPr>
          <a:xfrm>
            <a:off x="755057" y="6051999"/>
            <a:ext cx="9236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i="0" dirty="0" err="1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diān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BA389C76-47F8-4F77-97DB-7BFD1459413B}"/>
              </a:ext>
            </a:extLst>
          </p:cNvPr>
          <p:cNvSpPr/>
          <p:nvPr/>
        </p:nvSpPr>
        <p:spPr>
          <a:xfrm>
            <a:off x="5500964" y="1667942"/>
            <a:ext cx="8242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i="0" dirty="0" err="1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gān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74B70EBA-0E03-48D3-8497-D2EDD33D6D5C}"/>
              </a:ext>
            </a:extLst>
          </p:cNvPr>
          <p:cNvSpPr txBox="1"/>
          <p:nvPr/>
        </p:nvSpPr>
        <p:spPr>
          <a:xfrm>
            <a:off x="479713" y="245875"/>
            <a:ext cx="3149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注意字音字形</a:t>
            </a:r>
          </a:p>
        </p:txBody>
      </p:sp>
    </p:spTree>
    <p:extLst>
      <p:ext uri="{BB962C8B-B14F-4D97-AF65-F5344CB8AC3E}">
        <p14:creationId xmlns:p14="http://schemas.microsoft.com/office/powerpoint/2010/main" val="1498028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489CD8CE-3599-4091-AE98-7217C57DC6FE}"/>
              </a:ext>
            </a:extLst>
          </p:cNvPr>
          <p:cNvSpPr/>
          <p:nvPr/>
        </p:nvSpPr>
        <p:spPr>
          <a:xfrm>
            <a:off x="584880" y="840589"/>
            <a:ext cx="11124337" cy="5358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一老河兵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闻之，又笑曰：“凡河中失石，当求之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于上流。盖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石性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坚重， 沙性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松浮，水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不能冲石，其反激之力，必于石下迎水处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600" b="1" dirty="0">
                <a:solidFill>
                  <a:srgbClr val="2B2B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啮（    ）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沙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为坎穴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 渐激渐深，至石之半，石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必倒</a:t>
            </a:r>
            <a:r>
              <a:rPr lang="zh-CN" altLang="en-US" sz="3600" b="1" dirty="0">
                <a:solidFill>
                  <a:srgbClr val="2B2B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掷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坎穴中。如是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再啮，石又再转。转转不已，</a:t>
            </a:r>
            <a:r>
              <a:rPr lang="zh-CN" altLang="en-US" sz="3600" b="1" dirty="0">
                <a:solidFill>
                  <a:srgbClr val="2B2B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遂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反</a:t>
            </a:r>
            <a:r>
              <a:rPr lang="zh-CN" altLang="en-US" sz="3600" b="1" dirty="0">
                <a:solidFill>
                  <a:srgbClr val="2B2B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溯（    ）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流逆上矣。求之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下流， 固颠；求之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地中，不更颠乎？”如其言，果得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于数里外。然则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天下之事， 但知其一，不知其二者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多矣，可据理</a:t>
            </a:r>
            <a:r>
              <a:rPr lang="zh-CN" altLang="en-US" sz="3600" b="1" dirty="0">
                <a:solidFill>
                  <a:srgbClr val="2B2B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臆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断</a:t>
            </a:r>
            <a:r>
              <a:rPr lang="zh-CN" altLang="en-US" sz="3600" b="1" dirty="0">
                <a:solidFill>
                  <a:srgbClr val="2B2B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欤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？ </a:t>
            </a:r>
            <a:endParaRPr lang="zh-CN" altLang="en-US" sz="36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709493-7CBB-48F6-A3EF-1C91C7176C5E}"/>
              </a:ext>
            </a:extLst>
          </p:cNvPr>
          <p:cNvSpPr txBox="1"/>
          <p:nvPr/>
        </p:nvSpPr>
        <p:spPr>
          <a:xfrm>
            <a:off x="7959523" y="2238436"/>
            <a:ext cx="7120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effectLst/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niè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72D264C-2919-4776-AD82-166060F8EB84}"/>
              </a:ext>
            </a:extLst>
          </p:cNvPr>
          <p:cNvSpPr txBox="1"/>
          <p:nvPr/>
        </p:nvSpPr>
        <p:spPr>
          <a:xfrm>
            <a:off x="7460474" y="3646200"/>
            <a:ext cx="5677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effectLst/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s</a:t>
            </a:r>
            <a:r>
              <a:rPr lang="en-US" altLang="zh-CN" sz="3200" b="1" dirty="0">
                <a:solidFill>
                  <a:srgbClr val="FF0000"/>
                </a:solidFill>
                <a:effectLst/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  <a:sym typeface="宋体" panose="02010600030101010101" pitchFamily="2" charset="-122"/>
              </a:rPr>
              <a:t>ù</a:t>
            </a:r>
            <a:endParaRPr lang="zh-CN" altLang="en-US" sz="3200" b="1" dirty="0">
              <a:solidFill>
                <a:schemeClr val="tx1"/>
              </a:solidFill>
              <a:effectLst/>
              <a:latin typeface="汉语拼音" panose="000B0604020202020204" pitchFamily="34" charset="0"/>
              <a:ea typeface="楷体" panose="02010609060101010101" pitchFamily="49" charset="-122"/>
              <a:cs typeface="汉语拼音" panose="00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2934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6F6B0E44-307A-4470-84D2-1982B691FC2A}"/>
              </a:ext>
            </a:extLst>
          </p:cNvPr>
          <p:cNvSpPr/>
          <p:nvPr/>
        </p:nvSpPr>
        <p:spPr>
          <a:xfrm>
            <a:off x="1095983" y="1108952"/>
            <a:ext cx="10000034" cy="5219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纪昀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jì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yún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1724-1805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），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字晓岚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，一字春帆，号石云、观弈道人，谥文达，取“敏而好学可为文，授之以政无不达”之意，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清代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学者、文学家。一生的主要精力，倾注于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主持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四库全书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的编纂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以及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四库全书总目提要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撰写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上。他本人的著作，流传至今的有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纪文达公遗集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2800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笔记小说集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阅微草堂笔记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2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阅微草堂笔记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短小精悍，风格质朴简淡，是清代文言小说的代表作之一，内容多为妖怪鬼狐故事、奇闻逸事，也有随笔杂谈等。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河中石兽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选自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阅微草堂笔记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，卷十六。题目是编者加的。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6952A4F-B1B5-4CAF-B84A-EF4CEB9167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82"/>
            <a:ext cx="4643041" cy="121063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C8ACCA4C-695F-4D17-AA3A-3D9EE7A93759}"/>
              </a:ext>
            </a:extLst>
          </p:cNvPr>
          <p:cNvSpPr txBox="1"/>
          <p:nvPr/>
        </p:nvSpPr>
        <p:spPr>
          <a:xfrm>
            <a:off x="907730" y="180470"/>
            <a:ext cx="31499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文学常识</a:t>
            </a:r>
          </a:p>
        </p:txBody>
      </p:sp>
    </p:spTree>
    <p:extLst>
      <p:ext uri="{BB962C8B-B14F-4D97-AF65-F5344CB8AC3E}">
        <p14:creationId xmlns:p14="http://schemas.microsoft.com/office/powerpoint/2010/main" val="31491248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745300C-3C8B-4E81-917E-8C9267E8933E}"/>
              </a:ext>
            </a:extLst>
          </p:cNvPr>
          <p:cNvSpPr/>
          <p:nvPr/>
        </p:nvSpPr>
        <p:spPr>
          <a:xfrm>
            <a:off x="2482698" y="2026543"/>
            <a:ext cx="6096000" cy="24874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积累文言知识</a:t>
            </a: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梳理思路，理解文意</a:t>
            </a: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把握笔记体志怪小说的特点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8C54317-96D6-4951-8BA9-D5B7FBAD04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82"/>
            <a:ext cx="4643041" cy="121063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36EB9F7-9EE7-4687-BBD2-786C80F57DAB}"/>
              </a:ext>
            </a:extLst>
          </p:cNvPr>
          <p:cNvSpPr txBox="1"/>
          <p:nvPr/>
        </p:nvSpPr>
        <p:spPr>
          <a:xfrm>
            <a:off x="907730" y="180470"/>
            <a:ext cx="31499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学习目标</a:t>
            </a:r>
          </a:p>
        </p:txBody>
      </p:sp>
    </p:spTree>
    <p:extLst>
      <p:ext uri="{BB962C8B-B14F-4D97-AF65-F5344CB8AC3E}">
        <p14:creationId xmlns:p14="http://schemas.microsoft.com/office/powerpoint/2010/main" val="19430401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6EA97737-9C3F-4614-9DD9-C63A958454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82"/>
            <a:ext cx="4643041" cy="121063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38B2B6E-647C-4172-8736-17551EDC1A1F}"/>
              </a:ext>
            </a:extLst>
          </p:cNvPr>
          <p:cNvSpPr txBox="1"/>
          <p:nvPr/>
        </p:nvSpPr>
        <p:spPr>
          <a:xfrm>
            <a:off x="635300" y="149692"/>
            <a:ext cx="3372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积累文言知识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D2D7EC9-B2C0-4D50-9CE7-196E528F7FA5}"/>
              </a:ext>
            </a:extLst>
          </p:cNvPr>
          <p:cNvSpPr/>
          <p:nvPr/>
        </p:nvSpPr>
        <p:spPr>
          <a:xfrm>
            <a:off x="486502" y="1466219"/>
            <a:ext cx="7110206" cy="33108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解释下面红色词语在句中的意思</a:t>
            </a:r>
          </a:p>
          <a:p>
            <a:pPr>
              <a:lnSpc>
                <a:spcPct val="13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沧州南一寺临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河干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，山门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圮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于河</a:t>
            </a:r>
          </a:p>
          <a:p>
            <a:pPr>
              <a:lnSpc>
                <a:spcPct val="13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十余岁</a:t>
            </a:r>
          </a:p>
          <a:p>
            <a:pPr>
              <a:lnSpc>
                <a:spcPct val="13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求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二石兽于水中，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竟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不可得</a:t>
            </a:r>
          </a:p>
          <a:p>
            <a:pPr>
              <a:lnSpc>
                <a:spcPct val="13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棹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数小舟，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曳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铁钯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CBA825A-B51F-4BAA-9736-637EEE8D98BC}"/>
              </a:ext>
            </a:extLst>
          </p:cNvPr>
          <p:cNvSpPr/>
          <p:nvPr/>
        </p:nvSpPr>
        <p:spPr>
          <a:xfrm>
            <a:off x="7141042" y="2255338"/>
            <a:ext cx="14568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河岸  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D916D98-0744-45BB-88EE-3D903C2D57B4}"/>
              </a:ext>
            </a:extLst>
          </p:cNvPr>
          <p:cNvSpPr/>
          <p:nvPr/>
        </p:nvSpPr>
        <p:spPr>
          <a:xfrm>
            <a:off x="7116866" y="3002421"/>
            <a:ext cx="26086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经过、经历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AF8662B-3142-42D3-B123-D5E28725F0FC}"/>
              </a:ext>
            </a:extLst>
          </p:cNvPr>
          <p:cNvSpPr/>
          <p:nvPr/>
        </p:nvSpPr>
        <p:spPr>
          <a:xfrm>
            <a:off x="7141042" y="3615484"/>
            <a:ext cx="13147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寻找 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88EBF03-7ECC-434D-ABC3-ADB41A640AD9}"/>
              </a:ext>
            </a:extLst>
          </p:cNvPr>
          <p:cNvSpPr/>
          <p:nvPr/>
        </p:nvSpPr>
        <p:spPr>
          <a:xfrm>
            <a:off x="7211524" y="4204848"/>
            <a:ext cx="21299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划（船）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B5AB6C1-8FA6-4B73-B146-C1B767645145}"/>
              </a:ext>
            </a:extLst>
          </p:cNvPr>
          <p:cNvSpPr/>
          <p:nvPr/>
        </p:nvSpPr>
        <p:spPr>
          <a:xfrm>
            <a:off x="9173780" y="2255339"/>
            <a:ext cx="11726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倒塌</a:t>
            </a:r>
            <a:endParaRPr lang="zh-CN" altLang="en-US" sz="3200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696E3A2-8C13-473A-B6CD-06FC4FE53EA6}"/>
              </a:ext>
            </a:extLst>
          </p:cNvPr>
          <p:cNvSpPr/>
          <p:nvPr/>
        </p:nvSpPr>
        <p:spPr>
          <a:xfrm>
            <a:off x="9165999" y="3630148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终了、最后</a:t>
            </a:r>
            <a:endParaRPr lang="zh-CN" altLang="en-US" sz="2800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B378277-2F08-4556-96AB-1F0791F6A885}"/>
              </a:ext>
            </a:extLst>
          </p:cNvPr>
          <p:cNvSpPr/>
          <p:nvPr/>
        </p:nvSpPr>
        <p:spPr>
          <a:xfrm>
            <a:off x="9341485" y="4233136"/>
            <a:ext cx="9782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 拖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268358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  <p:bldP spid="12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2052</Words>
  <Application>Microsoft Office PowerPoint</Application>
  <PresentationFormat>宽屏</PresentationFormat>
  <Paragraphs>178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等线</vt:lpstr>
      <vt:lpstr>等线 Light</vt:lpstr>
      <vt:lpstr>方正粗黑宋简体</vt:lpstr>
      <vt:lpstr>方正舒体</vt:lpstr>
      <vt:lpstr>汉语拼音</vt:lpstr>
      <vt:lpstr>楷体</vt:lpstr>
      <vt:lpstr>微软雅黑</vt:lpstr>
      <vt:lpstr>Arial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czm</dc:creator>
  <cp:lastModifiedBy>czm</cp:lastModifiedBy>
  <cp:revision>36</cp:revision>
  <dcterms:created xsi:type="dcterms:W3CDTF">2020-04-04T06:24:32Z</dcterms:created>
  <dcterms:modified xsi:type="dcterms:W3CDTF">2020-04-04T09:55:05Z</dcterms:modified>
</cp:coreProperties>
</file>