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</p:sldMasterIdLst>
  <p:sldIdLst>
    <p:sldId id="256" r:id="rId7"/>
    <p:sldId id="320" r:id="rId8"/>
    <p:sldId id="321" r:id="rId9"/>
    <p:sldId id="322" r:id="rId10"/>
    <p:sldId id="315" r:id="rId11"/>
    <p:sldId id="261" r:id="rId12"/>
    <p:sldId id="351" r:id="rId13"/>
    <p:sldId id="296" r:id="rId14"/>
    <p:sldId id="352" r:id="rId15"/>
    <p:sldId id="376" r:id="rId16"/>
    <p:sldId id="297" r:id="rId17"/>
    <p:sldId id="353" r:id="rId18"/>
    <p:sldId id="354" r:id="rId19"/>
    <p:sldId id="377" r:id="rId20"/>
    <p:sldId id="378" r:id="rId21"/>
    <p:sldId id="379" r:id="rId22"/>
    <p:sldId id="380" r:id="rId23"/>
    <p:sldId id="323" r:id="rId24"/>
    <p:sldId id="288" r:id="rId25"/>
    <p:sldId id="306" r:id="rId26"/>
    <p:sldId id="324" r:id="rId27"/>
    <p:sldId id="317" r:id="rId28"/>
    <p:sldId id="313" r:id="rId29"/>
    <p:sldId id="309" r:id="rId30"/>
    <p:sldId id="319" r:id="rId31"/>
    <p:sldId id="326" r:id="rId32"/>
    <p:sldId id="265" r:id="rId33"/>
    <p:sldId id="308" r:id="rId34"/>
    <p:sldId id="274" r:id="rId35"/>
    <p:sldId id="289" r:id="rId3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D60093"/>
    <a:srgbClr val="FF33CC"/>
    <a:srgbClr val="660033"/>
    <a:srgbClr val="003300"/>
    <a:srgbClr val="FF0000"/>
    <a:srgbClr val="339933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23"/>
        <p:guide pos="2858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0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2049"/>
          <p:cNvGrpSpPr>
            <a:grpSpLocks noChangeAspect="1"/>
          </p:cNvGrpSpPr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2051" name="图片 2050" descr="R0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6" y="3006"/>
              <a:ext cx="4704" cy="131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2" name="图片 2051" descr="R0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1062" cy="43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3" name="图片 2052" descr="R01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2" y="864"/>
              <a:ext cx="5376" cy="237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054" name="标题 2053"/>
          <p:cNvSpPr>
            <a:spLocks noGrp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5" name="副标题 2054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6" name="日期占位符 2055"/>
          <p:cNvSpPr>
            <a:spLocks noGrp="1"/>
          </p:cNvSpPr>
          <p:nvPr>
            <p:ph type="dt" sz="quarter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>
                <a:latin typeface="Times New Roman" panose="02020603050405020304" pitchFamily="2" charset="0"/>
              </a:defRPr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7" name="页脚占位符 205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>
                <a:latin typeface="Times New Roman" panose="02020603050405020304" pitchFamily="2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2058" name="灯片编号占位符 205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>
                <a:latin typeface="Times New Roman" panose="02020603050405020304" pitchFamily="2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10350" y="381000"/>
            <a:ext cx="2000250" cy="6096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381000"/>
            <a:ext cx="5884793" cy="6096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直接连接符 4097"/>
          <p:cNvSpPr/>
          <p:nvPr/>
        </p:nvSpPr>
        <p:spPr>
          <a:xfrm>
            <a:off x="7315200" y="1066800"/>
            <a:ext cx="0" cy="4495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099" name="标题 4098"/>
          <p:cNvSpPr>
            <a:spLocks noGrp="1"/>
          </p:cNvSpPr>
          <p:nvPr>
            <p:ph type="ctrTitle"/>
          </p:nvPr>
        </p:nvSpPr>
        <p:spPr>
          <a:xfrm>
            <a:off x="315913" y="466725"/>
            <a:ext cx="6781800" cy="21336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 algn="r">
              <a:defRPr sz="48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100" name="副标题 4099"/>
          <p:cNvSpPr>
            <a:spLocks noGrp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r">
              <a:buNone/>
              <a:defRPr sz="3200"/>
            </a:lvl1pPr>
            <a:lvl2pPr marL="344805" lvl="1" indent="0" algn="ctr">
              <a:buNone/>
              <a:defRPr sz="3200"/>
            </a:lvl2pPr>
            <a:lvl3pPr marL="694055" lvl="2" indent="0" algn="ctr">
              <a:buNone/>
              <a:defRPr sz="3200"/>
            </a:lvl3pPr>
            <a:lvl4pPr marL="989330" lvl="3" indent="0" algn="ctr">
              <a:buNone/>
              <a:defRPr sz="3200"/>
            </a:lvl4pPr>
            <a:lvl5pPr marL="1282700" lvl="4" indent="0" algn="ctr">
              <a:buNone/>
              <a:defRPr sz="3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101" name="日期占位符 4100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0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102" name="页脚占位符 4101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0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103" name="灯片编号占位符 4102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000"/>
            </a:lvl1pPr>
          </a:lstStyle>
          <a:p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4104" name="组合 4103"/>
          <p:cNvGrpSpPr/>
          <p:nvPr/>
        </p:nvGrpSpPr>
        <p:grpSpPr>
          <a:xfrm>
            <a:off x="7493000" y="2992438"/>
            <a:ext cx="1338263" cy="2189162"/>
            <a:chOff x="0" y="0"/>
            <a:chExt cx="843" cy="1379"/>
          </a:xfrm>
        </p:grpSpPr>
        <p:sp>
          <p:nvSpPr>
            <p:cNvPr id="4105" name="椭圆 4104"/>
            <p:cNvSpPr/>
            <p:nvPr/>
          </p:nvSpPr>
          <p:spPr>
            <a:xfrm>
              <a:off x="0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6" name="椭圆 4105"/>
            <p:cNvSpPr/>
            <p:nvPr/>
          </p:nvSpPr>
          <p:spPr>
            <a:xfrm>
              <a:off x="179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7" name="椭圆 4106"/>
            <p:cNvSpPr/>
            <p:nvPr/>
          </p:nvSpPr>
          <p:spPr>
            <a:xfrm>
              <a:off x="358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8" name="椭圆 4107"/>
            <p:cNvSpPr/>
            <p:nvPr/>
          </p:nvSpPr>
          <p:spPr>
            <a:xfrm>
              <a:off x="0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9" name="椭圆 4108"/>
            <p:cNvSpPr/>
            <p:nvPr/>
          </p:nvSpPr>
          <p:spPr>
            <a:xfrm>
              <a:off x="179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0" name="椭圆 4109"/>
            <p:cNvSpPr/>
            <p:nvPr/>
          </p:nvSpPr>
          <p:spPr>
            <a:xfrm>
              <a:off x="358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1" name="椭圆 4110"/>
            <p:cNvSpPr/>
            <p:nvPr/>
          </p:nvSpPr>
          <p:spPr>
            <a:xfrm>
              <a:off x="537" y="1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2" name="椭圆 4111"/>
            <p:cNvSpPr/>
            <p:nvPr/>
          </p:nvSpPr>
          <p:spPr>
            <a:xfrm>
              <a:off x="0" y="358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3" name="椭圆 4112"/>
            <p:cNvSpPr/>
            <p:nvPr/>
          </p:nvSpPr>
          <p:spPr>
            <a:xfrm>
              <a:off x="179" y="358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4" name="椭圆 4113"/>
            <p:cNvSpPr/>
            <p:nvPr/>
          </p:nvSpPr>
          <p:spPr>
            <a:xfrm>
              <a:off x="358" y="358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5" name="椭圆 4114"/>
            <p:cNvSpPr/>
            <p:nvPr/>
          </p:nvSpPr>
          <p:spPr>
            <a:xfrm>
              <a:off x="537" y="358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6" name="椭圆 4115"/>
            <p:cNvSpPr/>
            <p:nvPr/>
          </p:nvSpPr>
          <p:spPr>
            <a:xfrm>
              <a:off x="716" y="3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7" name="椭圆 4116"/>
            <p:cNvSpPr/>
            <p:nvPr/>
          </p:nvSpPr>
          <p:spPr>
            <a:xfrm>
              <a:off x="0" y="536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8" name="椭圆 4117"/>
            <p:cNvSpPr/>
            <p:nvPr/>
          </p:nvSpPr>
          <p:spPr>
            <a:xfrm>
              <a:off x="179" y="536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9" name="椭圆 4118"/>
            <p:cNvSpPr/>
            <p:nvPr/>
          </p:nvSpPr>
          <p:spPr>
            <a:xfrm>
              <a:off x="358" y="536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20" name="椭圆 4119"/>
            <p:cNvSpPr/>
            <p:nvPr/>
          </p:nvSpPr>
          <p:spPr>
            <a:xfrm>
              <a:off x="537" y="536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21" name="椭圆 4120"/>
            <p:cNvSpPr/>
            <p:nvPr/>
          </p:nvSpPr>
          <p:spPr>
            <a:xfrm>
              <a:off x="0" y="715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22" name="椭圆 4121"/>
            <p:cNvSpPr/>
            <p:nvPr/>
          </p:nvSpPr>
          <p:spPr>
            <a:xfrm>
              <a:off x="179" y="715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23" name="椭圆 4122"/>
            <p:cNvSpPr/>
            <p:nvPr/>
          </p:nvSpPr>
          <p:spPr>
            <a:xfrm>
              <a:off x="358" y="715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24" name="椭圆 4123"/>
            <p:cNvSpPr/>
            <p:nvPr/>
          </p:nvSpPr>
          <p:spPr>
            <a:xfrm>
              <a:off x="537" y="715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25" name="椭圆 4124"/>
            <p:cNvSpPr/>
            <p:nvPr/>
          </p:nvSpPr>
          <p:spPr>
            <a:xfrm>
              <a:off x="716" y="715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26" name="椭圆 4125"/>
            <p:cNvSpPr/>
            <p:nvPr/>
          </p:nvSpPr>
          <p:spPr>
            <a:xfrm>
              <a:off x="0" y="89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27" name="椭圆 4126"/>
            <p:cNvSpPr/>
            <p:nvPr/>
          </p:nvSpPr>
          <p:spPr>
            <a:xfrm>
              <a:off x="179" y="894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28" name="椭圆 4127"/>
            <p:cNvSpPr/>
            <p:nvPr/>
          </p:nvSpPr>
          <p:spPr>
            <a:xfrm>
              <a:off x="358" y="894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29" name="椭圆 4128"/>
            <p:cNvSpPr/>
            <p:nvPr/>
          </p:nvSpPr>
          <p:spPr>
            <a:xfrm>
              <a:off x="537" y="894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30" name="椭圆 4129"/>
            <p:cNvSpPr/>
            <p:nvPr/>
          </p:nvSpPr>
          <p:spPr>
            <a:xfrm>
              <a:off x="0" y="107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31" name="椭圆 4130"/>
            <p:cNvSpPr/>
            <p:nvPr/>
          </p:nvSpPr>
          <p:spPr>
            <a:xfrm>
              <a:off x="179" y="107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32" name="椭圆 4131"/>
            <p:cNvSpPr/>
            <p:nvPr/>
          </p:nvSpPr>
          <p:spPr>
            <a:xfrm>
              <a:off x="358" y="1073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33" name="椭圆 4132"/>
            <p:cNvSpPr/>
            <p:nvPr/>
          </p:nvSpPr>
          <p:spPr>
            <a:xfrm>
              <a:off x="537" y="1073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34" name="椭圆 4133"/>
            <p:cNvSpPr/>
            <p:nvPr/>
          </p:nvSpPr>
          <p:spPr>
            <a:xfrm>
              <a:off x="179" y="1252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35" name="椭圆 4134"/>
            <p:cNvSpPr/>
            <p:nvPr/>
          </p:nvSpPr>
          <p:spPr>
            <a:xfrm>
              <a:off x="537" y="1252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4136" name="直接连接符 4135"/>
          <p:cNvSpPr/>
          <p:nvPr/>
        </p:nvSpPr>
        <p:spPr>
          <a:xfrm>
            <a:off x="304800" y="2819400"/>
            <a:ext cx="8229600" cy="0"/>
          </a:xfrm>
          <a:prstGeom prst="line">
            <a:avLst/>
          </a:prstGeom>
          <a:ln w="63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 spd="slow">
    <p:randomBar dir="vert"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2504" cy="44116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719263"/>
            <a:ext cx="4032504" cy="44116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52930" cy="60086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/>
          </p:cNvSpPr>
          <p:nvPr>
            <p:ph type="ctrTitle"/>
          </p:nvPr>
        </p:nvSpPr>
        <p:spPr>
          <a:xfrm>
            <a:off x="2133600" y="1371600"/>
            <a:ext cx="6477000" cy="1752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sz="54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147" name="副标题 6146"/>
          <p:cNvSpPr>
            <a:spLocks noGrp="1"/>
          </p:cNvSpPr>
          <p:nvPr>
            <p:ph type="subTitle" idx="1"/>
          </p:nvPr>
        </p:nvSpPr>
        <p:spPr>
          <a:xfrm>
            <a:off x="2133600" y="3733800"/>
            <a:ext cx="6477000" cy="1981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6148" name="日期占位符 6147"/>
          <p:cNvSpPr>
            <a:spLocks noGrp="1"/>
          </p:cNvSpPr>
          <p:nvPr>
            <p:ph type="dt" sz="half" idx="2"/>
          </p:nvPr>
        </p:nvSpPr>
        <p:spPr>
          <a:xfrm>
            <a:off x="7086600" y="6248400"/>
            <a:ext cx="1524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0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49" name="页脚占位符 6148"/>
          <p:cNvSpPr>
            <a:spLocks noGrp="1"/>
          </p:cNvSpPr>
          <p:nvPr>
            <p:ph type="ftr" sz="quarter" idx="3"/>
          </p:nvPr>
        </p:nvSpPr>
        <p:spPr>
          <a:xfrm>
            <a:off x="3810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0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50" name="灯片编号占位符 6149"/>
          <p:cNvSpPr>
            <a:spLocks noGrp="1"/>
          </p:cNvSpPr>
          <p:nvPr>
            <p:ph type="sldNum" sz="quarter" idx="4"/>
          </p:nvPr>
        </p:nvSpPr>
        <p:spPr>
          <a:xfrm>
            <a:off x="2209800" y="6248400"/>
            <a:ext cx="12192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51" name="直接连接符 6150"/>
          <p:cNvSpPr/>
          <p:nvPr/>
        </p:nvSpPr>
        <p:spPr>
          <a:xfrm>
            <a:off x="1905000" y="1219200"/>
            <a:ext cx="0" cy="2057400"/>
          </a:xfrm>
          <a:prstGeom prst="line">
            <a:avLst/>
          </a:prstGeom>
          <a:ln w="349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2" name="椭圆 6151"/>
          <p:cNvSpPr/>
          <p:nvPr/>
        </p:nvSpPr>
        <p:spPr>
          <a:xfrm>
            <a:off x="163513" y="2103438"/>
            <a:ext cx="347662" cy="347662"/>
          </a:xfrm>
          <a:prstGeom prst="ellipse">
            <a:avLst/>
          </a:prstGeom>
          <a:solidFill>
            <a:schemeClr val="tx1"/>
          </a:solidFill>
          <a:ln w="9525">
            <a:noFill/>
          </a:ln>
        </p:spPr>
        <p:txBody>
          <a:bodyPr wrap="none" anchor="ctr"/>
          <a:p>
            <a:pPr lvl="0" algn="ctr"/>
            <a:endParaRPr lang="zh-CN" altLang="en-US" sz="2400" dirty="0">
              <a:latin typeface="Times New Roman" panose="02020603050405020304" pitchFamily="2" charset="0"/>
            </a:endParaRPr>
          </a:p>
        </p:txBody>
      </p:sp>
      <p:sp>
        <p:nvSpPr>
          <p:cNvPr id="6153" name="椭圆 6152"/>
          <p:cNvSpPr/>
          <p:nvPr/>
        </p:nvSpPr>
        <p:spPr>
          <a:xfrm>
            <a:off x="739775" y="2105025"/>
            <a:ext cx="349250" cy="347663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lvl="0" algn="ctr"/>
            <a:endParaRPr lang="zh-CN" altLang="en-US" sz="2400" dirty="0">
              <a:latin typeface="Times New Roman" panose="02020603050405020304" pitchFamily="2" charset="0"/>
            </a:endParaRPr>
          </a:p>
        </p:txBody>
      </p:sp>
      <p:sp>
        <p:nvSpPr>
          <p:cNvPr id="6154" name="椭圆 6153"/>
          <p:cNvSpPr/>
          <p:nvPr/>
        </p:nvSpPr>
        <p:spPr>
          <a:xfrm>
            <a:off x="1317625" y="2105025"/>
            <a:ext cx="347663" cy="347663"/>
          </a:xfrm>
          <a:prstGeom prst="ellipse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p>
            <a:pPr lvl="0" algn="ctr"/>
            <a:endParaRPr lang="zh-CN" altLang="en-US" sz="2400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ransition spd="slow">
    <p:randomBar dir="vert"/>
  </p:transition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524000" y="1905000"/>
            <a:ext cx="343509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99304" y="1905000"/>
            <a:ext cx="343509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81800" y="190500"/>
            <a:ext cx="1752600" cy="58293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524000" y="190500"/>
            <a:ext cx="5156200" cy="58293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8194" name="组合 8193"/>
          <p:cNvGrpSpPr/>
          <p:nvPr/>
        </p:nvGrpSpPr>
        <p:grpSpPr>
          <a:xfrm>
            <a:off x="0" y="0"/>
            <a:ext cx="8805863" cy="6858000"/>
            <a:chOff x="0" y="0"/>
            <a:chExt cx="5547" cy="4320"/>
          </a:xfrm>
        </p:grpSpPr>
        <p:grpSp>
          <p:nvGrpSpPr>
            <p:cNvPr id="8195" name="组合 8194"/>
            <p:cNvGrpSpPr/>
            <p:nvPr userDrawn="1"/>
          </p:nvGrpSpPr>
          <p:grpSpPr>
            <a:xfrm rot="-215207">
              <a:off x="3690" y="234"/>
              <a:ext cx="1857" cy="3625"/>
              <a:chOff x="0" y="0"/>
              <a:chExt cx="1857" cy="3625"/>
            </a:xfrm>
          </p:grpSpPr>
          <p:sp>
            <p:nvSpPr>
              <p:cNvPr id="8196" name="未知"/>
              <p:cNvSpPr/>
              <p:nvPr userDrawn="1"/>
            </p:nvSpPr>
            <p:spPr>
              <a:xfrm rot="-9414770" flipV="1">
                <a:off x="524" y="0"/>
                <a:ext cx="1333" cy="1485"/>
              </a:xfrm>
              <a:custGeom>
                <a:avLst/>
                <a:gdLst/>
                <a:ahLst/>
                <a:cxnLst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197" name="未知"/>
              <p:cNvSpPr/>
              <p:nvPr userDrawn="1"/>
            </p:nvSpPr>
            <p:spPr>
              <a:xfrm rot="-9414770" flipV="1">
                <a:off x="1019" y="1024"/>
                <a:ext cx="571" cy="531"/>
              </a:xfrm>
              <a:custGeom>
                <a:avLst/>
                <a:gdLst/>
                <a:ahLst/>
                <a:cxnLst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198" name="未知"/>
              <p:cNvSpPr/>
              <p:nvPr userDrawn="1"/>
            </p:nvSpPr>
            <p:spPr>
              <a:xfrm rot="-9414770" flipV="1">
                <a:off x="629" y="1389"/>
                <a:ext cx="277" cy="249"/>
              </a:xfrm>
              <a:custGeom>
                <a:avLst/>
                <a:gdLst/>
                <a:ahLst/>
                <a:cxnLst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199" name="未知"/>
              <p:cNvSpPr/>
              <p:nvPr userDrawn="1"/>
            </p:nvSpPr>
            <p:spPr>
              <a:xfrm rot="-9414770" flipV="1">
                <a:off x="969" y="199"/>
                <a:ext cx="245" cy="347"/>
              </a:xfrm>
              <a:custGeom>
                <a:avLst/>
                <a:gdLst/>
                <a:ahLst/>
                <a:cxnLst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00" name="未知"/>
              <p:cNvSpPr/>
              <p:nvPr userDrawn="1"/>
            </p:nvSpPr>
            <p:spPr>
              <a:xfrm rot="-9414770" flipV="1">
                <a:off x="835" y="1429"/>
                <a:ext cx="103" cy="209"/>
              </a:xfrm>
              <a:custGeom>
                <a:avLst/>
                <a:gdLst/>
                <a:ahLst/>
                <a:cxnLst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01" name="未知"/>
              <p:cNvSpPr/>
              <p:nvPr userDrawn="1"/>
            </p:nvSpPr>
            <p:spPr>
              <a:xfrm rot="-9414770" flipV="1">
                <a:off x="885" y="547"/>
                <a:ext cx="120" cy="90"/>
              </a:xfrm>
              <a:custGeom>
                <a:avLst/>
                <a:gdLst/>
                <a:ahLst/>
                <a:cxnLst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02" name="未知"/>
              <p:cNvSpPr/>
              <p:nvPr userDrawn="1"/>
            </p:nvSpPr>
            <p:spPr>
              <a:xfrm rot="-9414770" flipV="1">
                <a:off x="0" y="1566"/>
                <a:ext cx="330" cy="2059"/>
              </a:xfrm>
              <a:custGeom>
                <a:avLst/>
                <a:gdLst/>
                <a:ahLst/>
                <a:cxnLst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8203" name="未知"/>
            <p:cNvSpPr/>
            <p:nvPr userDrawn="1"/>
          </p:nvSpPr>
          <p:spPr>
            <a:xfrm rot="-21226670" flipH="1">
              <a:off x="22" y="1957"/>
              <a:ext cx="323" cy="649"/>
            </a:xfrm>
            <a:custGeom>
              <a:avLst/>
              <a:gdLst/>
              <a:ahLst/>
              <a:cxnLst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04" name="未知"/>
            <p:cNvSpPr/>
            <p:nvPr userDrawn="1"/>
          </p:nvSpPr>
          <p:spPr>
            <a:xfrm>
              <a:off x="168" y="1260"/>
              <a:ext cx="1259" cy="1532"/>
            </a:xfrm>
            <a:custGeom>
              <a:avLst/>
              <a:gdLst/>
              <a:ahLst/>
              <a:cxnLst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05" name="未知"/>
            <p:cNvSpPr/>
            <p:nvPr userDrawn="1"/>
          </p:nvSpPr>
          <p:spPr>
            <a:xfrm>
              <a:off x="0" y="2610"/>
              <a:ext cx="801" cy="459"/>
            </a:xfrm>
            <a:custGeom>
              <a:avLst/>
              <a:gdLst/>
              <a:ahLst/>
              <a:cxnLst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06" name="未知"/>
            <p:cNvSpPr/>
            <p:nvPr userDrawn="1"/>
          </p:nvSpPr>
          <p:spPr>
            <a:xfrm rot="-21226670" flipH="1">
              <a:off x="898" y="2855"/>
              <a:ext cx="354" cy="464"/>
            </a:xfrm>
            <a:custGeom>
              <a:avLst/>
              <a:gdLst/>
              <a:ahLst/>
              <a:cxnLst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07" name="未知"/>
            <p:cNvSpPr/>
            <p:nvPr userDrawn="1"/>
          </p:nvSpPr>
          <p:spPr>
            <a:xfrm rot="-21226670" flipH="1">
              <a:off x="799" y="2979"/>
              <a:ext cx="87" cy="274"/>
            </a:xfrm>
            <a:custGeom>
              <a:avLst/>
              <a:gdLst/>
              <a:ahLst/>
              <a:cxnLst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08" name="未知"/>
            <p:cNvSpPr/>
            <p:nvPr userDrawn="1"/>
          </p:nvSpPr>
          <p:spPr>
            <a:xfrm>
              <a:off x="1190" y="3273"/>
              <a:ext cx="1108" cy="1047"/>
            </a:xfrm>
            <a:custGeom>
              <a:avLst/>
              <a:gdLst/>
              <a:ahLst/>
              <a:cxnLst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8209" name="组合 8208"/>
            <p:cNvGrpSpPr/>
            <p:nvPr userDrawn="1"/>
          </p:nvGrpSpPr>
          <p:grpSpPr>
            <a:xfrm rot="3220060">
              <a:off x="2616" y="739"/>
              <a:ext cx="569" cy="637"/>
              <a:chOff x="0" y="0"/>
              <a:chExt cx="129" cy="157"/>
            </a:xfrm>
          </p:grpSpPr>
          <p:sp>
            <p:nvSpPr>
              <p:cNvPr id="8210" name="未知"/>
              <p:cNvSpPr/>
              <p:nvPr userDrawn="1"/>
            </p:nvSpPr>
            <p:spPr>
              <a:xfrm>
                <a:off x="0" y="0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11" name="未知"/>
              <p:cNvSpPr/>
              <p:nvPr userDrawn="1"/>
            </p:nvSpPr>
            <p:spPr>
              <a:xfrm>
                <a:off x="59" y="28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12" name="未知"/>
              <p:cNvSpPr/>
              <p:nvPr userDrawn="1"/>
            </p:nvSpPr>
            <p:spPr>
              <a:xfrm>
                <a:off x="45" y="132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8213" name="组合 8212"/>
            <p:cNvGrpSpPr/>
            <p:nvPr userDrawn="1"/>
          </p:nvGrpSpPr>
          <p:grpSpPr>
            <a:xfrm rot="-6691250">
              <a:off x="3621" y="117"/>
              <a:ext cx="356" cy="607"/>
              <a:chOff x="0" y="0"/>
              <a:chExt cx="129" cy="157"/>
            </a:xfrm>
          </p:grpSpPr>
          <p:sp>
            <p:nvSpPr>
              <p:cNvPr id="8214" name="未知"/>
              <p:cNvSpPr/>
              <p:nvPr userDrawn="1"/>
            </p:nvSpPr>
            <p:spPr>
              <a:xfrm>
                <a:off x="0" y="0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15" name="未知"/>
              <p:cNvSpPr/>
              <p:nvPr userDrawn="1"/>
            </p:nvSpPr>
            <p:spPr>
              <a:xfrm>
                <a:off x="59" y="28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16" name="未知"/>
              <p:cNvSpPr/>
              <p:nvPr userDrawn="1"/>
            </p:nvSpPr>
            <p:spPr>
              <a:xfrm>
                <a:off x="45" y="132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8217" name="组合 8216"/>
            <p:cNvGrpSpPr/>
            <p:nvPr userDrawn="1"/>
          </p:nvGrpSpPr>
          <p:grpSpPr>
            <a:xfrm rot="-13075160">
              <a:off x="668" y="3321"/>
              <a:ext cx="501" cy="502"/>
              <a:chOff x="0" y="0"/>
              <a:chExt cx="129" cy="157"/>
            </a:xfrm>
          </p:grpSpPr>
          <p:sp>
            <p:nvSpPr>
              <p:cNvPr id="8218" name="未知"/>
              <p:cNvSpPr/>
              <p:nvPr userDrawn="1"/>
            </p:nvSpPr>
            <p:spPr>
              <a:xfrm>
                <a:off x="0" y="0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19" name="未知"/>
              <p:cNvSpPr/>
              <p:nvPr userDrawn="1"/>
            </p:nvSpPr>
            <p:spPr>
              <a:xfrm>
                <a:off x="59" y="28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20" name="未知"/>
              <p:cNvSpPr/>
              <p:nvPr userDrawn="1"/>
            </p:nvSpPr>
            <p:spPr>
              <a:xfrm>
                <a:off x="45" y="132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8221" name="组合 8220"/>
            <p:cNvGrpSpPr/>
            <p:nvPr userDrawn="1"/>
          </p:nvGrpSpPr>
          <p:grpSpPr>
            <a:xfrm rot="4106450" flipH="1">
              <a:off x="378" y="246"/>
              <a:ext cx="709" cy="892"/>
              <a:chOff x="0" y="0"/>
              <a:chExt cx="129" cy="157"/>
            </a:xfrm>
          </p:grpSpPr>
          <p:sp>
            <p:nvSpPr>
              <p:cNvPr id="8222" name="未知"/>
              <p:cNvSpPr/>
              <p:nvPr userDrawn="1"/>
            </p:nvSpPr>
            <p:spPr>
              <a:xfrm>
                <a:off x="0" y="0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23" name="未知"/>
              <p:cNvSpPr/>
              <p:nvPr userDrawn="1"/>
            </p:nvSpPr>
            <p:spPr>
              <a:xfrm>
                <a:off x="59" y="28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24" name="未知"/>
              <p:cNvSpPr/>
              <p:nvPr userDrawn="1"/>
            </p:nvSpPr>
            <p:spPr>
              <a:xfrm>
                <a:off x="45" y="132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8225" name="组合 8224"/>
            <p:cNvGrpSpPr/>
            <p:nvPr userDrawn="1"/>
          </p:nvGrpSpPr>
          <p:grpSpPr>
            <a:xfrm rot="10015322" flipH="1">
              <a:off x="4625" y="2382"/>
              <a:ext cx="709" cy="892"/>
              <a:chOff x="0" y="0"/>
              <a:chExt cx="129" cy="157"/>
            </a:xfrm>
          </p:grpSpPr>
          <p:sp>
            <p:nvSpPr>
              <p:cNvPr id="8226" name="未知"/>
              <p:cNvSpPr/>
              <p:nvPr userDrawn="1"/>
            </p:nvSpPr>
            <p:spPr>
              <a:xfrm>
                <a:off x="0" y="0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27" name="未知"/>
              <p:cNvSpPr/>
              <p:nvPr userDrawn="1"/>
            </p:nvSpPr>
            <p:spPr>
              <a:xfrm>
                <a:off x="59" y="28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28" name="未知"/>
              <p:cNvSpPr/>
              <p:nvPr userDrawn="1"/>
            </p:nvSpPr>
            <p:spPr>
              <a:xfrm>
                <a:off x="45" y="132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8229" name="未知"/>
            <p:cNvSpPr/>
            <p:nvPr userDrawn="1"/>
          </p:nvSpPr>
          <p:spPr>
            <a:xfrm>
              <a:off x="1217" y="2"/>
              <a:ext cx="862" cy="886"/>
            </a:xfrm>
            <a:custGeom>
              <a:avLst/>
              <a:gdLst/>
              <a:ahLst/>
              <a:cxnLst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30" name="未知"/>
            <p:cNvSpPr/>
            <p:nvPr userDrawn="1"/>
          </p:nvSpPr>
          <p:spPr>
            <a:xfrm rot="-11767473" flipV="1">
              <a:off x="2158" y="102"/>
              <a:ext cx="681" cy="593"/>
            </a:xfrm>
            <a:custGeom>
              <a:avLst/>
              <a:gdLst/>
              <a:ahLst/>
              <a:cxnLst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31" name="未知"/>
            <p:cNvSpPr/>
            <p:nvPr userDrawn="1"/>
          </p:nvSpPr>
          <p:spPr>
            <a:xfrm rot="-11767473" flipV="1">
              <a:off x="1997" y="858"/>
              <a:ext cx="330" cy="278"/>
            </a:xfrm>
            <a:custGeom>
              <a:avLst/>
              <a:gdLst/>
              <a:ahLst/>
              <a:cxnLst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32" name="未知"/>
            <p:cNvSpPr/>
            <p:nvPr userDrawn="1"/>
          </p:nvSpPr>
          <p:spPr>
            <a:xfrm rot="-11767473" flipV="1">
              <a:off x="2224" y="808"/>
              <a:ext cx="123" cy="233"/>
            </a:xfrm>
            <a:custGeom>
              <a:avLst/>
              <a:gdLst/>
              <a:ahLst/>
              <a:cxnLst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33" name="未知"/>
            <p:cNvSpPr/>
            <p:nvPr userDrawn="1"/>
          </p:nvSpPr>
          <p:spPr>
            <a:xfrm>
              <a:off x="1603" y="0"/>
              <a:ext cx="124" cy="121"/>
            </a:xfrm>
            <a:custGeom>
              <a:avLst/>
              <a:gdLst/>
              <a:ahLst/>
              <a:cxnLst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34" name="未知"/>
            <p:cNvSpPr/>
            <p:nvPr userDrawn="1"/>
          </p:nvSpPr>
          <p:spPr>
            <a:xfrm rot="-11767473" flipV="1">
              <a:off x="2173" y="1238"/>
              <a:ext cx="393" cy="2300"/>
            </a:xfrm>
            <a:custGeom>
              <a:avLst/>
              <a:gdLst/>
              <a:ahLst/>
              <a:cxnLst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35" name="未知"/>
            <p:cNvSpPr/>
            <p:nvPr userDrawn="1"/>
          </p:nvSpPr>
          <p:spPr>
            <a:xfrm>
              <a:off x="0" y="1848"/>
              <a:ext cx="36" cy="132"/>
            </a:xfrm>
            <a:custGeom>
              <a:avLst/>
              <a:gdLst/>
              <a:ahLst/>
              <a:cxnLst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8236" name="日期占位符 8235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>
                <a:latin typeface="Verdana" panose="020B0604030504040204" pitchFamily="2" charset="0"/>
              </a:defRPr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237" name="页脚占位符 8236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>
                <a:latin typeface="Verdana" panose="020B0604030504040204" pitchFamily="2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8238" name="灯片编号占位符 823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>
                <a:latin typeface="Verdana" panose="020B0604030504040204" pitchFamily="2" charset="0"/>
              </a:defRPr>
            </a:lvl1pPr>
          </a:lstStyle>
          <a:p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239" name="标题 8238"/>
          <p:cNvSpPr>
            <a:spLocks noGrp="1"/>
          </p:cNvSpPr>
          <p:nvPr>
            <p:ph type="ctrTitle"/>
          </p:nvPr>
        </p:nvSpPr>
        <p:spPr>
          <a:xfrm>
            <a:off x="2455863" y="596900"/>
            <a:ext cx="6192837" cy="35814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defRPr sz="5200" b="1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240" name="副标题 8239"/>
          <p:cNvSpPr>
            <a:spLocks noGrp="1"/>
          </p:cNvSpPr>
          <p:nvPr>
            <p:ph type="subTitle" idx="1"/>
          </p:nvPr>
        </p:nvSpPr>
        <p:spPr>
          <a:xfrm>
            <a:off x="2489200" y="4279900"/>
            <a:ext cx="6146800" cy="14859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b="1">
                <a:effectLst>
                  <a:outerShdw blurRad="38100" dist="38100" dir="2700000">
                    <a:srgbClr val="000000"/>
                  </a:outerShdw>
                </a:effectLst>
              </a:defRPr>
            </a:lvl1pPr>
            <a:lvl2pPr marL="457200" lvl="1" indent="0" algn="ctr">
              <a:buNone/>
              <a:defRPr b="1">
                <a:effectLst>
                  <a:outerShdw blurRad="38100" dist="38100" dir="2700000">
                    <a:srgbClr val="000000"/>
                  </a:outerShdw>
                </a:effectLst>
              </a:defRPr>
            </a:lvl2pPr>
            <a:lvl3pPr marL="914400" lvl="2" indent="0" algn="ctr">
              <a:buNone/>
              <a:defRPr b="1">
                <a:effectLst>
                  <a:outerShdw blurRad="38100" dist="38100" dir="2700000">
                    <a:srgbClr val="000000"/>
                  </a:outerShdw>
                </a:effectLst>
              </a:defRPr>
            </a:lvl3pPr>
            <a:lvl4pPr marL="1371600" lvl="3" indent="0" algn="ctr">
              <a:buNone/>
              <a:defRPr b="1">
                <a:effectLst>
                  <a:outerShdw blurRad="38100" dist="38100" dir="2700000">
                    <a:srgbClr val="000000"/>
                  </a:outerShdw>
                </a:effectLst>
              </a:defRPr>
            </a:lvl4pPr>
            <a:lvl5pPr marL="1828800" lvl="4" indent="0" algn="ctr">
              <a:buNone/>
              <a:defRPr b="1">
                <a:effectLst>
                  <a:outerShdw blurRad="38100" dist="38100" dir="2700000">
                    <a:srgbClr val="000000"/>
                  </a:outerShdw>
                </a:effectLst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 spd="slow">
    <p:randomBar dir="vert"/>
  </p:transition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4561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4561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14600" y="381000"/>
            <a:ext cx="2987040" cy="6096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623560" y="381000"/>
            <a:ext cx="2987040" cy="6096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5828" y="103188"/>
            <a:ext cx="2060972" cy="59531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63439" cy="59531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3.jpeg"/><Relationship Id="rId13" Type="http://schemas.openxmlformats.org/officeDocument/2006/relationships/image" Target="../media/image2.jpe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3" Type="http://schemas.openxmlformats.org/officeDocument/2006/relationships/theme" Target="../theme/theme5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 descr="R0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4303713"/>
            <a:ext cx="9144000" cy="25542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1026" descr="R0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09600" y="0"/>
            <a:ext cx="16859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8" name="标题 1027"/>
          <p:cNvSpPr>
            <a:spLocks noGrp="1"/>
          </p:cNvSpPr>
          <p:nvPr>
            <p:ph type="title"/>
          </p:nvPr>
        </p:nvSpPr>
        <p:spPr>
          <a:xfrm>
            <a:off x="609600" y="381000"/>
            <a:ext cx="1371600" cy="6096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9" name="文本占位符 1028"/>
          <p:cNvSpPr>
            <a:spLocks noGrp="1"/>
          </p:cNvSpPr>
          <p:nvPr>
            <p:ph type="body" idx="1"/>
          </p:nvPr>
        </p:nvSpPr>
        <p:spPr>
          <a:xfrm>
            <a:off x="2514600" y="381000"/>
            <a:ext cx="6096000" cy="6096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randomBar dir="vert"/>
  </p:transition>
  <p:hf sldNum="0" hdr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bg1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|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z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]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l"/>
        <a:defRPr sz="2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直接连接符 3073"/>
          <p:cNvSpPr/>
          <p:nvPr/>
        </p:nvSpPr>
        <p:spPr>
          <a:xfrm>
            <a:off x="7962900" y="152400"/>
            <a:ext cx="0" cy="1524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75" name="标题 3074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6" name="文本占位符 3075"/>
          <p:cNvSpPr>
            <a:spLocks noGrp="1"/>
          </p:cNvSpPr>
          <p:nvPr>
            <p:ph type="body" idx="1"/>
          </p:nvPr>
        </p:nvSpPr>
        <p:spPr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7" name="日期占位符 3076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8" name="页脚占位符 3077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9" name="灯片编号占位符 3078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3080" name="组合 3079"/>
          <p:cNvGrpSpPr/>
          <p:nvPr/>
        </p:nvGrpSpPr>
        <p:grpSpPr>
          <a:xfrm>
            <a:off x="8153400" y="152400"/>
            <a:ext cx="792163" cy="1295400"/>
            <a:chOff x="0" y="0"/>
            <a:chExt cx="528" cy="864"/>
          </a:xfrm>
        </p:grpSpPr>
        <p:sp>
          <p:nvSpPr>
            <p:cNvPr id="3081" name="椭圆 3080"/>
            <p:cNvSpPr/>
            <p:nvPr/>
          </p:nvSpPr>
          <p:spPr>
            <a:xfrm>
              <a:off x="0" y="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2" name="椭圆 3081"/>
            <p:cNvSpPr/>
            <p:nvPr/>
          </p:nvSpPr>
          <p:spPr>
            <a:xfrm>
              <a:off x="112" y="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3" name="椭圆 3082"/>
            <p:cNvSpPr/>
            <p:nvPr/>
          </p:nvSpPr>
          <p:spPr>
            <a:xfrm>
              <a:off x="224" y="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4" name="椭圆 3083"/>
            <p:cNvSpPr/>
            <p:nvPr/>
          </p:nvSpPr>
          <p:spPr>
            <a:xfrm>
              <a:off x="0" y="11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5" name="椭圆 3084"/>
            <p:cNvSpPr/>
            <p:nvPr/>
          </p:nvSpPr>
          <p:spPr>
            <a:xfrm>
              <a:off x="112" y="11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6" name="椭圆 3085"/>
            <p:cNvSpPr/>
            <p:nvPr/>
          </p:nvSpPr>
          <p:spPr>
            <a:xfrm>
              <a:off x="224" y="11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7" name="椭圆 3086"/>
            <p:cNvSpPr/>
            <p:nvPr/>
          </p:nvSpPr>
          <p:spPr>
            <a:xfrm>
              <a:off x="336" y="112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8" name="椭圆 3087"/>
            <p:cNvSpPr/>
            <p:nvPr/>
          </p:nvSpPr>
          <p:spPr>
            <a:xfrm>
              <a:off x="0" y="22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9" name="椭圆 3088"/>
            <p:cNvSpPr/>
            <p:nvPr/>
          </p:nvSpPr>
          <p:spPr>
            <a:xfrm>
              <a:off x="112" y="22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0" name="椭圆 3089"/>
            <p:cNvSpPr/>
            <p:nvPr/>
          </p:nvSpPr>
          <p:spPr>
            <a:xfrm>
              <a:off x="224" y="22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1" name="椭圆 3090"/>
            <p:cNvSpPr/>
            <p:nvPr/>
          </p:nvSpPr>
          <p:spPr>
            <a:xfrm>
              <a:off x="336" y="22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2" name="椭圆 3091"/>
            <p:cNvSpPr/>
            <p:nvPr/>
          </p:nvSpPr>
          <p:spPr>
            <a:xfrm>
              <a:off x="448" y="224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3" name="椭圆 3092"/>
            <p:cNvSpPr/>
            <p:nvPr/>
          </p:nvSpPr>
          <p:spPr>
            <a:xfrm>
              <a:off x="0" y="33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4" name="椭圆 3093"/>
            <p:cNvSpPr/>
            <p:nvPr/>
          </p:nvSpPr>
          <p:spPr>
            <a:xfrm>
              <a:off x="112" y="33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5" name="椭圆 3094"/>
            <p:cNvSpPr/>
            <p:nvPr/>
          </p:nvSpPr>
          <p:spPr>
            <a:xfrm>
              <a:off x="224" y="33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6" name="椭圆 3095"/>
            <p:cNvSpPr/>
            <p:nvPr/>
          </p:nvSpPr>
          <p:spPr>
            <a:xfrm>
              <a:off x="336" y="336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7" name="椭圆 3096"/>
            <p:cNvSpPr/>
            <p:nvPr/>
          </p:nvSpPr>
          <p:spPr>
            <a:xfrm>
              <a:off x="0" y="44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8" name="椭圆 3097"/>
            <p:cNvSpPr/>
            <p:nvPr/>
          </p:nvSpPr>
          <p:spPr>
            <a:xfrm>
              <a:off x="112" y="44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9" name="椭圆 3098"/>
            <p:cNvSpPr/>
            <p:nvPr/>
          </p:nvSpPr>
          <p:spPr>
            <a:xfrm>
              <a:off x="224" y="44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0" name="椭圆 3099"/>
            <p:cNvSpPr/>
            <p:nvPr/>
          </p:nvSpPr>
          <p:spPr>
            <a:xfrm>
              <a:off x="336" y="44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1" name="椭圆 3100"/>
            <p:cNvSpPr/>
            <p:nvPr/>
          </p:nvSpPr>
          <p:spPr>
            <a:xfrm>
              <a:off x="448" y="44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2" name="椭圆 3101"/>
            <p:cNvSpPr/>
            <p:nvPr/>
          </p:nvSpPr>
          <p:spPr>
            <a:xfrm>
              <a:off x="0" y="560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3" name="椭圆 3102"/>
            <p:cNvSpPr/>
            <p:nvPr/>
          </p:nvSpPr>
          <p:spPr>
            <a:xfrm>
              <a:off x="112" y="56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4" name="椭圆 3103"/>
            <p:cNvSpPr/>
            <p:nvPr/>
          </p:nvSpPr>
          <p:spPr>
            <a:xfrm>
              <a:off x="224" y="56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5" name="椭圆 3104"/>
            <p:cNvSpPr/>
            <p:nvPr/>
          </p:nvSpPr>
          <p:spPr>
            <a:xfrm>
              <a:off x="336" y="560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6" name="椭圆 3105"/>
            <p:cNvSpPr/>
            <p:nvPr/>
          </p:nvSpPr>
          <p:spPr>
            <a:xfrm>
              <a:off x="0" y="67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7" name="椭圆 3106"/>
            <p:cNvSpPr/>
            <p:nvPr/>
          </p:nvSpPr>
          <p:spPr>
            <a:xfrm>
              <a:off x="112" y="67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8" name="椭圆 3107"/>
            <p:cNvSpPr/>
            <p:nvPr/>
          </p:nvSpPr>
          <p:spPr>
            <a:xfrm>
              <a:off x="224" y="67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9" name="椭圆 3108"/>
            <p:cNvSpPr/>
            <p:nvPr/>
          </p:nvSpPr>
          <p:spPr>
            <a:xfrm>
              <a:off x="336" y="67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10" name="椭圆 3109"/>
            <p:cNvSpPr/>
            <p:nvPr/>
          </p:nvSpPr>
          <p:spPr>
            <a:xfrm>
              <a:off x="112" y="78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11" name="椭圆 3110"/>
            <p:cNvSpPr/>
            <p:nvPr/>
          </p:nvSpPr>
          <p:spPr>
            <a:xfrm>
              <a:off x="336" y="78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randomBar dir="vert"/>
  </p:transition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9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92150" lvl="1" indent="-34734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87425" lvl="2" indent="-29337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81430" lvl="3" indent="-2921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98930" lvl="4" indent="-31623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title"/>
          </p:nvPr>
        </p:nvSpPr>
        <p:spPr>
          <a:xfrm>
            <a:off x="1524000" y="190500"/>
            <a:ext cx="7010400" cy="15271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123" name="文本占位符 5122"/>
          <p:cNvSpPr>
            <a:spLocks noGrp="1"/>
          </p:cNvSpPr>
          <p:nvPr>
            <p:ph type="body" idx="1"/>
          </p:nvPr>
        </p:nvSpPr>
        <p:spPr>
          <a:xfrm>
            <a:off x="1524000" y="1905000"/>
            <a:ext cx="7010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124" name="日期占位符 5123"/>
          <p:cNvSpPr>
            <a:spLocks noGrp="1"/>
          </p:cNvSpPr>
          <p:nvPr>
            <p:ph type="dt" sz="half" idx="2"/>
          </p:nvPr>
        </p:nvSpPr>
        <p:spPr>
          <a:xfrm>
            <a:off x="66294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125" name="页脚占位符 5124"/>
          <p:cNvSpPr>
            <a:spLocks noGrp="1"/>
          </p:cNvSpPr>
          <p:nvPr>
            <p:ph type="ftr" sz="quarter" idx="3"/>
          </p:nvPr>
        </p:nvSpPr>
        <p:spPr>
          <a:xfrm>
            <a:off x="32766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126" name="灯片编号占位符 5125"/>
          <p:cNvSpPr>
            <a:spLocks noGrp="1"/>
          </p:cNvSpPr>
          <p:nvPr>
            <p:ph type="sldNum" sz="quarter" idx="4"/>
          </p:nvPr>
        </p:nvSpPr>
        <p:spPr>
          <a:xfrm>
            <a:off x="15240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127" name="直接连接符 5126"/>
          <p:cNvSpPr/>
          <p:nvPr/>
        </p:nvSpPr>
        <p:spPr>
          <a:xfrm flipV="1">
            <a:off x="1371600" y="304800"/>
            <a:ext cx="0" cy="1295400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8" name="椭圆 5127"/>
          <p:cNvSpPr/>
          <p:nvPr/>
        </p:nvSpPr>
        <p:spPr>
          <a:xfrm>
            <a:off x="152400" y="838200"/>
            <a:ext cx="228600" cy="228600"/>
          </a:xfrm>
          <a:prstGeom prst="ellipse">
            <a:avLst/>
          </a:prstGeom>
          <a:solidFill>
            <a:schemeClr val="tx1"/>
          </a:solidFill>
          <a:ln w="9525">
            <a:noFill/>
          </a:ln>
        </p:spPr>
        <p:txBody>
          <a:bodyPr wrap="none" anchor="ctr"/>
          <a:p>
            <a:pPr lvl="0" algn="ctr"/>
            <a:endParaRPr lang="zh-CN" altLang="en-US" sz="2400" dirty="0">
              <a:latin typeface="Times New Roman" panose="02020603050405020304" pitchFamily="2" charset="0"/>
            </a:endParaRPr>
          </a:p>
        </p:txBody>
      </p:sp>
      <p:sp>
        <p:nvSpPr>
          <p:cNvPr id="5129" name="椭圆 5128"/>
          <p:cNvSpPr/>
          <p:nvPr/>
        </p:nvSpPr>
        <p:spPr>
          <a:xfrm>
            <a:off x="539750" y="83820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lvl="0" algn="ctr"/>
            <a:endParaRPr lang="zh-CN" altLang="en-US" sz="2400" dirty="0">
              <a:latin typeface="Times New Roman" panose="02020603050405020304" pitchFamily="2" charset="0"/>
            </a:endParaRPr>
          </a:p>
        </p:txBody>
      </p:sp>
      <p:sp>
        <p:nvSpPr>
          <p:cNvPr id="5130" name="椭圆 5129"/>
          <p:cNvSpPr/>
          <p:nvPr/>
        </p:nvSpPr>
        <p:spPr>
          <a:xfrm>
            <a:off x="927100" y="838200"/>
            <a:ext cx="228600" cy="228600"/>
          </a:xfrm>
          <a:prstGeom prst="ellipse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p>
            <a:pPr lvl="0" algn="ctr"/>
            <a:endParaRPr lang="zh-CN" altLang="en-US" sz="2400" dirty="0">
              <a:latin typeface="Times New Roman" panose="02020603050405020304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randomBar dir="vert"/>
  </p:transition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2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panose="05000000000000000000" pitchFamily="2" charset="2"/>
        <a:buChar char="¢"/>
        <a:defRPr sz="3000" b="0" i="0" u="none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panose="05000000000000000000" pitchFamily="2" charset="2"/>
        <a:buChar char="l"/>
        <a:defRPr sz="2800" b="0" i="0" u="none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400" b="0" i="0" u="none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7170" name="组合 7169"/>
          <p:cNvGrpSpPr/>
          <p:nvPr/>
        </p:nvGrpSpPr>
        <p:grpSpPr>
          <a:xfrm>
            <a:off x="0" y="0"/>
            <a:ext cx="2825750" cy="6856413"/>
            <a:chOff x="0" y="0"/>
            <a:chExt cx="1785" cy="4319"/>
          </a:xfrm>
        </p:grpSpPr>
        <p:sp>
          <p:nvSpPr>
            <p:cNvPr id="7171" name="未知"/>
            <p:cNvSpPr/>
            <p:nvPr/>
          </p:nvSpPr>
          <p:spPr>
            <a:xfrm>
              <a:off x="0" y="3262"/>
              <a:ext cx="472" cy="802"/>
            </a:xfrm>
            <a:custGeom>
              <a:avLst/>
              <a:gdLst/>
              <a:ahLst/>
              <a:cxnLst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7172" name="组合 7171"/>
            <p:cNvGrpSpPr/>
            <p:nvPr/>
          </p:nvGrpSpPr>
          <p:grpSpPr>
            <a:xfrm rot="-6635092" flipH="1">
              <a:off x="109" y="2441"/>
              <a:ext cx="452" cy="444"/>
              <a:chOff x="0" y="0"/>
              <a:chExt cx="129" cy="157"/>
            </a:xfrm>
          </p:grpSpPr>
          <p:sp>
            <p:nvSpPr>
              <p:cNvPr id="7173" name="未知"/>
              <p:cNvSpPr/>
              <p:nvPr userDrawn="1"/>
            </p:nvSpPr>
            <p:spPr>
              <a:xfrm>
                <a:off x="0" y="0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74" name="未知"/>
              <p:cNvSpPr/>
              <p:nvPr userDrawn="1"/>
            </p:nvSpPr>
            <p:spPr>
              <a:xfrm>
                <a:off x="59" y="28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75" name="未知"/>
              <p:cNvSpPr/>
              <p:nvPr userDrawn="1"/>
            </p:nvSpPr>
            <p:spPr>
              <a:xfrm>
                <a:off x="45" y="132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176" name="未知"/>
            <p:cNvSpPr/>
            <p:nvPr/>
          </p:nvSpPr>
          <p:spPr>
            <a:xfrm>
              <a:off x="95" y="1736"/>
              <a:ext cx="710" cy="768"/>
            </a:xfrm>
            <a:custGeom>
              <a:avLst/>
              <a:gdLst/>
              <a:ahLst/>
              <a:cxnLst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7177" name="组合 7176"/>
            <p:cNvGrpSpPr/>
            <p:nvPr/>
          </p:nvGrpSpPr>
          <p:grpSpPr>
            <a:xfrm rot="416244">
              <a:off x="14" y="1746"/>
              <a:ext cx="1771" cy="1741"/>
              <a:chOff x="0" y="0"/>
              <a:chExt cx="902" cy="833"/>
            </a:xfrm>
          </p:grpSpPr>
          <p:sp>
            <p:nvSpPr>
              <p:cNvPr id="7178" name="未知"/>
              <p:cNvSpPr/>
              <p:nvPr userDrawn="1"/>
            </p:nvSpPr>
            <p:spPr>
              <a:xfrm rot="-21226670" flipH="1">
                <a:off x="84" y="0"/>
                <a:ext cx="313" cy="303"/>
              </a:xfrm>
              <a:custGeom>
                <a:avLst/>
                <a:gdLst/>
                <a:ahLst/>
                <a:cxnLst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79" name="未知"/>
              <p:cNvSpPr/>
              <p:nvPr userDrawn="1"/>
            </p:nvSpPr>
            <p:spPr>
              <a:xfrm rot="-21226670" flipH="1">
                <a:off x="0" y="56"/>
                <a:ext cx="262" cy="308"/>
              </a:xfrm>
              <a:custGeom>
                <a:avLst/>
                <a:gdLst/>
                <a:ahLst/>
                <a:cxnLst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80" name="未知"/>
              <p:cNvSpPr/>
              <p:nvPr userDrawn="1"/>
            </p:nvSpPr>
            <p:spPr>
              <a:xfrm rot="-21226670" flipH="1">
                <a:off x="80" y="120"/>
                <a:ext cx="93" cy="156"/>
              </a:xfrm>
              <a:custGeom>
                <a:avLst/>
                <a:gdLst/>
                <a:ahLst/>
                <a:cxnLst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81" name="未知"/>
              <p:cNvSpPr/>
              <p:nvPr userDrawn="1"/>
            </p:nvSpPr>
            <p:spPr>
              <a:xfrm rot="-21226670" flipH="1">
                <a:off x="272" y="323"/>
                <a:ext cx="85" cy="93"/>
              </a:xfrm>
              <a:custGeom>
                <a:avLst/>
                <a:gdLst/>
                <a:ahLst/>
                <a:cxnLst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82" name="未知"/>
              <p:cNvSpPr/>
              <p:nvPr userDrawn="1"/>
            </p:nvSpPr>
            <p:spPr>
              <a:xfrm rot="-21226670" flipH="1">
                <a:off x="248" y="348"/>
                <a:ext cx="21" cy="55"/>
              </a:xfrm>
              <a:custGeom>
                <a:avLst/>
                <a:gdLst/>
                <a:ahLst/>
                <a:cxnLst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7183" name="组合 7182"/>
              <p:cNvGrpSpPr/>
              <p:nvPr userDrawn="1"/>
            </p:nvGrpSpPr>
            <p:grpSpPr>
              <a:xfrm rot="10886446" flipH="1">
                <a:off x="294" y="464"/>
                <a:ext cx="608" cy="369"/>
                <a:chOff x="0" y="0"/>
                <a:chExt cx="608" cy="369"/>
              </a:xfrm>
            </p:grpSpPr>
            <p:sp>
              <p:nvSpPr>
                <p:cNvPr id="7184" name="未知"/>
                <p:cNvSpPr/>
                <p:nvPr userDrawn="1"/>
              </p:nvSpPr>
              <p:spPr>
                <a:xfrm rot="4200091">
                  <a:off x="108" y="87"/>
                  <a:ext cx="143" cy="390"/>
                </a:xfrm>
                <a:custGeom>
                  <a:avLst/>
                  <a:gdLst/>
                  <a:ahLst/>
                  <a:cxnLst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185" name="未知"/>
                <p:cNvSpPr/>
                <p:nvPr userDrawn="1"/>
              </p:nvSpPr>
              <p:spPr>
                <a:xfrm rot="4200091">
                  <a:off x="475" y="41"/>
                  <a:ext cx="33" cy="160"/>
                </a:xfrm>
                <a:custGeom>
                  <a:avLst/>
                  <a:gdLst/>
                  <a:ahLst/>
                  <a:cxnLst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186" name="未知"/>
                <p:cNvSpPr/>
                <p:nvPr userDrawn="1"/>
              </p:nvSpPr>
              <p:spPr>
                <a:xfrm rot="4200091">
                  <a:off x="549" y="1"/>
                  <a:ext cx="60" cy="27"/>
                </a:xfrm>
                <a:custGeom>
                  <a:avLst/>
                  <a:gdLst/>
                  <a:ahLst/>
                  <a:cxnLst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grpSp>
          <p:nvGrpSpPr>
            <p:cNvPr id="7187" name="组合 7186"/>
            <p:cNvGrpSpPr/>
            <p:nvPr/>
          </p:nvGrpSpPr>
          <p:grpSpPr>
            <a:xfrm rot="-15351438">
              <a:off x="348" y="3854"/>
              <a:ext cx="392" cy="424"/>
              <a:chOff x="0" y="0"/>
              <a:chExt cx="129" cy="157"/>
            </a:xfrm>
          </p:grpSpPr>
          <p:sp>
            <p:nvSpPr>
              <p:cNvPr id="7188" name="未知"/>
              <p:cNvSpPr/>
              <p:nvPr userDrawn="1"/>
            </p:nvSpPr>
            <p:spPr>
              <a:xfrm>
                <a:off x="0" y="0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89" name="未知"/>
              <p:cNvSpPr/>
              <p:nvPr userDrawn="1"/>
            </p:nvSpPr>
            <p:spPr>
              <a:xfrm>
                <a:off x="59" y="28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90" name="未知"/>
              <p:cNvSpPr/>
              <p:nvPr userDrawn="1"/>
            </p:nvSpPr>
            <p:spPr>
              <a:xfrm>
                <a:off x="45" y="132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7191" name="组合 7190"/>
            <p:cNvGrpSpPr/>
            <p:nvPr/>
          </p:nvGrpSpPr>
          <p:grpSpPr>
            <a:xfrm rot="5003157">
              <a:off x="254" y="1102"/>
              <a:ext cx="412" cy="500"/>
              <a:chOff x="0" y="0"/>
              <a:chExt cx="129" cy="157"/>
            </a:xfrm>
          </p:grpSpPr>
          <p:sp>
            <p:nvSpPr>
              <p:cNvPr id="7192" name="未知"/>
              <p:cNvSpPr/>
              <p:nvPr userDrawn="1"/>
            </p:nvSpPr>
            <p:spPr>
              <a:xfrm>
                <a:off x="0" y="0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93" name="未知"/>
              <p:cNvSpPr/>
              <p:nvPr userDrawn="1"/>
            </p:nvSpPr>
            <p:spPr>
              <a:xfrm>
                <a:off x="59" y="28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94" name="未知"/>
              <p:cNvSpPr/>
              <p:nvPr userDrawn="1"/>
            </p:nvSpPr>
            <p:spPr>
              <a:xfrm>
                <a:off x="45" y="132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7195" name="组合 7194"/>
            <p:cNvGrpSpPr/>
            <p:nvPr/>
          </p:nvGrpSpPr>
          <p:grpSpPr>
            <a:xfrm>
              <a:off x="820" y="0"/>
              <a:ext cx="345" cy="367"/>
              <a:chOff x="0" y="0"/>
              <a:chExt cx="129" cy="157"/>
            </a:xfrm>
          </p:grpSpPr>
          <p:sp>
            <p:nvSpPr>
              <p:cNvPr id="7196" name="未知"/>
              <p:cNvSpPr/>
              <p:nvPr userDrawn="1"/>
            </p:nvSpPr>
            <p:spPr>
              <a:xfrm>
                <a:off x="0" y="0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97" name="未知"/>
              <p:cNvSpPr/>
              <p:nvPr userDrawn="1"/>
            </p:nvSpPr>
            <p:spPr>
              <a:xfrm>
                <a:off x="59" y="28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98" name="未知"/>
              <p:cNvSpPr/>
              <p:nvPr userDrawn="1"/>
            </p:nvSpPr>
            <p:spPr>
              <a:xfrm>
                <a:off x="45" y="132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199" name="未知"/>
            <p:cNvSpPr/>
            <p:nvPr/>
          </p:nvSpPr>
          <p:spPr>
            <a:xfrm>
              <a:off x="92" y="94"/>
              <a:ext cx="699" cy="756"/>
            </a:xfrm>
            <a:custGeom>
              <a:avLst/>
              <a:gdLst/>
              <a:ahLst/>
              <a:cxnLst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00" name="未知"/>
            <p:cNvSpPr/>
            <p:nvPr/>
          </p:nvSpPr>
          <p:spPr>
            <a:xfrm rot="828663">
              <a:off x="247" y="3404"/>
              <a:ext cx="132" cy="167"/>
            </a:xfrm>
            <a:custGeom>
              <a:avLst/>
              <a:gdLst/>
              <a:ahLst/>
              <a:cxnLst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01" name="未知"/>
            <p:cNvSpPr/>
            <p:nvPr/>
          </p:nvSpPr>
          <p:spPr>
            <a:xfrm rot="828663">
              <a:off x="271" y="3592"/>
              <a:ext cx="66" cy="43"/>
            </a:xfrm>
            <a:custGeom>
              <a:avLst/>
              <a:gdLst/>
              <a:ahLst/>
              <a:cxnLst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02" name="未知"/>
            <p:cNvSpPr/>
            <p:nvPr/>
          </p:nvSpPr>
          <p:spPr>
            <a:xfrm>
              <a:off x="16" y="4110"/>
              <a:ext cx="118" cy="209"/>
            </a:xfrm>
            <a:custGeom>
              <a:avLst/>
              <a:gdLst/>
              <a:ahLst/>
              <a:cxnLst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03" name="未知"/>
            <p:cNvSpPr/>
            <p:nvPr/>
          </p:nvSpPr>
          <p:spPr>
            <a:xfrm>
              <a:off x="5" y="3968"/>
              <a:ext cx="130" cy="128"/>
            </a:xfrm>
            <a:custGeom>
              <a:avLst/>
              <a:gdLst/>
              <a:ahLst/>
              <a:cxnLst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04" name="未知"/>
            <p:cNvSpPr/>
            <p:nvPr/>
          </p:nvSpPr>
          <p:spPr>
            <a:xfrm>
              <a:off x="5" y="3949"/>
              <a:ext cx="47" cy="86"/>
            </a:xfrm>
            <a:custGeom>
              <a:avLst/>
              <a:gdLst/>
              <a:ahLst/>
              <a:cxnLst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05" name="未知"/>
            <p:cNvSpPr/>
            <p:nvPr/>
          </p:nvSpPr>
          <p:spPr>
            <a:xfrm>
              <a:off x="5" y="3239"/>
              <a:ext cx="497" cy="740"/>
            </a:xfrm>
            <a:custGeom>
              <a:avLst/>
              <a:gdLst/>
              <a:ahLst/>
              <a:cxnLst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06" name="未知"/>
            <p:cNvSpPr/>
            <p:nvPr/>
          </p:nvSpPr>
          <p:spPr>
            <a:xfrm rot="1584153">
              <a:off x="25" y="410"/>
              <a:ext cx="344" cy="245"/>
            </a:xfrm>
            <a:custGeom>
              <a:avLst/>
              <a:gdLst/>
              <a:ahLst/>
              <a:cxnLst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07" name="未知"/>
            <p:cNvSpPr/>
            <p:nvPr/>
          </p:nvSpPr>
          <p:spPr>
            <a:xfrm rot="1584153">
              <a:off x="247" y="756"/>
              <a:ext cx="167" cy="115"/>
            </a:xfrm>
            <a:custGeom>
              <a:avLst/>
              <a:gdLst/>
              <a:ahLst/>
              <a:cxnLst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08" name="未知"/>
            <p:cNvSpPr/>
            <p:nvPr/>
          </p:nvSpPr>
          <p:spPr>
            <a:xfrm rot="1584153">
              <a:off x="579" y="286"/>
              <a:ext cx="147" cy="160"/>
            </a:xfrm>
            <a:custGeom>
              <a:avLst/>
              <a:gdLst/>
              <a:ahLst/>
              <a:cxnLst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09" name="未知"/>
            <p:cNvSpPr/>
            <p:nvPr/>
          </p:nvSpPr>
          <p:spPr>
            <a:xfrm rot="1584153">
              <a:off x="241" y="721"/>
              <a:ext cx="62" cy="97"/>
            </a:xfrm>
            <a:custGeom>
              <a:avLst/>
              <a:gdLst/>
              <a:ahLst/>
              <a:cxnLst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10" name="未知"/>
            <p:cNvSpPr/>
            <p:nvPr/>
          </p:nvSpPr>
          <p:spPr>
            <a:xfrm rot="1584153">
              <a:off x="590" y="466"/>
              <a:ext cx="72" cy="41"/>
            </a:xfrm>
            <a:custGeom>
              <a:avLst/>
              <a:gdLst/>
              <a:ahLst/>
              <a:cxnLst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11" name="未知"/>
            <p:cNvSpPr/>
            <p:nvPr/>
          </p:nvSpPr>
          <p:spPr>
            <a:xfrm>
              <a:off x="5" y="886"/>
              <a:ext cx="360" cy="650"/>
            </a:xfrm>
            <a:custGeom>
              <a:avLst/>
              <a:gdLst/>
              <a:ahLst/>
              <a:cxnLst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12" name="未知"/>
            <p:cNvSpPr/>
            <p:nvPr/>
          </p:nvSpPr>
          <p:spPr>
            <a:xfrm rot="1584153">
              <a:off x="61" y="84"/>
              <a:ext cx="804" cy="686"/>
            </a:xfrm>
            <a:custGeom>
              <a:avLst/>
              <a:gdLst/>
              <a:ahLst/>
              <a:cxnLst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7213" name="标题 7212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14" name="文本占位符 721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4561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215" name="日期占位符 7214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Verdana" panose="020B0604030504040204" pitchFamily="2" charset="0"/>
              </a:defRPr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216" name="页脚占位符 721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Verdana" panose="020B0604030504040204" pitchFamily="2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7217" name="灯片编号占位符 7216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Verdana" panose="020B0604030504040204" pitchFamily="2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randomBar dir="vert"/>
  </p:transition>
  <p:hf sldNum="0" hdr="0" ftr="0" dt="0"/>
  <p:txStyles>
    <p:titleStyle>
      <a:lvl1pPr marL="0" lvl="0" indent="0" algn="ctr" defTabSz="91440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220" name="日期占位符 9219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Times New Roman" panose="02020603050405020304" pitchFamily="2" charset="0"/>
              </a:defRPr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221" name="页脚占位符 9220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Times New Roman" panose="02020603050405020304" pitchFamily="2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9222" name="灯片编号占位符 9221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Times New Roman" panose="02020603050405020304" pitchFamily="2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audio" Target="../media/audio2.wav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audio" Target="../media/audio2.wav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副标题 11265"/>
          <p:cNvSpPr>
            <a:spLocks noGrp="1"/>
          </p:cNvSpPr>
          <p:nvPr>
            <p:ph type="subTitle" idx="1"/>
          </p:nvPr>
        </p:nvSpPr>
        <p:spPr>
          <a:xfrm>
            <a:off x="3635375" y="4797425"/>
            <a:ext cx="1725613" cy="504825"/>
          </a:xfrm>
          <a:ln>
            <a:solidFill>
              <a:schemeClr val="tx1"/>
            </a:solidFill>
            <a:miter/>
          </a:ln>
        </p:spPr>
        <p:txBody>
          <a:bodyPr lIns="90170" tIns="46990" rIns="90170" bIns="46990" anchor="t"/>
          <a:p>
            <a:pPr algn="l" defTabSz="914400">
              <a:lnSpc>
                <a:spcPct val="80000"/>
              </a:lnSpc>
              <a:buSzPct val="70000"/>
            </a:pPr>
            <a:r>
              <a:rPr lang="zh-CN" altLang="en-US" sz="3600" b="1" kern="1200" baseline="0">
                <a:solidFill>
                  <a:srgbClr val="FF0000"/>
                </a:solidFill>
                <a:latin typeface="楷体" pitchFamily="1" charset="-122"/>
                <a:ea typeface="楷体" pitchFamily="1" charset="-122"/>
              </a:rPr>
              <a:t>宋  濂</a:t>
            </a:r>
            <a:r>
              <a:rPr lang="zh-CN" altLang="en-US" sz="3600" kern="1200" baseline="0">
                <a:solidFill>
                  <a:srgbClr val="FF0000"/>
                </a:solidFill>
                <a:latin typeface="楷体" pitchFamily="1" charset="-122"/>
                <a:ea typeface="楷体" pitchFamily="1" charset="-122"/>
              </a:rPr>
              <a:t> </a:t>
            </a:r>
            <a:endParaRPr lang="zh-CN" altLang="en-US" sz="3600" kern="1200" baseline="0">
              <a:solidFill>
                <a:srgbClr val="FF0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11267" name="矩形 11266"/>
          <p:cNvSpPr/>
          <p:nvPr/>
        </p:nvSpPr>
        <p:spPr>
          <a:xfrm>
            <a:off x="1765300" y="1198563"/>
            <a:ext cx="5832475" cy="20891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送东阳马生序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8" name="下箭头 11267"/>
          <p:cNvSpPr/>
          <p:nvPr/>
        </p:nvSpPr>
        <p:spPr>
          <a:xfrm>
            <a:off x="2195513" y="3141663"/>
            <a:ext cx="76200" cy="609600"/>
          </a:xfrm>
          <a:prstGeom prst="downArrow">
            <a:avLst>
              <a:gd name="adj1" fmla="val 50000"/>
              <a:gd name="adj2" fmla="val 200000"/>
            </a:avLst>
          </a:prstGeom>
          <a:solidFill>
            <a:schemeClr val="accent1"/>
          </a:solidFill>
          <a:ln w="127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269" name="矩形 11268"/>
          <p:cNvSpPr/>
          <p:nvPr/>
        </p:nvSpPr>
        <p:spPr>
          <a:xfrm>
            <a:off x="1619250" y="3860800"/>
            <a:ext cx="1152525" cy="5048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anose="05000000000000000000" pitchFamily="2" charset="2"/>
              <a:buNone/>
              <a:defRPr sz="3200" u="none" kern="1200" baseline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1pPr>
            <a:lvl2pPr marL="457200" lvl="1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anose="05000000000000000000" pitchFamily="2" charset="2"/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2pPr>
            <a:lvl3pPr marL="914400" lvl="2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anose="05000000000000000000" pitchFamily="2" charset="2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3pPr>
            <a:lvl4pPr marL="1371600" lvl="3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anose="05000000000000000000" pitchFamily="2" charset="2"/>
              <a:buNone/>
              <a:defRPr sz="2200" b="0" i="0" u="none" kern="1200" baseline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4pPr>
            <a:lvl5pPr marL="1828800" lvl="4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5pPr>
          </a:lstStyle>
          <a:p>
            <a:pPr lvl="0" algn="l">
              <a:lnSpc>
                <a:spcPct val="80000"/>
              </a:lnSpc>
            </a:pPr>
            <a:r>
              <a:rPr lang="zh-CN" altLang="en-US">
                <a:solidFill>
                  <a:srgbClr val="FF0000"/>
                </a:solidFill>
                <a:latin typeface="楷体" pitchFamily="1" charset="-122"/>
                <a:ea typeface="楷体" pitchFamily="1" charset="-122"/>
              </a:rPr>
              <a:t>送给 </a:t>
            </a:r>
            <a:endParaRPr lang="zh-CN" altLang="en-US">
              <a:solidFill>
                <a:srgbClr val="FF0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11270" name="下箭头 11269"/>
          <p:cNvSpPr/>
          <p:nvPr/>
        </p:nvSpPr>
        <p:spPr>
          <a:xfrm>
            <a:off x="6948488" y="3213100"/>
            <a:ext cx="76200" cy="609600"/>
          </a:xfrm>
          <a:prstGeom prst="downArrow">
            <a:avLst>
              <a:gd name="adj1" fmla="val 50000"/>
              <a:gd name="adj2" fmla="val 200000"/>
            </a:avLst>
          </a:prstGeom>
          <a:solidFill>
            <a:schemeClr val="accent1"/>
          </a:solidFill>
          <a:ln w="127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271" name="矩形 11270"/>
          <p:cNvSpPr/>
          <p:nvPr/>
        </p:nvSpPr>
        <p:spPr>
          <a:xfrm>
            <a:off x="6300788" y="3860800"/>
            <a:ext cx="1871662" cy="5048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anose="05000000000000000000" pitchFamily="2" charset="2"/>
              <a:buNone/>
              <a:defRPr sz="3200" u="none" kern="1200" baseline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1pPr>
            <a:lvl2pPr marL="457200" lvl="1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anose="05000000000000000000" pitchFamily="2" charset="2"/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2pPr>
            <a:lvl3pPr marL="914400" lvl="2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anose="05000000000000000000" pitchFamily="2" charset="2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3pPr>
            <a:lvl4pPr marL="1371600" lvl="3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anose="05000000000000000000" pitchFamily="2" charset="2"/>
              <a:buNone/>
              <a:defRPr sz="2200" b="0" i="0" u="none" kern="1200" baseline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4pPr>
            <a:lvl5pPr marL="1828800" lvl="4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5pPr>
          </a:lstStyle>
          <a:p>
            <a:pPr lvl="0" algn="l">
              <a:lnSpc>
                <a:spcPct val="80000"/>
              </a:lnSpc>
            </a:pPr>
            <a:r>
              <a:rPr lang="zh-CN" altLang="en-US" sz="2800">
                <a:solidFill>
                  <a:srgbClr val="FF0000"/>
                </a:solidFill>
                <a:latin typeface="楷体" pitchFamily="1" charset="-122"/>
                <a:ea typeface="楷体" pitchFamily="1" charset="-122"/>
              </a:rPr>
              <a:t>一种文体 </a:t>
            </a:r>
            <a:endParaRPr lang="zh-CN" altLang="en-US" sz="2800">
              <a:solidFill>
                <a:srgbClr val="FF0000"/>
              </a:solidFill>
              <a:latin typeface="楷体" pitchFamily="1" charset="-122"/>
              <a:ea typeface="楷体" pitchFamily="1" charset="-122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126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animBg="1"/>
      <p:bldP spid="11269" grpId="1" animBg="1"/>
      <p:bldP spid="11271" grpId="0" animBg="1"/>
      <p:bldP spid="11271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占位符 20481"/>
          <p:cNvSpPr>
            <a:spLocks noGrp="1"/>
          </p:cNvSpPr>
          <p:nvPr>
            <p:ph type="body" idx="1"/>
          </p:nvPr>
        </p:nvSpPr>
        <p:spPr>
          <a:xfrm>
            <a:off x="360363" y="0"/>
            <a:ext cx="8783637" cy="4319588"/>
          </a:xfrm>
          <a:ln/>
        </p:spPr>
        <p:txBody>
          <a:bodyPr vert="horz" wrap="square" anchor="t"/>
          <a:p>
            <a:pPr>
              <a:buNone/>
            </a:pPr>
            <a:endParaRPr lang="en-US" altLang="zh-CN" sz="2800" b="1">
              <a:solidFill>
                <a:srgbClr val="000000"/>
              </a:solidFill>
              <a:ea typeface="楷体" pitchFamily="1" charset="-122"/>
            </a:endParaRPr>
          </a:p>
          <a:p>
            <a:pPr>
              <a:buNone/>
            </a:pPr>
            <a:r>
              <a:rPr lang="en-US" altLang="zh-CN" sz="2800" b="1">
                <a:solidFill>
                  <a:srgbClr val="000000"/>
                </a:solidFill>
                <a:ea typeface="楷体" pitchFamily="1" charset="-122"/>
              </a:rPr>
              <a:t>      </a:t>
            </a:r>
            <a:r>
              <a:rPr lang="zh-CN" altLang="en-US" sz="2800" b="1">
                <a:solidFill>
                  <a:srgbClr val="000000"/>
                </a:solidFill>
                <a:ea typeface="楷体" pitchFamily="1" charset="-122"/>
              </a:rPr>
              <a:t>余立</a:t>
            </a:r>
            <a:r>
              <a:rPr lang="zh-CN" altLang="en-US" sz="2800" b="1">
                <a:solidFill>
                  <a:srgbClr val="003300"/>
                </a:solidFill>
                <a:ea typeface="楷体" pitchFamily="1" charset="-122"/>
              </a:rPr>
              <a:t>侍 </a:t>
            </a:r>
            <a:r>
              <a:rPr lang="zh-CN" altLang="en-US" sz="2800" b="1">
                <a:solidFill>
                  <a:srgbClr val="0000FF"/>
                </a:solidFill>
                <a:ea typeface="楷体" pitchFamily="1" charset="-122"/>
                <a:sym typeface="Arial" panose="020B0604020202020204" pitchFamily="34" charset="0"/>
              </a:rPr>
              <a:t>左右</a:t>
            </a:r>
            <a:r>
              <a:rPr lang="zh-CN" altLang="en-US" sz="2800" b="1">
                <a:solidFill>
                  <a:srgbClr val="000000"/>
                </a:solidFill>
                <a:ea typeface="楷体" pitchFamily="1" charset="-122"/>
              </a:rPr>
              <a:t>，  </a:t>
            </a:r>
            <a:r>
              <a:rPr lang="zh-CN" altLang="en-US" sz="2800" b="1">
                <a:solidFill>
                  <a:srgbClr val="0000FF"/>
                </a:solidFill>
                <a:ea typeface="楷体" pitchFamily="1" charset="-122"/>
                <a:sym typeface="Arial" panose="020B0604020202020204" pitchFamily="34" charset="0"/>
              </a:rPr>
              <a:t>援</a:t>
            </a:r>
            <a:r>
              <a:rPr lang="zh-CN" altLang="en-US" sz="2800" b="1">
                <a:solidFill>
                  <a:srgbClr val="0066FF"/>
                </a:solidFill>
                <a:ea typeface="楷体" pitchFamily="1" charset="-122"/>
                <a:sym typeface="Arial" panose="020B0604020202020204" pitchFamily="34" charset="0"/>
              </a:rPr>
              <a:t>  </a:t>
            </a:r>
            <a:r>
              <a:rPr lang="zh-CN" altLang="en-US" sz="2800" b="1">
                <a:solidFill>
                  <a:srgbClr val="000000"/>
                </a:solidFill>
                <a:ea typeface="楷体" pitchFamily="1" charset="-122"/>
              </a:rPr>
              <a:t>疑   </a:t>
            </a:r>
            <a:r>
              <a:rPr lang="zh-CN" altLang="en-US" sz="2800" b="1">
                <a:solidFill>
                  <a:srgbClr val="0000FF"/>
                </a:solidFill>
                <a:ea typeface="楷体" pitchFamily="1" charset="-122"/>
                <a:sym typeface="Arial" panose="020B0604020202020204" pitchFamily="34" charset="0"/>
              </a:rPr>
              <a:t>质  </a:t>
            </a:r>
            <a:r>
              <a:rPr lang="zh-CN" altLang="en-US" sz="2800" b="1">
                <a:solidFill>
                  <a:srgbClr val="000000"/>
                </a:solidFill>
                <a:ea typeface="楷体" pitchFamily="1" charset="-122"/>
              </a:rPr>
              <a:t>理，俯身倾耳</a:t>
            </a:r>
            <a:r>
              <a:rPr lang="zh-CN" altLang="en-US" sz="2800" b="1">
                <a:solidFill>
                  <a:srgbClr val="000000"/>
                </a:solidFill>
                <a:ea typeface="楷体" pitchFamily="1" charset="-122"/>
              </a:rPr>
              <a:t>以</a:t>
            </a:r>
            <a:r>
              <a:rPr lang="zh-CN" altLang="en-US" sz="2800" b="1">
                <a:solidFill>
                  <a:srgbClr val="000000"/>
                </a:solidFill>
                <a:ea typeface="楷体" pitchFamily="1" charset="-122"/>
              </a:rPr>
              <a:t>请；</a:t>
            </a:r>
            <a:endParaRPr lang="zh-CN" altLang="en-US" sz="2800" b="1">
              <a:solidFill>
                <a:srgbClr val="000000"/>
              </a:solidFill>
              <a:ea typeface="楷体" pitchFamily="1" charset="-122"/>
            </a:endParaRPr>
          </a:p>
          <a:p>
            <a:pPr>
              <a:buNone/>
            </a:pPr>
            <a:endParaRPr lang="zh-CN" altLang="en-US" sz="2800" b="1">
              <a:solidFill>
                <a:srgbClr val="000000"/>
              </a:solidFill>
              <a:ea typeface="楷体" pitchFamily="1" charset="-122"/>
              <a:sym typeface="Arial" panose="020B0604020202020204" pitchFamily="34" charset="0"/>
            </a:endParaRPr>
          </a:p>
          <a:p>
            <a:pPr>
              <a:buNone/>
            </a:pPr>
            <a:r>
              <a:rPr lang="zh-CN" altLang="en-US" sz="2800" b="1">
                <a:solidFill>
                  <a:srgbClr val="0000FF"/>
                </a:solidFill>
                <a:ea typeface="楷体" pitchFamily="1" charset="-122"/>
                <a:sym typeface="Arial" panose="020B0604020202020204" pitchFamily="34" charset="0"/>
              </a:rPr>
              <a:t>或 </a:t>
            </a:r>
            <a:r>
              <a:rPr lang="zh-CN" altLang="en-US" sz="2800" b="1">
                <a:solidFill>
                  <a:srgbClr val="000000"/>
                </a:solidFill>
                <a:ea typeface="楷体" pitchFamily="1" charset="-122"/>
              </a:rPr>
              <a:t>遇</a:t>
            </a:r>
            <a:r>
              <a:rPr lang="zh-CN" altLang="en-US" sz="2800" b="1">
                <a:solidFill>
                  <a:srgbClr val="003300"/>
                </a:solidFill>
                <a:ea typeface="楷体" pitchFamily="1" charset="-122"/>
              </a:rPr>
              <a:t>其 </a:t>
            </a:r>
            <a:r>
              <a:rPr lang="zh-CN" altLang="en-US" sz="2800" b="1">
                <a:solidFill>
                  <a:srgbClr val="0000FF"/>
                </a:solidFill>
                <a:ea typeface="楷体" pitchFamily="1" charset="-122"/>
                <a:sym typeface="Arial" panose="020B0604020202020204" pitchFamily="34" charset="0"/>
              </a:rPr>
              <a:t>叱咄</a:t>
            </a:r>
            <a:r>
              <a:rPr lang="zh-CN" altLang="en-US" sz="2800" b="1">
                <a:solidFill>
                  <a:srgbClr val="000000"/>
                </a:solidFill>
                <a:ea typeface="楷体" pitchFamily="1" charset="-122"/>
              </a:rPr>
              <a:t>，</a:t>
            </a:r>
            <a:r>
              <a:rPr lang="zh-CN" altLang="en-US" sz="2800" b="1">
                <a:solidFill>
                  <a:srgbClr val="0000FF"/>
                </a:solidFill>
                <a:ea typeface="楷体" pitchFamily="1" charset="-122"/>
              </a:rPr>
              <a:t>色</a:t>
            </a:r>
            <a:r>
              <a:rPr lang="zh-CN" altLang="en-US" sz="2800" b="1">
                <a:solidFill>
                  <a:srgbClr val="000000"/>
                </a:solidFill>
                <a:ea typeface="楷体" pitchFamily="1" charset="-122"/>
              </a:rPr>
              <a:t> 愈 恭，</a:t>
            </a:r>
            <a:r>
              <a:rPr lang="zh-CN" altLang="en-US" sz="2800" b="1">
                <a:solidFill>
                  <a:srgbClr val="0000FF"/>
                </a:solidFill>
                <a:ea typeface="楷体" pitchFamily="1" charset="-122"/>
              </a:rPr>
              <a:t>礼</a:t>
            </a:r>
            <a:r>
              <a:rPr lang="zh-CN" altLang="en-US" sz="2800" b="1">
                <a:solidFill>
                  <a:srgbClr val="000000"/>
                </a:solidFill>
                <a:ea typeface="楷体" pitchFamily="1" charset="-122"/>
              </a:rPr>
              <a:t> 愈 </a:t>
            </a:r>
            <a:r>
              <a:rPr lang="zh-CN" altLang="en-US" sz="2800" b="1">
                <a:solidFill>
                  <a:srgbClr val="0000FF"/>
                </a:solidFill>
                <a:ea typeface="楷体" pitchFamily="1" charset="-122"/>
                <a:sym typeface="Arial" panose="020B0604020202020204" pitchFamily="34" charset="0"/>
              </a:rPr>
              <a:t>至</a:t>
            </a:r>
            <a:r>
              <a:rPr lang="zh-CN" altLang="en-US" sz="2800" b="1">
                <a:solidFill>
                  <a:srgbClr val="000000"/>
                </a:solidFill>
                <a:ea typeface="楷体" pitchFamily="1" charset="-122"/>
              </a:rPr>
              <a:t>，不敢出一言</a:t>
            </a:r>
            <a:r>
              <a:rPr lang="zh-CN" altLang="en-US" sz="2800" b="1">
                <a:solidFill>
                  <a:srgbClr val="000000"/>
                </a:solidFill>
                <a:ea typeface="楷体" pitchFamily="1" charset="-122"/>
                <a:sym typeface="Arial" panose="020B0604020202020204" pitchFamily="34" charset="0"/>
              </a:rPr>
              <a:t>以</a:t>
            </a:r>
            <a:r>
              <a:rPr lang="zh-CN" altLang="en-US" sz="2800" b="1">
                <a:solidFill>
                  <a:srgbClr val="000000"/>
                </a:solidFill>
                <a:ea typeface="楷体" pitchFamily="1" charset="-122"/>
              </a:rPr>
              <a:t>复；</a:t>
            </a:r>
            <a:endParaRPr lang="zh-CN" altLang="en-US" sz="2800" b="1">
              <a:solidFill>
                <a:srgbClr val="000000"/>
              </a:solidFill>
              <a:ea typeface="楷体" pitchFamily="1" charset="-122"/>
            </a:endParaRPr>
          </a:p>
          <a:p>
            <a:pPr>
              <a:buNone/>
            </a:pPr>
            <a:endParaRPr lang="zh-CN" altLang="en-US" sz="2800" b="1">
              <a:solidFill>
                <a:srgbClr val="000000"/>
              </a:solidFill>
              <a:ea typeface="楷体" pitchFamily="1" charset="-122"/>
              <a:sym typeface="Arial" panose="020B0604020202020204" pitchFamily="34" charset="0"/>
            </a:endParaRPr>
          </a:p>
          <a:p>
            <a:pPr>
              <a:buNone/>
            </a:pPr>
            <a:r>
              <a:rPr lang="zh-CN" altLang="en-US" sz="2800" b="1">
                <a:solidFill>
                  <a:srgbClr val="0000FF"/>
                </a:solidFill>
                <a:ea typeface="楷体" pitchFamily="1" charset="-122"/>
                <a:sym typeface="Arial" panose="020B0604020202020204" pitchFamily="34" charset="0"/>
              </a:rPr>
              <a:t>俟 </a:t>
            </a:r>
            <a:r>
              <a:rPr lang="zh-CN" altLang="en-US" sz="2800" b="1">
                <a:solidFill>
                  <a:srgbClr val="000000"/>
                </a:solidFill>
                <a:ea typeface="楷体" pitchFamily="1" charset="-122"/>
              </a:rPr>
              <a:t>其</a:t>
            </a:r>
            <a:r>
              <a:rPr lang="zh-CN" altLang="en-US" sz="2800" b="1">
                <a:solidFill>
                  <a:srgbClr val="000000"/>
                </a:solidFill>
                <a:ea typeface="楷体" pitchFamily="1" charset="-122"/>
              </a:rPr>
              <a:t>欣悦，</a:t>
            </a:r>
            <a:r>
              <a:rPr lang="zh-CN" altLang="en-US" sz="2800" b="1">
                <a:solidFill>
                  <a:srgbClr val="000000"/>
                </a:solidFill>
                <a:ea typeface="楷体" pitchFamily="1" charset="-122"/>
                <a:sym typeface="Arial" panose="020B0604020202020204" pitchFamily="34" charset="0"/>
              </a:rPr>
              <a:t>则</a:t>
            </a:r>
            <a:r>
              <a:rPr lang="zh-CN" altLang="en-US" sz="2800" b="1">
                <a:solidFill>
                  <a:srgbClr val="000000"/>
                </a:solidFill>
                <a:ea typeface="楷体" pitchFamily="1" charset="-122"/>
              </a:rPr>
              <a:t>又</a:t>
            </a:r>
            <a:r>
              <a:rPr lang="zh-CN" altLang="en-US" sz="2800" b="1">
                <a:solidFill>
                  <a:srgbClr val="000000"/>
                </a:solidFill>
                <a:ea typeface="楷体" pitchFamily="1" charset="-122"/>
              </a:rPr>
              <a:t>请</a:t>
            </a:r>
            <a:r>
              <a:rPr lang="zh-CN" altLang="en-US" sz="2800" b="1">
                <a:solidFill>
                  <a:srgbClr val="000000"/>
                </a:solidFill>
                <a:ea typeface="楷体" pitchFamily="1" charset="-122"/>
              </a:rPr>
              <a:t>焉</a:t>
            </a:r>
            <a:r>
              <a:rPr lang="zh-CN" altLang="en-US" sz="2800" b="1">
                <a:solidFill>
                  <a:srgbClr val="000000"/>
                </a:solidFill>
                <a:ea typeface="楷体" pitchFamily="1" charset="-122"/>
              </a:rPr>
              <a:t>。 </a:t>
            </a:r>
            <a:r>
              <a:rPr lang="zh-CN" altLang="en-US" sz="2800" b="1">
                <a:solidFill>
                  <a:srgbClr val="0000FF"/>
                </a:solidFill>
                <a:ea typeface="楷体" pitchFamily="1" charset="-122"/>
                <a:sym typeface="Arial" panose="020B0604020202020204" pitchFamily="34" charset="0"/>
              </a:rPr>
              <a:t> 故</a:t>
            </a:r>
            <a:r>
              <a:rPr lang="zh-CN" altLang="en-US" sz="2800" b="1">
                <a:solidFill>
                  <a:srgbClr val="0066FF"/>
                </a:solidFill>
                <a:ea typeface="楷体" pitchFamily="1" charset="-122"/>
              </a:rPr>
              <a:t>  </a:t>
            </a:r>
            <a:r>
              <a:rPr lang="zh-CN" altLang="en-US" sz="2800" b="1">
                <a:solidFill>
                  <a:srgbClr val="000000"/>
                </a:solidFill>
                <a:ea typeface="楷体" pitchFamily="1" charset="-122"/>
              </a:rPr>
              <a:t>余虽愚，</a:t>
            </a:r>
            <a:r>
              <a:rPr lang="zh-CN" altLang="en-US" sz="2800" b="1">
                <a:solidFill>
                  <a:srgbClr val="0000FF"/>
                </a:solidFill>
                <a:ea typeface="楷体" pitchFamily="1" charset="-122"/>
                <a:sym typeface="Arial" panose="020B0604020202020204" pitchFamily="34" charset="0"/>
              </a:rPr>
              <a:t>卒</a:t>
            </a:r>
            <a:r>
              <a:rPr lang="zh-CN" altLang="en-US" sz="2800" b="1">
                <a:solidFill>
                  <a:srgbClr val="000000"/>
                </a:solidFill>
                <a:ea typeface="楷体" pitchFamily="1" charset="-122"/>
              </a:rPr>
              <a:t>获有所闻。</a:t>
            </a:r>
            <a:endParaRPr lang="zh-CN" altLang="en-US" sz="2800" b="1">
              <a:solidFill>
                <a:srgbClr val="000000"/>
              </a:solidFill>
              <a:ea typeface="楷体" pitchFamily="1" charset="-122"/>
            </a:endParaRPr>
          </a:p>
        </p:txBody>
      </p:sp>
      <p:sp>
        <p:nvSpPr>
          <p:cNvPr id="20483" name="矩形 20482"/>
          <p:cNvSpPr/>
          <p:nvPr/>
        </p:nvSpPr>
        <p:spPr>
          <a:xfrm>
            <a:off x="2339975" y="1052513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ea typeface="楷体" pitchFamily="1" charset="-122"/>
              </a:rPr>
              <a:t>旁边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2" charset="0"/>
              <a:ea typeface="楷体" pitchFamily="1" charset="-122"/>
            </a:endParaRPr>
          </a:p>
        </p:txBody>
      </p:sp>
      <p:sp>
        <p:nvSpPr>
          <p:cNvPr id="20484" name="矩形 20483"/>
          <p:cNvSpPr/>
          <p:nvPr/>
        </p:nvSpPr>
        <p:spPr>
          <a:xfrm>
            <a:off x="3419475" y="981075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ea typeface="楷体" pitchFamily="1" charset="-122"/>
              </a:rPr>
              <a:t>提出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2" charset="0"/>
              <a:ea typeface="楷体" pitchFamily="1" charset="-122"/>
            </a:endParaRPr>
          </a:p>
        </p:txBody>
      </p:sp>
      <p:sp>
        <p:nvSpPr>
          <p:cNvPr id="20485" name="矩形 20484"/>
          <p:cNvSpPr/>
          <p:nvPr/>
        </p:nvSpPr>
        <p:spPr>
          <a:xfrm>
            <a:off x="4859338" y="1125538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ea typeface="楷体" pitchFamily="1" charset="-122"/>
              </a:rPr>
              <a:t>询问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2" charset="0"/>
              <a:ea typeface="楷体" pitchFamily="1" charset="-122"/>
            </a:endParaRPr>
          </a:p>
        </p:txBody>
      </p:sp>
      <p:sp>
        <p:nvSpPr>
          <p:cNvPr id="20486" name="矩形 20485"/>
          <p:cNvSpPr/>
          <p:nvPr/>
        </p:nvSpPr>
        <p:spPr>
          <a:xfrm>
            <a:off x="323850" y="2133600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ea typeface="楷体" pitchFamily="1" charset="-122"/>
              </a:rPr>
              <a:t>有时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2" charset="0"/>
              <a:ea typeface="楷体" pitchFamily="1" charset="-122"/>
            </a:endParaRPr>
          </a:p>
        </p:txBody>
      </p:sp>
      <p:sp>
        <p:nvSpPr>
          <p:cNvPr id="20487" name="矩形 20486"/>
          <p:cNvSpPr/>
          <p:nvPr/>
        </p:nvSpPr>
        <p:spPr>
          <a:xfrm>
            <a:off x="1692275" y="1916113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ea typeface="楷体" pitchFamily="1" charset="-122"/>
              </a:rPr>
              <a:t>训斥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2" charset="0"/>
              <a:ea typeface="楷体" pitchFamily="1" charset="-122"/>
            </a:endParaRPr>
          </a:p>
        </p:txBody>
      </p:sp>
      <p:sp>
        <p:nvSpPr>
          <p:cNvPr id="20488" name="矩形 20487"/>
          <p:cNvSpPr/>
          <p:nvPr/>
        </p:nvSpPr>
        <p:spPr>
          <a:xfrm>
            <a:off x="5292725" y="2060575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ea typeface="楷体" pitchFamily="1" charset="-122"/>
              </a:rPr>
              <a:t>周到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2" charset="0"/>
              <a:ea typeface="楷体" pitchFamily="1" charset="-122"/>
            </a:endParaRPr>
          </a:p>
        </p:txBody>
      </p:sp>
      <p:sp>
        <p:nvSpPr>
          <p:cNvPr id="20489" name="矩形 20488"/>
          <p:cNvSpPr/>
          <p:nvPr/>
        </p:nvSpPr>
        <p:spPr>
          <a:xfrm>
            <a:off x="323850" y="3068638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ea typeface="楷体" pitchFamily="1" charset="-122"/>
              </a:rPr>
              <a:t>等到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2" charset="0"/>
              <a:ea typeface="楷体" pitchFamily="1" charset="-122"/>
            </a:endParaRPr>
          </a:p>
        </p:txBody>
      </p:sp>
      <p:sp>
        <p:nvSpPr>
          <p:cNvPr id="20490" name="矩形 20489"/>
          <p:cNvSpPr/>
          <p:nvPr/>
        </p:nvSpPr>
        <p:spPr>
          <a:xfrm>
            <a:off x="4067175" y="3141663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ea typeface="楷体" pitchFamily="1" charset="-122"/>
              </a:rPr>
              <a:t>所以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2" charset="0"/>
              <a:ea typeface="楷体" pitchFamily="1" charset="-122"/>
            </a:endParaRPr>
          </a:p>
        </p:txBody>
      </p:sp>
      <p:sp>
        <p:nvSpPr>
          <p:cNvPr id="20491" name="矩形 20490"/>
          <p:cNvSpPr/>
          <p:nvPr/>
        </p:nvSpPr>
        <p:spPr>
          <a:xfrm>
            <a:off x="6227763" y="3068638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ea typeface="楷体" pitchFamily="1" charset="-122"/>
              </a:rPr>
              <a:t>终于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2" charset="0"/>
              <a:ea typeface="楷体" pitchFamily="1" charset="-122"/>
            </a:endParaRPr>
          </a:p>
        </p:txBody>
      </p:sp>
      <p:sp>
        <p:nvSpPr>
          <p:cNvPr id="20492" name="文本框 20491"/>
          <p:cNvSpPr txBox="1"/>
          <p:nvPr/>
        </p:nvSpPr>
        <p:spPr>
          <a:xfrm>
            <a:off x="468313" y="3860800"/>
            <a:ext cx="8461375" cy="2239963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  我站在旁边侍候着，提出疑难，询问道理，弯着身子，侧着耳朵来向他请教；有时遇到他斥责，我的表情更加恭顺，礼节更加周到，一句话也不敢多说；等到他高兴了，就再去请教。所以我虽然愚笨，但终于能够有所收获。</a:t>
            </a:r>
            <a:endParaRPr lang="zh-CN" altLang="en-US" sz="28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20493" name="矩形 20492"/>
          <p:cNvSpPr/>
          <p:nvPr/>
        </p:nvSpPr>
        <p:spPr>
          <a:xfrm>
            <a:off x="4284663" y="2060575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ea typeface="楷体" pitchFamily="1" charset="-122"/>
              </a:rPr>
              <a:t>礼数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2" charset="0"/>
              <a:ea typeface="楷体" pitchFamily="1" charset="-122"/>
            </a:endParaRPr>
          </a:p>
        </p:txBody>
      </p:sp>
      <p:sp>
        <p:nvSpPr>
          <p:cNvPr id="20494" name="矩形 20493"/>
          <p:cNvSpPr/>
          <p:nvPr/>
        </p:nvSpPr>
        <p:spPr>
          <a:xfrm>
            <a:off x="2627313" y="2276475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ea typeface="楷体" pitchFamily="1" charset="-122"/>
              </a:rPr>
              <a:t>表情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2" charset="0"/>
              <a:ea typeface="楷体" pitchFamily="1" charset="-122"/>
            </a:endParaRPr>
          </a:p>
        </p:txBody>
      </p:sp>
      <p:sp>
        <p:nvSpPr>
          <p:cNvPr id="20495" name="下箭头 20494"/>
          <p:cNvSpPr/>
          <p:nvPr/>
        </p:nvSpPr>
        <p:spPr>
          <a:xfrm>
            <a:off x="2987675" y="2060575"/>
            <a:ext cx="76200" cy="360363"/>
          </a:xfrm>
          <a:prstGeom prst="downArrow">
            <a:avLst>
              <a:gd name="adj1" fmla="val 50000"/>
              <a:gd name="adj2" fmla="val 118229"/>
            </a:avLst>
          </a:prstGeom>
          <a:solidFill>
            <a:srgbClr val="FF33CC"/>
          </a:solidFill>
          <a:ln w="127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algn="ctr"/>
            <a:endParaRPr lang="zh-CN" altLang="en-US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1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20482">
                                            <p:txEl>
                                              <p:charRg st="1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37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1000"/>
                                        <p:tgtEl>
                                          <p:spTgt spid="20482">
                                            <p:txEl>
                                              <p:charRg st="37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67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1000"/>
                                        <p:tgtEl>
                                          <p:spTgt spid="20482">
                                            <p:txEl>
                                              <p:charRg st="67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5" dur="80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6" dur="80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80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uiExpand="1" build="p"/>
      <p:bldP spid="20483" grpId="0"/>
      <p:bldP spid="20484" grpId="0"/>
      <p:bldP spid="20485" grpId="0"/>
      <p:bldP spid="20486" grpId="0"/>
      <p:bldP spid="20487" grpId="0"/>
      <p:bldP spid="20488" grpId="0"/>
      <p:bldP spid="20489" grpId="0"/>
      <p:bldP spid="20490" grpId="0"/>
      <p:bldP spid="20491" grpId="0"/>
      <p:bldP spid="20492" grpId="0" animBg="1"/>
      <p:bldP spid="20493" grpId="0"/>
      <p:bldP spid="2049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6" name="矩形 21505"/>
          <p:cNvSpPr/>
          <p:nvPr/>
        </p:nvSpPr>
        <p:spPr>
          <a:xfrm>
            <a:off x="468313" y="2420938"/>
            <a:ext cx="8318500" cy="302577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   译文： 成年以后，更加仰慕古代圣贤的学说，又担心没有学问渊博的老师交往。曾经跑到百里以外拿着经书向当地有道德学问的前辈请教。前辈德高望重，向他求教的学生挤满了他的屋子，他从不曾把言辞和表情放温和些。我站在旁边侍候着，提出疑难，询问道理，弯着身子，侧着耳朵来向他请教；有时遇到他斥责，我的表情更加恭顺，礼节更加周到，一句话也不敢多说；等到他高兴了，就再去请教。所以我虽然愚笨，但终于能够有所收获。</a:t>
            </a:r>
            <a:endParaRPr lang="zh-CN" altLang="en-US" sz="24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21507" name="文本框 21506"/>
          <p:cNvSpPr txBox="1"/>
          <p:nvPr/>
        </p:nvSpPr>
        <p:spPr>
          <a:xfrm>
            <a:off x="395288" y="476250"/>
            <a:ext cx="8424862" cy="193040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   既加冠，益慕圣贤之道，又患无硕师名人与游，尝趋百里外，从乡之先达执经叩问。先达德隆望尊，门人弟子填其室，未尝稍降辞色。余立侍左右，援疑质理，俯身倾耳以请;或遇其叱咄，色愈恭，礼愈至，不敢出一言以复;俟其欣悦，则又请焉。故余虽愚，卒获有所闻。 </a:t>
            </a:r>
            <a:endParaRPr lang="zh-CN" altLang="en-US" sz="24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21508" name="矩形 21507"/>
          <p:cNvSpPr/>
          <p:nvPr/>
        </p:nvSpPr>
        <p:spPr>
          <a:xfrm>
            <a:off x="395288" y="5661025"/>
            <a:ext cx="6048375" cy="531813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楷体" pitchFamily="1" charset="-122"/>
              </a:rPr>
              <a:t>求学时的艰辛：②远而无师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  <a:ea typeface="楷体" pitchFamily="1" charset="-122"/>
            </a:endParaRPr>
          </a:p>
        </p:txBody>
      </p:sp>
      <p:sp>
        <p:nvSpPr>
          <p:cNvPr id="21509" name="矩形 21508"/>
          <p:cNvSpPr/>
          <p:nvPr/>
        </p:nvSpPr>
        <p:spPr>
          <a:xfrm>
            <a:off x="1619250" y="6326188"/>
            <a:ext cx="6985000" cy="46990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>
            <a:spAutoFit/>
          </a:bodyPr>
          <a:p>
            <a:r>
              <a:rPr lang="zh-CN" altLang="en-US" sz="2400" b="1" dirty="0">
                <a:solidFill>
                  <a:srgbClr val="339933"/>
                </a:solidFill>
                <a:latin typeface="楷体" pitchFamily="1" charset="-122"/>
                <a:ea typeface="楷体" pitchFamily="1" charset="-122"/>
              </a:rPr>
              <a:t>解决方法： 尝趋百里外，从乡之先达执经叩问。</a:t>
            </a:r>
            <a:endParaRPr lang="zh-CN" altLang="en-US" sz="2400" b="1" dirty="0">
              <a:solidFill>
                <a:srgbClr val="339933"/>
              </a:solidFill>
              <a:latin typeface="楷体" pitchFamily="1" charset="-122"/>
              <a:ea typeface="楷体" pitchFamily="1" charset="-122"/>
            </a:endParaRPr>
          </a:p>
        </p:txBody>
      </p:sp>
    </p:spTree>
  </p:cSld>
  <p:clrMapOvr>
    <a:masterClrMapping/>
  </p:clrMapOvr>
  <p:transition spd="slow">
    <p:randomBar dir="vert"/>
    <p:sndAc>
      <p:stSnd>
        <p:snd r:embed="rId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0" end="2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506">
                                            <p:txEl>
                                              <p:charRg st="0" end="2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ldLvl="0"/>
      <p:bldP spid="21508" grpId="1" bldLvl="0" animBg="1"/>
      <p:bldP spid="21509" grpId="0" bldLvl="0"/>
      <p:bldP spid="21509" grpId="1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30" name="文本占位符 22529"/>
          <p:cNvSpPr>
            <a:spLocks noGrp="1"/>
          </p:cNvSpPr>
          <p:nvPr>
            <p:ph type="body" idx="1"/>
          </p:nvPr>
        </p:nvSpPr>
        <p:spPr>
          <a:xfrm>
            <a:off x="0" y="404813"/>
            <a:ext cx="9180513" cy="4464050"/>
          </a:xfrm>
          <a:ln/>
        </p:spPr>
        <p:txBody>
          <a:bodyPr/>
          <a:p>
            <a:pPr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  当余之</a:t>
            </a:r>
            <a:r>
              <a:rPr lang="zh-CN" altLang="en-US" b="1" dirty="0">
                <a:solidFill>
                  <a:srgbClr val="0000FF"/>
                </a:solidFill>
                <a:ea typeface="楷体" pitchFamily="1" charset="-122"/>
              </a:rPr>
              <a:t>从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师也，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负 </a:t>
            </a:r>
            <a:r>
              <a:rPr lang="zh-CN" altLang="en-US" b="1" dirty="0">
                <a:solidFill>
                  <a:srgbClr val="0000FF"/>
                </a:solidFill>
                <a:ea typeface="楷体" pitchFamily="1" charset="-122"/>
                <a:sym typeface="Arial" panose="020B0604020202020204" pitchFamily="34" charset="0"/>
              </a:rPr>
              <a:t>箧</a:t>
            </a:r>
            <a:r>
              <a:rPr lang="zh-CN" altLang="en-US" b="1" dirty="0">
                <a:solidFill>
                  <a:srgbClr val="0066FF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 </a:t>
            </a:r>
            <a:r>
              <a:rPr lang="zh-CN" altLang="en-US" b="1" dirty="0">
                <a:solidFill>
                  <a:srgbClr val="00CC00"/>
                </a:solidFill>
                <a:latin typeface="楷体" pitchFamily="1" charset="-122"/>
                <a:ea typeface="楷体" pitchFamily="1" charset="-122"/>
              </a:rPr>
              <a:t>曳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</a:t>
            </a:r>
            <a:r>
              <a:rPr lang="zh-CN" altLang="en-US" b="1" dirty="0">
                <a:solidFill>
                  <a:srgbClr val="0000FF"/>
                </a:solidFill>
                <a:ea typeface="楷体" pitchFamily="1" charset="-122"/>
                <a:sym typeface="Arial" panose="020B0604020202020204" pitchFamily="34" charset="0"/>
              </a:rPr>
              <a:t>屣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，行深山巨谷中，</a:t>
            </a:r>
            <a:endParaRPr lang="zh-CN" altLang="en-US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buNone/>
            </a:pPr>
            <a:endParaRPr lang="zh-CN" altLang="en-US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buNone/>
            </a:pPr>
            <a:r>
              <a:rPr lang="zh-CN" altLang="en-US" b="1" u="sng" dirty="0">
                <a:solidFill>
                  <a:srgbClr val="0000FF"/>
                </a:solidFill>
                <a:latin typeface="楷体" pitchFamily="1" charset="-122"/>
                <a:ea typeface="楷体" pitchFamily="1" charset="-122"/>
              </a:rPr>
              <a:t>穷冬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烈风，大雪深数尺，足肤</a:t>
            </a:r>
            <a:r>
              <a:rPr lang="en-US" altLang="zh-CN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 </a:t>
            </a:r>
            <a:r>
              <a:rPr lang="zh-CN" altLang="en-US" b="1" dirty="0">
                <a:solidFill>
                  <a:srgbClr val="0000FF"/>
                </a:solidFill>
                <a:ea typeface="楷体" pitchFamily="1" charset="-122"/>
                <a:sym typeface="Arial" panose="020B0604020202020204" pitchFamily="34" charset="0"/>
              </a:rPr>
              <a:t>皲裂</a:t>
            </a:r>
            <a:r>
              <a:rPr lang="zh-CN" altLang="en-US" b="1" dirty="0">
                <a:solidFill>
                  <a:srgbClr val="0066FF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 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而不知。</a:t>
            </a:r>
            <a:endParaRPr lang="en-US" altLang="zh-CN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buNone/>
            </a:pPr>
            <a:endParaRPr lang="zh-CN" altLang="en-US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至</a:t>
            </a:r>
            <a:r>
              <a:rPr lang="zh-CN" altLang="en-US" b="1" dirty="0">
                <a:solidFill>
                  <a:srgbClr val="0000FF"/>
                </a:solidFill>
                <a:ea typeface="楷体" pitchFamily="1" charset="-122"/>
                <a:sym typeface="Arial" panose="020B0604020202020204" pitchFamily="34" charset="0"/>
              </a:rPr>
              <a:t>舍</a:t>
            </a:r>
            <a:r>
              <a:rPr lang="zh-CN" altLang="en-US" b="1" dirty="0">
                <a:solidFill>
                  <a:srgbClr val="0066FF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，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四</a:t>
            </a:r>
            <a:r>
              <a:rPr lang="en-US" altLang="zh-CN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 </a:t>
            </a:r>
            <a:r>
              <a:rPr lang="zh-CN" altLang="en-US" b="1" dirty="0">
                <a:solidFill>
                  <a:srgbClr val="0000FF"/>
                </a:solidFill>
                <a:ea typeface="楷体" pitchFamily="1" charset="-122"/>
                <a:sym typeface="Arial" panose="020B0604020202020204" pitchFamily="34" charset="0"/>
              </a:rPr>
              <a:t>支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僵劲不能动，</a:t>
            </a:r>
            <a:r>
              <a:rPr lang="zh-CN" altLang="en-US" b="1" dirty="0">
                <a:solidFill>
                  <a:srgbClr val="0000FF"/>
                </a:solidFill>
                <a:ea typeface="楷体" pitchFamily="1" charset="-122"/>
                <a:sym typeface="Arial" panose="020B0604020202020204" pitchFamily="34" charset="0"/>
              </a:rPr>
              <a:t>媵人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持   </a:t>
            </a:r>
            <a:r>
              <a:rPr lang="zh-CN" altLang="en-US" b="1" dirty="0">
                <a:solidFill>
                  <a:srgbClr val="0000FF"/>
                </a:solidFill>
                <a:ea typeface="楷体" pitchFamily="1" charset="-122"/>
                <a:sym typeface="Arial" panose="020B0604020202020204" pitchFamily="34" charset="0"/>
              </a:rPr>
              <a:t>汤</a:t>
            </a:r>
            <a:r>
              <a:rPr lang="zh-CN" altLang="en-US" b="1" dirty="0">
                <a:solidFill>
                  <a:srgbClr val="0066FF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  </a:t>
            </a:r>
            <a:r>
              <a:rPr lang="zh-CN" altLang="en-US" b="1" dirty="0">
                <a:solidFill>
                  <a:srgbClr val="00CC00"/>
                </a:solidFill>
                <a:latin typeface="楷体" pitchFamily="1" charset="-122"/>
                <a:ea typeface="楷体" pitchFamily="1" charset="-122"/>
              </a:rPr>
              <a:t>沃灌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，</a:t>
            </a:r>
            <a:endParaRPr lang="en-US" altLang="zh-CN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buNone/>
            </a:pPr>
            <a:endParaRPr lang="en-US" altLang="zh-CN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以</a:t>
            </a:r>
            <a:r>
              <a:rPr lang="zh-CN" altLang="en-US" b="1" dirty="0">
                <a:solidFill>
                  <a:srgbClr val="0000FF"/>
                </a:solidFill>
                <a:ea typeface="楷体" pitchFamily="1" charset="-122"/>
                <a:sym typeface="Arial" panose="020B0604020202020204" pitchFamily="34" charset="0"/>
              </a:rPr>
              <a:t>衾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拥覆，久而 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乃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和。</a:t>
            </a:r>
            <a:endParaRPr lang="zh-CN" altLang="en-US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buNone/>
            </a:pPr>
            <a:endParaRPr lang="zh-CN" altLang="en-US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22531" name="矩形 22530"/>
          <p:cNvSpPr/>
          <p:nvPr/>
        </p:nvSpPr>
        <p:spPr>
          <a:xfrm>
            <a:off x="1692275" y="908050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跟从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2532" name="矩形 22531"/>
          <p:cNvSpPr/>
          <p:nvPr/>
        </p:nvSpPr>
        <p:spPr>
          <a:xfrm>
            <a:off x="3851275" y="1268413"/>
            <a:ext cx="8985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箱子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2533" name="矩形 22532"/>
          <p:cNvSpPr/>
          <p:nvPr/>
        </p:nvSpPr>
        <p:spPr>
          <a:xfrm>
            <a:off x="5437188" y="1196975"/>
            <a:ext cx="893762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鞋子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2534" name="矩形 22533"/>
          <p:cNvSpPr/>
          <p:nvPr/>
        </p:nvSpPr>
        <p:spPr>
          <a:xfrm>
            <a:off x="0" y="2205038"/>
            <a:ext cx="8985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隆冬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2535" name="矩形 22534"/>
          <p:cNvSpPr/>
          <p:nvPr/>
        </p:nvSpPr>
        <p:spPr>
          <a:xfrm>
            <a:off x="4643438" y="2276475"/>
            <a:ext cx="32480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皮肤因寒冷干燥而开裂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2536" name="矩形 22535"/>
          <p:cNvSpPr/>
          <p:nvPr/>
        </p:nvSpPr>
        <p:spPr>
          <a:xfrm>
            <a:off x="0" y="3213100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校舍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2537" name="矩形 22536"/>
          <p:cNvSpPr/>
          <p:nvPr/>
        </p:nvSpPr>
        <p:spPr>
          <a:xfrm>
            <a:off x="1547813" y="3573463"/>
            <a:ext cx="11017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通“肢”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2538" name="矩形 22537"/>
          <p:cNvSpPr/>
          <p:nvPr/>
        </p:nvSpPr>
        <p:spPr>
          <a:xfrm>
            <a:off x="4427538" y="3284538"/>
            <a:ext cx="1716087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指服侍的人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2539" name="矩形 22538"/>
          <p:cNvSpPr/>
          <p:nvPr/>
        </p:nvSpPr>
        <p:spPr>
          <a:xfrm>
            <a:off x="6659563" y="3213100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热水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2540" name="矩形 22539"/>
          <p:cNvSpPr/>
          <p:nvPr/>
        </p:nvSpPr>
        <p:spPr>
          <a:xfrm>
            <a:off x="323850" y="4344988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被子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2541" name="下箭头 22540"/>
          <p:cNvSpPr/>
          <p:nvPr/>
        </p:nvSpPr>
        <p:spPr>
          <a:xfrm>
            <a:off x="2268538" y="3213100"/>
            <a:ext cx="76200" cy="431800"/>
          </a:xfrm>
          <a:prstGeom prst="downArrow">
            <a:avLst>
              <a:gd name="adj1" fmla="val 50000"/>
              <a:gd name="adj2" fmla="val 141666"/>
            </a:avLst>
          </a:prstGeom>
          <a:solidFill>
            <a:srgbClr val="FF33CC"/>
          </a:solidFill>
          <a:ln w="127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algn="ctr"/>
            <a:endParaRPr lang="zh-CN" altLang="en-US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2542" name="下箭头 22541"/>
          <p:cNvSpPr/>
          <p:nvPr/>
        </p:nvSpPr>
        <p:spPr>
          <a:xfrm>
            <a:off x="4356100" y="908050"/>
            <a:ext cx="76200" cy="531813"/>
          </a:xfrm>
          <a:prstGeom prst="downArrow">
            <a:avLst>
              <a:gd name="adj1" fmla="val 50000"/>
              <a:gd name="adj2" fmla="val 174479"/>
            </a:avLst>
          </a:prstGeom>
          <a:solidFill>
            <a:srgbClr val="FF33CC"/>
          </a:solidFill>
          <a:ln w="127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algn="ctr"/>
            <a:endParaRPr lang="zh-CN" altLang="en-US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2543" name="下箭头 22542"/>
          <p:cNvSpPr/>
          <p:nvPr/>
        </p:nvSpPr>
        <p:spPr>
          <a:xfrm>
            <a:off x="5651500" y="908050"/>
            <a:ext cx="76200" cy="387350"/>
          </a:xfrm>
          <a:prstGeom prst="downArrow">
            <a:avLst>
              <a:gd name="adj1" fmla="val 50000"/>
              <a:gd name="adj2" fmla="val 127083"/>
            </a:avLst>
          </a:prstGeom>
          <a:solidFill>
            <a:srgbClr val="FF33CC"/>
          </a:solidFill>
          <a:ln w="127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algn="ctr"/>
            <a:endParaRPr lang="zh-CN" altLang="en-US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2544" name="文本框 22543"/>
          <p:cNvSpPr txBox="1"/>
          <p:nvPr/>
        </p:nvSpPr>
        <p:spPr>
          <a:xfrm>
            <a:off x="7740650" y="3213100"/>
            <a:ext cx="12223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浇洗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2545" name="文本框 22544"/>
          <p:cNvSpPr txBox="1"/>
          <p:nvPr/>
        </p:nvSpPr>
        <p:spPr>
          <a:xfrm>
            <a:off x="4859338" y="836613"/>
            <a:ext cx="539750" cy="517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拖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2546" name="矩形 22545"/>
          <p:cNvSpPr/>
          <p:nvPr/>
        </p:nvSpPr>
        <p:spPr>
          <a:xfrm>
            <a:off x="395288" y="4768850"/>
            <a:ext cx="8208962" cy="208915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Verdana" panose="020B0604030504040204" pitchFamily="2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Verdana" panose="020B0604030504040204" pitchFamily="2" charset="0"/>
                <a:ea typeface="宋体" panose="02010600030101010101" pitchFamily="2" charset="-122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Verdana" panose="020B0604030504040204" pitchFamily="2" charset="0"/>
                <a:ea typeface="宋体" panose="02010600030101010101" pitchFamily="2" charset="-122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Verdana" panose="020B0604030504040204" pitchFamily="2" charset="0"/>
                <a:ea typeface="宋体" panose="02010600030101010101" pitchFamily="2" charset="-122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Verdana" panose="020B0604030504040204" pitchFamily="2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    </a:t>
            </a:r>
            <a:r>
              <a:rPr lang="zh-CN" altLang="en-US" sz="2400" b="1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译文：当我从师求学的时候，背着书箱，拖着鞋子，行走在深山大谷中，隆冬时节，寒风猛烈，积雪有几尺深，脚上的皮肤冻裂了还不知道。到了学舍，四肢僵硬不能动弹，服侍的人拿来热水给我浇洗，用被子给我盖上，很久才暖和过来。</a:t>
            </a:r>
            <a:endParaRPr lang="zh-CN" altLang="en-US" sz="2400" b="1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22547" name="矩形 22546"/>
          <p:cNvSpPr/>
          <p:nvPr/>
        </p:nvSpPr>
        <p:spPr>
          <a:xfrm>
            <a:off x="4356100" y="3860800"/>
            <a:ext cx="4464050" cy="83185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</a:rPr>
              <a:t>求学时的艰辛：</a:t>
            </a:r>
            <a:r>
              <a:rPr lang="zh-CN" altLang="en-US" sz="2400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</a:rPr>
              <a:t> ③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</a:rPr>
              <a:t>（求学奔走的劳苦）</a:t>
            </a:r>
            <a:endParaRPr lang="zh-CN" altLang="en-US" sz="2400" b="1" dirty="0">
              <a:solidFill>
                <a:srgbClr val="FF0000"/>
              </a:solidFill>
              <a:latin typeface="楷体" pitchFamily="1" charset="-122"/>
              <a:ea typeface="楷体" pitchFamily="1" charset="-122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0" dur="80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1" dur="80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80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0"/>
      <p:bldP spid="22533" grpId="0"/>
      <p:bldP spid="22534" grpId="0"/>
      <p:bldP spid="22535" grpId="0"/>
      <p:bldP spid="22536" grpId="0"/>
      <p:bldP spid="22537" grpId="0"/>
      <p:bldP spid="22538" grpId="0"/>
      <p:bldP spid="22539" grpId="0"/>
      <p:bldP spid="22540" grpId="0"/>
      <p:bldP spid="22544" grpId="0"/>
      <p:bldP spid="22545" grpId="0"/>
      <p:bldP spid="22546" grpId="0" bldLvl="0" animBg="1"/>
      <p:bldP spid="2254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4" name="文本占位符 23553"/>
          <p:cNvSpPr>
            <a:spLocks noGrp="1"/>
          </p:cNvSpPr>
          <p:nvPr>
            <p:ph type="body" idx="1"/>
          </p:nvPr>
        </p:nvSpPr>
        <p:spPr>
          <a:xfrm>
            <a:off x="0" y="477838"/>
            <a:ext cx="9109075" cy="4032250"/>
          </a:xfrm>
          <a:ln/>
        </p:spPr>
        <p:txBody>
          <a:bodyPr lIns="90170" tIns="46990" rIns="90170" bIns="46990"/>
          <a:p>
            <a:pPr>
              <a:lnSpc>
                <a:spcPct val="80000"/>
              </a:lnSpc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寓</a:t>
            </a:r>
            <a:r>
              <a:rPr lang="zh-CN" altLang="en-US" b="1" dirty="0">
                <a:solidFill>
                  <a:srgbClr val="0000FF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逆旅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，主人</a:t>
            </a:r>
            <a:r>
              <a:rPr lang="zh-CN" altLang="en-US" b="1" dirty="0">
                <a:solidFill>
                  <a:srgbClr val="00CC00"/>
                </a:solidFill>
                <a:latin typeface="楷体" pitchFamily="1" charset="-122"/>
                <a:ea typeface="楷体" pitchFamily="1" charset="-122"/>
              </a:rPr>
              <a:t>日 </a:t>
            </a:r>
            <a:r>
              <a:rPr lang="zh-CN" altLang="en-US" b="1" dirty="0">
                <a:solidFill>
                  <a:srgbClr val="0000FF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再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食，无</a:t>
            </a:r>
            <a:r>
              <a:rPr lang="zh-CN" altLang="en-US" b="1" dirty="0">
                <a:solidFill>
                  <a:srgbClr val="0000FF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鲜肥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滋味之享。 同舍</a:t>
            </a:r>
            <a:endParaRPr lang="en-US" altLang="zh-CN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lnSpc>
                <a:spcPct val="80000"/>
              </a:lnSpc>
              <a:buNone/>
            </a:pPr>
            <a:endParaRPr lang="en-US" altLang="zh-CN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lnSpc>
                <a:spcPct val="80000"/>
              </a:lnSpc>
              <a:buNone/>
            </a:pPr>
            <a:endParaRPr lang="en-US" altLang="zh-CN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生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皆 </a:t>
            </a:r>
            <a:r>
              <a:rPr lang="zh-CN" altLang="en-US" b="1" dirty="0">
                <a:solidFill>
                  <a:srgbClr val="0000FF"/>
                </a:solidFill>
                <a:latin typeface="楷体" pitchFamily="1" charset="-122"/>
                <a:ea typeface="楷体" pitchFamily="1" charset="-122"/>
              </a:rPr>
              <a:t>被 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绮绣，戴朱缨宝饰</a:t>
            </a:r>
            <a:r>
              <a:rPr lang="zh-CN" altLang="en-US" b="1" dirty="0">
                <a:solidFill>
                  <a:srgbClr val="660033"/>
                </a:solidFill>
                <a:latin typeface="楷体" pitchFamily="1" charset="-122"/>
                <a:ea typeface="楷体" pitchFamily="1" charset="-122"/>
              </a:rPr>
              <a:t>之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帽， </a:t>
            </a:r>
            <a:r>
              <a:rPr lang="zh-CN" altLang="en-US" b="1" dirty="0">
                <a:solidFill>
                  <a:srgbClr val="0000FF"/>
                </a:solidFill>
                <a:latin typeface="楷体" pitchFamily="1" charset="-122"/>
                <a:ea typeface="楷体" pitchFamily="1" charset="-122"/>
              </a:rPr>
              <a:t>腰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白玉</a:t>
            </a:r>
            <a:r>
              <a:rPr lang="zh-CN" altLang="en-US" b="1" dirty="0">
                <a:solidFill>
                  <a:srgbClr val="660033"/>
                </a:solidFill>
                <a:latin typeface="楷体" pitchFamily="1" charset="-122"/>
                <a:ea typeface="楷体" pitchFamily="1" charset="-122"/>
              </a:rPr>
              <a:t>之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环，</a:t>
            </a:r>
            <a:endParaRPr lang="zh-CN" altLang="en-US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左佩刀，右备  </a:t>
            </a:r>
            <a:r>
              <a:rPr lang="zh-CN" altLang="en-US" b="1" dirty="0">
                <a:solidFill>
                  <a:srgbClr val="0000FF"/>
                </a:solidFill>
                <a:latin typeface="楷体" pitchFamily="1" charset="-122"/>
                <a:ea typeface="楷体" pitchFamily="1" charset="-122"/>
              </a:rPr>
              <a:t>容臭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，    </a:t>
            </a:r>
            <a:r>
              <a:rPr lang="zh-CN" altLang="en-US" b="1" dirty="0">
                <a:solidFill>
                  <a:srgbClr val="0000FF"/>
                </a:solidFill>
                <a:latin typeface="楷体" pitchFamily="1" charset="-122"/>
                <a:ea typeface="楷体" pitchFamily="1" charset="-122"/>
              </a:rPr>
              <a:t>烨然</a:t>
            </a:r>
            <a:r>
              <a:rPr lang="en-US" altLang="zh-CN" b="1" dirty="0">
                <a:solidFill>
                  <a:srgbClr val="0000FF"/>
                </a:solidFill>
                <a:latin typeface="楷体" pitchFamily="1" charset="-122"/>
                <a:ea typeface="楷体" pitchFamily="1" charset="-122"/>
              </a:rPr>
              <a:t>  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若神人；</a:t>
            </a:r>
            <a:endParaRPr lang="zh-CN" altLang="en-US" b="1" dirty="0">
              <a:solidFill>
                <a:srgbClr val="0000FF"/>
              </a:solidFill>
              <a:latin typeface="楷体" pitchFamily="1" charset="-122"/>
              <a:ea typeface="楷体" pitchFamily="1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b="1" dirty="0">
              <a:solidFill>
                <a:srgbClr val="0000FF"/>
              </a:solidFill>
              <a:latin typeface="楷体" pitchFamily="1" charset="-122"/>
              <a:ea typeface="楷体" pitchFamily="1" charset="-122"/>
            </a:endParaRPr>
          </a:p>
          <a:p>
            <a:pPr>
              <a:lnSpc>
                <a:spcPct val="80000"/>
              </a:lnSpc>
            </a:pPr>
            <a:endParaRPr lang="zh-CN" altLang="en-US" b="1" dirty="0">
              <a:solidFill>
                <a:srgbClr val="660033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23555" name="矩形 23554"/>
          <p:cNvSpPr/>
          <p:nvPr/>
        </p:nvSpPr>
        <p:spPr>
          <a:xfrm>
            <a:off x="468313" y="2349500"/>
            <a:ext cx="1709737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通“披”穿</a:t>
            </a:r>
            <a:r>
              <a:rPr lang="zh-CN" altLang="en-US" sz="2800" b="1" dirty="0">
                <a:solidFill>
                  <a:srgbClr val="660033"/>
                </a:solidFill>
                <a:latin typeface="Arial" panose="020B0604020202020204" pitchFamily="34" charset="0"/>
              </a:rPr>
              <a:t> </a:t>
            </a:r>
            <a:endParaRPr lang="zh-CN" altLang="en-US" sz="2800" b="1" dirty="0">
              <a:solidFill>
                <a:srgbClr val="660033"/>
              </a:solidFill>
              <a:latin typeface="Arial" panose="020B0604020202020204" pitchFamily="34" charset="0"/>
            </a:endParaRPr>
          </a:p>
        </p:txBody>
      </p:sp>
      <p:sp>
        <p:nvSpPr>
          <p:cNvPr id="23556" name="矩形 23555"/>
          <p:cNvSpPr/>
          <p:nvPr/>
        </p:nvSpPr>
        <p:spPr>
          <a:xfrm>
            <a:off x="6084888" y="2276475"/>
            <a:ext cx="898525" cy="520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腰佩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3557" name="矩形 23556"/>
          <p:cNvSpPr/>
          <p:nvPr/>
        </p:nvSpPr>
        <p:spPr>
          <a:xfrm>
            <a:off x="2916238" y="3860800"/>
            <a:ext cx="898525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香袋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3558" name="矩形 23557"/>
          <p:cNvSpPr/>
          <p:nvPr/>
        </p:nvSpPr>
        <p:spPr>
          <a:xfrm>
            <a:off x="4068763" y="3860800"/>
            <a:ext cx="2328862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光彩照人的样子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3559" name="下箭头 23558"/>
          <p:cNvSpPr/>
          <p:nvPr/>
        </p:nvSpPr>
        <p:spPr>
          <a:xfrm flipH="1">
            <a:off x="5221288" y="981075"/>
            <a:ext cx="76200" cy="431800"/>
          </a:xfrm>
          <a:prstGeom prst="downArrow">
            <a:avLst>
              <a:gd name="adj1" fmla="val 50000"/>
              <a:gd name="adj2" fmla="val 141666"/>
            </a:avLst>
          </a:prstGeom>
          <a:solidFill>
            <a:srgbClr val="FF33CC"/>
          </a:solidFill>
          <a:ln w="127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algn="ctr"/>
            <a:endParaRPr lang="zh-CN" altLang="en-US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3560" name="下箭头 23559"/>
          <p:cNvSpPr/>
          <p:nvPr/>
        </p:nvSpPr>
        <p:spPr>
          <a:xfrm flipH="1">
            <a:off x="863600" y="908050"/>
            <a:ext cx="76200" cy="576263"/>
          </a:xfrm>
          <a:prstGeom prst="downArrow">
            <a:avLst>
              <a:gd name="adj1" fmla="val 50000"/>
              <a:gd name="adj2" fmla="val 189062"/>
            </a:avLst>
          </a:prstGeom>
          <a:solidFill>
            <a:srgbClr val="FF33CC"/>
          </a:solidFill>
          <a:ln w="127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algn="ctr"/>
            <a:endParaRPr lang="zh-CN" altLang="en-US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3561" name="矩形 23560"/>
          <p:cNvSpPr/>
          <p:nvPr/>
        </p:nvSpPr>
        <p:spPr>
          <a:xfrm>
            <a:off x="504825" y="1484313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旅店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3562" name="矩形 23561"/>
          <p:cNvSpPr/>
          <p:nvPr/>
        </p:nvSpPr>
        <p:spPr>
          <a:xfrm>
            <a:off x="2413000" y="908050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每天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3563" name="矩形 23562"/>
          <p:cNvSpPr/>
          <p:nvPr/>
        </p:nvSpPr>
        <p:spPr>
          <a:xfrm>
            <a:off x="3168650" y="1412875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两次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3564" name="文本框 23563"/>
          <p:cNvSpPr txBox="1"/>
          <p:nvPr/>
        </p:nvSpPr>
        <p:spPr>
          <a:xfrm>
            <a:off x="4537075" y="1339850"/>
            <a:ext cx="1604963" cy="517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新鲜肥美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3565" name="下箭头 23564"/>
          <p:cNvSpPr/>
          <p:nvPr/>
        </p:nvSpPr>
        <p:spPr>
          <a:xfrm flipH="1">
            <a:off x="3563938" y="981075"/>
            <a:ext cx="76200" cy="431800"/>
          </a:xfrm>
          <a:prstGeom prst="downArrow">
            <a:avLst>
              <a:gd name="adj1" fmla="val 50000"/>
              <a:gd name="adj2" fmla="val 141666"/>
            </a:avLst>
          </a:prstGeom>
          <a:solidFill>
            <a:srgbClr val="FF33CC"/>
          </a:solidFill>
          <a:ln w="127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algn="ctr"/>
            <a:endParaRPr lang="zh-CN" altLang="en-US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3566" name="矩形 23565"/>
          <p:cNvSpPr/>
          <p:nvPr/>
        </p:nvSpPr>
        <p:spPr>
          <a:xfrm>
            <a:off x="323850" y="4508500"/>
            <a:ext cx="8370888" cy="2233613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2" charset="0"/>
                <a:ea typeface="楷体" pitchFamily="1" charset="-122"/>
              </a:rPr>
              <a:t>       译文：住在学舍里，每天只吃两顿饭，没有新鲜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2" charset="0"/>
              <a:ea typeface="楷体" pitchFamily="1" charset="-122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2" charset="0"/>
                <a:ea typeface="楷体" pitchFamily="1" charset="-122"/>
              </a:rPr>
              <a:t>肥美的东西可以享受。跟我住在一起的同学，都穿着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2" charset="0"/>
              <a:ea typeface="楷体" pitchFamily="1" charset="-122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2" charset="0"/>
                <a:ea typeface="楷体" pitchFamily="1" charset="-122"/>
              </a:rPr>
              <a:t>华丽的衣服，戴着红缨装饰成的缀着珠宝的帽子，腰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2" charset="0"/>
              <a:ea typeface="楷体" pitchFamily="1" charset="-122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2" charset="0"/>
                <a:ea typeface="楷体" pitchFamily="1" charset="-122"/>
              </a:rPr>
              <a:t>上系着白玉环，左边佩着刀，右边挂着香袋，浑身光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2" charset="0"/>
              <a:ea typeface="楷体" pitchFamily="1" charset="-122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2" charset="0"/>
                <a:ea typeface="楷体" pitchFamily="1" charset="-122"/>
              </a:rPr>
              <a:t>彩照人，像神仙一样。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2" charset="0"/>
              <a:ea typeface="楷体" pitchFamily="1" charset="-122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554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554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charRg st="25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3554">
                                            <p:txEl>
                                              <p:charRg st="25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3554">
                                            <p:txEl>
                                              <p:charRg st="25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5" dur="80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6" dur="80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80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6" grpId="0"/>
      <p:bldP spid="23557" grpId="0"/>
      <p:bldP spid="23558" grpId="0"/>
      <p:bldP spid="23561" grpId="0"/>
      <p:bldP spid="23562" grpId="0"/>
      <p:bldP spid="23563" grpId="0"/>
      <p:bldP spid="23564" grpId="0"/>
      <p:bldP spid="2356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占位符 24577"/>
          <p:cNvSpPr>
            <a:spLocks noGrp="1"/>
          </p:cNvSpPr>
          <p:nvPr>
            <p:ph type="body" idx="1"/>
          </p:nvPr>
        </p:nvSpPr>
        <p:spPr>
          <a:xfrm>
            <a:off x="252413" y="838200"/>
            <a:ext cx="8785225" cy="3240088"/>
          </a:xfrm>
          <a:ln>
            <a:solidFill>
              <a:srgbClr val="000000"/>
            </a:solidFill>
            <a:miter/>
          </a:ln>
        </p:spPr>
        <p:txBody>
          <a:bodyPr lIns="90170" tIns="46990" rIns="90170" bIns="46990"/>
          <a:p>
            <a:pPr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 余则  </a:t>
            </a:r>
            <a:r>
              <a:rPr lang="zh-CN" altLang="en-US" b="1" dirty="0">
                <a:solidFill>
                  <a:srgbClr val="0000FF"/>
                </a:solidFill>
                <a:latin typeface="楷体" pitchFamily="1" charset="-122"/>
                <a:ea typeface="楷体" pitchFamily="1" charset="-122"/>
              </a:rPr>
              <a:t>緼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袍  </a:t>
            </a:r>
            <a:r>
              <a:rPr lang="zh-CN" altLang="en-US" b="1" dirty="0">
                <a:solidFill>
                  <a:srgbClr val="0000FF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敝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衣处其间</a:t>
            </a:r>
            <a:r>
              <a:rPr lang="en-US" altLang="zh-CN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, </a:t>
            </a:r>
            <a:r>
              <a:rPr lang="zh-CN" altLang="en-US" b="1" dirty="0">
                <a:solidFill>
                  <a:srgbClr val="0000FF"/>
                </a:solidFill>
                <a:latin typeface="楷体" pitchFamily="1" charset="-122"/>
                <a:ea typeface="楷体" pitchFamily="1" charset="-122"/>
              </a:rPr>
              <a:t>略无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 </a:t>
            </a:r>
            <a:r>
              <a:rPr lang="zh-CN" altLang="en-US" b="1" dirty="0">
                <a:solidFill>
                  <a:srgbClr val="00CC00"/>
                </a:solidFill>
                <a:latin typeface="楷体" pitchFamily="1" charset="-122"/>
                <a:ea typeface="楷体" pitchFamily="1" charset="-122"/>
              </a:rPr>
              <a:t>慕艳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意</a:t>
            </a:r>
            <a:r>
              <a:rPr lang="en-US" altLang="zh-CN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,</a:t>
            </a:r>
            <a:endParaRPr lang="en-US" altLang="zh-CN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buNone/>
            </a:pPr>
            <a:endParaRPr lang="en-US" altLang="zh-CN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以中有足乐  </a:t>
            </a:r>
            <a:r>
              <a:rPr lang="zh-CN" altLang="en-US" b="1" dirty="0">
                <a:solidFill>
                  <a:srgbClr val="0000FF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者</a:t>
            </a:r>
            <a:r>
              <a:rPr lang="en-US" altLang="zh-CN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,  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不知  </a:t>
            </a:r>
            <a:r>
              <a:rPr lang="zh-CN" altLang="en-US" b="1" u="sng" dirty="0">
                <a:solidFill>
                  <a:srgbClr val="0000FF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口体之奉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</a:t>
            </a:r>
            <a:r>
              <a:rPr lang="zh-CN" altLang="en-US" b="1" dirty="0">
                <a:solidFill>
                  <a:srgbClr val="00CC00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不若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人也。</a:t>
            </a:r>
            <a:endParaRPr lang="zh-CN" altLang="en-US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buNone/>
            </a:pPr>
            <a:endParaRPr lang="zh-CN" altLang="en-US" b="1" dirty="0">
              <a:solidFill>
                <a:srgbClr val="000000"/>
              </a:solidFill>
              <a:latin typeface="楷体" pitchFamily="1" charset="-122"/>
              <a:ea typeface="楷体" pitchFamily="1" charset="-122"/>
              <a:sym typeface="Arial" panose="020B0604020202020204" pitchFamily="34" charset="0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00FF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盖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     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余之勤且艰   </a:t>
            </a:r>
            <a:r>
              <a:rPr lang="zh-CN" altLang="en-US" b="1" dirty="0">
                <a:solidFill>
                  <a:srgbClr val="0000FF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若此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。</a:t>
            </a:r>
            <a:r>
              <a:rPr lang="zh-CN" altLang="en-US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</a:t>
            </a:r>
            <a:endParaRPr lang="zh-CN" altLang="en-US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endParaRPr lang="zh-CN" altLang="en-US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endParaRPr lang="zh-CN" altLang="en-US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24579" name="矩形 24578"/>
          <p:cNvSpPr/>
          <p:nvPr/>
        </p:nvSpPr>
        <p:spPr>
          <a:xfrm>
            <a:off x="1692275" y="1341438"/>
            <a:ext cx="893763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楷体" pitchFamily="1" charset="-122"/>
              </a:rPr>
              <a:t>旧絮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  <a:ea typeface="楷体" pitchFamily="1" charset="-122"/>
            </a:endParaRPr>
          </a:p>
        </p:txBody>
      </p:sp>
      <p:sp>
        <p:nvSpPr>
          <p:cNvPr id="24580" name="矩形 24579"/>
          <p:cNvSpPr/>
          <p:nvPr/>
        </p:nvSpPr>
        <p:spPr>
          <a:xfrm>
            <a:off x="1692275" y="2420938"/>
            <a:ext cx="2087563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楷体" pitchFamily="1" charset="-122"/>
              </a:rPr>
              <a:t>......的事情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  <a:ea typeface="楷体" pitchFamily="1" charset="-122"/>
            </a:endParaRPr>
          </a:p>
        </p:txBody>
      </p:sp>
      <p:sp>
        <p:nvSpPr>
          <p:cNvPr id="24581" name="矩形 24580"/>
          <p:cNvSpPr/>
          <p:nvPr/>
        </p:nvSpPr>
        <p:spPr>
          <a:xfrm>
            <a:off x="4932363" y="2349500"/>
            <a:ext cx="1604962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楷体" pitchFamily="1" charset="-122"/>
              </a:rPr>
              <a:t>吃的穿的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  <a:ea typeface="楷体" pitchFamily="1" charset="-122"/>
            </a:endParaRPr>
          </a:p>
        </p:txBody>
      </p:sp>
      <p:sp>
        <p:nvSpPr>
          <p:cNvPr id="24582" name="矩形 24581"/>
          <p:cNvSpPr/>
          <p:nvPr/>
        </p:nvSpPr>
        <p:spPr>
          <a:xfrm>
            <a:off x="6732588" y="2924175"/>
            <a:ext cx="1255712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楷体" pitchFamily="1" charset="-122"/>
              </a:rPr>
              <a:t>比不上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  <a:ea typeface="楷体" pitchFamily="1" charset="-122"/>
            </a:endParaRPr>
          </a:p>
        </p:txBody>
      </p:sp>
      <p:sp>
        <p:nvSpPr>
          <p:cNvPr id="24583" name="矩形 24582"/>
          <p:cNvSpPr/>
          <p:nvPr/>
        </p:nvSpPr>
        <p:spPr>
          <a:xfrm>
            <a:off x="180975" y="3502025"/>
            <a:ext cx="1006475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楷体" pitchFamily="1" charset="-122"/>
              </a:rPr>
              <a:t>大概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  <a:ea typeface="楷体" pitchFamily="1" charset="-122"/>
            </a:endParaRPr>
          </a:p>
        </p:txBody>
      </p:sp>
      <p:sp>
        <p:nvSpPr>
          <p:cNvPr id="24584" name="矩形 24583"/>
          <p:cNvSpPr/>
          <p:nvPr/>
        </p:nvSpPr>
        <p:spPr>
          <a:xfrm>
            <a:off x="3276600" y="1412875"/>
            <a:ext cx="538163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楷体" pitchFamily="1" charset="-122"/>
                <a:sym typeface="Arial" panose="020B0604020202020204" pitchFamily="34" charset="0"/>
              </a:rPr>
              <a:t>破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  <a:ea typeface="楷体" pitchFamily="1" charset="-122"/>
              <a:sym typeface="Arial" panose="020B0604020202020204" pitchFamily="34" charset="0"/>
            </a:endParaRPr>
          </a:p>
        </p:txBody>
      </p:sp>
      <p:sp>
        <p:nvSpPr>
          <p:cNvPr id="24585" name="矩形 24584"/>
          <p:cNvSpPr/>
          <p:nvPr/>
        </p:nvSpPr>
        <p:spPr>
          <a:xfrm>
            <a:off x="5724525" y="1341438"/>
            <a:ext cx="1079500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楷体" pitchFamily="1" charset="-122"/>
              </a:rPr>
              <a:t>毫无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  <a:ea typeface="楷体" pitchFamily="1" charset="-122"/>
            </a:endParaRPr>
          </a:p>
        </p:txBody>
      </p:sp>
      <p:sp>
        <p:nvSpPr>
          <p:cNvPr id="24586" name="矩形 24585"/>
          <p:cNvSpPr/>
          <p:nvPr/>
        </p:nvSpPr>
        <p:spPr>
          <a:xfrm>
            <a:off x="7092950" y="1341438"/>
            <a:ext cx="936625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楷体" pitchFamily="1" charset="-122"/>
              </a:rPr>
              <a:t>羡慕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  <a:ea typeface="楷体" pitchFamily="1" charset="-122"/>
            </a:endParaRPr>
          </a:p>
        </p:txBody>
      </p:sp>
      <p:sp>
        <p:nvSpPr>
          <p:cNvPr id="24587" name="矩形 24586"/>
          <p:cNvSpPr/>
          <p:nvPr/>
        </p:nvSpPr>
        <p:spPr>
          <a:xfrm>
            <a:off x="4356100" y="3502025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" pitchFamily="1" charset="-122"/>
              </a:rPr>
              <a:t>这样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" pitchFamily="1" charset="-122"/>
            </a:endParaRPr>
          </a:p>
        </p:txBody>
      </p:sp>
      <p:sp>
        <p:nvSpPr>
          <p:cNvPr id="24588" name="下箭头 24587"/>
          <p:cNvSpPr/>
          <p:nvPr/>
        </p:nvSpPr>
        <p:spPr>
          <a:xfrm flipH="1">
            <a:off x="7308850" y="2420938"/>
            <a:ext cx="76200" cy="431800"/>
          </a:xfrm>
          <a:prstGeom prst="downArrow">
            <a:avLst>
              <a:gd name="adj1" fmla="val 50000"/>
              <a:gd name="adj2" fmla="val 141666"/>
            </a:avLst>
          </a:prstGeom>
          <a:solidFill>
            <a:srgbClr val="FF33CC"/>
          </a:solidFill>
          <a:ln w="127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algn="ctr"/>
            <a:endParaRPr lang="zh-CN" altLang="en-US" dirty="0">
              <a:solidFill>
                <a:srgbClr val="FF0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24589" name="矩形 24588"/>
          <p:cNvSpPr/>
          <p:nvPr/>
        </p:nvSpPr>
        <p:spPr>
          <a:xfrm>
            <a:off x="539750" y="4868863"/>
            <a:ext cx="8137525" cy="181292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   我却穿着破棉袄，旧衣衫，生活在他们当中，却没有一点羡慕他们的意思，因为心中有足以快乐的事，不觉得吃的穿的比不上他人。大概我（求学时）的勤劳和艰苦就是像这样 。</a:t>
            </a:r>
            <a:endParaRPr lang="zh-CN" altLang="en-US" sz="28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24590" name="矩形 24589"/>
          <p:cNvSpPr/>
          <p:nvPr/>
        </p:nvSpPr>
        <p:spPr>
          <a:xfrm>
            <a:off x="1979613" y="4221163"/>
            <a:ext cx="6011862" cy="466725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</a:rPr>
              <a:t>求学时的艰辛：</a:t>
            </a:r>
            <a:r>
              <a:rPr lang="zh-CN" altLang="en-US" sz="2400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</a:rPr>
              <a:t> ④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</a:rPr>
              <a:t>（求学生活的艰苦）</a:t>
            </a:r>
            <a:endParaRPr lang="zh-CN" altLang="en-US" sz="2400" b="1" dirty="0">
              <a:solidFill>
                <a:srgbClr val="FF0000"/>
              </a:solidFill>
              <a:latin typeface="楷体" pitchFamily="1" charset="-122"/>
              <a:ea typeface="楷体" pitchFamily="1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ldLvl="0"/>
      <p:bldP spid="24580" grpId="0" bldLvl="0"/>
      <p:bldP spid="24581" grpId="0" bldLvl="0"/>
      <p:bldP spid="24582" grpId="0" bldLvl="0"/>
      <p:bldP spid="24583" grpId="0" bldLvl="0"/>
      <p:bldP spid="24584" grpId="0" bldLvl="0"/>
      <p:bldP spid="24585" grpId="0" bldLvl="0"/>
      <p:bldP spid="24586" grpId="0" bldLvl="0"/>
      <p:bldP spid="24587" grpId="0" bldLvl="0"/>
      <p:bldP spid="24589" grpId="0" bldLvl="0" animBg="1"/>
      <p:bldP spid="2459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25601"/>
          <p:cNvSpPr/>
          <p:nvPr/>
        </p:nvSpPr>
        <p:spPr>
          <a:xfrm>
            <a:off x="611188" y="620713"/>
            <a:ext cx="8208962" cy="2376487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Verdana" panose="020B0604030504040204" pitchFamily="2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Verdana" panose="020B0604030504040204" pitchFamily="2" charset="0"/>
                <a:ea typeface="宋体" panose="02010600030101010101" pitchFamily="2" charset="-122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Verdana" panose="020B0604030504040204" pitchFamily="2" charset="0"/>
                <a:ea typeface="宋体" panose="02010600030101010101" pitchFamily="2" charset="-122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Verdana" panose="020B0604030504040204" pitchFamily="2" charset="0"/>
                <a:ea typeface="宋体" panose="02010600030101010101" pitchFamily="2" charset="-122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Verdana" panose="020B0604030504040204" pitchFamily="2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    </a:t>
            </a:r>
            <a:r>
              <a:rPr lang="zh-CN" altLang="en-US" sz="2400" b="1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译文：当我从师求学的时候，背着书箱，拖着鞋子，行走在深山大谷中，隆冬时节，寒风猛烈，积雪有几尺深，脚上的皮肤冻裂了还不知道。到了学舍，四肢僵硬不能动弹，服侍的人拿来热水给我浇洗，用被子给我盖上，很久才暖和过来。</a:t>
            </a:r>
            <a:endParaRPr lang="zh-CN" altLang="en-US" sz="2400" b="1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25603" name="矩形 25602"/>
          <p:cNvSpPr/>
          <p:nvPr/>
        </p:nvSpPr>
        <p:spPr>
          <a:xfrm>
            <a:off x="1763713" y="2492375"/>
            <a:ext cx="6011862" cy="466725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</a:rPr>
              <a:t>少年求学时的艰辛：</a:t>
            </a:r>
            <a:r>
              <a:rPr lang="zh-CN" altLang="en-US" sz="2400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</a:rPr>
              <a:t> ③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</a:rPr>
              <a:t>（求学奔走的劳苦）</a:t>
            </a:r>
            <a:endParaRPr lang="zh-CN" altLang="en-US" sz="2400" b="1" dirty="0">
              <a:solidFill>
                <a:srgbClr val="FF0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25604" name="矩形 25603"/>
          <p:cNvSpPr/>
          <p:nvPr/>
        </p:nvSpPr>
        <p:spPr>
          <a:xfrm>
            <a:off x="395288" y="3141663"/>
            <a:ext cx="8424862" cy="338772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   译文：住在学舍里，每天只吃两顿饭，没有鲜鱼肥肉可以享受。跟我住在一起的同学，都穿着华丽的衣服，戴着红缨装饰成的缀着珠宝的帽子，腰上系着白玉环，左边佩着刀，右边挂着香袋，浑身光彩照耀，像神仙一样。我却穿着破棉袄，旧衣衫，生活在他们当中，却没有一点羡慕他们的意思，因为心中有足以快乐的事，不觉得吃的穿的比不上他人。大概我（求学时）的勤劳和艰苦就是像这样 。</a:t>
            </a:r>
            <a:endParaRPr lang="zh-CN" altLang="en-US" sz="24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endParaRPr lang="zh-CN" altLang="en-US" sz="24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endParaRPr lang="zh-CN" altLang="en-US" sz="24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25605" name="矩形 25604"/>
          <p:cNvSpPr/>
          <p:nvPr/>
        </p:nvSpPr>
        <p:spPr>
          <a:xfrm>
            <a:off x="1547813" y="5734050"/>
            <a:ext cx="6011862" cy="466725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</a:rPr>
              <a:t>少年求学时的艰辛：</a:t>
            </a:r>
            <a:r>
              <a:rPr lang="zh-CN" altLang="en-US" sz="2400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</a:rPr>
              <a:t> ④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</a:rPr>
              <a:t>（求学生活的艰苦）</a:t>
            </a:r>
            <a:endParaRPr lang="zh-CN" altLang="en-US" sz="2400" b="1" dirty="0">
              <a:solidFill>
                <a:srgbClr val="FF0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25606" name="矩形 25605"/>
          <p:cNvSpPr/>
          <p:nvPr/>
        </p:nvSpPr>
        <p:spPr>
          <a:xfrm>
            <a:off x="3203575" y="6326188"/>
            <a:ext cx="4464050" cy="531812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>
            <a:spAutoFit/>
          </a:bodyPr>
          <a:p>
            <a:r>
              <a:rPr lang="zh-CN" altLang="en-US" sz="2800" b="1" dirty="0">
                <a:solidFill>
                  <a:srgbClr val="339933"/>
                </a:solidFill>
                <a:latin typeface="楷体" pitchFamily="1" charset="-122"/>
                <a:ea typeface="楷体" pitchFamily="1" charset="-122"/>
              </a:rPr>
              <a:t>解决方法：以中有足乐</a:t>
            </a:r>
            <a:r>
              <a:rPr lang="zh-CN" altLang="en-US" sz="2800" b="1" dirty="0">
                <a:solidFill>
                  <a:srgbClr val="339933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者</a:t>
            </a:r>
            <a:endParaRPr lang="zh-CN" altLang="en-US" sz="2800" b="1" dirty="0">
              <a:solidFill>
                <a:srgbClr val="339933"/>
              </a:solidFill>
              <a:latin typeface="楷体" pitchFamily="1" charset="-122"/>
              <a:ea typeface="楷体" pitchFamily="1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nimBg="1"/>
      <p:bldP spid="25603" grpId="0" animBg="1"/>
      <p:bldP spid="25604" grpId="0" animBg="1"/>
      <p:bldP spid="25605" grpId="0" animBg="1"/>
      <p:bldP spid="25606" grpId="0" bldLvl="0"/>
      <p:bldP spid="25606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26625"/>
          <p:cNvSpPr txBox="1"/>
          <p:nvPr/>
        </p:nvSpPr>
        <p:spPr>
          <a:xfrm>
            <a:off x="250825" y="2565400"/>
            <a:ext cx="11160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求学</a:t>
            </a:r>
            <a:endParaRPr lang="zh-CN" altLang="en-US" dirty="0">
              <a:latin typeface="Times New Roman" panose="02020603050405020304" pitchFamily="2" charset="0"/>
            </a:endParaRPr>
          </a:p>
        </p:txBody>
      </p:sp>
      <p:cxnSp>
        <p:nvCxnSpPr>
          <p:cNvPr id="26627" name="直接箭头连接符 26626"/>
          <p:cNvCxnSpPr>
            <a:stCxn id="26626" idx="3"/>
          </p:cNvCxnSpPr>
          <p:nvPr/>
        </p:nvCxnSpPr>
        <p:spPr>
          <a:xfrm>
            <a:off x="1366838" y="2825750"/>
            <a:ext cx="838200" cy="1066800"/>
          </a:xfrm>
          <a:prstGeom prst="straightConnector1">
            <a:avLst/>
          </a:prstGeom>
          <a:ln w="9525">
            <a:noFill/>
          </a:ln>
        </p:spPr>
      </p:cxnSp>
      <p:sp>
        <p:nvSpPr>
          <p:cNvPr id="26628" name="左大括号 26627"/>
          <p:cNvSpPr/>
          <p:nvPr/>
        </p:nvSpPr>
        <p:spPr>
          <a:xfrm>
            <a:off x="1403350" y="836613"/>
            <a:ext cx="371475" cy="3671887"/>
          </a:xfrm>
          <a:prstGeom prst="leftBrace">
            <a:avLst>
              <a:gd name="adj1" fmla="val 82371"/>
              <a:gd name="adj2" fmla="val 50000"/>
            </a:avLst>
          </a:prstGeom>
          <a:noFill/>
          <a:ln w="190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629" name="文本框 26628"/>
          <p:cNvSpPr txBox="1"/>
          <p:nvPr/>
        </p:nvSpPr>
        <p:spPr>
          <a:xfrm>
            <a:off x="1763713" y="1196975"/>
            <a:ext cx="6477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8000"/>
                </a:solidFill>
                <a:latin typeface="楷体" pitchFamily="1" charset="-122"/>
                <a:ea typeface="楷体" pitchFamily="1" charset="-122"/>
              </a:rPr>
              <a:t>勤：</a:t>
            </a:r>
            <a:endParaRPr lang="zh-CN" altLang="en-US" dirty="0">
              <a:solidFill>
                <a:srgbClr val="008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6630" name="文本框 26629"/>
          <p:cNvSpPr txBox="1"/>
          <p:nvPr/>
        </p:nvSpPr>
        <p:spPr>
          <a:xfrm>
            <a:off x="2987675" y="765175"/>
            <a:ext cx="482441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手自笔录，计日以还  不敢稍逾约 </a:t>
            </a:r>
            <a:endParaRPr lang="zh-CN" altLang="en-US" sz="2000" dirty="0">
              <a:latin typeface="Times New Roman" panose="02020603050405020304" pitchFamily="2" charset="0"/>
            </a:endParaRPr>
          </a:p>
        </p:txBody>
      </p:sp>
      <p:sp>
        <p:nvSpPr>
          <p:cNvPr id="26631" name="文本框 26630"/>
          <p:cNvSpPr txBox="1"/>
          <p:nvPr/>
        </p:nvSpPr>
        <p:spPr>
          <a:xfrm>
            <a:off x="1763713" y="3573463"/>
            <a:ext cx="79057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8000"/>
                </a:solidFill>
                <a:latin typeface="楷体" pitchFamily="1" charset="-122"/>
                <a:ea typeface="楷体" pitchFamily="1" charset="-122"/>
              </a:rPr>
              <a:t>艰：</a:t>
            </a:r>
            <a:endParaRPr lang="zh-CN" altLang="en-US" sz="2800" b="1" dirty="0">
              <a:solidFill>
                <a:srgbClr val="008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26632" name="文本框 26631"/>
          <p:cNvSpPr txBox="1"/>
          <p:nvPr/>
        </p:nvSpPr>
        <p:spPr>
          <a:xfrm>
            <a:off x="3581400" y="1854200"/>
            <a:ext cx="41148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26633" name="左大括号 26632"/>
          <p:cNvSpPr/>
          <p:nvPr/>
        </p:nvSpPr>
        <p:spPr>
          <a:xfrm flipH="1">
            <a:off x="7667625" y="2852738"/>
            <a:ext cx="360363" cy="2447925"/>
          </a:xfrm>
          <a:prstGeom prst="leftBrace">
            <a:avLst>
              <a:gd name="adj1" fmla="val 56607"/>
              <a:gd name="adj2" fmla="val 50000"/>
            </a:avLst>
          </a:prstGeom>
          <a:noFill/>
          <a:ln w="190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634" name="文本框 26633"/>
          <p:cNvSpPr txBox="1"/>
          <p:nvPr/>
        </p:nvSpPr>
        <p:spPr>
          <a:xfrm>
            <a:off x="2987675" y="1268413"/>
            <a:ext cx="482441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趋百里外，从乡之先达执经叩问 </a:t>
            </a:r>
            <a:endParaRPr lang="zh-CN" altLang="en-US" sz="2000" dirty="0">
              <a:latin typeface="Times New Roman" panose="02020603050405020304" pitchFamily="2" charset="0"/>
            </a:endParaRPr>
          </a:p>
        </p:txBody>
      </p:sp>
      <p:sp>
        <p:nvSpPr>
          <p:cNvPr id="26635" name="文本框 26634"/>
          <p:cNvSpPr txBox="1"/>
          <p:nvPr/>
        </p:nvSpPr>
        <p:spPr>
          <a:xfrm>
            <a:off x="2987675" y="1844675"/>
            <a:ext cx="36004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遇其叱咄，色愈恭，礼愈至</a:t>
            </a:r>
            <a:endParaRPr lang="zh-CN" altLang="en-US" sz="2000" dirty="0">
              <a:latin typeface="Times New Roman" panose="02020603050405020304" pitchFamily="2" charset="0"/>
            </a:endParaRPr>
          </a:p>
        </p:txBody>
      </p:sp>
      <p:sp>
        <p:nvSpPr>
          <p:cNvPr id="26636" name="左大括号 26635"/>
          <p:cNvSpPr/>
          <p:nvPr/>
        </p:nvSpPr>
        <p:spPr>
          <a:xfrm>
            <a:off x="2700338" y="692150"/>
            <a:ext cx="155575" cy="1728788"/>
          </a:xfrm>
          <a:prstGeom prst="leftBrace">
            <a:avLst>
              <a:gd name="adj1" fmla="val 92602"/>
              <a:gd name="adj2" fmla="val 50000"/>
            </a:avLst>
          </a:prstGeom>
          <a:noFill/>
          <a:ln w="190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637" name="左大括号 26636"/>
          <p:cNvSpPr/>
          <p:nvPr/>
        </p:nvSpPr>
        <p:spPr>
          <a:xfrm>
            <a:off x="2700338" y="2924175"/>
            <a:ext cx="155575" cy="1728788"/>
          </a:xfrm>
          <a:prstGeom prst="leftBrace">
            <a:avLst>
              <a:gd name="adj1" fmla="val 92602"/>
              <a:gd name="adj2" fmla="val 50000"/>
            </a:avLst>
          </a:prstGeom>
          <a:noFill/>
          <a:ln w="190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638" name="文本框 26637"/>
          <p:cNvSpPr txBox="1"/>
          <p:nvPr/>
        </p:nvSpPr>
        <p:spPr>
          <a:xfrm>
            <a:off x="2987675" y="2708275"/>
            <a:ext cx="2592388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余：足肤皲裂而不知</a:t>
            </a:r>
            <a:endParaRPr lang="zh-CN" altLang="en-US" sz="2000" dirty="0">
              <a:latin typeface="Times New Roman" panose="02020603050405020304" pitchFamily="2" charset="0"/>
            </a:endParaRPr>
          </a:p>
        </p:txBody>
      </p:sp>
      <p:sp>
        <p:nvSpPr>
          <p:cNvPr id="26639" name="文本框 26638"/>
          <p:cNvSpPr txBox="1"/>
          <p:nvPr/>
        </p:nvSpPr>
        <p:spPr>
          <a:xfrm>
            <a:off x="5543550" y="2708275"/>
            <a:ext cx="2268538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四支僵劲不能动</a:t>
            </a:r>
            <a:endParaRPr lang="zh-CN" altLang="en-US" sz="2000" dirty="0">
              <a:latin typeface="Times New Roman" panose="02020603050405020304" pitchFamily="2" charset="0"/>
            </a:endParaRPr>
          </a:p>
        </p:txBody>
      </p:sp>
      <p:sp>
        <p:nvSpPr>
          <p:cNvPr id="26640" name="文本框 26639"/>
          <p:cNvSpPr txBox="1"/>
          <p:nvPr/>
        </p:nvSpPr>
        <p:spPr>
          <a:xfrm>
            <a:off x="3348038" y="3213100"/>
            <a:ext cx="2268537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无鲜肥滋味之享</a:t>
            </a:r>
            <a:endParaRPr lang="zh-CN" altLang="en-US" sz="2000" dirty="0">
              <a:latin typeface="Times New Roman" panose="02020603050405020304" pitchFamily="2" charset="0"/>
            </a:endParaRPr>
          </a:p>
        </p:txBody>
      </p:sp>
      <p:sp>
        <p:nvSpPr>
          <p:cNvPr id="26641" name="文本框 26640"/>
          <p:cNvSpPr txBox="1"/>
          <p:nvPr/>
        </p:nvSpPr>
        <p:spPr>
          <a:xfrm>
            <a:off x="3276600" y="3716338"/>
            <a:ext cx="352901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不知口体之奉不若人也</a:t>
            </a:r>
            <a:endParaRPr lang="zh-CN" altLang="en-US" sz="2000" dirty="0">
              <a:latin typeface="Times New Roman" panose="02020603050405020304" pitchFamily="2" charset="0"/>
            </a:endParaRPr>
          </a:p>
        </p:txBody>
      </p:sp>
      <p:sp>
        <p:nvSpPr>
          <p:cNvPr id="26642" name="文本框 26641"/>
          <p:cNvSpPr txBox="1"/>
          <p:nvPr/>
        </p:nvSpPr>
        <p:spPr>
          <a:xfrm>
            <a:off x="2771775" y="4292600"/>
            <a:ext cx="2268538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同舍生：被绮绣</a:t>
            </a:r>
            <a:endParaRPr lang="zh-CN" altLang="en-US" sz="2000" dirty="0">
              <a:latin typeface="Times New Roman" panose="02020603050405020304" pitchFamily="2" charset="0"/>
            </a:endParaRPr>
          </a:p>
        </p:txBody>
      </p:sp>
      <p:sp>
        <p:nvSpPr>
          <p:cNvPr id="26643" name="文本框 26642"/>
          <p:cNvSpPr txBox="1"/>
          <p:nvPr/>
        </p:nvSpPr>
        <p:spPr>
          <a:xfrm>
            <a:off x="5292725" y="4365625"/>
            <a:ext cx="2268538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戴珠缨宝饰之帽</a:t>
            </a:r>
            <a:endParaRPr lang="zh-CN" altLang="en-US" sz="2000" dirty="0">
              <a:latin typeface="Times New Roman" panose="02020603050405020304" pitchFamily="2" charset="0"/>
            </a:endParaRPr>
          </a:p>
        </p:txBody>
      </p:sp>
      <p:sp>
        <p:nvSpPr>
          <p:cNvPr id="26644" name="文本框 26643"/>
          <p:cNvSpPr txBox="1"/>
          <p:nvPr/>
        </p:nvSpPr>
        <p:spPr>
          <a:xfrm>
            <a:off x="3779838" y="4724400"/>
            <a:ext cx="2268537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烨然若神人</a:t>
            </a:r>
            <a:endParaRPr lang="zh-CN" altLang="en-US" sz="2000" dirty="0">
              <a:latin typeface="Times New Roman" panose="02020603050405020304" pitchFamily="2" charset="0"/>
            </a:endParaRPr>
          </a:p>
        </p:txBody>
      </p:sp>
      <p:sp>
        <p:nvSpPr>
          <p:cNvPr id="26645" name="文本框 26644"/>
          <p:cNvSpPr txBox="1"/>
          <p:nvPr/>
        </p:nvSpPr>
        <p:spPr>
          <a:xfrm>
            <a:off x="7956550" y="3860800"/>
            <a:ext cx="10080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</a:rPr>
              <a:t> 对比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6646" name="文本框 26645"/>
          <p:cNvSpPr txBox="1"/>
          <p:nvPr/>
        </p:nvSpPr>
        <p:spPr>
          <a:xfrm>
            <a:off x="250825" y="5445125"/>
            <a:ext cx="1871663" cy="531813"/>
          </a:xfrm>
          <a:prstGeom prst="rect">
            <a:avLst/>
          </a:prstGeom>
          <a:noFill/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艰苦求学</a:t>
            </a:r>
            <a:endParaRPr lang="zh-CN" altLang="en-US" sz="2800" dirty="0">
              <a:latin typeface="Times New Roman" panose="02020603050405020304" pitchFamily="2" charset="0"/>
            </a:endParaRPr>
          </a:p>
        </p:txBody>
      </p:sp>
      <p:sp>
        <p:nvSpPr>
          <p:cNvPr id="26647" name="文本框 26646"/>
          <p:cNvSpPr txBox="1"/>
          <p:nvPr/>
        </p:nvSpPr>
        <p:spPr>
          <a:xfrm>
            <a:off x="3276600" y="5445125"/>
            <a:ext cx="1871663" cy="469900"/>
          </a:xfrm>
          <a:prstGeom prst="rect">
            <a:avLst/>
          </a:prstGeom>
          <a:noFill/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卒有所获</a:t>
            </a:r>
            <a:endParaRPr lang="zh-CN" altLang="en-US" sz="2400" dirty="0">
              <a:latin typeface="Times New Roman" panose="02020603050405020304" pitchFamily="2" charset="0"/>
            </a:endParaRPr>
          </a:p>
        </p:txBody>
      </p:sp>
      <p:sp>
        <p:nvSpPr>
          <p:cNvPr id="26648" name="文本框 26647"/>
          <p:cNvSpPr txBox="1"/>
          <p:nvPr/>
        </p:nvSpPr>
        <p:spPr>
          <a:xfrm>
            <a:off x="6443663" y="5300663"/>
            <a:ext cx="2089150" cy="835025"/>
          </a:xfrm>
          <a:prstGeom prst="rect">
            <a:avLst/>
          </a:prstGeom>
          <a:noFill/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勤奋学习</a:t>
            </a:r>
            <a:r>
              <a:rPr lang="en-US" altLang="zh-CN" sz="24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自励：励人）</a:t>
            </a:r>
            <a:endParaRPr lang="zh-CN" altLang="en-US" sz="2400" dirty="0">
              <a:latin typeface="Times New Roman" panose="02020603050405020304" pitchFamily="2" charset="0"/>
            </a:endParaRPr>
          </a:p>
        </p:txBody>
      </p:sp>
      <p:sp>
        <p:nvSpPr>
          <p:cNvPr id="26649" name="任意多边形 26648"/>
          <p:cNvSpPr/>
          <p:nvPr/>
        </p:nvSpPr>
        <p:spPr>
          <a:xfrm>
            <a:off x="2195513" y="5589588"/>
            <a:ext cx="1008062" cy="288925"/>
          </a:xfrm>
          <a:custGeom>
            <a:avLst/>
            <a:gdLst>
              <a:gd name="txL" fmla="*/ 3375 w 21600"/>
              <a:gd name="txT" fmla="*/ 5400 h 21600"/>
              <a:gd name="txR" fmla="*/ 18900 w 21600"/>
              <a:gd name="txB" fmla="*/ 16200 h 21600"/>
            </a:gdLst>
            <a:ahLst/>
            <a:cxnLst>
              <a:cxn ang="270">
                <a:pos x="16200" y="0"/>
              </a:cxn>
              <a:cxn ang="180">
                <a:pos x="0" y="10800"/>
              </a:cxn>
              <a:cxn ang="90">
                <a:pos x="16200" y="21600"/>
              </a:cxn>
              <a:cxn ang="0">
                <a:pos x="21600" y="10800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650" name="任意多边形 26649"/>
          <p:cNvSpPr/>
          <p:nvPr/>
        </p:nvSpPr>
        <p:spPr>
          <a:xfrm>
            <a:off x="5292725" y="5445125"/>
            <a:ext cx="1008063" cy="288925"/>
          </a:xfrm>
          <a:custGeom>
            <a:avLst/>
            <a:gdLst>
              <a:gd name="txL" fmla="*/ 3375 w 21600"/>
              <a:gd name="txT" fmla="*/ 5400 h 21600"/>
              <a:gd name="txR" fmla="*/ 18900 w 21600"/>
              <a:gd name="txB" fmla="*/ 16200 h 21600"/>
            </a:gdLst>
            <a:ahLst/>
            <a:cxnLst>
              <a:cxn ang="270">
                <a:pos x="16200" y="0"/>
              </a:cxn>
              <a:cxn ang="180">
                <a:pos x="0" y="10800"/>
              </a:cxn>
              <a:cxn ang="90">
                <a:pos x="16200" y="21600"/>
              </a:cxn>
              <a:cxn ang="0">
                <a:pos x="21600" y="10800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80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80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80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266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266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266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26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000"/>
                                        <p:tgtEl>
                                          <p:spTgt spid="266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266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0" fill="hold"/>
                                        <p:tgtEl>
                                          <p:spTgt spid="266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4" dur="500"/>
                                        <p:tgtEl>
                                          <p:spTgt spid="26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2000"/>
                                        <p:tgtEl>
                                          <p:spTgt spid="266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2000" fill="hold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0" fill="hold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9" grpId="0"/>
      <p:bldP spid="26630" grpId="0"/>
      <p:bldP spid="26631" grpId="0"/>
      <p:bldP spid="26634" grpId="0"/>
      <p:bldP spid="26635" grpId="0"/>
      <p:bldP spid="26638" grpId="0"/>
      <p:bldP spid="26639" grpId="0"/>
      <p:bldP spid="26640" grpId="0"/>
      <p:bldP spid="26641" grpId="0"/>
      <p:bldP spid="26642" grpId="0"/>
      <p:bldP spid="26643" grpId="0"/>
      <p:bldP spid="26644" grpId="0"/>
      <p:bldP spid="26645" grpId="0"/>
      <p:bldP spid="26646" grpId="0" animBg="1"/>
      <p:bldP spid="26647" grpId="0" animBg="1"/>
      <p:bldP spid="2664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27649"/>
          <p:cNvSpPr/>
          <p:nvPr/>
        </p:nvSpPr>
        <p:spPr>
          <a:xfrm>
            <a:off x="900113" y="2636838"/>
            <a:ext cx="1368425" cy="531812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>
            <a:spAutoFit/>
          </a:bodyPr>
          <a:p>
            <a:r>
              <a:rPr lang="zh-CN" altLang="en-US" sz="2800" b="1" dirty="0">
                <a:solidFill>
                  <a:srgbClr val="003300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文眼：</a:t>
            </a:r>
            <a:endParaRPr lang="zh-CN" altLang="en-US" sz="2800" b="1" dirty="0">
              <a:solidFill>
                <a:srgbClr val="003300"/>
              </a:solidFill>
              <a:latin typeface="楷体" pitchFamily="1" charset="-122"/>
              <a:ea typeface="楷体" pitchFamily="1" charset="-122"/>
              <a:sym typeface="Arial" panose="020B0604020202020204" pitchFamily="34" charset="0"/>
            </a:endParaRPr>
          </a:p>
        </p:txBody>
      </p:sp>
      <p:sp>
        <p:nvSpPr>
          <p:cNvPr id="27651" name="矩形 27650"/>
          <p:cNvSpPr/>
          <p:nvPr/>
        </p:nvSpPr>
        <p:spPr>
          <a:xfrm>
            <a:off x="2411413" y="2565400"/>
            <a:ext cx="6372225" cy="522288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r>
              <a:rPr lang="zh-CN" altLang="en-US" sz="2800" b="1" dirty="0">
                <a:solidFill>
                  <a:srgbClr val="339933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以中有足乐者，不知口体之奉不若人也</a:t>
            </a:r>
            <a:endParaRPr lang="zh-CN" altLang="en-US" sz="2800" b="1" dirty="0">
              <a:solidFill>
                <a:srgbClr val="339933"/>
              </a:solidFill>
              <a:latin typeface="楷体" pitchFamily="1" charset="-122"/>
              <a:ea typeface="楷体" pitchFamily="1" charset="-122"/>
              <a:sym typeface="Arial" panose="020B0604020202020204" pitchFamily="34" charset="0"/>
            </a:endParaRPr>
          </a:p>
        </p:txBody>
      </p:sp>
      <p:sp>
        <p:nvSpPr>
          <p:cNvPr id="27652" name="矩形 27651"/>
          <p:cNvSpPr/>
          <p:nvPr/>
        </p:nvSpPr>
        <p:spPr>
          <a:xfrm>
            <a:off x="755650" y="692150"/>
            <a:ext cx="2449513" cy="115252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小结</a:t>
            </a:r>
            <a:endParaRPr lang="zh-CN" altLang="en-US" sz="3600">
              <a:gradFill rotWithShape="0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3" name="矩形 27652"/>
          <p:cNvSpPr/>
          <p:nvPr/>
        </p:nvSpPr>
        <p:spPr>
          <a:xfrm>
            <a:off x="971550" y="4076700"/>
            <a:ext cx="1152525" cy="531813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>
            <a:spAutoFit/>
          </a:bodyPr>
          <a:p>
            <a:r>
              <a:rPr lang="zh-CN" altLang="en-US" sz="2800" b="1" dirty="0">
                <a:solidFill>
                  <a:srgbClr val="003300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主题：</a:t>
            </a:r>
            <a:endParaRPr lang="zh-CN" altLang="en-US" sz="2800" b="1" dirty="0">
              <a:solidFill>
                <a:srgbClr val="003300"/>
              </a:solidFill>
              <a:latin typeface="楷体" pitchFamily="1" charset="-122"/>
              <a:ea typeface="楷体" pitchFamily="1" charset="-122"/>
              <a:sym typeface="Arial" panose="020B0604020202020204" pitchFamily="34" charset="0"/>
            </a:endParaRPr>
          </a:p>
        </p:txBody>
      </p:sp>
      <p:sp>
        <p:nvSpPr>
          <p:cNvPr id="27654" name="矩形 27653"/>
          <p:cNvSpPr/>
          <p:nvPr/>
        </p:nvSpPr>
        <p:spPr>
          <a:xfrm>
            <a:off x="2484438" y="3716338"/>
            <a:ext cx="6121400" cy="2230437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r>
              <a:rPr lang="zh-CN" altLang="en-US" sz="2800" b="1" dirty="0">
                <a:solidFill>
                  <a:srgbClr val="339933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本文通过叙述自己青少年时期求学的种种艰辛，说明是否学有所成，关键在于自己的勤奋与专心，勉励马生利用优越条件努力学习，表达了作者做马生的期望之情。</a:t>
            </a:r>
            <a:endParaRPr lang="zh-CN" altLang="en-US" sz="2800" b="1" dirty="0">
              <a:solidFill>
                <a:srgbClr val="339933"/>
              </a:solidFill>
              <a:latin typeface="楷体" pitchFamily="1" charset="-122"/>
              <a:ea typeface="楷体" pitchFamily="1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bldLvl="0"/>
      <p:bldP spid="27650" grpId="1" bldLvl="0" animBg="1"/>
      <p:bldP spid="27651" grpId="0" bldLvl="0"/>
      <p:bldP spid="27651" grpId="1" bldLvl="0"/>
      <p:bldP spid="27653" grpId="0" bldLvl="0"/>
      <p:bldP spid="27653" grpId="1" bldLvl="0" animBg="1"/>
      <p:bldP spid="27654" grpId="0" bldLvl="0"/>
      <p:bldP spid="27654" grpId="1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8674" name="文本占位符 28673"/>
          <p:cNvSpPr>
            <a:spLocks noGrp="1"/>
          </p:cNvSpPr>
          <p:nvPr>
            <p:ph type="body" idx="1"/>
          </p:nvPr>
        </p:nvSpPr>
        <p:spPr>
          <a:xfrm>
            <a:off x="611188" y="333375"/>
            <a:ext cx="8229600" cy="6524625"/>
          </a:xfrm>
          <a:ln/>
        </p:spPr>
        <p:txBody>
          <a:bodyPr/>
          <a:p>
            <a:r>
              <a:rPr lang="zh-CN" altLang="en-US" b="1" dirty="0">
                <a:solidFill>
                  <a:srgbClr val="0000FF"/>
                </a:solidFill>
                <a:latin typeface="楷体" pitchFamily="1" charset="-122"/>
                <a:ea typeface="楷体" pitchFamily="1" charset="-122"/>
              </a:rPr>
              <a:t>文言知识积累：</a:t>
            </a:r>
            <a:endParaRPr lang="zh-CN" altLang="en-US" b="1" dirty="0">
              <a:solidFill>
                <a:srgbClr val="0000FF"/>
              </a:solidFill>
              <a:latin typeface="楷体" pitchFamily="1" charset="-122"/>
              <a:ea typeface="楷体" pitchFamily="1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一</a:t>
            </a:r>
            <a:r>
              <a:rPr lang="en-US" altLang="zh-CN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、通假字：</a:t>
            </a:r>
            <a:endParaRPr lang="en-US" altLang="zh-CN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①四</a:t>
            </a:r>
            <a:r>
              <a:rPr lang="zh-CN" altLang="en-US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支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僵劲不能动：</a:t>
            </a:r>
            <a:endParaRPr lang="zh-CN" altLang="en-US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②同舍生皆</a:t>
            </a:r>
            <a:r>
              <a:rPr lang="zh-CN" altLang="en-US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</a:rPr>
              <a:t>被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绮绣：</a:t>
            </a:r>
            <a:endParaRPr lang="zh-CN" altLang="en-US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二</a:t>
            </a:r>
            <a:r>
              <a:rPr lang="en-US" altLang="zh-CN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、古今异义词：</a:t>
            </a:r>
            <a:endParaRPr lang="en-US" altLang="zh-CN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         古</a:t>
            </a:r>
            <a:r>
              <a:rPr lang="en-US" altLang="zh-CN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:</a:t>
            </a:r>
            <a:endParaRPr lang="zh-CN" altLang="en-US" b="1" dirty="0">
              <a:solidFill>
                <a:srgbClr val="006600"/>
              </a:solidFill>
              <a:latin typeface="楷体" pitchFamily="1" charset="-122"/>
              <a:ea typeface="楷体" pitchFamily="1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①</a:t>
            </a:r>
            <a:r>
              <a:rPr lang="zh-CN" altLang="en-US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</a:rPr>
              <a:t>走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送之</a:t>
            </a:r>
            <a:endParaRPr lang="zh-CN" altLang="en-US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         今： </a:t>
            </a:r>
            <a:endParaRPr lang="zh-CN" altLang="en-US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                    古：</a:t>
            </a:r>
            <a:endParaRPr lang="zh-CN" altLang="en-US" b="1" dirty="0">
              <a:solidFill>
                <a:srgbClr val="006600"/>
              </a:solidFill>
              <a:latin typeface="楷体" pitchFamily="1" charset="-122"/>
              <a:ea typeface="楷体" pitchFamily="1" charset="-122"/>
              <a:sym typeface="Arial" panose="020B0604020202020204" pitchFamily="34" charset="0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②以是人多以书</a:t>
            </a:r>
            <a:r>
              <a:rPr lang="zh-CN" altLang="en-US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假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余</a:t>
            </a:r>
            <a:endParaRPr lang="zh-CN" altLang="en-US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                    今：</a:t>
            </a:r>
            <a:endParaRPr lang="zh-CN" altLang="en-US" b="1" dirty="0">
              <a:solidFill>
                <a:srgbClr val="006600"/>
              </a:solidFill>
              <a:latin typeface="楷体" pitchFamily="1" charset="-122"/>
              <a:ea typeface="楷体" pitchFamily="1" charset="-122"/>
              <a:sym typeface="Arial" panose="020B0604020202020204" pitchFamily="34" charset="0"/>
            </a:endParaRPr>
          </a:p>
        </p:txBody>
      </p:sp>
      <p:sp>
        <p:nvSpPr>
          <p:cNvPr id="28675" name="左大括号 28674"/>
          <p:cNvSpPr/>
          <p:nvPr/>
        </p:nvSpPr>
        <p:spPr>
          <a:xfrm>
            <a:off x="2484438" y="3546475"/>
            <a:ext cx="144462" cy="1295400"/>
          </a:xfrm>
          <a:prstGeom prst="leftBrace">
            <a:avLst>
              <a:gd name="adj1" fmla="val 74725"/>
              <a:gd name="adj2" fmla="val 50000"/>
            </a:avLst>
          </a:prstGeom>
          <a:noFill/>
          <a:ln w="158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8676" name="左大括号 28675"/>
          <p:cNvSpPr/>
          <p:nvPr/>
        </p:nvSpPr>
        <p:spPr>
          <a:xfrm>
            <a:off x="4500563" y="5229225"/>
            <a:ext cx="217487" cy="1296988"/>
          </a:xfrm>
          <a:prstGeom prst="leftBrace">
            <a:avLst>
              <a:gd name="adj1" fmla="val 49695"/>
              <a:gd name="adj2" fmla="val 50000"/>
            </a:avLst>
          </a:prstGeom>
          <a:noFill/>
          <a:ln w="158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lIns="90170" tIns="46990" rIns="90170" bIns="46990" anchor="ctr"/>
          <a:p>
            <a:pPr algn="ctr"/>
            <a:endParaRPr lang="zh-CN" altLang="en-US" sz="3200" dirty="0">
              <a:solidFill>
                <a:srgbClr val="FF0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28677" name="文本框 28676"/>
          <p:cNvSpPr txBox="1"/>
          <p:nvPr/>
        </p:nvSpPr>
        <p:spPr>
          <a:xfrm>
            <a:off x="4427538" y="1196975"/>
            <a:ext cx="3040062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6600"/>
                </a:solidFill>
                <a:latin typeface="楷体" pitchFamily="1" charset="-122"/>
                <a:ea typeface="楷体" pitchFamily="1" charset="-122"/>
              </a:rPr>
              <a:t>通“肢”，肢体</a:t>
            </a:r>
            <a:endParaRPr lang="zh-CN" altLang="en-US" sz="3200" b="1" dirty="0">
              <a:solidFill>
                <a:srgbClr val="0066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28678" name="文本框 28677"/>
          <p:cNvSpPr txBox="1"/>
          <p:nvPr/>
        </p:nvSpPr>
        <p:spPr>
          <a:xfrm>
            <a:off x="4572000" y="1989138"/>
            <a:ext cx="3095625" cy="577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6600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通“披”，穿</a:t>
            </a:r>
            <a:endParaRPr lang="zh-CN" altLang="en-US" sz="3200" b="1" dirty="0">
              <a:solidFill>
                <a:srgbClr val="006600"/>
              </a:solidFill>
              <a:latin typeface="楷体" pitchFamily="1" charset="-122"/>
              <a:ea typeface="楷体" pitchFamily="1" charset="-122"/>
              <a:sym typeface="Arial" panose="020B0604020202020204" pitchFamily="34" charset="0"/>
            </a:endParaRPr>
          </a:p>
        </p:txBody>
      </p:sp>
      <p:sp>
        <p:nvSpPr>
          <p:cNvPr id="28679" name="文本框 28678"/>
          <p:cNvSpPr txBox="1"/>
          <p:nvPr/>
        </p:nvSpPr>
        <p:spPr>
          <a:xfrm>
            <a:off x="3708400" y="3141663"/>
            <a:ext cx="588963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6600"/>
                </a:solidFill>
                <a:latin typeface="楷体" pitchFamily="1" charset="-122"/>
                <a:ea typeface="楷体" pitchFamily="1" charset="-122"/>
              </a:rPr>
              <a:t>跑</a:t>
            </a:r>
            <a:endParaRPr lang="zh-CN" altLang="en-US" sz="3200" b="1" dirty="0">
              <a:solidFill>
                <a:srgbClr val="0066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28680" name="文本框 28679"/>
          <p:cNvSpPr txBox="1"/>
          <p:nvPr/>
        </p:nvSpPr>
        <p:spPr>
          <a:xfrm>
            <a:off x="3636963" y="4365625"/>
            <a:ext cx="995362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6600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行走</a:t>
            </a:r>
            <a:endParaRPr lang="zh-CN" altLang="en-US" sz="3200" b="1" dirty="0">
              <a:solidFill>
                <a:srgbClr val="006600"/>
              </a:solidFill>
              <a:latin typeface="楷体" pitchFamily="1" charset="-122"/>
              <a:ea typeface="楷体" pitchFamily="1" charset="-122"/>
              <a:sym typeface="Arial" panose="020B0604020202020204" pitchFamily="34" charset="0"/>
            </a:endParaRPr>
          </a:p>
        </p:txBody>
      </p:sp>
      <p:sp>
        <p:nvSpPr>
          <p:cNvPr id="28681" name="文本框 28680"/>
          <p:cNvSpPr txBox="1"/>
          <p:nvPr/>
        </p:nvSpPr>
        <p:spPr>
          <a:xfrm>
            <a:off x="5868988" y="4941888"/>
            <a:ext cx="588962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6600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借</a:t>
            </a:r>
            <a:endParaRPr lang="zh-CN" altLang="en-US" sz="3200" b="1" dirty="0">
              <a:solidFill>
                <a:srgbClr val="006600"/>
              </a:solidFill>
              <a:latin typeface="楷体" pitchFamily="1" charset="-122"/>
              <a:ea typeface="楷体" pitchFamily="1" charset="-122"/>
              <a:sym typeface="Arial" panose="020B0604020202020204" pitchFamily="34" charset="0"/>
            </a:endParaRPr>
          </a:p>
        </p:txBody>
      </p:sp>
      <p:sp>
        <p:nvSpPr>
          <p:cNvPr id="28682" name="文本框 28681"/>
          <p:cNvSpPr txBox="1"/>
          <p:nvPr/>
        </p:nvSpPr>
        <p:spPr>
          <a:xfrm>
            <a:off x="5651500" y="6092825"/>
            <a:ext cx="263207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6600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与“真”相对</a:t>
            </a:r>
            <a:endParaRPr lang="zh-CN" altLang="en-US" sz="3200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 bldLvl="0"/>
      <p:bldP spid="28678" grpId="0" bldLvl="0"/>
      <p:bldP spid="28679" grpId="0" bldLvl="0"/>
      <p:bldP spid="28680" grpId="0" bldLvl="0"/>
      <p:bldP spid="28681" grpId="0" bldLvl="0"/>
      <p:bldP spid="28682" grpId="0" bldLvl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9698" name="文本框 29697"/>
          <p:cNvSpPr txBox="1"/>
          <p:nvPr/>
        </p:nvSpPr>
        <p:spPr>
          <a:xfrm>
            <a:off x="215900" y="898525"/>
            <a:ext cx="30400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latin typeface="楷体" pitchFamily="1" charset="-122"/>
                <a:ea typeface="楷体" pitchFamily="1" charset="-122"/>
              </a:rPr>
              <a:t>二、古今异义：</a:t>
            </a:r>
            <a:endParaRPr lang="zh-CN" altLang="en-US" sz="3200" b="1" dirty="0"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29699" name="文本框 29698"/>
          <p:cNvSpPr txBox="1"/>
          <p:nvPr/>
        </p:nvSpPr>
        <p:spPr>
          <a:xfrm>
            <a:off x="215900" y="2206625"/>
            <a:ext cx="222408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latin typeface="楷体" pitchFamily="1" charset="-122"/>
                <a:ea typeface="楷体" pitchFamily="1" charset="-122"/>
              </a:rPr>
              <a:t>③右备容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</a:rPr>
              <a:t>臭</a:t>
            </a:r>
            <a:endParaRPr lang="zh-CN" altLang="en-US" sz="3200" b="1" dirty="0">
              <a:solidFill>
                <a:srgbClr val="FF0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29700" name="左大括号 29699"/>
          <p:cNvSpPr/>
          <p:nvPr/>
        </p:nvSpPr>
        <p:spPr>
          <a:xfrm>
            <a:off x="2486025" y="2206625"/>
            <a:ext cx="76200" cy="685800"/>
          </a:xfrm>
          <a:prstGeom prst="leftBrace">
            <a:avLst>
              <a:gd name="adj1" fmla="val 75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01" name="文本框 29700"/>
          <p:cNvSpPr txBox="1"/>
          <p:nvPr/>
        </p:nvSpPr>
        <p:spPr>
          <a:xfrm>
            <a:off x="2701925" y="1990725"/>
            <a:ext cx="1000125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latin typeface="楷体" pitchFamily="1" charset="-122"/>
                <a:ea typeface="楷体" pitchFamily="1" charset="-122"/>
              </a:rPr>
              <a:t>古：</a:t>
            </a:r>
            <a:endParaRPr lang="zh-CN" altLang="en-US" sz="3200" b="1" dirty="0">
              <a:latin typeface="楷体" pitchFamily="1" charset="-122"/>
              <a:ea typeface="楷体" pitchFamily="1" charset="-122"/>
            </a:endParaRPr>
          </a:p>
          <a:p>
            <a:r>
              <a:rPr lang="zh-CN" altLang="en-US" sz="3200" b="1" dirty="0">
                <a:latin typeface="楷体" pitchFamily="1" charset="-122"/>
                <a:ea typeface="楷体" pitchFamily="1" charset="-122"/>
              </a:rPr>
              <a:t>今：</a:t>
            </a:r>
            <a:endParaRPr lang="zh-CN" altLang="en-US" sz="3200" b="1" dirty="0"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29702" name="文本框 29701"/>
          <p:cNvSpPr txBox="1"/>
          <p:nvPr/>
        </p:nvSpPr>
        <p:spPr>
          <a:xfrm>
            <a:off x="3349625" y="1990725"/>
            <a:ext cx="16541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8000"/>
                </a:solidFill>
                <a:latin typeface="楷体" pitchFamily="1" charset="-122"/>
                <a:ea typeface="楷体" pitchFamily="1" charset="-122"/>
              </a:rPr>
              <a:t>指香气</a:t>
            </a:r>
            <a:endParaRPr lang="zh-CN" altLang="en-US" sz="3200" b="1" dirty="0">
              <a:solidFill>
                <a:srgbClr val="008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29703" name="文本框 29702"/>
          <p:cNvSpPr txBox="1"/>
          <p:nvPr/>
        </p:nvSpPr>
        <p:spPr>
          <a:xfrm>
            <a:off x="215900" y="3751263"/>
            <a:ext cx="5905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latin typeface="楷体" pitchFamily="1" charset="-122"/>
                <a:ea typeface="楷体" pitchFamily="1" charset="-122"/>
                <a:sym typeface="楷体" pitchFamily="1" charset="-122"/>
              </a:rPr>
              <a:t>④</a:t>
            </a:r>
            <a:endParaRPr lang="zh-CN" altLang="en-US" sz="3200" b="1" dirty="0">
              <a:latin typeface="楷体" pitchFamily="1" charset="-122"/>
              <a:ea typeface="楷体" pitchFamily="1" charset="-122"/>
              <a:sym typeface="楷体" pitchFamily="1" charset="-122"/>
            </a:endParaRPr>
          </a:p>
        </p:txBody>
      </p:sp>
      <p:sp>
        <p:nvSpPr>
          <p:cNvPr id="29704" name="左大括号 29703"/>
          <p:cNvSpPr/>
          <p:nvPr/>
        </p:nvSpPr>
        <p:spPr>
          <a:xfrm>
            <a:off x="3492500" y="5157788"/>
            <a:ext cx="215900" cy="685800"/>
          </a:xfrm>
          <a:prstGeom prst="leftBrace">
            <a:avLst>
              <a:gd name="adj1" fmla="val 2647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05" name="文本框 29704"/>
          <p:cNvSpPr txBox="1"/>
          <p:nvPr/>
        </p:nvSpPr>
        <p:spPr>
          <a:xfrm>
            <a:off x="3635375" y="3575050"/>
            <a:ext cx="1000125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latin typeface="楷体" pitchFamily="1" charset="-122"/>
                <a:ea typeface="楷体" pitchFamily="1" charset="-122"/>
              </a:rPr>
              <a:t>古：</a:t>
            </a:r>
            <a:endParaRPr lang="zh-CN" altLang="en-US" sz="3200" b="1" dirty="0">
              <a:latin typeface="楷体" pitchFamily="1" charset="-122"/>
              <a:ea typeface="楷体" pitchFamily="1" charset="-122"/>
            </a:endParaRPr>
          </a:p>
          <a:p>
            <a:r>
              <a:rPr lang="zh-CN" altLang="en-US" sz="3200" b="1" dirty="0">
                <a:latin typeface="楷体" pitchFamily="1" charset="-122"/>
                <a:ea typeface="楷体" pitchFamily="1" charset="-122"/>
              </a:rPr>
              <a:t>今：</a:t>
            </a:r>
            <a:endParaRPr lang="zh-CN" altLang="en-US" sz="3200" b="1" dirty="0"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29706" name="文本框 29705"/>
          <p:cNvSpPr txBox="1"/>
          <p:nvPr/>
        </p:nvSpPr>
        <p:spPr>
          <a:xfrm>
            <a:off x="828675" y="3717925"/>
            <a:ext cx="222408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latin typeface="楷体" pitchFamily="1" charset="-122"/>
                <a:ea typeface="楷体" pitchFamily="1" charset="-122"/>
              </a:rPr>
              <a:t>主人日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</a:rPr>
              <a:t>再</a:t>
            </a:r>
            <a:r>
              <a:rPr lang="zh-CN" altLang="en-US" sz="3200" b="1" dirty="0">
                <a:latin typeface="楷体" pitchFamily="1" charset="-122"/>
                <a:ea typeface="楷体" pitchFamily="1" charset="-122"/>
              </a:rPr>
              <a:t>食</a:t>
            </a:r>
            <a:endParaRPr lang="zh-CN" altLang="en-US" sz="3200" b="1" dirty="0"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29707" name="文本框 29706"/>
          <p:cNvSpPr txBox="1"/>
          <p:nvPr/>
        </p:nvSpPr>
        <p:spPr>
          <a:xfrm>
            <a:off x="3708400" y="4870450"/>
            <a:ext cx="1000125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latin typeface="楷体" pitchFamily="1" charset="-122"/>
                <a:ea typeface="楷体" pitchFamily="1" charset="-122"/>
              </a:rPr>
              <a:t>古：</a:t>
            </a:r>
            <a:endParaRPr lang="zh-CN" altLang="en-US" sz="3200" b="1" dirty="0">
              <a:latin typeface="楷体" pitchFamily="1" charset="-122"/>
              <a:ea typeface="楷体" pitchFamily="1" charset="-122"/>
            </a:endParaRPr>
          </a:p>
          <a:p>
            <a:r>
              <a:rPr lang="zh-CN" altLang="en-US" sz="3200" b="1" dirty="0">
                <a:latin typeface="楷体" pitchFamily="1" charset="-122"/>
                <a:ea typeface="楷体" pitchFamily="1" charset="-122"/>
              </a:rPr>
              <a:t>今：</a:t>
            </a:r>
            <a:endParaRPr lang="zh-CN" altLang="en-US" sz="3200" b="1" dirty="0"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29708" name="文本框 29707"/>
          <p:cNvSpPr txBox="1"/>
          <p:nvPr/>
        </p:nvSpPr>
        <p:spPr>
          <a:xfrm>
            <a:off x="4429125" y="3502025"/>
            <a:ext cx="12223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8000"/>
                </a:solidFill>
                <a:latin typeface="楷体" pitchFamily="1" charset="-122"/>
                <a:ea typeface="楷体" pitchFamily="1" charset="-122"/>
              </a:rPr>
              <a:t>两次</a:t>
            </a:r>
            <a:endParaRPr lang="zh-CN" altLang="en-US" sz="3200" b="1" dirty="0">
              <a:solidFill>
                <a:srgbClr val="008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29709" name="文本框 29708"/>
          <p:cNvSpPr txBox="1"/>
          <p:nvPr/>
        </p:nvSpPr>
        <p:spPr>
          <a:xfrm>
            <a:off x="250825" y="5229225"/>
            <a:ext cx="30400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latin typeface="楷体" pitchFamily="1" charset="-122"/>
                <a:ea typeface="楷体" pitchFamily="1" charset="-122"/>
              </a:rPr>
              <a:t>⑤媵人持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</a:rPr>
              <a:t>汤</a:t>
            </a:r>
            <a:r>
              <a:rPr lang="zh-CN" altLang="en-US" sz="3200" b="1" dirty="0">
                <a:latin typeface="楷体" pitchFamily="1" charset="-122"/>
                <a:ea typeface="楷体" pitchFamily="1" charset="-122"/>
              </a:rPr>
              <a:t>沃灌</a:t>
            </a:r>
            <a:endParaRPr lang="zh-CN" altLang="en-US" sz="3200" b="1" dirty="0"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29710" name="文本框 29709"/>
          <p:cNvSpPr txBox="1"/>
          <p:nvPr/>
        </p:nvSpPr>
        <p:spPr>
          <a:xfrm>
            <a:off x="4716463" y="4868863"/>
            <a:ext cx="10001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8000"/>
                </a:solidFill>
                <a:latin typeface="楷体" pitchFamily="1" charset="-122"/>
                <a:ea typeface="楷体" pitchFamily="1" charset="-122"/>
              </a:rPr>
              <a:t>热水</a:t>
            </a:r>
            <a:endParaRPr lang="zh-CN" altLang="en-US" sz="3200" b="1" dirty="0">
              <a:solidFill>
                <a:srgbClr val="008000"/>
              </a:solidFill>
              <a:latin typeface="楷体" pitchFamily="1" charset="-122"/>
              <a:ea typeface="楷体" pitchFamily="1" charset="-122"/>
            </a:endParaRPr>
          </a:p>
        </p:txBody>
      </p:sp>
      <p:pic>
        <p:nvPicPr>
          <p:cNvPr id="29711" name="图片 29710" descr="00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0" y="0"/>
            <a:ext cx="20002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12" name="左大括号 29711"/>
          <p:cNvSpPr/>
          <p:nvPr/>
        </p:nvSpPr>
        <p:spPr>
          <a:xfrm>
            <a:off x="3419475" y="3862388"/>
            <a:ext cx="215900" cy="685800"/>
          </a:xfrm>
          <a:prstGeom prst="leftBrace">
            <a:avLst>
              <a:gd name="adj1" fmla="val 2647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13" name="矩形 29712"/>
          <p:cNvSpPr/>
          <p:nvPr/>
        </p:nvSpPr>
        <p:spPr>
          <a:xfrm>
            <a:off x="3419475" y="2708275"/>
            <a:ext cx="23050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8000"/>
                </a:solidFill>
                <a:latin typeface="楷体" pitchFamily="1" charset="-122"/>
                <a:ea typeface="楷体" pitchFamily="1" charset="-122"/>
              </a:rPr>
              <a:t>难闻的气味</a:t>
            </a:r>
            <a:endParaRPr lang="zh-CN" altLang="en-US" sz="3200" b="1" dirty="0">
              <a:solidFill>
                <a:srgbClr val="008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29714" name="矩形 29713"/>
          <p:cNvSpPr/>
          <p:nvPr/>
        </p:nvSpPr>
        <p:spPr>
          <a:xfrm>
            <a:off x="4500563" y="4221163"/>
            <a:ext cx="22320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8000"/>
                </a:solidFill>
                <a:latin typeface="楷体" pitchFamily="1" charset="-122"/>
                <a:ea typeface="楷体" pitchFamily="1" charset="-122"/>
              </a:rPr>
              <a:t>一次又一次</a:t>
            </a:r>
            <a:endParaRPr lang="zh-CN" altLang="en-US" sz="3200" b="1" dirty="0">
              <a:solidFill>
                <a:srgbClr val="008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29715" name="矩形 29714"/>
          <p:cNvSpPr/>
          <p:nvPr/>
        </p:nvSpPr>
        <p:spPr>
          <a:xfrm>
            <a:off x="4716463" y="5459413"/>
            <a:ext cx="8985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008000"/>
                </a:solidFill>
                <a:latin typeface="楷体" pitchFamily="1" charset="-122"/>
                <a:ea typeface="楷体" pitchFamily="1" charset="-122"/>
              </a:rPr>
              <a:t>汤汁</a:t>
            </a:r>
            <a:endParaRPr lang="zh-CN" altLang="en-US" sz="2800" b="1" dirty="0">
              <a:solidFill>
                <a:srgbClr val="008000"/>
              </a:solidFill>
              <a:latin typeface="楷体" pitchFamily="1" charset="-122"/>
              <a:ea typeface="楷体" pitchFamily="1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/>
      <p:bldP spid="29708" grpId="0"/>
      <p:bldP spid="29710" grpId="0"/>
      <p:bldP spid="29713" grpId="0"/>
      <p:bldP spid="29714" grpId="0"/>
      <p:bldP spid="297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0" name="文本占位符 12289"/>
          <p:cNvSpPr>
            <a:spLocks noGrp="1"/>
          </p:cNvSpPr>
          <p:nvPr>
            <p:ph type="body" idx="1"/>
          </p:nvPr>
        </p:nvSpPr>
        <p:spPr>
          <a:xfrm>
            <a:off x="539750" y="2420938"/>
            <a:ext cx="8062913" cy="3627437"/>
          </a:xfrm>
          <a:ln>
            <a:solidFill>
              <a:schemeClr val="tx1"/>
            </a:solidFill>
            <a:miter/>
          </a:ln>
        </p:spPr>
        <p:txBody>
          <a:bodyPr lIns="90170" tIns="46990" rIns="90170" bIns="46990"/>
          <a:p>
            <a:pPr algn="just">
              <a:lnSpc>
                <a:spcPct val="90000"/>
              </a:lnSpc>
              <a:buClrTx/>
              <a:buFont typeface="Wingdings" panose="05000000000000000000" pitchFamily="2" charset="2"/>
              <a:buNone/>
            </a:pPr>
            <a:r>
              <a:rPr lang="en-US" altLang="zh-CN" sz="3600" b="1" dirty="0">
                <a:latin typeface="楷体" pitchFamily="1" charset="-122"/>
                <a:ea typeface="楷体" pitchFamily="1" charset="-122"/>
              </a:rPr>
              <a:t>     </a:t>
            </a:r>
            <a:r>
              <a:rPr lang="zh-CN" altLang="en-US" sz="3600" b="1" dirty="0">
                <a:latin typeface="楷体" pitchFamily="1" charset="-122"/>
                <a:ea typeface="楷体" pitchFamily="1" charset="-122"/>
              </a:rPr>
              <a:t>明朝初期著名文学家，生平著作甚丰，</a:t>
            </a:r>
            <a:r>
              <a:rPr lang="zh-CN" altLang="en-US" sz="3600" b="1" dirty="0">
                <a:solidFill>
                  <a:srgbClr val="0000FF"/>
                </a:solidFill>
                <a:latin typeface="楷体" pitchFamily="1" charset="-122"/>
                <a:ea typeface="楷体" pitchFamily="1" charset="-122"/>
              </a:rPr>
              <a:t>与刘基、高启为明初诗文三大家。</a:t>
            </a:r>
            <a:r>
              <a:rPr lang="zh-CN" altLang="en-US" sz="3600" b="1" dirty="0">
                <a:latin typeface="楷体" pitchFamily="1" charset="-122"/>
                <a:ea typeface="楷体" pitchFamily="1" charset="-122"/>
              </a:rPr>
              <a:t>宋濂很受朱元璋器重，为明代“</a:t>
            </a:r>
            <a:r>
              <a:rPr lang="zh-CN" altLang="en-US" sz="3600" b="1" dirty="0">
                <a:solidFill>
                  <a:srgbClr val="00CC00"/>
                </a:solidFill>
                <a:latin typeface="楷体" pitchFamily="1" charset="-122"/>
                <a:ea typeface="楷体" pitchFamily="1" charset="-122"/>
              </a:rPr>
              <a:t>开国文臣之首</a:t>
            </a:r>
            <a:r>
              <a:rPr lang="zh-CN" altLang="en-US" sz="3600" b="1" dirty="0">
                <a:latin typeface="楷体" pitchFamily="1" charset="-122"/>
                <a:ea typeface="楷体" pitchFamily="1" charset="-122"/>
              </a:rPr>
              <a:t>”，刘基赞许他为</a:t>
            </a:r>
            <a:r>
              <a:rPr lang="zh-CN" altLang="en-US" sz="36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</a:rPr>
              <a:t>“当今文章第一”，四方学者称他为“太史公”。</a:t>
            </a:r>
            <a:r>
              <a:rPr lang="en-US" altLang="zh-CN" sz="3600" b="1" dirty="0">
                <a:latin typeface="楷体" pitchFamily="1" charset="-122"/>
                <a:ea typeface="楷体" pitchFamily="1" charset="-122"/>
              </a:rPr>
              <a:t>平生著作很多，有</a:t>
            </a:r>
            <a:r>
              <a:rPr lang="zh-CN" altLang="en-US" sz="3600" b="1" dirty="0">
                <a:latin typeface="楷体" pitchFamily="1" charset="-122"/>
                <a:ea typeface="楷体" pitchFamily="1" charset="-122"/>
              </a:rPr>
              <a:t>《宋学士文集》等。 </a:t>
            </a:r>
            <a:endParaRPr lang="zh-CN" altLang="en-US" sz="3600" b="1" dirty="0">
              <a:latin typeface="楷体" pitchFamily="1" charset="-122"/>
              <a:ea typeface="楷体" pitchFamily="1" charset="-122"/>
            </a:endParaRPr>
          </a:p>
        </p:txBody>
      </p:sp>
      <p:pic>
        <p:nvPicPr>
          <p:cNvPr id="12291" name="图片 12290" descr="P1000495_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2075" y="60325"/>
            <a:ext cx="3557588" cy="1716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矩形 12291"/>
          <p:cNvSpPr/>
          <p:nvPr/>
        </p:nvSpPr>
        <p:spPr>
          <a:xfrm>
            <a:off x="612775" y="620713"/>
            <a:ext cx="2214563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itchFamily="1" charset="-122"/>
                <a:ea typeface="楷体" pitchFamily="1" charset="-122"/>
              </a:rPr>
              <a:t>作家  作品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12293" name="矩形 12292"/>
          <p:cNvSpPr/>
          <p:nvPr/>
        </p:nvSpPr>
        <p:spPr>
          <a:xfrm>
            <a:off x="3779838" y="763588"/>
            <a:ext cx="4895850" cy="12001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b="1" dirty="0">
                <a:latin typeface="楷体" pitchFamily="1" charset="-122"/>
                <a:ea typeface="楷体" pitchFamily="1" charset="-122"/>
              </a:rPr>
              <a:t>   </a:t>
            </a:r>
            <a:r>
              <a:rPr lang="zh-CN" altLang="en-US" sz="3600" b="1" dirty="0">
                <a:latin typeface="楷体" pitchFamily="1" charset="-122"/>
                <a:ea typeface="楷体" pitchFamily="1" charset="-122"/>
              </a:rPr>
              <a:t>宋濂，字景濂，号潜溪，谥（</a:t>
            </a:r>
            <a:r>
              <a:rPr lang="en-US" altLang="zh-CN" sz="3600" b="1" dirty="0">
                <a:latin typeface="楷体" pitchFamily="1" charset="-122"/>
                <a:ea typeface="楷体" pitchFamily="1" charset="-122"/>
              </a:rPr>
              <a:t>shì</a:t>
            </a:r>
            <a:r>
              <a:rPr lang="zh-CN" altLang="en-US" sz="3600" b="1" dirty="0">
                <a:latin typeface="楷体" pitchFamily="1" charset="-122"/>
                <a:ea typeface="楷体" pitchFamily="1" charset="-122"/>
              </a:rPr>
              <a:t>）文宪。</a:t>
            </a:r>
            <a:endParaRPr lang="zh-CN" altLang="en-US" sz="3600" b="1" dirty="0">
              <a:latin typeface="楷体" pitchFamily="1" charset="-122"/>
              <a:ea typeface="楷体" pitchFamily="1" charset="-122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290">
                                            <p:txEl>
                                              <p:charRg st="0" end="1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nimBg="1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22" name="文本框 30721"/>
          <p:cNvSpPr txBox="1"/>
          <p:nvPr/>
        </p:nvSpPr>
        <p:spPr>
          <a:xfrm>
            <a:off x="684213" y="1125538"/>
            <a:ext cx="3095625" cy="1482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 弗之怠：</a:t>
            </a:r>
            <a:endParaRPr lang="zh-CN" altLang="en-US" sz="28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 走送之：</a:t>
            </a:r>
            <a:endParaRPr lang="zh-CN" altLang="en-US" sz="28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 益慕圣贤之道：</a:t>
            </a:r>
            <a:endParaRPr lang="zh-CN" altLang="en-US" sz="28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30723" name="左大括号 30722"/>
          <p:cNvSpPr/>
          <p:nvPr/>
        </p:nvSpPr>
        <p:spPr>
          <a:xfrm>
            <a:off x="900113" y="1125538"/>
            <a:ext cx="142875" cy="1727200"/>
          </a:xfrm>
          <a:prstGeom prst="leftBrace">
            <a:avLst>
              <a:gd name="adj1" fmla="val 100740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724" name="矩形 30723"/>
          <p:cNvSpPr/>
          <p:nvPr/>
        </p:nvSpPr>
        <p:spPr>
          <a:xfrm>
            <a:off x="323850" y="1700213"/>
            <a:ext cx="541338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</a:rPr>
              <a:t>之</a:t>
            </a:r>
            <a:endParaRPr lang="zh-CN" altLang="en-US" sz="2800" b="1" dirty="0">
              <a:solidFill>
                <a:srgbClr val="FF0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30725" name="矩形 30724"/>
          <p:cNvSpPr/>
          <p:nvPr/>
        </p:nvSpPr>
        <p:spPr>
          <a:xfrm>
            <a:off x="2555875" y="1125538"/>
            <a:ext cx="230505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8000"/>
                </a:solidFill>
                <a:latin typeface="楷体" pitchFamily="1" charset="-122"/>
                <a:ea typeface="楷体" pitchFamily="1" charset="-122"/>
              </a:rPr>
              <a:t>代“抄书”</a:t>
            </a:r>
            <a:endParaRPr lang="zh-CN" altLang="en-US" sz="2400" b="1" dirty="0">
              <a:solidFill>
                <a:srgbClr val="008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30726" name="矩形 30725"/>
          <p:cNvSpPr/>
          <p:nvPr/>
        </p:nvSpPr>
        <p:spPr>
          <a:xfrm>
            <a:off x="2411413" y="1628775"/>
            <a:ext cx="27368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8000"/>
                </a:solidFill>
                <a:latin typeface="楷体" pitchFamily="1" charset="-122"/>
                <a:ea typeface="楷体" pitchFamily="1" charset="-122"/>
              </a:rPr>
              <a:t>代词，指“书”</a:t>
            </a:r>
            <a:endParaRPr lang="zh-CN" altLang="en-US" sz="2400" b="1" dirty="0">
              <a:solidFill>
                <a:srgbClr val="008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30727" name="矩形 30726"/>
          <p:cNvSpPr/>
          <p:nvPr/>
        </p:nvSpPr>
        <p:spPr>
          <a:xfrm>
            <a:off x="3419475" y="2349500"/>
            <a:ext cx="2176463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8000"/>
                </a:solidFill>
                <a:latin typeface="楷体" pitchFamily="1" charset="-122"/>
                <a:ea typeface="楷体" pitchFamily="1" charset="-122"/>
              </a:rPr>
              <a:t> 结构助词，的</a:t>
            </a:r>
            <a:endParaRPr lang="zh-CN" altLang="en-US" sz="2400" b="1" dirty="0">
              <a:solidFill>
                <a:srgbClr val="008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30728" name="矩形 30727"/>
          <p:cNvSpPr/>
          <p:nvPr/>
        </p:nvSpPr>
        <p:spPr>
          <a:xfrm>
            <a:off x="323850" y="549275"/>
            <a:ext cx="268446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三、一词多义：</a:t>
            </a:r>
            <a:endParaRPr lang="zh-CN" altLang="en-US" sz="28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30729" name="矩形 30728"/>
          <p:cNvSpPr/>
          <p:nvPr/>
        </p:nvSpPr>
        <p:spPr>
          <a:xfrm>
            <a:off x="971550" y="3213100"/>
            <a:ext cx="3240088" cy="3081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无从致书以观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:</a:t>
            </a:r>
            <a:endParaRPr lang="en-US" altLang="zh-CN" sz="28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endParaRPr lang="en-US" altLang="zh-CN" sz="28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以是人多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</a:rPr>
              <a:t>以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书假余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:</a:t>
            </a:r>
            <a:endParaRPr lang="en-US" altLang="zh-CN" sz="28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endParaRPr lang="en-US" altLang="zh-CN" sz="28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以中有足乐者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:</a:t>
            </a:r>
            <a:endParaRPr lang="en-US" altLang="zh-CN" sz="28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endParaRPr lang="en-US" altLang="zh-CN" sz="28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以衾拥覆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:</a:t>
            </a:r>
            <a:endParaRPr lang="en-US" altLang="zh-CN" sz="28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30730" name="矩形 30729"/>
          <p:cNvSpPr/>
          <p:nvPr/>
        </p:nvSpPr>
        <p:spPr>
          <a:xfrm>
            <a:off x="0" y="4437063"/>
            <a:ext cx="592138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</a:rPr>
              <a:t>以</a:t>
            </a:r>
            <a:endParaRPr lang="zh-CN" altLang="en-US" sz="3200" b="1" dirty="0">
              <a:solidFill>
                <a:srgbClr val="FF0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30731" name="左大括号 30730"/>
          <p:cNvSpPr/>
          <p:nvPr/>
        </p:nvSpPr>
        <p:spPr>
          <a:xfrm>
            <a:off x="827088" y="3141663"/>
            <a:ext cx="287337" cy="3455987"/>
          </a:xfrm>
          <a:prstGeom prst="leftBrace">
            <a:avLst>
              <a:gd name="adj1" fmla="val 100230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732" name="矩形 30731"/>
          <p:cNvSpPr/>
          <p:nvPr/>
        </p:nvSpPr>
        <p:spPr>
          <a:xfrm>
            <a:off x="5148263" y="692150"/>
            <a:ext cx="2879725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   礼愈至：</a:t>
            </a:r>
            <a:endParaRPr lang="zh-CN" altLang="en-US" sz="28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</a:rPr>
              <a:t>至</a:t>
            </a:r>
            <a:endParaRPr lang="zh-CN" altLang="en-US" sz="28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   </a:t>
            </a:r>
            <a:endParaRPr lang="zh-CN" altLang="en-US" sz="28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    至舍：</a:t>
            </a:r>
            <a:endParaRPr lang="zh-CN" altLang="en-US" sz="28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30733" name="矩形 30732"/>
          <p:cNvSpPr/>
          <p:nvPr/>
        </p:nvSpPr>
        <p:spPr>
          <a:xfrm>
            <a:off x="5184775" y="4797425"/>
            <a:ext cx="3959225" cy="155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   以中有足乐者：</a:t>
            </a:r>
            <a:endParaRPr lang="zh-CN" altLang="en-US" sz="24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</a:rPr>
              <a:t>足</a:t>
            </a:r>
            <a:endParaRPr lang="zh-CN" altLang="en-US" sz="2400" b="1" dirty="0">
              <a:solidFill>
                <a:srgbClr val="FF0000"/>
              </a:solidFill>
              <a:latin typeface="楷体" pitchFamily="1" charset="-122"/>
              <a:ea typeface="楷体" pitchFamily="1" charset="-122"/>
            </a:endParaRPr>
          </a:p>
          <a:p>
            <a:endParaRPr lang="zh-CN" altLang="en-US" sz="24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r>
              <a:rPr lang="zh-CN" altLang="en-US" sz="24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   足肤皲裂而不知：</a:t>
            </a:r>
            <a:endParaRPr lang="zh-CN" altLang="en-US" sz="24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30734" name="矩形 30733"/>
          <p:cNvSpPr/>
          <p:nvPr/>
        </p:nvSpPr>
        <p:spPr>
          <a:xfrm>
            <a:off x="7885113" y="4868863"/>
            <a:ext cx="1008062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8000"/>
                </a:solidFill>
                <a:latin typeface="楷体" pitchFamily="1" charset="-122"/>
                <a:ea typeface="楷体" pitchFamily="1" charset="-122"/>
              </a:rPr>
              <a:t>足够</a:t>
            </a:r>
            <a:endParaRPr lang="zh-CN" altLang="en-US" sz="2400" b="1" dirty="0">
              <a:solidFill>
                <a:srgbClr val="008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30735" name="矩形 30734"/>
          <p:cNvSpPr/>
          <p:nvPr/>
        </p:nvSpPr>
        <p:spPr>
          <a:xfrm>
            <a:off x="8388350" y="5949950"/>
            <a:ext cx="414338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8000"/>
                </a:solidFill>
                <a:latin typeface="楷体" pitchFamily="1" charset="-122"/>
                <a:ea typeface="楷体" pitchFamily="1" charset="-122"/>
              </a:rPr>
              <a:t>脚</a:t>
            </a:r>
            <a:endParaRPr lang="zh-CN" altLang="en-US" sz="2400" b="1" dirty="0">
              <a:solidFill>
                <a:srgbClr val="008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30736" name="左大括号 30735"/>
          <p:cNvSpPr/>
          <p:nvPr/>
        </p:nvSpPr>
        <p:spPr>
          <a:xfrm>
            <a:off x="5795963" y="765175"/>
            <a:ext cx="215900" cy="1727200"/>
          </a:xfrm>
          <a:prstGeom prst="leftBrace">
            <a:avLst>
              <a:gd name="adj1" fmla="val 66666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737" name="左大括号 30736"/>
          <p:cNvSpPr/>
          <p:nvPr/>
        </p:nvSpPr>
        <p:spPr>
          <a:xfrm>
            <a:off x="5724525" y="4941888"/>
            <a:ext cx="142875" cy="1150937"/>
          </a:xfrm>
          <a:prstGeom prst="leftBrace">
            <a:avLst>
              <a:gd name="adj1" fmla="val 67129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738" name="矩形 30737"/>
          <p:cNvSpPr/>
          <p:nvPr/>
        </p:nvSpPr>
        <p:spPr>
          <a:xfrm>
            <a:off x="7596188" y="692150"/>
            <a:ext cx="936625" cy="412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8000"/>
                </a:solidFill>
                <a:latin typeface="楷体" pitchFamily="1" charset="-122"/>
                <a:ea typeface="楷体" pitchFamily="1" charset="-122"/>
              </a:rPr>
              <a:t>周到</a:t>
            </a:r>
            <a:endParaRPr lang="zh-CN" altLang="en-US" sz="2800" b="1" dirty="0">
              <a:solidFill>
                <a:srgbClr val="008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30739" name="矩形 30738"/>
          <p:cNvSpPr/>
          <p:nvPr/>
        </p:nvSpPr>
        <p:spPr>
          <a:xfrm>
            <a:off x="7596188" y="2060575"/>
            <a:ext cx="936625" cy="412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8000"/>
                </a:solidFill>
                <a:latin typeface="楷体" pitchFamily="1" charset="-122"/>
                <a:ea typeface="楷体" pitchFamily="1" charset="-122"/>
              </a:rPr>
              <a:t>到达</a:t>
            </a:r>
            <a:endParaRPr lang="zh-CN" altLang="en-US" sz="2800" b="1" dirty="0">
              <a:solidFill>
                <a:srgbClr val="008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30740" name="矩形 30739"/>
          <p:cNvSpPr/>
          <p:nvPr/>
        </p:nvSpPr>
        <p:spPr>
          <a:xfrm>
            <a:off x="3348038" y="3213100"/>
            <a:ext cx="29432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008000"/>
                </a:solidFill>
                <a:latin typeface="楷体" pitchFamily="1" charset="-122"/>
                <a:ea typeface="楷体" pitchFamily="1" charset="-122"/>
              </a:rPr>
              <a:t>  连词，表目的，来</a:t>
            </a:r>
            <a:endParaRPr lang="zh-CN" altLang="en-US" sz="2400" b="1" dirty="0">
              <a:solidFill>
                <a:srgbClr val="008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30741" name="矩形 30740"/>
          <p:cNvSpPr/>
          <p:nvPr/>
        </p:nvSpPr>
        <p:spPr>
          <a:xfrm>
            <a:off x="3995738" y="4076700"/>
            <a:ext cx="21669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8000"/>
                </a:solidFill>
                <a:latin typeface="楷体" pitchFamily="1" charset="-122"/>
                <a:ea typeface="楷体" pitchFamily="1" charset="-122"/>
              </a:rPr>
              <a:t>把，介词</a:t>
            </a:r>
            <a:endParaRPr lang="zh-CN" altLang="en-US" sz="2400" b="1" dirty="0">
              <a:solidFill>
                <a:srgbClr val="008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30742" name="矩形 30741"/>
          <p:cNvSpPr/>
          <p:nvPr/>
        </p:nvSpPr>
        <p:spPr>
          <a:xfrm>
            <a:off x="3348038" y="5013325"/>
            <a:ext cx="1716087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008000"/>
                </a:solidFill>
                <a:latin typeface="楷体" pitchFamily="1" charset="-122"/>
                <a:ea typeface="楷体" pitchFamily="1" charset="-122"/>
              </a:rPr>
              <a:t>因为，连词</a:t>
            </a:r>
            <a:endParaRPr lang="zh-CN" altLang="en-US" sz="2400" b="1" dirty="0">
              <a:solidFill>
                <a:srgbClr val="008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30743" name="矩形 30742"/>
          <p:cNvSpPr/>
          <p:nvPr/>
        </p:nvSpPr>
        <p:spPr>
          <a:xfrm>
            <a:off x="2771775" y="5805488"/>
            <a:ext cx="14097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8000"/>
                </a:solidFill>
                <a:latin typeface="楷体" pitchFamily="1" charset="-122"/>
                <a:ea typeface="楷体" pitchFamily="1" charset="-122"/>
              </a:rPr>
              <a:t>介词，用</a:t>
            </a:r>
            <a:endParaRPr lang="zh-CN" altLang="en-US" sz="2400" b="1" dirty="0">
              <a:solidFill>
                <a:srgbClr val="008000"/>
              </a:solidFill>
              <a:latin typeface="楷体" pitchFamily="1" charset="-122"/>
              <a:ea typeface="楷体" pitchFamily="1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7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7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7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7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7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7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/>
      <p:bldP spid="30726" grpId="0"/>
      <p:bldP spid="30727" grpId="0"/>
      <p:bldP spid="30734" grpId="0"/>
      <p:bldP spid="30735" grpId="0"/>
      <p:bldP spid="30738" grpId="0"/>
      <p:bldP spid="30739" grpId="0"/>
      <p:bldP spid="30740" grpId="0"/>
      <p:bldP spid="30741" grpId="0"/>
      <p:bldP spid="30742" grpId="0"/>
      <p:bldP spid="3074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1746" name="文本占位符 31745"/>
          <p:cNvSpPr>
            <a:spLocks noGrp="1"/>
          </p:cNvSpPr>
          <p:nvPr>
            <p:ph type="body" idx="1"/>
          </p:nvPr>
        </p:nvSpPr>
        <p:spPr>
          <a:xfrm>
            <a:off x="395288" y="620713"/>
            <a:ext cx="8497887" cy="6237287"/>
          </a:xfrm>
          <a:ln/>
        </p:spPr>
        <p:txBody>
          <a:bodyPr/>
          <a:p>
            <a:pPr>
              <a:lnSpc>
                <a:spcPct val="80000"/>
              </a:lnSpc>
              <a:buNone/>
            </a:pPr>
            <a:r>
              <a:rPr lang="en-US" altLang="zh-CN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四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、词类活用：</a:t>
            </a:r>
            <a:endParaRPr lang="zh-CN" altLang="en-US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①手自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</a:rPr>
              <a:t>笔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录：</a:t>
            </a:r>
            <a:endParaRPr lang="zh-CN" altLang="en-US" sz="28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原意为“笔”，现译为用笔，</a:t>
            </a:r>
            <a:endParaRPr lang="en-US" altLang="zh-CN" sz="28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②腰白玉之环：</a:t>
            </a:r>
            <a:endParaRPr lang="zh-CN" altLang="en-US" sz="28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原意为“腰”，现译为腰配，</a:t>
            </a:r>
            <a:endParaRPr lang="zh-CN" altLang="en-US" sz="2800" b="1" dirty="0">
              <a:solidFill>
                <a:srgbClr val="008000"/>
              </a:solidFill>
              <a:latin typeface="楷体" pitchFamily="1" charset="-122"/>
              <a:ea typeface="楷体" pitchFamily="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③无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</a:rPr>
              <a:t>鲜肥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滋味之享</a:t>
            </a:r>
            <a:endParaRPr lang="zh-CN" altLang="en-US" sz="28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原意为：鲜新、肥大，现译为鲜鱼、肥肉，</a:t>
            </a:r>
            <a:endParaRPr lang="zh-CN" altLang="en-US" sz="2800" b="1" dirty="0">
              <a:solidFill>
                <a:srgbClr val="008000"/>
              </a:solidFill>
              <a:latin typeface="楷体" pitchFamily="1" charset="-122"/>
              <a:ea typeface="楷体" pitchFamily="1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sz="28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五</a:t>
            </a:r>
            <a:r>
              <a:rPr lang="en-US" altLang="zh-CN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、特殊句式：</a:t>
            </a:r>
            <a:endParaRPr lang="en-US" altLang="zh-CN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①省略句：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     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又患无硕师名人与游  </a:t>
            </a:r>
            <a:endParaRPr lang="zh-CN" altLang="en-US" sz="28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                 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</a:rPr>
              <a:t>省略主语“余”</a:t>
            </a:r>
            <a:endParaRPr lang="zh-CN" altLang="en-US" sz="2800" b="1" dirty="0">
              <a:solidFill>
                <a:srgbClr val="FF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②倒装句：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弗之怠 </a:t>
            </a:r>
            <a:endParaRPr lang="en-US" altLang="zh-CN" sz="28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                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应为</a:t>
            </a:r>
            <a:r>
              <a:rPr lang="zh-CN" altLang="en-US" sz="2800" b="1" dirty="0">
                <a:solidFill>
                  <a:srgbClr val="008000"/>
                </a:solidFill>
                <a:latin typeface="楷体" pitchFamily="1" charset="-122"/>
                <a:ea typeface="楷体" pitchFamily="1" charset="-122"/>
              </a:rPr>
              <a:t>“弗怠之”</a:t>
            </a:r>
            <a:endParaRPr lang="zh-CN" altLang="en-US" sz="2800" b="1" dirty="0">
              <a:solidFill>
                <a:srgbClr val="008000"/>
              </a:solidFill>
              <a:latin typeface="楷体" pitchFamily="1" charset="-122"/>
              <a:ea typeface="楷体" pitchFamily="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                         </a:t>
            </a:r>
            <a:endParaRPr lang="zh-CN" altLang="en-US" sz="28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31747" name="矩形 31746"/>
          <p:cNvSpPr/>
          <p:nvPr/>
        </p:nvSpPr>
        <p:spPr>
          <a:xfrm>
            <a:off x="5076825" y="1452563"/>
            <a:ext cx="1612900" cy="4333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008000"/>
                </a:solidFill>
                <a:latin typeface="Times New Roman" panose="02020603050405020304" pitchFamily="2" charset="0"/>
                <a:ea typeface="楷体" pitchFamily="1" charset="-122"/>
              </a:rPr>
              <a:t>名作状语</a:t>
            </a:r>
            <a:endParaRPr lang="zh-CN" altLang="en-US" sz="2800" b="1">
              <a:solidFill>
                <a:srgbClr val="008000"/>
              </a:solidFill>
              <a:latin typeface="Times New Roman" panose="02020603050405020304" pitchFamily="2" charset="0"/>
              <a:ea typeface="楷体" pitchFamily="1" charset="-122"/>
            </a:endParaRPr>
          </a:p>
        </p:txBody>
      </p:sp>
      <p:sp>
        <p:nvSpPr>
          <p:cNvPr id="31748" name="矩形 31747"/>
          <p:cNvSpPr/>
          <p:nvPr/>
        </p:nvSpPr>
        <p:spPr>
          <a:xfrm>
            <a:off x="5219700" y="2290763"/>
            <a:ext cx="1255713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008000"/>
                </a:solidFill>
                <a:latin typeface="Times New Roman" panose="02020603050405020304" pitchFamily="2" charset="0"/>
                <a:ea typeface="楷体" pitchFamily="1" charset="-122"/>
              </a:rPr>
              <a:t>名作动</a:t>
            </a:r>
            <a:endParaRPr lang="zh-CN" altLang="en-US" sz="2800" b="1" dirty="0">
              <a:solidFill>
                <a:srgbClr val="008000"/>
              </a:solidFill>
              <a:latin typeface="Times New Roman" panose="02020603050405020304" pitchFamily="2" charset="0"/>
              <a:ea typeface="楷体" pitchFamily="1" charset="-122"/>
            </a:endParaRPr>
          </a:p>
        </p:txBody>
      </p:sp>
      <p:sp>
        <p:nvSpPr>
          <p:cNvPr id="31749" name="矩形 31748"/>
          <p:cNvSpPr/>
          <p:nvPr/>
        </p:nvSpPr>
        <p:spPr>
          <a:xfrm>
            <a:off x="7235825" y="3154363"/>
            <a:ext cx="1255713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008000"/>
                </a:solidFill>
                <a:latin typeface="Times New Roman" panose="02020603050405020304" pitchFamily="2" charset="0"/>
                <a:ea typeface="楷体" pitchFamily="1" charset="-122"/>
              </a:rPr>
              <a:t>形作名</a:t>
            </a:r>
            <a:endParaRPr lang="zh-CN" altLang="en-US" sz="2800" b="1" dirty="0">
              <a:solidFill>
                <a:srgbClr val="008000"/>
              </a:solidFill>
              <a:latin typeface="Times New Roman" panose="02020603050405020304" pitchFamily="2" charset="0"/>
              <a:ea typeface="楷体" pitchFamily="1" charset="-122"/>
            </a:endParaRPr>
          </a:p>
        </p:txBody>
      </p:sp>
      <p:sp>
        <p:nvSpPr>
          <p:cNvPr id="31750" name="矩形 31749"/>
          <p:cNvSpPr/>
          <p:nvPr/>
        </p:nvSpPr>
        <p:spPr>
          <a:xfrm>
            <a:off x="2484438" y="4486275"/>
            <a:ext cx="1077912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solidFill>
                  <a:srgbClr val="008000"/>
                </a:solidFill>
                <a:latin typeface="楷体" pitchFamily="1" charset="-122"/>
                <a:ea typeface="楷体" pitchFamily="1" charset="-122"/>
              </a:rPr>
              <a:t>(</a:t>
            </a:r>
            <a:r>
              <a:rPr lang="zh-CN" altLang="en-US" sz="2800" b="1" dirty="0">
                <a:solidFill>
                  <a:srgbClr val="008000"/>
                </a:solidFill>
                <a:latin typeface="楷体" pitchFamily="1" charset="-122"/>
                <a:ea typeface="楷体" pitchFamily="1" charset="-122"/>
              </a:rPr>
              <a:t>余）</a:t>
            </a:r>
            <a:endParaRPr lang="zh-CN" altLang="en-US" sz="2800" b="1" dirty="0">
              <a:solidFill>
                <a:srgbClr val="008000"/>
              </a:solidFill>
              <a:latin typeface="楷体" pitchFamily="1" charset="-122"/>
              <a:ea typeface="楷体" pitchFamily="1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charRg st="8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1746">
                                            <p:txEl>
                                              <p:charRg st="8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charRg st="15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1746">
                                            <p:txEl>
                                              <p:charRg st="15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charRg st="29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31746">
                                            <p:txEl>
                                              <p:charRg st="29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charRg st="37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31746">
                                            <p:txEl>
                                              <p:charRg st="37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charRg st="51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31746">
                                            <p:txEl>
                                              <p:charRg st="51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charRg st="60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31746">
                                            <p:txEl>
                                              <p:charRg st="60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charRg st="81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4" dur="500"/>
                                        <p:tgtEl>
                                          <p:spTgt spid="31746">
                                            <p:txEl>
                                              <p:charRg st="81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charRg st="89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9" dur="500"/>
                                        <p:tgtEl>
                                          <p:spTgt spid="31746">
                                            <p:txEl>
                                              <p:charRg st="89" end="1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charRg st="112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4" dur="500"/>
                                        <p:tgtEl>
                                          <p:spTgt spid="31746">
                                            <p:txEl>
                                              <p:charRg st="112" end="1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charRg st="139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8" dur="500"/>
                                        <p:tgtEl>
                                          <p:spTgt spid="31746">
                                            <p:txEl>
                                              <p:charRg st="139" end="1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charRg st="153" end="1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3" dur="500"/>
                                        <p:tgtEl>
                                          <p:spTgt spid="31746">
                                            <p:txEl>
                                              <p:charRg st="153" end="1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48" grpId="0"/>
      <p:bldP spid="31749" grpId="0"/>
      <p:bldP spid="317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2770" name="矩形 32769"/>
          <p:cNvSpPr/>
          <p:nvPr/>
        </p:nvSpPr>
        <p:spPr>
          <a:xfrm>
            <a:off x="971550" y="549275"/>
            <a:ext cx="7272338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itchFamily="1" charset="-122"/>
                <a:ea typeface="楷体" pitchFamily="1" charset="-122"/>
              </a:rPr>
              <a:t>   一、思考:作者是从哪几个方面谈自己刻苦求学的经历？</a:t>
            </a: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楷体" pitchFamily="1" charset="-122"/>
                <a:ea typeface="楷体" pitchFamily="1" charset="-122"/>
              </a:rPr>
              <a:t> </a:t>
            </a:r>
            <a:endParaRPr lang="zh-CN" altLang="en-US" sz="3200" b="1" dirty="0">
              <a:effectLst>
                <a:outerShdw blurRad="38100" dist="38100" dir="2700000">
                  <a:srgbClr val="FFFFFF"/>
                </a:outerShdw>
              </a:effectLst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32771" name="矩形 32770"/>
          <p:cNvSpPr/>
          <p:nvPr/>
        </p:nvSpPr>
        <p:spPr>
          <a:xfrm>
            <a:off x="250825" y="1700213"/>
            <a:ext cx="8343900" cy="3503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itchFamily="1" charset="-122"/>
                <a:ea typeface="楷体" pitchFamily="1" charset="-122"/>
              </a:rPr>
              <a:t>⑴借书以观，录毕送之，得以遍观群书。</a:t>
            </a:r>
            <a:endParaRPr lang="zh-CN" altLang="en-US" sz="3200" b="1" dirty="0">
              <a:latin typeface="楷体" pitchFamily="1" charset="-122"/>
              <a:ea typeface="楷体" pitchFamily="1" charset="-122"/>
            </a:endParaRPr>
          </a:p>
          <a:p>
            <a:endParaRPr lang="zh-CN" altLang="en-US" sz="3200" b="1" dirty="0">
              <a:latin typeface="楷体" pitchFamily="1" charset="-122"/>
              <a:ea typeface="楷体" pitchFamily="1" charset="-122"/>
            </a:endParaRPr>
          </a:p>
          <a:p>
            <a:r>
              <a:rPr lang="zh-CN" altLang="en-US" sz="3200" b="1" dirty="0">
                <a:latin typeface="楷体" pitchFamily="1" charset="-122"/>
                <a:ea typeface="楷体" pitchFamily="1" charset="-122"/>
              </a:rPr>
              <a:t>⑵趋百里外从乡之先达执经叩问。</a:t>
            </a:r>
            <a:endParaRPr lang="zh-CN" altLang="en-US" sz="3200" b="1" dirty="0">
              <a:latin typeface="楷体" pitchFamily="1" charset="-122"/>
              <a:ea typeface="楷体" pitchFamily="1" charset="-122"/>
            </a:endParaRPr>
          </a:p>
          <a:p>
            <a:endParaRPr lang="zh-CN" altLang="en-US" sz="3200" b="1" dirty="0">
              <a:latin typeface="楷体" pitchFamily="1" charset="-122"/>
              <a:ea typeface="楷体" pitchFamily="1" charset="-122"/>
            </a:endParaRPr>
          </a:p>
          <a:p>
            <a:r>
              <a:rPr lang="zh-CN" altLang="en-US" sz="3200" b="1" dirty="0">
                <a:latin typeface="楷体" pitchFamily="1" charset="-122"/>
                <a:ea typeface="楷体" pitchFamily="1" charset="-122"/>
              </a:rPr>
              <a:t>⑶从师学习奔走的艰难。</a:t>
            </a:r>
            <a:endParaRPr lang="en-US" altLang="zh-CN" sz="3200" b="1" dirty="0">
              <a:latin typeface="楷体" pitchFamily="1" charset="-122"/>
              <a:ea typeface="楷体" pitchFamily="1" charset="-122"/>
            </a:endParaRPr>
          </a:p>
          <a:p>
            <a:endParaRPr lang="zh-CN" altLang="en-US" sz="3200" b="1" dirty="0">
              <a:latin typeface="楷体" pitchFamily="1" charset="-122"/>
              <a:ea typeface="楷体" pitchFamily="1" charset="-122"/>
            </a:endParaRPr>
          </a:p>
          <a:p>
            <a:r>
              <a:rPr lang="zh-CN" altLang="en-US" sz="3200" b="1" dirty="0"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（4）</a:t>
            </a:r>
            <a:r>
              <a:rPr lang="zh-CN" altLang="en-US" sz="3200" b="1" dirty="0">
                <a:latin typeface="楷体" pitchFamily="1" charset="-122"/>
                <a:ea typeface="楷体" pitchFamily="1" charset="-122"/>
              </a:rPr>
              <a:t>从师学习生活的艰难。</a:t>
            </a:r>
            <a:endParaRPr lang="zh-CN" altLang="en-US" sz="3200" b="1" dirty="0"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32772" name="矩形 32771"/>
          <p:cNvSpPr/>
          <p:nvPr/>
        </p:nvSpPr>
        <p:spPr>
          <a:xfrm>
            <a:off x="3276600" y="2276475"/>
            <a:ext cx="43195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339933"/>
                </a:solidFill>
                <a:latin typeface="楷体" pitchFamily="1" charset="-122"/>
                <a:ea typeface="楷体" pitchFamily="1" charset="-122"/>
              </a:rPr>
              <a:t>（①幼时得书之艰）</a:t>
            </a:r>
            <a:endParaRPr lang="zh-CN" altLang="en-US" sz="3200" b="1" dirty="0">
              <a:solidFill>
                <a:srgbClr val="339933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32773" name="矩形 32772"/>
          <p:cNvSpPr/>
          <p:nvPr/>
        </p:nvSpPr>
        <p:spPr>
          <a:xfrm>
            <a:off x="3276600" y="3068638"/>
            <a:ext cx="38163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339933"/>
                </a:solidFill>
                <a:latin typeface="楷体" pitchFamily="1" charset="-122"/>
                <a:ea typeface="楷体" pitchFamily="1" charset="-122"/>
              </a:rPr>
              <a:t>（②从师叩问之难）</a:t>
            </a:r>
            <a:endParaRPr lang="zh-CN" altLang="en-US" sz="3200" b="1" dirty="0">
              <a:solidFill>
                <a:srgbClr val="339933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32774" name="矩形 32773"/>
          <p:cNvSpPr/>
          <p:nvPr/>
        </p:nvSpPr>
        <p:spPr>
          <a:xfrm>
            <a:off x="3059113" y="5157788"/>
            <a:ext cx="41052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339933"/>
                </a:solidFill>
                <a:latin typeface="楷体" pitchFamily="1" charset="-122"/>
                <a:ea typeface="楷体" pitchFamily="1" charset="-122"/>
              </a:rPr>
              <a:t> （④住读生活之苦）</a:t>
            </a:r>
            <a:endParaRPr lang="zh-CN" altLang="en-US" sz="3200" b="1" dirty="0">
              <a:solidFill>
                <a:srgbClr val="339933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32775" name="矩形 32774"/>
          <p:cNvSpPr/>
          <p:nvPr/>
        </p:nvSpPr>
        <p:spPr>
          <a:xfrm>
            <a:off x="1042988" y="5949950"/>
            <a:ext cx="6697662" cy="7016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25000"/>
              </a:lnSpc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itchFamily="1" charset="-122"/>
                <a:ea typeface="楷体" pitchFamily="1" charset="-122"/>
              </a:rPr>
              <a:t> 从四个方面表现自己求学的勤且艰。 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32776" name="矩形 32775"/>
          <p:cNvSpPr/>
          <p:nvPr/>
        </p:nvSpPr>
        <p:spPr>
          <a:xfrm>
            <a:off x="3203575" y="4076700"/>
            <a:ext cx="40322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339933"/>
                </a:solidFill>
                <a:latin typeface="楷体" pitchFamily="1" charset="-122"/>
                <a:ea typeface="楷体" pitchFamily="1" charset="-122"/>
              </a:rPr>
              <a:t>（③ 求师奔走之劳）</a:t>
            </a:r>
            <a:endParaRPr lang="zh-CN" altLang="en-US" sz="3200" b="1" dirty="0">
              <a:solidFill>
                <a:srgbClr val="339933"/>
              </a:solidFill>
              <a:latin typeface="楷体" pitchFamily="1" charset="-122"/>
              <a:ea typeface="楷体" pitchFamily="1" charset="-122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2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1">
                                            <p:txEl>
                                              <p:charRg st="2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1">
                                            <p:txEl>
                                              <p:charRg st="2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37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1">
                                            <p:txEl>
                                              <p:charRg st="37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71">
                                            <p:txEl>
                                              <p:charRg st="37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50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71">
                                            <p:txEl>
                                              <p:charRg st="50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771">
                                            <p:txEl>
                                              <p:charRg st="50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 tmFilter="0,0; .5, 1; 1, 1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/>
      <p:bldP spid="32773" grpId="0"/>
      <p:bldP spid="32774" grpId="0"/>
      <p:bldP spid="32775" grpId="0" animBg="1"/>
      <p:bldP spid="3277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3794" name="文本框 33793"/>
          <p:cNvSpPr txBox="1"/>
          <p:nvPr/>
        </p:nvSpPr>
        <p:spPr>
          <a:xfrm>
            <a:off x="900113" y="1125538"/>
            <a:ext cx="7488237" cy="3992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itchFamily="1" charset="-122"/>
                <a:ea typeface="楷体" pitchFamily="1" charset="-122"/>
              </a:rPr>
              <a:t>   二、读第二段</a:t>
            </a:r>
            <a:r>
              <a:rPr lang="en-US" altLang="zh-CN" sz="3200" b="1" dirty="0">
                <a:latin typeface="楷体" pitchFamily="1" charset="-122"/>
                <a:ea typeface="楷体" pitchFamily="1" charset="-122"/>
              </a:rPr>
              <a:t>，</a:t>
            </a:r>
            <a:r>
              <a:rPr lang="zh-CN" altLang="en-US" sz="3200" b="1" dirty="0">
                <a:latin typeface="楷体" pitchFamily="1" charset="-122"/>
                <a:ea typeface="楷体" pitchFamily="1" charset="-122"/>
              </a:rPr>
              <a:t>思考作者写自己从师问学的“勤”“艰”时，面对生活比自己好的同舍生，“余”抱什么态度？为什么会有这样的态度？</a:t>
            </a:r>
            <a:endParaRPr lang="zh-CN" altLang="en-US" sz="3200" b="1" dirty="0">
              <a:latin typeface="楷体" pitchFamily="1" charset="-122"/>
              <a:ea typeface="楷体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8000"/>
                </a:solidFill>
                <a:latin typeface="楷体" pitchFamily="1" charset="-122"/>
                <a:ea typeface="楷体" pitchFamily="1" charset="-122"/>
              </a:rPr>
              <a:t>①略无慕艳意；</a:t>
            </a:r>
            <a:endParaRPr lang="zh-CN" altLang="en-US" sz="3200" b="1" dirty="0">
              <a:solidFill>
                <a:srgbClr val="008000"/>
              </a:solidFill>
              <a:latin typeface="楷体" pitchFamily="1" charset="-122"/>
              <a:ea typeface="楷体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8000"/>
                </a:solidFill>
                <a:latin typeface="楷体" pitchFamily="1" charset="-122"/>
                <a:ea typeface="楷体" pitchFamily="1" charset="-122"/>
              </a:rPr>
              <a:t>②以中有足乐者，不知口体之奉不若人也。</a:t>
            </a:r>
            <a:endParaRPr lang="zh-CN" altLang="en-US" sz="3200" b="1" dirty="0">
              <a:solidFill>
                <a:srgbClr val="008000"/>
              </a:solidFill>
              <a:latin typeface="楷体" pitchFamily="1" charset="-122"/>
              <a:ea typeface="楷体" pitchFamily="1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charRg st="0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3794">
                                            <p:txEl>
                                              <p:charRg st="0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charRg st="64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3794">
                                            <p:txEl>
                                              <p:charRg st="64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3794">
                                            <p:txEl>
                                              <p:charRg st="64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charRg st="72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3794">
                                            <p:txEl>
                                              <p:charRg st="72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3794">
                                            <p:txEl>
                                              <p:charRg st="72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4818" name="文本占位符 34817"/>
          <p:cNvSpPr>
            <a:spLocks noGrp="1"/>
          </p:cNvSpPr>
          <p:nvPr>
            <p:ph type="body" idx="1"/>
          </p:nvPr>
        </p:nvSpPr>
        <p:spPr>
          <a:xfrm>
            <a:off x="0" y="1238250"/>
            <a:ext cx="9144000" cy="6096000"/>
          </a:xfrm>
          <a:ln/>
        </p:spPr>
        <p:txBody>
          <a:bodyPr/>
          <a:p>
            <a:pPr>
              <a:buNone/>
            </a:pPr>
            <a:endParaRPr lang="zh-CN" altLang="en-US" sz="28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      讲述作者本人求学的艰难和用心之专主要体</a:t>
            </a:r>
            <a:endParaRPr lang="zh-CN" altLang="en-US" sz="28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  现在：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</a:rPr>
              <a:t>借书抄录，求师叩问，跋涉艰难，衣食</a:t>
            </a:r>
            <a:endParaRPr lang="zh-CN" altLang="en-US" sz="2800" b="1" dirty="0">
              <a:solidFill>
                <a:srgbClr val="FF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</a:rPr>
              <a:t>   粗劣，生活简朴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等方面。</a:t>
            </a:r>
            <a:endParaRPr lang="zh-CN" altLang="en-US" sz="28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      </a:t>
            </a:r>
            <a:r>
              <a:rPr lang="zh-CN" altLang="en-US" sz="2800" b="1" dirty="0">
                <a:solidFill>
                  <a:srgbClr val="339933"/>
                </a:solidFill>
                <a:latin typeface="楷体" pitchFamily="1" charset="-122"/>
                <a:ea typeface="楷体" pitchFamily="1" charset="-122"/>
              </a:rPr>
              <a:t>主要语句有：</a:t>
            </a:r>
            <a:endParaRPr lang="zh-CN" altLang="en-US" sz="2800" b="1" dirty="0">
              <a:solidFill>
                <a:srgbClr val="339933"/>
              </a:solidFill>
              <a:latin typeface="楷体" pitchFamily="1" charset="-122"/>
              <a:ea typeface="楷体" pitchFamily="1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   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(1)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每假借于藏书之家，手自笔录，计日以还。</a:t>
            </a:r>
            <a:endParaRPr lang="zh-CN" altLang="en-US" sz="28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   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(2)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砚冰坚，手指不可屈伸。</a:t>
            </a:r>
            <a:endParaRPr lang="zh-CN" altLang="en-US" sz="28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   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(3)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趋百里外，求师叩问。 </a:t>
            </a:r>
            <a:endParaRPr lang="zh-CN" altLang="en-US" sz="28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   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(4)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穷冬烈风，大雪深数尺，足肤皲裂而不知。</a:t>
            </a:r>
            <a:endParaRPr lang="zh-CN" altLang="en-US" sz="28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   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(5)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余则缊袍敝衣处其间。</a:t>
            </a:r>
            <a:endParaRPr lang="zh-CN" altLang="en-US" sz="28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34819" name="矩形 34818"/>
          <p:cNvSpPr/>
          <p:nvPr/>
        </p:nvSpPr>
        <p:spPr>
          <a:xfrm>
            <a:off x="250825" y="620713"/>
            <a:ext cx="8208963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    三、文章是如何写出自己学习时的困难条件的？找出原文。</a:t>
            </a:r>
            <a:endParaRPr lang="zh-CN" altLang="en-US" sz="28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1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18">
                                            <p:txEl>
                                              <p:charRg st="1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>
                                            <p:txEl>
                                              <p:charRg st="1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7" decel="100000" fill="hold"/>
                                        <p:tgtEl>
                                          <p:spTgt spid="34818">
                                            <p:txEl>
                                              <p:charRg st="1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1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28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4818">
                                            <p:txEl>
                                              <p:charRg st="28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818">
                                            <p:txEl>
                                              <p:charRg st="28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7" decel="100000" fill="hold"/>
                                        <p:tgtEl>
                                          <p:spTgt spid="34818">
                                            <p:txEl>
                                              <p:charRg st="28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28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52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4818">
                                            <p:txEl>
                                              <p:charRg st="52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818">
                                            <p:txEl>
                                              <p:charRg st="52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7" decel="100000" fill="hold"/>
                                        <p:tgtEl>
                                          <p:spTgt spid="34818">
                                            <p:txEl>
                                              <p:charRg st="52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52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67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4818">
                                            <p:txEl>
                                              <p:charRg st="67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818">
                                            <p:txEl>
                                              <p:charRg st="67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97" decel="100000" fill="hold"/>
                                        <p:tgtEl>
                                          <p:spTgt spid="34818">
                                            <p:txEl>
                                              <p:charRg st="67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67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81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818">
                                            <p:txEl>
                                              <p:charRg st="81" end="1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818">
                                            <p:txEl>
                                              <p:charRg st="81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7" decel="100000" fill="hold"/>
                                        <p:tgtEl>
                                          <p:spTgt spid="34818">
                                            <p:txEl>
                                              <p:charRg st="81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81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108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4818">
                                            <p:txEl>
                                              <p:charRg st="108" end="1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4818">
                                            <p:txEl>
                                              <p:charRg st="108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97" decel="100000" fill="hold"/>
                                        <p:tgtEl>
                                          <p:spTgt spid="34818">
                                            <p:txEl>
                                              <p:charRg st="108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108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127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4818">
                                            <p:txEl>
                                              <p:charRg st="127" end="1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4818">
                                            <p:txEl>
                                              <p:charRg st="127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97" decel="100000" fill="hold"/>
                                        <p:tgtEl>
                                          <p:spTgt spid="34818">
                                            <p:txEl>
                                              <p:charRg st="127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127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146" end="1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4818">
                                            <p:txEl>
                                              <p:charRg st="146" end="1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4818">
                                            <p:txEl>
                                              <p:charRg st="146" end="17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97" decel="100000" fill="hold"/>
                                        <p:tgtEl>
                                          <p:spTgt spid="34818">
                                            <p:txEl>
                                              <p:charRg st="146" end="17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146" end="17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173" end="1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4818">
                                            <p:txEl>
                                              <p:charRg st="173" end="1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4818">
                                            <p:txEl>
                                              <p:charRg st="173" end="19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97" decel="100000" fill="hold"/>
                                        <p:tgtEl>
                                          <p:spTgt spid="34818">
                                            <p:txEl>
                                              <p:charRg st="173" end="19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173" end="19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5842" name="矩形 35841"/>
          <p:cNvSpPr/>
          <p:nvPr/>
        </p:nvSpPr>
        <p:spPr>
          <a:xfrm>
            <a:off x="755650" y="620713"/>
            <a:ext cx="7272338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楷体" pitchFamily="1" charset="-122"/>
                <a:ea typeface="楷体" pitchFamily="1" charset="-122"/>
              </a:rPr>
              <a:t>   四、作者为什么能克服种种困难，而“卒获有所闻”？</a:t>
            </a:r>
            <a:endParaRPr lang="zh-CN" altLang="en-US" sz="2800" b="1" dirty="0"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35843" name="矩形 35842"/>
          <p:cNvSpPr/>
          <p:nvPr/>
        </p:nvSpPr>
        <p:spPr>
          <a:xfrm>
            <a:off x="1619250" y="1700213"/>
            <a:ext cx="5832475" cy="519112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339933"/>
                </a:solidFill>
                <a:latin typeface="楷体" pitchFamily="1" charset="-122"/>
                <a:ea typeface="楷体" pitchFamily="1" charset="-122"/>
              </a:rPr>
              <a:t>依靠精神的力量</a:t>
            </a:r>
            <a:r>
              <a:rPr lang="en-US" altLang="zh-CN" sz="2800" b="1" dirty="0">
                <a:solidFill>
                  <a:srgbClr val="339933"/>
                </a:solidFill>
                <a:latin typeface="楷体" pitchFamily="1" charset="-122"/>
                <a:ea typeface="楷体" pitchFamily="1" charset="-122"/>
              </a:rPr>
              <a:t>——</a:t>
            </a:r>
            <a:r>
              <a:rPr lang="zh-CN" altLang="en-US" sz="2800" b="1" dirty="0">
                <a:solidFill>
                  <a:srgbClr val="339933"/>
                </a:solidFill>
                <a:latin typeface="楷体" pitchFamily="1" charset="-122"/>
                <a:ea typeface="楷体" pitchFamily="1" charset="-122"/>
              </a:rPr>
              <a:t>以中有足乐者。</a:t>
            </a:r>
            <a:endParaRPr lang="zh-CN" altLang="en-US" sz="2800" b="1" dirty="0">
              <a:solidFill>
                <a:srgbClr val="339933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35844" name="矩形 35843"/>
          <p:cNvSpPr/>
          <p:nvPr/>
        </p:nvSpPr>
        <p:spPr>
          <a:xfrm>
            <a:off x="684213" y="3860800"/>
            <a:ext cx="7883525" cy="18097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    作者认为，勤奋和艰苦是相互联系的两个方面，有了主观的勤奋，一切艰难困苦都可以克服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这正是学有所成就的根本原因。勉励马生勤奋学习，成为德才兼备的人才。</a:t>
            </a:r>
            <a:endParaRPr lang="zh-CN" altLang="en-US" sz="28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35845" name="矩形 35844"/>
          <p:cNvSpPr/>
          <p:nvPr/>
        </p:nvSpPr>
        <p:spPr>
          <a:xfrm>
            <a:off x="539750" y="2636838"/>
            <a:ext cx="78486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楷体" pitchFamily="1" charset="-122"/>
                <a:ea typeface="楷体" pitchFamily="1" charset="-122"/>
              </a:rPr>
              <a:t>    五、作者写出了学习时极为艰苦的条件，目的是什么? </a:t>
            </a:r>
            <a:endParaRPr lang="zh-CN" altLang="en-US" sz="2800" b="1" dirty="0">
              <a:latin typeface="楷体" pitchFamily="1" charset="-122"/>
              <a:ea typeface="楷体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animBg="1"/>
      <p:bldP spid="3584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6866" name="矩形 36865"/>
          <p:cNvSpPr/>
          <p:nvPr/>
        </p:nvSpPr>
        <p:spPr>
          <a:xfrm>
            <a:off x="827088" y="836613"/>
            <a:ext cx="7921625" cy="2139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itchFamily="1" charset="-122"/>
                <a:ea typeface="楷体" pitchFamily="1" charset="-122"/>
              </a:rPr>
              <a:t>     六、本文作者勉励马生勤奋学习，并不讲大道理，却直接以自身经历相告，这样写有什么好处？</a:t>
            </a:r>
            <a:endParaRPr lang="zh-CN" altLang="en-US" sz="3200" b="1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36867" name="矩形 36866"/>
          <p:cNvSpPr/>
          <p:nvPr/>
        </p:nvSpPr>
        <p:spPr>
          <a:xfrm>
            <a:off x="827088" y="3357563"/>
            <a:ext cx="7632700" cy="1457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008000"/>
                </a:solidFill>
                <a:latin typeface="楷体" pitchFamily="1" charset="-122"/>
                <a:ea typeface="楷体" pitchFamily="1" charset="-122"/>
              </a:rPr>
              <a:t>    以自身经历相告，现身说法，晓之以理，动之以情，态度恳切，易于接受。</a:t>
            </a:r>
            <a:endParaRPr lang="zh-CN" altLang="en-US" sz="3200" b="1" dirty="0">
              <a:solidFill>
                <a:srgbClr val="008000"/>
              </a:solidFill>
              <a:latin typeface="楷体" pitchFamily="1" charset="-122"/>
              <a:ea typeface="楷体" pitchFamily="1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7890" name="标题 37889"/>
          <p:cNvSpPr>
            <a:spLocks noGrp="1"/>
          </p:cNvSpPr>
          <p:nvPr>
            <p:ph type="title"/>
          </p:nvPr>
        </p:nvSpPr>
        <p:spPr>
          <a:xfrm>
            <a:off x="0" y="476250"/>
            <a:ext cx="1296988" cy="1143000"/>
          </a:xfrm>
          <a:ln/>
        </p:spPr>
        <p:txBody>
          <a:bodyPr anchor="ctr"/>
          <a:p>
            <a:r>
              <a:rPr lang="zh-CN" altLang="en-US" sz="3200" b="1">
                <a:solidFill>
                  <a:srgbClr val="0000FF"/>
                </a:solidFill>
                <a:latin typeface="楷体" pitchFamily="1" charset="-122"/>
                <a:ea typeface="楷体" pitchFamily="1" charset="-122"/>
              </a:rPr>
              <a:t>写作特点</a:t>
            </a:r>
            <a:endParaRPr lang="zh-CN" altLang="en-US" sz="3200" b="1">
              <a:solidFill>
                <a:srgbClr val="0000FF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37891" name="文本占位符 37890"/>
          <p:cNvSpPr>
            <a:spLocks noGrp="1"/>
          </p:cNvSpPr>
          <p:nvPr>
            <p:ph type="body" idx="1"/>
          </p:nvPr>
        </p:nvSpPr>
        <p:spPr>
          <a:xfrm>
            <a:off x="250825" y="1341438"/>
            <a:ext cx="8497888" cy="4899025"/>
          </a:xfrm>
          <a:ln/>
        </p:spPr>
        <p:txBody>
          <a:bodyPr/>
          <a:p>
            <a:pPr>
              <a:buNone/>
            </a:pPr>
            <a:r>
              <a:rPr lang="en-US" altLang="zh-CN" b="1">
                <a:solidFill>
                  <a:srgbClr val="339933"/>
                </a:solidFill>
                <a:latin typeface="楷体" pitchFamily="1" charset="-122"/>
                <a:ea typeface="楷体" pitchFamily="1" charset="-122"/>
              </a:rPr>
              <a:t>      </a:t>
            </a:r>
            <a:r>
              <a:rPr lang="zh-CN" altLang="en-US" b="1">
                <a:solidFill>
                  <a:srgbClr val="339933"/>
                </a:solidFill>
                <a:latin typeface="楷体" pitchFamily="1" charset="-122"/>
                <a:ea typeface="楷体" pitchFamily="1" charset="-122"/>
              </a:rPr>
              <a:t>本文以记叙为主，笔法简洁。有些地方适当地加以渲染和描绘，使文章增添了文采，显得更加生动具体。比如，写到百里之外向硕师名人求教的情景，写了周围的环境，写了“先达”的表现，写了自己求教时的谦虚恭谨。文字简洁，而人物神情跃然纸上。又如写奔走途中的艰难，寥寥数语，情态毕现。写同舍诸生的服饰华贵，采取了细节描写的方法，更衬托出作者的朴素与艰苦。</a:t>
            </a:r>
            <a:endParaRPr lang="zh-CN" altLang="en-US" b="1">
              <a:solidFill>
                <a:srgbClr val="339933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37892" name="矩形 37891"/>
          <p:cNvSpPr/>
          <p:nvPr/>
        </p:nvSpPr>
        <p:spPr>
          <a:xfrm>
            <a:off x="1763713" y="692150"/>
            <a:ext cx="569277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solidFill>
                  <a:schemeClr val="tx2"/>
                </a:solidFill>
                <a:latin typeface="楷体" pitchFamily="1" charset="-122"/>
                <a:ea typeface="楷体" pitchFamily="1" charset="-122"/>
              </a:rPr>
              <a:t>1</a:t>
            </a:r>
            <a:r>
              <a:rPr lang="zh-CN" altLang="en-US" sz="3200" b="1" dirty="0">
                <a:solidFill>
                  <a:schemeClr val="tx2"/>
                </a:solidFill>
                <a:latin typeface="楷体" pitchFamily="1" charset="-122"/>
                <a:ea typeface="楷体" pitchFamily="1" charset="-122"/>
              </a:rPr>
              <a:t>、记叙、描写二者的自然结合</a:t>
            </a:r>
            <a:endParaRPr lang="zh-CN" altLang="en-US" sz="3200" b="1" dirty="0">
              <a:solidFill>
                <a:schemeClr val="tx2"/>
              </a:solidFill>
              <a:latin typeface="楷体" pitchFamily="1" charset="-122"/>
              <a:ea typeface="楷体" pitchFamily="1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charRg st="0" end="1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1">
                                            <p:txEl>
                                              <p:charRg st="0" end="1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8914" name="爆炸形 2 38913"/>
          <p:cNvSpPr/>
          <p:nvPr/>
        </p:nvSpPr>
        <p:spPr>
          <a:xfrm>
            <a:off x="2411413" y="692150"/>
            <a:ext cx="3816350" cy="2160588"/>
          </a:xfrm>
          <a:prstGeom prst="irregularSeal2">
            <a:avLst/>
          </a:prstGeom>
          <a:noFill/>
          <a:ln w="4762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54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itchFamily="1" charset="-122"/>
                <a:ea typeface="楷体" pitchFamily="1" charset="-122"/>
              </a:rPr>
              <a:t>2</a:t>
            </a:r>
            <a:r>
              <a:rPr lang="zh-CN" altLang="en-US" sz="54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itchFamily="1" charset="-122"/>
                <a:ea typeface="楷体" pitchFamily="1" charset="-122"/>
              </a:rPr>
              <a:t>、对比</a:t>
            </a:r>
            <a:endParaRPr lang="zh-CN" altLang="en-US" sz="54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38915" name="文本框 38914"/>
          <p:cNvSpPr txBox="1"/>
          <p:nvPr/>
        </p:nvSpPr>
        <p:spPr>
          <a:xfrm>
            <a:off x="971550" y="2852738"/>
            <a:ext cx="7129463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楷体" pitchFamily="1" charset="-122"/>
                <a:ea typeface="楷体" pitchFamily="1" charset="-122"/>
              </a:rPr>
              <a:t>1</a:t>
            </a:r>
            <a:r>
              <a:rPr lang="zh-CN" altLang="en-US" sz="3200" b="1" dirty="0">
                <a:latin typeface="楷体" pitchFamily="1" charset="-122"/>
                <a:ea typeface="楷体" pitchFamily="1" charset="-122"/>
              </a:rPr>
              <a:t>、 学习态度和学习条件对比</a:t>
            </a:r>
            <a:endParaRPr lang="en-US" altLang="zh-CN" sz="3200" b="1" dirty="0">
              <a:latin typeface="楷体" pitchFamily="1" charset="-122"/>
              <a:ea typeface="楷体" pitchFamily="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楷体" pitchFamily="1" charset="-122"/>
                <a:ea typeface="楷体" pitchFamily="1" charset="-122"/>
              </a:rPr>
              <a:t>2</a:t>
            </a:r>
            <a:r>
              <a:rPr lang="zh-CN" altLang="en-US" sz="3200" b="1" dirty="0">
                <a:latin typeface="楷体" pitchFamily="1" charset="-122"/>
                <a:ea typeface="楷体" pitchFamily="1" charset="-122"/>
              </a:rPr>
              <a:t>、“先达”的严肃和作者的谦恭对比</a:t>
            </a:r>
            <a:endParaRPr lang="zh-CN" altLang="en-US" sz="3200" b="1" dirty="0">
              <a:latin typeface="楷体" pitchFamily="1" charset="-122"/>
              <a:ea typeface="楷体" pitchFamily="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楷体" pitchFamily="1" charset="-122"/>
                <a:ea typeface="楷体" pitchFamily="1" charset="-122"/>
              </a:rPr>
              <a:t>3</a:t>
            </a:r>
            <a:r>
              <a:rPr lang="zh-CN" altLang="en-US" sz="3200" b="1" dirty="0">
                <a:latin typeface="楷体" pitchFamily="1" charset="-122"/>
                <a:ea typeface="楷体" pitchFamily="1" charset="-122"/>
              </a:rPr>
              <a:t>、同舍生的富华生活与自己的贫困生活对比</a:t>
            </a:r>
            <a:endParaRPr lang="zh-CN" altLang="en-US" sz="3200" b="1" dirty="0">
              <a:latin typeface="楷体" pitchFamily="1" charset="-122"/>
              <a:ea typeface="楷体" pitchFamily="1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91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91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91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91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15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38915">
                                            <p:txEl>
                                              <p:charRg st="15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33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38915">
                                            <p:txEl>
                                              <p:charRg st="33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9938" name="文本框 39937"/>
          <p:cNvSpPr txBox="1"/>
          <p:nvPr/>
        </p:nvSpPr>
        <p:spPr>
          <a:xfrm>
            <a:off x="1331913" y="1412875"/>
            <a:ext cx="67691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itchFamily="1" charset="-122"/>
                <a:ea typeface="楷体" pitchFamily="1" charset="-122"/>
              </a:rPr>
              <a:t>对比的使用有何作用？作者通过对比，想说明什么道理？</a:t>
            </a:r>
            <a:endParaRPr lang="zh-CN" altLang="en-US" sz="3200" b="1" dirty="0"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39939" name="文本框 39938"/>
          <p:cNvSpPr txBox="1"/>
          <p:nvPr/>
        </p:nvSpPr>
        <p:spPr>
          <a:xfrm>
            <a:off x="539750" y="3068638"/>
            <a:ext cx="8316913" cy="2528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8080"/>
                </a:solidFill>
                <a:latin typeface="楷体" pitchFamily="1" charset="-122"/>
                <a:ea typeface="楷体" pitchFamily="1" charset="-122"/>
              </a:rPr>
              <a:t>　 </a:t>
            </a:r>
            <a:r>
              <a:rPr lang="zh-CN" altLang="en-US" sz="3200" b="1" dirty="0">
                <a:solidFill>
                  <a:srgbClr val="339933"/>
                </a:solidFill>
                <a:latin typeface="楷体" pitchFamily="1" charset="-122"/>
                <a:ea typeface="楷体" pitchFamily="1" charset="-122"/>
              </a:rPr>
              <a:t>更形象鲜明、更有说服力</a:t>
            </a:r>
            <a:endParaRPr lang="zh-CN" altLang="en-US" sz="3200" b="1" dirty="0">
              <a:solidFill>
                <a:srgbClr val="339933"/>
              </a:solidFill>
              <a:latin typeface="楷体" pitchFamily="1" charset="-122"/>
              <a:ea typeface="楷体" pitchFamily="1" charset="-122"/>
            </a:endParaRPr>
          </a:p>
          <a:p>
            <a:r>
              <a:rPr lang="zh-CN" altLang="en-US" sz="3200" b="1" dirty="0">
                <a:solidFill>
                  <a:srgbClr val="008080"/>
                </a:solidFill>
                <a:latin typeface="楷体" pitchFamily="1" charset="-122"/>
                <a:ea typeface="楷体" pitchFamily="1" charset="-122"/>
              </a:rPr>
              <a:t>   </a:t>
            </a:r>
            <a:r>
              <a:rPr lang="zh-CN" altLang="en-US" sz="3200" b="1" dirty="0">
                <a:latin typeface="楷体" pitchFamily="1" charset="-122"/>
                <a:ea typeface="楷体" pitchFamily="1" charset="-122"/>
              </a:rPr>
              <a:t>通过对比，作者说明了学习条件的好坏，对学习效果没有决定性的影响。成功的重要因素是求学者的态度：要“勤且艰”，要勤奋，要舍得吃苦，要有恒心。</a:t>
            </a:r>
            <a:endParaRPr lang="zh-CN" altLang="en-US" sz="3200" b="1" dirty="0"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39940" name="文本框 39939"/>
          <p:cNvSpPr txBox="1"/>
          <p:nvPr/>
        </p:nvSpPr>
        <p:spPr>
          <a:xfrm>
            <a:off x="466725" y="647700"/>
            <a:ext cx="36909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itchFamily="1" charset="-122"/>
                <a:ea typeface="楷体" pitchFamily="1" charset="-122"/>
              </a:rPr>
              <a:t>思考：</a:t>
            </a:r>
            <a:endParaRPr lang="zh-CN" altLang="en-US" sz="3200" b="1" dirty="0">
              <a:solidFill>
                <a:srgbClr val="0000FF"/>
              </a:solidFill>
              <a:latin typeface="楷体" pitchFamily="1" charset="-122"/>
              <a:ea typeface="楷体" pitchFamily="1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3314" name="图片 13313" descr="P1000495_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563938" cy="1716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矩形 13314"/>
          <p:cNvSpPr/>
          <p:nvPr/>
        </p:nvSpPr>
        <p:spPr>
          <a:xfrm>
            <a:off x="684213" y="2189163"/>
            <a:ext cx="7848600" cy="34004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ctr">
            <a:spAutoFit/>
          </a:bodyPr>
          <a:p>
            <a:pPr indent="269875"/>
            <a:r>
              <a:rPr lang="zh-CN" altLang="en-US" sz="3600" b="1" dirty="0">
                <a:latin typeface="楷体" pitchFamily="1" charset="-122"/>
                <a:ea typeface="楷体" pitchFamily="1" charset="-122"/>
              </a:rPr>
              <a:t>   本文写于洪武十一年（</a:t>
            </a:r>
            <a:r>
              <a:rPr lang="en-US" altLang="zh-CN" sz="3600" b="1" dirty="0">
                <a:latin typeface="楷体" pitchFamily="1" charset="-122"/>
                <a:ea typeface="楷体" pitchFamily="1" charset="-122"/>
              </a:rPr>
              <a:t>1378</a:t>
            </a:r>
            <a:r>
              <a:rPr lang="zh-CN" altLang="en-US" sz="3600" b="1" dirty="0">
                <a:latin typeface="楷体" pitchFamily="1" charset="-122"/>
                <a:ea typeface="楷体" pitchFamily="1" charset="-122"/>
              </a:rPr>
              <a:t>）。这一年，辞官归里的宋濂又从家乡到应天府朝见朱元璋。宋濂为同乡晚辈</a:t>
            </a:r>
            <a:r>
              <a:rPr lang="zh-CN" altLang="en-US" sz="36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</a:rPr>
              <a:t>马君则</a:t>
            </a:r>
            <a:r>
              <a:rPr lang="zh-CN" altLang="en-US" sz="3600" b="1" dirty="0">
                <a:latin typeface="楷体" pitchFamily="1" charset="-122"/>
                <a:ea typeface="楷体" pitchFamily="1" charset="-122"/>
              </a:rPr>
              <a:t>写了这篇“赠序”送给东阳马生，介绍自己的求学经历及态度，勉励马生勤奋读书，成为德才兼备的人。</a:t>
            </a:r>
            <a:endParaRPr lang="zh-CN" altLang="en-US" sz="3600" b="1" dirty="0"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13316" name="矩形 13315"/>
          <p:cNvSpPr/>
          <p:nvPr/>
        </p:nvSpPr>
        <p:spPr>
          <a:xfrm>
            <a:off x="1143000" y="273050"/>
            <a:ext cx="1198563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方正舒体" pitchFamily="2" charset="-122"/>
                <a:ea typeface="楷体" pitchFamily="1" charset="-122"/>
              </a:rPr>
              <a:t>解题</a:t>
            </a:r>
            <a:endParaRPr lang="zh-CN" altLang="en-US" sz="4000" b="1" dirty="0">
              <a:solidFill>
                <a:srgbClr val="FF0000"/>
              </a:solidFill>
              <a:latin typeface="方正舒体" pitchFamily="2" charset="-122"/>
              <a:ea typeface="楷体" pitchFamily="1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0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0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3315">
                                            <p:txEl>
                                              <p:charRg st="0" end="1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nimBg="1" build="allAtOnce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62" name="标题 4096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sz="6000" b="1">
                <a:solidFill>
                  <a:schemeClr val="tx1"/>
                </a:solidFill>
                <a:ea typeface="楷体" pitchFamily="1" charset="-122"/>
              </a:rPr>
              <a:t>小</a:t>
            </a:r>
            <a:br>
              <a:rPr lang="zh-CN" altLang="en-US" sz="6000" b="1">
                <a:solidFill>
                  <a:schemeClr val="tx1"/>
                </a:solidFill>
                <a:ea typeface="楷体" pitchFamily="1" charset="-122"/>
              </a:rPr>
            </a:br>
            <a:r>
              <a:rPr lang="zh-CN" altLang="en-US" sz="6000" b="1">
                <a:solidFill>
                  <a:schemeClr val="tx1"/>
                </a:solidFill>
                <a:ea typeface="楷体" pitchFamily="1" charset="-122"/>
              </a:rPr>
              <a:t>资</a:t>
            </a:r>
            <a:br>
              <a:rPr lang="zh-CN" altLang="en-US" sz="6000" b="1">
                <a:solidFill>
                  <a:schemeClr val="tx1"/>
                </a:solidFill>
                <a:ea typeface="楷体" pitchFamily="1" charset="-122"/>
              </a:rPr>
            </a:br>
            <a:r>
              <a:rPr lang="zh-CN" altLang="en-US" sz="6000" b="1">
                <a:solidFill>
                  <a:schemeClr val="tx1"/>
                </a:solidFill>
                <a:ea typeface="楷体" pitchFamily="1" charset="-122"/>
              </a:rPr>
              <a:t>料</a:t>
            </a:r>
            <a:endParaRPr lang="zh-CN" altLang="en-US" sz="6000" b="1">
              <a:solidFill>
                <a:schemeClr val="tx1"/>
              </a:solidFill>
              <a:ea typeface="楷体" pitchFamily="1" charset="-122"/>
            </a:endParaRPr>
          </a:p>
        </p:txBody>
      </p:sp>
      <p:sp>
        <p:nvSpPr>
          <p:cNvPr id="40963" name="文本占位符 40962"/>
          <p:cNvSpPr>
            <a:spLocks noGrp="1"/>
          </p:cNvSpPr>
          <p:nvPr>
            <p:ph type="body" idx="1"/>
          </p:nvPr>
        </p:nvSpPr>
        <p:spPr>
          <a:xfrm>
            <a:off x="2195513" y="549275"/>
            <a:ext cx="6697662" cy="6096000"/>
          </a:xfrm>
          <a:ln/>
        </p:spPr>
        <p:txBody>
          <a:bodyPr/>
          <a:p>
            <a:pPr algn="just">
              <a:lnSpc>
                <a:spcPct val="90000"/>
              </a:lnSpc>
            </a:pPr>
            <a:r>
              <a:rPr lang="zh-CN" altLang="en-US" sz="3600" b="1" dirty="0">
                <a:solidFill>
                  <a:srgbClr val="0000FF"/>
                </a:solidFill>
                <a:ea typeface="楷体" pitchFamily="1" charset="-122"/>
              </a:rPr>
              <a:t>囊萤映雪</a:t>
            </a:r>
            <a:r>
              <a:rPr lang="zh-CN" altLang="en-US" sz="3600" b="1" dirty="0">
                <a:ea typeface="楷体" pitchFamily="1" charset="-122"/>
              </a:rPr>
              <a:t>（晋车胤和孙康的学习故事）</a:t>
            </a:r>
            <a:endParaRPr lang="zh-CN" altLang="en-US" sz="3600" b="1" dirty="0">
              <a:ea typeface="楷体" pitchFamily="1" charset="-122"/>
            </a:endParaRPr>
          </a:p>
          <a:p>
            <a:pPr algn="just">
              <a:lnSpc>
                <a:spcPct val="90000"/>
              </a:lnSpc>
            </a:pPr>
            <a:r>
              <a:rPr lang="zh-CN" altLang="en-US" sz="3600" b="1" dirty="0">
                <a:solidFill>
                  <a:srgbClr val="0000FF"/>
                </a:solidFill>
                <a:ea typeface="楷体" pitchFamily="1" charset="-122"/>
              </a:rPr>
              <a:t>悬梁刺股</a:t>
            </a:r>
            <a:r>
              <a:rPr lang="zh-CN" altLang="en-US" sz="3600" b="1" dirty="0">
                <a:ea typeface="楷体" pitchFamily="1" charset="-122"/>
              </a:rPr>
              <a:t>（战国苏秦的学习故事，也叫“头悬梁，锥刺股”）</a:t>
            </a:r>
            <a:endParaRPr lang="zh-CN" altLang="en-US" sz="3600" b="1" dirty="0">
              <a:ea typeface="楷体" pitchFamily="1" charset="-122"/>
            </a:endParaRPr>
          </a:p>
          <a:p>
            <a:pPr algn="just">
              <a:lnSpc>
                <a:spcPct val="90000"/>
              </a:lnSpc>
            </a:pPr>
            <a:r>
              <a:rPr lang="zh-CN" altLang="en-US" sz="3600" b="1" dirty="0">
                <a:solidFill>
                  <a:srgbClr val="0000FF"/>
                </a:solidFill>
                <a:ea typeface="楷体" pitchFamily="1" charset="-122"/>
              </a:rPr>
              <a:t>凿壁偷光</a:t>
            </a:r>
            <a:r>
              <a:rPr lang="zh-CN" altLang="en-US" sz="3600" b="1" dirty="0">
                <a:ea typeface="楷体" pitchFamily="1" charset="-122"/>
              </a:rPr>
              <a:t>（西汉匡衡的学习故事）</a:t>
            </a:r>
            <a:endParaRPr lang="zh-CN" altLang="en-US" sz="3600" b="1" dirty="0">
              <a:ea typeface="楷体" pitchFamily="1" charset="-122"/>
            </a:endParaRPr>
          </a:p>
          <a:p>
            <a:pPr algn="just">
              <a:lnSpc>
                <a:spcPct val="90000"/>
              </a:lnSpc>
            </a:pPr>
            <a:r>
              <a:rPr lang="zh-CN" altLang="en-US" sz="3600" b="1" dirty="0">
                <a:solidFill>
                  <a:srgbClr val="0000FF"/>
                </a:solidFill>
                <a:ea typeface="楷体" pitchFamily="1" charset="-122"/>
              </a:rPr>
              <a:t>韦编三绝</a:t>
            </a:r>
            <a:r>
              <a:rPr lang="zh-CN" altLang="en-US" sz="3600" b="1" dirty="0">
                <a:ea typeface="楷体" pitchFamily="1" charset="-122"/>
              </a:rPr>
              <a:t>（孔子晚年读</a:t>
            </a:r>
            <a:r>
              <a:rPr lang="en-US" altLang="zh-CN" sz="3600" b="1" dirty="0">
                <a:ea typeface="楷体" pitchFamily="1" charset="-122"/>
              </a:rPr>
              <a:t>《</a:t>
            </a:r>
            <a:r>
              <a:rPr lang="zh-CN" altLang="en-US" sz="3600" b="1" dirty="0">
                <a:ea typeface="楷体" pitchFamily="1" charset="-122"/>
              </a:rPr>
              <a:t>易</a:t>
            </a:r>
            <a:r>
              <a:rPr lang="en-US" altLang="zh-CN" sz="3600" b="1" dirty="0">
                <a:ea typeface="楷体" pitchFamily="1" charset="-122"/>
              </a:rPr>
              <a:t>》</a:t>
            </a:r>
            <a:r>
              <a:rPr lang="zh-CN" altLang="en-US" sz="3600" b="1" dirty="0">
                <a:ea typeface="楷体" pitchFamily="1" charset="-122"/>
              </a:rPr>
              <a:t>的故事）</a:t>
            </a:r>
            <a:endParaRPr lang="zh-CN" altLang="en-US" sz="3600" b="1" dirty="0">
              <a:ea typeface="楷体" pitchFamily="1" charset="-122"/>
            </a:endParaRPr>
          </a:p>
          <a:p>
            <a:pPr algn="just">
              <a:lnSpc>
                <a:spcPct val="90000"/>
              </a:lnSpc>
            </a:pPr>
            <a:r>
              <a:rPr lang="zh-CN" altLang="en-US" sz="3600" b="1" dirty="0">
                <a:solidFill>
                  <a:srgbClr val="0000FF"/>
                </a:solidFill>
                <a:ea typeface="楷体" pitchFamily="1" charset="-122"/>
              </a:rPr>
              <a:t>画荻教子</a:t>
            </a:r>
            <a:r>
              <a:rPr lang="zh-CN" altLang="en-US" sz="3600" b="1" dirty="0">
                <a:ea typeface="楷体" pitchFamily="1" charset="-122"/>
              </a:rPr>
              <a:t>（欧阳修的学习故事）</a:t>
            </a:r>
            <a:endParaRPr lang="zh-CN" altLang="en-US" sz="3600" b="1" dirty="0">
              <a:ea typeface="楷体" pitchFamily="1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8" name="标题 14337"/>
          <p:cNvSpPr>
            <a:spLocks noGrp="1"/>
          </p:cNvSpPr>
          <p:nvPr>
            <p:ph type="title"/>
          </p:nvPr>
        </p:nvSpPr>
        <p:spPr>
          <a:xfrm>
            <a:off x="252413" y="1485900"/>
            <a:ext cx="1081087" cy="3357563"/>
          </a:xfrm>
          <a:ln/>
        </p:spPr>
        <p:txBody>
          <a:bodyPr anchor="ctr"/>
          <a:p>
            <a:r>
              <a:rPr lang="zh-CN" altLang="en-US" sz="4800" b="1">
                <a:solidFill>
                  <a:schemeClr val="tx1"/>
                </a:solidFill>
                <a:latin typeface="楷体" pitchFamily="1" charset="-122"/>
                <a:ea typeface="楷体" pitchFamily="1" charset="-122"/>
              </a:rPr>
              <a:t>关于“序”</a:t>
            </a:r>
            <a:endParaRPr lang="zh-CN" altLang="en-US" sz="4800" b="1">
              <a:solidFill>
                <a:schemeClr val="tx1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14339" name="文本占位符 14338"/>
          <p:cNvSpPr>
            <a:spLocks noGrp="1"/>
          </p:cNvSpPr>
          <p:nvPr>
            <p:ph type="body" idx="1"/>
          </p:nvPr>
        </p:nvSpPr>
        <p:spPr>
          <a:xfrm>
            <a:off x="1547813" y="766763"/>
            <a:ext cx="6985000" cy="5545137"/>
          </a:xfrm>
          <a:ln/>
        </p:spPr>
        <p:txBody>
          <a:bodyPr/>
          <a:p>
            <a:pPr>
              <a:lnSpc>
                <a:spcPct val="90000"/>
              </a:lnSpc>
            </a:pPr>
            <a:r>
              <a:rPr lang="zh-CN" altLang="en-US" b="1">
                <a:latin typeface="楷体" pitchFamily="1" charset="-122"/>
                <a:ea typeface="楷体" pitchFamily="1" charset="-122"/>
              </a:rPr>
              <a:t>本文是一篇赠序，</a:t>
            </a:r>
            <a:r>
              <a:rPr lang="zh-CN" altLang="en-US" b="1">
                <a:solidFill>
                  <a:srgbClr val="D60093"/>
                </a:solidFill>
                <a:latin typeface="楷体" pitchFamily="1" charset="-122"/>
                <a:ea typeface="楷体" pitchFamily="1" charset="-122"/>
              </a:rPr>
              <a:t>其中的“序”，并非“序言”，而是“赠言”的意思。</a:t>
            </a:r>
            <a:endParaRPr lang="zh-CN" altLang="en-US" b="1">
              <a:solidFill>
                <a:srgbClr val="D60093"/>
              </a:solidFill>
              <a:latin typeface="楷体" pitchFamily="1" charset="-122"/>
              <a:ea typeface="楷体" pitchFamily="1" charset="-122"/>
            </a:endParaRPr>
          </a:p>
          <a:p>
            <a:pPr>
              <a:lnSpc>
                <a:spcPct val="90000"/>
              </a:lnSpc>
            </a:pPr>
            <a:endParaRPr lang="zh-CN" altLang="en-US" b="1">
              <a:solidFill>
                <a:srgbClr val="D60093"/>
              </a:solidFill>
              <a:latin typeface="楷体" pitchFamily="1" charset="-122"/>
              <a:ea typeface="楷体" pitchFamily="1" charset="-122"/>
            </a:endParaRPr>
          </a:p>
          <a:p>
            <a:pPr>
              <a:lnSpc>
                <a:spcPct val="90000"/>
              </a:lnSpc>
            </a:pPr>
            <a:r>
              <a:rPr lang="zh-CN" altLang="en-US" b="1">
                <a:latin typeface="楷体" pitchFamily="1" charset="-122"/>
                <a:ea typeface="楷体" pitchFamily="1" charset="-122"/>
              </a:rPr>
              <a:t>作为文章的体裁，</a:t>
            </a:r>
            <a:r>
              <a:rPr lang="zh-CN" altLang="en-US" sz="3600" b="1">
                <a:solidFill>
                  <a:srgbClr val="0066FF"/>
                </a:solidFill>
                <a:latin typeface="楷体" pitchFamily="1" charset="-122"/>
                <a:ea typeface="楷体" pitchFamily="1" charset="-122"/>
              </a:rPr>
              <a:t>序</a:t>
            </a:r>
            <a:r>
              <a:rPr lang="zh-CN" altLang="en-US" b="1">
                <a:latin typeface="楷体" pitchFamily="1" charset="-122"/>
                <a:ea typeface="楷体" pitchFamily="1" charset="-122"/>
              </a:rPr>
              <a:t>有</a:t>
            </a:r>
            <a:r>
              <a:rPr lang="zh-CN" altLang="en-US" b="1">
                <a:solidFill>
                  <a:srgbClr val="FF0000"/>
                </a:solidFill>
                <a:latin typeface="楷体" pitchFamily="1" charset="-122"/>
                <a:ea typeface="楷体" pitchFamily="1" charset="-122"/>
              </a:rPr>
              <a:t>书序</a:t>
            </a:r>
            <a:r>
              <a:rPr lang="zh-CN" altLang="en-US" b="1">
                <a:latin typeface="楷体" pitchFamily="1" charset="-122"/>
                <a:ea typeface="楷体" pitchFamily="1" charset="-122"/>
              </a:rPr>
              <a:t>和</a:t>
            </a:r>
            <a:r>
              <a:rPr lang="zh-CN" altLang="en-US" b="1">
                <a:solidFill>
                  <a:schemeClr val="accent1"/>
                </a:solidFill>
                <a:latin typeface="楷体" pitchFamily="1" charset="-122"/>
                <a:ea typeface="楷体" pitchFamily="1" charset="-122"/>
              </a:rPr>
              <a:t>赠序</a:t>
            </a:r>
            <a:r>
              <a:rPr lang="zh-CN" altLang="en-US" b="1">
                <a:latin typeface="楷体" pitchFamily="1" charset="-122"/>
                <a:ea typeface="楷体" pitchFamily="1" charset="-122"/>
              </a:rPr>
              <a:t>之分。</a:t>
            </a:r>
            <a:endParaRPr lang="zh-CN" altLang="en-US" b="1">
              <a:latin typeface="楷体" pitchFamily="1" charset="-122"/>
              <a:ea typeface="楷体" pitchFamily="1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b="1">
              <a:latin typeface="楷体" pitchFamily="1" charset="-122"/>
              <a:ea typeface="楷体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>
                <a:latin typeface="楷体" pitchFamily="1" charset="-122"/>
                <a:ea typeface="楷体" pitchFamily="1" charset="-122"/>
              </a:rPr>
              <a:t>     赠序与书序的性质不同，始于唐朝，文人之间以言相赠，表达离别时的某种思想感情，赠序多为推崇、赞许或勉励之辞。  </a:t>
            </a:r>
            <a:endParaRPr lang="zh-CN" altLang="en-US" b="1">
              <a:latin typeface="楷体" pitchFamily="1" charset="-122"/>
              <a:ea typeface="楷体" pitchFamily="1" charset="-122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 ptsTypes="">
                                      <p:cBhvr>
                                        <p:cTn id="6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34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34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54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54" end="1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ldLvl="0"/>
      <p:bldP spid="14339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2" name="文本占位符 15361"/>
          <p:cNvSpPr>
            <a:spLocks noGrp="1"/>
          </p:cNvSpPr>
          <p:nvPr>
            <p:ph type="body" idx="1"/>
          </p:nvPr>
        </p:nvSpPr>
        <p:spPr>
          <a:xfrm>
            <a:off x="612775" y="908050"/>
            <a:ext cx="7848600" cy="2087563"/>
          </a:xfrm>
          <a:ln/>
        </p:spPr>
        <p:txBody>
          <a:bodyPr vert="horz" wrap="square" anchor="t"/>
          <a:p>
            <a:pPr>
              <a:buNone/>
            </a:pPr>
            <a:r>
              <a:rPr lang="en-US" altLang="zh-CN" b="1">
                <a:latin typeface="楷体" pitchFamily="1" charset="-122"/>
                <a:ea typeface="楷体" pitchFamily="1" charset="-122"/>
              </a:rPr>
              <a:t>     </a:t>
            </a:r>
            <a:r>
              <a:rPr lang="zh-CN" altLang="en-US" b="1">
                <a:latin typeface="楷体" pitchFamily="1" charset="-122"/>
                <a:ea typeface="楷体" pitchFamily="1" charset="-122"/>
              </a:rPr>
              <a:t>常言道：“自古雄才多磨难，从来纨绔少伟男。”孟子也说：“天将降大任于斯人也，必先苦其心志，劳其筋骨，饿其体肤，空乏其身，行拂乱其所为。”</a:t>
            </a:r>
            <a:endParaRPr lang="zh-CN" altLang="en-US" b="1"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15363" name="文本框 15362"/>
          <p:cNvSpPr txBox="1"/>
          <p:nvPr/>
        </p:nvSpPr>
        <p:spPr>
          <a:xfrm>
            <a:off x="2967038" y="4514850"/>
            <a:ext cx="309562" cy="3651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15364" name="矩形 15363"/>
          <p:cNvSpPr/>
          <p:nvPr/>
        </p:nvSpPr>
        <p:spPr>
          <a:xfrm>
            <a:off x="539750" y="3789363"/>
            <a:ext cx="1800225" cy="862012"/>
          </a:xfrm>
          <a:prstGeom prst="rect">
            <a:avLst/>
          </a:prstGeom>
          <a:solidFill>
            <a:schemeClr val="hlink"/>
          </a:solidFill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5000" b="1" dirty="0">
                <a:latin typeface="Arial" panose="020B0604020202020204" pitchFamily="34" charset="0"/>
                <a:ea typeface="楷体" pitchFamily="1" charset="-122"/>
              </a:rPr>
              <a:t>苦难</a:t>
            </a:r>
            <a:endParaRPr lang="zh-CN" altLang="en-US" sz="5000" b="1" dirty="0">
              <a:latin typeface="Arial" panose="020B0604020202020204" pitchFamily="34" charset="0"/>
              <a:ea typeface="楷体" pitchFamily="1" charset="-122"/>
            </a:endParaRPr>
          </a:p>
        </p:txBody>
      </p:sp>
      <p:sp>
        <p:nvSpPr>
          <p:cNvPr id="15365" name="矩形 15364"/>
          <p:cNvSpPr/>
          <p:nvPr/>
        </p:nvSpPr>
        <p:spPr>
          <a:xfrm>
            <a:off x="3348038" y="5013325"/>
            <a:ext cx="2590800" cy="854075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5000" b="1" dirty="0">
                <a:latin typeface="Arial" panose="020B0604020202020204" pitchFamily="34" charset="0"/>
                <a:ea typeface="楷体" pitchFamily="1" charset="-122"/>
              </a:rPr>
              <a:t>垫脚石</a:t>
            </a:r>
            <a:endParaRPr lang="zh-CN" altLang="en-US" sz="5000" b="1" dirty="0">
              <a:latin typeface="Arial" panose="020B0604020202020204" pitchFamily="34" charset="0"/>
              <a:ea typeface="楷体" pitchFamily="1" charset="-122"/>
            </a:endParaRPr>
          </a:p>
        </p:txBody>
      </p:sp>
      <p:sp>
        <p:nvSpPr>
          <p:cNvPr id="15366" name="任意多边形 15365"/>
          <p:cNvSpPr/>
          <p:nvPr/>
        </p:nvSpPr>
        <p:spPr>
          <a:xfrm>
            <a:off x="3203575" y="3717925"/>
            <a:ext cx="1873250" cy="358775"/>
          </a:xfrm>
          <a:custGeom>
            <a:avLst/>
            <a:gdLst>
              <a:gd name="txL" fmla="*/ 3375 w 21600"/>
              <a:gd name="txT" fmla="*/ 5400 h 21600"/>
              <a:gd name="txR" fmla="*/ 18900 w 21600"/>
              <a:gd name="txB" fmla="*/ 16200 h 21600"/>
            </a:gdLst>
            <a:ahLst/>
            <a:cxnLst>
              <a:cxn ang="270">
                <a:pos x="16200" y="0"/>
              </a:cxn>
              <a:cxn ang="180">
                <a:pos x="0" y="10800"/>
              </a:cxn>
              <a:cxn ang="90">
                <a:pos x="16200" y="21600"/>
              </a:cxn>
              <a:cxn ang="0">
                <a:pos x="21600" y="10800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67" name="矩形 15366"/>
          <p:cNvSpPr/>
          <p:nvPr/>
        </p:nvSpPr>
        <p:spPr>
          <a:xfrm>
            <a:off x="5940425" y="3141663"/>
            <a:ext cx="2016125" cy="914400"/>
          </a:xfrm>
          <a:prstGeom prst="rect">
            <a:avLst/>
          </a:prstGeom>
          <a:solidFill>
            <a:srgbClr val="FF33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  <a:buSzPct val="80000"/>
              <a:buFont typeface="Wingdings 2" panose="05020102010507070707" pitchFamily="2" charset="2"/>
              <a:buNone/>
            </a:pPr>
            <a:r>
              <a:rPr lang="zh-CN" altLang="en-US" sz="5400" b="1" dirty="0">
                <a:solidFill>
                  <a:srgbClr val="FFFF00"/>
                </a:solidFill>
                <a:latin typeface="楷体" pitchFamily="1" charset="-122"/>
                <a:ea typeface="楷体" pitchFamily="1" charset="-122"/>
              </a:rPr>
              <a:t> 成功</a:t>
            </a:r>
            <a:endParaRPr lang="zh-CN" altLang="en-US" sz="5400" b="1" dirty="0">
              <a:solidFill>
                <a:srgbClr val="FFFF00"/>
              </a:solidFill>
              <a:latin typeface="楷体" pitchFamily="1" charset="-122"/>
              <a:ea typeface="楷体" pitchFamily="1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bldLvl="0" animBg="1"/>
      <p:bldP spid="15365" grpId="0" bldLvl="0" animBg="1"/>
      <p:bldP spid="1536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标题 16385"/>
          <p:cNvSpPr>
            <a:spLocks noGrp="1"/>
          </p:cNvSpPr>
          <p:nvPr>
            <p:ph type="title"/>
          </p:nvPr>
        </p:nvSpPr>
        <p:spPr>
          <a:xfrm>
            <a:off x="323850" y="476250"/>
            <a:ext cx="938213" cy="6096000"/>
          </a:xfrm>
          <a:ln/>
        </p:spPr>
        <p:txBody>
          <a:bodyPr anchor="ctr"/>
          <a:p>
            <a:r>
              <a:rPr lang="zh-CN" altLang="en-US" sz="6000" b="1">
                <a:solidFill>
                  <a:srgbClr val="FF0000"/>
                </a:solidFill>
                <a:ea typeface="楷体" pitchFamily="1" charset="-122"/>
              </a:rPr>
              <a:t>字词</a:t>
            </a:r>
            <a:endParaRPr lang="zh-CN" altLang="en-US" sz="6000" b="1">
              <a:solidFill>
                <a:srgbClr val="FF0000"/>
              </a:solidFill>
              <a:ea typeface="楷体" pitchFamily="1" charset="-122"/>
            </a:endParaRPr>
          </a:p>
        </p:txBody>
      </p:sp>
      <p:sp>
        <p:nvSpPr>
          <p:cNvPr id="16387" name="文本占位符 16386"/>
          <p:cNvSpPr>
            <a:spLocks noGrp="1"/>
          </p:cNvSpPr>
          <p:nvPr>
            <p:ph type="body" idx="1"/>
          </p:nvPr>
        </p:nvSpPr>
        <p:spPr>
          <a:xfrm>
            <a:off x="1331913" y="1343025"/>
            <a:ext cx="7561262" cy="5038725"/>
          </a:xfrm>
          <a:ln/>
        </p:spPr>
        <p:txBody>
          <a:bodyPr/>
          <a:p>
            <a:pPr>
              <a:lnSpc>
                <a:spcPct val="80000"/>
              </a:lnSpc>
              <a:buNone/>
            </a:pPr>
            <a:r>
              <a:rPr lang="zh-CN" altLang="en-US" sz="4000" b="1">
                <a:solidFill>
                  <a:srgbClr val="0000FF"/>
                </a:solidFill>
                <a:latin typeface="楷体" pitchFamily="1" charset="-122"/>
                <a:ea typeface="楷体" pitchFamily="1" charset="-122"/>
              </a:rPr>
              <a:t>嗜</a:t>
            </a:r>
            <a:r>
              <a:rPr lang="zh-CN" altLang="en-US" sz="4000" b="1">
                <a:latin typeface="楷体" pitchFamily="1" charset="-122"/>
                <a:ea typeface="楷体" pitchFamily="1" charset="-122"/>
              </a:rPr>
              <a:t>　   </a:t>
            </a:r>
            <a:r>
              <a:rPr lang="zh-CN" altLang="en-US" sz="4000" b="1">
                <a:solidFill>
                  <a:srgbClr val="0000FF"/>
                </a:solidFill>
                <a:latin typeface="楷体" pitchFamily="1" charset="-122"/>
                <a:ea typeface="楷体" pitchFamily="1" charset="-122"/>
              </a:rPr>
              <a:t>假</a:t>
            </a:r>
            <a:r>
              <a:rPr lang="zh-CN" altLang="en-US" sz="4000" b="1">
                <a:latin typeface="楷体" pitchFamily="1" charset="-122"/>
                <a:ea typeface="楷体" pitchFamily="1" charset="-122"/>
              </a:rPr>
              <a:t>借     </a:t>
            </a:r>
            <a:r>
              <a:rPr lang="zh-CN" altLang="en-US" sz="4000" b="1">
                <a:solidFill>
                  <a:srgbClr val="0000FF"/>
                </a:solidFill>
                <a:latin typeface="楷体" pitchFamily="1" charset="-122"/>
                <a:ea typeface="楷体" pitchFamily="1" charset="-122"/>
              </a:rPr>
              <a:t>逾</a:t>
            </a:r>
            <a:r>
              <a:rPr lang="zh-CN" altLang="en-US" sz="4000" b="1">
                <a:latin typeface="楷体" pitchFamily="1" charset="-122"/>
                <a:ea typeface="楷体" pitchFamily="1" charset="-122"/>
              </a:rPr>
              <a:t>    </a:t>
            </a:r>
            <a:r>
              <a:rPr lang="zh-CN" altLang="en-US" sz="4000" b="1">
                <a:solidFill>
                  <a:srgbClr val="0000FF"/>
                </a:solidFill>
                <a:latin typeface="楷体" pitchFamily="1" charset="-122"/>
                <a:ea typeface="楷体" pitchFamily="1" charset="-122"/>
              </a:rPr>
              <a:t>俟</a:t>
            </a:r>
            <a:endParaRPr lang="zh-CN" altLang="en-US" sz="4000" b="1">
              <a:solidFill>
                <a:srgbClr val="0000FF"/>
              </a:solidFill>
              <a:latin typeface="楷体" pitchFamily="1" charset="-122"/>
              <a:ea typeface="楷体" pitchFamily="1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sz="4000" b="1">
              <a:latin typeface="楷体" pitchFamily="1" charset="-122"/>
              <a:ea typeface="楷体" pitchFamily="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000" b="1">
                <a:solidFill>
                  <a:srgbClr val="0000FF"/>
                </a:solidFill>
                <a:latin typeface="楷体" pitchFamily="1" charset="-122"/>
                <a:ea typeface="楷体" pitchFamily="1" charset="-122"/>
              </a:rPr>
              <a:t>衾  </a:t>
            </a:r>
            <a:r>
              <a:rPr lang="zh-CN" altLang="en-US" sz="4000" b="1">
                <a:latin typeface="楷体" pitchFamily="1" charset="-122"/>
                <a:ea typeface="楷体" pitchFamily="1" charset="-122"/>
              </a:rPr>
              <a:t>   </a:t>
            </a:r>
            <a:r>
              <a:rPr lang="zh-CN" altLang="en-US" sz="4000" b="1">
                <a:solidFill>
                  <a:srgbClr val="0000FF"/>
                </a:solidFill>
                <a:latin typeface="楷体" pitchFamily="1" charset="-122"/>
                <a:ea typeface="楷体" pitchFamily="1" charset="-122"/>
              </a:rPr>
              <a:t>烨</a:t>
            </a:r>
            <a:r>
              <a:rPr lang="zh-CN" altLang="en-US" sz="4000" b="1">
                <a:latin typeface="楷体" pitchFamily="1" charset="-122"/>
                <a:ea typeface="楷体" pitchFamily="1" charset="-122"/>
              </a:rPr>
              <a:t>    </a:t>
            </a:r>
            <a:r>
              <a:rPr lang="zh-CN" altLang="en-US" sz="4000" b="1">
                <a:solidFill>
                  <a:srgbClr val="0000FF"/>
                </a:solidFill>
                <a:latin typeface="楷体" pitchFamily="1" charset="-122"/>
                <a:ea typeface="楷体" pitchFamily="1" charset="-122"/>
              </a:rPr>
              <a:t>叱  咄</a:t>
            </a:r>
            <a:r>
              <a:rPr lang="zh-CN" altLang="en-US" sz="4000" b="1">
                <a:latin typeface="楷体" pitchFamily="1" charset="-122"/>
                <a:ea typeface="楷体" pitchFamily="1" charset="-122"/>
              </a:rPr>
              <a:t>    屋</a:t>
            </a:r>
            <a:r>
              <a:rPr lang="zh-CN" altLang="en-US" sz="4000" b="1">
                <a:solidFill>
                  <a:srgbClr val="0000FF"/>
                </a:solidFill>
                <a:latin typeface="楷体" pitchFamily="1" charset="-122"/>
                <a:ea typeface="楷体" pitchFamily="1" charset="-122"/>
              </a:rPr>
              <a:t>舍</a:t>
            </a:r>
            <a:endParaRPr lang="zh-CN" altLang="en-US" sz="4000" b="1">
              <a:solidFill>
                <a:srgbClr val="0000FF"/>
              </a:solidFill>
              <a:latin typeface="楷体" pitchFamily="1" charset="-122"/>
              <a:ea typeface="楷体" pitchFamily="1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sz="4000" b="1">
              <a:latin typeface="楷体" pitchFamily="1" charset="-122"/>
              <a:ea typeface="楷体" pitchFamily="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000" b="1">
                <a:solidFill>
                  <a:srgbClr val="0000FF"/>
                </a:solidFill>
                <a:latin typeface="楷体" pitchFamily="1" charset="-122"/>
                <a:ea typeface="楷体" pitchFamily="1" charset="-122"/>
              </a:rPr>
              <a:t>逆 旅</a:t>
            </a:r>
            <a:r>
              <a:rPr lang="zh-CN" altLang="en-US" sz="4000" b="1">
                <a:latin typeface="楷体" pitchFamily="1" charset="-122"/>
                <a:ea typeface="楷体" pitchFamily="1" charset="-122"/>
              </a:rPr>
              <a:t>   </a:t>
            </a:r>
            <a:r>
              <a:rPr lang="zh-CN" altLang="en-US" sz="4000" b="1">
                <a:solidFill>
                  <a:srgbClr val="0000FF"/>
                </a:solidFill>
                <a:latin typeface="楷体" pitchFamily="1" charset="-122"/>
                <a:ea typeface="楷体" pitchFamily="1" charset="-122"/>
              </a:rPr>
              <a:t>沃</a:t>
            </a:r>
            <a:r>
              <a:rPr lang="zh-CN" altLang="en-US" sz="4000" b="1">
                <a:latin typeface="楷体" pitchFamily="1" charset="-122"/>
                <a:ea typeface="楷体" pitchFamily="1" charset="-122"/>
              </a:rPr>
              <a:t>灌   </a:t>
            </a:r>
            <a:r>
              <a:rPr lang="zh-CN" altLang="en-US" sz="4000" b="1">
                <a:solidFill>
                  <a:srgbClr val="0000FF"/>
                </a:solidFill>
                <a:latin typeface="楷体" pitchFamily="1" charset="-122"/>
                <a:ea typeface="楷体" pitchFamily="1" charset="-122"/>
              </a:rPr>
              <a:t>皲</a:t>
            </a:r>
            <a:r>
              <a:rPr lang="zh-CN" altLang="en-US" sz="4000" b="1">
                <a:latin typeface="楷体" pitchFamily="1" charset="-122"/>
                <a:ea typeface="楷体" pitchFamily="1" charset="-122"/>
              </a:rPr>
              <a:t>裂    </a:t>
            </a:r>
            <a:r>
              <a:rPr lang="zh-CN" altLang="en-US" sz="4000" b="1">
                <a:solidFill>
                  <a:srgbClr val="0000FF"/>
                </a:solidFill>
                <a:latin typeface="楷体" pitchFamily="1" charset="-122"/>
                <a:ea typeface="楷体" pitchFamily="1" charset="-122"/>
              </a:rPr>
              <a:t>媵</a:t>
            </a:r>
            <a:r>
              <a:rPr lang="zh-CN" altLang="en-US" sz="4000" b="1">
                <a:latin typeface="楷体" pitchFamily="1" charset="-122"/>
                <a:ea typeface="楷体" pitchFamily="1" charset="-122"/>
              </a:rPr>
              <a:t>人</a:t>
            </a:r>
            <a:endParaRPr lang="zh-CN" altLang="en-US" sz="4000" b="1">
              <a:latin typeface="楷体" pitchFamily="1" charset="-122"/>
              <a:ea typeface="楷体" pitchFamily="1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sz="4000" b="1">
              <a:latin typeface="楷体" pitchFamily="1" charset="-122"/>
              <a:ea typeface="楷体" pitchFamily="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000" b="1">
                <a:latin typeface="楷体" pitchFamily="1" charset="-122"/>
                <a:ea typeface="楷体" pitchFamily="1" charset="-122"/>
              </a:rPr>
              <a:t>容</a:t>
            </a:r>
            <a:r>
              <a:rPr lang="zh-CN" altLang="en-US" sz="4000" b="1">
                <a:solidFill>
                  <a:srgbClr val="0000FF"/>
                </a:solidFill>
                <a:latin typeface="楷体" pitchFamily="1" charset="-122"/>
                <a:ea typeface="楷体" pitchFamily="1" charset="-122"/>
              </a:rPr>
              <a:t>臭</a:t>
            </a:r>
            <a:r>
              <a:rPr lang="zh-CN" altLang="en-US" sz="4000" b="1">
                <a:latin typeface="楷体" pitchFamily="1" charset="-122"/>
                <a:ea typeface="楷体" pitchFamily="1" charset="-122"/>
              </a:rPr>
              <a:t>         负 </a:t>
            </a:r>
            <a:r>
              <a:rPr lang="zh-CN" altLang="en-US" sz="4000" b="1">
                <a:solidFill>
                  <a:srgbClr val="0000FF"/>
                </a:solidFill>
                <a:latin typeface="楷体" pitchFamily="1" charset="-122"/>
                <a:ea typeface="楷体" pitchFamily="1" charset="-122"/>
              </a:rPr>
              <a:t>箧 曳  屣</a:t>
            </a:r>
            <a:endParaRPr lang="zh-CN" altLang="en-US" sz="4000" b="1">
              <a:solidFill>
                <a:srgbClr val="0000FF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16388" name="矩形 16387"/>
          <p:cNvSpPr/>
          <p:nvPr/>
        </p:nvSpPr>
        <p:spPr>
          <a:xfrm>
            <a:off x="1403350" y="620713"/>
            <a:ext cx="9969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latin typeface="楷体" pitchFamily="1" charset="-122"/>
                <a:ea typeface="楷体" pitchFamily="1" charset="-122"/>
              </a:rPr>
              <a:t>shì</a:t>
            </a:r>
            <a:endParaRPr lang="en-US" altLang="zh-CN" sz="3200" b="1" dirty="0"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16389" name="矩形 16388"/>
          <p:cNvSpPr/>
          <p:nvPr/>
        </p:nvSpPr>
        <p:spPr>
          <a:xfrm>
            <a:off x="2844800" y="692150"/>
            <a:ext cx="14382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itchFamily="1" charset="-122"/>
                <a:ea typeface="楷体" pitchFamily="1" charset="-122"/>
              </a:rPr>
              <a:t> </a:t>
            </a:r>
            <a:r>
              <a:rPr lang="en-US" altLang="zh-CN" sz="3200" b="1" dirty="0">
                <a:latin typeface="楷体" pitchFamily="1" charset="-122"/>
                <a:ea typeface="楷体" pitchFamily="1" charset="-122"/>
              </a:rPr>
              <a:t>jiǎ</a:t>
            </a:r>
            <a:endParaRPr lang="en-US" altLang="zh-CN" sz="3200" b="1" dirty="0"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16390" name="矩形 16389"/>
          <p:cNvSpPr/>
          <p:nvPr/>
        </p:nvSpPr>
        <p:spPr>
          <a:xfrm>
            <a:off x="5292725" y="765175"/>
            <a:ext cx="7921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latin typeface="楷体" pitchFamily="1" charset="-122"/>
                <a:ea typeface="楷体" pitchFamily="1" charset="-122"/>
              </a:rPr>
              <a:t>yú</a:t>
            </a:r>
            <a:endParaRPr lang="en-US" altLang="zh-CN" sz="3200" b="1" dirty="0"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16391" name="矩形 16390"/>
          <p:cNvSpPr/>
          <p:nvPr/>
        </p:nvSpPr>
        <p:spPr>
          <a:xfrm>
            <a:off x="6877050" y="692150"/>
            <a:ext cx="12239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楷体" pitchFamily="1" charset="-122"/>
                <a:ea typeface="楷体" pitchFamily="1" charset="-122"/>
              </a:rPr>
              <a:t>sì</a:t>
            </a:r>
            <a:endParaRPr lang="en-US" altLang="zh-CN" sz="3200" b="1" dirty="0"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16392" name="矩形 16391"/>
          <p:cNvSpPr/>
          <p:nvPr/>
        </p:nvSpPr>
        <p:spPr>
          <a:xfrm>
            <a:off x="1260475" y="1917700"/>
            <a:ext cx="995363" cy="5778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latin typeface="楷体" pitchFamily="1" charset="-122"/>
                <a:ea typeface="楷体" pitchFamily="1" charset="-122"/>
              </a:rPr>
              <a:t>qīn</a:t>
            </a:r>
            <a:endParaRPr lang="en-US" altLang="zh-CN" sz="3200" b="1" dirty="0"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16393" name="矩形 16392"/>
          <p:cNvSpPr/>
          <p:nvPr/>
        </p:nvSpPr>
        <p:spPr>
          <a:xfrm>
            <a:off x="3060700" y="1844675"/>
            <a:ext cx="12239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楷体" pitchFamily="1" charset="-122"/>
                <a:ea typeface="楷体" pitchFamily="1" charset="-122"/>
              </a:rPr>
              <a:t>yè</a:t>
            </a:r>
            <a:endParaRPr lang="en-US" altLang="zh-CN" sz="3200" b="1" dirty="0"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16394" name="矩形 16393"/>
          <p:cNvSpPr/>
          <p:nvPr/>
        </p:nvSpPr>
        <p:spPr>
          <a:xfrm>
            <a:off x="4572000" y="1917700"/>
            <a:ext cx="2378075" cy="577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楷体" pitchFamily="1" charset="-122"/>
                <a:ea typeface="楷体" pitchFamily="1" charset="-122"/>
              </a:rPr>
              <a:t>chì duō</a:t>
            </a:r>
            <a:endParaRPr lang="en-US" altLang="zh-CN" sz="3200" b="1" dirty="0"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16395" name="矩形 16394"/>
          <p:cNvSpPr/>
          <p:nvPr/>
        </p:nvSpPr>
        <p:spPr>
          <a:xfrm>
            <a:off x="7524750" y="1989138"/>
            <a:ext cx="12239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itchFamily="1" charset="-122"/>
                <a:ea typeface="楷体" pitchFamily="1" charset="-122"/>
              </a:rPr>
              <a:t>sh</a:t>
            </a:r>
            <a:r>
              <a:rPr lang="en-US" altLang="zh-CN" sz="3200" b="1" dirty="0">
                <a:latin typeface="楷体" pitchFamily="1" charset="-122"/>
                <a:ea typeface="楷体" pitchFamily="1" charset="-122"/>
              </a:rPr>
              <a:t>è</a:t>
            </a:r>
            <a:endParaRPr lang="zh-CN" altLang="en-US" sz="3200" b="1" dirty="0"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16396" name="矩形 16395"/>
          <p:cNvSpPr/>
          <p:nvPr/>
        </p:nvSpPr>
        <p:spPr>
          <a:xfrm>
            <a:off x="1260475" y="3141663"/>
            <a:ext cx="1614488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latin typeface="楷体" pitchFamily="1" charset="-122"/>
                <a:ea typeface="楷体" pitchFamily="1" charset="-122"/>
              </a:rPr>
              <a:t>n</a:t>
            </a:r>
            <a:r>
              <a:rPr lang="en-US" altLang="zh-CN" sz="3200" b="1" dirty="0">
                <a:latin typeface="楷体" pitchFamily="1" charset="-122"/>
                <a:ea typeface="楷体" pitchFamily="1" charset="-122"/>
              </a:rPr>
              <a:t>ì</a:t>
            </a:r>
            <a:r>
              <a:rPr lang="zh-CN" altLang="en-US" sz="3200" b="1" dirty="0">
                <a:latin typeface="楷体" pitchFamily="1" charset="-122"/>
                <a:ea typeface="楷体" pitchFamily="1" charset="-122"/>
              </a:rPr>
              <a:t> l</a:t>
            </a:r>
            <a:r>
              <a:rPr lang="en-US" altLang="zh-CN" sz="3200" b="1" dirty="0">
                <a:latin typeface="楷体" pitchFamily="1" charset="-122"/>
                <a:ea typeface="楷体" pitchFamily="1" charset="-122"/>
              </a:rPr>
              <a:t>ǚ</a:t>
            </a:r>
            <a:endParaRPr lang="zh-CN" altLang="en-US" sz="3200" b="1" dirty="0"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16397" name="矩形 16396"/>
          <p:cNvSpPr/>
          <p:nvPr/>
        </p:nvSpPr>
        <p:spPr>
          <a:xfrm>
            <a:off x="3348038" y="3141663"/>
            <a:ext cx="11525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itchFamily="1" charset="-122"/>
                <a:ea typeface="楷体" pitchFamily="1" charset="-122"/>
              </a:rPr>
              <a:t>w</a:t>
            </a:r>
            <a:r>
              <a:rPr lang="en-US" altLang="zh-CN" sz="3200" b="1" dirty="0">
                <a:latin typeface="楷体" pitchFamily="1" charset="-122"/>
                <a:ea typeface="楷体" pitchFamily="1" charset="-122"/>
              </a:rPr>
              <a:t>ò</a:t>
            </a:r>
            <a:endParaRPr lang="zh-CN" altLang="en-US" sz="3200" b="1" dirty="0"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16398" name="矩形 16397"/>
          <p:cNvSpPr/>
          <p:nvPr/>
        </p:nvSpPr>
        <p:spPr>
          <a:xfrm>
            <a:off x="5076825" y="3141663"/>
            <a:ext cx="129698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楷体" pitchFamily="1" charset="-122"/>
                <a:ea typeface="楷体" pitchFamily="1" charset="-122"/>
              </a:rPr>
              <a:t>jūn</a:t>
            </a:r>
            <a:endParaRPr lang="en-US" altLang="zh-CN" sz="3200" b="1" dirty="0"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16399" name="矩形 16398"/>
          <p:cNvSpPr/>
          <p:nvPr/>
        </p:nvSpPr>
        <p:spPr>
          <a:xfrm>
            <a:off x="6877050" y="3068638"/>
            <a:ext cx="133191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楷体" pitchFamily="1" charset="-122"/>
                <a:ea typeface="楷体" pitchFamily="1" charset="-122"/>
              </a:rPr>
              <a:t>yìnɡ</a:t>
            </a:r>
            <a:endParaRPr lang="en-US" altLang="zh-CN" sz="3200" b="1" dirty="0"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16400" name="矩形 16399"/>
          <p:cNvSpPr/>
          <p:nvPr/>
        </p:nvSpPr>
        <p:spPr>
          <a:xfrm>
            <a:off x="1692275" y="4365625"/>
            <a:ext cx="9953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latin typeface="楷体" pitchFamily="1" charset="-122"/>
                <a:ea typeface="楷体" pitchFamily="1" charset="-122"/>
              </a:rPr>
              <a:t>xiù</a:t>
            </a:r>
            <a:endParaRPr lang="en-US" altLang="zh-CN" sz="3200" b="1" dirty="0"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16401" name="矩形 16400"/>
          <p:cNvSpPr/>
          <p:nvPr/>
        </p:nvSpPr>
        <p:spPr>
          <a:xfrm>
            <a:off x="5292725" y="4437063"/>
            <a:ext cx="2825750" cy="4810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80000"/>
              </a:lnSpc>
              <a:spcBef>
                <a:spcPct val="20000"/>
              </a:spcBef>
              <a:buClr>
                <a:srgbClr val="FF3300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3200" b="1" dirty="0">
                <a:latin typeface="楷体" pitchFamily="1" charset="-122"/>
                <a:ea typeface="楷体" pitchFamily="1" charset="-122"/>
              </a:rPr>
              <a:t>qiè yè  xǐ</a:t>
            </a:r>
            <a:endParaRPr lang="en-US" altLang="zh-CN" sz="3200" b="1" dirty="0">
              <a:latin typeface="楷体" pitchFamily="1" charset="-122"/>
              <a:ea typeface="楷体" pitchFamily="1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639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639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639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639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  <p:bldP spid="16390" grpId="0"/>
      <p:bldP spid="16391" grpId="0"/>
      <p:bldP spid="16392" grpId="0"/>
      <p:bldP spid="16393" grpId="0"/>
      <p:bldP spid="16394" grpId="0"/>
      <p:bldP spid="16399" grpId="0"/>
      <p:bldP spid="16400" grpId="0"/>
      <p:bldP spid="1640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0" name="文本占位符 17409"/>
          <p:cNvSpPr>
            <a:spLocks noGrp="1"/>
          </p:cNvSpPr>
          <p:nvPr>
            <p:ph type="body" idx="1"/>
          </p:nvPr>
        </p:nvSpPr>
        <p:spPr>
          <a:xfrm>
            <a:off x="36513" y="404813"/>
            <a:ext cx="9107487" cy="6049962"/>
          </a:xfrm>
          <a:ln/>
        </p:spPr>
        <p:txBody>
          <a:bodyPr/>
          <a:p>
            <a:pPr>
              <a:lnSpc>
                <a:spcPct val="80000"/>
              </a:lnSpc>
              <a:buNone/>
            </a:pPr>
            <a:r>
              <a:rPr lang="zh-CN" altLang="en-US" b="1" dirty="0">
                <a:solidFill>
                  <a:srgbClr val="0066FF"/>
                </a:solidFill>
                <a:latin typeface="楷体" pitchFamily="1" charset="-122"/>
                <a:ea typeface="楷体" pitchFamily="1" charset="-122"/>
              </a:rPr>
              <a:t>    </a:t>
            </a:r>
            <a:r>
              <a:rPr lang="zh-CN" altLang="en-US" b="1" dirty="0">
                <a:solidFill>
                  <a:srgbClr val="0000FF"/>
                </a:solidFill>
                <a:latin typeface="楷体" pitchFamily="1" charset="-122"/>
                <a:ea typeface="楷体" pitchFamily="1" charset="-122"/>
              </a:rPr>
              <a:t>余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幼时</a:t>
            </a:r>
            <a:r>
              <a:rPr lang="en-US" altLang="zh-CN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</a:t>
            </a:r>
            <a:r>
              <a:rPr lang="zh-CN" altLang="en-US" b="1" dirty="0">
                <a:solidFill>
                  <a:srgbClr val="003300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即</a:t>
            </a:r>
            <a:r>
              <a:rPr lang="en-US" altLang="zh-CN" b="1" dirty="0">
                <a:solidFill>
                  <a:srgbClr val="003300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 </a:t>
            </a:r>
            <a:r>
              <a:rPr lang="en-US" altLang="zh-CN" b="1" dirty="0">
                <a:solidFill>
                  <a:srgbClr val="0000FF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 </a:t>
            </a:r>
            <a:r>
              <a:rPr lang="zh-CN" altLang="en-US" b="1" dirty="0">
                <a:solidFill>
                  <a:srgbClr val="0000FF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嗜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学。家贫，无从</a:t>
            </a:r>
            <a:r>
              <a:rPr lang="zh-CN" altLang="en-US" b="1" dirty="0">
                <a:solidFill>
                  <a:srgbClr val="0000FF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致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书</a:t>
            </a:r>
            <a:r>
              <a:rPr lang="zh-CN" altLang="en-US" b="1" dirty="0">
                <a:solidFill>
                  <a:srgbClr val="0000FF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以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观，每 </a:t>
            </a:r>
            <a:endParaRPr lang="zh-CN" altLang="en-US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</a:rPr>
              <a:t>    </a:t>
            </a:r>
            <a:endParaRPr lang="zh-CN" altLang="en-US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b="1" dirty="0">
                <a:solidFill>
                  <a:srgbClr val="0066FF"/>
                </a:solidFill>
                <a:latin typeface="楷体" pitchFamily="1" charset="-122"/>
                <a:ea typeface="楷体" pitchFamily="1" charset="-122"/>
              </a:rPr>
              <a:t> </a:t>
            </a:r>
            <a:r>
              <a:rPr lang="zh-CN" altLang="en-US" b="1" dirty="0">
                <a:solidFill>
                  <a:srgbClr val="0000FF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假借  </a:t>
            </a:r>
            <a:r>
              <a:rPr lang="zh-CN" altLang="en-US" b="1" dirty="0">
                <a:solidFill>
                  <a:srgbClr val="008000"/>
                </a:solidFill>
                <a:latin typeface="楷体" pitchFamily="1" charset="-122"/>
                <a:ea typeface="楷体" pitchFamily="1" charset="-122"/>
              </a:rPr>
              <a:t>于</a:t>
            </a:r>
            <a:r>
              <a:rPr lang="en-US" altLang="zh-CN" b="1" dirty="0">
                <a:solidFill>
                  <a:srgbClr val="00CC00"/>
                </a:solidFill>
                <a:latin typeface="楷体" pitchFamily="1" charset="-122"/>
                <a:ea typeface="楷体" pitchFamily="1" charset="-122"/>
              </a:rPr>
              <a:t>  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藏书之家，手自</a:t>
            </a:r>
            <a:r>
              <a:rPr lang="zh-CN" altLang="en-US" b="1" dirty="0">
                <a:solidFill>
                  <a:srgbClr val="0000FF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笔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录，计日</a:t>
            </a:r>
            <a:r>
              <a:rPr lang="en-US" altLang="zh-CN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</a:t>
            </a:r>
            <a:r>
              <a:rPr lang="zh-CN" altLang="en-US" b="1" dirty="0">
                <a:solidFill>
                  <a:srgbClr val="0000FF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以</a:t>
            </a:r>
            <a:r>
              <a:rPr lang="en-US" altLang="zh-CN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还。</a:t>
            </a:r>
            <a:endParaRPr lang="en-US" altLang="zh-CN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lnSpc>
                <a:spcPct val="80000"/>
              </a:lnSpc>
              <a:buNone/>
            </a:pPr>
            <a:endParaRPr lang="en-US" altLang="zh-CN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lnSpc>
                <a:spcPct val="80000"/>
              </a:lnSpc>
              <a:buNone/>
            </a:pPr>
            <a:endParaRPr lang="en-US" altLang="zh-CN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天大寒，</a:t>
            </a:r>
            <a:r>
              <a:rPr lang="en-US" altLang="zh-CN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</a:t>
            </a:r>
            <a:r>
              <a:rPr lang="zh-CN" altLang="en-US" b="1" dirty="0">
                <a:solidFill>
                  <a:srgbClr val="0000FF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砚</a:t>
            </a:r>
            <a:r>
              <a:rPr lang="en-US" altLang="zh-CN" b="1" dirty="0">
                <a:solidFill>
                  <a:srgbClr val="0066FF"/>
                </a:solidFill>
                <a:latin typeface="楷体" pitchFamily="1" charset="-122"/>
                <a:ea typeface="楷体" pitchFamily="1" charset="-122"/>
              </a:rPr>
              <a:t>  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冰坚，手指不可屈伸，</a:t>
            </a:r>
            <a:r>
              <a:rPr lang="zh-CN" altLang="en-US" b="1" dirty="0">
                <a:solidFill>
                  <a:srgbClr val="0000FF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弗</a:t>
            </a:r>
            <a:r>
              <a:rPr lang="en-US" altLang="zh-CN" b="1" dirty="0">
                <a:solidFill>
                  <a:srgbClr val="0000FF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  </a:t>
            </a:r>
            <a:r>
              <a:rPr lang="zh-CN" altLang="en-US" b="1" dirty="0">
                <a:solidFill>
                  <a:srgbClr val="0000FF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之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怠。</a:t>
            </a:r>
            <a:endParaRPr lang="en-US" altLang="zh-CN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lnSpc>
                <a:spcPct val="80000"/>
              </a:lnSpc>
              <a:buNone/>
            </a:pPr>
            <a:endParaRPr lang="en-US" altLang="zh-CN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lnSpc>
                <a:spcPct val="80000"/>
              </a:lnSpc>
              <a:buNone/>
            </a:pPr>
            <a:endParaRPr lang="en-US" altLang="zh-CN" b="1" dirty="0">
              <a:solidFill>
                <a:srgbClr val="0000FF"/>
              </a:solidFill>
              <a:latin typeface="楷体" pitchFamily="1" charset="-122"/>
              <a:ea typeface="楷体" pitchFamily="1" charset="-122"/>
              <a:sym typeface="Arial" panose="020B0604020202020204" pitchFamily="34" charset="0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录毕，</a:t>
            </a:r>
            <a:r>
              <a:rPr lang="zh-CN" altLang="en-US" b="1" dirty="0">
                <a:solidFill>
                  <a:srgbClr val="0000FF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走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送</a:t>
            </a:r>
            <a:r>
              <a:rPr lang="zh-CN" altLang="en-US" b="1" dirty="0">
                <a:solidFill>
                  <a:srgbClr val="0000FF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之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，不敢稍</a:t>
            </a:r>
            <a:r>
              <a:rPr lang="zh-CN" altLang="en-US" b="1" dirty="0">
                <a:solidFill>
                  <a:srgbClr val="0000FF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逾约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。</a:t>
            </a:r>
            <a:r>
              <a:rPr lang="en-US" altLang="zh-CN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 </a:t>
            </a:r>
            <a:r>
              <a:rPr lang="zh-CN" altLang="en-US" b="1" dirty="0">
                <a:solidFill>
                  <a:srgbClr val="0000FF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以是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人多以书</a:t>
            </a:r>
            <a:r>
              <a:rPr lang="zh-CN" altLang="en-US" b="1" dirty="0">
                <a:solidFill>
                  <a:srgbClr val="0000FF"/>
                </a:solidFill>
                <a:latin typeface="楷体" pitchFamily="1" charset="-122"/>
                <a:ea typeface="楷体" pitchFamily="1" charset="-122"/>
              </a:rPr>
              <a:t>假</a:t>
            </a:r>
            <a:endParaRPr lang="en-US" altLang="zh-CN" b="1" dirty="0">
              <a:solidFill>
                <a:srgbClr val="0000FF"/>
              </a:solidFill>
              <a:latin typeface="楷体" pitchFamily="1" charset="-122"/>
              <a:ea typeface="楷体" pitchFamily="1" charset="-122"/>
            </a:endParaRPr>
          </a:p>
          <a:p>
            <a:pPr>
              <a:lnSpc>
                <a:spcPct val="80000"/>
              </a:lnSpc>
              <a:buNone/>
            </a:pPr>
            <a:endParaRPr lang="en-US" altLang="zh-CN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lnSpc>
                <a:spcPct val="80000"/>
              </a:lnSpc>
              <a:buNone/>
            </a:pPr>
            <a:endParaRPr lang="en-US" altLang="zh-CN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余，余</a:t>
            </a:r>
            <a:r>
              <a:rPr lang="zh-CN" altLang="en-US" b="1" dirty="0">
                <a:solidFill>
                  <a:srgbClr val="0000FF"/>
                </a:solidFill>
                <a:latin typeface="楷体" pitchFamily="1" charset="-122"/>
                <a:ea typeface="楷体" pitchFamily="1" charset="-122"/>
                <a:sym typeface="Arial" panose="020B0604020202020204" pitchFamily="34" charset="0"/>
              </a:rPr>
              <a:t>因得</a:t>
            </a:r>
            <a:r>
              <a:rPr lang="zh-CN" altLang="en-US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遍观群书。</a:t>
            </a:r>
            <a:endParaRPr lang="zh-CN" altLang="en-US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17411" name="矩形 17410"/>
          <p:cNvSpPr/>
          <p:nvPr/>
        </p:nvSpPr>
        <p:spPr>
          <a:xfrm>
            <a:off x="827088" y="836613"/>
            <a:ext cx="541337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我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17412" name="矩形 17411"/>
          <p:cNvSpPr/>
          <p:nvPr/>
        </p:nvSpPr>
        <p:spPr>
          <a:xfrm>
            <a:off x="7524750" y="836613"/>
            <a:ext cx="577850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来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17413" name="矩形 17412"/>
          <p:cNvSpPr/>
          <p:nvPr/>
        </p:nvSpPr>
        <p:spPr>
          <a:xfrm>
            <a:off x="6011863" y="908050"/>
            <a:ext cx="1000125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得到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17414" name="矩形 17413"/>
          <p:cNvSpPr/>
          <p:nvPr/>
        </p:nvSpPr>
        <p:spPr>
          <a:xfrm>
            <a:off x="2987675" y="836613"/>
            <a:ext cx="8985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爱好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17415" name="矩形 17414"/>
          <p:cNvSpPr/>
          <p:nvPr/>
        </p:nvSpPr>
        <p:spPr>
          <a:xfrm>
            <a:off x="323850" y="1916113"/>
            <a:ext cx="5397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借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416" name="矩形 17415"/>
          <p:cNvSpPr/>
          <p:nvPr/>
        </p:nvSpPr>
        <p:spPr>
          <a:xfrm>
            <a:off x="1547813" y="1916113"/>
            <a:ext cx="642937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向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417" name="矩形 17416"/>
          <p:cNvSpPr/>
          <p:nvPr/>
        </p:nvSpPr>
        <p:spPr>
          <a:xfrm>
            <a:off x="4932363" y="2276475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用笔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418" name="矩形 17417"/>
          <p:cNvSpPr/>
          <p:nvPr/>
        </p:nvSpPr>
        <p:spPr>
          <a:xfrm>
            <a:off x="1116013" y="3357563"/>
            <a:ext cx="232727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石砚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中的墨汁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)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 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17419" name="矩形 17418"/>
          <p:cNvSpPr/>
          <p:nvPr/>
        </p:nvSpPr>
        <p:spPr>
          <a:xfrm>
            <a:off x="7308850" y="3789363"/>
            <a:ext cx="1344613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指抄书 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17420" name="矩形 17419"/>
          <p:cNvSpPr/>
          <p:nvPr/>
        </p:nvSpPr>
        <p:spPr>
          <a:xfrm>
            <a:off x="6732588" y="3213100"/>
            <a:ext cx="6413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不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421" name="矩形 17420"/>
          <p:cNvSpPr/>
          <p:nvPr/>
        </p:nvSpPr>
        <p:spPr>
          <a:xfrm>
            <a:off x="1187450" y="5229225"/>
            <a:ext cx="53975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跑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422" name="矩形 17421"/>
          <p:cNvSpPr/>
          <p:nvPr/>
        </p:nvSpPr>
        <p:spPr>
          <a:xfrm>
            <a:off x="3635375" y="5157788"/>
            <a:ext cx="1439863" cy="83502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超过约定的期限 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17423" name="矩形 17422"/>
          <p:cNvSpPr/>
          <p:nvPr/>
        </p:nvSpPr>
        <p:spPr>
          <a:xfrm>
            <a:off x="5795963" y="5373688"/>
            <a:ext cx="765175" cy="40957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0170" tIns="46990" rIns="90170" bIns="46990" anchor="t">
            <a:spAutoFit/>
          </a:bodyPr>
          <a:p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因此 </a:t>
            </a:r>
            <a:endParaRPr lang="zh-CN" altLang="en-US" sz="2000" dirty="0">
              <a:latin typeface="Arial" panose="020B0604020202020204" pitchFamily="34" charset="0"/>
            </a:endParaRPr>
          </a:p>
        </p:txBody>
      </p:sp>
      <p:sp>
        <p:nvSpPr>
          <p:cNvPr id="17424" name="矩形 17423"/>
          <p:cNvSpPr/>
          <p:nvPr/>
        </p:nvSpPr>
        <p:spPr>
          <a:xfrm>
            <a:off x="8243888" y="4724400"/>
            <a:ext cx="573087" cy="4699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0170" tIns="46990" rIns="90170" bIns="46990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借 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17425" name="下箭头 17424"/>
          <p:cNvSpPr/>
          <p:nvPr/>
        </p:nvSpPr>
        <p:spPr>
          <a:xfrm>
            <a:off x="1476375" y="4652963"/>
            <a:ext cx="76200" cy="609600"/>
          </a:xfrm>
          <a:prstGeom prst="downArrow">
            <a:avLst>
              <a:gd name="adj1" fmla="val 50000"/>
              <a:gd name="adj2" fmla="val 200000"/>
            </a:avLst>
          </a:prstGeom>
          <a:solidFill>
            <a:schemeClr val="accent1"/>
          </a:solidFill>
          <a:ln w="127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26" name="下箭头 17425"/>
          <p:cNvSpPr/>
          <p:nvPr/>
        </p:nvSpPr>
        <p:spPr>
          <a:xfrm flipH="1">
            <a:off x="7812088" y="3141663"/>
            <a:ext cx="76200" cy="609600"/>
          </a:xfrm>
          <a:prstGeom prst="downArrow">
            <a:avLst>
              <a:gd name="adj1" fmla="val 50000"/>
              <a:gd name="adj2" fmla="val 200000"/>
            </a:avLst>
          </a:prstGeom>
          <a:solidFill>
            <a:schemeClr val="accent1"/>
          </a:solidFill>
          <a:ln w="127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27" name="下箭头 17426"/>
          <p:cNvSpPr/>
          <p:nvPr/>
        </p:nvSpPr>
        <p:spPr>
          <a:xfrm>
            <a:off x="5364163" y="1773238"/>
            <a:ext cx="76200" cy="609600"/>
          </a:xfrm>
          <a:prstGeom prst="downArrow">
            <a:avLst>
              <a:gd name="adj1" fmla="val 50000"/>
              <a:gd name="adj2" fmla="val 200000"/>
            </a:avLst>
          </a:prstGeom>
          <a:solidFill>
            <a:schemeClr val="accent1"/>
          </a:solidFill>
          <a:ln w="127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28" name="下箭头 17427"/>
          <p:cNvSpPr/>
          <p:nvPr/>
        </p:nvSpPr>
        <p:spPr>
          <a:xfrm>
            <a:off x="7451725" y="765175"/>
            <a:ext cx="76200" cy="609600"/>
          </a:xfrm>
          <a:prstGeom prst="downArrow">
            <a:avLst>
              <a:gd name="adj1" fmla="val 50000"/>
              <a:gd name="adj2" fmla="val 200000"/>
            </a:avLst>
          </a:prstGeom>
          <a:solidFill>
            <a:schemeClr val="accent1"/>
          </a:solidFill>
          <a:ln w="127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29" name="下箭头 17428"/>
          <p:cNvSpPr/>
          <p:nvPr/>
        </p:nvSpPr>
        <p:spPr>
          <a:xfrm flipH="1">
            <a:off x="6588125" y="765175"/>
            <a:ext cx="92075" cy="287338"/>
          </a:xfrm>
          <a:prstGeom prst="downArrow">
            <a:avLst>
              <a:gd name="adj1" fmla="val 50000"/>
              <a:gd name="adj2" fmla="val 78017"/>
            </a:avLst>
          </a:prstGeom>
          <a:solidFill>
            <a:schemeClr val="accent1"/>
          </a:solidFill>
          <a:ln w="127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30" name="下箭头 17429"/>
          <p:cNvSpPr/>
          <p:nvPr/>
        </p:nvSpPr>
        <p:spPr>
          <a:xfrm>
            <a:off x="6156325" y="4652963"/>
            <a:ext cx="76200" cy="647700"/>
          </a:xfrm>
          <a:prstGeom prst="downArrow">
            <a:avLst>
              <a:gd name="adj1" fmla="val 50000"/>
              <a:gd name="adj2" fmla="val 212500"/>
            </a:avLst>
          </a:prstGeom>
          <a:solidFill>
            <a:schemeClr val="accent1"/>
          </a:solidFill>
          <a:ln w="127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31" name="下箭头 17430"/>
          <p:cNvSpPr/>
          <p:nvPr/>
        </p:nvSpPr>
        <p:spPr>
          <a:xfrm>
            <a:off x="4356100" y="4652963"/>
            <a:ext cx="76200" cy="609600"/>
          </a:xfrm>
          <a:prstGeom prst="downArrow">
            <a:avLst>
              <a:gd name="adj1" fmla="val 50000"/>
              <a:gd name="adj2" fmla="val 200000"/>
            </a:avLst>
          </a:prstGeom>
          <a:solidFill>
            <a:schemeClr val="accent1"/>
          </a:solidFill>
          <a:ln w="127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32" name="矩形 17431"/>
          <p:cNvSpPr/>
          <p:nvPr/>
        </p:nvSpPr>
        <p:spPr>
          <a:xfrm>
            <a:off x="1979613" y="4652963"/>
            <a:ext cx="9874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代书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17433" name="矩形 17432"/>
          <p:cNvSpPr/>
          <p:nvPr/>
        </p:nvSpPr>
        <p:spPr>
          <a:xfrm>
            <a:off x="7235825" y="1844675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008000"/>
                </a:solidFill>
                <a:latin typeface="Times New Roman" panose="02020603050405020304" pitchFamily="2" charset="0"/>
              </a:rPr>
              <a:t>不译</a:t>
            </a:r>
            <a:r>
              <a:rPr lang="zh-CN" altLang="en-US" sz="3200" b="1" dirty="0">
                <a:solidFill>
                  <a:srgbClr val="008000"/>
                </a:solidFill>
                <a:latin typeface="Times New Roman" panose="02020603050405020304" pitchFamily="2" charset="0"/>
              </a:rPr>
              <a:t> </a:t>
            </a:r>
            <a:endParaRPr lang="zh-CN" altLang="en-US" dirty="0">
              <a:solidFill>
                <a:srgbClr val="008000"/>
              </a:solidFill>
              <a:latin typeface="Arial" panose="020B0604020202020204" pitchFamily="34" charset="0"/>
            </a:endParaRPr>
          </a:p>
        </p:txBody>
      </p:sp>
      <p:sp>
        <p:nvSpPr>
          <p:cNvPr id="17434" name="矩形 17433"/>
          <p:cNvSpPr/>
          <p:nvPr/>
        </p:nvSpPr>
        <p:spPr>
          <a:xfrm>
            <a:off x="1258888" y="6388100"/>
            <a:ext cx="879475" cy="4699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0170" tIns="46990" rIns="90170" bIns="46990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能够 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newsflash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7410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charRg st="27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17410">
                                            <p:txEl>
                                              <p:charRg st="27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charRg st="32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17410">
                                            <p:txEl>
                                              <p:charRg st="32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charRg st="60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17410">
                                            <p:txEl>
                                              <p:charRg st="60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charRg st="87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17410">
                                            <p:txEl>
                                              <p:charRg st="87" end="1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charRg st="112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17410">
                                            <p:txEl>
                                              <p:charRg st="112" end="1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17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17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7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7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ldLvl="0"/>
      <p:bldP spid="17412" grpId="0" bldLvl="0"/>
      <p:bldP spid="17413" grpId="0" bldLvl="0"/>
      <p:bldP spid="17414" grpId="0" bldLvl="0"/>
      <p:bldP spid="17415" grpId="0" bldLvl="0"/>
      <p:bldP spid="17416" grpId="0" bldLvl="0"/>
      <p:bldP spid="17417" grpId="0" bldLvl="0"/>
      <p:bldP spid="17418" grpId="0" bldLvl="0"/>
      <p:bldP spid="17419" grpId="0" bldLvl="0"/>
      <p:bldP spid="17420" grpId="0" bldLvl="0"/>
      <p:bldP spid="17421" grpId="0" bldLvl="0"/>
      <p:bldP spid="17422" grpId="0" bldLvl="0" animBg="1"/>
      <p:bldP spid="17423" grpId="0" bldLvl="0" animBg="1"/>
      <p:bldP spid="17424" grpId="0" bldLvl="0" animBg="1"/>
      <p:bldP spid="17432" grpId="0" bldLvl="0"/>
      <p:bldP spid="17433" grpId="0" bldLvl="0"/>
      <p:bldP spid="1743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4" name="矩形 18433"/>
          <p:cNvSpPr/>
          <p:nvPr/>
        </p:nvSpPr>
        <p:spPr>
          <a:xfrm>
            <a:off x="468313" y="2349500"/>
            <a:ext cx="7777162" cy="266065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ctr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   译文：我小时就爱好读书。家里穷，没有办法得到书来读，经常向有书的人家去借，亲手用笔抄写，计算着约定的日子按期归还。天气特别冷的时候，砚池里的墨水结成坚冰，手指不能屈伸，也不敢放松抄书。抄写完毕，赶快跑着去送书，不敢稍稍超过约定的期限。因此，人家多愿意把书借给我，我也因此能够看到各种各样的书。</a:t>
            </a:r>
            <a:endParaRPr lang="zh-CN" altLang="en-US" sz="24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18435" name="文本框 18434"/>
          <p:cNvSpPr txBox="1"/>
          <p:nvPr/>
        </p:nvSpPr>
        <p:spPr>
          <a:xfrm>
            <a:off x="468313" y="620713"/>
            <a:ext cx="8064500" cy="156527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2" charset="0"/>
                <a:ea typeface="楷体" pitchFamily="1" charset="-122"/>
              </a:rPr>
              <a:t>         余幼时即嗜学。家贫，无从致书以观，每假借于藏书之家，手自笔录，计日以还。天大寒，砚冰坚，手指不可屈伸，弗之怠。录毕，走送之，不敢稍逾约。以是人多以书假余，余因得遍观群书。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2" charset="0"/>
              <a:ea typeface="楷体" pitchFamily="1" charset="-122"/>
            </a:endParaRPr>
          </a:p>
        </p:txBody>
      </p:sp>
      <p:sp>
        <p:nvSpPr>
          <p:cNvPr id="18436" name="矩形 18435"/>
          <p:cNvSpPr/>
          <p:nvPr/>
        </p:nvSpPr>
        <p:spPr>
          <a:xfrm>
            <a:off x="395288" y="5300663"/>
            <a:ext cx="4681537" cy="531812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楷体" pitchFamily="1" charset="-122"/>
              </a:rPr>
              <a:t>求学时的艰辛：①贫而无书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  <a:ea typeface="楷体" pitchFamily="1" charset="-122"/>
            </a:endParaRPr>
          </a:p>
        </p:txBody>
      </p:sp>
      <p:sp>
        <p:nvSpPr>
          <p:cNvPr id="18437" name="矩形 18436"/>
          <p:cNvSpPr/>
          <p:nvPr/>
        </p:nvSpPr>
        <p:spPr>
          <a:xfrm>
            <a:off x="1619250" y="6092825"/>
            <a:ext cx="6985000" cy="531813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>
            <a:spAutoFit/>
          </a:bodyPr>
          <a:p>
            <a:r>
              <a:rPr lang="zh-CN" altLang="en-US" sz="2800" b="1" dirty="0">
                <a:solidFill>
                  <a:srgbClr val="339933"/>
                </a:solidFill>
                <a:latin typeface="楷体" pitchFamily="1" charset="-122"/>
                <a:ea typeface="楷体" pitchFamily="1" charset="-122"/>
              </a:rPr>
              <a:t>解决方法： 每假借于藏书之家，手自笔录</a:t>
            </a:r>
            <a:r>
              <a:rPr lang="en-US" altLang="zh-CN" sz="2800" b="1" dirty="0">
                <a:solidFill>
                  <a:srgbClr val="339933"/>
                </a:solidFill>
                <a:latin typeface="楷体" pitchFamily="1" charset="-122"/>
                <a:ea typeface="楷体" pitchFamily="1" charset="-122"/>
              </a:rPr>
              <a:t>。</a:t>
            </a:r>
            <a:r>
              <a:rPr lang="zh-CN" altLang="en-US" sz="2800" dirty="0">
                <a:solidFill>
                  <a:srgbClr val="339933"/>
                </a:solidFill>
                <a:latin typeface="楷体" pitchFamily="1" charset="-122"/>
                <a:ea typeface="楷体" pitchFamily="1" charset="-122"/>
              </a:rPr>
              <a:t> </a:t>
            </a:r>
            <a:endParaRPr lang="zh-CN" altLang="en-US" sz="2800" b="1" dirty="0">
              <a:solidFill>
                <a:srgbClr val="339933"/>
              </a:solidFill>
              <a:latin typeface="楷体" pitchFamily="1" charset="-122"/>
              <a:ea typeface="楷体" pitchFamily="1" charset="-122"/>
            </a:endParaRPr>
          </a:p>
        </p:txBody>
      </p:sp>
    </p:spTree>
  </p:cSld>
  <p:clrMapOvr>
    <a:masterClrMapping/>
  </p:clrMapOvr>
  <p:transition spd="slow">
    <p:randomBar dir="vert"/>
    <p:sndAc>
      <p:stSnd>
        <p:snd r:embed="rId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ldLvl="0" animBg="1"/>
      <p:bldP spid="18436" grpId="0" bldLvl="0"/>
      <p:bldP spid="18436" grpId="1" bldLvl="0" animBg="1"/>
      <p:bldP spid="18437" grpId="0" bldLvl="0"/>
      <p:bldP spid="18437" grpId="1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8" name="文本占位符 19457"/>
          <p:cNvSpPr>
            <a:spLocks noGrp="1"/>
          </p:cNvSpPr>
          <p:nvPr>
            <p:ph type="body" idx="1"/>
          </p:nvPr>
        </p:nvSpPr>
        <p:spPr>
          <a:xfrm>
            <a:off x="396875" y="549275"/>
            <a:ext cx="8569325" cy="4176713"/>
          </a:xfrm>
          <a:ln/>
        </p:spPr>
        <p:txBody>
          <a:bodyPr/>
          <a:p>
            <a:pPr>
              <a:buNone/>
            </a:pPr>
            <a:r>
              <a:rPr lang="zh-CN" altLang="en-US" sz="2800" b="1">
                <a:solidFill>
                  <a:srgbClr val="0000FF"/>
                </a:solidFill>
                <a:ea typeface="楷体" pitchFamily="1" charset="-122"/>
              </a:rPr>
              <a:t>既</a:t>
            </a:r>
            <a:r>
              <a:rPr lang="zh-CN" altLang="en-US" sz="2800" b="1">
                <a:solidFill>
                  <a:srgbClr val="000000"/>
                </a:solidFill>
                <a:ea typeface="楷体" pitchFamily="1" charset="-122"/>
              </a:rPr>
              <a:t>加冠，益</a:t>
            </a:r>
            <a:r>
              <a:rPr lang="zh-CN" altLang="en-US" sz="2800" b="1">
                <a:solidFill>
                  <a:srgbClr val="0000FF"/>
                </a:solidFill>
                <a:ea typeface="楷体" pitchFamily="1" charset="-122"/>
                <a:sym typeface="Arial" panose="020B0604020202020204" pitchFamily="34" charset="0"/>
              </a:rPr>
              <a:t>慕</a:t>
            </a:r>
            <a:r>
              <a:rPr lang="zh-CN" altLang="en-US" sz="2800" b="1">
                <a:solidFill>
                  <a:srgbClr val="000000"/>
                </a:solidFill>
                <a:ea typeface="楷体" pitchFamily="1" charset="-122"/>
              </a:rPr>
              <a:t>圣贤之</a:t>
            </a:r>
            <a:r>
              <a:rPr lang="zh-CN" altLang="en-US" sz="2800" b="1">
                <a:solidFill>
                  <a:srgbClr val="0000FF"/>
                </a:solidFill>
                <a:ea typeface="楷体" pitchFamily="1" charset="-122"/>
                <a:sym typeface="Arial" panose="020B0604020202020204" pitchFamily="34" charset="0"/>
              </a:rPr>
              <a:t>道</a:t>
            </a:r>
            <a:r>
              <a:rPr lang="zh-CN" altLang="en-US" sz="2800" b="1">
                <a:solidFill>
                  <a:srgbClr val="000000"/>
                </a:solidFill>
                <a:ea typeface="楷体" pitchFamily="1" charset="-122"/>
              </a:rPr>
              <a:t>。又 </a:t>
            </a:r>
            <a:r>
              <a:rPr lang="zh-CN" altLang="en-US" sz="2800" b="1">
                <a:solidFill>
                  <a:srgbClr val="0000FF"/>
                </a:solidFill>
                <a:ea typeface="楷体" pitchFamily="1" charset="-122"/>
                <a:sym typeface="Arial" panose="020B0604020202020204" pitchFamily="34" charset="0"/>
              </a:rPr>
              <a:t>患</a:t>
            </a:r>
            <a:r>
              <a:rPr lang="zh-CN" altLang="en-US" sz="2800" b="1">
                <a:solidFill>
                  <a:srgbClr val="0066FF"/>
                </a:solidFill>
                <a:ea typeface="楷体" pitchFamily="1" charset="-122"/>
              </a:rPr>
              <a:t> </a:t>
            </a:r>
            <a:r>
              <a:rPr lang="zh-CN" altLang="en-US" sz="2800" b="1">
                <a:solidFill>
                  <a:srgbClr val="000000"/>
                </a:solidFill>
                <a:ea typeface="楷体" pitchFamily="1" charset="-122"/>
              </a:rPr>
              <a:t>无  </a:t>
            </a:r>
            <a:r>
              <a:rPr lang="zh-CN" altLang="en-US" sz="2800" b="1">
                <a:solidFill>
                  <a:srgbClr val="0000FF"/>
                </a:solidFill>
                <a:ea typeface="楷体" pitchFamily="1" charset="-122"/>
                <a:sym typeface="Arial" panose="020B0604020202020204" pitchFamily="34" charset="0"/>
              </a:rPr>
              <a:t>硕</a:t>
            </a:r>
            <a:r>
              <a:rPr lang="zh-CN" altLang="en-US" sz="2800" b="1">
                <a:solidFill>
                  <a:srgbClr val="000000"/>
                </a:solidFill>
                <a:ea typeface="楷体" pitchFamily="1" charset="-122"/>
              </a:rPr>
              <a:t>师名人</a:t>
            </a:r>
            <a:r>
              <a:rPr lang="zh-CN" altLang="en-US" sz="2800" b="1">
                <a:solidFill>
                  <a:srgbClr val="000000"/>
                </a:solidFill>
                <a:ea typeface="楷体" pitchFamily="1" charset="-122"/>
                <a:sym typeface="Arial" panose="020B0604020202020204" pitchFamily="34" charset="0"/>
              </a:rPr>
              <a:t>与</a:t>
            </a:r>
            <a:r>
              <a:rPr lang="zh-CN" altLang="en-US" sz="2800" b="1">
                <a:solidFill>
                  <a:srgbClr val="0000FF"/>
                </a:solidFill>
                <a:ea typeface="楷体" pitchFamily="1" charset="-122"/>
                <a:sym typeface="Arial" panose="020B0604020202020204" pitchFamily="34" charset="0"/>
              </a:rPr>
              <a:t>游</a:t>
            </a:r>
            <a:r>
              <a:rPr lang="zh-CN" altLang="en-US" sz="2800" b="1">
                <a:solidFill>
                  <a:srgbClr val="000000"/>
                </a:solidFill>
                <a:ea typeface="楷体" pitchFamily="1" charset="-122"/>
              </a:rPr>
              <a:t>。</a:t>
            </a:r>
            <a:r>
              <a:rPr lang="zh-CN" altLang="en-US" sz="2800" b="1">
                <a:solidFill>
                  <a:srgbClr val="0000FF"/>
                </a:solidFill>
                <a:ea typeface="楷体" pitchFamily="1" charset="-122"/>
                <a:sym typeface="Arial" panose="020B0604020202020204" pitchFamily="34" charset="0"/>
              </a:rPr>
              <a:t>尝</a:t>
            </a:r>
            <a:endParaRPr lang="zh-CN" altLang="en-US" sz="2800" b="1">
              <a:solidFill>
                <a:srgbClr val="0000FF"/>
              </a:solidFill>
              <a:ea typeface="楷体" pitchFamily="1" charset="-122"/>
              <a:sym typeface="Arial" panose="020B0604020202020204" pitchFamily="34" charset="0"/>
            </a:endParaRPr>
          </a:p>
          <a:p>
            <a:pPr>
              <a:buNone/>
            </a:pPr>
            <a:endParaRPr lang="zh-CN" altLang="en-US" sz="2800" b="1">
              <a:solidFill>
                <a:srgbClr val="000000"/>
              </a:solidFill>
              <a:ea typeface="楷体" pitchFamily="1" charset="-122"/>
            </a:endParaRPr>
          </a:p>
          <a:p>
            <a:pPr>
              <a:buNone/>
            </a:pPr>
            <a:endParaRPr lang="zh-CN" altLang="en-US" sz="2800" b="1">
              <a:solidFill>
                <a:srgbClr val="000000"/>
              </a:solidFill>
              <a:ea typeface="楷体" pitchFamily="1" charset="-122"/>
            </a:endParaRPr>
          </a:p>
          <a:p>
            <a:pPr>
              <a:buNone/>
            </a:pPr>
            <a:r>
              <a:rPr lang="zh-CN" altLang="en-US" sz="2800" b="1">
                <a:solidFill>
                  <a:srgbClr val="0000FF"/>
                </a:solidFill>
                <a:ea typeface="楷体" pitchFamily="1" charset="-122"/>
                <a:sym typeface="Arial" panose="020B0604020202020204" pitchFamily="34" charset="0"/>
              </a:rPr>
              <a:t>趋</a:t>
            </a:r>
            <a:r>
              <a:rPr lang="zh-CN" altLang="en-US" sz="2800" b="1">
                <a:solidFill>
                  <a:srgbClr val="000000"/>
                </a:solidFill>
                <a:ea typeface="楷体" pitchFamily="1" charset="-122"/>
              </a:rPr>
              <a:t>百里外</a:t>
            </a:r>
            <a:r>
              <a:rPr lang="zh-CN" altLang="en-US" sz="2800" b="1">
                <a:solidFill>
                  <a:srgbClr val="0000FF"/>
                </a:solidFill>
                <a:ea typeface="楷体" pitchFamily="1" charset="-122"/>
                <a:sym typeface="Arial" panose="020B0604020202020204" pitchFamily="34" charset="0"/>
              </a:rPr>
              <a:t>从</a:t>
            </a:r>
            <a:r>
              <a:rPr lang="zh-CN" altLang="en-US" sz="2800" b="1">
                <a:solidFill>
                  <a:srgbClr val="000000"/>
                </a:solidFill>
                <a:ea typeface="楷体" pitchFamily="1" charset="-122"/>
              </a:rPr>
              <a:t>乡之</a:t>
            </a:r>
            <a:r>
              <a:rPr lang="zh-CN" altLang="en-US" sz="2800" b="1">
                <a:solidFill>
                  <a:srgbClr val="008000"/>
                </a:solidFill>
                <a:ea typeface="楷体" pitchFamily="1" charset="-122"/>
              </a:rPr>
              <a:t>先达</a:t>
            </a:r>
            <a:r>
              <a:rPr lang="zh-CN" altLang="en-US" sz="2800" b="1">
                <a:solidFill>
                  <a:srgbClr val="00CC00"/>
                </a:solidFill>
                <a:ea typeface="楷体" pitchFamily="1" charset="-122"/>
              </a:rPr>
              <a:t> </a:t>
            </a:r>
            <a:r>
              <a:rPr lang="zh-CN" altLang="en-US" sz="2800" b="1">
                <a:solidFill>
                  <a:srgbClr val="0000FF"/>
                </a:solidFill>
                <a:ea typeface="楷体" pitchFamily="1" charset="-122"/>
                <a:sym typeface="Arial" panose="020B0604020202020204" pitchFamily="34" charset="0"/>
              </a:rPr>
              <a:t>执</a:t>
            </a:r>
            <a:r>
              <a:rPr lang="zh-CN" altLang="en-US" sz="2800" b="1">
                <a:solidFill>
                  <a:srgbClr val="0066FF"/>
                </a:solidFill>
                <a:ea typeface="楷体" pitchFamily="1" charset="-122"/>
              </a:rPr>
              <a:t> </a:t>
            </a:r>
            <a:r>
              <a:rPr lang="zh-CN" altLang="en-US" sz="2800" b="1">
                <a:solidFill>
                  <a:srgbClr val="000000"/>
                </a:solidFill>
                <a:ea typeface="楷体" pitchFamily="1" charset="-122"/>
              </a:rPr>
              <a:t>经 </a:t>
            </a:r>
            <a:r>
              <a:rPr lang="zh-CN" altLang="en-US" sz="2800" b="1">
                <a:solidFill>
                  <a:srgbClr val="0000FF"/>
                </a:solidFill>
                <a:ea typeface="楷体" pitchFamily="1" charset="-122"/>
                <a:sym typeface="Arial" panose="020B0604020202020204" pitchFamily="34" charset="0"/>
              </a:rPr>
              <a:t>叩</a:t>
            </a:r>
            <a:r>
              <a:rPr lang="zh-CN" altLang="en-US" sz="2800" b="1">
                <a:solidFill>
                  <a:srgbClr val="000000"/>
                </a:solidFill>
                <a:ea typeface="楷体" pitchFamily="1" charset="-122"/>
              </a:rPr>
              <a:t>问。 先达</a:t>
            </a:r>
            <a:r>
              <a:rPr lang="zh-CN" altLang="en-US" sz="2800" b="1">
                <a:solidFill>
                  <a:srgbClr val="0000FF"/>
                </a:solidFill>
                <a:ea typeface="楷体" pitchFamily="1" charset="-122"/>
                <a:sym typeface="Arial" panose="020B0604020202020204" pitchFamily="34" charset="0"/>
              </a:rPr>
              <a:t>德隆望尊</a:t>
            </a:r>
            <a:r>
              <a:rPr lang="zh-CN" altLang="en-US" sz="2800" b="1">
                <a:solidFill>
                  <a:srgbClr val="000000"/>
                </a:solidFill>
                <a:ea typeface="楷体" pitchFamily="1" charset="-122"/>
              </a:rPr>
              <a:t>，门</a:t>
            </a:r>
            <a:endParaRPr lang="zh-CN" altLang="en-US" sz="2800" b="1">
              <a:solidFill>
                <a:srgbClr val="000000"/>
              </a:solidFill>
              <a:ea typeface="楷体" pitchFamily="1" charset="-122"/>
            </a:endParaRPr>
          </a:p>
          <a:p>
            <a:pPr>
              <a:buNone/>
            </a:pPr>
            <a:endParaRPr lang="zh-CN" altLang="en-US" sz="2800" b="1">
              <a:solidFill>
                <a:srgbClr val="000000"/>
              </a:solidFill>
              <a:ea typeface="楷体" pitchFamily="1" charset="-122"/>
            </a:endParaRPr>
          </a:p>
          <a:p>
            <a:pPr>
              <a:buNone/>
            </a:pPr>
            <a:endParaRPr lang="zh-CN" altLang="en-US" sz="2800" b="1">
              <a:solidFill>
                <a:srgbClr val="000000"/>
              </a:solidFill>
              <a:ea typeface="楷体" pitchFamily="1" charset="-122"/>
            </a:endParaRPr>
          </a:p>
          <a:p>
            <a:pPr>
              <a:buNone/>
            </a:pPr>
            <a:r>
              <a:rPr lang="zh-CN" altLang="en-US" sz="2800" b="1">
                <a:solidFill>
                  <a:srgbClr val="000000"/>
                </a:solidFill>
                <a:ea typeface="楷体" pitchFamily="1" charset="-122"/>
              </a:rPr>
              <a:t>人弟子  </a:t>
            </a:r>
            <a:r>
              <a:rPr lang="zh-CN" altLang="en-US" sz="2800" b="1">
                <a:solidFill>
                  <a:srgbClr val="0000FF"/>
                </a:solidFill>
                <a:ea typeface="楷体" pitchFamily="1" charset="-122"/>
                <a:sym typeface="Arial" panose="020B0604020202020204" pitchFamily="34" charset="0"/>
              </a:rPr>
              <a:t>填</a:t>
            </a:r>
            <a:r>
              <a:rPr lang="zh-CN" altLang="en-US" sz="2800" b="1">
                <a:solidFill>
                  <a:srgbClr val="0066FF"/>
                </a:solidFill>
                <a:ea typeface="楷体" pitchFamily="1" charset="-122"/>
              </a:rPr>
              <a:t>  </a:t>
            </a:r>
            <a:r>
              <a:rPr lang="zh-CN" altLang="en-US" sz="2800" b="1">
                <a:solidFill>
                  <a:srgbClr val="000000"/>
                </a:solidFill>
                <a:ea typeface="楷体" pitchFamily="1" charset="-122"/>
              </a:rPr>
              <a:t>其</a:t>
            </a:r>
            <a:r>
              <a:rPr lang="zh-CN" altLang="en-US" sz="2800" b="1">
                <a:solidFill>
                  <a:srgbClr val="00CC00"/>
                </a:solidFill>
                <a:ea typeface="楷体" pitchFamily="1" charset="-122"/>
              </a:rPr>
              <a:t>  </a:t>
            </a:r>
            <a:r>
              <a:rPr lang="zh-CN" altLang="en-US" sz="2800" b="1">
                <a:solidFill>
                  <a:srgbClr val="000000"/>
                </a:solidFill>
                <a:ea typeface="楷体" pitchFamily="1" charset="-122"/>
              </a:rPr>
              <a:t>室，</a:t>
            </a:r>
            <a:r>
              <a:rPr lang="zh-CN" altLang="en-US" sz="2800" b="1">
                <a:solidFill>
                  <a:srgbClr val="0000FF"/>
                </a:solidFill>
                <a:ea typeface="楷体" pitchFamily="1" charset="-122"/>
                <a:sym typeface="Arial" panose="020B0604020202020204" pitchFamily="34" charset="0"/>
              </a:rPr>
              <a:t>未尝</a:t>
            </a:r>
            <a:r>
              <a:rPr lang="zh-CN" altLang="en-US" sz="2800" b="1">
                <a:solidFill>
                  <a:srgbClr val="0066FF"/>
                </a:solidFill>
                <a:ea typeface="楷体" pitchFamily="1" charset="-122"/>
                <a:sym typeface="Arial" panose="020B0604020202020204" pitchFamily="34" charset="0"/>
              </a:rPr>
              <a:t>  </a:t>
            </a:r>
            <a:r>
              <a:rPr lang="zh-CN" altLang="en-US" sz="2800" b="1">
                <a:solidFill>
                  <a:srgbClr val="000000"/>
                </a:solidFill>
                <a:ea typeface="楷体" pitchFamily="1" charset="-122"/>
              </a:rPr>
              <a:t>稍降  </a:t>
            </a:r>
            <a:r>
              <a:rPr lang="zh-CN" altLang="en-US" sz="2800" b="1">
                <a:solidFill>
                  <a:srgbClr val="0000FF"/>
                </a:solidFill>
                <a:ea typeface="楷体" pitchFamily="1" charset="-122"/>
                <a:sym typeface="Arial" panose="020B0604020202020204" pitchFamily="34" charset="0"/>
              </a:rPr>
              <a:t>辞色</a:t>
            </a:r>
            <a:r>
              <a:rPr lang="zh-CN" altLang="en-US" sz="2800" b="1">
                <a:solidFill>
                  <a:srgbClr val="000000"/>
                </a:solidFill>
                <a:ea typeface="楷体" pitchFamily="1" charset="-122"/>
              </a:rPr>
              <a:t>。</a:t>
            </a:r>
            <a:endParaRPr lang="zh-CN" altLang="en-US" sz="2800" b="1">
              <a:solidFill>
                <a:srgbClr val="000000"/>
              </a:solidFill>
              <a:ea typeface="楷体" pitchFamily="1" charset="-122"/>
            </a:endParaRPr>
          </a:p>
        </p:txBody>
      </p:sp>
      <p:sp>
        <p:nvSpPr>
          <p:cNvPr id="19459" name="矩形 19458"/>
          <p:cNvSpPr/>
          <p:nvPr/>
        </p:nvSpPr>
        <p:spPr>
          <a:xfrm>
            <a:off x="250825" y="1125538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ea typeface="楷体" pitchFamily="1" charset="-122"/>
              </a:rPr>
              <a:t>已经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2" charset="0"/>
              <a:ea typeface="楷体" pitchFamily="1" charset="-122"/>
            </a:endParaRPr>
          </a:p>
        </p:txBody>
      </p:sp>
      <p:sp>
        <p:nvSpPr>
          <p:cNvPr id="19460" name="矩形 19459"/>
          <p:cNvSpPr/>
          <p:nvPr/>
        </p:nvSpPr>
        <p:spPr>
          <a:xfrm>
            <a:off x="2051050" y="1052513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ea typeface="楷体" pitchFamily="1" charset="-122"/>
              </a:rPr>
              <a:t>仰慕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2" charset="0"/>
              <a:ea typeface="楷体" pitchFamily="1" charset="-122"/>
            </a:endParaRPr>
          </a:p>
        </p:txBody>
      </p:sp>
      <p:sp>
        <p:nvSpPr>
          <p:cNvPr id="19461" name="矩形 19460"/>
          <p:cNvSpPr/>
          <p:nvPr/>
        </p:nvSpPr>
        <p:spPr>
          <a:xfrm>
            <a:off x="3421063" y="1557338"/>
            <a:ext cx="792162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ea typeface="楷体" pitchFamily="1" charset="-122"/>
              </a:rPr>
              <a:t>学说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2" charset="0"/>
              <a:ea typeface="楷体" pitchFamily="1" charset="-122"/>
            </a:endParaRPr>
          </a:p>
        </p:txBody>
      </p:sp>
      <p:sp>
        <p:nvSpPr>
          <p:cNvPr id="19462" name="矩形 19461"/>
          <p:cNvSpPr/>
          <p:nvPr/>
        </p:nvSpPr>
        <p:spPr>
          <a:xfrm>
            <a:off x="4643438" y="981075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ea typeface="楷体" pitchFamily="1" charset="-122"/>
              </a:rPr>
              <a:t>担心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2" charset="0"/>
              <a:ea typeface="楷体" pitchFamily="1" charset="-122"/>
            </a:endParaRPr>
          </a:p>
        </p:txBody>
      </p:sp>
      <p:sp>
        <p:nvSpPr>
          <p:cNvPr id="19463" name="矩形 19462"/>
          <p:cNvSpPr/>
          <p:nvPr/>
        </p:nvSpPr>
        <p:spPr>
          <a:xfrm>
            <a:off x="5940425" y="1557338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ea typeface="楷体" pitchFamily="1" charset="-122"/>
              </a:rPr>
              <a:t>大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2" charset="0"/>
              <a:ea typeface="楷体" pitchFamily="1" charset="-122"/>
            </a:endParaRPr>
          </a:p>
        </p:txBody>
      </p:sp>
      <p:sp>
        <p:nvSpPr>
          <p:cNvPr id="19464" name="矩形 19463"/>
          <p:cNvSpPr/>
          <p:nvPr/>
        </p:nvSpPr>
        <p:spPr>
          <a:xfrm>
            <a:off x="7524750" y="1052513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ea typeface="楷体" pitchFamily="1" charset="-122"/>
              </a:rPr>
              <a:t>交流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2" charset="0"/>
              <a:ea typeface="楷体" pitchFamily="1" charset="-122"/>
            </a:endParaRPr>
          </a:p>
        </p:txBody>
      </p:sp>
      <p:sp>
        <p:nvSpPr>
          <p:cNvPr id="19465" name="矩形 19464"/>
          <p:cNvSpPr/>
          <p:nvPr/>
        </p:nvSpPr>
        <p:spPr>
          <a:xfrm>
            <a:off x="8316913" y="1773238"/>
            <a:ext cx="792162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ea typeface="楷体" pitchFamily="1" charset="-122"/>
              </a:rPr>
              <a:t>曾经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2" charset="0"/>
              <a:ea typeface="楷体" pitchFamily="1" charset="-122"/>
            </a:endParaRPr>
          </a:p>
        </p:txBody>
      </p:sp>
      <p:sp>
        <p:nvSpPr>
          <p:cNvPr id="19466" name="矩形 19465"/>
          <p:cNvSpPr/>
          <p:nvPr/>
        </p:nvSpPr>
        <p:spPr>
          <a:xfrm>
            <a:off x="180975" y="3068638"/>
            <a:ext cx="79057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ea typeface="楷体" pitchFamily="1" charset="-122"/>
              </a:rPr>
              <a:t>快走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2" charset="0"/>
              <a:ea typeface="楷体" pitchFamily="1" charset="-122"/>
            </a:endParaRPr>
          </a:p>
        </p:txBody>
      </p:sp>
      <p:sp>
        <p:nvSpPr>
          <p:cNvPr id="19467" name="矩形 19466"/>
          <p:cNvSpPr/>
          <p:nvPr/>
        </p:nvSpPr>
        <p:spPr>
          <a:xfrm>
            <a:off x="3563938" y="3141663"/>
            <a:ext cx="792162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ea typeface="楷体" pitchFamily="1" charset="-122"/>
              </a:rPr>
              <a:t>拿着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2" charset="0"/>
              <a:ea typeface="楷体" pitchFamily="1" charset="-122"/>
            </a:endParaRPr>
          </a:p>
        </p:txBody>
      </p:sp>
      <p:sp>
        <p:nvSpPr>
          <p:cNvPr id="19468" name="矩形 19467"/>
          <p:cNvSpPr/>
          <p:nvPr/>
        </p:nvSpPr>
        <p:spPr>
          <a:xfrm>
            <a:off x="4643438" y="2492375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ea typeface="楷体" pitchFamily="1" charset="-122"/>
              </a:rPr>
              <a:t>请教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2" charset="0"/>
              <a:ea typeface="楷体" pitchFamily="1" charset="-122"/>
            </a:endParaRPr>
          </a:p>
        </p:txBody>
      </p:sp>
      <p:sp>
        <p:nvSpPr>
          <p:cNvPr id="19469" name="矩形 19468"/>
          <p:cNvSpPr/>
          <p:nvPr/>
        </p:nvSpPr>
        <p:spPr>
          <a:xfrm>
            <a:off x="6588125" y="3213100"/>
            <a:ext cx="1714500" cy="468313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0170" tIns="46990" rIns="90170" bIns="46990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ea typeface="楷体" pitchFamily="1" charset="-122"/>
              </a:rPr>
              <a:t>道德声望高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2" charset="0"/>
              <a:ea typeface="楷体" pitchFamily="1" charset="-122"/>
            </a:endParaRPr>
          </a:p>
        </p:txBody>
      </p:sp>
      <p:sp>
        <p:nvSpPr>
          <p:cNvPr id="19470" name="矩形 19469"/>
          <p:cNvSpPr/>
          <p:nvPr/>
        </p:nvSpPr>
        <p:spPr>
          <a:xfrm>
            <a:off x="1476375" y="4149725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ea typeface="楷体" pitchFamily="1" charset="-122"/>
              </a:rPr>
              <a:t>塞满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2" charset="0"/>
              <a:ea typeface="楷体" pitchFamily="1" charset="-122"/>
            </a:endParaRPr>
          </a:p>
        </p:txBody>
      </p:sp>
      <p:sp>
        <p:nvSpPr>
          <p:cNvPr id="19471" name="矩形 19470"/>
          <p:cNvSpPr/>
          <p:nvPr/>
        </p:nvSpPr>
        <p:spPr>
          <a:xfrm>
            <a:off x="3635375" y="4149725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ea typeface="楷体" pitchFamily="1" charset="-122"/>
              </a:rPr>
              <a:t>不曾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2" charset="0"/>
              <a:ea typeface="楷体" pitchFamily="1" charset="-122"/>
            </a:endParaRPr>
          </a:p>
        </p:txBody>
      </p:sp>
      <p:sp>
        <p:nvSpPr>
          <p:cNvPr id="19472" name="矩形 19471"/>
          <p:cNvSpPr/>
          <p:nvPr/>
        </p:nvSpPr>
        <p:spPr>
          <a:xfrm>
            <a:off x="5435600" y="4076700"/>
            <a:ext cx="171608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ea typeface="楷体" pitchFamily="1" charset="-122"/>
              </a:rPr>
              <a:t>言语和脸色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2" charset="0"/>
              <a:ea typeface="楷体" pitchFamily="1" charset="-122"/>
            </a:endParaRPr>
          </a:p>
        </p:txBody>
      </p:sp>
      <p:sp>
        <p:nvSpPr>
          <p:cNvPr id="19473" name="下箭头 19472"/>
          <p:cNvSpPr/>
          <p:nvPr/>
        </p:nvSpPr>
        <p:spPr>
          <a:xfrm>
            <a:off x="7453313" y="2565400"/>
            <a:ext cx="76200" cy="503238"/>
          </a:xfrm>
          <a:prstGeom prst="downArrow">
            <a:avLst>
              <a:gd name="adj1" fmla="val 50000"/>
              <a:gd name="adj2" fmla="val 165104"/>
            </a:avLst>
          </a:prstGeom>
          <a:solidFill>
            <a:srgbClr val="FF00FF"/>
          </a:solidFill>
          <a:ln w="127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algn="ctr"/>
            <a:endParaRPr lang="zh-CN" altLang="en-US" dirty="0">
              <a:solidFill>
                <a:srgbClr val="FF0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19474" name="下箭头 19473"/>
          <p:cNvSpPr/>
          <p:nvPr/>
        </p:nvSpPr>
        <p:spPr>
          <a:xfrm>
            <a:off x="3997325" y="2492375"/>
            <a:ext cx="76200" cy="609600"/>
          </a:xfrm>
          <a:prstGeom prst="downArrow">
            <a:avLst>
              <a:gd name="adj1" fmla="val 50000"/>
              <a:gd name="adj2" fmla="val 200000"/>
            </a:avLst>
          </a:prstGeom>
          <a:solidFill>
            <a:srgbClr val="FF00FF"/>
          </a:solidFill>
          <a:ln w="127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algn="ctr"/>
            <a:endParaRPr lang="zh-CN" altLang="en-US" dirty="0">
              <a:solidFill>
                <a:srgbClr val="FF0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19475" name="下箭头 19474"/>
          <p:cNvSpPr/>
          <p:nvPr/>
        </p:nvSpPr>
        <p:spPr>
          <a:xfrm>
            <a:off x="611188" y="2565400"/>
            <a:ext cx="76200" cy="574675"/>
          </a:xfrm>
          <a:prstGeom prst="downArrow">
            <a:avLst>
              <a:gd name="adj1" fmla="val 50000"/>
              <a:gd name="adj2" fmla="val 188541"/>
            </a:avLst>
          </a:prstGeom>
          <a:solidFill>
            <a:srgbClr val="FF00FF"/>
          </a:solidFill>
          <a:ln w="127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algn="ctr"/>
            <a:endParaRPr lang="zh-CN" altLang="en-US" dirty="0">
              <a:solidFill>
                <a:srgbClr val="FF0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19476" name="下箭头 19475"/>
          <p:cNvSpPr/>
          <p:nvPr/>
        </p:nvSpPr>
        <p:spPr>
          <a:xfrm>
            <a:off x="8677275" y="1123950"/>
            <a:ext cx="76200" cy="504825"/>
          </a:xfrm>
          <a:prstGeom prst="downArrow">
            <a:avLst>
              <a:gd name="adj1" fmla="val 50000"/>
              <a:gd name="adj2" fmla="val 165625"/>
            </a:avLst>
          </a:prstGeom>
          <a:solidFill>
            <a:srgbClr val="FF00FF"/>
          </a:solidFill>
          <a:ln w="127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algn="ctr"/>
            <a:endParaRPr lang="zh-CN" altLang="en-US" dirty="0">
              <a:solidFill>
                <a:srgbClr val="FF0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19477" name="下箭头 19476"/>
          <p:cNvSpPr/>
          <p:nvPr/>
        </p:nvSpPr>
        <p:spPr>
          <a:xfrm>
            <a:off x="6156325" y="1052513"/>
            <a:ext cx="76200" cy="609600"/>
          </a:xfrm>
          <a:prstGeom prst="downArrow">
            <a:avLst>
              <a:gd name="adj1" fmla="val 50000"/>
              <a:gd name="adj2" fmla="val 200000"/>
            </a:avLst>
          </a:prstGeom>
          <a:solidFill>
            <a:srgbClr val="FF00FF"/>
          </a:solidFill>
          <a:ln w="127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algn="ctr"/>
            <a:endParaRPr lang="zh-CN" altLang="en-US" dirty="0">
              <a:solidFill>
                <a:srgbClr val="FF0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19478" name="下箭头 19477"/>
          <p:cNvSpPr/>
          <p:nvPr/>
        </p:nvSpPr>
        <p:spPr>
          <a:xfrm>
            <a:off x="3851275" y="1052513"/>
            <a:ext cx="76200" cy="503237"/>
          </a:xfrm>
          <a:prstGeom prst="downArrow">
            <a:avLst>
              <a:gd name="adj1" fmla="val 50000"/>
              <a:gd name="adj2" fmla="val 165104"/>
            </a:avLst>
          </a:prstGeom>
          <a:solidFill>
            <a:srgbClr val="FF00FF"/>
          </a:solidFill>
          <a:ln w="127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algn="ctr"/>
            <a:endParaRPr lang="zh-CN" altLang="en-US" dirty="0">
              <a:solidFill>
                <a:srgbClr val="FF0000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19479" name="矩形 19478"/>
          <p:cNvSpPr/>
          <p:nvPr/>
        </p:nvSpPr>
        <p:spPr>
          <a:xfrm>
            <a:off x="1763713" y="2513013"/>
            <a:ext cx="541337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楷体" pitchFamily="1" charset="-122"/>
              </a:rPr>
              <a:t>向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  <a:ea typeface="楷体" pitchFamily="1" charset="-122"/>
            </a:endParaRPr>
          </a:p>
        </p:txBody>
      </p:sp>
      <p:sp>
        <p:nvSpPr>
          <p:cNvPr id="19480" name="矩形 19479"/>
          <p:cNvSpPr/>
          <p:nvPr/>
        </p:nvSpPr>
        <p:spPr>
          <a:xfrm>
            <a:off x="2916238" y="2492375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008000"/>
                </a:solidFill>
                <a:latin typeface="Times New Roman" panose="02020603050405020304" pitchFamily="2" charset="0"/>
                <a:ea typeface="楷体" pitchFamily="1" charset="-122"/>
              </a:rPr>
              <a:t>前辈</a:t>
            </a:r>
            <a:endParaRPr lang="zh-CN" altLang="en-US" sz="2400" b="1" dirty="0">
              <a:solidFill>
                <a:srgbClr val="008000"/>
              </a:solidFill>
              <a:latin typeface="Times New Roman" panose="02020603050405020304" pitchFamily="2" charset="0"/>
              <a:ea typeface="楷体" pitchFamily="1" charset="-122"/>
            </a:endParaRPr>
          </a:p>
        </p:txBody>
      </p:sp>
      <p:sp>
        <p:nvSpPr>
          <p:cNvPr id="19481" name="文本框 19480"/>
          <p:cNvSpPr txBox="1"/>
          <p:nvPr/>
        </p:nvSpPr>
        <p:spPr>
          <a:xfrm>
            <a:off x="684213" y="4618038"/>
            <a:ext cx="7921625" cy="2239962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</a:rPr>
              <a:t>    成年以后，更加仰慕古代圣贤的学说，又担心没有学问渊博的老师交往。曾经跑到百里以外拿着经书向当地有道德学问的前辈请教。前辈德高望重，向他求教的学生挤满了他的屋子，他从不曾把言辞和表情放温和些。</a:t>
            </a:r>
            <a:endParaRPr lang="zh-CN" altLang="en-US" sz="2800" b="1" dirty="0">
              <a:solidFill>
                <a:srgbClr val="000000"/>
              </a:solidFill>
              <a:latin typeface="楷体" pitchFamily="1" charset="-122"/>
              <a:ea typeface="楷体" pitchFamily="1" charset="-122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3" dur="80"/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4" dur="80"/>
                                        <p:tgtEl>
                                          <p:spTgt spid="194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80"/>
                                        <p:tgtEl>
                                          <p:spTgt spid="194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ldLvl="0"/>
      <p:bldP spid="19460" grpId="0" bldLvl="0"/>
      <p:bldP spid="19461" grpId="0" bldLvl="0"/>
      <p:bldP spid="19462" grpId="0" bldLvl="0"/>
      <p:bldP spid="19463" grpId="0" bldLvl="0"/>
      <p:bldP spid="19464" grpId="0" bldLvl="0"/>
      <p:bldP spid="19465" grpId="0" bldLvl="0"/>
      <p:bldP spid="19466" grpId="0" bldLvl="0"/>
      <p:bldP spid="19467" grpId="0" bldLvl="0"/>
      <p:bldP spid="19468" grpId="0" bldLvl="0"/>
      <p:bldP spid="19469" grpId="0" bldLvl="0" animBg="1"/>
      <p:bldP spid="19470" grpId="0" bldLvl="0"/>
      <p:bldP spid="19471" grpId="0" bldLvl="0"/>
      <p:bldP spid="19472" grpId="0" bldLvl="0"/>
      <p:bldP spid="19479" grpId="0" bldLvl="0"/>
      <p:bldP spid="19480" grpId="0" bldLvl="0"/>
      <p:bldP spid="19481" grpId="0" bldLvl="0" animBg="1"/>
    </p:bldLst>
  </p:timing>
</p:sld>
</file>

<file path=ppt/theme/theme1.xml><?xml version="1.0" encoding="utf-8"?>
<a:theme xmlns:a="http://schemas.openxmlformats.org/drawingml/2006/main" name="谈古论今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Network">
  <a:themeElements>
    <a:clrScheme name="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B8989"/>
      </a:accent6>
      <a:hlink>
        <a:srgbClr val="7E9CE8"/>
      </a:hlink>
      <a:folHlink>
        <a:srgbClr val="D8D8EC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C0C0C0"/>
        </a:dk2>
        <a:lt2>
          <a:srgbClr val="4F747B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CDCDC"/>
        </a:accent4>
        <a:accent5>
          <a:srgbClr val="C3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D0B0B"/>
        </a:lt1>
        <a:dk2>
          <a:srgbClr val="FFFFFF"/>
        </a:dk2>
        <a:lt2>
          <a:srgbClr val="3C0000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CDCDC"/>
        </a:accent4>
        <a:accent5>
          <a:srgbClr val="B9B9AD"/>
        </a:accent5>
        <a:accent6>
          <a:srgbClr val="B72D00"/>
        </a:accent6>
        <a:hlink>
          <a:srgbClr val="CC9900"/>
        </a:hlink>
        <a:folHlink>
          <a:srgbClr val="CCCC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5192B"/>
        </a:lt1>
        <a:dk2>
          <a:srgbClr val="CCCCFF"/>
        </a:dk2>
        <a:lt2>
          <a:srgbClr val="666699"/>
        </a:lt2>
        <a:accent1>
          <a:srgbClr val="4F893D"/>
        </a:accent1>
        <a:accent2>
          <a:srgbClr val="666699"/>
        </a:accent2>
        <a:accent3>
          <a:srgbClr val="AAAAAC"/>
        </a:accent3>
        <a:accent4>
          <a:srgbClr val="DCDCDC"/>
        </a:accent4>
        <a:accent5>
          <a:srgbClr val="B3C4AF"/>
        </a:accent5>
        <a:accent6>
          <a:srgbClr val="5B5B89"/>
        </a:accent6>
        <a:hlink>
          <a:srgbClr val="CC9900"/>
        </a:hlink>
        <a:folHlink>
          <a:srgbClr val="4837C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6001A"/>
        </a:lt1>
        <a:dk2>
          <a:srgbClr val="CCCC66"/>
        </a:dk2>
        <a:lt2>
          <a:srgbClr val="666699"/>
        </a:lt2>
        <a:accent1>
          <a:srgbClr val="FF3300"/>
        </a:accent1>
        <a:accent2>
          <a:srgbClr val="FF6600"/>
        </a:accent2>
        <a:accent3>
          <a:srgbClr val="C3AAAA"/>
        </a:accent3>
        <a:accent4>
          <a:srgbClr val="DCDCDC"/>
        </a:accent4>
        <a:accent5>
          <a:srgbClr val="FFADAA"/>
        </a:accent5>
        <a:accent6>
          <a:srgbClr val="E55B00"/>
        </a:accent6>
        <a:hlink>
          <a:srgbClr val="CC9900"/>
        </a:hlink>
        <a:folHlink>
          <a:srgbClr val="FF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54"/>
        </a:lt1>
        <a:dk2>
          <a:srgbClr val="FFFFFF"/>
        </a:dk2>
        <a:lt2>
          <a:srgbClr val="666699"/>
        </a:lt2>
        <a:accent1>
          <a:srgbClr val="3333FF"/>
        </a:accent1>
        <a:accent2>
          <a:srgbClr val="006699"/>
        </a:accent2>
        <a:accent3>
          <a:srgbClr val="AAAAB4"/>
        </a:accent3>
        <a:accent4>
          <a:srgbClr val="DCDCDC"/>
        </a:accent4>
        <a:accent5>
          <a:srgbClr val="ADADFF"/>
        </a:accent5>
        <a:accent6>
          <a:srgbClr val="005B89"/>
        </a:accent6>
        <a:hlink>
          <a:srgbClr val="669900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0054B"/>
        </a:lt1>
        <a:dk2>
          <a:srgbClr val="FFFFFF"/>
        </a:dk2>
        <a:lt2>
          <a:srgbClr val="808080"/>
        </a:lt2>
        <a:accent1>
          <a:srgbClr val="797B9B"/>
        </a:accent1>
        <a:accent2>
          <a:srgbClr val="6B4FB1"/>
        </a:accent2>
        <a:accent3>
          <a:srgbClr val="ADAAB2"/>
        </a:accent3>
        <a:accent4>
          <a:srgbClr val="DCDCDC"/>
        </a:accent4>
        <a:accent5>
          <a:srgbClr val="BEBFCB"/>
        </a:accent5>
        <a:accent6>
          <a:srgbClr val="5F469E"/>
        </a:accent6>
        <a:hlink>
          <a:srgbClr val="7AACCE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29527B"/>
        </a:lt1>
        <a:dk2>
          <a:srgbClr val="FFFFFF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CDCAF"/>
        </a:accent4>
        <a:accent5>
          <a:srgbClr val="E2E2AA"/>
        </a:accent5>
        <a:accent6>
          <a:srgbClr val="5B8989"/>
        </a:accent6>
        <a:hlink>
          <a:srgbClr val="D8D8E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76949"/>
        </a:lt1>
        <a:dk2>
          <a:srgbClr val="FFFFFF"/>
        </a:dk2>
        <a:lt2>
          <a:srgbClr val="666699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CDCDC"/>
        </a:accent4>
        <a:accent5>
          <a:srgbClr val="E2B9AA"/>
        </a:accent5>
        <a:accent6>
          <a:srgbClr val="B78900"/>
        </a:accent6>
        <a:hlink>
          <a:srgbClr val="669900"/>
        </a:hlink>
        <a:folHlink>
          <a:srgbClr val="A4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7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B8989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Echo">
  <a:themeElements>
    <a:clrScheme name="">
      <a:dk1>
        <a:srgbClr val="336666"/>
      </a:dk1>
      <a:lt1>
        <a:srgbClr val="FFFFFF"/>
      </a:lt1>
      <a:dk2>
        <a:srgbClr val="000000"/>
      </a:dk2>
      <a:lt2>
        <a:srgbClr val="666699"/>
      </a:lt2>
      <a:accent1>
        <a:srgbClr val="99CCCC"/>
      </a:accent1>
      <a:accent2>
        <a:srgbClr val="CCCCCC"/>
      </a:accent2>
      <a:accent3>
        <a:srgbClr val="FFFFFF"/>
      </a:accent3>
      <a:accent4>
        <a:srgbClr val="2A5757"/>
      </a:accent4>
      <a:accent5>
        <a:srgbClr val="CAE2E2"/>
      </a:accent5>
      <a:accent6>
        <a:srgbClr val="B7B7B7"/>
      </a:accent6>
      <a:hlink>
        <a:srgbClr val="006666"/>
      </a:hlink>
      <a:folHlink>
        <a:srgbClr val="B2B2B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9999FF"/>
        </a:dk1>
        <a:lt1>
          <a:srgbClr val="000000"/>
        </a:lt1>
        <a:dk2>
          <a:srgbClr val="FFFFFF"/>
        </a:dk2>
        <a:lt2>
          <a:srgbClr val="25252F"/>
        </a:lt2>
        <a:accent1>
          <a:srgbClr val="3366FF"/>
        </a:accent1>
        <a:accent2>
          <a:srgbClr val="003399"/>
        </a:accent2>
        <a:accent3>
          <a:srgbClr val="AAAAAA"/>
        </a:accent3>
        <a:accent4>
          <a:srgbClr val="8383DC"/>
        </a:accent4>
        <a:accent5>
          <a:srgbClr val="ADB9FF"/>
        </a:accent5>
        <a:accent6>
          <a:srgbClr val="002D89"/>
        </a:accent6>
        <a:hlink>
          <a:srgbClr val="0099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B1E45"/>
        </a:lt1>
        <a:dk2>
          <a:srgbClr val="FFFFFF"/>
        </a:dk2>
        <a:lt2>
          <a:srgbClr val="314183"/>
        </a:lt2>
        <a:accent1>
          <a:srgbClr val="6666FF"/>
        </a:accent1>
        <a:accent2>
          <a:srgbClr val="0066FF"/>
        </a:accent2>
        <a:accent3>
          <a:srgbClr val="AAAAB1"/>
        </a:accent3>
        <a:accent4>
          <a:srgbClr val="DCDCDC"/>
        </a:accent4>
        <a:accent5>
          <a:srgbClr val="B9B9FF"/>
        </a:accent5>
        <a:accent6>
          <a:srgbClr val="005BE5"/>
        </a:accent6>
        <a:hlink>
          <a:srgbClr val="00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006666"/>
        </a:lt1>
        <a:dk2>
          <a:srgbClr val="FFFFFF"/>
        </a:dk2>
        <a:lt2>
          <a:srgbClr val="194349"/>
        </a:lt2>
        <a:accent1>
          <a:srgbClr val="99CC00"/>
        </a:accent1>
        <a:accent2>
          <a:srgbClr val="00B6B2"/>
        </a:accent2>
        <a:accent3>
          <a:srgbClr val="AAB9B9"/>
        </a:accent3>
        <a:accent4>
          <a:srgbClr val="DCDCAF"/>
        </a:accent4>
        <a:accent5>
          <a:srgbClr val="CAE2AA"/>
        </a:accent5>
        <a:accent6>
          <a:srgbClr val="00A39F"/>
        </a:accent6>
        <a:hlink>
          <a:srgbClr val="6699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0000FF"/>
        </a:lt1>
        <a:dk2>
          <a:srgbClr val="FFFFFF"/>
        </a:dk2>
        <a:lt2>
          <a:srgbClr val="194349"/>
        </a:lt2>
        <a:accent1>
          <a:srgbClr val="0099FF"/>
        </a:accent1>
        <a:accent2>
          <a:srgbClr val="33CC33"/>
        </a:accent2>
        <a:accent3>
          <a:srgbClr val="AAAAFF"/>
        </a:accent3>
        <a:accent4>
          <a:srgbClr val="DCDCAF"/>
        </a:accent4>
        <a:accent5>
          <a:srgbClr val="AACAFF"/>
        </a:accent5>
        <a:accent6>
          <a:srgbClr val="2DB72D"/>
        </a:accent6>
        <a:hlink>
          <a:srgbClr val="CC99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72A497"/>
        </a:lt1>
        <a:dk2>
          <a:srgbClr val="000000"/>
        </a:dk2>
        <a:lt2>
          <a:srgbClr val="194349"/>
        </a:lt2>
        <a:accent1>
          <a:srgbClr val="805D32"/>
        </a:accent1>
        <a:accent2>
          <a:srgbClr val="7D2F3C"/>
        </a:accent2>
        <a:accent3>
          <a:srgbClr val="BCCFC9"/>
        </a:accent3>
        <a:accent4>
          <a:srgbClr val="DCDCAF"/>
        </a:accent4>
        <a:accent5>
          <a:srgbClr val="C1B6AD"/>
        </a:accent5>
        <a:accent6>
          <a:srgbClr val="702935"/>
        </a:accent6>
        <a:hlink>
          <a:srgbClr val="CC99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10F0F"/>
        </a:lt1>
        <a:dk2>
          <a:srgbClr val="FFFFFF"/>
        </a:dk2>
        <a:lt2>
          <a:srgbClr val="1C1C1C"/>
        </a:lt2>
        <a:accent1>
          <a:srgbClr val="FF9900"/>
        </a:accent1>
        <a:accent2>
          <a:srgbClr val="FF3300"/>
        </a:accent2>
        <a:accent3>
          <a:srgbClr val="BCAAAA"/>
        </a:accent3>
        <a:accent4>
          <a:srgbClr val="DCDCDC"/>
        </a:accent4>
        <a:accent5>
          <a:srgbClr val="FFCAAA"/>
        </a:accent5>
        <a:accent6>
          <a:srgbClr val="E52D00"/>
        </a:accent6>
        <a:hlink>
          <a:srgbClr val="666699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66"/>
        </a:dk1>
        <a:lt1>
          <a:srgbClr val="FFFFFF"/>
        </a:lt1>
        <a:dk2>
          <a:srgbClr val="000000"/>
        </a:dk2>
        <a:lt2>
          <a:srgbClr val="666699"/>
        </a:lt2>
        <a:accent1>
          <a:srgbClr val="99CCCC"/>
        </a:accent1>
        <a:accent2>
          <a:srgbClr val="CCCCCC"/>
        </a:accent2>
        <a:accent3>
          <a:srgbClr val="FFFFFF"/>
        </a:accent3>
        <a:accent4>
          <a:srgbClr val="2A5757"/>
        </a:accent4>
        <a:accent5>
          <a:srgbClr val="CAE2E2"/>
        </a:accent5>
        <a:accent6>
          <a:srgbClr val="B7B7B7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50000"/>
        </a:accent6>
        <a:hlink>
          <a:srgbClr val="3366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CC33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B78900"/>
        </a:accent6>
        <a:hlink>
          <a:srgbClr val="CC66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666699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9B9CA"/>
        </a:accent5>
        <a:accent6>
          <a:srgbClr val="8989E5"/>
        </a:accent6>
        <a:hlink>
          <a:srgbClr val="3366FF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Balloons">
  <a:themeElements>
    <a:clrScheme name="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783"/>
      </a:accent4>
      <a:accent5>
        <a:srgbClr val="F4FCE5"/>
      </a:accent5>
      <a:accent6>
        <a:srgbClr val="D3DDE5"/>
      </a:accent6>
      <a:hlink>
        <a:srgbClr val="CC99FF"/>
      </a:hlink>
      <a:folHlink>
        <a:srgbClr val="F2DFFD"/>
      </a:folHlink>
    </a:clrScheme>
    <a:fontScheme name="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CC"/>
        </a:dk1>
        <a:lt1>
          <a:srgbClr val="000000"/>
        </a:lt1>
        <a:dk2>
          <a:srgbClr val="FFFFFF"/>
        </a:dk2>
        <a:lt2>
          <a:srgbClr val="9900CC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CDCAF"/>
        </a:accent4>
        <a:accent5>
          <a:srgbClr val="B9B9CA"/>
        </a:accent5>
        <a:accent6>
          <a:srgbClr val="5B005B"/>
        </a:accent6>
        <a:hlink>
          <a:srgbClr val="CC0000"/>
        </a:hlink>
        <a:folHlink>
          <a:srgbClr val="A5002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FFFFFF"/>
        </a:dk2>
        <a:lt2>
          <a:srgbClr val="990033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CDCDC"/>
        </a:accent4>
        <a:accent5>
          <a:srgbClr val="FFADAA"/>
        </a:accent5>
        <a:accent6>
          <a:srgbClr val="E58900"/>
        </a:accent6>
        <a:hlink>
          <a:srgbClr val="FFFF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000000"/>
        </a:lt1>
        <a:dk2>
          <a:srgbClr val="FFFFFF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CDCAF"/>
        </a:accent4>
        <a:accent5>
          <a:srgbClr val="CACAFF"/>
        </a:accent5>
        <a:accent6>
          <a:srgbClr val="2DB7B7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8F8F8"/>
        </a:dk1>
        <a:lt1>
          <a:srgbClr val="800000"/>
        </a:lt1>
        <a:dk2>
          <a:srgbClr val="FFFFFF"/>
        </a:dk2>
        <a:lt2>
          <a:srgbClr val="000000"/>
        </a:lt2>
        <a:accent1>
          <a:srgbClr val="FF3300"/>
        </a:accent1>
        <a:accent2>
          <a:srgbClr val="FF5050"/>
        </a:accent2>
        <a:accent3>
          <a:srgbClr val="C1AAAA"/>
        </a:accent3>
        <a:accent4>
          <a:srgbClr val="D6D6D6"/>
        </a:accent4>
        <a:accent5>
          <a:srgbClr val="FFADAA"/>
        </a:accent5>
        <a:accent6>
          <a:srgbClr val="E54747"/>
        </a:accent6>
        <a:hlink>
          <a:srgbClr val="FF9999"/>
        </a:hlink>
        <a:folHlink>
          <a:srgbClr val="FF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CCECFF"/>
        </a:dk2>
        <a:lt2>
          <a:srgbClr val="666699"/>
        </a:lt2>
        <a:accent1>
          <a:srgbClr val="009999"/>
        </a:accent1>
        <a:accent2>
          <a:srgbClr val="0099CC"/>
        </a:accent2>
        <a:accent3>
          <a:srgbClr val="AAAAB9"/>
        </a:accent3>
        <a:accent4>
          <a:srgbClr val="DCDCDC"/>
        </a:accent4>
        <a:accent5>
          <a:srgbClr val="AACACA"/>
        </a:accent5>
        <a:accent6>
          <a:srgbClr val="0089B7"/>
        </a:accent6>
        <a:hlink>
          <a:srgbClr val="CC99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9900"/>
        </a:lt1>
        <a:dk2>
          <a:srgbClr val="FFFF99"/>
        </a:dk2>
        <a:lt2>
          <a:srgbClr val="99CC00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CDCDC"/>
        </a:accent4>
        <a:accent5>
          <a:srgbClr val="ADB9AA"/>
        </a:accent5>
        <a:accent6>
          <a:srgbClr val="007200"/>
        </a:accent6>
        <a:hlink>
          <a:srgbClr val="CCCC00"/>
        </a:hlink>
        <a:folHlink>
          <a:srgbClr val="33CC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DF8FF"/>
        </a:accent3>
        <a:accent4>
          <a:srgbClr val="000057"/>
        </a:accent4>
        <a:accent5>
          <a:srgbClr val="CACAFF"/>
        </a:accent5>
        <a:accent6>
          <a:srgbClr val="2DB7B7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783"/>
        </a:accent4>
        <a:accent5>
          <a:srgbClr val="F4FCE5"/>
        </a:accent5>
        <a:accent6>
          <a:srgbClr val="D3DDE5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589B7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CDESIGNE</Template>
  <TotalTime>0</TotalTime>
  <Words>4713</Words>
  <Application>WPS 演示</Application>
  <PresentationFormat>在屏幕上显示</PresentationFormat>
  <Paragraphs>565</Paragraphs>
  <Slides>30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30</vt:i4>
      </vt:variant>
    </vt:vector>
  </HeadingPairs>
  <TitlesOfParts>
    <vt:vector size="51" baseType="lpstr">
      <vt:lpstr>Arial</vt:lpstr>
      <vt:lpstr>宋体</vt:lpstr>
      <vt:lpstr>Wingdings</vt:lpstr>
      <vt:lpstr>Times New Roman</vt:lpstr>
      <vt:lpstr>Verdana</vt:lpstr>
      <vt:lpstr>楷体</vt:lpstr>
      <vt:lpstr>华文新魏</vt:lpstr>
      <vt:lpstr>方正舒体</vt:lpstr>
      <vt:lpstr>华文仿宋</vt:lpstr>
      <vt:lpstr>Wingdings 2</vt:lpstr>
      <vt:lpstr>仿宋</vt:lpstr>
      <vt:lpstr>楷体_GB2312</vt:lpstr>
      <vt:lpstr>微软雅黑</vt:lpstr>
      <vt:lpstr>Arial Unicode MS</vt:lpstr>
      <vt:lpstr>Calibri</vt:lpstr>
      <vt:lpstr>仿宋_GB2312</vt:lpstr>
      <vt:lpstr>谈古论今</vt:lpstr>
      <vt:lpstr>Network</vt:lpstr>
      <vt:lpstr>Echo</vt:lpstr>
      <vt:lpstr>Balloons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zdzx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送东阳马生序 </dc:title>
  <dc:creator>xys</dc:creator>
  <cp:lastModifiedBy>西山寻梅</cp:lastModifiedBy>
  <cp:revision>182</cp:revision>
  <dcterms:created xsi:type="dcterms:W3CDTF">2004-04-27T05:31:10Z</dcterms:created>
  <dcterms:modified xsi:type="dcterms:W3CDTF">2019-01-08T03:51:22Z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2052-11.1.0.7989</vt:lpwstr>
  </property>
</Properties>
</file>