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57" r:id="rId3"/>
    <p:sldId id="639" r:id="rId4"/>
    <p:sldId id="663" r:id="rId5"/>
    <p:sldId id="721" r:id="rId6"/>
    <p:sldId id="667" r:id="rId7"/>
    <p:sldId id="666" r:id="rId8"/>
    <p:sldId id="669" r:id="rId9"/>
    <p:sldId id="670" r:id="rId10"/>
    <p:sldId id="347" r:id="rId11"/>
    <p:sldId id="610" r:id="rId12"/>
    <p:sldId id="385" r:id="rId13"/>
    <p:sldId id="689" r:id="rId14"/>
    <p:sldId id="596" r:id="rId15"/>
    <p:sldId id="386" r:id="rId16"/>
    <p:sldId id="724" r:id="rId17"/>
    <p:sldId id="611" r:id="rId18"/>
    <p:sldId id="704" r:id="rId19"/>
    <p:sldId id="626" r:id="rId20"/>
    <p:sldId id="572" r:id="rId21"/>
    <p:sldId id="726" r:id="rId22"/>
    <p:sldId id="279" r:id="rId23"/>
    <p:sldId id="459" r:id="rId2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1109B7"/>
    <a:srgbClr val="D51136"/>
    <a:srgbClr val="BB12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540" y="258"/>
      </p:cViewPr>
      <p:guideLst>
        <p:guide orient="horz" pos="2136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13FA410-05E0-41BB-83C7-F788DA135EDB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D867641-D08C-4C37-9512-395DC3FED7F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DB9551-DCBC-4EDA-A0F1-1C7019ECAC6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CC8B22-80B4-4E0B-85E8-869E8E59FE6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ndAc>
      <p:stSnd>
        <p:snd r:embed="rId2" name="arrow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1E530F-69F8-4EDD-996A-77CCB966495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58445"/>
            <a:ext cx="7886700" cy="1325563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825625"/>
            <a:ext cx="7886700" cy="4351338"/>
          </a:xfrm>
        </p:spPr>
        <p:txBody>
          <a:bodyPr>
            <a:normAutofit/>
          </a:bodyPr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237F1A-9081-4E45-B3F3-59DB324F2EA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AB388A-C0E3-49D4-B73B-F9144026EC2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F14C60-8CB2-43DA-87D7-95BAB13AE7D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D73BB0-0AB0-44B6-A51E-CD10D953976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8351CA-AC20-4568-BD5D-2036DD45073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920221-EE85-433B-9080-B69AF9A8A25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9EAACA-DEDB-49A4-9E42-705C4EFD56A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12ACD-A263-4690-87DC-1770BED1936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audio" Target="../media/audio1.wav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DE0A53C-D541-4D7D-BE22-517D0496860B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>
    <p:sndAc>
      <p:stSnd>
        <p:snd r:embed="rId14" name="arrow.wav"/>
      </p:stSnd>
    </p:sndAc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audio" Target="../media/audio1.wav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audio1.wav"/><Relationship Id="rId1" Type="http://schemas.openxmlformats.org/officeDocument/2006/relationships/tags" Target="../tags/tag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audio1.wav"/><Relationship Id="rId1" Type="http://schemas.openxmlformats.org/officeDocument/2006/relationships/tags" Target="../tags/tag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audio1.wav"/><Relationship Id="rId1" Type="http://schemas.openxmlformats.org/officeDocument/2006/relationships/tags" Target="../tags/tag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audio" Target="../media/audio2.wav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audio" Target="../media/audio2.wav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audio" Target="../media/audio1.wav"/><Relationship Id="rId2" Type="http://schemas.openxmlformats.org/officeDocument/2006/relationships/hyperlink" Target="https://baike.baidu.com/item/%E6%95%A3%E6%96%87/104524" TargetMode="External"/><Relationship Id="rId1" Type="http://schemas.openxmlformats.org/officeDocument/2006/relationships/hyperlink" Target="https://baike.baidu.com/item/%E8%AF%97/9066305" TargetMode="Externa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audio" Target="../media/audio1.wav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audio" Target="../media/audio1.wav"/><Relationship Id="rId2" Type="http://schemas.openxmlformats.org/officeDocument/2006/relationships/image" Target="../media/image7.jpeg"/><Relationship Id="rId1" Type="http://schemas.openxmlformats.org/officeDocument/2006/relationships/hyperlink" Target="http://www.chinaculture.org/gb/cn_madeinchina/2005-11/28/content_76383.htm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8" descr="20070228115821666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211638" y="3716338"/>
            <a:ext cx="4932362" cy="314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6" descr="dddddd 拷贝"/>
          <p:cNvPicPr>
            <a:picLocks noChangeAspect="1"/>
          </p:cNvPicPr>
          <p:nvPr/>
        </p:nvPicPr>
        <p:blipFill>
          <a:blip r:embed="rId2">
            <a:lum bright="12000" contrast="18000"/>
          </a:blip>
          <a:srcRect l="4333" t="9438" r="-1726" b="9160"/>
          <a:stretch>
            <a:fillRect/>
          </a:stretch>
        </p:blipFill>
        <p:spPr bwMode="auto">
          <a:xfrm>
            <a:off x="0" y="0"/>
            <a:ext cx="3995738" cy="345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3996055" y="570230"/>
            <a:ext cx="5003800" cy="92202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89803" dir="13500000" algn="ctr" rotWithShape="0">
              <a:srgbClr val="00FF00">
                <a:alpha val="50000"/>
              </a:srgbClr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5400" b="1">
                <a:solidFill>
                  <a:srgbClr val="CC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  </a:t>
            </a:r>
            <a:r>
              <a:rPr lang="zh-CN" altLang="en-US" sz="5400" b="1">
                <a:solidFill>
                  <a:srgbClr val="CC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散文诗二首</a:t>
            </a:r>
            <a:endParaRPr lang="zh-CN" altLang="en-US" sz="5400" b="1">
              <a:solidFill>
                <a:srgbClr val="CC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5" name="Text Box 8"/>
          <p:cNvSpPr txBox="1">
            <a:spLocks noChangeArrowheads="1"/>
          </p:cNvSpPr>
          <p:nvPr/>
        </p:nvSpPr>
        <p:spPr bwMode="auto">
          <a:xfrm>
            <a:off x="4743450" y="1668463"/>
            <a:ext cx="3341688" cy="1476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endParaRPr lang="en-US" altLang="zh-CN" sz="3600" b="1">
              <a:solidFill>
                <a:srgbClr val="FF3300"/>
              </a:solidFill>
              <a:ea typeface="华文行楷" panose="02010800040101010101" pitchFamily="2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  <a:ea typeface="华文行楷" panose="02010800040101010101" pitchFamily="2" charset="-122"/>
              </a:rPr>
              <a:t>《</a:t>
            </a:r>
            <a:r>
              <a:rPr lang="zh-CN" altLang="en-US" sz="3600" b="1">
                <a:solidFill>
                  <a:srgbClr val="FF3300"/>
                </a:solidFill>
                <a:ea typeface="华文行楷" panose="02010800040101010101" pitchFamily="2" charset="-122"/>
              </a:rPr>
              <a:t>金色花</a:t>
            </a:r>
            <a:r>
              <a:rPr lang="en-US" altLang="zh-CN" sz="3600" b="1">
                <a:solidFill>
                  <a:srgbClr val="FF3300"/>
                </a:solidFill>
                <a:ea typeface="华文行楷" panose="02010800040101010101" pitchFamily="2" charset="-122"/>
              </a:rPr>
              <a:t>》</a:t>
            </a:r>
            <a:endParaRPr lang="en-US" altLang="zh-CN" sz="3600" b="1">
              <a:solidFill>
                <a:srgbClr val="FF3300"/>
              </a:solidFill>
              <a:ea typeface="华文行楷" panose="02010800040101010101" pitchFamily="2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  <a:ea typeface="华文行楷" panose="02010800040101010101" pitchFamily="2" charset="-122"/>
              </a:rPr>
              <a:t>《</a:t>
            </a:r>
            <a:r>
              <a:rPr lang="zh-CN" altLang="en-US" sz="3600" b="1">
                <a:solidFill>
                  <a:srgbClr val="FF3300"/>
                </a:solidFill>
                <a:ea typeface="华文行楷" panose="02010800040101010101" pitchFamily="2" charset="-122"/>
              </a:rPr>
              <a:t>荷叶</a:t>
            </a:r>
            <a:r>
              <a:rPr lang="en-US" altLang="zh-CN" sz="3600" b="1">
                <a:solidFill>
                  <a:srgbClr val="FF3300"/>
                </a:solidFill>
                <a:latin typeface="华文中宋" panose="02010600040101010101" pitchFamily="2" charset="-122"/>
                <a:ea typeface="华文行楷" panose="02010800040101010101" pitchFamily="2" charset="-122"/>
              </a:rPr>
              <a:t>·</a:t>
            </a:r>
            <a:r>
              <a:rPr lang="zh-CN" altLang="en-US" sz="3600" b="1">
                <a:solidFill>
                  <a:srgbClr val="FF3300"/>
                </a:solidFill>
                <a:ea typeface="华文行楷" panose="02010800040101010101" pitchFamily="2" charset="-122"/>
              </a:rPr>
              <a:t>母亲</a:t>
            </a:r>
            <a:r>
              <a:rPr lang="en-US" altLang="zh-CN" sz="3600" b="1">
                <a:solidFill>
                  <a:srgbClr val="FF3300"/>
                </a:solidFill>
                <a:ea typeface="华文行楷" panose="02010800040101010101" pitchFamily="2" charset="-122"/>
              </a:rPr>
              <a:t>》</a:t>
            </a:r>
            <a:endParaRPr lang="en-US" altLang="zh-CN" sz="3600" b="1">
              <a:solidFill>
                <a:srgbClr val="FF3300"/>
              </a:solidFill>
              <a:ea typeface="华文行楷" panose="02010800040101010101" pitchFamily="2" charset="-122"/>
            </a:endParaRPr>
          </a:p>
        </p:txBody>
      </p:sp>
      <p:pic>
        <p:nvPicPr>
          <p:cNvPr id="5127" name="Picture 5" descr="金色花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690938"/>
            <a:ext cx="3924300" cy="316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4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 Box 2"/>
          <p:cNvSpPr txBox="1">
            <a:spLocks noChangeArrowheads="1"/>
          </p:cNvSpPr>
          <p:nvPr/>
        </p:nvSpPr>
        <p:spPr bwMode="auto">
          <a:xfrm>
            <a:off x="3059113" y="2781300"/>
            <a:ext cx="3097212" cy="922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5400" b="1">
                <a:ea typeface="楷体_GB2312" pitchFamily="1" charset="-122"/>
              </a:rPr>
              <a:t>第一课时</a:t>
            </a:r>
            <a:endParaRPr lang="zh-CN" altLang="en-US" sz="5400" b="1">
              <a:ea typeface="楷体_GB2312" pitchFamily="1" charset="-122"/>
            </a:endParaRPr>
          </a:p>
        </p:txBody>
      </p:sp>
    </p:spTree>
  </p:cSld>
  <p:clrMapOvr>
    <a:masterClrMapping/>
  </p:clrMapOvr>
  <p:transition>
    <p:sndAc>
      <p:stSnd>
        <p:snd r:embed="rId1" name="arrow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/>
          </p:cNvSpPr>
          <p:nvPr/>
        </p:nvSpPr>
        <p:spPr bwMode="auto">
          <a:xfrm>
            <a:off x="113983" y="529908"/>
            <a:ext cx="8229600" cy="765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3200">
                <a:latin typeface="Calibri" panose="020F0502020204030204" pitchFamily="34" charset="0"/>
                <a:ea typeface="黑体" panose="02010609060101010101" pitchFamily="49" charset="-122"/>
              </a:rPr>
              <a:t>一、初探主题,把握情感</a:t>
            </a:r>
            <a:endParaRPr lang="zh-CN" altLang="en-US" sz="3200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sp>
        <p:nvSpPr>
          <p:cNvPr id="24578" name="矩形 69634"/>
          <p:cNvSpPr>
            <a:spLocks noChangeArrowheads="1"/>
          </p:cNvSpPr>
          <p:nvPr/>
        </p:nvSpPr>
        <p:spPr bwMode="auto">
          <a:xfrm>
            <a:off x="417195" y="1295400"/>
            <a:ext cx="8576310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700" b="1">
                <a:latin typeface="宋体" panose="02010600030101010101" pitchFamily="2" charset="-122"/>
              </a:rPr>
              <a:t>1.</a:t>
            </a:r>
            <a:r>
              <a:rPr lang="zh-CN" altLang="en-US" sz="2700" b="1">
                <a:latin typeface="宋体" panose="02010600030101010101" pitchFamily="2" charset="-122"/>
              </a:rPr>
              <a:t>本单元前面学的几篇课文都涉及</a:t>
            </a:r>
            <a:r>
              <a:rPr lang="en-US" altLang="zh-CN" sz="2700" b="1">
                <a:cs typeface="Arial" panose="020B0604020202020204" pitchFamily="34" charset="0"/>
              </a:rPr>
              <a:t>“</a:t>
            </a:r>
            <a:r>
              <a:rPr lang="zh-CN" altLang="en-US" sz="2700" b="1">
                <a:cs typeface="Arial" panose="020B0604020202020204" pitchFamily="34" charset="0"/>
              </a:rPr>
              <a:t>母爱</a:t>
            </a:r>
            <a:r>
              <a:rPr lang="en-US" altLang="zh-CN" sz="2700" b="1">
                <a:cs typeface="Arial" panose="020B0604020202020204" pitchFamily="34" charset="0"/>
              </a:rPr>
              <a:t>”</a:t>
            </a:r>
            <a:r>
              <a:rPr lang="en-US" altLang="zh-CN" sz="2700" b="1" smtClean="0">
                <a:sym typeface="宋体" panose="02010600030101010101" pitchFamily="2" charset="-122"/>
              </a:rPr>
              <a:t>,</a:t>
            </a:r>
            <a:r>
              <a:rPr lang="zh-CN" altLang="en-US" sz="2700" b="1" smtClean="0">
                <a:sym typeface="宋体" panose="02010600030101010101" pitchFamily="2" charset="-122"/>
              </a:rPr>
              <a:t>只是领悟的契机和回馈的方式不同。</a:t>
            </a:r>
            <a:r>
              <a:rPr lang="zh-CN" altLang="en-US" sz="2700" b="1">
                <a:latin typeface="宋体" panose="02010600030101010101" pitchFamily="2" charset="-122"/>
              </a:rPr>
              <a:t>朗读两首散文诗</a:t>
            </a:r>
            <a:r>
              <a:rPr lang="en-US" altLang="zh-CN" sz="2700" b="1" smtClean="0">
                <a:sym typeface="宋体" panose="02010600030101010101" pitchFamily="2" charset="-122"/>
              </a:rPr>
              <a:t>,</a:t>
            </a:r>
            <a:r>
              <a:rPr lang="zh-CN" altLang="en-US" sz="2700" b="1">
                <a:latin typeface="宋体" panose="02010600030101010101" pitchFamily="2" charset="-122"/>
              </a:rPr>
              <a:t>完成主题探究。</a:t>
            </a:r>
            <a:endParaRPr lang="zh-CN" altLang="en-US" sz="2700" b="1">
              <a:latin typeface="宋体" panose="02010600030101010101" pitchFamily="2" charset="-122"/>
            </a:endParaRPr>
          </a:p>
        </p:txBody>
      </p:sp>
      <p:graphicFrame>
        <p:nvGraphicFramePr>
          <p:cNvPr id="24610" name="Group 3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14300" y="2362200"/>
          <a:ext cx="8914765" cy="3650615"/>
        </p:xfrm>
        <a:graphic>
          <a:graphicData uri="http://schemas.openxmlformats.org/drawingml/2006/table">
            <a:tbl>
              <a:tblPr/>
              <a:tblGrid>
                <a:gridCol w="925830"/>
                <a:gridCol w="2353945"/>
                <a:gridCol w="3374390"/>
                <a:gridCol w="2260600"/>
              </a:tblGrid>
              <a:tr h="487680"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主题</a:t>
                      </a: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文章</a:t>
                      </a: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领悟的契机</a:t>
                      </a: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回馈的方式</a:t>
                      </a: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9300">
                <a:tc rowSpan="4"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lang="zh-CN" altLang="en-US" sz="2600" b="1" baseline="0"/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lang="zh-CN" altLang="en-US" sz="2600" b="1" baseline="0"/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2600" b="1" baseline="0"/>
                        <a:t>母爱</a:t>
                      </a: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《秋天的怀念》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母亲病逝</a:t>
                      </a:r>
                      <a:r>
                        <a:rPr lang="en-US" altLang="zh-CN" sz="2400" b="1" smtClean="0">
                          <a:sym typeface="宋体" panose="02010600030101010101" pitchFamily="2" charset="-122"/>
                        </a:rPr>
                        <a:t>,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临终遗言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改变自己的状态来报答母亲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9300">
                <a:tc vMerge="1"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《散步》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母亲年老体弱</a:t>
                      </a:r>
                      <a:r>
                        <a:rPr lang="en-US" altLang="zh-CN" sz="2400" b="1" smtClean="0">
                          <a:sym typeface="宋体" panose="02010600030101010101" pitchFamily="2" charset="-122"/>
                        </a:rPr>
                        <a:t>,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逐渐衰老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0" fontAlgn="base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陪伴、顺从、孝顺母亲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8505">
                <a:tc vMerge="1"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《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金色花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》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25830">
                <a:tc vMerge="1"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《荷叶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•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母亲》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Rectangle 1046"/>
          <p:cNvSpPr>
            <a:spLocks noChangeArrowheads="1"/>
          </p:cNvSpPr>
          <p:nvPr/>
        </p:nvSpPr>
        <p:spPr bwMode="auto">
          <a:xfrm>
            <a:off x="3352800" y="4495800"/>
            <a:ext cx="336804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l" defTabSz="914400" eaLnBrk="0" hangingPunct="0">
              <a:lnSpc>
                <a:spcPct val="100000"/>
              </a:lnSpc>
              <a:spcBef>
                <a:spcPct val="20000"/>
              </a:spcBef>
              <a:buClrTx/>
              <a:buSzTx/>
              <a:buFontTx/>
            </a:pPr>
            <a:r>
              <a:rPr lang="zh-CN" altLang="en-US" sz="2400" b="1">
                <a:solidFill>
                  <a:srgbClr val="0000FF"/>
                </a:solidFill>
                <a:latin typeface="隶书" panose="02010509060101010101" pitchFamily="49" charset="-122"/>
                <a:ea typeface="楷体" panose="02010609060101010101" pitchFamily="49" charset="-122"/>
              </a:rPr>
              <a:t>变成金色花来观察母亲</a:t>
            </a:r>
            <a:endParaRPr lang="zh-CN" altLang="en-US" sz="2400" b="1">
              <a:solidFill>
                <a:srgbClr val="0000FF"/>
              </a:solidFill>
              <a:latin typeface="隶书" panose="020105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Rectangle 1046"/>
          <p:cNvSpPr>
            <a:spLocks noChangeArrowheads="1"/>
          </p:cNvSpPr>
          <p:nvPr/>
        </p:nvSpPr>
        <p:spPr bwMode="auto">
          <a:xfrm>
            <a:off x="6740525" y="4348480"/>
            <a:ext cx="2252980" cy="755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9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</a:rPr>
              <a:t>悄悄地陪伴</a:t>
            </a:r>
            <a:r>
              <a:rPr lang="zh-CN" altLang="en-US" sz="2400" b="1">
                <a:solidFill>
                  <a:srgbClr val="FF0000"/>
                </a:solidFill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ea typeface="楷体" panose="02010609060101010101" pitchFamily="49" charset="-122"/>
              </a:rPr>
              <a:t>依恋着母亲</a:t>
            </a:r>
            <a:endParaRPr lang="zh-CN" altLang="en-US" sz="2400" b="1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7" name="Rectangle 1046"/>
          <p:cNvSpPr>
            <a:spLocks noChangeArrowheads="1"/>
          </p:cNvSpPr>
          <p:nvPr/>
        </p:nvSpPr>
        <p:spPr bwMode="auto">
          <a:xfrm>
            <a:off x="3429000" y="5181600"/>
            <a:ext cx="3368040" cy="4044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85000"/>
              </a:lnSpc>
              <a:spcBef>
                <a:spcPct val="20000"/>
              </a:spcBef>
            </a:pPr>
            <a:r>
              <a:rPr lang="zh-CN" altLang="en-US" sz="2400" b="1">
                <a:solidFill>
                  <a:srgbClr val="0000FF"/>
                </a:solidFill>
                <a:uFillTx/>
                <a:latin typeface="隶书" panose="02010509060101010101" pitchFamily="49" charset="-122"/>
                <a:ea typeface="楷体" panose="02010609060101010101" pitchFamily="49" charset="-122"/>
              </a:rPr>
              <a:t>看到雨打红莲</a:t>
            </a:r>
            <a:r>
              <a:rPr lang="zh-CN" altLang="en-US" sz="2400" b="1">
                <a:solidFill>
                  <a:srgbClr val="0000FF"/>
                </a:solidFill>
                <a:uFillTx/>
              </a:rPr>
              <a:t>,</a:t>
            </a:r>
            <a:r>
              <a:rPr lang="zh-CN" altLang="en-US" sz="2400" b="1">
                <a:solidFill>
                  <a:srgbClr val="0000FF"/>
                </a:solidFill>
                <a:uFillTx/>
                <a:ea typeface="楷体" panose="02010609060101010101" pitchFamily="49" charset="-122"/>
              </a:rPr>
              <a:t>荷叶护莲</a:t>
            </a:r>
            <a:endParaRPr lang="zh-CN" altLang="en-US" sz="2400" b="1">
              <a:solidFill>
                <a:srgbClr val="0000FF"/>
              </a:solidFill>
              <a:uFillTx/>
              <a:ea typeface="楷体" panose="02010609060101010101" pitchFamily="49" charset="-122"/>
            </a:endParaRPr>
          </a:p>
        </p:txBody>
      </p:sp>
      <p:sp>
        <p:nvSpPr>
          <p:cNvPr id="8" name="Rectangle 1046"/>
          <p:cNvSpPr>
            <a:spLocks noChangeArrowheads="1"/>
          </p:cNvSpPr>
          <p:nvPr/>
        </p:nvSpPr>
        <p:spPr bwMode="auto">
          <a:xfrm>
            <a:off x="6797040" y="5105400"/>
            <a:ext cx="2240915" cy="755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</a:rPr>
              <a:t>赞美、感激母亲</a:t>
            </a:r>
            <a:endParaRPr lang="zh-CN" altLang="en-US" sz="2400" b="1">
              <a:solidFill>
                <a:srgbClr val="FF0000"/>
              </a:solidFill>
              <a:latin typeface="隶书" panose="020105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/>
      <p:bldP spid="6" grpId="0" bldLvl="0"/>
      <p:bldP spid="7" grpId="0" bldLvl="0"/>
      <p:bldP spid="8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610" name="Group 3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13030" y="1295400"/>
          <a:ext cx="8917940" cy="4887595"/>
        </p:xfrm>
        <a:graphic>
          <a:graphicData uri="http://schemas.openxmlformats.org/drawingml/2006/table">
            <a:tbl>
              <a:tblPr/>
              <a:tblGrid>
                <a:gridCol w="1518285"/>
                <a:gridCol w="1921510"/>
                <a:gridCol w="2722245"/>
                <a:gridCol w="2755900"/>
              </a:tblGrid>
              <a:tr h="457200">
                <a:tc rowSpan="2"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比较维度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lang="zh-CN" altLang="en-US" sz="1600" b="1">
                        <a:solidFill>
                          <a:schemeClr val="accent4"/>
                        </a:solidFill>
                        <a:sym typeface="+mn-ea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2400" b="1">
                          <a:solidFill>
                            <a:schemeClr val="accent4"/>
                          </a:solidFill>
                          <a:sym typeface="+mn-ea"/>
                        </a:rPr>
                        <a:t>相同点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2400" b="1">
                          <a:solidFill>
                            <a:schemeClr val="accent4"/>
                          </a:solidFill>
                          <a:sym typeface="+mn-ea"/>
                        </a:rPr>
                        <a:t>不同点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 vMerge="1"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2400" b="1">
                          <a:sym typeface="+mn-ea"/>
                        </a:rPr>
                        <a:t>《金色花》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2400" b="1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《荷叶</a:t>
                      </a:r>
                      <a:r>
                        <a:rPr lang="en-US" altLang="zh-CN" sz="2400" b="1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•</a:t>
                      </a:r>
                      <a:r>
                        <a:rPr lang="zh-CN" altLang="en-US" sz="2400" b="1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母亲》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341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000" b="1">
                        <a:solidFill>
                          <a:schemeClr val="accent4"/>
                        </a:solidFill>
                        <a:uFillTx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accent4"/>
                          </a:solidFill>
                        </a:rPr>
                        <a:t>思想内容</a:t>
                      </a:r>
                      <a:endParaRPr lang="zh-CN" altLang="en-US" sz="2400" b="1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6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accent4"/>
                          </a:solidFill>
                        </a:rPr>
                        <a:t>感情基调</a:t>
                      </a:r>
                      <a:endParaRPr lang="zh-CN" altLang="en-US" sz="2400" b="1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342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accent4"/>
                          </a:solidFill>
                        </a:rPr>
                        <a:t>艺术手法</a:t>
                      </a:r>
                      <a:endParaRPr lang="zh-CN" altLang="en-US" sz="2400" b="1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0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accent4"/>
                          </a:solidFill>
                        </a:rPr>
                        <a:t>构思角度</a:t>
                      </a:r>
                      <a:endParaRPr lang="zh-CN" altLang="en-US" sz="2400" b="1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9300">
                <a:tc>
                  <a:txBody>
                    <a:bodyPr/>
                    <a:p>
                      <a:pPr algn="ctr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1">
                          <a:solidFill>
                            <a:schemeClr val="accent4"/>
                          </a:solidFill>
                        </a:rPr>
                        <a:t>人物形象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方正楷体_GBK" charset="0"/>
                          <a:ea typeface="微软雅黑" panose="020B0503020204020204" charset="-122"/>
                          <a:cs typeface="+mn-ea"/>
                          <a:sym typeface="微软雅黑" panose="020B0503020204020204" charset="-122"/>
                        </a:rPr>
                        <a:t>(</a:t>
                      </a: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ea"/>
                          <a:sym typeface="微软雅黑" panose="020B0503020204020204" charset="-122"/>
                        </a:rPr>
                        <a:t>母亲形象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方正楷体_GBK" charset="0"/>
                          <a:ea typeface="微软雅黑" panose="020B0503020204020204" charset="-122"/>
                          <a:cs typeface="+mn-ea"/>
                          <a:sym typeface="微软雅黑" panose="020B0503020204020204" charset="-122"/>
                        </a:rPr>
                        <a:t>)</a:t>
                      </a:r>
                      <a:endParaRPr lang="zh-CN" altLang="en-US" sz="2400" b="1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9300">
                <a:tc>
                  <a:txBody>
                    <a:bodyPr/>
                    <a:p>
                      <a:pPr algn="ctr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lang="zh-CN" altLang="en-US" sz="800" b="1">
                        <a:solidFill>
                          <a:schemeClr val="accent4"/>
                        </a:solidFill>
                      </a:endParaRPr>
                    </a:p>
                    <a:p>
                      <a:pPr algn="ctr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1">
                          <a:solidFill>
                            <a:schemeClr val="accent4"/>
                          </a:solidFill>
                        </a:rPr>
                        <a:t>语言风格</a:t>
                      </a:r>
                      <a:endParaRPr lang="zh-CN" altLang="en-US" sz="2400" b="1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4818" name="TextBox 1"/>
          <p:cNvSpPr txBox="1">
            <a:spLocks noChangeArrowheads="1"/>
          </p:cNvSpPr>
          <p:nvPr/>
        </p:nvSpPr>
        <p:spPr bwMode="auto">
          <a:xfrm>
            <a:off x="1676400" y="2209800"/>
            <a:ext cx="199263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ctr"/>
            <a:r>
              <a:rPr lang="zh-CN" altLang="en-US" sz="2800" b="1">
                <a:solidFill>
                  <a:srgbClr val="D51136"/>
                </a:solidFill>
                <a:sym typeface="宋体" panose="02010600030101010101" pitchFamily="2" charset="-122"/>
              </a:rPr>
              <a:t>母爱</a:t>
            </a:r>
            <a:endParaRPr lang="zh-CN" altLang="en-US" sz="2800" b="1">
              <a:solidFill>
                <a:srgbClr val="D51136"/>
              </a:solidFill>
              <a:latin typeface="楷体_GB2312" pitchFamily="1" charset="-122"/>
              <a:ea typeface="楷体_GB2312" pitchFamily="1" charset="-122"/>
              <a:sym typeface="宋体" panose="02010600030101010101" pitchFamily="2" charset="-122"/>
            </a:endParaRPr>
          </a:p>
        </p:txBody>
      </p:sp>
      <p:sp>
        <p:nvSpPr>
          <p:cNvPr id="3" name="TextBox 1"/>
          <p:cNvSpPr txBox="1">
            <a:spLocks noChangeArrowheads="1"/>
          </p:cNvSpPr>
          <p:nvPr/>
        </p:nvSpPr>
        <p:spPr bwMode="auto">
          <a:xfrm>
            <a:off x="3566795" y="2209800"/>
            <a:ext cx="2710180" cy="755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>
                <a:solidFill>
                  <a:srgbClr val="0000FF"/>
                </a:solidFill>
                <a:sym typeface="宋体" panose="02010600030101010101" pitchFamily="2" charset="-122"/>
              </a:rPr>
              <a:t>孩童对母亲的热爱和亲昵</a:t>
            </a:r>
            <a:endParaRPr lang="zh-CN" altLang="en-US" sz="2400" b="1">
              <a:solidFill>
                <a:srgbClr val="0000FF"/>
              </a:solidFill>
              <a:latin typeface="楷体_GB2312" pitchFamily="1" charset="-122"/>
              <a:ea typeface="楷体_GB2312" pitchFamily="1" charset="-122"/>
              <a:sym typeface="宋体" panose="02010600030101010101" pitchFamily="2" charset="-122"/>
            </a:endParaRPr>
          </a:p>
        </p:txBody>
      </p:sp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6276975" y="2209800"/>
            <a:ext cx="2754630" cy="755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>
                <a:solidFill>
                  <a:srgbClr val="D5113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少女对母亲的依恋和感激</a:t>
            </a:r>
            <a:endParaRPr lang="zh-CN" altLang="en-US" sz="2400" b="1">
              <a:solidFill>
                <a:srgbClr val="D51136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9" name="TextBox 1"/>
          <p:cNvSpPr txBox="1">
            <a:spLocks noChangeArrowheads="1"/>
          </p:cNvSpPr>
          <p:nvPr/>
        </p:nvSpPr>
        <p:spPr bwMode="auto">
          <a:xfrm>
            <a:off x="1635760" y="3429000"/>
            <a:ext cx="193040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ctr"/>
            <a:r>
              <a:rPr lang="zh-CN" altLang="en-US" sz="2800" b="1">
                <a:solidFill>
                  <a:srgbClr val="D51136"/>
                </a:solidFill>
                <a:sym typeface="宋体" panose="02010600030101010101" pitchFamily="2" charset="-122"/>
              </a:rPr>
              <a:t>象征手法</a:t>
            </a:r>
            <a:endParaRPr lang="zh-CN" altLang="en-US" sz="2800" b="1">
              <a:solidFill>
                <a:srgbClr val="D51136"/>
              </a:solidFill>
              <a:latin typeface="楷体_GB2312" pitchFamily="1" charset="-122"/>
              <a:ea typeface="楷体_GB2312" pitchFamily="1" charset="-122"/>
              <a:sym typeface="宋体" panose="02010600030101010101" pitchFamily="2" charset="-122"/>
            </a:endParaRPr>
          </a:p>
        </p:txBody>
      </p:sp>
      <p:sp>
        <p:nvSpPr>
          <p:cNvPr id="10" name="TextBox 1"/>
          <p:cNvSpPr txBox="1">
            <a:spLocks noChangeArrowheads="1"/>
          </p:cNvSpPr>
          <p:nvPr/>
        </p:nvSpPr>
        <p:spPr bwMode="auto">
          <a:xfrm>
            <a:off x="3570605" y="3385185"/>
            <a:ext cx="2717165" cy="755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>
                <a:solidFill>
                  <a:srgbClr val="0000FF"/>
                </a:solidFill>
                <a:sym typeface="宋体" panose="02010600030101010101" pitchFamily="2" charset="-122"/>
              </a:rPr>
              <a:t>“</a:t>
            </a:r>
            <a:r>
              <a:rPr lang="zh-CN" altLang="en-US" sz="2400" b="1">
                <a:solidFill>
                  <a:srgbClr val="0000FF"/>
                </a:solidFill>
                <a:sym typeface="宋体" panose="02010600030101010101" pitchFamily="2" charset="-122"/>
              </a:rPr>
              <a:t>金色花</a:t>
            </a:r>
            <a:r>
              <a:rPr lang="en-US" altLang="zh-CN" sz="2400" b="1">
                <a:solidFill>
                  <a:srgbClr val="0000FF"/>
                </a:solidFill>
                <a:sym typeface="宋体" panose="02010600030101010101" pitchFamily="2" charset="-122"/>
              </a:rPr>
              <a:t>”</a:t>
            </a:r>
            <a:r>
              <a:rPr lang="zh-CN" altLang="en-US" sz="2400" b="1">
                <a:solidFill>
                  <a:srgbClr val="0000FF"/>
                </a:solidFill>
                <a:sym typeface="宋体" panose="02010600030101010101" pitchFamily="2" charset="-122"/>
              </a:rPr>
              <a:t>象征着孩子的天真</a:t>
            </a:r>
            <a:endParaRPr lang="zh-CN" altLang="en-US" sz="2400" b="1">
              <a:solidFill>
                <a:srgbClr val="0000FF"/>
              </a:solidFill>
              <a:latin typeface="楷体_GB2312" pitchFamily="1" charset="-122"/>
              <a:ea typeface="楷体_GB2312" pitchFamily="1" charset="-122"/>
              <a:sym typeface="宋体" panose="02010600030101010101" pitchFamily="2" charset="-122"/>
            </a:endParaRPr>
          </a:p>
        </p:txBody>
      </p:sp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6277610" y="3384550"/>
            <a:ext cx="2784475" cy="755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>
                <a:solidFill>
                  <a:srgbClr val="D51136"/>
                </a:solidFill>
                <a:sym typeface="宋体" panose="02010600030101010101" pitchFamily="2" charset="-122"/>
              </a:rPr>
              <a:t>“</a:t>
            </a:r>
            <a:r>
              <a:rPr lang="zh-CN" altLang="en-US" sz="2400" b="1">
                <a:solidFill>
                  <a:srgbClr val="D5113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荷叶</a:t>
            </a:r>
            <a:r>
              <a:rPr lang="en-US" altLang="zh-CN" sz="2400" b="1">
                <a:solidFill>
                  <a:srgbClr val="D51136"/>
                </a:solidFill>
                <a:sym typeface="宋体" panose="02010600030101010101" pitchFamily="2" charset="-122"/>
              </a:rPr>
              <a:t>”</a:t>
            </a:r>
            <a:r>
              <a:rPr lang="zh-CN" altLang="en-US" sz="2400" b="1">
                <a:solidFill>
                  <a:srgbClr val="D5113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象征着母亲的厚爱</a:t>
            </a:r>
            <a:endParaRPr lang="zh-CN" altLang="en-US" sz="2400" b="1">
              <a:solidFill>
                <a:srgbClr val="D51136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2" name="TextBox 1"/>
          <p:cNvSpPr txBox="1">
            <a:spLocks noChangeArrowheads="1"/>
          </p:cNvSpPr>
          <p:nvPr/>
        </p:nvSpPr>
        <p:spPr bwMode="auto">
          <a:xfrm>
            <a:off x="1651000" y="5441315"/>
            <a:ext cx="191579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ctr"/>
            <a:r>
              <a:rPr lang="zh-CN" altLang="en-US" sz="2800" b="1">
                <a:solidFill>
                  <a:srgbClr val="D51136"/>
                </a:solidFill>
                <a:sym typeface="宋体" panose="02010600030101010101" pitchFamily="2" charset="-122"/>
              </a:rPr>
              <a:t>清新雅致</a:t>
            </a:r>
            <a:endParaRPr lang="zh-CN" altLang="en-US" sz="2800" b="1">
              <a:solidFill>
                <a:srgbClr val="D51136"/>
              </a:solidFill>
              <a:latin typeface="楷体_GB2312" pitchFamily="1" charset="-122"/>
              <a:ea typeface="楷体_GB2312" pitchFamily="1" charset="-122"/>
              <a:sym typeface="宋体" panose="02010600030101010101" pitchFamily="2" charset="-122"/>
            </a:endParaRPr>
          </a:p>
        </p:txBody>
      </p:sp>
      <p:sp>
        <p:nvSpPr>
          <p:cNvPr id="13" name="TextBox 1"/>
          <p:cNvSpPr txBox="1">
            <a:spLocks noChangeArrowheads="1"/>
          </p:cNvSpPr>
          <p:nvPr/>
        </p:nvSpPr>
        <p:spPr bwMode="auto">
          <a:xfrm>
            <a:off x="3566160" y="5488940"/>
            <a:ext cx="2642235" cy="4781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b="1">
                <a:solidFill>
                  <a:srgbClr val="0000FF"/>
                </a:solidFill>
                <a:sym typeface="宋体" panose="02010600030101010101" pitchFamily="2" charset="-122"/>
              </a:rPr>
              <a:t>活泼和口语化</a:t>
            </a:r>
            <a:endParaRPr lang="zh-CN" sz="2800" b="1">
              <a:solidFill>
                <a:srgbClr val="0000FF"/>
              </a:solidFill>
              <a:latin typeface="楷体_GB2312" pitchFamily="1" charset="-122"/>
              <a:ea typeface="楷体_GB2312" pitchFamily="1" charset="-122"/>
              <a:sym typeface="宋体" panose="02010600030101010101" pitchFamily="2" charset="-122"/>
            </a:endParaRPr>
          </a:p>
        </p:txBody>
      </p:sp>
      <p:sp>
        <p:nvSpPr>
          <p:cNvPr id="14" name="TextBox 1"/>
          <p:cNvSpPr txBox="1">
            <a:spLocks noChangeArrowheads="1"/>
          </p:cNvSpPr>
          <p:nvPr/>
        </p:nvSpPr>
        <p:spPr bwMode="auto">
          <a:xfrm>
            <a:off x="6247130" y="5441950"/>
            <a:ext cx="2784475" cy="4781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b="1">
                <a:solidFill>
                  <a:srgbClr val="D51136"/>
                </a:solidFill>
                <a:sym typeface="宋体" panose="02010600030101010101" pitchFamily="2" charset="-122"/>
              </a:rPr>
              <a:t>典雅和书面化</a:t>
            </a:r>
            <a:endParaRPr lang="zh-CN" sz="2800" b="1">
              <a:solidFill>
                <a:srgbClr val="D51136"/>
              </a:solidFill>
              <a:latin typeface="楷体_GB2312" pitchFamily="1" charset="-122"/>
              <a:ea typeface="楷体_GB2312" pitchFamily="1" charset="-122"/>
              <a:sym typeface="宋体" panose="02010600030101010101" pitchFamily="2" charset="-122"/>
            </a:endParaRPr>
          </a:p>
        </p:txBody>
      </p:sp>
      <p:sp>
        <p:nvSpPr>
          <p:cNvPr id="16" name="Rectangle 1046"/>
          <p:cNvSpPr>
            <a:spLocks noChangeArrowheads="1"/>
          </p:cNvSpPr>
          <p:nvPr/>
        </p:nvSpPr>
        <p:spPr bwMode="auto">
          <a:xfrm>
            <a:off x="1633220" y="2893060"/>
            <a:ext cx="1933575" cy="4914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ctr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600" b="1">
                <a:solidFill>
                  <a:srgbClr val="D51136"/>
                </a:solidFill>
                <a:latin typeface="宋体" panose="02010600030101010101" pitchFamily="2" charset="-122"/>
              </a:rPr>
              <a:t>舒缓、愉悦</a:t>
            </a:r>
            <a:endParaRPr lang="zh-CN" altLang="en-US" sz="2600" b="1">
              <a:solidFill>
                <a:srgbClr val="D51136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7" name="Rectangle 1046"/>
          <p:cNvSpPr>
            <a:spLocks noChangeArrowheads="1"/>
          </p:cNvSpPr>
          <p:nvPr/>
        </p:nvSpPr>
        <p:spPr bwMode="auto">
          <a:xfrm>
            <a:off x="6292850" y="2895600"/>
            <a:ext cx="2734310" cy="4914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ctr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600" b="1">
                <a:solidFill>
                  <a:srgbClr val="D51136"/>
                </a:solidFill>
                <a:uFillTx/>
                <a:latin typeface="隶书" panose="02010509060101010101" pitchFamily="49" charset="-122"/>
                <a:ea typeface="楷体" panose="02010609060101010101" pitchFamily="49" charset="-122"/>
              </a:rPr>
              <a:t>赞美、感激</a:t>
            </a:r>
            <a:endParaRPr lang="zh-CN" altLang="en-US" sz="2600" b="1">
              <a:solidFill>
                <a:srgbClr val="D51136"/>
              </a:solidFill>
              <a:uFillTx/>
              <a:latin typeface="隶书" panose="020105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8" name="TextBox 1"/>
          <p:cNvSpPr txBox="1">
            <a:spLocks noChangeArrowheads="1"/>
          </p:cNvSpPr>
          <p:nvPr/>
        </p:nvSpPr>
        <p:spPr bwMode="auto">
          <a:xfrm>
            <a:off x="3574415" y="2893060"/>
            <a:ext cx="2710180" cy="4914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00" b="1">
                <a:solidFill>
                  <a:srgbClr val="0000FF"/>
                </a:solidFill>
                <a:sym typeface="宋体" panose="02010600030101010101" pitchFamily="2" charset="-122"/>
              </a:rPr>
              <a:t>欢快、温馨</a:t>
            </a:r>
            <a:endParaRPr lang="zh-CN" altLang="en-US" sz="2600" b="1">
              <a:solidFill>
                <a:srgbClr val="0000FF"/>
              </a:solidFill>
              <a:latin typeface="楷体_GB2312" pitchFamily="1" charset="-122"/>
              <a:ea typeface="楷体_GB2312" pitchFamily="1" charset="-122"/>
              <a:sym typeface="宋体" panose="02010600030101010101" pitchFamily="2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551555" y="4191000"/>
            <a:ext cx="2717165" cy="4235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00" b="1">
                <a:solidFill>
                  <a:srgbClr val="0000FF"/>
                </a:solidFill>
                <a:sym typeface="宋体" panose="02010600030101010101" pitchFamily="2" charset="-122"/>
              </a:rPr>
              <a:t>虚拟之境</a:t>
            </a:r>
            <a:endParaRPr lang="zh-CN" sz="2400" b="1">
              <a:solidFill>
                <a:srgbClr val="0000FF"/>
              </a:solidFill>
              <a:latin typeface="楷体_GB2312" pitchFamily="1" charset="-122"/>
              <a:ea typeface="楷体_GB2312" pitchFamily="1" charset="-122"/>
              <a:sym typeface="宋体" panose="02010600030101010101" pitchFamily="2" charset="-122"/>
            </a:endParaRPr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6277610" y="4025265"/>
            <a:ext cx="2784475" cy="755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00" b="1">
                <a:solidFill>
                  <a:srgbClr val="D5113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眼前之景、现实之事</a:t>
            </a:r>
            <a:endParaRPr lang="zh-CN" sz="2400" b="1">
              <a:solidFill>
                <a:srgbClr val="D51136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3590290" y="4664710"/>
            <a:ext cx="2632075" cy="755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00" b="1">
                <a:solidFill>
                  <a:srgbClr val="0000FF"/>
                </a:solidFill>
                <a:sym typeface="宋体" panose="02010600030101010101" pitchFamily="2" charset="-122"/>
              </a:rPr>
              <a:t>贤淑温良、有文化修养的印度妇女</a:t>
            </a:r>
            <a:endParaRPr lang="zh-CN" sz="2400" b="1">
              <a:solidFill>
                <a:srgbClr val="0000FF"/>
              </a:solidFill>
              <a:latin typeface="楷体_GB2312" pitchFamily="1" charset="-122"/>
              <a:ea typeface="楷体_GB2312" pitchFamily="1" charset="-122"/>
              <a:sym typeface="宋体" panose="02010600030101010101" pitchFamily="2" charset="-122"/>
            </a:endParaRPr>
          </a:p>
        </p:txBody>
      </p:sp>
      <p:sp>
        <p:nvSpPr>
          <p:cNvPr id="7" name="TextBox 1"/>
          <p:cNvSpPr txBox="1">
            <a:spLocks noChangeArrowheads="1"/>
          </p:cNvSpPr>
          <p:nvPr/>
        </p:nvSpPr>
        <p:spPr bwMode="auto">
          <a:xfrm>
            <a:off x="6292850" y="4724400"/>
            <a:ext cx="2784475" cy="755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00" b="1">
                <a:solidFill>
                  <a:srgbClr val="D5113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写母亲使用象征手法</a:t>
            </a:r>
            <a:endParaRPr lang="zh-CN" sz="2400" b="1">
              <a:solidFill>
                <a:srgbClr val="D51136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0" name="矩形 69634"/>
          <p:cNvSpPr>
            <a:spLocks noChangeArrowheads="1"/>
          </p:cNvSpPr>
          <p:nvPr/>
        </p:nvSpPr>
        <p:spPr bwMode="auto">
          <a:xfrm>
            <a:off x="228600" y="457200"/>
            <a:ext cx="8576310" cy="8388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700" b="1">
                <a:latin typeface="宋体" panose="02010600030101010101" pitchFamily="2" charset="-122"/>
              </a:rPr>
              <a:t>2.</a:t>
            </a:r>
            <a:r>
              <a:rPr sz="2700" b="1"/>
              <a:t>整体把握两首散文诗在思想内容、感情基调、</a:t>
            </a:r>
            <a:r>
              <a:rPr lang="zh-CN" sz="2700" b="1"/>
              <a:t>艺术手法、构思角度、人物形象</a:t>
            </a:r>
            <a:r>
              <a:rPr lang="zh-CN" sz="2700" b="1">
                <a:sym typeface="+mn-ea"/>
              </a:rPr>
              <a:t>、</a:t>
            </a:r>
            <a:r>
              <a:rPr sz="2700" b="1">
                <a:sym typeface="+mn-ea"/>
              </a:rPr>
              <a:t>语言风格</a:t>
            </a:r>
            <a:r>
              <a:rPr lang="zh-CN" sz="2700" b="1">
                <a:sym typeface="+mn-ea"/>
              </a:rPr>
              <a:t>等</a:t>
            </a:r>
            <a:r>
              <a:rPr sz="2700" b="1"/>
              <a:t>方面的异同</a:t>
            </a:r>
            <a:r>
              <a:rPr lang="zh-CN" altLang="en-US" sz="2700" b="1">
                <a:latin typeface="宋体" panose="02010600030101010101" pitchFamily="2" charset="-122"/>
              </a:rPr>
              <a:t>。</a:t>
            </a:r>
            <a:endParaRPr lang="zh-CN" altLang="en-US" sz="27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" grpId="0"/>
      <p:bldP spid="4" grpId="0"/>
      <p:bldP spid="9" grpId="0"/>
      <p:bldP spid="10" grpId="0"/>
      <p:bldP spid="11" grpId="0"/>
      <p:bldP spid="12" grpId="0"/>
      <p:bldP spid="13" grpId="0"/>
      <p:bldP spid="14" grpId="0"/>
      <p:bldP spid="16" grpId="0" bldLvl="0"/>
      <p:bldP spid="17" grpId="0" bldLvl="0"/>
      <p:bldP spid="18" grpId="0"/>
      <p:bldP spid="2" grpId="0"/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/>
        </p:nvSpPr>
        <p:spPr bwMode="auto">
          <a:xfrm>
            <a:off x="152400" y="152400"/>
            <a:ext cx="8229600" cy="5956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zh-CN" altLang="en-US" sz="3200">
                <a:latin typeface="Calibri" panose="020F0502020204030204" pitchFamily="34" charset="0"/>
                <a:ea typeface="黑体" panose="02010609060101010101" pitchFamily="49" charset="-122"/>
              </a:rPr>
              <a:t>二、朗读诗歌,品味诗意</a:t>
            </a:r>
            <a:endParaRPr lang="zh-CN" altLang="en-US" sz="3200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sp>
        <p:nvSpPr>
          <p:cNvPr id="25603" name="矩形 69634"/>
          <p:cNvSpPr>
            <a:spLocks noChangeArrowheads="1"/>
          </p:cNvSpPr>
          <p:nvPr/>
        </p:nvSpPr>
        <p:spPr bwMode="auto">
          <a:xfrm>
            <a:off x="342265" y="609600"/>
            <a:ext cx="8675370" cy="13087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</a:rPr>
              <a:t>找出</a:t>
            </a:r>
            <a:r>
              <a:rPr lang="zh-CN" altLang="en-US" sz="2800" b="1" smtClean="0">
                <a:ln>
                  <a:noFill/>
                </a:ln>
                <a:effectLst/>
                <a:sym typeface="宋体" panose="02010600030101010101" pitchFamily="2" charset="-122"/>
              </a:rPr>
              <a:t>《荷叶</a:t>
            </a:r>
            <a:r>
              <a:rPr lang="en-US" altLang="zh-CN" sz="2800" b="1" smtClean="0">
                <a:ln>
                  <a:noFill/>
                </a:ln>
                <a:effectLst/>
                <a:sym typeface="宋体" panose="02010600030101010101" pitchFamily="2" charset="-122"/>
              </a:rPr>
              <a:t>•</a:t>
            </a:r>
            <a:r>
              <a:rPr lang="zh-CN" altLang="en-US" sz="2800" b="1" smtClean="0">
                <a:ln>
                  <a:noFill/>
                </a:ln>
                <a:effectLst/>
                <a:sym typeface="宋体" panose="02010600030101010101" pitchFamily="2" charset="-122"/>
              </a:rPr>
              <a:t>母亲》的文眼</a:t>
            </a:r>
            <a:r>
              <a:rPr lang="en-US" altLang="zh-CN" sz="3200" b="1" smtClean="0">
                <a:sym typeface="宋体" panose="02010600030101010101" pitchFamily="2" charset="-122"/>
              </a:rPr>
              <a:t>,</a:t>
            </a:r>
            <a:r>
              <a:rPr lang="zh-CN" altLang="en-US" sz="2800" b="1" smtClean="0">
                <a:sym typeface="宋体" panose="02010600030101010101" pitchFamily="2" charset="-122"/>
              </a:rPr>
              <a:t>根据文眼确定文章的感情基调。探究文章的感情基调和朗读的语气、语调之间的关联。</a:t>
            </a:r>
            <a:endParaRPr lang="zh-CN" altLang="en-US" sz="2800" b="1" smtClean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aphicFrame>
        <p:nvGraphicFramePr>
          <p:cNvPr id="24610" name="Group 3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52400" y="1905635"/>
          <a:ext cx="8703310" cy="4787900"/>
        </p:xfrm>
        <a:graphic>
          <a:graphicData uri="http://schemas.openxmlformats.org/drawingml/2006/table">
            <a:tbl>
              <a:tblPr/>
              <a:tblGrid>
                <a:gridCol w="2523490"/>
                <a:gridCol w="2681605"/>
                <a:gridCol w="3498215"/>
              </a:tblGrid>
              <a:tr h="487680"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文章</a:t>
                      </a: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文眼</a:t>
                      </a: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感情基调</a:t>
                      </a: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3920"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《</a:t>
                      </a: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秋天的怀念</a:t>
                      </a:r>
                      <a:r>
                        <a:rPr kumimoji="0" lang="en-US" altLang="zh-CN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》</a:t>
                      </a:r>
                      <a:endParaRPr kumimoji="0" lang="en-US" altLang="zh-CN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我俩在一块儿,要好好儿活</a:t>
                      </a:r>
                      <a:r>
                        <a:rPr kumimoji="0" lang="en-US" altLang="zh-CN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……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低沉、内敛、坚定、后悔</a:t>
                      </a: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1200"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《荷叶</a:t>
                      </a:r>
                      <a:r>
                        <a:rPr kumimoji="0" lang="en-US" altLang="zh-CN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•</a:t>
                      </a: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母亲》</a:t>
                      </a: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①</a:t>
                      </a: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②</a:t>
                      </a: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2760">
                <a:tc rowSpan="2"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感情基调与语气、语调的关联</a:t>
                      </a: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12340">
                <a:tc vMerge="1"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③</a:t>
                      </a: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3124200" y="3505200"/>
            <a:ext cx="1179195" cy="4914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600" b="1">
                <a:solidFill>
                  <a:srgbClr val="0000FF"/>
                </a:solidFill>
                <a:sym typeface="+mn-ea"/>
              </a:rPr>
              <a:t>结尾段</a:t>
            </a:r>
            <a:endParaRPr lang="zh-CN" altLang="en-US" sz="2600" b="1">
              <a:solidFill>
                <a:srgbClr val="0000FF"/>
              </a:solidFill>
              <a:sym typeface="+mn-ea"/>
            </a:endParaRPr>
          </a:p>
        </p:txBody>
      </p:sp>
      <p:sp>
        <p:nvSpPr>
          <p:cNvPr id="5" name="Rectangle 1046"/>
          <p:cNvSpPr>
            <a:spLocks noChangeArrowheads="1"/>
          </p:cNvSpPr>
          <p:nvPr/>
        </p:nvSpPr>
        <p:spPr bwMode="auto">
          <a:xfrm>
            <a:off x="5334000" y="3276600"/>
            <a:ext cx="3446145" cy="8102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9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2600" b="1">
                <a:solidFill>
                  <a:srgbClr val="FF3300"/>
                </a:solidFill>
                <a:latin typeface="隶书" panose="020105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600" b="1">
                <a:solidFill>
                  <a:srgbClr val="FF3300"/>
                </a:solidFill>
                <a:latin typeface="隶书" panose="02010509060101010101" pitchFamily="49" charset="-122"/>
                <a:ea typeface="楷体" panose="02010609060101010101" pitchFamily="49" charset="-122"/>
              </a:rPr>
              <a:t>舒缓、愉悦、赞美、感激</a:t>
            </a:r>
            <a:endParaRPr lang="zh-CN" altLang="en-US" sz="2600">
              <a:solidFill>
                <a:srgbClr val="0000FF"/>
              </a:solidFill>
              <a:latin typeface="Calibri" panose="020F0502020204030204" pitchFamily="34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67000" y="4648200"/>
            <a:ext cx="6137275" cy="18897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600" b="1">
                <a:solidFill>
                  <a:srgbClr val="0000FF"/>
                </a:solidFill>
              </a:rPr>
              <a:t>     </a:t>
            </a:r>
            <a:r>
              <a:rPr lang="zh-CN" altLang="en-US" sz="2600" b="1">
                <a:solidFill>
                  <a:srgbClr val="0000FF"/>
                </a:solidFill>
              </a:rPr>
              <a:t>感情基调</a:t>
            </a:r>
            <a:r>
              <a:rPr lang="zh-CN" altLang="en-US" sz="2600" b="1">
                <a:solidFill>
                  <a:srgbClr val="FF0000"/>
                </a:solidFill>
              </a:rPr>
              <a:t>低沉内敛</a:t>
            </a:r>
            <a:r>
              <a:rPr lang="zh-CN" altLang="en-US" sz="2600" b="1">
                <a:solidFill>
                  <a:srgbClr val="0000FF"/>
                </a:solidFill>
              </a:rPr>
              <a:t>时</a:t>
            </a:r>
            <a:r>
              <a:rPr lang="zh-CN" altLang="en-US" sz="26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600" b="1">
                <a:solidFill>
                  <a:srgbClr val="0000FF"/>
                </a:solidFill>
              </a:rPr>
              <a:t>语气是</a:t>
            </a:r>
            <a:r>
              <a:rPr lang="zh-CN" altLang="en-US" sz="2600" b="1">
                <a:solidFill>
                  <a:srgbClr val="FF0000"/>
                </a:solidFill>
              </a:rPr>
              <a:t>沉重</a:t>
            </a:r>
            <a:r>
              <a:rPr lang="zh-CN" altLang="en-US" sz="2600" b="1">
                <a:solidFill>
                  <a:srgbClr val="0000FF"/>
                </a:solidFill>
              </a:rPr>
              <a:t>的</a:t>
            </a:r>
            <a:r>
              <a:rPr lang="zh-CN" altLang="en-US" sz="26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600" b="1">
                <a:solidFill>
                  <a:srgbClr val="0000FF"/>
                </a:solidFill>
              </a:rPr>
              <a:t>朗读时应放</a:t>
            </a:r>
            <a:r>
              <a:rPr lang="zh-CN" altLang="en-US" sz="2600" b="1">
                <a:solidFill>
                  <a:srgbClr val="FF0000"/>
                </a:solidFill>
              </a:rPr>
              <a:t>慢速</a:t>
            </a:r>
            <a:r>
              <a:rPr lang="zh-CN" altLang="en-US" sz="2600" b="1">
                <a:solidFill>
                  <a:srgbClr val="0000FF"/>
                </a:solidFill>
              </a:rPr>
              <a:t>度；</a:t>
            </a:r>
            <a:r>
              <a:rPr lang="zh-CN" altLang="en-US" sz="2600" b="1">
                <a:solidFill>
                  <a:srgbClr val="0000FF"/>
                </a:solidFill>
                <a:sym typeface="+mn-ea"/>
              </a:rPr>
              <a:t>感情基调</a:t>
            </a:r>
            <a:r>
              <a:rPr lang="zh-CN" altLang="en-US" sz="2600" b="1">
                <a:solidFill>
                  <a:srgbClr val="FF0000"/>
                </a:solidFill>
                <a:sym typeface="+mn-ea"/>
              </a:rPr>
              <a:t>欢快愉悦</a:t>
            </a:r>
            <a:r>
              <a:rPr lang="zh-CN" altLang="en-US" sz="2600" b="1">
                <a:solidFill>
                  <a:srgbClr val="0000FF"/>
                </a:solidFill>
                <a:sym typeface="+mn-ea"/>
              </a:rPr>
              <a:t>时</a:t>
            </a:r>
            <a:r>
              <a:rPr lang="zh-CN" altLang="en-US" sz="26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600" b="1">
                <a:solidFill>
                  <a:srgbClr val="0000FF"/>
                </a:solidFill>
                <a:sym typeface="+mn-ea"/>
              </a:rPr>
              <a:t>语气是</a:t>
            </a:r>
            <a:r>
              <a:rPr lang="zh-CN" altLang="en-US" sz="2600" b="1">
                <a:solidFill>
                  <a:srgbClr val="FF0000"/>
                </a:solidFill>
                <a:sym typeface="+mn-ea"/>
              </a:rPr>
              <a:t>昂扬</a:t>
            </a:r>
            <a:r>
              <a:rPr lang="zh-CN" altLang="en-US" sz="2600" b="1">
                <a:solidFill>
                  <a:srgbClr val="0000FF"/>
                </a:solidFill>
                <a:sym typeface="+mn-ea"/>
              </a:rPr>
              <a:t>的</a:t>
            </a:r>
            <a:r>
              <a:rPr lang="zh-CN" altLang="en-US" sz="26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600" b="1">
                <a:solidFill>
                  <a:srgbClr val="0000FF"/>
                </a:solidFill>
                <a:sym typeface="+mn-ea"/>
              </a:rPr>
              <a:t>语速可以适当</a:t>
            </a:r>
            <a:r>
              <a:rPr lang="zh-CN" altLang="en-US" sz="2600" b="1">
                <a:solidFill>
                  <a:srgbClr val="FF0000"/>
                </a:solidFill>
                <a:sym typeface="+mn-ea"/>
              </a:rPr>
              <a:t>加快</a:t>
            </a:r>
            <a:r>
              <a:rPr lang="zh-CN" altLang="en-US" sz="2600" b="1">
                <a:solidFill>
                  <a:srgbClr val="0000FF"/>
                </a:solidFill>
                <a:sym typeface="+mn-ea"/>
              </a:rPr>
              <a:t>。</a:t>
            </a:r>
            <a:r>
              <a:rPr lang="zh-CN" altLang="en-US" sz="2600" b="1" smtClean="0">
                <a:ln>
                  <a:noFill/>
                </a:ln>
                <a:solidFill>
                  <a:srgbClr val="0000FF"/>
                </a:solidFill>
                <a:effectLst/>
                <a:sym typeface="+mn-ea"/>
              </a:rPr>
              <a:t>感情基调的确定与朗读的设计都应考虑文章的情感表达</a:t>
            </a:r>
            <a:endParaRPr lang="zh-CN" altLang="en-US" sz="2600" b="1" smtClean="0">
              <a:ln>
                <a:noFill/>
              </a:ln>
              <a:solidFill>
                <a:srgbClr val="0000FF"/>
              </a:solidFill>
              <a:effectLst/>
              <a:sym typeface="+mn-ea"/>
            </a:endParaRPr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矩形 69634"/>
          <p:cNvSpPr>
            <a:spLocks noChangeArrowheads="1"/>
          </p:cNvSpPr>
          <p:nvPr/>
        </p:nvSpPr>
        <p:spPr bwMode="auto">
          <a:xfrm>
            <a:off x="304800" y="457200"/>
            <a:ext cx="8459788" cy="31381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宋体" panose="02010600030101010101" pitchFamily="2" charset="-122"/>
              </a:rPr>
              <a:t>2.</a:t>
            </a:r>
            <a:r>
              <a:rPr lang="zh-CN" altLang="en-US" sz="2800" b="1">
                <a:latin typeface="宋体" panose="02010600030101010101" pitchFamily="2" charset="-122"/>
              </a:rPr>
              <a:t>反复朗读《金色花》原文和</a:t>
            </a:r>
            <a:r>
              <a:rPr lang="zh-CN" altLang="en-US" sz="2800" b="1">
                <a:sym typeface="+mn-ea"/>
              </a:rPr>
              <a:t>变换语序、标点、称呼</a:t>
            </a:r>
            <a:r>
              <a:rPr lang="zh-CN" altLang="en-US" sz="2800" b="1">
                <a:latin typeface="宋体" panose="02010600030101010101" pitchFamily="2" charset="-122"/>
              </a:rPr>
              <a:t>后的文段</a:t>
            </a:r>
            <a:r>
              <a:rPr lang="zh-CN" altLang="en-US" sz="2800" b="1"/>
              <a:t>,</a:t>
            </a:r>
            <a:r>
              <a:rPr lang="zh-CN" altLang="en-US" sz="2800" b="1">
                <a:latin typeface="宋体" panose="02010600030101010101" pitchFamily="2" charset="-122"/>
              </a:rPr>
              <a:t>仔细体会课文中</a:t>
            </a:r>
            <a:r>
              <a:rPr lang="zh-CN" altLang="en-US" sz="2800" b="1">
                <a:ea typeface="SimSun-ExtB" panose="02010609060101010101" pitchFamily="49" charset="-122"/>
              </a:rPr>
              <a:t>“妈妈”与“我”</a:t>
            </a:r>
            <a:r>
              <a:rPr lang="zh-CN" altLang="en-US" sz="2800" b="1"/>
              <a:t>的对话时的语气和情感。</a:t>
            </a:r>
            <a:endParaRPr lang="zh-CN" altLang="en-US" sz="2800" b="1"/>
          </a:p>
          <a:p>
            <a:r>
              <a:rPr lang="en-US" altLang="zh-CN" sz="2800" b="1"/>
              <a:t>       </a:t>
            </a:r>
            <a:r>
              <a:rPr lang="zh-CN" altLang="en-US" sz="2800" b="1"/>
              <a:t>原文</a:t>
            </a: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  <a:cs typeface="+mn-ea"/>
                <a:sym typeface="微软雅黑" panose="020B0503020204020204" charset="-122"/>
              </a:rPr>
              <a:t>：</a:t>
            </a:r>
            <a:r>
              <a:rPr lang="zh-CN" altLang="en-US" sz="28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/>
              <a:t>你到哪里去了</a:t>
            </a:r>
            <a:r>
              <a:rPr lang="en-US" altLang="zh-CN" sz="2800" b="1"/>
              <a:t>,</a:t>
            </a:r>
            <a:r>
              <a:rPr lang="zh-CN" altLang="en-US" sz="2800" b="1"/>
              <a:t>你这坏孩子？</a:t>
            </a:r>
            <a:r>
              <a:rPr lang="zh-CN" altLang="en-US" sz="28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endParaRPr lang="zh-CN" altLang="en-US" sz="2800" b="1"/>
          </a:p>
          <a:p>
            <a:r>
              <a:rPr lang="en-US" altLang="zh-CN" sz="2800">
                <a:solidFill>
                  <a:srgbClr val="000000"/>
                </a:solidFill>
                <a:latin typeface="方正楷体_GBK" charset="0"/>
                <a:ea typeface="微软雅黑" panose="020B0503020204020204" charset="-122"/>
                <a:cs typeface="+mn-ea"/>
                <a:sym typeface="微软雅黑" panose="020B0503020204020204" charset="-122"/>
              </a:rPr>
              <a:t>       </a:t>
            </a:r>
            <a:r>
              <a:rPr lang="zh-CN" altLang="en-US" sz="2800" b="1"/>
              <a:t>变换语序</a:t>
            </a: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  <a:cs typeface="+mn-ea"/>
                <a:sym typeface="微软雅黑" panose="020B0503020204020204" charset="-122"/>
              </a:rPr>
              <a:t>：</a:t>
            </a:r>
            <a:r>
              <a:rPr lang="zh-CN" altLang="en-US" sz="28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/>
              <a:t>你这坏孩子</a:t>
            </a:r>
            <a:r>
              <a:rPr lang="en-US" altLang="zh-CN" sz="2800" b="1"/>
              <a:t>,</a:t>
            </a:r>
            <a:r>
              <a:rPr lang="zh-CN" altLang="en-US" sz="2800" b="1"/>
              <a:t>你到哪里去了？</a:t>
            </a:r>
            <a:r>
              <a:rPr lang="zh-CN" altLang="en-US" sz="28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endParaRPr lang="zh-CN" altLang="en-US" sz="2800" b="1"/>
          </a:p>
          <a:p>
            <a:r>
              <a:rPr lang="en-US" altLang="zh-CN" sz="2800" b="1"/>
              <a:t>       </a:t>
            </a:r>
            <a:r>
              <a:rPr lang="zh-CN" altLang="en-US" sz="2800" b="1"/>
              <a:t>变换标点</a:t>
            </a: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  <a:cs typeface="+mn-ea"/>
                <a:sym typeface="微软雅黑" panose="020B0503020204020204" charset="-122"/>
              </a:rPr>
              <a:t>：</a:t>
            </a:r>
            <a:r>
              <a:rPr lang="zh-CN" altLang="en-US" sz="28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/>
              <a:t>你到哪里去了</a:t>
            </a:r>
            <a:r>
              <a:rPr lang="en-US" altLang="zh-CN" sz="2800" b="1"/>
              <a:t>,</a:t>
            </a:r>
            <a:r>
              <a:rPr lang="zh-CN" altLang="en-US" sz="2800" b="1"/>
              <a:t>你这坏孩子！</a:t>
            </a:r>
            <a:r>
              <a:rPr lang="zh-CN" altLang="en-US" sz="28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endParaRPr lang="zh-CN" altLang="en-US" sz="2800" b="1"/>
          </a:p>
          <a:p>
            <a:r>
              <a:rPr lang="en-US" altLang="zh-CN" sz="2800" b="1"/>
              <a:t>       </a:t>
            </a:r>
            <a:r>
              <a:rPr lang="zh-CN" altLang="en-US" sz="2800" b="1"/>
              <a:t>删去称呼</a:t>
            </a: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  <a:cs typeface="+mn-ea"/>
                <a:sym typeface="微软雅黑" panose="020B0503020204020204" charset="-122"/>
              </a:rPr>
              <a:t>：</a:t>
            </a:r>
            <a:r>
              <a:rPr lang="zh-CN" altLang="en-US" sz="28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/>
              <a:t>我不告诉你。</a:t>
            </a:r>
            <a:r>
              <a:rPr lang="zh-CN" altLang="en-US" sz="28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000" b="1"/>
              <a:t> </a:t>
            </a:r>
            <a:endParaRPr lang="zh-CN" altLang="en-US" sz="3000" b="1"/>
          </a:p>
        </p:txBody>
      </p:sp>
      <p:sp>
        <p:nvSpPr>
          <p:cNvPr id="61447" name="Rectangle 7"/>
          <p:cNvSpPr>
            <a:spLocks noChangeArrowheads="1"/>
          </p:cNvSpPr>
          <p:nvPr/>
        </p:nvSpPr>
        <p:spPr bwMode="auto">
          <a:xfrm>
            <a:off x="374650" y="3505200"/>
            <a:ext cx="8562975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2800" b="1"/>
              <a:t>原文中</a:t>
            </a:r>
            <a:r>
              <a:rPr lang="zh-CN" altLang="en-US" sz="2800" b="1">
                <a:solidFill>
                  <a:srgbClr val="FF3300"/>
                </a:solidFill>
                <a:ea typeface="楷体" panose="02010609060101010101" pitchFamily="49" charset="-122"/>
              </a:rPr>
              <a:t>母亲</a:t>
            </a:r>
            <a:r>
              <a:rPr lang="zh-CN" altLang="en-US" sz="2800" b="1"/>
              <a:t>说话时的语气虽然带有</a:t>
            </a:r>
            <a:r>
              <a:rPr lang="zh-CN" altLang="en-US" sz="2800" b="1">
                <a:solidFill>
                  <a:srgbClr val="FF3300"/>
                </a:solidFill>
                <a:ea typeface="楷体" panose="02010609060101010101" pitchFamily="49" charset="-122"/>
              </a:rPr>
              <a:t>嗔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</a:rPr>
              <a:t>chēn</a:t>
            </a:r>
            <a:r>
              <a:rPr lang="zh-CN" altLang="en-US" sz="2800" b="1">
                <a:solidFill>
                  <a:srgbClr val="FF3300"/>
                </a:solidFill>
                <a:ea typeface="楷体" panose="02010609060101010101" pitchFamily="49" charset="-122"/>
              </a:rPr>
              <a:t>怪</a:t>
            </a:r>
            <a:r>
              <a:rPr lang="zh-CN" altLang="en-US" sz="2800" b="1"/>
              <a:t>,但是充满了</a:t>
            </a:r>
            <a:r>
              <a:rPr lang="zh-CN" altLang="en-US" sz="2800" b="1">
                <a:solidFill>
                  <a:srgbClr val="FF3300"/>
                </a:solidFill>
                <a:ea typeface="楷体" panose="02010609060101010101" pitchFamily="49" charset="-122"/>
              </a:rPr>
              <a:t>担心、关心和疼爱；</a:t>
            </a:r>
            <a:endParaRPr lang="zh-CN" altLang="en-US" sz="2800" b="1">
              <a:solidFill>
                <a:srgbClr val="FF3300"/>
              </a:solidFill>
              <a:ea typeface="楷体" panose="02010609060101010101" pitchFamily="49" charset="-122"/>
            </a:endParaRPr>
          </a:p>
        </p:txBody>
      </p:sp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381000" y="4495800"/>
            <a:ext cx="8397875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2800" b="1"/>
              <a:t>变换语序和标点后,</a:t>
            </a:r>
            <a:r>
              <a:rPr lang="zh-CN" altLang="en-US" sz="2800" b="1">
                <a:solidFill>
                  <a:srgbClr val="FF3300"/>
                </a:solidFill>
                <a:ea typeface="楷体" panose="02010609060101010101" pitchFamily="49" charset="-122"/>
              </a:rPr>
              <a:t>母亲</a:t>
            </a:r>
            <a:r>
              <a:rPr lang="zh-CN" altLang="en-US" sz="2800" b="1"/>
              <a:t>说话时的语气充满了</a:t>
            </a:r>
            <a:r>
              <a:rPr lang="zh-CN" altLang="en-US" sz="2800" b="1">
                <a:solidFill>
                  <a:srgbClr val="FF3300"/>
                </a:solidFill>
                <a:ea typeface="楷体" panose="02010609060101010101" pitchFamily="49" charset="-122"/>
              </a:rPr>
              <a:t>不满</a:t>
            </a:r>
            <a:r>
              <a:rPr lang="zh-CN" altLang="en-US" sz="2800" b="1"/>
              <a:t>,带有</a:t>
            </a:r>
            <a:r>
              <a:rPr lang="zh-CN" altLang="en-US" sz="2800" b="1">
                <a:solidFill>
                  <a:srgbClr val="FF3300"/>
                </a:solidFill>
                <a:ea typeface="楷体" panose="02010609060101010101" pitchFamily="49" charset="-122"/>
              </a:rPr>
              <a:t>批评和责问</a:t>
            </a:r>
            <a:r>
              <a:rPr lang="zh-CN" altLang="en-US" sz="2800" b="1"/>
              <a:t>之意。</a:t>
            </a:r>
            <a:endParaRPr lang="zh-CN" altLang="en-US" sz="2800" b="1"/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381000" y="5486400"/>
            <a:ext cx="7848600" cy="952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lang="zh-CN" altLang="en-US" sz="2800" b="1"/>
              <a:t>原文中</a:t>
            </a:r>
            <a:r>
              <a:rPr lang="zh-CN" altLang="en-US" sz="2800" b="1">
                <a:ea typeface="SimSun-ExtB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FF3300"/>
                </a:solidFill>
                <a:ea typeface="SimSun-ExtB" panose="02010609060101010101" pitchFamily="49" charset="-122"/>
              </a:rPr>
              <a:t>我</a:t>
            </a:r>
            <a:r>
              <a:rPr lang="zh-CN" altLang="en-US" sz="2800" b="1">
                <a:ea typeface="SimSun-ExtB" panose="02010609060101010101" pitchFamily="49" charset="-122"/>
              </a:rPr>
              <a:t>”</a:t>
            </a:r>
            <a:r>
              <a:rPr lang="zh-CN" altLang="en-US" sz="2800" b="1"/>
              <a:t>是以</a:t>
            </a:r>
            <a:r>
              <a:rPr lang="zh-CN" altLang="en-US" sz="2800" b="1">
                <a:solidFill>
                  <a:srgbClr val="FF3300"/>
                </a:solidFill>
                <a:ea typeface="楷体" panose="02010609060101010101" pitchFamily="49" charset="-122"/>
              </a:rPr>
              <a:t>调皮、撒娇</a:t>
            </a:r>
            <a:r>
              <a:rPr lang="zh-CN" altLang="en-US" sz="2800" b="1"/>
              <a:t>的语气说话的,删去称呼后,语气变得</a:t>
            </a:r>
            <a:r>
              <a:rPr lang="zh-CN" altLang="en-US" sz="2800" b="1">
                <a:solidFill>
                  <a:srgbClr val="FF3300"/>
                </a:solidFill>
                <a:ea typeface="楷体" panose="02010609060101010101" pitchFamily="49" charset="-122"/>
              </a:rPr>
              <a:t>冷淡和不耐烦</a:t>
            </a:r>
            <a:r>
              <a:rPr lang="zh-CN" altLang="en-US" sz="2800" b="1">
                <a:ea typeface="楷体" panose="02010609060101010101" pitchFamily="49" charset="-122"/>
              </a:rPr>
              <a:t>。</a:t>
            </a:r>
            <a:endParaRPr lang="zh-CN" altLang="en-US" sz="2800" b="1"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sndAc>
      <p:stSnd>
        <p:snd r:embed="rId1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7" grpId="0"/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5" name="TextBox 6"/>
          <p:cNvSpPr txBox="1">
            <a:spLocks noChangeArrowheads="1"/>
          </p:cNvSpPr>
          <p:nvPr/>
        </p:nvSpPr>
        <p:spPr bwMode="auto">
          <a:xfrm>
            <a:off x="533400" y="2248218"/>
            <a:ext cx="8301038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   </a:t>
            </a:r>
            <a:r>
              <a:rPr sz="2800" b="1">
                <a:solidFill>
                  <a:srgbClr val="0000FF"/>
                </a:solidFill>
              </a:rPr>
              <a:t>《金色花》表现了孩子与母亲之间浓浓的情</a:t>
            </a:r>
            <a:r>
              <a:rPr lang="zh-CN" altLang="en-US" sz="2800" b="1">
                <a:solidFill>
                  <a:srgbClr val="0000FF"/>
                </a:solidFill>
                <a:sym typeface="+mn-ea"/>
              </a:rPr>
              <a:t>,</a:t>
            </a:r>
            <a:r>
              <a:rPr sz="2800" b="1">
                <a:solidFill>
                  <a:srgbClr val="0000FF"/>
                </a:solidFill>
              </a:rPr>
              <a:t>给人以温暖、温馨的感觉</a:t>
            </a:r>
            <a:r>
              <a:rPr lang="zh-CN" altLang="en-US" sz="2800" b="1">
                <a:solidFill>
                  <a:srgbClr val="0000FF"/>
                </a:solidFill>
                <a:sym typeface="+mn-ea"/>
              </a:rPr>
              <a:t>,</a:t>
            </a:r>
            <a:r>
              <a:rPr sz="2800" b="1">
                <a:solidFill>
                  <a:srgbClr val="0000FF"/>
                </a:solidFill>
              </a:rPr>
              <a:t>是泰戈尔对</a:t>
            </a:r>
            <a:r>
              <a:rPr lang="zh-CN" sz="2800" b="1">
                <a:solidFill>
                  <a:srgbClr val="0000FF"/>
                </a:solidFill>
              </a:rPr>
              <a:t>母爱</a:t>
            </a:r>
            <a:r>
              <a:rPr sz="2800" b="1">
                <a:solidFill>
                  <a:srgbClr val="0000FF"/>
                </a:solidFill>
              </a:rPr>
              <a:t>的回忆、渴望与幻想。</a:t>
            </a:r>
            <a:endParaRPr sz="2800" b="1">
              <a:solidFill>
                <a:srgbClr val="0000FF"/>
              </a:solidFill>
            </a:endParaRPr>
          </a:p>
        </p:txBody>
      </p:sp>
      <p:sp>
        <p:nvSpPr>
          <p:cNvPr id="35843" name="Rectangle 2"/>
          <p:cNvSpPr>
            <a:spLocks noGrp="1"/>
          </p:cNvSpPr>
          <p:nvPr/>
        </p:nvSpPr>
        <p:spPr bwMode="auto">
          <a:xfrm>
            <a:off x="340678" y="609283"/>
            <a:ext cx="8229600" cy="765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3200">
                <a:latin typeface="Calibri" panose="020F0502020204030204" pitchFamily="34" charset="0"/>
                <a:ea typeface="黑体" panose="02010609060101010101" pitchFamily="49" charset="-122"/>
              </a:rPr>
              <a:t>三、拓展阅读,知人论世</a:t>
            </a:r>
            <a:endParaRPr lang="zh-CN" altLang="en-US" sz="3200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sp>
        <p:nvSpPr>
          <p:cNvPr id="35844" name="文本框 2"/>
          <p:cNvSpPr txBox="1">
            <a:spLocks noChangeArrowheads="1"/>
          </p:cNvSpPr>
          <p:nvPr/>
        </p:nvSpPr>
        <p:spPr bwMode="auto">
          <a:xfrm>
            <a:off x="574993" y="1295083"/>
            <a:ext cx="8315325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/>
              <a:t>        </a:t>
            </a:r>
            <a:r>
              <a:rPr lang="zh-CN" sz="2800" b="1"/>
              <a:t>阅读助读材料</a:t>
            </a:r>
            <a:r>
              <a:rPr lang="zh-CN" altLang="en-US" sz="2800" b="1">
                <a:sym typeface="+mn-ea"/>
              </a:rPr>
              <a:t>,结合课文和《告别》,探究这两首散文诗所表达的情感和泰戈尔的精神世界。</a:t>
            </a:r>
            <a:endParaRPr lang="zh-CN" sz="2800" b="1"/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609283" y="3657674"/>
            <a:ext cx="7993062" cy="1383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</a:pPr>
            <a:r>
              <a:rPr lang="zh-CN" altLang="en-US" sz="2400" dirty="0" smtClean="0">
                <a:solidFill>
                  <a:srgbClr val="FF3300"/>
                </a:solidFill>
                <a:ea typeface="楷体_GB2312" pitchFamily="1" charset="-122"/>
              </a:rPr>
              <a:t>       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《告别》表达了不管去向哪里</a:t>
            </a:r>
            <a:r>
              <a:rPr lang="zh-CN" altLang="en-US"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母子都会互相关爱、永不分离的思想感情</a:t>
            </a:r>
            <a:r>
              <a:rPr lang="zh-CN" altLang="en-US"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同时也寄托了作者对妻子、母亲、嫂子的怀念。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6"/>
          <p:cNvSpPr txBox="1">
            <a:spLocks noChangeArrowheads="1"/>
          </p:cNvSpPr>
          <p:nvPr/>
        </p:nvSpPr>
        <p:spPr bwMode="auto">
          <a:xfrm>
            <a:off x="589280" y="4952683"/>
            <a:ext cx="8301038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   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 </a:t>
            </a:r>
            <a:r>
              <a:rPr sz="2800" b="1">
                <a:solidFill>
                  <a:srgbClr val="0000FF"/>
                </a:solidFill>
              </a:rPr>
              <a:t>他摒除了个人的悲痛和不幸</a:t>
            </a:r>
            <a:r>
              <a:rPr lang="zh-CN" altLang="en-US" sz="2800" b="1">
                <a:solidFill>
                  <a:srgbClr val="0000FF"/>
                </a:solidFill>
                <a:sym typeface="+mn-ea"/>
              </a:rPr>
              <a:t>,</a:t>
            </a:r>
            <a:r>
              <a:rPr sz="2800" b="1">
                <a:solidFill>
                  <a:srgbClr val="0000FF"/>
                </a:solidFill>
              </a:rPr>
              <a:t>歌颂了人世间的真、</a:t>
            </a:r>
            <a:r>
              <a:rPr lang="zh-CN" sz="2800" b="1">
                <a:solidFill>
                  <a:srgbClr val="0000FF"/>
                </a:solidFill>
              </a:rPr>
              <a:t>善、</a:t>
            </a:r>
            <a:r>
              <a:rPr sz="2800" b="1">
                <a:solidFill>
                  <a:srgbClr val="0000FF"/>
                </a:solidFill>
              </a:rPr>
              <a:t>美</a:t>
            </a:r>
            <a:r>
              <a:rPr lang="zh-CN" altLang="en-US" sz="2800" b="1">
                <a:solidFill>
                  <a:srgbClr val="0000FF"/>
                </a:solidFill>
                <a:sym typeface="+mn-ea"/>
              </a:rPr>
              <a:t>,</a:t>
            </a:r>
            <a:r>
              <a:rPr sz="2800" b="1">
                <a:solidFill>
                  <a:srgbClr val="0000FF"/>
                </a:solidFill>
              </a:rPr>
              <a:t>达到了纯真、至善、博爱的境界。</a:t>
            </a:r>
            <a:endParaRPr sz="28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5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 Box 2"/>
          <p:cNvSpPr txBox="1">
            <a:spLocks noChangeArrowheads="1"/>
          </p:cNvSpPr>
          <p:nvPr/>
        </p:nvSpPr>
        <p:spPr bwMode="auto">
          <a:xfrm>
            <a:off x="3059113" y="2781300"/>
            <a:ext cx="3097212" cy="922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5400" b="1">
                <a:ea typeface="楷体_GB2312" pitchFamily="1" charset="-122"/>
              </a:rPr>
              <a:t>第二课时</a:t>
            </a:r>
            <a:endParaRPr lang="zh-CN" altLang="en-US" sz="5400" b="1">
              <a:ea typeface="楷体_GB2312" pitchFamily="1" charset="-122"/>
            </a:endParaRPr>
          </a:p>
        </p:txBody>
      </p:sp>
    </p:spTree>
  </p:cSld>
  <p:clrMapOvr>
    <a:masterClrMapping/>
  </p:clrMapOvr>
  <p:transition>
    <p:sndAc>
      <p:stSnd>
        <p:snd r:embed="rId1" name="arrow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/>
          </p:cNvSpPr>
          <p:nvPr/>
        </p:nvSpPr>
        <p:spPr bwMode="auto">
          <a:xfrm>
            <a:off x="304483" y="837883"/>
            <a:ext cx="8229600" cy="765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>
                <a:latin typeface="Calibri" panose="020F0502020204030204" pitchFamily="34" charset="0"/>
                <a:ea typeface="黑体" panose="02010609060101010101" pitchFamily="49" charset="-122"/>
              </a:rPr>
              <a:t>一、问题探究</a:t>
            </a:r>
            <a:endParaRPr lang="zh-CN" altLang="en-US" sz="3200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762000" y="2057400"/>
            <a:ext cx="8305800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ea typeface="华文中宋" panose="02010600040101010101" pitchFamily="2" charset="-122"/>
              </a:rPr>
              <a:t>       </a:t>
            </a:r>
            <a:r>
              <a:rPr lang="zh-CN" altLang="en-US" sz="2800" b="1">
                <a:solidFill>
                  <a:srgbClr val="0000FF"/>
                </a:solidFill>
              </a:rPr>
              <a:t>世人总喜欢用花朵比喻儿童</a:t>
            </a:r>
            <a:r>
              <a:rPr lang="zh-CN" altLang="en-US" sz="2800" b="1">
                <a:solidFill>
                  <a:srgbClr val="0000FF"/>
                </a:solidFill>
                <a:sym typeface="+mn-ea"/>
              </a:rPr>
              <a:t>,泰戈尔把儿童想象成一朵金色花</a:t>
            </a:r>
            <a:r>
              <a:rPr lang="en-US" altLang="zh-CN" sz="2800" b="1">
                <a:solidFill>
                  <a:srgbClr val="0000FF"/>
                </a:solidFill>
                <a:sym typeface="+mn-ea"/>
              </a:rPr>
              <a:t>——</a:t>
            </a:r>
            <a:r>
              <a:rPr lang="zh-CN" altLang="en-US" sz="2800" b="1">
                <a:solidFill>
                  <a:srgbClr val="0000FF"/>
                </a:solidFill>
                <a:sym typeface="+mn-ea"/>
              </a:rPr>
              <a:t>最美丽的圣树上的花朵,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pitchFamily="49" charset="-122"/>
              </a:rPr>
              <a:t>赞美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孩子的纯洁、可爱</a:t>
            </a:r>
            <a:r>
              <a:rPr lang="zh-CN" altLang="en-US" sz="2800" b="1">
                <a:solidFill>
                  <a:srgbClr val="0000FF"/>
                </a:solidFill>
              </a:rPr>
              <a:t>。</a:t>
            </a:r>
            <a:endParaRPr lang="zh-CN" altLang="en-US" sz="2800" b="1">
              <a:solidFill>
                <a:srgbClr val="0000FF"/>
              </a:solidFill>
            </a:endParaRPr>
          </a:p>
        </p:txBody>
      </p:sp>
      <p:sp>
        <p:nvSpPr>
          <p:cNvPr id="25603" name="矩形 69634"/>
          <p:cNvSpPr>
            <a:spLocks noChangeArrowheads="1"/>
          </p:cNvSpPr>
          <p:nvPr/>
        </p:nvSpPr>
        <p:spPr bwMode="auto">
          <a:xfrm>
            <a:off x="672465" y="1600200"/>
            <a:ext cx="8115300" cy="24149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</a:rPr>
              <a:t>如何理解</a:t>
            </a:r>
            <a:r>
              <a:rPr lang="zh-CN" altLang="en-US" sz="2800" b="1" smtClean="0">
                <a:ln>
                  <a:noFill/>
                </a:ln>
                <a:effectLst/>
                <a:sym typeface="宋体" panose="02010600030101010101" pitchFamily="2" charset="-122"/>
              </a:rPr>
              <a:t>《</a:t>
            </a:r>
            <a:r>
              <a:rPr lang="zh-CN" sz="2800" b="1" smtClean="0">
                <a:ln>
                  <a:noFill/>
                </a:ln>
                <a:effectLst/>
                <a:sym typeface="宋体" panose="02010600030101010101" pitchFamily="2" charset="-122"/>
              </a:rPr>
              <a:t>金色花</a:t>
            </a:r>
            <a:r>
              <a:rPr lang="zh-CN" altLang="en-US" sz="2800" b="1" smtClean="0">
                <a:ln>
                  <a:noFill/>
                </a:ln>
                <a:effectLst/>
                <a:sym typeface="宋体" panose="02010600030101010101" pitchFamily="2" charset="-122"/>
              </a:rPr>
              <a:t>》</a:t>
            </a:r>
            <a:r>
              <a:rPr lang="zh-CN" sz="2800" b="1" smtClean="0">
                <a:ln>
                  <a:noFill/>
                </a:ln>
                <a:effectLst/>
                <a:sym typeface="宋体" panose="02010600030101010101" pitchFamily="2" charset="-122"/>
              </a:rPr>
              <a:t>中的孩子这一形象？</a:t>
            </a:r>
            <a:endParaRPr lang="zh-CN" sz="2800" b="1" smtClean="0">
              <a:ln>
                <a:noFill/>
              </a:ln>
              <a:effectLst/>
              <a:sym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2800" b="1" smtClean="0">
              <a:ln>
                <a:noFill/>
              </a:ln>
              <a:effectLst/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2800" b="1" smtClean="0">
              <a:ln>
                <a:noFill/>
              </a:ln>
              <a:effectLst/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2800" b="1" smtClean="0">
              <a:ln>
                <a:noFill/>
              </a:ln>
              <a:effectLst/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2800" b="1" smtClean="0">
              <a:ln>
                <a:noFill/>
              </a:ln>
              <a:effectLst/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smtClean="0">
                <a:ln>
                  <a:noFill/>
                </a:ln>
                <a:effectLst/>
                <a:sym typeface="宋体" panose="02010600030101010101" pitchFamily="2" charset="-122"/>
              </a:rPr>
              <a:t>  </a:t>
            </a:r>
            <a:r>
              <a:rPr lang="zh-CN" sz="2800" b="1" smtClean="0">
                <a:ln>
                  <a:noFill/>
                </a:ln>
                <a:effectLst/>
                <a:sym typeface="宋体" panose="02010600030101010101" pitchFamily="2" charset="-122"/>
              </a:rPr>
              <a:t>孩子为什么那么活泼可爱、快乐天真？</a:t>
            </a:r>
            <a:endParaRPr lang="zh-CN" sz="2800" b="1" smtClean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850900" y="4015105"/>
            <a:ext cx="7936865" cy="181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000000"/>
                </a:solidFill>
              </a:rPr>
              <a:t>       </a:t>
            </a:r>
            <a:r>
              <a:rPr lang="zh-CN" altLang="en-US" sz="2800" b="1" dirty="0">
                <a:solidFill>
                  <a:srgbClr val="0000FF"/>
                </a:solidFill>
              </a:rPr>
              <a:t>因为</a:t>
            </a:r>
            <a:r>
              <a:rPr lang="zh-CN" altLang="en-US" sz="2800" b="1" dirty="0">
                <a:solidFill>
                  <a:srgbClr val="FF0000"/>
                </a:solidFill>
              </a:rPr>
              <a:t>沐浴在母爱中</a:t>
            </a:r>
            <a:r>
              <a:rPr lang="zh-CN" altLang="en-US" sz="2800" b="1" dirty="0">
                <a:solidFill>
                  <a:srgbClr val="0000FF"/>
                </a:solidFill>
              </a:rPr>
              <a:t>。诗中的孩子跟妈妈三次捉迷藏</a:t>
            </a:r>
            <a:r>
              <a:rPr lang="zh-CN" altLang="en-US"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</a:rPr>
              <a:t>主要出于</a:t>
            </a:r>
            <a:r>
              <a:rPr lang="zh-CN" altLang="en-US" sz="2800" b="1" dirty="0">
                <a:solidFill>
                  <a:srgbClr val="FF0000"/>
                </a:solidFill>
              </a:rPr>
              <a:t>孩子活泼调皮、机灵可爱的天性</a:t>
            </a:r>
            <a:r>
              <a:rPr lang="zh-CN" altLang="en-US" sz="2800" b="1" dirty="0">
                <a:solidFill>
                  <a:srgbClr val="0000FF"/>
                </a:solidFill>
              </a:rPr>
              <a:t>；同时</a:t>
            </a:r>
            <a:r>
              <a:rPr lang="zh-CN" altLang="en-US"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</a:rPr>
              <a:t>他对母亲无时无刻的关注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</a:rPr>
              <a:t>也表现出对母亲的热爱和亲昵</a:t>
            </a:r>
            <a:r>
              <a:rPr lang="zh-CN" altLang="en-US" sz="2800" b="1" dirty="0">
                <a:solidFill>
                  <a:srgbClr val="0000FF"/>
                </a:solidFill>
              </a:rPr>
              <a:t>。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sndAc>
      <p:stSnd>
        <p:snd r:embed="rId1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/>
      <p:bldP spid="1741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矩形 69634"/>
          <p:cNvSpPr>
            <a:spLocks noChangeArrowheads="1"/>
          </p:cNvSpPr>
          <p:nvPr/>
        </p:nvSpPr>
        <p:spPr bwMode="auto">
          <a:xfrm>
            <a:off x="457200" y="508635"/>
            <a:ext cx="8245475" cy="42157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宋体" panose="02010600030101010101" pitchFamily="2" charset="-122"/>
              </a:rPr>
              <a:t>2.</a:t>
            </a:r>
            <a:r>
              <a:rPr lang="zh-CN" altLang="en-US" sz="2800" b="1"/>
              <a:t>《荷叶·母亲》的母亲是怎样一个形象？</a:t>
            </a:r>
            <a:endParaRPr lang="zh-CN" altLang="en-US" sz="2800" b="1"/>
          </a:p>
          <a:p>
            <a:endParaRPr lang="zh-CN" altLang="en-US" sz="2800" b="1">
              <a:latin typeface="宋体" panose="02010600030101010101" pitchFamily="2" charset="-122"/>
            </a:endParaRPr>
          </a:p>
          <a:p>
            <a:endParaRPr lang="zh-CN" altLang="en-US" sz="2800" b="1">
              <a:latin typeface="宋体" panose="02010600030101010101" pitchFamily="2" charset="-122"/>
            </a:endParaRPr>
          </a:p>
          <a:p>
            <a:endParaRPr lang="zh-CN" altLang="en-US" sz="2800" b="1">
              <a:latin typeface="宋体" panose="02010600030101010101" pitchFamily="2" charset="-122"/>
            </a:endParaRPr>
          </a:p>
          <a:p>
            <a:endParaRPr lang="zh-CN" altLang="en-US" sz="2800" b="1">
              <a:latin typeface="宋体" panose="02010600030101010101" pitchFamily="2" charset="-122"/>
            </a:endParaRPr>
          </a:p>
          <a:p>
            <a:endParaRPr lang="zh-CN" altLang="en-US" sz="2800" b="1">
              <a:latin typeface="宋体" panose="02010600030101010101" pitchFamily="2" charset="-122"/>
            </a:endParaRPr>
          </a:p>
          <a:p>
            <a:endParaRPr lang="zh-CN" altLang="en-US" sz="2800" b="1">
              <a:latin typeface="宋体" panose="02010600030101010101" pitchFamily="2" charset="-122"/>
            </a:endParaRPr>
          </a:p>
          <a:p>
            <a:endParaRPr lang="zh-CN" altLang="en-US" sz="1600" b="1">
              <a:latin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</a:rPr>
              <a:t>再读诗歌</a:t>
            </a:r>
            <a:r>
              <a:rPr lang="zh-CN" altLang="en-US" sz="2800" b="1">
                <a:sym typeface="+mn-ea"/>
              </a:rPr>
              <a:t>,</a:t>
            </a:r>
            <a:r>
              <a:rPr lang="zh-CN" altLang="en-US" sz="2800" b="1">
                <a:latin typeface="宋体" panose="02010600030101010101" pitchFamily="2" charset="-122"/>
              </a:rPr>
              <a:t>借助课后的</a:t>
            </a:r>
            <a:r>
              <a:rPr lang="zh-CN" altLang="en-US" sz="2800" b="1">
                <a:ea typeface="SimSun-ExtB" panose="02010609060101010101" pitchFamily="49" charset="-122"/>
              </a:rPr>
              <a:t>“阅读提示”</a:t>
            </a:r>
            <a:r>
              <a:rPr lang="zh-CN" altLang="en-US" sz="2800" b="1">
                <a:sym typeface="+mn-ea"/>
              </a:rPr>
              <a:t>,想一想文章</a:t>
            </a:r>
            <a:r>
              <a:rPr lang="zh-CN" altLang="en-US" sz="2800" b="1">
                <a:latin typeface="宋体" panose="02010600030101010101" pitchFamily="2" charset="-122"/>
              </a:rPr>
              <a:t>标题为什么把</a:t>
            </a:r>
            <a:r>
              <a:rPr lang="en-US" altLang="zh-CN" sz="2800" b="1">
                <a:ea typeface="SimSun-ExtB" panose="02010609060101010101" pitchFamily="49" charset="-122"/>
              </a:rPr>
              <a:t>“</a:t>
            </a:r>
            <a:r>
              <a:rPr lang="zh-CN" altLang="en-US" sz="2800" b="1">
                <a:ea typeface="SimSun-ExtB" panose="02010609060101010101" pitchFamily="49" charset="-122"/>
              </a:rPr>
              <a:t>荷叶”与“母亲”</a:t>
            </a:r>
            <a:r>
              <a:rPr lang="zh-CN" altLang="en-US" sz="2800" b="1">
                <a:latin typeface="宋体" panose="02010600030101010101" pitchFamily="2" charset="-122"/>
              </a:rPr>
              <a:t>并列在一起？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0724" name="文本框 2"/>
          <p:cNvSpPr txBox="1">
            <a:spLocks noChangeArrowheads="1"/>
          </p:cNvSpPr>
          <p:nvPr/>
        </p:nvSpPr>
        <p:spPr bwMode="auto">
          <a:xfrm>
            <a:off x="535940" y="4648200"/>
            <a:ext cx="8335010" cy="1814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</a:rPr>
              <a:t>       </a:t>
            </a:r>
            <a:r>
              <a:rPr lang="zh-CN" altLang="en-US" sz="2800" b="1">
                <a:solidFill>
                  <a:schemeClr val="tx1"/>
                </a:solidFill>
              </a:rPr>
              <a:t>文章最后一句</a:t>
            </a:r>
            <a:r>
              <a:rPr lang="zh-CN" altLang="en-US" sz="2800" b="1">
                <a:solidFill>
                  <a:schemeClr val="tx1"/>
                </a:solidFill>
                <a:sym typeface="+mn-ea"/>
              </a:rPr>
              <a:t>,</a:t>
            </a:r>
            <a:r>
              <a:rPr lang="en-US" altLang="zh-CN" sz="2800" b="1">
                <a:solidFill>
                  <a:schemeClr val="tx1"/>
                </a:solidFill>
                <a:ea typeface="SimSun-ExtB" panose="02010609060101010101" pitchFamily="49" charset="-122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母亲啊！你是荷叶</a:t>
            </a:r>
            <a:r>
              <a:rPr lang="zh-CN" altLang="en-US" sz="2800" b="1">
                <a:solidFill>
                  <a:schemeClr val="tx1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我是红莲。心中的雨点来了</a:t>
            </a:r>
            <a:r>
              <a:rPr lang="zh-CN" altLang="en-US" sz="2800" b="1">
                <a:solidFill>
                  <a:schemeClr val="tx1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除了你</a:t>
            </a:r>
            <a:r>
              <a:rPr lang="zh-CN" altLang="en-US" sz="2800" b="1">
                <a:solidFill>
                  <a:schemeClr val="tx1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谁是我在无遮拦的天空下的荫蔽？</a:t>
            </a:r>
            <a:r>
              <a:rPr lang="en-US" altLang="zh-CN" sz="2800" b="1">
                <a:solidFill>
                  <a:schemeClr val="tx1"/>
                </a:solidFill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ea typeface="SimSun-ExtB" panose="02010609060101010101" pitchFamily="49" charset="-122"/>
                <a:sym typeface="+mn-ea"/>
              </a:rPr>
              <a:t>表明诗歌</a:t>
            </a:r>
            <a:r>
              <a:rPr lang="zh-CN" altLang="en-US" sz="2800" b="1">
                <a:solidFill>
                  <a:srgbClr val="FF0000"/>
                </a:solidFill>
                <a:ea typeface="SimSun-ExtB" panose="02010609060101010101" pitchFamily="49" charset="-122"/>
                <a:sym typeface="+mn-ea"/>
              </a:rPr>
              <a:t>直接把母亲比作在雨中覆盖红莲的大荷叶</a:t>
            </a:r>
            <a:r>
              <a:rPr lang="zh-CN" altLang="en-US" sz="2800" b="1">
                <a:solidFill>
                  <a:srgbClr val="0000FF"/>
                </a:solidFill>
                <a:ea typeface="SimSun-ExtB" panose="02010609060101010101" pitchFamily="49" charset="-122"/>
                <a:sym typeface="+mn-ea"/>
              </a:rPr>
              <a:t>。</a:t>
            </a:r>
            <a:endParaRPr lang="zh-CN" altLang="en-US" sz="2800" b="1">
              <a:solidFill>
                <a:srgbClr val="0000FF"/>
              </a:solidFill>
              <a:ea typeface="方正大黑简体"/>
              <a:cs typeface="方正大黑简体"/>
            </a:endParaRP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535940" y="990600"/>
            <a:ext cx="8087995" cy="267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000000"/>
                </a:solidFill>
              </a:rPr>
              <a:t>       </a:t>
            </a:r>
            <a:r>
              <a:rPr lang="zh-CN" altLang="en-US" sz="2800" b="1" dirty="0">
                <a:solidFill>
                  <a:srgbClr val="000000"/>
                </a:solidFill>
              </a:rPr>
              <a:t>文</a:t>
            </a:r>
            <a:r>
              <a:rPr lang="zh-CN" altLang="en-US" sz="2800" b="1"/>
              <a:t>中的母亲没有正面出场</a:t>
            </a:r>
            <a:r>
              <a:rPr lang="zh-CN" altLang="en-US" sz="2800" b="1">
                <a:sym typeface="+mn-ea"/>
              </a:rPr>
              <a:t>,</a:t>
            </a:r>
            <a:r>
              <a:rPr lang="zh-CN" altLang="en-US" sz="2800" b="1"/>
              <a:t>只写到一句</a:t>
            </a:r>
            <a:r>
              <a:rPr lang="en-US" altLang="zh-CN" sz="2800" b="1"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sz="2800" b="1"/>
              <a:t>对屋里母亲唤着</a:t>
            </a:r>
            <a:r>
              <a:rPr lang="zh-CN" altLang="en-US" sz="2800" b="1">
                <a:sym typeface="+mn-ea"/>
              </a:rPr>
              <a:t>,</a:t>
            </a:r>
            <a:r>
              <a:rPr lang="zh-CN" altLang="en-US" sz="2800" b="1"/>
              <a:t>我连忙走过去</a:t>
            </a:r>
            <a:r>
              <a:rPr lang="zh-CN" altLang="en-US" sz="2800" b="1">
                <a:sym typeface="+mn-ea"/>
              </a:rPr>
              <a:t>,</a:t>
            </a:r>
            <a:r>
              <a:rPr lang="zh-CN" altLang="en-US" sz="2800" b="1"/>
              <a:t>坐在母亲旁边</a:t>
            </a:r>
            <a:r>
              <a:rPr lang="zh-CN" altLang="en-US" sz="2800" b="1"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2800" b="1"/>
              <a:t>。文章</a:t>
            </a:r>
            <a:r>
              <a:rPr lang="zh-CN" altLang="en-US" sz="2800" b="1">
                <a:solidFill>
                  <a:srgbClr val="FF0000"/>
                </a:solidFill>
              </a:rPr>
              <a:t>写母亲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完全使用象征手法</a:t>
            </a:r>
            <a:r>
              <a:rPr lang="zh-CN" altLang="en-US" sz="2800" b="1">
                <a:solidFill>
                  <a:srgbClr val="1109B7"/>
                </a:solidFill>
                <a:sym typeface="+mn-ea"/>
              </a:rPr>
              <a:t>,</a:t>
            </a:r>
            <a:r>
              <a:rPr lang="zh-CN" altLang="en-US" sz="2800" b="1"/>
              <a:t>对雨中红莲与荷叶情态的细腻描写是作品的精彩之处</a:t>
            </a:r>
            <a:r>
              <a:rPr lang="zh-CN" altLang="en-US" sz="2800" b="1">
                <a:sym typeface="+mn-ea"/>
              </a:rPr>
              <a:t>,</a:t>
            </a:r>
            <a:r>
              <a:rPr lang="zh-CN" altLang="en-US" sz="2800" b="1"/>
              <a:t>既</a:t>
            </a:r>
            <a:r>
              <a:rPr lang="zh-CN" altLang="en-US" sz="2800" b="1">
                <a:solidFill>
                  <a:srgbClr val="FF0000"/>
                </a:solidFill>
              </a:rPr>
              <a:t>表现出了母爱的动人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也表现出女儿对母亲的深厚依恋</a:t>
            </a:r>
            <a:r>
              <a:rPr lang="zh-CN" altLang="en-US" sz="2800" b="1"/>
              <a:t>。</a:t>
            </a:r>
            <a:r>
              <a:rPr lang="en-US" altLang="zh-CN" sz="2800" b="1">
                <a:solidFill>
                  <a:srgbClr val="FF0000"/>
                </a:solidFill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FF0000"/>
                </a:solidFill>
              </a:rPr>
              <a:t>母亲</a:t>
            </a:r>
            <a:r>
              <a:rPr lang="zh-CN" altLang="en-US" sz="2800" b="1">
                <a:solidFill>
                  <a:srgbClr val="FF0000"/>
                </a:solidFill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2800" b="1">
                <a:solidFill>
                  <a:schemeClr val="tx1"/>
                </a:solidFill>
              </a:rPr>
              <a:t>正</a:t>
            </a:r>
            <a:r>
              <a:rPr lang="zh-CN" altLang="en-US" sz="2800" b="1">
                <a:solidFill>
                  <a:srgbClr val="FF0000"/>
                </a:solidFill>
              </a:rPr>
              <a:t>是</a:t>
            </a:r>
            <a:r>
              <a:rPr lang="zh-CN" altLang="en-US" sz="2800" b="1">
                <a:solidFill>
                  <a:schemeClr val="tx1"/>
                </a:solidFill>
              </a:rPr>
              <a:t>这样一个</a:t>
            </a:r>
            <a:r>
              <a:rPr lang="zh-CN" altLang="en-US" sz="2800" b="1">
                <a:solidFill>
                  <a:srgbClr val="FF0000"/>
                </a:solidFill>
              </a:rPr>
              <a:t>母爱的化身</a:t>
            </a:r>
            <a:r>
              <a:rPr lang="zh-CN" altLang="en-US" sz="2800" b="1"/>
              <a:t>。</a:t>
            </a:r>
            <a:endParaRPr lang="zh-CN" altLang="en-US" sz="2800" b="1"/>
          </a:p>
        </p:txBody>
      </p:sp>
    </p:spTree>
  </p:cSld>
  <p:clrMapOvr>
    <a:masterClrMapping/>
  </p:clrMapOvr>
  <p:transition>
    <p:sndAc>
      <p:stSnd>
        <p:snd r:embed="rId1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  <p:bldP spid="1741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5" name="TextBox 6"/>
          <p:cNvSpPr txBox="1">
            <a:spLocks noChangeArrowheads="1"/>
          </p:cNvSpPr>
          <p:nvPr/>
        </p:nvSpPr>
        <p:spPr bwMode="auto">
          <a:xfrm>
            <a:off x="533400" y="2438083"/>
            <a:ext cx="8301038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   母亲啊！你是避风港</a:t>
            </a:r>
            <a:r>
              <a:rPr lang="en-US" altLang="zh-CN" sz="28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我是小船。狂风暴雨来了</a:t>
            </a:r>
            <a:r>
              <a:rPr lang="en-US" altLang="zh-CN" sz="28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除了你</a:t>
            </a:r>
            <a:r>
              <a:rPr lang="en-US" altLang="zh-CN" sz="28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谁是我在无遮拦大海中的依靠？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5843" name="Rectangle 2"/>
          <p:cNvSpPr>
            <a:spLocks noGrp="1"/>
          </p:cNvSpPr>
          <p:nvPr/>
        </p:nvSpPr>
        <p:spPr bwMode="auto">
          <a:xfrm>
            <a:off x="340678" y="609283"/>
            <a:ext cx="8229600" cy="765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3200">
                <a:latin typeface="Calibri" panose="020F0502020204030204" pitchFamily="34" charset="0"/>
                <a:ea typeface="黑体" panose="02010609060101010101" pitchFamily="49" charset="-122"/>
              </a:rPr>
              <a:t>二、感悟母爱,仿写练习</a:t>
            </a:r>
            <a:endParaRPr lang="zh-CN" altLang="en-US" sz="3200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sp>
        <p:nvSpPr>
          <p:cNvPr id="35844" name="文本框 2"/>
          <p:cNvSpPr txBox="1">
            <a:spLocks noChangeArrowheads="1"/>
          </p:cNvSpPr>
          <p:nvPr/>
        </p:nvSpPr>
        <p:spPr bwMode="auto">
          <a:xfrm>
            <a:off x="458788" y="1523683"/>
            <a:ext cx="8315325" cy="2676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/>
              <a:t>1.</a:t>
            </a:r>
            <a:r>
              <a:rPr lang="zh-CN" altLang="en-US" sz="2800" b="1"/>
              <a:t>示例：母亲啊！你是荷叶</a:t>
            </a:r>
            <a:r>
              <a:rPr lang="zh-CN" altLang="en-US" sz="2800" b="1">
                <a:sym typeface="+mn-ea"/>
              </a:rPr>
              <a:t>,</a:t>
            </a:r>
            <a:r>
              <a:rPr lang="zh-CN" altLang="en-US" sz="2800" b="1"/>
              <a:t>我是红莲。心中的雨点来了</a:t>
            </a:r>
            <a:r>
              <a:rPr lang="zh-CN" altLang="en-US" sz="2800" b="1">
                <a:sym typeface="+mn-ea"/>
              </a:rPr>
              <a:t>,</a:t>
            </a:r>
            <a:r>
              <a:rPr lang="zh-CN" altLang="en-US" sz="2800" b="1"/>
              <a:t>除了你</a:t>
            </a:r>
            <a:r>
              <a:rPr lang="zh-CN" altLang="en-US" sz="2800" b="1">
                <a:sym typeface="+mn-ea"/>
              </a:rPr>
              <a:t>,</a:t>
            </a:r>
            <a:r>
              <a:rPr lang="zh-CN" altLang="en-US" sz="2800" b="1"/>
              <a:t>谁是我在无遮拦天空下的荫蔽？</a:t>
            </a:r>
            <a:endParaRPr lang="zh-CN" altLang="en-US" sz="2800" b="1"/>
          </a:p>
          <a:p>
            <a:endParaRPr lang="zh-CN" altLang="en-US" sz="2800" b="1"/>
          </a:p>
          <a:p>
            <a:endParaRPr lang="zh-CN" altLang="en-US" sz="2800" b="1"/>
          </a:p>
          <a:p>
            <a:endParaRPr lang="zh-CN" altLang="en-US" sz="2800" b="1"/>
          </a:p>
          <a:p>
            <a:r>
              <a:rPr lang="en-US" altLang="zh-CN" sz="2800"/>
              <a:t>2.</a:t>
            </a:r>
            <a:r>
              <a:rPr lang="en-US" altLang="zh-CN" sz="2800" b="1"/>
              <a:t>用“母亲是          </a:t>
            </a:r>
            <a:r>
              <a:rPr lang="zh-CN" altLang="en-US" sz="2800" b="1">
                <a:sym typeface="+mn-ea"/>
              </a:rPr>
              <a:t>,</a:t>
            </a:r>
            <a:r>
              <a:rPr lang="en-US" altLang="zh-CN" sz="2800" b="1"/>
              <a:t>我是            ”写一句话</a:t>
            </a:r>
            <a:r>
              <a:rPr lang="zh-CN" altLang="en-US" sz="2800" b="1">
                <a:sym typeface="+mn-ea"/>
              </a:rPr>
              <a:t>,</a:t>
            </a:r>
            <a:r>
              <a:rPr lang="en-US" altLang="zh-CN" sz="2800" b="1"/>
              <a:t>赞颂母爱。</a:t>
            </a:r>
            <a:endParaRPr lang="en-US" altLang="zh-CN" sz="2800" b="1"/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74993" y="4191074"/>
            <a:ext cx="7993062" cy="181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</a:pPr>
            <a:r>
              <a:rPr lang="zh-CN" altLang="en-US" sz="2400" dirty="0" smtClean="0">
                <a:solidFill>
                  <a:srgbClr val="FF3300"/>
                </a:solidFill>
                <a:ea typeface="楷体_GB2312" pitchFamily="1" charset="-122"/>
              </a:rPr>
              <a:t>       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母亲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是伞</a:t>
            </a:r>
            <a:r>
              <a:rPr lang="zh-CN" altLang="en-US"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我是伞下的孩子。母亲是春雨</a:t>
            </a:r>
            <a:r>
              <a:rPr lang="zh-CN" altLang="en-US"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我是幼苗。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hangingPunct="1">
              <a:lnSpc>
                <a:spcPct val="10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母亲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是挺拔的树</a:t>
            </a:r>
            <a:r>
              <a:rPr lang="zh-CN" altLang="en-US"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我是树上的果儿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。母亲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是灯塔</a:t>
            </a:r>
            <a:r>
              <a:rPr lang="zh-CN" altLang="en-US"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我是夜航的船儿。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Rectangle 2"/>
          <p:cNvSpPr>
            <a:spLocks noGrp="1"/>
          </p:cNvSpPr>
          <p:nvPr/>
        </p:nvSpPr>
        <p:spPr>
          <a:xfrm>
            <a:off x="457200" y="6302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buFontTx/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学习目标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7" name="Rectangle 3"/>
          <p:cNvSpPr>
            <a:spLocks noGrp="1"/>
          </p:cNvSpPr>
          <p:nvPr/>
        </p:nvSpPr>
        <p:spPr>
          <a:xfrm>
            <a:off x="539750" y="1773555"/>
            <a:ext cx="7777480" cy="264985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spcBef>
                <a:spcPct val="20000"/>
              </a:spcBef>
            </a:pPr>
            <a:r>
              <a:rPr lang="zh-CN" altLang="zh-CN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en-US" altLang="zh-CN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整体把握两首散文诗在思想内容、感情基调、构思角度、语言风格方面的异同。</a:t>
            </a:r>
            <a:endParaRPr lang="zh-CN" altLang="en-US" sz="3200" b="1" strike="noStrike" noProof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fontAlgn="base">
              <a:spcBef>
                <a:spcPct val="20000"/>
              </a:spcBef>
            </a:pPr>
            <a:r>
              <a:rPr lang="zh-CN" altLang="zh-CN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en-US" altLang="zh-CN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反复朗读</a:t>
            </a:r>
            <a:r>
              <a:rPr lang="en-US" altLang="zh-CN" sz="32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在朗读中</a:t>
            </a:r>
            <a:r>
              <a:rPr lang="zh-CN" altLang="en-US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感受作品的美好意境和</a:t>
            </a:r>
            <a:r>
              <a:rPr lang="zh-CN" altLang="en-US" sz="32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语言风格。</a:t>
            </a:r>
            <a:endParaRPr lang="en-US" altLang="zh-CN" sz="3200" b="1" strike="noStrike" noProof="1">
              <a:uFillTx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  <a:p>
            <a:pPr marL="342900" indent="-342900" fontAlgn="base">
              <a:spcBef>
                <a:spcPct val="20000"/>
              </a:spcBef>
            </a:pPr>
            <a:r>
              <a:rPr lang="en-US" altLang="zh-CN" sz="3200" b="1" strike="noStrike" noProof="1"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3.</a:t>
            </a:r>
            <a:r>
              <a:rPr lang="zh-CN" altLang="en-US" sz="3200" b="1" strike="noStrike" noProof="1"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初步感知散文诗</a:t>
            </a:r>
            <a:r>
              <a:rPr lang="zh-CN" altLang="en-US" sz="3200" b="1" strike="noStrike" noProof="1"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的特点</a:t>
            </a:r>
            <a:r>
              <a:rPr lang="zh-CN" altLang="en-US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 strike="noStrike" noProof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/>
          </p:cNvSpPr>
          <p:nvPr/>
        </p:nvSpPr>
        <p:spPr bwMode="auto">
          <a:xfrm>
            <a:off x="0" y="0"/>
            <a:ext cx="8229600" cy="765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3200">
                <a:latin typeface="Calibri" panose="020F0502020204030204" pitchFamily="34" charset="0"/>
                <a:ea typeface="黑体" panose="02010609060101010101" pitchFamily="49" charset="-122"/>
              </a:rPr>
              <a:t>三、对比阅读,探究手法</a:t>
            </a:r>
            <a:endParaRPr lang="zh-CN" altLang="en-US" sz="3200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sp>
        <p:nvSpPr>
          <p:cNvPr id="33794" name="矩形 69634"/>
          <p:cNvSpPr>
            <a:spLocks noChangeArrowheads="1"/>
          </p:cNvSpPr>
          <p:nvPr/>
        </p:nvSpPr>
        <p:spPr bwMode="auto">
          <a:xfrm>
            <a:off x="304800" y="609600"/>
            <a:ext cx="8732520" cy="16402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两首散文诗同中有异</a:t>
            </a:r>
            <a:r>
              <a:rPr lang="zh-CN" altLang="en-US" sz="2800" b="1"/>
              <a:t>,</a:t>
            </a:r>
            <a:r>
              <a:rPr lang="zh-CN" altLang="en-US" sz="2800" b="1">
                <a:latin typeface="宋体" panose="02010600030101010101" pitchFamily="2" charset="-122"/>
              </a:rPr>
              <a:t>请从下面三个角度中任选两个</a:t>
            </a:r>
            <a:r>
              <a:rPr lang="zh-CN" altLang="en-US" sz="2800" b="1"/>
              <a:t>,结合课文内容进行比较分析</a:t>
            </a:r>
            <a:r>
              <a:rPr lang="zh-CN" altLang="en-US" sz="2800" b="1">
                <a:latin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比较角度一：联想与想象</a:t>
            </a:r>
            <a:r>
              <a:rPr lang="en-US" altLang="zh-CN" sz="2800" b="1">
                <a:latin typeface="宋体" panose="02010600030101010101" pitchFamily="2" charset="-122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</a:rPr>
              <a:t>比较角度二：视角与口吻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比较角度三：象征与比喻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3795" name="文本框 1"/>
          <p:cNvSpPr txBox="1">
            <a:spLocks noChangeArrowheads="1"/>
          </p:cNvSpPr>
          <p:nvPr/>
        </p:nvSpPr>
        <p:spPr bwMode="auto">
          <a:xfrm>
            <a:off x="304800" y="2209800"/>
            <a:ext cx="8580755" cy="12528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solidFill>
                  <a:srgbClr val="FF0000"/>
                </a:solidFill>
              </a:rPr>
              <a:t>比较角度一：《金色花》写想象之事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通过儿童特有的奇思妙想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表现动人的母爱和童真；《荷叶·母亲》由眼前的景象生发联想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直接抒发自己对母亲的情感。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33796" name="文本框 2"/>
          <p:cNvSpPr txBox="1">
            <a:spLocks noChangeArrowheads="1"/>
          </p:cNvSpPr>
          <p:nvPr/>
        </p:nvSpPr>
        <p:spPr bwMode="auto">
          <a:xfrm>
            <a:off x="304800" y="3429000"/>
            <a:ext cx="8461375" cy="16402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solidFill>
                  <a:srgbClr val="FF0000"/>
                </a:solidFill>
              </a:rPr>
              <a:t>比较角度二：《金色花》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模仿儿童天真活泼可爱的口吻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以儿童的视角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表达对母亲的依恋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充满了童真和童趣：《荷叶·母亲》站在少女的视角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以少女的口吻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赞颂伟大的母爱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情思细腻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感情真挚。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34817" name="文本框 1"/>
          <p:cNvSpPr txBox="1">
            <a:spLocks noChangeArrowheads="1"/>
          </p:cNvSpPr>
          <p:nvPr/>
        </p:nvSpPr>
        <p:spPr bwMode="auto">
          <a:xfrm>
            <a:off x="380683" y="5028883"/>
            <a:ext cx="8170862" cy="16402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solidFill>
                  <a:srgbClr val="FF0000"/>
                </a:solidFill>
              </a:rPr>
              <a:t>比较角度三：《金色花》中作者将自己比作金色花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金色花象征着孩子的天真；《荷叶·母亲》中作者将母亲比作荷叶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将自己比作红莲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荷叶象征着母亲的厚爱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荷叶覆盖红莲象征着母亲对儿女的心灵庇护。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ndAc>
      <p:stSnd>
        <p:snd r:embed="rId1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  <p:bldP spid="33796" grpId="0"/>
      <p:bldP spid="348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ext Box 4"/>
          <p:cNvSpPr txBox="1">
            <a:spLocks noChangeArrowheads="1"/>
          </p:cNvSpPr>
          <p:nvPr/>
        </p:nvSpPr>
        <p:spPr bwMode="auto">
          <a:xfrm>
            <a:off x="2138363" y="1276350"/>
            <a:ext cx="5314950" cy="4522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楷体_GB2312" pitchFamily="1" charset="-122"/>
              </a:rPr>
              <a:t>    </a:t>
            </a:r>
            <a:r>
              <a:rPr lang="zh-CN" altLang="en-US" sz="3200" b="1">
                <a:solidFill>
                  <a:srgbClr val="000000"/>
                </a:solidFill>
                <a:latin typeface="楷体_GB2312" pitchFamily="1" charset="-122"/>
              </a:rPr>
              <a:t>母亲的爱</a:t>
            </a:r>
            <a:endParaRPr lang="zh-CN" altLang="en-US" sz="3200" b="1">
              <a:solidFill>
                <a:srgbClr val="000000"/>
              </a:solidFill>
              <a:latin typeface="楷体_GB2312" pitchFamily="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>
                <a:solidFill>
                  <a:srgbClr val="000000"/>
                </a:solidFill>
                <a:latin typeface="楷体_GB2312" pitchFamily="1" charset="-122"/>
              </a:rPr>
              <a:t>      汪国真</a:t>
            </a:r>
            <a:endParaRPr lang="zh-CN" altLang="en-US" sz="3200" b="1">
              <a:solidFill>
                <a:srgbClr val="000000"/>
              </a:solidFill>
              <a:latin typeface="楷体_GB2312" pitchFamily="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000000"/>
                </a:solidFill>
                <a:latin typeface="楷体_GB2312" pitchFamily="1" charset="-122"/>
              </a:rPr>
              <a:t>     我们也爱母亲 </a:t>
            </a:r>
            <a:endParaRPr lang="zh-CN" altLang="en-US" sz="3200" b="1">
              <a:latin typeface="楷体_GB2312" pitchFamily="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000000"/>
                </a:solidFill>
                <a:latin typeface="楷体_GB2312" pitchFamily="1" charset="-122"/>
              </a:rPr>
              <a:t>     却和母亲爱我们不一样 </a:t>
            </a:r>
            <a:endParaRPr lang="zh-CN" altLang="en-US" sz="3200" b="1">
              <a:latin typeface="楷体_GB2312" pitchFamily="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000000"/>
                </a:solidFill>
                <a:latin typeface="楷体_GB2312" pitchFamily="1" charset="-122"/>
              </a:rPr>
              <a:t>     我们的爱是溪流 </a:t>
            </a:r>
            <a:endParaRPr lang="zh-CN" altLang="en-US" sz="3200" b="1">
              <a:latin typeface="楷体_GB2312" pitchFamily="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000000"/>
                </a:solidFill>
                <a:latin typeface="楷体_GB2312" pitchFamily="1" charset="-122"/>
              </a:rPr>
              <a:t>     母亲的爱是海洋 </a:t>
            </a:r>
            <a:endParaRPr lang="zh-CN" altLang="en-US" sz="3200" b="1">
              <a:solidFill>
                <a:srgbClr val="000000"/>
              </a:solidFill>
              <a:latin typeface="楷体_GB2312" pitchFamily="1" charset="-122"/>
            </a:endParaRPr>
          </a:p>
        </p:txBody>
      </p:sp>
    </p:spTree>
  </p:cSld>
  <p:clrMapOvr>
    <a:masterClrMapping/>
  </p:clrMapOvr>
  <p:transition>
    <p:sndAc>
      <p:stSnd>
        <p:snd r:embed="rId1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1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ext Box 4"/>
          <p:cNvSpPr txBox="1">
            <a:spLocks noChangeArrowheads="1"/>
          </p:cNvSpPr>
          <p:nvPr/>
        </p:nvSpPr>
        <p:spPr bwMode="auto">
          <a:xfrm>
            <a:off x="2271395" y="848360"/>
            <a:ext cx="5314950" cy="57772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2400" b="1">
                <a:solidFill>
                  <a:srgbClr val="000000"/>
                </a:solidFill>
                <a:latin typeface="楷体_GB2312" pitchFamily="1" charset="-122"/>
              </a:rPr>
              <a:t>     </a:t>
            </a: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</a:rPr>
              <a:t>母爱如诗</a:t>
            </a:r>
            <a:endParaRPr lang="zh-CN" altLang="en-US" sz="2800" b="1">
              <a:solidFill>
                <a:srgbClr val="000000"/>
              </a:solidFill>
              <a:latin typeface="楷体_GB2312" pitchFamily="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</a:rPr>
              <a:t>我是云 </a:t>
            </a:r>
            <a:endParaRPr lang="zh-CN" altLang="en-US" sz="2800" b="1">
              <a:latin typeface="楷体_GB2312" pitchFamily="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</a:rPr>
              <a:t>随风远远地飘 </a:t>
            </a:r>
            <a:endParaRPr lang="zh-CN" altLang="en-US" sz="2800" b="1">
              <a:latin typeface="楷体_GB2312" pitchFamily="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</a:rPr>
              <a:t>而母亲 </a:t>
            </a:r>
            <a:endParaRPr lang="zh-CN" altLang="en-US" sz="2800" b="1">
              <a:latin typeface="楷体_GB2312" pitchFamily="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</a:rPr>
              <a:t>依旧是苍老的大树 </a:t>
            </a:r>
            <a:endParaRPr lang="zh-CN" altLang="en-US" sz="2800" b="1">
              <a:latin typeface="楷体_GB2312" pitchFamily="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</a:rPr>
              <a:t>深深地扎根在那方大地</a:t>
            </a:r>
            <a:endParaRPr lang="zh-CN" altLang="en-US" sz="2800" b="1">
              <a:latin typeface="楷体_GB2312" pitchFamily="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</a:rPr>
              <a:t>有云无云的日子</a:t>
            </a:r>
            <a:endParaRPr lang="zh-CN" altLang="en-US" sz="2800" b="1">
              <a:solidFill>
                <a:srgbClr val="000000"/>
              </a:solidFill>
              <a:latin typeface="楷体_GB2312" pitchFamily="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</a:rPr>
              <a:t>总是遥望天空  </a:t>
            </a:r>
            <a:endParaRPr lang="zh-CN" altLang="en-US" sz="2800" b="1">
              <a:latin typeface="楷体_GB2312" pitchFamily="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</a:rPr>
              <a:t>无论我飞得多远</a:t>
            </a:r>
            <a:r>
              <a:rPr lang="zh-CN" altLang="zh-CN" sz="2800" b="1">
                <a:latin typeface="楷体_GB2312" pitchFamily="1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</a:rPr>
              <a:t>也永远像</a:t>
            </a:r>
            <a:endParaRPr lang="en-US" altLang="zh-CN" sz="2800" b="1">
              <a:solidFill>
                <a:srgbClr val="000000"/>
              </a:solidFill>
              <a:latin typeface="楷体_GB2312" pitchFamily="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</a:rPr>
              <a:t>一只风筝一样离不开妈妈的视线。</a:t>
            </a:r>
            <a:endParaRPr lang="zh-CN" altLang="en-US" sz="2800" b="1">
              <a:solidFill>
                <a:srgbClr val="000000"/>
              </a:solidFill>
              <a:latin typeface="楷体_GB2312" pitchFamily="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</a:rPr>
              <a:t>母亲</a:t>
            </a:r>
            <a:r>
              <a:rPr lang="en-US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</a:rPr>
              <a:t>是系在心头的线，</a:t>
            </a:r>
            <a:endParaRPr lang="en-US" altLang="zh-CN" sz="2800" b="1">
              <a:solidFill>
                <a:srgbClr val="000000"/>
              </a:solidFill>
              <a:latin typeface="楷体_GB2312" pitchFamily="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</a:rPr>
              <a:t>拉得越久越远</a:t>
            </a:r>
            <a:r>
              <a:rPr lang="en-US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</a:rPr>
              <a:t>心就越痛。 </a:t>
            </a:r>
            <a:endParaRPr lang="zh-CN" altLang="en-US" sz="2800" b="1">
              <a:solidFill>
                <a:srgbClr val="000000"/>
              </a:solidFill>
              <a:latin typeface="楷体_GB2312" pitchFamily="1" charset="-122"/>
            </a:endParaRPr>
          </a:p>
        </p:txBody>
      </p:sp>
    </p:spTree>
  </p:cSld>
  <p:clrMapOvr>
    <a:masterClrMapping/>
  </p:clrMapOvr>
  <p:transition>
    <p:sndAc>
      <p:stSnd>
        <p:snd r:embed="rId1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1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1000" y="2057400"/>
            <a:ext cx="8343265" cy="3353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散文诗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是兼有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hlinkClick r:id="rId1"/>
              </a:rPr>
              <a:t>诗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与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hlinkClick r:id="rId2"/>
              </a:rPr>
              <a:t>散文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特点的一种现代抒情文学体裁。它融合了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诗的表现性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散文描写性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的某些特点。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散文诗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一般表现作者基于社会和人生背景的小感触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注意描写客观生活触发下思想情感的波动和片断。这些特点决定了它题材上的丰富性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也决定了它的形式短小灵活。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09" name="Rectangle 2"/>
          <p:cNvSpPr>
            <a:spLocks noGrp="1" noChangeArrowheads="1"/>
          </p:cNvSpPr>
          <p:nvPr/>
        </p:nvSpPr>
        <p:spPr bwMode="auto">
          <a:xfrm>
            <a:off x="3048000" y="990600"/>
            <a:ext cx="3305810" cy="765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p>
            <a:pPr>
              <a:buFont typeface="Arial" panose="020B0604020202020204" pitchFamily="34" charset="0"/>
              <a:buNone/>
            </a:pPr>
            <a:r>
              <a:rPr lang="zh-CN" altLang="en-US" sz="3500" b="1">
                <a:latin typeface="Calibri" panose="020F0502020204030204" pitchFamily="34" charset="0"/>
                <a:ea typeface="黑体" panose="02010609060101010101" pitchFamily="49" charset="-122"/>
              </a:rPr>
              <a:t>了解</a:t>
            </a:r>
            <a:r>
              <a:rPr lang="zh-CN" altLang="en-US" sz="35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散文诗</a:t>
            </a:r>
            <a:endParaRPr lang="zh-CN" altLang="en-US" sz="3500" b="1" dirty="0" smtClean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sndAc>
      <p:stSnd>
        <p:snd r:embed="rId3" name="arrow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533400" y="3124087"/>
            <a:ext cx="7920682" cy="2306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indent="228600" algn="just" eaLnBrk="1" hangingPunct="1">
              <a:tabLst>
                <a:tab pos="114300" algn="l"/>
                <a:tab pos="228600" algn="l"/>
              </a:tabLst>
            </a:pPr>
            <a:r>
              <a:rPr lang="en-US" altLang="zh-CN" sz="18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位世纪老人在年轻的时候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曾给她远方的朋友写道：在去年秋风萧瑟、月朗星稀的一个夜晚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一本书将你介绍给我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你的信仰、你的存蓄、你的诗词和我的思想一缕缕合成琴弦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奏出缥缈神奇无调无声的音乐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这思想就是爱的思想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这音乐就是爱的音乐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28600" algn="just" eaLnBrk="1" hangingPunct="1">
              <a:tabLst>
                <a:tab pos="114300" algn="l"/>
                <a:tab pos="228600" algn="l"/>
              </a:tabLst>
            </a:pP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能猜猜这位世纪老人和她的朋友分别是谁吗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555" name="Picture 3" descr="tge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972" y="1448057"/>
            <a:ext cx="1549425" cy="135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4" descr="wx_t3_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152" y="1512192"/>
            <a:ext cx="1296764" cy="1361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1083618" y="5486602"/>
            <a:ext cx="697738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著名女作家</a:t>
            </a:r>
            <a:r>
              <a:rPr lang="en-US" altLang="zh-CN" sz="2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冰心 </a:t>
            </a:r>
            <a:r>
              <a:rPr lang="zh-CN" altLang="en-US" sz="2800" b="1" dirty="0" smtClean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印度诗圣</a:t>
            </a:r>
            <a:r>
              <a:rPr lang="en-US" altLang="zh-CN" sz="2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泰戈尔</a:t>
            </a:r>
            <a:endParaRPr lang="zh-CN" altLang="en-US" sz="2800" dirty="0">
              <a:solidFill>
                <a:srgbClr val="3333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09" name="Rectangle 2"/>
          <p:cNvSpPr>
            <a:spLocks noGrp="1" noChangeArrowheads="1"/>
          </p:cNvSpPr>
          <p:nvPr/>
        </p:nvSpPr>
        <p:spPr bwMode="auto">
          <a:xfrm>
            <a:off x="152400" y="990600"/>
            <a:ext cx="3305810" cy="765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r>
              <a:rPr lang="zh-CN" altLang="en-US" sz="3500" b="1">
                <a:latin typeface="Calibri" panose="020F0502020204030204" pitchFamily="34" charset="0"/>
                <a:ea typeface="黑体" panose="02010609060101010101" pitchFamily="49" charset="-122"/>
              </a:rPr>
              <a:t>走近</a:t>
            </a:r>
            <a:r>
              <a:rPr lang="zh-CN" altLang="en-US" sz="35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作者</a:t>
            </a:r>
            <a:endParaRPr lang="zh-CN" altLang="en-US" sz="3500" b="1" dirty="0" smtClean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sndAc>
      <p:stSnd>
        <p:snd r:embed="rId3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 bldLvl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3200250" y="1905258"/>
            <a:ext cx="5268558" cy="3046095"/>
          </a:xfrm>
          <a:prstGeom prst="rect">
            <a:avLst/>
          </a:prstGeom>
          <a:noFill/>
          <a:ln w="76200" cmpd="tri">
            <a:solidFill>
              <a:srgbClr val="33913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</a:pPr>
            <a:r>
              <a:rPr lang="en-US" altLang="zh-CN" sz="2400" b="1" dirty="0">
                <a:solidFill>
                  <a:srgbClr val="360036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   </a:t>
            </a:r>
            <a:r>
              <a:rPr lang="en-US" altLang="zh-CN" sz="2400" b="1" dirty="0" smtClean="0">
                <a:solidFill>
                  <a:srgbClr val="360036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印度</a:t>
            </a:r>
            <a:r>
              <a:rPr lang="zh-CN" altLang="en-US" sz="2400" b="1" dirty="0" smtClean="0">
                <a:solidFill>
                  <a:srgbClr val="3600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作家</a:t>
            </a:r>
            <a:r>
              <a:rPr lang="zh-CN" altLang="en-US" sz="2400" b="1" dirty="0">
                <a:solidFill>
                  <a:srgbClr val="3600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400" b="1" dirty="0" smtClean="0">
                <a:solidFill>
                  <a:srgbClr val="3600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诗人。主要作品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有诗集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新月集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》《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园丁集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》《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飞鸟集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》《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吉檀迦利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r>
              <a:rPr lang="zh-CN" altLang="en-US" sz="2400" b="1" dirty="0">
                <a:solidFill>
                  <a:srgbClr val="3600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en-US" altLang="zh-CN" sz="2400" b="1" dirty="0" smtClean="0">
                <a:solidFill>
                  <a:srgbClr val="3600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 b="1" dirty="0" smtClean="0">
                <a:solidFill>
                  <a:srgbClr val="3600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世纪二十到四十年代</a:t>
            </a:r>
            <a:r>
              <a:rPr lang="zh-CN" altLang="en-US" sz="2400" b="1" dirty="0">
                <a:solidFill>
                  <a:srgbClr val="3600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对中国文坛产生了很大的影响。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爱、欢乐、光明是他歌唱的永恒主题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1913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年以诗集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《吉檀迦利》获得诺贝尔文学奖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。他所作歌曲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《人民的意志》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于1950年被定为印度国歌。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381000" y="5100320"/>
            <a:ext cx="3637280" cy="529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95000"/>
              </a:lnSpc>
              <a:spcBef>
                <a:spcPct val="50000"/>
              </a:spcBef>
            </a:pPr>
            <a:r>
              <a:rPr lang="zh-CN" altLang="en-US" sz="3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泰戈尔</a:t>
            </a:r>
            <a:r>
              <a:rPr lang="en-US" altLang="zh-CN" sz="27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(1861—1941</a:t>
            </a:r>
            <a:r>
              <a:rPr lang="en-US" altLang="zh-CN" sz="27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en-US" altLang="zh-CN" sz="27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905000"/>
            <a:ext cx="2400935" cy="304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4" descr="xin_5111022811186202882636">
            <a:hlinkClick r:id="rId1"/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72200" y="1282065"/>
            <a:ext cx="243840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5808980" y="4640580"/>
            <a:ext cx="3197860" cy="529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algn="l">
              <a:lnSpc>
                <a:spcPct val="95000"/>
              </a:lnSpc>
              <a:spcBef>
                <a:spcPct val="50000"/>
              </a:spcBef>
            </a:pPr>
            <a:r>
              <a:rPr lang="zh-CN" altLang="en-US" sz="3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冰心</a:t>
            </a:r>
            <a:r>
              <a:rPr lang="en-US" altLang="zh-CN" sz="27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(1900—1999</a:t>
            </a:r>
            <a:r>
              <a:rPr lang="en-US" altLang="zh-CN" sz="27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en-US" altLang="zh-CN" sz="27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381000" y="1426210"/>
            <a:ext cx="5160010" cy="3192780"/>
          </a:xfrm>
          <a:prstGeom prst="rect">
            <a:avLst/>
          </a:prstGeom>
          <a:noFill/>
          <a:ln w="76200" cmpd="tri">
            <a:solidFill>
              <a:srgbClr val="33913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>
                <a:solidFill>
                  <a:srgbClr val="360036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   </a:t>
            </a:r>
            <a:r>
              <a:rPr lang="en-US" altLang="zh-CN" sz="2400" b="1" dirty="0" smtClean="0">
                <a:solidFill>
                  <a:srgbClr val="360036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   </a:t>
            </a:r>
            <a:r>
              <a:rPr lang="en-US" altLang="zh-CN" sz="2400" b="1" dirty="0" smtClean="0">
                <a:solidFill>
                  <a:srgbClr val="3600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原名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谢婉莹</a:t>
            </a:r>
            <a:r>
              <a:rPr lang="en-US" altLang="zh-CN" sz="2400" b="1" smtClean="0">
                <a:sym typeface="宋体" panose="02010600030101010101" pitchFamily="2" charset="-122"/>
              </a:rPr>
              <a:t>,</a:t>
            </a:r>
            <a:r>
              <a:rPr lang="zh-CN" altLang="en-US" sz="2400" b="1" dirty="0" smtClean="0">
                <a:solidFill>
                  <a:srgbClr val="3600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作家</a:t>
            </a:r>
            <a:r>
              <a:rPr lang="zh-CN" altLang="en-US" sz="2400" b="1" dirty="0">
                <a:solidFill>
                  <a:srgbClr val="3600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400" b="1" dirty="0" smtClean="0">
                <a:solidFill>
                  <a:srgbClr val="3600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诗人。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著有诗集</a:t>
            </a:r>
            <a:r>
              <a:rPr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《繁星》《春水》</a:t>
            </a:r>
            <a:r>
              <a:rPr lang="en-US" altLang="zh-CN" sz="2400" b="1" smtClean="0">
                <a:sym typeface="宋体" panose="02010600030101010101" pitchFamily="2" charset="-122"/>
              </a:rPr>
              <a:t>,</a:t>
            </a:r>
            <a:r>
              <a:rPr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散文集《寄小读者》《樱花赞》</a:t>
            </a:r>
            <a:r>
              <a:rPr lang="zh-CN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等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冰心的创作内容大致包括：</a:t>
            </a:r>
            <a:endParaRPr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母爱、童真、自然</a:t>
            </a:r>
            <a:r>
              <a:rPr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三个方面。以宣扬</a:t>
            </a:r>
            <a:r>
              <a:rPr sz="2400" b="1" dirty="0">
                <a:ea typeface="楷体" panose="02010609060101010101" pitchFamily="49" charset="-122"/>
                <a:cs typeface="Arial" panose="020B0604020202020204" pitchFamily="34" charset="0"/>
              </a:rPr>
              <a:t>“</a:t>
            </a:r>
            <a:r>
              <a:rPr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爱的哲学</a:t>
            </a:r>
            <a:r>
              <a:rPr sz="2400" b="1" dirty="0">
                <a:ea typeface="楷体" panose="02010609060101010101" pitchFamily="49" charset="-122"/>
                <a:cs typeface="Arial" panose="020B0604020202020204" pitchFamily="34" charset="0"/>
              </a:rPr>
              <a:t>”</a:t>
            </a:r>
            <a:r>
              <a:rPr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著称</a:t>
            </a:r>
            <a:r>
              <a:rPr lang="en-US" altLang="zh-CN" sz="2400" b="1" smtClean="0">
                <a:sym typeface="宋体" panose="02010600030101010101" pitchFamily="2" charset="-122"/>
              </a:rPr>
              <a:t>,</a:t>
            </a:r>
            <a:r>
              <a:rPr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而母爱就是</a:t>
            </a:r>
            <a:r>
              <a:rPr sz="2400" b="1" dirty="0">
                <a:ea typeface="楷体" panose="02010609060101010101" pitchFamily="49" charset="-122"/>
                <a:cs typeface="Arial" panose="020B0604020202020204" pitchFamily="34" charset="0"/>
              </a:rPr>
              <a:t>“</a:t>
            </a:r>
            <a:r>
              <a:rPr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爱的哲学</a:t>
            </a:r>
            <a:r>
              <a:rPr sz="2400" b="1" dirty="0">
                <a:ea typeface="楷体" panose="02010609060101010101" pitchFamily="49" charset="-122"/>
                <a:cs typeface="Arial" panose="020B0604020202020204" pitchFamily="34" charset="0"/>
              </a:rPr>
              <a:t>”</a:t>
            </a:r>
            <a:r>
              <a:rPr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的根本出发点。</a:t>
            </a:r>
            <a:endParaRPr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sndAc>
      <p:stSnd>
        <p:snd r:embed="rId3" name="arrow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685800" y="1484630"/>
            <a:ext cx="7527925" cy="3526790"/>
          </a:xfrm>
          <a:ln>
            <a:solidFill>
              <a:schemeClr val="tx1"/>
            </a:solidFill>
            <a:miter lim="800000"/>
          </a:ln>
        </p:spPr>
        <p:txBody>
          <a:bodyPr/>
          <a:lstStyle/>
          <a:p>
            <a:pPr algn="l" eaLnBrk="1" hangingPunct="1">
              <a:lnSpc>
                <a:spcPct val="100000"/>
              </a:lnSpc>
            </a:pPr>
            <a:r>
              <a:rPr lang="en-US" altLang="zh-CN" sz="2400" b="1" dirty="0" smtClean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☆</a:t>
            </a:r>
            <a:r>
              <a:rPr lang="zh-CN" altLang="en-US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泰戈尔对冰心的影响</a:t>
            </a:r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4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 eaLnBrk="1" hangingPunct="1">
              <a:lnSpc>
                <a:spcPct val="10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而惟独冰心最得泰戈尔思想和艺术的精髓</a:t>
            </a:r>
            <a:r>
              <a:rPr lang="en-US" altLang="zh-CN" sz="2400" b="1" smtClean="0">
                <a:sym typeface="宋体" panose="02010600030101010101" pitchFamily="2" charset="-122"/>
              </a:rPr>
              <a:t>,</a:t>
            </a:r>
            <a:r>
              <a:rPr lang="zh-CN" altLang="en-US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成了</a:t>
            </a:r>
            <a:r>
              <a:rPr sz="2400" b="1" dirty="0"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最有名神形毕肖的泰戈尔的私淑弟子</a:t>
            </a:r>
            <a:r>
              <a:rPr sz="2400" b="1" dirty="0"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sz="2400" b="1" dirty="0"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。</a:t>
            </a:r>
            <a:r>
              <a:rPr lang="en-US" altLang="zh-CN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徐志摩</a:t>
            </a:r>
            <a:r>
              <a:rPr lang="en-US" altLang="zh-CN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泰戈尔来华</a:t>
            </a:r>
            <a:r>
              <a:rPr lang="en-US" altLang="zh-CN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》)</a:t>
            </a:r>
            <a:r>
              <a:rPr lang="zh-CN" altLang="en-US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4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 eaLnBrk="1" hangingPunct="1">
              <a:lnSpc>
                <a:spcPct val="10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在没有看到</a:t>
            </a:r>
            <a:r>
              <a:rPr lang="en-US" altLang="zh-CN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飞鸟集</a:t>
            </a:r>
            <a:r>
              <a:rPr lang="en-US" altLang="zh-CN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之前</a:t>
            </a:r>
            <a:r>
              <a:rPr lang="en-US" altLang="zh-CN" sz="2400" b="1" smtClean="0">
                <a:sym typeface="宋体" panose="02010600030101010101" pitchFamily="2" charset="-122"/>
              </a:rPr>
              <a:t>,</a:t>
            </a:r>
            <a:r>
              <a:rPr lang="zh-CN" altLang="en-US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冰心初期的诗作只是平时随便记下的</a:t>
            </a:r>
            <a:r>
              <a:rPr sz="2400" b="1" dirty="0"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随时随地的感想和回忆</a:t>
            </a:r>
            <a:r>
              <a:rPr sz="2400" b="1" dirty="0"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。后来受到</a:t>
            </a:r>
            <a:r>
              <a:rPr lang="en-US" altLang="zh-CN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飞鸟集</a:t>
            </a:r>
            <a:r>
              <a:rPr lang="en-US" altLang="zh-CN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的影响</a:t>
            </a:r>
            <a:r>
              <a:rPr lang="en-US" altLang="zh-CN" sz="2400" b="1" smtClean="0">
                <a:sym typeface="宋体" panose="02010600030101010101" pitchFamily="2" charset="-122"/>
              </a:rPr>
              <a:t>,</a:t>
            </a:r>
            <a:r>
              <a:rPr lang="zh-CN" altLang="en-US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觉得自己那些三言两语的小杂感里也有着诗的因子</a:t>
            </a:r>
            <a:r>
              <a:rPr lang="en-US" altLang="zh-CN" sz="2400" b="1" smtClean="0">
                <a:sym typeface="宋体" panose="02010600030101010101" pitchFamily="2" charset="-122"/>
              </a:rPr>
              <a:t>,</a:t>
            </a:r>
            <a:r>
              <a:rPr lang="zh-CN" altLang="en-US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这才整理起来</a:t>
            </a:r>
            <a:r>
              <a:rPr lang="en-US" altLang="zh-CN" sz="2400" b="1" smtClean="0">
                <a:sym typeface="宋体" panose="02010600030101010101" pitchFamily="2" charset="-122"/>
              </a:rPr>
              <a:t>,</a:t>
            </a:r>
            <a:r>
              <a:rPr lang="zh-CN" altLang="en-US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而成为两本小诗集</a:t>
            </a:r>
            <a:r>
              <a:rPr lang="en-US" altLang="zh-CN" sz="2400" b="1" smtClean="0">
                <a:sym typeface="宋体" panose="02010600030101010101" pitchFamily="2" charset="-122"/>
              </a:rPr>
              <a:t>,</a:t>
            </a:r>
            <a:r>
              <a:rPr lang="zh-CN" altLang="en-US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这就是</a:t>
            </a:r>
            <a:r>
              <a:rPr lang="en-US" altLang="zh-CN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繁星</a:t>
            </a:r>
            <a:r>
              <a:rPr lang="en-US" altLang="zh-CN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春水</a:t>
            </a:r>
            <a:r>
              <a:rPr lang="en-US" altLang="zh-CN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4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sndAc>
      <p:stSnd>
        <p:snd r:embed="rId1" name="arrow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8194"/>
          <p:cNvSpPr>
            <a:spLocks noGrp="1" noRot="1" noChangeArrowheads="1"/>
          </p:cNvSpPr>
          <p:nvPr>
            <p:ph type="title"/>
          </p:nvPr>
        </p:nvSpPr>
        <p:spPr>
          <a:xfrm>
            <a:off x="533400" y="762005"/>
            <a:ext cx="3095625" cy="64174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zh-CN" altLang="zh-CN" sz="3600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你能读</a:t>
            </a:r>
            <a:r>
              <a:rPr lang="zh-CN" altLang="en-US" sz="3600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得</a:t>
            </a:r>
            <a:r>
              <a:rPr lang="zh-CN" altLang="zh-CN" sz="3600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准吗？</a:t>
            </a:r>
            <a:endParaRPr lang="zh-CN" altLang="en-US" sz="3600" b="1" dirty="0" smtClean="0"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内容占位符 20481"/>
          <p:cNvSpPr>
            <a:spLocks noGrp="1" noChangeArrowheads="1"/>
          </p:cNvSpPr>
          <p:nvPr>
            <p:ph idx="1"/>
          </p:nvPr>
        </p:nvSpPr>
        <p:spPr>
          <a:xfrm>
            <a:off x="1066800" y="1606550"/>
            <a:ext cx="1464310" cy="3348355"/>
          </a:xfrm>
        </p:spPr>
        <p:txBody>
          <a:bodyPr>
            <a:noAutofit/>
          </a:bodyPr>
          <a:lstStyle/>
          <a:p>
            <a:pPr eaLnBrk="1" hangingPunct="1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嗅</a:t>
            </a:r>
            <a:r>
              <a:rPr lang="zh-CN" altLang="en-US" sz="3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觉</a:t>
            </a:r>
            <a:endParaRPr lang="zh-CN" altLang="en-US" sz="30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000" b="1" dirty="0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衍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膝</a:t>
            </a:r>
            <a:r>
              <a:rPr lang="zh-CN" altLang="en-US" sz="3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梗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攲</a:t>
            </a:r>
            <a:r>
              <a:rPr lang="zh-CN" altLang="en-US" sz="3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斜</a:t>
            </a:r>
            <a:endParaRPr lang="zh-CN" altLang="en-US" sz="30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菡萏</a:t>
            </a:r>
            <a:endParaRPr lang="zh-CN" altLang="en-US" sz="30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徘徊</a:t>
            </a:r>
            <a:endParaRPr lang="zh-CN" altLang="en-US" sz="30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>
            <a:spLocks noRot="1" noChangeArrowheads="1"/>
          </p:cNvSpPr>
          <p:nvPr/>
        </p:nvSpPr>
        <p:spPr bwMode="auto">
          <a:xfrm>
            <a:off x="5257800" y="1606550"/>
            <a:ext cx="2045335" cy="3132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sz="3000" dirty="0">
                <a:ea typeface="宋体" panose="02010600030101010101" pitchFamily="2" charset="-122"/>
              </a:rPr>
              <a:t>nì  </a:t>
            </a:r>
            <a:r>
              <a:rPr sz="3000" b="1" dirty="0">
                <a:ea typeface="宋体" panose="02010600030101010101" pitchFamily="2" charset="-122"/>
              </a:rPr>
              <a:t>笑</a:t>
            </a:r>
            <a:endParaRPr sz="3000" b="1" dirty="0"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mù 浴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dǎo 告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并dì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sz="3000" dirty="0">
                <a:ea typeface="宋体" panose="02010600030101010101" pitchFamily="2" charset="-122"/>
              </a:rPr>
              <a:t>zǐ  </a:t>
            </a:r>
            <a:r>
              <a:rPr sz="3000" b="1" dirty="0">
                <a:ea typeface="宋体" panose="02010600030101010101" pitchFamily="2" charset="-122"/>
              </a:rPr>
              <a:t>妹</a:t>
            </a:r>
            <a:endParaRPr sz="3000" b="1" dirty="0"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sz="3000" b="1" dirty="0">
                <a:ea typeface="宋体" panose="02010600030101010101" pitchFamily="2" charset="-122"/>
              </a:rPr>
              <a:t>花</a:t>
            </a:r>
            <a:r>
              <a:rPr sz="3000" dirty="0">
                <a:ea typeface="宋体" panose="02010600030101010101" pitchFamily="2" charset="-122"/>
              </a:rPr>
              <a:t>ruì</a:t>
            </a:r>
            <a:endParaRPr sz="3000" dirty="0"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dirty="0" err="1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qī</a:t>
            </a:r>
            <a:r>
              <a:rPr sz="3000" b="1" dirty="0">
                <a:ea typeface="宋体" panose="02010600030101010101" pitchFamily="2" charset="-122"/>
              </a:rPr>
              <a:t>斜</a:t>
            </a:r>
            <a:endParaRPr sz="3000" dirty="0"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sz="3000" dirty="0">
                <a:ea typeface="宋体" panose="02010600030101010101" pitchFamily="2" charset="-122"/>
              </a:rPr>
              <a:t>yīn bì</a:t>
            </a:r>
            <a:endParaRPr sz="3000" dirty="0"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>
            <a:spLocks noRot="1" noChangeArrowheads="1"/>
          </p:cNvSpPr>
          <p:nvPr/>
        </p:nvSpPr>
        <p:spPr bwMode="auto">
          <a:xfrm>
            <a:off x="2133600" y="1524000"/>
            <a:ext cx="2879884" cy="3266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dirty="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xiù</a:t>
            </a:r>
            <a:endParaRPr lang="en-US" altLang="zh-CN" sz="3000" dirty="0" err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dirty="0" err="1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y</a:t>
            </a:r>
            <a:r>
              <a:rPr lang="en-US" altLang="zh-CN" sz="3000" b="1" dirty="0" err="1">
                <a:solidFill>
                  <a:srgbClr val="0000FF"/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ǎ</a:t>
            </a:r>
            <a:r>
              <a:rPr lang="en-US" altLang="zh-CN" sz="3000" dirty="0" err="1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n</a:t>
            </a:r>
            <a:endParaRPr lang="en-US" altLang="zh-CN" sz="3000" dirty="0" err="1">
              <a:solidFill>
                <a:srgbClr val="0000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dirty="0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xī</a:t>
            </a:r>
            <a:endParaRPr lang="en-US" altLang="zh-CN" sz="3000" dirty="0">
              <a:solidFill>
                <a:srgbClr val="0000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dirty="0" err="1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gěng</a:t>
            </a:r>
            <a:endParaRPr lang="en-US" altLang="zh-CN" sz="3000" b="1" dirty="0" err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dirty="0" err="1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qī</a:t>
            </a:r>
            <a:endParaRPr lang="en-US" altLang="zh-CN" sz="3000" dirty="0" err="1">
              <a:solidFill>
                <a:srgbClr val="0000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dirty="0" err="1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h</a:t>
            </a:r>
            <a:r>
              <a:rPr lang="en-US" altLang="zh-CN" sz="3000" b="1" dirty="0" err="1">
                <a:solidFill>
                  <a:srgbClr val="0000FF"/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à</a:t>
            </a:r>
            <a:r>
              <a:rPr lang="en-US" altLang="zh-CN" sz="3000" dirty="0" err="1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n d</a:t>
            </a:r>
            <a:r>
              <a:rPr lang="en-US" altLang="zh-CN" sz="3000" b="1" dirty="0" err="1">
                <a:solidFill>
                  <a:srgbClr val="0000FF"/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à</a:t>
            </a:r>
            <a:r>
              <a:rPr lang="en-US" altLang="zh-CN" sz="3000" dirty="0" err="1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n</a:t>
            </a:r>
            <a:endParaRPr lang="en-US" altLang="zh-CN" sz="3000" dirty="0" err="1">
              <a:solidFill>
                <a:srgbClr val="0000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dirty="0" err="1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p</a:t>
            </a:r>
            <a:r>
              <a:rPr lang="en-US" altLang="zh-CN" sz="3000" b="1" dirty="0" err="1">
                <a:solidFill>
                  <a:srgbClr val="0000FF"/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á</a:t>
            </a:r>
            <a:r>
              <a:rPr lang="en-US" altLang="zh-CN" sz="3000" dirty="0" err="1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i hu</a:t>
            </a:r>
            <a:r>
              <a:rPr lang="en-US" altLang="zh-CN" sz="3000" b="1" dirty="0" err="1">
                <a:solidFill>
                  <a:srgbClr val="0000FF"/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á</a:t>
            </a:r>
            <a:r>
              <a:rPr lang="en-US" altLang="zh-CN" sz="3000" dirty="0" err="1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i</a:t>
            </a:r>
            <a:endParaRPr lang="en-US" altLang="zh-CN" sz="3000" dirty="0" err="1">
              <a:solidFill>
                <a:srgbClr val="0000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en-US" altLang="zh-CN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>
            <a:spLocks noRot="1" noChangeArrowheads="1"/>
          </p:cNvSpPr>
          <p:nvPr/>
        </p:nvSpPr>
        <p:spPr bwMode="auto">
          <a:xfrm>
            <a:off x="7086759" y="1606709"/>
            <a:ext cx="1884521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匿</a:t>
            </a:r>
            <a:endParaRPr lang="en-US" altLang="zh-CN" sz="30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沐</a:t>
            </a:r>
            <a:endParaRPr lang="en-US" altLang="zh-CN" sz="3000" b="1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祷</a:t>
            </a:r>
            <a:endParaRPr lang="en-US" altLang="zh-CN" sz="30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蒂</a:t>
            </a:r>
            <a:endParaRPr lang="en-US" altLang="zh-CN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姊</a:t>
            </a:r>
            <a:endParaRPr lang="en-US" altLang="zh-CN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瑞</a:t>
            </a:r>
            <a:endParaRPr lang="en-US" altLang="zh-CN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攲</a:t>
            </a:r>
            <a:endParaRPr lang="en-US" altLang="zh-CN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荫蔽</a:t>
            </a:r>
            <a:endParaRPr lang="en-US" altLang="zh-CN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en-US" altLang="zh-CN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标题 8194"/>
          <p:cNvSpPr>
            <a:spLocks noGrp="1" noRot="1" noChangeArrowheads="1"/>
          </p:cNvSpPr>
          <p:nvPr/>
        </p:nvSpPr>
        <p:spPr>
          <a:xfrm>
            <a:off x="5181759" y="838205"/>
            <a:ext cx="3095625" cy="641747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eaLnBrk="1" hangingPunct="1"/>
            <a:r>
              <a:rPr lang="zh-CN" altLang="zh-CN" sz="3200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你能写</a:t>
            </a:r>
            <a:r>
              <a:rPr lang="zh-CN" altLang="en-US" sz="3200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得</a:t>
            </a:r>
            <a:r>
              <a:rPr lang="zh-CN" altLang="zh-CN" sz="3200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对吗？</a:t>
            </a:r>
            <a:endParaRPr lang="zh-CN" altLang="en-US" sz="3200" b="1" dirty="0" smtClean="0"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sndAc>
      <p:stSnd>
        <p:snd r:embed="rId1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矩形 2"/>
          <p:cNvSpPr>
            <a:spLocks noChangeArrowheads="1"/>
          </p:cNvSpPr>
          <p:nvPr/>
        </p:nvSpPr>
        <p:spPr bwMode="auto">
          <a:xfrm>
            <a:off x="533400" y="1600200"/>
            <a:ext cx="7543800" cy="33229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latin typeface="楷体_GB2312" pitchFamily="1" charset="-122"/>
              </a:rPr>
              <a:t>匿笑：</a:t>
            </a:r>
            <a:r>
              <a:rPr lang="zh-CN" altLang="en-US" sz="3000" b="1">
                <a:latin typeface="楷体_GB2312" pitchFamily="1" charset="-122"/>
              </a:rPr>
              <a:t>偷偷地笑。匿</a:t>
            </a:r>
            <a:r>
              <a:rPr lang="en-US" altLang="zh-CN" sz="3000" b="1" smtClean="0"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楷体_GB2312" pitchFamily="1" charset="-122"/>
                <a:sym typeface="+mn-ea"/>
              </a:rPr>
              <a:t>隐藏</a:t>
            </a:r>
            <a:r>
              <a:rPr lang="en-US" altLang="zh-CN" sz="3000" b="1" smtClean="0"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楷体_GB2312" pitchFamily="1" charset="-122"/>
                <a:sym typeface="+mn-ea"/>
              </a:rPr>
              <a:t>不让人知道。</a:t>
            </a:r>
            <a:endParaRPr lang="en-US" altLang="zh-CN" sz="3000" b="1">
              <a:latin typeface="楷体_GB2312" pitchFamily="1" charset="-122"/>
            </a:endParaRPr>
          </a:p>
          <a:p>
            <a:r>
              <a:rPr lang="zh-CN" altLang="en-US" sz="3000" b="1">
                <a:solidFill>
                  <a:srgbClr val="FF0000"/>
                </a:solidFill>
                <a:latin typeface="楷体_GB2312" pitchFamily="1" charset="-122"/>
              </a:rPr>
              <a:t>祷告：</a:t>
            </a:r>
            <a:r>
              <a:rPr lang="zh-CN" altLang="en-US" sz="3000" b="1">
                <a:latin typeface="楷体_GB2312" pitchFamily="1" charset="-122"/>
              </a:rPr>
              <a:t>向神祈求保佑。</a:t>
            </a:r>
            <a:endParaRPr lang="en-US" altLang="zh-CN" sz="3000" b="1">
              <a:latin typeface="楷体_GB2312" pitchFamily="1" charset="-122"/>
            </a:endParaRPr>
          </a:p>
          <a:p>
            <a:r>
              <a:rPr lang="zh-CN" altLang="en-US" sz="3000" b="1">
                <a:solidFill>
                  <a:srgbClr val="FF0000"/>
                </a:solidFill>
                <a:latin typeface="楷体_GB2312" pitchFamily="1" charset="-122"/>
              </a:rPr>
              <a:t>花瑞：</a:t>
            </a:r>
            <a:r>
              <a:rPr lang="zh-CN" altLang="en-US" sz="3000" b="1">
                <a:latin typeface="楷体_GB2312" pitchFamily="1" charset="-122"/>
              </a:rPr>
              <a:t>指花带来的好兆头。瑞，</a:t>
            </a:r>
            <a:r>
              <a:rPr lang="en-US" altLang="zh-CN" sz="3000" b="1" smtClean="0"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楷体_GB2312" pitchFamily="1" charset="-122"/>
              </a:rPr>
              <a:t>吉祥。</a:t>
            </a:r>
            <a:endParaRPr lang="zh-CN" altLang="en-US" sz="3000" b="1">
              <a:latin typeface="楷体_GB2312" pitchFamily="1" charset="-122"/>
            </a:endParaRPr>
          </a:p>
          <a:p>
            <a:r>
              <a:rPr lang="zh-CN" altLang="en-US" sz="3000" b="1">
                <a:solidFill>
                  <a:srgbClr val="FF0000"/>
                </a:solidFill>
                <a:latin typeface="楷体_GB2312" pitchFamily="1" charset="-122"/>
              </a:rPr>
              <a:t>徘徊：</a:t>
            </a:r>
            <a:r>
              <a:rPr lang="zh-CN" altLang="en-US" sz="3000" b="1">
                <a:latin typeface="楷体_GB2312" pitchFamily="1" charset="-122"/>
              </a:rPr>
              <a:t>在一个地方来回走动；比喻犹豫不决。</a:t>
            </a:r>
            <a:endParaRPr lang="zh-CN" altLang="en-US" sz="3000" b="1">
              <a:latin typeface="楷体_GB2312" pitchFamily="1" charset="-122"/>
            </a:endParaRPr>
          </a:p>
          <a:p>
            <a:r>
              <a:rPr lang="zh-CN" altLang="en-US" sz="3000" b="1">
                <a:solidFill>
                  <a:srgbClr val="FF0000"/>
                </a:solidFill>
                <a:latin typeface="楷体_GB2312" pitchFamily="1" charset="-122"/>
              </a:rPr>
              <a:t>攲斜：</a:t>
            </a:r>
            <a:r>
              <a:rPr lang="zh-CN" altLang="en-US" sz="3000" b="1">
                <a:latin typeface="楷体_GB2312" pitchFamily="1" charset="-122"/>
              </a:rPr>
              <a:t>倾斜</a:t>
            </a:r>
            <a:r>
              <a:rPr lang="en-US" altLang="zh-CN" sz="3000" b="1" smtClean="0"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楷体_GB2312" pitchFamily="1" charset="-122"/>
              </a:rPr>
              <a:t>歪斜。</a:t>
            </a:r>
            <a:r>
              <a:rPr lang="zh-CN" altLang="en-US" sz="3000" b="1">
                <a:latin typeface="楷体_GB2312" pitchFamily="1" charset="-122"/>
                <a:sym typeface="+mn-ea"/>
              </a:rPr>
              <a:t>攲</a:t>
            </a:r>
            <a:r>
              <a:rPr lang="en-US" altLang="zh-CN" sz="3000" b="1" smtClean="0"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楷体_GB2312" pitchFamily="1" charset="-122"/>
                <a:sym typeface="+mn-ea"/>
              </a:rPr>
              <a:t>倾斜。</a:t>
            </a:r>
            <a:endParaRPr lang="zh-CN" altLang="en-US" sz="3000" b="1">
              <a:latin typeface="楷体_GB2312" pitchFamily="1" charset="-122"/>
            </a:endParaRPr>
          </a:p>
          <a:p>
            <a:r>
              <a:rPr lang="zh-CN" altLang="en-US" sz="3000" b="1">
                <a:solidFill>
                  <a:srgbClr val="FF0000"/>
                </a:solidFill>
                <a:latin typeface="楷体_GB2312" pitchFamily="1" charset="-122"/>
              </a:rPr>
              <a:t>慈怜：</a:t>
            </a:r>
            <a:r>
              <a:rPr lang="zh-CN" altLang="en-US" sz="3000" b="1">
                <a:latin typeface="楷体_GB2312" pitchFamily="1" charset="-122"/>
              </a:rPr>
              <a:t>慈爱怜惜。</a:t>
            </a:r>
            <a:endParaRPr lang="zh-CN" altLang="en-US" sz="3000" b="1">
              <a:latin typeface="楷体_GB2312" pitchFamily="1" charset="-122"/>
            </a:endParaRPr>
          </a:p>
          <a:p>
            <a:r>
              <a:rPr lang="zh-CN" altLang="en-US" sz="3000" b="1">
                <a:solidFill>
                  <a:srgbClr val="FF0000"/>
                </a:solidFill>
                <a:latin typeface="楷体_GB2312" pitchFamily="1" charset="-122"/>
              </a:rPr>
              <a:t>荫蔽：</a:t>
            </a:r>
            <a:r>
              <a:rPr lang="zh-CN" altLang="en-US" sz="3000" b="1">
                <a:latin typeface="楷体_GB2312" pitchFamily="1" charset="-122"/>
              </a:rPr>
              <a:t>（枝叶）遮蔽；隐蔽。</a:t>
            </a:r>
            <a:endParaRPr lang="zh-CN" altLang="en-US" sz="3000" b="1">
              <a:latin typeface="楷体_GB2312" pitchFamily="1" charset="-122"/>
            </a:endParaRPr>
          </a:p>
        </p:txBody>
      </p:sp>
      <p:sp>
        <p:nvSpPr>
          <p:cNvPr id="18434" name="Rectangle 3"/>
          <p:cNvSpPr>
            <a:spLocks noGrp="1" noChangeArrowheads="1"/>
          </p:cNvSpPr>
          <p:nvPr/>
        </p:nvSpPr>
        <p:spPr bwMode="auto">
          <a:xfrm>
            <a:off x="2590800" y="838200"/>
            <a:ext cx="209740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解释词义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                       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sndAc>
      <p:stSnd>
        <p:snd r:embed="rId1" name="arrow.wav"/>
      </p:stSnd>
    </p:sndAc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TABLE_BEAUTIFY" val="smartTable{2031fd18-2b6e-4150-9a70-bff07748c1e3}"/>
  <p:tag name="TABLE_ENDDRAG_ORIGIN_RECT" val="701*271"/>
  <p:tag name="TABLE_ENDDRAG_RECT" val="9*186*701*271"/>
</p:tagLst>
</file>

<file path=ppt/tags/tag2.xml><?xml version="1.0" encoding="utf-8"?>
<p:tagLst xmlns:p="http://schemas.openxmlformats.org/presentationml/2006/main">
  <p:tag name="KSO_WM_UNIT_TABLE_BEAUTIFY" val="smartTable{2031fd18-2b6e-4150-9a70-bff07748c1e3}"/>
  <p:tag name="TABLE_ENDDRAG_ORIGIN_RECT" val="702*401"/>
  <p:tag name="TABLE_ENDDRAG_RECT" val="8*102*702*401"/>
</p:tagLst>
</file>

<file path=ppt/tags/tag3.xml><?xml version="1.0" encoding="utf-8"?>
<p:tagLst xmlns:p="http://schemas.openxmlformats.org/presentationml/2006/main">
  <p:tag name="KSO_WM_UNIT_TABLE_BEAUTIFY" val="smartTable{2031fd18-2b6e-4150-9a70-bff07748c1e3}"/>
  <p:tag name="TABLE_ENDDRAG_ORIGIN_RECT" val="685*363"/>
  <p:tag name="TABLE_ENDDRAG_RECT" val="12*150*685*363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3448</Words>
  <Application>WPS 演示</Application>
  <PresentationFormat>全屏显示(4:3)</PresentationFormat>
  <Paragraphs>344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41" baseType="lpstr">
      <vt:lpstr>Arial</vt:lpstr>
      <vt:lpstr>宋体</vt:lpstr>
      <vt:lpstr>Wingdings</vt:lpstr>
      <vt:lpstr>黑体</vt:lpstr>
      <vt:lpstr>华文行楷</vt:lpstr>
      <vt:lpstr>华文中宋</vt:lpstr>
      <vt:lpstr>楷体</vt:lpstr>
      <vt:lpstr>SimSun-ExtB</vt:lpstr>
      <vt:lpstr>Calibri</vt:lpstr>
      <vt:lpstr>华文细黑</vt:lpstr>
      <vt:lpstr>思源宋体 CN SemiBold</vt:lpstr>
      <vt:lpstr>楷体_GB2312</vt:lpstr>
      <vt:lpstr>新宋体</vt:lpstr>
      <vt:lpstr>微软雅黑</vt:lpstr>
      <vt:lpstr>Arial Unicode MS</vt:lpstr>
      <vt:lpstr>隶书</vt:lpstr>
      <vt:lpstr>方正楷体_GBK</vt:lpstr>
      <vt:lpstr>方正大黑简体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你能读得准吗？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dell</cp:lastModifiedBy>
  <cp:revision>58</cp:revision>
  <dcterms:created xsi:type="dcterms:W3CDTF">2019-10-04T00:35:00Z</dcterms:created>
  <dcterms:modified xsi:type="dcterms:W3CDTF">2021-10-08T14:42:04Z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2052-11.1.0.10938</vt:lpwstr>
  </property>
  <property fmtid="{D5CDD505-2E9C-101B-9397-08002B2CF9AE}" pid="4" name="ICV">
    <vt:lpwstr>788262949D454F67B81A4201ED6A6A69</vt:lpwstr>
  </property>
</Properties>
</file>