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saveSubsetFonts="1">
  <p:sldMasterIdLst>
    <p:sldMasterId id="2147483686" r:id="rId1"/>
    <p:sldMasterId id="2147483698" r:id="rId2"/>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30" y="12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6C224D65-B3F3-4D1C-8AF9-24A4658315DB}"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80772577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5A54F058-E464-43A5-92C6-6E2692740D7B}"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6404099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04B0B2-7E98-4287-930E-C88DAC4D1521}" type="slidenum">
              <a:rPr lang="zh-CN" altLang="en-US" smtClean="0">
                <a:solidFill>
                  <a:srgbClr val="000000"/>
                </a:solidFill>
              </a:rPr>
              <a:pPr fontAlgn="base">
                <a:spcBef>
                  <a:spcPct val="0"/>
                </a:spcBef>
                <a:spcAft>
                  <a:spcPct val="0"/>
                </a:spcAft>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692018597"/>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1CAE9172-53B2-4F1C-BD6F-5A8CA2672BA0}"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371251438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05E3E0E9-CC8E-4F45-8868-20726337305E}" type="slidenum">
              <a:rPr lang="en-US" altLang="zh-CN" smtClean="0">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3144192139"/>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3436DF3C-D065-43DA-ABAA-151A008F48BA}"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868780043"/>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FD4C0272-F081-4CB6-8EF3-C760890579ED}"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1994767190"/>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pPr>
              <a:defRPr/>
            </a:pPr>
            <a:endParaRPr lang="zh-CN" altLang="en-US">
              <a:solidFill>
                <a:srgbClr val="000000"/>
              </a:solidFill>
            </a:endParaRPr>
          </a:p>
        </p:txBody>
      </p:sp>
      <p:sp>
        <p:nvSpPr>
          <p:cNvPr id="8" name="Footer Placeholder 7"/>
          <p:cNvSpPr>
            <a:spLocks noGrp="1"/>
          </p:cNvSpPr>
          <p:nvPr>
            <p:ph type="ftr" sz="quarter" idx="11"/>
          </p:nvPr>
        </p:nvSpPr>
        <p:spPr/>
        <p:txBody>
          <a:bodyPr/>
          <a:lstStyle/>
          <a:p>
            <a:pPr>
              <a:defRPr/>
            </a:pPr>
            <a:endParaRPr lang="zh-CN" altLang="en-US">
              <a:solidFill>
                <a:srgbClr val="000000"/>
              </a:solidFill>
            </a:endParaRPr>
          </a:p>
        </p:txBody>
      </p:sp>
      <p:sp>
        <p:nvSpPr>
          <p:cNvPr id="9" name="Slide Number Placeholder 8"/>
          <p:cNvSpPr>
            <a:spLocks noGrp="1"/>
          </p:cNvSpPr>
          <p:nvPr>
            <p:ph type="sldNum" sz="quarter" idx="12"/>
          </p:nvPr>
        </p:nvSpPr>
        <p:spPr/>
        <p:txBody>
          <a:bodyPr/>
          <a:lstStyle/>
          <a:p>
            <a:pPr>
              <a:defRPr/>
            </a:pPr>
            <a:fld id="{534ED7BB-0F40-4EB1-9B9F-4B1BA3840654}"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3269177587"/>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en-US">
              <a:solidFill>
                <a:srgbClr val="000000"/>
              </a:solidFill>
            </a:endParaRPr>
          </a:p>
        </p:txBody>
      </p:sp>
      <p:sp>
        <p:nvSpPr>
          <p:cNvPr id="4" name="Footer Placeholder 3"/>
          <p:cNvSpPr>
            <a:spLocks noGrp="1"/>
          </p:cNvSpPr>
          <p:nvPr>
            <p:ph type="ftr" sz="quarter" idx="11"/>
          </p:nvPr>
        </p:nvSpPr>
        <p:spPr/>
        <p:txBody>
          <a:bodyPr/>
          <a:lstStyle/>
          <a:p>
            <a:pPr>
              <a:defRPr/>
            </a:pPr>
            <a:endParaRPr lang="zh-CN" altLang="en-US">
              <a:solidFill>
                <a:srgbClr val="000000"/>
              </a:solidFill>
            </a:endParaRPr>
          </a:p>
        </p:txBody>
      </p:sp>
      <p:sp>
        <p:nvSpPr>
          <p:cNvPr id="5" name="Slide Number Placeholder 4"/>
          <p:cNvSpPr>
            <a:spLocks noGrp="1"/>
          </p:cNvSpPr>
          <p:nvPr>
            <p:ph type="sldNum" sz="quarter" idx="12"/>
          </p:nvPr>
        </p:nvSpPr>
        <p:spPr/>
        <p:txBody>
          <a:bodyPr/>
          <a:lstStyle/>
          <a:p>
            <a:pPr>
              <a:defRPr/>
            </a:pPr>
            <a:fld id="{61A81581-0552-4C3B-AC1E-B96700965C77}"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3764719016"/>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en-US">
              <a:solidFill>
                <a:srgbClr val="000000"/>
              </a:solidFill>
            </a:endParaRPr>
          </a:p>
        </p:txBody>
      </p:sp>
      <p:sp>
        <p:nvSpPr>
          <p:cNvPr id="3" name="Footer Placeholder 2"/>
          <p:cNvSpPr>
            <a:spLocks noGrp="1"/>
          </p:cNvSpPr>
          <p:nvPr>
            <p:ph type="ftr" sz="quarter" idx="11"/>
          </p:nvPr>
        </p:nvSpPr>
        <p:spPr/>
        <p:txBody>
          <a:bodyPr/>
          <a:lstStyle/>
          <a:p>
            <a:pPr>
              <a:defRPr/>
            </a:pPr>
            <a:endParaRPr lang="zh-CN" altLang="en-US">
              <a:solidFill>
                <a:srgbClr val="000000"/>
              </a:solidFill>
            </a:endParaRPr>
          </a:p>
        </p:txBody>
      </p:sp>
      <p:sp>
        <p:nvSpPr>
          <p:cNvPr id="4" name="Slide Number Placeholder 3"/>
          <p:cNvSpPr>
            <a:spLocks noGrp="1"/>
          </p:cNvSpPr>
          <p:nvPr>
            <p:ph type="sldNum" sz="quarter" idx="12"/>
          </p:nvPr>
        </p:nvSpPr>
        <p:spPr/>
        <p:txBody>
          <a:bodyPr/>
          <a:lstStyle/>
          <a:p>
            <a:pPr>
              <a:defRPr/>
            </a:pPr>
            <a:fld id="{E810A55E-C3D7-4208-8148-F20BEAC29CD4}"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2273823843"/>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B271241E-985F-4CBE-B01C-B87CCFB890C2}"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149546253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F25B6F7D-F22D-4313-BAC3-3FD57598DD28}"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115139205"/>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6CBC8CBF-7A55-478F-ABC2-B1E503095DEF}"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1792771902"/>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6B4FA0C8-3C5A-452A-A9E9-BF9564D48570}" type="slidenum">
              <a:rPr lang="en-US" altLang="zh-CN" smtClean="0">
                <a:solidFill>
                  <a:srgbClr val="000000"/>
                </a:solidFill>
              </a:rPr>
              <a:pPr>
                <a:defRPr/>
              </a:pPr>
              <a:t>‹#›</a:t>
            </a:fld>
            <a:endParaRPr lang="en-US" altLang="zh-CN">
              <a:solidFill>
                <a:srgbClr val="000000"/>
              </a:solidFill>
              <a:cs typeface="+mn-cs"/>
            </a:endParaRPr>
          </a:p>
        </p:txBody>
      </p:sp>
    </p:spTree>
    <p:extLst>
      <p:ext uri="{BB962C8B-B14F-4D97-AF65-F5344CB8AC3E}">
        <p14:creationId xmlns:p14="http://schemas.microsoft.com/office/powerpoint/2010/main" val="405961874"/>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05E3E0E9-CC8E-4F45-8868-20726337305E}" type="slidenum">
              <a:rPr lang="en-US" altLang="zh-CN" smtClean="0">
                <a:solidFill>
                  <a:srgbClr val="000000"/>
                </a:solidFill>
              </a:rPr>
              <a:pPr fontAlgn="base">
                <a:spcBef>
                  <a:spcPct val="0"/>
                </a:spcBef>
                <a:spcAft>
                  <a:spcPct val="0"/>
                </a:spcAft>
                <a:defRPr/>
              </a:pPr>
              <a:t>‹#›</a:t>
            </a:fld>
            <a:endParaRPr lang="en-US" altLang="zh-CN">
              <a:solidFill>
                <a:srgbClr val="000000"/>
              </a:solidFill>
            </a:endParaRPr>
          </a:p>
        </p:txBody>
      </p:sp>
    </p:spTree>
    <p:extLst>
      <p:ext uri="{BB962C8B-B14F-4D97-AF65-F5344CB8AC3E}">
        <p14:creationId xmlns:p14="http://schemas.microsoft.com/office/powerpoint/2010/main" val="2913614810"/>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914400" y="609600"/>
            <a:ext cx="10464800" cy="54864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3" name="日期占位符 2"/>
          <p:cNvSpPr>
            <a:spLocks noGrp="1"/>
          </p:cNvSpPr>
          <p:nvPr>
            <p:ph type="dt" sz="half" idx="10"/>
          </p:nvPr>
        </p:nvSpPr>
        <p:spPr>
          <a:xfrm>
            <a:off x="914400" y="6248400"/>
            <a:ext cx="2540000" cy="457200"/>
          </a:xfrm>
        </p:spPr>
        <p:txBody>
          <a:bodyPr/>
          <a:lstStyle>
            <a:lvl1pPr>
              <a:defRPr>
                <a:solidFill>
                  <a:srgbClr val="000000"/>
                </a:solidFill>
              </a:defRPr>
            </a:lvl1pPr>
          </a:lstStyle>
          <a:p>
            <a:pPr>
              <a:defRPr/>
            </a:pPr>
            <a:endParaRPr lang="en-US" altLang="zh-CN"/>
          </a:p>
        </p:txBody>
      </p:sp>
      <p:sp>
        <p:nvSpPr>
          <p:cNvPr id="4" name="页脚占位符 3"/>
          <p:cNvSpPr>
            <a:spLocks noGrp="1"/>
          </p:cNvSpPr>
          <p:nvPr>
            <p:ph type="ftr" sz="quarter" idx="11"/>
          </p:nvPr>
        </p:nvSpPr>
        <p:spPr>
          <a:xfrm>
            <a:off x="4470400" y="6324600"/>
            <a:ext cx="2743200" cy="304800"/>
          </a:xfrm>
        </p:spPr>
        <p:txBody>
          <a:bodyPr/>
          <a:lstStyle>
            <a:lvl1pPr>
              <a:defRPr/>
            </a:lvl1pPr>
          </a:lstStyle>
          <a:p>
            <a:pPr>
              <a:defRPr/>
            </a:pPr>
            <a:endParaRPr lang="zh-CN" altLang="zh-CN">
              <a:solidFill>
                <a:srgbClr val="000000"/>
              </a:solidFill>
            </a:endParaRPr>
          </a:p>
        </p:txBody>
      </p:sp>
      <p:sp>
        <p:nvSpPr>
          <p:cNvPr id="5" name="灯片编号占位符 4"/>
          <p:cNvSpPr>
            <a:spLocks noGrp="1"/>
          </p:cNvSpPr>
          <p:nvPr>
            <p:ph type="sldNum" sz="quarter" idx="12"/>
          </p:nvPr>
        </p:nvSpPr>
        <p:spPr>
          <a:xfrm>
            <a:off x="8737600" y="6248400"/>
            <a:ext cx="2540000" cy="457200"/>
          </a:xfrm>
        </p:spPr>
        <p:txBody>
          <a:bodyPr/>
          <a:lstStyle>
            <a:lvl1pPr>
              <a:defRPr>
                <a:solidFill>
                  <a:srgbClr val="000000"/>
                </a:solidFill>
              </a:defRPr>
            </a:lvl1pPr>
          </a:lstStyle>
          <a:p>
            <a:pPr>
              <a:defRPr/>
            </a:pPr>
            <a:fld id="{CE79A610-75DF-45C9-B7E0-2B39B9DC0278}" type="slidenum">
              <a:rPr lang="en-US" altLang="zh-CN"/>
              <a:pPr>
                <a:defRPr/>
              </a:pPr>
              <a:t>‹#›</a:t>
            </a:fld>
            <a:endParaRPr lang="en-US" altLang="zh-CN">
              <a:cs typeface="+mn-cs"/>
            </a:endParaRPr>
          </a:p>
        </p:txBody>
      </p:sp>
    </p:spTree>
    <p:extLst>
      <p:ext uri="{BB962C8B-B14F-4D97-AF65-F5344CB8AC3E}">
        <p14:creationId xmlns:p14="http://schemas.microsoft.com/office/powerpoint/2010/main" val="2899235744"/>
      </p:ext>
    </p:extLst>
  </p:cSld>
  <p:clrMapOvr>
    <a:masterClrMapping/>
  </p:clrMapOvr>
  <p:transition>
    <p:split orient="vert"/>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cSld name="标题和表格">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lang="zh-CN" altLang="en-US" noProof="1" smtClean="0"/>
              <a:t>单击此处编辑母版标题样式</a:t>
            </a:r>
            <a:endParaRPr lang="zh-CN" altLang="en-US" noProof="1"/>
          </a:p>
        </p:txBody>
      </p:sp>
      <p:sp>
        <p:nvSpPr>
          <p:cNvPr id="3" name="表格占位符 2"/>
          <p:cNvSpPr>
            <a:spLocks noGrp="1"/>
          </p:cNvSpPr>
          <p:nvPr>
            <p:ph type="tbl" idx="1"/>
          </p:nvPr>
        </p:nvSpPr>
        <p:spPr>
          <a:xfrm>
            <a:off x="609600" y="1600201"/>
            <a:ext cx="10972800" cy="4525963"/>
          </a:xfrm>
        </p:spPr>
        <p:txBody>
          <a:bodyPr/>
          <a:lstStyle/>
          <a:p>
            <a:pPr lvl="0"/>
            <a:endParaRPr lang="zh-CN" altLang="en-US" noProof="0"/>
          </a:p>
        </p:txBody>
      </p:sp>
      <p:sp>
        <p:nvSpPr>
          <p:cNvPr id="4" name="日期占位符 3"/>
          <p:cNvSpPr>
            <a:spLocks noGrp="1"/>
          </p:cNvSpPr>
          <p:nvPr>
            <p:ph type="dt" sz="half" idx="10"/>
          </p:nvPr>
        </p:nvSpPr>
        <p:spPr/>
        <p:txBody>
          <a:bodyPr/>
          <a:lstStyle>
            <a:lvl1pPr>
              <a:defRPr>
                <a:solidFill>
                  <a:srgbClr val="000000"/>
                </a:solidFill>
              </a:defRPr>
            </a:lvl1pPr>
          </a:lstStyle>
          <a:p>
            <a:pPr>
              <a:defRPr/>
            </a:pPr>
            <a:endParaRPr lang="zh-CN" altLang="zh-CN"/>
          </a:p>
        </p:txBody>
      </p:sp>
      <p:sp>
        <p:nvSpPr>
          <p:cNvPr id="5" name="页脚占位符 4"/>
          <p:cNvSpPr>
            <a:spLocks noGrp="1"/>
          </p:cNvSpPr>
          <p:nvPr>
            <p:ph type="ftr" sz="quarter" idx="11"/>
          </p:nvPr>
        </p:nvSpPr>
        <p:spPr/>
        <p:txBody>
          <a:bodyPr/>
          <a:lstStyle>
            <a:lvl1pPr>
              <a:defRPr>
                <a:solidFill>
                  <a:srgbClr val="000000"/>
                </a:solidFill>
              </a:defRPr>
            </a:lvl1pPr>
          </a:lstStyle>
          <a:p>
            <a:pPr>
              <a:defRPr/>
            </a:pPr>
            <a:endParaRPr lang="zh-CN" altLang="zh-CN"/>
          </a:p>
        </p:txBody>
      </p:sp>
      <p:sp>
        <p:nvSpPr>
          <p:cNvPr id="6" name="灯片编号占位符 5"/>
          <p:cNvSpPr>
            <a:spLocks noGrp="1"/>
          </p:cNvSpPr>
          <p:nvPr>
            <p:ph type="sldNum" sz="quarter" idx="12"/>
          </p:nvPr>
        </p:nvSpPr>
        <p:spPr/>
        <p:txBody>
          <a:bodyPr/>
          <a:lstStyle>
            <a:lvl1pPr>
              <a:defRPr>
                <a:solidFill>
                  <a:srgbClr val="000000"/>
                </a:solidFill>
              </a:defRPr>
            </a:lvl1pPr>
          </a:lstStyle>
          <a:p>
            <a:pPr>
              <a:defRPr/>
            </a:pPr>
            <a:fld id="{FC09ACEB-8EC7-47D1-BD9D-4DBC10A020DE}" type="slidenum">
              <a:rPr lang="zh-CN" altLang="zh-CN"/>
              <a:pPr>
                <a:defRPr/>
              </a:pPr>
              <a:t>‹#›</a:t>
            </a:fld>
            <a:endParaRPr lang="zh-CN" altLang="zh-CN">
              <a:cs typeface="+mn-cs"/>
            </a:endParaRPr>
          </a:p>
        </p:txBody>
      </p:sp>
    </p:spTree>
    <p:extLst>
      <p:ext uri="{BB962C8B-B14F-4D97-AF65-F5344CB8AC3E}">
        <p14:creationId xmlns:p14="http://schemas.microsoft.com/office/powerpoint/2010/main" val="121429678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endParaRPr lang="zh-CN" altLang="en-US">
              <a:solidFill>
                <a:srgbClr val="000000"/>
              </a:solidFill>
            </a:endParaRPr>
          </a:p>
        </p:txBody>
      </p:sp>
      <p:sp>
        <p:nvSpPr>
          <p:cNvPr id="5" name="Footer Placeholder 4"/>
          <p:cNvSpPr>
            <a:spLocks noGrp="1"/>
          </p:cNvSpPr>
          <p:nvPr>
            <p:ph type="ftr" sz="quarter" idx="11"/>
          </p:nvPr>
        </p:nvSpPr>
        <p:spPr/>
        <p:txBody>
          <a:bodyPr/>
          <a:lstStyle/>
          <a:p>
            <a:pPr>
              <a:defRPr/>
            </a:pPr>
            <a:endParaRPr lang="zh-CN" altLang="en-US">
              <a:solidFill>
                <a:srgbClr val="000000"/>
              </a:solidFill>
            </a:endParaRPr>
          </a:p>
        </p:txBody>
      </p:sp>
      <p:sp>
        <p:nvSpPr>
          <p:cNvPr id="6" name="Slide Number Placeholder 5"/>
          <p:cNvSpPr>
            <a:spLocks noGrp="1"/>
          </p:cNvSpPr>
          <p:nvPr>
            <p:ph type="sldNum" sz="quarter" idx="12"/>
          </p:nvPr>
        </p:nvSpPr>
        <p:spPr/>
        <p:txBody>
          <a:bodyPr/>
          <a:lstStyle/>
          <a:p>
            <a:pPr>
              <a:defRPr/>
            </a:pPr>
            <a:fld id="{B4ECF3F8-D08B-4807-8A60-311ACA5CC41F}"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2611576668"/>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7582B73D-7D31-4F55-885D-CDA49773F20A}"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92271362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pPr>
              <a:defRPr/>
            </a:pPr>
            <a:endParaRPr lang="zh-CN" altLang="en-US">
              <a:solidFill>
                <a:srgbClr val="000000"/>
              </a:solidFill>
            </a:endParaRPr>
          </a:p>
        </p:txBody>
      </p:sp>
      <p:sp>
        <p:nvSpPr>
          <p:cNvPr id="8" name="Footer Placeholder 7"/>
          <p:cNvSpPr>
            <a:spLocks noGrp="1"/>
          </p:cNvSpPr>
          <p:nvPr>
            <p:ph type="ftr" sz="quarter" idx="11"/>
          </p:nvPr>
        </p:nvSpPr>
        <p:spPr/>
        <p:txBody>
          <a:bodyPr/>
          <a:lstStyle/>
          <a:p>
            <a:pPr>
              <a:defRPr/>
            </a:pPr>
            <a:endParaRPr lang="zh-CN" altLang="en-US">
              <a:solidFill>
                <a:srgbClr val="000000"/>
              </a:solidFill>
            </a:endParaRPr>
          </a:p>
        </p:txBody>
      </p:sp>
      <p:sp>
        <p:nvSpPr>
          <p:cNvPr id="9" name="Slide Number Placeholder 8"/>
          <p:cNvSpPr>
            <a:spLocks noGrp="1"/>
          </p:cNvSpPr>
          <p:nvPr>
            <p:ph type="sldNum" sz="quarter" idx="12"/>
          </p:nvPr>
        </p:nvSpPr>
        <p:spPr/>
        <p:txBody>
          <a:bodyPr/>
          <a:lstStyle/>
          <a:p>
            <a:pPr>
              <a:defRPr/>
            </a:pPr>
            <a:fld id="{6ACB7675-BC60-4CDE-8114-07A7ACB2FEC6}"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555682858"/>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en-US">
              <a:solidFill>
                <a:srgbClr val="000000"/>
              </a:solidFill>
            </a:endParaRPr>
          </a:p>
        </p:txBody>
      </p:sp>
      <p:sp>
        <p:nvSpPr>
          <p:cNvPr id="4" name="Footer Placeholder 3"/>
          <p:cNvSpPr>
            <a:spLocks noGrp="1"/>
          </p:cNvSpPr>
          <p:nvPr>
            <p:ph type="ftr" sz="quarter" idx="11"/>
          </p:nvPr>
        </p:nvSpPr>
        <p:spPr/>
        <p:txBody>
          <a:bodyPr/>
          <a:lstStyle/>
          <a:p>
            <a:pPr>
              <a:defRPr/>
            </a:pPr>
            <a:endParaRPr lang="zh-CN" altLang="en-US">
              <a:solidFill>
                <a:srgbClr val="000000"/>
              </a:solidFill>
            </a:endParaRPr>
          </a:p>
        </p:txBody>
      </p:sp>
      <p:sp>
        <p:nvSpPr>
          <p:cNvPr id="5" name="Slide Number Placeholder 4"/>
          <p:cNvSpPr>
            <a:spLocks noGrp="1"/>
          </p:cNvSpPr>
          <p:nvPr>
            <p:ph type="sldNum" sz="quarter" idx="12"/>
          </p:nvPr>
        </p:nvSpPr>
        <p:spPr/>
        <p:txBody>
          <a:bodyPr/>
          <a:lstStyle/>
          <a:p>
            <a:pPr>
              <a:defRPr/>
            </a:pPr>
            <a:fld id="{9657ACAF-BCA4-494C-9B99-3C642D7A4609}"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2362746540"/>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en-US">
              <a:solidFill>
                <a:srgbClr val="000000"/>
              </a:solidFill>
            </a:endParaRPr>
          </a:p>
        </p:txBody>
      </p:sp>
      <p:sp>
        <p:nvSpPr>
          <p:cNvPr id="3" name="Footer Placeholder 2"/>
          <p:cNvSpPr>
            <a:spLocks noGrp="1"/>
          </p:cNvSpPr>
          <p:nvPr>
            <p:ph type="ftr" sz="quarter" idx="11"/>
          </p:nvPr>
        </p:nvSpPr>
        <p:spPr/>
        <p:txBody>
          <a:bodyPr/>
          <a:lstStyle/>
          <a:p>
            <a:pPr>
              <a:defRPr/>
            </a:pPr>
            <a:endParaRPr lang="zh-CN" altLang="en-US">
              <a:solidFill>
                <a:srgbClr val="000000"/>
              </a:solidFill>
            </a:endParaRPr>
          </a:p>
        </p:txBody>
      </p:sp>
      <p:sp>
        <p:nvSpPr>
          <p:cNvPr id="4" name="Slide Number Placeholder 3"/>
          <p:cNvSpPr>
            <a:spLocks noGrp="1"/>
          </p:cNvSpPr>
          <p:nvPr>
            <p:ph type="sldNum" sz="quarter" idx="12"/>
          </p:nvPr>
        </p:nvSpPr>
        <p:spPr/>
        <p:txBody>
          <a:bodyPr/>
          <a:lstStyle/>
          <a:p>
            <a:pPr>
              <a:defRPr/>
            </a:pPr>
            <a:fld id="{1DE63554-8E9A-4E81-90BD-605BFD50E76D}"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2826449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CAE05632-43E1-4442-9328-332C0DAC07F9}"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565869000"/>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endParaRPr lang="zh-CN" altLang="en-US">
              <a:solidFill>
                <a:srgbClr val="000000"/>
              </a:solidFill>
            </a:endParaRPr>
          </a:p>
        </p:txBody>
      </p:sp>
      <p:sp>
        <p:nvSpPr>
          <p:cNvPr id="6" name="Footer Placeholder 5"/>
          <p:cNvSpPr>
            <a:spLocks noGrp="1"/>
          </p:cNvSpPr>
          <p:nvPr>
            <p:ph type="ftr" sz="quarter" idx="11"/>
          </p:nvPr>
        </p:nvSpPr>
        <p:spPr/>
        <p:txBody>
          <a:bodyPr/>
          <a:lstStyle/>
          <a:p>
            <a:pPr>
              <a:defRPr/>
            </a:pPr>
            <a:endParaRPr lang="zh-CN" altLang="en-US">
              <a:solidFill>
                <a:srgbClr val="000000"/>
              </a:solidFill>
            </a:endParaRPr>
          </a:p>
        </p:txBody>
      </p:sp>
      <p:sp>
        <p:nvSpPr>
          <p:cNvPr id="7" name="Slide Number Placeholder 6"/>
          <p:cNvSpPr>
            <a:spLocks noGrp="1"/>
          </p:cNvSpPr>
          <p:nvPr>
            <p:ph type="sldNum" sz="quarter" idx="12"/>
          </p:nvPr>
        </p:nvSpPr>
        <p:spPr/>
        <p:txBody>
          <a:bodyPr/>
          <a:lstStyle/>
          <a:p>
            <a:pPr>
              <a:defRPr/>
            </a:pPr>
            <a:fld id="{CC7722A2-A376-442A-B30B-B14A2AE35B87}" type="slidenum">
              <a:rPr lang="zh-CN" altLang="en-US" smtClean="0">
                <a:solidFill>
                  <a:srgbClr val="000000"/>
                </a:solidFill>
              </a:rPr>
              <a:pPr>
                <a:defRPr/>
              </a:pPr>
              <a:t>‹#›</a:t>
            </a:fld>
            <a:endParaRPr lang="zh-CN"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39536051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image" Target="file:///D:\qq&#25991;&#20214;\712321467\Image\C2C\Image2\%7b75232B38-A165-1FB7-499C-2E1C792CACB5%7d.png" TargetMode="External" /><Relationship Id="rId15" Type="http://schemas.openxmlformats.org/officeDocument/2006/relationships/image" Target="../media/image1.png" /><Relationship Id="rId16"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zh-CN" altLang="en-US">
              <a:solidFill>
                <a:srgbClr val="000000"/>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zh-CN" altLang="en-US">
              <a:solidFill>
                <a:srgbClr val="000000"/>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3404B0B2-7E98-4287-930E-C88DAC4D1521}" type="slidenum">
              <a:rPr lang="zh-CN" altLang="en-US" smtClean="0">
                <a:solidFill>
                  <a:srgbClr val="000000"/>
                </a:solidFill>
              </a:rPr>
              <a:pPr fontAlgn="base">
                <a:spcBef>
                  <a:spcPct val="0"/>
                </a:spcBef>
                <a:spcAft>
                  <a:spcPct val="0"/>
                </a:spcAft>
                <a:defRPr/>
              </a:pPr>
              <a:t>‹#›</a:t>
            </a:fld>
            <a:endParaRPr lang="zh-CN" altLang="en-US">
              <a:solidFill>
                <a:srgbClr val="000000"/>
              </a:solidFill>
              <a:latin typeface="Arial" panose="020b0604020202020204" pitchFamily="34" charset="0"/>
            </a:endParaRPr>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3795137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zh-CN" altLang="en-US">
              <a:solidFill>
                <a:srgbClr val="000000"/>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zh-CN" altLang="en-US">
              <a:solidFill>
                <a:srgbClr val="000000"/>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05E3E0E9-CC8E-4F45-8868-20726337305E}" type="slidenum">
              <a:rPr lang="en-US" altLang="zh-CN" smtClean="0">
                <a:solidFill>
                  <a:srgbClr val="000000"/>
                </a:solidFill>
              </a:rPr>
              <a:pPr fontAlgn="base">
                <a:spcBef>
                  <a:spcPct val="0"/>
                </a:spcBef>
                <a:spcAft>
                  <a:spcPct val="0"/>
                </a:spcAft>
                <a:defRPr/>
              </a:pPr>
              <a:t>‹#›</a:t>
            </a:fld>
            <a:endParaRPr lang="en-US" altLang="zh-CN">
              <a:solidFill>
                <a:srgbClr val="000000"/>
              </a:solidFill>
            </a:endParaRPr>
          </a:p>
        </p:txBody>
      </p:sp>
      <p:pic>
        <p:nvPicPr>
          <p:cNvPr id="7" name="图片 1073743875" descr="学科网 zxxk.com" title=""/>
          <p:cNvPicPr>
            <a:picLocks noChangeAspect="1"/>
          </p:cNvPicPr>
          <p:nvPr/>
        </p:nvPicPr>
        <p:blipFill>
          <a:blip r:embed="rId15" r:link="rId14"/>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55811327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20964;&#20976;&#20256;&#22855;&#28909;&#24773;&#24320;&#21809;%20&#12298;&#23558;&#36827;&#37202;&#12299;&#29123;&#29190;&#20840;&#22330;_&#36229;&#28165;.mp4" TargetMode="External"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Local%20Settings/Temp/Rar$DI10.703/&#34560;&#30456;.ram" TargetMode="External" /><Relationship Id="rId3"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gif"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5.gif" /><Relationship Id="rId3" Type="http://schemas.openxmlformats.org/officeDocument/2006/relationships/image" Target="../media/image1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gif"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8.jpeg" /><Relationship Id="rId3" Type="http://schemas.openxmlformats.org/officeDocument/2006/relationships/image" Target="../media/image17.gi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image" Target="../media/image7.png" /><Relationship Id="rId4"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文本框 40962" title=""/>
          <p:cNvSpPr txBox="1">
            <a:spLocks noChangeArrowheads="1"/>
          </p:cNvSpPr>
          <p:nvPr/>
        </p:nvSpPr>
        <p:spPr bwMode="auto">
          <a:xfrm>
            <a:off x="4096044" y="2852937"/>
            <a:ext cx="1415772" cy="2187203"/>
          </a:xfrm>
          <a:prstGeom prst="rect">
            <a:avLst/>
          </a:prstGeom>
          <a:noFill/>
          <a:ln w="9525">
            <a:noFill/>
            <a:miter lim="800000"/>
          </a:ln>
        </p:spPr>
        <p:txBody>
          <a:bodyPr vert="eaVert" wrap="square">
            <a:spAutoFit/>
          </a:bodyPr>
          <a:lstStyle/>
          <a:p>
            <a:pPr fontAlgn="base">
              <a:spcBef>
                <a:spcPct val="50000"/>
              </a:spcBef>
              <a:spcAft>
                <a:spcPct val="0"/>
              </a:spcAft>
            </a:pPr>
            <a:r>
              <a:rPr lang="en-US" altLang="zh-CN" sz="6000">
                <a:solidFill>
                  <a:srgbClr val="000000"/>
                </a:solidFill>
                <a:ea typeface="华文彩云"/>
                <a:cs typeface="华文彩云"/>
              </a:rPr>
              <a:t>                 </a:t>
            </a:r>
            <a:r>
              <a:rPr lang="zh-CN" altLang="en-US" sz="8000">
                <a:solidFill>
                  <a:srgbClr val="000000"/>
                </a:solidFill>
                <a:ea typeface="华文彩云"/>
                <a:cs typeface="华文彩云"/>
              </a:rPr>
              <a:t>    </a:t>
            </a:r>
            <a:endParaRPr lang="zh-CN" altLang="en-US" sz="9600">
              <a:solidFill>
                <a:srgbClr val="000000"/>
              </a:solidFill>
              <a:ea typeface="楷体_GB2312" pitchFamily="49" charset="-122"/>
            </a:endParaRPr>
          </a:p>
        </p:txBody>
      </p:sp>
      <p:sp>
        <p:nvSpPr>
          <p:cNvPr id="8" name="WordArt 9" title="">
            <a:hlinkClick r:id="rId2" action="ppaction://hlinkfile"/>
          </p:cNvPr>
          <p:cNvSpPr>
            <a:spLocks noTextEdit="1"/>
          </p:cNvSpPr>
          <p:nvPr/>
        </p:nvSpPr>
        <p:spPr>
          <a:xfrm>
            <a:off x="1977074" y="-191135"/>
            <a:ext cx="7500937" cy="2265363"/>
          </a:xfrm>
          <a:prstGeom prst="rect">
            <a:avLst/>
          </a:prstGeom>
        </p:spPr>
        <p:txBody>
          <a:bodyPr wrap="none" fromWordArt="1">
            <a:prstTxWarp prst="textWave1">
              <a:avLst>
                <a:gd name="adj1" fmla="val 13005"/>
                <a:gd name="adj2" fmla="val 0"/>
              </a:avLst>
            </a:prstTxWarp>
            <a:normAutofit/>
          </a:bodyPr>
          <a:lstStyle/>
          <a:p>
            <a:pPr algn="ctr" fontAlgn="base">
              <a:spcBef>
                <a:spcPct val="0"/>
              </a:spcBef>
              <a:spcAft>
                <a:spcPct val="0"/>
              </a:spcAft>
              <a:buFont typeface="Arial" panose="020b0604020202020204" pitchFamily="34" charset="0"/>
              <a:buNone/>
            </a:pPr>
            <a:endParaRPr lang="zh-CN" altLang="en-US" sz="6600" b="1">
              <a:ln w="17780" cap="flat" cmpd="sng">
                <a:solidFill>
                  <a:srgbClr val="FCFCFD"/>
                </a:solidFill>
                <a:prstDash val="solid"/>
                <a:miter/>
                <a:headEnd type="none" w="med" len="med"/>
                <a:tailEnd type="none" w="med" len="med"/>
              </a:ln>
              <a:solidFill>
                <a:srgbClr val="6699FF"/>
              </a:solidFill>
              <a:effectLst>
                <a:outerShdw dist="50800" dir="5400000" algn="tl" rotWithShape="0">
                  <a:srgbClr val="000000">
                    <a:alpha val="32999"/>
                  </a:srgbClr>
                </a:outerShdw>
              </a:effectLst>
              <a:latin typeface="华文行楷" charset="0"/>
              <a:ea typeface="华文行楷" charset="0"/>
            </a:endParaRPr>
          </a:p>
        </p:txBody>
      </p:sp>
      <p:pic>
        <p:nvPicPr>
          <p:cNvPr id="2" name="Picture 2" titl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title=""/>
          <p:cNvSpPr txBox="1"/>
          <p:nvPr/>
        </p:nvSpPr>
        <p:spPr>
          <a:xfrm>
            <a:off x="2155062" y="0"/>
            <a:ext cx="3384376" cy="1569660"/>
          </a:xfrm>
          <a:prstGeom prst="rect">
            <a:avLst/>
          </a:prstGeom>
          <a:noFill/>
        </p:spPr>
        <p:txBody>
          <a:bodyPr wrap="square" rtlCol="0">
            <a:spAutoFit/>
          </a:bodyPr>
          <a:lstStyle/>
          <a:p>
            <a:r>
              <a:rPr lang="zh-CN" altLang="en-US" sz="9600">
                <a:solidFill>
                  <a:srgbClr val="FF0000"/>
                </a:solidFill>
                <a:ea typeface="楷体_GB2312" pitchFamily="49" charset="-122"/>
              </a:rPr>
              <a:t>蜀相</a:t>
            </a:r>
            <a:endParaRPr lang="zh-CN" altLang="en-US" sz="9600">
              <a:solidFill>
                <a:srgbClr val="FF0000"/>
              </a:solidFill>
            </a:endParaRPr>
          </a:p>
        </p:txBody>
      </p:sp>
      <p:sp>
        <p:nvSpPr>
          <p:cNvPr id="10" name="矩形 9" title=""/>
          <p:cNvSpPr/>
          <p:nvPr/>
        </p:nvSpPr>
        <p:spPr>
          <a:xfrm>
            <a:off x="2613598" y="1929606"/>
            <a:ext cx="1653017" cy="923330"/>
          </a:xfrm>
          <a:prstGeom prst="rect">
            <a:avLst/>
          </a:prstGeom>
          <a:noFill/>
        </p:spPr>
        <p:txBody>
          <a:bodyPr wrap="none" lIns="91440" tIns="45720" rIns="91440" bIns="45720">
            <a:spAutoFit/>
          </a:bodyPr>
          <a:lstStyle/>
          <a:p>
            <a:pPr algn="ctr"/>
            <a:r>
              <a:rPr lang="zh-CN" altLang="en-US" sz="5400" b="1" spc="30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杜甫</a:t>
            </a:r>
          </a:p>
        </p:txBody>
      </p:sp>
    </p:spTree>
    <p:extLst>
      <p:ext uri="{BB962C8B-B14F-4D97-AF65-F5344CB8AC3E}">
        <p14:creationId xmlns:p14="http://schemas.microsoft.com/office/powerpoint/2010/main" val="833729627"/>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7889" name="标题 56321" title=""/>
          <p:cNvSpPr>
            <a:spLocks noGrp="1"/>
          </p:cNvSpPr>
          <p:nvPr>
            <p:ph type="title"/>
          </p:nvPr>
        </p:nvSpPr>
        <p:spPr>
          <a:xfrm>
            <a:off x="1919288" y="549276"/>
            <a:ext cx="8229600" cy="1139825"/>
          </a:xfrm>
        </p:spPr>
        <p:txBody>
          <a:bodyPr/>
          <a:lstStyle/>
          <a:p>
            <a:pPr eaLnBrk="1" hangingPunct="1"/>
            <a:r>
              <a:rPr lang="zh-CN" altLang="en-US" b="1" smtClean="0"/>
              <a:t>诵读指导</a:t>
            </a:r>
            <a:endParaRPr lang="en-US" altLang="zh-CN" b="1" smtClean="0"/>
          </a:p>
        </p:txBody>
      </p:sp>
      <p:sp>
        <p:nvSpPr>
          <p:cNvPr id="37890" name="文本占位符 56322" title=""/>
          <p:cNvSpPr>
            <a:spLocks noGrp="1"/>
          </p:cNvSpPr>
          <p:nvPr>
            <p:ph idx="1"/>
          </p:nvPr>
        </p:nvSpPr>
        <p:spPr>
          <a:xfrm>
            <a:off x="1847851" y="1484313"/>
            <a:ext cx="8424863" cy="4862512"/>
          </a:xfrm>
        </p:spPr>
        <p:txBody>
          <a:bodyPr/>
          <a:lstStyle/>
          <a:p>
            <a:pPr eaLnBrk="1" hangingPunct="1"/>
            <a:r>
              <a:rPr lang="zh-CN" altLang="en-US" sz="4400" b="1">
                <a:latin typeface="黑体" pitchFamily="49" charset="-122"/>
                <a:ea typeface="黑体" pitchFamily="49" charset="-122"/>
              </a:rPr>
              <a:t>见课本</a:t>
            </a:r>
            <a:r>
              <a:rPr lang="en-US" altLang="zh-CN" sz="4400" b="1">
                <a:latin typeface="黑体" pitchFamily="49" charset="-122"/>
                <a:ea typeface="黑体" pitchFamily="49" charset="-122"/>
              </a:rPr>
              <a:t>15</a:t>
            </a:r>
            <a:r>
              <a:rPr lang="zh-CN" altLang="en-US" sz="4400" b="1">
                <a:latin typeface="黑体" pitchFamily="49" charset="-122"/>
                <a:ea typeface="黑体" pitchFamily="49" charset="-122"/>
              </a:rPr>
              <a:t>页第一题（诵读提示）</a:t>
            </a:r>
          </a:p>
          <a:p>
            <a:pPr eaLnBrk="1" hangingPunct="1"/>
            <a:r>
              <a:rPr lang="en-US" altLang="zh-CN" sz="4400" b="1">
                <a:latin typeface="黑体" pitchFamily="49" charset="-122"/>
                <a:ea typeface="黑体" pitchFamily="49" charset="-122"/>
              </a:rPr>
              <a:t>1</a:t>
            </a:r>
            <a:r>
              <a:rPr lang="zh-CN" altLang="en-US" sz="4400" b="1">
                <a:latin typeface="黑体" pitchFamily="49" charset="-122"/>
                <a:ea typeface="黑体" pitchFamily="49" charset="-122"/>
              </a:rPr>
              <a:t>、明节奏而悟其韵 </a:t>
            </a:r>
            <a:r>
              <a:rPr lang="zh-CN" altLang="en-US" sz="4400">
                <a:latin typeface="黑体" pitchFamily="49" charset="-122"/>
                <a:ea typeface="黑体" pitchFamily="49" charset="-122"/>
              </a:rPr>
              <a:t>。</a:t>
            </a:r>
            <a:endParaRPr lang="zh-CN" altLang="en-US" sz="4400" b="1">
              <a:latin typeface="黑体" pitchFamily="49" charset="-122"/>
              <a:ea typeface="黑体" pitchFamily="49" charset="-122"/>
            </a:endParaRPr>
          </a:p>
          <a:p>
            <a:pPr eaLnBrk="1" hangingPunct="1"/>
            <a:r>
              <a:rPr lang="en-US" altLang="zh-CN" sz="4400" b="1">
                <a:latin typeface="黑体" pitchFamily="49" charset="-122"/>
                <a:ea typeface="黑体" pitchFamily="49" charset="-122"/>
              </a:rPr>
              <a:t>2</a:t>
            </a:r>
            <a:r>
              <a:rPr lang="zh-CN" altLang="en-US" sz="4400" b="1">
                <a:latin typeface="黑体" pitchFamily="49" charset="-122"/>
                <a:ea typeface="黑体" pitchFamily="49" charset="-122"/>
              </a:rPr>
              <a:t>、明重音而悟其意</a:t>
            </a:r>
            <a:r>
              <a:rPr lang="zh-CN" altLang="en-US" sz="4400">
                <a:latin typeface="黑体" pitchFamily="49" charset="-122"/>
                <a:ea typeface="黑体" pitchFamily="49" charset="-122"/>
              </a:rPr>
              <a:t>。</a:t>
            </a:r>
            <a:endParaRPr lang="zh-CN" altLang="en-US" sz="4400" b="1">
              <a:latin typeface="黑体" pitchFamily="49" charset="-122"/>
              <a:ea typeface="黑体" pitchFamily="49" charset="-122"/>
            </a:endParaRPr>
          </a:p>
          <a:p>
            <a:pPr eaLnBrk="1" hangingPunct="1"/>
            <a:r>
              <a:rPr lang="en-US" altLang="zh-CN" sz="4400" b="1">
                <a:latin typeface="黑体" pitchFamily="49" charset="-122"/>
                <a:ea typeface="黑体" pitchFamily="49" charset="-122"/>
              </a:rPr>
              <a:t>3</a:t>
            </a:r>
            <a:r>
              <a:rPr lang="zh-CN" altLang="en-US" sz="4400" b="1">
                <a:latin typeface="黑体" pitchFamily="49" charset="-122"/>
                <a:ea typeface="黑体" pitchFamily="49" charset="-122"/>
              </a:rPr>
              <a:t>、明语气而悟其情</a:t>
            </a:r>
            <a:r>
              <a:rPr lang="zh-CN" altLang="en-US" sz="4400">
                <a:latin typeface="黑体" pitchFamily="49" charset="-122"/>
                <a:ea typeface="黑体" pitchFamily="49" charset="-122"/>
              </a:rPr>
              <a:t>。</a:t>
            </a:r>
          </a:p>
        </p:txBody>
      </p:sp>
      <p:pic>
        <p:nvPicPr>
          <p:cNvPr id="3074"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00789" y="4979988"/>
            <a:ext cx="2236565"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1836997371"/>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8913" name="标题 49153" title=""/>
          <p:cNvSpPr>
            <a:spLocks noGrp="1"/>
          </p:cNvSpPr>
          <p:nvPr>
            <p:ph type="title"/>
          </p:nvPr>
        </p:nvSpPr>
        <p:spPr>
          <a:xfrm>
            <a:off x="4224339" y="1916113"/>
            <a:ext cx="5400675" cy="1295400"/>
          </a:xfrm>
        </p:spPr>
        <p:txBody>
          <a:bodyPr/>
          <a:lstStyle/>
          <a:p>
            <a:pPr eaLnBrk="1" hangingPunct="1"/>
            <a:r>
              <a:rPr lang="en-US" altLang="zh-CN" sz="6300" b="1">
                <a:solidFill>
                  <a:srgbClr val="5F5F5F"/>
                </a:solidFill>
                <a:latin typeface="隶书"/>
                <a:ea typeface="隶书"/>
                <a:cs typeface="隶书"/>
              </a:rPr>
              <a:t> </a:t>
            </a:r>
            <a:r>
              <a:rPr lang="zh-CN" altLang="en-US" sz="6300" b="1">
                <a:solidFill>
                  <a:srgbClr val="5F5F5F"/>
                </a:solidFill>
                <a:latin typeface="隶书"/>
                <a:ea typeface="隶书"/>
                <a:cs typeface="隶书"/>
              </a:rPr>
              <a:t>蜀相</a:t>
            </a:r>
            <a:r>
              <a:rPr lang="zh-CN" altLang="en-US" sz="6300">
                <a:solidFill>
                  <a:srgbClr val="5F5F5F"/>
                </a:solidFill>
                <a:latin typeface="隶书"/>
                <a:ea typeface="隶书"/>
                <a:cs typeface="隶书"/>
              </a:rPr>
              <a:t> </a:t>
            </a:r>
            <a:r>
              <a:rPr lang="zh-CN" altLang="en-US" sz="3800" b="1">
                <a:solidFill>
                  <a:srgbClr val="5F5F5F"/>
                </a:solidFill>
                <a:latin typeface="隶书"/>
                <a:ea typeface="隶书"/>
                <a:cs typeface="隶书"/>
              </a:rPr>
              <a:t>杜甫</a:t>
            </a:r>
          </a:p>
        </p:txBody>
      </p:sp>
      <p:sp>
        <p:nvSpPr>
          <p:cNvPr id="38914" name="文本占位符 49154" title=""/>
          <p:cNvSpPr>
            <a:spLocks noGrp="1"/>
          </p:cNvSpPr>
          <p:nvPr>
            <p:ph idx="1"/>
          </p:nvPr>
        </p:nvSpPr>
        <p:spPr>
          <a:xfrm>
            <a:off x="1524000" y="2708275"/>
            <a:ext cx="9144000" cy="5157788"/>
          </a:xfrm>
        </p:spPr>
        <p:txBody>
          <a:bodyPr/>
          <a:lstStyle/>
          <a:p>
            <a:pPr eaLnBrk="1" fontAlgn="ctr" hangingPunct="1">
              <a:lnSpc>
                <a:spcPct val="90000"/>
              </a:lnSpc>
              <a:buFont typeface="Wingdings" pitchFamily="2" charset="2"/>
              <a:buNone/>
            </a:pPr>
            <a:r>
              <a:rPr lang="zh-CN" altLang="en-US" sz="1900">
                <a:latin typeface="隶书"/>
                <a:ea typeface="隶书"/>
                <a:cs typeface="隶书"/>
              </a:rPr>
              <a:t>     </a:t>
            </a:r>
            <a:r>
              <a:rPr lang="zh-CN" altLang="en-US" b="1" smtClean="0">
                <a:latin typeface="隶书"/>
                <a:ea typeface="隶书"/>
                <a:cs typeface="隶书"/>
              </a:rPr>
              <a:t> </a:t>
            </a:r>
          </a:p>
          <a:p>
            <a:pPr eaLnBrk="1" fontAlgn="ctr" hangingPunct="1">
              <a:lnSpc>
                <a:spcPct val="90000"/>
              </a:lnSpc>
              <a:buFont typeface="Wingdings" pitchFamily="2" charset="2"/>
              <a:buNone/>
            </a:pPr>
            <a:r>
              <a:rPr lang="zh-CN" altLang="en-US" b="1" smtClean="0">
                <a:latin typeface="隶书"/>
                <a:ea typeface="隶书"/>
                <a:cs typeface="隶书"/>
              </a:rPr>
              <a:t>  </a:t>
            </a:r>
            <a:r>
              <a:rPr lang="zh-CN" altLang="en-US" sz="3400" b="1">
                <a:latin typeface="隶书"/>
                <a:ea typeface="隶书"/>
                <a:cs typeface="隶书"/>
              </a:rPr>
              <a:t>丞相</a:t>
            </a:r>
            <a:r>
              <a:rPr lang="en-US" altLang="zh-CN" sz="3400">
                <a:latin typeface="隶书"/>
                <a:ea typeface="隶书"/>
                <a:cs typeface="隶书"/>
              </a:rPr>
              <a:t>/</a:t>
            </a:r>
            <a:r>
              <a:rPr lang="zh-CN" altLang="en-US" sz="3400" b="1">
                <a:latin typeface="隶书"/>
                <a:ea typeface="隶书"/>
                <a:cs typeface="隶书"/>
              </a:rPr>
              <a:t>祠堂</a:t>
            </a:r>
            <a:r>
              <a:rPr lang="en-US" altLang="zh-CN" sz="3400">
                <a:latin typeface="隶书"/>
                <a:ea typeface="隶书"/>
                <a:cs typeface="隶书"/>
              </a:rPr>
              <a:t>/</a:t>
            </a:r>
            <a:r>
              <a:rPr lang="zh-CN" altLang="en-US" sz="3400" b="1">
                <a:latin typeface="隶书"/>
                <a:ea typeface="隶书"/>
                <a:cs typeface="隶书"/>
              </a:rPr>
              <a:t>何处</a:t>
            </a:r>
            <a:r>
              <a:rPr lang="en-US" altLang="zh-CN" sz="3400">
                <a:latin typeface="隶书"/>
                <a:ea typeface="隶书"/>
                <a:cs typeface="隶书"/>
              </a:rPr>
              <a:t>/</a:t>
            </a:r>
            <a:r>
              <a:rPr lang="zh-CN" altLang="en-US" sz="3400" b="1">
                <a:latin typeface="隶书"/>
                <a:ea typeface="隶书"/>
                <a:cs typeface="隶书"/>
              </a:rPr>
              <a:t>寻？锦官</a:t>
            </a:r>
            <a:r>
              <a:rPr lang="en-US" altLang="zh-CN" sz="3400">
                <a:latin typeface="隶书"/>
                <a:ea typeface="隶书"/>
                <a:cs typeface="隶书"/>
              </a:rPr>
              <a:t>/</a:t>
            </a:r>
            <a:r>
              <a:rPr lang="zh-CN" altLang="en-US" sz="3400" b="1">
                <a:latin typeface="隶书"/>
                <a:ea typeface="隶书"/>
                <a:cs typeface="隶书"/>
              </a:rPr>
              <a:t>城外</a:t>
            </a:r>
            <a:r>
              <a:rPr lang="en-US" altLang="zh-CN" sz="3400">
                <a:latin typeface="隶书"/>
                <a:ea typeface="隶书"/>
                <a:cs typeface="隶书"/>
              </a:rPr>
              <a:t>/</a:t>
            </a:r>
            <a:r>
              <a:rPr lang="zh-CN" altLang="en-US" sz="3400" b="1">
                <a:latin typeface="隶书"/>
                <a:ea typeface="隶书"/>
                <a:cs typeface="隶书"/>
              </a:rPr>
              <a:t>柏</a:t>
            </a:r>
            <a:r>
              <a:rPr lang="en-US" altLang="zh-CN" sz="3400">
                <a:latin typeface="隶书"/>
                <a:ea typeface="隶书"/>
                <a:cs typeface="隶书"/>
              </a:rPr>
              <a:t>/</a:t>
            </a:r>
            <a:r>
              <a:rPr lang="zh-CN" altLang="en-US" sz="3400" b="1">
                <a:latin typeface="隶书"/>
                <a:ea typeface="隶书"/>
                <a:cs typeface="隶书"/>
              </a:rPr>
              <a:t>森森。</a:t>
            </a:r>
          </a:p>
          <a:p>
            <a:pPr eaLnBrk="1" fontAlgn="ctr" hangingPunct="1">
              <a:lnSpc>
                <a:spcPct val="90000"/>
              </a:lnSpc>
              <a:buFont typeface="Wingdings" pitchFamily="2" charset="2"/>
              <a:buNone/>
            </a:pPr>
            <a:r>
              <a:rPr lang="zh-CN" altLang="en-US" sz="3400" b="1">
                <a:latin typeface="隶书"/>
                <a:ea typeface="隶书"/>
                <a:cs typeface="隶书"/>
              </a:rPr>
              <a:t>  映阶</a:t>
            </a:r>
            <a:r>
              <a:rPr lang="en-US" altLang="zh-CN" sz="3400">
                <a:latin typeface="隶书"/>
                <a:ea typeface="隶书"/>
                <a:cs typeface="隶书"/>
              </a:rPr>
              <a:t>/</a:t>
            </a:r>
            <a:r>
              <a:rPr lang="zh-CN" altLang="en-US" sz="3400" b="1">
                <a:latin typeface="隶书"/>
                <a:ea typeface="隶书"/>
                <a:cs typeface="隶书"/>
              </a:rPr>
              <a:t>碧草</a:t>
            </a:r>
            <a:r>
              <a:rPr lang="en-US" altLang="zh-CN" sz="3400">
                <a:latin typeface="隶书"/>
                <a:ea typeface="隶书"/>
                <a:cs typeface="隶书"/>
              </a:rPr>
              <a:t>/</a:t>
            </a:r>
            <a:r>
              <a:rPr lang="zh-CN" altLang="en-US" sz="3400" b="1">
                <a:latin typeface="隶书"/>
                <a:ea typeface="隶书"/>
                <a:cs typeface="隶书"/>
              </a:rPr>
              <a:t>自</a:t>
            </a:r>
            <a:r>
              <a:rPr lang="en-US" altLang="zh-CN" sz="3400">
                <a:latin typeface="隶书"/>
                <a:ea typeface="隶书"/>
                <a:cs typeface="隶书"/>
              </a:rPr>
              <a:t>/</a:t>
            </a:r>
            <a:r>
              <a:rPr lang="zh-CN" altLang="en-US" sz="3400" b="1">
                <a:latin typeface="隶书"/>
                <a:ea typeface="隶书"/>
                <a:cs typeface="隶书"/>
              </a:rPr>
              <a:t>春色，隔叶</a:t>
            </a:r>
            <a:r>
              <a:rPr lang="en-US" altLang="zh-CN" sz="3400">
                <a:latin typeface="隶书"/>
                <a:ea typeface="隶书"/>
                <a:cs typeface="隶书"/>
              </a:rPr>
              <a:t>/</a:t>
            </a:r>
            <a:r>
              <a:rPr lang="zh-CN" altLang="en-US" sz="3400" b="1">
                <a:latin typeface="隶书"/>
                <a:ea typeface="隶书"/>
                <a:cs typeface="隶书"/>
              </a:rPr>
              <a:t>黄鹂</a:t>
            </a:r>
            <a:r>
              <a:rPr lang="en-US" altLang="zh-CN" sz="3400">
                <a:latin typeface="隶书"/>
                <a:ea typeface="隶书"/>
                <a:cs typeface="隶书"/>
              </a:rPr>
              <a:t>/</a:t>
            </a:r>
            <a:r>
              <a:rPr lang="zh-CN" altLang="en-US" sz="3400" b="1">
                <a:latin typeface="隶书"/>
                <a:ea typeface="隶书"/>
                <a:cs typeface="隶书"/>
              </a:rPr>
              <a:t>空</a:t>
            </a:r>
            <a:r>
              <a:rPr lang="en-US" altLang="zh-CN" sz="3400">
                <a:latin typeface="隶书"/>
                <a:ea typeface="隶书"/>
                <a:cs typeface="隶书"/>
              </a:rPr>
              <a:t>/</a:t>
            </a:r>
            <a:r>
              <a:rPr lang="zh-CN" altLang="en-US" sz="3400" b="1">
                <a:latin typeface="隶书"/>
                <a:ea typeface="隶书"/>
                <a:cs typeface="隶书"/>
              </a:rPr>
              <a:t>好音。</a:t>
            </a:r>
          </a:p>
          <a:p>
            <a:pPr eaLnBrk="1" fontAlgn="ctr" hangingPunct="1">
              <a:lnSpc>
                <a:spcPct val="90000"/>
              </a:lnSpc>
              <a:buFont typeface="Wingdings" pitchFamily="2" charset="2"/>
              <a:buNone/>
            </a:pPr>
            <a:r>
              <a:rPr lang="zh-CN" altLang="en-US" sz="3400" b="1">
                <a:latin typeface="隶书"/>
                <a:ea typeface="隶书"/>
                <a:cs typeface="隶书"/>
              </a:rPr>
              <a:t>  三顾</a:t>
            </a:r>
            <a:r>
              <a:rPr lang="en-US" altLang="zh-CN" sz="3400">
                <a:latin typeface="隶书"/>
                <a:ea typeface="隶书"/>
                <a:cs typeface="隶书"/>
              </a:rPr>
              <a:t>/</a:t>
            </a:r>
            <a:r>
              <a:rPr lang="zh-CN" altLang="en-US" sz="3400" b="1">
                <a:latin typeface="隶书"/>
                <a:ea typeface="隶书"/>
                <a:cs typeface="隶书"/>
              </a:rPr>
              <a:t>频烦</a:t>
            </a:r>
            <a:r>
              <a:rPr lang="en-US" altLang="zh-CN" sz="3400">
                <a:latin typeface="隶书"/>
                <a:ea typeface="隶书"/>
                <a:cs typeface="隶书"/>
              </a:rPr>
              <a:t>/</a:t>
            </a:r>
            <a:r>
              <a:rPr lang="zh-CN" altLang="en-US" sz="3400" b="1">
                <a:latin typeface="隶书"/>
                <a:ea typeface="隶书"/>
                <a:cs typeface="隶书"/>
              </a:rPr>
              <a:t>天下</a:t>
            </a:r>
            <a:r>
              <a:rPr lang="en-US" altLang="zh-CN" sz="3400">
                <a:latin typeface="隶书"/>
                <a:ea typeface="隶书"/>
                <a:cs typeface="隶书"/>
              </a:rPr>
              <a:t>/</a:t>
            </a:r>
            <a:r>
              <a:rPr lang="zh-CN" altLang="en-US" sz="3400" b="1">
                <a:latin typeface="隶书"/>
                <a:ea typeface="隶书"/>
                <a:cs typeface="隶书"/>
              </a:rPr>
              <a:t>计，两朝</a:t>
            </a:r>
            <a:r>
              <a:rPr lang="en-US" altLang="zh-CN" sz="3400">
                <a:latin typeface="隶书"/>
                <a:ea typeface="隶书"/>
                <a:cs typeface="隶书"/>
              </a:rPr>
              <a:t>/</a:t>
            </a:r>
            <a:r>
              <a:rPr lang="zh-CN" altLang="en-US" sz="3400" b="1">
                <a:latin typeface="隶书"/>
                <a:ea typeface="隶书"/>
                <a:cs typeface="隶书"/>
              </a:rPr>
              <a:t>开济</a:t>
            </a:r>
            <a:r>
              <a:rPr lang="en-US" altLang="zh-CN" sz="3400">
                <a:latin typeface="隶书"/>
                <a:ea typeface="隶书"/>
                <a:cs typeface="隶书"/>
              </a:rPr>
              <a:t>/</a:t>
            </a:r>
            <a:r>
              <a:rPr lang="zh-CN" altLang="en-US" sz="3400" b="1">
                <a:latin typeface="隶书"/>
                <a:ea typeface="隶书"/>
                <a:cs typeface="隶书"/>
              </a:rPr>
              <a:t>老臣</a:t>
            </a:r>
            <a:r>
              <a:rPr lang="en-US" altLang="zh-CN" sz="3400">
                <a:latin typeface="隶书"/>
                <a:ea typeface="隶书"/>
                <a:cs typeface="隶书"/>
              </a:rPr>
              <a:t>/</a:t>
            </a:r>
            <a:r>
              <a:rPr lang="zh-CN" altLang="en-US" sz="3400" b="1">
                <a:latin typeface="隶书"/>
                <a:ea typeface="隶书"/>
                <a:cs typeface="隶书"/>
              </a:rPr>
              <a:t>心。</a:t>
            </a:r>
          </a:p>
          <a:p>
            <a:pPr eaLnBrk="1" fontAlgn="ctr" hangingPunct="1">
              <a:lnSpc>
                <a:spcPct val="90000"/>
              </a:lnSpc>
              <a:buFont typeface="Wingdings" pitchFamily="2" charset="2"/>
              <a:buNone/>
            </a:pPr>
            <a:r>
              <a:rPr lang="zh-CN" altLang="en-US" sz="3400" b="1">
                <a:latin typeface="隶书"/>
                <a:ea typeface="隶书"/>
                <a:cs typeface="隶书"/>
              </a:rPr>
              <a:t>  出师</a:t>
            </a:r>
            <a:r>
              <a:rPr lang="en-US" altLang="zh-CN" sz="3400">
                <a:latin typeface="隶书"/>
                <a:ea typeface="隶书"/>
                <a:cs typeface="隶书"/>
              </a:rPr>
              <a:t>/</a:t>
            </a:r>
            <a:r>
              <a:rPr lang="zh-CN" altLang="en-US" sz="3400" b="1">
                <a:latin typeface="隶书"/>
                <a:ea typeface="隶书"/>
                <a:cs typeface="隶书"/>
              </a:rPr>
              <a:t>未捷</a:t>
            </a:r>
            <a:r>
              <a:rPr lang="en-US" altLang="zh-CN" sz="3400">
                <a:latin typeface="隶书"/>
                <a:ea typeface="隶书"/>
                <a:cs typeface="隶书"/>
              </a:rPr>
              <a:t>/</a:t>
            </a:r>
            <a:r>
              <a:rPr lang="zh-CN" altLang="en-US" sz="3400" b="1">
                <a:latin typeface="隶书"/>
                <a:ea typeface="隶书"/>
                <a:cs typeface="隶书"/>
              </a:rPr>
              <a:t>身</a:t>
            </a:r>
            <a:r>
              <a:rPr lang="en-US" altLang="zh-CN" sz="3400">
                <a:latin typeface="隶书"/>
                <a:ea typeface="隶书"/>
                <a:cs typeface="隶书"/>
              </a:rPr>
              <a:t>/</a:t>
            </a:r>
            <a:r>
              <a:rPr lang="zh-CN" altLang="en-US" sz="3400" b="1">
                <a:latin typeface="隶书"/>
                <a:ea typeface="隶书"/>
                <a:cs typeface="隶书"/>
              </a:rPr>
              <a:t>先死，长使</a:t>
            </a:r>
            <a:r>
              <a:rPr lang="en-US" altLang="zh-CN" sz="3400">
                <a:latin typeface="隶书"/>
                <a:ea typeface="隶书"/>
                <a:cs typeface="隶书"/>
              </a:rPr>
              <a:t>/</a:t>
            </a:r>
            <a:r>
              <a:rPr lang="zh-CN" altLang="en-US" sz="3400" b="1">
                <a:latin typeface="隶书"/>
                <a:ea typeface="隶书"/>
                <a:cs typeface="隶书"/>
              </a:rPr>
              <a:t>英雄</a:t>
            </a:r>
            <a:r>
              <a:rPr lang="en-US" altLang="zh-CN" sz="3400">
                <a:latin typeface="隶书"/>
                <a:ea typeface="隶书"/>
                <a:cs typeface="隶书"/>
              </a:rPr>
              <a:t>/</a:t>
            </a:r>
            <a:r>
              <a:rPr lang="zh-CN" altLang="en-US" sz="3400" b="1">
                <a:latin typeface="隶书"/>
                <a:ea typeface="隶书"/>
                <a:cs typeface="隶书"/>
              </a:rPr>
              <a:t>泪</a:t>
            </a:r>
            <a:r>
              <a:rPr lang="en-US" altLang="zh-CN" sz="3400">
                <a:latin typeface="隶书"/>
                <a:ea typeface="隶书"/>
                <a:cs typeface="隶书"/>
              </a:rPr>
              <a:t>/</a:t>
            </a:r>
            <a:r>
              <a:rPr lang="zh-CN" altLang="en-US" sz="3400" b="1">
                <a:latin typeface="隶书"/>
                <a:ea typeface="隶书"/>
                <a:cs typeface="隶书"/>
              </a:rPr>
              <a:t>满襟。</a:t>
            </a:r>
          </a:p>
          <a:p>
            <a:pPr eaLnBrk="1" fontAlgn="ctr" hangingPunct="1">
              <a:lnSpc>
                <a:spcPct val="90000"/>
              </a:lnSpc>
              <a:buFont typeface="Wingdings" pitchFamily="2" charset="2"/>
              <a:buNone/>
            </a:pPr>
            <a:r>
              <a:rPr lang="zh-CN" altLang="en-US" b="1" smtClean="0">
                <a:latin typeface="隶书"/>
                <a:ea typeface="隶书"/>
                <a:cs typeface="隶书"/>
              </a:rPr>
              <a:t>                             </a:t>
            </a:r>
          </a:p>
          <a:p>
            <a:pPr eaLnBrk="1" fontAlgn="ctr" hangingPunct="1">
              <a:lnSpc>
                <a:spcPct val="90000"/>
              </a:lnSpc>
              <a:buFont typeface="Wingdings" pitchFamily="2" charset="2"/>
              <a:buNone/>
            </a:pPr>
            <a:r>
              <a:rPr lang="zh-CN" altLang="en-US" b="1" smtClean="0">
                <a:latin typeface="隶书"/>
                <a:ea typeface="隶书"/>
                <a:cs typeface="隶书"/>
              </a:rPr>
              <a:t>          </a:t>
            </a:r>
          </a:p>
        </p:txBody>
      </p:sp>
      <p:sp>
        <p:nvSpPr>
          <p:cNvPr id="38915" name="动作按钮: 第一张 49155" title="">
            <a:hlinkClick r:id="rId2" action="ppaction://hlinkfile"/>
          </p:cNvPr>
          <p:cNvSpPr>
            <a:spLocks noChangeArrowheads="1"/>
          </p:cNvSpPr>
          <p:nvPr/>
        </p:nvSpPr>
        <p:spPr bwMode="auto">
          <a:xfrm>
            <a:off x="10272714" y="6381750"/>
            <a:ext cx="395287" cy="476250"/>
          </a:xfrm>
          <a:prstGeom prst="actionButtonHome">
            <a:avLst/>
          </a:prstGeom>
          <a:solidFill>
            <a:schemeClr val="accent1"/>
          </a:solidFill>
          <a:ln w="9525">
            <a:noFill/>
            <a:miter lim="800000"/>
          </a:ln>
        </p:spPr>
        <p:txBody>
          <a:bodyPr/>
          <a:lstStyle/>
          <a:p>
            <a:pPr fontAlgn="base">
              <a:spcBef>
                <a:spcPct val="0"/>
              </a:spcBef>
              <a:spcAft>
                <a:spcPct val="0"/>
              </a:spcAft>
            </a:pPr>
            <a:endParaRPr lang="zh-CN" altLang="en-US">
              <a:solidFill>
                <a:srgbClr val="000000"/>
              </a:solidFill>
            </a:endParaRPr>
          </a:p>
        </p:txBody>
      </p:sp>
      <p:sp>
        <p:nvSpPr>
          <p:cNvPr id="38916" name="矩形 49156" title=""/>
          <p:cNvSpPr>
            <a:spLocks noChangeArrowheads="1"/>
          </p:cNvSpPr>
          <p:nvPr/>
        </p:nvSpPr>
        <p:spPr bwMode="auto">
          <a:xfrm>
            <a:off x="2208213" y="692151"/>
            <a:ext cx="7916862" cy="936625"/>
          </a:xfrm>
          <a:prstGeom prst="rect">
            <a:avLst/>
          </a:prstGeom>
          <a:noFill/>
          <a:ln w="9525">
            <a:noFill/>
            <a:miter lim="800000"/>
          </a:ln>
        </p:spPr>
        <p:txBody>
          <a:bodyPr anchor="ctr"/>
          <a:lstStyle/>
          <a:p>
            <a:pPr fontAlgn="base">
              <a:spcBef>
                <a:spcPct val="0"/>
              </a:spcBef>
              <a:spcAft>
                <a:spcPct val="0"/>
              </a:spcAft>
            </a:pPr>
            <a:r>
              <a:rPr lang="zh-CN" altLang="en-US" sz="4200" b="1">
                <a:solidFill>
                  <a:srgbClr val="FF0000"/>
                </a:solidFill>
                <a:latin typeface="Garamond" pitchFamily="18" charset="0"/>
                <a:ea typeface="华文新魏"/>
                <a:cs typeface="华文新魏"/>
              </a:rPr>
              <a:t>读准节奏 读出感情</a:t>
            </a:r>
          </a:p>
        </p:txBody>
      </p:sp>
      <p:pic>
        <p:nvPicPr>
          <p:cNvPr id="4098" name="Picture 2" titl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33570" y="221456"/>
            <a:ext cx="2236787"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37182510"/>
      </p:ext>
    </p:extLst>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9937" name="文本框 50177" title=""/>
          <p:cNvSpPr txBox="1">
            <a:spLocks noChangeArrowheads="1"/>
          </p:cNvSpPr>
          <p:nvPr/>
        </p:nvSpPr>
        <p:spPr bwMode="auto">
          <a:xfrm>
            <a:off x="2640013" y="482600"/>
            <a:ext cx="7239000" cy="6438686"/>
          </a:xfrm>
          <a:prstGeom prst="rect">
            <a:avLst/>
          </a:prstGeom>
          <a:noFill/>
          <a:ln w="9525">
            <a:noFill/>
            <a:miter lim="800000"/>
          </a:ln>
        </p:spPr>
        <p:txBody>
          <a:bodyPr>
            <a:spAutoFit/>
          </a:bodyPr>
          <a:lstStyle/>
          <a:p>
            <a:pPr fontAlgn="base">
              <a:spcBef>
                <a:spcPct val="30000"/>
              </a:spcBef>
              <a:spcAft>
                <a:spcPct val="0"/>
              </a:spcAft>
            </a:pPr>
            <a:r>
              <a:rPr lang="en-US" altLang="zh-CN" sz="4000">
                <a:solidFill>
                  <a:srgbClr val="FF0000"/>
                </a:solidFill>
                <a:latin typeface="华文新魏"/>
                <a:ea typeface="华文新魏"/>
                <a:cs typeface="华文新魏"/>
              </a:rPr>
              <a:t>【</a:t>
            </a:r>
            <a:r>
              <a:rPr lang="zh-CN" altLang="en-US" sz="4000">
                <a:solidFill>
                  <a:srgbClr val="FF0000"/>
                </a:solidFill>
                <a:latin typeface="华文新魏"/>
                <a:ea typeface="华文新魏"/>
                <a:cs typeface="华文新魏"/>
              </a:rPr>
              <a:t>韵译</a:t>
            </a:r>
            <a:r>
              <a:rPr lang="en-US" altLang="zh-CN" sz="4000">
                <a:solidFill>
                  <a:srgbClr val="FF0000"/>
                </a:solidFill>
                <a:latin typeface="华文新魏"/>
                <a:ea typeface="华文新魏"/>
                <a:cs typeface="华文新魏"/>
              </a:rPr>
              <a:t>】</a:t>
            </a:r>
            <a:r>
              <a:rPr lang="zh-CN" altLang="en-US" sz="4000">
                <a:solidFill>
                  <a:srgbClr val="FF0000"/>
                </a:solidFill>
                <a:latin typeface="华文新魏"/>
                <a:ea typeface="华文新魏"/>
                <a:cs typeface="华文新魏"/>
              </a:rPr>
              <a:t>：蜀相</a:t>
            </a:r>
            <a:r>
              <a:rPr lang="zh-CN" altLang="en-US" sz="4000">
                <a:solidFill>
                  <a:srgbClr val="333333"/>
                </a:solidFill>
                <a:latin typeface="华文新魏"/>
                <a:ea typeface="华文新魏"/>
                <a:cs typeface="华文新魏"/>
              </a:rPr>
              <a:t> </a:t>
            </a:r>
            <a:br>
              <a:rPr lang="zh-CN" altLang="en-US" sz="4000">
                <a:solidFill>
                  <a:srgbClr val="333333"/>
                </a:solidFill>
                <a:latin typeface="华文新魏"/>
                <a:ea typeface="华文新魏"/>
                <a:cs typeface="华文新魏"/>
              </a:rPr>
            </a:br>
            <a:r>
              <a:rPr lang="zh-CN" altLang="en-US" sz="4000">
                <a:solidFill>
                  <a:srgbClr val="333333"/>
                </a:solidFill>
                <a:latin typeface="华文新魏"/>
                <a:ea typeface="华文新魏"/>
                <a:cs typeface="华文新魏"/>
              </a:rPr>
              <a:t> </a:t>
            </a:r>
            <a:r>
              <a:rPr lang="zh-CN" altLang="en-US" sz="3200" b="1">
                <a:solidFill>
                  <a:srgbClr val="000000"/>
                </a:solidFill>
                <a:latin typeface="华文新魏"/>
                <a:ea typeface="华文新魏"/>
                <a:cs typeface="华文新魏"/>
              </a:rPr>
              <a:t>何处去寻找武侯诸葛亮的祠堂？</a:t>
            </a:r>
          </a:p>
          <a:p>
            <a:pPr fontAlgn="base">
              <a:spcBef>
                <a:spcPct val="30000"/>
              </a:spcBef>
              <a:spcAft>
                <a:spcPct val="0"/>
              </a:spcAft>
            </a:pPr>
            <a:r>
              <a:rPr lang="zh-CN" altLang="en-US" sz="3200" b="1">
                <a:solidFill>
                  <a:srgbClr val="000000"/>
                </a:solidFill>
                <a:latin typeface="华文新魏"/>
                <a:ea typeface="华文新魏"/>
                <a:cs typeface="华文新魏"/>
              </a:rPr>
              <a:t> 在成都城外那柏树茂密的地方。</a:t>
            </a:r>
          </a:p>
          <a:p>
            <a:pPr fontAlgn="base">
              <a:spcBef>
                <a:spcPct val="30000"/>
              </a:spcBef>
              <a:spcAft>
                <a:spcPct val="0"/>
              </a:spcAft>
            </a:pPr>
            <a:r>
              <a:rPr lang="zh-CN" altLang="en-US" sz="3200" b="1">
                <a:solidFill>
                  <a:srgbClr val="000000"/>
                </a:solidFill>
                <a:latin typeface="华文新魏"/>
                <a:ea typeface="华文新魏"/>
                <a:cs typeface="华文新魏"/>
              </a:rPr>
              <a:t> 碧草照映台阶自成一派好春色，</a:t>
            </a:r>
          </a:p>
          <a:p>
            <a:pPr fontAlgn="base">
              <a:spcBef>
                <a:spcPct val="30000"/>
              </a:spcBef>
              <a:spcAft>
                <a:spcPct val="0"/>
              </a:spcAft>
            </a:pPr>
            <a:r>
              <a:rPr lang="zh-CN" altLang="en-US" sz="3200" b="1">
                <a:solidFill>
                  <a:srgbClr val="000000"/>
                </a:solidFill>
                <a:latin typeface="华文新魏"/>
                <a:ea typeface="华文新魏"/>
                <a:cs typeface="华文新魏"/>
              </a:rPr>
              <a:t> 树上的黄鹂隔叶空对婉啭鸣唱。</a:t>
            </a:r>
          </a:p>
          <a:p>
            <a:pPr fontAlgn="base">
              <a:spcBef>
                <a:spcPct val="30000"/>
              </a:spcBef>
              <a:spcAft>
                <a:spcPct val="0"/>
              </a:spcAft>
            </a:pPr>
            <a:r>
              <a:rPr lang="zh-CN" altLang="en-US" sz="3200" b="1">
                <a:solidFill>
                  <a:srgbClr val="000000"/>
                </a:solidFill>
                <a:latin typeface="华文新魏"/>
                <a:ea typeface="华文新魏"/>
                <a:cs typeface="华文新魏"/>
              </a:rPr>
              <a:t> 定夺天下先主曾三顾茅庐拜访，</a:t>
            </a:r>
          </a:p>
          <a:p>
            <a:pPr fontAlgn="base">
              <a:spcBef>
                <a:spcPct val="30000"/>
              </a:spcBef>
              <a:spcAft>
                <a:spcPct val="0"/>
              </a:spcAft>
            </a:pPr>
            <a:r>
              <a:rPr lang="zh-CN" altLang="en-US" sz="3200" b="1">
                <a:solidFill>
                  <a:srgbClr val="000000"/>
                </a:solidFill>
                <a:latin typeface="华文新魏"/>
                <a:ea typeface="华文新魏"/>
                <a:cs typeface="华文新魏"/>
              </a:rPr>
              <a:t> 辅佐两朝开国与继业忠诚满腔。</a:t>
            </a:r>
          </a:p>
          <a:p>
            <a:pPr fontAlgn="base">
              <a:spcBef>
                <a:spcPct val="30000"/>
              </a:spcBef>
              <a:spcAft>
                <a:spcPct val="0"/>
              </a:spcAft>
            </a:pPr>
            <a:r>
              <a:rPr lang="zh-CN" altLang="en-US" sz="3200" b="1">
                <a:solidFill>
                  <a:srgbClr val="000000"/>
                </a:solidFill>
                <a:latin typeface="华文新魏"/>
                <a:ea typeface="华文新魏"/>
                <a:cs typeface="华文新魏"/>
              </a:rPr>
              <a:t> 可惜出师伐魏未捷而病亡军中，</a:t>
            </a:r>
          </a:p>
          <a:p>
            <a:pPr fontAlgn="base">
              <a:spcBef>
                <a:spcPct val="30000"/>
              </a:spcBef>
              <a:spcAft>
                <a:spcPct val="0"/>
              </a:spcAft>
            </a:pPr>
            <a:r>
              <a:rPr lang="zh-CN" altLang="en-US" sz="3200" b="1">
                <a:solidFill>
                  <a:srgbClr val="000000"/>
                </a:solidFill>
                <a:latin typeface="华文新魏"/>
                <a:ea typeface="华文新魏"/>
                <a:cs typeface="华文新魏"/>
              </a:rPr>
              <a:t> 常使历代英雄们对此涕泪满裳！</a:t>
            </a:r>
            <a:r>
              <a:rPr lang="zh-CN" altLang="en-US" sz="3600" b="1">
                <a:solidFill>
                  <a:srgbClr val="000000"/>
                </a:solidFill>
                <a:latin typeface="华文新魏"/>
                <a:ea typeface="华文新魏"/>
                <a:cs typeface="华文新魏"/>
              </a:rPr>
              <a:t> </a:t>
            </a:r>
            <a:br>
              <a:rPr lang="zh-CN" altLang="en-US" sz="3600" b="1">
                <a:solidFill>
                  <a:srgbClr val="000000"/>
                </a:solidFill>
                <a:latin typeface="华文新魏"/>
                <a:ea typeface="华文新魏"/>
                <a:cs typeface="华文新魏"/>
              </a:rPr>
            </a:br>
            <a:endParaRPr lang="zh-CN" altLang="en-US" sz="3600" b="1">
              <a:solidFill>
                <a:srgbClr val="000000"/>
              </a:solidFill>
              <a:latin typeface="华文新魏"/>
              <a:ea typeface="华文新魏"/>
              <a:cs typeface="华文新魏"/>
            </a:endParaRPr>
          </a:p>
        </p:txBody>
      </p:sp>
      <p:pic>
        <p:nvPicPr>
          <p:cNvPr id="39938" name="图片 50178" title=""/>
          <p:cNvPicPr>
            <a:picLocks noChangeAspect="1"/>
          </p:cNvPicPr>
          <p:nvPr/>
        </p:nvPicPr>
        <p:blipFill>
          <a:blip r:embed="rId2"/>
          <a:stretch>
            <a:fillRect/>
          </a:stretch>
        </p:blipFill>
        <p:spPr bwMode="auto">
          <a:xfrm>
            <a:off x="9525000" y="1"/>
            <a:ext cx="1143000" cy="1165225"/>
          </a:xfrm>
          <a:prstGeom prst="rect">
            <a:avLst/>
          </a:prstGeom>
          <a:noFill/>
          <a:ln w="9525">
            <a:noFill/>
            <a:miter lim="800000"/>
          </a:ln>
        </p:spPr>
      </p:pic>
    </p:spTree>
    <p:extLst>
      <p:ext uri="{BB962C8B-B14F-4D97-AF65-F5344CB8AC3E}">
        <p14:creationId xmlns:p14="http://schemas.microsoft.com/office/powerpoint/2010/main" val="1790409360"/>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195" name="TextBox 2" title=""/>
          <p:cNvSpPr txBox="1">
            <a:spLocks noChangeArrowheads="1"/>
          </p:cNvSpPr>
          <p:nvPr/>
        </p:nvSpPr>
        <p:spPr bwMode="auto">
          <a:xfrm>
            <a:off x="3638550" y="1714501"/>
            <a:ext cx="6688138" cy="823913"/>
          </a:xfrm>
          <a:prstGeom prst="rect">
            <a:avLst/>
          </a:prstGeom>
          <a:noFill/>
          <a:ln w="9525">
            <a:solidFill>
              <a:srgbClr val="FF0000"/>
            </a:solidFill>
            <a:miter lim="800000"/>
          </a:ln>
        </p:spPr>
        <p:txBody>
          <a:bodyPr>
            <a:spAutoFit/>
          </a:bodyPr>
          <a:lstStyle/>
          <a:p>
            <a:pPr fontAlgn="base">
              <a:spcBef>
                <a:spcPct val="0"/>
              </a:spcBef>
              <a:spcAft>
                <a:spcPct val="0"/>
              </a:spcAft>
            </a:pPr>
            <a:r>
              <a:rPr lang="zh-CN" altLang="en-US" sz="4800" b="1">
                <a:solidFill>
                  <a:srgbClr val="000000"/>
                </a:solidFill>
                <a:latin typeface="Times New Roman" panose="02020603050405020304" pitchFamily="18" charset="0"/>
              </a:rPr>
              <a:t>诗的主要内容是什么？</a:t>
            </a:r>
          </a:p>
        </p:txBody>
      </p:sp>
      <p:sp>
        <p:nvSpPr>
          <p:cNvPr id="7172" name="TextBox 3" title=""/>
          <p:cNvSpPr txBox="1">
            <a:spLocks noChangeArrowheads="1"/>
          </p:cNvSpPr>
          <p:nvPr/>
        </p:nvSpPr>
        <p:spPr bwMode="auto">
          <a:xfrm>
            <a:off x="3638550" y="3213100"/>
            <a:ext cx="6643688" cy="1570038"/>
          </a:xfrm>
          <a:prstGeom prst="rect">
            <a:avLst/>
          </a:prstGeom>
          <a:noFill/>
          <a:ln w="9525">
            <a:noFill/>
            <a:miter lim="800000"/>
          </a:ln>
        </p:spPr>
        <p:txBody>
          <a:bodyPr>
            <a:spAutoFit/>
          </a:bodyPr>
          <a:lstStyle/>
          <a:p>
            <a:pPr fontAlgn="base">
              <a:spcBef>
                <a:spcPct val="0"/>
              </a:spcBef>
              <a:spcAft>
                <a:spcPct val="0"/>
              </a:spcAft>
            </a:pPr>
            <a:r>
              <a:rPr lang="zh-CN" altLang="en-US" sz="4800" b="1">
                <a:solidFill>
                  <a:srgbClr val="FF0000"/>
                </a:solidFill>
                <a:latin typeface="楷体_GB2312" pitchFamily="49" charset="-122"/>
                <a:ea typeface="楷体_GB2312" pitchFamily="49" charset="-122"/>
              </a:rPr>
              <a:t>   杜甫游武侯祠的所见所感。</a:t>
            </a:r>
          </a:p>
        </p:txBody>
      </p:sp>
      <p:sp>
        <p:nvSpPr>
          <p:cNvPr id="6" name="TextBox 9" title=""/>
          <p:cNvSpPr txBox="1">
            <a:spLocks noChangeArrowheads="1"/>
          </p:cNvSpPr>
          <p:nvPr/>
        </p:nvSpPr>
        <p:spPr bwMode="auto">
          <a:xfrm>
            <a:off x="4511676" y="577851"/>
            <a:ext cx="5046663" cy="7016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latin typeface="楷体_GB2312" pitchFamily="49" charset="-122"/>
                <a:ea typeface="楷体_GB2312" pitchFamily="49" charset="-122"/>
              </a:rPr>
              <a:t>蜀相</a:t>
            </a:r>
            <a:r>
              <a:rPr lang="en-US" altLang="zh-CN" sz="4000" b="1">
                <a:solidFill>
                  <a:srgbClr val="FF0000"/>
                </a:solidFill>
                <a:latin typeface="楷体_GB2312" pitchFamily="49" charset="-122"/>
                <a:ea typeface="楷体_GB2312" pitchFamily="49" charset="-122"/>
              </a:rPr>
              <a:t>——</a:t>
            </a:r>
            <a:r>
              <a:rPr lang="zh-CN" altLang="en-US" sz="4000" b="1">
                <a:solidFill>
                  <a:srgbClr val="FF0000"/>
                </a:solidFill>
                <a:latin typeface="楷体_GB2312" pitchFamily="49" charset="-122"/>
                <a:ea typeface="楷体_GB2312" pitchFamily="49" charset="-122"/>
              </a:rPr>
              <a:t>诸葛亮</a:t>
            </a:r>
          </a:p>
        </p:txBody>
      </p:sp>
      <p:sp>
        <p:nvSpPr>
          <p:cNvPr id="2" name="TextBox 1" title=""/>
          <p:cNvSpPr txBox="1">
            <a:spLocks noChangeArrowheads="1"/>
          </p:cNvSpPr>
          <p:nvPr/>
        </p:nvSpPr>
        <p:spPr bwMode="auto">
          <a:xfrm>
            <a:off x="1788676" y="2349501"/>
            <a:ext cx="1292662" cy="3095625"/>
          </a:xfrm>
          <a:prstGeom prst="rect">
            <a:avLst/>
          </a:prstGeom>
          <a:noFill/>
          <a:ln w="9525">
            <a:noFill/>
            <a:miter lim="800000"/>
          </a:ln>
        </p:spPr>
        <p:txBody>
          <a:bodyPr vert="eaVert">
            <a:spAutoFit/>
          </a:bodyPr>
          <a:lstStyle/>
          <a:p>
            <a:pPr fontAlgn="base">
              <a:spcBef>
                <a:spcPct val="0"/>
              </a:spcBef>
              <a:spcAft>
                <a:spcPct val="0"/>
              </a:spcAft>
            </a:pPr>
            <a:r>
              <a:rPr lang="zh-CN" altLang="en-US" sz="7200" b="1">
                <a:solidFill>
                  <a:srgbClr val="FF0000"/>
                </a:solidFill>
              </a:rPr>
              <a:t>看内容</a:t>
            </a:r>
          </a:p>
        </p:txBody>
      </p:sp>
      <p:pic>
        <p:nvPicPr>
          <p:cNvPr id="5122"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20137" y="3998120"/>
            <a:ext cx="3199533" cy="2859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4611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80">
                                          <p:stCondLst>
                                            <p:cond delay="0"/>
                                          </p:stCondLst>
                                        </p:cTn>
                                        <p:tgtEl>
                                          <p:spTgt spid="6"/>
                                        </p:tgtEl>
                                      </p:cBhvr>
                                    </p:animEffect>
                                    <p:anim calcmode="lin" valueType="num">
                                      <p:cBhvr>
                                        <p:cTn id="1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2" dur="26">
                                          <p:stCondLst>
                                            <p:cond delay="650"/>
                                          </p:stCondLst>
                                        </p:cTn>
                                        <p:tgtEl>
                                          <p:spTgt spid="6"/>
                                        </p:tgtEl>
                                      </p:cBhvr>
                                      <p:to x="100000" y="60000"/>
                                    </p:animScale>
                                    <p:animScale>
                                      <p:cBhvr>
                                        <p:cTn id="23" dur="166" decel="50000">
                                          <p:stCondLst>
                                            <p:cond delay="676"/>
                                          </p:stCondLst>
                                        </p:cTn>
                                        <p:tgtEl>
                                          <p:spTgt spid="6"/>
                                        </p:tgtEl>
                                      </p:cBhvr>
                                      <p:to x="100000" y="100000"/>
                                    </p:animScale>
                                    <p:animScale>
                                      <p:cBhvr>
                                        <p:cTn id="24" dur="26">
                                          <p:stCondLst>
                                            <p:cond delay="1312"/>
                                          </p:stCondLst>
                                        </p:cTn>
                                        <p:tgtEl>
                                          <p:spTgt spid="6"/>
                                        </p:tgtEl>
                                      </p:cBhvr>
                                      <p:to x="100000" y="80000"/>
                                    </p:animScale>
                                    <p:animScale>
                                      <p:cBhvr>
                                        <p:cTn id="25" dur="166" decel="50000">
                                          <p:stCondLst>
                                            <p:cond delay="1338"/>
                                          </p:stCondLst>
                                        </p:cTn>
                                        <p:tgtEl>
                                          <p:spTgt spid="6"/>
                                        </p:tgtEl>
                                      </p:cBhvr>
                                      <p:to x="100000" y="100000"/>
                                    </p:animScale>
                                    <p:animScale>
                                      <p:cBhvr>
                                        <p:cTn id="26" dur="26">
                                          <p:stCondLst>
                                            <p:cond delay="1642"/>
                                          </p:stCondLst>
                                        </p:cTn>
                                        <p:tgtEl>
                                          <p:spTgt spid="6"/>
                                        </p:tgtEl>
                                      </p:cBhvr>
                                      <p:to x="100000" y="90000"/>
                                    </p:animScale>
                                    <p:animScale>
                                      <p:cBhvr>
                                        <p:cTn id="27" dur="166" decel="50000">
                                          <p:stCondLst>
                                            <p:cond delay="1668"/>
                                          </p:stCondLst>
                                        </p:cTn>
                                        <p:tgtEl>
                                          <p:spTgt spid="6"/>
                                        </p:tgtEl>
                                      </p:cBhvr>
                                      <p:to x="100000" y="100000"/>
                                    </p:animScale>
                                    <p:animScale>
                                      <p:cBhvr>
                                        <p:cTn id="28" dur="26">
                                          <p:stCondLst>
                                            <p:cond delay="1808"/>
                                          </p:stCondLst>
                                        </p:cTn>
                                        <p:tgtEl>
                                          <p:spTgt spid="6"/>
                                        </p:tgtEl>
                                      </p:cBhvr>
                                      <p:to x="100000" y="95000"/>
                                    </p:animScale>
                                    <p:animScale>
                                      <p:cBhvr>
                                        <p:cTn id="29" dur="166" decel="50000">
                                          <p:stCondLst>
                                            <p:cond delay="1834"/>
                                          </p:stCondLst>
                                        </p:cTn>
                                        <p:tgtEl>
                                          <p:spTgt spid="6"/>
                                        </p:tgtEl>
                                      </p:cBhvr>
                                      <p:to x="100000" y="100000"/>
                                    </p:animScale>
                                  </p:childTnLst>
                                </p:cTn>
                              </p:par>
                            </p:childTnLst>
                          </p:cTn>
                        </p:par>
                      </p:childTnLst>
                    </p:cTn>
                  </p:par>
                  <p:par>
                    <p:cTn id="30" fill="hold" nodeType="clickPar">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8195"/>
                                        </p:tgtEl>
                                        <p:attrNameLst>
                                          <p:attrName>style.visibility</p:attrName>
                                        </p:attrNameLst>
                                      </p:cBhvr>
                                      <p:to>
                                        <p:strVal val="visible"/>
                                      </p:to>
                                    </p:set>
                                    <p:anim calcmode="lin" valueType="num">
                                      <p:cBhvr>
                                        <p:cTn id="34" dur="500" fill="hold"/>
                                        <p:tgtEl>
                                          <p:spTgt spid="819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195"/>
                                        </p:tgtEl>
                                        <p:attrNameLst>
                                          <p:attrName>ppt_y</p:attrName>
                                        </p:attrNameLst>
                                      </p:cBhvr>
                                      <p:tavLst>
                                        <p:tav tm="0">
                                          <p:val>
                                            <p:strVal val="#ppt_y"/>
                                          </p:val>
                                        </p:tav>
                                        <p:tav tm="100000">
                                          <p:val>
                                            <p:strVal val="#ppt_y"/>
                                          </p:val>
                                        </p:tav>
                                      </p:tavLst>
                                    </p:anim>
                                    <p:anim calcmode="lin" valueType="num">
                                      <p:cBhvr>
                                        <p:cTn id="36" dur="500" fill="hold"/>
                                        <p:tgtEl>
                                          <p:spTgt spid="819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19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195"/>
                                        </p:tgtEl>
                                      </p:cBhvr>
                                    </p:animEffect>
                                  </p:childTnLst>
                                </p:cTn>
                              </p:par>
                            </p:childTnLst>
                          </p:cTn>
                        </p:par>
                      </p:childTnLst>
                    </p:cTn>
                  </p:par>
                  <p:par>
                    <p:cTn id="39" fill="hold" nodeType="clickPar">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7172"/>
                                        </p:tgtEl>
                                        <p:attrNameLst>
                                          <p:attrName>style.visibility</p:attrName>
                                        </p:attrNameLst>
                                      </p:cBhvr>
                                      <p:to>
                                        <p:strVal val="visible"/>
                                      </p:to>
                                    </p:set>
                                    <p:animEffect transition="in" filter="box(in)">
                                      <p:cBhvr>
                                        <p:cTn id="43" dur="1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7172" grpId="0"/>
      <p:bldP spid="6"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TextBox 3" title=""/>
          <p:cNvSpPr txBox="1"/>
          <p:nvPr/>
        </p:nvSpPr>
        <p:spPr>
          <a:xfrm>
            <a:off x="1738313" y="271464"/>
            <a:ext cx="8786812" cy="769937"/>
          </a:xfrm>
          <a:prstGeom prst="rect">
            <a:avLst/>
          </a:prstGeom>
          <a:noFill/>
          <a:ln>
            <a:solidFill>
              <a:srgbClr val="FF0000"/>
            </a:solidFill>
          </a:ln>
        </p:spPr>
        <p:txBody>
          <a:bodyPr>
            <a:spAutoFit/>
          </a:bodyPr>
          <a:lstStyle/>
          <a:p>
            <a:pPr fontAlgn="base">
              <a:spcBef>
                <a:spcPct val="0"/>
              </a:spcBef>
              <a:spcAft>
                <a:spcPct val="0"/>
              </a:spcAft>
              <a:defRPr/>
            </a:pPr>
            <a:r>
              <a:rPr kumimoji="1" lang="zh-CN" altLang="en-US" sz="4400" b="1">
                <a:solidFill>
                  <a:srgbClr val="000000"/>
                </a:solidFill>
                <a:ea typeface="宋体" panose="02010600030101010101" pitchFamily="2" charset="-122"/>
              </a:rPr>
              <a:t>丞相</a:t>
            </a:r>
            <a:r>
              <a:rPr kumimoji="1" lang="zh-CN" altLang="en-US" sz="4400" b="1">
                <a:solidFill>
                  <a:srgbClr val="000000"/>
                </a:solidFill>
                <a:uFill>
                  <a:solidFill>
                    <a:srgbClr val="FF0000"/>
                  </a:solidFill>
                </a:uFill>
                <a:ea typeface="宋体" panose="02010600030101010101" pitchFamily="2" charset="-122"/>
              </a:rPr>
              <a:t>祠堂</a:t>
            </a:r>
            <a:r>
              <a:rPr kumimoji="1" lang="zh-CN" altLang="en-US" sz="4400" b="1">
                <a:solidFill>
                  <a:srgbClr val="000000"/>
                </a:solidFill>
                <a:ea typeface="宋体" panose="02010600030101010101" pitchFamily="2" charset="-122"/>
              </a:rPr>
              <a:t>何处寻， 锦官城外</a:t>
            </a:r>
            <a:r>
              <a:rPr kumimoji="1" lang="zh-CN" altLang="en-US" sz="4400" b="1">
                <a:solidFill>
                  <a:srgbClr val="000000"/>
                </a:solidFill>
                <a:uFill>
                  <a:solidFill>
                    <a:srgbClr val="FF0000"/>
                  </a:solidFill>
                </a:uFill>
                <a:ea typeface="宋体" panose="02010600030101010101" pitchFamily="2" charset="-122"/>
              </a:rPr>
              <a:t>柏</a:t>
            </a:r>
            <a:r>
              <a:rPr kumimoji="1" lang="zh-CN" altLang="en-US" sz="4400" b="1">
                <a:solidFill>
                  <a:srgbClr val="000000"/>
                </a:solidFill>
                <a:ea typeface="宋体" panose="02010600030101010101" pitchFamily="2" charset="-122"/>
              </a:rPr>
              <a:t>森森</a:t>
            </a:r>
          </a:p>
        </p:txBody>
      </p:sp>
      <p:sp>
        <p:nvSpPr>
          <p:cNvPr id="14" name="TextBox 13" title=""/>
          <p:cNvSpPr txBox="1">
            <a:spLocks noChangeArrowheads="1"/>
          </p:cNvSpPr>
          <p:nvPr/>
        </p:nvSpPr>
        <p:spPr bwMode="auto">
          <a:xfrm>
            <a:off x="3071813" y="2762250"/>
            <a:ext cx="6786562" cy="762000"/>
          </a:xfrm>
          <a:prstGeom prst="rect">
            <a:avLst/>
          </a:prstGeom>
          <a:noFill/>
          <a:ln w="9525">
            <a:noFill/>
            <a:miter lim="800000"/>
          </a:ln>
        </p:spPr>
        <p:txBody>
          <a:bodyPr>
            <a:spAutoFit/>
          </a:bodyPr>
          <a:lstStyle/>
          <a:p>
            <a:pPr fontAlgn="base">
              <a:spcBef>
                <a:spcPct val="0"/>
              </a:spcBef>
              <a:spcAft>
                <a:spcPct val="0"/>
              </a:spcAft>
            </a:pPr>
            <a:r>
              <a:rPr lang="zh-CN" altLang="en-US" sz="4400" b="1">
                <a:solidFill>
                  <a:srgbClr val="FF0000"/>
                </a:solidFill>
                <a:latin typeface="楷体_GB2312" pitchFamily="49" charset="-122"/>
                <a:ea typeface="楷体_GB2312" pitchFamily="49" charset="-122"/>
              </a:rPr>
              <a:t>柏</a:t>
            </a:r>
            <a:r>
              <a:rPr lang="en-US" altLang="zh-CN" sz="4400" b="1">
                <a:solidFill>
                  <a:srgbClr val="FF0000"/>
                </a:solidFill>
                <a:latin typeface="楷体_GB2312" pitchFamily="49" charset="-122"/>
                <a:ea typeface="楷体_GB2312" pitchFamily="49" charset="-122"/>
              </a:rPr>
              <a:t>—</a:t>
            </a:r>
            <a:r>
              <a:rPr lang="zh-CN" altLang="en-US" sz="4400" b="1">
                <a:solidFill>
                  <a:srgbClr val="FF0000"/>
                </a:solidFill>
                <a:latin typeface="楷体_GB2312" pitchFamily="49" charset="-122"/>
                <a:ea typeface="楷体_GB2312" pitchFamily="49" charset="-122"/>
              </a:rPr>
              <a:t>肃穆、安谧</a:t>
            </a:r>
            <a:r>
              <a:rPr lang="en-US" altLang="zh-CN" sz="4400" b="1">
                <a:solidFill>
                  <a:srgbClr val="FF0000"/>
                </a:solidFill>
                <a:latin typeface="楷体_GB2312" pitchFamily="49" charset="-122"/>
                <a:ea typeface="楷体_GB2312" pitchFamily="49" charset="-122"/>
              </a:rPr>
              <a:t>——</a:t>
            </a:r>
            <a:r>
              <a:rPr lang="zh-CN" altLang="en-US" sz="4400" b="1">
                <a:solidFill>
                  <a:srgbClr val="FF0000"/>
                </a:solidFill>
                <a:latin typeface="楷体_GB2312" pitchFamily="49" charset="-122"/>
                <a:ea typeface="楷体_GB2312" pitchFamily="49" charset="-122"/>
              </a:rPr>
              <a:t>崇敬</a:t>
            </a:r>
          </a:p>
        </p:txBody>
      </p:sp>
      <p:sp>
        <p:nvSpPr>
          <p:cNvPr id="2" name="TextBox 1" title=""/>
          <p:cNvSpPr txBox="1">
            <a:spLocks noChangeArrowheads="1"/>
          </p:cNvSpPr>
          <p:nvPr/>
        </p:nvSpPr>
        <p:spPr bwMode="auto">
          <a:xfrm>
            <a:off x="1630442" y="1325564"/>
            <a:ext cx="1107996" cy="5545137"/>
          </a:xfrm>
          <a:prstGeom prst="rect">
            <a:avLst/>
          </a:prstGeom>
          <a:noFill/>
          <a:ln w="9525">
            <a:noFill/>
            <a:miter lim="800000"/>
          </a:ln>
        </p:spPr>
        <p:txBody>
          <a:bodyPr vert="eaVert">
            <a:spAutoFit/>
          </a:bodyPr>
          <a:lstStyle/>
          <a:p>
            <a:pPr fontAlgn="base">
              <a:spcBef>
                <a:spcPct val="0"/>
              </a:spcBef>
              <a:spcAft>
                <a:spcPct val="0"/>
              </a:spcAft>
            </a:pPr>
            <a:r>
              <a:rPr lang="zh-CN" altLang="en-US" sz="6000" b="1">
                <a:solidFill>
                  <a:srgbClr val="FF0000"/>
                </a:solidFill>
                <a:ea typeface="宋体" charset="-122"/>
              </a:rPr>
              <a:t>首联</a:t>
            </a:r>
            <a:r>
              <a:rPr lang="en-US" altLang="zh-CN" sz="6000" b="1">
                <a:solidFill>
                  <a:srgbClr val="FF0000"/>
                </a:solidFill>
                <a:ea typeface="宋体" charset="-122"/>
              </a:rPr>
              <a:t>—</a:t>
            </a:r>
            <a:r>
              <a:rPr lang="zh-CN" altLang="en-US" sz="6000" b="1">
                <a:solidFill>
                  <a:srgbClr val="FF0000"/>
                </a:solidFill>
                <a:ea typeface="宋体" charset="-122"/>
              </a:rPr>
              <a:t>赏意象</a:t>
            </a:r>
          </a:p>
        </p:txBody>
      </p:sp>
      <p:sp>
        <p:nvSpPr>
          <p:cNvPr id="3" name="TextBox 2" title=""/>
          <p:cNvSpPr txBox="1">
            <a:spLocks noChangeArrowheads="1"/>
          </p:cNvSpPr>
          <p:nvPr/>
        </p:nvSpPr>
        <p:spPr bwMode="auto">
          <a:xfrm>
            <a:off x="2855913" y="1557339"/>
            <a:ext cx="7389812" cy="70802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ea typeface="宋体" charset="-122"/>
              </a:rPr>
              <a:t>这两句诗中的主要意象是什么？</a:t>
            </a:r>
          </a:p>
        </p:txBody>
      </p:sp>
      <p:pic>
        <p:nvPicPr>
          <p:cNvPr id="6"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40846" y="3991058"/>
            <a:ext cx="3199533" cy="2859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4079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1000"/>
                                        <p:tgtEl>
                                          <p:spTgt spid="3"/>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TextBox 2" title=""/>
          <p:cNvSpPr txBox="1">
            <a:spLocks noChangeArrowheads="1"/>
          </p:cNvSpPr>
          <p:nvPr/>
        </p:nvSpPr>
        <p:spPr bwMode="auto">
          <a:xfrm>
            <a:off x="1775163" y="749301"/>
            <a:ext cx="1015663" cy="5072063"/>
          </a:xfrm>
          <a:prstGeom prst="rect">
            <a:avLst/>
          </a:prstGeom>
          <a:noFill/>
          <a:ln w="9525">
            <a:noFill/>
            <a:miter lim="800000"/>
          </a:ln>
        </p:spPr>
        <p:txBody>
          <a:bodyPr vert="eaVert">
            <a:spAutoFit/>
          </a:bodyPr>
          <a:lstStyle/>
          <a:p>
            <a:pPr fontAlgn="base">
              <a:spcBef>
                <a:spcPct val="0"/>
              </a:spcBef>
              <a:spcAft>
                <a:spcPct val="0"/>
              </a:spcAft>
            </a:pPr>
            <a:r>
              <a:rPr lang="zh-CN" altLang="en-US" sz="5400" b="1">
                <a:solidFill>
                  <a:srgbClr val="FF0000"/>
                </a:solidFill>
                <a:latin typeface="宋体"/>
                <a:ea typeface="宋体" charset="-122"/>
              </a:rPr>
              <a:t>颔联</a:t>
            </a:r>
            <a:r>
              <a:rPr lang="en-US" altLang="zh-CN" sz="5400" b="1">
                <a:solidFill>
                  <a:srgbClr val="FF0000"/>
                </a:solidFill>
                <a:latin typeface="宋体"/>
                <a:ea typeface="宋体" charset="-122"/>
              </a:rPr>
              <a:t>—</a:t>
            </a:r>
            <a:r>
              <a:rPr lang="zh-CN" altLang="en-US" sz="5400" b="1">
                <a:solidFill>
                  <a:srgbClr val="FF0000"/>
                </a:solidFill>
                <a:latin typeface="宋体"/>
                <a:ea typeface="宋体" charset="-122"/>
              </a:rPr>
              <a:t>赏技巧</a:t>
            </a:r>
          </a:p>
        </p:txBody>
      </p:sp>
      <p:sp>
        <p:nvSpPr>
          <p:cNvPr id="4" name="TextBox 3" title=""/>
          <p:cNvSpPr txBox="1"/>
          <p:nvPr/>
        </p:nvSpPr>
        <p:spPr>
          <a:xfrm>
            <a:off x="3854451" y="642938"/>
            <a:ext cx="6119813" cy="1433512"/>
          </a:xfrm>
          <a:prstGeom prst="rect">
            <a:avLst/>
          </a:prstGeom>
          <a:noFill/>
          <a:ln>
            <a:solidFill>
              <a:srgbClr val="FF0000"/>
            </a:solidFill>
          </a:ln>
        </p:spPr>
        <p:txBody>
          <a:bodyPr>
            <a:spAutoFit/>
          </a:bodyPr>
          <a:lstStyle/>
          <a:p>
            <a:pPr fontAlgn="base">
              <a:spcBef>
                <a:spcPct val="0"/>
              </a:spcBef>
              <a:spcAft>
                <a:spcPct val="0"/>
              </a:spcAft>
              <a:defRPr/>
            </a:pPr>
            <a:r>
              <a:rPr kumimoji="1" lang="zh-CN" altLang="en-US" sz="4400" b="1">
                <a:solidFill>
                  <a:srgbClr val="000000"/>
                </a:solidFill>
                <a:ea typeface="宋体" panose="02010600030101010101" pitchFamily="2" charset="-122"/>
              </a:rPr>
              <a:t>映 阶 碧 草 </a:t>
            </a:r>
            <a:r>
              <a:rPr kumimoji="1" lang="zh-CN" altLang="en-US" sz="4400" b="1">
                <a:solidFill>
                  <a:srgbClr val="000000"/>
                </a:solidFill>
                <a:uFill>
                  <a:solidFill>
                    <a:srgbClr val="FF0000"/>
                  </a:solidFill>
                </a:uFill>
                <a:ea typeface="宋体" panose="02010600030101010101" pitchFamily="2" charset="-122"/>
              </a:rPr>
              <a:t>自</a:t>
            </a:r>
            <a:r>
              <a:rPr kumimoji="1" lang="zh-CN" altLang="en-US" sz="4400" b="1">
                <a:solidFill>
                  <a:srgbClr val="000000"/>
                </a:solidFill>
                <a:ea typeface="宋体" panose="02010600030101010101" pitchFamily="2" charset="-122"/>
              </a:rPr>
              <a:t> 春 色，</a:t>
            </a:r>
            <a:endParaRPr kumimoji="1" lang="en-US" altLang="zh-CN" sz="4400" b="1">
              <a:solidFill>
                <a:srgbClr val="000000"/>
              </a:solidFill>
              <a:ea typeface="宋体" panose="02010600030101010101" pitchFamily="2" charset="-122"/>
            </a:endParaRPr>
          </a:p>
          <a:p>
            <a:pPr fontAlgn="base">
              <a:spcBef>
                <a:spcPct val="0"/>
              </a:spcBef>
              <a:spcAft>
                <a:spcPct val="0"/>
              </a:spcAft>
              <a:defRPr/>
            </a:pPr>
            <a:r>
              <a:rPr kumimoji="1" lang="zh-CN" altLang="en-US" sz="4400" b="1">
                <a:solidFill>
                  <a:srgbClr val="000000"/>
                </a:solidFill>
                <a:ea typeface="宋体" panose="02010600030101010101" pitchFamily="2" charset="-122"/>
              </a:rPr>
              <a:t>隔 叶 黄 鹂 </a:t>
            </a:r>
            <a:r>
              <a:rPr kumimoji="1" lang="zh-CN" altLang="en-US" sz="4400" b="1">
                <a:solidFill>
                  <a:srgbClr val="000000"/>
                </a:solidFill>
                <a:uFill>
                  <a:solidFill>
                    <a:srgbClr val="FF0000"/>
                  </a:solidFill>
                </a:uFill>
                <a:ea typeface="宋体" panose="02010600030101010101" pitchFamily="2" charset="-122"/>
              </a:rPr>
              <a:t>空</a:t>
            </a:r>
            <a:r>
              <a:rPr kumimoji="1" lang="zh-CN" altLang="en-US" sz="4400" b="1">
                <a:solidFill>
                  <a:srgbClr val="000000"/>
                </a:solidFill>
                <a:ea typeface="宋体" panose="02010600030101010101" pitchFamily="2" charset="-122"/>
              </a:rPr>
              <a:t> 好 音。</a:t>
            </a:r>
          </a:p>
        </p:txBody>
      </p:sp>
      <p:sp>
        <p:nvSpPr>
          <p:cNvPr id="9221" name="下箭头 4" title=""/>
          <p:cNvSpPr>
            <a:spLocks noChangeArrowheads="1"/>
          </p:cNvSpPr>
          <p:nvPr/>
        </p:nvSpPr>
        <p:spPr bwMode="auto">
          <a:xfrm>
            <a:off x="6110289" y="2214563"/>
            <a:ext cx="642937" cy="1143000"/>
          </a:xfrm>
          <a:prstGeom prst="downArrow">
            <a:avLst>
              <a:gd name="adj1" fmla="val 50000"/>
              <a:gd name="adj2" fmla="val 49984"/>
            </a:avLst>
          </a:prstGeom>
          <a:solidFill>
            <a:schemeClr val="accent1"/>
          </a:solidFill>
          <a:ln w="9525">
            <a:solidFill>
              <a:schemeClr val="tx1"/>
            </a:solidFill>
            <a:round/>
          </a:ln>
        </p:spPr>
        <p:txBody>
          <a:bodyPr/>
          <a:lstStyle/>
          <a:p>
            <a:pPr fontAlgn="base">
              <a:spcBef>
                <a:spcPct val="0"/>
              </a:spcBef>
              <a:spcAft>
                <a:spcPct val="0"/>
              </a:spcAft>
            </a:pPr>
            <a:endParaRPr lang="zh-CN" altLang="en-US" sz="2400">
              <a:solidFill>
                <a:srgbClr val="000000"/>
              </a:solidFill>
              <a:latin typeface="Times New Roman" panose="02020603050405020304" pitchFamily="18" charset="0"/>
              <a:ea typeface="宋体" charset="-122"/>
            </a:endParaRPr>
          </a:p>
        </p:txBody>
      </p:sp>
      <p:sp>
        <p:nvSpPr>
          <p:cNvPr id="9222" name="TextBox 5" title=""/>
          <p:cNvSpPr txBox="1">
            <a:spLocks noChangeArrowheads="1"/>
          </p:cNvSpPr>
          <p:nvPr/>
        </p:nvSpPr>
        <p:spPr bwMode="auto">
          <a:xfrm>
            <a:off x="4657726" y="3286125"/>
            <a:ext cx="4519613" cy="762000"/>
          </a:xfrm>
          <a:prstGeom prst="rect">
            <a:avLst/>
          </a:prstGeom>
          <a:noFill/>
          <a:ln w="9525">
            <a:noFill/>
            <a:miter lim="800000"/>
          </a:ln>
        </p:spPr>
        <p:txBody>
          <a:bodyPr>
            <a:spAutoFit/>
          </a:bodyPr>
          <a:lstStyle/>
          <a:p>
            <a:pPr fontAlgn="base">
              <a:spcBef>
                <a:spcPct val="0"/>
              </a:spcBef>
              <a:spcAft>
                <a:spcPct val="0"/>
              </a:spcAft>
            </a:pPr>
            <a:r>
              <a:rPr lang="zh-CN" altLang="en-US" sz="4400" b="1">
                <a:solidFill>
                  <a:srgbClr val="FF0000"/>
                </a:solidFill>
                <a:latin typeface="楷体_GB2312" pitchFamily="49" charset="-122"/>
                <a:ea typeface="楷体_GB2312" pitchFamily="49" charset="-122"/>
              </a:rPr>
              <a:t>以乐景写哀情</a:t>
            </a:r>
          </a:p>
        </p:txBody>
      </p:sp>
      <p:sp>
        <p:nvSpPr>
          <p:cNvPr id="8" name="TextBox 7" title=""/>
          <p:cNvSpPr txBox="1">
            <a:spLocks noChangeArrowheads="1"/>
          </p:cNvSpPr>
          <p:nvPr/>
        </p:nvSpPr>
        <p:spPr bwMode="auto">
          <a:xfrm>
            <a:off x="3009901" y="4073526"/>
            <a:ext cx="7248525" cy="1323439"/>
          </a:xfrm>
          <a:prstGeom prst="rect">
            <a:avLst/>
          </a:prstGeom>
          <a:noFill/>
          <a:ln w="50800">
            <a:solidFill>
              <a:schemeClr val="tx1"/>
            </a:solidFill>
            <a:prstDash val="sysDot"/>
            <a:miter lim="800000"/>
          </a:ln>
        </p:spPr>
        <p:txBody>
          <a:bodyPr>
            <a:spAutoFit/>
          </a:bodyPr>
          <a:lstStyle/>
          <a:p>
            <a:pPr fontAlgn="base">
              <a:spcBef>
                <a:spcPct val="0"/>
              </a:spcBef>
              <a:spcAft>
                <a:spcPct val="0"/>
              </a:spcAft>
            </a:pPr>
            <a:r>
              <a:rPr lang="zh-CN" altLang="en-US" sz="4000" b="1">
                <a:solidFill>
                  <a:srgbClr val="FF0000"/>
                </a:solidFill>
                <a:latin typeface="Times New Roman" panose="02020603050405020304" pitchFamily="18" charset="0"/>
                <a:ea typeface="宋体" charset="-122"/>
              </a:rPr>
              <a:t>讨论：</a:t>
            </a:r>
            <a:r>
              <a:rPr lang="zh-CN" altLang="en-US" sz="4000" b="1">
                <a:solidFill>
                  <a:srgbClr val="000000"/>
                </a:solidFill>
                <a:latin typeface="Times New Roman" panose="02020603050405020304" pitchFamily="18" charset="0"/>
                <a:ea typeface="宋体" charset="-122"/>
              </a:rPr>
              <a:t>你认为本联这两句的诗眼分别是哪个字？</a:t>
            </a:r>
          </a:p>
        </p:txBody>
      </p:sp>
    </p:spTree>
    <p:extLst>
      <p:ext uri="{BB962C8B-B14F-4D97-AF65-F5344CB8AC3E}">
        <p14:creationId xmlns:p14="http://schemas.microsoft.com/office/powerpoint/2010/main" val="32525405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9221"/>
                                        </p:tgtEl>
                                        <p:attrNameLst>
                                          <p:attrName>style.visibility</p:attrName>
                                        </p:attrNameLst>
                                      </p:cBhvr>
                                      <p:to>
                                        <p:strVal val="visible"/>
                                      </p:to>
                                    </p:set>
                                    <p:animEffect transition="in" filter="randombar(horizontal)">
                                      <p:cBhvr>
                                        <p:cTn id="16" dur="500"/>
                                        <p:tgtEl>
                                          <p:spTgt spid="922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9222"/>
                                        </p:tgtEl>
                                        <p:attrNameLst>
                                          <p:attrName>style.visibility</p:attrName>
                                        </p:attrNameLst>
                                      </p:cBhvr>
                                      <p:to>
                                        <p:strVal val="visible"/>
                                      </p:to>
                                    </p:set>
                                    <p:animEffect transition="in" filter="randombar(horizontal)">
                                      <p:cBhvr>
                                        <p:cTn id="19" dur="500"/>
                                        <p:tgtEl>
                                          <p:spTgt spid="9222"/>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221" grpId="0" animBg="1"/>
      <p:bldP spid="9222" grpId="0"/>
      <p:bldP spid="8"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0962" name="Rectangle 2" title=""/>
          <p:cNvSpPr>
            <a:spLocks noGrp="1"/>
          </p:cNvSpPr>
          <p:nvPr>
            <p:ph/>
          </p:nvPr>
        </p:nvSpPr>
        <p:spPr>
          <a:xfrm>
            <a:off x="1854201" y="2019300"/>
            <a:ext cx="8442325" cy="3733800"/>
          </a:xfrm>
        </p:spPr>
        <p:txBody>
          <a:bodyPr/>
          <a:lstStyle/>
          <a:p>
            <a:pPr eaLnBrk="1" hangingPunct="1">
              <a:buFontTx/>
              <a:buNone/>
            </a:pPr>
            <a:endParaRPr lang="zh-CN" altLang="en-US" sz="2800">
              <a:latin typeface="华文新魏"/>
              <a:ea typeface="华文新魏"/>
              <a:cs typeface="华文新魏"/>
            </a:endParaRPr>
          </a:p>
          <a:p>
            <a:pPr eaLnBrk="1" hangingPunct="1">
              <a:buFontTx/>
              <a:buNone/>
            </a:pPr>
            <a:endParaRPr lang="zh-CN" altLang="en-US" sz="2800">
              <a:latin typeface="华文新魏"/>
              <a:ea typeface="华文新魏"/>
              <a:cs typeface="华文新魏"/>
            </a:endParaRPr>
          </a:p>
          <a:p>
            <a:pPr eaLnBrk="1" hangingPunct="1">
              <a:buFontTx/>
              <a:buNone/>
            </a:pPr>
            <a:r>
              <a:rPr lang="zh-CN" altLang="en-US" b="1" smtClean="0">
                <a:solidFill>
                  <a:schemeClr val="accent2"/>
                </a:solidFill>
                <a:latin typeface="华文新魏"/>
                <a:ea typeface="华文新魏"/>
                <a:cs typeface="华文新魏"/>
              </a:rPr>
              <a:t>答：诗眼是自和空。</a:t>
            </a:r>
            <a:r>
              <a:rPr lang="en-US" altLang="zh-CN" b="1" smtClean="0">
                <a:solidFill>
                  <a:schemeClr val="accent2"/>
                </a:solidFill>
                <a:latin typeface="华文新魏"/>
                <a:ea typeface="华文新魏"/>
                <a:cs typeface="华文新魏"/>
              </a:rPr>
              <a:t>1</a:t>
            </a:r>
            <a:r>
              <a:rPr lang="zh-CN" altLang="en-US" b="1" smtClean="0">
                <a:solidFill>
                  <a:schemeClr val="accent2"/>
                </a:solidFill>
                <a:latin typeface="华文新魏"/>
                <a:ea typeface="宋体" charset="-122"/>
              </a:rPr>
              <a:t>、</a:t>
            </a:r>
            <a:r>
              <a:rPr lang="zh-CN" altLang="en-US" b="1" smtClean="0">
                <a:latin typeface="华文新魏"/>
                <a:ea typeface="华文新魏"/>
                <a:cs typeface="华文新魏"/>
              </a:rPr>
              <a:t>自的意思是独自，空的意思是白白的，徒然的；</a:t>
            </a:r>
            <a:r>
              <a:rPr lang="en-US" altLang="zh-CN" b="1" smtClean="0">
                <a:latin typeface="华文新魏"/>
                <a:ea typeface="华文新魏"/>
                <a:cs typeface="华文新魏"/>
              </a:rPr>
              <a:t>2</a:t>
            </a:r>
            <a:r>
              <a:rPr lang="zh-CN" altLang="en-US" b="1" smtClean="0">
                <a:latin typeface="华文新魏"/>
                <a:ea typeface="宋体" charset="-122"/>
              </a:rPr>
              <a:t>、</a:t>
            </a:r>
            <a:r>
              <a:rPr lang="zh-CN" altLang="en-US" b="1" smtClean="0">
                <a:solidFill>
                  <a:schemeClr val="accent2"/>
                </a:solidFill>
                <a:latin typeface="华文新魏"/>
                <a:ea typeface="华文新魏"/>
                <a:cs typeface="华文新魏"/>
              </a:rPr>
              <a:t>台阶旁的绿草独自葱翠，昭示着春光的明媚，躲在叶下的黄鹂尽管叫声悦耳，却无人倾听，这是一幅冷寂、凄凉的春日图；</a:t>
            </a:r>
            <a:r>
              <a:rPr lang="en-US" altLang="zh-CN" b="1" smtClean="0">
                <a:solidFill>
                  <a:schemeClr val="accent2"/>
                </a:solidFill>
                <a:latin typeface="华文新魏"/>
                <a:ea typeface="华文新魏"/>
                <a:cs typeface="华文新魏"/>
              </a:rPr>
              <a:t>3</a:t>
            </a:r>
            <a:r>
              <a:rPr lang="zh-CN" altLang="en-US" b="1" smtClean="0">
                <a:solidFill>
                  <a:schemeClr val="accent2"/>
                </a:solidFill>
                <a:latin typeface="华文新魏"/>
                <a:ea typeface="宋体" charset="-122"/>
              </a:rPr>
              <a:t>、</a:t>
            </a:r>
            <a:r>
              <a:rPr lang="zh-CN" altLang="en-US" b="1" smtClean="0">
                <a:solidFill>
                  <a:schemeClr val="accent2"/>
                </a:solidFill>
                <a:latin typeface="华文新魏"/>
                <a:ea typeface="华文新魏"/>
                <a:cs typeface="华文新魏"/>
              </a:rPr>
              <a:t>作者用</a:t>
            </a:r>
            <a:r>
              <a:rPr lang="zh-CN" altLang="en-US" b="1" smtClean="0">
                <a:solidFill>
                  <a:srgbClr val="FF0000"/>
                </a:solidFill>
                <a:latin typeface="华文新魏"/>
                <a:ea typeface="华文新魏"/>
                <a:cs typeface="华文新魏"/>
              </a:rPr>
              <a:t>寓情于景的手法；</a:t>
            </a:r>
            <a:r>
              <a:rPr lang="en-US" altLang="zh-CN" b="1" smtClean="0">
                <a:solidFill>
                  <a:srgbClr val="FF0000"/>
                </a:solidFill>
                <a:latin typeface="华文新魏"/>
                <a:ea typeface="华文新魏"/>
                <a:cs typeface="华文新魏"/>
              </a:rPr>
              <a:t>4</a:t>
            </a:r>
            <a:r>
              <a:rPr lang="zh-CN" altLang="en-US" b="1" smtClean="0">
                <a:solidFill>
                  <a:srgbClr val="FF0000"/>
                </a:solidFill>
                <a:latin typeface="华文新魏"/>
                <a:ea typeface="宋体" charset="-122"/>
              </a:rPr>
              <a:t>、</a:t>
            </a:r>
            <a:r>
              <a:rPr lang="zh-CN" altLang="en-US" b="1" smtClean="0">
                <a:latin typeface="华文新魏"/>
                <a:ea typeface="华文新魏"/>
                <a:cs typeface="华文新魏"/>
              </a:rPr>
              <a:t>表现了诗人心中的感伤，为下文感叹诸葛亮的壮志未酬作铺垫。</a:t>
            </a:r>
          </a:p>
        </p:txBody>
      </p:sp>
      <p:sp>
        <p:nvSpPr>
          <p:cNvPr id="45058" name="Text Box 7" title=""/>
          <p:cNvSpPr txBox="1">
            <a:spLocks noChangeArrowheads="1"/>
          </p:cNvSpPr>
          <p:nvPr/>
        </p:nvSpPr>
        <p:spPr bwMode="auto">
          <a:xfrm>
            <a:off x="1803400" y="622300"/>
            <a:ext cx="8604250" cy="768350"/>
          </a:xfrm>
          <a:prstGeom prst="rect">
            <a:avLst/>
          </a:prstGeom>
          <a:noFill/>
          <a:ln w="9525">
            <a:noFill/>
            <a:miter lim="800000"/>
          </a:ln>
        </p:spPr>
        <p:txBody>
          <a:bodyPr>
            <a:spAutoFit/>
          </a:bodyPr>
          <a:lstStyle/>
          <a:p>
            <a:pPr algn="ctr" fontAlgn="base">
              <a:spcBef>
                <a:spcPct val="50000"/>
              </a:spcBef>
              <a:spcAft>
                <a:spcPct val="0"/>
              </a:spcAft>
            </a:pPr>
            <a:r>
              <a:rPr lang="zh-CN" altLang="en-US" sz="4400" b="1">
                <a:solidFill>
                  <a:srgbClr val="003300"/>
                </a:solidFill>
                <a:latin typeface="华文新魏"/>
                <a:ea typeface="华文新魏"/>
                <a:cs typeface="华文新魏"/>
              </a:rPr>
              <a:t>映阶碧草</a:t>
            </a:r>
            <a:r>
              <a:rPr lang="zh-CN" altLang="en-US" sz="4400" b="1">
                <a:solidFill>
                  <a:srgbClr val="CC0000"/>
                </a:solidFill>
                <a:latin typeface="华文新魏"/>
                <a:ea typeface="华文新魏"/>
                <a:cs typeface="华文新魏"/>
              </a:rPr>
              <a:t>自</a:t>
            </a:r>
            <a:r>
              <a:rPr lang="zh-CN" altLang="en-US" sz="4400" b="1">
                <a:solidFill>
                  <a:srgbClr val="003300"/>
                </a:solidFill>
                <a:latin typeface="华文新魏"/>
                <a:ea typeface="华文新魏"/>
                <a:cs typeface="华文新魏"/>
              </a:rPr>
              <a:t>春色，隔叶黄鹂</a:t>
            </a:r>
            <a:r>
              <a:rPr lang="zh-CN" altLang="en-US" sz="4400" b="1">
                <a:solidFill>
                  <a:srgbClr val="CC0000"/>
                </a:solidFill>
                <a:latin typeface="华文新魏"/>
                <a:ea typeface="华文新魏"/>
                <a:cs typeface="华文新魏"/>
              </a:rPr>
              <a:t>空</a:t>
            </a:r>
            <a:r>
              <a:rPr lang="zh-CN" altLang="en-US" sz="4400" b="1">
                <a:solidFill>
                  <a:srgbClr val="003300"/>
                </a:solidFill>
                <a:latin typeface="华文新魏"/>
                <a:ea typeface="华文新魏"/>
                <a:cs typeface="华文新魏"/>
              </a:rPr>
              <a:t>好音</a:t>
            </a:r>
            <a:endParaRPr lang="zh-CN" altLang="en-US" sz="2800">
              <a:solidFill>
                <a:srgbClr val="000000"/>
              </a:solidFill>
              <a:ea typeface="华文新魏"/>
              <a:cs typeface="华文新魏"/>
            </a:endParaRPr>
          </a:p>
        </p:txBody>
      </p:sp>
      <p:sp>
        <p:nvSpPr>
          <p:cNvPr id="40968" name="Rectangle 8" title=""/>
          <p:cNvSpPr>
            <a:spLocks noChangeArrowheads="1"/>
          </p:cNvSpPr>
          <p:nvPr/>
        </p:nvSpPr>
        <p:spPr bwMode="auto">
          <a:xfrm>
            <a:off x="1803401" y="1412875"/>
            <a:ext cx="8545513" cy="954088"/>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F1100B"/>
                </a:solidFill>
                <a:latin typeface="华文新魏"/>
                <a:ea typeface="华文新魏"/>
                <a:cs typeface="华文新魏"/>
              </a:rPr>
              <a:t>答题技巧：</a:t>
            </a:r>
            <a:r>
              <a:rPr lang="en-US" altLang="zh-CN" sz="2800" b="1">
                <a:solidFill>
                  <a:srgbClr val="F1100B"/>
                </a:solidFill>
                <a:latin typeface="华文新魏"/>
                <a:ea typeface="华文新魏"/>
                <a:cs typeface="华文新魏"/>
              </a:rPr>
              <a:t>1</a:t>
            </a:r>
            <a:r>
              <a:rPr lang="zh-CN" altLang="en-US" sz="2800" b="1">
                <a:solidFill>
                  <a:srgbClr val="F1100B"/>
                </a:solidFill>
                <a:latin typeface="华文新魏"/>
                <a:ea typeface="华文新魏"/>
                <a:cs typeface="华文新魏"/>
              </a:rPr>
              <a:t>，解释字     </a:t>
            </a:r>
            <a:r>
              <a:rPr lang="en-US" altLang="zh-CN" sz="2800" b="1">
                <a:solidFill>
                  <a:srgbClr val="F1100B"/>
                </a:solidFill>
                <a:latin typeface="华文新魏"/>
                <a:ea typeface="华文新魏"/>
                <a:cs typeface="华文新魏"/>
              </a:rPr>
              <a:t>2</a:t>
            </a:r>
            <a:r>
              <a:rPr lang="zh-CN" altLang="en-US" sz="2800" b="1">
                <a:solidFill>
                  <a:srgbClr val="F1100B"/>
                </a:solidFill>
                <a:latin typeface="华文新魏"/>
                <a:ea typeface="华文新魏"/>
                <a:cs typeface="华文新魏"/>
              </a:rPr>
              <a:t>，解释句子。</a:t>
            </a:r>
            <a:r>
              <a:rPr lang="en-US" altLang="zh-CN" sz="2800" b="1">
                <a:solidFill>
                  <a:srgbClr val="F1100B"/>
                </a:solidFill>
                <a:latin typeface="华文新魏"/>
                <a:ea typeface="华文新魏"/>
                <a:cs typeface="华文新魏"/>
              </a:rPr>
              <a:t>3</a:t>
            </a:r>
            <a:r>
              <a:rPr lang="zh-CN" altLang="en-US" sz="2800" b="1">
                <a:solidFill>
                  <a:srgbClr val="F1100B"/>
                </a:solidFill>
                <a:latin typeface="华文新魏"/>
                <a:ea typeface="华文新魏"/>
                <a:cs typeface="华文新魏"/>
              </a:rPr>
              <a:t>，答手法。</a:t>
            </a:r>
            <a:endParaRPr lang="en-US" altLang="zh-CN" sz="2800" b="1">
              <a:solidFill>
                <a:srgbClr val="F1100B"/>
              </a:solidFill>
              <a:latin typeface="华文新魏"/>
              <a:ea typeface="华文新魏"/>
              <a:cs typeface="华文新魏"/>
            </a:endParaRPr>
          </a:p>
          <a:p>
            <a:pPr fontAlgn="base">
              <a:spcBef>
                <a:spcPct val="0"/>
              </a:spcBef>
              <a:spcAft>
                <a:spcPct val="0"/>
              </a:spcAft>
            </a:pPr>
            <a:r>
              <a:rPr lang="en-US" altLang="zh-CN" sz="2800" b="1">
                <a:solidFill>
                  <a:srgbClr val="F1100B"/>
                </a:solidFill>
                <a:latin typeface="华文新魏"/>
                <a:ea typeface="华文新魏"/>
                <a:cs typeface="华文新魏"/>
              </a:rPr>
              <a:t>4</a:t>
            </a:r>
            <a:r>
              <a:rPr lang="zh-CN" altLang="en-US" sz="2800" b="1">
                <a:solidFill>
                  <a:srgbClr val="F1100B"/>
                </a:solidFill>
                <a:latin typeface="华文新魏"/>
                <a:ea typeface="华文新魏"/>
                <a:cs typeface="华文新魏"/>
              </a:rPr>
              <a:t>，答思想感情</a:t>
            </a:r>
          </a:p>
        </p:txBody>
      </p:sp>
    </p:spTree>
    <p:extLst>
      <p:ext uri="{BB962C8B-B14F-4D97-AF65-F5344CB8AC3E}">
        <p14:creationId xmlns:p14="http://schemas.microsoft.com/office/powerpoint/2010/main" val="134414965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8"/>
                                        </p:tgtEl>
                                        <p:attrNameLst>
                                          <p:attrName>style.visibility</p:attrName>
                                        </p:attrNameLst>
                                      </p:cBhvr>
                                      <p:to>
                                        <p:strVal val="visible"/>
                                      </p:to>
                                    </p:set>
                                    <p:anim calcmode="lin" valueType="num">
                                      <p:cBhvr additive="base">
                                        <p:cTn id="7" dur="500" fill="hold"/>
                                        <p:tgtEl>
                                          <p:spTgt spid="40968"/>
                                        </p:tgtEl>
                                        <p:attrNameLst>
                                          <p:attrName>ppt_x</p:attrName>
                                        </p:attrNameLst>
                                      </p:cBhvr>
                                      <p:tavLst>
                                        <p:tav tm="0">
                                          <p:val>
                                            <p:strVal val="0-#ppt_w/2"/>
                                          </p:val>
                                        </p:tav>
                                        <p:tav tm="100000">
                                          <p:val>
                                            <p:strVal val="#ppt_x"/>
                                          </p:val>
                                        </p:tav>
                                      </p:tavLst>
                                    </p:anim>
                                    <p:anim calcmode="lin" valueType="num">
                                      <p:cBhvr additive="base">
                                        <p:cTn id="8" dur="500" fill="hold"/>
                                        <p:tgtEl>
                                          <p:spTgt spid="4096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62"/>
                                        </p:tgtEl>
                                        <p:attrNameLst>
                                          <p:attrName>style.visibility</p:attrName>
                                        </p:attrNameLst>
                                      </p:cBhvr>
                                      <p:to>
                                        <p:strVal val="visible"/>
                                      </p:to>
                                    </p:set>
                                    <p:anim calcmode="lin" valueType="num">
                                      <p:cBhvr additive="base">
                                        <p:cTn id="13" dur="500" fill="hold"/>
                                        <p:tgtEl>
                                          <p:spTgt spid="40962"/>
                                        </p:tgtEl>
                                        <p:attrNameLst>
                                          <p:attrName>ppt_x</p:attrName>
                                        </p:attrNameLst>
                                      </p:cBhvr>
                                      <p:tavLst>
                                        <p:tav tm="0">
                                          <p:val>
                                            <p:strVal val="0-#ppt_w/2"/>
                                          </p:val>
                                        </p:tav>
                                        <p:tav tm="100000">
                                          <p:val>
                                            <p:strVal val="#ppt_x"/>
                                          </p:val>
                                        </p:tav>
                                      </p:tavLst>
                                    </p:anim>
                                    <p:anim calcmode="lin" valueType="num">
                                      <p:cBhvr additive="base">
                                        <p:cTn id="14" dur="500" fill="hold"/>
                                        <p:tgtEl>
                                          <p:spTgt spid="409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6081" name="内容占位符 52225" title=""/>
          <p:cNvSpPr>
            <a:spLocks noGrp="1"/>
          </p:cNvSpPr>
          <p:nvPr>
            <p:ph/>
          </p:nvPr>
        </p:nvSpPr>
        <p:spPr>
          <a:xfrm>
            <a:off x="1703388" y="981075"/>
            <a:ext cx="8964612" cy="4751388"/>
          </a:xfrm>
        </p:spPr>
        <p:txBody>
          <a:bodyPr>
            <a:normAutofit lnSpcReduction="10000"/>
          </a:bodyPr>
          <a:lstStyle/>
          <a:p>
            <a:pPr>
              <a:buFontTx/>
              <a:buNone/>
            </a:pPr>
            <a:r>
              <a:rPr lang="zh-CN" altLang="en-US" sz="4300">
                <a:solidFill>
                  <a:schemeClr val="tx2"/>
                </a:solidFill>
                <a:latin typeface="华文新魏"/>
                <a:ea typeface="华文新魏"/>
                <a:cs typeface="华文新魏"/>
              </a:rPr>
              <a:t>    </a:t>
            </a:r>
            <a:r>
              <a:rPr lang="zh-CN" altLang="en-US" sz="4700" b="1">
                <a:solidFill>
                  <a:schemeClr val="tx2"/>
                </a:solidFill>
                <a:latin typeface="华文新魏"/>
                <a:ea typeface="华文新魏"/>
                <a:cs typeface="华文新魏"/>
              </a:rPr>
              <a:t>高考拓展</a:t>
            </a:r>
            <a:r>
              <a:rPr lang="en-US" altLang="zh-CN" sz="4700" b="1">
                <a:solidFill>
                  <a:schemeClr val="tx2"/>
                </a:solidFill>
                <a:latin typeface="华文新魏"/>
                <a:ea typeface="华文新魏"/>
                <a:cs typeface="华文新魏"/>
              </a:rPr>
              <a:t>-----</a:t>
            </a:r>
            <a:r>
              <a:rPr lang="zh-CN" altLang="en-US" sz="4700" b="1">
                <a:solidFill>
                  <a:schemeClr val="tx2"/>
                </a:solidFill>
                <a:latin typeface="华文新魏"/>
                <a:ea typeface="华文新魏"/>
                <a:cs typeface="华文新魏"/>
              </a:rPr>
              <a:t>分析诗眼题型</a:t>
            </a:r>
          </a:p>
          <a:p>
            <a:pPr>
              <a:buFontTx/>
              <a:buNone/>
            </a:pPr>
            <a:r>
              <a:rPr lang="zh-CN" altLang="en-US" sz="2400" b="1">
                <a:solidFill>
                  <a:srgbClr val="F1100B"/>
                </a:solidFill>
                <a:latin typeface="黑体" pitchFamily="49" charset="-122"/>
                <a:ea typeface="黑体" pitchFamily="49" charset="-122"/>
              </a:rPr>
              <a:t>一、提问方式</a:t>
            </a:r>
            <a:r>
              <a:rPr lang="zh-CN" altLang="en-US" sz="2400" b="1">
                <a:latin typeface="黑体" pitchFamily="49" charset="-122"/>
                <a:ea typeface="黑体" pitchFamily="49" charset="-122"/>
              </a:rPr>
              <a:t> </a:t>
            </a:r>
          </a:p>
          <a:p>
            <a:pPr>
              <a:buFontTx/>
              <a:buNone/>
            </a:pPr>
            <a:r>
              <a:rPr lang="en-US" altLang="zh-CN" sz="2400" b="1">
                <a:latin typeface="黑体" pitchFamily="49" charset="-122"/>
                <a:ea typeface="黑体" pitchFamily="49" charset="-122"/>
              </a:rPr>
              <a:t>1</a:t>
            </a:r>
            <a:r>
              <a:rPr lang="zh-CN" altLang="en-US" sz="2400" b="1">
                <a:latin typeface="黑体" pitchFamily="49" charset="-122"/>
                <a:ea typeface="黑体" pitchFamily="49" charset="-122"/>
              </a:rPr>
              <a:t>、这一联中最生动传神字是哪一个？为什么？ </a:t>
            </a:r>
          </a:p>
          <a:p>
            <a:pPr>
              <a:buFontTx/>
              <a:buNone/>
            </a:pPr>
            <a:r>
              <a:rPr lang="en-US" altLang="zh-CN" sz="2400" b="1">
                <a:latin typeface="黑体" pitchFamily="49" charset="-122"/>
                <a:ea typeface="黑体" pitchFamily="49" charset="-122"/>
              </a:rPr>
              <a:t>2</a:t>
            </a:r>
            <a:r>
              <a:rPr lang="zh-CN" altLang="en-US" sz="2400" b="1">
                <a:latin typeface="黑体" pitchFamily="49" charset="-122"/>
                <a:ea typeface="黑体" pitchFamily="49" charset="-122"/>
              </a:rPr>
              <a:t>、某个字词是全诗的关键，为什么？ </a:t>
            </a:r>
          </a:p>
          <a:p>
            <a:pPr>
              <a:buFontTx/>
              <a:buNone/>
            </a:pPr>
            <a:r>
              <a:rPr lang="en-US" altLang="zh-CN" sz="2400" b="1">
                <a:latin typeface="黑体" pitchFamily="49" charset="-122"/>
                <a:ea typeface="黑体" pitchFamily="49" charset="-122"/>
              </a:rPr>
              <a:t>3</a:t>
            </a:r>
            <a:r>
              <a:rPr lang="zh-CN" altLang="en-US" sz="2400" b="1">
                <a:latin typeface="黑体" pitchFamily="49" charset="-122"/>
                <a:ea typeface="黑体" pitchFamily="49" charset="-122"/>
              </a:rPr>
              <a:t>、此诗某联某句中的哪个字有的版本作某字，你觉得这两个字哪一个更好？为什么？</a:t>
            </a:r>
          </a:p>
          <a:p>
            <a:pPr>
              <a:buFontTx/>
              <a:buNone/>
            </a:pPr>
            <a:r>
              <a:rPr lang="zh-CN" altLang="en-US" sz="2400" b="1">
                <a:latin typeface="黑体" pitchFamily="49" charset="-122"/>
                <a:ea typeface="黑体" pitchFamily="49" charset="-122"/>
              </a:rPr>
              <a:t> </a:t>
            </a:r>
            <a:r>
              <a:rPr lang="zh-CN" altLang="en-US" sz="2400" b="1">
                <a:solidFill>
                  <a:srgbClr val="F1100B"/>
                </a:solidFill>
                <a:latin typeface="黑体" pitchFamily="49" charset="-122"/>
                <a:ea typeface="黑体" pitchFamily="49" charset="-122"/>
              </a:rPr>
              <a:t>二、答题步骤</a:t>
            </a:r>
            <a:r>
              <a:rPr lang="zh-CN" altLang="en-US" sz="2400" b="1">
                <a:latin typeface="黑体" pitchFamily="49" charset="-122"/>
                <a:ea typeface="黑体" pitchFamily="49" charset="-122"/>
              </a:rPr>
              <a:t> </a:t>
            </a:r>
          </a:p>
          <a:p>
            <a:pPr>
              <a:buFontTx/>
              <a:buNone/>
            </a:pPr>
            <a:r>
              <a:rPr lang="en-US" altLang="zh-CN" sz="2400" b="1">
                <a:solidFill>
                  <a:srgbClr val="F1100B"/>
                </a:solidFill>
                <a:latin typeface="黑体" pitchFamily="49" charset="-122"/>
                <a:ea typeface="黑体" pitchFamily="49" charset="-122"/>
              </a:rPr>
              <a:t>1</a:t>
            </a:r>
            <a:r>
              <a:rPr lang="zh-CN" altLang="en-US" sz="2400" b="1">
                <a:solidFill>
                  <a:srgbClr val="F1100B"/>
                </a:solidFill>
                <a:latin typeface="黑体" pitchFamily="49" charset="-122"/>
                <a:ea typeface="黑体" pitchFamily="49" charset="-122"/>
              </a:rPr>
              <a:t>，解释这个字   </a:t>
            </a:r>
            <a:r>
              <a:rPr lang="en-US" altLang="zh-CN" sz="2400" b="1">
                <a:solidFill>
                  <a:srgbClr val="F1100B"/>
                </a:solidFill>
                <a:latin typeface="黑体" pitchFamily="49" charset="-122"/>
                <a:ea typeface="黑体" pitchFamily="49" charset="-122"/>
              </a:rPr>
              <a:t>2</a:t>
            </a:r>
            <a:r>
              <a:rPr lang="zh-CN" altLang="en-US" sz="2400" b="1">
                <a:solidFill>
                  <a:srgbClr val="F1100B"/>
                </a:solidFill>
                <a:latin typeface="黑体" pitchFamily="49" charset="-122"/>
                <a:ea typeface="黑体" pitchFamily="49" charset="-122"/>
              </a:rPr>
              <a:t>，解释这句话。</a:t>
            </a:r>
            <a:r>
              <a:rPr lang="zh-CN" altLang="en-US" sz="2400" b="1">
                <a:latin typeface="黑体" pitchFamily="49" charset="-122"/>
                <a:ea typeface="黑体" pitchFamily="49" charset="-122"/>
              </a:rPr>
              <a:t>将关键字放入原句中展开联想或想象，并结合全诗的意境情感分析字句、描摹图景，以品味炼字的精妙。</a:t>
            </a:r>
            <a:r>
              <a:rPr lang="en-US" altLang="zh-CN" sz="2400" b="1">
                <a:solidFill>
                  <a:srgbClr val="F1100B"/>
                </a:solidFill>
                <a:latin typeface="黑体" pitchFamily="49" charset="-122"/>
                <a:ea typeface="黑体" pitchFamily="49" charset="-122"/>
              </a:rPr>
              <a:t>3</a:t>
            </a:r>
            <a:r>
              <a:rPr lang="zh-CN" altLang="en-US" sz="2400" b="1">
                <a:solidFill>
                  <a:srgbClr val="F1100B"/>
                </a:solidFill>
                <a:latin typeface="黑体" pitchFamily="49" charset="-122"/>
                <a:ea typeface="黑体" pitchFamily="49" charset="-122"/>
              </a:rPr>
              <a:t>，答手法。</a:t>
            </a:r>
            <a:r>
              <a:rPr lang="zh-CN" altLang="en-US" sz="2400" b="1">
                <a:latin typeface="黑体" pitchFamily="49" charset="-122"/>
                <a:ea typeface="黑体" pitchFamily="49" charset="-122"/>
              </a:rPr>
              <a:t>如果有技法，必需答出用了什么手法。  </a:t>
            </a:r>
            <a:r>
              <a:rPr lang="en-US" altLang="zh-CN" sz="2400" b="1">
                <a:solidFill>
                  <a:srgbClr val="F1100B"/>
                </a:solidFill>
                <a:latin typeface="黑体" pitchFamily="49" charset="-122"/>
                <a:ea typeface="黑体" pitchFamily="49" charset="-122"/>
              </a:rPr>
              <a:t>4</a:t>
            </a:r>
            <a:r>
              <a:rPr lang="zh-CN" altLang="en-US" sz="2400" b="1">
                <a:solidFill>
                  <a:srgbClr val="F1100B"/>
                </a:solidFill>
                <a:latin typeface="黑体" pitchFamily="49" charset="-122"/>
                <a:ea typeface="黑体" pitchFamily="49" charset="-122"/>
              </a:rPr>
              <a:t>，答思想感情</a:t>
            </a:r>
            <a:r>
              <a:rPr lang="zh-CN" altLang="en-US" sz="2400" b="1">
                <a:latin typeface="黑体" pitchFamily="49" charset="-122"/>
                <a:ea typeface="黑体" pitchFamily="49" charset="-122"/>
              </a:rPr>
              <a:t>。结合主旨谈这句诗表达的作者的思想感情</a:t>
            </a:r>
            <a:r>
              <a:rPr lang="zh-CN" altLang="en-US" sz="2400" b="1">
                <a:latin typeface="华文新魏"/>
                <a:ea typeface="华文新魏"/>
                <a:cs typeface="华文新魏"/>
              </a:rPr>
              <a:t>。</a:t>
            </a:r>
          </a:p>
        </p:txBody>
      </p:sp>
      <p:sp>
        <p:nvSpPr>
          <p:cNvPr id="46082" name="文本框 52226" title=""/>
          <p:cNvSpPr txBox="1">
            <a:spLocks noChangeArrowheads="1"/>
          </p:cNvSpPr>
          <p:nvPr/>
        </p:nvSpPr>
        <p:spPr bwMode="auto">
          <a:xfrm>
            <a:off x="1992313" y="188913"/>
            <a:ext cx="5205412" cy="830262"/>
          </a:xfrm>
          <a:prstGeom prst="rect">
            <a:avLst/>
          </a:prstGeom>
          <a:noFill/>
          <a:ln w="9525">
            <a:noFill/>
            <a:miter lim="800000"/>
          </a:ln>
        </p:spPr>
        <p:txBody>
          <a:bodyPr>
            <a:spAutoFit/>
          </a:bodyPr>
          <a:lstStyle/>
          <a:p>
            <a:pPr fontAlgn="base">
              <a:spcBef>
                <a:spcPct val="0"/>
              </a:spcBef>
              <a:spcAft>
                <a:spcPct val="0"/>
              </a:spcAft>
              <a:buClr>
                <a:srgbClr val="FFFFFF"/>
              </a:buClr>
            </a:pPr>
            <a:r>
              <a:rPr lang="zh-CN" altLang="en-US" sz="4800" b="1">
                <a:solidFill>
                  <a:srgbClr val="000000"/>
                </a:solidFill>
                <a:ea typeface="黑体" pitchFamily="49" charset="-122"/>
              </a:rPr>
              <a:t>当堂训练</a:t>
            </a:r>
          </a:p>
        </p:txBody>
      </p:sp>
    </p:spTree>
    <p:extLst>
      <p:ext uri="{BB962C8B-B14F-4D97-AF65-F5344CB8AC3E}">
        <p14:creationId xmlns:p14="http://schemas.microsoft.com/office/powerpoint/2010/main" val="882043306"/>
      </p:ext>
    </p:extLst>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2" name="TextBox 3" title=""/>
          <p:cNvSpPr txBox="1">
            <a:spLocks noChangeArrowheads="1"/>
          </p:cNvSpPr>
          <p:nvPr/>
        </p:nvSpPr>
        <p:spPr bwMode="auto">
          <a:xfrm>
            <a:off x="3881439" y="527051"/>
            <a:ext cx="4643437" cy="830263"/>
          </a:xfrm>
          <a:prstGeom prst="rect">
            <a:avLst/>
          </a:prstGeom>
          <a:noFill/>
          <a:ln w="9525">
            <a:noFill/>
            <a:miter lim="800000"/>
          </a:ln>
        </p:spPr>
        <p:txBody>
          <a:bodyPr>
            <a:spAutoFit/>
          </a:bodyPr>
          <a:lstStyle/>
          <a:p>
            <a:pPr fontAlgn="base">
              <a:spcBef>
                <a:spcPct val="0"/>
              </a:spcBef>
              <a:spcAft>
                <a:spcPct val="0"/>
              </a:spcAft>
            </a:pPr>
            <a:r>
              <a:rPr lang="zh-CN" altLang="en-US" sz="4800" b="1">
                <a:solidFill>
                  <a:srgbClr val="FF0000"/>
                </a:solidFill>
                <a:latin typeface="Times New Roman" panose="02020603050405020304" pitchFamily="18" charset="0"/>
                <a:ea typeface="宋体" charset="-122"/>
              </a:rPr>
              <a:t>颈联</a:t>
            </a:r>
            <a:r>
              <a:rPr lang="en-US" altLang="zh-CN" sz="4800" b="1">
                <a:solidFill>
                  <a:srgbClr val="FF0000"/>
                </a:solidFill>
                <a:latin typeface="Times New Roman" panose="02020603050405020304" pitchFamily="18" charset="0"/>
                <a:ea typeface="宋体" charset="-122"/>
              </a:rPr>
              <a:t>——</a:t>
            </a:r>
            <a:r>
              <a:rPr lang="zh-CN" altLang="en-US" sz="4800" b="1">
                <a:solidFill>
                  <a:srgbClr val="FF0000"/>
                </a:solidFill>
                <a:latin typeface="Times New Roman" panose="02020603050405020304" pitchFamily="18" charset="0"/>
                <a:ea typeface="宋体" charset="-122"/>
              </a:rPr>
              <a:t>赏形象</a:t>
            </a:r>
          </a:p>
        </p:txBody>
      </p:sp>
      <p:sp>
        <p:nvSpPr>
          <p:cNvPr id="47106" name="TextBox 4" title=""/>
          <p:cNvSpPr txBox="1">
            <a:spLocks noChangeArrowheads="1"/>
          </p:cNvSpPr>
          <p:nvPr/>
        </p:nvSpPr>
        <p:spPr bwMode="auto">
          <a:xfrm>
            <a:off x="2659301" y="1219201"/>
            <a:ext cx="861774" cy="5440363"/>
          </a:xfrm>
          <a:prstGeom prst="rect">
            <a:avLst/>
          </a:prstGeom>
          <a:noFill/>
          <a:ln w="9525">
            <a:solidFill>
              <a:srgbClr val="FF0000"/>
            </a:solidFill>
            <a:miter lim="800000"/>
          </a:ln>
        </p:spPr>
        <p:txBody>
          <a:bodyPr vert="eaVert">
            <a:spAutoFit/>
          </a:bodyPr>
          <a:lstStyle/>
          <a:p>
            <a:pPr fontAlgn="base">
              <a:spcBef>
                <a:spcPct val="0"/>
              </a:spcBef>
              <a:spcAft>
                <a:spcPct val="0"/>
              </a:spcAft>
            </a:pPr>
            <a:r>
              <a:rPr lang="zh-CN" altLang="en-US" sz="4400" b="1">
                <a:solidFill>
                  <a:srgbClr val="000000"/>
                </a:solidFill>
                <a:latin typeface="Times New Roman" panose="02020603050405020304" pitchFamily="18" charset="0"/>
                <a:ea typeface="宋体" charset="-122"/>
              </a:rPr>
              <a:t>三 顾 频 烦 天 下 计</a:t>
            </a:r>
          </a:p>
        </p:txBody>
      </p:sp>
      <p:sp>
        <p:nvSpPr>
          <p:cNvPr id="47107" name="TextBox 5" title=""/>
          <p:cNvSpPr txBox="1">
            <a:spLocks noChangeArrowheads="1"/>
          </p:cNvSpPr>
          <p:nvPr/>
        </p:nvSpPr>
        <p:spPr bwMode="auto">
          <a:xfrm>
            <a:off x="8831501" y="1066800"/>
            <a:ext cx="861774" cy="5530850"/>
          </a:xfrm>
          <a:prstGeom prst="rect">
            <a:avLst/>
          </a:prstGeom>
          <a:noFill/>
          <a:ln w="9525">
            <a:solidFill>
              <a:srgbClr val="FF0000"/>
            </a:solidFill>
            <a:miter lim="800000"/>
          </a:ln>
        </p:spPr>
        <p:txBody>
          <a:bodyPr vert="eaVert">
            <a:spAutoFit/>
          </a:bodyPr>
          <a:lstStyle/>
          <a:p>
            <a:pPr fontAlgn="base">
              <a:spcBef>
                <a:spcPct val="0"/>
              </a:spcBef>
              <a:spcAft>
                <a:spcPct val="0"/>
              </a:spcAft>
            </a:pPr>
            <a:r>
              <a:rPr lang="zh-CN" altLang="en-US" sz="4400" b="1">
                <a:solidFill>
                  <a:srgbClr val="000000"/>
                </a:solidFill>
                <a:latin typeface="Times New Roman" panose="02020603050405020304" pitchFamily="18" charset="0"/>
                <a:ea typeface="宋体" charset="-122"/>
              </a:rPr>
              <a:t>两 朝 开 济 老 臣 心</a:t>
            </a:r>
          </a:p>
        </p:txBody>
      </p:sp>
      <p:sp>
        <p:nvSpPr>
          <p:cNvPr id="47108" name="TextBox 14" title=""/>
          <p:cNvSpPr txBox="1">
            <a:spLocks noChangeArrowheads="1"/>
          </p:cNvSpPr>
          <p:nvPr/>
        </p:nvSpPr>
        <p:spPr bwMode="auto">
          <a:xfrm>
            <a:off x="3524250" y="1643063"/>
            <a:ext cx="5143500" cy="1446212"/>
          </a:xfrm>
          <a:prstGeom prst="rect">
            <a:avLst/>
          </a:prstGeom>
          <a:noFill/>
          <a:ln w="9525">
            <a:noFill/>
            <a:miter lim="800000"/>
          </a:ln>
        </p:spPr>
        <p:txBody>
          <a:bodyPr>
            <a:spAutoFit/>
          </a:bodyPr>
          <a:lstStyle/>
          <a:p>
            <a:pPr fontAlgn="base">
              <a:spcBef>
                <a:spcPct val="0"/>
              </a:spcBef>
              <a:spcAft>
                <a:spcPct val="0"/>
              </a:spcAft>
            </a:pPr>
            <a:r>
              <a:rPr lang="en-US" altLang="zh-CN" sz="4400" b="1">
                <a:solidFill>
                  <a:srgbClr val="000000"/>
                </a:solidFill>
                <a:latin typeface="宋体"/>
                <a:ea typeface="宋体" charset="-122"/>
              </a:rPr>
              <a:t>1</a:t>
            </a:r>
            <a:r>
              <a:rPr lang="zh-CN" altLang="en-US" sz="4400" b="1">
                <a:solidFill>
                  <a:srgbClr val="000000"/>
                </a:solidFill>
                <a:latin typeface="宋体"/>
                <a:ea typeface="宋体" charset="-122"/>
              </a:rPr>
              <a:t>、本联中诸葛亮的</a:t>
            </a:r>
            <a:endParaRPr lang="en-US" altLang="zh-CN" sz="4400" b="1">
              <a:solidFill>
                <a:srgbClr val="000000"/>
              </a:solidFill>
              <a:latin typeface="宋体"/>
              <a:ea typeface="宋体" charset="-122"/>
            </a:endParaRPr>
          </a:p>
          <a:p>
            <a:pPr fontAlgn="base">
              <a:spcBef>
                <a:spcPct val="0"/>
              </a:spcBef>
              <a:spcAft>
                <a:spcPct val="0"/>
              </a:spcAft>
            </a:pPr>
            <a:r>
              <a:rPr lang="en-US" altLang="zh-CN" sz="4400" b="1">
                <a:solidFill>
                  <a:srgbClr val="000000"/>
                </a:solidFill>
                <a:latin typeface="宋体"/>
                <a:ea typeface="宋体" charset="-122"/>
              </a:rPr>
              <a:t>   </a:t>
            </a:r>
            <a:r>
              <a:rPr lang="zh-CN" altLang="en-US" sz="4400" b="1">
                <a:solidFill>
                  <a:srgbClr val="000000"/>
                </a:solidFill>
                <a:latin typeface="宋体"/>
                <a:ea typeface="宋体" charset="-122"/>
              </a:rPr>
              <a:t>事迹有哪些？</a:t>
            </a:r>
          </a:p>
        </p:txBody>
      </p:sp>
      <p:sp>
        <p:nvSpPr>
          <p:cNvPr id="47109" name="TextBox 15" title=""/>
          <p:cNvSpPr txBox="1">
            <a:spLocks noChangeArrowheads="1"/>
          </p:cNvSpPr>
          <p:nvPr/>
        </p:nvSpPr>
        <p:spPr bwMode="auto">
          <a:xfrm>
            <a:off x="3657600" y="4572001"/>
            <a:ext cx="4929188" cy="1446213"/>
          </a:xfrm>
          <a:prstGeom prst="rect">
            <a:avLst/>
          </a:prstGeom>
          <a:noFill/>
          <a:ln w="9525">
            <a:noFill/>
            <a:miter lim="800000"/>
          </a:ln>
        </p:spPr>
        <p:txBody>
          <a:bodyPr>
            <a:spAutoFit/>
          </a:bodyPr>
          <a:lstStyle/>
          <a:p>
            <a:pPr fontAlgn="base">
              <a:spcBef>
                <a:spcPct val="0"/>
              </a:spcBef>
              <a:spcAft>
                <a:spcPct val="0"/>
              </a:spcAft>
            </a:pPr>
            <a:r>
              <a:rPr lang="en-US" altLang="zh-CN" sz="4400" b="1">
                <a:solidFill>
                  <a:srgbClr val="000000"/>
                </a:solidFill>
                <a:latin typeface="宋体"/>
                <a:ea typeface="宋体" charset="-122"/>
              </a:rPr>
              <a:t>2</a:t>
            </a:r>
            <a:r>
              <a:rPr lang="zh-CN" altLang="en-US" sz="4400" b="1">
                <a:solidFill>
                  <a:srgbClr val="000000"/>
                </a:solidFill>
                <a:latin typeface="宋体"/>
                <a:ea typeface="宋体" charset="-122"/>
              </a:rPr>
              <a:t>、诸葛亮的形象是怎样的？</a:t>
            </a:r>
          </a:p>
        </p:txBody>
      </p:sp>
    </p:spTree>
    <p:extLst>
      <p:ext uri="{BB962C8B-B14F-4D97-AF65-F5344CB8AC3E}">
        <p14:creationId xmlns:p14="http://schemas.microsoft.com/office/powerpoint/2010/main" val="40052942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2292"/>
                                        </p:tgtEl>
                                        <p:attrNameLst>
                                          <p:attrName>r</p:attrName>
                                        </p:attrNameLst>
                                      </p:cBhvr>
                                    </p:animRot>
                                    <p:animRot by="-240000">
                                      <p:cBhvr>
                                        <p:cTn id="7" dur="200" fill="hold">
                                          <p:stCondLst>
                                            <p:cond delay="200"/>
                                          </p:stCondLst>
                                        </p:cTn>
                                        <p:tgtEl>
                                          <p:spTgt spid="12292"/>
                                        </p:tgtEl>
                                        <p:attrNameLst>
                                          <p:attrName>r</p:attrName>
                                        </p:attrNameLst>
                                      </p:cBhvr>
                                    </p:animRot>
                                    <p:animRot by="240000">
                                      <p:cBhvr>
                                        <p:cTn id="8" dur="200" fill="hold">
                                          <p:stCondLst>
                                            <p:cond delay="400"/>
                                          </p:stCondLst>
                                        </p:cTn>
                                        <p:tgtEl>
                                          <p:spTgt spid="12292"/>
                                        </p:tgtEl>
                                        <p:attrNameLst>
                                          <p:attrName>r</p:attrName>
                                        </p:attrNameLst>
                                      </p:cBhvr>
                                    </p:animRot>
                                    <p:animRot by="-240000">
                                      <p:cBhvr>
                                        <p:cTn id="9" dur="200" fill="hold">
                                          <p:stCondLst>
                                            <p:cond delay="600"/>
                                          </p:stCondLst>
                                        </p:cTn>
                                        <p:tgtEl>
                                          <p:spTgt spid="12292"/>
                                        </p:tgtEl>
                                        <p:attrNameLst>
                                          <p:attrName>r</p:attrName>
                                        </p:attrNameLst>
                                      </p:cBhvr>
                                    </p:animRot>
                                    <p:animRot by="120000">
                                      <p:cBhvr>
                                        <p:cTn id="10" dur="200" fill="hold">
                                          <p:stCondLst>
                                            <p:cond delay="800"/>
                                          </p:stCondLst>
                                        </p:cTn>
                                        <p:tgtEl>
                                          <p:spTgt spid="122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247" name="TextBox 6" title=""/>
          <p:cNvSpPr txBox="1">
            <a:spLocks noChangeArrowheads="1"/>
          </p:cNvSpPr>
          <p:nvPr/>
        </p:nvSpPr>
        <p:spPr bwMode="auto">
          <a:xfrm>
            <a:off x="3352800" y="2076450"/>
            <a:ext cx="2846388" cy="707886"/>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latin typeface="楷体_GB2312" pitchFamily="49" charset="-122"/>
                <a:ea typeface="楷体_GB2312" pitchFamily="49" charset="-122"/>
              </a:rPr>
              <a:t>三顾茅庐</a:t>
            </a:r>
          </a:p>
        </p:txBody>
      </p:sp>
      <p:sp>
        <p:nvSpPr>
          <p:cNvPr id="10250" name="TextBox 9" title=""/>
          <p:cNvSpPr txBox="1">
            <a:spLocks noChangeArrowheads="1"/>
          </p:cNvSpPr>
          <p:nvPr/>
        </p:nvSpPr>
        <p:spPr bwMode="auto">
          <a:xfrm>
            <a:off x="6553200" y="4419601"/>
            <a:ext cx="3282950" cy="7016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latin typeface="楷体_GB2312" pitchFamily="49" charset="-122"/>
                <a:ea typeface="楷体_GB2312" pitchFamily="49" charset="-122"/>
              </a:rPr>
              <a:t>济助后主</a:t>
            </a:r>
          </a:p>
        </p:txBody>
      </p:sp>
      <p:sp>
        <p:nvSpPr>
          <p:cNvPr id="10251" name="TextBox 10" title=""/>
          <p:cNvSpPr txBox="1">
            <a:spLocks noChangeArrowheads="1"/>
          </p:cNvSpPr>
          <p:nvPr/>
        </p:nvSpPr>
        <p:spPr bwMode="auto">
          <a:xfrm>
            <a:off x="3025776" y="2765426"/>
            <a:ext cx="3622675" cy="7016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latin typeface="楷体_GB2312" pitchFamily="49" charset="-122"/>
                <a:ea typeface="楷体_GB2312" pitchFamily="49" charset="-122"/>
              </a:rPr>
              <a:t>（知遇之恩）</a:t>
            </a:r>
          </a:p>
        </p:txBody>
      </p:sp>
      <p:sp>
        <p:nvSpPr>
          <p:cNvPr id="10254" name="TextBox 13" title=""/>
          <p:cNvSpPr txBox="1">
            <a:spLocks noChangeArrowheads="1"/>
          </p:cNvSpPr>
          <p:nvPr/>
        </p:nvSpPr>
        <p:spPr bwMode="auto">
          <a:xfrm>
            <a:off x="6019801" y="5181601"/>
            <a:ext cx="2786063" cy="70802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latin typeface="楷体_GB2312" pitchFamily="49" charset="-122"/>
                <a:ea typeface="楷体_GB2312" pitchFamily="49" charset="-122"/>
              </a:rPr>
              <a:t>（忠心耿耿）</a:t>
            </a:r>
          </a:p>
        </p:txBody>
      </p:sp>
      <p:sp>
        <p:nvSpPr>
          <p:cNvPr id="48133" name="TextBox 1" title=""/>
          <p:cNvSpPr txBox="1">
            <a:spLocks noChangeArrowheads="1"/>
          </p:cNvSpPr>
          <p:nvPr/>
        </p:nvSpPr>
        <p:spPr bwMode="auto">
          <a:xfrm>
            <a:off x="3432175" y="1268413"/>
            <a:ext cx="6318250" cy="762000"/>
          </a:xfrm>
          <a:prstGeom prst="rect">
            <a:avLst/>
          </a:prstGeom>
          <a:noFill/>
          <a:ln w="9525">
            <a:solidFill>
              <a:schemeClr val="tx1"/>
            </a:solidFill>
            <a:miter lim="800000"/>
          </a:ln>
        </p:spPr>
        <p:txBody>
          <a:bodyPr>
            <a:spAutoFit/>
          </a:bodyPr>
          <a:lstStyle/>
          <a:p>
            <a:pPr fontAlgn="base">
              <a:spcBef>
                <a:spcPct val="0"/>
              </a:spcBef>
              <a:spcAft>
                <a:spcPct val="0"/>
              </a:spcAft>
            </a:pPr>
            <a:r>
              <a:rPr lang="zh-CN" altLang="en-US" sz="4400" b="1">
                <a:solidFill>
                  <a:srgbClr val="FF0000"/>
                </a:solidFill>
                <a:ea typeface="宋体" charset="-122"/>
              </a:rPr>
              <a:t>三 顾</a:t>
            </a:r>
            <a:r>
              <a:rPr lang="zh-CN" altLang="en-US" sz="4400" b="1">
                <a:solidFill>
                  <a:srgbClr val="000000"/>
                </a:solidFill>
                <a:ea typeface="宋体" charset="-122"/>
              </a:rPr>
              <a:t> 频 烦 </a:t>
            </a:r>
            <a:r>
              <a:rPr lang="zh-CN" altLang="en-US" sz="4400" b="1">
                <a:solidFill>
                  <a:srgbClr val="FF0000"/>
                </a:solidFill>
                <a:ea typeface="宋体" charset="-122"/>
              </a:rPr>
              <a:t>天 下 计</a:t>
            </a:r>
          </a:p>
        </p:txBody>
      </p:sp>
      <p:sp>
        <p:nvSpPr>
          <p:cNvPr id="16" name="TextBox 8" title=""/>
          <p:cNvSpPr txBox="1">
            <a:spLocks noChangeArrowheads="1"/>
          </p:cNvSpPr>
          <p:nvPr/>
        </p:nvSpPr>
        <p:spPr bwMode="auto">
          <a:xfrm>
            <a:off x="3429001" y="4419601"/>
            <a:ext cx="3014663" cy="7016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latin typeface="楷体_GB2312" pitchFamily="49" charset="-122"/>
                <a:ea typeface="楷体_GB2312" pitchFamily="49" charset="-122"/>
              </a:rPr>
              <a:t>开创蜀汉</a:t>
            </a:r>
          </a:p>
        </p:txBody>
      </p:sp>
      <p:sp>
        <p:nvSpPr>
          <p:cNvPr id="17" name="TextBox 12" title=""/>
          <p:cNvSpPr txBox="1">
            <a:spLocks noChangeArrowheads="1"/>
          </p:cNvSpPr>
          <p:nvPr/>
        </p:nvSpPr>
        <p:spPr bwMode="auto">
          <a:xfrm>
            <a:off x="2971800" y="5105401"/>
            <a:ext cx="3049588" cy="13112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latin typeface="楷体_GB2312" pitchFamily="49" charset="-122"/>
                <a:ea typeface="楷体_GB2312" pitchFamily="49" charset="-122"/>
              </a:rPr>
              <a:t>（鞠躬尽瘁死而后已）</a:t>
            </a:r>
          </a:p>
        </p:txBody>
      </p:sp>
      <p:sp>
        <p:nvSpPr>
          <p:cNvPr id="18" name="TextBox 7" title=""/>
          <p:cNvSpPr txBox="1">
            <a:spLocks noChangeArrowheads="1"/>
          </p:cNvSpPr>
          <p:nvPr/>
        </p:nvSpPr>
        <p:spPr bwMode="auto">
          <a:xfrm>
            <a:off x="5953126" y="2124075"/>
            <a:ext cx="5103813" cy="707886"/>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latin typeface="楷体_GB2312" pitchFamily="49" charset="-122"/>
                <a:ea typeface="楷体_GB2312" pitchFamily="49" charset="-122"/>
              </a:rPr>
              <a:t>计定天下（隆中对）</a:t>
            </a:r>
          </a:p>
        </p:txBody>
      </p:sp>
      <p:sp>
        <p:nvSpPr>
          <p:cNvPr id="19" name="TextBox 11" title=""/>
          <p:cNvSpPr txBox="1">
            <a:spLocks noChangeArrowheads="1"/>
          </p:cNvSpPr>
          <p:nvPr/>
        </p:nvSpPr>
        <p:spPr bwMode="auto">
          <a:xfrm>
            <a:off x="5881689" y="2765426"/>
            <a:ext cx="4289425" cy="70167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latin typeface="楷体_GB2312" pitchFamily="49" charset="-122"/>
                <a:ea typeface="楷体_GB2312" pitchFamily="49" charset="-122"/>
              </a:rPr>
              <a:t>（济世雄才）</a:t>
            </a:r>
          </a:p>
        </p:txBody>
      </p:sp>
      <p:sp>
        <p:nvSpPr>
          <p:cNvPr id="48138" name="TextBox 2" title=""/>
          <p:cNvSpPr txBox="1">
            <a:spLocks noChangeArrowheads="1"/>
          </p:cNvSpPr>
          <p:nvPr/>
        </p:nvSpPr>
        <p:spPr bwMode="auto">
          <a:xfrm>
            <a:off x="3497264" y="3532188"/>
            <a:ext cx="6211887" cy="762000"/>
          </a:xfrm>
          <a:prstGeom prst="rect">
            <a:avLst/>
          </a:prstGeom>
          <a:noFill/>
          <a:ln w="9525">
            <a:solidFill>
              <a:schemeClr val="tx1"/>
            </a:solidFill>
            <a:miter lim="800000"/>
          </a:ln>
        </p:spPr>
        <p:txBody>
          <a:bodyPr>
            <a:spAutoFit/>
          </a:bodyPr>
          <a:lstStyle/>
          <a:p>
            <a:pPr fontAlgn="base">
              <a:spcBef>
                <a:spcPct val="0"/>
              </a:spcBef>
              <a:spcAft>
                <a:spcPct val="0"/>
              </a:spcAft>
            </a:pPr>
            <a:r>
              <a:rPr lang="zh-CN" altLang="en-US" sz="4400" b="1">
                <a:solidFill>
                  <a:srgbClr val="000000"/>
                </a:solidFill>
                <a:ea typeface="宋体" charset="-122"/>
              </a:rPr>
              <a:t>两 朝 </a:t>
            </a:r>
            <a:r>
              <a:rPr lang="zh-CN" altLang="en-US" sz="4400" b="1">
                <a:solidFill>
                  <a:srgbClr val="FF0000"/>
                </a:solidFill>
                <a:ea typeface="宋体" charset="-122"/>
              </a:rPr>
              <a:t>开</a:t>
            </a:r>
            <a:r>
              <a:rPr lang="zh-CN" altLang="en-US" sz="4400" b="1">
                <a:solidFill>
                  <a:srgbClr val="000000"/>
                </a:solidFill>
                <a:ea typeface="宋体" charset="-122"/>
              </a:rPr>
              <a:t> </a:t>
            </a:r>
            <a:r>
              <a:rPr lang="zh-CN" altLang="en-US" sz="4400" b="1">
                <a:solidFill>
                  <a:srgbClr val="FF0000"/>
                </a:solidFill>
                <a:ea typeface="宋体" charset="-122"/>
              </a:rPr>
              <a:t>济</a:t>
            </a:r>
            <a:r>
              <a:rPr lang="zh-CN" altLang="en-US" sz="4400" b="1">
                <a:solidFill>
                  <a:srgbClr val="000000"/>
                </a:solidFill>
                <a:ea typeface="宋体" charset="-122"/>
              </a:rPr>
              <a:t> </a:t>
            </a:r>
            <a:r>
              <a:rPr lang="zh-CN" altLang="en-US" sz="4400" b="1" u="sng">
                <a:solidFill>
                  <a:srgbClr val="000000"/>
                </a:solidFill>
                <a:ea typeface="宋体" charset="-122"/>
              </a:rPr>
              <a:t>老 臣 心</a:t>
            </a:r>
          </a:p>
        </p:txBody>
      </p:sp>
    </p:spTree>
    <p:extLst>
      <p:ext uri="{BB962C8B-B14F-4D97-AF65-F5344CB8AC3E}">
        <p14:creationId xmlns:p14="http://schemas.microsoft.com/office/powerpoint/2010/main" val="24214378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randombar(horizontal)">
                                      <p:cBhvr>
                                        <p:cTn id="7" dur="500"/>
                                        <p:tgtEl>
                                          <p:spTgt spid="102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250"/>
                                        </p:tgtEl>
                                        <p:attrNameLst>
                                          <p:attrName>style.visibility</p:attrName>
                                        </p:attrNameLst>
                                      </p:cBhvr>
                                      <p:to>
                                        <p:strVal val="visible"/>
                                      </p:to>
                                    </p:set>
                                    <p:animEffect transition="in" filter="randombar(horizontal)">
                                      <p:cBhvr>
                                        <p:cTn id="13" dur="500"/>
                                        <p:tgtEl>
                                          <p:spTgt spid="1025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251"/>
                                        </p:tgtEl>
                                        <p:attrNameLst>
                                          <p:attrName>style.visibility</p:attrName>
                                        </p:attrNameLst>
                                      </p:cBhvr>
                                      <p:to>
                                        <p:strVal val="visible"/>
                                      </p:to>
                                    </p:set>
                                    <p:anim calcmode="lin" valueType="num">
                                      <p:cBhvr additive="base">
                                        <p:cTn id="21" dur="500" fill="hold"/>
                                        <p:tgtEl>
                                          <p:spTgt spid="10251"/>
                                        </p:tgtEl>
                                        <p:attrNameLst>
                                          <p:attrName>ppt_x</p:attrName>
                                        </p:attrNameLst>
                                      </p:cBhvr>
                                      <p:tavLst>
                                        <p:tav tm="0">
                                          <p:val>
                                            <p:strVal val="#ppt_x"/>
                                          </p:val>
                                        </p:tav>
                                        <p:tav tm="100000">
                                          <p:val>
                                            <p:strVal val="#ppt_x"/>
                                          </p:val>
                                        </p:tav>
                                      </p:tavLst>
                                    </p:anim>
                                    <p:anim calcmode="lin" valueType="num">
                                      <p:cBhvr additive="base">
                                        <p:cTn id="22" dur="500" fill="hold"/>
                                        <p:tgtEl>
                                          <p:spTgt spid="1025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254"/>
                                        </p:tgtEl>
                                        <p:attrNameLst>
                                          <p:attrName>style.visibility</p:attrName>
                                        </p:attrNameLst>
                                      </p:cBhvr>
                                      <p:to>
                                        <p:strVal val="visible"/>
                                      </p:to>
                                    </p:set>
                                    <p:anim calcmode="lin" valueType="num">
                                      <p:cBhvr additive="base">
                                        <p:cTn id="33" dur="500" fill="hold"/>
                                        <p:tgtEl>
                                          <p:spTgt spid="10254"/>
                                        </p:tgtEl>
                                        <p:attrNameLst>
                                          <p:attrName>ppt_x</p:attrName>
                                        </p:attrNameLst>
                                      </p:cBhvr>
                                      <p:tavLst>
                                        <p:tav tm="0">
                                          <p:val>
                                            <p:strVal val="#ppt_x"/>
                                          </p:val>
                                        </p:tav>
                                        <p:tav tm="100000">
                                          <p:val>
                                            <p:strVal val="#ppt_x"/>
                                          </p:val>
                                        </p:tav>
                                      </p:tavLst>
                                    </p:anim>
                                    <p:anim calcmode="lin" valueType="num">
                                      <p:cBhvr additive="base">
                                        <p:cTn id="34" dur="500" fill="hold"/>
                                        <p:tgtEl>
                                          <p:spTgt spid="102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p:bldP spid="10250" grpId="0"/>
      <p:bldP spid="10251" grpId="0"/>
      <p:bldP spid="10254" grpId="0"/>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9697" name="标题 48129" title=""/>
          <p:cNvSpPr>
            <a:spLocks noGrp="1"/>
          </p:cNvSpPr>
          <p:nvPr>
            <p:ph type="title"/>
          </p:nvPr>
        </p:nvSpPr>
        <p:spPr>
          <a:xfrm>
            <a:off x="1992313" y="333375"/>
            <a:ext cx="8229600" cy="935038"/>
          </a:xfrm>
        </p:spPr>
        <p:txBody>
          <a:bodyPr/>
          <a:lstStyle/>
          <a:p>
            <a:pPr eaLnBrk="1" hangingPunct="1"/>
            <a:r>
              <a:rPr lang="zh-CN" altLang="en-US" sz="4800" b="1"/>
              <a:t>学习目标：</a:t>
            </a:r>
          </a:p>
        </p:txBody>
      </p:sp>
      <p:sp>
        <p:nvSpPr>
          <p:cNvPr id="29698" name="文本占位符 48130" title=""/>
          <p:cNvSpPr>
            <a:spLocks noGrp="1"/>
          </p:cNvSpPr>
          <p:nvPr>
            <p:ph idx="1"/>
          </p:nvPr>
        </p:nvSpPr>
        <p:spPr>
          <a:xfrm>
            <a:off x="2130425" y="2161034"/>
            <a:ext cx="8229600" cy="5732462"/>
          </a:xfrm>
        </p:spPr>
        <p:txBody>
          <a:bodyPr/>
          <a:lstStyle/>
          <a:p>
            <a:pPr eaLnBrk="1" hangingPunct="1"/>
            <a:r>
              <a:rPr lang="en-US" altLang="zh-CN" sz="4000" b="1">
                <a:solidFill>
                  <a:srgbClr val="FF0000"/>
                </a:solidFill>
              </a:rPr>
              <a:t>1</a:t>
            </a:r>
            <a:r>
              <a:rPr lang="zh-CN" altLang="en-US" sz="4000" b="1">
                <a:solidFill>
                  <a:srgbClr val="FF0000"/>
                </a:solidFill>
              </a:rPr>
              <a:t>、背诵默写，感受诗歌意蕴美。</a:t>
            </a:r>
          </a:p>
          <a:p>
            <a:pPr eaLnBrk="1" hangingPunct="1"/>
            <a:r>
              <a:rPr lang="en-US" altLang="zh-CN" sz="4000" b="1">
                <a:solidFill>
                  <a:srgbClr val="FF0000"/>
                </a:solidFill>
              </a:rPr>
              <a:t>2</a:t>
            </a:r>
            <a:r>
              <a:rPr lang="zh-CN" altLang="en-US" sz="4000" b="1">
                <a:solidFill>
                  <a:srgbClr val="FF0000"/>
                </a:solidFill>
              </a:rPr>
              <a:t>、理解，把握诗人思想感情。</a:t>
            </a:r>
          </a:p>
          <a:p>
            <a:pPr eaLnBrk="1" hangingPunct="1"/>
            <a:endParaRPr lang="zh-CN" altLang="en-US" sz="4000" b="1"/>
          </a:p>
          <a:p>
            <a:pPr eaLnBrk="1" hangingPunct="1"/>
            <a:endParaRPr lang="zh-CN" altLang="en-US" sz="4000" b="1"/>
          </a:p>
        </p:txBody>
      </p:sp>
      <p:pic>
        <p:nvPicPr>
          <p:cNvPr id="2050"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45090" y="4077072"/>
            <a:ext cx="8935640" cy="2636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427792"/>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270" name="TextBox 5" title=""/>
          <p:cNvSpPr txBox="1">
            <a:spLocks noChangeArrowheads="1"/>
          </p:cNvSpPr>
          <p:nvPr/>
        </p:nvSpPr>
        <p:spPr bwMode="auto">
          <a:xfrm>
            <a:off x="3581401" y="4114801"/>
            <a:ext cx="4786313" cy="1446213"/>
          </a:xfrm>
          <a:prstGeom prst="rect">
            <a:avLst/>
          </a:prstGeom>
          <a:noFill/>
          <a:ln w="50800">
            <a:solidFill>
              <a:schemeClr val="tx1"/>
            </a:solidFill>
            <a:prstDash val="sysDot"/>
            <a:miter lim="800000"/>
          </a:ln>
        </p:spPr>
        <p:txBody>
          <a:bodyPr>
            <a:spAutoFit/>
          </a:bodyPr>
          <a:lstStyle/>
          <a:p>
            <a:pPr fontAlgn="base">
              <a:spcBef>
                <a:spcPct val="0"/>
              </a:spcBef>
              <a:spcAft>
                <a:spcPct val="0"/>
              </a:spcAft>
            </a:pPr>
            <a:r>
              <a:rPr lang="zh-CN" altLang="en-US" sz="4400" b="1">
                <a:solidFill>
                  <a:srgbClr val="FF0000"/>
                </a:solidFill>
                <a:latin typeface="宋体"/>
                <a:ea typeface="宋体" charset="-122"/>
              </a:rPr>
              <a:t>讨论：</a:t>
            </a:r>
            <a:r>
              <a:rPr lang="zh-CN" altLang="en-US" sz="4400" b="1">
                <a:solidFill>
                  <a:srgbClr val="000000"/>
                </a:solidFill>
                <a:latin typeface="宋体"/>
                <a:ea typeface="宋体" charset="-122"/>
              </a:rPr>
              <a:t>杜甫借古伤  己，伤的是什么？</a:t>
            </a:r>
          </a:p>
        </p:txBody>
      </p:sp>
      <p:sp>
        <p:nvSpPr>
          <p:cNvPr id="49154" name="TextBox 8" title=""/>
          <p:cNvSpPr txBox="1">
            <a:spLocks noChangeArrowheads="1"/>
          </p:cNvSpPr>
          <p:nvPr/>
        </p:nvSpPr>
        <p:spPr bwMode="auto">
          <a:xfrm>
            <a:off x="2063751" y="1628776"/>
            <a:ext cx="6804025" cy="830997"/>
          </a:xfrm>
          <a:prstGeom prst="rect">
            <a:avLst/>
          </a:prstGeom>
          <a:noFill/>
          <a:ln w="9525">
            <a:solidFill>
              <a:srgbClr val="FF0000"/>
            </a:solidFill>
            <a:miter lim="800000"/>
          </a:ln>
        </p:spPr>
        <p:txBody>
          <a:bodyPr>
            <a:spAutoFit/>
          </a:bodyPr>
          <a:lstStyle/>
          <a:p>
            <a:pPr fontAlgn="base">
              <a:spcBef>
                <a:spcPct val="0"/>
              </a:spcBef>
              <a:spcAft>
                <a:spcPct val="0"/>
              </a:spcAft>
            </a:pPr>
            <a:r>
              <a:rPr lang="zh-CN" altLang="en-US" sz="4800" b="1">
                <a:solidFill>
                  <a:srgbClr val="000000"/>
                </a:solidFill>
                <a:latin typeface="Times New Roman" panose="02020603050405020304" pitchFamily="18" charset="0"/>
                <a:ea typeface="宋体" charset="-122"/>
              </a:rPr>
              <a:t>出 师 未 捷 身 先 死</a:t>
            </a:r>
          </a:p>
        </p:txBody>
      </p:sp>
      <p:sp>
        <p:nvSpPr>
          <p:cNvPr id="49155" name="TextBox 9" title=""/>
          <p:cNvSpPr txBox="1">
            <a:spLocks noChangeArrowheads="1"/>
          </p:cNvSpPr>
          <p:nvPr/>
        </p:nvSpPr>
        <p:spPr bwMode="auto">
          <a:xfrm>
            <a:off x="4406901" y="2498726"/>
            <a:ext cx="6240463" cy="830997"/>
          </a:xfrm>
          <a:prstGeom prst="rect">
            <a:avLst/>
          </a:prstGeom>
          <a:noFill/>
          <a:ln w="9525">
            <a:solidFill>
              <a:srgbClr val="FF0000"/>
            </a:solidFill>
            <a:miter lim="800000"/>
          </a:ln>
        </p:spPr>
        <p:txBody>
          <a:bodyPr>
            <a:spAutoFit/>
          </a:bodyPr>
          <a:lstStyle/>
          <a:p>
            <a:pPr fontAlgn="base">
              <a:spcBef>
                <a:spcPct val="0"/>
              </a:spcBef>
              <a:spcAft>
                <a:spcPct val="0"/>
              </a:spcAft>
            </a:pPr>
            <a:r>
              <a:rPr lang="zh-CN" altLang="en-US" sz="4800" b="1">
                <a:solidFill>
                  <a:srgbClr val="000000"/>
                </a:solidFill>
                <a:latin typeface="Times New Roman" panose="02020603050405020304" pitchFamily="18" charset="0"/>
                <a:ea typeface="宋体" charset="-122"/>
              </a:rPr>
              <a:t>长 使 英 雄 泪 满 襟</a:t>
            </a:r>
          </a:p>
        </p:txBody>
      </p:sp>
      <p:sp>
        <p:nvSpPr>
          <p:cNvPr id="2" name="TextBox 1" title=""/>
          <p:cNvSpPr txBox="1"/>
          <p:nvPr/>
        </p:nvSpPr>
        <p:spPr>
          <a:xfrm>
            <a:off x="4025900" y="477838"/>
            <a:ext cx="4897438" cy="830262"/>
          </a:xfrm>
          <a:prstGeom prst="rect">
            <a:avLst/>
          </a:prstGeom>
          <a:noFill/>
        </p:spPr>
        <p:txBody>
          <a:bodyPr>
            <a:spAutoFit/>
          </a:bodyPr>
          <a:lstStyle/>
          <a:p>
            <a:pPr fontAlgn="base">
              <a:spcBef>
                <a:spcPct val="0"/>
              </a:spcBef>
              <a:spcAft>
                <a:spcPct val="0"/>
              </a:spcAft>
              <a:defRPr/>
            </a:pPr>
            <a:r>
              <a:rPr lang="zh-CN" altLang="en-US" sz="4800" b="1">
                <a:solidFill>
                  <a:srgbClr val="FF0000"/>
                </a:solidFill>
                <a:latin typeface="Arial"/>
                <a:ea typeface="宋体" panose="02010600030101010101" pitchFamily="2" charset="-122"/>
              </a:rPr>
              <a:t>尾联</a:t>
            </a:r>
            <a:r>
              <a:rPr lang="en-US" altLang="zh-CN" sz="4800" b="1">
                <a:solidFill>
                  <a:srgbClr val="FF0000"/>
                </a:solidFill>
                <a:latin typeface="Arial"/>
                <a:ea typeface="宋体" panose="02010600030101010101" pitchFamily="2" charset="-122"/>
              </a:rPr>
              <a:t>——</a:t>
            </a:r>
            <a:r>
              <a:rPr lang="zh-CN" altLang="en-US" sz="4800" b="1">
                <a:solidFill>
                  <a:srgbClr val="FF0000"/>
                </a:solidFill>
                <a:latin typeface="Arial"/>
                <a:ea typeface="宋体" panose="02010600030101010101" pitchFamily="2" charset="-122"/>
              </a:rPr>
              <a:t>赏感情</a:t>
            </a:r>
          </a:p>
        </p:txBody>
      </p:sp>
      <p:pic>
        <p:nvPicPr>
          <p:cNvPr id="7170"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13321" y="5446812"/>
            <a:ext cx="2014736" cy="141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36674207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70"/>
                                        </p:tgtEl>
                                        <p:attrNameLst>
                                          <p:attrName>style.visibility</p:attrName>
                                        </p:attrNameLst>
                                      </p:cBhvr>
                                      <p:to>
                                        <p:strVal val="visible"/>
                                      </p:to>
                                    </p:set>
                                    <p:anim calcmode="discrete" valueType="clr">
                                      <p:cBhvr override="childStyle">
                                        <p:cTn id="7" dur="500"/>
                                        <p:tgtEl>
                                          <p:spTgt spid="11270"/>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1270"/>
                                        </p:tgtEl>
                                        <p:attrNameLst>
                                          <p:attrName>fillcolor</p:attrName>
                                        </p:attrNameLst>
                                      </p:cBhvr>
                                      <p:tavLst>
                                        <p:tav tm="0">
                                          <p:val>
                                            <p:clrVal>
                                              <a:schemeClr val="accent2"/>
                                            </p:clrVal>
                                          </p:val>
                                        </p:tav>
                                        <p:tav tm="50000">
                                          <p:val>
                                            <p:clrVal>
                                              <a:schemeClr val="hlink"/>
                                            </p:clrVal>
                                          </p:val>
                                        </p:tav>
                                      </p:tavLst>
                                    </p:anim>
                                    <p:set>
                                      <p:cBhvr>
                                        <p:cTn id="9" dur="500"/>
                                        <p:tgtEl>
                                          <p:spTgt spid="1127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p:stCondLst>
                              <p:cond delay="0"/>
                            </p:stCondLst>
                            <p:childTnLst>
                              <p:par>
                                <p:cTn id="12" presetID="32" presetClass="emph" presetSubtype="0" fill="hold" grpId="0"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1988" name="Text Box 4" title=""/>
          <p:cNvSpPr txBox="1">
            <a:spLocks noChangeArrowheads="1"/>
          </p:cNvSpPr>
          <p:nvPr/>
        </p:nvSpPr>
        <p:spPr bwMode="auto">
          <a:xfrm>
            <a:off x="2208214" y="4005263"/>
            <a:ext cx="7920037" cy="1754326"/>
          </a:xfrm>
          <a:prstGeom prst="rect">
            <a:avLst/>
          </a:prstGeom>
          <a:noFill/>
          <a:ln w="9525">
            <a:noFill/>
            <a:miter lim="800000"/>
          </a:ln>
        </p:spPr>
        <p:txBody>
          <a:bodyPr>
            <a:spAutoFit/>
          </a:bodyPr>
          <a:lstStyle/>
          <a:p>
            <a:pPr fontAlgn="base">
              <a:spcBef>
                <a:spcPct val="50000"/>
              </a:spcBef>
              <a:spcAft>
                <a:spcPct val="0"/>
              </a:spcAft>
            </a:pPr>
            <a:r>
              <a:rPr lang="zh-CN" altLang="en-US" sz="2800" b="1">
                <a:solidFill>
                  <a:srgbClr val="FF0000"/>
                </a:solidFill>
                <a:ea typeface="宋体" charset="-122"/>
              </a:rPr>
              <a:t>          </a:t>
            </a:r>
            <a:r>
              <a:rPr lang="zh-CN" altLang="en-US" sz="3600" b="1">
                <a:solidFill>
                  <a:srgbClr val="000000"/>
                </a:solidFill>
                <a:ea typeface="宋体" charset="-122"/>
              </a:rPr>
              <a:t>这句诗写出了历史上一切事业未竟的英雄人物对其壮志未酬的深深遗憾和共鸣。 </a:t>
            </a:r>
          </a:p>
        </p:txBody>
      </p:sp>
      <p:sp>
        <p:nvSpPr>
          <p:cNvPr id="50178" name="Rectangle 5" title=""/>
          <p:cNvSpPr>
            <a:spLocks noChangeArrowheads="1"/>
          </p:cNvSpPr>
          <p:nvPr/>
        </p:nvSpPr>
        <p:spPr bwMode="auto">
          <a:xfrm>
            <a:off x="1271588" y="549275"/>
            <a:ext cx="9396413" cy="1143000"/>
          </a:xfrm>
          <a:prstGeom prst="rect">
            <a:avLst/>
          </a:prstGeom>
          <a:noFill/>
          <a:ln w="9525">
            <a:noFill/>
            <a:miter lim="800000"/>
          </a:ln>
        </p:spPr>
        <p:txBody>
          <a:bodyPr anchor="ctr"/>
          <a:lstStyle/>
          <a:p>
            <a:pPr algn="ctr" eaLnBrk="0" fontAlgn="base" hangingPunct="0">
              <a:spcBef>
                <a:spcPct val="0"/>
              </a:spcBef>
              <a:spcAft>
                <a:spcPct val="0"/>
              </a:spcAft>
            </a:pPr>
            <a:r>
              <a:rPr lang="zh-CN" altLang="en-US" sz="4000" b="1">
                <a:solidFill>
                  <a:srgbClr val="003300"/>
                </a:solidFill>
                <a:latin typeface="华文新魏"/>
                <a:ea typeface="华文新魏"/>
                <a:cs typeface="华文新魏"/>
              </a:rPr>
              <a:t>出师未捷身先死，长使</a:t>
            </a:r>
            <a:r>
              <a:rPr lang="zh-CN" altLang="en-US" sz="4000" b="1">
                <a:solidFill>
                  <a:srgbClr val="000000"/>
                </a:solidFill>
                <a:latin typeface="华文新魏"/>
                <a:ea typeface="华文新魏"/>
                <a:cs typeface="华文新魏"/>
              </a:rPr>
              <a:t>英雄</a:t>
            </a:r>
            <a:r>
              <a:rPr lang="zh-CN" altLang="en-US" sz="4000" b="1">
                <a:solidFill>
                  <a:srgbClr val="FF0000"/>
                </a:solidFill>
                <a:latin typeface="华文新魏"/>
                <a:ea typeface="华文新魏"/>
                <a:cs typeface="华文新魏"/>
              </a:rPr>
              <a:t>泪满襟</a:t>
            </a:r>
          </a:p>
        </p:txBody>
      </p:sp>
      <p:sp>
        <p:nvSpPr>
          <p:cNvPr id="2" name="矩形 1" title=""/>
          <p:cNvSpPr>
            <a:spLocks noChangeArrowheads="1"/>
          </p:cNvSpPr>
          <p:nvPr/>
        </p:nvSpPr>
        <p:spPr bwMode="auto">
          <a:xfrm>
            <a:off x="2057401" y="2438401"/>
            <a:ext cx="8461375" cy="1077913"/>
          </a:xfrm>
          <a:prstGeom prst="rect">
            <a:avLst/>
          </a:prstGeom>
          <a:noFill/>
          <a:ln w="9525">
            <a:solidFill>
              <a:srgbClr val="FF0000"/>
            </a:solidFill>
            <a:miter lim="800000"/>
          </a:ln>
        </p:spPr>
        <p:txBody>
          <a:bodyPr>
            <a:spAutoFit/>
          </a:bodyPr>
          <a:lstStyle/>
          <a:p>
            <a:pPr fontAlgn="base">
              <a:spcBef>
                <a:spcPct val="0"/>
              </a:spcBef>
              <a:spcAft>
                <a:spcPct val="0"/>
              </a:spcAft>
            </a:pPr>
            <a:r>
              <a:rPr lang="zh-CN" altLang="en-US" sz="3200" b="1">
                <a:solidFill>
                  <a:srgbClr val="000000"/>
                </a:solidFill>
                <a:ea typeface="宋体" charset="-122"/>
              </a:rPr>
              <a:t>泪满襟</a:t>
            </a:r>
            <a:r>
              <a:rPr lang="en-US" altLang="zh-CN" sz="3200" b="1">
                <a:solidFill>
                  <a:srgbClr val="000000"/>
                </a:solidFill>
                <a:ea typeface="宋体" charset="-122"/>
              </a:rPr>
              <a:t>——</a:t>
            </a:r>
            <a:r>
              <a:rPr lang="zh-CN" altLang="en-US" sz="3200" b="1">
                <a:solidFill>
                  <a:srgbClr val="000000"/>
                </a:solidFill>
                <a:ea typeface="宋体" charset="-122"/>
              </a:rPr>
              <a:t>对诸葛亮献身精神的景仰、事业未竟的痛惜。</a:t>
            </a:r>
          </a:p>
        </p:txBody>
      </p:sp>
    </p:spTree>
    <p:extLst>
      <p:ext uri="{BB962C8B-B14F-4D97-AF65-F5344CB8AC3E}">
        <p14:creationId xmlns:p14="http://schemas.microsoft.com/office/powerpoint/2010/main" val="31916405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2"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1201" name="Rectangle 2" title=""/>
          <p:cNvSpPr>
            <a:spLocks noGrp="1"/>
          </p:cNvSpPr>
          <p:nvPr>
            <p:ph type="title"/>
          </p:nvPr>
        </p:nvSpPr>
        <p:spPr>
          <a:xfrm>
            <a:off x="1992313" y="-292100"/>
            <a:ext cx="8229600" cy="1128713"/>
          </a:xfrm>
        </p:spPr>
        <p:txBody>
          <a:bodyPr/>
          <a:lstStyle/>
          <a:p>
            <a:pPr eaLnBrk="1" hangingPunct="1"/>
            <a:r>
              <a:rPr lang="zh-CN" altLang="en-US" sz="3200" b="1">
                <a:solidFill>
                  <a:srgbClr val="CC0000"/>
                </a:solidFill>
                <a:ea typeface="黑体" pitchFamily="49" charset="-122"/>
              </a:rPr>
              <a:t>挖掘二者连接点</a:t>
            </a:r>
          </a:p>
        </p:txBody>
      </p:sp>
      <p:graphicFrame>
        <p:nvGraphicFramePr>
          <p:cNvPr id="29699" name="Group 3" title=""/>
          <p:cNvGraphicFramePr>
            <a:graphicFrameLocks noGrp="1"/>
          </p:cNvGraphicFramePr>
          <p:nvPr/>
        </p:nvGraphicFramePr>
        <p:xfrm>
          <a:off x="1774825" y="549275"/>
          <a:ext cx="8713788" cy="5839460"/>
        </p:xfrm>
        <a:graphic>
          <a:graphicData uri="http://schemas.openxmlformats.org/drawingml/2006/table">
            <a:tbl>
              <a:tblPr/>
              <a:tblGrid>
                <a:gridCol w="1081088"/>
                <a:gridCol w="3887787"/>
                <a:gridCol w="3744913"/>
              </a:tblGrid>
              <a:tr h="695325">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spcBef>
                          <a:spcPct val="2000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诸 葛 亮</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          </a:t>
                      </a:r>
                      <a:r>
                        <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杜      甫</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时代</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7600">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才情</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00">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理想</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00">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付出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8050">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结果</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hlink"/>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58925">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Arial" panose="020b0604020202020204" pitchFamily="34" charset="0"/>
                          <a:ea typeface="宋体" panose="02010600030101010101" pitchFamily="2" charset="-122"/>
                        </a:rPr>
                        <a:t>不同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spcBef>
                          <a:spcPct val="20000"/>
                        </a:spcBef>
                        <a:spcAft>
                          <a:spcPct val="0"/>
                        </a:spcAft>
                        <a:buClrTx/>
                        <a:buSzTx/>
                        <a:buFontTx/>
                        <a:buNone/>
                      </a:pPr>
                      <a:endParaRPr kumimoji="0" lang="zh-CN" altLang="en-US" sz="2800" b="1"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236" name="Rectangle 39" title=""/>
          <p:cNvSpPr>
            <a:spLocks noChangeArrowheads="1"/>
          </p:cNvSpPr>
          <p:nvPr/>
        </p:nvSpPr>
        <p:spPr bwMode="auto">
          <a:xfrm>
            <a:off x="2286000" y="549275"/>
            <a:ext cx="649288" cy="369888"/>
          </a:xfrm>
          <a:prstGeom prst="rect">
            <a:avLst/>
          </a:prstGeom>
          <a:noFill/>
          <a:ln w="9525">
            <a:noFill/>
            <a:miter lim="800000"/>
          </a:ln>
        </p:spPr>
        <p:txBody>
          <a:bodyPr wrap="none">
            <a:spAutoFit/>
          </a:bodyPr>
          <a:lstStyle/>
          <a:p>
            <a:pPr fontAlgn="base">
              <a:spcBef>
                <a:spcPct val="20000"/>
              </a:spcBef>
              <a:spcAft>
                <a:spcPct val="0"/>
              </a:spcAft>
            </a:pPr>
            <a:r>
              <a:rPr lang="zh-CN" altLang="en-US" b="1">
                <a:solidFill>
                  <a:srgbClr val="000000"/>
                </a:solidFill>
                <a:ea typeface="宋体" charset="-122"/>
              </a:rPr>
              <a:t>人物</a:t>
            </a:r>
          </a:p>
        </p:txBody>
      </p:sp>
      <p:sp>
        <p:nvSpPr>
          <p:cNvPr id="51237" name="Rectangle 40" title=""/>
          <p:cNvSpPr>
            <a:spLocks noChangeArrowheads="1"/>
          </p:cNvSpPr>
          <p:nvPr/>
        </p:nvSpPr>
        <p:spPr bwMode="auto">
          <a:xfrm>
            <a:off x="1774825" y="901700"/>
            <a:ext cx="649288" cy="369888"/>
          </a:xfrm>
          <a:prstGeom prst="rect">
            <a:avLst/>
          </a:prstGeom>
          <a:noFill/>
          <a:ln w="9525">
            <a:noFill/>
            <a:miter lim="800000"/>
          </a:ln>
        </p:spPr>
        <p:txBody>
          <a:bodyPr wrap="none">
            <a:spAutoFit/>
          </a:bodyPr>
          <a:lstStyle/>
          <a:p>
            <a:pPr fontAlgn="base">
              <a:spcBef>
                <a:spcPct val="0"/>
              </a:spcBef>
              <a:spcAft>
                <a:spcPct val="0"/>
              </a:spcAft>
            </a:pPr>
            <a:r>
              <a:rPr lang="zh-CN" altLang="en-US" b="1">
                <a:solidFill>
                  <a:srgbClr val="000000"/>
                </a:solidFill>
                <a:ea typeface="宋体" charset="-122"/>
              </a:rPr>
              <a:t>角度</a:t>
            </a:r>
          </a:p>
        </p:txBody>
      </p:sp>
      <p:sp>
        <p:nvSpPr>
          <p:cNvPr id="51238" name="Line 41" title=""/>
          <p:cNvSpPr>
            <a:spLocks noChangeShapeType="1"/>
          </p:cNvSpPr>
          <p:nvPr/>
        </p:nvSpPr>
        <p:spPr bwMode="auto">
          <a:xfrm>
            <a:off x="1703388" y="549275"/>
            <a:ext cx="1223962" cy="719138"/>
          </a:xfrm>
          <a:prstGeom prst="line">
            <a:avLst/>
          </a:prstGeom>
          <a:noFill/>
          <a:ln w="9525">
            <a:solidFill>
              <a:schemeClr val="tx1"/>
            </a:solidFill>
            <a:round/>
          </a:ln>
        </p:spPr>
        <p:txBody>
          <a:bodyPr/>
          <a:lstStyle/>
          <a:p>
            <a:pPr fontAlgn="base">
              <a:spcBef>
                <a:spcPct val="0"/>
              </a:spcBef>
              <a:spcAft>
                <a:spcPct val="0"/>
              </a:spcAft>
            </a:pPr>
            <a:endParaRPr lang="zh-CN" altLang="en-US">
              <a:solidFill>
                <a:srgbClr val="000000"/>
              </a:solidFill>
              <a:ea typeface="宋体" charset="-122"/>
            </a:endParaRPr>
          </a:p>
        </p:txBody>
      </p:sp>
      <p:sp>
        <p:nvSpPr>
          <p:cNvPr id="29738" name="Rectangle 42" title=""/>
          <p:cNvSpPr>
            <a:spLocks noChangeArrowheads="1"/>
          </p:cNvSpPr>
          <p:nvPr/>
        </p:nvSpPr>
        <p:spPr bwMode="auto">
          <a:xfrm>
            <a:off x="3216276" y="1268413"/>
            <a:ext cx="3313113" cy="519112"/>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000000"/>
                </a:solidFill>
                <a:latin typeface="黑体" pitchFamily="49" charset="-122"/>
                <a:ea typeface="黑体" pitchFamily="49" charset="-122"/>
              </a:rPr>
              <a:t>战争频频 动荡不安</a:t>
            </a:r>
          </a:p>
        </p:txBody>
      </p:sp>
      <p:sp>
        <p:nvSpPr>
          <p:cNvPr id="29739" name="Rectangle 43" title=""/>
          <p:cNvSpPr>
            <a:spLocks noChangeArrowheads="1"/>
          </p:cNvSpPr>
          <p:nvPr/>
        </p:nvSpPr>
        <p:spPr bwMode="auto">
          <a:xfrm>
            <a:off x="6743701" y="1196976"/>
            <a:ext cx="3400425" cy="519113"/>
          </a:xfrm>
          <a:prstGeom prst="rect">
            <a:avLst/>
          </a:prstGeom>
          <a:noFill/>
          <a:ln w="9525">
            <a:noFill/>
            <a:miter lim="800000"/>
          </a:ln>
        </p:spPr>
        <p:txBody>
          <a:bodyPr wrap="none">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战争不断  安史之乱</a:t>
            </a:r>
          </a:p>
        </p:txBody>
      </p:sp>
      <p:sp>
        <p:nvSpPr>
          <p:cNvPr id="29740" name="Rectangle 44" title=""/>
          <p:cNvSpPr>
            <a:spLocks noChangeArrowheads="1"/>
          </p:cNvSpPr>
          <p:nvPr/>
        </p:nvSpPr>
        <p:spPr bwMode="auto">
          <a:xfrm>
            <a:off x="3216275" y="1916113"/>
            <a:ext cx="3384550" cy="946150"/>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000000"/>
                </a:solidFill>
                <a:latin typeface="黑体" pitchFamily="49" charset="-122"/>
                <a:ea typeface="黑体" pitchFamily="49" charset="-122"/>
              </a:rPr>
              <a:t>两表酬三顾，</a:t>
            </a:r>
          </a:p>
          <a:p>
            <a:pPr fontAlgn="base">
              <a:spcBef>
                <a:spcPct val="0"/>
              </a:spcBef>
              <a:spcAft>
                <a:spcPct val="0"/>
              </a:spcAft>
            </a:pPr>
            <a:r>
              <a:rPr lang="zh-CN" altLang="en-US" sz="2800" b="1">
                <a:solidFill>
                  <a:srgbClr val="000000"/>
                </a:solidFill>
                <a:latin typeface="黑体" pitchFamily="49" charset="-122"/>
                <a:ea typeface="黑体" pitchFamily="49" charset="-122"/>
              </a:rPr>
              <a:t>一对足千秋。</a:t>
            </a:r>
          </a:p>
        </p:txBody>
      </p:sp>
      <p:sp>
        <p:nvSpPr>
          <p:cNvPr id="29741" name="Rectangle 45" title=""/>
          <p:cNvSpPr>
            <a:spLocks noChangeArrowheads="1"/>
          </p:cNvSpPr>
          <p:nvPr/>
        </p:nvSpPr>
        <p:spPr bwMode="auto">
          <a:xfrm>
            <a:off x="6888164" y="1771650"/>
            <a:ext cx="3779837" cy="946150"/>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世上疮痍，诗中圣哲； </a:t>
            </a:r>
            <a:br>
              <a:rPr lang="zh-CN" altLang="en-US" sz="2800" b="1">
                <a:solidFill>
                  <a:srgbClr val="FF0000"/>
                </a:solidFill>
                <a:latin typeface="黑体" pitchFamily="49" charset="-122"/>
                <a:ea typeface="黑体" pitchFamily="49" charset="-122"/>
              </a:rPr>
            </a:br>
            <a:r>
              <a:rPr lang="zh-CN" altLang="en-US" sz="2800" b="1">
                <a:solidFill>
                  <a:srgbClr val="FF0000"/>
                </a:solidFill>
                <a:latin typeface="黑体" pitchFamily="49" charset="-122"/>
                <a:ea typeface="黑体" pitchFamily="49" charset="-122"/>
              </a:rPr>
              <a:t>民间疾苦，笔底波澜。</a:t>
            </a:r>
          </a:p>
        </p:txBody>
      </p:sp>
      <p:sp>
        <p:nvSpPr>
          <p:cNvPr id="29742" name="Rectangle 46" title=""/>
          <p:cNvSpPr>
            <a:spLocks noChangeArrowheads="1"/>
          </p:cNvSpPr>
          <p:nvPr/>
        </p:nvSpPr>
        <p:spPr bwMode="auto">
          <a:xfrm>
            <a:off x="3057525" y="2838451"/>
            <a:ext cx="3398838" cy="519113"/>
          </a:xfrm>
          <a:prstGeom prst="rect">
            <a:avLst/>
          </a:prstGeom>
          <a:noFill/>
          <a:ln w="9525">
            <a:noFill/>
            <a:miter lim="800000"/>
          </a:ln>
        </p:spPr>
        <p:txBody>
          <a:bodyPr wrap="none">
            <a:spAutoFit/>
          </a:bodyPr>
          <a:lstStyle/>
          <a:p>
            <a:pPr fontAlgn="base">
              <a:spcBef>
                <a:spcPct val="0"/>
              </a:spcBef>
              <a:spcAft>
                <a:spcPct val="0"/>
              </a:spcAft>
            </a:pPr>
            <a:r>
              <a:rPr lang="zh-CN" altLang="en-US" sz="2800" b="1">
                <a:solidFill>
                  <a:srgbClr val="000000"/>
                </a:solidFill>
                <a:latin typeface="黑体" pitchFamily="49" charset="-122"/>
                <a:ea typeface="黑体" pitchFamily="49" charset="-122"/>
              </a:rPr>
              <a:t>匡扶汉室，一统天下</a:t>
            </a:r>
          </a:p>
        </p:txBody>
      </p:sp>
      <p:sp>
        <p:nvSpPr>
          <p:cNvPr id="29743" name="Rectangle 47" title=""/>
          <p:cNvSpPr>
            <a:spLocks noChangeArrowheads="1"/>
          </p:cNvSpPr>
          <p:nvPr/>
        </p:nvSpPr>
        <p:spPr bwMode="auto">
          <a:xfrm>
            <a:off x="6672264" y="2852738"/>
            <a:ext cx="3995737" cy="519112"/>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致君尧舜上，志在匡国</a:t>
            </a:r>
          </a:p>
        </p:txBody>
      </p:sp>
      <p:sp>
        <p:nvSpPr>
          <p:cNvPr id="29744" name="Rectangle 48" title=""/>
          <p:cNvSpPr>
            <a:spLocks noChangeArrowheads="1"/>
          </p:cNvSpPr>
          <p:nvPr/>
        </p:nvSpPr>
        <p:spPr bwMode="auto">
          <a:xfrm>
            <a:off x="3071814" y="3370263"/>
            <a:ext cx="3398837" cy="519112"/>
          </a:xfrm>
          <a:prstGeom prst="rect">
            <a:avLst/>
          </a:prstGeom>
          <a:noFill/>
          <a:ln w="9525">
            <a:noFill/>
            <a:miter lim="800000"/>
          </a:ln>
        </p:spPr>
        <p:txBody>
          <a:bodyPr wrap="none">
            <a:spAutoFit/>
          </a:bodyPr>
          <a:lstStyle/>
          <a:p>
            <a:pPr fontAlgn="base">
              <a:spcBef>
                <a:spcPct val="0"/>
              </a:spcBef>
              <a:spcAft>
                <a:spcPct val="0"/>
              </a:spcAft>
            </a:pPr>
            <a:r>
              <a:rPr lang="zh-CN" altLang="en-US" sz="2800" b="1">
                <a:solidFill>
                  <a:srgbClr val="000000"/>
                </a:solidFill>
                <a:latin typeface="黑体" pitchFamily="49" charset="-122"/>
                <a:ea typeface="黑体" pitchFamily="49" charset="-122"/>
              </a:rPr>
              <a:t>鞠躬尽瘁，死而后已</a:t>
            </a:r>
          </a:p>
        </p:txBody>
      </p:sp>
      <p:sp>
        <p:nvSpPr>
          <p:cNvPr id="29745" name="Rectangle 49" title=""/>
          <p:cNvSpPr>
            <a:spLocks noChangeArrowheads="1"/>
          </p:cNvSpPr>
          <p:nvPr/>
        </p:nvSpPr>
        <p:spPr bwMode="auto">
          <a:xfrm>
            <a:off x="7032625" y="3370263"/>
            <a:ext cx="3398838" cy="519112"/>
          </a:xfrm>
          <a:prstGeom prst="rect">
            <a:avLst/>
          </a:prstGeom>
          <a:noFill/>
          <a:ln w="9525">
            <a:noFill/>
            <a:miter lim="800000"/>
          </a:ln>
        </p:spPr>
        <p:txBody>
          <a:bodyPr wrap="none">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拼尽全力，不遗余力</a:t>
            </a:r>
          </a:p>
        </p:txBody>
      </p:sp>
      <p:sp>
        <p:nvSpPr>
          <p:cNvPr id="29746" name="Rectangle 50" title=""/>
          <p:cNvSpPr>
            <a:spLocks noChangeArrowheads="1"/>
          </p:cNvSpPr>
          <p:nvPr/>
        </p:nvSpPr>
        <p:spPr bwMode="auto">
          <a:xfrm>
            <a:off x="3143251" y="3860800"/>
            <a:ext cx="3529013" cy="946150"/>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000000"/>
                </a:solidFill>
                <a:latin typeface="黑体" pitchFamily="49" charset="-122"/>
                <a:ea typeface="黑体" pitchFamily="49" charset="-122"/>
              </a:rPr>
              <a:t>统一大业未成</a:t>
            </a:r>
          </a:p>
          <a:p>
            <a:pPr fontAlgn="base">
              <a:spcBef>
                <a:spcPct val="0"/>
              </a:spcBef>
              <a:spcAft>
                <a:spcPct val="0"/>
              </a:spcAft>
            </a:pPr>
            <a:r>
              <a:rPr lang="zh-CN" altLang="en-US" sz="2800" b="1">
                <a:solidFill>
                  <a:srgbClr val="000000"/>
                </a:solidFill>
                <a:latin typeface="黑体" pitchFamily="49" charset="-122"/>
                <a:ea typeface="黑体" pitchFamily="49" charset="-122"/>
              </a:rPr>
              <a:t>内心壮志未酬</a:t>
            </a:r>
          </a:p>
        </p:txBody>
      </p:sp>
      <p:sp>
        <p:nvSpPr>
          <p:cNvPr id="29747" name="Rectangle 51" title=""/>
          <p:cNvSpPr>
            <a:spLocks noChangeArrowheads="1"/>
          </p:cNvSpPr>
          <p:nvPr/>
        </p:nvSpPr>
        <p:spPr bwMode="auto">
          <a:xfrm>
            <a:off x="6888163" y="3860800"/>
            <a:ext cx="3529012" cy="946150"/>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仕途坎坷终遭贬谪</a:t>
            </a:r>
          </a:p>
          <a:p>
            <a:pPr fontAlgn="base">
              <a:spcBef>
                <a:spcPct val="0"/>
              </a:spcBef>
              <a:spcAft>
                <a:spcPct val="0"/>
              </a:spcAft>
            </a:pPr>
            <a:r>
              <a:rPr lang="zh-CN" altLang="en-US" sz="2800" b="1">
                <a:solidFill>
                  <a:srgbClr val="FF0000"/>
                </a:solidFill>
                <a:latin typeface="黑体" pitchFamily="49" charset="-122"/>
                <a:ea typeface="黑体" pitchFamily="49" charset="-122"/>
              </a:rPr>
              <a:t>志向未就壮志未酬</a:t>
            </a:r>
          </a:p>
        </p:txBody>
      </p:sp>
      <p:sp>
        <p:nvSpPr>
          <p:cNvPr id="29748" name="Rectangle 52" title=""/>
          <p:cNvSpPr>
            <a:spLocks noChangeArrowheads="1"/>
          </p:cNvSpPr>
          <p:nvPr/>
        </p:nvSpPr>
        <p:spPr bwMode="auto">
          <a:xfrm>
            <a:off x="3000376" y="4870450"/>
            <a:ext cx="3960813" cy="1371600"/>
          </a:xfrm>
          <a:prstGeom prst="rect">
            <a:avLst/>
          </a:prstGeom>
          <a:noFill/>
          <a:ln w="9525">
            <a:noFill/>
            <a:miter lim="800000"/>
          </a:ln>
        </p:spPr>
        <p:txBody>
          <a:bodyPr>
            <a:spAutoFit/>
          </a:bodyPr>
          <a:lstStyle/>
          <a:p>
            <a:pPr fontAlgn="base">
              <a:spcBef>
                <a:spcPct val="20000"/>
              </a:spcBef>
              <a:spcAft>
                <a:spcPct val="0"/>
              </a:spcAft>
            </a:pPr>
            <a:r>
              <a:rPr lang="zh-CN" altLang="en-US" sz="2800" b="1">
                <a:solidFill>
                  <a:srgbClr val="000000"/>
                </a:solidFill>
                <a:latin typeface="黑体" pitchFamily="49" charset="-122"/>
                <a:ea typeface="黑体" pitchFamily="49" charset="-122"/>
              </a:rPr>
              <a:t>收二川，摆八阵，七擒六出取西蜀，定南蛮，东和孙吴，北拒曹魏。</a:t>
            </a:r>
            <a:endParaRPr lang="zh-CN" altLang="en-US">
              <a:solidFill>
                <a:srgbClr val="000000"/>
              </a:solidFill>
              <a:ea typeface="宋体" charset="-122"/>
            </a:endParaRPr>
          </a:p>
        </p:txBody>
      </p:sp>
      <p:sp>
        <p:nvSpPr>
          <p:cNvPr id="29749" name="Rectangle 53" title=""/>
          <p:cNvSpPr>
            <a:spLocks noChangeArrowheads="1"/>
          </p:cNvSpPr>
          <p:nvPr/>
        </p:nvSpPr>
        <p:spPr bwMode="auto">
          <a:xfrm>
            <a:off x="7011988" y="4926013"/>
            <a:ext cx="2971800" cy="946150"/>
          </a:xfrm>
          <a:prstGeom prst="rect">
            <a:avLst/>
          </a:prstGeom>
          <a:noFill/>
          <a:ln w="9525">
            <a:noFill/>
            <a:miter lim="800000"/>
          </a:ln>
        </p:spPr>
        <p:txBody>
          <a:bodyPr>
            <a:spAutoFit/>
          </a:bodyPr>
          <a:lstStyle/>
          <a:p>
            <a:pPr fontAlgn="base">
              <a:spcBef>
                <a:spcPct val="0"/>
              </a:spcBef>
              <a:spcAft>
                <a:spcPct val="0"/>
              </a:spcAft>
            </a:pPr>
            <a:r>
              <a:rPr lang="zh-CN" altLang="en-US" sz="2800" b="1">
                <a:solidFill>
                  <a:srgbClr val="FF0000"/>
                </a:solidFill>
                <a:latin typeface="黑体" pitchFamily="49" charset="-122"/>
                <a:ea typeface="黑体" pitchFamily="49" charset="-122"/>
              </a:rPr>
              <a:t>仕途屡遭贬谪，</a:t>
            </a:r>
          </a:p>
          <a:p>
            <a:pPr fontAlgn="base">
              <a:spcBef>
                <a:spcPct val="0"/>
              </a:spcBef>
              <a:spcAft>
                <a:spcPct val="0"/>
              </a:spcAft>
            </a:pPr>
            <a:r>
              <a:rPr lang="zh-CN" altLang="en-US" sz="2800" b="1">
                <a:solidFill>
                  <a:srgbClr val="FF0000"/>
                </a:solidFill>
                <a:latin typeface="黑体" pitchFamily="49" charset="-122"/>
                <a:ea typeface="黑体" pitchFamily="49" charset="-122"/>
              </a:rPr>
              <a:t>失意难耐。</a:t>
            </a:r>
          </a:p>
        </p:txBody>
      </p:sp>
    </p:spTree>
    <p:extLst>
      <p:ext uri="{BB962C8B-B14F-4D97-AF65-F5344CB8AC3E}">
        <p14:creationId xmlns:p14="http://schemas.microsoft.com/office/powerpoint/2010/main" val="35285233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38"/>
                                        </p:tgtEl>
                                        <p:attrNameLst>
                                          <p:attrName>style.visibility</p:attrName>
                                        </p:attrNameLst>
                                      </p:cBhvr>
                                      <p:to>
                                        <p:strVal val="visible"/>
                                      </p:to>
                                    </p:set>
                                    <p:anim calcmode="lin" valueType="num">
                                      <p:cBhvr additive="base">
                                        <p:cTn id="7" dur="500" fill="hold"/>
                                        <p:tgtEl>
                                          <p:spTgt spid="29738"/>
                                        </p:tgtEl>
                                        <p:attrNameLst>
                                          <p:attrName>ppt_x</p:attrName>
                                        </p:attrNameLst>
                                      </p:cBhvr>
                                      <p:tavLst>
                                        <p:tav tm="0">
                                          <p:val>
                                            <p:strVal val="#ppt_x"/>
                                          </p:val>
                                        </p:tav>
                                        <p:tav tm="100000">
                                          <p:val>
                                            <p:strVal val="#ppt_x"/>
                                          </p:val>
                                        </p:tav>
                                      </p:tavLst>
                                    </p:anim>
                                    <p:anim calcmode="lin" valueType="num">
                                      <p:cBhvr additive="base">
                                        <p:cTn id="8" dur="500" fill="hold"/>
                                        <p:tgtEl>
                                          <p:spTgt spid="2973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9739"/>
                                        </p:tgtEl>
                                        <p:attrNameLst>
                                          <p:attrName>style.visibility</p:attrName>
                                        </p:attrNameLst>
                                      </p:cBhvr>
                                      <p:to>
                                        <p:strVal val="visible"/>
                                      </p:to>
                                    </p:set>
                                    <p:anim calcmode="lin" valueType="num">
                                      <p:cBhvr additive="base">
                                        <p:cTn id="11" dur="500" fill="hold"/>
                                        <p:tgtEl>
                                          <p:spTgt spid="29739"/>
                                        </p:tgtEl>
                                        <p:attrNameLst>
                                          <p:attrName>ppt_x</p:attrName>
                                        </p:attrNameLst>
                                      </p:cBhvr>
                                      <p:tavLst>
                                        <p:tav tm="0">
                                          <p:val>
                                            <p:strVal val="#ppt_x"/>
                                          </p:val>
                                        </p:tav>
                                        <p:tav tm="100000">
                                          <p:val>
                                            <p:strVal val="#ppt_x"/>
                                          </p:val>
                                        </p:tav>
                                      </p:tavLst>
                                    </p:anim>
                                    <p:anim calcmode="lin" valueType="num">
                                      <p:cBhvr additive="base">
                                        <p:cTn id="12" dur="500" fill="hold"/>
                                        <p:tgtEl>
                                          <p:spTgt spid="2973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9740"/>
                                        </p:tgtEl>
                                        <p:attrNameLst>
                                          <p:attrName>style.visibility</p:attrName>
                                        </p:attrNameLst>
                                      </p:cBhvr>
                                      <p:to>
                                        <p:strVal val="visible"/>
                                      </p:to>
                                    </p:set>
                                    <p:anim calcmode="lin" valueType="num">
                                      <p:cBhvr additive="base">
                                        <p:cTn id="17" dur="500" fill="hold"/>
                                        <p:tgtEl>
                                          <p:spTgt spid="29740"/>
                                        </p:tgtEl>
                                        <p:attrNameLst>
                                          <p:attrName>ppt_x</p:attrName>
                                        </p:attrNameLst>
                                      </p:cBhvr>
                                      <p:tavLst>
                                        <p:tav tm="0">
                                          <p:val>
                                            <p:strVal val="1+#ppt_w/2"/>
                                          </p:val>
                                        </p:tav>
                                        <p:tav tm="100000">
                                          <p:val>
                                            <p:strVal val="#ppt_x"/>
                                          </p:val>
                                        </p:tav>
                                      </p:tavLst>
                                    </p:anim>
                                    <p:anim calcmode="lin" valueType="num">
                                      <p:cBhvr additive="base">
                                        <p:cTn id="18" dur="500" fill="hold"/>
                                        <p:tgtEl>
                                          <p:spTgt spid="2974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29741"/>
                                        </p:tgtEl>
                                        <p:attrNameLst>
                                          <p:attrName>style.visibility</p:attrName>
                                        </p:attrNameLst>
                                      </p:cBhvr>
                                      <p:to>
                                        <p:strVal val="visible"/>
                                      </p:to>
                                    </p:set>
                                    <p:anim calcmode="lin" valueType="num">
                                      <p:cBhvr additive="base">
                                        <p:cTn id="21" dur="500" fill="hold"/>
                                        <p:tgtEl>
                                          <p:spTgt spid="29741"/>
                                        </p:tgtEl>
                                        <p:attrNameLst>
                                          <p:attrName>ppt_x</p:attrName>
                                        </p:attrNameLst>
                                      </p:cBhvr>
                                      <p:tavLst>
                                        <p:tav tm="0">
                                          <p:val>
                                            <p:strVal val="1+#ppt_w/2"/>
                                          </p:val>
                                        </p:tav>
                                        <p:tav tm="100000">
                                          <p:val>
                                            <p:strVal val="#ppt_x"/>
                                          </p:val>
                                        </p:tav>
                                      </p:tavLst>
                                    </p:anim>
                                    <p:anim calcmode="lin" valueType="num">
                                      <p:cBhvr additive="base">
                                        <p:cTn id="22" dur="500" fill="hold"/>
                                        <p:tgtEl>
                                          <p:spTgt spid="29741"/>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9742"/>
                                        </p:tgtEl>
                                        <p:attrNameLst>
                                          <p:attrName>style.visibility</p:attrName>
                                        </p:attrNameLst>
                                      </p:cBhvr>
                                      <p:to>
                                        <p:strVal val="visible"/>
                                      </p:to>
                                    </p:set>
                                    <p:anim calcmode="lin" valueType="num">
                                      <p:cBhvr additive="base">
                                        <p:cTn id="27" dur="500" fill="hold"/>
                                        <p:tgtEl>
                                          <p:spTgt spid="29742"/>
                                        </p:tgtEl>
                                        <p:attrNameLst>
                                          <p:attrName>ppt_x</p:attrName>
                                        </p:attrNameLst>
                                      </p:cBhvr>
                                      <p:tavLst>
                                        <p:tav tm="0">
                                          <p:val>
                                            <p:strVal val="1+#ppt_w/2"/>
                                          </p:val>
                                        </p:tav>
                                        <p:tav tm="100000">
                                          <p:val>
                                            <p:strVal val="#ppt_x"/>
                                          </p:val>
                                        </p:tav>
                                      </p:tavLst>
                                    </p:anim>
                                    <p:anim calcmode="lin" valueType="num">
                                      <p:cBhvr additive="base">
                                        <p:cTn id="28" dur="500" fill="hold"/>
                                        <p:tgtEl>
                                          <p:spTgt spid="2974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9743"/>
                                        </p:tgtEl>
                                        <p:attrNameLst>
                                          <p:attrName>style.visibility</p:attrName>
                                        </p:attrNameLst>
                                      </p:cBhvr>
                                      <p:to>
                                        <p:strVal val="visible"/>
                                      </p:to>
                                    </p:set>
                                    <p:anim calcmode="lin" valueType="num">
                                      <p:cBhvr additive="base">
                                        <p:cTn id="31" dur="500" fill="hold"/>
                                        <p:tgtEl>
                                          <p:spTgt spid="29743"/>
                                        </p:tgtEl>
                                        <p:attrNameLst>
                                          <p:attrName>ppt_x</p:attrName>
                                        </p:attrNameLst>
                                      </p:cBhvr>
                                      <p:tavLst>
                                        <p:tav tm="0">
                                          <p:val>
                                            <p:strVal val="1+#ppt_w/2"/>
                                          </p:val>
                                        </p:tav>
                                        <p:tav tm="100000">
                                          <p:val>
                                            <p:strVal val="#ppt_x"/>
                                          </p:val>
                                        </p:tav>
                                      </p:tavLst>
                                    </p:anim>
                                    <p:anim calcmode="lin" valueType="num">
                                      <p:cBhvr additive="base">
                                        <p:cTn id="32" dur="500" fill="hold"/>
                                        <p:tgtEl>
                                          <p:spTgt spid="2974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9744"/>
                                        </p:tgtEl>
                                        <p:attrNameLst>
                                          <p:attrName>style.visibility</p:attrName>
                                        </p:attrNameLst>
                                      </p:cBhvr>
                                      <p:to>
                                        <p:strVal val="visible"/>
                                      </p:to>
                                    </p:set>
                                    <p:anim calcmode="lin" valueType="num">
                                      <p:cBhvr additive="base">
                                        <p:cTn id="37" dur="500" fill="hold"/>
                                        <p:tgtEl>
                                          <p:spTgt spid="29744"/>
                                        </p:tgtEl>
                                        <p:attrNameLst>
                                          <p:attrName>ppt_x</p:attrName>
                                        </p:attrNameLst>
                                      </p:cBhvr>
                                      <p:tavLst>
                                        <p:tav tm="0">
                                          <p:val>
                                            <p:strVal val="1+#ppt_w/2"/>
                                          </p:val>
                                        </p:tav>
                                        <p:tav tm="100000">
                                          <p:val>
                                            <p:strVal val="#ppt_x"/>
                                          </p:val>
                                        </p:tav>
                                      </p:tavLst>
                                    </p:anim>
                                    <p:anim calcmode="lin" valueType="num">
                                      <p:cBhvr additive="base">
                                        <p:cTn id="38" dur="500" fill="hold"/>
                                        <p:tgtEl>
                                          <p:spTgt spid="2974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9745"/>
                                        </p:tgtEl>
                                        <p:attrNameLst>
                                          <p:attrName>style.visibility</p:attrName>
                                        </p:attrNameLst>
                                      </p:cBhvr>
                                      <p:to>
                                        <p:strVal val="visible"/>
                                      </p:to>
                                    </p:set>
                                    <p:anim calcmode="lin" valueType="num">
                                      <p:cBhvr additive="base">
                                        <p:cTn id="41" dur="500" fill="hold"/>
                                        <p:tgtEl>
                                          <p:spTgt spid="29745"/>
                                        </p:tgtEl>
                                        <p:attrNameLst>
                                          <p:attrName>ppt_x</p:attrName>
                                        </p:attrNameLst>
                                      </p:cBhvr>
                                      <p:tavLst>
                                        <p:tav tm="0">
                                          <p:val>
                                            <p:strVal val="1+#ppt_w/2"/>
                                          </p:val>
                                        </p:tav>
                                        <p:tav tm="100000">
                                          <p:val>
                                            <p:strVal val="#ppt_x"/>
                                          </p:val>
                                        </p:tav>
                                      </p:tavLst>
                                    </p:anim>
                                    <p:anim calcmode="lin" valueType="num">
                                      <p:cBhvr additive="base">
                                        <p:cTn id="42" dur="500" fill="hold"/>
                                        <p:tgtEl>
                                          <p:spTgt spid="29745"/>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9746"/>
                                        </p:tgtEl>
                                        <p:attrNameLst>
                                          <p:attrName>style.visibility</p:attrName>
                                        </p:attrNameLst>
                                      </p:cBhvr>
                                      <p:to>
                                        <p:strVal val="visible"/>
                                      </p:to>
                                    </p:set>
                                    <p:anim calcmode="lin" valueType="num">
                                      <p:cBhvr additive="base">
                                        <p:cTn id="47" dur="500" fill="hold"/>
                                        <p:tgtEl>
                                          <p:spTgt spid="29746"/>
                                        </p:tgtEl>
                                        <p:attrNameLst>
                                          <p:attrName>ppt_x</p:attrName>
                                        </p:attrNameLst>
                                      </p:cBhvr>
                                      <p:tavLst>
                                        <p:tav tm="0">
                                          <p:val>
                                            <p:strVal val="1+#ppt_w/2"/>
                                          </p:val>
                                        </p:tav>
                                        <p:tav tm="100000">
                                          <p:val>
                                            <p:strVal val="#ppt_x"/>
                                          </p:val>
                                        </p:tav>
                                      </p:tavLst>
                                    </p:anim>
                                    <p:anim calcmode="lin" valueType="num">
                                      <p:cBhvr additive="base">
                                        <p:cTn id="48" dur="500" fill="hold"/>
                                        <p:tgtEl>
                                          <p:spTgt spid="2974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9747"/>
                                        </p:tgtEl>
                                        <p:attrNameLst>
                                          <p:attrName>style.visibility</p:attrName>
                                        </p:attrNameLst>
                                      </p:cBhvr>
                                      <p:to>
                                        <p:strVal val="visible"/>
                                      </p:to>
                                    </p:set>
                                    <p:anim calcmode="lin" valueType="num">
                                      <p:cBhvr additive="base">
                                        <p:cTn id="51" dur="500" fill="hold"/>
                                        <p:tgtEl>
                                          <p:spTgt spid="29747"/>
                                        </p:tgtEl>
                                        <p:attrNameLst>
                                          <p:attrName>ppt_x</p:attrName>
                                        </p:attrNameLst>
                                      </p:cBhvr>
                                      <p:tavLst>
                                        <p:tav tm="0">
                                          <p:val>
                                            <p:strVal val="1+#ppt_w/2"/>
                                          </p:val>
                                        </p:tav>
                                        <p:tav tm="100000">
                                          <p:val>
                                            <p:strVal val="#ppt_x"/>
                                          </p:val>
                                        </p:tav>
                                      </p:tavLst>
                                    </p:anim>
                                    <p:anim calcmode="lin" valueType="num">
                                      <p:cBhvr additive="base">
                                        <p:cTn id="52" dur="500" fill="hold"/>
                                        <p:tgtEl>
                                          <p:spTgt spid="29747"/>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9748"/>
                                        </p:tgtEl>
                                        <p:attrNameLst>
                                          <p:attrName>style.visibility</p:attrName>
                                        </p:attrNameLst>
                                      </p:cBhvr>
                                      <p:to>
                                        <p:strVal val="visible"/>
                                      </p:to>
                                    </p:set>
                                    <p:anim calcmode="lin" valueType="num">
                                      <p:cBhvr additive="base">
                                        <p:cTn id="57" dur="500" fill="hold"/>
                                        <p:tgtEl>
                                          <p:spTgt spid="29748"/>
                                        </p:tgtEl>
                                        <p:attrNameLst>
                                          <p:attrName>ppt_x</p:attrName>
                                        </p:attrNameLst>
                                      </p:cBhvr>
                                      <p:tavLst>
                                        <p:tav tm="0">
                                          <p:val>
                                            <p:strVal val="#ppt_x"/>
                                          </p:val>
                                        </p:tav>
                                        <p:tav tm="100000">
                                          <p:val>
                                            <p:strVal val="#ppt_x"/>
                                          </p:val>
                                        </p:tav>
                                      </p:tavLst>
                                    </p:anim>
                                    <p:anim calcmode="lin" valueType="num">
                                      <p:cBhvr additive="base">
                                        <p:cTn id="58" dur="500" fill="hold"/>
                                        <p:tgtEl>
                                          <p:spTgt spid="2974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9749"/>
                                        </p:tgtEl>
                                        <p:attrNameLst>
                                          <p:attrName>style.visibility</p:attrName>
                                        </p:attrNameLst>
                                      </p:cBhvr>
                                      <p:to>
                                        <p:strVal val="visible"/>
                                      </p:to>
                                    </p:set>
                                    <p:anim calcmode="lin" valueType="num">
                                      <p:cBhvr additive="base">
                                        <p:cTn id="61" dur="500" fill="hold"/>
                                        <p:tgtEl>
                                          <p:spTgt spid="29749"/>
                                        </p:tgtEl>
                                        <p:attrNameLst>
                                          <p:attrName>ppt_x</p:attrName>
                                        </p:attrNameLst>
                                      </p:cBhvr>
                                      <p:tavLst>
                                        <p:tav tm="0">
                                          <p:val>
                                            <p:strVal val="#ppt_x"/>
                                          </p:val>
                                        </p:tav>
                                        <p:tav tm="100000">
                                          <p:val>
                                            <p:strVal val="#ppt_x"/>
                                          </p:val>
                                        </p:tav>
                                      </p:tavLst>
                                    </p:anim>
                                    <p:anim calcmode="lin" valueType="num">
                                      <p:cBhvr additive="base">
                                        <p:cTn id="62" dur="500" fill="hold"/>
                                        <p:tgtEl>
                                          <p:spTgt spid="29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8" grpId="0"/>
      <p:bldP spid="29739" grpId="0"/>
      <p:bldP spid="29740" grpId="0"/>
      <p:bldP spid="29741" grpId="0"/>
      <p:bldP spid="29742" grpId="0"/>
      <p:bldP spid="29743" grpId="0"/>
      <p:bldP spid="29744" grpId="0"/>
      <p:bldP spid="29745" grpId="0"/>
      <p:bldP spid="29746" grpId="0"/>
      <p:bldP spid="29747" grpId="0"/>
      <p:bldP spid="29748" grpId="0"/>
      <p:bldP spid="2974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TextBox 11" title=""/>
          <p:cNvSpPr txBox="1"/>
          <p:nvPr/>
        </p:nvSpPr>
        <p:spPr>
          <a:xfrm>
            <a:off x="4025900" y="477838"/>
            <a:ext cx="4897438" cy="830262"/>
          </a:xfrm>
          <a:prstGeom prst="rect">
            <a:avLst/>
          </a:prstGeom>
          <a:noFill/>
        </p:spPr>
        <p:txBody>
          <a:bodyPr>
            <a:spAutoFit/>
          </a:bodyPr>
          <a:lstStyle/>
          <a:p>
            <a:pPr fontAlgn="base">
              <a:spcBef>
                <a:spcPct val="0"/>
              </a:spcBef>
              <a:spcAft>
                <a:spcPct val="0"/>
              </a:spcAft>
              <a:defRPr/>
            </a:pPr>
            <a:r>
              <a:rPr lang="zh-CN" altLang="en-US" sz="4800" b="1">
                <a:solidFill>
                  <a:srgbClr val="FF0000"/>
                </a:solidFill>
                <a:latin typeface="Arial"/>
                <a:ea typeface="宋体" panose="02010600030101010101" pitchFamily="2" charset="-122"/>
              </a:rPr>
              <a:t>尾联</a:t>
            </a:r>
            <a:r>
              <a:rPr lang="en-US" altLang="zh-CN" sz="4800" b="1">
                <a:solidFill>
                  <a:srgbClr val="FF0000"/>
                </a:solidFill>
                <a:latin typeface="Arial"/>
                <a:ea typeface="宋体" panose="02010600030101010101" pitchFamily="2" charset="-122"/>
              </a:rPr>
              <a:t>——</a:t>
            </a:r>
            <a:r>
              <a:rPr lang="zh-CN" altLang="en-US" sz="4800" b="1">
                <a:solidFill>
                  <a:srgbClr val="FF0000"/>
                </a:solidFill>
                <a:latin typeface="Arial"/>
                <a:ea typeface="宋体" panose="02010600030101010101" pitchFamily="2" charset="-122"/>
              </a:rPr>
              <a:t>赏感情</a:t>
            </a:r>
          </a:p>
        </p:txBody>
      </p:sp>
      <p:sp>
        <p:nvSpPr>
          <p:cNvPr id="52226" name="矩形 2" title=""/>
          <p:cNvSpPr>
            <a:spLocks noChangeArrowheads="1"/>
          </p:cNvSpPr>
          <p:nvPr/>
        </p:nvSpPr>
        <p:spPr bwMode="auto">
          <a:xfrm>
            <a:off x="2927351" y="2651125"/>
            <a:ext cx="6481763" cy="2554288"/>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000000"/>
                </a:solidFill>
                <a:latin typeface="楷体_GB2312" pitchFamily="49" charset="-122"/>
                <a:ea typeface="楷体" panose="02010609060101010101" pitchFamily="49" charset="-122"/>
              </a:rPr>
              <a:t>由两者的对比：看出作者通过对诸葛亮的壮志未酬的惋惜，抒发了自己的功业未就的深沉感慨。</a:t>
            </a:r>
          </a:p>
        </p:txBody>
      </p:sp>
      <p:pic>
        <p:nvPicPr>
          <p:cNvPr id="52227" name="图片 4" title=""/>
          <p:cNvPicPr>
            <a:picLocks noChangeAspect="1"/>
          </p:cNvPicPr>
          <p:nvPr/>
        </p:nvPicPr>
        <p:blipFill>
          <a:blip r:embed="rId2"/>
          <a:stretch>
            <a:fillRect/>
          </a:stretch>
        </p:blipFill>
        <p:spPr bwMode="auto">
          <a:xfrm>
            <a:off x="3138488" y="1225550"/>
            <a:ext cx="2381250" cy="1428750"/>
          </a:xfrm>
          <a:prstGeom prst="rect">
            <a:avLst/>
          </a:prstGeom>
          <a:noFill/>
          <a:ln w="9525">
            <a:noFill/>
            <a:miter lim="800000"/>
          </a:ln>
        </p:spPr>
      </p:pic>
      <p:pic>
        <p:nvPicPr>
          <p:cNvPr id="6146" name="Picture 2" titl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38288" y="5138043"/>
            <a:ext cx="3200400" cy="1719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837507219"/>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1442" name="矩形 61441" title=""/>
          <p:cNvSpPr>
            <a:spLocks noChangeArrowheads="1"/>
          </p:cNvSpPr>
          <p:nvPr/>
        </p:nvSpPr>
        <p:spPr bwMode="auto">
          <a:xfrm>
            <a:off x="2895600" y="449264"/>
            <a:ext cx="3886200" cy="6408737"/>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丞相祠堂何处寻？</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锦官城外柏森森。</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映阶碧草自春色，</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隔叶黄鹂空好音。</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三顾频烦天下计，</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两朝开济老臣心。</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出师未捷身先死，</a:t>
            </a:r>
          </a:p>
          <a:p>
            <a:pPr fontAlgn="base">
              <a:spcBef>
                <a:spcPct val="50000"/>
              </a:spcBef>
              <a:spcAft>
                <a:spcPct val="0"/>
              </a:spcAft>
              <a:buClr>
                <a:srgbClr val="FFFFFF"/>
              </a:buClr>
            </a:pPr>
            <a:r>
              <a:rPr lang="zh-CN" altLang="en-US" sz="3600" b="1">
                <a:solidFill>
                  <a:srgbClr val="0099CC"/>
                </a:solidFill>
                <a:latin typeface="Times New Roman" panose="02020603050405020304" pitchFamily="18" charset="0"/>
                <a:ea typeface="隶书"/>
                <a:cs typeface="隶书"/>
              </a:rPr>
              <a:t>长使英雄泪满襟。</a:t>
            </a:r>
          </a:p>
        </p:txBody>
      </p:sp>
      <p:sp>
        <p:nvSpPr>
          <p:cNvPr id="61443" name="文本框 61442" title=""/>
          <p:cNvSpPr txBox="1"/>
          <p:nvPr/>
        </p:nvSpPr>
        <p:spPr>
          <a:xfrm>
            <a:off x="1427758" y="2209800"/>
            <a:ext cx="923330" cy="2667000"/>
          </a:xfrm>
          <a:prstGeom prst="rect">
            <a:avLst/>
          </a:prstGeom>
          <a:noFill/>
          <a:ln w="9525">
            <a:noFill/>
          </a:ln>
        </p:spPr>
        <p:txBody>
          <a:bodyPr vert="eaVert">
            <a:spAutoFit/>
          </a:bodyPr>
          <a:lstStyle/>
          <a:p>
            <a:pPr fontAlgn="base">
              <a:spcBef>
                <a:spcPct val="50000"/>
              </a:spcBef>
              <a:spcAft>
                <a:spcPct val="0"/>
              </a:spcAft>
              <a:buClr>
                <a:srgbClr val="FFFFFF"/>
              </a:buClr>
              <a:defRPr/>
            </a:pPr>
            <a:r>
              <a:rPr lang="zh-CN" altLang="en-US" sz="4800" b="1">
                <a:solidFill>
                  <a:srgbClr val="0099CC"/>
                </a:solidFill>
                <a:effectLst>
                  <a:outerShdw blurRad="38100" dist="38100" dir="2700000">
                    <a:srgbClr val="C0C0C0"/>
                  </a:outerShdw>
                </a:effectLst>
                <a:latin typeface="Times New Roman" panose="02020603050405020304" pitchFamily="18" charset="0"/>
                <a:ea typeface="华文彩云" pitchFamily="2" charset="-122"/>
              </a:rPr>
              <a:t>蜀        相</a:t>
            </a:r>
          </a:p>
        </p:txBody>
      </p:sp>
      <p:sp>
        <p:nvSpPr>
          <p:cNvPr id="61444" name="右大括号 61443" title=""/>
          <p:cNvSpPr/>
          <p:nvPr/>
        </p:nvSpPr>
        <p:spPr bwMode="auto">
          <a:xfrm>
            <a:off x="6781800" y="762000"/>
            <a:ext cx="228600" cy="1066800"/>
          </a:xfrm>
          <a:prstGeom prst="rightBrace">
            <a:avLst>
              <a:gd name="adj1" fmla="val 38889"/>
              <a:gd name="adj2" fmla="val 50000"/>
            </a:avLst>
          </a:prstGeom>
          <a:noFill/>
          <a:ln w="9525">
            <a:solidFill>
              <a:schemeClr val="tx1"/>
            </a:solidFill>
            <a:round/>
          </a:ln>
        </p:spPr>
        <p:txBody>
          <a:bodyPr/>
          <a:lstStyle/>
          <a:p>
            <a:pPr fontAlgn="base">
              <a:spcBef>
                <a:spcPct val="0"/>
              </a:spcBef>
              <a:spcAft>
                <a:spcPct val="0"/>
              </a:spcAft>
            </a:pPr>
            <a:endParaRPr lang="zh-CN" altLang="en-US">
              <a:solidFill>
                <a:srgbClr val="000000"/>
              </a:solidFill>
            </a:endParaRPr>
          </a:p>
        </p:txBody>
      </p:sp>
      <p:sp>
        <p:nvSpPr>
          <p:cNvPr id="61445" name="文本框 61444" title=""/>
          <p:cNvSpPr txBox="1">
            <a:spLocks noChangeArrowheads="1"/>
          </p:cNvSpPr>
          <p:nvPr/>
        </p:nvSpPr>
        <p:spPr bwMode="auto">
          <a:xfrm>
            <a:off x="7239000" y="1066800"/>
            <a:ext cx="3429000" cy="457200"/>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2400" b="1">
                <a:solidFill>
                  <a:srgbClr val="FF0000"/>
                </a:solidFill>
                <a:latin typeface="Times New Roman" panose="02020603050405020304" pitchFamily="18" charset="0"/>
              </a:rPr>
              <a:t>自问自答    点明地点</a:t>
            </a:r>
          </a:p>
        </p:txBody>
      </p:sp>
      <p:sp>
        <p:nvSpPr>
          <p:cNvPr id="61446" name="右大括号 61445" title=""/>
          <p:cNvSpPr/>
          <p:nvPr/>
        </p:nvSpPr>
        <p:spPr bwMode="auto">
          <a:xfrm>
            <a:off x="6781800" y="2362200"/>
            <a:ext cx="228600" cy="1066800"/>
          </a:xfrm>
          <a:prstGeom prst="rightBrace">
            <a:avLst>
              <a:gd name="adj1" fmla="val 38889"/>
              <a:gd name="adj2" fmla="val 50000"/>
            </a:avLst>
          </a:prstGeom>
          <a:noFill/>
          <a:ln w="9525">
            <a:solidFill>
              <a:schemeClr val="tx1"/>
            </a:solidFill>
            <a:round/>
          </a:ln>
        </p:spPr>
        <p:txBody>
          <a:bodyPr/>
          <a:lstStyle/>
          <a:p>
            <a:pPr fontAlgn="base">
              <a:spcBef>
                <a:spcPct val="0"/>
              </a:spcBef>
              <a:spcAft>
                <a:spcPct val="0"/>
              </a:spcAft>
            </a:pPr>
            <a:endParaRPr lang="zh-CN" altLang="en-US">
              <a:solidFill>
                <a:srgbClr val="000000"/>
              </a:solidFill>
            </a:endParaRPr>
          </a:p>
        </p:txBody>
      </p:sp>
      <p:sp>
        <p:nvSpPr>
          <p:cNvPr id="61447" name="文本框 61446" title=""/>
          <p:cNvSpPr txBox="1">
            <a:spLocks noChangeArrowheads="1"/>
          </p:cNvSpPr>
          <p:nvPr/>
        </p:nvSpPr>
        <p:spPr bwMode="auto">
          <a:xfrm>
            <a:off x="7239000" y="2590800"/>
            <a:ext cx="3429000" cy="457200"/>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2400" b="1">
                <a:solidFill>
                  <a:srgbClr val="FF0000"/>
                </a:solidFill>
                <a:latin typeface="Times New Roman" panose="02020603050405020304" pitchFamily="18" charset="0"/>
              </a:rPr>
              <a:t>描述景象    凄清冷落</a:t>
            </a:r>
          </a:p>
        </p:txBody>
      </p:sp>
      <p:sp>
        <p:nvSpPr>
          <p:cNvPr id="61448" name="右大括号 61447" title=""/>
          <p:cNvSpPr/>
          <p:nvPr/>
        </p:nvSpPr>
        <p:spPr bwMode="auto">
          <a:xfrm>
            <a:off x="6781800" y="3962400"/>
            <a:ext cx="228600" cy="1066800"/>
          </a:xfrm>
          <a:prstGeom prst="rightBrace">
            <a:avLst>
              <a:gd name="adj1" fmla="val 38889"/>
              <a:gd name="adj2" fmla="val 50000"/>
            </a:avLst>
          </a:prstGeom>
          <a:noFill/>
          <a:ln w="9525">
            <a:solidFill>
              <a:schemeClr val="tx1"/>
            </a:solidFill>
            <a:round/>
          </a:ln>
        </p:spPr>
        <p:txBody>
          <a:bodyPr/>
          <a:lstStyle/>
          <a:p>
            <a:pPr fontAlgn="base">
              <a:spcBef>
                <a:spcPct val="0"/>
              </a:spcBef>
              <a:spcAft>
                <a:spcPct val="0"/>
              </a:spcAft>
            </a:pPr>
            <a:endParaRPr lang="zh-CN" altLang="en-US">
              <a:solidFill>
                <a:srgbClr val="000000"/>
              </a:solidFill>
            </a:endParaRPr>
          </a:p>
        </p:txBody>
      </p:sp>
      <p:sp>
        <p:nvSpPr>
          <p:cNvPr id="61449" name="文本框 61448" title=""/>
          <p:cNvSpPr txBox="1">
            <a:spLocks noChangeArrowheads="1"/>
          </p:cNvSpPr>
          <p:nvPr/>
        </p:nvSpPr>
        <p:spPr bwMode="auto">
          <a:xfrm>
            <a:off x="7239000" y="4191000"/>
            <a:ext cx="3429000" cy="457200"/>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2400" b="1">
                <a:solidFill>
                  <a:srgbClr val="FF0000"/>
                </a:solidFill>
                <a:latin typeface="Times New Roman" panose="02020603050405020304" pitchFamily="18" charset="0"/>
              </a:rPr>
              <a:t>称赞业绩    表达仰慕</a:t>
            </a:r>
          </a:p>
        </p:txBody>
      </p:sp>
      <p:sp>
        <p:nvSpPr>
          <p:cNvPr id="61450" name="右大括号 61449" title=""/>
          <p:cNvSpPr/>
          <p:nvPr/>
        </p:nvSpPr>
        <p:spPr bwMode="auto">
          <a:xfrm>
            <a:off x="6781800" y="5562600"/>
            <a:ext cx="228600" cy="1066800"/>
          </a:xfrm>
          <a:prstGeom prst="rightBrace">
            <a:avLst>
              <a:gd name="adj1" fmla="val 38889"/>
              <a:gd name="adj2" fmla="val 50000"/>
            </a:avLst>
          </a:prstGeom>
          <a:noFill/>
          <a:ln w="9525">
            <a:solidFill>
              <a:schemeClr val="tx1"/>
            </a:solidFill>
            <a:round/>
          </a:ln>
        </p:spPr>
        <p:txBody>
          <a:bodyPr/>
          <a:lstStyle/>
          <a:p>
            <a:pPr fontAlgn="base">
              <a:spcBef>
                <a:spcPct val="0"/>
              </a:spcBef>
              <a:spcAft>
                <a:spcPct val="0"/>
              </a:spcAft>
            </a:pPr>
            <a:endParaRPr lang="zh-CN" altLang="en-US">
              <a:solidFill>
                <a:srgbClr val="000000"/>
              </a:solidFill>
            </a:endParaRPr>
          </a:p>
        </p:txBody>
      </p:sp>
      <p:sp>
        <p:nvSpPr>
          <p:cNvPr id="61451" name="文本框 61450" title=""/>
          <p:cNvSpPr txBox="1">
            <a:spLocks noChangeArrowheads="1"/>
          </p:cNvSpPr>
          <p:nvPr/>
        </p:nvSpPr>
        <p:spPr bwMode="auto">
          <a:xfrm>
            <a:off x="7239000" y="5715000"/>
            <a:ext cx="3429000" cy="457200"/>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2400" b="1">
                <a:solidFill>
                  <a:srgbClr val="FF0000"/>
                </a:solidFill>
                <a:latin typeface="Times New Roman" panose="02020603050405020304" pitchFamily="18" charset="0"/>
              </a:rPr>
              <a:t>壮志未酬    痛苦伤感</a:t>
            </a:r>
          </a:p>
        </p:txBody>
      </p:sp>
      <p:sp>
        <p:nvSpPr>
          <p:cNvPr id="61452" name="文本框 61451" title=""/>
          <p:cNvSpPr txBox="1">
            <a:spLocks noChangeArrowheads="1"/>
          </p:cNvSpPr>
          <p:nvPr/>
        </p:nvSpPr>
        <p:spPr bwMode="auto">
          <a:xfrm>
            <a:off x="8382000" y="457200"/>
            <a:ext cx="592138" cy="579438"/>
          </a:xfrm>
          <a:prstGeom prst="rect">
            <a:avLst/>
          </a:prstGeom>
          <a:solidFill>
            <a:schemeClr val="accent1"/>
          </a:solidFill>
          <a:ln w="9525">
            <a:noFill/>
            <a:miter lim="800000"/>
          </a:ln>
        </p:spPr>
        <p:txBody>
          <a:bodyPr wrap="none">
            <a:spAutoFit/>
          </a:bodyPr>
          <a:lstStyle/>
          <a:p>
            <a:pPr fontAlgn="base">
              <a:spcBef>
                <a:spcPct val="0"/>
              </a:spcBef>
              <a:spcAft>
                <a:spcPct val="0"/>
              </a:spcAft>
              <a:buClr>
                <a:srgbClr val="FFFFFF"/>
              </a:buClr>
            </a:pPr>
            <a:r>
              <a:rPr lang="zh-CN" altLang="en-US" sz="3200" b="1">
                <a:solidFill>
                  <a:srgbClr val="000000"/>
                </a:solidFill>
                <a:latin typeface="Times New Roman" panose="02020603050405020304" pitchFamily="18" charset="0"/>
                <a:ea typeface="黑体" pitchFamily="49" charset="-122"/>
              </a:rPr>
              <a:t>起</a:t>
            </a:r>
          </a:p>
        </p:txBody>
      </p:sp>
      <p:sp>
        <p:nvSpPr>
          <p:cNvPr id="61453" name="文本框 61452" title=""/>
          <p:cNvSpPr txBox="1">
            <a:spLocks noChangeArrowheads="1"/>
          </p:cNvSpPr>
          <p:nvPr/>
        </p:nvSpPr>
        <p:spPr bwMode="auto">
          <a:xfrm>
            <a:off x="8382000" y="1981200"/>
            <a:ext cx="590550" cy="579438"/>
          </a:xfrm>
          <a:prstGeom prst="rect">
            <a:avLst/>
          </a:prstGeom>
          <a:solidFill>
            <a:schemeClr val="accent1"/>
          </a:solidFill>
          <a:ln w="9525">
            <a:noFill/>
            <a:miter lim="800000"/>
          </a:ln>
        </p:spPr>
        <p:txBody>
          <a:bodyPr wrap="none">
            <a:spAutoFit/>
          </a:bodyPr>
          <a:lstStyle/>
          <a:p>
            <a:pPr fontAlgn="base">
              <a:spcBef>
                <a:spcPct val="0"/>
              </a:spcBef>
              <a:spcAft>
                <a:spcPct val="0"/>
              </a:spcAft>
              <a:buClr>
                <a:srgbClr val="FFFFFF"/>
              </a:buClr>
            </a:pPr>
            <a:r>
              <a:rPr lang="zh-CN" altLang="en-US" sz="3200">
                <a:solidFill>
                  <a:srgbClr val="000000"/>
                </a:solidFill>
                <a:latin typeface="Times New Roman" panose="02020603050405020304" pitchFamily="18" charset="0"/>
                <a:ea typeface="黑体" pitchFamily="49" charset="-122"/>
              </a:rPr>
              <a:t>承</a:t>
            </a:r>
          </a:p>
        </p:txBody>
      </p:sp>
      <p:sp>
        <p:nvSpPr>
          <p:cNvPr id="61454" name="文本框 61453" title=""/>
          <p:cNvSpPr txBox="1">
            <a:spLocks noChangeArrowheads="1"/>
          </p:cNvSpPr>
          <p:nvPr/>
        </p:nvSpPr>
        <p:spPr bwMode="auto">
          <a:xfrm>
            <a:off x="8382000" y="3581400"/>
            <a:ext cx="590550" cy="579438"/>
          </a:xfrm>
          <a:prstGeom prst="rect">
            <a:avLst/>
          </a:prstGeom>
          <a:solidFill>
            <a:schemeClr val="accent1"/>
          </a:solidFill>
          <a:ln w="9525">
            <a:noFill/>
            <a:miter lim="800000"/>
          </a:ln>
        </p:spPr>
        <p:txBody>
          <a:bodyPr wrap="none">
            <a:spAutoFit/>
          </a:bodyPr>
          <a:lstStyle/>
          <a:p>
            <a:pPr fontAlgn="base">
              <a:spcBef>
                <a:spcPct val="0"/>
              </a:spcBef>
              <a:spcAft>
                <a:spcPct val="0"/>
              </a:spcAft>
              <a:buClr>
                <a:srgbClr val="FFFFFF"/>
              </a:buClr>
            </a:pPr>
            <a:r>
              <a:rPr lang="zh-CN" altLang="en-US" sz="3200">
                <a:solidFill>
                  <a:srgbClr val="000000"/>
                </a:solidFill>
                <a:latin typeface="Times New Roman" panose="02020603050405020304" pitchFamily="18" charset="0"/>
                <a:ea typeface="黑体" pitchFamily="49" charset="-122"/>
              </a:rPr>
              <a:t>转</a:t>
            </a:r>
          </a:p>
        </p:txBody>
      </p:sp>
      <p:sp>
        <p:nvSpPr>
          <p:cNvPr id="61455" name="文本框 61454" title=""/>
          <p:cNvSpPr txBox="1">
            <a:spLocks noChangeArrowheads="1"/>
          </p:cNvSpPr>
          <p:nvPr/>
        </p:nvSpPr>
        <p:spPr bwMode="auto">
          <a:xfrm>
            <a:off x="8458200" y="5105400"/>
            <a:ext cx="590550" cy="579438"/>
          </a:xfrm>
          <a:prstGeom prst="rect">
            <a:avLst/>
          </a:prstGeom>
          <a:solidFill>
            <a:schemeClr val="accent1"/>
          </a:solidFill>
          <a:ln w="9525">
            <a:noFill/>
            <a:miter lim="800000"/>
          </a:ln>
        </p:spPr>
        <p:txBody>
          <a:bodyPr wrap="none">
            <a:spAutoFit/>
          </a:bodyPr>
          <a:lstStyle/>
          <a:p>
            <a:pPr fontAlgn="base">
              <a:spcBef>
                <a:spcPct val="0"/>
              </a:spcBef>
              <a:spcAft>
                <a:spcPct val="0"/>
              </a:spcAft>
              <a:buClr>
                <a:srgbClr val="FFFFFF"/>
              </a:buClr>
            </a:pPr>
            <a:r>
              <a:rPr lang="zh-CN" altLang="en-US" sz="3200">
                <a:solidFill>
                  <a:srgbClr val="000000"/>
                </a:solidFill>
                <a:latin typeface="Times New Roman" panose="02020603050405020304" pitchFamily="18" charset="0"/>
                <a:ea typeface="黑体" pitchFamily="49" charset="-122"/>
              </a:rPr>
              <a:t>合</a:t>
            </a:r>
          </a:p>
        </p:txBody>
      </p:sp>
      <p:sp>
        <p:nvSpPr>
          <p:cNvPr id="61456" name="文本框 61455" title=""/>
          <p:cNvSpPr txBox="1">
            <a:spLocks noChangeArrowheads="1"/>
          </p:cNvSpPr>
          <p:nvPr/>
        </p:nvSpPr>
        <p:spPr bwMode="auto">
          <a:xfrm>
            <a:off x="2161342" y="404813"/>
            <a:ext cx="677108" cy="2952750"/>
          </a:xfrm>
          <a:prstGeom prst="rect">
            <a:avLst/>
          </a:prstGeom>
          <a:noFill/>
          <a:ln w="9525">
            <a:noFill/>
            <a:miter lim="800000"/>
          </a:ln>
        </p:spPr>
        <p:txBody>
          <a:bodyPr vert="eaVert">
            <a:spAutoFit/>
          </a:bodyPr>
          <a:lstStyle/>
          <a:p>
            <a:pPr fontAlgn="base">
              <a:spcBef>
                <a:spcPct val="50000"/>
              </a:spcBef>
              <a:spcAft>
                <a:spcPct val="0"/>
              </a:spcAft>
              <a:buClr>
                <a:srgbClr val="FFFFFF"/>
              </a:buClr>
            </a:pPr>
            <a:r>
              <a:rPr lang="en-US" altLang="zh-CN" sz="3200">
                <a:solidFill>
                  <a:srgbClr val="000000"/>
                </a:solidFill>
              </a:rPr>
              <a:t>  </a:t>
            </a:r>
            <a:r>
              <a:rPr lang="zh-CN" altLang="en-US" sz="3200" b="1">
                <a:solidFill>
                  <a:srgbClr val="CC0000"/>
                </a:solidFill>
              </a:rPr>
              <a:t>借  景   抒   情</a:t>
            </a:r>
          </a:p>
        </p:txBody>
      </p:sp>
      <p:sp>
        <p:nvSpPr>
          <p:cNvPr id="61457" name="文本框 61456" title=""/>
          <p:cNvSpPr txBox="1">
            <a:spLocks noChangeArrowheads="1"/>
          </p:cNvSpPr>
          <p:nvPr/>
        </p:nvSpPr>
        <p:spPr bwMode="auto">
          <a:xfrm>
            <a:off x="2178805" y="3860800"/>
            <a:ext cx="677108" cy="2736850"/>
          </a:xfrm>
          <a:prstGeom prst="rect">
            <a:avLst/>
          </a:prstGeom>
          <a:noFill/>
          <a:ln w="9525">
            <a:noFill/>
            <a:miter lim="800000"/>
          </a:ln>
        </p:spPr>
        <p:txBody>
          <a:bodyPr vert="eaVert">
            <a:spAutoFit/>
          </a:bodyPr>
          <a:lstStyle/>
          <a:p>
            <a:pPr fontAlgn="base">
              <a:spcBef>
                <a:spcPct val="50000"/>
              </a:spcBef>
              <a:spcAft>
                <a:spcPct val="0"/>
              </a:spcAft>
              <a:buClr>
                <a:srgbClr val="FFFFFF"/>
              </a:buClr>
            </a:pPr>
            <a:r>
              <a:rPr lang="en-US" altLang="zh-CN" sz="2800" b="1">
                <a:solidFill>
                  <a:srgbClr val="CC0000"/>
                </a:solidFill>
              </a:rPr>
              <a:t> </a:t>
            </a:r>
            <a:r>
              <a:rPr lang="zh-CN" altLang="en-US" sz="3200" b="1">
                <a:solidFill>
                  <a:srgbClr val="CC0000"/>
                </a:solidFill>
              </a:rPr>
              <a:t>借   古  喻   己</a:t>
            </a:r>
          </a:p>
        </p:txBody>
      </p:sp>
    </p:spTree>
    <p:extLst>
      <p:ext uri="{BB962C8B-B14F-4D97-AF65-F5344CB8AC3E}">
        <p14:creationId xmlns:p14="http://schemas.microsoft.com/office/powerpoint/2010/main" val="39188966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arn(outHorizontal)">
                                      <p:cBhvr>
                                        <p:cTn id="7" dur="500"/>
                                        <p:tgtEl>
                                          <p:spTgt spid="6144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61444"/>
                                        </p:tgtEl>
                                        <p:attrNameLst>
                                          <p:attrName>style.visibility</p:attrName>
                                        </p:attrNameLst>
                                      </p:cBhvr>
                                      <p:to>
                                        <p:strVal val="visible"/>
                                      </p:to>
                                    </p:set>
                                    <p:animEffect transition="in" filter="slide(fromRight)">
                                      <p:cBhvr>
                                        <p:cTn id="12" dur="500"/>
                                        <p:tgtEl>
                                          <p:spTgt spid="6144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61445"/>
                                        </p:tgtEl>
                                        <p:attrNameLst>
                                          <p:attrName>style.visibility</p:attrName>
                                        </p:attrNameLst>
                                      </p:cBhvr>
                                      <p:to>
                                        <p:strVal val="visible"/>
                                      </p:to>
                                    </p:set>
                                    <p:animEffect transition="in" filter="randombar(vertical)">
                                      <p:cBhvr>
                                        <p:cTn id="17" dur="500"/>
                                        <p:tgtEl>
                                          <p:spTgt spid="61445"/>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61452"/>
                                        </p:tgtEl>
                                        <p:attrNameLst>
                                          <p:attrName>style.visibility</p:attrName>
                                        </p:attrNameLst>
                                      </p:cBhvr>
                                      <p:to>
                                        <p:strVal val="visible"/>
                                      </p:to>
                                    </p:set>
                                    <p:anim calcmode="lin" valueType="num">
                                      <p:cBhvr additive="base">
                                        <p:cTn id="22" dur="500" fill="hold"/>
                                        <p:tgtEl>
                                          <p:spTgt spid="61452"/>
                                        </p:tgtEl>
                                        <p:attrNameLst>
                                          <p:attrName>ppt_x</p:attrName>
                                        </p:attrNameLst>
                                      </p:cBhvr>
                                      <p:tavLst>
                                        <p:tav tm="0">
                                          <p:val>
                                            <p:strVal val="#ppt_x"/>
                                          </p:val>
                                        </p:tav>
                                        <p:tav tm="100000">
                                          <p:val>
                                            <p:strVal val="#ppt_x"/>
                                          </p:val>
                                        </p:tav>
                                      </p:tavLst>
                                    </p:anim>
                                    <p:anim calcmode="lin" valueType="num">
                                      <p:cBhvr additive="base">
                                        <p:cTn id="23" dur="500" fill="hold"/>
                                        <p:tgtEl>
                                          <p:spTgt spid="61452"/>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12" presetClass="entr" presetSubtype="2" fill="hold" nodeType="clickEffect">
                                  <p:stCondLst>
                                    <p:cond delay="0"/>
                                  </p:stCondLst>
                                  <p:childTnLst>
                                    <p:set>
                                      <p:cBhvr>
                                        <p:cTn id="27" dur="1" fill="hold">
                                          <p:stCondLst>
                                            <p:cond delay="0"/>
                                          </p:stCondLst>
                                        </p:cTn>
                                        <p:tgtEl>
                                          <p:spTgt spid="61446"/>
                                        </p:tgtEl>
                                        <p:attrNameLst>
                                          <p:attrName>style.visibility</p:attrName>
                                        </p:attrNameLst>
                                      </p:cBhvr>
                                      <p:to>
                                        <p:strVal val="visible"/>
                                      </p:to>
                                    </p:set>
                                    <p:animEffect transition="in" filter="slide(fromRight)">
                                      <p:cBhvr>
                                        <p:cTn id="28" dur="500"/>
                                        <p:tgtEl>
                                          <p:spTgt spid="61446"/>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14" presetClass="entr" presetSubtype="5" fill="hold" grpId="0" nodeType="clickEffect">
                                  <p:stCondLst>
                                    <p:cond delay="0"/>
                                  </p:stCondLst>
                                  <p:childTnLst>
                                    <p:set>
                                      <p:cBhvr>
                                        <p:cTn id="32" dur="1" fill="hold">
                                          <p:stCondLst>
                                            <p:cond delay="0"/>
                                          </p:stCondLst>
                                        </p:cTn>
                                        <p:tgtEl>
                                          <p:spTgt spid="61447"/>
                                        </p:tgtEl>
                                        <p:attrNameLst>
                                          <p:attrName>style.visibility</p:attrName>
                                        </p:attrNameLst>
                                      </p:cBhvr>
                                      <p:to>
                                        <p:strVal val="visible"/>
                                      </p:to>
                                    </p:set>
                                    <p:animEffect transition="in" filter="randombar(vertical)">
                                      <p:cBhvr>
                                        <p:cTn id="33" dur="500"/>
                                        <p:tgtEl>
                                          <p:spTgt spid="61447"/>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61453"/>
                                        </p:tgtEl>
                                        <p:attrNameLst>
                                          <p:attrName>style.visibility</p:attrName>
                                        </p:attrNameLst>
                                      </p:cBhvr>
                                      <p:to>
                                        <p:strVal val="visible"/>
                                      </p:to>
                                    </p:set>
                                    <p:anim calcmode="lin" valueType="num">
                                      <p:cBhvr additive="base">
                                        <p:cTn id="38" dur="500" fill="hold"/>
                                        <p:tgtEl>
                                          <p:spTgt spid="61453"/>
                                        </p:tgtEl>
                                        <p:attrNameLst>
                                          <p:attrName>ppt_x</p:attrName>
                                        </p:attrNameLst>
                                      </p:cBhvr>
                                      <p:tavLst>
                                        <p:tav tm="0">
                                          <p:val>
                                            <p:strVal val="#ppt_x"/>
                                          </p:val>
                                        </p:tav>
                                        <p:tav tm="100000">
                                          <p:val>
                                            <p:strVal val="#ppt_x"/>
                                          </p:val>
                                        </p:tav>
                                      </p:tavLst>
                                    </p:anim>
                                    <p:anim calcmode="lin" valueType="num">
                                      <p:cBhvr additive="base">
                                        <p:cTn id="39" dur="500" fill="hold"/>
                                        <p:tgtEl>
                                          <p:spTgt spid="61453"/>
                                        </p:tgtEl>
                                        <p:attrNameLst>
                                          <p:attrName>ppt_y</p:attrName>
                                        </p:attrNameLst>
                                      </p:cBhvr>
                                      <p:tavLst>
                                        <p:tav tm="0">
                                          <p:val>
                                            <p:strVal val="0-#ppt_h/2"/>
                                          </p:val>
                                        </p:tav>
                                        <p:tav tm="100000">
                                          <p:val>
                                            <p:strVal val="#ppt_y"/>
                                          </p:val>
                                        </p:tav>
                                      </p:tavLst>
                                    </p:anim>
                                  </p:childTnLst>
                                </p:cTn>
                              </p:par>
                            </p:childTnLst>
                          </p:cTn>
                        </p:par>
                      </p:childTnLst>
                    </p:cTn>
                  </p:par>
                  <p:par>
                    <p:cTn id="40" fill="hold" nodeType="clickPar">
                      <p:stCondLst>
                        <p:cond delay="indefinite"/>
                      </p:stCondLst>
                      <p:childTnLst>
                        <p:par>
                          <p:cTn id="41" fill="hold">
                            <p:stCondLst>
                              <p:cond delay="0"/>
                            </p:stCondLst>
                            <p:childTnLst>
                              <p:par>
                                <p:cTn id="42" presetID="12" presetClass="entr" presetSubtype="2" fill="hold" nodeType="clickEffect">
                                  <p:stCondLst>
                                    <p:cond delay="0"/>
                                  </p:stCondLst>
                                  <p:childTnLst>
                                    <p:set>
                                      <p:cBhvr>
                                        <p:cTn id="43" dur="1" fill="hold">
                                          <p:stCondLst>
                                            <p:cond delay="0"/>
                                          </p:stCondLst>
                                        </p:cTn>
                                        <p:tgtEl>
                                          <p:spTgt spid="61448"/>
                                        </p:tgtEl>
                                        <p:attrNameLst>
                                          <p:attrName>style.visibility</p:attrName>
                                        </p:attrNameLst>
                                      </p:cBhvr>
                                      <p:to>
                                        <p:strVal val="visible"/>
                                      </p:to>
                                    </p:set>
                                    <p:animEffect transition="in" filter="slide(fromRight)">
                                      <p:cBhvr>
                                        <p:cTn id="44" dur="500"/>
                                        <p:tgtEl>
                                          <p:spTgt spid="61448"/>
                                        </p:tgtEl>
                                      </p:cBhvr>
                                    </p:animEffect>
                                  </p:childTnLst>
                                </p:cTn>
                              </p:par>
                            </p:childTnLst>
                          </p:cTn>
                        </p:par>
                      </p:childTnLst>
                    </p:cTn>
                  </p:par>
                  <p:par>
                    <p:cTn id="45" fill="hold" nodeType="clickPar">
                      <p:stCondLst>
                        <p:cond delay="indefinite"/>
                      </p:stCondLst>
                      <p:childTnLst>
                        <p:par>
                          <p:cTn id="46" fill="hold">
                            <p:stCondLst>
                              <p:cond delay="0"/>
                            </p:stCondLst>
                            <p:childTnLst>
                              <p:par>
                                <p:cTn id="47" presetID="14" presetClass="entr" presetSubtype="5" fill="hold" grpId="0" nodeType="clickEffect">
                                  <p:stCondLst>
                                    <p:cond delay="0"/>
                                  </p:stCondLst>
                                  <p:childTnLst>
                                    <p:set>
                                      <p:cBhvr>
                                        <p:cTn id="48" dur="1" fill="hold">
                                          <p:stCondLst>
                                            <p:cond delay="0"/>
                                          </p:stCondLst>
                                        </p:cTn>
                                        <p:tgtEl>
                                          <p:spTgt spid="61449"/>
                                        </p:tgtEl>
                                        <p:attrNameLst>
                                          <p:attrName>style.visibility</p:attrName>
                                        </p:attrNameLst>
                                      </p:cBhvr>
                                      <p:to>
                                        <p:strVal val="visible"/>
                                      </p:to>
                                    </p:set>
                                    <p:animEffect transition="in" filter="randombar(vertical)">
                                      <p:cBhvr>
                                        <p:cTn id="49" dur="500"/>
                                        <p:tgtEl>
                                          <p:spTgt spid="61449"/>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2" presetClass="entr" presetSubtype="1" fill="hold" grpId="0" nodeType="clickEffect">
                                  <p:stCondLst>
                                    <p:cond delay="0"/>
                                  </p:stCondLst>
                                  <p:childTnLst>
                                    <p:set>
                                      <p:cBhvr>
                                        <p:cTn id="53" dur="1" fill="hold">
                                          <p:stCondLst>
                                            <p:cond delay="0"/>
                                          </p:stCondLst>
                                        </p:cTn>
                                        <p:tgtEl>
                                          <p:spTgt spid="61454"/>
                                        </p:tgtEl>
                                        <p:attrNameLst>
                                          <p:attrName>style.visibility</p:attrName>
                                        </p:attrNameLst>
                                      </p:cBhvr>
                                      <p:to>
                                        <p:strVal val="visible"/>
                                      </p:to>
                                    </p:set>
                                    <p:anim calcmode="lin" valueType="num">
                                      <p:cBhvr additive="base">
                                        <p:cTn id="54" dur="500" fill="hold"/>
                                        <p:tgtEl>
                                          <p:spTgt spid="61454"/>
                                        </p:tgtEl>
                                        <p:attrNameLst>
                                          <p:attrName>ppt_x</p:attrName>
                                        </p:attrNameLst>
                                      </p:cBhvr>
                                      <p:tavLst>
                                        <p:tav tm="0">
                                          <p:val>
                                            <p:strVal val="#ppt_x"/>
                                          </p:val>
                                        </p:tav>
                                        <p:tav tm="100000">
                                          <p:val>
                                            <p:strVal val="#ppt_x"/>
                                          </p:val>
                                        </p:tav>
                                      </p:tavLst>
                                    </p:anim>
                                    <p:anim calcmode="lin" valueType="num">
                                      <p:cBhvr additive="base">
                                        <p:cTn id="55" dur="500" fill="hold"/>
                                        <p:tgtEl>
                                          <p:spTgt spid="61454"/>
                                        </p:tgtEl>
                                        <p:attrNameLst>
                                          <p:attrName>ppt_y</p:attrName>
                                        </p:attrNameLst>
                                      </p:cBhvr>
                                      <p:tavLst>
                                        <p:tav tm="0">
                                          <p:val>
                                            <p:strVal val="0-#ppt_h/2"/>
                                          </p:val>
                                        </p:tav>
                                        <p:tav tm="100000">
                                          <p:val>
                                            <p:strVal val="#ppt_y"/>
                                          </p:val>
                                        </p:tav>
                                      </p:tavLst>
                                    </p:anim>
                                  </p:childTnLst>
                                </p:cTn>
                              </p:par>
                            </p:childTnLst>
                          </p:cTn>
                        </p:par>
                      </p:childTnLst>
                    </p:cTn>
                  </p:par>
                  <p:par>
                    <p:cTn id="56" fill="hold" nodeType="clickPar">
                      <p:stCondLst>
                        <p:cond delay="indefinite"/>
                      </p:stCondLst>
                      <p:childTnLst>
                        <p:par>
                          <p:cTn id="57" fill="hold">
                            <p:stCondLst>
                              <p:cond delay="0"/>
                            </p:stCondLst>
                            <p:childTnLst>
                              <p:par>
                                <p:cTn id="58" presetID="12" presetClass="entr" presetSubtype="2" fill="hold" nodeType="clickEffect">
                                  <p:stCondLst>
                                    <p:cond delay="0"/>
                                  </p:stCondLst>
                                  <p:childTnLst>
                                    <p:set>
                                      <p:cBhvr>
                                        <p:cTn id="59" dur="1" fill="hold">
                                          <p:stCondLst>
                                            <p:cond delay="0"/>
                                          </p:stCondLst>
                                        </p:cTn>
                                        <p:tgtEl>
                                          <p:spTgt spid="61450"/>
                                        </p:tgtEl>
                                        <p:attrNameLst>
                                          <p:attrName>style.visibility</p:attrName>
                                        </p:attrNameLst>
                                      </p:cBhvr>
                                      <p:to>
                                        <p:strVal val="visible"/>
                                      </p:to>
                                    </p:set>
                                    <p:animEffect transition="in" filter="slide(fromRight)">
                                      <p:cBhvr>
                                        <p:cTn id="60" dur="500"/>
                                        <p:tgtEl>
                                          <p:spTgt spid="61450"/>
                                        </p:tgtEl>
                                      </p:cBhvr>
                                    </p:animEffect>
                                  </p:childTnLst>
                                </p:cTn>
                              </p:par>
                            </p:childTnLst>
                          </p:cTn>
                        </p:par>
                      </p:childTnLst>
                    </p:cTn>
                  </p:par>
                  <p:par>
                    <p:cTn id="61" fill="hold" nodeType="clickPar">
                      <p:stCondLst>
                        <p:cond delay="indefinite"/>
                      </p:stCondLst>
                      <p:childTnLst>
                        <p:par>
                          <p:cTn id="62" fill="hold">
                            <p:stCondLst>
                              <p:cond delay="0"/>
                            </p:stCondLst>
                            <p:childTnLst>
                              <p:par>
                                <p:cTn id="63" presetID="14" presetClass="entr" presetSubtype="5" fill="hold" grpId="0" nodeType="clickEffect">
                                  <p:stCondLst>
                                    <p:cond delay="0"/>
                                  </p:stCondLst>
                                  <p:childTnLst>
                                    <p:set>
                                      <p:cBhvr>
                                        <p:cTn id="64" dur="1" fill="hold">
                                          <p:stCondLst>
                                            <p:cond delay="0"/>
                                          </p:stCondLst>
                                        </p:cTn>
                                        <p:tgtEl>
                                          <p:spTgt spid="61451"/>
                                        </p:tgtEl>
                                        <p:attrNameLst>
                                          <p:attrName>style.visibility</p:attrName>
                                        </p:attrNameLst>
                                      </p:cBhvr>
                                      <p:to>
                                        <p:strVal val="visible"/>
                                      </p:to>
                                    </p:set>
                                    <p:animEffect transition="in" filter="randombar(vertical)">
                                      <p:cBhvr>
                                        <p:cTn id="65" dur="500"/>
                                        <p:tgtEl>
                                          <p:spTgt spid="61451"/>
                                        </p:tgtEl>
                                      </p:cBhvr>
                                    </p:animEffect>
                                  </p:childTnLst>
                                </p:cTn>
                              </p:par>
                            </p:childTnLst>
                          </p:cTn>
                        </p:par>
                      </p:childTnLst>
                    </p:cTn>
                  </p:par>
                  <p:par>
                    <p:cTn id="66" fill="hold" nodeType="clickPar">
                      <p:stCondLst>
                        <p:cond delay="indefinite"/>
                      </p:stCondLst>
                      <p:childTnLst>
                        <p:par>
                          <p:cTn id="67" fill="hold">
                            <p:stCondLst>
                              <p:cond delay="0"/>
                            </p:stCondLst>
                            <p:childTnLst>
                              <p:par>
                                <p:cTn id="68" presetID="2" presetClass="entr" presetSubtype="1" fill="hold" grpId="0" nodeType="clickEffect">
                                  <p:stCondLst>
                                    <p:cond delay="0"/>
                                  </p:stCondLst>
                                  <p:childTnLst>
                                    <p:set>
                                      <p:cBhvr>
                                        <p:cTn id="69" dur="1" fill="hold">
                                          <p:stCondLst>
                                            <p:cond delay="0"/>
                                          </p:stCondLst>
                                        </p:cTn>
                                        <p:tgtEl>
                                          <p:spTgt spid="61455"/>
                                        </p:tgtEl>
                                        <p:attrNameLst>
                                          <p:attrName>style.visibility</p:attrName>
                                        </p:attrNameLst>
                                      </p:cBhvr>
                                      <p:to>
                                        <p:strVal val="visible"/>
                                      </p:to>
                                    </p:set>
                                    <p:anim calcmode="lin" valueType="num">
                                      <p:cBhvr additive="base">
                                        <p:cTn id="70" dur="500" fill="hold"/>
                                        <p:tgtEl>
                                          <p:spTgt spid="61455"/>
                                        </p:tgtEl>
                                        <p:attrNameLst>
                                          <p:attrName>ppt_x</p:attrName>
                                        </p:attrNameLst>
                                      </p:cBhvr>
                                      <p:tavLst>
                                        <p:tav tm="0">
                                          <p:val>
                                            <p:strVal val="#ppt_x"/>
                                          </p:val>
                                        </p:tav>
                                        <p:tav tm="100000">
                                          <p:val>
                                            <p:strVal val="#ppt_x"/>
                                          </p:val>
                                        </p:tav>
                                      </p:tavLst>
                                    </p:anim>
                                    <p:anim calcmode="lin" valueType="num">
                                      <p:cBhvr additive="base">
                                        <p:cTn id="71" dur="500" fill="hold"/>
                                        <p:tgtEl>
                                          <p:spTgt spid="61455"/>
                                        </p:tgtEl>
                                        <p:attrNameLst>
                                          <p:attrName>ppt_y</p:attrName>
                                        </p:attrNameLst>
                                      </p:cBhvr>
                                      <p:tavLst>
                                        <p:tav tm="0">
                                          <p:val>
                                            <p:strVal val="0-#ppt_h/2"/>
                                          </p:val>
                                        </p:tav>
                                        <p:tav tm="100000">
                                          <p:val>
                                            <p:strVal val="#ppt_y"/>
                                          </p:val>
                                        </p:tav>
                                      </p:tavLst>
                                    </p:anim>
                                  </p:childTnLst>
                                </p:cTn>
                              </p:par>
                            </p:childTnLst>
                          </p:cTn>
                        </p:par>
                      </p:childTnLst>
                    </p:cTn>
                  </p:par>
                  <p:par>
                    <p:cTn id="72" fill="hold" nodeType="clickPar">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61456"/>
                                        </p:tgtEl>
                                        <p:attrNameLst>
                                          <p:attrName>style.visibility</p:attrName>
                                        </p:attrNameLst>
                                      </p:cBhvr>
                                      <p:to>
                                        <p:strVal val="visible"/>
                                      </p:to>
                                    </p:set>
                                    <p:animEffect transition="in" filter="blinds(horizontal)">
                                      <p:cBhvr>
                                        <p:cTn id="76" dur="500"/>
                                        <p:tgtEl>
                                          <p:spTgt spid="61456"/>
                                        </p:tgtEl>
                                      </p:cBhvr>
                                    </p:animEffect>
                                  </p:childTnLst>
                                </p:cTn>
                              </p:par>
                            </p:childTnLst>
                          </p:cTn>
                        </p:par>
                      </p:childTnLst>
                    </p:cTn>
                  </p:par>
                  <p:par>
                    <p:cTn id="77" fill="hold" nodeType="clickPar">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61457"/>
                                        </p:tgtEl>
                                        <p:attrNameLst>
                                          <p:attrName>style.visibility</p:attrName>
                                        </p:attrNameLst>
                                      </p:cBhvr>
                                      <p:to>
                                        <p:strVal val="visible"/>
                                      </p:to>
                                    </p:set>
                                    <p:animEffect transition="in" filter="blinds(horizontal)">
                                      <p:cBhvr>
                                        <p:cTn id="81" dur="5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5" grpId="0"/>
      <p:bldP spid="61447" grpId="0"/>
      <p:bldP spid="61449" grpId="0"/>
      <p:bldP spid="61451" grpId="0"/>
      <p:bldP spid="61452" grpId="0" animBg="1"/>
      <p:bldP spid="61453" grpId="0" animBg="1"/>
      <p:bldP spid="61454" grpId="0" animBg="1"/>
      <p:bldP spid="61455" grpId="0" animBg="1"/>
      <p:bldP spid="61456" grpId="0"/>
      <p:bldP spid="6145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8370" name="标题 58369" title=""/>
          <p:cNvSpPr>
            <a:spLocks noGrp="1"/>
          </p:cNvSpPr>
          <p:nvPr>
            <p:ph type="title"/>
          </p:nvPr>
        </p:nvSpPr>
        <p:spPr/>
        <p:txBody>
          <a:bodyPr/>
          <a:lstStyle/>
          <a:p>
            <a:pPr eaLnBrk="1" hangingPunct="1"/>
            <a:r>
              <a:rPr lang="zh-CN" altLang="en-US" b="1" smtClean="0">
                <a:ea typeface="黑体" pitchFamily="49" charset="-122"/>
                <a:sym typeface="+mn-ea"/>
              </a:rPr>
              <a:t>课堂讨论</a:t>
            </a:r>
            <a:endParaRPr lang="zh-CN" altLang="en-US" b="1" smtClean="0">
              <a:ea typeface="黑体" pitchFamily="49" charset="-122"/>
            </a:endParaRPr>
          </a:p>
        </p:txBody>
      </p:sp>
      <p:sp>
        <p:nvSpPr>
          <p:cNvPr id="58371" name="文本占位符 58370" title=""/>
          <p:cNvSpPr>
            <a:spLocks noGrp="1"/>
          </p:cNvSpPr>
          <p:nvPr>
            <p:ph idx="1"/>
          </p:nvPr>
        </p:nvSpPr>
        <p:spPr>
          <a:xfrm>
            <a:off x="1597026" y="1125539"/>
            <a:ext cx="8785225" cy="5005387"/>
          </a:xfrm>
        </p:spPr>
        <p:txBody>
          <a:bodyPr/>
          <a:lstStyle/>
          <a:p>
            <a:pPr eaLnBrk="1" hangingPunct="1">
              <a:lnSpc>
                <a:spcPct val="90000"/>
              </a:lnSpc>
            </a:pPr>
            <a:r>
              <a:rPr lang="en-US" altLang="zh-CN" sz="4200" b="1"/>
              <a:t>     </a:t>
            </a:r>
            <a:r>
              <a:rPr lang="zh-CN" altLang="en-US" sz="4200" b="1"/>
              <a:t>诗歌意在赞颂诸葛亮的功业，第三联为什么要写刘备“三顾频烦”</a:t>
            </a:r>
            <a:r>
              <a:rPr lang="en-US" altLang="zh-CN" sz="4200" b="1"/>
              <a:t>?</a:t>
            </a:r>
          </a:p>
          <a:p>
            <a:pPr eaLnBrk="1" hangingPunct="1">
              <a:lnSpc>
                <a:spcPct val="90000"/>
              </a:lnSpc>
            </a:pPr>
            <a:r>
              <a:rPr lang="zh-CN" altLang="en-US" sz="4200" b="1">
                <a:solidFill>
                  <a:srgbClr val="CC0000"/>
                </a:solidFill>
              </a:rPr>
              <a:t>这是用的衬托手法。写刘备是为了赞扬诸葛亮的雄才大略。</a:t>
            </a:r>
            <a:r>
              <a:rPr lang="zh-CN" altLang="en-US" sz="4200" b="1"/>
              <a:t>因为刘备之所以不厌其烦地三顾草庐，正是由于诸葛亮胸怀天下大计。另一方面，也暗含诗人有报国大志而无人理会的感伤。</a:t>
            </a:r>
          </a:p>
        </p:txBody>
      </p:sp>
    </p:spTree>
    <p:extLst>
      <p:ext uri="{BB962C8B-B14F-4D97-AF65-F5344CB8AC3E}">
        <p14:creationId xmlns:p14="http://schemas.microsoft.com/office/powerpoint/2010/main" val="21878702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500"/>
                                        <p:tgtEl>
                                          <p:spTgt spid="5837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8371">
                                            <p:txEl>
                                              <p:pRg st="0" end="0"/>
                                            </p:txEl>
                                          </p:spTgt>
                                        </p:tgtEl>
                                        <p:attrNameLst>
                                          <p:attrName>style.visibility</p:attrName>
                                        </p:attrNameLst>
                                      </p:cBhvr>
                                      <p:to>
                                        <p:strVal val="visible"/>
                                      </p:to>
                                    </p:set>
                                    <p:animEffect transition="in" filter="diamond(in)">
                                      <p:cBhvr>
                                        <p:cTn id="12" dur="2000"/>
                                        <p:tgtEl>
                                          <p:spTgt spid="58371">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8371">
                                            <p:txEl>
                                              <p:pRg st="1" end="1"/>
                                            </p:txEl>
                                          </p:spTgt>
                                        </p:tgtEl>
                                        <p:attrNameLst>
                                          <p:attrName>style.visibility</p:attrName>
                                        </p:attrNameLst>
                                      </p:cBhvr>
                                      <p:to>
                                        <p:strVal val="visible"/>
                                      </p:to>
                                    </p:set>
                                    <p:animEffect transition="in" filter="diamond(in)">
                                      <p:cBhvr>
                                        <p:cTn id="17" dur="2000"/>
                                        <p:tgtEl>
                                          <p:spTgt spid="583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1"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0419" name="文本占位符 60418" title=""/>
          <p:cNvSpPr>
            <a:spLocks noGrp="1"/>
          </p:cNvSpPr>
          <p:nvPr>
            <p:ph idx="1"/>
          </p:nvPr>
        </p:nvSpPr>
        <p:spPr>
          <a:xfrm>
            <a:off x="2054225" y="458789"/>
            <a:ext cx="8362950" cy="5005387"/>
          </a:xfrm>
        </p:spPr>
        <p:txBody>
          <a:bodyPr>
            <a:normAutofit lnSpcReduction="10000"/>
          </a:bodyPr>
          <a:lstStyle/>
          <a:p>
            <a:pPr eaLnBrk="1" hangingPunct="1"/>
            <a:r>
              <a:rPr lang="zh-CN" altLang="en-US" sz="4600" b="1">
                <a:solidFill>
                  <a:srgbClr val="FF0000"/>
                </a:solidFill>
                <a:ea typeface="黑体" pitchFamily="49" charset="-122"/>
                <a:sym typeface="+mn-ea"/>
              </a:rPr>
              <a:t>课堂讨论</a:t>
            </a:r>
          </a:p>
          <a:p>
            <a:pPr eaLnBrk="1" hangingPunct="1"/>
            <a:r>
              <a:rPr lang="zh-CN" altLang="en-US" sz="4600" b="1">
                <a:latin typeface="黑体" pitchFamily="49" charset="-122"/>
                <a:ea typeface="黑体" pitchFamily="49" charset="-122"/>
              </a:rPr>
              <a:t>  “出师未捷身先死，长使英雄泪满襟”中的“英雄”指什么人？</a:t>
            </a:r>
          </a:p>
          <a:p>
            <a:pPr eaLnBrk="1" hangingPunct="1">
              <a:buFont typeface="Wingdings" pitchFamily="2" charset="2"/>
              <a:buNone/>
            </a:pPr>
            <a:r>
              <a:rPr lang="zh-CN" altLang="en-US" sz="4200" b="1">
                <a:latin typeface="黑体" pitchFamily="49" charset="-122"/>
                <a:ea typeface="黑体" pitchFamily="49" charset="-122"/>
              </a:rPr>
              <a:t>     </a:t>
            </a:r>
            <a:r>
              <a:rPr lang="zh-CN" altLang="en-US" sz="4200" b="1">
                <a:solidFill>
                  <a:srgbClr val="FF0000"/>
                </a:solidFill>
                <a:latin typeface="黑体" pitchFamily="49" charset="-122"/>
                <a:ea typeface="黑体" pitchFamily="49" charset="-122"/>
              </a:rPr>
              <a:t>英雄，指那些壮志未酬而含恨终身的英雄人物。也包括诗人自己，从小立志干一番事业，却郁郁不得志，一生坎坷。 </a:t>
            </a:r>
          </a:p>
        </p:txBody>
      </p:sp>
    </p:spTree>
    <p:extLst>
      <p:ext uri="{BB962C8B-B14F-4D97-AF65-F5344CB8AC3E}">
        <p14:creationId xmlns:p14="http://schemas.microsoft.com/office/powerpoint/2010/main" val="27952115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diamond(in)">
                                      <p:cBhvr>
                                        <p:cTn id="7" dur="2000"/>
                                        <p:tgtEl>
                                          <p:spTgt spid="60419">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diamond(in)">
                                      <p:cBhvr>
                                        <p:cTn id="12" dur="2000"/>
                                        <p:tgtEl>
                                          <p:spTgt spid="60419">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diamond(in)">
                                      <p:cBhvr>
                                        <p:cTn id="17" dur="2000"/>
                                        <p:tgtEl>
                                          <p:spTgt spid="604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6321" name="Text Box 3" title=""/>
          <p:cNvSpPr txBox="1">
            <a:spLocks noChangeArrowheads="1"/>
          </p:cNvSpPr>
          <p:nvPr/>
        </p:nvSpPr>
        <p:spPr bwMode="auto">
          <a:xfrm>
            <a:off x="2667000" y="3352800"/>
            <a:ext cx="6934200" cy="457200"/>
          </a:xfrm>
          <a:prstGeom prst="rect">
            <a:avLst/>
          </a:prstGeom>
          <a:noFill/>
          <a:ln w="9525">
            <a:noFill/>
            <a:miter lim="800000"/>
          </a:ln>
        </p:spPr>
        <p:txBody>
          <a:bodyPr>
            <a:spAutoFit/>
          </a:bodyPr>
          <a:lstStyle/>
          <a:p>
            <a:pPr fontAlgn="base">
              <a:spcBef>
                <a:spcPct val="50000"/>
              </a:spcBef>
              <a:spcAft>
                <a:spcPct val="0"/>
              </a:spcAft>
            </a:pPr>
            <a:endParaRPr lang="zh-CN" altLang="zh-CN" sz="2400">
              <a:solidFill>
                <a:srgbClr val="000000"/>
              </a:solidFill>
              <a:latin typeface="Times New Roman" panose="02020603050405020304" pitchFamily="18" charset="0"/>
            </a:endParaRPr>
          </a:p>
        </p:txBody>
      </p:sp>
      <p:sp>
        <p:nvSpPr>
          <p:cNvPr id="226308" name="Text Box 4" title=""/>
          <p:cNvSpPr txBox="1">
            <a:spLocks noChangeArrowheads="1"/>
          </p:cNvSpPr>
          <p:nvPr/>
        </p:nvSpPr>
        <p:spPr bwMode="auto">
          <a:xfrm>
            <a:off x="2320925" y="1530351"/>
            <a:ext cx="7550150" cy="3635375"/>
          </a:xfrm>
          <a:prstGeom prst="rect">
            <a:avLst/>
          </a:prstGeom>
          <a:solidFill>
            <a:schemeClr val="accent3"/>
          </a:solidFill>
          <a:ln>
            <a:noFill/>
          </a:ln>
          <a:effectLst/>
        </p:spPr>
        <p:txBody>
          <a:bodyPr>
            <a:spAutoFit/>
          </a:bodyPr>
          <a:lstStyle/>
          <a:p>
            <a:pPr fontAlgn="base">
              <a:lnSpc>
                <a:spcPct val="120000"/>
              </a:lnSpc>
              <a:spcBef>
                <a:spcPct val="50000"/>
              </a:spcBef>
              <a:spcAft>
                <a:spcPct val="0"/>
              </a:spcAft>
              <a:defRPr/>
            </a:pPr>
            <a:r>
              <a:rPr kumimoji="1" lang="en-US" altLang="zh-CN" sz="3600" b="1">
                <a:solidFill>
                  <a:srgbClr val="000000"/>
                </a:solidFill>
                <a:latin typeface="楷体_GB2312" pitchFamily="49" charset="-122"/>
              </a:rPr>
              <a:t>     </a:t>
            </a:r>
            <a:r>
              <a:rPr kumimoji="1" lang="zh-CN" altLang="en-US" sz="4800" b="1">
                <a:solidFill>
                  <a:srgbClr val="000000"/>
                </a:solidFill>
                <a:latin typeface="楷体_GB2312" pitchFamily="49" charset="-122"/>
              </a:rPr>
              <a:t>诗人借歌颂诸葛亮的过人才智和丰功伟绩，惋惜诸葛亮的壮志未酬，抒发了自己的功业未就的深沉感慨。</a:t>
            </a:r>
          </a:p>
        </p:txBody>
      </p:sp>
      <p:sp>
        <p:nvSpPr>
          <p:cNvPr id="226309" name="Text Box 5" title=""/>
          <p:cNvSpPr txBox="1">
            <a:spLocks noChangeArrowheads="1"/>
          </p:cNvSpPr>
          <p:nvPr/>
        </p:nvSpPr>
        <p:spPr bwMode="auto">
          <a:xfrm>
            <a:off x="1928814" y="325439"/>
            <a:ext cx="1723549" cy="1015663"/>
          </a:xfrm>
          <a:prstGeom prst="rect">
            <a:avLst/>
          </a:prstGeom>
          <a:solidFill>
            <a:schemeClr val="accent3"/>
          </a:solidFill>
          <a:ln>
            <a:noFill/>
          </a:ln>
          <a:effectLst/>
        </p:spPr>
        <p:txBody>
          <a:bodyPr wrap="none">
            <a:spAutoFit/>
          </a:bodyPr>
          <a:lstStyle/>
          <a:p>
            <a:pPr fontAlgn="base">
              <a:spcBef>
                <a:spcPct val="0"/>
              </a:spcBef>
              <a:spcAft>
                <a:spcPct val="0"/>
              </a:spcAft>
              <a:defRPr/>
            </a:pPr>
            <a:r>
              <a:rPr lang="zh-CN" altLang="en-US" sz="6000">
                <a:solidFill>
                  <a:srgbClr val="FF0000"/>
                </a:solidFill>
                <a:latin typeface="华文行楷" charset="0"/>
                <a:ea typeface="华文行楷" charset="0"/>
              </a:rPr>
              <a:t>主题</a:t>
            </a:r>
          </a:p>
        </p:txBody>
      </p:sp>
      <p:sp>
        <p:nvSpPr>
          <p:cNvPr id="56324" name="TextBox 1" title=""/>
          <p:cNvSpPr txBox="1">
            <a:spLocks noChangeArrowheads="1"/>
          </p:cNvSpPr>
          <p:nvPr/>
        </p:nvSpPr>
        <p:spPr bwMode="auto">
          <a:xfrm>
            <a:off x="1524001" y="6488114"/>
            <a:ext cx="4067175" cy="369887"/>
          </a:xfrm>
          <a:prstGeom prst="rect">
            <a:avLst/>
          </a:prstGeom>
          <a:solidFill>
            <a:schemeClr val="bg1"/>
          </a:solidFill>
          <a:ln w="9525">
            <a:noFill/>
            <a:miter lim="800000"/>
          </a:ln>
        </p:spPr>
        <p:txBody>
          <a:bodyPr>
            <a:spAutoFit/>
          </a:bodyPr>
          <a:lstStyle/>
          <a:p>
            <a:pPr fontAlgn="base">
              <a:spcBef>
                <a:spcPct val="0"/>
              </a:spcBef>
              <a:spcAft>
                <a:spcPct val="0"/>
              </a:spcAft>
            </a:pPr>
            <a:r>
              <a:rPr lang="en-US" altLang="zh-CN">
                <a:solidFill>
                  <a:srgbClr val="000000"/>
                </a:solidFill>
              </a:rPr>
              <a:t>    </a:t>
            </a:r>
            <a:endParaRPr lang="zh-CN" altLang="en-US">
              <a:solidFill>
                <a:srgbClr val="000000"/>
              </a:solidFill>
            </a:endParaRPr>
          </a:p>
        </p:txBody>
      </p:sp>
      <p:pic>
        <p:nvPicPr>
          <p:cNvPr id="6" name="Picture 7" title=""/>
          <p:cNvPicPr>
            <a:picLocks noChangeAspect="1"/>
          </p:cNvPicPr>
          <p:nvPr/>
        </p:nvPicPr>
        <p:blipFill>
          <a:blip r:embed="rId2"/>
          <a:stretch>
            <a:fillRect/>
          </a:stretch>
        </p:blipFill>
        <p:spPr bwMode="auto">
          <a:xfrm>
            <a:off x="1536865" y="5373216"/>
            <a:ext cx="2590800" cy="1500052"/>
          </a:xfrm>
          <a:prstGeom prst="rect">
            <a:avLst/>
          </a:prstGeom>
          <a:noFill/>
          <a:ln w="9525">
            <a:noFill/>
            <a:miter lim="800000"/>
          </a:ln>
        </p:spPr>
      </p:pic>
    </p:spTree>
    <p:extLst>
      <p:ext uri="{BB962C8B-B14F-4D97-AF65-F5344CB8AC3E}">
        <p14:creationId xmlns:p14="http://schemas.microsoft.com/office/powerpoint/2010/main" val="26283047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26309"/>
                                        </p:tgtEl>
                                        <p:attrNameLst>
                                          <p:attrName>style.visibility</p:attrName>
                                        </p:attrNameLst>
                                      </p:cBhvr>
                                      <p:to>
                                        <p:strVal val="visible"/>
                                      </p:to>
                                    </p:set>
                                    <p:animEffect transition="in" filter="circle(in)">
                                      <p:cBhvr>
                                        <p:cTn id="7" dur="2000"/>
                                        <p:tgtEl>
                                          <p:spTgt spid="22630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26308"/>
                                        </p:tgtEl>
                                        <p:attrNameLst>
                                          <p:attrName>style.visibility</p:attrName>
                                        </p:attrNameLst>
                                      </p:cBhvr>
                                      <p:to>
                                        <p:strVal val="visible"/>
                                      </p:to>
                                    </p:set>
                                    <p:animEffect transition="in" filter="wedge">
                                      <p:cBhvr>
                                        <p:cTn id="12" dur="2000"/>
                                        <p:tgtEl>
                                          <p:spTgt spid="226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8" grpId="0" animBg="1"/>
      <p:bldP spid="226309"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7345" name="Oval 2" title=""/>
          <p:cNvSpPr>
            <a:spLocks noChangeArrowheads="1"/>
          </p:cNvSpPr>
          <p:nvPr/>
        </p:nvSpPr>
        <p:spPr bwMode="auto">
          <a:xfrm>
            <a:off x="6140450" y="1143000"/>
            <a:ext cx="1752600" cy="609600"/>
          </a:xfrm>
          <a:prstGeom prst="ellipse">
            <a:avLst/>
          </a:prstGeom>
          <a:gradFill rotWithShape="0">
            <a:gsLst>
              <a:gs pos="0">
                <a:schemeClr val="bg1"/>
              </a:gs>
              <a:gs pos="100000">
                <a:srgbClr val="993300"/>
              </a:gs>
            </a:gsLst>
            <a:lin ang="18900000" scaled="1"/>
          </a:gradFill>
          <a:ln w="9525">
            <a:noFill/>
            <a:round/>
          </a:ln>
        </p:spPr>
        <p:txBody>
          <a:bodyPr wrap="none" anchor="ctr"/>
          <a:lstStyle/>
          <a:p>
            <a:pPr algn="ctr" fontAlgn="base">
              <a:spcBef>
                <a:spcPct val="0"/>
              </a:spcBef>
              <a:spcAft>
                <a:spcPct val="0"/>
              </a:spcAft>
            </a:pPr>
            <a:r>
              <a:rPr lang="zh-CN" altLang="en-US" sz="4800" b="1">
                <a:solidFill>
                  <a:srgbClr val="000000"/>
                </a:solidFill>
                <a:latin typeface="华文行楷" charset="0"/>
                <a:ea typeface="华文行楷" charset="0"/>
                <a:cs typeface="华文行楷"/>
              </a:rPr>
              <a:t>艺术手法</a:t>
            </a:r>
          </a:p>
        </p:txBody>
      </p:sp>
      <p:sp>
        <p:nvSpPr>
          <p:cNvPr id="23554" name="Text Box 3" title=""/>
          <p:cNvSpPr txBox="1"/>
          <p:nvPr/>
        </p:nvSpPr>
        <p:spPr>
          <a:xfrm>
            <a:off x="3863975" y="2503805"/>
            <a:ext cx="6353810" cy="768350"/>
          </a:xfrm>
          <a:prstGeom prst="rect">
            <a:avLst/>
          </a:prstGeom>
          <a:noFill/>
          <a:ln w="9525">
            <a:noFill/>
          </a:ln>
        </p:spPr>
        <p:txBody>
          <a:bodyPr>
            <a:spAutoFit/>
          </a:bodyPr>
          <a:lstStyle/>
          <a:p>
            <a:pPr algn="ctr" fontAlgn="base">
              <a:spcBef>
                <a:spcPct val="0"/>
              </a:spcBef>
              <a:spcAft>
                <a:spcPct val="0"/>
              </a:spcAft>
              <a:defRPr/>
            </a:pPr>
            <a:r>
              <a:rPr lang="en-US" altLang="zh-CN" sz="4400" b="1">
                <a:solidFill>
                  <a:srgbClr val="000000"/>
                </a:solidFill>
                <a:latin typeface="华文行楷" charset="0"/>
                <a:ea typeface="华文行楷" charset="0"/>
              </a:rPr>
              <a:t>1</a:t>
            </a:r>
            <a:r>
              <a:rPr lang="zh-CN" altLang="en-US" sz="4400" b="1">
                <a:solidFill>
                  <a:srgbClr val="000000"/>
                </a:solidFill>
                <a:latin typeface="华文行楷" charset="0"/>
                <a:ea typeface="华文行楷" charset="0"/>
              </a:rPr>
              <a:t>、</a:t>
            </a:r>
            <a:r>
              <a:rPr lang="zh-CN" altLang="en-US" sz="4400" b="1">
                <a:ln w="9525" cap="flat" cmpd="sng">
                  <a:solidFill>
                    <a:srgbClr val="008000"/>
                  </a:solidFill>
                  <a:prstDash val="solid"/>
                  <a:round/>
                  <a:headEnd type="none" w="med" len="med"/>
                  <a:tailEnd type="none" w="med" len="med"/>
                </a:ln>
                <a:blipFill rotWithShape="0">
                  <a:blip r:embed="rId2"/>
                  <a:stretch>
                    <a:fillRect/>
                  </a:stretch>
                </a:blipFill>
                <a:effectLst>
                  <a:outerShdw dist="563970" dir="14049733" sx="125000" sy="125000" algn="tl" rotWithShape="0">
                    <a:srgbClr val="C7DFD3">
                      <a:alpha val="79999"/>
                    </a:srgbClr>
                  </a:outerShdw>
                </a:effectLst>
                <a:latin typeface="宋体" panose="02010600030101010101" pitchFamily="2" charset="-122"/>
                <a:ea typeface="宋体" panose="02010600030101010101" pitchFamily="2" charset="-122"/>
                <a:sym typeface="+mn-ea"/>
              </a:rPr>
              <a:t>景语含情，情景交融。</a:t>
            </a:r>
            <a:endParaRPr lang="zh-CN" altLang="en-US" sz="4400" b="1">
              <a:solidFill>
                <a:srgbClr val="000000"/>
              </a:solidFill>
              <a:latin typeface="华文行楷" charset="0"/>
              <a:ea typeface="华文行楷" charset="0"/>
            </a:endParaRPr>
          </a:p>
        </p:txBody>
      </p:sp>
      <p:sp>
        <p:nvSpPr>
          <p:cNvPr id="57347" name="Text Box 4" title=""/>
          <p:cNvSpPr txBox="1">
            <a:spLocks noChangeArrowheads="1"/>
          </p:cNvSpPr>
          <p:nvPr/>
        </p:nvSpPr>
        <p:spPr bwMode="auto">
          <a:xfrm>
            <a:off x="2451100" y="3759200"/>
            <a:ext cx="7766050" cy="2122488"/>
          </a:xfrm>
          <a:prstGeom prst="rect">
            <a:avLst/>
          </a:prstGeom>
          <a:noFill/>
          <a:ln w="9525">
            <a:noFill/>
            <a:miter lim="800000"/>
          </a:ln>
        </p:spPr>
        <p:txBody>
          <a:bodyPr>
            <a:spAutoFit/>
          </a:bodyPr>
          <a:lstStyle/>
          <a:p>
            <a:pPr fontAlgn="base">
              <a:spcBef>
                <a:spcPct val="0"/>
              </a:spcBef>
              <a:spcAft>
                <a:spcPct val="0"/>
              </a:spcAft>
            </a:pPr>
            <a:r>
              <a:rPr lang="en-US" altLang="zh-CN" sz="4400" b="1">
                <a:solidFill>
                  <a:srgbClr val="000000"/>
                </a:solidFill>
                <a:latin typeface="华文行楷" charset="0"/>
                <a:ea typeface="华文行楷" charset="0"/>
                <a:cs typeface="华文行楷"/>
              </a:rPr>
              <a:t>2</a:t>
            </a:r>
            <a:r>
              <a:rPr lang="zh-CN" altLang="en-US" sz="4400">
                <a:solidFill>
                  <a:srgbClr val="000000"/>
                </a:solidFill>
                <a:latin typeface="华文行楷" charset="0"/>
                <a:ea typeface="华文行楷" charset="0"/>
                <a:cs typeface="华文行楷"/>
              </a:rPr>
              <a:t>、</a:t>
            </a:r>
            <a:r>
              <a:rPr lang="zh-CN" altLang="en-US" sz="4400" b="1">
                <a:solidFill>
                  <a:srgbClr val="FF0000"/>
                </a:solidFill>
                <a:latin typeface="楷体_GB2312" pitchFamily="49" charset="-122"/>
                <a:ea typeface="楷体_GB2312" pitchFamily="49" charset="-122"/>
                <a:sym typeface="+mn-ea"/>
              </a:rPr>
              <a:t>以乐景写哀情。</a:t>
            </a:r>
            <a:endParaRPr lang="zh-CN" altLang="en-US" sz="4400" b="1">
              <a:solidFill>
                <a:srgbClr val="FF0000"/>
              </a:solidFill>
              <a:latin typeface="楷体_GB2312" pitchFamily="49" charset="-122"/>
              <a:ea typeface="楷体_GB2312" pitchFamily="49" charset="-122"/>
            </a:endParaRPr>
          </a:p>
          <a:p>
            <a:pPr fontAlgn="base">
              <a:spcBef>
                <a:spcPct val="0"/>
              </a:spcBef>
              <a:spcAft>
                <a:spcPct val="0"/>
              </a:spcAft>
            </a:pPr>
            <a:endParaRPr lang="en-US" altLang="zh-CN" sz="4400">
              <a:solidFill>
                <a:srgbClr val="000000"/>
              </a:solidFill>
              <a:latin typeface="华文行楷" charset="0"/>
              <a:ea typeface="华文行楷" charset="0"/>
              <a:cs typeface="华文行楷"/>
            </a:endParaRPr>
          </a:p>
          <a:p>
            <a:pPr fontAlgn="base">
              <a:spcBef>
                <a:spcPct val="0"/>
              </a:spcBef>
              <a:spcAft>
                <a:spcPct val="0"/>
              </a:spcAft>
            </a:pPr>
            <a:r>
              <a:rPr lang="en-US" altLang="zh-CN" sz="4400">
                <a:solidFill>
                  <a:srgbClr val="000000"/>
                </a:solidFill>
                <a:latin typeface="华文行楷" charset="0"/>
                <a:ea typeface="华文行楷" charset="0"/>
                <a:cs typeface="华文行楷"/>
              </a:rPr>
              <a:t>3</a:t>
            </a:r>
            <a:r>
              <a:rPr lang="zh-CN" altLang="en-US" sz="4400">
                <a:solidFill>
                  <a:srgbClr val="000000"/>
                </a:solidFill>
                <a:latin typeface="华文行楷" charset="0"/>
                <a:ea typeface="华文行楷" charset="0"/>
                <a:cs typeface="华文行楷"/>
              </a:rPr>
              <a:t>、</a:t>
            </a:r>
            <a:r>
              <a:rPr lang="zh-CN" altLang="en-US" sz="4400" b="1">
                <a:solidFill>
                  <a:srgbClr val="000000"/>
                </a:solidFill>
                <a:latin typeface="楷体_GB2312" pitchFamily="49" charset="-122"/>
                <a:ea typeface="楷体" panose="02010609060101010101" pitchFamily="49" charset="-122"/>
                <a:sym typeface="+mn-ea"/>
              </a:rPr>
              <a:t>对比、衬托等手法的运用。</a:t>
            </a:r>
            <a:endParaRPr lang="zh-CN" altLang="en-US" sz="4400">
              <a:solidFill>
                <a:srgbClr val="000000"/>
              </a:solidFill>
              <a:latin typeface="华文行楷" charset="0"/>
              <a:ea typeface="华文行楷" charset="0"/>
              <a:cs typeface="华文行楷"/>
            </a:endParaRPr>
          </a:p>
        </p:txBody>
      </p:sp>
      <p:pic>
        <p:nvPicPr>
          <p:cNvPr id="57348" name="Picture 7" title=""/>
          <p:cNvPicPr>
            <a:picLocks noChangeAspect="1"/>
          </p:cNvPicPr>
          <p:nvPr/>
        </p:nvPicPr>
        <p:blipFill>
          <a:blip r:embed="rId3"/>
          <a:stretch>
            <a:fillRect/>
          </a:stretch>
        </p:blipFill>
        <p:spPr bwMode="auto">
          <a:xfrm>
            <a:off x="1524000" y="0"/>
            <a:ext cx="2590800" cy="2590800"/>
          </a:xfrm>
          <a:prstGeom prst="rect">
            <a:avLst/>
          </a:prstGeom>
          <a:noFill/>
          <a:ln w="9525">
            <a:noFill/>
            <a:miter lim="800000"/>
          </a:ln>
        </p:spPr>
      </p:pic>
    </p:spTree>
    <p:extLst>
      <p:ext uri="{BB962C8B-B14F-4D97-AF65-F5344CB8AC3E}">
        <p14:creationId xmlns:p14="http://schemas.microsoft.com/office/powerpoint/2010/main" val="1488332966"/>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8369" name="椭圆 38913" title=""/>
          <p:cNvSpPr>
            <a:spLocks noChangeArrowheads="1"/>
          </p:cNvSpPr>
          <p:nvPr/>
        </p:nvSpPr>
        <p:spPr bwMode="auto">
          <a:xfrm>
            <a:off x="1500341" y="32593"/>
            <a:ext cx="8124051" cy="1044575"/>
          </a:xfrm>
          <a:prstGeom prst="ellipse">
            <a:avLst/>
          </a:prstGeom>
          <a:gradFill rotWithShape="0">
            <a:gsLst>
              <a:gs pos="0">
                <a:schemeClr val="bg1"/>
              </a:gs>
              <a:gs pos="100000">
                <a:srgbClr val="993300"/>
              </a:gs>
            </a:gsLst>
            <a:lin ang="18900000" scaled="1"/>
          </a:gradFill>
          <a:ln w="9525">
            <a:noFill/>
            <a:round/>
          </a:ln>
        </p:spPr>
        <p:txBody>
          <a:bodyPr wrap="none" anchor="ctr"/>
          <a:lstStyle/>
          <a:p>
            <a:pPr algn="ctr" fontAlgn="base">
              <a:spcBef>
                <a:spcPct val="0"/>
              </a:spcBef>
              <a:spcAft>
                <a:spcPct val="0"/>
              </a:spcAft>
              <a:buClr>
                <a:srgbClr val="FFFFFF"/>
              </a:buClr>
            </a:pPr>
            <a:r>
              <a:rPr lang="zh-CN" altLang="en-US" sz="4000" b="1">
                <a:solidFill>
                  <a:srgbClr val="FF0000"/>
                </a:solidFill>
                <a:latin typeface="Times New Roman" panose="02020603050405020304" pitchFamily="18" charset="0"/>
                <a:ea typeface="隶书"/>
                <a:cs typeface="隶书"/>
              </a:rPr>
              <a:t>作业布置</a:t>
            </a:r>
          </a:p>
        </p:txBody>
      </p:sp>
      <p:sp>
        <p:nvSpPr>
          <p:cNvPr id="58370" name="文本框 38914" title=""/>
          <p:cNvSpPr txBox="1">
            <a:spLocks noChangeArrowheads="1"/>
          </p:cNvSpPr>
          <p:nvPr/>
        </p:nvSpPr>
        <p:spPr bwMode="auto">
          <a:xfrm>
            <a:off x="1992313" y="1052514"/>
            <a:ext cx="6915150" cy="706437"/>
          </a:xfrm>
          <a:prstGeom prst="rect">
            <a:avLst/>
          </a:prstGeom>
          <a:noFill/>
          <a:ln w="9525">
            <a:noFill/>
            <a:miter lim="800000"/>
          </a:ln>
        </p:spPr>
        <p:txBody>
          <a:bodyPr>
            <a:spAutoFit/>
          </a:bodyPr>
          <a:lstStyle/>
          <a:p>
            <a:pPr fontAlgn="base">
              <a:spcBef>
                <a:spcPct val="0"/>
              </a:spcBef>
              <a:spcAft>
                <a:spcPct val="0"/>
              </a:spcAft>
              <a:buClr>
                <a:srgbClr val="FFFFFF"/>
              </a:buClr>
            </a:pPr>
            <a:r>
              <a:rPr lang="zh-CN" altLang="en-US" sz="4000" b="1">
                <a:solidFill>
                  <a:srgbClr val="FF0000"/>
                </a:solidFill>
                <a:latin typeface="Times New Roman" panose="02020603050405020304" pitchFamily="18" charset="0"/>
                <a:ea typeface="隶书"/>
                <a:cs typeface="隶书"/>
              </a:rPr>
              <a:t>背诵默写这首诗。</a:t>
            </a:r>
          </a:p>
        </p:txBody>
      </p:sp>
      <p:sp>
        <p:nvSpPr>
          <p:cNvPr id="58371" name="文本框 38915" title=""/>
          <p:cNvSpPr txBox="1">
            <a:spLocks noChangeArrowheads="1"/>
          </p:cNvSpPr>
          <p:nvPr/>
        </p:nvSpPr>
        <p:spPr bwMode="auto">
          <a:xfrm>
            <a:off x="1774826" y="1773239"/>
            <a:ext cx="8893175" cy="1076325"/>
          </a:xfrm>
          <a:prstGeom prst="rect">
            <a:avLst/>
          </a:prstGeom>
          <a:noFill/>
          <a:ln w="9525">
            <a:noFill/>
            <a:miter lim="800000"/>
          </a:ln>
        </p:spPr>
        <p:txBody>
          <a:bodyPr>
            <a:spAutoFit/>
          </a:bodyPr>
          <a:lstStyle/>
          <a:p>
            <a:pPr fontAlgn="base">
              <a:spcBef>
                <a:spcPct val="0"/>
              </a:spcBef>
              <a:spcAft>
                <a:spcPct val="0"/>
              </a:spcAft>
              <a:buClr>
                <a:srgbClr val="FFFFFF"/>
              </a:buClr>
            </a:pPr>
            <a:r>
              <a:rPr lang="en-US" altLang="zh-CN" sz="2400" b="1">
                <a:solidFill>
                  <a:srgbClr val="006633"/>
                </a:solidFill>
                <a:latin typeface="Times New Roman" panose="02020603050405020304" pitchFamily="18" charset="0"/>
                <a:ea typeface="隶书"/>
                <a:cs typeface="隶书"/>
              </a:rPr>
              <a:t>  </a:t>
            </a:r>
            <a:endParaRPr lang="en-US" altLang="zh-CN" sz="4000" b="1">
              <a:solidFill>
                <a:srgbClr val="008000"/>
              </a:solidFill>
              <a:ea typeface="隶书"/>
              <a:cs typeface="隶书"/>
            </a:endParaRPr>
          </a:p>
          <a:p>
            <a:pPr fontAlgn="base">
              <a:spcBef>
                <a:spcPct val="0"/>
              </a:spcBef>
              <a:spcAft>
                <a:spcPct val="0"/>
              </a:spcAft>
              <a:buClr>
                <a:srgbClr val="FFFFFF"/>
              </a:buClr>
            </a:pPr>
            <a:r>
              <a:rPr lang="en-US" altLang="zh-CN" sz="4000" b="1">
                <a:solidFill>
                  <a:srgbClr val="006633"/>
                </a:solidFill>
                <a:latin typeface="Times New Roman" panose="02020603050405020304" pitchFamily="18" charset="0"/>
                <a:ea typeface="隶书"/>
                <a:cs typeface="隶书"/>
              </a:rPr>
              <a:t> </a:t>
            </a:r>
          </a:p>
        </p:txBody>
      </p:sp>
      <p:pic>
        <p:nvPicPr>
          <p:cNvPr id="58372" name="图片 38916" title=""/>
          <p:cNvPicPr>
            <a:picLocks noChangeAspect="1"/>
          </p:cNvPicPr>
          <p:nvPr/>
        </p:nvPicPr>
        <p:blipFill>
          <a:blip r:embed="rId2"/>
          <a:stretch>
            <a:fillRect/>
          </a:stretch>
        </p:blipFill>
        <p:spPr bwMode="auto">
          <a:xfrm>
            <a:off x="1562100" y="1773239"/>
            <a:ext cx="9105900" cy="4918075"/>
          </a:xfrm>
          <a:prstGeom prst="rect">
            <a:avLst/>
          </a:prstGeom>
          <a:noFill/>
          <a:ln w="9525">
            <a:noFill/>
            <a:miter lim="800000"/>
          </a:ln>
        </p:spPr>
      </p:pic>
    </p:spTree>
    <p:extLst>
      <p:ext uri="{BB962C8B-B14F-4D97-AF65-F5344CB8AC3E}">
        <p14:creationId xmlns:p14="http://schemas.microsoft.com/office/powerpoint/2010/main" val="2355966194"/>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2275" name="Rectangle 3" title=""/>
          <p:cNvSpPr>
            <a:spLocks noGrp="1" noChangeArrowheads="1"/>
          </p:cNvSpPr>
          <p:nvPr>
            <p:ph type="body" idx="4294967295"/>
          </p:nvPr>
        </p:nvSpPr>
        <p:spPr>
          <a:xfrm>
            <a:off x="0" y="2185988"/>
            <a:ext cx="8229600" cy="4308475"/>
          </a:xfrm>
        </p:spPr>
        <p:txBody>
          <a:bodyPr/>
          <a:lstStyle/>
          <a:p>
            <a:pPr eaLnBrk="1" hangingPunct="1">
              <a:defRPr/>
            </a:pPr>
            <a:r>
              <a:rPr lang="zh-CN" altLang="en-US" sz="4000" b="1">
                <a:solidFill>
                  <a:srgbClr val="CC0000"/>
                </a:solidFill>
                <a:latin typeface="楷体" panose="02010609060101010101" pitchFamily="49" charset="-122"/>
                <a:ea typeface="楷体" panose="02010609060101010101" pitchFamily="49" charset="-122"/>
              </a:rPr>
              <a:t>收二川，排八阵，六出七擒，五丈原前，点四十九盏明灯，一心只为酬三顾； </a:t>
            </a:r>
          </a:p>
          <a:p>
            <a:pPr eaLnBrk="1" hangingPunct="1">
              <a:defRPr/>
            </a:pPr>
            <a:r>
              <a:rPr lang="zh-CN" altLang="en-US" sz="4000" b="1">
                <a:solidFill>
                  <a:srgbClr val="CC0000"/>
                </a:solidFill>
                <a:latin typeface="楷体" panose="02010609060101010101" pitchFamily="49" charset="-122"/>
                <a:ea typeface="楷体" panose="02010609060101010101" pitchFamily="49" charset="-122"/>
              </a:rPr>
              <a:t>取西蜀，定南蛮，东和北拒，中军帐里，变金木土爻神卦，水面偏能用火攻。</a:t>
            </a:r>
            <a:r>
              <a:rPr lang="zh-CN" altLang="en-US" b="1">
                <a:solidFill>
                  <a:srgbClr val="CC0000"/>
                </a:solidFill>
                <a:latin typeface="楷体" panose="02010609060101010101" pitchFamily="49" charset="-122"/>
                <a:ea typeface="楷体" panose="02010609060101010101" pitchFamily="49" charset="-122"/>
              </a:rPr>
              <a:t> </a:t>
            </a:r>
          </a:p>
          <a:p>
            <a:pPr marL="0" indent="0" eaLnBrk="1" hangingPunct="1">
              <a:buNone/>
              <a:defRPr/>
            </a:pPr>
            <a:endParaRPr lang="en-US" altLang="zh-CN" b="1">
              <a:latin typeface="楷体" panose="02010609060101010101" pitchFamily="49" charset="-122"/>
              <a:ea typeface="楷体" panose="02010609060101010101" pitchFamily="49" charset="-122"/>
            </a:endParaRPr>
          </a:p>
        </p:txBody>
      </p:sp>
      <p:sp>
        <p:nvSpPr>
          <p:cNvPr id="4099" name="WordArt 4" title=""/>
          <p:cNvSpPr>
            <a:spLocks noTextEdit="1"/>
          </p:cNvSpPr>
          <p:nvPr/>
        </p:nvSpPr>
        <p:spPr bwMode="auto">
          <a:xfrm rot="860678">
            <a:off x="6461125" y="841375"/>
            <a:ext cx="3086100" cy="1016000"/>
          </a:xfrm>
          <a:prstGeom prst="rect">
            <a:avLst/>
          </a:prstGeom>
        </p:spPr>
        <p:txBody>
          <a:bodyPr wrap="none" fromWordArt="1">
            <a:prstTxWarp prst="textDeflate">
              <a:avLst>
                <a:gd name="adj" fmla="val 20630"/>
              </a:avLst>
            </a:prstTxWarp>
          </a:bodyPr>
          <a:lstStyle/>
          <a:p>
            <a:pPr algn="ctr" fontAlgn="base">
              <a:spcBef>
                <a:spcPct val="0"/>
              </a:spcBef>
              <a:spcAft>
                <a:spcPct val="0"/>
              </a:spcAft>
            </a:pPr>
            <a:r>
              <a:rPr lang="zh-CN" altLang="en-US" sz="6000" b="1" kern="10">
                <a:ln w="9525">
                  <a:solidFill>
                    <a:srgbClr val="000000"/>
                  </a:solidFill>
                  <a:round/>
                </a:ln>
                <a:solidFill>
                  <a:srgbClr val="000000"/>
                </a:solidFill>
                <a:latin typeface="Arial"/>
                <a:cs typeface="+mn-ea"/>
              </a:rPr>
              <a:t>他是谁？</a:t>
            </a:r>
          </a:p>
        </p:txBody>
      </p:sp>
      <p:sp>
        <p:nvSpPr>
          <p:cNvPr id="4100" name="WordArt 4" title=""/>
          <p:cNvSpPr>
            <a:spLocks noTextEdit="1"/>
          </p:cNvSpPr>
          <p:nvPr/>
        </p:nvSpPr>
        <p:spPr bwMode="auto">
          <a:xfrm rot="-625542">
            <a:off x="4157663" y="5380038"/>
            <a:ext cx="3086100" cy="1016000"/>
          </a:xfrm>
          <a:prstGeom prst="rect">
            <a:avLst/>
          </a:prstGeom>
        </p:spPr>
        <p:txBody>
          <a:bodyPr wrap="none" fromWordArt="1">
            <a:prstTxWarp prst="textDeflate">
              <a:avLst>
                <a:gd name="adj" fmla="val 20630"/>
              </a:avLst>
            </a:prstTxWarp>
          </a:bodyPr>
          <a:lstStyle/>
          <a:p>
            <a:pPr algn="ctr" fontAlgn="base">
              <a:spcBef>
                <a:spcPct val="0"/>
              </a:spcBef>
              <a:spcAft>
                <a:spcPct val="0"/>
              </a:spcAft>
            </a:pPr>
            <a:r>
              <a:rPr lang="zh-CN" altLang="en-US" sz="6000" b="1" kern="10">
                <a:ln w="9525">
                  <a:solidFill>
                    <a:srgbClr val="000000"/>
                  </a:solidFill>
                  <a:round/>
                </a:ln>
                <a:solidFill>
                  <a:srgbClr val="000000"/>
                </a:solidFill>
                <a:latin typeface="Arial"/>
                <a:cs typeface="+mn-ea"/>
              </a:rPr>
              <a:t>诸葛亮</a:t>
            </a:r>
          </a:p>
        </p:txBody>
      </p:sp>
      <p:pic>
        <p:nvPicPr>
          <p:cNvPr id="8194"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44726" y="394959"/>
            <a:ext cx="2590800"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4211409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0-#ppt_w/2"/>
                                          </p:val>
                                        </p:tav>
                                        <p:tav tm="100000">
                                          <p:val>
                                            <p:strVal val="#ppt_x"/>
                                          </p:val>
                                        </p:tav>
                                      </p:tavLst>
                                    </p:anim>
                                    <p:anim calcmode="lin" valueType="num">
                                      <p:cBhvr additive="base">
                                        <p:cTn id="8"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additive="base">
                                        <p:cTn id="13" dur="500" fill="hold"/>
                                        <p:tgtEl>
                                          <p:spTgt spid="4100"/>
                                        </p:tgtEl>
                                        <p:attrNameLst>
                                          <p:attrName>ppt_x</p:attrName>
                                        </p:attrNameLst>
                                      </p:cBhvr>
                                      <p:tavLst>
                                        <p:tav tm="0">
                                          <p:val>
                                            <p:strVal val="0-#ppt_w/2"/>
                                          </p:val>
                                        </p:tav>
                                        <p:tav tm="100000">
                                          <p:val>
                                            <p:strVal val="#ppt_x"/>
                                          </p:val>
                                        </p:tav>
                                      </p:tavLst>
                                    </p:anim>
                                    <p:anim calcmode="lin" valueType="num">
                                      <p:cBhvr additive="base">
                                        <p:cTn id="14"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0" grpId="0"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218" name="Picture 2" title=""/>
          <p:cNvPicPr>
            <a:picLocks noChangeAspect="1" noChangeArrowheads="1"/>
          </p:cNvPicPr>
          <p:nvPr/>
        </p:nvPicPr>
        <p:blipFill>
          <a:blip r:embed="rId2">
            <a:extLst>
              <a:ext uri="{28A0092B-C50C-407E-A947-70E740481C1C}">
                <a14:useLocalDpi xmlns:a14="http://schemas.microsoft.com/office/drawing/2010/main" val="0"/>
              </a:ext>
            </a:extLst>
          </a:blip>
          <a:srcRect b="2884"/>
          <a:stretch>
            <a:fillRect/>
          </a:stretch>
        </p:blipFill>
        <p:spPr bwMode="auto">
          <a:xfrm>
            <a:off x="1415480" y="0"/>
            <a:ext cx="943304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3" name="WordArt 25" title=""/>
          <p:cNvSpPr>
            <a:spLocks noTextEdit="1"/>
          </p:cNvSpPr>
          <p:nvPr/>
        </p:nvSpPr>
        <p:spPr>
          <a:xfrm>
            <a:off x="3595688" y="1714500"/>
            <a:ext cx="4857750" cy="4370388"/>
          </a:xfrm>
          <a:prstGeom prst="rect">
            <a:avLst/>
          </a:prstGeom>
        </p:spPr>
        <p:txBody>
          <a:bodyPr wrap="none" fromWordArt="1">
            <a:prstTxWarp prst="textPlain">
              <a:avLst>
                <a:gd name="adj" fmla="val 59083"/>
              </a:avLst>
            </a:prstTxWarp>
            <a:normAutofit/>
          </a:bodyPr>
          <a:lstStyle/>
          <a:p>
            <a:pPr algn="ctr" fontAlgn="base">
              <a:spcBef>
                <a:spcPct val="0"/>
              </a:spcBef>
              <a:spcAft>
                <a:spcPct val="0"/>
              </a:spcAft>
              <a:buFont typeface="Arial" panose="020b0604020202020204" pitchFamily="34" charset="0"/>
              <a:buNone/>
            </a:pPr>
            <a:r>
              <a:rPr lang="zh-CN" altLang="en-US" sz="9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宋体" panose="02010600030101010101" pitchFamily="2" charset="-122"/>
              </a:rPr>
              <a:t>再见！</a:t>
            </a:r>
          </a:p>
        </p:txBody>
      </p:sp>
    </p:spTree>
    <p:extLst>
      <p:ext uri="{BB962C8B-B14F-4D97-AF65-F5344CB8AC3E}">
        <p14:creationId xmlns:p14="http://schemas.microsoft.com/office/powerpoint/2010/main" val="7396885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1745" name="标题 2049" title=""/>
          <p:cNvSpPr>
            <a:spLocks noGrp="1"/>
          </p:cNvSpPr>
          <p:nvPr>
            <p:ph type="title"/>
          </p:nvPr>
        </p:nvSpPr>
        <p:spPr>
          <a:xfrm>
            <a:off x="1847850" y="476251"/>
            <a:ext cx="8229600" cy="1139825"/>
          </a:xfrm>
        </p:spPr>
        <p:txBody>
          <a:bodyPr/>
          <a:lstStyle/>
          <a:p>
            <a:pPr eaLnBrk="1" hangingPunct="1"/>
            <a:r>
              <a:rPr lang="en-US" altLang="zh-CN" sz="3800" b="1"/>
              <a:t> </a:t>
            </a:r>
            <a:r>
              <a:rPr lang="zh-CN" altLang="en-US" sz="3800" b="1"/>
              <a:t>作者简介</a:t>
            </a:r>
            <a:endParaRPr lang="zh-CN" altLang="en-US" sz="4000" b="1">
              <a:ea typeface="楷体_GB2312" pitchFamily="49" charset="-122"/>
            </a:endParaRPr>
          </a:p>
        </p:txBody>
      </p:sp>
      <p:sp>
        <p:nvSpPr>
          <p:cNvPr id="31746" name="文本占位符 2051" title=""/>
          <p:cNvSpPr>
            <a:spLocks noGrp="1"/>
          </p:cNvSpPr>
          <p:nvPr>
            <p:ph idx="1"/>
          </p:nvPr>
        </p:nvSpPr>
        <p:spPr>
          <a:xfrm>
            <a:off x="1847851" y="1412876"/>
            <a:ext cx="8374063" cy="4525963"/>
          </a:xfrm>
        </p:spPr>
        <p:txBody>
          <a:bodyPr>
            <a:normAutofit fontScale="92500" lnSpcReduction="10000"/>
          </a:bodyPr>
          <a:lstStyle/>
          <a:p>
            <a:pPr eaLnBrk="1" hangingPunct="1"/>
            <a:r>
              <a:rPr lang="zh-CN" altLang="en-US" b="1" smtClean="0"/>
              <a:t>杜甫，我国古代伟大的 </a:t>
            </a:r>
            <a:r>
              <a:rPr lang="zh-CN" altLang="en-US" b="1" u="sng" smtClean="0"/>
              <a:t>                   </a:t>
            </a:r>
            <a:r>
              <a:rPr lang="zh-CN" altLang="en-US" b="1" smtClean="0"/>
              <a:t>诗人。  </a:t>
            </a:r>
            <a:r>
              <a:rPr lang="zh-CN" altLang="en-US" b="1" u="sng" smtClean="0"/>
              <a:t>  </a:t>
            </a:r>
            <a:r>
              <a:rPr lang="zh-CN" altLang="en-US" b="1" smtClean="0"/>
              <a:t> </a:t>
            </a:r>
          </a:p>
          <a:p>
            <a:pPr eaLnBrk="1" hangingPunct="1"/>
            <a:r>
              <a:rPr lang="zh-CN" altLang="en-US" b="1" smtClean="0"/>
              <a:t>他有积极的入世思想：</a:t>
            </a:r>
          </a:p>
          <a:p>
            <a:pPr eaLnBrk="1" hangingPunct="1">
              <a:buFont typeface="Wingdings" pitchFamily="2" charset="2"/>
              <a:buNone/>
            </a:pPr>
            <a:r>
              <a:rPr lang="zh-CN" altLang="en-US" b="1" smtClean="0"/>
              <a:t>                     “致君尧舜上 ，</a:t>
            </a:r>
            <a:r>
              <a:rPr lang="zh-CN" altLang="en-US" b="1" u="sng" smtClean="0"/>
              <a:t>                          </a:t>
            </a:r>
            <a:r>
              <a:rPr lang="zh-CN" altLang="en-US" b="1" smtClean="0"/>
              <a:t> ”</a:t>
            </a:r>
          </a:p>
          <a:p>
            <a:pPr eaLnBrk="1" hangingPunct="1"/>
            <a:r>
              <a:rPr lang="zh-CN" altLang="en-US" b="1" smtClean="0"/>
              <a:t>他坚信：   “会当凌绝顶，  </a:t>
            </a:r>
            <a:r>
              <a:rPr lang="zh-CN" altLang="en-US" b="1" u="sng" smtClean="0"/>
              <a:t>                         </a:t>
            </a:r>
            <a:r>
              <a:rPr lang="zh-CN" altLang="en-US" b="1" smtClean="0"/>
              <a:t> ”</a:t>
            </a:r>
          </a:p>
          <a:p>
            <a:pPr eaLnBrk="1" hangingPunct="1"/>
            <a:r>
              <a:rPr lang="zh-CN" altLang="en-US" b="1" smtClean="0"/>
              <a:t>他饱经忧患，感受到贫富对立，民不聊生： </a:t>
            </a:r>
          </a:p>
          <a:p>
            <a:pPr eaLnBrk="1" hangingPunct="1"/>
            <a:r>
              <a:rPr lang="zh-CN" altLang="en-US" b="1" smtClean="0"/>
              <a:t>                   “朱门酒肉臭，</a:t>
            </a:r>
            <a:r>
              <a:rPr lang="zh-CN" altLang="en-US" b="1" u="sng" smtClean="0"/>
              <a:t>                       </a:t>
            </a:r>
            <a:r>
              <a:rPr lang="zh-CN" altLang="en-US" b="1" smtClean="0"/>
              <a:t>。”</a:t>
            </a:r>
          </a:p>
          <a:p>
            <a:pPr eaLnBrk="1" hangingPunct="1"/>
            <a:r>
              <a:rPr lang="zh-CN" altLang="en-US" b="1" smtClean="0"/>
              <a:t>他忧心如焚：“穷年忧黎元，</a:t>
            </a:r>
            <a:r>
              <a:rPr lang="zh-CN" altLang="en-US" b="1" u="sng" smtClean="0"/>
              <a:t>                    </a:t>
            </a:r>
            <a:r>
              <a:rPr lang="zh-CN" altLang="en-US" b="1" smtClean="0"/>
              <a:t>。”</a:t>
            </a:r>
          </a:p>
          <a:p>
            <a:pPr eaLnBrk="1" hangingPunct="1"/>
            <a:r>
              <a:rPr lang="zh-CN" altLang="en-US" b="1" smtClean="0"/>
              <a:t>他心怀天下： </a:t>
            </a:r>
          </a:p>
          <a:p>
            <a:pPr eaLnBrk="1" hangingPunct="1">
              <a:buFont typeface="Wingdings" pitchFamily="2" charset="2"/>
              <a:buNone/>
            </a:pPr>
            <a:r>
              <a:rPr lang="zh-CN" altLang="en-US" b="1" smtClean="0"/>
              <a:t>       “安得广厦千万间，</a:t>
            </a:r>
            <a:r>
              <a:rPr lang="zh-CN" altLang="en-US" b="1" u="sng" smtClean="0"/>
              <a:t>                                    </a:t>
            </a:r>
            <a:r>
              <a:rPr lang="zh-CN" altLang="en-US" b="1" smtClean="0"/>
              <a:t>”</a:t>
            </a:r>
            <a:br>
              <a:rPr lang="zh-CN" altLang="en-US" b="1" u="sng" smtClean="0"/>
            </a:br>
            <a:endParaRPr lang="zh-CN" altLang="en-US" b="1" u="sng" smtClean="0"/>
          </a:p>
        </p:txBody>
      </p:sp>
      <p:sp>
        <p:nvSpPr>
          <p:cNvPr id="2054" name="文本框 2053" title=""/>
          <p:cNvSpPr txBox="1">
            <a:spLocks noChangeArrowheads="1"/>
          </p:cNvSpPr>
          <p:nvPr/>
        </p:nvSpPr>
        <p:spPr bwMode="auto">
          <a:xfrm>
            <a:off x="5693408" y="1011040"/>
            <a:ext cx="2160588" cy="579437"/>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现实主义</a:t>
            </a:r>
          </a:p>
        </p:txBody>
      </p:sp>
      <p:sp>
        <p:nvSpPr>
          <p:cNvPr id="2055" name="文本框 2054" title=""/>
          <p:cNvSpPr txBox="1">
            <a:spLocks noChangeArrowheads="1"/>
          </p:cNvSpPr>
          <p:nvPr/>
        </p:nvSpPr>
        <p:spPr bwMode="auto">
          <a:xfrm>
            <a:off x="5998236" y="2143804"/>
            <a:ext cx="2632075" cy="579437"/>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srgbClr val="CC0000"/>
                </a:solidFill>
              </a:rPr>
              <a:t>再使风俗淳。</a:t>
            </a:r>
          </a:p>
        </p:txBody>
      </p:sp>
      <p:sp>
        <p:nvSpPr>
          <p:cNvPr id="2056" name="文本框 2055" title=""/>
          <p:cNvSpPr txBox="1">
            <a:spLocks noChangeArrowheads="1"/>
          </p:cNvSpPr>
          <p:nvPr/>
        </p:nvSpPr>
        <p:spPr bwMode="auto">
          <a:xfrm>
            <a:off x="6047883" y="2620847"/>
            <a:ext cx="2632075" cy="579438"/>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srgbClr val="CC0000"/>
                </a:solidFill>
              </a:rPr>
              <a:t>一览众山小。</a:t>
            </a:r>
          </a:p>
        </p:txBody>
      </p:sp>
      <p:sp>
        <p:nvSpPr>
          <p:cNvPr id="2057" name="文本框 2056" title=""/>
          <p:cNvSpPr txBox="1">
            <a:spLocks noChangeArrowheads="1"/>
          </p:cNvSpPr>
          <p:nvPr/>
        </p:nvSpPr>
        <p:spPr bwMode="auto">
          <a:xfrm>
            <a:off x="5693408" y="3487738"/>
            <a:ext cx="2520950" cy="579438"/>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路有冻死骨</a:t>
            </a:r>
          </a:p>
        </p:txBody>
      </p:sp>
      <p:sp>
        <p:nvSpPr>
          <p:cNvPr id="2058" name="文本框 2057" title=""/>
          <p:cNvSpPr txBox="1">
            <a:spLocks noChangeArrowheads="1"/>
          </p:cNvSpPr>
          <p:nvPr/>
        </p:nvSpPr>
        <p:spPr bwMode="auto">
          <a:xfrm>
            <a:off x="6312995" y="3915337"/>
            <a:ext cx="2366963" cy="579437"/>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叹息肠内热</a:t>
            </a:r>
          </a:p>
        </p:txBody>
      </p:sp>
      <p:sp>
        <p:nvSpPr>
          <p:cNvPr id="2059" name="文本框 2058" title=""/>
          <p:cNvSpPr txBox="1">
            <a:spLocks noChangeArrowheads="1"/>
          </p:cNvSpPr>
          <p:nvPr/>
        </p:nvSpPr>
        <p:spPr bwMode="auto">
          <a:xfrm>
            <a:off x="5182260" y="4633336"/>
            <a:ext cx="4264025" cy="579438"/>
          </a:xfrm>
          <a:prstGeom prst="rect">
            <a:avLst/>
          </a:prstGeom>
          <a:noFill/>
          <a:ln w="9525">
            <a:noFill/>
            <a:miter lim="800000"/>
          </a:ln>
        </p:spPr>
        <p:txBody>
          <a:bodyPr wrap="none">
            <a:spAutoFit/>
          </a:bodyPr>
          <a:lstStyle/>
          <a:p>
            <a:pPr fontAlgn="base">
              <a:spcBef>
                <a:spcPct val="0"/>
              </a:spcBef>
              <a:spcAft>
                <a:spcPct val="0"/>
              </a:spcAft>
            </a:pPr>
            <a:r>
              <a:rPr lang="zh-CN" altLang="en-US" sz="3200" b="1">
                <a:solidFill>
                  <a:srgbClr val="CC0000"/>
                </a:solidFill>
              </a:rPr>
              <a:t>大庇天下寒士俱欢颜。</a:t>
            </a:r>
          </a:p>
        </p:txBody>
      </p:sp>
    </p:spTree>
    <p:extLst>
      <p:ext uri="{BB962C8B-B14F-4D97-AF65-F5344CB8AC3E}">
        <p14:creationId xmlns:p14="http://schemas.microsoft.com/office/powerpoint/2010/main" val="4466004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blinds(horizontal)">
                                      <p:cBhvr>
                                        <p:cTn id="7" dur="500"/>
                                        <p:tgtEl>
                                          <p:spTgt spid="205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5"/>
                                        </p:tgtEl>
                                        <p:attrNameLst>
                                          <p:attrName>style.visibility</p:attrName>
                                        </p:attrNameLst>
                                      </p:cBhvr>
                                      <p:to>
                                        <p:strVal val="visible"/>
                                      </p:to>
                                    </p:set>
                                    <p:animEffect transition="in" filter="blinds(horizontal)">
                                      <p:cBhvr>
                                        <p:cTn id="12" dur="500"/>
                                        <p:tgtEl>
                                          <p:spTgt spid="205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56"/>
                                        </p:tgtEl>
                                        <p:attrNameLst>
                                          <p:attrName>style.visibility</p:attrName>
                                        </p:attrNameLst>
                                      </p:cBhvr>
                                      <p:to>
                                        <p:strVal val="visible"/>
                                      </p:to>
                                    </p:set>
                                    <p:animEffect transition="in" filter="blinds(horizontal)">
                                      <p:cBhvr>
                                        <p:cTn id="17" dur="500"/>
                                        <p:tgtEl>
                                          <p:spTgt spid="2056"/>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57"/>
                                        </p:tgtEl>
                                        <p:attrNameLst>
                                          <p:attrName>style.visibility</p:attrName>
                                        </p:attrNameLst>
                                      </p:cBhvr>
                                      <p:to>
                                        <p:strVal val="visible"/>
                                      </p:to>
                                    </p:set>
                                    <p:animEffect transition="in" filter="blinds(horizontal)">
                                      <p:cBhvr>
                                        <p:cTn id="22" dur="500"/>
                                        <p:tgtEl>
                                          <p:spTgt spid="205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58"/>
                                        </p:tgtEl>
                                        <p:attrNameLst>
                                          <p:attrName>style.visibility</p:attrName>
                                        </p:attrNameLst>
                                      </p:cBhvr>
                                      <p:to>
                                        <p:strVal val="visible"/>
                                      </p:to>
                                    </p:set>
                                    <p:animEffect transition="in" filter="blinds(horizontal)">
                                      <p:cBhvr>
                                        <p:cTn id="27" dur="500"/>
                                        <p:tgtEl>
                                          <p:spTgt spid="2058"/>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59"/>
                                        </p:tgtEl>
                                        <p:attrNameLst>
                                          <p:attrName>style.visibility</p:attrName>
                                        </p:attrNameLst>
                                      </p:cBhvr>
                                      <p:to>
                                        <p:strVal val="visible"/>
                                      </p:to>
                                    </p:set>
                                    <p:animEffect transition="in" filter="blinds(horizontal)">
                                      <p:cBhvr>
                                        <p:cTn id="32"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p:bldP spid="2055" grpId="0"/>
      <p:bldP spid="2056" grpId="0"/>
      <p:bldP spid="2057" grpId="0"/>
      <p:bldP spid="2058" grpId="0"/>
      <p:bldP spid="205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2769" name="文本占位符 4098" title=""/>
          <p:cNvSpPr>
            <a:spLocks noGrp="1"/>
          </p:cNvSpPr>
          <p:nvPr>
            <p:ph idx="1"/>
          </p:nvPr>
        </p:nvSpPr>
        <p:spPr>
          <a:xfrm>
            <a:off x="1774826" y="1052514"/>
            <a:ext cx="8893175" cy="5400675"/>
          </a:xfrm>
        </p:spPr>
        <p:txBody>
          <a:bodyPr>
            <a:normAutofit lnSpcReduction="10000"/>
          </a:bodyPr>
          <a:lstStyle/>
          <a:p>
            <a:pPr eaLnBrk="1" hangingPunct="1">
              <a:lnSpc>
                <a:spcPct val="80000"/>
              </a:lnSpc>
            </a:pPr>
            <a:endParaRPr lang="en-US" altLang="zh-CN" sz="2600" b="1"/>
          </a:p>
          <a:p>
            <a:pPr eaLnBrk="1" hangingPunct="1">
              <a:lnSpc>
                <a:spcPct val="80000"/>
              </a:lnSpc>
            </a:pPr>
            <a:r>
              <a:rPr lang="zh-CN" altLang="en-US" sz="3400" b="1">
                <a:latin typeface="黑体" pitchFamily="49" charset="-122"/>
                <a:ea typeface="黑体" pitchFamily="49" charset="-122"/>
              </a:rPr>
              <a:t>他的诗真实的反映了广阔的社会生活，如“三吏”“三别”，他的诗被誉为“</a:t>
            </a:r>
            <a:r>
              <a:rPr lang="zh-CN" altLang="en-US" sz="3400" b="1" u="sng">
                <a:latin typeface="黑体" pitchFamily="49" charset="-122"/>
                <a:ea typeface="黑体" pitchFamily="49" charset="-122"/>
              </a:rPr>
              <a:t>          </a:t>
            </a:r>
            <a:r>
              <a:rPr lang="zh-CN" altLang="en-US" sz="3400" b="1">
                <a:latin typeface="黑体" pitchFamily="49" charset="-122"/>
                <a:ea typeface="黑体" pitchFamily="49" charset="-122"/>
              </a:rPr>
              <a:t>”。</a:t>
            </a:r>
          </a:p>
          <a:p>
            <a:pPr eaLnBrk="1" hangingPunct="1">
              <a:lnSpc>
                <a:spcPct val="80000"/>
              </a:lnSpc>
            </a:pPr>
            <a:r>
              <a:rPr lang="zh-CN" altLang="en-US" sz="3400" b="1">
                <a:latin typeface="黑体" pitchFamily="49" charset="-122"/>
                <a:ea typeface="黑体" pitchFamily="49" charset="-122"/>
              </a:rPr>
              <a:t>他的诗风</a:t>
            </a:r>
            <a:r>
              <a:rPr lang="zh-CN" altLang="en-US" sz="3400" b="1" u="sng">
                <a:latin typeface="黑体" pitchFamily="49" charset="-122"/>
                <a:ea typeface="黑体" pitchFamily="49" charset="-122"/>
              </a:rPr>
              <a:t>                   </a:t>
            </a:r>
            <a:r>
              <a:rPr lang="zh-CN" altLang="en-US" sz="3700" b="1">
                <a:latin typeface="黑体" pitchFamily="49" charset="-122"/>
                <a:ea typeface="黑体" pitchFamily="49" charset="-122"/>
              </a:rPr>
              <a:t>。</a:t>
            </a:r>
          </a:p>
          <a:p>
            <a:pPr eaLnBrk="1" hangingPunct="1">
              <a:lnSpc>
                <a:spcPct val="80000"/>
              </a:lnSpc>
            </a:pPr>
            <a:r>
              <a:rPr lang="zh-CN" altLang="en-US" sz="3400" b="1">
                <a:latin typeface="黑体" pitchFamily="49" charset="-122"/>
                <a:ea typeface="黑体" pitchFamily="49" charset="-122"/>
              </a:rPr>
              <a:t>他的创作态度非常严谨：              “为人性僻耽dā</a:t>
            </a:r>
            <a:r>
              <a:rPr lang="zh-CN" altLang="en-US" sz="3400" b="1" smtClean="0">
                <a:latin typeface="黑体" pitchFamily="49" charset="-122"/>
                <a:ea typeface="黑体" pitchFamily="49" charset="-122"/>
              </a:rPr>
              <a:t>n佳句</a:t>
            </a:r>
            <a:r>
              <a:rPr lang="zh-CN" altLang="en-US" sz="3400" b="1">
                <a:latin typeface="黑体" pitchFamily="49" charset="-122"/>
                <a:ea typeface="黑体" pitchFamily="49" charset="-122"/>
              </a:rPr>
              <a:t>，</a:t>
            </a:r>
            <a:r>
              <a:rPr lang="zh-CN" altLang="en-US" sz="3400" b="1" u="sng">
                <a:latin typeface="黑体" pitchFamily="49" charset="-122"/>
                <a:ea typeface="黑体" pitchFamily="49" charset="-122"/>
              </a:rPr>
              <a:t>                            </a:t>
            </a:r>
            <a:r>
              <a:rPr lang="zh-CN" altLang="en-US" sz="3400" b="1">
                <a:latin typeface="黑体" pitchFamily="49" charset="-122"/>
                <a:ea typeface="黑体" pitchFamily="49" charset="-122"/>
              </a:rPr>
              <a:t>。”</a:t>
            </a:r>
          </a:p>
          <a:p>
            <a:pPr eaLnBrk="1" hangingPunct="1">
              <a:lnSpc>
                <a:spcPct val="80000"/>
              </a:lnSpc>
            </a:pPr>
            <a:endParaRPr lang="zh-CN" altLang="en-US" sz="3400" b="1">
              <a:latin typeface="黑体" pitchFamily="49" charset="-122"/>
              <a:ea typeface="黑体" pitchFamily="49" charset="-122"/>
            </a:endParaRPr>
          </a:p>
          <a:p>
            <a:pPr eaLnBrk="1" hangingPunct="1">
              <a:lnSpc>
                <a:spcPct val="80000"/>
              </a:lnSpc>
            </a:pPr>
            <a:r>
              <a:rPr lang="zh-CN" altLang="en-US" sz="3400" b="1">
                <a:latin typeface="黑体" pitchFamily="49" charset="-122"/>
                <a:ea typeface="黑体" pitchFamily="49" charset="-122"/>
              </a:rPr>
              <a:t>他被誉为“ </a:t>
            </a:r>
            <a:r>
              <a:rPr lang="zh-CN" altLang="en-US" sz="3400" b="1" u="sng">
                <a:latin typeface="黑体" pitchFamily="49" charset="-122"/>
                <a:ea typeface="黑体" pitchFamily="49" charset="-122"/>
              </a:rPr>
              <a:t>            </a:t>
            </a:r>
            <a:r>
              <a:rPr lang="zh-CN" altLang="en-US" sz="3400" b="1">
                <a:latin typeface="黑体" pitchFamily="49" charset="-122"/>
                <a:ea typeface="黑体" pitchFamily="49" charset="-122"/>
              </a:rPr>
              <a:t>”。</a:t>
            </a:r>
            <a:br>
              <a:rPr lang="zh-CN" altLang="en-US" sz="3400" b="1">
                <a:latin typeface="黑体" pitchFamily="49" charset="-122"/>
                <a:ea typeface="黑体" pitchFamily="49" charset="-122"/>
              </a:rPr>
            </a:br>
            <a:br>
              <a:rPr lang="zh-CN" altLang="en-US" sz="2600" b="1">
                <a:latin typeface="黑体" pitchFamily="49" charset="-122"/>
                <a:ea typeface="黑体" pitchFamily="49" charset="-122"/>
              </a:rPr>
            </a:br>
            <a:endParaRPr lang="zh-CN" altLang="en-US" sz="2600" b="1">
              <a:latin typeface="黑体" pitchFamily="49" charset="-122"/>
              <a:ea typeface="黑体" pitchFamily="49" charset="-122"/>
            </a:endParaRPr>
          </a:p>
        </p:txBody>
      </p:sp>
      <p:sp>
        <p:nvSpPr>
          <p:cNvPr id="4100" name="文本框 4099" title=""/>
          <p:cNvSpPr txBox="1">
            <a:spLocks noChangeArrowheads="1"/>
          </p:cNvSpPr>
          <p:nvPr/>
        </p:nvSpPr>
        <p:spPr bwMode="auto">
          <a:xfrm>
            <a:off x="5929313" y="3721892"/>
            <a:ext cx="4738688" cy="582613"/>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语不惊人死不休</a:t>
            </a:r>
          </a:p>
        </p:txBody>
      </p:sp>
      <p:sp>
        <p:nvSpPr>
          <p:cNvPr id="4102" name="矩形 4101" title=""/>
          <p:cNvSpPr>
            <a:spLocks noChangeArrowheads="1"/>
          </p:cNvSpPr>
          <p:nvPr/>
        </p:nvSpPr>
        <p:spPr bwMode="auto">
          <a:xfrm>
            <a:off x="4862513" y="4799409"/>
            <a:ext cx="1358900" cy="579438"/>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诗圣</a:t>
            </a:r>
          </a:p>
        </p:txBody>
      </p:sp>
      <p:sp>
        <p:nvSpPr>
          <p:cNvPr id="4103" name="矩形 4102" title=""/>
          <p:cNvSpPr>
            <a:spLocks noChangeArrowheads="1"/>
          </p:cNvSpPr>
          <p:nvPr/>
        </p:nvSpPr>
        <p:spPr bwMode="auto">
          <a:xfrm>
            <a:off x="3321051" y="1988840"/>
            <a:ext cx="1000125" cy="579437"/>
          </a:xfrm>
          <a:prstGeom prst="rect">
            <a:avLst/>
          </a:prstGeom>
          <a:noFill/>
          <a:ln w="9525">
            <a:noFill/>
            <a:miter lim="800000"/>
          </a:ln>
        </p:spPr>
        <p:txBody>
          <a:bodyPr>
            <a:spAutoFit/>
          </a:bodyPr>
          <a:lstStyle/>
          <a:p>
            <a:pPr fontAlgn="base">
              <a:spcBef>
                <a:spcPct val="0"/>
              </a:spcBef>
              <a:spcAft>
                <a:spcPct val="0"/>
              </a:spcAft>
            </a:pPr>
            <a:r>
              <a:rPr lang="zh-CN" altLang="en-US" sz="3200" b="1">
                <a:solidFill>
                  <a:srgbClr val="CC0000"/>
                </a:solidFill>
              </a:rPr>
              <a:t>诗史</a:t>
            </a:r>
          </a:p>
        </p:txBody>
      </p:sp>
      <p:sp>
        <p:nvSpPr>
          <p:cNvPr id="4104" name="矩形 4103" title=""/>
          <p:cNvSpPr>
            <a:spLocks noChangeArrowheads="1"/>
          </p:cNvSpPr>
          <p:nvPr/>
        </p:nvSpPr>
        <p:spPr bwMode="auto">
          <a:xfrm>
            <a:off x="4772002" y="2568277"/>
            <a:ext cx="1816100" cy="579438"/>
          </a:xfrm>
          <a:prstGeom prst="rect">
            <a:avLst/>
          </a:prstGeom>
          <a:noFill/>
          <a:ln w="9525">
            <a:noFill/>
            <a:miter lim="800000"/>
          </a:ln>
        </p:spPr>
        <p:txBody>
          <a:bodyPr>
            <a:spAutoFit/>
          </a:bodyPr>
          <a:lstStyle/>
          <a:p>
            <a:pPr fontAlgn="base">
              <a:spcBef>
                <a:spcPct val="0"/>
              </a:spcBef>
              <a:spcAft>
                <a:spcPct val="0"/>
              </a:spcAft>
              <a:buClr>
                <a:srgbClr val="FFFFFF"/>
              </a:buClr>
            </a:pPr>
            <a:r>
              <a:rPr lang="zh-CN" altLang="en-US" sz="3200" b="1">
                <a:solidFill>
                  <a:srgbClr val="CC0000"/>
                </a:solidFill>
              </a:rPr>
              <a:t>沉郁顿挫</a:t>
            </a:r>
          </a:p>
        </p:txBody>
      </p:sp>
      <p:sp>
        <p:nvSpPr>
          <p:cNvPr id="32774" name="文本框 4106" title=""/>
          <p:cNvSpPr txBox="1">
            <a:spLocks noChangeArrowheads="1"/>
          </p:cNvSpPr>
          <p:nvPr/>
        </p:nvSpPr>
        <p:spPr bwMode="auto">
          <a:xfrm>
            <a:off x="2208214" y="404814"/>
            <a:ext cx="2225675" cy="706437"/>
          </a:xfrm>
          <a:prstGeom prst="rect">
            <a:avLst/>
          </a:prstGeom>
          <a:noFill/>
          <a:ln w="9525">
            <a:noFill/>
            <a:miter lim="800000"/>
          </a:ln>
        </p:spPr>
        <p:txBody>
          <a:bodyPr wrap="none">
            <a:spAutoFit/>
          </a:bodyPr>
          <a:lstStyle/>
          <a:p>
            <a:pPr fontAlgn="base">
              <a:spcBef>
                <a:spcPct val="0"/>
              </a:spcBef>
              <a:spcAft>
                <a:spcPct val="0"/>
              </a:spcAft>
              <a:buClr>
                <a:srgbClr val="FFFFFF"/>
              </a:buClr>
            </a:pPr>
            <a:r>
              <a:rPr lang="zh-CN" altLang="en-US" sz="4000" b="1">
                <a:solidFill>
                  <a:srgbClr val="000000"/>
                </a:solidFill>
                <a:sym typeface="+mn-ea"/>
              </a:rPr>
              <a:t>作者简介</a:t>
            </a:r>
            <a:endParaRPr lang="zh-CN" altLang="en-US" sz="4000" b="1">
              <a:solidFill>
                <a:srgbClr val="006633"/>
              </a:solidFill>
            </a:endParaRPr>
          </a:p>
        </p:txBody>
      </p:sp>
      <p:pic>
        <p:nvPicPr>
          <p:cNvPr id="2" name="Picture 2"/>
          <p:cNvPicPr>
            <a:picLocks noChangeAspect="1"/>
          </p:cNvPicPr>
          <p:nvPr/>
        </p:nvPicPr>
        <p:blipFill>
          <a:blip r:embed="rId2"/>
          <a:stretch>
            <a:fillRect/>
          </a:stretch>
        </p:blipFill>
        <p:spPr>
          <a:xfrm flipH="1">
            <a:off x="12585700" y="10655300"/>
            <a:ext cx="0" cy="0"/>
          </a:xfrm>
          <a:prstGeom prst="rect">
            <a:avLst/>
          </a:prstGeom>
          <a:ln>
            <a:noFill/>
          </a:ln>
        </p:spPr>
      </p:pic>
    </p:spTree>
    <p:extLst>
      <p:ext uri="{BB962C8B-B14F-4D97-AF65-F5344CB8AC3E}">
        <p14:creationId xmlns:p14="http://schemas.microsoft.com/office/powerpoint/2010/main" val="6872217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blinds(horizontal)">
                                      <p:cBhvr>
                                        <p:cTn id="7" dur="500"/>
                                        <p:tgtEl>
                                          <p:spTgt spid="410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4"/>
                                        </p:tgtEl>
                                        <p:attrNameLst>
                                          <p:attrName>style.visibility</p:attrName>
                                        </p:attrNameLst>
                                      </p:cBhvr>
                                      <p:to>
                                        <p:strVal val="visible"/>
                                      </p:to>
                                    </p:set>
                                    <p:animEffect transition="in" filter="blinds(horizontal)">
                                      <p:cBhvr>
                                        <p:cTn id="12" dur="500"/>
                                        <p:tgtEl>
                                          <p:spTgt spid="410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blinds(horizontal)">
                                      <p:cBhvr>
                                        <p:cTn id="17" dur="500"/>
                                        <p:tgtEl>
                                          <p:spTgt spid="410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02"/>
                                        </p:tgtEl>
                                        <p:attrNameLst>
                                          <p:attrName>style.visibility</p:attrName>
                                        </p:attrNameLst>
                                      </p:cBhvr>
                                      <p:to>
                                        <p:strVal val="visible"/>
                                      </p:to>
                                    </p:set>
                                    <p:animEffect transition="in" filter="blinds(horizontal)">
                                      <p:cBhvr>
                                        <p:cTn id="22"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2" grpId="0"/>
      <p:bldP spid="4103" grpId="0"/>
      <p:bldP spid="410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3793" name="Picture 2" title=""/>
          <p:cNvPicPr>
            <a:picLocks noChangeAspect="1"/>
          </p:cNvPicPr>
          <p:nvPr/>
        </p:nvPicPr>
        <p:blipFill>
          <a:blip r:embed="rId2"/>
          <a:stretch>
            <a:fillRect/>
          </a:stretch>
        </p:blipFill>
        <p:spPr bwMode="auto">
          <a:xfrm>
            <a:off x="1527175" y="9525"/>
            <a:ext cx="9144000" cy="6858000"/>
          </a:xfrm>
          <a:prstGeom prst="rect">
            <a:avLst/>
          </a:prstGeom>
          <a:noFill/>
          <a:ln w="9525">
            <a:noFill/>
            <a:miter lim="800000"/>
          </a:ln>
        </p:spPr>
      </p:pic>
      <p:sp>
        <p:nvSpPr>
          <p:cNvPr id="8194" name="Text Box 4" title=""/>
          <p:cNvSpPr txBox="1"/>
          <p:nvPr/>
        </p:nvSpPr>
        <p:spPr>
          <a:xfrm>
            <a:off x="2651126" y="5878514"/>
            <a:ext cx="2232025" cy="701675"/>
          </a:xfrm>
          <a:prstGeom prst="rect">
            <a:avLst/>
          </a:prstGeom>
          <a:noFill/>
          <a:ln w="9525">
            <a:noFill/>
          </a:ln>
          <a:effectLst>
            <a:outerShdw dist="28398" dir="1593903" algn="ctr" rotWithShape="0">
              <a:srgbClr val="FF0000"/>
            </a:outerShdw>
          </a:effectLst>
        </p:spPr>
        <p:txBody>
          <a:bodyPr>
            <a:spAutoFit/>
          </a:bodyPr>
          <a:lstStyle/>
          <a:p>
            <a:pPr algn="ctr" fontAlgn="base">
              <a:spcBef>
                <a:spcPct val="50000"/>
              </a:spcBef>
              <a:spcAft>
                <a:spcPct val="0"/>
              </a:spcAft>
              <a:defRPr/>
            </a:pPr>
            <a:r>
              <a:rPr lang="zh-CN" altLang="en-US" sz="4000" b="1">
                <a:solidFill>
                  <a:srgbClr val="3333CC"/>
                </a:solidFill>
                <a:ea typeface="楷体_GB2312"/>
              </a:rPr>
              <a:t>杜甫草堂</a:t>
            </a:r>
          </a:p>
        </p:txBody>
      </p:sp>
      <p:pic>
        <p:nvPicPr>
          <p:cNvPr id="33795" name="Picture 2" title=""/>
          <p:cNvPicPr>
            <a:picLocks noChangeAspect="1"/>
          </p:cNvPicPr>
          <p:nvPr/>
        </p:nvPicPr>
        <p:blipFill>
          <a:blip r:embed="rId3"/>
          <a:stretch>
            <a:fillRect/>
          </a:stretch>
        </p:blipFill>
        <p:spPr bwMode="auto">
          <a:xfrm>
            <a:off x="1992313" y="319088"/>
            <a:ext cx="3706812" cy="5688012"/>
          </a:xfrm>
          <a:prstGeom prst="rect">
            <a:avLst/>
          </a:prstGeom>
          <a:noFill/>
          <a:ln w="9525">
            <a:noFill/>
            <a:miter lim="800000"/>
          </a:ln>
        </p:spPr>
      </p:pic>
      <p:pic>
        <p:nvPicPr>
          <p:cNvPr id="33796" name="Picture 4" title=""/>
          <p:cNvPicPr>
            <a:picLocks noChangeAspect="1"/>
          </p:cNvPicPr>
          <p:nvPr/>
        </p:nvPicPr>
        <p:blipFill>
          <a:blip r:embed="rId4"/>
          <a:stretch>
            <a:fillRect/>
          </a:stretch>
        </p:blipFill>
        <p:spPr bwMode="auto">
          <a:xfrm>
            <a:off x="5788025" y="311151"/>
            <a:ext cx="4484688" cy="5688013"/>
          </a:xfrm>
          <a:prstGeom prst="rect">
            <a:avLst/>
          </a:prstGeom>
          <a:noFill/>
          <a:ln w="9525">
            <a:noFill/>
            <a:miter lim="800000"/>
          </a:ln>
        </p:spPr>
      </p:pic>
      <p:sp>
        <p:nvSpPr>
          <p:cNvPr id="33797" name="TextBox 1" title=""/>
          <p:cNvSpPr txBox="1">
            <a:spLocks noChangeArrowheads="1"/>
          </p:cNvSpPr>
          <p:nvPr/>
        </p:nvSpPr>
        <p:spPr bwMode="auto">
          <a:xfrm>
            <a:off x="7080251" y="5881689"/>
            <a:ext cx="2519363" cy="708025"/>
          </a:xfrm>
          <a:prstGeom prst="rect">
            <a:avLst/>
          </a:prstGeom>
          <a:noFill/>
          <a:ln w="9525">
            <a:noFill/>
            <a:miter lim="800000"/>
          </a:ln>
        </p:spPr>
        <p:txBody>
          <a:bodyPr>
            <a:spAutoFit/>
          </a:bodyPr>
          <a:lstStyle/>
          <a:p>
            <a:pPr fontAlgn="base">
              <a:spcBef>
                <a:spcPct val="0"/>
              </a:spcBef>
              <a:spcAft>
                <a:spcPct val="0"/>
              </a:spcAft>
            </a:pPr>
            <a:r>
              <a:rPr lang="zh-CN" altLang="en-US" sz="4000" b="1">
                <a:solidFill>
                  <a:srgbClr val="FF0000"/>
                </a:solidFill>
                <a:ea typeface="楷体_GB2312" pitchFamily="49" charset="-122"/>
              </a:rPr>
              <a:t>武侯祠</a:t>
            </a:r>
          </a:p>
        </p:txBody>
      </p:sp>
    </p:spTree>
    <p:extLst>
      <p:ext uri="{BB962C8B-B14F-4D97-AF65-F5344CB8AC3E}">
        <p14:creationId xmlns:p14="http://schemas.microsoft.com/office/powerpoint/2010/main" val="777011565"/>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4817" name="矩形 54273" title=""/>
          <p:cNvSpPr>
            <a:spLocks noChangeArrowheads="1"/>
          </p:cNvSpPr>
          <p:nvPr/>
        </p:nvSpPr>
        <p:spPr bwMode="auto">
          <a:xfrm>
            <a:off x="5159375" y="1341439"/>
            <a:ext cx="5329238" cy="4751387"/>
          </a:xfrm>
          <a:prstGeom prst="rect">
            <a:avLst/>
          </a:prstGeom>
          <a:noFill/>
          <a:ln w="9525">
            <a:noFill/>
            <a:miter lim="800000"/>
          </a:ln>
        </p:spPr>
        <p:txBody>
          <a:bodyPr/>
          <a:lstStyle/>
          <a:p>
            <a:pPr marL="342900" indent="-342900" fontAlgn="base">
              <a:lnSpc>
                <a:spcPct val="130000"/>
              </a:lnSpc>
              <a:spcBef>
                <a:spcPct val="20000"/>
              </a:spcBef>
              <a:spcAft>
                <a:spcPct val="0"/>
              </a:spcAft>
              <a:buClr>
                <a:srgbClr val="CC9900"/>
              </a:buClr>
              <a:buSzPct val="65000"/>
              <a:buFont typeface="Wingdings" pitchFamily="2" charset="2"/>
              <a:buChar char="n"/>
            </a:pPr>
            <a:r>
              <a:rPr lang="zh-CN" altLang="en-US" sz="2600" b="1">
                <a:solidFill>
                  <a:srgbClr val="0033CC"/>
                </a:solidFill>
                <a:latin typeface="华文中宋"/>
                <a:ea typeface="华文中宋"/>
                <a:cs typeface="华文中宋"/>
              </a:rPr>
              <a:t>　　</a:t>
            </a:r>
            <a:r>
              <a:rPr lang="zh-CN" altLang="en-US" sz="3400" b="1">
                <a:solidFill>
                  <a:srgbClr val="0033CC"/>
                </a:solidFill>
                <a:latin typeface="黑体" pitchFamily="49" charset="-122"/>
                <a:ea typeface="黑体" pitchFamily="49" charset="-122"/>
              </a:rPr>
              <a:t>此诗作于唐肃宗上元元年，杜甫避乱成都的次年春天，</a:t>
            </a:r>
            <a:r>
              <a:rPr lang="zh-CN" altLang="en-US" sz="3400" b="1">
                <a:solidFill>
                  <a:srgbClr val="CC0000"/>
                </a:solidFill>
                <a:latin typeface="黑体" pitchFamily="49" charset="-122"/>
                <a:ea typeface="黑体" pitchFamily="49" charset="-122"/>
              </a:rPr>
              <a:t>安史之乱仍未平息</a:t>
            </a:r>
            <a:r>
              <a:rPr lang="zh-CN" altLang="en-US" sz="3400" b="1">
                <a:solidFill>
                  <a:srgbClr val="0033CC"/>
                </a:solidFill>
                <a:latin typeface="黑体" pitchFamily="49" charset="-122"/>
                <a:ea typeface="黑体" pitchFamily="49" charset="-122"/>
              </a:rPr>
              <a:t>，唐王朝仍处于风雨飘摇之中；唐肃宗</a:t>
            </a:r>
            <a:r>
              <a:rPr lang="zh-CN" altLang="en-US" sz="3400" b="1">
                <a:solidFill>
                  <a:srgbClr val="CC0000"/>
                </a:solidFill>
                <a:latin typeface="黑体" pitchFamily="49" charset="-122"/>
                <a:ea typeface="黑体" pitchFamily="49" charset="-122"/>
              </a:rPr>
              <a:t>信任</a:t>
            </a:r>
            <a:r>
              <a:rPr lang="zh-CN" altLang="en-US" sz="3400" b="1">
                <a:solidFill>
                  <a:srgbClr val="0033CC"/>
                </a:solidFill>
                <a:latin typeface="黑体" pitchFamily="49" charset="-122"/>
                <a:ea typeface="黑体" pitchFamily="49" charset="-122"/>
              </a:rPr>
              <a:t>宦官，</a:t>
            </a:r>
            <a:r>
              <a:rPr lang="zh-CN" altLang="en-US" sz="3400" b="1">
                <a:solidFill>
                  <a:srgbClr val="CC0000"/>
                </a:solidFill>
                <a:latin typeface="黑体" pitchFamily="49" charset="-122"/>
                <a:ea typeface="黑体" pitchFamily="49" charset="-122"/>
              </a:rPr>
              <a:t>猜忌</a:t>
            </a:r>
            <a:r>
              <a:rPr lang="zh-CN" altLang="en-US" sz="3400" b="1">
                <a:solidFill>
                  <a:srgbClr val="0033CC"/>
                </a:solidFill>
                <a:latin typeface="黑体" pitchFamily="49" charset="-122"/>
                <a:ea typeface="黑体" pitchFamily="49" charset="-122"/>
              </a:rPr>
              <a:t>如杜甫这样真正忧国忧民的文人。</a:t>
            </a:r>
          </a:p>
        </p:txBody>
      </p:sp>
      <p:pic>
        <p:nvPicPr>
          <p:cNvPr id="34818" name="图片 54275" title=""/>
          <p:cNvPicPr>
            <a:picLocks noChangeAspect="1"/>
          </p:cNvPicPr>
          <p:nvPr/>
        </p:nvPicPr>
        <p:blipFill>
          <a:blip r:embed="rId2">
            <a:lum bright="12000" contrast="18000"/>
          </a:blip>
          <a:stretch>
            <a:fillRect/>
          </a:stretch>
        </p:blipFill>
        <p:spPr bwMode="auto">
          <a:xfrm>
            <a:off x="2135188" y="2349500"/>
            <a:ext cx="2895600" cy="3860800"/>
          </a:xfrm>
          <a:prstGeom prst="rect">
            <a:avLst/>
          </a:prstGeom>
          <a:noFill/>
          <a:ln w="9525">
            <a:noFill/>
            <a:miter lim="800000"/>
          </a:ln>
        </p:spPr>
      </p:pic>
      <p:sp>
        <p:nvSpPr>
          <p:cNvPr id="34819" name="文本框 54276" title=""/>
          <p:cNvSpPr txBox="1">
            <a:spLocks noChangeArrowheads="1"/>
          </p:cNvSpPr>
          <p:nvPr/>
        </p:nvSpPr>
        <p:spPr bwMode="auto">
          <a:xfrm>
            <a:off x="2208214" y="476250"/>
            <a:ext cx="8459787" cy="706438"/>
          </a:xfrm>
          <a:prstGeom prst="rect">
            <a:avLst/>
          </a:prstGeom>
          <a:noFill/>
          <a:ln w="9525">
            <a:noFill/>
            <a:miter lim="800000"/>
          </a:ln>
        </p:spPr>
        <p:txBody>
          <a:bodyPr>
            <a:spAutoFit/>
          </a:bodyPr>
          <a:lstStyle/>
          <a:p>
            <a:pPr fontAlgn="base">
              <a:spcBef>
                <a:spcPct val="50000"/>
              </a:spcBef>
              <a:spcAft>
                <a:spcPct val="0"/>
              </a:spcAft>
              <a:buClr>
                <a:srgbClr val="FFFFFF"/>
              </a:buClr>
            </a:pPr>
            <a:r>
              <a:rPr lang="zh-CN" altLang="en-US" sz="4000" b="1">
                <a:solidFill>
                  <a:srgbClr val="006633"/>
                </a:solidFill>
                <a:ea typeface="黑体" pitchFamily="49" charset="-122"/>
              </a:rPr>
              <a:t>写作背景</a:t>
            </a:r>
          </a:p>
        </p:txBody>
      </p:sp>
    </p:spTree>
    <p:extLst>
      <p:ext uri="{BB962C8B-B14F-4D97-AF65-F5344CB8AC3E}">
        <p14:creationId xmlns:p14="http://schemas.microsoft.com/office/powerpoint/2010/main" val="774201770"/>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5841" name="矩形 55297" title=""/>
          <p:cNvSpPr>
            <a:spLocks noChangeArrowheads="1"/>
          </p:cNvSpPr>
          <p:nvPr/>
        </p:nvSpPr>
        <p:spPr bwMode="auto">
          <a:xfrm>
            <a:off x="4295776" y="1700213"/>
            <a:ext cx="6372225" cy="4824412"/>
          </a:xfrm>
          <a:prstGeom prst="rect">
            <a:avLst/>
          </a:prstGeom>
          <a:noFill/>
          <a:ln w="9525">
            <a:noFill/>
            <a:miter lim="800000"/>
          </a:ln>
        </p:spPr>
        <p:txBody>
          <a:bodyPr/>
          <a:lstStyle/>
          <a:p>
            <a:pPr marL="342900" indent="-342900" fontAlgn="base">
              <a:lnSpc>
                <a:spcPct val="130000"/>
              </a:lnSpc>
              <a:spcBef>
                <a:spcPct val="20000"/>
              </a:spcBef>
              <a:spcAft>
                <a:spcPct val="0"/>
              </a:spcAft>
              <a:buClr>
                <a:srgbClr val="CC9900"/>
              </a:buClr>
              <a:buSzPct val="65000"/>
              <a:buFont typeface="Wingdings" pitchFamily="2" charset="2"/>
              <a:buChar char="n"/>
            </a:pPr>
            <a:r>
              <a:rPr lang="zh-CN" altLang="en-US" sz="2600" b="1">
                <a:solidFill>
                  <a:srgbClr val="0033CC"/>
                </a:solidFill>
                <a:latin typeface="华文中宋"/>
                <a:ea typeface="华文中宋"/>
                <a:cs typeface="华文中宋"/>
              </a:rPr>
              <a:t>　　</a:t>
            </a:r>
            <a:r>
              <a:rPr lang="zh-CN" altLang="en-US" sz="3000" b="1">
                <a:solidFill>
                  <a:srgbClr val="0033CC"/>
                </a:solidFill>
                <a:latin typeface="黑体" pitchFamily="49" charset="-122"/>
                <a:ea typeface="黑体" pitchFamily="49" charset="-122"/>
              </a:rPr>
              <a:t>目睹国势艰危，生民涂炭，而自身又</a:t>
            </a:r>
            <a:r>
              <a:rPr lang="zh-CN" altLang="en-US" sz="3000" b="1">
                <a:solidFill>
                  <a:srgbClr val="CC0000"/>
                </a:solidFill>
                <a:latin typeface="黑体" pitchFamily="49" charset="-122"/>
                <a:ea typeface="黑体" pitchFamily="49" charset="-122"/>
              </a:rPr>
              <a:t>请缨无路，报国无门</a:t>
            </a:r>
            <a:r>
              <a:rPr lang="zh-CN" altLang="en-US" sz="3000" b="1">
                <a:solidFill>
                  <a:srgbClr val="0033CC"/>
                </a:solidFill>
                <a:latin typeface="黑体" pitchFamily="49" charset="-122"/>
                <a:ea typeface="黑体" pitchFamily="49" charset="-122"/>
              </a:rPr>
              <a:t>，因此诗人对</a:t>
            </a:r>
            <a:r>
              <a:rPr lang="zh-CN" altLang="en-US" sz="3000" b="1">
                <a:solidFill>
                  <a:srgbClr val="CC0000"/>
                </a:solidFill>
                <a:latin typeface="黑体" pitchFamily="49" charset="-122"/>
                <a:ea typeface="黑体" pitchFamily="49" charset="-122"/>
              </a:rPr>
              <a:t>开创基业、挽救时局</a:t>
            </a:r>
            <a:r>
              <a:rPr lang="zh-CN" altLang="en-US" sz="3000" b="1">
                <a:solidFill>
                  <a:srgbClr val="0033CC"/>
                </a:solidFill>
                <a:latin typeface="黑体" pitchFamily="49" charset="-122"/>
                <a:ea typeface="黑体" pitchFamily="49" charset="-122"/>
              </a:rPr>
              <a:t>的诸葛亮，无限仰慕，备加敬重。 </a:t>
            </a:r>
          </a:p>
          <a:p>
            <a:pPr marL="342900" indent="-342900" fontAlgn="base">
              <a:lnSpc>
                <a:spcPct val="130000"/>
              </a:lnSpc>
              <a:spcBef>
                <a:spcPct val="20000"/>
              </a:spcBef>
              <a:spcAft>
                <a:spcPct val="0"/>
              </a:spcAft>
              <a:buClr>
                <a:srgbClr val="CC9900"/>
              </a:buClr>
              <a:buSzPct val="65000"/>
              <a:buFont typeface="Wingdings" pitchFamily="2" charset="2"/>
              <a:buChar char="n"/>
            </a:pPr>
            <a:r>
              <a:rPr lang="zh-CN" altLang="en-US" sz="3000" b="1">
                <a:solidFill>
                  <a:srgbClr val="0033CC"/>
                </a:solidFill>
                <a:latin typeface="黑体" pitchFamily="49" charset="-122"/>
                <a:ea typeface="黑体" pitchFamily="49" charset="-122"/>
              </a:rPr>
              <a:t>　　这段时间，他创作了一系列赞扬诸葛亮的诗篇，</a:t>
            </a:r>
            <a:r>
              <a:rPr lang="en-US" altLang="zh-CN" sz="3000" b="1">
                <a:solidFill>
                  <a:srgbClr val="0033CC"/>
                </a:solidFill>
                <a:latin typeface="黑体" pitchFamily="49" charset="-122"/>
                <a:ea typeface="黑体" pitchFamily="49" charset="-122"/>
              </a:rPr>
              <a:t>《</a:t>
            </a:r>
            <a:r>
              <a:rPr lang="zh-CN" altLang="en-US" sz="3000" b="1">
                <a:solidFill>
                  <a:srgbClr val="0033CC"/>
                </a:solidFill>
                <a:latin typeface="黑体" pitchFamily="49" charset="-122"/>
                <a:ea typeface="黑体" pitchFamily="49" charset="-122"/>
              </a:rPr>
              <a:t>蜀相</a:t>
            </a:r>
            <a:r>
              <a:rPr lang="en-US" altLang="zh-CN" sz="3000" b="1">
                <a:solidFill>
                  <a:srgbClr val="0033CC"/>
                </a:solidFill>
                <a:latin typeface="黑体" pitchFamily="49" charset="-122"/>
                <a:ea typeface="黑体" pitchFamily="49" charset="-122"/>
              </a:rPr>
              <a:t>》</a:t>
            </a:r>
            <a:r>
              <a:rPr lang="zh-CN" altLang="en-US" sz="3000" b="1">
                <a:solidFill>
                  <a:srgbClr val="0033CC"/>
                </a:solidFill>
                <a:latin typeface="黑体" pitchFamily="49" charset="-122"/>
                <a:ea typeface="黑体" pitchFamily="49" charset="-122"/>
              </a:rPr>
              <a:t>为其中最著名的一首。 </a:t>
            </a:r>
          </a:p>
        </p:txBody>
      </p:sp>
      <p:pic>
        <p:nvPicPr>
          <p:cNvPr id="35842" name="图片 55299" title=""/>
          <p:cNvPicPr>
            <a:picLocks noChangeAspect="1"/>
          </p:cNvPicPr>
          <p:nvPr/>
        </p:nvPicPr>
        <p:blipFill>
          <a:blip r:embed="rId2"/>
          <a:stretch>
            <a:fillRect/>
          </a:stretch>
        </p:blipFill>
        <p:spPr bwMode="auto">
          <a:xfrm>
            <a:off x="1524000" y="2420939"/>
            <a:ext cx="2736850" cy="3786187"/>
          </a:xfrm>
          <a:prstGeom prst="rect">
            <a:avLst/>
          </a:prstGeom>
          <a:noFill/>
          <a:ln w="9525">
            <a:noFill/>
            <a:miter lim="800000"/>
          </a:ln>
        </p:spPr>
      </p:pic>
      <p:sp>
        <p:nvSpPr>
          <p:cNvPr id="35843" name="矩形 207874" title=""/>
          <p:cNvSpPr>
            <a:spLocks noChangeArrowheads="1" noChangeShapeType="1" noTextEdit="1"/>
          </p:cNvSpPr>
          <p:nvPr/>
        </p:nvSpPr>
        <p:spPr bwMode="auto">
          <a:xfrm>
            <a:off x="2063751" y="333375"/>
            <a:ext cx="2836863" cy="1244600"/>
          </a:xfrm>
          <a:prstGeom prst="rect">
            <a:avLst/>
          </a:prstGeom>
        </p:spPr>
        <p:txBody>
          <a:bodyPr wrap="none" fromWordArt="1">
            <a:prstTxWarp prst="textWave2">
              <a:avLst>
                <a:gd name="adj1" fmla="val 13005"/>
                <a:gd name="adj2" fmla="val 0"/>
              </a:avLst>
            </a:prstTxWarp>
          </a:bodyPr>
          <a:lstStyle/>
          <a:p>
            <a:pPr algn="ctr" fontAlgn="base">
              <a:spcBef>
                <a:spcPct val="0"/>
              </a:spcBef>
              <a:spcAft>
                <a:spcPct val="0"/>
              </a:spcAft>
            </a:pPr>
            <a:r>
              <a:rPr lang="zh-CN" altLang="en-US" sz="3600" kern="10">
                <a:ln w="19050">
                  <a:solidFill>
                    <a:srgbClr val="0000FF"/>
                  </a:solidFill>
                  <a:round/>
                </a:ln>
                <a:solidFill>
                  <a:srgbClr val="00FF00"/>
                </a:solidFill>
                <a:effectLst>
                  <a:outerShdw dist="35921" dir="2700000" algn="ctr" rotWithShape="0">
                    <a:srgbClr val="990000"/>
                  </a:outerShdw>
                </a:effectLst>
                <a:latin typeface="宋体"/>
              </a:rPr>
              <a:t>写作背景</a:t>
            </a:r>
          </a:p>
        </p:txBody>
      </p:sp>
    </p:spTree>
    <p:extLst>
      <p:ext uri="{BB962C8B-B14F-4D97-AF65-F5344CB8AC3E}">
        <p14:creationId xmlns:p14="http://schemas.microsoft.com/office/powerpoint/2010/main" val="2518373548"/>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9506" name="Text Box 2" title=""/>
          <p:cNvSpPr txBox="1">
            <a:spLocks noChangeArrowheads="1"/>
          </p:cNvSpPr>
          <p:nvPr/>
        </p:nvSpPr>
        <p:spPr bwMode="auto">
          <a:xfrm>
            <a:off x="2192338" y="560388"/>
            <a:ext cx="7986712" cy="2492990"/>
          </a:xfrm>
          <a:prstGeom prst="rect">
            <a:avLst/>
          </a:prstGeom>
          <a:noFill/>
          <a:ln>
            <a:noFill/>
          </a:ln>
          <a:effectLst/>
        </p:spPr>
        <p:txBody>
          <a:bodyPr>
            <a:spAutoFit/>
          </a:bodyPr>
          <a:lstStyle/>
          <a:p>
            <a:pPr algn="ctr" fontAlgn="base">
              <a:spcBef>
                <a:spcPct val="50000"/>
              </a:spcBef>
              <a:spcAft>
                <a:spcPct val="0"/>
              </a:spcAft>
              <a:defRPr/>
            </a:pPr>
            <a:r>
              <a:rPr kumimoji="1" lang="zh-CN" altLang="en-US" sz="4400" b="1">
                <a:solidFill>
                  <a:srgbClr val="000000"/>
                </a:solidFill>
                <a:latin typeface="Times New Roman" panose="02020603050405020304" pitchFamily="18" charset="0"/>
                <a:ea typeface="黑体" panose="02010609060101010101" pitchFamily="2" charset="-122"/>
              </a:rPr>
              <a:t>怀古咏史诗</a:t>
            </a:r>
            <a:endParaRPr kumimoji="1" lang="en-US" altLang="zh-CN" sz="4400" b="1">
              <a:solidFill>
                <a:srgbClr val="000000"/>
              </a:solidFill>
              <a:latin typeface="Times New Roman" panose="02020603050405020304" pitchFamily="18" charset="0"/>
              <a:ea typeface="黑体" panose="02010609060101010101" pitchFamily="2" charset="-122"/>
            </a:endParaRPr>
          </a:p>
          <a:p>
            <a:pPr fontAlgn="base">
              <a:spcBef>
                <a:spcPct val="50000"/>
              </a:spcBef>
              <a:spcAft>
                <a:spcPct val="0"/>
              </a:spcAft>
              <a:defRPr/>
            </a:pPr>
            <a:r>
              <a:rPr kumimoji="1" lang="zh-CN" altLang="en-US" sz="3200" b="1">
                <a:solidFill>
                  <a:srgbClr val="000000"/>
                </a:solidFill>
                <a:latin typeface="Arial"/>
                <a:ea typeface="宋体" panose="02010600030101010101" pitchFamily="2" charset="-122"/>
              </a:rPr>
              <a:t>    诗人以历史事件、历史人物、历史陈迹为题材，借登高望远、咏叹史实、怀念古迹来达到</a:t>
            </a:r>
            <a:r>
              <a:rPr kumimoji="1" lang="zh-CN" altLang="en-US" sz="3200" b="1">
                <a:solidFill>
                  <a:srgbClr val="FF0000"/>
                </a:solidFill>
                <a:latin typeface="Arial"/>
                <a:ea typeface="宋体" panose="02010600030101010101" pitchFamily="2" charset="-122"/>
              </a:rPr>
              <a:t>感慨兴衰、寄托哀思、托古讽今</a:t>
            </a:r>
            <a:r>
              <a:rPr kumimoji="1" lang="zh-CN" altLang="en-US" sz="3200" b="1">
                <a:solidFill>
                  <a:srgbClr val="000000"/>
                </a:solidFill>
                <a:latin typeface="Arial"/>
                <a:ea typeface="宋体" panose="02010600030101010101" pitchFamily="2" charset="-122"/>
              </a:rPr>
              <a:t>等目的。</a:t>
            </a:r>
          </a:p>
        </p:txBody>
      </p:sp>
      <p:sp>
        <p:nvSpPr>
          <p:cNvPr id="149507" name="Text Box 3" title=""/>
          <p:cNvSpPr txBox="1">
            <a:spLocks noChangeArrowheads="1"/>
          </p:cNvSpPr>
          <p:nvPr/>
        </p:nvSpPr>
        <p:spPr bwMode="auto">
          <a:xfrm>
            <a:off x="1992314" y="4260851"/>
            <a:ext cx="8474075" cy="2062163"/>
          </a:xfrm>
          <a:prstGeom prst="rect">
            <a:avLst/>
          </a:prstGeom>
          <a:noFill/>
          <a:ln>
            <a:noFill/>
          </a:ln>
          <a:effectLst/>
        </p:spPr>
        <p:txBody>
          <a:bodyPr>
            <a:spAutoFit/>
          </a:bodyPr>
          <a:lstStyle/>
          <a:p>
            <a:pPr fontAlgn="base">
              <a:spcBef>
                <a:spcPct val="0"/>
              </a:spcBef>
              <a:spcAft>
                <a:spcPct val="0"/>
              </a:spcAft>
              <a:defRPr/>
            </a:pPr>
            <a:r>
              <a:rPr lang="zh-CN" altLang="en-US" sz="3200" b="1">
                <a:solidFill>
                  <a:srgbClr val="000000"/>
                </a:solidFill>
                <a:latin typeface="Arial"/>
                <a:ea typeface="宋体" panose="02010600030101010101" pitchFamily="2" charset="-122"/>
              </a:rPr>
              <a:t>①</a:t>
            </a:r>
            <a:r>
              <a:rPr lang="zh-CN" altLang="en-US" sz="3200" b="1">
                <a:solidFill>
                  <a:srgbClr val="FF0000"/>
                </a:solidFill>
                <a:latin typeface="Arial"/>
                <a:ea typeface="宋体" panose="02010600030101010101" pitchFamily="2" charset="-122"/>
              </a:rPr>
              <a:t>弄清史实，</a:t>
            </a:r>
            <a:r>
              <a:rPr lang="zh-CN" altLang="en-US" sz="3200" b="1">
                <a:solidFill>
                  <a:srgbClr val="000000"/>
                </a:solidFill>
                <a:latin typeface="Arial"/>
                <a:ea typeface="宋体" panose="02010600030101010101" pitchFamily="2" charset="-122"/>
              </a:rPr>
              <a:t>作者“怀”什么“古”；</a:t>
            </a:r>
          </a:p>
          <a:p>
            <a:pPr fontAlgn="base">
              <a:spcBef>
                <a:spcPct val="0"/>
              </a:spcBef>
              <a:spcAft>
                <a:spcPct val="0"/>
              </a:spcAft>
              <a:defRPr/>
            </a:pPr>
            <a:r>
              <a:rPr lang="zh-CN" altLang="en-US" sz="3200" b="1">
                <a:solidFill>
                  <a:srgbClr val="000000"/>
                </a:solidFill>
                <a:latin typeface="Arial"/>
                <a:ea typeface="宋体" panose="02010600030101010101" pitchFamily="2" charset="-122"/>
              </a:rPr>
              <a:t>②</a:t>
            </a:r>
            <a:r>
              <a:rPr lang="zh-CN" altLang="en-US" sz="3200" b="1">
                <a:solidFill>
                  <a:srgbClr val="FF0000"/>
                </a:solidFill>
                <a:latin typeface="Arial"/>
                <a:ea typeface="宋体" panose="02010600030101010101" pitchFamily="2" charset="-122"/>
              </a:rPr>
              <a:t>体会意图，</a:t>
            </a:r>
            <a:r>
              <a:rPr lang="zh-CN" altLang="en-US" sz="3200" b="1">
                <a:solidFill>
                  <a:srgbClr val="000000"/>
                </a:solidFill>
                <a:latin typeface="Arial"/>
                <a:ea typeface="宋体" panose="02010600030101010101" pitchFamily="2" charset="-122"/>
              </a:rPr>
              <a:t>作者为什么怀古；</a:t>
            </a:r>
          </a:p>
          <a:p>
            <a:pPr fontAlgn="base">
              <a:spcBef>
                <a:spcPct val="0"/>
              </a:spcBef>
              <a:spcAft>
                <a:spcPct val="0"/>
              </a:spcAft>
              <a:defRPr/>
            </a:pPr>
            <a:r>
              <a:rPr lang="zh-CN" altLang="en-US" sz="3200" b="1">
                <a:solidFill>
                  <a:srgbClr val="000000"/>
                </a:solidFill>
                <a:latin typeface="Arial"/>
                <a:ea typeface="宋体" panose="02010600030101010101" pitchFamily="2" charset="-122"/>
              </a:rPr>
              <a:t>③</a:t>
            </a:r>
            <a:r>
              <a:rPr lang="zh-CN" altLang="en-US" sz="3200" b="1">
                <a:solidFill>
                  <a:srgbClr val="FF0000"/>
                </a:solidFill>
                <a:latin typeface="Arial"/>
                <a:ea typeface="宋体" panose="02010600030101010101" pitchFamily="2" charset="-122"/>
              </a:rPr>
              <a:t>领悟感情，</a:t>
            </a:r>
            <a:r>
              <a:rPr lang="zh-CN" altLang="en-US" sz="3200" b="1">
                <a:solidFill>
                  <a:srgbClr val="000000"/>
                </a:solidFill>
                <a:latin typeface="Arial"/>
                <a:ea typeface="宋体" panose="02010600030101010101" pitchFamily="2" charset="-122"/>
              </a:rPr>
              <a:t>作者在怀古中表达了什么感情；</a:t>
            </a:r>
          </a:p>
          <a:p>
            <a:pPr fontAlgn="base">
              <a:spcBef>
                <a:spcPct val="0"/>
              </a:spcBef>
              <a:spcAft>
                <a:spcPct val="0"/>
              </a:spcAft>
              <a:defRPr/>
            </a:pPr>
            <a:r>
              <a:rPr lang="zh-CN" altLang="en-US" sz="3200" b="1">
                <a:solidFill>
                  <a:srgbClr val="000000"/>
                </a:solidFill>
                <a:latin typeface="Arial"/>
                <a:ea typeface="宋体" panose="02010600030101010101" pitchFamily="2" charset="-122"/>
              </a:rPr>
              <a:t>④</a:t>
            </a:r>
            <a:r>
              <a:rPr lang="zh-CN" altLang="en-US" sz="3200" b="1">
                <a:solidFill>
                  <a:srgbClr val="FF0000"/>
                </a:solidFill>
                <a:latin typeface="Arial"/>
                <a:ea typeface="宋体" panose="02010600030101010101" pitchFamily="2" charset="-122"/>
              </a:rPr>
              <a:t>分析写法，</a:t>
            </a:r>
            <a:r>
              <a:rPr lang="zh-CN" altLang="en-US" sz="3200" b="1">
                <a:solidFill>
                  <a:srgbClr val="000000"/>
                </a:solidFill>
                <a:latin typeface="Arial"/>
                <a:ea typeface="宋体" panose="02010600030101010101" pitchFamily="2" charset="-122"/>
              </a:rPr>
              <a:t>特别要注意分析典故。 </a:t>
            </a:r>
          </a:p>
        </p:txBody>
      </p:sp>
      <p:sp>
        <p:nvSpPr>
          <p:cNvPr id="36867" name="Text Box 5" title=""/>
          <p:cNvSpPr txBox="1">
            <a:spLocks noChangeArrowheads="1"/>
          </p:cNvSpPr>
          <p:nvPr/>
        </p:nvSpPr>
        <p:spPr bwMode="auto">
          <a:xfrm>
            <a:off x="2346325" y="3627439"/>
            <a:ext cx="2520950" cy="579437"/>
          </a:xfrm>
          <a:prstGeom prst="rect">
            <a:avLst/>
          </a:prstGeom>
          <a:noFill/>
          <a:ln w="9525">
            <a:noFill/>
            <a:miter lim="800000"/>
          </a:ln>
        </p:spPr>
        <p:txBody>
          <a:bodyPr>
            <a:spAutoFit/>
          </a:bodyPr>
          <a:lstStyle/>
          <a:p>
            <a:pPr fontAlgn="base">
              <a:spcBef>
                <a:spcPct val="50000"/>
              </a:spcBef>
              <a:spcAft>
                <a:spcPct val="0"/>
              </a:spcAft>
            </a:pPr>
            <a:r>
              <a:rPr lang="zh-CN" altLang="en-US" sz="3200" b="1">
                <a:solidFill>
                  <a:srgbClr val="333399"/>
                </a:solidFill>
                <a:latin typeface="黑体" pitchFamily="49" charset="-122"/>
                <a:ea typeface="黑体" pitchFamily="49" charset="-122"/>
              </a:rPr>
              <a:t>鉴赏要点：</a:t>
            </a:r>
          </a:p>
        </p:txBody>
      </p:sp>
    </p:spTree>
    <p:extLst>
      <p:ext uri="{BB962C8B-B14F-4D97-AF65-F5344CB8AC3E}">
        <p14:creationId xmlns:p14="http://schemas.microsoft.com/office/powerpoint/2010/main" val="4268976852"/>
      </p:ext>
    </p:extLst>
  </p:cSld>
  <p:clrMapOvr>
    <a:masterClrMapping/>
  </p:clrMapOvr>
  <p:transition/>
  <p:timing/>
</p:sld>
</file>

<file path=ppt/tags/tag1.xml><?xml version="1.0" encoding="utf-8"?>
<p:tagLst xmlns:p="http://schemas.openxmlformats.org/presentationml/2006/main">
  <p:tag name="AS_OS" val="Unix 3.10 unknown"/>
  <p:tag name="AS_RELEASE_DATE" val="2023.03.31"/>
  <p:tag name="AS_TITLE" val="Aspose.Slides for Java"/>
  <p:tag name="AS_VERSION" val="23.3"/>
</p:tagLst>
</file>

<file path=ppt/theme/theme1.xml><?xml version="1.0" encoding="utf-8"?>
<a:theme xmlns:r="http://schemas.openxmlformats.org/officeDocument/2006/relationships" xmlns:a="http://schemas.openxmlformats.org/drawingml/2006/main" name="Edg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宋体" charset="-122"/>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宋体" charset="-122"/>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177</Paragraphs>
  <Slides>30</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30</vt:i4>
      </vt:variant>
    </vt:vector>
  </HeadingPairs>
  <TitlesOfParts>
    <vt:vector baseType="lpstr" size="46">
      <vt:lpstr>Arial</vt:lpstr>
      <vt:lpstr>Calibri Light</vt:lpstr>
      <vt:lpstr>宋体</vt:lpstr>
      <vt:lpstr>Calibri</vt:lpstr>
      <vt:lpstr>华文彩云</vt:lpstr>
      <vt:lpstr>楷体_GB2312</vt:lpstr>
      <vt:lpstr>华文行楷</vt:lpstr>
      <vt:lpstr>楷体</vt:lpstr>
      <vt:lpstr>Wingdings</vt:lpstr>
      <vt:lpstr>黑体</vt:lpstr>
      <vt:lpstr>华文中宋</vt:lpstr>
      <vt:lpstr>Times New Roman</vt:lpstr>
      <vt:lpstr>隶书</vt:lpstr>
      <vt:lpstr>Garamond</vt:lpstr>
      <vt:lpstr>华文新魏</vt:lpstr>
      <vt:lpstr>Edge</vt:lpstr>
      <vt:lpstr>PowerPoint Presentation</vt:lpstr>
      <vt:lpstr>学习目标：</vt:lpstr>
      <vt:lpstr>PowerPoint Presentation</vt:lpstr>
      <vt:lpstr> 作者简介</vt:lpstr>
      <vt:lpstr>PowerPoint Presentation</vt:lpstr>
      <vt:lpstr>PowerPoint Presentation</vt:lpstr>
      <vt:lpstr>PowerPoint Presentation</vt:lpstr>
      <vt:lpstr>PowerPoint Presentation</vt:lpstr>
      <vt:lpstr>PowerPoint Presentation</vt:lpstr>
      <vt:lpstr>诵读指导</vt:lpstr>
      <vt:lpstr> 蜀相 杜甫</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挖掘二者连接点</vt:lpstr>
      <vt:lpstr>PowerPoint Presentation</vt:lpstr>
      <vt:lpstr>PowerPoint Presentation</vt:lpstr>
      <vt:lpstr>课堂讨论</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2023-08-23T22:44:38.264</cp:lastPrinted>
  <dcterms:created xsi:type="dcterms:W3CDTF">2023-08-23T22:44:38Z</dcterms:created>
  <dcterms:modified xsi:type="dcterms:W3CDTF">2023-08-23T14:44:38Z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