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29" r:id="rId2"/>
    <p:sldId id="314" r:id="rId3"/>
    <p:sldId id="282" r:id="rId4"/>
    <p:sldId id="256" r:id="rId5"/>
    <p:sldId id="258" r:id="rId6"/>
    <p:sldId id="259" r:id="rId7"/>
    <p:sldId id="263" r:id="rId8"/>
    <p:sldId id="264" r:id="rId9"/>
    <p:sldId id="318" r:id="rId10"/>
    <p:sldId id="266" r:id="rId11"/>
    <p:sldId id="319" r:id="rId12"/>
    <p:sldId id="320" r:id="rId13"/>
    <p:sldId id="321" r:id="rId14"/>
    <p:sldId id="287" r:id="rId15"/>
    <p:sldId id="322" r:id="rId16"/>
    <p:sldId id="288" r:id="rId17"/>
    <p:sldId id="292" r:id="rId18"/>
    <p:sldId id="293" r:id="rId19"/>
    <p:sldId id="310" r:id="rId20"/>
    <p:sldId id="311" r:id="rId21"/>
    <p:sldId id="296" r:id="rId22"/>
    <p:sldId id="295" r:id="rId23"/>
    <p:sldId id="300" r:id="rId24"/>
    <p:sldId id="323" r:id="rId25"/>
    <p:sldId id="324" r:id="rId26"/>
    <p:sldId id="325" r:id="rId27"/>
    <p:sldId id="308" r:id="rId28"/>
    <p:sldId id="328" r:id="rId29"/>
    <p:sldId id="327" r:id="rId30"/>
  </p:sldIdLst>
  <p:sldSz cx="9144000" cy="6858000" type="screen4x3"/>
  <p:notesSz cx="6858000" cy="9144000"/>
  <p:custShowLst>
    <p:custShow name="自定义放映 1" id="0">
      <p:sldLst>
        <p:sld r:id="rId9"/>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66FF"/>
    <a:srgbClr val="FFC0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42E801-BFBA-4768-8E45-329C54CAB25E}" type="datetimeFigureOut">
              <a:rPr lang="zh-CN" altLang="en-US" smtClean="0"/>
              <a:pPr/>
              <a:t>2017/10/12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E88C7E-63AA-4493-AA71-B68EFF73116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3E88C7E-63AA-4493-AA71-B68EFF731161}"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3E88C7E-63AA-4493-AA71-B68EFF731161}"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3E88C7E-63AA-4493-AA71-B68EFF731161}"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llll.jpg"/>
          <p:cNvPicPr>
            <a:picLocks noChangeAspect="1"/>
          </p:cNvPicPr>
          <p:nvPr/>
        </p:nvPicPr>
        <p:blipFill>
          <a:blip r:embed="rId2" cstate="print"/>
          <a:stretch>
            <a:fillRect/>
          </a:stretch>
        </p:blipFill>
        <p:spPr>
          <a:xfrm>
            <a:off x="609600" y="304800"/>
            <a:ext cx="7924800" cy="6096000"/>
          </a:xfrm>
          <a:prstGeom prst="rect">
            <a:avLst/>
          </a:prstGeom>
        </p:spPr>
      </p:pic>
      <p:sp>
        <p:nvSpPr>
          <p:cNvPr id="3" name="矩形 2"/>
          <p:cNvSpPr/>
          <p:nvPr/>
        </p:nvSpPr>
        <p:spPr>
          <a:xfrm>
            <a:off x="1143000" y="1905001"/>
            <a:ext cx="6705600" cy="4185761"/>
          </a:xfrm>
          <a:prstGeom prst="rect">
            <a:avLst/>
          </a:prstGeom>
        </p:spPr>
        <p:txBody>
          <a:bodyPr wrap="square">
            <a:spAutoFit/>
          </a:bodyPr>
          <a:lstStyle/>
          <a:p>
            <a:pPr algn="ctr"/>
            <a:r>
              <a:rPr lang="zh-CN" altLang="en-US" sz="9600" b="1" dirty="0" smtClean="0">
                <a:solidFill>
                  <a:srgbClr val="FF0000"/>
                </a:solidFill>
                <a:latin typeface="黑体" pitchFamily="49" charset="-122"/>
                <a:ea typeface="黑体" pitchFamily="49" charset="-122"/>
                <a:cs typeface="Tahoma" pitchFamily="34" charset="0"/>
              </a:rPr>
              <a:t>美丽的颜色</a:t>
            </a:r>
            <a:endParaRPr lang="en-US" altLang="zh-CN" sz="9600" b="1" dirty="0" smtClean="0">
              <a:solidFill>
                <a:srgbClr val="FF0000"/>
              </a:solidFill>
              <a:latin typeface="黑体" pitchFamily="49" charset="-122"/>
              <a:ea typeface="黑体" pitchFamily="49" charset="-122"/>
              <a:cs typeface="Tahoma" pitchFamily="34" charset="0"/>
            </a:endParaRPr>
          </a:p>
          <a:p>
            <a:pPr algn="ctr"/>
            <a:endParaRPr lang="en-US" altLang="zh-CN" b="1" dirty="0" smtClean="0">
              <a:solidFill>
                <a:srgbClr val="00B050"/>
              </a:solidFill>
              <a:latin typeface="Tahoma" pitchFamily="34" charset="0"/>
              <a:cs typeface="Tahoma" pitchFamily="34" charset="0"/>
            </a:endParaRPr>
          </a:p>
          <a:p>
            <a:pPr algn="ctr"/>
            <a:endParaRPr lang="en-US" altLang="zh-CN" sz="3200" b="1" dirty="0" smtClean="0">
              <a:solidFill>
                <a:srgbClr val="00B050"/>
              </a:solidFill>
              <a:latin typeface="Tahoma" pitchFamily="34" charset="0"/>
              <a:cs typeface="Tahoma" pitchFamily="34" charset="0"/>
            </a:endParaRPr>
          </a:p>
          <a:p>
            <a:pPr algn="ctr"/>
            <a:r>
              <a:rPr lang="zh-CN" altLang="en-US" sz="4800" b="1" dirty="0" smtClean="0">
                <a:solidFill>
                  <a:srgbClr val="00B050"/>
                </a:solidFill>
                <a:latin typeface="+mn-ea"/>
                <a:cs typeface="Tahoma" pitchFamily="34" charset="0"/>
              </a:rPr>
              <a:t>艾夫</a:t>
            </a:r>
            <a:r>
              <a:rPr lang="en-US" altLang="zh-CN" sz="4800" b="1" dirty="0" smtClean="0">
                <a:solidFill>
                  <a:srgbClr val="00B050"/>
                </a:solidFill>
                <a:latin typeface="+mn-ea"/>
                <a:cs typeface="Tahoma" pitchFamily="34" charset="0"/>
              </a:rPr>
              <a:t>·</a:t>
            </a:r>
            <a:r>
              <a:rPr lang="zh-CN" altLang="en-US" sz="4800" b="1" dirty="0" smtClean="0">
                <a:solidFill>
                  <a:srgbClr val="00B050"/>
                </a:solidFill>
                <a:latin typeface="+mn-ea"/>
                <a:cs typeface="Tahoma" pitchFamily="34" charset="0"/>
              </a:rPr>
              <a:t>居里</a:t>
            </a:r>
            <a:endParaRPr lang="en-US" altLang="zh-CN" sz="4800" b="1" dirty="0" smtClean="0">
              <a:solidFill>
                <a:srgbClr val="00B050"/>
              </a:solidFill>
              <a:latin typeface="+mn-ea"/>
              <a:cs typeface="Tahoma" pitchFamily="34" charset="0"/>
            </a:endParaRPr>
          </a:p>
          <a:p>
            <a:pPr algn="ctr"/>
            <a:r>
              <a:rPr lang="zh-CN" altLang="en-US" sz="3600" b="1" dirty="0" smtClean="0">
                <a:solidFill>
                  <a:srgbClr val="00B050"/>
                </a:solidFill>
                <a:latin typeface="Tahoma" pitchFamily="34" charset="0"/>
                <a:cs typeface="Tahoma" pitchFamily="34" charset="0"/>
              </a:rPr>
              <a:t>                            </a:t>
            </a:r>
            <a:endParaRPr lang="en-US" altLang="zh-CN" sz="3600" b="1" dirty="0" smtClean="0">
              <a:solidFill>
                <a:srgbClr val="00B050"/>
              </a:solidFill>
              <a:latin typeface="Tahoma" pitchFamily="34" charset="0"/>
              <a:cs typeface="Tahoma" pitchFamily="34" charset="0"/>
            </a:endParaRPr>
          </a:p>
          <a:p>
            <a:pPr algn="ctr"/>
            <a:r>
              <a:rPr lang="en-US" altLang="zh-CN" sz="3600" b="1" dirty="0" smtClean="0">
                <a:solidFill>
                  <a:srgbClr val="00B050"/>
                </a:solidFill>
                <a:latin typeface="Tahoma" pitchFamily="34" charset="0"/>
                <a:cs typeface="Tahoma" pitchFamily="34" charset="0"/>
              </a:rPr>
              <a:t>                           </a:t>
            </a:r>
            <a:r>
              <a:rPr lang="zh-CN" altLang="en-US" sz="3200" b="1" dirty="0" smtClean="0">
                <a:solidFill>
                  <a:srgbClr val="00B050"/>
                </a:solidFill>
                <a:latin typeface="仿宋" pitchFamily="49" charset="-122"/>
                <a:cs typeface="Tahoma" pitchFamily="34" charset="0"/>
              </a:rPr>
              <a:t>讲授：舒新红</a:t>
            </a:r>
            <a:endParaRPr lang="zh-CN" altLang="en-US" sz="3200" b="1" dirty="0">
              <a:solidFill>
                <a:srgbClr val="00B050"/>
              </a:solidFill>
              <a:latin typeface="仿宋" pitchFamily="49" charset="-122"/>
              <a:cs typeface="Tahoma" pitchFamily="34" charset="0"/>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762000"/>
            <a:ext cx="8153400" cy="1371600"/>
          </a:xfrm>
        </p:spPr>
        <p:txBody>
          <a:bodyPr>
            <a:normAutofit fontScale="90000"/>
          </a:bodyPr>
          <a:lstStyle/>
          <a:p>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en-US" dirty="0" smtClean="0"/>
              <a:t> </a:t>
            </a:r>
            <a:r>
              <a:rPr lang="en-US" altLang="zh-CN" dirty="0" smtClean="0"/>
              <a:t/>
            </a:r>
            <a:br>
              <a:rPr lang="en-US" altLang="zh-CN" dirty="0" smtClean="0"/>
            </a:br>
            <a:r>
              <a:rPr lang="en-US" altLang="zh-CN" dirty="0" smtClean="0"/>
              <a:t/>
            </a:r>
            <a:br>
              <a:rPr lang="en-US" altLang="zh-CN" dirty="0" smtClean="0"/>
            </a:b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85800" y="2133600"/>
            <a:ext cx="7848600" cy="1981200"/>
          </a:xfrm>
        </p:spPr>
        <p:txBody>
          <a:bodyPr>
            <a:normAutofit fontScale="25000" lnSpcReduction="20000"/>
          </a:bodyPr>
          <a:lstStyle/>
          <a:p>
            <a:r>
              <a:rPr lang="zh-CN" altLang="en-US" sz="16000" dirty="0" smtClean="0">
                <a:solidFill>
                  <a:srgbClr val="00B0F0"/>
                </a:solidFill>
              </a:rPr>
              <a:t>友情提示：概括课文的主要内容常用句式：</a:t>
            </a:r>
            <a:endParaRPr lang="en-US" altLang="zh-CN" sz="16000" dirty="0" smtClean="0">
              <a:solidFill>
                <a:srgbClr val="00B0F0"/>
              </a:solidFill>
            </a:endParaRPr>
          </a:p>
          <a:p>
            <a:r>
              <a:rPr lang="zh-CN" altLang="en-US" sz="16000" dirty="0" smtClean="0">
                <a:solidFill>
                  <a:srgbClr val="FF0000"/>
                </a:solidFill>
              </a:rPr>
              <a:t>①谁 ② 在什么时间，什么地方 ③干什么。</a:t>
            </a:r>
          </a:p>
          <a:p>
            <a:pPr>
              <a:buNone/>
            </a:pPr>
            <a:endParaRPr lang="en-US" altLang="zh-CN" sz="16000" dirty="0" smtClean="0">
              <a:solidFill>
                <a:srgbClr val="00B0F0"/>
              </a:solidFill>
            </a:endParaRPr>
          </a:p>
          <a:p>
            <a:endParaRPr lang="en-US" altLang="zh-CN" dirty="0" smtClean="0"/>
          </a:p>
          <a:p>
            <a:endParaRPr lang="en-US" altLang="zh-CN" dirty="0" smtClean="0"/>
          </a:p>
        </p:txBody>
      </p:sp>
      <p:sp>
        <p:nvSpPr>
          <p:cNvPr id="4" name="矩形 3"/>
          <p:cNvSpPr/>
          <p:nvPr/>
        </p:nvSpPr>
        <p:spPr>
          <a:xfrm>
            <a:off x="685800" y="762000"/>
            <a:ext cx="7924800" cy="2369880"/>
          </a:xfrm>
          <a:prstGeom prst="rect">
            <a:avLst/>
          </a:prstGeom>
        </p:spPr>
        <p:txBody>
          <a:bodyPr wrap="square">
            <a:spAutoFit/>
          </a:bodyPr>
          <a:lstStyle/>
          <a:p>
            <a:r>
              <a:rPr lang="en-US" altLang="zh-CN" sz="4000" dirty="0" smtClean="0"/>
              <a:t>1.</a:t>
            </a:r>
            <a:r>
              <a:rPr lang="zh-CN" altLang="en-US" sz="3600" b="1" dirty="0" smtClean="0">
                <a:solidFill>
                  <a:srgbClr val="FF0000"/>
                </a:solidFill>
              </a:rPr>
              <a:t>自由朗读课文，思考本文记述了 一件什么事情</a:t>
            </a:r>
            <a:r>
              <a:rPr lang="zh-CN" altLang="en-US" sz="3600" dirty="0" smtClean="0">
                <a:solidFill>
                  <a:srgbClr val="FF0000"/>
                </a:solidFill>
              </a:rPr>
              <a:t>？</a:t>
            </a:r>
            <a:endParaRPr lang="en-US" altLang="zh-CN" sz="3600" dirty="0" smtClean="0">
              <a:solidFill>
                <a:srgbClr val="FF0000"/>
              </a:solidFill>
            </a:endParaRPr>
          </a:p>
          <a:p>
            <a:r>
              <a:rPr lang="zh-CN" altLang="en-US" sz="3600" dirty="0" smtClean="0"/>
              <a:t/>
            </a:r>
            <a:br>
              <a:rPr lang="zh-CN" altLang="en-US" sz="3600" dirty="0" smtClean="0"/>
            </a:br>
            <a:endParaRPr lang="zh-CN" altLang="en-US" sz="3600" dirty="0"/>
          </a:p>
        </p:txBody>
      </p:sp>
      <p:sp>
        <p:nvSpPr>
          <p:cNvPr id="7" name="TextBox 6"/>
          <p:cNvSpPr txBox="1"/>
          <p:nvPr/>
        </p:nvSpPr>
        <p:spPr>
          <a:xfrm>
            <a:off x="762000" y="4114800"/>
            <a:ext cx="7620000" cy="2000548"/>
          </a:xfrm>
          <a:prstGeom prst="rect">
            <a:avLst/>
          </a:prstGeom>
          <a:noFill/>
          <a:ln w="12700">
            <a:solidFill>
              <a:schemeClr val="tx1"/>
            </a:solidFill>
          </a:ln>
        </p:spPr>
        <p:txBody>
          <a:bodyPr wrap="square" rtlCol="0">
            <a:spAutoFit/>
          </a:bodyPr>
          <a:lstStyle/>
          <a:p>
            <a:pPr>
              <a:buNone/>
            </a:pPr>
            <a:r>
              <a:rPr lang="zh-CN" altLang="en-US" sz="4000" dirty="0" smtClean="0">
                <a:solidFill>
                  <a:srgbClr val="00B0F0"/>
                </a:solidFill>
              </a:rPr>
              <a:t>明确</a:t>
            </a:r>
            <a:r>
              <a:rPr lang="en-US" altLang="zh-CN" sz="4000" dirty="0" smtClean="0">
                <a:solidFill>
                  <a:srgbClr val="00B0F0"/>
                </a:solidFill>
              </a:rPr>
              <a:t>:</a:t>
            </a:r>
            <a:r>
              <a:rPr lang="zh-CN" altLang="en-US" sz="4000" dirty="0" smtClean="0">
                <a:solidFill>
                  <a:srgbClr val="00B0F0"/>
                </a:solidFill>
              </a:rPr>
              <a:t>本文记述了</a:t>
            </a:r>
            <a:r>
              <a:rPr lang="zh-CN" altLang="en-US" sz="4000" dirty="0" smtClean="0">
                <a:solidFill>
                  <a:srgbClr val="FF0000"/>
                </a:solidFill>
              </a:rPr>
              <a:t>居里夫妇</a:t>
            </a:r>
            <a:r>
              <a:rPr lang="zh-CN" altLang="en-US" sz="4000" dirty="0" smtClean="0"/>
              <a:t>在棚屋 里</a:t>
            </a:r>
            <a:r>
              <a:rPr lang="zh-CN" altLang="en-US" sz="4000" dirty="0" smtClean="0">
                <a:solidFill>
                  <a:srgbClr val="00B0F0"/>
                </a:solidFill>
              </a:rPr>
              <a:t>用四年时间</a:t>
            </a:r>
            <a:r>
              <a:rPr lang="zh-CN" altLang="en-US" sz="4000" dirty="0" smtClean="0">
                <a:solidFill>
                  <a:srgbClr val="7030A0"/>
                </a:solidFill>
              </a:rPr>
              <a:t>提取镭</a:t>
            </a:r>
            <a:r>
              <a:rPr lang="zh-CN" altLang="en-US" sz="4000" dirty="0" smtClean="0">
                <a:solidFill>
                  <a:srgbClr val="00B0F0"/>
                </a:solidFill>
              </a:rPr>
              <a:t>的过程</a:t>
            </a:r>
            <a:r>
              <a:rPr lang="zh-CN" altLang="en-US" sz="4000" dirty="0" smtClean="0"/>
              <a:t>。 </a:t>
            </a:r>
            <a:br>
              <a:rPr lang="zh-CN" altLang="en-US" sz="4000" dirty="0" smtClean="0"/>
            </a:br>
            <a:endParaRPr lang="zh-CN" altLang="en-US" sz="4000" dirty="0" smtClean="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b="1" dirty="0" smtClean="0">
                <a:solidFill>
                  <a:srgbClr val="FF0000"/>
                </a:solidFill>
              </a:rPr>
              <a:t>速读课文，说说居里夫妇是在哪儿发现镭的？他们工作的环境怎样</a:t>
            </a:r>
            <a:r>
              <a:rPr lang="zh-CN" altLang="en-US" dirty="0" smtClean="0">
                <a:solidFill>
                  <a:srgbClr val="FF0000"/>
                </a:solidFill>
              </a:rPr>
              <a:t>？</a:t>
            </a:r>
            <a:endParaRPr lang="zh-CN" altLang="en-US" dirty="0"/>
          </a:p>
        </p:txBody>
      </p:sp>
      <p:sp>
        <p:nvSpPr>
          <p:cNvPr id="3" name="内容占位符 2"/>
          <p:cNvSpPr>
            <a:spLocks noGrp="1"/>
          </p:cNvSpPr>
          <p:nvPr>
            <p:ph idx="1"/>
          </p:nvPr>
        </p:nvSpPr>
        <p:spPr/>
        <p:txBody>
          <a:bodyPr>
            <a:normAutofit lnSpcReduction="10000"/>
          </a:bodyPr>
          <a:lstStyle/>
          <a:p>
            <a:r>
              <a:rPr lang="zh-CN" altLang="en-US" sz="4000" dirty="0" smtClean="0"/>
              <a:t>友情提示</a:t>
            </a:r>
            <a:r>
              <a:rPr lang="en-US" altLang="zh-CN" sz="4000" dirty="0" smtClean="0"/>
              <a:t>:</a:t>
            </a:r>
            <a:r>
              <a:rPr lang="zh-CN" altLang="en-US" sz="4000" dirty="0" smtClean="0"/>
              <a:t>我们在回答某些问题时，可以先概括回答，然后用分条罗列的方式做具体回答。比如：居里夫妇的工作环境 </a:t>
            </a:r>
            <a:r>
              <a:rPr lang="zh-CN" altLang="en-US" sz="4000" u="sng" dirty="0" smtClean="0"/>
              <a:t>           </a:t>
            </a:r>
            <a:r>
              <a:rPr lang="zh-CN" altLang="en-US" sz="4000" dirty="0" smtClean="0"/>
              <a:t>。</a:t>
            </a:r>
            <a:endParaRPr lang="en-US" altLang="zh-CN" sz="4000" dirty="0" smtClean="0"/>
          </a:p>
          <a:p>
            <a:r>
              <a:rPr lang="zh-CN" altLang="en-US" sz="4000" dirty="0" smtClean="0"/>
              <a:t>① </a:t>
            </a:r>
            <a:r>
              <a:rPr lang="zh-CN" altLang="en-US" sz="4000" u="sng" dirty="0" smtClean="0"/>
              <a:t>                                </a:t>
            </a:r>
            <a:r>
              <a:rPr lang="zh-CN" altLang="en-US" sz="4000" dirty="0" smtClean="0"/>
              <a:t> 。</a:t>
            </a:r>
            <a:endParaRPr lang="en-US" altLang="zh-CN" sz="4000" dirty="0" smtClean="0"/>
          </a:p>
          <a:p>
            <a:r>
              <a:rPr lang="zh-CN" altLang="en-US" sz="4000" dirty="0" smtClean="0"/>
              <a:t>② </a:t>
            </a:r>
            <a:r>
              <a:rPr lang="zh-CN" altLang="en-US" sz="4000" u="sng" dirty="0" smtClean="0"/>
              <a:t>                               </a:t>
            </a:r>
            <a:r>
              <a:rPr lang="zh-CN" altLang="en-US" sz="4000" dirty="0" smtClean="0"/>
              <a:t>  。</a:t>
            </a:r>
            <a:endParaRPr lang="en-US" altLang="zh-CN" sz="4000" dirty="0" smtClean="0"/>
          </a:p>
          <a:p>
            <a:r>
              <a:rPr lang="zh-CN" altLang="en-US" sz="4000" dirty="0" smtClean="0"/>
              <a:t>③  </a:t>
            </a:r>
            <a:r>
              <a:rPr lang="zh-CN" altLang="en-US" sz="4000" u="sng" dirty="0" smtClean="0"/>
              <a:t>                               </a:t>
            </a:r>
            <a:r>
              <a:rPr lang="zh-CN" altLang="en-US" sz="4000" dirty="0" smtClean="0"/>
              <a:t> 。        </a:t>
            </a:r>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b="1" dirty="0" smtClean="0">
                <a:solidFill>
                  <a:srgbClr val="FF0000"/>
                </a:solidFill>
              </a:rPr>
              <a:t>速读课文，说说居里夫妇是在哪儿发现镭的？他们工作的环境怎样？</a:t>
            </a:r>
            <a:endParaRPr lang="zh-CN" altLang="en-US" b="1" dirty="0"/>
          </a:p>
        </p:txBody>
      </p:sp>
      <p:sp>
        <p:nvSpPr>
          <p:cNvPr id="3" name="内容占位符 2"/>
          <p:cNvSpPr>
            <a:spLocks noGrp="1"/>
          </p:cNvSpPr>
          <p:nvPr>
            <p:ph idx="1"/>
          </p:nvPr>
        </p:nvSpPr>
        <p:spPr>
          <a:xfrm>
            <a:off x="457200" y="1600200"/>
            <a:ext cx="8229600" cy="5257800"/>
          </a:xfrm>
        </p:spPr>
        <p:txBody>
          <a:bodyPr>
            <a:normAutofit fontScale="85000" lnSpcReduction="20000"/>
          </a:bodyPr>
          <a:lstStyle/>
          <a:p>
            <a:pPr>
              <a:buNone/>
            </a:pPr>
            <a:r>
              <a:rPr lang="zh-CN" altLang="en-US" sz="4300" dirty="0" smtClean="0">
                <a:solidFill>
                  <a:srgbClr val="00B0F0"/>
                </a:solidFill>
              </a:rPr>
              <a:t>明确：居里夫妇是在娄蒙路的棚屋里发现镭，</a:t>
            </a:r>
            <a:r>
              <a:rPr lang="en-US" altLang="zh-CN" sz="4300" dirty="0" smtClean="0">
                <a:solidFill>
                  <a:srgbClr val="00B0F0"/>
                </a:solidFill>
              </a:rPr>
              <a:t> </a:t>
            </a:r>
            <a:r>
              <a:rPr lang="zh-CN" altLang="en-US" sz="4300" dirty="0" smtClean="0">
                <a:solidFill>
                  <a:srgbClr val="00B0F0"/>
                </a:solidFill>
              </a:rPr>
              <a:t>工作的环境非常艰苦。</a:t>
            </a:r>
            <a:endParaRPr lang="en-US" altLang="zh-CN" sz="4300" dirty="0" smtClean="0">
              <a:solidFill>
                <a:srgbClr val="00B0F0"/>
              </a:solidFill>
            </a:endParaRPr>
          </a:p>
          <a:p>
            <a:pPr>
              <a:buNone/>
            </a:pPr>
            <a:r>
              <a:rPr lang="zh-CN" altLang="en-US" sz="4300" dirty="0" smtClean="0">
                <a:solidFill>
                  <a:srgbClr val="00B0F0"/>
                </a:solidFill>
              </a:rPr>
              <a:t>①因为这是一个残破的小屋，棚顶是玻璃的，夏天燥热得像温室。</a:t>
            </a:r>
            <a:endParaRPr lang="en-US" altLang="zh-CN" sz="4300" dirty="0" smtClean="0">
              <a:solidFill>
                <a:srgbClr val="00B0F0"/>
              </a:solidFill>
            </a:endParaRPr>
          </a:p>
          <a:p>
            <a:pPr>
              <a:buNone/>
            </a:pPr>
            <a:r>
              <a:rPr lang="zh-CN" altLang="en-US" sz="4300" dirty="0" smtClean="0">
                <a:solidFill>
                  <a:srgbClr val="00B0F0"/>
                </a:solidFill>
              </a:rPr>
              <a:t>②冬天下雨的时候雨会落在地上，工作台上，下霜的时候，把人都冻僵了，同时还要习惯忍受室外的严寒。</a:t>
            </a:r>
            <a:endParaRPr lang="en-US" altLang="zh-CN" sz="4300" dirty="0" smtClean="0">
              <a:solidFill>
                <a:srgbClr val="00B0F0"/>
              </a:solidFill>
            </a:endParaRPr>
          </a:p>
          <a:p>
            <a:pPr>
              <a:buNone/>
            </a:pPr>
            <a:r>
              <a:rPr lang="zh-CN" altLang="en-US" sz="4300" dirty="0" smtClean="0">
                <a:solidFill>
                  <a:srgbClr val="00B0F0"/>
                </a:solidFill>
              </a:rPr>
              <a:t>③另外炼制沥青铀矿的设备又极其简陋，没有排有害气 体的“通风罩”等。 </a:t>
            </a:r>
            <a:br>
              <a:rPr lang="zh-CN" altLang="en-US" sz="4300" dirty="0" smtClean="0">
                <a:solidFill>
                  <a:srgbClr val="00B0F0"/>
                </a:solidFill>
              </a:rPr>
            </a:br>
            <a:endParaRPr lang="zh-CN" altLang="en-US" sz="4300" dirty="0" smtClean="0">
              <a:solidFill>
                <a:srgbClr val="00B0F0"/>
              </a:solidFill>
            </a:endParaRPr>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229600" cy="1143000"/>
          </a:xfrm>
        </p:spPr>
        <p:txBody>
          <a:bodyPr>
            <a:normAutofit/>
          </a:bodyPr>
          <a:lstStyle/>
          <a:p>
            <a:r>
              <a:rPr lang="en-US" altLang="zh-CN" sz="3200" dirty="0" smtClean="0">
                <a:solidFill>
                  <a:prstClr val="black"/>
                </a:solidFill>
              </a:rPr>
              <a:t>3.</a:t>
            </a:r>
            <a:r>
              <a:rPr lang="zh-CN" altLang="en-US" sz="3200" b="1" dirty="0" smtClean="0">
                <a:solidFill>
                  <a:srgbClr val="FF0000"/>
                </a:solidFill>
              </a:rPr>
              <a:t>在从事镭和钋的化学离析工作中，居里夫人主要分工是什么？你觉得她的工作怎么样</a:t>
            </a:r>
            <a:r>
              <a:rPr lang="zh-CN" altLang="en-US" sz="3200" dirty="0" smtClean="0">
                <a:solidFill>
                  <a:srgbClr val="FF0000"/>
                </a:solidFill>
              </a:rPr>
              <a:t>？</a:t>
            </a:r>
            <a:endParaRPr lang="zh-CN" altLang="en-US" dirty="0"/>
          </a:p>
        </p:txBody>
      </p:sp>
      <p:sp>
        <p:nvSpPr>
          <p:cNvPr id="3" name="内容占位符 2"/>
          <p:cNvSpPr>
            <a:spLocks noGrp="1"/>
          </p:cNvSpPr>
          <p:nvPr>
            <p:ph idx="1"/>
          </p:nvPr>
        </p:nvSpPr>
        <p:spPr>
          <a:xfrm>
            <a:off x="457200" y="1600200"/>
            <a:ext cx="8229600" cy="5410200"/>
          </a:xfrm>
        </p:spPr>
        <p:txBody>
          <a:bodyPr>
            <a:normAutofit fontScale="92500" lnSpcReduction="10000"/>
          </a:bodyPr>
          <a:lstStyle/>
          <a:p>
            <a:r>
              <a:rPr lang="zh-CN" altLang="en-US" sz="3600" dirty="0" smtClean="0">
                <a:solidFill>
                  <a:schemeClr val="accent1"/>
                </a:solidFill>
              </a:rPr>
              <a:t>明确</a:t>
            </a:r>
            <a:r>
              <a:rPr lang="en-US" altLang="zh-CN" sz="3600" dirty="0" smtClean="0">
                <a:solidFill>
                  <a:schemeClr val="accent1"/>
                </a:solidFill>
              </a:rPr>
              <a:t>:</a:t>
            </a:r>
            <a:r>
              <a:rPr lang="zh-CN" altLang="en-US" sz="3600" dirty="0" smtClean="0">
                <a:solidFill>
                  <a:schemeClr val="accent1"/>
                </a:solidFill>
              </a:rPr>
              <a:t>居里夫人继续炼制，提取纯镭盐。 </a:t>
            </a:r>
            <a:br>
              <a:rPr lang="zh-CN" altLang="en-US" sz="3600" dirty="0" smtClean="0">
                <a:solidFill>
                  <a:schemeClr val="accent1"/>
                </a:solidFill>
              </a:rPr>
            </a:br>
            <a:r>
              <a:rPr lang="zh-CN" altLang="en-US" sz="3600" dirty="0" smtClean="0">
                <a:solidFill>
                  <a:schemeClr val="accent1"/>
                </a:solidFill>
              </a:rPr>
              <a:t>我认为她的工作非常辛苦。表现在：</a:t>
            </a:r>
            <a:endParaRPr lang="en-US" altLang="zh-CN" sz="3600" dirty="0" smtClean="0">
              <a:solidFill>
                <a:schemeClr val="accent1"/>
              </a:solidFill>
            </a:endParaRPr>
          </a:p>
          <a:p>
            <a:r>
              <a:rPr lang="zh-CN" altLang="en-US" sz="3600" dirty="0" smtClean="0">
                <a:solidFill>
                  <a:schemeClr val="accent1"/>
                </a:solidFill>
              </a:rPr>
              <a:t>①有时候一整天用差不多同等身高的铁条搅动沸腾的东西，到了晚上，累得筋疲力尽；</a:t>
            </a:r>
            <a:endParaRPr lang="en-US" altLang="zh-CN" sz="3600" dirty="0" smtClean="0">
              <a:solidFill>
                <a:schemeClr val="accent1"/>
              </a:solidFill>
            </a:endParaRPr>
          </a:p>
          <a:p>
            <a:r>
              <a:rPr lang="zh-CN" altLang="en-US" sz="3600" dirty="0" smtClean="0">
                <a:solidFill>
                  <a:schemeClr val="accent1"/>
                </a:solidFill>
              </a:rPr>
              <a:t>②在院里穿着满是尘污和酸渍的旧工作服，头发凌乱，周围的烟刺激着眼睛和咽喉；</a:t>
            </a:r>
            <a:endParaRPr lang="en-US" altLang="zh-CN" sz="3600" dirty="0" smtClean="0">
              <a:solidFill>
                <a:schemeClr val="accent1"/>
              </a:solidFill>
            </a:endParaRPr>
          </a:p>
          <a:p>
            <a:r>
              <a:rPr lang="zh-CN" altLang="en-US" sz="3600" dirty="0" smtClean="0">
                <a:solidFill>
                  <a:schemeClr val="accent1"/>
                </a:solidFill>
              </a:rPr>
              <a:t>③做的是壮工的工作；一次炼制</a:t>
            </a:r>
            <a:r>
              <a:rPr lang="en-US" altLang="zh-CN" sz="3600" dirty="0" smtClean="0">
                <a:solidFill>
                  <a:schemeClr val="accent1"/>
                </a:solidFill>
              </a:rPr>
              <a:t>20</a:t>
            </a:r>
            <a:r>
              <a:rPr lang="zh-CN" altLang="en-US" sz="3600" dirty="0" smtClean="0">
                <a:solidFill>
                  <a:schemeClr val="accent1"/>
                </a:solidFill>
              </a:rPr>
              <a:t>公斤材料，要搬运容器，移注溶液，连续几小时搅动沸腾的材料，是极累人的工作。 </a:t>
            </a:r>
            <a:br>
              <a:rPr lang="zh-CN" altLang="en-US" sz="3600" dirty="0" smtClean="0">
                <a:solidFill>
                  <a:schemeClr val="accent1"/>
                </a:solidFill>
              </a:rPr>
            </a:br>
            <a:endParaRPr lang="zh-CN" altLang="en-US" sz="3600" dirty="0" smtClean="0">
              <a:solidFill>
                <a:schemeClr val="accent1"/>
              </a:solidFill>
            </a:endParaRPr>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566253" y="1652999"/>
            <a:ext cx="8229600" cy="4525963"/>
          </a:xfrm>
          <a:prstGeom prst="ellipse">
            <a:avLst/>
          </a:prstGeom>
          <a:blipFill>
            <a:blip r:embed="rId3" cstate="print"/>
            <a:tile tx="0" ty="0" sx="100000" sy="100000" flip="none" algn="tl"/>
          </a:blipFill>
          <a:ln>
            <a:solidFill>
              <a:srgbClr val="FF66FF"/>
            </a:solidFill>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r>
              <a:rPr lang="zh-CN" alt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altLang="zh-CN"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buNone/>
            </a:pPr>
            <a:r>
              <a:rPr lang="en-US" altLang="zh-CN"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zh-CN" alt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讨论探究</a:t>
            </a:r>
            <a:endParaRPr lang="zh-CN" altLang="en-US"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1219200"/>
            <a:ext cx="8153400" cy="1112838"/>
          </a:xfrm>
        </p:spPr>
        <p:txBody>
          <a:bodyPr>
            <a:normAutofit fontScale="90000"/>
          </a:bodyPr>
          <a:lstStyle/>
          <a:p>
            <a:r>
              <a:rPr lang="en-US" altLang="zh-CN" sz="4000" dirty="0" smtClean="0"/>
              <a:t>1</a:t>
            </a:r>
            <a:r>
              <a:rPr lang="en-US" altLang="zh-CN" sz="4000" b="1" dirty="0" smtClean="0"/>
              <a:t>.</a:t>
            </a:r>
            <a:r>
              <a:rPr lang="zh-CN" altLang="en-US" sz="4000" b="1" dirty="0" smtClean="0"/>
              <a:t>在第一自然段中：“这是一种奇异的新的开始，这种艰苦而且微妙的快乐，两次都挑选了最简陋的布景。”此句中“艰苦”和“快乐”</a:t>
            </a:r>
            <a:r>
              <a:rPr lang="zh-CN" altLang="en-US" b="1" dirty="0" smtClean="0"/>
              <a:t>矛盾吗？为什么？</a:t>
            </a:r>
            <a:br>
              <a:rPr lang="zh-CN" altLang="en-US" b="1" dirty="0" smtClean="0"/>
            </a:br>
            <a:endParaRPr lang="zh-CN" altLang="en-US" b="1" dirty="0"/>
          </a:p>
        </p:txBody>
      </p:sp>
      <p:sp>
        <p:nvSpPr>
          <p:cNvPr id="3" name="内容占位符 2"/>
          <p:cNvSpPr>
            <a:spLocks noGrp="1"/>
          </p:cNvSpPr>
          <p:nvPr>
            <p:ph idx="1"/>
          </p:nvPr>
        </p:nvSpPr>
        <p:spPr>
          <a:xfrm>
            <a:off x="533400" y="2590800"/>
            <a:ext cx="8229600" cy="4525963"/>
          </a:xfrm>
        </p:spPr>
        <p:txBody>
          <a:bodyPr/>
          <a:lstStyle/>
          <a:p>
            <a:pPr>
              <a:buNone/>
            </a:pPr>
            <a:r>
              <a:rPr lang="zh-CN" altLang="en-US" sz="3600" dirty="0" smtClean="0">
                <a:solidFill>
                  <a:srgbClr val="C00000"/>
                </a:solidFill>
              </a:rPr>
              <a:t>   </a:t>
            </a:r>
            <a:r>
              <a:rPr lang="zh-CN" altLang="en-US" sz="4800" dirty="0" smtClean="0">
                <a:solidFill>
                  <a:srgbClr val="C00000"/>
                </a:solidFill>
              </a:rPr>
              <a:t>明确</a:t>
            </a:r>
            <a:r>
              <a:rPr lang="zh-CN" altLang="en-US" sz="3600" dirty="0" smtClean="0">
                <a:solidFill>
                  <a:srgbClr val="C00000"/>
                </a:solidFill>
              </a:rPr>
              <a:t>：</a:t>
            </a:r>
            <a:endParaRPr lang="en-US" altLang="zh-CN" sz="3600" dirty="0" smtClean="0">
              <a:solidFill>
                <a:srgbClr val="C00000"/>
              </a:solidFill>
            </a:endParaRPr>
          </a:p>
          <a:p>
            <a:pPr>
              <a:buNone/>
            </a:pPr>
            <a:r>
              <a:rPr lang="en-US" altLang="zh-CN" sz="3600" dirty="0" smtClean="0">
                <a:solidFill>
                  <a:srgbClr val="C00000"/>
                </a:solidFill>
              </a:rPr>
              <a:t>   </a:t>
            </a:r>
            <a:r>
              <a:rPr lang="zh-CN" altLang="en-US" sz="3600" dirty="0" smtClean="0">
                <a:solidFill>
                  <a:srgbClr val="C00000"/>
                </a:solidFill>
              </a:rPr>
              <a:t>不矛盾，“艰苦”是指居里夫妇工作的环境极其恶劣，而“快乐”是指他们对所从事的科学事业的热爱，而乐此不疲，充满兴趣，所以二者不矛盾。</a:t>
            </a:r>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1600200"/>
            <a:ext cx="8229600" cy="1143000"/>
          </a:xfrm>
        </p:spPr>
        <p:txBody>
          <a:bodyPr>
            <a:normAutofit fontScale="90000"/>
          </a:bodyPr>
          <a:lstStyle/>
          <a:p>
            <a:pPr algn="l"/>
            <a:r>
              <a:rPr lang="en-US" altLang="zh-CN" sz="3200" dirty="0" smtClean="0">
                <a:solidFill>
                  <a:prstClr val="black"/>
                </a:solidFill>
                <a:cs typeface="+mn-cs"/>
              </a:rPr>
              <a:t>2.</a:t>
            </a:r>
            <a:r>
              <a:rPr lang="zh-CN" altLang="en-US" sz="3600" b="1" dirty="0" smtClean="0">
                <a:solidFill>
                  <a:prstClr val="black"/>
                </a:solidFill>
                <a:cs typeface="+mn-cs"/>
              </a:rPr>
              <a:t>本文在叙事的同时，还多次引用居里夫人自己的话：比如“我们没有钱，没有实验室</a:t>
            </a:r>
            <a:r>
              <a:rPr lang="en-US" altLang="zh-CN" sz="3600" b="1" dirty="0" smtClean="0">
                <a:solidFill>
                  <a:prstClr val="black"/>
                </a:solidFill>
                <a:cs typeface="+mn-cs"/>
              </a:rPr>
              <a:t>……”“……</a:t>
            </a:r>
            <a:r>
              <a:rPr lang="zh-CN" altLang="en-US" sz="3600" b="1" dirty="0" smtClean="0">
                <a:solidFill>
                  <a:prstClr val="black"/>
                </a:solidFill>
                <a:cs typeface="+mn-cs"/>
              </a:rPr>
              <a:t>然而我们生活中最美好而且最快乐的几年</a:t>
            </a:r>
            <a:r>
              <a:rPr lang="en-US" altLang="zh-CN" sz="3600" b="1" dirty="0" smtClean="0">
                <a:solidFill>
                  <a:prstClr val="black"/>
                </a:solidFill>
                <a:cs typeface="+mn-cs"/>
              </a:rPr>
              <a:t>……”“</a:t>
            </a:r>
            <a:r>
              <a:rPr lang="zh-CN" altLang="en-US" sz="3600" b="1" dirty="0" smtClean="0">
                <a:solidFill>
                  <a:prstClr val="black"/>
                </a:solidFill>
                <a:cs typeface="+mn-cs"/>
              </a:rPr>
              <a:t>感谢这种意外的发现</a:t>
            </a:r>
            <a:r>
              <a:rPr lang="en-US" altLang="zh-CN" sz="3600" b="1" dirty="0" smtClean="0">
                <a:solidFill>
                  <a:prstClr val="black"/>
                </a:solidFill>
                <a:cs typeface="+mn-cs"/>
              </a:rPr>
              <a:t>……”</a:t>
            </a:r>
            <a:r>
              <a:rPr lang="zh-CN" altLang="en-US" sz="3600" b="1" dirty="0" smtClean="0">
                <a:solidFill>
                  <a:prstClr val="black"/>
                </a:solidFill>
                <a:cs typeface="+mn-cs"/>
              </a:rPr>
              <a:t>等等。这样安排有什么好处？</a:t>
            </a:r>
            <a:r>
              <a:rPr lang="zh-CN" altLang="en-US" sz="3200" dirty="0" smtClean="0">
                <a:solidFill>
                  <a:prstClr val="black"/>
                </a:solidFill>
                <a:cs typeface="+mn-cs"/>
              </a:rPr>
              <a:t/>
            </a:r>
            <a:br>
              <a:rPr lang="zh-CN" altLang="en-US" sz="3200" dirty="0" smtClean="0">
                <a:solidFill>
                  <a:prstClr val="black"/>
                </a:solidFill>
                <a:cs typeface="+mn-cs"/>
              </a:rPr>
            </a:br>
            <a:endParaRPr lang="zh-CN" altLang="en-US" dirty="0"/>
          </a:p>
        </p:txBody>
      </p:sp>
      <p:sp>
        <p:nvSpPr>
          <p:cNvPr id="3" name="内容占位符 2"/>
          <p:cNvSpPr>
            <a:spLocks noGrp="1"/>
          </p:cNvSpPr>
          <p:nvPr>
            <p:ph idx="1"/>
          </p:nvPr>
        </p:nvSpPr>
        <p:spPr>
          <a:xfrm>
            <a:off x="381000" y="3048000"/>
            <a:ext cx="8382000" cy="3276599"/>
          </a:xfrm>
        </p:spPr>
        <p:txBody>
          <a:bodyPr>
            <a:normAutofit fontScale="55000" lnSpcReduction="20000"/>
          </a:bodyPr>
          <a:lstStyle/>
          <a:p>
            <a:pPr>
              <a:buNone/>
            </a:pPr>
            <a:r>
              <a:rPr lang="zh-CN" altLang="en-US" sz="5100" dirty="0" smtClean="0">
                <a:solidFill>
                  <a:srgbClr val="C00000"/>
                </a:solidFill>
              </a:rPr>
              <a:t>     </a:t>
            </a:r>
            <a:r>
              <a:rPr lang="zh-CN" altLang="en-US" sz="6400" dirty="0" smtClean="0">
                <a:solidFill>
                  <a:srgbClr val="C00000"/>
                </a:solidFill>
              </a:rPr>
              <a:t>明确</a:t>
            </a:r>
            <a:r>
              <a:rPr lang="zh-CN" altLang="en-US" sz="5100" dirty="0" smtClean="0">
                <a:solidFill>
                  <a:srgbClr val="C00000"/>
                </a:solidFill>
              </a:rPr>
              <a:t>：</a:t>
            </a:r>
            <a:r>
              <a:rPr lang="zh-CN" altLang="en-US" sz="6500" dirty="0" smtClean="0">
                <a:solidFill>
                  <a:srgbClr val="C00000"/>
                </a:solidFill>
              </a:rPr>
              <a:t>文章在叙事的同时，多次引用居里夫人自己的话，①补充了历史细节；②展示出传主的心理感受，增强了文章的真实性；③变换了文章的叙述节奏，使行文更加生动灵活</a:t>
            </a:r>
            <a:r>
              <a:rPr lang="zh-CN" altLang="en-US" sz="6500" dirty="0" smtClean="0">
                <a:solidFill>
                  <a:srgbClr val="C00000"/>
                </a:solidFill>
              </a:rPr>
              <a:t>，富有变化。</a:t>
            </a:r>
            <a:endParaRPr lang="zh-CN" altLang="en-US" sz="6500" dirty="0" smtClean="0">
              <a:solidFill>
                <a:srgbClr val="C00000"/>
              </a:solidFill>
            </a:endParaRPr>
          </a:p>
          <a:p>
            <a:pPr>
              <a:buNone/>
            </a:pPr>
            <a:r>
              <a:rPr lang="zh-CN" altLang="en-US" sz="5100" dirty="0" smtClean="0"/>
              <a:t> </a:t>
            </a:r>
            <a:br>
              <a:rPr lang="zh-CN" altLang="en-US" sz="5100" dirty="0" smtClean="0"/>
            </a:br>
            <a:r>
              <a:rPr lang="zh-CN" altLang="en-US" dirty="0" smtClean="0"/>
              <a:t/>
            </a:r>
            <a:br>
              <a:rPr lang="zh-CN" altLang="en-US" dirty="0" smtClean="0"/>
            </a:b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en-US" altLang="zh-CN" sz="3600" dirty="0" smtClean="0"/>
              <a:t/>
            </a:r>
            <a:br>
              <a:rPr lang="en-US" altLang="zh-CN" sz="3600" dirty="0" smtClean="0"/>
            </a:br>
            <a:r>
              <a:rPr lang="en-US" altLang="zh-CN" dirty="0" smtClean="0"/>
              <a:t>3</a:t>
            </a:r>
            <a:r>
              <a:rPr lang="en-US" altLang="zh-CN" sz="3600" dirty="0" smtClean="0"/>
              <a:t>.</a:t>
            </a:r>
            <a:r>
              <a:rPr lang="zh-CN" altLang="en-US" b="1" dirty="0" smtClean="0"/>
              <a:t>思考：居里夫人是一个什么样的人</a:t>
            </a:r>
            <a:r>
              <a:rPr lang="en-US" altLang="zh-CN" b="1" dirty="0" smtClean="0"/>
              <a:t>?</a:t>
            </a:r>
            <a:br>
              <a:rPr lang="en-US" altLang="zh-CN" b="1" dirty="0" smtClean="0"/>
            </a:br>
            <a:endParaRPr lang="zh-CN" altLang="en-US" b="1" dirty="0"/>
          </a:p>
        </p:txBody>
      </p:sp>
      <p:sp>
        <p:nvSpPr>
          <p:cNvPr id="4" name="内容占位符 3"/>
          <p:cNvSpPr>
            <a:spLocks noGrp="1"/>
          </p:cNvSpPr>
          <p:nvPr>
            <p:ph idx="1"/>
          </p:nvPr>
        </p:nvSpPr>
        <p:spPr>
          <a:xfrm>
            <a:off x="457200" y="1143000"/>
            <a:ext cx="8229600" cy="6019800"/>
          </a:xfrm>
        </p:spPr>
        <p:txBody>
          <a:bodyPr>
            <a:normAutofit fontScale="70000" lnSpcReduction="20000"/>
          </a:bodyPr>
          <a:lstStyle/>
          <a:p>
            <a:pPr>
              <a:buNone/>
            </a:pPr>
            <a:r>
              <a:rPr lang="zh-CN" altLang="en-US" dirty="0" smtClean="0">
                <a:solidFill>
                  <a:srgbClr val="C00000"/>
                </a:solidFill>
              </a:rPr>
              <a:t>      </a:t>
            </a:r>
            <a:r>
              <a:rPr lang="zh-CN" altLang="en-US" sz="5100" dirty="0" smtClean="0">
                <a:solidFill>
                  <a:srgbClr val="C00000"/>
                </a:solidFill>
              </a:rPr>
              <a:t>明确</a:t>
            </a:r>
            <a:r>
              <a:rPr lang="en-US" altLang="zh-CN" sz="5100" dirty="0" smtClean="0">
                <a:solidFill>
                  <a:srgbClr val="C00000"/>
                </a:solidFill>
              </a:rPr>
              <a:t>:</a:t>
            </a:r>
            <a:endParaRPr lang="en-US" altLang="zh-CN" dirty="0" smtClean="0">
              <a:solidFill>
                <a:srgbClr val="C00000"/>
              </a:solidFill>
            </a:endParaRPr>
          </a:p>
          <a:p>
            <a:pPr>
              <a:buNone/>
            </a:pPr>
            <a:r>
              <a:rPr lang="zh-CN" altLang="en-US" sz="3600" dirty="0" smtClean="0">
                <a:solidFill>
                  <a:srgbClr val="C00000"/>
                </a:solidFill>
              </a:rPr>
              <a:t> </a:t>
            </a:r>
            <a:r>
              <a:rPr lang="zh-CN" altLang="en-US" sz="4100" dirty="0" smtClean="0">
                <a:solidFill>
                  <a:srgbClr val="C00000"/>
                </a:solidFill>
              </a:rPr>
              <a:t>①居里夫人是一个</a:t>
            </a:r>
            <a:r>
              <a:rPr lang="zh-CN" altLang="en-US" sz="4100" b="1" u="sng" dirty="0" smtClean="0">
                <a:solidFill>
                  <a:schemeClr val="tx2">
                    <a:lumMod val="75000"/>
                  </a:schemeClr>
                </a:solidFill>
              </a:rPr>
              <a:t>热爱科学</a:t>
            </a:r>
            <a:r>
              <a:rPr lang="zh-CN" altLang="en-US" sz="4100" dirty="0" smtClean="0">
                <a:solidFill>
                  <a:srgbClr val="C00000"/>
                </a:solidFill>
              </a:rPr>
              <a:t>的人。“工作日变成了工作月，工作月变成了工作年，比埃尔和玛丽并没有失掉勇气。这种抵抗他们的材料迷住了他们。”“迷住”一词突出表现了居里夫人对科学的痴迷和挚爱。</a:t>
            </a:r>
            <a:endParaRPr lang="en-US" altLang="zh-CN" sz="4100" dirty="0" smtClean="0">
              <a:solidFill>
                <a:srgbClr val="C00000"/>
              </a:solidFill>
            </a:endParaRPr>
          </a:p>
          <a:p>
            <a:pPr>
              <a:buNone/>
            </a:pPr>
            <a:r>
              <a:rPr lang="zh-CN" altLang="en-US" sz="4100" dirty="0" smtClean="0">
                <a:solidFill>
                  <a:srgbClr val="C00000"/>
                </a:solidFill>
              </a:rPr>
              <a:t>②居里夫人是一个</a:t>
            </a:r>
            <a:r>
              <a:rPr lang="zh-CN" altLang="en-US" sz="4100" b="1" u="sng" dirty="0" smtClean="0">
                <a:solidFill>
                  <a:schemeClr val="tx2">
                    <a:lumMod val="75000"/>
                  </a:schemeClr>
                </a:solidFill>
              </a:rPr>
              <a:t>不怕困难</a:t>
            </a:r>
            <a:r>
              <a:rPr lang="zh-CN" altLang="en-US" sz="4100" dirty="0" smtClean="0">
                <a:solidFill>
                  <a:srgbClr val="C00000"/>
                </a:solidFill>
              </a:rPr>
              <a:t>的人。“最困难的，或者说几乎不可能的，乃是离析这 极小含量的物质，使它从与它密切混合着的杂质中分离出来。”居里夫人选择最困难的工作，付出艰苦的劳动。</a:t>
            </a:r>
            <a:endParaRPr lang="en-US" altLang="zh-CN" sz="4100" dirty="0" smtClean="0">
              <a:solidFill>
                <a:srgbClr val="C00000"/>
              </a:solidFill>
            </a:endParaRPr>
          </a:p>
          <a:p>
            <a:pPr>
              <a:buNone/>
            </a:pPr>
            <a:r>
              <a:rPr lang="zh-CN" altLang="en-US" sz="4100" dirty="0" smtClean="0">
                <a:solidFill>
                  <a:srgbClr val="C00000"/>
                </a:solidFill>
              </a:rPr>
              <a:t>③居里夫人是一个</a:t>
            </a:r>
            <a:r>
              <a:rPr lang="zh-CN" altLang="en-US" sz="4100" b="1" u="sng" dirty="0" smtClean="0">
                <a:solidFill>
                  <a:schemeClr val="tx2">
                    <a:lumMod val="75000"/>
                  </a:schemeClr>
                </a:solidFill>
              </a:rPr>
              <a:t>坚持不懈</a:t>
            </a:r>
            <a:r>
              <a:rPr lang="zh-CN" altLang="en-US" sz="4100" dirty="0" smtClean="0">
                <a:solidFill>
                  <a:srgbClr val="C00000"/>
                </a:solidFill>
              </a:rPr>
              <a:t>的人。“工作日变成了工作月，工作月变成了工作年。”在这日复一日年复一年中，居里夫人终于提炼出了镭。</a:t>
            </a:r>
            <a:r>
              <a:rPr lang="zh-CN" altLang="en-US" sz="4100" dirty="0" smtClean="0"/>
              <a:t/>
            </a:r>
            <a:br>
              <a:rPr lang="zh-CN" altLang="en-US" sz="4100" dirty="0" smtClean="0"/>
            </a:br>
            <a:endParaRPr lang="zh-CN" altLang="en-US" sz="4100" dirty="0" smtClean="0"/>
          </a:p>
          <a:p>
            <a:endParaRPr lang="en-US" altLang="zh-CN" dirty="0" smtClean="0"/>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矩形 1"/>
          <p:cNvSpPr/>
          <p:nvPr/>
        </p:nvSpPr>
        <p:spPr>
          <a:xfrm>
            <a:off x="685800" y="685800"/>
            <a:ext cx="7848600" cy="2308324"/>
          </a:xfrm>
          <a:prstGeom prst="rect">
            <a:avLst/>
          </a:prstGeom>
        </p:spPr>
        <p:txBody>
          <a:bodyPr wrap="square">
            <a:spAutoFit/>
          </a:bodyPr>
          <a:lstStyle/>
          <a:p>
            <a:r>
              <a:rPr lang="en-US" altLang="zh-CN" sz="3600" dirty="0" smtClean="0"/>
              <a:t>4.</a:t>
            </a:r>
            <a:r>
              <a:rPr lang="zh-CN" altLang="en-US" sz="3600" b="1" dirty="0" smtClean="0"/>
              <a:t>课文题目“美丽的颜色”有什么深刻含义</a:t>
            </a:r>
            <a:r>
              <a:rPr lang="zh-CN" altLang="en-US" sz="3600" dirty="0" smtClean="0"/>
              <a:t>？</a:t>
            </a:r>
            <a:br>
              <a:rPr lang="zh-CN" altLang="en-US" sz="3600" dirty="0" smtClean="0"/>
            </a:br>
            <a:r>
              <a:rPr lang="zh-CN" altLang="en-US" sz="3600" dirty="0" smtClean="0"/>
              <a:t/>
            </a:r>
            <a:br>
              <a:rPr lang="zh-CN" altLang="en-US" sz="3600" dirty="0" smtClean="0"/>
            </a:br>
            <a:endParaRPr lang="zh-CN" altLang="en-US" sz="3600" dirty="0">
              <a:solidFill>
                <a:srgbClr val="C00000"/>
              </a:solidFill>
            </a:endParaRPr>
          </a:p>
        </p:txBody>
      </p:sp>
      <p:sp>
        <p:nvSpPr>
          <p:cNvPr id="3" name="TextBox 2"/>
          <p:cNvSpPr txBox="1"/>
          <p:nvPr/>
        </p:nvSpPr>
        <p:spPr>
          <a:xfrm>
            <a:off x="685800" y="2057400"/>
            <a:ext cx="7848600" cy="3785652"/>
          </a:xfrm>
          <a:prstGeom prst="rect">
            <a:avLst/>
          </a:prstGeom>
          <a:noFill/>
        </p:spPr>
        <p:txBody>
          <a:bodyPr wrap="square" rtlCol="0">
            <a:spAutoFit/>
          </a:bodyPr>
          <a:lstStyle/>
          <a:p>
            <a:r>
              <a:rPr lang="zh-CN" altLang="en-US" sz="4000" dirty="0" smtClean="0">
                <a:solidFill>
                  <a:srgbClr val="C00000"/>
                </a:solidFill>
              </a:rPr>
              <a:t>明确 ：</a:t>
            </a:r>
            <a:endParaRPr lang="en-US" altLang="zh-CN" sz="4000" dirty="0" smtClean="0">
              <a:solidFill>
                <a:srgbClr val="C00000"/>
              </a:solidFill>
            </a:endParaRPr>
          </a:p>
          <a:p>
            <a:r>
              <a:rPr lang="zh-CN" altLang="en-US" sz="4000" dirty="0" smtClean="0">
                <a:solidFill>
                  <a:srgbClr val="C00000"/>
                </a:solidFill>
              </a:rPr>
              <a:t> 一</a:t>
            </a:r>
            <a:r>
              <a:rPr lang="en-US" altLang="zh-CN" sz="4000" dirty="0" smtClean="0">
                <a:solidFill>
                  <a:srgbClr val="C00000"/>
                </a:solidFill>
              </a:rPr>
              <a:t>.</a:t>
            </a:r>
            <a:r>
              <a:rPr lang="zh-CN" altLang="en-US" sz="4000" dirty="0" smtClean="0">
                <a:solidFill>
                  <a:srgbClr val="C00000"/>
                </a:solidFill>
              </a:rPr>
              <a:t>是指文中居里夫人提炼的镭略带蓝  色荧光的美丽；</a:t>
            </a:r>
            <a:endParaRPr lang="en-US" altLang="zh-CN" sz="4000" dirty="0" smtClean="0">
              <a:solidFill>
                <a:srgbClr val="C00000"/>
              </a:solidFill>
            </a:endParaRPr>
          </a:p>
          <a:p>
            <a:r>
              <a:rPr lang="zh-CN" altLang="en-US" sz="4000" dirty="0" smtClean="0">
                <a:solidFill>
                  <a:srgbClr val="C00000"/>
                </a:solidFill>
              </a:rPr>
              <a:t>二</a:t>
            </a:r>
            <a:r>
              <a:rPr lang="en-US" altLang="zh-CN" sz="4000" dirty="0" smtClean="0">
                <a:solidFill>
                  <a:srgbClr val="C00000"/>
                </a:solidFill>
              </a:rPr>
              <a:t>.</a:t>
            </a:r>
            <a:r>
              <a:rPr lang="zh-CN" altLang="en-US" sz="4000" dirty="0" smtClean="0">
                <a:solidFill>
                  <a:srgbClr val="C00000"/>
                </a:solidFill>
              </a:rPr>
              <a:t>是指居里夫人热爱科学、不怕困难，不懈追求的态度和精神。</a:t>
            </a:r>
            <a:br>
              <a:rPr lang="zh-CN" altLang="en-US" sz="4000" dirty="0" smtClean="0">
                <a:solidFill>
                  <a:srgbClr val="C00000"/>
                </a:solidFill>
              </a:rPr>
            </a:br>
            <a:endParaRPr lang="zh-CN" altLang="en-US" sz="4000" dirty="0">
              <a:solidFill>
                <a:srgbClr val="C0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609600" y="1524000"/>
            <a:ext cx="8229600" cy="4267200"/>
          </a:xfrm>
          <a:prstGeom prst="ellipse">
            <a:avLst/>
          </a:prstGeom>
          <a:blipFill>
            <a:blip r:embed="rId3" cstate="print"/>
            <a:tile tx="0" ty="0" sx="100000" sy="100000" flip="none" algn="tl"/>
          </a:blipFill>
          <a:ln>
            <a:solidFill>
              <a:srgbClr val="FF66FF"/>
            </a:solidFill>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r>
              <a:rPr lang="zh-CN" altLang="en-US" sz="7200" dirty="0" smtClean="0"/>
              <a:t>    </a:t>
            </a:r>
            <a:endParaRPr lang="en-US" altLang="zh-CN" sz="7200" dirty="0" smtClean="0"/>
          </a:p>
          <a:p>
            <a:pPr>
              <a:buNone/>
            </a:pPr>
            <a:r>
              <a:rPr lang="en-US" altLang="zh-CN" sz="7200" b="1" dirty="0" smtClean="0"/>
              <a:t>     </a:t>
            </a:r>
            <a:r>
              <a:rPr lang="zh-CN" altLang="en-US" sz="7200" b="1" dirty="0" smtClean="0">
                <a:solidFill>
                  <a:srgbClr val="C00000"/>
                </a:solidFill>
              </a:rPr>
              <a:t>课堂作业</a:t>
            </a:r>
            <a:endParaRPr lang="zh-CN" altLang="en-US" sz="72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C00000"/>
                </a:solidFill>
              </a:rPr>
              <a:t>学习目标</a:t>
            </a:r>
            <a:endParaRPr lang="zh-CN" altLang="en-US" dirty="0">
              <a:solidFill>
                <a:srgbClr val="C00000"/>
              </a:solidFill>
            </a:endParaRPr>
          </a:p>
        </p:txBody>
      </p:sp>
      <p:sp>
        <p:nvSpPr>
          <p:cNvPr id="3" name="内容占位符 2"/>
          <p:cNvSpPr>
            <a:spLocks noGrp="1"/>
          </p:cNvSpPr>
          <p:nvPr>
            <p:ph idx="1"/>
          </p:nvPr>
        </p:nvSpPr>
        <p:spPr/>
        <p:txBody>
          <a:bodyPr>
            <a:normAutofit/>
          </a:bodyPr>
          <a:lstStyle/>
          <a:p>
            <a:r>
              <a:rPr lang="en-US" altLang="zh-CN" dirty="0" smtClean="0"/>
              <a:t>1.</a:t>
            </a:r>
            <a:r>
              <a:rPr lang="zh-CN" altLang="en-US" dirty="0" smtClean="0"/>
              <a:t>学习本文字词，了解居里夫人的 工作环境，感受科学发现的艰辛和快乐。</a:t>
            </a:r>
            <a:endParaRPr lang="en-US" altLang="zh-CN" dirty="0" smtClean="0"/>
          </a:p>
          <a:p>
            <a:r>
              <a:rPr lang="en-US" altLang="zh-CN" dirty="0" smtClean="0"/>
              <a:t>2.</a:t>
            </a:r>
            <a:r>
              <a:rPr lang="zh-CN" altLang="en-US" dirty="0" smtClean="0"/>
              <a:t>学会用分条罗列的方法回答问题，体会文中多处引用居里夫人的话的作用。</a:t>
            </a:r>
            <a:endParaRPr lang="en-US" altLang="zh-CN" dirty="0" smtClean="0"/>
          </a:p>
          <a:p>
            <a:r>
              <a:rPr lang="en-US" altLang="zh-CN" dirty="0" smtClean="0"/>
              <a:t>3.</a:t>
            </a:r>
            <a:r>
              <a:rPr lang="zh-CN" altLang="en-US" dirty="0" smtClean="0"/>
              <a:t>学习居里夫妇热爱科学，不怕困难，坚持不懈的态度和精神，并从中得到有益启示。</a:t>
            </a:r>
            <a:br>
              <a:rPr lang="zh-CN" altLang="en-US" dirty="0" smtClean="0"/>
            </a:br>
            <a:r>
              <a:rPr lang="zh-CN" altLang="en-US" dirty="0" smtClean="0"/>
              <a:t/>
            </a:r>
            <a:br>
              <a:rPr lang="zh-CN" altLang="en-US" dirty="0" smtClean="0"/>
            </a:br>
            <a:endParaRPr lang="en-US" altLang="zh-CN" dirty="0" smtClean="0"/>
          </a:p>
          <a:p>
            <a:endParaRPr lang="zh-CN" altLang="en-US" dirty="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dirty="0" smtClean="0"/>
              <a:t>课堂作业</a:t>
            </a:r>
            <a:endParaRPr lang="zh-CN" altLang="en-US" sz="4800" b="1" dirty="0"/>
          </a:p>
        </p:txBody>
      </p:sp>
      <p:sp>
        <p:nvSpPr>
          <p:cNvPr id="3" name="内容占位符 2"/>
          <p:cNvSpPr>
            <a:spLocks noGrp="1"/>
          </p:cNvSpPr>
          <p:nvPr>
            <p:ph idx="1"/>
          </p:nvPr>
        </p:nvSpPr>
        <p:spPr>
          <a:xfrm>
            <a:off x="457200" y="1371600"/>
            <a:ext cx="8229600" cy="4525963"/>
          </a:xfrm>
        </p:spPr>
        <p:txBody>
          <a:bodyPr>
            <a:noAutofit/>
          </a:bodyPr>
          <a:lstStyle/>
          <a:p>
            <a:pPr eaLnBrk="0" hangingPunct="0"/>
            <a:r>
              <a:rPr lang="en-US" altLang="zh-CN" sz="4000" dirty="0" smtClean="0"/>
              <a:t>1.</a:t>
            </a:r>
            <a:r>
              <a:rPr lang="zh-CN" altLang="en-US" sz="4000" dirty="0" smtClean="0"/>
              <a:t>给下列带横线的字注音</a:t>
            </a:r>
            <a:endParaRPr lang="en-US" altLang="zh-CN" sz="4000" dirty="0" smtClean="0"/>
          </a:p>
          <a:p>
            <a:pPr eaLnBrk="0" hangingPunct="0"/>
            <a:r>
              <a:rPr lang="zh-CN" altLang="en-US" sz="4000" u="sng" dirty="0" smtClean="0"/>
              <a:t>炽</a:t>
            </a:r>
            <a:r>
              <a:rPr lang="zh-CN" altLang="en-US" sz="4000" dirty="0" smtClean="0"/>
              <a:t>（    ）热  酸</a:t>
            </a:r>
            <a:r>
              <a:rPr lang="zh-CN" altLang="en-US" sz="4000" u="sng" dirty="0" smtClean="0"/>
              <a:t>渍</a:t>
            </a:r>
            <a:r>
              <a:rPr lang="zh-CN" altLang="en-US" sz="4000" dirty="0" smtClean="0"/>
              <a:t>（    ）</a:t>
            </a:r>
          </a:p>
          <a:p>
            <a:pPr eaLnBrk="0" hangingPunct="0"/>
            <a:r>
              <a:rPr lang="zh-CN" altLang="en-US" sz="4000" u="sng" dirty="0" smtClean="0"/>
              <a:t>踱</a:t>
            </a:r>
            <a:r>
              <a:rPr lang="zh-CN" altLang="en-US" sz="4000" dirty="0" smtClean="0"/>
              <a:t>（    ）步</a:t>
            </a:r>
            <a:endParaRPr lang="en-US" altLang="zh-CN" sz="4000" u="sng" dirty="0" smtClean="0"/>
          </a:p>
          <a:p>
            <a:pPr eaLnBrk="0" hangingPunct="0"/>
            <a:r>
              <a:rPr lang="zh-CN" altLang="en-US" sz="4000" u="sng" dirty="0" smtClean="0"/>
              <a:t>猝</a:t>
            </a:r>
            <a:r>
              <a:rPr lang="zh-CN" altLang="en-US" sz="4000" dirty="0" smtClean="0"/>
              <a:t>（    ）至</a:t>
            </a:r>
            <a:endParaRPr lang="en-US" altLang="zh-CN" sz="4000" dirty="0" smtClean="0"/>
          </a:p>
          <a:p>
            <a:pPr eaLnBrk="0" hangingPunct="0"/>
            <a:r>
              <a:rPr lang="zh-CN" altLang="en-US" sz="4000" u="sng" dirty="0" smtClean="0"/>
              <a:t>窒</a:t>
            </a:r>
            <a:r>
              <a:rPr lang="zh-CN" altLang="en-US" sz="4000" dirty="0" smtClean="0"/>
              <a:t>（    ）息</a:t>
            </a:r>
            <a:endParaRPr lang="en-US" altLang="zh-CN" sz="4000" dirty="0" smtClean="0"/>
          </a:p>
          <a:p>
            <a:pPr eaLnBrk="0" hangingPunct="0"/>
            <a:r>
              <a:rPr lang="en-US" altLang="zh-CN" sz="4000" dirty="0" smtClean="0"/>
              <a:t>2.</a:t>
            </a:r>
            <a:r>
              <a:rPr lang="zh-CN" altLang="en-US" sz="4000" dirty="0" smtClean="0"/>
              <a:t>用分条罗列的方式简要说说你对居里夫人的理解</a:t>
            </a:r>
            <a:r>
              <a:rPr lang="en-US" altLang="zh-CN" sz="4000" dirty="0" smtClean="0"/>
              <a:t>.</a:t>
            </a:r>
            <a:endParaRPr lang="zh-CN" altLang="en-US" sz="4000" dirty="0"/>
          </a:p>
        </p:txBody>
      </p:sp>
      <p:sp>
        <p:nvSpPr>
          <p:cNvPr id="4" name="TextBox 3"/>
          <p:cNvSpPr txBox="1"/>
          <p:nvPr/>
        </p:nvSpPr>
        <p:spPr>
          <a:xfrm flipH="1">
            <a:off x="1905000" y="2286000"/>
            <a:ext cx="533400" cy="369332"/>
          </a:xfrm>
          <a:prstGeom prst="rect">
            <a:avLst/>
          </a:prstGeom>
          <a:noFill/>
        </p:spPr>
        <p:txBody>
          <a:bodyPr wrap="square" rtlCol="0">
            <a:spAutoFit/>
          </a:bodyPr>
          <a:lstStyle/>
          <a:p>
            <a:r>
              <a:rPr lang="en-US" altLang="zh-CN" dirty="0" smtClean="0"/>
              <a:t>chì</a:t>
            </a:r>
            <a:endParaRPr lang="zh-CN" altLang="en-US" dirty="0"/>
          </a:p>
        </p:txBody>
      </p:sp>
      <p:sp>
        <p:nvSpPr>
          <p:cNvPr id="5" name="TextBox 4"/>
          <p:cNvSpPr txBox="1"/>
          <p:nvPr/>
        </p:nvSpPr>
        <p:spPr>
          <a:xfrm>
            <a:off x="1828800" y="2971800"/>
            <a:ext cx="609600" cy="369332"/>
          </a:xfrm>
          <a:prstGeom prst="rect">
            <a:avLst/>
          </a:prstGeom>
          <a:noFill/>
        </p:spPr>
        <p:txBody>
          <a:bodyPr wrap="square" rtlCol="0">
            <a:spAutoFit/>
          </a:bodyPr>
          <a:lstStyle/>
          <a:p>
            <a:r>
              <a:rPr lang="en-US" altLang="zh-CN" dirty="0" smtClean="0"/>
              <a:t>duó</a:t>
            </a:r>
            <a:endParaRPr lang="zh-CN" altLang="en-US" dirty="0"/>
          </a:p>
        </p:txBody>
      </p:sp>
      <p:sp>
        <p:nvSpPr>
          <p:cNvPr id="6" name="TextBox 5"/>
          <p:cNvSpPr txBox="1"/>
          <p:nvPr/>
        </p:nvSpPr>
        <p:spPr>
          <a:xfrm>
            <a:off x="1981200" y="3733800"/>
            <a:ext cx="457200" cy="369332"/>
          </a:xfrm>
          <a:prstGeom prst="rect">
            <a:avLst/>
          </a:prstGeom>
          <a:noFill/>
        </p:spPr>
        <p:txBody>
          <a:bodyPr wrap="square" rtlCol="0">
            <a:spAutoFit/>
          </a:bodyPr>
          <a:lstStyle/>
          <a:p>
            <a:r>
              <a:rPr lang="en-US" altLang="zh-CN" dirty="0" smtClean="0"/>
              <a:t>cù</a:t>
            </a:r>
            <a:endParaRPr lang="zh-CN" altLang="en-US" dirty="0"/>
          </a:p>
        </p:txBody>
      </p:sp>
      <p:sp>
        <p:nvSpPr>
          <p:cNvPr id="7" name="TextBox 6"/>
          <p:cNvSpPr txBox="1"/>
          <p:nvPr/>
        </p:nvSpPr>
        <p:spPr>
          <a:xfrm>
            <a:off x="1828800" y="4419600"/>
            <a:ext cx="533400" cy="381000"/>
          </a:xfrm>
          <a:prstGeom prst="rect">
            <a:avLst/>
          </a:prstGeom>
          <a:noFill/>
        </p:spPr>
        <p:txBody>
          <a:bodyPr wrap="square" rtlCol="0">
            <a:spAutoFit/>
          </a:bodyPr>
          <a:lstStyle/>
          <a:p>
            <a:r>
              <a:rPr lang="en-US" altLang="zh-CN" dirty="0" smtClean="0"/>
              <a:t>zhì</a:t>
            </a:r>
            <a:endParaRPr lang="zh-CN" altLang="en-US" dirty="0"/>
          </a:p>
        </p:txBody>
      </p:sp>
      <p:sp>
        <p:nvSpPr>
          <p:cNvPr id="8" name="TextBox 7"/>
          <p:cNvSpPr txBox="1"/>
          <p:nvPr/>
        </p:nvSpPr>
        <p:spPr>
          <a:xfrm>
            <a:off x="5105400" y="2286000"/>
            <a:ext cx="457200" cy="369332"/>
          </a:xfrm>
          <a:prstGeom prst="rect">
            <a:avLst/>
          </a:prstGeom>
          <a:noFill/>
        </p:spPr>
        <p:txBody>
          <a:bodyPr wrap="square" rtlCol="0">
            <a:spAutoFit/>
          </a:bodyPr>
          <a:lstStyle/>
          <a:p>
            <a:r>
              <a:rPr lang="zh-CN" altLang="en-US" dirty="0" smtClean="0"/>
              <a:t> </a:t>
            </a:r>
            <a:r>
              <a:rPr lang="en-US" altLang="zh-CN" dirty="0" smtClean="0">
                <a:solidFill>
                  <a:prstClr val="black"/>
                </a:solidFill>
              </a:rPr>
              <a:t>zí</a:t>
            </a:r>
            <a:r>
              <a:rPr lang="zh-CN" altLang="en-US" dirty="0" smtClean="0"/>
              <a:t> </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566253" y="1652999"/>
            <a:ext cx="8229600" cy="4525963"/>
          </a:xfrm>
          <a:prstGeom prst="ellipse">
            <a:avLst/>
          </a:prstGeom>
          <a:blipFill>
            <a:blip r:embed="rId3" cstate="print"/>
            <a:tile tx="0" ty="0" sx="100000" sy="100000" flip="none" algn="tl"/>
          </a:blipFill>
          <a:ln>
            <a:solidFill>
              <a:srgbClr val="FF66FF"/>
            </a:solidFill>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r>
              <a:rPr lang="zh-CN" alt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altLang="zh-CN"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buNone/>
            </a:pPr>
            <a:r>
              <a:rPr lang="en-US" altLang="zh-CN"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zh-CN" alt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感悟收获</a:t>
            </a:r>
            <a:endParaRPr lang="zh-CN" altLang="en-US"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a:xfrm>
            <a:off x="457200" y="762000"/>
            <a:ext cx="8229600" cy="655638"/>
          </a:xfrm>
        </p:spPr>
        <p:txBody>
          <a:bodyPr>
            <a:normAutofit fontScale="90000"/>
          </a:bodyPr>
          <a:lstStyle/>
          <a:p>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en-US" b="1" dirty="0" smtClean="0"/>
              <a:t>谈谈你在本文学习中学了些什么？</a:t>
            </a:r>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381000" y="2332037"/>
            <a:ext cx="8229600" cy="4525963"/>
          </a:xfrm>
        </p:spPr>
        <p:txBody>
          <a:bodyPr>
            <a:normAutofit/>
          </a:bodyPr>
          <a:lstStyle/>
          <a:p>
            <a:pPr>
              <a:buNone/>
            </a:pPr>
            <a:r>
              <a:rPr lang="zh-CN" altLang="en-US" sz="4000" dirty="0" smtClean="0">
                <a:solidFill>
                  <a:srgbClr val="C00000"/>
                </a:solidFill>
              </a:rPr>
              <a:t>   友情提示</a:t>
            </a:r>
            <a:r>
              <a:rPr lang="zh-CN" altLang="en-US" sz="4000" dirty="0" smtClean="0"/>
              <a:t>：</a:t>
            </a:r>
            <a:endParaRPr lang="en-US" altLang="zh-CN" sz="4000" dirty="0" smtClean="0"/>
          </a:p>
          <a:p>
            <a:pPr>
              <a:buNone/>
            </a:pPr>
            <a:r>
              <a:rPr lang="zh-CN" altLang="en-US" sz="4000" dirty="0" smtClean="0"/>
              <a:t>           可从字词方面，方法技巧方面，写作技巧 ，价值观等方面谈。</a:t>
            </a:r>
          </a:p>
          <a:p>
            <a:endParaRPr lang="en-US" altLang="zh-CN" sz="4000" dirty="0" smtClean="0"/>
          </a:p>
          <a:p>
            <a:endParaRPr lang="en-US" altLang="zh-CN" sz="4000" dirty="0" smtClean="0"/>
          </a:p>
          <a:p>
            <a:pPr>
              <a:buNone/>
            </a:pPr>
            <a:endParaRPr lang="zh-CN" altLang="en-US" sz="7200" dirty="0" smtClean="0"/>
          </a:p>
          <a:p>
            <a:pPr>
              <a:buNone/>
            </a:pPr>
            <a:endParaRPr lang="zh-CN" altLang="en-US" sz="40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字词方面</a:t>
            </a:r>
            <a:endParaRPr lang="zh-CN" altLang="en-US" b="1" dirty="0"/>
          </a:p>
        </p:txBody>
      </p:sp>
      <p:sp>
        <p:nvSpPr>
          <p:cNvPr id="3" name="内容占位符 2"/>
          <p:cNvSpPr>
            <a:spLocks noGrp="1"/>
          </p:cNvSpPr>
          <p:nvPr>
            <p:ph idx="1"/>
          </p:nvPr>
        </p:nvSpPr>
        <p:spPr>
          <a:xfrm>
            <a:off x="381000" y="1295400"/>
            <a:ext cx="8229600" cy="4267200"/>
          </a:xfrm>
          <a:ln>
            <a:noFill/>
          </a:ln>
        </p:spPr>
        <p:txBody>
          <a:bodyPr>
            <a:normAutofit fontScale="77500" lnSpcReduction="20000"/>
          </a:bodyPr>
          <a:lstStyle/>
          <a:p>
            <a:pPr eaLnBrk="0" hangingPunct="0"/>
            <a:r>
              <a:rPr lang="zh-CN" altLang="en-US" dirty="0" smtClean="0">
                <a:solidFill>
                  <a:srgbClr val="C00000"/>
                </a:solidFill>
              </a:rPr>
              <a:t>镭</a:t>
            </a:r>
            <a:r>
              <a:rPr lang="zh-CN" altLang="en-US" dirty="0" smtClean="0"/>
              <a:t>       </a:t>
            </a:r>
            <a:r>
              <a:rPr lang="zh-CN" altLang="en-US" dirty="0" smtClean="0">
                <a:solidFill>
                  <a:srgbClr val="C00000"/>
                </a:solidFill>
              </a:rPr>
              <a:t>铀</a:t>
            </a:r>
            <a:r>
              <a:rPr lang="zh-CN" altLang="en-US" dirty="0" smtClean="0"/>
              <a:t>         </a:t>
            </a:r>
            <a:r>
              <a:rPr lang="zh-CN" altLang="en-US" dirty="0" smtClean="0">
                <a:solidFill>
                  <a:srgbClr val="C00000"/>
                </a:solidFill>
              </a:rPr>
              <a:t>钋</a:t>
            </a:r>
            <a:r>
              <a:rPr lang="en-US" altLang="zh-CN" dirty="0" smtClean="0"/>
              <a:t>        </a:t>
            </a:r>
            <a:r>
              <a:rPr lang="zh-CN" altLang="en-US" dirty="0" smtClean="0"/>
              <a:t>酸</a:t>
            </a:r>
            <a:r>
              <a:rPr lang="zh-CN" altLang="en-US" dirty="0" smtClean="0">
                <a:solidFill>
                  <a:srgbClr val="C00000"/>
                </a:solidFill>
              </a:rPr>
              <a:t>渍</a:t>
            </a:r>
            <a:r>
              <a:rPr lang="zh-CN" altLang="en-US" dirty="0" smtClean="0"/>
              <a:t>        </a:t>
            </a:r>
            <a:r>
              <a:rPr lang="zh-CN" altLang="en-US" dirty="0" smtClean="0">
                <a:solidFill>
                  <a:srgbClr val="C00000"/>
                </a:solidFill>
              </a:rPr>
              <a:t>嘎嘎</a:t>
            </a:r>
            <a:r>
              <a:rPr lang="zh-CN" altLang="en-US" dirty="0" smtClean="0"/>
              <a:t>             。</a:t>
            </a:r>
            <a:endParaRPr lang="en-US" altLang="zh-CN" dirty="0" smtClean="0"/>
          </a:p>
          <a:p>
            <a:pPr eaLnBrk="0" hangingPunct="0"/>
            <a:r>
              <a:rPr lang="zh-CN" altLang="en-US" dirty="0" smtClean="0">
                <a:solidFill>
                  <a:srgbClr val="C00000"/>
                </a:solidFill>
              </a:rPr>
              <a:t>炽</a:t>
            </a:r>
            <a:r>
              <a:rPr lang="zh-CN" altLang="en-US" dirty="0" smtClean="0"/>
              <a:t>      </a:t>
            </a:r>
            <a:r>
              <a:rPr lang="en-US" altLang="zh-CN" dirty="0" smtClean="0"/>
              <a:t> </a:t>
            </a:r>
            <a:r>
              <a:rPr lang="zh-CN" altLang="en-US" dirty="0" smtClean="0"/>
              <a:t>  热：温度高，极热，炽，火旺。</a:t>
            </a:r>
            <a:endParaRPr lang="en-US" altLang="zh-CN" dirty="0" smtClean="0"/>
          </a:p>
          <a:p>
            <a:pPr eaLnBrk="0" hangingPunct="0"/>
            <a:r>
              <a:rPr lang="zh-CN" altLang="en-US" dirty="0" smtClean="0"/>
              <a:t> </a:t>
            </a:r>
            <a:r>
              <a:rPr lang="zh-CN" altLang="en-US" dirty="0" smtClean="0">
                <a:solidFill>
                  <a:srgbClr val="C00000"/>
                </a:solidFill>
              </a:rPr>
              <a:t>燥</a:t>
            </a:r>
            <a:r>
              <a:rPr lang="zh-CN" altLang="en-US" dirty="0" smtClean="0"/>
              <a:t>     </a:t>
            </a:r>
            <a:r>
              <a:rPr lang="en-US" altLang="zh-CN" dirty="0" smtClean="0"/>
              <a:t>    </a:t>
            </a:r>
            <a:r>
              <a:rPr lang="zh-CN" altLang="en-US" dirty="0" smtClean="0"/>
              <a:t>热</a:t>
            </a:r>
            <a:r>
              <a:rPr lang="en-US" altLang="zh-CN" dirty="0" smtClean="0"/>
              <a:t>:</a:t>
            </a:r>
            <a:r>
              <a:rPr lang="zh-CN" altLang="en-US" dirty="0" smtClean="0"/>
              <a:t>空气湿度小而温度高，燥</a:t>
            </a:r>
            <a:r>
              <a:rPr lang="en-US" altLang="zh-CN" dirty="0" smtClean="0"/>
              <a:t>,</a:t>
            </a:r>
            <a:r>
              <a:rPr lang="zh-CN" altLang="en-US" dirty="0" smtClean="0"/>
              <a:t>干，缺少水分。</a:t>
            </a:r>
            <a:endParaRPr lang="en-US" altLang="zh-CN" dirty="0" smtClean="0"/>
          </a:p>
          <a:p>
            <a:pPr eaLnBrk="0" hangingPunct="0"/>
            <a:r>
              <a:rPr lang="zh-CN" altLang="en-US" dirty="0" smtClean="0"/>
              <a:t>吹  </a:t>
            </a:r>
            <a:r>
              <a:rPr lang="zh-CN" altLang="en-US" dirty="0" smtClean="0">
                <a:solidFill>
                  <a:srgbClr val="C00000"/>
                </a:solidFill>
              </a:rPr>
              <a:t>嘘</a:t>
            </a:r>
            <a:r>
              <a:rPr lang="zh-CN" altLang="en-US" dirty="0" smtClean="0"/>
              <a:t>       </a:t>
            </a:r>
            <a:r>
              <a:rPr lang="en-US" altLang="zh-CN" dirty="0" smtClean="0"/>
              <a:t>:</a:t>
            </a:r>
            <a:r>
              <a:rPr lang="zh-CN" altLang="en-US" dirty="0" smtClean="0"/>
              <a:t>夸张地宣扬。</a:t>
            </a:r>
            <a:endParaRPr lang="en-US" altLang="zh-CN" dirty="0" smtClean="0"/>
          </a:p>
          <a:p>
            <a:pPr eaLnBrk="0" hangingPunct="0"/>
            <a:r>
              <a:rPr lang="zh-CN" altLang="en-US" dirty="0" smtClean="0">
                <a:solidFill>
                  <a:srgbClr val="C00000"/>
                </a:solidFill>
              </a:rPr>
              <a:t>踱</a:t>
            </a:r>
            <a:r>
              <a:rPr lang="zh-CN" altLang="en-US" dirty="0" smtClean="0"/>
              <a:t>         步</a:t>
            </a:r>
            <a:r>
              <a:rPr lang="en-US" altLang="zh-CN" dirty="0" smtClean="0"/>
              <a:t>:</a:t>
            </a:r>
            <a:r>
              <a:rPr lang="zh-CN" altLang="en-US" dirty="0" smtClean="0"/>
              <a:t>慢步行走。</a:t>
            </a:r>
            <a:endParaRPr lang="en-US" altLang="zh-CN" dirty="0" smtClean="0"/>
          </a:p>
          <a:p>
            <a:pPr eaLnBrk="0" hangingPunct="0"/>
            <a:r>
              <a:rPr lang="zh-CN" altLang="en-US" dirty="0" smtClean="0">
                <a:solidFill>
                  <a:srgbClr val="C00000"/>
                </a:solidFill>
              </a:rPr>
              <a:t>猝</a:t>
            </a:r>
            <a:r>
              <a:rPr lang="zh-CN" altLang="en-US" dirty="0" smtClean="0"/>
              <a:t>         至</a:t>
            </a:r>
            <a:r>
              <a:rPr lang="en-US" altLang="zh-CN" dirty="0" smtClean="0"/>
              <a:t>:</a:t>
            </a:r>
            <a:r>
              <a:rPr lang="zh-CN" altLang="en-US" dirty="0" smtClean="0"/>
              <a:t>突然到来。</a:t>
            </a:r>
            <a:endParaRPr lang="en-US" altLang="zh-CN" dirty="0" smtClean="0"/>
          </a:p>
          <a:p>
            <a:pPr eaLnBrk="0" hangingPunct="0"/>
            <a:r>
              <a:rPr lang="zh-CN" altLang="en-US" dirty="0" smtClean="0">
                <a:solidFill>
                  <a:srgbClr val="C00000"/>
                </a:solidFill>
              </a:rPr>
              <a:t>窒</a:t>
            </a:r>
            <a:r>
              <a:rPr lang="zh-CN" altLang="en-US" dirty="0" smtClean="0"/>
              <a:t>         息：因缺氧或呼吸系统障碍，导致呼吸困难，甚   至 停止呼吸。</a:t>
            </a:r>
            <a:endParaRPr lang="en-US" altLang="zh-CN" dirty="0" smtClean="0"/>
          </a:p>
          <a:p>
            <a:pPr eaLnBrk="0" hangingPunct="0"/>
            <a:r>
              <a:rPr lang="zh-CN" altLang="en-US" dirty="0" smtClean="0"/>
              <a:t>和颜悦色</a:t>
            </a:r>
            <a:r>
              <a:rPr lang="en-US" altLang="zh-CN" dirty="0" smtClean="0"/>
              <a:t>:</a:t>
            </a:r>
            <a:r>
              <a:rPr lang="zh-CN" altLang="en-US" dirty="0" smtClean="0"/>
              <a:t>形容态度和蔼可亲。</a:t>
            </a:r>
            <a:endParaRPr lang="en-US" altLang="zh-CN" dirty="0" smtClean="0"/>
          </a:p>
          <a:p>
            <a:pPr eaLnBrk="0" hangingPunct="0"/>
            <a:r>
              <a:rPr lang="zh-CN" altLang="en-US" dirty="0" smtClean="0"/>
              <a:t>筋疲力尽：精神疲惫</a:t>
            </a:r>
            <a:r>
              <a:rPr lang="en-US" altLang="zh-CN" dirty="0" smtClean="0"/>
              <a:t>,</a:t>
            </a:r>
            <a:r>
              <a:rPr lang="zh-CN" altLang="en-US" dirty="0" smtClean="0"/>
              <a:t>力气用尽。形容精神和身体极   度疲劳。</a:t>
            </a:r>
            <a:endParaRPr lang="en-US" altLang="zh-CN" dirty="0" smtClean="0"/>
          </a:p>
          <a:p>
            <a:pPr eaLnBrk="0" hangingPunct="0"/>
            <a:endParaRPr lang="en-US" altLang="zh-CN" dirty="0" smtClean="0"/>
          </a:p>
        </p:txBody>
      </p:sp>
      <p:sp>
        <p:nvSpPr>
          <p:cNvPr id="6" name="矩形 5"/>
          <p:cNvSpPr/>
          <p:nvPr/>
        </p:nvSpPr>
        <p:spPr>
          <a:xfrm>
            <a:off x="1143000" y="1295400"/>
            <a:ext cx="546945" cy="369332"/>
          </a:xfrm>
          <a:prstGeom prst="rect">
            <a:avLst/>
          </a:prstGeom>
        </p:spPr>
        <p:txBody>
          <a:bodyPr wrap="none">
            <a:spAutoFit/>
          </a:bodyPr>
          <a:lstStyle/>
          <a:p>
            <a:r>
              <a:rPr lang="en-US" altLang="zh-CN" dirty="0" smtClean="0"/>
              <a:t>(léi)</a:t>
            </a:r>
            <a:endParaRPr lang="zh-CN" altLang="en-US" dirty="0"/>
          </a:p>
        </p:txBody>
      </p:sp>
      <p:sp>
        <p:nvSpPr>
          <p:cNvPr id="9" name="TextBox 8"/>
          <p:cNvSpPr txBox="1"/>
          <p:nvPr/>
        </p:nvSpPr>
        <p:spPr>
          <a:xfrm>
            <a:off x="1905000" y="1295400"/>
            <a:ext cx="762000" cy="369332"/>
          </a:xfrm>
          <a:prstGeom prst="rect">
            <a:avLst/>
          </a:prstGeom>
          <a:noFill/>
        </p:spPr>
        <p:txBody>
          <a:bodyPr wrap="square" rtlCol="0">
            <a:spAutoFit/>
          </a:bodyPr>
          <a:lstStyle/>
          <a:p>
            <a:r>
              <a:rPr lang="en-US" altLang="zh-CN" dirty="0" smtClean="0"/>
              <a:t>(yóu )</a:t>
            </a:r>
            <a:endParaRPr lang="zh-CN" altLang="en-US" dirty="0"/>
          </a:p>
        </p:txBody>
      </p:sp>
      <p:sp>
        <p:nvSpPr>
          <p:cNvPr id="10" name="TextBox 9"/>
          <p:cNvSpPr txBox="1"/>
          <p:nvPr/>
        </p:nvSpPr>
        <p:spPr>
          <a:xfrm>
            <a:off x="2895600" y="1295400"/>
            <a:ext cx="569387" cy="369332"/>
          </a:xfrm>
          <a:prstGeom prst="rect">
            <a:avLst/>
          </a:prstGeom>
          <a:noFill/>
        </p:spPr>
        <p:txBody>
          <a:bodyPr wrap="none" rtlCol="0">
            <a:spAutoFit/>
          </a:bodyPr>
          <a:lstStyle/>
          <a:p>
            <a:r>
              <a:rPr lang="en-US" altLang="zh-CN" dirty="0" smtClean="0"/>
              <a:t>(pō)</a:t>
            </a:r>
            <a:endParaRPr lang="zh-CN" altLang="en-US" dirty="0"/>
          </a:p>
        </p:txBody>
      </p:sp>
      <p:sp>
        <p:nvSpPr>
          <p:cNvPr id="11" name="矩形 10"/>
          <p:cNvSpPr/>
          <p:nvPr/>
        </p:nvSpPr>
        <p:spPr>
          <a:xfrm>
            <a:off x="4114800" y="1295400"/>
            <a:ext cx="522900" cy="369332"/>
          </a:xfrm>
          <a:prstGeom prst="rect">
            <a:avLst/>
          </a:prstGeom>
        </p:spPr>
        <p:txBody>
          <a:bodyPr wrap="none">
            <a:spAutoFit/>
          </a:bodyPr>
          <a:lstStyle/>
          <a:p>
            <a:r>
              <a:rPr lang="en-US" altLang="zh-CN" dirty="0" smtClean="0"/>
              <a:t>(z í)</a:t>
            </a:r>
            <a:endParaRPr lang="zh-CN" altLang="en-US" dirty="0"/>
          </a:p>
        </p:txBody>
      </p:sp>
      <p:sp>
        <p:nvSpPr>
          <p:cNvPr id="12" name="矩形 11"/>
          <p:cNvSpPr/>
          <p:nvPr/>
        </p:nvSpPr>
        <p:spPr>
          <a:xfrm>
            <a:off x="5257800" y="1295400"/>
            <a:ext cx="838200" cy="369332"/>
          </a:xfrm>
          <a:prstGeom prst="rect">
            <a:avLst/>
          </a:prstGeom>
        </p:spPr>
        <p:txBody>
          <a:bodyPr wrap="square">
            <a:spAutoFit/>
          </a:bodyPr>
          <a:lstStyle/>
          <a:p>
            <a:r>
              <a:rPr lang="en-US" altLang="zh-CN" dirty="0" smtClean="0"/>
              <a:t>(ɡā ɡā)  </a:t>
            </a:r>
            <a:r>
              <a:rPr lang="zh-CN" altLang="en-US" dirty="0" smtClean="0"/>
              <a:t>  </a:t>
            </a:r>
            <a:r>
              <a:rPr lang="en-US" altLang="zh-CN" dirty="0" smtClean="0"/>
              <a:t> </a:t>
            </a:r>
            <a:endParaRPr lang="zh-CN" altLang="en-US" dirty="0" smtClean="0"/>
          </a:p>
        </p:txBody>
      </p:sp>
      <p:sp>
        <p:nvSpPr>
          <p:cNvPr id="13" name="TextBox 12"/>
          <p:cNvSpPr txBox="1"/>
          <p:nvPr/>
        </p:nvSpPr>
        <p:spPr>
          <a:xfrm>
            <a:off x="1143000" y="1676400"/>
            <a:ext cx="598241" cy="369332"/>
          </a:xfrm>
          <a:prstGeom prst="rect">
            <a:avLst/>
          </a:prstGeom>
          <a:noFill/>
        </p:spPr>
        <p:txBody>
          <a:bodyPr wrap="none" rtlCol="0">
            <a:spAutoFit/>
          </a:bodyPr>
          <a:lstStyle/>
          <a:p>
            <a:r>
              <a:rPr lang="en-US" altLang="zh-CN" dirty="0" smtClean="0"/>
              <a:t>(chì)</a:t>
            </a:r>
            <a:endParaRPr lang="zh-CN" altLang="en-US" dirty="0"/>
          </a:p>
        </p:txBody>
      </p:sp>
      <p:sp>
        <p:nvSpPr>
          <p:cNvPr id="15" name="TextBox 14"/>
          <p:cNvSpPr txBox="1"/>
          <p:nvPr/>
        </p:nvSpPr>
        <p:spPr>
          <a:xfrm>
            <a:off x="1143000" y="2057400"/>
            <a:ext cx="762000" cy="369332"/>
          </a:xfrm>
          <a:prstGeom prst="rect">
            <a:avLst/>
          </a:prstGeom>
          <a:noFill/>
        </p:spPr>
        <p:txBody>
          <a:bodyPr wrap="square" rtlCol="0">
            <a:spAutoFit/>
          </a:bodyPr>
          <a:lstStyle/>
          <a:p>
            <a:r>
              <a:rPr lang="en-US" altLang="zh-CN" dirty="0" smtClean="0"/>
              <a:t>(zào) </a:t>
            </a:r>
            <a:endParaRPr lang="zh-CN" altLang="en-US" dirty="0"/>
          </a:p>
        </p:txBody>
      </p:sp>
      <p:sp>
        <p:nvSpPr>
          <p:cNvPr id="20" name="TextBox 19"/>
          <p:cNvSpPr txBox="1"/>
          <p:nvPr/>
        </p:nvSpPr>
        <p:spPr>
          <a:xfrm>
            <a:off x="1447800" y="2438400"/>
            <a:ext cx="609600" cy="369332"/>
          </a:xfrm>
          <a:prstGeom prst="rect">
            <a:avLst/>
          </a:prstGeom>
          <a:noFill/>
        </p:spPr>
        <p:txBody>
          <a:bodyPr wrap="square" rtlCol="0">
            <a:spAutoFit/>
          </a:bodyPr>
          <a:lstStyle/>
          <a:p>
            <a:r>
              <a:rPr lang="en-US" altLang="zh-CN" dirty="0" smtClean="0"/>
              <a:t> (xū)</a:t>
            </a:r>
            <a:endParaRPr lang="zh-CN" altLang="en-US" dirty="0"/>
          </a:p>
        </p:txBody>
      </p:sp>
      <p:sp>
        <p:nvSpPr>
          <p:cNvPr id="22" name="TextBox 21"/>
          <p:cNvSpPr txBox="1"/>
          <p:nvPr/>
        </p:nvSpPr>
        <p:spPr>
          <a:xfrm>
            <a:off x="1143000" y="2743200"/>
            <a:ext cx="762000" cy="369332"/>
          </a:xfrm>
          <a:prstGeom prst="rect">
            <a:avLst/>
          </a:prstGeom>
          <a:noFill/>
        </p:spPr>
        <p:txBody>
          <a:bodyPr wrap="square" rtlCol="0">
            <a:spAutoFit/>
          </a:bodyPr>
          <a:lstStyle/>
          <a:p>
            <a:r>
              <a:rPr lang="en-US" altLang="zh-CN" dirty="0" smtClean="0"/>
              <a:t>(duó)</a:t>
            </a:r>
            <a:endParaRPr lang="zh-CN" altLang="en-US" dirty="0"/>
          </a:p>
        </p:txBody>
      </p:sp>
      <p:sp>
        <p:nvSpPr>
          <p:cNvPr id="24" name="TextBox 23"/>
          <p:cNvSpPr txBox="1"/>
          <p:nvPr/>
        </p:nvSpPr>
        <p:spPr>
          <a:xfrm>
            <a:off x="1143000" y="3200400"/>
            <a:ext cx="609600" cy="369332"/>
          </a:xfrm>
          <a:prstGeom prst="rect">
            <a:avLst/>
          </a:prstGeom>
          <a:noFill/>
        </p:spPr>
        <p:txBody>
          <a:bodyPr wrap="square" rtlCol="0">
            <a:spAutoFit/>
          </a:bodyPr>
          <a:lstStyle/>
          <a:p>
            <a:r>
              <a:rPr lang="en-US" altLang="zh-CN" dirty="0" smtClean="0"/>
              <a:t>(cù)</a:t>
            </a:r>
            <a:endParaRPr lang="zh-CN" altLang="en-US" dirty="0"/>
          </a:p>
        </p:txBody>
      </p:sp>
      <p:sp>
        <p:nvSpPr>
          <p:cNvPr id="25" name="TextBox 24"/>
          <p:cNvSpPr txBox="1"/>
          <p:nvPr/>
        </p:nvSpPr>
        <p:spPr>
          <a:xfrm>
            <a:off x="1143000" y="3505200"/>
            <a:ext cx="609600" cy="369332"/>
          </a:xfrm>
          <a:prstGeom prst="rect">
            <a:avLst/>
          </a:prstGeom>
          <a:noFill/>
        </p:spPr>
        <p:txBody>
          <a:bodyPr wrap="square" rtlCol="0">
            <a:spAutoFit/>
          </a:bodyPr>
          <a:lstStyle/>
          <a:p>
            <a:r>
              <a:rPr lang="en-US" altLang="zh-CN" dirty="0" smtClean="0"/>
              <a:t>(zhì)</a:t>
            </a:r>
            <a:endParaRPr lang="zh-CN" altLang="en-US" dirty="0"/>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方法技巧方面</a:t>
            </a:r>
            <a:endParaRPr lang="zh-CN" altLang="en-US" b="1" dirty="0"/>
          </a:p>
        </p:txBody>
      </p:sp>
      <p:sp>
        <p:nvSpPr>
          <p:cNvPr id="3" name="内容占位符 2"/>
          <p:cNvSpPr>
            <a:spLocks noGrp="1"/>
          </p:cNvSpPr>
          <p:nvPr>
            <p:ph idx="1"/>
          </p:nvPr>
        </p:nvSpPr>
        <p:spPr/>
        <p:txBody>
          <a:bodyPr>
            <a:normAutofit fontScale="92500" lnSpcReduction="10000"/>
          </a:bodyPr>
          <a:lstStyle/>
          <a:p>
            <a:r>
              <a:rPr lang="en-US" altLang="zh-CN" dirty="0" smtClean="0"/>
              <a:t>1.</a:t>
            </a:r>
            <a:r>
              <a:rPr lang="zh-CN" altLang="en-US" dirty="0" smtClean="0"/>
              <a:t>概括课文的主要内容常用句式</a:t>
            </a:r>
            <a:endParaRPr lang="en-US" altLang="zh-CN" dirty="0" smtClean="0"/>
          </a:p>
          <a:p>
            <a:r>
              <a:rPr lang="zh-CN" altLang="en-US" dirty="0" smtClean="0"/>
              <a:t>①</a:t>
            </a:r>
            <a:r>
              <a:rPr lang="zh-CN" altLang="en-US" dirty="0" smtClean="0">
                <a:solidFill>
                  <a:srgbClr val="FF0000"/>
                </a:solidFill>
              </a:rPr>
              <a:t>谁</a:t>
            </a:r>
            <a:r>
              <a:rPr lang="zh-CN" altLang="en-US" dirty="0" smtClean="0"/>
              <a:t> ② </a:t>
            </a:r>
            <a:r>
              <a:rPr lang="zh-CN" altLang="en-US" dirty="0" smtClean="0">
                <a:solidFill>
                  <a:srgbClr val="7030A0"/>
                </a:solidFill>
              </a:rPr>
              <a:t>在什么时间，什么地方</a:t>
            </a:r>
            <a:r>
              <a:rPr lang="zh-CN" altLang="en-US" dirty="0" smtClean="0"/>
              <a:t> ③</a:t>
            </a:r>
            <a:r>
              <a:rPr lang="zh-CN" altLang="en-US" dirty="0" smtClean="0">
                <a:solidFill>
                  <a:srgbClr val="00B050"/>
                </a:solidFill>
              </a:rPr>
              <a:t>干什么</a:t>
            </a:r>
            <a:endParaRPr lang="en-US" altLang="zh-CN" dirty="0" smtClean="0">
              <a:solidFill>
                <a:srgbClr val="00B050"/>
              </a:solidFill>
            </a:endParaRPr>
          </a:p>
          <a:p>
            <a:r>
              <a:rPr lang="en-US" altLang="zh-CN" dirty="0" smtClean="0"/>
              <a:t>2.</a:t>
            </a:r>
            <a:r>
              <a:rPr lang="zh-CN" altLang="en-US" dirty="0" smtClean="0"/>
              <a:t>我们在回答某些（比如为什么，怎么样等）问题时，可以先概括回答，然后用分条罗列的方式做具体回答。</a:t>
            </a:r>
            <a:endParaRPr lang="en-US" altLang="zh-CN" dirty="0" smtClean="0"/>
          </a:p>
          <a:p>
            <a:r>
              <a:rPr lang="zh-CN" altLang="en-US" dirty="0" smtClean="0"/>
              <a:t>比如：居里夫妇的工作环境 </a:t>
            </a:r>
            <a:r>
              <a:rPr lang="zh-CN" altLang="en-US" u="sng" dirty="0" smtClean="0"/>
              <a:t>           </a:t>
            </a:r>
            <a:r>
              <a:rPr lang="zh-CN" altLang="en-US" dirty="0" smtClean="0"/>
              <a:t>。</a:t>
            </a:r>
            <a:endParaRPr lang="en-US" altLang="zh-CN" dirty="0" smtClean="0"/>
          </a:p>
          <a:p>
            <a:r>
              <a:rPr lang="zh-CN" altLang="en-US" dirty="0" smtClean="0"/>
              <a:t>① </a:t>
            </a:r>
            <a:r>
              <a:rPr lang="zh-CN" altLang="en-US" u="sng" dirty="0" smtClean="0"/>
              <a:t>                                </a:t>
            </a:r>
            <a:r>
              <a:rPr lang="zh-CN" altLang="en-US" dirty="0" smtClean="0"/>
              <a:t> 。</a:t>
            </a:r>
            <a:endParaRPr lang="en-US" altLang="zh-CN" dirty="0" smtClean="0"/>
          </a:p>
          <a:p>
            <a:r>
              <a:rPr lang="zh-CN" altLang="en-US" dirty="0" smtClean="0"/>
              <a:t>② </a:t>
            </a:r>
            <a:r>
              <a:rPr lang="zh-CN" altLang="en-US" u="sng" dirty="0" smtClean="0"/>
              <a:t>                               </a:t>
            </a:r>
            <a:r>
              <a:rPr lang="zh-CN" altLang="en-US" dirty="0" smtClean="0"/>
              <a:t>  。</a:t>
            </a:r>
            <a:endParaRPr lang="en-US" altLang="zh-CN" dirty="0" smtClean="0"/>
          </a:p>
          <a:p>
            <a:r>
              <a:rPr lang="zh-CN" altLang="en-US" dirty="0" smtClean="0"/>
              <a:t>③  </a:t>
            </a:r>
            <a:r>
              <a:rPr lang="zh-CN" altLang="en-US" u="sng" dirty="0" smtClean="0"/>
              <a:t>                               </a:t>
            </a:r>
            <a:r>
              <a:rPr lang="zh-CN" altLang="en-US" dirty="0" smtClean="0"/>
              <a:t> 。        </a:t>
            </a:r>
          </a:p>
          <a:p>
            <a:endParaRPr lang="zh-CN" altLang="en-US" dirty="0"/>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写作技巧方面</a:t>
            </a:r>
            <a:endParaRPr lang="zh-CN" altLang="en-US" dirty="0"/>
          </a:p>
        </p:txBody>
      </p:sp>
      <p:sp>
        <p:nvSpPr>
          <p:cNvPr id="3" name="内容占位符 2"/>
          <p:cNvSpPr>
            <a:spLocks noGrp="1"/>
          </p:cNvSpPr>
          <p:nvPr>
            <p:ph idx="1"/>
          </p:nvPr>
        </p:nvSpPr>
        <p:spPr/>
        <p:txBody>
          <a:bodyPr>
            <a:normAutofit fontScale="92500" lnSpcReduction="20000"/>
          </a:bodyPr>
          <a:lstStyle/>
          <a:p>
            <a:pPr>
              <a:buNone/>
            </a:pPr>
            <a:r>
              <a:rPr lang="zh-CN" altLang="en-US" dirty="0" smtClean="0"/>
              <a:t>             本文在叙事的同时，还多次引用居里夫人自己的话：比如“我们没有钱，没有实验室</a:t>
            </a:r>
            <a:r>
              <a:rPr lang="en-US" altLang="zh-CN" dirty="0" smtClean="0"/>
              <a:t>……”“……</a:t>
            </a:r>
            <a:r>
              <a:rPr lang="zh-CN" altLang="en-US" dirty="0" smtClean="0"/>
              <a:t>然而我们生活中最美好而且最快乐的几年</a:t>
            </a:r>
            <a:r>
              <a:rPr lang="en-US" altLang="zh-CN" dirty="0" smtClean="0"/>
              <a:t>……”“</a:t>
            </a:r>
            <a:r>
              <a:rPr lang="zh-CN" altLang="en-US" dirty="0" smtClean="0"/>
              <a:t>感谢这种意外的发现</a:t>
            </a:r>
            <a:r>
              <a:rPr lang="en-US" altLang="zh-CN" dirty="0" smtClean="0"/>
              <a:t>……”</a:t>
            </a:r>
            <a:r>
              <a:rPr lang="zh-CN" altLang="en-US" dirty="0" smtClean="0"/>
              <a:t>等等。这样安排有什么好处？</a:t>
            </a:r>
            <a:endParaRPr lang="en-US" altLang="zh-CN" dirty="0" smtClean="0"/>
          </a:p>
          <a:p>
            <a:pPr>
              <a:buNone/>
            </a:pPr>
            <a:r>
              <a:rPr lang="zh-CN" altLang="en-US" dirty="0" smtClean="0">
                <a:solidFill>
                  <a:srgbClr val="C00000"/>
                </a:solidFill>
              </a:rPr>
              <a:t>             明确：文章在叙事的同时，多次引用居里夫人自己的话，补充了历史细节。展示出传主的心理感受，增强了文章的真实性，变换了文章的叙述节奏，使行文更加生动灵活，跌宕生姿。 </a:t>
            </a:r>
            <a:br>
              <a:rPr lang="zh-CN" altLang="en-US" dirty="0" smtClean="0">
                <a:solidFill>
                  <a:srgbClr val="C00000"/>
                </a:solidFill>
              </a:rPr>
            </a:br>
            <a:endParaRPr lang="zh-CN" altLang="en-US" dirty="0" smtClean="0">
              <a:solidFill>
                <a:srgbClr val="C00000"/>
              </a:solidFill>
            </a:endParaRPr>
          </a:p>
          <a:p>
            <a:endParaRPr lang="zh-CN" altLang="en-US" dirty="0"/>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990600"/>
          </a:xfrm>
        </p:spPr>
        <p:txBody>
          <a:bodyPr/>
          <a:lstStyle/>
          <a:p>
            <a:r>
              <a:rPr lang="zh-CN" altLang="en-US" b="1" dirty="0" smtClean="0"/>
              <a:t>价值观方面</a:t>
            </a:r>
            <a:endParaRPr lang="zh-CN" altLang="en-US" b="1" dirty="0"/>
          </a:p>
        </p:txBody>
      </p:sp>
      <p:sp>
        <p:nvSpPr>
          <p:cNvPr id="3" name="内容占位符 2"/>
          <p:cNvSpPr>
            <a:spLocks noGrp="1"/>
          </p:cNvSpPr>
          <p:nvPr>
            <p:ph idx="1"/>
          </p:nvPr>
        </p:nvSpPr>
        <p:spPr>
          <a:xfrm>
            <a:off x="-76200" y="914400"/>
            <a:ext cx="9220200" cy="5181600"/>
          </a:xfrm>
        </p:spPr>
        <p:txBody>
          <a:bodyPr>
            <a:noAutofit/>
          </a:bodyPr>
          <a:lstStyle/>
          <a:p>
            <a:pPr>
              <a:buNone/>
            </a:pPr>
            <a:r>
              <a:rPr lang="zh-CN" altLang="en-US" dirty="0" smtClean="0">
                <a:solidFill>
                  <a:srgbClr val="C00000"/>
                </a:solidFill>
              </a:rPr>
              <a:t>     ①居里夫人是一个</a:t>
            </a:r>
            <a:r>
              <a:rPr lang="zh-CN" altLang="en-US" b="1" u="sng" dirty="0" smtClean="0">
                <a:solidFill>
                  <a:schemeClr val="tx2">
                    <a:lumMod val="75000"/>
                  </a:schemeClr>
                </a:solidFill>
              </a:rPr>
              <a:t>热爱科学</a:t>
            </a:r>
            <a:r>
              <a:rPr lang="zh-CN" altLang="en-US" dirty="0" smtClean="0">
                <a:solidFill>
                  <a:srgbClr val="C00000"/>
                </a:solidFill>
              </a:rPr>
              <a:t>的人。“工作日变成了工作月，工作月变成了工作年，比埃尔和玛丽并没有失掉勇气。这种抵抗他们的材料迷住了他们。”“迷住”一词突出表现了居里夫人对科学的痴迷和挚爱。</a:t>
            </a:r>
            <a:br>
              <a:rPr lang="zh-CN" altLang="en-US" dirty="0" smtClean="0">
                <a:solidFill>
                  <a:srgbClr val="C00000"/>
                </a:solidFill>
              </a:rPr>
            </a:br>
            <a:r>
              <a:rPr lang="zh-CN" altLang="en-US" dirty="0" smtClean="0">
                <a:solidFill>
                  <a:srgbClr val="C00000"/>
                </a:solidFill>
              </a:rPr>
              <a:t> ②居里夫人是一个</a:t>
            </a:r>
            <a:r>
              <a:rPr lang="zh-CN" altLang="en-US" b="1" u="sng" dirty="0" smtClean="0">
                <a:solidFill>
                  <a:schemeClr val="tx2">
                    <a:lumMod val="75000"/>
                  </a:schemeClr>
                </a:solidFill>
              </a:rPr>
              <a:t>不怕困难</a:t>
            </a:r>
            <a:r>
              <a:rPr lang="zh-CN" altLang="en-US" dirty="0" smtClean="0">
                <a:solidFill>
                  <a:srgbClr val="C00000"/>
                </a:solidFill>
              </a:rPr>
              <a:t>的人。“最困难的，或者说几乎不可能的，乃是离析这 极小含量的物质，使它从与它密切混合着的杂质中分离出来。”居里夫人选择最困难的工作，付出艰苦的劳动。</a:t>
            </a:r>
            <a:br>
              <a:rPr lang="zh-CN" altLang="en-US" dirty="0" smtClean="0">
                <a:solidFill>
                  <a:srgbClr val="C00000"/>
                </a:solidFill>
              </a:rPr>
            </a:br>
            <a:r>
              <a:rPr lang="zh-CN" altLang="en-US" dirty="0" smtClean="0">
                <a:solidFill>
                  <a:srgbClr val="C00000"/>
                </a:solidFill>
              </a:rPr>
              <a:t> ③居里夫人是一个</a:t>
            </a:r>
            <a:r>
              <a:rPr lang="zh-CN" altLang="en-US" b="1" u="sng" dirty="0" smtClean="0">
                <a:solidFill>
                  <a:schemeClr val="tx2">
                    <a:lumMod val="75000"/>
                  </a:schemeClr>
                </a:solidFill>
              </a:rPr>
              <a:t>坚持不懈</a:t>
            </a:r>
            <a:r>
              <a:rPr lang="zh-CN" altLang="en-US" dirty="0" smtClean="0">
                <a:solidFill>
                  <a:srgbClr val="C00000"/>
                </a:solidFill>
              </a:rPr>
              <a:t>的人。“工作日变成了工作月，工作月变成了工作年。”在这日复一日年复一年中，居里夫人终于提炼出了镭</a:t>
            </a:r>
            <a:endParaRPr lang="zh-CN" altLang="en-US" dirty="0"/>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矩形 1"/>
          <p:cNvSpPr/>
          <p:nvPr/>
        </p:nvSpPr>
        <p:spPr>
          <a:xfrm>
            <a:off x="685800" y="685800"/>
            <a:ext cx="7848600" cy="5693866"/>
          </a:xfrm>
          <a:prstGeom prst="rect">
            <a:avLst/>
          </a:prstGeom>
        </p:spPr>
        <p:txBody>
          <a:bodyPr wrap="square">
            <a:spAutoFit/>
          </a:bodyPr>
          <a:lstStyle/>
          <a:p>
            <a:r>
              <a:rPr lang="zh-CN" altLang="en-US" sz="3600" dirty="0" smtClean="0"/>
              <a:t>                      </a:t>
            </a:r>
            <a:r>
              <a:rPr lang="zh-CN" altLang="en-US" sz="4000" b="1" dirty="0" smtClean="0"/>
              <a:t>标题含义</a:t>
            </a:r>
            <a:endParaRPr lang="en-US" altLang="zh-CN" sz="4000" b="1" dirty="0" smtClean="0"/>
          </a:p>
          <a:p>
            <a:r>
              <a:rPr lang="zh-CN" altLang="en-US" sz="3600" dirty="0" smtClean="0"/>
              <a:t>课文题目“美丽的颜色”有什么深刻含义？</a:t>
            </a:r>
            <a:br>
              <a:rPr lang="zh-CN" altLang="en-US" sz="3600" dirty="0" smtClean="0"/>
            </a:br>
            <a:r>
              <a:rPr lang="zh-CN" altLang="en-US" sz="3600" dirty="0" smtClean="0"/>
              <a:t/>
            </a:r>
            <a:br>
              <a:rPr lang="zh-CN" altLang="en-US" sz="3600" dirty="0" smtClean="0"/>
            </a:br>
            <a:r>
              <a:rPr lang="zh-CN" altLang="en-US" sz="3600" dirty="0" smtClean="0">
                <a:solidFill>
                  <a:srgbClr val="C00000"/>
                </a:solidFill>
              </a:rPr>
              <a:t>明确 ：</a:t>
            </a:r>
            <a:endParaRPr lang="en-US" altLang="zh-CN" sz="3600" dirty="0" smtClean="0">
              <a:solidFill>
                <a:srgbClr val="C00000"/>
              </a:solidFill>
            </a:endParaRPr>
          </a:p>
          <a:p>
            <a:r>
              <a:rPr lang="zh-CN" altLang="en-US" sz="3600" dirty="0" smtClean="0">
                <a:solidFill>
                  <a:srgbClr val="C00000"/>
                </a:solidFill>
              </a:rPr>
              <a:t> 一</a:t>
            </a:r>
            <a:r>
              <a:rPr lang="en-US" altLang="zh-CN" sz="3600" dirty="0" smtClean="0">
                <a:solidFill>
                  <a:srgbClr val="C00000"/>
                </a:solidFill>
              </a:rPr>
              <a:t>.</a:t>
            </a:r>
            <a:r>
              <a:rPr lang="zh-CN" altLang="en-US" sz="3600" dirty="0" smtClean="0">
                <a:solidFill>
                  <a:srgbClr val="C00000"/>
                </a:solidFill>
              </a:rPr>
              <a:t>是指文中居里夫人提炼的镭略带蓝  色荧光的美丽；</a:t>
            </a:r>
            <a:endParaRPr lang="en-US" altLang="zh-CN" sz="3600" dirty="0" smtClean="0">
              <a:solidFill>
                <a:srgbClr val="C00000"/>
              </a:solidFill>
            </a:endParaRPr>
          </a:p>
          <a:p>
            <a:r>
              <a:rPr lang="zh-CN" altLang="en-US" sz="3600" dirty="0" smtClean="0">
                <a:solidFill>
                  <a:srgbClr val="C00000"/>
                </a:solidFill>
              </a:rPr>
              <a:t>二</a:t>
            </a:r>
            <a:r>
              <a:rPr lang="en-US" altLang="zh-CN" sz="3600" dirty="0" smtClean="0">
                <a:solidFill>
                  <a:srgbClr val="C00000"/>
                </a:solidFill>
              </a:rPr>
              <a:t>.</a:t>
            </a:r>
            <a:r>
              <a:rPr lang="zh-CN" altLang="en-US" sz="3600" dirty="0" smtClean="0">
                <a:solidFill>
                  <a:srgbClr val="C00000"/>
                </a:solidFill>
              </a:rPr>
              <a:t>是指居里夫人热爱科学、不怕困难，不懈追求的态度和精神。</a:t>
            </a:r>
            <a:br>
              <a:rPr lang="zh-CN" altLang="en-US" sz="3600" dirty="0" smtClean="0">
                <a:solidFill>
                  <a:srgbClr val="C00000"/>
                </a:solidFill>
              </a:rPr>
            </a:br>
            <a:endParaRPr lang="zh-CN" altLang="en-US" sz="3600" dirty="0">
              <a:solidFill>
                <a:srgbClr val="C00000"/>
              </a:solidFill>
            </a:endParaRPr>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dirty="0" smtClean="0"/>
              <a:t>课外作业</a:t>
            </a:r>
            <a:endParaRPr lang="zh-CN" altLang="en-US" sz="4800" b="1" dirty="0"/>
          </a:p>
        </p:txBody>
      </p:sp>
      <p:sp>
        <p:nvSpPr>
          <p:cNvPr id="3" name="内容占位符 2"/>
          <p:cNvSpPr>
            <a:spLocks noGrp="1"/>
          </p:cNvSpPr>
          <p:nvPr>
            <p:ph idx="1"/>
          </p:nvPr>
        </p:nvSpPr>
        <p:spPr/>
        <p:txBody>
          <a:bodyPr/>
          <a:lstStyle/>
          <a:p>
            <a:pPr>
              <a:buNone/>
            </a:pPr>
            <a:r>
              <a:rPr lang="zh-CN" altLang="en-US" dirty="0" smtClean="0"/>
              <a:t>             </a:t>
            </a:r>
            <a:r>
              <a:rPr lang="zh-CN" altLang="en-US" sz="4000" dirty="0" smtClean="0"/>
              <a:t>课外阅读</a:t>
            </a:r>
            <a:r>
              <a:rPr lang="en-US" altLang="zh-CN" sz="4000" dirty="0" smtClean="0"/>
              <a:t>《</a:t>
            </a:r>
            <a:r>
              <a:rPr lang="zh-CN" altLang="en-US" sz="4000" dirty="0" smtClean="0"/>
              <a:t>居里夫人传</a:t>
            </a:r>
            <a:r>
              <a:rPr lang="en-US" altLang="zh-CN" sz="4000" dirty="0" smtClean="0"/>
              <a:t>》</a:t>
            </a:r>
            <a:r>
              <a:rPr lang="zh-CN" altLang="en-US" sz="4000" dirty="0" smtClean="0"/>
              <a:t>，了解这位伟大科学家的品德力量和科学贡献。</a:t>
            </a:r>
            <a:endParaRPr lang="zh-CN" altLang="en-US" sz="4000" dirty="0"/>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566253" y="1652999"/>
            <a:ext cx="8229600" cy="4525963"/>
          </a:xfrm>
          <a:prstGeom prst="ellipse">
            <a:avLst/>
          </a:prstGeom>
          <a:solidFill>
            <a:srgbClr val="00B0F0"/>
          </a:solidFill>
          <a:ln>
            <a:solidFill>
              <a:srgbClr val="FF66FF"/>
            </a:solidFill>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endParaRPr lang="en-US" altLang="zh-CN"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buNone/>
            </a:pPr>
            <a:r>
              <a:rPr lang="en-US" altLang="zh-CN" sz="8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zh-CN" altLang="en-US" sz="8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cs typeface="David" pitchFamily="34" charset="-79"/>
              </a:rPr>
              <a:t>再见！</a:t>
            </a:r>
            <a:endParaRPr lang="zh-CN" altLang="en-US" sz="8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cs typeface="David" pitchFamily="34" charset="-79"/>
            </a:endParaRPr>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566253" y="1652999"/>
            <a:ext cx="8229600" cy="4525963"/>
          </a:xfrm>
          <a:prstGeom prst="ellipse">
            <a:avLst/>
          </a:prstGeom>
          <a:blipFill>
            <a:blip r:embed="rId3" cstate="print"/>
            <a:tile tx="0" ty="0" sx="100000" sy="100000" flip="none" algn="tl"/>
          </a:blipFill>
          <a:ln>
            <a:solidFill>
              <a:srgbClr val="FF66FF"/>
            </a:solidFill>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endParaRPr lang="en-US" altLang="zh-CN"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buNone/>
            </a:pPr>
            <a:r>
              <a:rPr lang="zh-CN" alt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预习检查</a:t>
            </a:r>
            <a:endParaRPr lang="zh-CN" altLang="en-US"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a:xfrm>
            <a:off x="990600" y="457200"/>
            <a:ext cx="2743200" cy="5715000"/>
          </a:xfrm>
          <a:ln>
            <a:solidFill>
              <a:schemeClr val="tx1"/>
            </a:solidFill>
            <a:prstDash val="sysDot"/>
          </a:ln>
        </p:spPr>
        <p:txBody>
          <a:bodyPr>
            <a:normAutofit fontScale="55000" lnSpcReduction="20000"/>
          </a:bodyPr>
          <a:lstStyle/>
          <a:p>
            <a:r>
              <a:rPr lang="zh-CN" altLang="en-US" dirty="0" smtClean="0"/>
              <a:t>         </a:t>
            </a:r>
            <a:endParaRPr lang="en-US" altLang="zh-CN" dirty="0" smtClean="0"/>
          </a:p>
          <a:p>
            <a:r>
              <a:rPr lang="zh-CN" altLang="en-US" dirty="0" smtClean="0">
                <a:solidFill>
                  <a:srgbClr val="FF0000"/>
                </a:solidFill>
              </a:rPr>
              <a:t>  居里夫人</a:t>
            </a:r>
            <a:r>
              <a:rPr lang="en-US" altLang="zh-CN" b="1" dirty="0" smtClean="0">
                <a:solidFill>
                  <a:schemeClr val="accent1"/>
                </a:solidFill>
              </a:rPr>
              <a:t>(1867—1934)</a:t>
            </a:r>
            <a:r>
              <a:rPr lang="zh-CN" altLang="en-US" b="1" dirty="0" smtClean="0">
                <a:solidFill>
                  <a:schemeClr val="accent1"/>
                </a:solidFill>
              </a:rPr>
              <a:t>法国物理学家、化学家，原籍波兰，先后获得</a:t>
            </a:r>
            <a:r>
              <a:rPr lang="en-US" altLang="zh-CN" b="1" dirty="0" smtClean="0">
                <a:solidFill>
                  <a:schemeClr val="accent1"/>
                </a:solidFill>
              </a:rPr>
              <a:t>1903</a:t>
            </a:r>
            <a:r>
              <a:rPr lang="zh-CN" altLang="en-US" b="1" dirty="0" smtClean="0">
                <a:solidFill>
                  <a:schemeClr val="accent1"/>
                </a:solidFill>
              </a:rPr>
              <a:t>年诺贝尔物理学奖和</a:t>
            </a:r>
            <a:r>
              <a:rPr lang="en-US" altLang="zh-CN" b="1" dirty="0" smtClean="0">
                <a:solidFill>
                  <a:schemeClr val="accent1"/>
                </a:solidFill>
              </a:rPr>
              <a:t>1911</a:t>
            </a:r>
            <a:r>
              <a:rPr lang="zh-CN" altLang="en-US" b="1" dirty="0" smtClean="0">
                <a:solidFill>
                  <a:schemeClr val="accent1"/>
                </a:solidFill>
              </a:rPr>
              <a:t>年诺贝尔化学奖，</a:t>
            </a:r>
            <a:r>
              <a:rPr lang="en-US" altLang="zh-CN" b="1" dirty="0" smtClean="0">
                <a:solidFill>
                  <a:schemeClr val="accent1"/>
                </a:solidFill>
              </a:rPr>
              <a:t>1898</a:t>
            </a:r>
            <a:r>
              <a:rPr lang="zh-CN" altLang="en-US" b="1" dirty="0" smtClean="0">
                <a:solidFill>
                  <a:schemeClr val="accent1"/>
                </a:solidFill>
              </a:rPr>
              <a:t>年和丈夫共同努力发现了新元素钋，同年又发现了镭。</a:t>
            </a:r>
            <a:endParaRPr lang="en-US" altLang="zh-CN" b="1" dirty="0" smtClean="0">
              <a:solidFill>
                <a:schemeClr val="accent1"/>
              </a:solidFill>
            </a:endParaRPr>
          </a:p>
          <a:p>
            <a:r>
              <a:rPr lang="zh-CN" altLang="en-US" b="1" dirty="0" smtClean="0">
                <a:solidFill>
                  <a:schemeClr val="accent1"/>
                </a:solidFill>
              </a:rPr>
              <a:t>     居里夫人是第一位两次荣获诺贝尔科学奖的科学家，她是居里学院的创始人，一生获得各种奖金</a:t>
            </a:r>
            <a:r>
              <a:rPr lang="en-US" altLang="zh-CN" b="1" dirty="0" smtClean="0">
                <a:solidFill>
                  <a:schemeClr val="accent1"/>
                </a:solidFill>
              </a:rPr>
              <a:t>10</a:t>
            </a:r>
            <a:r>
              <a:rPr lang="zh-CN" altLang="en-US" b="1" dirty="0" smtClean="0">
                <a:solidFill>
                  <a:schemeClr val="accent1"/>
                </a:solidFill>
              </a:rPr>
              <a:t>次，各种奖章</a:t>
            </a:r>
            <a:r>
              <a:rPr lang="en-US" altLang="zh-CN" b="1" dirty="0" smtClean="0">
                <a:solidFill>
                  <a:schemeClr val="accent1"/>
                </a:solidFill>
              </a:rPr>
              <a:t>16</a:t>
            </a:r>
            <a:r>
              <a:rPr lang="zh-CN" altLang="en-US" b="1" dirty="0" smtClean="0">
                <a:solidFill>
                  <a:schemeClr val="accent1"/>
                </a:solidFill>
              </a:rPr>
              <a:t>枚，各种名誉头衔</a:t>
            </a:r>
            <a:r>
              <a:rPr lang="en-US" altLang="zh-CN" b="1" dirty="0" smtClean="0">
                <a:solidFill>
                  <a:schemeClr val="accent1"/>
                </a:solidFill>
              </a:rPr>
              <a:t>107</a:t>
            </a:r>
            <a:r>
              <a:rPr lang="zh-CN" altLang="en-US" b="1" dirty="0" smtClean="0">
                <a:solidFill>
                  <a:schemeClr val="accent1"/>
                </a:solidFill>
              </a:rPr>
              <a:t>个，由于长期从事放射性物质的研究工作，加上恶劣的实验环境和对身体保护的不够严格，时常受到放射性元素的侵袭，使她的血液渐渐受到了破坏，患上白血病。居里夫人</a:t>
            </a:r>
            <a:r>
              <a:rPr lang="en-US" altLang="zh-CN" b="1" dirty="0" smtClean="0">
                <a:solidFill>
                  <a:schemeClr val="accent1"/>
                </a:solidFill>
              </a:rPr>
              <a:t>1934</a:t>
            </a:r>
            <a:r>
              <a:rPr lang="zh-CN" altLang="en-US" b="1" dirty="0" smtClean="0">
                <a:solidFill>
                  <a:schemeClr val="accent1"/>
                </a:solidFill>
              </a:rPr>
              <a:t>年</a:t>
            </a:r>
            <a:r>
              <a:rPr lang="en-US" altLang="zh-CN" b="1" dirty="0" smtClean="0">
                <a:solidFill>
                  <a:schemeClr val="accent1"/>
                </a:solidFill>
              </a:rPr>
              <a:t>7</a:t>
            </a:r>
            <a:r>
              <a:rPr lang="zh-CN" altLang="en-US" b="1" dirty="0" smtClean="0">
                <a:solidFill>
                  <a:schemeClr val="accent1"/>
                </a:solidFill>
              </a:rPr>
              <a:t>月</a:t>
            </a:r>
            <a:r>
              <a:rPr lang="en-US" altLang="zh-CN" b="1" dirty="0" smtClean="0">
                <a:solidFill>
                  <a:schemeClr val="accent1"/>
                </a:solidFill>
              </a:rPr>
              <a:t>4</a:t>
            </a:r>
            <a:r>
              <a:rPr lang="zh-CN" altLang="en-US" b="1" dirty="0" smtClean="0">
                <a:solidFill>
                  <a:schemeClr val="accent1"/>
                </a:solidFill>
              </a:rPr>
              <a:t>日不治而亡，她把她的一生完全献给了科学事业。</a:t>
            </a:r>
            <a:r>
              <a:rPr lang="zh-CN" altLang="en-US" b="1" dirty="0" smtClean="0"/>
              <a:t/>
            </a:r>
            <a:br>
              <a:rPr lang="zh-CN" altLang="en-US" b="1" dirty="0" smtClean="0"/>
            </a:br>
            <a:endParaRPr lang="zh-CN" altLang="en-US" b="1" dirty="0"/>
          </a:p>
        </p:txBody>
      </p:sp>
      <p:pic>
        <p:nvPicPr>
          <p:cNvPr id="4" name="图片 1" descr="086359302767097439433807430.jpg"/>
          <p:cNvPicPr>
            <a:picLocks noChangeAspect="1"/>
          </p:cNvPicPr>
          <p:nvPr/>
        </p:nvPicPr>
        <p:blipFill>
          <a:blip r:embed="rId2" cstate="print"/>
          <a:srcRect/>
          <a:stretch>
            <a:fillRect/>
          </a:stretch>
        </p:blipFill>
        <p:spPr bwMode="auto">
          <a:xfrm>
            <a:off x="3886200" y="304800"/>
            <a:ext cx="5029200" cy="60198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514600" y="274638"/>
            <a:ext cx="4648200" cy="1143000"/>
          </a:xfrm>
          <a:ln w="38100">
            <a:noFill/>
          </a:ln>
        </p:spPr>
        <p:txBody>
          <a:bodyPr>
            <a:normAutofit/>
          </a:bodyPr>
          <a:lstStyle/>
          <a:p>
            <a:r>
              <a:rPr lang="zh-CN" altLang="en-US" sz="5400" b="1" dirty="0" smtClean="0">
                <a:solidFill>
                  <a:schemeClr val="accent2"/>
                </a:solidFill>
              </a:rPr>
              <a:t>本文人物关系</a:t>
            </a:r>
            <a:endParaRPr lang="zh-CN" altLang="en-US" sz="5400" b="1" dirty="0">
              <a:solidFill>
                <a:schemeClr val="accent2"/>
              </a:solidFill>
            </a:endParaRPr>
          </a:p>
        </p:txBody>
      </p:sp>
      <p:sp>
        <p:nvSpPr>
          <p:cNvPr id="3" name="内容占位符 2"/>
          <p:cNvSpPr>
            <a:spLocks noGrp="1"/>
          </p:cNvSpPr>
          <p:nvPr>
            <p:ph sz="half" idx="1"/>
          </p:nvPr>
        </p:nvSpPr>
        <p:spPr>
          <a:xfrm>
            <a:off x="457200" y="1600200"/>
            <a:ext cx="8229600" cy="4525963"/>
          </a:xfrm>
          <a:ln>
            <a:noFill/>
          </a:ln>
        </p:spPr>
        <p:txBody>
          <a:bodyPr>
            <a:normAutofit fontScale="92500" lnSpcReduction="20000"/>
          </a:bodyPr>
          <a:lstStyle/>
          <a:p>
            <a:pPr>
              <a:buNone/>
            </a:pPr>
            <a:r>
              <a:rPr lang="zh-CN" altLang="en-US" sz="3600" dirty="0" smtClean="0">
                <a:solidFill>
                  <a:srgbClr val="002060"/>
                </a:solidFill>
              </a:rPr>
              <a:t>   </a:t>
            </a:r>
            <a:r>
              <a:rPr lang="en-US" altLang="zh-CN" sz="3900" dirty="0" smtClean="0">
                <a:solidFill>
                  <a:srgbClr val="002060"/>
                </a:solidFill>
              </a:rPr>
              <a:t>·</a:t>
            </a:r>
            <a:r>
              <a:rPr lang="zh-CN" altLang="en-US" sz="3900" dirty="0" smtClean="0">
                <a:solidFill>
                  <a:srgbClr val="002060"/>
                </a:solidFill>
              </a:rPr>
              <a:t>居 里  夫 人：原名玛丽</a:t>
            </a:r>
            <a:r>
              <a:rPr lang="en-US" altLang="zh-CN" sz="3900" dirty="0" smtClean="0">
                <a:solidFill>
                  <a:srgbClr val="002060"/>
                </a:solidFill>
              </a:rPr>
              <a:t>·</a:t>
            </a:r>
            <a:r>
              <a:rPr lang="zh-CN" altLang="en-US" sz="3900" dirty="0" smtClean="0">
                <a:solidFill>
                  <a:srgbClr val="002060"/>
                </a:solidFill>
              </a:rPr>
              <a:t>斯可罗多夫斯基，    嫁给皮埃尔</a:t>
            </a:r>
            <a:r>
              <a:rPr lang="en-US" altLang="zh-CN" sz="3900" dirty="0" smtClean="0">
                <a:solidFill>
                  <a:srgbClr val="002060"/>
                </a:solidFill>
              </a:rPr>
              <a:t>·</a:t>
            </a:r>
            <a:r>
              <a:rPr lang="zh-CN" altLang="en-US" sz="3900" dirty="0" smtClean="0">
                <a:solidFill>
                  <a:srgbClr val="002060"/>
                </a:solidFill>
              </a:rPr>
              <a:t>居里，婚后随丈夫皮埃尔</a:t>
            </a:r>
            <a:r>
              <a:rPr lang="en-US" altLang="zh-CN" sz="3900" dirty="0" smtClean="0">
                <a:solidFill>
                  <a:srgbClr val="002060"/>
                </a:solidFill>
              </a:rPr>
              <a:t>·</a:t>
            </a:r>
            <a:r>
              <a:rPr lang="zh-CN" altLang="en-US" sz="3900" dirty="0" smtClean="0">
                <a:solidFill>
                  <a:srgbClr val="002060"/>
                </a:solidFill>
              </a:rPr>
              <a:t>居里的姓，改为玛丽</a:t>
            </a:r>
            <a:r>
              <a:rPr lang="en-US" altLang="zh-CN" sz="3900" dirty="0" smtClean="0">
                <a:solidFill>
                  <a:srgbClr val="002060"/>
                </a:solidFill>
              </a:rPr>
              <a:t>·</a:t>
            </a:r>
            <a:r>
              <a:rPr lang="zh-CN" altLang="en-US" sz="3900" dirty="0" smtClean="0">
                <a:solidFill>
                  <a:srgbClr val="002060"/>
                </a:solidFill>
              </a:rPr>
              <a:t>居里，人称居里夫人。</a:t>
            </a:r>
            <a:endParaRPr lang="en-US" altLang="zh-CN" sz="3900" dirty="0" smtClean="0">
              <a:solidFill>
                <a:srgbClr val="002060"/>
              </a:solidFill>
            </a:endParaRPr>
          </a:p>
          <a:p>
            <a:pPr>
              <a:buNone/>
            </a:pPr>
            <a:r>
              <a:rPr lang="zh-CN" altLang="en-US" sz="3900" dirty="0" smtClean="0">
                <a:solidFill>
                  <a:srgbClr val="002060"/>
                </a:solidFill>
              </a:rPr>
              <a:t>    </a:t>
            </a:r>
            <a:r>
              <a:rPr lang="en-US" altLang="zh-CN" sz="3900" dirty="0" smtClean="0">
                <a:solidFill>
                  <a:srgbClr val="002060"/>
                </a:solidFill>
              </a:rPr>
              <a:t>·</a:t>
            </a:r>
            <a:r>
              <a:rPr lang="zh-CN" altLang="en-US" sz="3900" dirty="0" smtClean="0">
                <a:solidFill>
                  <a:srgbClr val="002060"/>
                </a:solidFill>
              </a:rPr>
              <a:t>皮埃尔</a:t>
            </a:r>
            <a:r>
              <a:rPr lang="en-US" altLang="zh-CN" sz="3900" dirty="0" smtClean="0">
                <a:solidFill>
                  <a:srgbClr val="002060"/>
                </a:solidFill>
              </a:rPr>
              <a:t>·</a:t>
            </a:r>
            <a:r>
              <a:rPr lang="zh-CN" altLang="en-US" sz="3900" dirty="0" smtClean="0">
                <a:solidFill>
                  <a:srgbClr val="002060"/>
                </a:solidFill>
              </a:rPr>
              <a:t>居里：居里夫人（玛丽</a:t>
            </a:r>
            <a:r>
              <a:rPr lang="en-US" altLang="zh-CN" sz="3900" dirty="0" smtClean="0">
                <a:solidFill>
                  <a:srgbClr val="002060"/>
                </a:solidFill>
              </a:rPr>
              <a:t>·</a:t>
            </a:r>
            <a:r>
              <a:rPr lang="zh-CN" altLang="en-US" sz="3900" dirty="0" smtClean="0">
                <a:solidFill>
                  <a:srgbClr val="002060"/>
                </a:solidFill>
              </a:rPr>
              <a:t>居里）的丈夫。</a:t>
            </a:r>
            <a:endParaRPr lang="en-US" altLang="zh-CN" sz="3900" dirty="0" smtClean="0">
              <a:solidFill>
                <a:srgbClr val="002060"/>
              </a:solidFill>
            </a:endParaRPr>
          </a:p>
          <a:p>
            <a:pPr>
              <a:buNone/>
            </a:pPr>
            <a:r>
              <a:rPr lang="zh-CN" altLang="en-US" sz="3900" dirty="0" smtClean="0">
                <a:solidFill>
                  <a:srgbClr val="002060"/>
                </a:solidFill>
              </a:rPr>
              <a:t>   </a:t>
            </a:r>
            <a:r>
              <a:rPr lang="en-US" altLang="zh-CN" sz="3900" dirty="0" smtClean="0">
                <a:solidFill>
                  <a:srgbClr val="002060"/>
                </a:solidFill>
              </a:rPr>
              <a:t>·</a:t>
            </a:r>
            <a:r>
              <a:rPr lang="zh-CN" altLang="en-US" sz="3900" dirty="0" smtClean="0">
                <a:solidFill>
                  <a:srgbClr val="002060"/>
                </a:solidFill>
              </a:rPr>
              <a:t>艾夫</a:t>
            </a:r>
            <a:r>
              <a:rPr lang="en-US" altLang="zh-CN" sz="3900" dirty="0" smtClean="0">
                <a:solidFill>
                  <a:srgbClr val="002060"/>
                </a:solidFill>
              </a:rPr>
              <a:t>·</a:t>
            </a:r>
            <a:r>
              <a:rPr lang="zh-CN" altLang="en-US" sz="3900" dirty="0" smtClean="0">
                <a:solidFill>
                  <a:srgbClr val="002060"/>
                </a:solidFill>
              </a:rPr>
              <a:t>居里：居里夫人的次女。</a:t>
            </a:r>
            <a:endParaRPr lang="en-US" altLang="zh-CN" sz="3900" dirty="0" smtClean="0">
              <a:solidFill>
                <a:srgbClr val="002060"/>
              </a:solidFill>
            </a:endParaRPr>
          </a:p>
          <a:p>
            <a:pPr>
              <a:buNone/>
            </a:pPr>
            <a:r>
              <a:rPr lang="zh-CN" altLang="en-US" sz="3900" dirty="0" smtClean="0">
                <a:solidFill>
                  <a:srgbClr val="002060"/>
                </a:solidFill>
              </a:rPr>
              <a:t>   </a:t>
            </a:r>
            <a:r>
              <a:rPr lang="en-US" altLang="zh-CN" sz="3900" dirty="0" smtClean="0">
                <a:solidFill>
                  <a:srgbClr val="002060"/>
                </a:solidFill>
              </a:rPr>
              <a:t>·</a:t>
            </a:r>
            <a:r>
              <a:rPr lang="zh-CN" altLang="en-US" sz="3900" dirty="0" smtClean="0">
                <a:solidFill>
                  <a:srgbClr val="002060"/>
                </a:solidFill>
              </a:rPr>
              <a:t>居里 大夫：欧仁</a:t>
            </a:r>
            <a:r>
              <a:rPr lang="en-US" altLang="zh-CN" sz="3900" dirty="0" smtClean="0">
                <a:solidFill>
                  <a:srgbClr val="002060"/>
                </a:solidFill>
              </a:rPr>
              <a:t>·</a:t>
            </a:r>
            <a:r>
              <a:rPr lang="zh-CN" altLang="en-US" sz="3900" dirty="0" smtClean="0">
                <a:solidFill>
                  <a:srgbClr val="002060"/>
                </a:solidFill>
              </a:rPr>
              <a:t>居里，皮埃尔</a:t>
            </a:r>
            <a:r>
              <a:rPr lang="en-US" altLang="zh-CN" sz="3900" dirty="0" smtClean="0">
                <a:solidFill>
                  <a:srgbClr val="002060"/>
                </a:solidFill>
              </a:rPr>
              <a:t>·</a:t>
            </a:r>
            <a:r>
              <a:rPr lang="zh-CN" altLang="en-US" sz="3900" dirty="0" smtClean="0">
                <a:solidFill>
                  <a:srgbClr val="002060"/>
                </a:solidFill>
              </a:rPr>
              <a:t>居里的父亲。</a:t>
            </a:r>
            <a:endParaRPr lang="en-US" altLang="zh-CN" sz="3900" dirty="0" smtClean="0">
              <a:solidFill>
                <a:srgbClr val="002060"/>
              </a:solidFill>
            </a:endParaRPr>
          </a:p>
          <a:p>
            <a:endParaRPr lang="zh-CN" altLang="en-US" dirty="0"/>
          </a:p>
        </p:txBody>
      </p:sp>
      <p:sp>
        <p:nvSpPr>
          <p:cNvPr id="4" name="内容占位符 3"/>
          <p:cNvSpPr>
            <a:spLocks noGrp="1"/>
          </p:cNvSpPr>
          <p:nvPr>
            <p:ph sz="half" idx="2"/>
          </p:nvPr>
        </p:nvSpPr>
        <p:spPr/>
        <p:txBody>
          <a:bodyPr>
            <a:normAutofit fontScale="92500" lnSpcReduction="20000"/>
          </a:bodyPr>
          <a:lstStyle/>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5867400"/>
            <a:ext cx="8077200" cy="838200"/>
          </a:xfrm>
        </p:spPr>
        <p:txBody>
          <a:bodyPr>
            <a:normAutofit fontScale="90000"/>
          </a:bodyPr>
          <a:lstStyle/>
          <a:p>
            <a:r>
              <a:rPr lang="zh-CN" altLang="en-US" b="1" dirty="0" smtClean="0">
                <a:solidFill>
                  <a:srgbClr val="FF0000"/>
                </a:solidFill>
              </a:rPr>
              <a:t>居里夫妇在实验室</a:t>
            </a:r>
            <a:r>
              <a:rPr lang="zh-CN" altLang="en-US" dirty="0" smtClean="0">
                <a:solidFill>
                  <a:srgbClr val="FF0000"/>
                </a:solidFill>
              </a:rPr>
              <a:t>里</a:t>
            </a:r>
            <a:br>
              <a:rPr lang="zh-CN" altLang="en-US" dirty="0" smtClean="0">
                <a:solidFill>
                  <a:srgbClr val="FF0000"/>
                </a:solidFill>
              </a:rPr>
            </a:br>
            <a:endParaRPr lang="zh-CN" altLang="en-US" dirty="0"/>
          </a:p>
        </p:txBody>
      </p:sp>
      <p:sp>
        <p:nvSpPr>
          <p:cNvPr id="4" name="内容占位符 3"/>
          <p:cNvSpPr>
            <a:spLocks noGrp="1"/>
          </p:cNvSpPr>
          <p:nvPr>
            <p:ph sz="half" idx="2"/>
          </p:nvPr>
        </p:nvSpPr>
        <p:spPr/>
        <p:txBody>
          <a:bodyPr/>
          <a:lstStyle/>
          <a:p>
            <a:endParaRPr lang="zh-CN" altLang="en-US" dirty="0"/>
          </a:p>
        </p:txBody>
      </p:sp>
      <p:pic>
        <p:nvPicPr>
          <p:cNvPr id="5" name="图片 1" descr="u=1205234458,1920518467&amp;fm=214&amp;gp=0.jpg"/>
          <p:cNvPicPr>
            <a:picLocks noGrp="1" noChangeAspect="1"/>
          </p:cNvPicPr>
          <p:nvPr>
            <p:ph sz="half" idx="1"/>
          </p:nvPr>
        </p:nvPicPr>
        <p:blipFill>
          <a:blip r:embed="rId2" cstate="print"/>
          <a:srcRect/>
          <a:stretch>
            <a:fillRect/>
          </a:stretch>
        </p:blipFill>
        <p:spPr bwMode="auto">
          <a:xfrm>
            <a:off x="152400" y="152400"/>
            <a:ext cx="8839200" cy="5334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smtClean="0">
                <a:solidFill>
                  <a:srgbClr val="FF0000"/>
                </a:solidFill>
                <a:latin typeface="黑体" pitchFamily="49" charset="-122"/>
                <a:ea typeface="黑体" pitchFamily="49" charset="-122"/>
              </a:rPr>
              <a:t>居里家族</a:t>
            </a:r>
            <a:endParaRPr lang="zh-CN" altLang="en-US" dirty="0"/>
          </a:p>
        </p:txBody>
      </p:sp>
      <p:sp>
        <p:nvSpPr>
          <p:cNvPr id="6" name="内容占位符 5"/>
          <p:cNvSpPr>
            <a:spLocks noGrp="1"/>
          </p:cNvSpPr>
          <p:nvPr>
            <p:ph idx="1"/>
          </p:nvPr>
        </p:nvSpPr>
        <p:spPr>
          <a:xfrm>
            <a:off x="457200" y="1219200"/>
            <a:ext cx="8229600" cy="5943600"/>
          </a:xfrm>
        </p:spPr>
        <p:txBody>
          <a:bodyPr>
            <a:normAutofit fontScale="77500" lnSpcReduction="20000"/>
          </a:bodyPr>
          <a:lstStyle/>
          <a:p>
            <a:r>
              <a:rPr lang="zh-CN" altLang="en-US" sz="4100" b="1" dirty="0" smtClean="0">
                <a:latin typeface="黑体" pitchFamily="49" charset="-122"/>
                <a:ea typeface="黑体" pitchFamily="49" charset="-122"/>
              </a:rPr>
              <a:t>居里夫人和丈夫曾经获得诺贝尔奖，后来居里夫人又再次获奖，而</a:t>
            </a:r>
            <a:r>
              <a:rPr lang="en-US" altLang="zh-CN" sz="4100" b="1" dirty="0" smtClean="0">
                <a:latin typeface="黑体" pitchFamily="49" charset="-122"/>
                <a:ea typeface="黑体" pitchFamily="49" charset="-122"/>
              </a:rPr>
              <a:t>20</a:t>
            </a:r>
            <a:r>
              <a:rPr lang="zh-CN" altLang="en-US" sz="4100" b="1" dirty="0" smtClean="0">
                <a:latin typeface="黑体" pitchFamily="49" charset="-122"/>
                <a:ea typeface="黑体" pitchFamily="49" charset="-122"/>
              </a:rPr>
              <a:t>多年后，他们的长女也和丈夫约里奥一起发现人工放射性物质共同获得诺贝尔化学奖，继承了居里夫妇的科学事业。  </a:t>
            </a:r>
          </a:p>
          <a:p>
            <a:r>
              <a:rPr lang="en-US" altLang="zh-CN" sz="4100" b="1" dirty="0" smtClean="0">
                <a:latin typeface="黑体" pitchFamily="49" charset="-122"/>
                <a:ea typeface="黑体" pitchFamily="49" charset="-122"/>
              </a:rPr>
              <a:t>1903</a:t>
            </a:r>
            <a:r>
              <a:rPr lang="zh-CN" altLang="en-US" sz="4100" b="1" dirty="0" smtClean="0">
                <a:latin typeface="黑体" pitchFamily="49" charset="-122"/>
                <a:ea typeface="黑体" pitchFamily="49" charset="-122"/>
              </a:rPr>
              <a:t>年和丈夫比埃尔</a:t>
            </a:r>
            <a:r>
              <a:rPr lang="en-US" altLang="zh-CN" sz="4100" b="1" dirty="0" smtClean="0">
                <a:latin typeface="黑体" pitchFamily="49" charset="-122"/>
                <a:ea typeface="黑体" pitchFamily="49" charset="-122"/>
              </a:rPr>
              <a:t>·</a:t>
            </a:r>
            <a:r>
              <a:rPr lang="zh-CN" altLang="en-US" sz="4100" b="1" dirty="0" smtClean="0">
                <a:latin typeface="黑体" pitchFamily="49" charset="-122"/>
                <a:ea typeface="黑体" pitchFamily="49" charset="-122"/>
              </a:rPr>
              <a:t>居里获得诺贝尔物理学奖 （发现了镭），居里夫人也因此成为了历史上第一个获得诺贝尔奖的女性。</a:t>
            </a:r>
          </a:p>
          <a:p>
            <a:r>
              <a:rPr lang="en-US" altLang="zh-CN" sz="4100" b="1" dirty="0" smtClean="0">
                <a:latin typeface="黑体" pitchFamily="49" charset="-122"/>
                <a:ea typeface="黑体" pitchFamily="49" charset="-122"/>
              </a:rPr>
              <a:t>1911</a:t>
            </a:r>
            <a:r>
              <a:rPr lang="zh-CN" altLang="en-US" sz="4100" b="1" dirty="0" smtClean="0">
                <a:latin typeface="黑体" pitchFamily="49" charset="-122"/>
                <a:ea typeface="黑体" pitchFamily="49" charset="-122"/>
              </a:rPr>
              <a:t>年化学奖  玛丽</a:t>
            </a:r>
            <a:r>
              <a:rPr lang="en-US" altLang="zh-CN" sz="4100" b="1" dirty="0" smtClean="0">
                <a:latin typeface="黑体" pitchFamily="49" charset="-122"/>
                <a:ea typeface="黑体" pitchFamily="49" charset="-122"/>
              </a:rPr>
              <a:t>·</a:t>
            </a:r>
            <a:r>
              <a:rPr lang="zh-CN" altLang="en-US" sz="4100" b="1" dirty="0" smtClean="0">
                <a:latin typeface="黑体" pitchFamily="49" charset="-122"/>
                <a:ea typeface="黑体" pitchFamily="49" charset="-122"/>
              </a:rPr>
              <a:t>居里</a:t>
            </a:r>
          </a:p>
          <a:p>
            <a:r>
              <a:rPr lang="en-US" altLang="zh-CN" sz="4100" b="1" dirty="0" smtClean="0">
                <a:latin typeface="黑体" pitchFamily="49" charset="-122"/>
                <a:ea typeface="黑体" pitchFamily="49" charset="-122"/>
              </a:rPr>
              <a:t>1935</a:t>
            </a:r>
            <a:r>
              <a:rPr lang="zh-CN" altLang="en-US" sz="4100" b="1" dirty="0" smtClean="0">
                <a:latin typeface="黑体" pitchFamily="49" charset="-122"/>
                <a:ea typeface="黑体" pitchFamily="49" charset="-122"/>
              </a:rPr>
              <a:t>年化学奖 居里夫人的女儿 伊伦</a:t>
            </a:r>
            <a:r>
              <a:rPr lang="en-US" altLang="zh-CN" sz="4100" b="1" dirty="0" smtClean="0">
                <a:latin typeface="黑体" pitchFamily="49" charset="-122"/>
                <a:ea typeface="黑体" pitchFamily="49" charset="-122"/>
              </a:rPr>
              <a:t>·</a:t>
            </a:r>
            <a:r>
              <a:rPr lang="zh-CN" altLang="en-US" sz="4100" b="1" dirty="0" smtClean="0">
                <a:latin typeface="黑体" pitchFamily="49" charset="-122"/>
                <a:ea typeface="黑体" pitchFamily="49" charset="-122"/>
              </a:rPr>
              <a:t>约里奥</a:t>
            </a:r>
            <a:r>
              <a:rPr lang="en-US" altLang="zh-CN" sz="4100" b="1" dirty="0" smtClean="0">
                <a:latin typeface="黑体" pitchFamily="49" charset="-122"/>
                <a:ea typeface="黑体" pitchFamily="49" charset="-122"/>
              </a:rPr>
              <a:t>-</a:t>
            </a:r>
            <a:r>
              <a:rPr lang="zh-CN" altLang="en-US" sz="4100" b="1" dirty="0" smtClean="0">
                <a:latin typeface="黑体" pitchFamily="49" charset="-122"/>
                <a:ea typeface="黑体" pitchFamily="49" charset="-122"/>
              </a:rPr>
              <a:t>居里</a:t>
            </a:r>
          </a:p>
          <a:p>
            <a:r>
              <a:rPr lang="zh-CN" altLang="en-US" sz="4100" b="1" dirty="0" smtClean="0">
                <a:latin typeface="黑体" pitchFamily="49" charset="-122"/>
                <a:ea typeface="黑体" pitchFamily="49" charset="-122"/>
              </a:rPr>
              <a:t>女婿： 弗雷德里克</a:t>
            </a:r>
            <a:r>
              <a:rPr lang="en-US" altLang="zh-CN" sz="4100" b="1" dirty="0" smtClean="0">
                <a:latin typeface="黑体" pitchFamily="49" charset="-122"/>
                <a:ea typeface="黑体" pitchFamily="49" charset="-122"/>
              </a:rPr>
              <a:t>·</a:t>
            </a:r>
            <a:r>
              <a:rPr lang="zh-CN" altLang="en-US" sz="4100" b="1" dirty="0" smtClean="0">
                <a:latin typeface="黑体" pitchFamily="49" charset="-122"/>
                <a:ea typeface="黑体" pitchFamily="49" charset="-122"/>
              </a:rPr>
              <a:t>约里奥</a:t>
            </a:r>
            <a:r>
              <a:rPr lang="en-US" altLang="zh-CN" sz="4100" b="1" dirty="0" smtClean="0">
                <a:latin typeface="黑体" pitchFamily="49" charset="-122"/>
                <a:ea typeface="黑体" pitchFamily="49" charset="-122"/>
              </a:rPr>
              <a:t>-</a:t>
            </a:r>
            <a:r>
              <a:rPr lang="zh-CN" altLang="en-US" sz="4100" b="1" dirty="0" smtClean="0">
                <a:latin typeface="黑体" pitchFamily="49" charset="-122"/>
                <a:ea typeface="黑体" pitchFamily="49" charset="-122"/>
              </a:rPr>
              <a:t>居里 </a:t>
            </a:r>
            <a:r>
              <a:rPr lang="zh-CN" altLang="en-US" sz="4100" b="1" dirty="0" smtClean="0"/>
              <a:t/>
            </a:r>
            <a:br>
              <a:rPr lang="zh-CN" altLang="en-US" sz="4100" b="1" dirty="0" smtClean="0"/>
            </a:br>
            <a:r>
              <a:rPr lang="zh-CN" altLang="en-US" sz="4100" b="1" dirty="0" smtClean="0"/>
              <a:t/>
            </a:r>
            <a:br>
              <a:rPr lang="zh-CN" altLang="en-US" sz="4100" b="1" dirty="0" smtClean="0"/>
            </a:br>
            <a:endParaRPr lang="zh-CN" altLang="en-US" sz="4100" b="1" dirty="0" smtClean="0"/>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1066800"/>
          </a:xfrm>
        </p:spPr>
        <p:txBody>
          <a:bodyPr>
            <a:normAutofit fontScale="90000"/>
          </a:bodyPr>
          <a:lstStyle/>
          <a:p>
            <a:r>
              <a:rPr lang="en-US" altLang="zh-CN" dirty="0" smtClean="0"/>
              <a:t/>
            </a:r>
            <a:br>
              <a:rPr lang="en-US" altLang="zh-CN" dirty="0" smtClean="0"/>
            </a:br>
            <a:r>
              <a:rPr lang="zh-CN" altLang="en-US" b="1" dirty="0" smtClean="0"/>
              <a:t>给下列加横线的字注音并解词</a:t>
            </a:r>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228600" y="1295400"/>
            <a:ext cx="8229600" cy="4267200"/>
          </a:xfrm>
          <a:ln>
            <a:noFill/>
          </a:ln>
        </p:spPr>
        <p:txBody>
          <a:bodyPr>
            <a:normAutofit fontScale="77500" lnSpcReduction="20000"/>
          </a:bodyPr>
          <a:lstStyle/>
          <a:p>
            <a:pPr eaLnBrk="0" hangingPunct="0">
              <a:buNone/>
            </a:pPr>
            <a:r>
              <a:rPr lang="en-US" altLang="zh-CN" dirty="0" smtClean="0">
                <a:solidFill>
                  <a:srgbClr val="C00000"/>
                </a:solidFill>
              </a:rPr>
              <a:t>     </a:t>
            </a:r>
            <a:r>
              <a:rPr lang="zh-CN" altLang="en-US" u="sng" dirty="0" smtClean="0">
                <a:solidFill>
                  <a:srgbClr val="C00000"/>
                </a:solidFill>
              </a:rPr>
              <a:t>镭</a:t>
            </a:r>
            <a:r>
              <a:rPr lang="zh-CN" altLang="en-US" dirty="0" smtClean="0"/>
              <a:t>（    ）</a:t>
            </a:r>
            <a:r>
              <a:rPr lang="zh-CN" altLang="en-US" u="sng" dirty="0" smtClean="0">
                <a:solidFill>
                  <a:srgbClr val="C00000"/>
                </a:solidFill>
              </a:rPr>
              <a:t>铀</a:t>
            </a:r>
            <a:r>
              <a:rPr lang="zh-CN" altLang="en-US" dirty="0" smtClean="0"/>
              <a:t>（    ）</a:t>
            </a:r>
            <a:r>
              <a:rPr lang="zh-CN" altLang="en-US" u="sng" dirty="0" smtClean="0">
                <a:solidFill>
                  <a:srgbClr val="C00000"/>
                </a:solidFill>
              </a:rPr>
              <a:t>钋</a:t>
            </a:r>
            <a:r>
              <a:rPr lang="zh-CN" altLang="en-US" dirty="0" smtClean="0"/>
              <a:t>（    ）酸</a:t>
            </a:r>
            <a:r>
              <a:rPr lang="zh-CN" altLang="en-US" u="sng" dirty="0" smtClean="0">
                <a:solidFill>
                  <a:srgbClr val="C00000"/>
                </a:solidFill>
              </a:rPr>
              <a:t>渍</a:t>
            </a:r>
            <a:r>
              <a:rPr lang="zh-CN" altLang="en-US" u="sng" dirty="0" smtClean="0"/>
              <a:t> </a:t>
            </a:r>
            <a:r>
              <a:rPr lang="zh-CN" altLang="en-US" dirty="0" smtClean="0"/>
              <a:t>（    ） </a:t>
            </a:r>
            <a:r>
              <a:rPr lang="zh-CN" altLang="en-US" u="sng" dirty="0" smtClean="0">
                <a:solidFill>
                  <a:srgbClr val="C00000"/>
                </a:solidFill>
              </a:rPr>
              <a:t>嘎嘎</a:t>
            </a:r>
            <a:r>
              <a:rPr lang="zh-CN" altLang="en-US" dirty="0" smtClean="0"/>
              <a:t>（</a:t>
            </a:r>
            <a:r>
              <a:rPr lang="zh-CN" altLang="en-US" dirty="0" smtClean="0">
                <a:solidFill>
                  <a:srgbClr val="C00000"/>
                </a:solidFill>
              </a:rPr>
              <a:t>      </a:t>
            </a:r>
            <a:r>
              <a:rPr lang="zh-CN" altLang="en-US" dirty="0" smtClean="0"/>
              <a:t>）</a:t>
            </a:r>
            <a:endParaRPr lang="en-US" altLang="zh-CN" dirty="0" smtClean="0"/>
          </a:p>
          <a:p>
            <a:pPr eaLnBrk="0" hangingPunct="0">
              <a:buNone/>
            </a:pPr>
            <a:r>
              <a:rPr lang="en-US" altLang="zh-CN" dirty="0" smtClean="0">
                <a:solidFill>
                  <a:srgbClr val="C00000"/>
                </a:solidFill>
              </a:rPr>
              <a:t>     </a:t>
            </a:r>
            <a:r>
              <a:rPr lang="zh-CN" altLang="en-US" u="sng" dirty="0" smtClean="0">
                <a:solidFill>
                  <a:srgbClr val="C00000"/>
                </a:solidFill>
              </a:rPr>
              <a:t>炽</a:t>
            </a:r>
            <a:r>
              <a:rPr lang="zh-CN" altLang="en-US" dirty="0" smtClean="0"/>
              <a:t>（    ）热：</a:t>
            </a:r>
            <a:endParaRPr lang="en-US" altLang="zh-CN" dirty="0" smtClean="0"/>
          </a:p>
          <a:p>
            <a:pPr eaLnBrk="0" hangingPunct="0">
              <a:buNone/>
            </a:pPr>
            <a:r>
              <a:rPr lang="en-US" altLang="zh-CN" dirty="0" smtClean="0">
                <a:solidFill>
                  <a:srgbClr val="C00000"/>
                </a:solidFill>
              </a:rPr>
              <a:t>     </a:t>
            </a:r>
            <a:r>
              <a:rPr lang="zh-CN" altLang="en-US" u="sng" dirty="0" smtClean="0">
                <a:solidFill>
                  <a:srgbClr val="C00000"/>
                </a:solidFill>
              </a:rPr>
              <a:t>燥</a:t>
            </a:r>
            <a:r>
              <a:rPr lang="zh-CN" altLang="en-US" dirty="0" smtClean="0"/>
              <a:t>（    ）热</a:t>
            </a:r>
            <a:r>
              <a:rPr lang="en-US" altLang="zh-CN" dirty="0" smtClean="0"/>
              <a:t>:</a:t>
            </a:r>
          </a:p>
          <a:p>
            <a:pPr eaLnBrk="0" hangingPunct="0">
              <a:buNone/>
            </a:pPr>
            <a:r>
              <a:rPr lang="zh-CN" altLang="en-US" dirty="0" smtClean="0"/>
              <a:t>     吹</a:t>
            </a:r>
            <a:r>
              <a:rPr lang="zh-CN" altLang="en-US" u="sng" dirty="0" smtClean="0">
                <a:solidFill>
                  <a:srgbClr val="C00000"/>
                </a:solidFill>
              </a:rPr>
              <a:t>嘘</a:t>
            </a:r>
            <a:r>
              <a:rPr lang="zh-CN" altLang="en-US" dirty="0" smtClean="0"/>
              <a:t>（</a:t>
            </a:r>
            <a:r>
              <a:rPr lang="zh-CN" altLang="en-US" dirty="0" smtClean="0">
                <a:solidFill>
                  <a:srgbClr val="C00000"/>
                </a:solidFill>
              </a:rPr>
              <a:t>    </a:t>
            </a:r>
            <a:r>
              <a:rPr lang="zh-CN" altLang="en-US" dirty="0" smtClean="0"/>
              <a:t>）</a:t>
            </a:r>
            <a:r>
              <a:rPr lang="en-US" altLang="zh-CN" dirty="0" smtClean="0"/>
              <a:t>:</a:t>
            </a:r>
          </a:p>
          <a:p>
            <a:pPr eaLnBrk="0" hangingPunct="0">
              <a:buNone/>
            </a:pPr>
            <a:r>
              <a:rPr lang="zh-CN" altLang="en-US" dirty="0" smtClean="0">
                <a:solidFill>
                  <a:srgbClr val="C00000"/>
                </a:solidFill>
              </a:rPr>
              <a:t>     </a:t>
            </a:r>
            <a:r>
              <a:rPr lang="zh-CN" altLang="en-US" u="sng" dirty="0" smtClean="0">
                <a:solidFill>
                  <a:srgbClr val="C00000"/>
                </a:solidFill>
              </a:rPr>
              <a:t>踱</a:t>
            </a:r>
            <a:r>
              <a:rPr lang="zh-CN" altLang="en-US" dirty="0" smtClean="0"/>
              <a:t>（    ）步</a:t>
            </a:r>
            <a:r>
              <a:rPr lang="en-US" altLang="zh-CN" dirty="0" smtClean="0"/>
              <a:t>:</a:t>
            </a:r>
          </a:p>
          <a:p>
            <a:pPr eaLnBrk="0" hangingPunct="0">
              <a:buNone/>
            </a:pPr>
            <a:r>
              <a:rPr lang="zh-CN" altLang="en-US" dirty="0" smtClean="0">
                <a:solidFill>
                  <a:srgbClr val="C00000"/>
                </a:solidFill>
              </a:rPr>
              <a:t>     </a:t>
            </a:r>
            <a:r>
              <a:rPr lang="zh-CN" altLang="en-US" u="sng" dirty="0" smtClean="0">
                <a:solidFill>
                  <a:srgbClr val="C00000"/>
                </a:solidFill>
              </a:rPr>
              <a:t>猝</a:t>
            </a:r>
            <a:r>
              <a:rPr lang="zh-CN" altLang="en-US" dirty="0" smtClean="0"/>
              <a:t>（    ）至</a:t>
            </a:r>
            <a:r>
              <a:rPr lang="en-US" altLang="zh-CN" dirty="0" smtClean="0"/>
              <a:t>:</a:t>
            </a:r>
          </a:p>
          <a:p>
            <a:pPr eaLnBrk="0" hangingPunct="0">
              <a:buNone/>
            </a:pPr>
            <a:r>
              <a:rPr lang="zh-CN" altLang="en-US" dirty="0" smtClean="0">
                <a:solidFill>
                  <a:srgbClr val="C00000"/>
                </a:solidFill>
              </a:rPr>
              <a:t>     </a:t>
            </a:r>
            <a:r>
              <a:rPr lang="zh-CN" altLang="en-US" u="sng" dirty="0" smtClean="0">
                <a:solidFill>
                  <a:srgbClr val="C00000"/>
                </a:solidFill>
              </a:rPr>
              <a:t>窒</a:t>
            </a:r>
            <a:r>
              <a:rPr lang="zh-CN" altLang="en-US" dirty="0" smtClean="0"/>
              <a:t>（    ）息：</a:t>
            </a:r>
            <a:endParaRPr lang="en-US" altLang="zh-CN" dirty="0" smtClean="0"/>
          </a:p>
          <a:p>
            <a:pPr eaLnBrk="0" hangingPunct="0">
              <a:buNone/>
            </a:pPr>
            <a:endParaRPr lang="en-US" altLang="zh-CN" dirty="0" smtClean="0"/>
          </a:p>
          <a:p>
            <a:pPr eaLnBrk="0" hangingPunct="0">
              <a:buNone/>
            </a:pPr>
            <a:r>
              <a:rPr lang="zh-CN" altLang="en-US" dirty="0" smtClean="0"/>
              <a:t>    和 颜   悦 色</a:t>
            </a:r>
            <a:r>
              <a:rPr lang="en-US" altLang="zh-CN" dirty="0" smtClean="0"/>
              <a:t>:</a:t>
            </a:r>
          </a:p>
          <a:p>
            <a:pPr eaLnBrk="0" hangingPunct="0">
              <a:buNone/>
            </a:pPr>
            <a:r>
              <a:rPr lang="zh-CN" altLang="en-US" dirty="0" smtClean="0"/>
              <a:t>    筋 疲  力 尽 </a:t>
            </a:r>
            <a:r>
              <a:rPr lang="en-US" altLang="zh-CN" dirty="0" smtClean="0"/>
              <a:t>:</a:t>
            </a:r>
          </a:p>
          <a:p>
            <a:pPr eaLnBrk="0" hangingPunct="0"/>
            <a:endParaRPr lang="en-US" altLang="zh-CN" dirty="0" smtClean="0"/>
          </a:p>
        </p:txBody>
      </p:sp>
      <p:sp>
        <p:nvSpPr>
          <p:cNvPr id="6" name="矩形 5"/>
          <p:cNvSpPr/>
          <p:nvPr/>
        </p:nvSpPr>
        <p:spPr>
          <a:xfrm>
            <a:off x="1295400" y="1219200"/>
            <a:ext cx="546945" cy="369332"/>
          </a:xfrm>
          <a:prstGeom prst="rect">
            <a:avLst/>
          </a:prstGeom>
        </p:spPr>
        <p:txBody>
          <a:bodyPr wrap="square">
            <a:spAutoFit/>
          </a:bodyPr>
          <a:lstStyle/>
          <a:p>
            <a:r>
              <a:rPr lang="en-US" altLang="zh-CN" dirty="0" smtClean="0"/>
              <a:t>léi</a:t>
            </a:r>
            <a:endParaRPr lang="zh-CN" altLang="en-US" dirty="0"/>
          </a:p>
        </p:txBody>
      </p:sp>
      <p:sp>
        <p:nvSpPr>
          <p:cNvPr id="9" name="TextBox 8"/>
          <p:cNvSpPr txBox="1"/>
          <p:nvPr/>
        </p:nvSpPr>
        <p:spPr>
          <a:xfrm>
            <a:off x="2438400" y="1219200"/>
            <a:ext cx="533400" cy="369332"/>
          </a:xfrm>
          <a:prstGeom prst="rect">
            <a:avLst/>
          </a:prstGeom>
          <a:noFill/>
        </p:spPr>
        <p:txBody>
          <a:bodyPr wrap="square" rtlCol="0">
            <a:spAutoFit/>
          </a:bodyPr>
          <a:lstStyle/>
          <a:p>
            <a:r>
              <a:rPr lang="en-US" altLang="zh-CN" dirty="0" smtClean="0"/>
              <a:t>yóu </a:t>
            </a:r>
            <a:endParaRPr lang="zh-CN" altLang="en-US" dirty="0"/>
          </a:p>
        </p:txBody>
      </p:sp>
      <p:sp>
        <p:nvSpPr>
          <p:cNvPr id="10" name="TextBox 9"/>
          <p:cNvSpPr txBox="1"/>
          <p:nvPr/>
        </p:nvSpPr>
        <p:spPr>
          <a:xfrm>
            <a:off x="3733800" y="1219200"/>
            <a:ext cx="428322" cy="369332"/>
          </a:xfrm>
          <a:prstGeom prst="rect">
            <a:avLst/>
          </a:prstGeom>
          <a:noFill/>
        </p:spPr>
        <p:txBody>
          <a:bodyPr wrap="square" rtlCol="0">
            <a:spAutoFit/>
          </a:bodyPr>
          <a:lstStyle/>
          <a:p>
            <a:r>
              <a:rPr lang="en-US" altLang="zh-CN" dirty="0" smtClean="0"/>
              <a:t>pō</a:t>
            </a:r>
            <a:endParaRPr lang="zh-CN" altLang="en-US" dirty="0"/>
          </a:p>
        </p:txBody>
      </p:sp>
      <p:sp>
        <p:nvSpPr>
          <p:cNvPr id="11" name="矩形 10"/>
          <p:cNvSpPr/>
          <p:nvPr/>
        </p:nvSpPr>
        <p:spPr>
          <a:xfrm>
            <a:off x="5410200" y="1219200"/>
            <a:ext cx="381836" cy="369332"/>
          </a:xfrm>
          <a:prstGeom prst="rect">
            <a:avLst/>
          </a:prstGeom>
        </p:spPr>
        <p:txBody>
          <a:bodyPr wrap="square">
            <a:spAutoFit/>
          </a:bodyPr>
          <a:lstStyle/>
          <a:p>
            <a:r>
              <a:rPr lang="en-US" altLang="zh-CN" dirty="0" smtClean="0"/>
              <a:t>z í</a:t>
            </a:r>
            <a:endParaRPr lang="zh-CN" altLang="en-US" dirty="0"/>
          </a:p>
        </p:txBody>
      </p:sp>
      <p:sp>
        <p:nvSpPr>
          <p:cNvPr id="12" name="矩形 11"/>
          <p:cNvSpPr/>
          <p:nvPr/>
        </p:nvSpPr>
        <p:spPr>
          <a:xfrm>
            <a:off x="6858000" y="1219200"/>
            <a:ext cx="762000" cy="369332"/>
          </a:xfrm>
          <a:prstGeom prst="rect">
            <a:avLst/>
          </a:prstGeom>
        </p:spPr>
        <p:txBody>
          <a:bodyPr wrap="square">
            <a:spAutoFit/>
          </a:bodyPr>
          <a:lstStyle/>
          <a:p>
            <a:r>
              <a:rPr lang="en-US" altLang="zh-CN" dirty="0" smtClean="0"/>
              <a:t>ɡā ɡā  </a:t>
            </a:r>
            <a:r>
              <a:rPr lang="zh-CN" altLang="en-US" dirty="0" smtClean="0"/>
              <a:t>  </a:t>
            </a:r>
            <a:r>
              <a:rPr lang="en-US" altLang="zh-CN" dirty="0" smtClean="0"/>
              <a:t> </a:t>
            </a:r>
            <a:endParaRPr lang="zh-CN" altLang="en-US" dirty="0" smtClean="0"/>
          </a:p>
        </p:txBody>
      </p:sp>
      <p:sp>
        <p:nvSpPr>
          <p:cNvPr id="13" name="TextBox 12"/>
          <p:cNvSpPr txBox="1"/>
          <p:nvPr/>
        </p:nvSpPr>
        <p:spPr>
          <a:xfrm>
            <a:off x="1219200" y="1676400"/>
            <a:ext cx="457176" cy="369332"/>
          </a:xfrm>
          <a:prstGeom prst="rect">
            <a:avLst/>
          </a:prstGeom>
          <a:noFill/>
        </p:spPr>
        <p:txBody>
          <a:bodyPr wrap="none" rtlCol="0">
            <a:spAutoFit/>
          </a:bodyPr>
          <a:lstStyle/>
          <a:p>
            <a:r>
              <a:rPr lang="en-US" altLang="zh-CN" dirty="0" smtClean="0"/>
              <a:t>chì</a:t>
            </a:r>
            <a:endParaRPr lang="zh-CN" altLang="en-US" dirty="0"/>
          </a:p>
        </p:txBody>
      </p:sp>
      <p:sp>
        <p:nvSpPr>
          <p:cNvPr id="15" name="TextBox 14"/>
          <p:cNvSpPr txBox="1"/>
          <p:nvPr/>
        </p:nvSpPr>
        <p:spPr>
          <a:xfrm>
            <a:off x="1219200" y="2057400"/>
            <a:ext cx="533400" cy="369332"/>
          </a:xfrm>
          <a:prstGeom prst="rect">
            <a:avLst/>
          </a:prstGeom>
          <a:noFill/>
        </p:spPr>
        <p:txBody>
          <a:bodyPr wrap="square" rtlCol="0">
            <a:spAutoFit/>
          </a:bodyPr>
          <a:lstStyle/>
          <a:p>
            <a:r>
              <a:rPr lang="en-US" altLang="zh-CN" dirty="0" smtClean="0"/>
              <a:t>zào </a:t>
            </a:r>
            <a:endParaRPr lang="zh-CN" altLang="en-US" dirty="0"/>
          </a:p>
        </p:txBody>
      </p:sp>
      <p:sp>
        <p:nvSpPr>
          <p:cNvPr id="20" name="TextBox 19"/>
          <p:cNvSpPr txBox="1"/>
          <p:nvPr/>
        </p:nvSpPr>
        <p:spPr>
          <a:xfrm>
            <a:off x="1524000" y="2438400"/>
            <a:ext cx="457200" cy="369332"/>
          </a:xfrm>
          <a:prstGeom prst="rect">
            <a:avLst/>
          </a:prstGeom>
          <a:noFill/>
        </p:spPr>
        <p:txBody>
          <a:bodyPr wrap="square" rtlCol="0">
            <a:spAutoFit/>
          </a:bodyPr>
          <a:lstStyle/>
          <a:p>
            <a:r>
              <a:rPr lang="en-US" altLang="zh-CN" dirty="0" smtClean="0"/>
              <a:t> xū</a:t>
            </a:r>
            <a:endParaRPr lang="zh-CN" altLang="en-US" dirty="0"/>
          </a:p>
        </p:txBody>
      </p:sp>
      <p:sp>
        <p:nvSpPr>
          <p:cNvPr id="22" name="TextBox 21"/>
          <p:cNvSpPr txBox="1"/>
          <p:nvPr/>
        </p:nvSpPr>
        <p:spPr>
          <a:xfrm>
            <a:off x="1143000" y="2819400"/>
            <a:ext cx="609600" cy="369332"/>
          </a:xfrm>
          <a:prstGeom prst="rect">
            <a:avLst/>
          </a:prstGeom>
          <a:noFill/>
        </p:spPr>
        <p:txBody>
          <a:bodyPr wrap="square" rtlCol="0">
            <a:spAutoFit/>
          </a:bodyPr>
          <a:lstStyle/>
          <a:p>
            <a:r>
              <a:rPr lang="en-US" altLang="zh-CN" dirty="0" smtClean="0"/>
              <a:t>duó</a:t>
            </a:r>
            <a:endParaRPr lang="zh-CN" altLang="en-US" dirty="0"/>
          </a:p>
        </p:txBody>
      </p:sp>
      <p:sp>
        <p:nvSpPr>
          <p:cNvPr id="24" name="TextBox 23"/>
          <p:cNvSpPr txBox="1"/>
          <p:nvPr/>
        </p:nvSpPr>
        <p:spPr>
          <a:xfrm>
            <a:off x="1219200" y="3200400"/>
            <a:ext cx="457200" cy="369332"/>
          </a:xfrm>
          <a:prstGeom prst="rect">
            <a:avLst/>
          </a:prstGeom>
          <a:noFill/>
        </p:spPr>
        <p:txBody>
          <a:bodyPr wrap="square" rtlCol="0">
            <a:spAutoFit/>
          </a:bodyPr>
          <a:lstStyle/>
          <a:p>
            <a:r>
              <a:rPr lang="en-US" altLang="zh-CN" dirty="0" smtClean="0"/>
              <a:t>cù</a:t>
            </a:r>
            <a:endParaRPr lang="zh-CN" altLang="en-US" dirty="0"/>
          </a:p>
        </p:txBody>
      </p:sp>
      <p:sp>
        <p:nvSpPr>
          <p:cNvPr id="25" name="TextBox 24"/>
          <p:cNvSpPr txBox="1"/>
          <p:nvPr/>
        </p:nvSpPr>
        <p:spPr>
          <a:xfrm>
            <a:off x="1219200" y="3505200"/>
            <a:ext cx="457200" cy="369332"/>
          </a:xfrm>
          <a:prstGeom prst="rect">
            <a:avLst/>
          </a:prstGeom>
          <a:noFill/>
        </p:spPr>
        <p:txBody>
          <a:bodyPr wrap="square" rtlCol="0">
            <a:spAutoFit/>
          </a:bodyPr>
          <a:lstStyle/>
          <a:p>
            <a:r>
              <a:rPr lang="en-US" altLang="zh-CN" dirty="0" smtClean="0"/>
              <a:t>zhì</a:t>
            </a:r>
            <a:endParaRPr lang="zh-CN" altLang="en-US" dirty="0"/>
          </a:p>
        </p:txBody>
      </p:sp>
      <p:sp>
        <p:nvSpPr>
          <p:cNvPr id="17" name="TextBox 16"/>
          <p:cNvSpPr txBox="1"/>
          <p:nvPr/>
        </p:nvSpPr>
        <p:spPr>
          <a:xfrm>
            <a:off x="2362200" y="1600200"/>
            <a:ext cx="3657600" cy="461665"/>
          </a:xfrm>
          <a:prstGeom prst="rect">
            <a:avLst/>
          </a:prstGeom>
          <a:noFill/>
        </p:spPr>
        <p:txBody>
          <a:bodyPr wrap="square" rtlCol="0">
            <a:spAutoFit/>
          </a:bodyPr>
          <a:lstStyle/>
          <a:p>
            <a:r>
              <a:rPr lang="zh-CN" altLang="en-US" sz="2400" u="sng" dirty="0" smtClean="0"/>
              <a:t>温度高，极热，炽，火旺</a:t>
            </a:r>
            <a:r>
              <a:rPr lang="zh-CN" altLang="en-US" u="sng" dirty="0" smtClean="0"/>
              <a:t>    </a:t>
            </a:r>
            <a:endParaRPr lang="zh-CN" altLang="en-US" u="sng" dirty="0"/>
          </a:p>
        </p:txBody>
      </p:sp>
      <p:sp>
        <p:nvSpPr>
          <p:cNvPr id="19" name="TextBox 18"/>
          <p:cNvSpPr txBox="1"/>
          <p:nvPr/>
        </p:nvSpPr>
        <p:spPr>
          <a:xfrm>
            <a:off x="2362200" y="1981200"/>
            <a:ext cx="5638800" cy="461665"/>
          </a:xfrm>
          <a:prstGeom prst="rect">
            <a:avLst/>
          </a:prstGeom>
          <a:noFill/>
        </p:spPr>
        <p:txBody>
          <a:bodyPr wrap="square" rtlCol="0">
            <a:spAutoFit/>
          </a:bodyPr>
          <a:lstStyle/>
          <a:p>
            <a:r>
              <a:rPr lang="zh-CN" altLang="en-US" sz="2400" u="sng" dirty="0" smtClean="0"/>
              <a:t>空气湿度小而温度高，燥</a:t>
            </a:r>
            <a:r>
              <a:rPr lang="en-US" altLang="zh-CN" sz="2400" u="sng" dirty="0" smtClean="0"/>
              <a:t>,</a:t>
            </a:r>
            <a:r>
              <a:rPr lang="zh-CN" altLang="en-US" sz="2400" u="sng" dirty="0" smtClean="0"/>
              <a:t>干，缺少水分</a:t>
            </a:r>
            <a:endParaRPr lang="zh-CN" altLang="en-US" sz="2400" u="sng" dirty="0"/>
          </a:p>
        </p:txBody>
      </p:sp>
      <p:sp>
        <p:nvSpPr>
          <p:cNvPr id="26" name="TextBox 25"/>
          <p:cNvSpPr txBox="1"/>
          <p:nvPr/>
        </p:nvSpPr>
        <p:spPr>
          <a:xfrm>
            <a:off x="2362200" y="2362200"/>
            <a:ext cx="1752600" cy="461665"/>
          </a:xfrm>
          <a:prstGeom prst="rect">
            <a:avLst/>
          </a:prstGeom>
          <a:noFill/>
        </p:spPr>
        <p:txBody>
          <a:bodyPr wrap="square" rtlCol="0">
            <a:spAutoFit/>
          </a:bodyPr>
          <a:lstStyle/>
          <a:p>
            <a:r>
              <a:rPr lang="zh-CN" altLang="en-US" sz="2400" u="sng" dirty="0" smtClean="0"/>
              <a:t>夸张地宣扬</a:t>
            </a:r>
            <a:endParaRPr lang="zh-CN" altLang="en-US" sz="2400" u="sng" dirty="0"/>
          </a:p>
        </p:txBody>
      </p:sp>
      <p:sp>
        <p:nvSpPr>
          <p:cNvPr id="27" name="TextBox 26"/>
          <p:cNvSpPr txBox="1"/>
          <p:nvPr/>
        </p:nvSpPr>
        <p:spPr>
          <a:xfrm>
            <a:off x="2362200" y="2743200"/>
            <a:ext cx="1447800" cy="461665"/>
          </a:xfrm>
          <a:prstGeom prst="rect">
            <a:avLst/>
          </a:prstGeom>
          <a:noFill/>
        </p:spPr>
        <p:txBody>
          <a:bodyPr wrap="square" rtlCol="0">
            <a:spAutoFit/>
          </a:bodyPr>
          <a:lstStyle/>
          <a:p>
            <a:r>
              <a:rPr lang="zh-CN" altLang="en-US" sz="2400" u="sng" dirty="0" smtClean="0"/>
              <a:t>慢步行</a:t>
            </a:r>
            <a:r>
              <a:rPr lang="zh-CN" altLang="en-US" sz="2400" dirty="0" smtClean="0"/>
              <a:t>走 </a:t>
            </a:r>
            <a:endParaRPr lang="zh-CN" altLang="en-US" sz="2400" dirty="0"/>
          </a:p>
        </p:txBody>
      </p:sp>
      <p:sp>
        <p:nvSpPr>
          <p:cNvPr id="29" name="TextBox 28"/>
          <p:cNvSpPr txBox="1"/>
          <p:nvPr/>
        </p:nvSpPr>
        <p:spPr>
          <a:xfrm>
            <a:off x="2362200" y="3124200"/>
            <a:ext cx="1447800" cy="461665"/>
          </a:xfrm>
          <a:prstGeom prst="rect">
            <a:avLst/>
          </a:prstGeom>
          <a:noFill/>
        </p:spPr>
        <p:txBody>
          <a:bodyPr wrap="square" rtlCol="0">
            <a:spAutoFit/>
          </a:bodyPr>
          <a:lstStyle/>
          <a:p>
            <a:r>
              <a:rPr lang="zh-CN" altLang="en-US" sz="2400" u="sng" dirty="0" smtClean="0"/>
              <a:t>突然到来</a:t>
            </a:r>
            <a:endParaRPr lang="zh-CN" altLang="en-US" sz="2400" u="sng" dirty="0"/>
          </a:p>
        </p:txBody>
      </p:sp>
      <p:sp>
        <p:nvSpPr>
          <p:cNvPr id="30" name="TextBox 29"/>
          <p:cNvSpPr txBox="1"/>
          <p:nvPr/>
        </p:nvSpPr>
        <p:spPr>
          <a:xfrm>
            <a:off x="2362200" y="3505200"/>
            <a:ext cx="5486400" cy="830997"/>
          </a:xfrm>
          <a:prstGeom prst="rect">
            <a:avLst/>
          </a:prstGeom>
          <a:noFill/>
        </p:spPr>
        <p:txBody>
          <a:bodyPr wrap="square" rtlCol="0">
            <a:spAutoFit/>
          </a:bodyPr>
          <a:lstStyle/>
          <a:p>
            <a:r>
              <a:rPr lang="zh-CN" altLang="en-US" sz="2400" u="sng" dirty="0" smtClean="0"/>
              <a:t>因缺氧或呼吸系统障碍，导致呼吸困难，甚 至停止呼吸</a:t>
            </a:r>
            <a:endParaRPr lang="zh-CN" altLang="en-US" dirty="0"/>
          </a:p>
        </p:txBody>
      </p:sp>
      <p:sp>
        <p:nvSpPr>
          <p:cNvPr id="31" name="TextBox 30"/>
          <p:cNvSpPr txBox="1"/>
          <p:nvPr/>
        </p:nvSpPr>
        <p:spPr>
          <a:xfrm>
            <a:off x="2362200" y="4267200"/>
            <a:ext cx="2667000" cy="461665"/>
          </a:xfrm>
          <a:prstGeom prst="rect">
            <a:avLst/>
          </a:prstGeom>
          <a:noFill/>
        </p:spPr>
        <p:txBody>
          <a:bodyPr wrap="square" rtlCol="0">
            <a:spAutoFit/>
          </a:bodyPr>
          <a:lstStyle/>
          <a:p>
            <a:r>
              <a:rPr lang="zh-CN" altLang="en-US" sz="2400" u="sng" dirty="0" smtClean="0"/>
              <a:t>形容态度和蔼可亲</a:t>
            </a:r>
            <a:endParaRPr lang="zh-CN" altLang="en-US" sz="2400" u="sng" dirty="0"/>
          </a:p>
        </p:txBody>
      </p:sp>
      <p:sp>
        <p:nvSpPr>
          <p:cNvPr id="32" name="TextBox 31"/>
          <p:cNvSpPr txBox="1"/>
          <p:nvPr/>
        </p:nvSpPr>
        <p:spPr>
          <a:xfrm>
            <a:off x="2362200" y="4648200"/>
            <a:ext cx="6477000" cy="461665"/>
          </a:xfrm>
          <a:prstGeom prst="rect">
            <a:avLst/>
          </a:prstGeom>
          <a:noFill/>
        </p:spPr>
        <p:txBody>
          <a:bodyPr wrap="square" rtlCol="0">
            <a:spAutoFit/>
          </a:bodyPr>
          <a:lstStyle/>
          <a:p>
            <a:r>
              <a:rPr lang="zh-CN" altLang="en-US" sz="2400" u="sng" dirty="0" smtClean="0"/>
              <a:t>精神疲惫</a:t>
            </a:r>
            <a:r>
              <a:rPr lang="en-US" altLang="zh-CN" sz="2400" u="sng" dirty="0" smtClean="0"/>
              <a:t>,</a:t>
            </a:r>
            <a:r>
              <a:rPr lang="zh-CN" altLang="en-US" sz="2400" u="sng" dirty="0" smtClean="0"/>
              <a:t>力气用尽，形容精神和身体极 度疲劳</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0"/>
                                        </p:tgtEl>
                                        <p:attrNameLst>
                                          <p:attrName>style.visibility</p:attrName>
                                        </p:attrNameLst>
                                      </p:cBhvr>
                                      <p:to>
                                        <p:strVal val="visible"/>
                                      </p:to>
                                    </p:set>
                                    <p:anim calcmode="lin" valueType="num">
                                      <p:cBhvr additive="base">
                                        <p:cTn id="103" dur="500" fill="hold"/>
                                        <p:tgtEl>
                                          <p:spTgt spid="30"/>
                                        </p:tgtEl>
                                        <p:attrNameLst>
                                          <p:attrName>ppt_x</p:attrName>
                                        </p:attrNameLst>
                                      </p:cBhvr>
                                      <p:tavLst>
                                        <p:tav tm="0">
                                          <p:val>
                                            <p:strVal val="#ppt_x"/>
                                          </p:val>
                                        </p:tav>
                                        <p:tav tm="100000">
                                          <p:val>
                                            <p:strVal val="#ppt_x"/>
                                          </p:val>
                                        </p:tav>
                                      </p:tavLst>
                                    </p:anim>
                                    <p:anim calcmode="lin" valueType="num">
                                      <p:cBhvr additive="base">
                                        <p:cTn id="10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ppt_x"/>
                                          </p:val>
                                        </p:tav>
                                        <p:tav tm="100000">
                                          <p:val>
                                            <p:strVal val="#ppt_x"/>
                                          </p:val>
                                        </p:tav>
                                      </p:tavLst>
                                    </p:anim>
                                    <p:anim calcmode="lin" valueType="num">
                                      <p:cBhvr additive="base">
                                        <p:cTn id="11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additive="base">
                                        <p:cTn id="115" dur="500" fill="hold"/>
                                        <p:tgtEl>
                                          <p:spTgt spid="32"/>
                                        </p:tgtEl>
                                        <p:attrNameLst>
                                          <p:attrName>ppt_x</p:attrName>
                                        </p:attrNameLst>
                                      </p:cBhvr>
                                      <p:tavLst>
                                        <p:tav tm="0">
                                          <p:val>
                                            <p:strVal val="#ppt_x"/>
                                          </p:val>
                                        </p:tav>
                                        <p:tav tm="100000">
                                          <p:val>
                                            <p:strVal val="#ppt_x"/>
                                          </p:val>
                                        </p:tav>
                                      </p:tavLst>
                                    </p:anim>
                                    <p:anim calcmode="lin" valueType="num">
                                      <p:cBhvr additive="base">
                                        <p:cTn id="11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P spid="15" grpId="0"/>
      <p:bldP spid="20" grpId="0"/>
      <p:bldP spid="22" grpId="0"/>
      <p:bldP spid="24" grpId="0"/>
      <p:bldP spid="25" grpId="0"/>
      <p:bldP spid="17" grpId="0"/>
      <p:bldP spid="19" grpId="0"/>
      <p:bldP spid="26" grpId="0"/>
      <p:bldP spid="27" grpId="0"/>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457200" y="914400"/>
            <a:ext cx="8229600" cy="5181600"/>
          </a:xfrm>
          <a:prstGeom prst="ellipse">
            <a:avLst/>
          </a:prstGeom>
          <a:blipFill>
            <a:blip r:embed="rId3" cstate="print"/>
            <a:tile tx="0" ty="0" sx="100000" sy="100000" flip="none" algn="tl"/>
          </a:blipFill>
          <a:ln>
            <a:solidFill>
              <a:srgbClr val="FF66FF"/>
            </a:solidFill>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endParaRPr lang="en-US" altLang="zh-CN"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buNone/>
            </a:pPr>
            <a:r>
              <a:rPr lang="en-US" altLang="zh-CN"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zh-CN" alt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整体感知</a:t>
            </a:r>
            <a:endParaRPr lang="zh-CN" altLang="en-US"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1200</TotalTime>
  <Words>2550</Words>
  <Application>Microsoft Office PowerPoint</Application>
  <PresentationFormat>全屏显示(4:3)</PresentationFormat>
  <Paragraphs>164</Paragraphs>
  <Slides>29</Slides>
  <Notes>3</Notes>
  <HiddenSlides>0</HiddenSlides>
  <MMClips>0</MMClips>
  <ScaleCrop>false</ScaleCrop>
  <HeadingPairs>
    <vt:vector size="6" baseType="variant">
      <vt:variant>
        <vt:lpstr>主题</vt:lpstr>
      </vt:variant>
      <vt:variant>
        <vt:i4>1</vt:i4>
      </vt:variant>
      <vt:variant>
        <vt:lpstr>幻灯片标题</vt:lpstr>
      </vt:variant>
      <vt:variant>
        <vt:i4>29</vt:i4>
      </vt:variant>
      <vt:variant>
        <vt:lpstr>自定义放映</vt:lpstr>
      </vt:variant>
      <vt:variant>
        <vt:i4>1</vt:i4>
      </vt:variant>
    </vt:vector>
  </HeadingPairs>
  <TitlesOfParts>
    <vt:vector size="31" baseType="lpstr">
      <vt:lpstr>Office Theme</vt:lpstr>
      <vt:lpstr>幻灯片 1</vt:lpstr>
      <vt:lpstr>学习目标</vt:lpstr>
      <vt:lpstr>幻灯片 3</vt:lpstr>
      <vt:lpstr>幻灯片 4</vt:lpstr>
      <vt:lpstr>本文人物关系</vt:lpstr>
      <vt:lpstr>居里夫妇在实验室里 </vt:lpstr>
      <vt:lpstr>居里家族</vt:lpstr>
      <vt:lpstr> 给下列加横线的字注音并解词 </vt:lpstr>
      <vt:lpstr>幻灯片 9</vt:lpstr>
      <vt:lpstr>       </vt:lpstr>
      <vt:lpstr>2.速读课文，说说居里夫妇是在哪儿发现镭的？他们工作的环境怎样？</vt:lpstr>
      <vt:lpstr>2.速读课文，说说居里夫妇是在哪儿发现镭的？他们工作的环境怎样？</vt:lpstr>
      <vt:lpstr>3.在从事镭和钋的化学离析工作中，居里夫人主要分工是什么？你觉得她的工作怎么样？</vt:lpstr>
      <vt:lpstr>幻灯片 14</vt:lpstr>
      <vt:lpstr>1.在第一自然段中：“这是一种奇异的新的开始，这种艰苦而且微妙的快乐，两次都挑选了最简陋的布景。”此句中“艰苦”和“快乐”矛盾吗？为什么？ </vt:lpstr>
      <vt:lpstr>2.本文在叙事的同时，还多次引用居里夫人自己的话：比如“我们没有钱，没有实验室……”“……然而我们生活中最美好而且最快乐的几年……”“感谢这种意外的发现……”等等。这样安排有什么好处？ </vt:lpstr>
      <vt:lpstr> 3.思考：居里夫人是一个什么样的人? </vt:lpstr>
      <vt:lpstr>幻灯片 18</vt:lpstr>
      <vt:lpstr>幻灯片 19</vt:lpstr>
      <vt:lpstr>课堂作业</vt:lpstr>
      <vt:lpstr>幻灯片 21</vt:lpstr>
      <vt:lpstr>   谈谈你在本文学习中学了些什么？ </vt:lpstr>
      <vt:lpstr>字词方面</vt:lpstr>
      <vt:lpstr>方法技巧方面</vt:lpstr>
      <vt:lpstr>写作技巧方面</vt:lpstr>
      <vt:lpstr>价值观方面</vt:lpstr>
      <vt:lpstr>幻灯片 27</vt:lpstr>
      <vt:lpstr>课外作业</vt:lpstr>
      <vt:lpstr>幻灯片 29</vt:lpstr>
      <vt:lpstr>自定义放映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107</cp:revision>
  <dcterms:created xsi:type="dcterms:W3CDTF">2006-08-16T00:00:00Z</dcterms:created>
  <dcterms:modified xsi:type="dcterms:W3CDTF">2017-10-12T04:52:00Z</dcterms:modified>
</cp:coreProperties>
</file>