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6" r:id="rId3"/>
    <p:sldId id="267" r:id="rId5"/>
    <p:sldId id="265"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5" Type="http://schemas.openxmlformats.org/officeDocument/2006/relationships/hyperlink" Target="https://baike.baidu.com/item/%E4%BD%9C%E7%94%BB" TargetMode="External"/><Relationship Id="rId4" Type="http://schemas.openxmlformats.org/officeDocument/2006/relationships/hyperlink" Target="https://baike.baidu.com/item/%E7%BB%98%E7%94%BB/612451" TargetMode="External"/><Relationship Id="rId3" Type="http://schemas.openxmlformats.org/officeDocument/2006/relationships/hyperlink" Target="https://baike.baidu.com/item/%E8%B5%B5%E4%BD%B6" TargetMode="External"/><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据说俄国的这位大文豪在创作</a:t>
            </a:r>
            <a:r>
              <a:rPr lang="en-US" altLang="zh-CN" dirty="0"/>
              <a:t>《</a:t>
            </a:r>
            <a:r>
              <a:rPr lang="zh-CN" altLang="en-US" dirty="0"/>
              <a:t>安娜</a:t>
            </a:r>
            <a:r>
              <a:rPr lang="en-US" altLang="zh-CN" dirty="0"/>
              <a:t>·</a:t>
            </a:r>
            <a:r>
              <a:rPr lang="zh-CN" altLang="en-US" dirty="0"/>
              <a:t>卡列尼娜</a:t>
            </a:r>
            <a:r>
              <a:rPr lang="en-US" altLang="zh-CN" dirty="0"/>
              <a:t>》</a:t>
            </a:r>
            <a:r>
              <a:rPr lang="zh-CN" altLang="en-US" dirty="0"/>
              <a:t>时，开头竟让他前后修改了</a:t>
            </a:r>
            <a:r>
              <a:rPr lang="zh-CN" altLang="en-US" b="1" dirty="0">
                <a:solidFill>
                  <a:srgbClr val="FF0000"/>
                </a:solidFill>
              </a:rPr>
              <a:t>十二次</a:t>
            </a:r>
            <a:r>
              <a:rPr lang="zh-CN" altLang="en-US" dirty="0">
                <a:solidFill>
                  <a:srgbClr val="FF0000"/>
                </a:solidFill>
              </a:rPr>
              <a:t>之</a:t>
            </a:r>
            <a:r>
              <a:rPr lang="zh-CN" altLang="en-US" dirty="0"/>
              <a:t>多才定稿。</a:t>
            </a:r>
            <a:endParaRPr lang="en-US" altLang="zh-CN" dirty="0"/>
          </a:p>
          <a:p>
            <a:r>
              <a:rPr lang="zh-CN" altLang="en-US" dirty="0"/>
              <a:t>即使伟大的作家如托翁者也会为开头煞费苦心，可见给文章一个好的开头是多么</a:t>
            </a:r>
            <a:r>
              <a:rPr lang="zh-CN" altLang="en-US" baseline="0" dirty="0"/>
              <a:t>的重要和不易啊！</a:t>
            </a:r>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全文已经结束，结尾意思已经明了，总感觉对文章内容没有说清楚，迟迟不肯收尾，偏要啰嗦几句，又将无关紧要的内容一一交代，把本可悟出的含义一语捅破，以致于冲淡了文章的主题。</a:t>
            </a:r>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好的开始是成功的一半！</a:t>
            </a:r>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需要注意的是：由于考场作文有字数限制，运用渲染法不宜拖沓，尤其不能将渲染情景的铺垫句子写得太多，</a:t>
            </a:r>
            <a:endParaRPr lang="en-US" altLang="zh-CN" dirty="0"/>
          </a:p>
          <a:p>
            <a:r>
              <a:rPr lang="en-US" altLang="zh-CN" dirty="0"/>
              <a:t>              </a:t>
            </a:r>
            <a:r>
              <a:rPr lang="zh-CN" altLang="en-US" dirty="0"/>
              <a:t>将延伸叙述的相关事件说得太杂，否则会有喧宾夺主之嫌。</a:t>
            </a:r>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许多电影都在在开头渲染一段场面宏大的环境描写，为全剧奠定基调。比如</a:t>
            </a:r>
            <a:r>
              <a:rPr lang="en-US" altLang="zh-CN" dirty="0"/>
              <a:t>《</a:t>
            </a:r>
            <a:r>
              <a:rPr lang="zh-CN" altLang="en-US" dirty="0"/>
              <a:t>一代宗师</a:t>
            </a:r>
            <a:r>
              <a:rPr lang="en-US" altLang="zh-CN" dirty="0"/>
              <a:t>》</a:t>
            </a:r>
            <a:r>
              <a:rPr lang="zh-CN" altLang="en-US" dirty="0"/>
              <a:t>开始这一段雨中的打戏，为全剧奠定了一种严肃、隆重的氛围，塑造了叶问的人物形象。</a:t>
            </a:r>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渲染了一种凄冷的气氛，衬托出天气的恶劣和小女孩的悲苦</a:t>
            </a:r>
            <a:r>
              <a:rPr lang="en-US" altLang="zh-CN" dirty="0"/>
              <a:t>,</a:t>
            </a:r>
            <a:r>
              <a:rPr lang="zh-CN" altLang="en-US" dirty="0"/>
              <a:t>艰辛</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buNone/>
            </a:pPr>
            <a:endParaRPr lang="zh-CN" altLang="en-US" b="0"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先让学生感受留白在不同领域中的应用。中国画中的留白形成于宋朝，从追求画得像不像到追求画的诗情意境。</a:t>
            </a:r>
            <a:endParaRPr lang="en-US" altLang="zh-CN" dirty="0"/>
          </a:p>
          <a:p>
            <a:r>
              <a:rPr lang="en-US" altLang="zh-CN" dirty="0">
                <a:solidFill>
                  <a:schemeClr val="tx1"/>
                </a:solidFill>
              </a:rPr>
              <a:t>《</a:t>
            </a:r>
            <a:r>
              <a:rPr lang="zh-CN" altLang="en-US" sz="1200" b="0" i="0" kern="1200" dirty="0">
                <a:solidFill>
                  <a:schemeClr val="tx1"/>
                </a:solidFill>
                <a:effectLst/>
                <a:latin typeface="+mn-lt"/>
                <a:ea typeface="+mn-ea"/>
                <a:cs typeface="+mn-cs"/>
              </a:rPr>
              <a:t>深山藏古寺</a:t>
            </a:r>
            <a:r>
              <a:rPr lang="en-US" altLang="zh-CN" dirty="0">
                <a:solidFill>
                  <a:schemeClr val="tx1"/>
                </a:solidFill>
              </a:rPr>
              <a:t>》</a:t>
            </a:r>
            <a:r>
              <a:rPr lang="zh-CN" altLang="en-US" dirty="0">
                <a:solidFill>
                  <a:schemeClr val="tx1"/>
                </a:solidFill>
              </a:rPr>
              <a:t>，典故：</a:t>
            </a:r>
            <a:r>
              <a:rPr lang="zh-CN" altLang="en-US" sz="1200" b="0" i="0" kern="1200" dirty="0">
                <a:solidFill>
                  <a:schemeClr val="tx1"/>
                </a:solidFill>
                <a:effectLst/>
                <a:latin typeface="+mn-lt"/>
                <a:ea typeface="+mn-ea"/>
                <a:cs typeface="+mn-cs"/>
              </a:rPr>
              <a:t> 北宋皇帝宋徽宗</a:t>
            </a:r>
            <a:r>
              <a:rPr lang="zh-CN" altLang="en-US" sz="1200" b="0" i="0" u="none" strike="noStrike" kern="1200" dirty="0">
                <a:solidFill>
                  <a:schemeClr val="tx1"/>
                </a:solidFill>
                <a:effectLst/>
                <a:latin typeface="+mn-lt"/>
                <a:ea typeface="+mn-ea"/>
                <a:cs typeface="+mn-cs"/>
                <a:hlinkClick r:id="rId3"/>
              </a:rPr>
              <a:t>赵佶</a:t>
            </a:r>
            <a:r>
              <a:rPr lang="zh-CN" altLang="en-US" sz="1200" b="0" i="0" kern="1200" dirty="0">
                <a:solidFill>
                  <a:schemeClr val="tx1"/>
                </a:solidFill>
                <a:effectLst/>
                <a:latin typeface="+mn-lt"/>
                <a:ea typeface="+mn-ea"/>
                <a:cs typeface="+mn-cs"/>
              </a:rPr>
              <a:t>喜欢</a:t>
            </a:r>
            <a:r>
              <a:rPr lang="zh-CN" altLang="en-US" sz="1200" b="0" i="0" u="none" strike="noStrike" kern="1200" dirty="0">
                <a:solidFill>
                  <a:schemeClr val="tx1"/>
                </a:solidFill>
                <a:effectLst/>
                <a:latin typeface="+mn-lt"/>
                <a:ea typeface="+mn-ea"/>
                <a:cs typeface="+mn-cs"/>
                <a:hlinkClick r:id="rId4"/>
              </a:rPr>
              <a:t>绘画</a:t>
            </a:r>
            <a:r>
              <a:rPr lang="zh-CN" altLang="en-US" sz="1200" b="0" i="0" kern="1200" dirty="0">
                <a:solidFill>
                  <a:schemeClr val="tx1"/>
                </a:solidFill>
                <a:effectLst/>
                <a:latin typeface="+mn-lt"/>
                <a:ea typeface="+mn-ea"/>
                <a:cs typeface="+mn-cs"/>
              </a:rPr>
              <a:t>，所以在朝廷考试画家的时候常常以诗句为题，让应考的画家按题</a:t>
            </a:r>
            <a:r>
              <a:rPr lang="zh-CN" altLang="en-US" sz="1200" b="0" i="0" u="none" strike="noStrike" kern="1200" dirty="0">
                <a:solidFill>
                  <a:schemeClr val="tx1"/>
                </a:solidFill>
                <a:effectLst/>
                <a:latin typeface="+mn-lt"/>
                <a:ea typeface="+mn-ea"/>
                <a:cs typeface="+mn-cs"/>
                <a:hlinkClick r:id="rId5"/>
              </a:rPr>
              <a:t>作画</a:t>
            </a:r>
            <a:r>
              <a:rPr lang="zh-CN" altLang="en-US" sz="1200" b="0" i="0" kern="1200" dirty="0">
                <a:solidFill>
                  <a:schemeClr val="tx1"/>
                </a:solidFill>
                <a:effectLst/>
                <a:latin typeface="+mn-lt"/>
                <a:ea typeface="+mn-ea"/>
                <a:cs typeface="+mn-cs"/>
              </a:rPr>
              <a:t>择优录用。所以出了一个命题：“</a:t>
            </a:r>
            <a:r>
              <a:rPr lang="zh-CN" altLang="en-US" sz="1200" b="1" i="0" kern="1200" dirty="0">
                <a:solidFill>
                  <a:schemeClr val="tx1"/>
                </a:solidFill>
                <a:effectLst/>
                <a:latin typeface="+mn-lt"/>
                <a:ea typeface="+mn-ea"/>
                <a:cs typeface="+mn-cs"/>
              </a:rPr>
              <a:t>深山藏古寺</a:t>
            </a:r>
            <a:r>
              <a:rPr lang="zh-CN" altLang="en-US" sz="1200" b="0" i="0" kern="1200" dirty="0">
                <a:solidFill>
                  <a:schemeClr val="tx1"/>
                </a:solidFill>
                <a:effectLst/>
                <a:latin typeface="+mn-lt"/>
                <a:ea typeface="+mn-ea"/>
                <a:cs typeface="+mn-cs"/>
              </a:rPr>
              <a:t>”。画中并没有真正画出古寺，但通过和尚打水这一细节（提醒学生留意画中左下角），和大面积的留白引发了人们的思考与想象。</a:t>
            </a:r>
            <a:endParaRPr lang="en-US" altLang="zh-CN" dirty="0"/>
          </a:p>
          <a:p>
            <a:r>
              <a:rPr lang="zh-CN" altLang="en-US" dirty="0"/>
              <a:t>电影海报上的留白，</a:t>
            </a:r>
            <a:r>
              <a:rPr lang="zh-CN" altLang="en-US" sz="1200" b="0" i="0" kern="1200" dirty="0">
                <a:solidFill>
                  <a:schemeClr val="tx1"/>
                </a:solidFill>
                <a:effectLst/>
                <a:latin typeface="+mn-lt"/>
                <a:ea typeface="+mn-ea"/>
                <a:cs typeface="+mn-cs"/>
              </a:rPr>
              <a:t>比如说</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金陵十三钗</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的海报上，以白色为主体，由被血染红的梅花和蝴蝶构成，暗示了十三钗的命运，又引发了人们的深思。</a:t>
            </a:r>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mn-lt"/>
                <a:ea typeface="+mn-ea"/>
                <a:cs typeface="+mn-cs"/>
              </a:rPr>
              <a:t>注意要提醒学生，给读者留下的悬念一定要与主题相关，并留给读者一些线索让其自己领悟</a:t>
            </a:r>
            <a:endParaRPr kumimoji="0" lang="zh-CN" altLang="en-US" sz="1200" b="0" i="0" u="none" strike="noStrike" kern="1200" cap="none" spc="0" normalizeH="0" baseline="0" noProof="0" dirty="0">
              <a:ln>
                <a:noFill/>
              </a:ln>
              <a:solidFill>
                <a:prstClr val="black"/>
              </a:solidFill>
              <a:effectLst/>
              <a:uLnTx/>
              <a:uFillTx/>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参考示例以渲染法开头</a:t>
            </a:r>
            <a:r>
              <a:rPr lang="en-US" altLang="zh-CN" dirty="0"/>
              <a:t>,</a:t>
            </a:r>
            <a:r>
              <a:rPr lang="zh-CN" altLang="en-US" dirty="0"/>
              <a:t>照应法结尾</a:t>
            </a:r>
            <a:r>
              <a:rPr lang="en-US" altLang="zh-CN" dirty="0"/>
              <a:t>,</a:t>
            </a:r>
            <a:r>
              <a:rPr lang="zh-CN" altLang="en-US" dirty="0"/>
              <a:t>使文章首尾强化了以自然之景来衬托人物心情的效果，既前后呼应，又令人回味。</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元代乔梦符提出的作文“六字诀”</a:t>
            </a:r>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kern="100" dirty="0">
                <a:latin typeface="Times New Roman" panose="02020603050405020304"/>
              </a:rPr>
              <a:t>文章的开头用了这么长一段文字，却一直在“陪伴”的主题外游离，疲沓冗长让人难以明白。 </a:t>
            </a:r>
            <a:endParaRPr lang="zh-CN" altLang="zh-CN" kern="100" dirty="0">
              <a:latin typeface="Times New Roman" panose="02020603050405020304"/>
            </a:endParaRPr>
          </a:p>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kern="100" dirty="0">
                <a:latin typeface="Times New Roman" panose="02020603050405020304"/>
              </a:rPr>
              <a:t>有些考生深得“万能开头”的真传，不管写什么文体，也不管是怎样的写作情境，总是用公式硬套，写出的开头如同嚼蜡，呆板做作，乏味至极。</a:t>
            </a:r>
            <a:r>
              <a:rPr lang="en-US" altLang="zh-CN" kern="100" dirty="0">
                <a:latin typeface="Times New Roman" panose="02020603050405020304"/>
              </a:rPr>
              <a:t>     </a:t>
            </a:r>
            <a:endParaRPr lang="zh-CN" altLang="zh-CN" kern="100" dirty="0">
              <a:latin typeface="Times New Roman" panose="02020603050405020304"/>
            </a:endParaRPr>
          </a:p>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有的考生为了展示自己的才华，将格言、警句、诗词一股脑儿地搬出来，不管是否切合题意，就堆叠一处，徒有华丽的外表。</a:t>
            </a:r>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00" dirty="0">
                <a:latin typeface="Times New Roman" panose="02020603050405020304"/>
              </a:rPr>
              <a:t>有些考生为了表达自己的立场和观点，养成了结尾喊口号的坏习惯，不管什么文章都要放一个“政治色彩浓厚”结尾，让人大跌眼镜。</a:t>
            </a:r>
            <a:endParaRPr lang="en-US" altLang="zh-CN" sz="1200" kern="100" dirty="0">
              <a:latin typeface="Times New Roman" panose="02020603050405020304"/>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200" kern="100" dirty="0">
                <a:latin typeface="Times New Roman" panose="02020603050405020304"/>
              </a:rPr>
              <a:t>这个结尾</a:t>
            </a:r>
            <a:r>
              <a:rPr lang="zh-CN" altLang="zh-CN" sz="1200" kern="100" dirty="0">
                <a:latin typeface="Times New Roman" panose="02020603050405020304"/>
              </a:rPr>
              <a:t>其情可感、其志可嘉、但作为考场作文，如此结尾“信誓旦旦”，反有讨好之嫌，不但不能引发读者的共鸣，反而让文章光彩尽失。</a:t>
            </a:r>
            <a:endParaRPr lang="zh-CN" altLang="zh-CN" sz="1200" kern="100" dirty="0">
              <a:latin typeface="Times New Roman" panose="02020603050405020304"/>
            </a:endParaRPr>
          </a:p>
          <a:p>
            <a:endParaRPr lang="zh-CN" altLang="en-US" dirty="0"/>
          </a:p>
        </p:txBody>
      </p:sp>
      <p:sp>
        <p:nvSpPr>
          <p:cNvPr id="4" name="灯片编号占位符 3"/>
          <p:cNvSpPr>
            <a:spLocks noGrp="1"/>
          </p:cNvSpPr>
          <p:nvPr>
            <p:ph type="sldNum" sz="quarter" idx="10"/>
          </p:nvPr>
        </p:nvSpPr>
        <p:spPr/>
        <p:txBody>
          <a:bodyPr/>
          <a:lstStyle/>
          <a:p>
            <a:fld id="{16E51872-EFE2-41A3-BCF4-D9886CED0397}"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7.xml"/><Relationship Id="rId6" Type="http://schemas.openxmlformats.org/officeDocument/2006/relationships/tags" Target="../tags/tag6.xml"/><Relationship Id="rId5" Type="http://schemas.openxmlformats.org/officeDocument/2006/relationships/image" Target="../media/image3.png"/><Relationship Id="rId4" Type="http://schemas.microsoft.com/office/2007/relationships/media" Target="../media/audio9.wav"/><Relationship Id="rId3" Type="http://schemas.openxmlformats.org/officeDocument/2006/relationships/audio" Target="../media/audio9.wav"/><Relationship Id="rId2" Type="http://schemas.openxmlformats.org/officeDocument/2006/relationships/image" Target="../media/image9.jpe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openxmlformats.org/officeDocument/2006/relationships/tags" Target="../tags/tag7.xml"/><Relationship Id="rId4" Type="http://schemas.openxmlformats.org/officeDocument/2006/relationships/image" Target="../media/image3.png"/><Relationship Id="rId3" Type="http://schemas.microsoft.com/office/2007/relationships/media" Target="../media/audio10.wav"/><Relationship Id="rId2" Type="http://schemas.openxmlformats.org/officeDocument/2006/relationships/audio" Target="../media/audio10.wav"/><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image" Target="../media/image3.png"/><Relationship Id="rId3" Type="http://schemas.microsoft.com/office/2007/relationships/media" Target="../media/audio11.wav"/><Relationship Id="rId2" Type="http://schemas.openxmlformats.org/officeDocument/2006/relationships/audio" Target="../media/audio11.wav"/><Relationship Id="rId1" Type="http://schemas.openxmlformats.org/officeDocument/2006/relationships/image" Target="../media/image10.GIF"/></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8.xml"/><Relationship Id="rId7" Type="http://schemas.openxmlformats.org/officeDocument/2006/relationships/image" Target="../media/image3.png"/><Relationship Id="rId6" Type="http://schemas.microsoft.com/office/2007/relationships/media" Target="../media/audio12.wav"/><Relationship Id="rId5" Type="http://schemas.openxmlformats.org/officeDocument/2006/relationships/audio" Target="../media/audio12.wav"/><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0" Type="http://schemas.openxmlformats.org/officeDocument/2006/relationships/notesSlide" Target="../notesSlides/notesSlide1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xml"/><Relationship Id="rId6" Type="http://schemas.openxmlformats.org/officeDocument/2006/relationships/tags" Target="../tags/tag9.xml"/><Relationship Id="rId5" Type="http://schemas.openxmlformats.org/officeDocument/2006/relationships/image" Target="../media/image3.png"/><Relationship Id="rId4" Type="http://schemas.microsoft.com/office/2007/relationships/media" Target="../media/audio13.wav"/><Relationship Id="rId3" Type="http://schemas.openxmlformats.org/officeDocument/2006/relationships/audio" Target="../media/audio13.wav"/><Relationship Id="rId2" Type="http://schemas.openxmlformats.org/officeDocument/2006/relationships/image" Target="../media/image14.jpe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2.xml"/><Relationship Id="rId6" Type="http://schemas.openxmlformats.org/officeDocument/2006/relationships/tags" Target="../tags/tag10.xml"/><Relationship Id="rId5" Type="http://schemas.openxmlformats.org/officeDocument/2006/relationships/image" Target="../media/image3.png"/><Relationship Id="rId4" Type="http://schemas.microsoft.com/office/2007/relationships/media" Target="../media/audio14.wav"/><Relationship Id="rId3" Type="http://schemas.openxmlformats.org/officeDocument/2006/relationships/audio" Target="../media/audio14.wav"/><Relationship Id="rId2" Type="http://schemas.openxmlformats.org/officeDocument/2006/relationships/image" Target="../media/image15.jpe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tags" Target="../tags/tag11.xml"/><Relationship Id="rId4" Type="http://schemas.openxmlformats.org/officeDocument/2006/relationships/image" Target="../media/image3.png"/><Relationship Id="rId3" Type="http://schemas.microsoft.com/office/2007/relationships/media" Target="../media/audio15.wav"/><Relationship Id="rId2" Type="http://schemas.openxmlformats.org/officeDocument/2006/relationships/audio" Target="../media/audio15.wav"/><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16.png"/><Relationship Id="rId2" Type="http://schemas.microsoft.com/office/2007/relationships/media" Target="../media/media1.mp4"/><Relationship Id="rId1" Type="http://schemas.openxmlformats.org/officeDocument/2006/relationships/video" Target="../media/media1.mp4"/></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tags" Target="../tags/tag13.xml"/><Relationship Id="rId4" Type="http://schemas.openxmlformats.org/officeDocument/2006/relationships/image" Target="../media/image3.png"/><Relationship Id="rId3" Type="http://schemas.microsoft.com/office/2007/relationships/media" Target="../media/audio16.wav"/><Relationship Id="rId2" Type="http://schemas.openxmlformats.org/officeDocument/2006/relationships/audio" Target="../media/audio16.wav"/><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3.png"/><Relationship Id="rId2" Type="http://schemas.microsoft.com/office/2007/relationships/media" Target="../media/audio2.wav"/><Relationship Id="rId1" Type="http://schemas.openxmlformats.org/officeDocument/2006/relationships/audio" Target="../media/audio2.wav"/></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2.xml"/><Relationship Id="rId5" Type="http://schemas.openxmlformats.org/officeDocument/2006/relationships/tags" Target="../tags/tag14.xml"/><Relationship Id="rId4" Type="http://schemas.openxmlformats.org/officeDocument/2006/relationships/image" Target="../media/image3.png"/><Relationship Id="rId3" Type="http://schemas.microsoft.com/office/2007/relationships/media" Target="../media/audio17.wav"/><Relationship Id="rId2" Type="http://schemas.openxmlformats.org/officeDocument/2006/relationships/audio" Target="../media/audio17.wav"/><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tags" Target="../tags/tag15.xml"/><Relationship Id="rId4" Type="http://schemas.openxmlformats.org/officeDocument/2006/relationships/image" Target="../media/image3.png"/><Relationship Id="rId3" Type="http://schemas.microsoft.com/office/2007/relationships/media" Target="../media/audio18.wav"/><Relationship Id="rId2" Type="http://schemas.openxmlformats.org/officeDocument/2006/relationships/audio" Target="../media/audio18.wav"/><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media" Target="../media/audio19.wav"/><Relationship Id="rId3" Type="http://schemas.openxmlformats.org/officeDocument/2006/relationships/audio" Target="../media/audio19.wav"/><Relationship Id="rId2" Type="http://schemas.openxmlformats.org/officeDocument/2006/relationships/image" Target="../media/image19.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2.xml"/><Relationship Id="rId6" Type="http://schemas.openxmlformats.org/officeDocument/2006/relationships/tags" Target="../tags/tag16.xml"/><Relationship Id="rId5" Type="http://schemas.openxmlformats.org/officeDocument/2006/relationships/image" Target="../media/image3.png"/><Relationship Id="rId4" Type="http://schemas.microsoft.com/office/2007/relationships/media" Target="../media/audio20.wav"/><Relationship Id="rId3" Type="http://schemas.openxmlformats.org/officeDocument/2006/relationships/audio" Target="../media/audio20.wav"/><Relationship Id="rId2" Type="http://schemas.openxmlformats.org/officeDocument/2006/relationships/image" Target="../media/image20.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3.png"/><Relationship Id="rId2" Type="http://schemas.microsoft.com/office/2007/relationships/media" Target="../media/audio21.wav"/><Relationship Id="rId1" Type="http://schemas.openxmlformats.org/officeDocument/2006/relationships/audio" Target="../media/audio21.wav"/></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microsoft.com/office/2007/relationships/media" Target="../media/audio22.wav"/><Relationship Id="rId2" Type="http://schemas.openxmlformats.org/officeDocument/2006/relationships/audio" Target="../media/audio22.wav"/><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2.xml"/><Relationship Id="rId6" Type="http://schemas.openxmlformats.org/officeDocument/2006/relationships/tags" Target="../tags/tag17.xml"/><Relationship Id="rId5" Type="http://schemas.openxmlformats.org/officeDocument/2006/relationships/image" Target="../media/image3.png"/><Relationship Id="rId4" Type="http://schemas.microsoft.com/office/2007/relationships/media" Target="../media/audio23.wav"/><Relationship Id="rId3" Type="http://schemas.openxmlformats.org/officeDocument/2006/relationships/audio" Target="../media/audio23.wav"/><Relationship Id="rId2" Type="http://schemas.openxmlformats.org/officeDocument/2006/relationships/image" Target="../media/image22.jpe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tags" Target="../tags/tag18.xml"/><Relationship Id="rId4" Type="http://schemas.openxmlformats.org/officeDocument/2006/relationships/image" Target="../media/image3.png"/><Relationship Id="rId3" Type="http://schemas.microsoft.com/office/2007/relationships/media" Target="../media/audio24.wav"/><Relationship Id="rId2" Type="http://schemas.openxmlformats.org/officeDocument/2006/relationships/audio" Target="../media/audio24.wav"/><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2.xml"/><Relationship Id="rId5" Type="http://schemas.openxmlformats.org/officeDocument/2006/relationships/tags" Target="../tags/tag19.xml"/><Relationship Id="rId4" Type="http://schemas.openxmlformats.org/officeDocument/2006/relationships/image" Target="../media/image3.png"/><Relationship Id="rId3" Type="http://schemas.microsoft.com/office/2007/relationships/media" Target="../media/audio25.wav"/><Relationship Id="rId2" Type="http://schemas.openxmlformats.org/officeDocument/2006/relationships/audio" Target="../media/audio25.wav"/><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2.xml"/><Relationship Id="rId5" Type="http://schemas.openxmlformats.org/officeDocument/2006/relationships/tags" Target="../tags/tag20.xml"/><Relationship Id="rId4" Type="http://schemas.openxmlformats.org/officeDocument/2006/relationships/image" Target="../media/image3.png"/><Relationship Id="rId3" Type="http://schemas.microsoft.com/office/2007/relationships/media" Target="../media/audio26.wav"/><Relationship Id="rId2" Type="http://schemas.openxmlformats.org/officeDocument/2006/relationships/audio" Target="../media/audio26.wav"/><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png"/><Relationship Id="rId3" Type="http://schemas.microsoft.com/office/2007/relationships/media" Target="../media/audio3.wav"/><Relationship Id="rId2" Type="http://schemas.openxmlformats.org/officeDocument/2006/relationships/audio" Target="../media/audio3.wav"/><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2.xml"/><Relationship Id="rId6" Type="http://schemas.openxmlformats.org/officeDocument/2006/relationships/tags" Target="../tags/tag21.xml"/><Relationship Id="rId5" Type="http://schemas.openxmlformats.org/officeDocument/2006/relationships/image" Target="../media/image3.png"/><Relationship Id="rId4" Type="http://schemas.microsoft.com/office/2007/relationships/media" Target="../media/audio27.wav"/><Relationship Id="rId3" Type="http://schemas.openxmlformats.org/officeDocument/2006/relationships/audio" Target="../media/audio27.wav"/><Relationship Id="rId2" Type="http://schemas.openxmlformats.org/officeDocument/2006/relationships/image" Target="../media/image24.jpeg"/><Relationship Id="rId1" Type="http://schemas.openxmlformats.org/officeDocument/2006/relationships/image" Target="../media/image23.jpe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2.xml"/><Relationship Id="rId5" Type="http://schemas.openxmlformats.org/officeDocument/2006/relationships/tags" Target="../tags/tag22.xml"/><Relationship Id="rId4" Type="http://schemas.openxmlformats.org/officeDocument/2006/relationships/image" Target="../media/image3.png"/><Relationship Id="rId3" Type="http://schemas.microsoft.com/office/2007/relationships/media" Target="../media/audio28.wav"/><Relationship Id="rId2" Type="http://schemas.openxmlformats.org/officeDocument/2006/relationships/audio" Target="../media/audio28.wav"/><Relationship Id="rId1" Type="http://schemas.openxmlformats.org/officeDocument/2006/relationships/image" Target="../media/image25.png"/></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image" Target="../media/image3.png"/><Relationship Id="rId3" Type="http://schemas.microsoft.com/office/2007/relationships/media" Target="../media/audio29.wav"/><Relationship Id="rId2" Type="http://schemas.openxmlformats.org/officeDocument/2006/relationships/audio" Target="../media/audio29.wav"/><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2.xml"/><Relationship Id="rId4" Type="http://schemas.openxmlformats.org/officeDocument/2006/relationships/tags" Target="../tags/tag24.xml"/><Relationship Id="rId3" Type="http://schemas.openxmlformats.org/officeDocument/2006/relationships/image" Target="../media/image3.png"/><Relationship Id="rId2" Type="http://schemas.microsoft.com/office/2007/relationships/media" Target="../media/audio30.wav"/><Relationship Id="rId1" Type="http://schemas.openxmlformats.org/officeDocument/2006/relationships/audio" Target="../media/audio30.wav"/></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media" Target="../media/audio31.wav"/><Relationship Id="rId3" Type="http://schemas.openxmlformats.org/officeDocument/2006/relationships/audio" Target="../media/audio31.wav"/><Relationship Id="rId2" Type="http://schemas.openxmlformats.org/officeDocument/2006/relationships/image" Target="../media/image26.jpe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2.xml"/><Relationship Id="rId6" Type="http://schemas.openxmlformats.org/officeDocument/2006/relationships/tags" Target="../tags/tag25.xml"/><Relationship Id="rId5" Type="http://schemas.openxmlformats.org/officeDocument/2006/relationships/image" Target="../media/image3.png"/><Relationship Id="rId4" Type="http://schemas.microsoft.com/office/2007/relationships/media" Target="../media/audio32.wav"/><Relationship Id="rId3" Type="http://schemas.openxmlformats.org/officeDocument/2006/relationships/audio" Target="../media/audio32.wav"/><Relationship Id="rId2" Type="http://schemas.openxmlformats.org/officeDocument/2006/relationships/image" Target="../media/image27.jpeg"/><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2.xml"/><Relationship Id="rId5" Type="http://schemas.openxmlformats.org/officeDocument/2006/relationships/image" Target="../media/image3.png"/><Relationship Id="rId4" Type="http://schemas.microsoft.com/office/2007/relationships/media" Target="../media/audio33.wav"/><Relationship Id="rId3" Type="http://schemas.openxmlformats.org/officeDocument/2006/relationships/audio" Target="../media/audio33.wav"/><Relationship Id="rId2" Type="http://schemas.openxmlformats.org/officeDocument/2006/relationships/image" Target="../media/image28.jpeg"/><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2.xml"/><Relationship Id="rId5" Type="http://schemas.openxmlformats.org/officeDocument/2006/relationships/tags" Target="../tags/tag26.xml"/><Relationship Id="rId4" Type="http://schemas.openxmlformats.org/officeDocument/2006/relationships/image" Target="../media/image3.png"/><Relationship Id="rId3" Type="http://schemas.microsoft.com/office/2007/relationships/media" Target="../media/audio34.wav"/><Relationship Id="rId2" Type="http://schemas.openxmlformats.org/officeDocument/2006/relationships/audio" Target="../media/audio34.wav"/><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xml"/><Relationship Id="rId3" Type="http://schemas.openxmlformats.org/officeDocument/2006/relationships/image" Target="../media/image3.png"/><Relationship Id="rId2" Type="http://schemas.microsoft.com/office/2007/relationships/media" Target="../media/audio35.wav"/><Relationship Id="rId1" Type="http://schemas.openxmlformats.org/officeDocument/2006/relationships/audio" Target="../media/audio35.wav"/></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9.png"/><Relationship Id="rId3" Type="http://schemas.microsoft.com/office/2007/relationships/media" Target="../media/audio36.wav"/><Relationship Id="rId2" Type="http://schemas.openxmlformats.org/officeDocument/2006/relationships/audio" Target="../media/audio36.wav"/><Relationship Id="rId1" Type="http://schemas.openxmlformats.org/officeDocument/2006/relationships/image" Target="../media/image10.GIF"/></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3.png"/><Relationship Id="rId3" Type="http://schemas.microsoft.com/office/2007/relationships/media" Target="../media/audio4.wav"/><Relationship Id="rId2" Type="http://schemas.openxmlformats.org/officeDocument/2006/relationships/audio" Target="../media/audio4.wav"/><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7.xml"/><Relationship Id="rId7" Type="http://schemas.openxmlformats.org/officeDocument/2006/relationships/tags" Target="../tags/tag1.xml"/><Relationship Id="rId6" Type="http://schemas.openxmlformats.org/officeDocument/2006/relationships/image" Target="../media/image3.png"/><Relationship Id="rId5" Type="http://schemas.microsoft.com/office/2007/relationships/media" Target="../media/audio5.wav"/><Relationship Id="rId4" Type="http://schemas.openxmlformats.org/officeDocument/2006/relationships/audio" Target="../media/audio5.wav"/><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tags" Target="../tags/tag2.xml"/><Relationship Id="rId4" Type="http://schemas.openxmlformats.org/officeDocument/2006/relationships/image" Target="../media/image3.png"/><Relationship Id="rId3" Type="http://schemas.microsoft.com/office/2007/relationships/media" Target="../media/audio6.wav"/><Relationship Id="rId2" Type="http://schemas.openxmlformats.org/officeDocument/2006/relationships/audio" Target="../media/audio6.wav"/><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3.xml"/><Relationship Id="rId2" Type="http://schemas.openxmlformats.org/officeDocument/2006/relationships/image" Target="../media/image6.GIF"/><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7.xml"/><Relationship Id="rId6" Type="http://schemas.openxmlformats.org/officeDocument/2006/relationships/tags" Target="../tags/tag4.xml"/><Relationship Id="rId5" Type="http://schemas.openxmlformats.org/officeDocument/2006/relationships/image" Target="../media/image3.png"/><Relationship Id="rId4" Type="http://schemas.microsoft.com/office/2007/relationships/media" Target="../media/audio7.wav"/><Relationship Id="rId3" Type="http://schemas.openxmlformats.org/officeDocument/2006/relationships/audio" Target="../media/audio7.wav"/><Relationship Id="rId2" Type="http://schemas.openxmlformats.org/officeDocument/2006/relationships/image" Target="../media/image1.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7.xml"/><Relationship Id="rId6" Type="http://schemas.openxmlformats.org/officeDocument/2006/relationships/tags" Target="../tags/tag5.xml"/><Relationship Id="rId5" Type="http://schemas.openxmlformats.org/officeDocument/2006/relationships/image" Target="../media/image3.png"/><Relationship Id="rId4" Type="http://schemas.microsoft.com/office/2007/relationships/media" Target="../media/audio8.wav"/><Relationship Id="rId3" Type="http://schemas.openxmlformats.org/officeDocument/2006/relationships/audio" Target="../media/audio8.wav"/><Relationship Id="rId2" Type="http://schemas.openxmlformats.org/officeDocument/2006/relationships/image" Target="../media/image8.jpe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3"/>
          <p:cNvSpPr txBox="1">
            <a:spLocks noChangeArrowheads="1"/>
          </p:cNvSpPr>
          <p:nvPr/>
        </p:nvSpPr>
        <p:spPr bwMode="auto">
          <a:xfrm>
            <a:off x="2567608" y="1196752"/>
            <a:ext cx="7128792"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800" b="1" dirty="0">
                <a:latin typeface="华文行楷" pitchFamily="2" charset="-122"/>
                <a:ea typeface="华文行楷" pitchFamily="2" charset="-122"/>
                <a:cs typeface="+mj-cs"/>
              </a:rPr>
              <a:t>列夫</a:t>
            </a:r>
            <a:r>
              <a:rPr lang="en-US" altLang="zh-CN" sz="4800" b="1" dirty="0">
                <a:latin typeface="华文行楷" pitchFamily="2" charset="-122"/>
                <a:ea typeface="华文行楷" pitchFamily="2" charset="-122"/>
                <a:cs typeface="+mj-cs"/>
              </a:rPr>
              <a:t>·</a:t>
            </a:r>
            <a:r>
              <a:rPr lang="zh-CN" altLang="en-US" sz="4800" b="1" dirty="0">
                <a:latin typeface="华文行楷" pitchFamily="2" charset="-122"/>
                <a:ea typeface="华文行楷" pitchFamily="2" charset="-122"/>
                <a:cs typeface="+mj-cs"/>
              </a:rPr>
              <a:t>托尔斯泰的故事</a:t>
            </a:r>
            <a:endParaRPr lang="zh-CN" altLang="en-US" sz="4800" b="1" dirty="0">
              <a:latin typeface="华文行楷" pitchFamily="2" charset="-122"/>
              <a:ea typeface="华文行楷" pitchFamily="2" charset="-122"/>
              <a:cs typeface="+mj-cs"/>
            </a:endParaRPr>
          </a:p>
        </p:txBody>
      </p:sp>
      <p:sp>
        <p:nvSpPr>
          <p:cNvPr id="9" name="矩形 8"/>
          <p:cNvSpPr/>
          <p:nvPr/>
        </p:nvSpPr>
        <p:spPr>
          <a:xfrm>
            <a:off x="1847528" y="2276872"/>
            <a:ext cx="5472608" cy="2168525"/>
          </a:xfrm>
          <a:prstGeom prst="rect">
            <a:avLst/>
          </a:prstGeom>
        </p:spPr>
        <p:txBody>
          <a:bodyPr wrap="square">
            <a:spAutoFit/>
          </a:bodyPr>
          <a:lstStyle/>
          <a:p>
            <a:pPr indent="276225" algn="just">
              <a:lnSpc>
                <a:spcPct val="150000"/>
              </a:lnSpc>
              <a:spcAft>
                <a:spcPts val="0"/>
              </a:spcAft>
            </a:pPr>
            <a:r>
              <a:rPr lang="en-US" altLang="zh-CN" sz="3000" b="1" kern="100" dirty="0">
                <a:latin typeface="微软雅黑" panose="020B0503020204020204" pitchFamily="34" charset="-122"/>
                <a:ea typeface="微软雅黑" panose="020B0503020204020204" pitchFamily="34" charset="-122"/>
              </a:rPr>
              <a:t>   《</a:t>
            </a:r>
            <a:r>
              <a:rPr lang="zh-CN" altLang="en-US" sz="3000" b="1" kern="100" dirty="0">
                <a:latin typeface="微软雅黑" panose="020B0503020204020204" pitchFamily="34" charset="-122"/>
                <a:ea typeface="微软雅黑" panose="020B0503020204020204" pitchFamily="34" charset="-122"/>
              </a:rPr>
              <a:t>安娜</a:t>
            </a:r>
            <a:r>
              <a:rPr lang="en-US" altLang="zh-CN" sz="3000" b="1" kern="100" dirty="0">
                <a:latin typeface="微软雅黑" panose="020B0503020204020204" pitchFamily="34" charset="-122"/>
                <a:ea typeface="微软雅黑" panose="020B0503020204020204" pitchFamily="34" charset="-122"/>
              </a:rPr>
              <a:t>·</a:t>
            </a:r>
            <a:r>
              <a:rPr lang="zh-CN" altLang="en-US" sz="3000" b="1" kern="100" dirty="0">
                <a:latin typeface="微软雅黑" panose="020B0503020204020204" pitchFamily="34" charset="-122"/>
                <a:ea typeface="微软雅黑" panose="020B0503020204020204" pitchFamily="34" charset="-122"/>
              </a:rPr>
              <a:t>卡列尼娜</a:t>
            </a:r>
            <a:r>
              <a:rPr lang="en-US" altLang="zh-CN" sz="3000" b="1" kern="100" dirty="0">
                <a:latin typeface="微软雅黑" panose="020B0503020204020204" pitchFamily="34" charset="-122"/>
                <a:ea typeface="微软雅黑" panose="020B0503020204020204" pitchFamily="34" charset="-122"/>
              </a:rPr>
              <a:t>》</a:t>
            </a:r>
            <a:r>
              <a:rPr lang="zh-CN" altLang="en-US" sz="3000" b="1" kern="100" dirty="0">
                <a:latin typeface="微软雅黑" panose="020B0503020204020204" pitchFamily="34" charset="-122"/>
                <a:ea typeface="微软雅黑" panose="020B0503020204020204" pitchFamily="34" charset="-122"/>
              </a:rPr>
              <a:t>开头：</a:t>
            </a:r>
            <a:endParaRPr lang="en-US" altLang="zh-CN" sz="3000" b="1" kern="100" dirty="0">
              <a:latin typeface="微软雅黑" panose="020B0503020204020204" pitchFamily="34" charset="-122"/>
              <a:ea typeface="微软雅黑" panose="020B0503020204020204" pitchFamily="34" charset="-122"/>
            </a:endParaRPr>
          </a:p>
          <a:p>
            <a:pPr indent="276225" algn="just">
              <a:lnSpc>
                <a:spcPct val="150000"/>
              </a:lnSpc>
              <a:spcAft>
                <a:spcPts val="0"/>
              </a:spcAft>
            </a:pPr>
            <a:r>
              <a:rPr lang="en-US" altLang="zh-CN" sz="3000" b="1" kern="100" dirty="0">
                <a:solidFill>
                  <a:schemeClr val="accent1">
                    <a:lumMod val="75000"/>
                  </a:schemeClr>
                </a:solidFill>
                <a:latin typeface="微软雅黑" panose="020B0503020204020204" pitchFamily="34" charset="-122"/>
                <a:ea typeface="微软雅黑" panose="020B0503020204020204" pitchFamily="34" charset="-122"/>
              </a:rPr>
              <a:t>     </a:t>
            </a:r>
            <a:r>
              <a:rPr lang="zh-CN" altLang="en-US" sz="3000" b="1" kern="100" dirty="0">
                <a:solidFill>
                  <a:schemeClr val="accent1">
                    <a:lumMod val="75000"/>
                  </a:schemeClr>
                </a:solidFill>
                <a:latin typeface="微软雅黑" panose="020B0503020204020204" pitchFamily="34" charset="-122"/>
                <a:ea typeface="微软雅黑" panose="020B0503020204020204" pitchFamily="34" charset="-122"/>
              </a:rPr>
              <a:t>幸福的家庭都是相似的，不幸的家庭各有各的不幸。</a:t>
            </a:r>
            <a:endParaRPr lang="zh-CN" altLang="zh-CN" sz="3000" b="1" kern="100"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14337" name="Picture 1" descr="C:\Users\zy\Documents\Tencent Files\446148671\Image\C2C\RSLZW897{F0)M_6$QN)5{]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6160" y="2132856"/>
            <a:ext cx="2817628" cy="3236333"/>
          </a:xfrm>
          <a:prstGeom prst="rect">
            <a:avLst/>
          </a:prstGeom>
          <a:noFill/>
          <a:extLst>
            <a:ext uri="{909E8E84-426E-40DD-AFC4-6F175D3DCCD1}">
              <a14:hiddenFill xmlns:a14="http://schemas.microsoft.com/office/drawing/2010/main">
                <a:solidFill>
                  <a:srgbClr val="FFFFFF"/>
                </a:solidFill>
              </a14:hiddenFill>
            </a:ext>
          </a:extLst>
        </p:spPr>
      </p:pic>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31705" y="602170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41754">
        <p:cut/>
      </p:transition>
    </mc:Choice>
    <mc:Fallback>
      <p:transition advTm="41754">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711624" y="888975"/>
            <a:ext cx="7128792"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800" b="1" dirty="0">
                <a:solidFill>
                  <a:srgbClr val="FF0000"/>
                </a:solidFill>
                <a:latin typeface="华文新魏" panose="02010800040101010101" pitchFamily="2" charset="-122"/>
                <a:ea typeface="华文新魏" panose="02010800040101010101" pitchFamily="2" charset="-122"/>
                <a:cs typeface="+mj-cs"/>
              </a:rPr>
              <a:t>作文结尾头常见误区</a:t>
            </a:r>
            <a:endParaRPr lang="zh-CN" altLang="en-US" sz="4800" b="1" dirty="0">
              <a:solidFill>
                <a:srgbClr val="FF0000"/>
              </a:solidFill>
              <a:latin typeface="华文新魏" panose="02010800040101010101" pitchFamily="2" charset="-122"/>
              <a:ea typeface="华文新魏" panose="02010800040101010101" pitchFamily="2" charset="-122"/>
              <a:cs typeface="+mj-cs"/>
            </a:endParaRPr>
          </a:p>
        </p:txBody>
      </p:sp>
      <p:sp>
        <p:nvSpPr>
          <p:cNvPr id="3" name="Text Box 3"/>
          <p:cNvSpPr txBox="1">
            <a:spLocks noChangeArrowheads="1"/>
          </p:cNvSpPr>
          <p:nvPr/>
        </p:nvSpPr>
        <p:spPr bwMode="auto">
          <a:xfrm>
            <a:off x="1847528" y="1844824"/>
            <a:ext cx="432048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en-US" altLang="zh-CN" sz="2800" b="1" dirty="0">
                <a:solidFill>
                  <a:prstClr val="black"/>
                </a:solidFill>
                <a:latin typeface="微软雅黑" panose="020B0503020204020204" pitchFamily="34" charset="-122"/>
                <a:ea typeface="微软雅黑" panose="020B0503020204020204" pitchFamily="34" charset="-122"/>
                <a:cs typeface="+mj-cs"/>
              </a:rPr>
              <a:t>2. </a:t>
            </a:r>
            <a:r>
              <a:rPr lang="zh-CN" altLang="en-US" sz="2800" b="1" dirty="0">
                <a:solidFill>
                  <a:prstClr val="black"/>
                </a:solidFill>
                <a:latin typeface="微软雅黑" panose="020B0503020204020204" pitchFamily="34" charset="-122"/>
                <a:ea typeface="微软雅黑" panose="020B0503020204020204" pitchFamily="34" charset="-122"/>
                <a:cs typeface="+mj-cs"/>
              </a:rPr>
              <a:t>空喊口号，呼告无力</a:t>
            </a:r>
            <a:endParaRPr lang="zh-CN" altLang="en-US" sz="2800" b="1" dirty="0">
              <a:solidFill>
                <a:prstClr val="black"/>
              </a:solidFill>
              <a:latin typeface="微软雅黑" panose="020B0503020204020204" pitchFamily="34" charset="-122"/>
              <a:ea typeface="微软雅黑" panose="020B0503020204020204" pitchFamily="34" charset="-122"/>
              <a:cs typeface="+mj-cs"/>
            </a:endParaRPr>
          </a:p>
        </p:txBody>
      </p:sp>
      <p:sp>
        <p:nvSpPr>
          <p:cNvPr id="4" name="矩形 3"/>
          <p:cNvSpPr/>
          <p:nvPr/>
        </p:nvSpPr>
        <p:spPr>
          <a:xfrm>
            <a:off x="1631504" y="2492896"/>
            <a:ext cx="8712968" cy="2722880"/>
          </a:xfrm>
          <a:prstGeom prst="rect">
            <a:avLst/>
          </a:prstGeom>
        </p:spPr>
        <p:txBody>
          <a:bodyPr wrap="square">
            <a:spAutoFit/>
          </a:bodyPr>
          <a:lstStyle/>
          <a:p>
            <a:pPr indent="276225">
              <a:lnSpc>
                <a:spcPct val="150000"/>
              </a:lnSpc>
              <a:spcAft>
                <a:spcPts val="0"/>
              </a:spcAft>
            </a:pPr>
            <a:r>
              <a:rPr lang="en-US" altLang="zh-CN" sz="3000" b="1" kern="100" dirty="0">
                <a:latin typeface="华文楷体" panose="02010600040101010101" pitchFamily="2" charset="-122"/>
                <a:ea typeface="华文楷体" panose="02010600040101010101" pitchFamily="2" charset="-122"/>
              </a:rPr>
              <a:t>  </a:t>
            </a:r>
            <a:r>
              <a:rPr lang="zh-CN" altLang="zh-CN" sz="2800" b="1" kern="100" dirty="0">
                <a:latin typeface="华文楷体" panose="02010600040101010101" pitchFamily="2" charset="-122"/>
                <a:ea typeface="华文楷体" panose="02010600040101010101" pitchFamily="2" charset="-122"/>
              </a:rPr>
              <a:t>中考作文中</a:t>
            </a:r>
            <a:r>
              <a:rPr lang="zh-CN" altLang="en-US" sz="2800" b="1" kern="100" dirty="0">
                <a:latin typeface="华文楷体" panose="02010600040101010101" pitchFamily="2" charset="-122"/>
                <a:ea typeface="华文楷体" panose="02010600040101010101" pitchFamily="2" charset="-122"/>
              </a:rPr>
              <a:t>一位考生</a:t>
            </a:r>
            <a:r>
              <a:rPr lang="zh-CN" altLang="zh-CN" sz="2800" b="1" kern="100" dirty="0">
                <a:latin typeface="华文楷体" panose="02010600040101010101" pitchFamily="2" charset="-122"/>
                <a:ea typeface="华文楷体" panose="02010600040101010101" pitchFamily="2" charset="-122"/>
              </a:rPr>
              <a:t>的一个结尾：</a:t>
            </a:r>
            <a:endParaRPr lang="en-US" altLang="zh-CN" sz="2800" b="1" kern="100" dirty="0">
              <a:latin typeface="华文楷体" panose="02010600040101010101" pitchFamily="2" charset="-122"/>
              <a:ea typeface="华文楷体" panose="02010600040101010101" pitchFamily="2" charset="-122"/>
            </a:endParaRPr>
          </a:p>
          <a:p>
            <a:pPr indent="276225" algn="just">
              <a:lnSpc>
                <a:spcPct val="150000"/>
              </a:lnSpc>
              <a:spcAft>
                <a:spcPts val="0"/>
              </a:spcAft>
            </a:pPr>
            <a:r>
              <a:rPr lang="en-US" altLang="zh-CN" sz="2800" b="1" kern="100" dirty="0">
                <a:latin typeface="华文楷体" panose="02010600040101010101" pitchFamily="2" charset="-122"/>
                <a:ea typeface="华文楷体" panose="02010600040101010101" pitchFamily="2" charset="-122"/>
              </a:rPr>
              <a:t> </a:t>
            </a:r>
            <a:r>
              <a:rPr lang="zh-CN" altLang="zh-CN" sz="2800" b="1" kern="100" dirty="0">
                <a:latin typeface="华文楷体" panose="02010600040101010101" pitchFamily="2" charset="-122"/>
                <a:ea typeface="华文楷体" panose="02010600040101010101" pitchFamily="2" charset="-122"/>
              </a:rPr>
              <a:t>“亲爱的同学们，让我们紧紧团结在党中央的周围，好好学习，天天向上，为了伟大的祖国更加繁荣、昌盛努力奋斗！”</a:t>
            </a:r>
            <a:endParaRPr lang="zh-CN" altLang="en-US" sz="2800" b="1" dirty="0">
              <a:solidFill>
                <a:prstClr val="black"/>
              </a:solidFill>
              <a:latin typeface="华文楷体" panose="02010600040101010101" pitchFamily="2" charset="-122"/>
              <a:ea typeface="华文楷体" panose="02010600040101010101"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7884" y="4725144"/>
            <a:ext cx="1944216" cy="1840452"/>
          </a:xfrm>
          <a:prstGeom prst="rect">
            <a:avLst/>
          </a:prstGeom>
        </p:spPr>
      </p:pic>
      <p:pic>
        <p:nvPicPr>
          <p:cNvPr id="5" name="音频 4">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250" advTm="3773">
        <p:pull/>
      </p:transition>
    </mc:Choice>
    <mc:Fallback>
      <p:transition advTm="3773">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5"/>
                </p:tgtEl>
              </p:cMediaNode>
            </p:audio>
          </p:childTnLst>
        </p:cTn>
      </p:par>
    </p:tnLst>
    <p:bldLst>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2999656" y="692696"/>
            <a:ext cx="7128792"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800" b="1" dirty="0">
                <a:solidFill>
                  <a:srgbClr val="FF0000"/>
                </a:solidFill>
                <a:latin typeface="华文新魏" panose="02010800040101010101" pitchFamily="2" charset="-122"/>
                <a:ea typeface="华文新魏" panose="02010800040101010101" pitchFamily="2" charset="-122"/>
                <a:cs typeface="+mj-cs"/>
              </a:rPr>
              <a:t>作文结尾常见误区</a:t>
            </a:r>
            <a:endParaRPr lang="zh-CN" altLang="en-US" sz="4800" b="1" dirty="0">
              <a:solidFill>
                <a:srgbClr val="FF0000"/>
              </a:solidFill>
              <a:latin typeface="华文新魏" panose="02010800040101010101" pitchFamily="2" charset="-122"/>
              <a:ea typeface="华文新魏" panose="02010800040101010101" pitchFamily="2" charset="-122"/>
              <a:cs typeface="+mj-cs"/>
            </a:endParaRPr>
          </a:p>
        </p:txBody>
      </p:sp>
      <p:sp>
        <p:nvSpPr>
          <p:cNvPr id="2" name="矩形 1"/>
          <p:cNvSpPr/>
          <p:nvPr/>
        </p:nvSpPr>
        <p:spPr>
          <a:xfrm>
            <a:off x="1703512" y="2013817"/>
            <a:ext cx="8856984" cy="4569460"/>
          </a:xfrm>
          <a:prstGeom prst="rect">
            <a:avLst/>
          </a:prstGeom>
        </p:spPr>
        <p:txBody>
          <a:bodyPr wrap="square">
            <a:spAutoFit/>
          </a:bodyPr>
          <a:lstStyle/>
          <a:p>
            <a:pPr indent="266700">
              <a:lnSpc>
                <a:spcPct val="130000"/>
              </a:lnSpc>
              <a:spcAft>
                <a:spcPts val="0"/>
              </a:spcAft>
            </a:pPr>
            <a:r>
              <a:rPr lang="zh-CN" altLang="zh-CN" sz="2800" b="1" kern="100" dirty="0">
                <a:latin typeface="华文楷体" panose="02010600040101010101" pitchFamily="2" charset="-122"/>
                <a:ea typeface="华文楷体" panose="02010600040101010101" pitchFamily="2" charset="-122"/>
              </a:rPr>
              <a:t>《走一步，再走一步》这样结尾：</a:t>
            </a:r>
            <a:r>
              <a:rPr lang="en-US" altLang="zh-CN" sz="2800" b="1" kern="100" dirty="0">
                <a:latin typeface="华文楷体" panose="02010600040101010101" pitchFamily="2" charset="-122"/>
                <a:ea typeface="华文楷体" panose="02010600040101010101" pitchFamily="2" charset="-122"/>
              </a:rPr>
              <a:t> </a:t>
            </a:r>
            <a:endParaRPr lang="zh-CN" altLang="zh-CN" sz="2800" b="1" kern="100" dirty="0">
              <a:latin typeface="华文楷体" panose="02010600040101010101" pitchFamily="2" charset="-122"/>
              <a:ea typeface="华文楷体" panose="02010600040101010101" pitchFamily="2" charset="-122"/>
            </a:endParaRPr>
          </a:p>
          <a:p>
            <a:pPr indent="276225" algn="just">
              <a:lnSpc>
                <a:spcPct val="130000"/>
              </a:lnSpc>
              <a:spcAft>
                <a:spcPts val="0"/>
              </a:spcAft>
            </a:pPr>
            <a:r>
              <a:rPr lang="en-US" altLang="zh-CN" sz="2800" b="1" kern="100" dirty="0">
                <a:latin typeface="华文楷体" panose="02010600040101010101" pitchFamily="2" charset="-122"/>
                <a:ea typeface="华文楷体" panose="02010600040101010101" pitchFamily="2" charset="-122"/>
              </a:rPr>
              <a:t>     </a:t>
            </a:r>
            <a:r>
              <a:rPr lang="zh-CN" altLang="zh-CN" sz="2800" b="1" kern="100" dirty="0">
                <a:latin typeface="华文楷体" panose="02010600040101010101" pitchFamily="2" charset="-122"/>
                <a:ea typeface="华文楷体" panose="02010600040101010101" pitchFamily="2" charset="-122"/>
              </a:rPr>
              <a:t>不要想着距离有多远，只要想着你是在走一小步。坚持地走一步，再走一步，直到抵达你所要到的地方。其实，坚持，不是谁特别拥有的品质。只要愿意，任何人都可以坚持到底，成为胜利者。坚持到底就会成为胜利者。这时，你便可以惊奇而自豪地回头看看，自己所走过的路程是多么漫长。</a:t>
            </a:r>
            <a:r>
              <a:rPr lang="en-US" altLang="zh-CN" sz="2800" b="1" kern="100" dirty="0">
                <a:latin typeface="华文楷体" panose="02010600040101010101" pitchFamily="2" charset="-122"/>
                <a:ea typeface="华文楷体" panose="02010600040101010101" pitchFamily="2" charset="-122"/>
              </a:rPr>
              <a:t> </a:t>
            </a:r>
            <a:endParaRPr lang="zh-CN" altLang="zh-CN" sz="2800" b="1" kern="100" dirty="0">
              <a:latin typeface="华文楷体" panose="02010600040101010101" pitchFamily="2" charset="-122"/>
              <a:ea typeface="华文楷体" panose="02010600040101010101" pitchFamily="2" charset="-122"/>
            </a:endParaRPr>
          </a:p>
          <a:p>
            <a:pPr indent="276225" algn="just">
              <a:lnSpc>
                <a:spcPct val="130000"/>
              </a:lnSpc>
            </a:pPr>
            <a:endParaRPr lang="zh-CN" altLang="zh-CN" sz="2800" b="1" kern="100" dirty="0">
              <a:solidFill>
                <a:prstClr val="black"/>
              </a:solidFill>
              <a:latin typeface="宋体" panose="02010600030101010101" pitchFamily="2" charset="-122"/>
            </a:endParaRPr>
          </a:p>
        </p:txBody>
      </p:sp>
      <p:sp>
        <p:nvSpPr>
          <p:cNvPr id="5" name="Text Box 3"/>
          <p:cNvSpPr txBox="1">
            <a:spLocks noChangeArrowheads="1"/>
          </p:cNvSpPr>
          <p:nvPr/>
        </p:nvSpPr>
        <p:spPr bwMode="auto">
          <a:xfrm>
            <a:off x="1811524" y="1523693"/>
            <a:ext cx="432048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en-US" altLang="zh-CN" sz="2800" b="1" dirty="0">
                <a:solidFill>
                  <a:prstClr val="black"/>
                </a:solidFill>
                <a:latin typeface="微软雅黑" panose="020B0503020204020204" pitchFamily="34" charset="-122"/>
                <a:ea typeface="微软雅黑" panose="020B0503020204020204" pitchFamily="34" charset="-122"/>
                <a:cs typeface="+mj-cs"/>
              </a:rPr>
              <a:t>3. </a:t>
            </a:r>
            <a:r>
              <a:rPr lang="zh-CN" altLang="en-US" sz="2800" b="1" dirty="0">
                <a:solidFill>
                  <a:prstClr val="black"/>
                </a:solidFill>
                <a:latin typeface="微软雅黑" panose="020B0503020204020204" pitchFamily="34" charset="-122"/>
                <a:ea typeface="微软雅黑" panose="020B0503020204020204" pitchFamily="34" charset="-122"/>
                <a:cs typeface="+mj-cs"/>
              </a:rPr>
              <a:t>拖泥带水，画蛇添足</a:t>
            </a:r>
            <a:endParaRPr lang="zh-CN" altLang="en-US" sz="2800" b="1" dirty="0">
              <a:solidFill>
                <a:prstClr val="black"/>
              </a:solidFill>
              <a:latin typeface="微软雅黑" panose="020B0503020204020204" pitchFamily="34" charset="-122"/>
              <a:ea typeface="微软雅黑" panose="020B0503020204020204" pitchFamily="34" charset="-122"/>
              <a:cs typeface="+mj-cs"/>
            </a:endParaRPr>
          </a:p>
        </p:txBody>
      </p:sp>
      <p:pic>
        <p:nvPicPr>
          <p:cNvPr id="3" name="音频 2">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250" advTm="9664">
        <p:pull/>
      </p:transition>
    </mc:Choice>
    <mc:Fallback>
      <p:transition advTm="9664">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3"/>
                </p:tgtEl>
              </p:cMediaNode>
            </p:audio>
          </p:childTnLst>
        </p:cTn>
      </p:par>
    </p:tnLst>
    <p:bldLst>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20010" y="1499870"/>
            <a:ext cx="6951980" cy="706755"/>
          </a:xfrm>
          <a:prstGeom prst="rect">
            <a:avLst/>
          </a:prstGeom>
          <a:noFill/>
        </p:spPr>
        <p:txBody>
          <a:bodyPr wrap="square" rtlCol="0">
            <a:spAutoFit/>
          </a:bodyPr>
          <a:lstStyle/>
          <a:p>
            <a:r>
              <a:rPr lang="en-US" altLang="zh-CN" sz="4000" dirty="0">
                <a:latin typeface="Lucida Handwriting" panose="03010101010101010101" pitchFamily="66" charset="0"/>
              </a:rPr>
              <a:t>A </a:t>
            </a:r>
            <a:r>
              <a:rPr lang="zh-CN" altLang="en-US" sz="4000" dirty="0">
                <a:latin typeface="Lucida Handwriting" panose="03010101010101010101" pitchFamily="66" charset="0"/>
              </a:rPr>
              <a:t> </a:t>
            </a:r>
            <a:r>
              <a:rPr lang="en-US" altLang="zh-CN" sz="4000" dirty="0">
                <a:latin typeface="Lucida Handwriting" panose="03010101010101010101" pitchFamily="66" charset="0"/>
              </a:rPr>
              <a:t>good begin  is  half  done .</a:t>
            </a:r>
            <a:endParaRPr lang="zh-CN" altLang="en-US" sz="4000" dirty="0">
              <a:latin typeface="Lucida Handwriting" panose="03010101010101010101" pitchFamily="66" charset="0"/>
            </a:endParaRPr>
          </a:p>
        </p:txBody>
      </p:sp>
      <p:pic>
        <p:nvPicPr>
          <p:cNvPr id="4" name="图片 3"/>
          <p:cNvPicPr>
            <a:picLocks noChangeAspect="1"/>
          </p:cNvPicPr>
          <p:nvPr/>
        </p:nvPicPr>
        <p:blipFill>
          <a:blip r:embed="rId1"/>
          <a:stretch>
            <a:fillRect/>
          </a:stretch>
        </p:blipFill>
        <p:spPr>
          <a:xfrm>
            <a:off x="7536160" y="3068960"/>
            <a:ext cx="2286000" cy="2286000"/>
          </a:xfrm>
          <a:prstGeom prst="rect">
            <a:avLst/>
          </a:prstGeom>
        </p:spPr>
      </p:pic>
      <p:pic>
        <p:nvPicPr>
          <p:cNvPr id="3" name="音频 2">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Tm="5715">
        <p:pull/>
      </p:transition>
    </mc:Choice>
    <mc:Fallback>
      <p:transition advTm="5715">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2927648" y="861741"/>
            <a:ext cx="6498468"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开头技法欣赏与判断</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sp>
        <p:nvSpPr>
          <p:cNvPr id="10" name="文本框 9"/>
          <p:cNvSpPr txBox="1"/>
          <p:nvPr/>
        </p:nvSpPr>
        <p:spPr>
          <a:xfrm>
            <a:off x="1703705" y="4220845"/>
            <a:ext cx="5768340" cy="2030095"/>
          </a:xfrm>
          <a:prstGeom prst="rect">
            <a:avLst/>
          </a:prstGeom>
          <a:solidFill>
            <a:schemeClr val="bg1"/>
          </a:solidFill>
          <a:ln w="47625">
            <a:solidFill>
              <a:srgbClr val="00B050"/>
            </a:solidFill>
            <a:prstDash val="dash"/>
            <a:bevel/>
          </a:ln>
        </p:spPr>
        <p:txBody>
          <a:bodyPr wrap="square" rtlCol="0">
            <a:spAutoFit/>
          </a:body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rPr>
              <a:t>要素法：</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交代事情发生的时间、地点、人物等</a:t>
            </a:r>
            <a:r>
              <a:rPr lang="zh-CN" altLang="en-US" sz="2800" b="1" dirty="0">
                <a:solidFill>
                  <a:srgbClr val="FF0000"/>
                </a:solidFill>
                <a:latin typeface="微软雅黑" panose="020B0503020204020204" pitchFamily="34" charset="-122"/>
                <a:ea typeface="微软雅黑" panose="020B0503020204020204" pitchFamily="34" charset="-122"/>
              </a:rPr>
              <a:t>记叙要素</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，或先用简洁的语言概述全文的主要事情和情节</a:t>
            </a:r>
            <a:r>
              <a:rPr lang="zh-CN" altLang="en-US" sz="2800" b="1" dirty="0">
                <a:solidFill>
                  <a:schemeClr val="accent1"/>
                </a:solidFill>
                <a:latin typeface="微软雅黑" panose="020B0503020204020204" pitchFamily="34" charset="-122"/>
                <a:ea typeface="微软雅黑" panose="020B0503020204020204" pitchFamily="34" charset="-122"/>
              </a:rPr>
              <a:t>。</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3" name="矩形 2"/>
          <p:cNvSpPr/>
          <p:nvPr/>
        </p:nvSpPr>
        <p:spPr>
          <a:xfrm>
            <a:off x="1919012" y="1651614"/>
            <a:ext cx="8930039" cy="1383665"/>
          </a:xfrm>
          <a:prstGeom prst="rect">
            <a:avLst/>
          </a:prstGeom>
        </p:spPr>
        <p:txBody>
          <a:bodyPr wrap="square">
            <a:spAutoFit/>
          </a:bodyPr>
          <a:lstStyle/>
          <a:p>
            <a:pPr algn="just">
              <a:spcAft>
                <a:spcPts val="0"/>
              </a:spcAft>
            </a:pPr>
            <a:r>
              <a:rPr lang="en-US" altLang="zh-CN" sz="2800" kern="100" dirty="0">
                <a:latin typeface="微软雅黑" panose="020B0503020204020204" pitchFamily="34" charset="-122"/>
                <a:ea typeface="微软雅黑" panose="020B0503020204020204" pitchFamily="34" charset="-122"/>
              </a:rPr>
              <a:t>1.</a:t>
            </a:r>
            <a:r>
              <a:rPr lang="zh-CN" altLang="zh-CN" sz="2800" kern="100" dirty="0">
                <a:latin typeface="微软雅黑" panose="020B0503020204020204" pitchFamily="34" charset="-122"/>
                <a:ea typeface="微软雅黑" panose="020B0503020204020204" pitchFamily="34" charset="-122"/>
              </a:rPr>
              <a:t>莫怀戚《散步》</a:t>
            </a:r>
            <a:r>
              <a:rPr lang="en-US" altLang="zh-CN" sz="2800" kern="100" dirty="0">
                <a:latin typeface="微软雅黑" panose="020B0503020204020204" pitchFamily="34" charset="-122"/>
                <a:ea typeface="微软雅黑" panose="020B0503020204020204" pitchFamily="34" charset="-122"/>
              </a:rPr>
              <a:t> </a:t>
            </a:r>
            <a:endParaRPr lang="en-US" altLang="zh-CN" sz="2800" kern="100" dirty="0">
              <a:latin typeface="微软雅黑" panose="020B0503020204020204" pitchFamily="34" charset="-122"/>
              <a:ea typeface="微软雅黑" panose="020B0503020204020204" pitchFamily="34" charset="-122"/>
            </a:endParaRPr>
          </a:p>
          <a:p>
            <a:pPr algn="just">
              <a:spcAft>
                <a:spcPts val="0"/>
              </a:spcAft>
            </a:pPr>
            <a:endParaRPr lang="en-US" altLang="zh-CN" sz="2800" kern="100" dirty="0">
              <a:latin typeface="微软雅黑" panose="020B0503020204020204" pitchFamily="34" charset="-122"/>
              <a:ea typeface="微软雅黑" panose="020B0503020204020204" pitchFamily="34" charset="-122"/>
            </a:endParaRPr>
          </a:p>
          <a:p>
            <a:pPr algn="just">
              <a:spcAft>
                <a:spcPts val="0"/>
              </a:spcAft>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我们在田野散步</a:t>
            </a:r>
            <a:r>
              <a:rPr lang="en-US" altLang="zh-CN" sz="2800" kern="100" dirty="0">
                <a:latin typeface="微软雅黑" panose="020B0503020204020204" pitchFamily="34" charset="-122"/>
                <a:ea typeface="微软雅黑" panose="020B0503020204020204" pitchFamily="34" charset="-122"/>
              </a:rPr>
              <a:t>:</a:t>
            </a:r>
            <a:r>
              <a:rPr lang="zh-CN" altLang="zh-CN" sz="2800" kern="100" dirty="0">
                <a:latin typeface="微软雅黑" panose="020B0503020204020204" pitchFamily="34" charset="-122"/>
                <a:ea typeface="微软雅黑" panose="020B0503020204020204" pitchFamily="34" charset="-122"/>
              </a:rPr>
              <a:t>我、我的母亲、我的妻子和儿子。</a:t>
            </a:r>
            <a:endParaRPr lang="zh-CN" altLang="zh-CN" sz="2800" kern="100"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2148" y="2543982"/>
            <a:ext cx="713732" cy="471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5880" y="2518714"/>
            <a:ext cx="5231271" cy="50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3173" y="2537318"/>
            <a:ext cx="688975" cy="47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标注 3"/>
          <p:cNvSpPr/>
          <p:nvPr/>
        </p:nvSpPr>
        <p:spPr>
          <a:xfrm>
            <a:off x="5104045" y="3429000"/>
            <a:ext cx="1279987" cy="585118"/>
          </a:xfrm>
          <a:prstGeom prst="wedgeRectCallout">
            <a:avLst>
              <a:gd name="adj1" fmla="val -46868"/>
              <a:gd name="adj2" fmla="val -108814"/>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微软雅黑" panose="020B0503020204020204" pitchFamily="34" charset="-122"/>
                <a:ea typeface="微软雅黑" panose="020B0503020204020204" pitchFamily="34" charset="-122"/>
              </a:rPr>
              <a:t>要素法</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15515" t="30628" r="15981" b="2604"/>
          <a:stretch>
            <a:fillRect/>
          </a:stretch>
        </p:blipFill>
        <p:spPr>
          <a:xfrm>
            <a:off x="7744460" y="3500755"/>
            <a:ext cx="2856865" cy="2083435"/>
          </a:xfrm>
          <a:prstGeom prst="rect">
            <a:avLst/>
          </a:prstGeom>
        </p:spPr>
      </p:pic>
      <p:sp>
        <p:nvSpPr>
          <p:cNvPr id="11" name="文本框 13"/>
          <p:cNvSpPr txBox="1"/>
          <p:nvPr/>
        </p:nvSpPr>
        <p:spPr>
          <a:xfrm>
            <a:off x="9299848" y="9329"/>
            <a:ext cx="1368152"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举手</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9842500" y="6032500"/>
            <a:ext cx="609600" cy="6096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00" advTm="23388">
        <p:cut/>
      </p:transition>
    </mc:Choice>
    <mc:Fallback>
      <p:transition advTm="23388">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6150"/>
                                        </p:tgtEl>
                                        <p:attrNameLst>
                                          <p:attrName>style.visibility</p:attrName>
                                        </p:attrNameLst>
                                      </p:cBhvr>
                                      <p:to>
                                        <p:strVal val="visible"/>
                                      </p:to>
                                    </p:set>
                                    <p:anim calcmode="lin" valueType="num">
                                      <p:cBhvr additive="base">
                                        <p:cTn id="11" dur="500" fill="hold"/>
                                        <p:tgtEl>
                                          <p:spTgt spid="6150"/>
                                        </p:tgtEl>
                                        <p:attrNameLst>
                                          <p:attrName>ppt_x</p:attrName>
                                        </p:attrNameLst>
                                      </p:cBhvr>
                                      <p:tavLst>
                                        <p:tav tm="0">
                                          <p:val>
                                            <p:strVal val="#ppt_x"/>
                                          </p:val>
                                        </p:tav>
                                        <p:tav tm="100000">
                                          <p:val>
                                            <p:strVal val="#ppt_x"/>
                                          </p:val>
                                        </p:tav>
                                      </p:tavLst>
                                    </p:anim>
                                    <p:anim calcmode="lin" valueType="num">
                                      <p:cBhvr additive="base">
                                        <p:cTn id="12"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 calcmode="lin" valueType="num">
                                      <p:cBhvr additive="base">
                                        <p:cTn id="17" dur="500" fill="hold"/>
                                        <p:tgtEl>
                                          <p:spTgt spid="6146"/>
                                        </p:tgtEl>
                                        <p:attrNameLst>
                                          <p:attrName>ppt_x</p:attrName>
                                        </p:attrNameLst>
                                      </p:cBhvr>
                                      <p:tavLst>
                                        <p:tav tm="0">
                                          <p:val>
                                            <p:strVal val="#ppt_x"/>
                                          </p:val>
                                        </p:tav>
                                        <p:tav tm="100000">
                                          <p:val>
                                            <p:strVal val="#ppt_x"/>
                                          </p:val>
                                        </p:tav>
                                      </p:tavLst>
                                    </p:anim>
                                    <p:anim calcmode="lin" valueType="num">
                                      <p:cBhvr additive="base">
                                        <p:cTn id="1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147"/>
                                        </p:tgtEl>
                                        <p:attrNameLst>
                                          <p:attrName>style.visibility</p:attrName>
                                        </p:attrNameLst>
                                      </p:cBhvr>
                                      <p:to>
                                        <p:strVal val="visible"/>
                                      </p:to>
                                    </p:set>
                                    <p:anim calcmode="lin" valueType="num">
                                      <p:cBhvr additive="base">
                                        <p:cTn id="23" dur="500" fill="hold"/>
                                        <p:tgtEl>
                                          <p:spTgt spid="6147"/>
                                        </p:tgtEl>
                                        <p:attrNameLst>
                                          <p:attrName>ppt_x</p:attrName>
                                        </p:attrNameLst>
                                      </p:cBhvr>
                                      <p:tavLst>
                                        <p:tav tm="0">
                                          <p:val>
                                            <p:strVal val="#ppt_x"/>
                                          </p:val>
                                        </p:tav>
                                        <p:tav tm="100000">
                                          <p:val>
                                            <p:strVal val="#ppt_x"/>
                                          </p:val>
                                        </p:tav>
                                      </p:tavLst>
                                    </p:anim>
                                    <p:anim calcmode="lin" valueType="num">
                                      <p:cBhvr additive="base">
                                        <p:cTn id="24"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2"/>
                </p:tgtEl>
              </p:cMediaNode>
            </p:audio>
          </p:childTnLst>
        </p:cTn>
      </p:par>
    </p:tnLst>
    <p:bldLst>
      <p:bldP spid="10" grpId="0" bldLvl="0" animBg="1"/>
      <p:bldP spid="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062790" y="862020"/>
            <a:ext cx="6498468"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开头技法欣赏与判断</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sp>
        <p:nvSpPr>
          <p:cNvPr id="28" name="圆角矩形 27"/>
          <p:cNvSpPr/>
          <p:nvPr/>
        </p:nvSpPr>
        <p:spPr>
          <a:xfrm>
            <a:off x="8040329" y="2564904"/>
            <a:ext cx="719967" cy="504056"/>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1919536" y="4014118"/>
            <a:ext cx="4244524" cy="2030095"/>
          </a:xfrm>
          <a:prstGeom prst="rect">
            <a:avLst/>
          </a:prstGeom>
          <a:solidFill>
            <a:schemeClr val="bg1"/>
          </a:solidFill>
          <a:ln w="47625">
            <a:solidFill>
              <a:srgbClr val="00B050"/>
            </a:solidFill>
            <a:prstDash val="dash"/>
            <a:bevel/>
          </a:ln>
        </p:spPr>
        <p:txBody>
          <a:bodyPr wrap="square" rtlCol="0">
            <a:spAutoFit/>
          </a:body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rPr>
              <a:t>点题法</a:t>
            </a:r>
            <a:r>
              <a:rPr lang="zh-CN" altLang="en-US" sz="2800" b="1" dirty="0">
                <a:solidFill>
                  <a:schemeClr val="accent1"/>
                </a:solidFill>
                <a:latin typeface="微软雅黑" panose="020B0503020204020204" pitchFamily="34" charset="-122"/>
                <a:ea typeface="微软雅黑" panose="020B0503020204020204" pitchFamily="34" charset="-122"/>
              </a:rPr>
              <a:t>：</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在开头</a:t>
            </a:r>
            <a:r>
              <a:rPr lang="zh-CN" altLang="en-US" sz="2800" b="1" dirty="0">
                <a:solidFill>
                  <a:srgbClr val="FF0000"/>
                </a:solidFill>
                <a:latin typeface="微软雅黑" panose="020B0503020204020204" pitchFamily="34" charset="-122"/>
                <a:ea typeface="微软雅黑" panose="020B0503020204020204" pitchFamily="34" charset="-122"/>
              </a:rPr>
              <a:t>紧扣标题中的关键词</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，委婉地传达情感或意旨。</a:t>
            </a:r>
            <a:endParaRPr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2135560" y="1713817"/>
            <a:ext cx="8930039" cy="1814830"/>
          </a:xfrm>
          <a:prstGeom prst="rect">
            <a:avLst/>
          </a:prstGeom>
        </p:spPr>
        <p:txBody>
          <a:bodyPr wrap="square">
            <a:spAutoFit/>
          </a:bodyPr>
          <a:lstStyle/>
          <a:p>
            <a:pPr algn="just">
              <a:spcAft>
                <a:spcPts val="0"/>
              </a:spcAft>
            </a:pPr>
            <a:r>
              <a:rPr lang="en-US" altLang="zh-CN" sz="2800" kern="100" dirty="0">
                <a:latin typeface="微软雅黑" panose="020B0503020204020204" pitchFamily="34" charset="-122"/>
                <a:ea typeface="微软雅黑" panose="020B0503020204020204" pitchFamily="34" charset="-122"/>
              </a:rPr>
              <a:t>2.</a:t>
            </a:r>
            <a:r>
              <a:rPr lang="zh-CN" altLang="zh-CN" sz="2800" kern="100" dirty="0">
                <a:latin typeface="微软雅黑" panose="020B0503020204020204" pitchFamily="34" charset="-122"/>
                <a:ea typeface="微软雅黑" panose="020B0503020204020204" pitchFamily="34" charset="-122"/>
              </a:rPr>
              <a:t>矛盾《白杨礼赞》</a:t>
            </a:r>
            <a:r>
              <a:rPr lang="en-US" altLang="zh-CN" sz="2800" kern="100" dirty="0">
                <a:latin typeface="微软雅黑" panose="020B0503020204020204" pitchFamily="34" charset="-122"/>
                <a:ea typeface="微软雅黑" panose="020B0503020204020204" pitchFamily="34" charset="-122"/>
              </a:rPr>
              <a:t> </a:t>
            </a:r>
            <a:endParaRPr lang="en-US" altLang="zh-CN" sz="2800" kern="100" dirty="0">
              <a:latin typeface="微软雅黑" panose="020B0503020204020204" pitchFamily="34" charset="-122"/>
              <a:ea typeface="微软雅黑" panose="020B0503020204020204" pitchFamily="34" charset="-122"/>
            </a:endParaRPr>
          </a:p>
          <a:p>
            <a:pPr algn="just">
              <a:spcAft>
                <a:spcPts val="0"/>
              </a:spcAft>
            </a:pPr>
            <a:endParaRPr lang="en-US" altLang="zh-CN" sz="2800" kern="100" dirty="0">
              <a:latin typeface="微软雅黑" panose="020B0503020204020204" pitchFamily="34" charset="-122"/>
              <a:ea typeface="微软雅黑" panose="020B0503020204020204" pitchFamily="34" charset="-122"/>
            </a:endParaRPr>
          </a:p>
          <a:p>
            <a:pPr algn="just">
              <a:spcAft>
                <a:spcPts val="0"/>
              </a:spcAft>
            </a:pPr>
            <a:r>
              <a:rPr lang="en-US" altLang="zh-CN" sz="2800" kern="100" dirty="0">
                <a:latin typeface="微软雅黑" panose="020B0503020204020204" pitchFamily="34" charset="-122"/>
                <a:ea typeface="微软雅黑" panose="020B0503020204020204" pitchFamily="34" charset="-122"/>
              </a:rPr>
              <a:t>        </a:t>
            </a:r>
            <a:r>
              <a:rPr lang="zh-CN" altLang="zh-CN" sz="2800" kern="100" dirty="0">
                <a:latin typeface="微软雅黑" panose="020B0503020204020204" pitchFamily="34" charset="-122"/>
                <a:ea typeface="微软雅黑" panose="020B0503020204020204" pitchFamily="34" charset="-122"/>
              </a:rPr>
              <a:t>白杨树实在是不平凡的，我赞美白杨树！</a:t>
            </a:r>
            <a:endParaRPr lang="zh-CN" altLang="zh-CN" sz="2800" kern="100" dirty="0">
              <a:latin typeface="微软雅黑" panose="020B0503020204020204" pitchFamily="34" charset="-122"/>
              <a:ea typeface="微软雅黑" panose="020B0503020204020204" pitchFamily="34" charset="-122"/>
            </a:endParaRPr>
          </a:p>
          <a:p>
            <a:pPr algn="just"/>
            <a:endParaRPr lang="en-US" altLang="zh-CN" sz="2800" b="1" kern="100" dirty="0">
              <a:solidFill>
                <a:prstClr val="black"/>
              </a:solidFill>
              <a:latin typeface="宋体" panose="02010600030101010101" pitchFamily="2" charset="-122"/>
            </a:endParaRPr>
          </a:p>
        </p:txBody>
      </p:sp>
      <p:sp>
        <p:nvSpPr>
          <p:cNvPr id="4" name="矩形标注 3"/>
          <p:cNvSpPr/>
          <p:nvPr/>
        </p:nvSpPr>
        <p:spPr>
          <a:xfrm>
            <a:off x="6312024" y="3311093"/>
            <a:ext cx="1279987" cy="585118"/>
          </a:xfrm>
          <a:prstGeom prst="wedgeRectCallout">
            <a:avLst>
              <a:gd name="adj1" fmla="val -1251"/>
              <a:gd name="adj2" fmla="val -114462"/>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prstClr val="black"/>
                </a:solidFill>
                <a:latin typeface="微软雅黑" panose="020B0503020204020204" pitchFamily="34" charset="-122"/>
                <a:ea typeface="微软雅黑" panose="020B0503020204020204" pitchFamily="34" charset="-122"/>
              </a:rPr>
              <a:t>点题法</a:t>
            </a:r>
            <a:endParaRPr lang="zh-CN" altLang="en-US" sz="2800" b="1" dirty="0">
              <a:solidFill>
                <a:prstClr val="black"/>
              </a:solidFill>
              <a:latin typeface="微软雅黑" panose="020B0503020204020204" pitchFamily="34" charset="-122"/>
              <a:ea typeface="微软雅黑" panose="020B0503020204020204" pitchFamily="34" charset="-122"/>
            </a:endParaRPr>
          </a:p>
        </p:txBody>
      </p:sp>
      <p:pic>
        <p:nvPicPr>
          <p:cNvPr id="11265" name="Picture 1" descr="C:\Users\zy\Documents\Tencent Files\446148671\Image\C2C\)MPB@HVU1_UFV51$RTH_[Z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85346" y="4104376"/>
            <a:ext cx="3384376" cy="2045198"/>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13"/>
          <p:cNvSpPr txBox="1"/>
          <p:nvPr/>
        </p:nvSpPr>
        <p:spPr>
          <a:xfrm>
            <a:off x="9299848" y="9329"/>
            <a:ext cx="1368152"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抢答</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0" advTm="11361">
        <p:cut/>
      </p:transition>
    </mc:Choice>
    <mc:Fallback>
      <p:transition advTm="11361">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10" grpId="0" bldLvl="0" animBg="1"/>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143672" y="810635"/>
            <a:ext cx="6498468"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开头技法欣赏与判断</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sp>
        <p:nvSpPr>
          <p:cNvPr id="10" name="文本框 9"/>
          <p:cNvSpPr txBox="1"/>
          <p:nvPr/>
        </p:nvSpPr>
        <p:spPr>
          <a:xfrm>
            <a:off x="2213162" y="4038997"/>
            <a:ext cx="4530910" cy="2030095"/>
          </a:xfrm>
          <a:prstGeom prst="rect">
            <a:avLst/>
          </a:prstGeom>
          <a:solidFill>
            <a:schemeClr val="bg1"/>
          </a:solidFill>
          <a:ln w="47625">
            <a:solidFill>
              <a:srgbClr val="00B050"/>
            </a:solidFill>
            <a:prstDash val="dash"/>
            <a:bevel/>
          </a:ln>
        </p:spPr>
        <p:txBody>
          <a:bodyPr wrap="square" rtlCol="0">
            <a:spAutoFit/>
          </a:body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rPr>
              <a:t>修辞法</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：运用比喻、拟人、排比、设问、反问引用等多种修辞手法来开头。</a:t>
            </a:r>
            <a:endParaRPr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2135560" y="1539227"/>
            <a:ext cx="8930039" cy="1383665"/>
          </a:xfrm>
          <a:prstGeom prst="rect">
            <a:avLst/>
          </a:prstGeom>
        </p:spPr>
        <p:txBody>
          <a:bodyPr wrap="square">
            <a:spAutoFit/>
          </a:bodyPr>
          <a:lstStyle/>
          <a:p>
            <a:pPr algn="just"/>
            <a:r>
              <a:rPr lang="en-US" altLang="zh-CN" sz="2800" kern="100" dirty="0">
                <a:solidFill>
                  <a:prstClr val="black"/>
                </a:solidFill>
                <a:latin typeface="微软雅黑" panose="020B0503020204020204" pitchFamily="34" charset="-122"/>
                <a:ea typeface="微软雅黑" panose="020B0503020204020204" pitchFamily="34" charset="-122"/>
              </a:rPr>
              <a:t>3.</a:t>
            </a:r>
            <a:r>
              <a:rPr lang="zh-CN" altLang="en-US" sz="2800" kern="100" dirty="0">
                <a:solidFill>
                  <a:prstClr val="black"/>
                </a:solidFill>
                <a:latin typeface="微软雅黑" panose="020B0503020204020204" pitchFamily="34" charset="-122"/>
                <a:ea typeface="微软雅黑" panose="020B0503020204020204" pitchFamily="34" charset="-122"/>
              </a:rPr>
              <a:t>朱自清</a:t>
            </a:r>
            <a:r>
              <a:rPr lang="en-US" altLang="zh-CN" sz="2800" kern="100" dirty="0">
                <a:solidFill>
                  <a:prstClr val="black"/>
                </a:solidFill>
                <a:latin typeface="微软雅黑" panose="020B0503020204020204" pitchFamily="34" charset="-122"/>
                <a:ea typeface="微软雅黑" panose="020B0503020204020204" pitchFamily="34" charset="-122"/>
              </a:rPr>
              <a:t>《</a:t>
            </a:r>
            <a:r>
              <a:rPr lang="zh-CN" altLang="en-US" sz="2800" kern="100" dirty="0">
                <a:solidFill>
                  <a:prstClr val="black"/>
                </a:solidFill>
                <a:latin typeface="微软雅黑" panose="020B0503020204020204" pitchFamily="34" charset="-122"/>
                <a:ea typeface="微软雅黑" panose="020B0503020204020204" pitchFamily="34" charset="-122"/>
              </a:rPr>
              <a:t>春</a:t>
            </a:r>
            <a:r>
              <a:rPr lang="en-US" altLang="zh-CN" sz="2800" kern="100" dirty="0">
                <a:solidFill>
                  <a:prstClr val="black"/>
                </a:solidFill>
                <a:latin typeface="微软雅黑" panose="020B0503020204020204" pitchFamily="34" charset="-122"/>
                <a:ea typeface="微软雅黑" panose="020B0503020204020204" pitchFamily="34" charset="-122"/>
              </a:rPr>
              <a:t>》              </a:t>
            </a:r>
            <a:endParaRPr lang="en-US" altLang="zh-CN" sz="2800" kern="100" dirty="0">
              <a:solidFill>
                <a:prstClr val="black"/>
              </a:solidFill>
              <a:latin typeface="微软雅黑" panose="020B0503020204020204" pitchFamily="34" charset="-122"/>
              <a:ea typeface="微软雅黑" panose="020B0503020204020204" pitchFamily="34" charset="-122"/>
            </a:endParaRPr>
          </a:p>
          <a:p>
            <a:pPr algn="just"/>
            <a:endParaRPr lang="en-US" altLang="zh-CN" sz="2800" kern="100" dirty="0">
              <a:solidFill>
                <a:prstClr val="black"/>
              </a:solidFill>
              <a:latin typeface="微软雅黑" panose="020B0503020204020204" pitchFamily="34" charset="-122"/>
              <a:ea typeface="微软雅黑" panose="020B0503020204020204" pitchFamily="34" charset="-122"/>
            </a:endParaRPr>
          </a:p>
          <a:p>
            <a:pPr algn="just"/>
            <a:r>
              <a:rPr lang="en-US" altLang="zh-CN" sz="2800" kern="100" dirty="0">
                <a:solidFill>
                  <a:prstClr val="black"/>
                </a:solidFill>
                <a:latin typeface="微软雅黑" panose="020B0503020204020204" pitchFamily="34" charset="-122"/>
                <a:ea typeface="微软雅黑" panose="020B0503020204020204" pitchFamily="34" charset="-122"/>
              </a:rPr>
              <a:t>       </a:t>
            </a:r>
            <a:r>
              <a:rPr lang="zh-CN" altLang="en-US" sz="2800" kern="100" dirty="0">
                <a:solidFill>
                  <a:prstClr val="black"/>
                </a:solidFill>
                <a:latin typeface="微软雅黑" panose="020B0503020204020204" pitchFamily="34" charset="-122"/>
                <a:ea typeface="微软雅黑" panose="020B0503020204020204" pitchFamily="34" charset="-122"/>
              </a:rPr>
              <a:t>盼望着，盼望着，东风来了，春天的脚步近了。</a:t>
            </a:r>
            <a:endParaRPr lang="en-US" altLang="zh-CN" sz="2800" kern="100" dirty="0">
              <a:solidFill>
                <a:prstClr val="black"/>
              </a:solidFill>
              <a:latin typeface="微软雅黑" panose="020B0503020204020204" pitchFamily="34" charset="-122"/>
              <a:ea typeface="微软雅黑" panose="020B0503020204020204" pitchFamily="34" charset="-122"/>
            </a:endParaRPr>
          </a:p>
        </p:txBody>
      </p:sp>
      <p:sp>
        <p:nvSpPr>
          <p:cNvPr id="4" name="矩形标注 3"/>
          <p:cNvSpPr/>
          <p:nvPr/>
        </p:nvSpPr>
        <p:spPr>
          <a:xfrm>
            <a:off x="3647728" y="3158078"/>
            <a:ext cx="1279987" cy="585118"/>
          </a:xfrm>
          <a:prstGeom prst="wedgeRectCallout">
            <a:avLst>
              <a:gd name="adj1" fmla="val -1251"/>
              <a:gd name="adj2" fmla="val -114462"/>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prstClr val="black"/>
                </a:solidFill>
                <a:latin typeface="微软雅黑" panose="020B0503020204020204" pitchFamily="34" charset="-122"/>
                <a:ea typeface="微软雅黑" panose="020B0503020204020204" pitchFamily="34" charset="-122"/>
              </a:rPr>
              <a:t>修辞法</a:t>
            </a:r>
            <a:endParaRPr lang="zh-CN" altLang="en-US" sz="2800" b="1" dirty="0">
              <a:solidFill>
                <a:prstClr val="black"/>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6138" r="5900" b="4640"/>
          <a:stretch>
            <a:fillRect/>
          </a:stretch>
        </p:blipFill>
        <p:spPr>
          <a:xfrm>
            <a:off x="6888088" y="3158078"/>
            <a:ext cx="3579321" cy="2736304"/>
          </a:xfrm>
          <a:prstGeom prst="rect">
            <a:avLst/>
          </a:prstGeom>
        </p:spPr>
      </p:pic>
      <p:sp>
        <p:nvSpPr>
          <p:cNvPr id="7" name="文本框 13"/>
          <p:cNvSpPr txBox="1"/>
          <p:nvPr/>
        </p:nvSpPr>
        <p:spPr>
          <a:xfrm>
            <a:off x="9299848" y="9329"/>
            <a:ext cx="1368152"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举手</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0" advTm="5386">
        <p:cut/>
      </p:transition>
    </mc:Choice>
    <mc:Fallback>
      <p:transition advTm="5386">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10" grpId="0" bldLvl="0" animBg="1"/>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935760" y="803562"/>
            <a:ext cx="4680520"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开头技法欣赏与判断</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sp>
        <p:nvSpPr>
          <p:cNvPr id="3" name="矩形 2"/>
          <p:cNvSpPr/>
          <p:nvPr/>
        </p:nvSpPr>
        <p:spPr>
          <a:xfrm>
            <a:off x="1991544" y="1628800"/>
            <a:ext cx="8211826" cy="4311650"/>
          </a:xfrm>
          <a:prstGeom prst="rect">
            <a:avLst/>
          </a:prstGeom>
        </p:spPr>
        <p:txBody>
          <a:bodyPr wrap="square">
            <a:spAutoFit/>
          </a:bodyPr>
          <a:lstStyle/>
          <a:p>
            <a:pPr algn="just"/>
            <a:r>
              <a:rPr lang="en-US" altLang="zh-CN" sz="2800" kern="100" dirty="0">
                <a:solidFill>
                  <a:prstClr val="black"/>
                </a:solidFill>
                <a:latin typeface="微软雅黑" panose="020B0503020204020204" pitchFamily="34" charset="-122"/>
                <a:ea typeface="微软雅黑" panose="020B0503020204020204" pitchFamily="34" charset="-122"/>
              </a:rPr>
              <a:t>4.</a:t>
            </a:r>
            <a:r>
              <a:rPr lang="zh-CN" altLang="en-US" sz="2800" kern="100" dirty="0">
                <a:solidFill>
                  <a:prstClr val="black"/>
                </a:solidFill>
                <a:latin typeface="微软雅黑" panose="020B0503020204020204" pitchFamily="34" charset="-122"/>
                <a:ea typeface="微软雅黑" panose="020B0503020204020204" pitchFamily="34" charset="-122"/>
              </a:rPr>
              <a:t>孙犁</a:t>
            </a:r>
            <a:r>
              <a:rPr lang="en-US" altLang="zh-CN" sz="2800" kern="100" dirty="0">
                <a:solidFill>
                  <a:prstClr val="black"/>
                </a:solidFill>
                <a:latin typeface="微软雅黑" panose="020B0503020204020204" pitchFamily="34" charset="-122"/>
                <a:ea typeface="微软雅黑" panose="020B0503020204020204" pitchFamily="34" charset="-122"/>
              </a:rPr>
              <a:t>《</a:t>
            </a:r>
            <a:r>
              <a:rPr lang="zh-CN" altLang="en-US" sz="2800" kern="100" dirty="0">
                <a:solidFill>
                  <a:prstClr val="black"/>
                </a:solidFill>
                <a:latin typeface="微软雅黑" panose="020B0503020204020204" pitchFamily="34" charset="-122"/>
                <a:ea typeface="微软雅黑" panose="020B0503020204020204" pitchFamily="34" charset="-122"/>
              </a:rPr>
              <a:t>芦花荡</a:t>
            </a:r>
            <a:r>
              <a:rPr lang="en-US" altLang="zh-CN" sz="2800" kern="100" dirty="0">
                <a:solidFill>
                  <a:prstClr val="black"/>
                </a:solidFill>
                <a:latin typeface="微软雅黑" panose="020B0503020204020204" pitchFamily="34" charset="-122"/>
                <a:ea typeface="微软雅黑" panose="020B0503020204020204" pitchFamily="34" charset="-122"/>
              </a:rPr>
              <a:t>》 </a:t>
            </a:r>
            <a:endParaRPr lang="en-US" altLang="zh-CN" sz="2800" kern="100" dirty="0">
              <a:solidFill>
                <a:prstClr val="black"/>
              </a:solidFill>
              <a:latin typeface="微软雅黑" panose="020B0503020204020204" pitchFamily="34" charset="-122"/>
              <a:ea typeface="微软雅黑" panose="020B0503020204020204" pitchFamily="34" charset="-122"/>
            </a:endParaRPr>
          </a:p>
          <a:p>
            <a:pPr algn="just"/>
            <a:r>
              <a:rPr lang="en-US" altLang="zh-CN" sz="2800" b="1" kern="100" dirty="0">
                <a:solidFill>
                  <a:prstClr val="black"/>
                </a:solidFill>
                <a:latin typeface="宋体" panose="02010600030101010101" pitchFamily="2" charset="-122"/>
              </a:rPr>
              <a:t>    </a:t>
            </a:r>
            <a:endParaRPr lang="en-US" altLang="zh-CN" sz="2800" b="1" kern="100" dirty="0">
              <a:solidFill>
                <a:prstClr val="black"/>
              </a:solidFill>
              <a:latin typeface="宋体" panose="02010600030101010101" pitchFamily="2" charset="-122"/>
            </a:endParaRPr>
          </a:p>
          <a:p>
            <a:pPr algn="just">
              <a:lnSpc>
                <a:spcPct val="130000"/>
              </a:lnSpc>
            </a:pPr>
            <a:r>
              <a:rPr lang="en-US" altLang="zh-CN" sz="2800" kern="100" dirty="0">
                <a:solidFill>
                  <a:prstClr val="black"/>
                </a:solidFill>
                <a:latin typeface="微软雅黑" panose="020B0503020204020204" pitchFamily="34" charset="-122"/>
                <a:ea typeface="微软雅黑" panose="020B0503020204020204" pitchFamily="34" charset="-122"/>
              </a:rPr>
              <a:t>       </a:t>
            </a:r>
            <a:r>
              <a:rPr lang="zh-CN" altLang="en-US" sz="2800" kern="100" dirty="0">
                <a:solidFill>
                  <a:prstClr val="black"/>
                </a:solidFill>
                <a:latin typeface="微软雅黑" panose="020B0503020204020204" pitchFamily="34" charset="-122"/>
                <a:ea typeface="微软雅黑" panose="020B0503020204020204" pitchFamily="34" charset="-122"/>
              </a:rPr>
              <a:t>夜晚，敌人从炮楼的小窗子里，呆望着这阴森黑暗的大苇塘，天空的星星也像浸在水里，而且要滴落下来的样子。到这样的深夜，苇塘里才有水鸟飞动和唱歌的声音，白天它们是紧紧藏到窝里躲避炮火去了。苇子还是那么狠狠地往上钻，目标好像就是天上。</a:t>
            </a:r>
            <a:endParaRPr lang="en-US" altLang="zh-CN" sz="2800" kern="100" dirty="0">
              <a:solidFill>
                <a:prstClr val="black"/>
              </a:solidFill>
              <a:latin typeface="微软雅黑" panose="020B0503020204020204" pitchFamily="34" charset="-122"/>
              <a:ea typeface="微软雅黑" panose="020B0503020204020204" pitchFamily="34" charset="-122"/>
            </a:endParaRPr>
          </a:p>
        </p:txBody>
      </p:sp>
      <p:sp>
        <p:nvSpPr>
          <p:cNvPr id="4" name="矩形标注 3"/>
          <p:cNvSpPr/>
          <p:nvPr/>
        </p:nvSpPr>
        <p:spPr>
          <a:xfrm>
            <a:off x="4817470" y="5651268"/>
            <a:ext cx="1710578" cy="658052"/>
          </a:xfrm>
          <a:prstGeom prst="wedgeRectCallout">
            <a:avLst>
              <a:gd name="adj1" fmla="val -48590"/>
              <a:gd name="adj2" fmla="val -89985"/>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prstClr val="black"/>
                </a:solidFill>
                <a:latin typeface="微软雅黑" panose="020B0503020204020204" pitchFamily="34" charset="-122"/>
                <a:ea typeface="微软雅黑" panose="020B0503020204020204" pitchFamily="34" charset="-122"/>
              </a:rPr>
              <a:t>渲染法</a:t>
            </a:r>
            <a:endParaRPr lang="zh-CN" altLang="en-US" sz="2800" b="1" dirty="0">
              <a:solidFill>
                <a:prstClr val="black"/>
              </a:solidFill>
              <a:latin typeface="微软雅黑" panose="020B0503020204020204" pitchFamily="34" charset="-122"/>
              <a:ea typeface="微软雅黑" panose="020B0503020204020204" pitchFamily="34" charset="-122"/>
            </a:endParaRPr>
          </a:p>
        </p:txBody>
      </p:sp>
      <p:sp>
        <p:nvSpPr>
          <p:cNvPr id="5" name="文本框 13"/>
          <p:cNvSpPr txBox="1"/>
          <p:nvPr/>
        </p:nvSpPr>
        <p:spPr>
          <a:xfrm>
            <a:off x="9299848" y="9329"/>
            <a:ext cx="1368152"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抢答</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8853">
        <p:cut/>
      </p:transition>
    </mc:Choice>
    <mc:Fallback>
      <p:transition advTm="8853">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84710" y="476672"/>
            <a:ext cx="8229600" cy="1143000"/>
          </a:xfrm>
        </p:spPr>
        <p:txBody>
          <a:bodyPr>
            <a:normAutofit/>
          </a:bodyPr>
          <a:lstStyle/>
          <a:p>
            <a:r>
              <a:rPr lang="zh-CN" altLang="en-US" sz="4000" dirty="0">
                <a:solidFill>
                  <a:srgbClr val="FF0000"/>
                </a:solidFill>
                <a:latin typeface="华文新魏" panose="02010800040101010101" pitchFamily="2" charset="-122"/>
                <a:ea typeface="华文新魏" panose="02010800040101010101" pitchFamily="2" charset="-122"/>
              </a:rPr>
              <a:t>电影开头中的渲染法</a:t>
            </a:r>
            <a:endParaRPr lang="zh-CN" altLang="en-US" sz="4000" dirty="0">
              <a:solidFill>
                <a:srgbClr val="FF0000"/>
              </a:solidFill>
              <a:latin typeface="华文新魏" panose="02010800040101010101" pitchFamily="2" charset="-122"/>
              <a:ea typeface="华文新魏" panose="02010800040101010101" pitchFamily="2" charset="-122"/>
            </a:endParaRPr>
          </a:p>
        </p:txBody>
      </p:sp>
      <p:pic>
        <p:nvPicPr>
          <p:cNvPr id="4" name="《一代宗师》开头">
            <a:hlinkClick r:id="" action="ppaction://media"/>
          </p:cNvPr>
          <p:cNvPicPr>
            <a:picLocks noGrp="1" noChangeAspect="1"/>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2567608" y="1714966"/>
            <a:ext cx="7463804" cy="4196275"/>
          </a:xfrm>
        </p:spPr>
      </p:pic>
    </p:spTree>
  </p:cSld>
  <p:clrMapOvr>
    <a:masterClrMapping/>
  </p:clrMapOvr>
  <mc:AlternateContent xmlns:mc="http://schemas.openxmlformats.org/markup-compatibility/2006">
    <mc:Choice xmlns:p14="http://schemas.microsoft.com/office/powerpoint/2010/main" Requires="p14">
      <p:transition p14:dur="250" advTm="11861">
        <p:pull/>
      </p:transition>
    </mc:Choice>
    <mc:Fallback>
      <p:transition advTm="11861">
        <p:pull/>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83435" y="2093299"/>
            <a:ext cx="8640229" cy="1863090"/>
          </a:xfrm>
          <a:prstGeom prst="rect">
            <a:avLst/>
          </a:prstGeom>
        </p:spPr>
        <p:txBody>
          <a:bodyPr wrap="square">
            <a:spAutoFit/>
          </a:bodyPr>
          <a:lstStyle/>
          <a:p>
            <a:pPr>
              <a:lnSpc>
                <a:spcPct val="120000"/>
              </a:lnSpc>
            </a:pPr>
            <a:r>
              <a:rPr lang="zh-CN" altLang="en-US" sz="3200" b="1" dirty="0">
                <a:latin typeface="微软雅黑" panose="020B0503020204020204" pitchFamily="34" charset="-122"/>
                <a:ea typeface="微软雅黑" panose="020B0503020204020204" pitchFamily="34" charset="-122"/>
              </a:rPr>
              <a:t>       在文章的开头先进行一段</a:t>
            </a:r>
            <a:r>
              <a:rPr lang="zh-CN" altLang="en-US" sz="3200" b="1" dirty="0">
                <a:solidFill>
                  <a:srgbClr val="FF0000"/>
                </a:solidFill>
                <a:latin typeface="微软雅黑" panose="020B0503020204020204" pitchFamily="34" charset="-122"/>
                <a:ea typeface="微软雅黑" panose="020B0503020204020204" pitchFamily="34" charset="-122"/>
              </a:rPr>
              <a:t>简洁的环境描写</a:t>
            </a:r>
            <a:r>
              <a:rPr lang="zh-CN" altLang="en-US" sz="3200" b="1" dirty="0">
                <a:latin typeface="微软雅黑" panose="020B0503020204020204" pitchFamily="34" charset="-122"/>
                <a:ea typeface="微软雅黑" panose="020B0503020204020204" pitchFamily="34" charset="-122"/>
              </a:rPr>
              <a:t>，既可以为文章提供一个特定的背景，又能使文章形成一种特殊的氛围。</a:t>
            </a:r>
            <a:endParaRPr lang="en-US" altLang="zh-CN" sz="3200" b="1" dirty="0">
              <a:latin typeface="微软雅黑" panose="020B0503020204020204" pitchFamily="34" charset="-122"/>
              <a:ea typeface="微软雅黑" panose="020B0503020204020204" pitchFamily="34" charset="-122"/>
            </a:endParaRPr>
          </a:p>
        </p:txBody>
      </p:sp>
      <p:sp>
        <p:nvSpPr>
          <p:cNvPr id="5" name="矩形 4"/>
          <p:cNvSpPr/>
          <p:nvPr/>
        </p:nvSpPr>
        <p:spPr>
          <a:xfrm>
            <a:off x="1893452" y="4077072"/>
            <a:ext cx="8368901" cy="1938020"/>
          </a:xfrm>
          <a:prstGeom prst="rect">
            <a:avLst/>
          </a:prstGeom>
        </p:spPr>
        <p:txBody>
          <a:bodyPr wrap="square">
            <a:spAutoFit/>
          </a:bodyPr>
          <a:lstStyle/>
          <a:p>
            <a:r>
              <a:rPr lang="zh-CN" altLang="en-US" sz="3000" b="1" dirty="0">
                <a:latin typeface="华文楷体" panose="02010600040101010101" pitchFamily="2" charset="-122"/>
                <a:ea typeface="华文楷体" panose="02010600040101010101" pitchFamily="2" charset="-122"/>
              </a:rPr>
              <a:t>如：安徒生</a:t>
            </a:r>
            <a:r>
              <a:rPr lang="en-US" altLang="zh-CN" sz="3000" b="1" dirty="0">
                <a:latin typeface="华文楷体" panose="02010600040101010101" pitchFamily="2" charset="-122"/>
                <a:ea typeface="华文楷体" panose="02010600040101010101" pitchFamily="2" charset="-122"/>
              </a:rPr>
              <a:t>《</a:t>
            </a:r>
            <a:r>
              <a:rPr lang="zh-CN" altLang="en-US" sz="3000" b="1" dirty="0">
                <a:latin typeface="华文楷体" panose="02010600040101010101" pitchFamily="2" charset="-122"/>
                <a:ea typeface="华文楷体" panose="02010600040101010101" pitchFamily="2" charset="-122"/>
              </a:rPr>
              <a:t>卖火柴的小女孩</a:t>
            </a:r>
            <a:r>
              <a:rPr lang="en-US" altLang="zh-CN" sz="3000" b="1" dirty="0">
                <a:latin typeface="华文楷体" panose="02010600040101010101" pitchFamily="2" charset="-122"/>
                <a:ea typeface="华文楷体" panose="02010600040101010101" pitchFamily="2" charset="-122"/>
              </a:rPr>
              <a:t>》</a:t>
            </a:r>
            <a:endParaRPr lang="en-US" altLang="zh-CN" sz="3000" b="1" dirty="0">
              <a:latin typeface="华文楷体" panose="02010600040101010101" pitchFamily="2" charset="-122"/>
              <a:ea typeface="华文楷体" panose="02010600040101010101" pitchFamily="2" charset="-122"/>
            </a:endParaRPr>
          </a:p>
          <a:p>
            <a:r>
              <a:rPr lang="zh-CN" altLang="en-US" sz="3000" b="1" dirty="0">
                <a:latin typeface="华文楷体" panose="02010600040101010101" pitchFamily="2" charset="-122"/>
                <a:ea typeface="华文楷体" panose="02010600040101010101" pitchFamily="2" charset="-122"/>
              </a:rPr>
              <a:t>    天冷极了，下着雪，又快黑了。这是一年的最后一天</a:t>
            </a:r>
            <a:r>
              <a:rPr lang="en-US" altLang="zh-CN" sz="3000" b="1" dirty="0">
                <a:latin typeface="华文楷体" panose="02010600040101010101" pitchFamily="2" charset="-122"/>
                <a:ea typeface="华文楷体" panose="02010600040101010101" pitchFamily="2" charset="-122"/>
              </a:rPr>
              <a:t>——</a:t>
            </a:r>
            <a:r>
              <a:rPr lang="zh-CN" altLang="en-US" sz="3000" b="1" dirty="0">
                <a:latin typeface="华文楷体" panose="02010600040101010101" pitchFamily="2" charset="-122"/>
                <a:ea typeface="华文楷体" panose="02010600040101010101" pitchFamily="2" charset="-122"/>
              </a:rPr>
              <a:t>大年夜。在这又冷又黑的晚上，一个乖巧的小女孩，赤着脚在街上走着。</a:t>
            </a:r>
            <a:endParaRPr lang="zh-CN" altLang="en-US" sz="3000" b="1" dirty="0">
              <a:latin typeface="华文楷体" panose="02010600040101010101" pitchFamily="2" charset="-122"/>
              <a:ea typeface="华文楷体" panose="02010600040101010101" pitchFamily="2" charset="-122"/>
            </a:endParaRPr>
          </a:p>
        </p:txBody>
      </p:sp>
      <p:pic>
        <p:nvPicPr>
          <p:cNvPr id="5121" name="Picture 1" descr="C:\Users\zy\Documents\Tencent Files\446148671\Image\C2C\X`2NZI8Y0O8MI6L]($5@W(U.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83832" y="188640"/>
            <a:ext cx="2773840" cy="188028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2"/>
    </p:custDataLst>
  </p:cSld>
  <p:clrMapOvr>
    <a:masterClrMapping/>
  </p:clrMapOvr>
  <mc:AlternateContent xmlns:mc="http://schemas.openxmlformats.org/markup-compatibility/2006">
    <mc:Choice xmlns:p14="http://schemas.microsoft.com/office/powerpoint/2010/main" Requires="p14">
      <p:transition p14:dur="100" advTm="23411">
        <p:cut/>
      </p:transition>
    </mc:Choice>
    <mc:Fallback>
      <p:transition advTm="23411">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4151784" y="480791"/>
            <a:ext cx="4583562"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开头技法欣赏与判断</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sp>
        <p:nvSpPr>
          <p:cNvPr id="10" name="文本框 9"/>
          <p:cNvSpPr txBox="1"/>
          <p:nvPr/>
        </p:nvSpPr>
        <p:spPr>
          <a:xfrm>
            <a:off x="2063552" y="5085184"/>
            <a:ext cx="8128352" cy="1383665"/>
          </a:xfrm>
          <a:prstGeom prst="rect">
            <a:avLst/>
          </a:prstGeom>
          <a:solidFill>
            <a:schemeClr val="bg1"/>
          </a:solidFill>
          <a:ln w="47625">
            <a:solidFill>
              <a:srgbClr val="00B050"/>
            </a:solidFill>
            <a:prstDash val="dash"/>
            <a:bevel/>
          </a:ln>
        </p:spPr>
        <p:txBody>
          <a:bodyPr wrap="square" rtlCol="0">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线索法</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：先摆出一个悬而未决的问题，或突出地显示一个想要交代的线索。线索可以是某个时间、某个地点、某个人、某个物，也可以是某个问题。</a:t>
            </a:r>
            <a:endParaRPr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703512" y="1196752"/>
            <a:ext cx="8654026" cy="3536950"/>
          </a:xfrm>
          <a:prstGeom prst="rect">
            <a:avLst/>
          </a:prstGeom>
        </p:spPr>
        <p:txBody>
          <a:bodyPr wrap="square">
            <a:spAutoFit/>
          </a:bodyPr>
          <a:lstStyle/>
          <a:p>
            <a:pPr algn="just"/>
            <a:r>
              <a:rPr lang="en-US" altLang="zh-CN" sz="2800" kern="100" dirty="0">
                <a:solidFill>
                  <a:prstClr val="black"/>
                </a:solidFill>
                <a:latin typeface="微软雅黑" panose="020B0503020204020204" pitchFamily="34" charset="-122"/>
                <a:ea typeface="微软雅黑" panose="020B0503020204020204" pitchFamily="34" charset="-122"/>
              </a:rPr>
              <a:t>5.</a:t>
            </a:r>
            <a:r>
              <a:rPr lang="zh-CN" altLang="en-US" sz="2800" kern="100" dirty="0">
                <a:solidFill>
                  <a:prstClr val="black"/>
                </a:solidFill>
                <a:latin typeface="微软雅黑" panose="020B0503020204020204" pitchFamily="34" charset="-122"/>
                <a:ea typeface="微软雅黑" panose="020B0503020204020204" pitchFamily="34" charset="-122"/>
              </a:rPr>
              <a:t>张之路</a:t>
            </a:r>
            <a:r>
              <a:rPr lang="en-US" altLang="zh-CN" sz="2800" kern="100" dirty="0">
                <a:solidFill>
                  <a:prstClr val="black"/>
                </a:solidFill>
                <a:latin typeface="微软雅黑" panose="020B0503020204020204" pitchFamily="34" charset="-122"/>
                <a:ea typeface="微软雅黑" panose="020B0503020204020204" pitchFamily="34" charset="-122"/>
              </a:rPr>
              <a:t>《</a:t>
            </a:r>
            <a:r>
              <a:rPr lang="zh-CN" altLang="en-US" sz="2800" kern="100" dirty="0">
                <a:solidFill>
                  <a:prstClr val="black"/>
                </a:solidFill>
                <a:latin typeface="微软雅黑" panose="020B0503020204020204" pitchFamily="34" charset="-122"/>
                <a:ea typeface="微软雅黑" panose="020B0503020204020204" pitchFamily="34" charset="-122"/>
              </a:rPr>
              <a:t>羚羊木雕</a:t>
            </a:r>
            <a:r>
              <a:rPr lang="en-US" altLang="zh-CN" sz="2800" kern="100" dirty="0">
                <a:solidFill>
                  <a:prstClr val="black"/>
                </a:solidFill>
                <a:latin typeface="微软雅黑" panose="020B0503020204020204" pitchFamily="34" charset="-122"/>
                <a:ea typeface="微软雅黑" panose="020B0503020204020204" pitchFamily="34" charset="-122"/>
              </a:rPr>
              <a:t>》 </a:t>
            </a:r>
            <a:endParaRPr lang="en-US" altLang="zh-CN" sz="2800" kern="100" dirty="0">
              <a:solidFill>
                <a:prstClr val="black"/>
              </a:solidFill>
              <a:latin typeface="微软雅黑" panose="020B0503020204020204" pitchFamily="34" charset="-122"/>
              <a:ea typeface="微软雅黑" panose="020B0503020204020204" pitchFamily="34" charset="-122"/>
            </a:endParaRPr>
          </a:p>
          <a:p>
            <a:pPr algn="just"/>
            <a:endParaRPr lang="en-US" altLang="zh-CN" sz="2800" kern="100" dirty="0">
              <a:solidFill>
                <a:prstClr val="black"/>
              </a:solidFill>
              <a:latin typeface="微软雅黑" panose="020B0503020204020204" pitchFamily="34" charset="-122"/>
              <a:ea typeface="微软雅黑" panose="020B0503020204020204" pitchFamily="34" charset="-122"/>
            </a:endParaRPr>
          </a:p>
          <a:p>
            <a:pPr algn="just">
              <a:lnSpc>
                <a:spcPct val="120000"/>
              </a:lnSpc>
            </a:pPr>
            <a:r>
              <a:rPr lang="en-US" altLang="zh-CN" sz="2800" kern="100" dirty="0">
                <a:solidFill>
                  <a:prstClr val="black"/>
                </a:solidFill>
                <a:latin typeface="微软雅黑" panose="020B0503020204020204" pitchFamily="34" charset="-122"/>
                <a:ea typeface="微软雅黑" panose="020B0503020204020204" pitchFamily="34" charset="-122"/>
              </a:rPr>
              <a:t>       “</a:t>
            </a:r>
            <a:r>
              <a:rPr lang="zh-CN" altLang="en-US" sz="2800" kern="100" dirty="0">
                <a:solidFill>
                  <a:prstClr val="black"/>
                </a:solidFill>
                <a:latin typeface="微软雅黑" panose="020B0503020204020204" pitchFamily="34" charset="-122"/>
                <a:ea typeface="微软雅黑" panose="020B0503020204020204" pitchFamily="34" charset="-122"/>
              </a:rPr>
              <a:t>那只羚羊哪儿去啦</a:t>
            </a:r>
            <a:r>
              <a:rPr lang="en-US" altLang="zh-CN" sz="2800" kern="100" dirty="0">
                <a:solidFill>
                  <a:prstClr val="black"/>
                </a:solidFill>
                <a:latin typeface="微软雅黑" panose="020B0503020204020204" pitchFamily="34" charset="-122"/>
                <a:ea typeface="微软雅黑" panose="020B0503020204020204" pitchFamily="34" charset="-122"/>
              </a:rPr>
              <a:t>?”</a:t>
            </a:r>
            <a:r>
              <a:rPr lang="zh-CN" altLang="en-US" sz="2800" kern="100" dirty="0">
                <a:solidFill>
                  <a:prstClr val="black"/>
                </a:solidFill>
                <a:latin typeface="微软雅黑" panose="020B0503020204020204" pitchFamily="34" charset="-122"/>
                <a:ea typeface="微软雅黑" panose="020B0503020204020204" pitchFamily="34" charset="-122"/>
              </a:rPr>
              <a:t>妈妈突然问我。</a:t>
            </a:r>
            <a:endParaRPr lang="zh-CN" altLang="en-US" sz="2800" kern="100" dirty="0">
              <a:solidFill>
                <a:prstClr val="black"/>
              </a:solidFill>
              <a:latin typeface="微软雅黑" panose="020B0503020204020204" pitchFamily="34" charset="-122"/>
              <a:ea typeface="微软雅黑" panose="020B0503020204020204" pitchFamily="34" charset="-122"/>
            </a:endParaRPr>
          </a:p>
          <a:p>
            <a:pPr algn="just">
              <a:lnSpc>
                <a:spcPct val="120000"/>
              </a:lnSpc>
            </a:pPr>
            <a:r>
              <a:rPr lang="zh-CN" altLang="en-US" sz="2800" kern="100" dirty="0">
                <a:solidFill>
                  <a:prstClr val="black"/>
                </a:solidFill>
                <a:latin typeface="微软雅黑" panose="020B0503020204020204" pitchFamily="34" charset="-122"/>
                <a:ea typeface="微软雅黑" panose="020B0503020204020204" pitchFamily="34" charset="-122"/>
              </a:rPr>
              <a:t>       妈妈说的羚羊是一件用黑色硬木雕成的工艺品。那是爸爸从非洲带回来给我的。它一直放在我桌子角上。这会儿，我的心怦怦地跳了起来，因为昨天我把它送给了我的好朋友万芳。</a:t>
            </a:r>
            <a:endParaRPr lang="en-US" altLang="zh-CN" sz="2800" kern="100" dirty="0">
              <a:solidFill>
                <a:prstClr val="black"/>
              </a:solidFill>
              <a:latin typeface="微软雅黑" panose="020B0503020204020204" pitchFamily="34" charset="-122"/>
              <a:ea typeface="微软雅黑" panose="020B0503020204020204" pitchFamily="34" charset="-122"/>
            </a:endParaRPr>
          </a:p>
        </p:txBody>
      </p:sp>
      <p:sp>
        <p:nvSpPr>
          <p:cNvPr id="4" name="矩形标注 3"/>
          <p:cNvSpPr/>
          <p:nvPr/>
        </p:nvSpPr>
        <p:spPr>
          <a:xfrm>
            <a:off x="7248128" y="4303669"/>
            <a:ext cx="2736304" cy="585118"/>
          </a:xfrm>
          <a:prstGeom prst="wedgeRectCallout">
            <a:avLst>
              <a:gd name="adj1" fmla="val -36279"/>
              <a:gd name="adj2" fmla="val -93751"/>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prstClr val="black"/>
                </a:solidFill>
                <a:latin typeface="微软雅黑" panose="020B0503020204020204" pitchFamily="34" charset="-122"/>
                <a:ea typeface="微软雅黑" panose="020B0503020204020204" pitchFamily="34" charset="-122"/>
              </a:rPr>
              <a:t>线索法</a:t>
            </a:r>
            <a:r>
              <a:rPr lang="en-US" altLang="zh-CN" sz="2800" b="1" dirty="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悬念法</a:t>
            </a:r>
            <a:endParaRPr lang="zh-CN" altLang="en-US" sz="2800" b="1" dirty="0">
              <a:solidFill>
                <a:prstClr val="black"/>
              </a:solidFill>
              <a:latin typeface="微软雅黑" panose="020B0503020204020204" pitchFamily="34" charset="-122"/>
              <a:ea typeface="微软雅黑" panose="020B0503020204020204" pitchFamily="34" charset="-122"/>
            </a:endParaRPr>
          </a:p>
        </p:txBody>
      </p:sp>
      <p:sp>
        <p:nvSpPr>
          <p:cNvPr id="7" name="文本框 13"/>
          <p:cNvSpPr txBox="1"/>
          <p:nvPr/>
        </p:nvSpPr>
        <p:spPr>
          <a:xfrm>
            <a:off x="8616280" y="9329"/>
            <a:ext cx="1944216"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小组合作</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21819">
        <p:cut/>
      </p:transition>
    </mc:Choice>
    <mc:Fallback>
      <p:transition advTm="21819">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10" grpId="0" bldLvl="0" animBg="1"/>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95600" y="2924944"/>
            <a:ext cx="7488832" cy="1014730"/>
          </a:xfrm>
          <a:prstGeom prst="rect">
            <a:avLst/>
          </a:prstGeom>
          <a:noFill/>
        </p:spPr>
        <p:txBody>
          <a:bodyPr wrap="square" rtlCol="0">
            <a:spAutoFit/>
          </a:bodyPr>
          <a:lstStyle/>
          <a:p>
            <a:pPr algn="ctr"/>
            <a:r>
              <a:rPr lang="zh-CN" altLang="en-US" sz="6000" b="1" dirty="0">
                <a:latin typeface="华文行楷" pitchFamily="2" charset="-122"/>
                <a:ea typeface="华文行楷" pitchFamily="2" charset="-122"/>
              </a:rPr>
              <a:t>凤头豹尾，锦上添花</a:t>
            </a:r>
            <a:endParaRPr lang="en-US" altLang="zh-CN" sz="6000" b="1" dirty="0">
              <a:latin typeface="华文行楷" pitchFamily="2" charset="-122"/>
              <a:ea typeface="华文行楷" pitchFamily="2" charset="-122"/>
            </a:endParaRPr>
          </a:p>
        </p:txBody>
      </p:sp>
      <p:pic>
        <p:nvPicPr>
          <p:cNvPr id="2" name="音频 1">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7796">
        <p:cut/>
      </p:transition>
    </mc:Choice>
    <mc:Fallback>
      <p:transition advTm="7796">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985544" y="3068960"/>
            <a:ext cx="8282700" cy="2861310"/>
          </a:xfrm>
          <a:prstGeom prst="rect">
            <a:avLst/>
          </a:prstGeom>
        </p:spPr>
        <p:txBody>
          <a:bodyPr wrap="square">
            <a:spAutoFit/>
          </a:bodyPr>
          <a:lstStyle/>
          <a:p>
            <a:pPr>
              <a:lnSpc>
                <a:spcPct val="120000"/>
              </a:lnSpc>
            </a:pPr>
            <a:r>
              <a:rPr lang="zh-CN" altLang="en-US" sz="3000" b="1" dirty="0">
                <a:latin typeface="微软雅黑" panose="020B0503020204020204" pitchFamily="34" charset="-122"/>
                <a:ea typeface="微软雅黑" panose="020B0503020204020204" pitchFamily="34" charset="-122"/>
              </a:rPr>
              <a:t>       这种开头的特点是先特写与故事紧密相关的人物的某个细节或故事的结局，</a:t>
            </a:r>
            <a:r>
              <a:rPr lang="zh-CN" altLang="en-US" sz="3000" b="1" dirty="0">
                <a:solidFill>
                  <a:srgbClr val="FF0000"/>
                </a:solidFill>
                <a:latin typeface="微软雅黑" panose="020B0503020204020204" pitchFamily="34" charset="-122"/>
                <a:ea typeface="微软雅黑" panose="020B0503020204020204" pitchFamily="34" charset="-122"/>
              </a:rPr>
              <a:t>即往往借助于“倒叙”手法的运用</a:t>
            </a:r>
            <a:r>
              <a:rPr lang="zh-CN" altLang="en-US" sz="3000" b="1" dirty="0">
                <a:latin typeface="微软雅黑" panose="020B0503020204020204" pitchFamily="34" charset="-122"/>
                <a:ea typeface="微软雅黑" panose="020B0503020204020204" pitchFamily="34" charset="-122"/>
              </a:rPr>
              <a:t>，运用此技法能够达到扣人心弦的效果，从而增强文章的感染力，激发读者的好奇心，达到吸引读者的开篇功效。</a:t>
            </a:r>
            <a:endParaRPr lang="en-US" altLang="zh-CN" sz="3000" b="1" dirty="0">
              <a:latin typeface="微软雅黑" panose="020B0503020204020204" pitchFamily="34" charset="-122"/>
              <a:ea typeface="微软雅黑" panose="020B0503020204020204" pitchFamily="34" charset="-122"/>
            </a:endParaRPr>
          </a:p>
        </p:txBody>
      </p:sp>
      <p:pic>
        <p:nvPicPr>
          <p:cNvPr id="10" name="Picture 3" descr="C:\Users\zy\Documents\Tencent Files\446148671\Image\C2C\2`U6}AGK4R{K_AJ$}FXRF`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57588" y="133590"/>
            <a:ext cx="3538612" cy="2808971"/>
          </a:xfrm>
          <a:prstGeom prst="rect">
            <a:avLst/>
          </a:prstGeom>
          <a:noFill/>
          <a:extLst>
            <a:ext uri="{909E8E84-426E-40DD-AFC4-6F175D3DCCD1}">
              <a14:hiddenFill xmlns:a14="http://schemas.microsoft.com/office/drawing/2010/main">
                <a:solidFill>
                  <a:srgbClr val="FFFFFF"/>
                </a:solidFill>
              </a14:hiddenFill>
            </a:ext>
          </a:extLst>
        </p:spPr>
      </p:pic>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34284">
        <p:cut/>
      </p:transition>
    </mc:Choice>
    <mc:Fallback>
      <p:transition advTm="34284">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56350" y="3318570"/>
            <a:ext cx="8460130" cy="3353435"/>
          </a:xfrm>
          <a:prstGeom prst="rect">
            <a:avLst/>
          </a:prstGeom>
        </p:spPr>
        <p:txBody>
          <a:bodyPr wrap="square">
            <a:spAutoFit/>
          </a:bodyPr>
          <a:lstStyle/>
          <a:p>
            <a:r>
              <a:rPr lang="en-US" altLang="zh-CN" sz="3200" b="1" dirty="0">
                <a:solidFill>
                  <a:srgbClr val="FF0000"/>
                </a:solidFill>
                <a:latin typeface="微软雅黑" panose="020B0503020204020204" pitchFamily="34" charset="-122"/>
                <a:ea typeface="微软雅黑" panose="020B0503020204020204" pitchFamily="34" charset="-122"/>
              </a:rPr>
              <a:t>B.</a:t>
            </a:r>
            <a:r>
              <a:rPr lang="zh-CN" altLang="en-US" sz="3200" b="1" dirty="0">
                <a:solidFill>
                  <a:srgbClr val="FF0000"/>
                </a:solidFill>
                <a:latin typeface="微软雅黑" panose="020B0503020204020204" pitchFamily="34" charset="-122"/>
                <a:ea typeface="微软雅黑" panose="020B0503020204020204" pitchFamily="34" charset="-122"/>
              </a:rPr>
              <a:t>设疑法</a:t>
            </a:r>
            <a:endParaRPr lang="zh-CN" altLang="zh-CN" sz="3200" b="1" dirty="0">
              <a:solidFill>
                <a:srgbClr val="FF0000"/>
              </a:solidFill>
              <a:latin typeface="微软雅黑" panose="020B0503020204020204" pitchFamily="34" charset="-122"/>
              <a:ea typeface="微软雅黑" panose="020B0503020204020204" pitchFamily="34" charset="-122"/>
            </a:endParaRPr>
          </a:p>
          <a:p>
            <a:pPr>
              <a:lnSpc>
                <a:spcPct val="120000"/>
              </a:lnSpc>
            </a:pPr>
            <a:r>
              <a:rPr lang="zh-CN" altLang="en-US" sz="3000" b="1" dirty="0">
                <a:latin typeface="华文楷体" panose="02010600040101010101" pitchFamily="2" charset="-122"/>
                <a:ea typeface="华文楷体" panose="02010600040101010101" pitchFamily="2" charset="-122"/>
              </a:rPr>
              <a:t>如：尤安</a:t>
            </a:r>
            <a:r>
              <a:rPr lang="en-US" altLang="zh-CN" sz="3000" b="1" dirty="0">
                <a:latin typeface="华文楷体" panose="02010600040101010101" pitchFamily="2" charset="-122"/>
                <a:ea typeface="华文楷体" panose="02010600040101010101" pitchFamily="2" charset="-122"/>
              </a:rPr>
              <a:t>•</a:t>
            </a:r>
            <a:r>
              <a:rPr lang="zh-CN" altLang="en-US" sz="3000" b="1" dirty="0">
                <a:latin typeface="华文楷体" panose="02010600040101010101" pitchFamily="2" charset="-122"/>
                <a:ea typeface="华文楷体" panose="02010600040101010101" pitchFamily="2" charset="-122"/>
              </a:rPr>
              <a:t>艾肯</a:t>
            </a:r>
            <a:r>
              <a:rPr lang="en-US" altLang="zh-CN" sz="3000" b="1" dirty="0">
                <a:latin typeface="华文楷体" panose="02010600040101010101" pitchFamily="2" charset="-122"/>
                <a:ea typeface="华文楷体" panose="02010600040101010101" pitchFamily="2" charset="-122"/>
              </a:rPr>
              <a:t>《</a:t>
            </a:r>
            <a:r>
              <a:rPr lang="zh-CN" altLang="en-US" sz="3000" b="1" dirty="0">
                <a:latin typeface="华文楷体" panose="02010600040101010101" pitchFamily="2" charset="-122"/>
                <a:ea typeface="华文楷体" panose="02010600040101010101" pitchFamily="2" charset="-122"/>
              </a:rPr>
              <a:t>走遍天下书为侣</a:t>
            </a:r>
            <a:r>
              <a:rPr lang="en-US" altLang="zh-CN" sz="3000" b="1" dirty="0">
                <a:latin typeface="华文楷体" panose="02010600040101010101" pitchFamily="2" charset="-122"/>
                <a:ea typeface="华文楷体" panose="02010600040101010101" pitchFamily="2" charset="-122"/>
              </a:rPr>
              <a:t>》</a:t>
            </a:r>
            <a:endParaRPr lang="en-US" altLang="zh-CN" sz="3000" b="1" dirty="0">
              <a:latin typeface="华文楷体" panose="02010600040101010101" pitchFamily="2" charset="-122"/>
              <a:ea typeface="华文楷体" panose="02010600040101010101" pitchFamily="2" charset="-122"/>
            </a:endParaRPr>
          </a:p>
          <a:p>
            <a:pPr>
              <a:lnSpc>
                <a:spcPct val="120000"/>
              </a:lnSpc>
            </a:pPr>
            <a:r>
              <a:rPr lang="zh-CN" altLang="en-US" sz="3000" b="1" dirty="0">
                <a:latin typeface="华文楷体" panose="02010600040101010101" pitchFamily="2" charset="-122"/>
                <a:ea typeface="华文楷体" panose="02010600040101010101" pitchFamily="2" charset="-122"/>
              </a:rPr>
              <a:t>    如果你独自驾舟环绕世界旅行，如果你只能带一样东西供自己娱乐，你会选择哪一样？一幅美丽的图画，一本有趣的书，一盒扑克牌，一个百音盒，还是一只口琴</a:t>
            </a:r>
            <a:r>
              <a:rPr lang="en-US" altLang="zh-CN" sz="3000" b="1" dirty="0">
                <a:latin typeface="华文楷体" panose="02010600040101010101" pitchFamily="2" charset="-122"/>
                <a:ea typeface="华文楷体" panose="02010600040101010101" pitchFamily="2" charset="-122"/>
              </a:rPr>
              <a:t>……</a:t>
            </a:r>
            <a:endParaRPr lang="en-US" altLang="zh-CN" sz="3000" b="1" dirty="0">
              <a:latin typeface="华文楷体" panose="02010600040101010101" pitchFamily="2" charset="-122"/>
              <a:ea typeface="华文楷体" panose="02010600040101010101" pitchFamily="2" charset="-122"/>
            </a:endParaRPr>
          </a:p>
        </p:txBody>
      </p:sp>
      <p:sp>
        <p:nvSpPr>
          <p:cNvPr id="17" name="矩形 16"/>
          <p:cNvSpPr/>
          <p:nvPr/>
        </p:nvSpPr>
        <p:spPr>
          <a:xfrm>
            <a:off x="1991543" y="1129183"/>
            <a:ext cx="8352929" cy="2245360"/>
          </a:xfrm>
          <a:prstGeom prst="rect">
            <a:avLst/>
          </a:prstGeom>
        </p:spPr>
        <p:txBody>
          <a:bodyPr wrap="square">
            <a:spAutoFit/>
          </a:bodyPr>
          <a:lstStyle/>
          <a:p>
            <a:r>
              <a:rPr lang="en-US" altLang="zh-CN" sz="3200" b="1" dirty="0">
                <a:solidFill>
                  <a:srgbClr val="FF0000"/>
                </a:solidFill>
                <a:latin typeface="微软雅黑" panose="020B0503020204020204" pitchFamily="34" charset="-122"/>
                <a:ea typeface="微软雅黑" panose="020B0503020204020204" pitchFamily="34" charset="-122"/>
              </a:rPr>
              <a:t>A.</a:t>
            </a:r>
            <a:r>
              <a:rPr lang="zh-CN" altLang="en-US" sz="3200" b="1" dirty="0">
                <a:solidFill>
                  <a:srgbClr val="FF0000"/>
                </a:solidFill>
                <a:latin typeface="微软雅黑" panose="020B0503020204020204" pitchFamily="34" charset="-122"/>
                <a:ea typeface="微软雅黑" panose="020B0503020204020204" pitchFamily="34" charset="-122"/>
              </a:rPr>
              <a:t>倒叙法</a:t>
            </a:r>
            <a:endParaRPr lang="en-US" altLang="zh-CN" sz="3200" b="1" dirty="0">
              <a:solidFill>
                <a:srgbClr val="FF0000"/>
              </a:solidFill>
              <a:latin typeface="微软雅黑" panose="020B0503020204020204" pitchFamily="34" charset="-122"/>
              <a:ea typeface="微软雅黑" panose="020B0503020204020204" pitchFamily="34" charset="-122"/>
            </a:endParaRPr>
          </a:p>
          <a:p>
            <a:pPr>
              <a:lnSpc>
                <a:spcPct val="120000"/>
              </a:lnSpc>
            </a:pPr>
            <a:r>
              <a:rPr lang="zh-CN" altLang="en-US" sz="3000" b="1" dirty="0">
                <a:latin typeface="华文楷体" panose="02010600040101010101" pitchFamily="2" charset="-122"/>
                <a:ea typeface="华文楷体" panose="02010600040101010101" pitchFamily="2" charset="-122"/>
              </a:rPr>
              <a:t>如：李星华</a:t>
            </a:r>
            <a:r>
              <a:rPr lang="en-US" altLang="zh-CN" sz="3000" b="1" dirty="0">
                <a:latin typeface="华文楷体" panose="02010600040101010101" pitchFamily="2" charset="-122"/>
                <a:ea typeface="华文楷体" panose="02010600040101010101" pitchFamily="2" charset="-122"/>
              </a:rPr>
              <a:t>《</a:t>
            </a:r>
            <a:r>
              <a:rPr lang="zh-CN" altLang="en-US" sz="3000" b="1" dirty="0">
                <a:latin typeface="华文楷体" panose="02010600040101010101" pitchFamily="2" charset="-122"/>
                <a:ea typeface="华文楷体" panose="02010600040101010101" pitchFamily="2" charset="-122"/>
              </a:rPr>
              <a:t>十六年前的回忆</a:t>
            </a:r>
            <a:r>
              <a:rPr lang="en-US" altLang="zh-CN" sz="3000" b="1" dirty="0">
                <a:latin typeface="华文楷体" panose="02010600040101010101" pitchFamily="2" charset="-122"/>
                <a:ea typeface="华文楷体" panose="02010600040101010101" pitchFamily="2" charset="-122"/>
              </a:rPr>
              <a:t>》</a:t>
            </a:r>
            <a:endParaRPr lang="en-US" altLang="zh-CN" sz="3000" b="1" dirty="0">
              <a:latin typeface="华文楷体" panose="02010600040101010101" pitchFamily="2" charset="-122"/>
              <a:ea typeface="华文楷体" panose="02010600040101010101" pitchFamily="2" charset="-122"/>
            </a:endParaRPr>
          </a:p>
          <a:p>
            <a:pPr>
              <a:lnSpc>
                <a:spcPct val="120000"/>
              </a:lnSpc>
            </a:pPr>
            <a:r>
              <a:rPr lang="en-US" altLang="zh-CN" sz="3000" b="1" dirty="0">
                <a:latin typeface="华文楷体" panose="02010600040101010101" pitchFamily="2" charset="-122"/>
                <a:ea typeface="华文楷体" panose="02010600040101010101" pitchFamily="2" charset="-122"/>
              </a:rPr>
              <a:t>    1927</a:t>
            </a:r>
            <a:r>
              <a:rPr lang="zh-CN" altLang="en-US" sz="3000" b="1" dirty="0">
                <a:latin typeface="华文楷体" panose="02010600040101010101" pitchFamily="2" charset="-122"/>
                <a:ea typeface="华文楷体" panose="02010600040101010101" pitchFamily="2" charset="-122"/>
              </a:rPr>
              <a:t>年</a:t>
            </a:r>
            <a:r>
              <a:rPr lang="en-US" altLang="zh-CN" sz="3000" b="1" dirty="0">
                <a:latin typeface="华文楷体" panose="02010600040101010101" pitchFamily="2" charset="-122"/>
                <a:ea typeface="华文楷体" panose="02010600040101010101" pitchFamily="2" charset="-122"/>
              </a:rPr>
              <a:t>4</a:t>
            </a:r>
            <a:r>
              <a:rPr lang="zh-CN" altLang="en-US" sz="3000" b="1" dirty="0">
                <a:latin typeface="华文楷体" panose="02010600040101010101" pitchFamily="2" charset="-122"/>
                <a:ea typeface="华文楷体" panose="02010600040101010101" pitchFamily="2" charset="-122"/>
              </a:rPr>
              <a:t>月</a:t>
            </a:r>
            <a:r>
              <a:rPr lang="en-US" altLang="zh-CN" sz="3000" b="1" dirty="0">
                <a:latin typeface="华文楷体" panose="02010600040101010101" pitchFamily="2" charset="-122"/>
                <a:ea typeface="华文楷体" panose="02010600040101010101" pitchFamily="2" charset="-122"/>
              </a:rPr>
              <a:t>28</a:t>
            </a:r>
            <a:r>
              <a:rPr lang="zh-CN" altLang="en-US" sz="3000" b="1" dirty="0">
                <a:latin typeface="华文楷体" panose="02010600040101010101" pitchFamily="2" charset="-122"/>
                <a:ea typeface="华文楷体" panose="02010600040101010101" pitchFamily="2" charset="-122"/>
              </a:rPr>
              <a:t>日，我永远忘不了那一天。那是父亲的被难日，离现在已经十六年了。</a:t>
            </a:r>
            <a:endParaRPr lang="zh-CN" altLang="en-US" sz="3000" b="1" dirty="0">
              <a:latin typeface="华文楷体" panose="02010600040101010101" pitchFamily="2" charset="-122"/>
              <a:ea typeface="华文楷体" panose="02010600040101010101" pitchFamily="2" charset="-122"/>
            </a:endParaRPr>
          </a:p>
        </p:txBody>
      </p:sp>
      <p:sp>
        <p:nvSpPr>
          <p:cNvPr id="19" name="Text Box 3"/>
          <p:cNvSpPr txBox="1">
            <a:spLocks noChangeArrowheads="1"/>
          </p:cNvSpPr>
          <p:nvPr/>
        </p:nvSpPr>
        <p:spPr bwMode="auto">
          <a:xfrm>
            <a:off x="5159896" y="260648"/>
            <a:ext cx="2304256" cy="737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200" b="1" dirty="0">
                <a:solidFill>
                  <a:schemeClr val="accent1"/>
                </a:solidFill>
                <a:latin typeface="微软雅黑" panose="020B0503020204020204" pitchFamily="34" charset="-122"/>
                <a:ea typeface="微软雅黑" panose="020B0503020204020204" pitchFamily="34" charset="-122"/>
                <a:cs typeface="+mj-cs"/>
              </a:rPr>
              <a:t>悬念法</a:t>
            </a:r>
            <a:endParaRPr lang="en-US" altLang="zh-CN" sz="4200" b="1" dirty="0">
              <a:solidFill>
                <a:schemeClr val="accent1"/>
              </a:solidFill>
              <a:latin typeface="微软雅黑" panose="020B0503020204020204" pitchFamily="34" charset="-122"/>
              <a:ea typeface="微软雅黑" panose="020B0503020204020204" pitchFamily="34" charset="-122"/>
              <a:cs typeface="+mj-cs"/>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16544">
        <p:cut/>
      </p:transition>
    </mc:Choice>
    <mc:Fallback>
      <p:transition advTm="16544">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15"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4295800" y="490024"/>
            <a:ext cx="3384376" cy="737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200" b="1" dirty="0">
                <a:solidFill>
                  <a:srgbClr val="FF0000"/>
                </a:solidFill>
                <a:latin typeface="微软雅黑" panose="020B0503020204020204" pitchFamily="34" charset="-122"/>
                <a:ea typeface="微软雅黑" panose="020B0503020204020204" pitchFamily="34" charset="-122"/>
                <a:cs typeface="+mj-cs"/>
              </a:rPr>
              <a:t>大鹏展翅</a:t>
            </a:r>
            <a:endParaRPr lang="en-US" altLang="zh-CN" sz="4200" b="1" dirty="0">
              <a:solidFill>
                <a:srgbClr val="FF0000"/>
              </a:solidFill>
              <a:latin typeface="微软雅黑" panose="020B0503020204020204" pitchFamily="34" charset="-122"/>
              <a:ea typeface="微软雅黑" panose="020B0503020204020204" pitchFamily="34" charset="-122"/>
              <a:cs typeface="+mj-cs"/>
            </a:endParaRPr>
          </a:p>
        </p:txBody>
      </p:sp>
      <p:sp>
        <p:nvSpPr>
          <p:cNvPr id="27" name="矩形 26"/>
          <p:cNvSpPr/>
          <p:nvPr/>
        </p:nvSpPr>
        <p:spPr>
          <a:xfrm>
            <a:off x="2063552" y="1340768"/>
            <a:ext cx="7848872" cy="1641475"/>
          </a:xfrm>
          <a:prstGeom prst="rect">
            <a:avLst/>
          </a:prstGeom>
        </p:spPr>
        <p:txBody>
          <a:bodyPr wrap="square">
            <a:spAutoFit/>
          </a:bodyPr>
          <a:lstStyle/>
          <a:p>
            <a:pPr>
              <a:lnSpc>
                <a:spcPct val="120000"/>
              </a:lnSpc>
            </a:pPr>
            <a:r>
              <a:rPr lang="zh-CN" altLang="en-US" sz="2800" b="1" dirty="0">
                <a:latin typeface="微软雅黑" panose="020B0503020204020204" pitchFamily="34" charset="-122"/>
                <a:ea typeface="微软雅黑" panose="020B0503020204020204" pitchFamily="34" charset="-122"/>
              </a:rPr>
              <a:t>       一</a:t>
            </a:r>
            <a:r>
              <a:rPr lang="en-US" altLang="zh-CN" sz="2800" b="1" dirty="0">
                <a:latin typeface="微软雅黑" panose="020B0503020204020204" pitchFamily="34" charset="-122"/>
                <a:ea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rPr>
              <a:t>请参照所学方法， 在 “悬念法”和“渲染法”中任选一个，为</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那一次，我流泪了</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写一个精彩的开头。 </a:t>
            </a:r>
            <a:endParaRPr lang="en-US" altLang="zh-CN" sz="2800" b="1" dirty="0">
              <a:latin typeface="微软雅黑" panose="020B0503020204020204" pitchFamily="34" charset="-122"/>
              <a:ea typeface="微软雅黑" panose="020B0503020204020204" pitchFamily="34" charset="-122"/>
            </a:endParaRPr>
          </a:p>
        </p:txBody>
      </p:sp>
      <p:pic>
        <p:nvPicPr>
          <p:cNvPr id="4097" name="Picture 1" descr="C:\Users\zy\Documents\Tencent Files\446148671\Image\C2C\K{ZOPFSPI$RB8)~7{PB6S}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99856" y="3068960"/>
            <a:ext cx="2592288" cy="2817328"/>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13"/>
          <p:cNvSpPr txBox="1"/>
          <p:nvPr/>
        </p:nvSpPr>
        <p:spPr>
          <a:xfrm>
            <a:off x="9336495" y="38875"/>
            <a:ext cx="1296144"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举手</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30449">
        <p:cut/>
      </p:transition>
    </mc:Choice>
    <mc:Fallback>
      <p:transition advTm="30449">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4583832" y="313207"/>
            <a:ext cx="3168352" cy="737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200" b="1" dirty="0">
                <a:solidFill>
                  <a:srgbClr val="FF0000"/>
                </a:solidFill>
                <a:latin typeface="微软雅黑" panose="020B0503020204020204" pitchFamily="34" charset="-122"/>
                <a:ea typeface="微软雅黑" panose="020B0503020204020204" pitchFamily="34" charset="-122"/>
                <a:cs typeface="+mj-cs"/>
              </a:rPr>
              <a:t>大鹏展翅</a:t>
            </a:r>
            <a:endParaRPr lang="en-US" altLang="zh-CN" sz="4200" b="1" dirty="0">
              <a:solidFill>
                <a:srgbClr val="FF0000"/>
              </a:solidFill>
              <a:latin typeface="微软雅黑" panose="020B0503020204020204" pitchFamily="34" charset="-122"/>
              <a:ea typeface="微软雅黑" panose="020B0503020204020204" pitchFamily="34" charset="-122"/>
              <a:cs typeface="+mj-cs"/>
            </a:endParaRPr>
          </a:p>
        </p:txBody>
      </p:sp>
      <p:sp>
        <p:nvSpPr>
          <p:cNvPr id="27" name="矩形 26"/>
          <p:cNvSpPr/>
          <p:nvPr/>
        </p:nvSpPr>
        <p:spPr>
          <a:xfrm>
            <a:off x="1714310" y="1139681"/>
            <a:ext cx="8953690" cy="681990"/>
          </a:xfrm>
          <a:prstGeom prst="rect">
            <a:avLst/>
          </a:prstGeom>
        </p:spPr>
        <p:txBody>
          <a:bodyPr wrap="square">
            <a:spAutoFit/>
          </a:bodyPr>
          <a:lstStyle/>
          <a:p>
            <a:pPr>
              <a:lnSpc>
                <a:spcPct val="120000"/>
              </a:lnSpc>
            </a:pPr>
            <a:r>
              <a:rPr lang="en-US" altLang="zh-CN" sz="3200" b="1" dirty="0">
                <a:latin typeface="微软雅黑" panose="020B0503020204020204" pitchFamily="34" charset="-122"/>
                <a:ea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rPr>
              <a:t>那一次，我流泪了</a:t>
            </a:r>
            <a:r>
              <a:rPr lang="en-US" altLang="zh-CN" sz="3200" b="1" dirty="0">
                <a:latin typeface="微软雅黑" panose="020B0503020204020204" pitchFamily="34" charset="-122"/>
                <a:ea typeface="微软雅黑" panose="020B0503020204020204" pitchFamily="34" charset="-122"/>
              </a:rPr>
              <a:t>》</a:t>
            </a:r>
            <a:r>
              <a:rPr lang="zh-CN" altLang="en-US" sz="3200" b="1" dirty="0">
                <a:latin typeface="微软雅黑" panose="020B0503020204020204" pitchFamily="34" charset="-122"/>
                <a:ea typeface="微软雅黑" panose="020B0503020204020204" pitchFamily="34" charset="-122"/>
              </a:rPr>
              <a:t>精彩开头 </a:t>
            </a:r>
            <a:endParaRPr lang="en-US" altLang="zh-CN" sz="3200" b="1" dirty="0">
              <a:latin typeface="微软雅黑" panose="020B0503020204020204" pitchFamily="34" charset="-122"/>
              <a:ea typeface="微软雅黑" panose="020B0503020204020204" pitchFamily="34" charset="-122"/>
            </a:endParaRPr>
          </a:p>
        </p:txBody>
      </p:sp>
      <p:sp>
        <p:nvSpPr>
          <p:cNvPr id="5" name="矩形 4"/>
          <p:cNvSpPr/>
          <p:nvPr/>
        </p:nvSpPr>
        <p:spPr>
          <a:xfrm>
            <a:off x="1837360" y="1878158"/>
            <a:ext cx="8661295" cy="1568450"/>
          </a:xfrm>
          <a:prstGeom prst="rect">
            <a:avLst/>
          </a:prstGeom>
        </p:spPr>
        <p:txBody>
          <a:bodyPr wrap="square">
            <a:spAutoFit/>
          </a:bodyPr>
          <a:lstStyle/>
          <a:p>
            <a:r>
              <a:rPr lang="zh-CN" altLang="en-US" sz="3200" b="1" dirty="0">
                <a:solidFill>
                  <a:srgbClr val="FF0000"/>
                </a:solidFill>
                <a:latin typeface="微软雅黑" panose="020B0503020204020204" pitchFamily="34" charset="-122"/>
                <a:ea typeface="微软雅黑" panose="020B0503020204020204" pitchFamily="34" charset="-122"/>
                <a:cs typeface="+mj-cs"/>
              </a:rPr>
              <a:t>悬念法</a:t>
            </a:r>
            <a:r>
              <a:rPr lang="zh-CN" altLang="en-US" sz="3200" b="1" dirty="0">
                <a:latin typeface="微软雅黑" panose="020B0503020204020204" pitchFamily="34" charset="-122"/>
                <a:ea typeface="微软雅黑" panose="020B0503020204020204" pitchFamily="34" charset="-122"/>
              </a:rPr>
              <a:t>（参考示例）：</a:t>
            </a:r>
            <a:endParaRPr lang="en-US" altLang="zh-CN" sz="3200" b="1" dirty="0">
              <a:latin typeface="微软雅黑" panose="020B0503020204020204" pitchFamily="34" charset="-122"/>
              <a:ea typeface="微软雅黑" panose="020B0503020204020204" pitchFamily="34" charset="-122"/>
            </a:endParaRPr>
          </a:p>
          <a:p>
            <a:r>
              <a:rPr lang="en-US" altLang="zh-CN" sz="3200" b="1" dirty="0">
                <a:latin typeface="华文楷体" panose="02010600040101010101" pitchFamily="2" charset="-122"/>
                <a:ea typeface="华文楷体" panose="02010600040101010101" pitchFamily="2" charset="-122"/>
              </a:rPr>
              <a:t>    </a:t>
            </a:r>
            <a:r>
              <a:rPr lang="zh-CN" altLang="en-US" sz="3200" b="1" dirty="0">
                <a:latin typeface="华文楷体" panose="02010600040101010101" pitchFamily="2" charset="-122"/>
                <a:ea typeface="华文楷体" panose="02010600040101010101" pitchFamily="2" charset="-122"/>
              </a:rPr>
              <a:t>我是一个不轻易流泪的女孩，但是那一次，我却流泪了。</a:t>
            </a:r>
            <a:endParaRPr lang="zh-CN" altLang="en-US" sz="3200" b="1" dirty="0">
              <a:latin typeface="华文楷体" panose="02010600040101010101" pitchFamily="2" charset="-122"/>
              <a:ea typeface="华文楷体" panose="02010600040101010101" pitchFamily="2" charset="-122"/>
            </a:endParaRPr>
          </a:p>
        </p:txBody>
      </p:sp>
      <p:sp>
        <p:nvSpPr>
          <p:cNvPr id="7" name="矩形 6"/>
          <p:cNvSpPr/>
          <p:nvPr/>
        </p:nvSpPr>
        <p:spPr>
          <a:xfrm>
            <a:off x="1837360" y="3614664"/>
            <a:ext cx="6703666" cy="2553335"/>
          </a:xfrm>
          <a:prstGeom prst="rect">
            <a:avLst/>
          </a:prstGeom>
        </p:spPr>
        <p:txBody>
          <a:bodyPr wrap="square">
            <a:spAutoFit/>
          </a:bodyPr>
          <a:lstStyle/>
          <a:p>
            <a:r>
              <a:rPr lang="zh-CN" altLang="en-US" sz="3200" b="1" dirty="0">
                <a:solidFill>
                  <a:srgbClr val="FF0000"/>
                </a:solidFill>
                <a:latin typeface="微软雅黑" panose="020B0503020204020204" pitchFamily="34" charset="-122"/>
                <a:ea typeface="微软雅黑" panose="020B0503020204020204" pitchFamily="34" charset="-122"/>
                <a:cs typeface="+mj-cs"/>
              </a:rPr>
              <a:t>渲染法</a:t>
            </a:r>
            <a:r>
              <a:rPr lang="zh-CN" altLang="en-US" sz="3200" b="1" dirty="0">
                <a:latin typeface="微软雅黑" panose="020B0503020204020204" pitchFamily="34" charset="-122"/>
                <a:ea typeface="微软雅黑" panose="020B0503020204020204" pitchFamily="34" charset="-122"/>
              </a:rPr>
              <a:t>（参考示例）：</a:t>
            </a:r>
            <a:endParaRPr lang="en-US" altLang="zh-CN" sz="3200" b="1" dirty="0">
              <a:latin typeface="微软雅黑" panose="020B0503020204020204" pitchFamily="34" charset="-122"/>
              <a:ea typeface="微软雅黑" panose="020B0503020204020204" pitchFamily="34" charset="-122"/>
            </a:endParaRPr>
          </a:p>
          <a:p>
            <a:r>
              <a:rPr lang="en-US" altLang="zh-CN" sz="3200" b="1" dirty="0">
                <a:latin typeface="宋体" panose="02010600030101010101" pitchFamily="2" charset="-122"/>
                <a:ea typeface="宋体" panose="02010600030101010101" pitchFamily="2" charset="-122"/>
              </a:rPr>
              <a:t>   </a:t>
            </a:r>
            <a:r>
              <a:rPr lang="en-US" altLang="zh-CN" sz="3200" b="1" dirty="0">
                <a:latin typeface="华文楷体" panose="02010600040101010101" pitchFamily="2" charset="-122"/>
                <a:ea typeface="华文楷体" panose="02010600040101010101" pitchFamily="2" charset="-122"/>
              </a:rPr>
              <a:t> </a:t>
            </a:r>
            <a:r>
              <a:rPr lang="zh-CN" altLang="en-US" sz="3200" b="1" dirty="0">
                <a:latin typeface="华文楷体" panose="02010600040101010101" pitchFamily="2" charset="-122"/>
                <a:ea typeface="华文楷体" panose="02010600040101010101" pitchFamily="2" charset="-122"/>
              </a:rPr>
              <a:t>天空灰蒙蒙的，正如我灰蒙蒙的的情绪。我抬头望望那如石灰水般浑浊的天空，又回想起那一次的流泪</a:t>
            </a:r>
            <a:r>
              <a:rPr lang="en-US" altLang="zh-CN" sz="3200" b="1" dirty="0">
                <a:latin typeface="华文楷体" panose="02010600040101010101" pitchFamily="2" charset="-122"/>
                <a:ea typeface="华文楷体" panose="02010600040101010101" pitchFamily="2" charset="-122"/>
              </a:rPr>
              <a:t>……</a:t>
            </a:r>
            <a:endParaRPr lang="zh-CN" altLang="en-US" sz="3200" b="1" dirty="0">
              <a:latin typeface="华文楷体" panose="02010600040101010101" pitchFamily="2" charset="-122"/>
              <a:ea typeface="华文楷体" panose="02010600040101010101" pitchFamily="2" charset="-122"/>
            </a:endParaRPr>
          </a:p>
        </p:txBody>
      </p:sp>
      <p:pic>
        <p:nvPicPr>
          <p:cNvPr id="3073" name="Picture 1" descr="C:\Users\zy\Documents\Tencent Files\446148671\Image\C2C\PNLWZMFP$S)IW9Q2@4DUIR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74604" y="3140968"/>
            <a:ext cx="2130542" cy="2521656"/>
          </a:xfrm>
          <a:prstGeom prst="rect">
            <a:avLst/>
          </a:prstGeom>
          <a:noFill/>
          <a:extLst>
            <a:ext uri="{909E8E84-426E-40DD-AFC4-6F175D3DCCD1}">
              <a14:hiddenFill xmlns:a14="http://schemas.microsoft.com/office/drawing/2010/main">
                <a:solidFill>
                  <a:srgbClr val="FFFFFF"/>
                </a:solidFill>
              </a14:hiddenFill>
            </a:ext>
          </a:extLst>
        </p:spPr>
      </p:pic>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0" advTm="5217">
        <p:cut/>
      </p:transition>
    </mc:Choice>
    <mc:Fallback>
      <p:transition advTm="5217">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5"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p:cNvSpPr txBox="1"/>
          <p:nvPr/>
        </p:nvSpPr>
        <p:spPr>
          <a:xfrm>
            <a:off x="2655904" y="463689"/>
            <a:ext cx="7116696"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rgbClr val="FF0000"/>
                </a:solidFill>
                <a:latin typeface="微软雅黑" panose="020B0503020204020204" pitchFamily="34" charset="-122"/>
                <a:ea typeface="微软雅黑" panose="020B0503020204020204" pitchFamily="34" charset="-122"/>
              </a:rPr>
              <a:t>新颖开头的方法</a:t>
            </a:r>
            <a:r>
              <a:rPr lang="en-US" altLang="zh-CN" sz="4000" b="1" dirty="0">
                <a:solidFill>
                  <a:srgbClr val="C00000"/>
                </a:solidFill>
                <a:latin typeface="微软雅黑" panose="020B0503020204020204" pitchFamily="34" charset="-122"/>
                <a:ea typeface="微软雅黑" panose="020B0503020204020204" pitchFamily="34" charset="-122"/>
              </a:rPr>
              <a:t> </a:t>
            </a:r>
            <a:endParaRPr lang="zh-CN" altLang="zh-CN" sz="4000" b="1" dirty="0">
              <a:solidFill>
                <a:srgbClr val="C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99656" y="1606689"/>
            <a:ext cx="6192688" cy="4411980"/>
          </a:xfrm>
          <a:prstGeom prst="rect">
            <a:avLst/>
          </a:prstGeom>
          <a:noFill/>
        </p:spPr>
        <p:txBody>
          <a:bodyPr wrap="square" rtlCol="0">
            <a:spAutoFit/>
          </a:bodyPr>
          <a:lstStyle/>
          <a:p>
            <a:pPr>
              <a:lnSpc>
                <a:spcPct val="130000"/>
              </a:lnSpc>
            </a:pPr>
            <a:r>
              <a:rPr lang="en-US" altLang="zh-CN" sz="3600" dirty="0">
                <a:latin typeface="微软雅黑" panose="020B0503020204020204" pitchFamily="34" charset="-122"/>
                <a:ea typeface="微软雅黑" panose="020B0503020204020204" pitchFamily="34" charset="-122"/>
              </a:rPr>
              <a:t>1.</a:t>
            </a:r>
            <a:r>
              <a:rPr lang="zh-CN" altLang="en-US" sz="3600" dirty="0">
                <a:latin typeface="微软雅黑" panose="020B0503020204020204" pitchFamily="34" charset="-122"/>
                <a:ea typeface="微软雅黑" panose="020B0503020204020204" pitchFamily="34" charset="-122"/>
              </a:rPr>
              <a:t>要素法</a:t>
            </a:r>
            <a:endParaRPr lang="en-US" altLang="zh-CN" sz="3600" dirty="0">
              <a:latin typeface="微软雅黑" panose="020B0503020204020204" pitchFamily="34" charset="-122"/>
              <a:ea typeface="微软雅黑" panose="020B0503020204020204" pitchFamily="34" charset="-122"/>
            </a:endParaRPr>
          </a:p>
          <a:p>
            <a:pPr>
              <a:lnSpc>
                <a:spcPct val="130000"/>
              </a:lnSpc>
            </a:pPr>
            <a:r>
              <a:rPr lang="en-US" altLang="zh-CN" sz="3600" dirty="0">
                <a:latin typeface="微软雅黑" panose="020B0503020204020204" pitchFamily="34" charset="-122"/>
                <a:ea typeface="微软雅黑" panose="020B0503020204020204" pitchFamily="34" charset="-122"/>
              </a:rPr>
              <a:t>2.</a:t>
            </a:r>
            <a:r>
              <a:rPr lang="zh-CN" altLang="en-US" sz="3600" dirty="0">
                <a:latin typeface="微软雅黑" panose="020B0503020204020204" pitchFamily="34" charset="-122"/>
                <a:ea typeface="微软雅黑" panose="020B0503020204020204" pitchFamily="34" charset="-122"/>
              </a:rPr>
              <a:t>点题法</a:t>
            </a:r>
            <a:endParaRPr lang="en-US" altLang="zh-CN" sz="3600" dirty="0">
              <a:latin typeface="微软雅黑" panose="020B0503020204020204" pitchFamily="34" charset="-122"/>
              <a:ea typeface="微软雅黑" panose="020B0503020204020204" pitchFamily="34" charset="-122"/>
            </a:endParaRPr>
          </a:p>
          <a:p>
            <a:pPr>
              <a:lnSpc>
                <a:spcPct val="130000"/>
              </a:lnSpc>
            </a:pPr>
            <a:r>
              <a:rPr lang="en-US" altLang="zh-CN" sz="3600" dirty="0">
                <a:latin typeface="微软雅黑" panose="020B0503020204020204" pitchFamily="34" charset="-122"/>
                <a:ea typeface="微软雅黑" panose="020B0503020204020204" pitchFamily="34" charset="-122"/>
              </a:rPr>
              <a:t>3.</a:t>
            </a:r>
            <a:r>
              <a:rPr lang="zh-CN" altLang="en-US" sz="3600" dirty="0">
                <a:latin typeface="微软雅黑" panose="020B0503020204020204" pitchFamily="34" charset="-122"/>
                <a:ea typeface="微软雅黑" panose="020B0503020204020204" pitchFamily="34" charset="-122"/>
              </a:rPr>
              <a:t>修辞法</a:t>
            </a:r>
            <a:endParaRPr lang="en-US" altLang="zh-CN" sz="3600" dirty="0">
              <a:latin typeface="微软雅黑" panose="020B0503020204020204" pitchFamily="34" charset="-122"/>
              <a:ea typeface="微软雅黑" panose="020B0503020204020204" pitchFamily="34" charset="-122"/>
            </a:endParaRPr>
          </a:p>
          <a:p>
            <a:pPr>
              <a:lnSpc>
                <a:spcPct val="130000"/>
              </a:lnSpc>
            </a:pPr>
            <a:r>
              <a:rPr lang="en-US" altLang="zh-CN" sz="3600" dirty="0">
                <a:latin typeface="微软雅黑" panose="020B0503020204020204" pitchFamily="34" charset="-122"/>
                <a:ea typeface="微软雅黑" panose="020B0503020204020204" pitchFamily="34" charset="-122"/>
              </a:rPr>
              <a:t>4.</a:t>
            </a:r>
            <a:r>
              <a:rPr lang="zh-CN" altLang="en-US" sz="3600" dirty="0">
                <a:latin typeface="微软雅黑" panose="020B0503020204020204" pitchFamily="34" charset="-122"/>
                <a:ea typeface="微软雅黑" panose="020B0503020204020204" pitchFamily="34" charset="-122"/>
              </a:rPr>
              <a:t>线索法</a:t>
            </a:r>
            <a:endParaRPr lang="en-US" altLang="zh-CN" sz="3600" dirty="0">
              <a:latin typeface="微软雅黑" panose="020B0503020204020204" pitchFamily="34" charset="-122"/>
              <a:ea typeface="微软雅黑" panose="020B0503020204020204" pitchFamily="34" charset="-122"/>
            </a:endParaRPr>
          </a:p>
          <a:p>
            <a:pPr>
              <a:lnSpc>
                <a:spcPct val="130000"/>
              </a:lnSpc>
            </a:pPr>
            <a:r>
              <a:rPr lang="en-US" altLang="zh-CN" sz="3600" b="1" dirty="0">
                <a:solidFill>
                  <a:srgbClr val="FF0000"/>
                </a:solidFill>
                <a:latin typeface="微软雅黑" panose="020B0503020204020204" pitchFamily="34" charset="-122"/>
                <a:ea typeface="微软雅黑" panose="020B0503020204020204" pitchFamily="34" charset="-122"/>
              </a:rPr>
              <a:t>5.</a:t>
            </a:r>
            <a:r>
              <a:rPr lang="zh-CN" altLang="en-US" sz="3600" b="1" dirty="0">
                <a:solidFill>
                  <a:srgbClr val="FF0000"/>
                </a:solidFill>
                <a:latin typeface="微软雅黑" panose="020B0503020204020204" pitchFamily="34" charset="-122"/>
                <a:ea typeface="微软雅黑" panose="020B0503020204020204" pitchFamily="34" charset="-122"/>
              </a:rPr>
              <a:t>渲染法</a:t>
            </a:r>
            <a:endParaRPr lang="en-US" altLang="zh-CN" sz="3600" b="1" dirty="0">
              <a:solidFill>
                <a:srgbClr val="FF0000"/>
              </a:solidFill>
              <a:latin typeface="微软雅黑" panose="020B0503020204020204" pitchFamily="34" charset="-122"/>
              <a:ea typeface="微软雅黑" panose="020B0503020204020204" pitchFamily="34" charset="-122"/>
            </a:endParaRPr>
          </a:p>
          <a:p>
            <a:pPr>
              <a:lnSpc>
                <a:spcPct val="130000"/>
              </a:lnSpc>
            </a:pPr>
            <a:r>
              <a:rPr lang="en-US" altLang="zh-CN" sz="3600" b="1" dirty="0">
                <a:solidFill>
                  <a:srgbClr val="FF0000"/>
                </a:solidFill>
                <a:latin typeface="微软雅黑" panose="020B0503020204020204" pitchFamily="34" charset="-122"/>
                <a:ea typeface="微软雅黑" panose="020B0503020204020204" pitchFamily="34" charset="-122"/>
              </a:rPr>
              <a:t>6.</a:t>
            </a:r>
            <a:r>
              <a:rPr lang="zh-CN" altLang="en-US" sz="3600" b="1" dirty="0">
                <a:solidFill>
                  <a:srgbClr val="FF0000"/>
                </a:solidFill>
                <a:latin typeface="微软雅黑" panose="020B0503020204020204" pitchFamily="34" charset="-122"/>
                <a:ea typeface="微软雅黑" panose="020B0503020204020204" pitchFamily="34" charset="-122"/>
              </a:rPr>
              <a:t>悬念法</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矩形: 圆角 2"/>
          <p:cNvSpPr/>
          <p:nvPr/>
        </p:nvSpPr>
        <p:spPr>
          <a:xfrm>
            <a:off x="2577848" y="1505238"/>
            <a:ext cx="7272808" cy="46085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音频 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23997">
        <p:cut/>
      </p:transition>
    </mc:Choice>
    <mc:Fallback>
      <p:transition advTm="23997">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87688" y="1196752"/>
            <a:ext cx="5588000" cy="4203700"/>
          </a:xfrm>
          <a:prstGeom prst="rect">
            <a:avLst/>
          </a:prstGeom>
        </p:spPr>
      </p:pic>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Tm="6881">
        <p:pull/>
      </p:transition>
    </mc:Choice>
    <mc:Fallback>
      <p:transition advTm="6881">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071664" y="692696"/>
            <a:ext cx="6498468"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结尾技法欣赏与判断</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sp>
        <p:nvSpPr>
          <p:cNvPr id="10" name="文本框 9"/>
          <p:cNvSpPr txBox="1"/>
          <p:nvPr/>
        </p:nvSpPr>
        <p:spPr>
          <a:xfrm>
            <a:off x="1853737" y="3690218"/>
            <a:ext cx="4917726" cy="2676525"/>
          </a:xfrm>
          <a:prstGeom prst="rect">
            <a:avLst/>
          </a:prstGeom>
          <a:solidFill>
            <a:schemeClr val="bg1"/>
          </a:solidFill>
          <a:ln w="47625">
            <a:solidFill>
              <a:srgbClr val="00B050"/>
            </a:solidFill>
            <a:prstDash val="dash"/>
            <a:bevel/>
          </a:ln>
        </p:spPr>
        <p:txBody>
          <a:bodyPr wrap="square" rtlCol="0">
            <a:spAutoFit/>
          </a:body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rPr>
              <a:t>点题法</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：在结尾以抒情、议论的表达方式或用感叹句、祈使句表达作者的真情实感，抒发文章的感情高潮。</a:t>
            </a:r>
            <a:endParaRPr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2279576" y="1474790"/>
            <a:ext cx="8930039" cy="2245360"/>
          </a:xfrm>
          <a:prstGeom prst="rect">
            <a:avLst/>
          </a:prstGeom>
        </p:spPr>
        <p:txBody>
          <a:bodyPr wrap="square">
            <a:spAutoFit/>
          </a:bodyPr>
          <a:lstStyle/>
          <a:p>
            <a:pPr algn="just">
              <a:spcAft>
                <a:spcPts val="0"/>
              </a:spcAft>
            </a:pPr>
            <a:r>
              <a:rPr lang="en-US" altLang="zh-CN" sz="2800" kern="100" dirty="0">
                <a:latin typeface="微软雅黑" panose="020B0503020204020204" pitchFamily="34" charset="-122"/>
                <a:ea typeface="微软雅黑" panose="020B0503020204020204" pitchFamily="34" charset="-122"/>
              </a:rPr>
              <a:t>1.</a:t>
            </a:r>
            <a:r>
              <a:rPr lang="zh-CN" altLang="en-US" sz="2800" kern="100" dirty="0">
                <a:latin typeface="微软雅黑" panose="020B0503020204020204" pitchFamily="34" charset="-122"/>
                <a:ea typeface="微软雅黑" panose="020B0503020204020204" pitchFamily="34" charset="-122"/>
              </a:rPr>
              <a:t>刘湛秋</a:t>
            </a:r>
            <a:r>
              <a:rPr lang="en-US" altLang="zh-CN" sz="2800" kern="100" dirty="0">
                <a:latin typeface="微软雅黑" panose="020B0503020204020204" pitchFamily="34" charset="-122"/>
                <a:ea typeface="微软雅黑" panose="020B0503020204020204" pitchFamily="34" charset="-122"/>
              </a:rPr>
              <a:t>《</a:t>
            </a:r>
            <a:r>
              <a:rPr lang="zh-CN" altLang="en-US" sz="2800" kern="100" dirty="0">
                <a:latin typeface="微软雅黑" panose="020B0503020204020204" pitchFamily="34" charset="-122"/>
                <a:ea typeface="微软雅黑" panose="020B0503020204020204" pitchFamily="34" charset="-122"/>
              </a:rPr>
              <a:t>雨的四季</a:t>
            </a:r>
            <a:r>
              <a:rPr lang="en-US" altLang="zh-CN" sz="2800" kern="100" dirty="0">
                <a:latin typeface="微软雅黑" panose="020B0503020204020204" pitchFamily="34" charset="-122"/>
                <a:ea typeface="微软雅黑" panose="020B0503020204020204" pitchFamily="34" charset="-122"/>
              </a:rPr>
              <a:t>》</a:t>
            </a:r>
            <a:endParaRPr lang="en-US" altLang="zh-CN" sz="2800" kern="100" dirty="0">
              <a:latin typeface="微软雅黑" panose="020B0503020204020204" pitchFamily="34" charset="-122"/>
              <a:ea typeface="微软雅黑" panose="020B0503020204020204" pitchFamily="34" charset="-122"/>
            </a:endParaRPr>
          </a:p>
          <a:p>
            <a:pPr algn="just">
              <a:spcAft>
                <a:spcPts val="0"/>
              </a:spcAft>
            </a:pPr>
            <a:endParaRPr lang="en-US" altLang="zh-CN" sz="2800" kern="100" dirty="0">
              <a:latin typeface="微软雅黑" panose="020B0503020204020204" pitchFamily="34" charset="-122"/>
              <a:ea typeface="微软雅黑" panose="020B0503020204020204" pitchFamily="34" charset="-122"/>
            </a:endParaRPr>
          </a:p>
          <a:p>
            <a:pPr algn="just">
              <a:spcAft>
                <a:spcPts val="0"/>
              </a:spcAft>
            </a:pPr>
            <a:r>
              <a:rPr lang="en-US" altLang="zh-CN" sz="2800" kern="100" dirty="0">
                <a:latin typeface="微软雅黑" panose="020B0503020204020204" pitchFamily="34" charset="-122"/>
                <a:ea typeface="微软雅黑" panose="020B0503020204020204" pitchFamily="34" charset="-122"/>
              </a:rPr>
              <a:t>       </a:t>
            </a:r>
            <a:r>
              <a:rPr lang="zh-CN" altLang="en-US" sz="2800" kern="100" dirty="0">
                <a:latin typeface="微软雅黑" panose="020B0503020204020204" pitchFamily="34" charset="-122"/>
                <a:ea typeface="微软雅黑" panose="020B0503020204020204" pitchFamily="34" charset="-122"/>
              </a:rPr>
              <a:t>啊，总是美丽而使人爱恋的雨啊</a:t>
            </a:r>
            <a:r>
              <a:rPr lang="en-US" altLang="zh-CN" sz="2800" kern="100" dirty="0">
                <a:latin typeface="微软雅黑" panose="020B0503020204020204" pitchFamily="34" charset="-122"/>
                <a:ea typeface="微软雅黑" panose="020B0503020204020204" pitchFamily="34" charset="-122"/>
              </a:rPr>
              <a:t>! </a:t>
            </a:r>
            <a:endParaRPr lang="en-US" altLang="zh-CN" sz="2800" kern="100" dirty="0">
              <a:latin typeface="微软雅黑" panose="020B0503020204020204" pitchFamily="34" charset="-122"/>
              <a:ea typeface="微软雅黑" panose="020B0503020204020204" pitchFamily="34" charset="-122"/>
            </a:endParaRPr>
          </a:p>
          <a:p>
            <a:pPr algn="just">
              <a:spcAft>
                <a:spcPts val="0"/>
              </a:spcAft>
            </a:pPr>
            <a:endParaRPr lang="en-US" altLang="zh-CN" sz="2800" b="1" kern="100" dirty="0">
              <a:latin typeface="宋体" panose="02010600030101010101" pitchFamily="2" charset="-122"/>
              <a:ea typeface="宋体" panose="02010600030101010101" pitchFamily="2" charset="-122"/>
            </a:endParaRPr>
          </a:p>
          <a:p>
            <a:pPr algn="just">
              <a:spcAft>
                <a:spcPts val="0"/>
              </a:spcAft>
            </a:pPr>
            <a:r>
              <a:rPr lang="en-US" altLang="zh-CN" sz="2800" b="1" kern="100" dirty="0">
                <a:latin typeface="宋体" panose="02010600030101010101" pitchFamily="2" charset="-122"/>
                <a:ea typeface="宋体" panose="02010600030101010101" pitchFamily="2" charset="-122"/>
              </a:rPr>
              <a:t>     </a:t>
            </a:r>
            <a:endParaRPr lang="zh-CN" altLang="zh-CN" sz="2800" b="1" kern="100" dirty="0">
              <a:latin typeface="宋体" panose="02010600030101010101" pitchFamily="2" charset="-122"/>
              <a:ea typeface="宋体" panose="02010600030101010101" pitchFamily="2" charset="-122"/>
            </a:endParaRPr>
          </a:p>
        </p:txBody>
      </p:sp>
      <p:sp>
        <p:nvSpPr>
          <p:cNvPr id="4" name="矩形标注 3"/>
          <p:cNvSpPr/>
          <p:nvPr/>
        </p:nvSpPr>
        <p:spPr>
          <a:xfrm>
            <a:off x="6909270" y="3122947"/>
            <a:ext cx="1279987" cy="585118"/>
          </a:xfrm>
          <a:prstGeom prst="wedgeRectCallout">
            <a:avLst>
              <a:gd name="adj1" fmla="val -46868"/>
              <a:gd name="adj2" fmla="val -108814"/>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latin typeface="微软雅黑" panose="020B0503020204020204" pitchFamily="34" charset="-122"/>
                <a:ea typeface="微软雅黑" panose="020B0503020204020204" pitchFamily="34" charset="-122"/>
              </a:rPr>
              <a:t>点题法</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pic>
        <p:nvPicPr>
          <p:cNvPr id="7169" name="Picture 1" descr="C:\Users\zy\Documents\Tencent Files\446148671\Image\C2C\AXXQPL6~@9]4QSP~@%7T@$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74950" y="4285493"/>
            <a:ext cx="2384888" cy="208238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13"/>
          <p:cNvSpPr txBox="1"/>
          <p:nvPr/>
        </p:nvSpPr>
        <p:spPr>
          <a:xfrm>
            <a:off x="9354819" y="0"/>
            <a:ext cx="1296144"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举手</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0" advTm="20468">
        <p:cut/>
      </p:transition>
    </mc:Choice>
    <mc:Fallback>
      <p:transition advTm="20468">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10" grpId="0" bldLvl="0" animBg="1"/>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719736" y="344225"/>
            <a:ext cx="5544616"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结尾技法欣赏与判断</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sp>
        <p:nvSpPr>
          <p:cNvPr id="10" name="文本框 9"/>
          <p:cNvSpPr txBox="1"/>
          <p:nvPr/>
        </p:nvSpPr>
        <p:spPr>
          <a:xfrm>
            <a:off x="1847528" y="4653136"/>
            <a:ext cx="6768752" cy="1814830"/>
          </a:xfrm>
          <a:prstGeom prst="rect">
            <a:avLst/>
          </a:prstGeom>
          <a:solidFill>
            <a:schemeClr val="bg1"/>
          </a:solidFill>
          <a:ln w="47625">
            <a:solidFill>
              <a:srgbClr val="00B050"/>
            </a:solidFill>
            <a:prstDash val="dash"/>
            <a:bevel/>
          </a:ln>
        </p:spPr>
        <p:txBody>
          <a:bodyPr wrap="square" rtlCol="0">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反思法</a:t>
            </a:r>
            <a:r>
              <a:rPr lang="zh-CN" altLang="en-US" sz="2800" b="1" dirty="0">
                <a:solidFill>
                  <a:schemeClr val="accent1"/>
                </a:solidFill>
                <a:latin typeface="微软雅黑" panose="020B0503020204020204" pitchFamily="34" charset="-122"/>
                <a:ea typeface="微软雅黑" panose="020B0503020204020204" pitchFamily="34" charset="-122"/>
              </a:rPr>
              <a:t>：在结尾，以对人物、事件耐人寻味的感悟反思作结。形式上，可以是发人深思的议论，也可以是某一个令人深思的问题（设问句或反问句的形式）。</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3" name="矩形 2"/>
          <p:cNvSpPr/>
          <p:nvPr/>
        </p:nvSpPr>
        <p:spPr>
          <a:xfrm>
            <a:off x="1775520" y="990556"/>
            <a:ext cx="8707967" cy="3538220"/>
          </a:xfrm>
          <a:prstGeom prst="rect">
            <a:avLst/>
          </a:prstGeom>
        </p:spPr>
        <p:txBody>
          <a:bodyPr wrap="square">
            <a:spAutoFit/>
          </a:bodyPr>
          <a:lstStyle/>
          <a:p>
            <a:pPr algn="just"/>
            <a:r>
              <a:rPr lang="en-US" altLang="zh-CN" sz="2800" kern="100" dirty="0">
                <a:solidFill>
                  <a:prstClr val="black"/>
                </a:solidFill>
                <a:latin typeface="微软雅黑" panose="020B0503020204020204" pitchFamily="34" charset="-122"/>
                <a:ea typeface="微软雅黑" panose="020B0503020204020204" pitchFamily="34" charset="-122"/>
              </a:rPr>
              <a:t>2.</a:t>
            </a:r>
            <a:r>
              <a:rPr lang="zh-CN" altLang="en-US" sz="2800" kern="100" dirty="0">
                <a:solidFill>
                  <a:prstClr val="black"/>
                </a:solidFill>
                <a:latin typeface="微软雅黑" panose="020B0503020204020204" pitchFamily="34" charset="-122"/>
                <a:ea typeface="微软雅黑" panose="020B0503020204020204" pitchFamily="34" charset="-122"/>
              </a:rPr>
              <a:t>杨绛</a:t>
            </a:r>
            <a:r>
              <a:rPr lang="en-US" altLang="zh-CN" sz="2800" kern="100" dirty="0">
                <a:solidFill>
                  <a:prstClr val="black"/>
                </a:solidFill>
                <a:latin typeface="微软雅黑" panose="020B0503020204020204" pitchFamily="34" charset="-122"/>
                <a:ea typeface="微软雅黑" panose="020B0503020204020204" pitchFamily="34" charset="-122"/>
              </a:rPr>
              <a:t>《</a:t>
            </a:r>
            <a:r>
              <a:rPr lang="zh-CN" altLang="en-US" sz="2800" kern="100" dirty="0">
                <a:solidFill>
                  <a:prstClr val="black"/>
                </a:solidFill>
                <a:latin typeface="微软雅黑" panose="020B0503020204020204" pitchFamily="34" charset="-122"/>
                <a:ea typeface="微软雅黑" panose="020B0503020204020204" pitchFamily="34" charset="-122"/>
              </a:rPr>
              <a:t>老王</a:t>
            </a:r>
            <a:r>
              <a:rPr lang="en-US" altLang="zh-CN" sz="2800" kern="100" dirty="0">
                <a:solidFill>
                  <a:prstClr val="black"/>
                </a:solidFill>
                <a:latin typeface="微软雅黑" panose="020B0503020204020204" pitchFamily="34" charset="-122"/>
                <a:ea typeface="微软雅黑" panose="020B0503020204020204" pitchFamily="34" charset="-122"/>
              </a:rPr>
              <a:t>》          </a:t>
            </a:r>
            <a:endParaRPr lang="en-US" altLang="zh-CN" sz="2800" kern="100" dirty="0">
              <a:solidFill>
                <a:prstClr val="black"/>
              </a:solidFill>
              <a:latin typeface="微软雅黑" panose="020B0503020204020204" pitchFamily="34" charset="-122"/>
              <a:ea typeface="微软雅黑" panose="020B0503020204020204" pitchFamily="34" charset="-122"/>
            </a:endParaRPr>
          </a:p>
          <a:p>
            <a:pPr algn="just"/>
            <a:r>
              <a:rPr lang="en-US" altLang="zh-CN" sz="2800" kern="100" dirty="0">
                <a:solidFill>
                  <a:prstClr val="black"/>
                </a:solidFill>
                <a:latin typeface="微软雅黑" panose="020B0503020204020204" pitchFamily="34" charset="-122"/>
                <a:ea typeface="微软雅黑" panose="020B0503020204020204" pitchFamily="34" charset="-122"/>
              </a:rPr>
              <a:t>       </a:t>
            </a:r>
            <a:r>
              <a:rPr lang="zh-CN" altLang="en-US" sz="2800" kern="100" dirty="0">
                <a:solidFill>
                  <a:prstClr val="black"/>
                </a:solidFill>
                <a:latin typeface="微软雅黑" panose="020B0503020204020204" pitchFamily="34" charset="-122"/>
                <a:ea typeface="微软雅黑" panose="020B0503020204020204" pitchFamily="34" charset="-122"/>
              </a:rPr>
              <a:t>我回家看着还没动用的那瓶香油和没吃完的鸡蛋，一再追忆老王和我对答的话，捉摸他是否知道我领受他的谢意。我想他是知道的。但不知为什么，每想起老王，总觉得心上不安。因为吃了他的香油和鸡蛋？因为他来表示感谢，我却拿钱去侮辱他？都不是。几年过去了，我渐渐明白：那是一个幸运的人对一个不幸者的愧怍。</a:t>
            </a:r>
            <a:endParaRPr lang="zh-CN" altLang="en-US" sz="2800" kern="100" dirty="0">
              <a:solidFill>
                <a:prstClr val="black"/>
              </a:solidFill>
              <a:latin typeface="微软雅黑" panose="020B0503020204020204" pitchFamily="34" charset="-122"/>
              <a:ea typeface="微软雅黑" panose="020B0503020204020204" pitchFamily="34" charset="-122"/>
            </a:endParaRPr>
          </a:p>
        </p:txBody>
      </p:sp>
      <p:sp>
        <p:nvSpPr>
          <p:cNvPr id="4" name="矩形标注 3"/>
          <p:cNvSpPr/>
          <p:nvPr/>
        </p:nvSpPr>
        <p:spPr>
          <a:xfrm>
            <a:off x="8976320" y="4360576"/>
            <a:ext cx="1507167" cy="652599"/>
          </a:xfrm>
          <a:prstGeom prst="wedgeRectCallout">
            <a:avLst>
              <a:gd name="adj1" fmla="val -47729"/>
              <a:gd name="adj2" fmla="val -103165"/>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latin typeface="微软雅黑" panose="020B0503020204020204" pitchFamily="34" charset="-122"/>
                <a:ea typeface="微软雅黑" panose="020B0503020204020204" pitchFamily="34" charset="-122"/>
              </a:rPr>
              <a:t>反思法</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7" name="文本框 13"/>
          <p:cNvSpPr txBox="1"/>
          <p:nvPr/>
        </p:nvSpPr>
        <p:spPr>
          <a:xfrm>
            <a:off x="9354819" y="0"/>
            <a:ext cx="1296144"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举手</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30589">
        <p:cut/>
      </p:transition>
    </mc:Choice>
    <mc:Fallback>
      <p:transition advTm="30589">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10" grpId="0" bldLvl="0" animBg="1"/>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287688" y="339629"/>
            <a:ext cx="6498468"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结尾技法欣赏与判断</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sp>
        <p:nvSpPr>
          <p:cNvPr id="21" name="圆角矩形 20"/>
          <p:cNvSpPr/>
          <p:nvPr/>
        </p:nvSpPr>
        <p:spPr>
          <a:xfrm>
            <a:off x="5303913" y="3068960"/>
            <a:ext cx="792611" cy="471803"/>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1919536" y="4284974"/>
            <a:ext cx="6480720" cy="2158365"/>
          </a:xfrm>
          <a:prstGeom prst="rect">
            <a:avLst/>
          </a:prstGeom>
          <a:solidFill>
            <a:schemeClr val="bg1"/>
          </a:solidFill>
          <a:ln w="47625">
            <a:solidFill>
              <a:srgbClr val="00B050"/>
            </a:solidFill>
            <a:prstDash val="dash"/>
            <a:bevel/>
          </a:ln>
        </p:spPr>
        <p:txBody>
          <a:bodyPr wrap="square" rtlCol="0">
            <a:spAutoFit/>
          </a:bodyPr>
          <a:lstStyle/>
          <a:p>
            <a:pPr>
              <a:lnSpc>
                <a:spcPct val="120000"/>
              </a:lnSpc>
            </a:pPr>
            <a:r>
              <a:rPr lang="zh-CN" altLang="en-US" sz="2800" b="1" dirty="0">
                <a:solidFill>
                  <a:srgbClr val="FF0000"/>
                </a:solidFill>
                <a:latin typeface="微软雅黑" panose="020B0503020204020204" pitchFamily="34" charset="-122"/>
                <a:ea typeface="微软雅黑" panose="020B0503020204020204" pitchFamily="34" charset="-122"/>
              </a:rPr>
              <a:t>照应法</a:t>
            </a:r>
            <a:r>
              <a:rPr lang="zh-CN" altLang="en-US" sz="2800" b="1" dirty="0">
                <a:solidFill>
                  <a:schemeClr val="accent1"/>
                </a:solidFill>
                <a:latin typeface="微软雅黑" panose="020B0503020204020204" pitchFamily="34" charset="-122"/>
                <a:ea typeface="微软雅黑" panose="020B0503020204020204" pitchFamily="34" charset="-122"/>
              </a:rPr>
              <a:t>：这是一种非常实用的结尾方法。此种方法是指结尾与题目或开头遥相呼应，既能紧扣题旨，又能给读者一种结构严谨、首尾呼应、浑然一体的感觉。</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sp>
        <p:nvSpPr>
          <p:cNvPr id="3" name="矩形 2"/>
          <p:cNvSpPr/>
          <p:nvPr/>
        </p:nvSpPr>
        <p:spPr>
          <a:xfrm>
            <a:off x="1742160" y="985960"/>
            <a:ext cx="8930039" cy="3192145"/>
          </a:xfrm>
          <a:prstGeom prst="rect">
            <a:avLst/>
          </a:prstGeom>
        </p:spPr>
        <p:txBody>
          <a:bodyPr wrap="square">
            <a:spAutoFit/>
          </a:bodyPr>
          <a:lstStyle/>
          <a:p>
            <a:pPr algn="just">
              <a:lnSpc>
                <a:spcPct val="120000"/>
              </a:lnSpc>
              <a:spcAft>
                <a:spcPts val="0"/>
              </a:spcAft>
            </a:pPr>
            <a:r>
              <a:rPr lang="en-US" altLang="zh-CN" sz="2800" kern="100" dirty="0">
                <a:latin typeface="微软雅黑" panose="020B0503020204020204" pitchFamily="34" charset="-122"/>
                <a:ea typeface="微软雅黑" panose="020B0503020204020204" pitchFamily="34" charset="-122"/>
              </a:rPr>
              <a:t>3.</a:t>
            </a:r>
            <a:r>
              <a:rPr lang="zh-CN" altLang="zh-CN" sz="2800" kern="100" dirty="0">
                <a:latin typeface="微软雅黑" panose="020B0503020204020204" pitchFamily="34" charset="-122"/>
                <a:ea typeface="微软雅黑" panose="020B0503020204020204" pitchFamily="34" charset="-122"/>
              </a:rPr>
              <a:t> </a:t>
            </a:r>
            <a:r>
              <a:rPr lang="zh-CN" altLang="en-US" sz="2800" kern="100" dirty="0">
                <a:latin typeface="微软雅黑" panose="020B0503020204020204" pitchFamily="34" charset="-122"/>
                <a:ea typeface="微软雅黑" panose="020B0503020204020204" pitchFamily="34" charset="-122"/>
              </a:rPr>
              <a:t>朱自清</a:t>
            </a:r>
            <a:r>
              <a:rPr lang="en-US" altLang="zh-CN" sz="2800" kern="100" dirty="0">
                <a:latin typeface="微软雅黑" panose="020B0503020204020204" pitchFamily="34" charset="-122"/>
                <a:ea typeface="微软雅黑" panose="020B0503020204020204" pitchFamily="34" charset="-122"/>
              </a:rPr>
              <a:t>《</a:t>
            </a:r>
            <a:r>
              <a:rPr lang="zh-CN" altLang="en-US" sz="2800" kern="100" dirty="0">
                <a:latin typeface="微软雅黑" panose="020B0503020204020204" pitchFamily="34" charset="-122"/>
                <a:ea typeface="微软雅黑" panose="020B0503020204020204" pitchFamily="34" charset="-122"/>
              </a:rPr>
              <a:t>背影</a:t>
            </a:r>
            <a:r>
              <a:rPr lang="en-US" altLang="zh-CN" sz="2800" kern="100" dirty="0">
                <a:latin typeface="微软雅黑" panose="020B0503020204020204" pitchFamily="34" charset="-122"/>
                <a:ea typeface="微软雅黑" panose="020B0503020204020204" pitchFamily="34" charset="-122"/>
              </a:rPr>
              <a:t>》</a:t>
            </a:r>
            <a:endParaRPr lang="en-US" altLang="zh-CN" sz="2800" kern="100" dirty="0">
              <a:latin typeface="微软雅黑" panose="020B0503020204020204" pitchFamily="34" charset="-122"/>
              <a:ea typeface="微软雅黑" panose="020B0503020204020204" pitchFamily="34" charset="-122"/>
            </a:endParaRPr>
          </a:p>
          <a:p>
            <a:pPr algn="just">
              <a:lnSpc>
                <a:spcPct val="120000"/>
              </a:lnSpc>
              <a:spcAft>
                <a:spcPts val="0"/>
              </a:spcAft>
            </a:pPr>
            <a:r>
              <a:rPr lang="en-US" altLang="zh-CN" sz="2800" kern="100" dirty="0">
                <a:latin typeface="微软雅黑" panose="020B0503020204020204" pitchFamily="34" charset="-122"/>
                <a:ea typeface="微软雅黑" panose="020B0503020204020204" pitchFamily="34" charset="-122"/>
              </a:rPr>
              <a:t>      </a:t>
            </a:r>
            <a:r>
              <a:rPr lang="zh-CN" altLang="en-US" sz="2800" kern="100" dirty="0">
                <a:latin typeface="微软雅黑" panose="020B0503020204020204" pitchFamily="34" charset="-122"/>
                <a:ea typeface="微软雅黑" panose="020B0503020204020204" pitchFamily="34" charset="-122"/>
              </a:rPr>
              <a:t>我与父亲不相见已二年余了，我最不能忘记的是他的背影。（开头）</a:t>
            </a:r>
            <a:endParaRPr lang="zh-CN" altLang="en-US" sz="2800" kern="100" dirty="0">
              <a:latin typeface="微软雅黑" panose="020B0503020204020204" pitchFamily="34" charset="-122"/>
              <a:ea typeface="微软雅黑" panose="020B0503020204020204" pitchFamily="34" charset="-122"/>
            </a:endParaRPr>
          </a:p>
          <a:p>
            <a:pPr algn="just">
              <a:lnSpc>
                <a:spcPct val="120000"/>
              </a:lnSpc>
              <a:spcAft>
                <a:spcPts val="0"/>
              </a:spcAft>
            </a:pPr>
            <a:r>
              <a:rPr lang="zh-CN" altLang="en-US" sz="2800" kern="100" dirty="0">
                <a:latin typeface="微软雅黑" panose="020B0503020204020204" pitchFamily="34" charset="-122"/>
                <a:ea typeface="微软雅黑" panose="020B0503020204020204" pitchFamily="34" charset="-122"/>
              </a:rPr>
              <a:t>      我读到此处，在晶莹的泪光中，又看见那肥胖的，青布棉袍，黑布马褂的背影。唉！我不知何时再能与他相见！（结尾）</a:t>
            </a:r>
            <a:endParaRPr lang="zh-CN" altLang="en-US" sz="2800" kern="100" dirty="0">
              <a:latin typeface="微软雅黑" panose="020B0503020204020204" pitchFamily="34" charset="-122"/>
              <a:ea typeface="微软雅黑" panose="020B0503020204020204" pitchFamily="34" charset="-122"/>
            </a:endParaRPr>
          </a:p>
        </p:txBody>
      </p:sp>
      <p:sp>
        <p:nvSpPr>
          <p:cNvPr id="4" name="矩形标注 3"/>
          <p:cNvSpPr/>
          <p:nvPr/>
        </p:nvSpPr>
        <p:spPr>
          <a:xfrm>
            <a:off x="8904312" y="3840739"/>
            <a:ext cx="1512168" cy="592295"/>
          </a:xfrm>
          <a:prstGeom prst="wedgeRectCallout">
            <a:avLst>
              <a:gd name="adj1" fmla="val -43425"/>
              <a:gd name="adj2" fmla="val -91868"/>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latin typeface="微软雅黑" panose="020B0503020204020204" pitchFamily="34" charset="-122"/>
                <a:ea typeface="微软雅黑" panose="020B0503020204020204" pitchFamily="34" charset="-122"/>
              </a:rPr>
              <a:t>照应法</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2135560" y="1988840"/>
            <a:ext cx="864096" cy="576063"/>
          </a:xfrm>
          <a:prstGeom prst="roundRect">
            <a:avLst>
              <a:gd name="adj" fmla="val 5000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13"/>
          <p:cNvSpPr txBox="1"/>
          <p:nvPr/>
        </p:nvSpPr>
        <p:spPr>
          <a:xfrm>
            <a:off x="9354819" y="0"/>
            <a:ext cx="1296144"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抢答</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35663">
        <p:cut/>
      </p:transition>
    </mc:Choice>
    <mc:Fallback>
      <p:transition advTm="35663">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10" grpId="0" bldLvl="0" animBg="1"/>
      <p:bldP spid="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3215680" y="476672"/>
            <a:ext cx="6498468"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结尾技法欣赏与判断</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sp>
        <p:nvSpPr>
          <p:cNvPr id="3" name="矩形 2"/>
          <p:cNvSpPr/>
          <p:nvPr/>
        </p:nvSpPr>
        <p:spPr>
          <a:xfrm>
            <a:off x="1991544" y="1335876"/>
            <a:ext cx="8438001" cy="4053840"/>
          </a:xfrm>
          <a:prstGeom prst="rect">
            <a:avLst/>
          </a:prstGeom>
        </p:spPr>
        <p:txBody>
          <a:bodyPr wrap="square">
            <a:spAutoFit/>
          </a:bodyPr>
          <a:lstStyle/>
          <a:p>
            <a:pPr algn="just"/>
            <a:r>
              <a:rPr lang="en-US" altLang="zh-CN" sz="2800" kern="100" dirty="0">
                <a:solidFill>
                  <a:prstClr val="black"/>
                </a:solidFill>
                <a:latin typeface="微软雅黑" panose="020B0503020204020204" pitchFamily="34" charset="-122"/>
                <a:ea typeface="微软雅黑" panose="020B0503020204020204" pitchFamily="34" charset="-122"/>
              </a:rPr>
              <a:t>4.</a:t>
            </a:r>
            <a:r>
              <a:rPr lang="zh-CN" altLang="en-US" sz="2800" kern="100" dirty="0">
                <a:solidFill>
                  <a:prstClr val="black"/>
                </a:solidFill>
                <a:latin typeface="微软雅黑" panose="020B0503020204020204" pitchFamily="34" charset="-122"/>
                <a:ea typeface="微软雅黑" panose="020B0503020204020204" pitchFamily="34" charset="-122"/>
              </a:rPr>
              <a:t> （俄国）契诃夫</a:t>
            </a:r>
            <a:r>
              <a:rPr lang="en-US" altLang="zh-CN" sz="2800" kern="100" dirty="0">
                <a:solidFill>
                  <a:prstClr val="black"/>
                </a:solidFill>
                <a:latin typeface="微软雅黑" panose="020B0503020204020204" pitchFamily="34" charset="-122"/>
                <a:ea typeface="微软雅黑" panose="020B0503020204020204" pitchFamily="34" charset="-122"/>
              </a:rPr>
              <a:t>《</a:t>
            </a:r>
            <a:r>
              <a:rPr lang="zh-CN" altLang="en-US" sz="2800" kern="100" dirty="0">
                <a:solidFill>
                  <a:prstClr val="black"/>
                </a:solidFill>
                <a:latin typeface="微软雅黑" panose="020B0503020204020204" pitchFamily="34" charset="-122"/>
                <a:ea typeface="微软雅黑" panose="020B0503020204020204" pitchFamily="34" charset="-122"/>
              </a:rPr>
              <a:t>凡卡</a:t>
            </a:r>
            <a:r>
              <a:rPr lang="en-US" altLang="zh-CN" sz="2800" kern="100" dirty="0">
                <a:solidFill>
                  <a:prstClr val="black"/>
                </a:solidFill>
                <a:latin typeface="微软雅黑" panose="020B0503020204020204" pitchFamily="34" charset="-122"/>
                <a:ea typeface="微软雅黑" panose="020B0503020204020204" pitchFamily="34" charset="-122"/>
              </a:rPr>
              <a:t>》 </a:t>
            </a:r>
            <a:endParaRPr lang="en-US" altLang="zh-CN" sz="2800" kern="100" dirty="0">
              <a:solidFill>
                <a:prstClr val="black"/>
              </a:solidFill>
              <a:latin typeface="微软雅黑" panose="020B0503020204020204" pitchFamily="34" charset="-122"/>
              <a:ea typeface="微软雅黑" panose="020B0503020204020204" pitchFamily="34" charset="-122"/>
            </a:endParaRPr>
          </a:p>
          <a:p>
            <a:pPr algn="just"/>
            <a:r>
              <a:rPr lang="en-US" altLang="zh-CN" sz="2800" kern="100" dirty="0">
                <a:solidFill>
                  <a:prstClr val="black"/>
                </a:solidFill>
                <a:latin typeface="微软雅黑" panose="020B0503020204020204" pitchFamily="34" charset="-122"/>
                <a:ea typeface="微软雅黑" panose="020B0503020204020204" pitchFamily="34" charset="-122"/>
              </a:rPr>
              <a:t>  </a:t>
            </a:r>
            <a:endParaRPr lang="en-US" altLang="zh-CN" sz="2800" kern="100" dirty="0">
              <a:solidFill>
                <a:prstClr val="black"/>
              </a:solidFill>
              <a:latin typeface="微软雅黑" panose="020B0503020204020204" pitchFamily="34" charset="-122"/>
              <a:ea typeface="微软雅黑" panose="020B0503020204020204" pitchFamily="34" charset="-122"/>
            </a:endParaRPr>
          </a:p>
          <a:p>
            <a:pPr algn="just">
              <a:lnSpc>
                <a:spcPct val="120000"/>
              </a:lnSpc>
            </a:pPr>
            <a:r>
              <a:rPr lang="en-US" altLang="zh-CN" sz="2800" kern="100" dirty="0">
                <a:solidFill>
                  <a:prstClr val="black"/>
                </a:solidFill>
                <a:latin typeface="微软雅黑" panose="020B0503020204020204" pitchFamily="34" charset="-122"/>
                <a:ea typeface="微软雅黑" panose="020B0503020204020204" pitchFamily="34" charset="-122"/>
              </a:rPr>
              <a:t>       ……</a:t>
            </a:r>
            <a:r>
              <a:rPr lang="zh-CN" altLang="en-US" sz="2800" kern="100" dirty="0">
                <a:solidFill>
                  <a:prstClr val="black"/>
                </a:solidFill>
                <a:latin typeface="微软雅黑" panose="020B0503020204020204" pitchFamily="34" charset="-122"/>
                <a:ea typeface="微软雅黑" panose="020B0503020204020204" pitchFamily="34" charset="-122"/>
              </a:rPr>
              <a:t>凡卡跑到第一个邮筒那儿，把他那宝贵的信塞了进去。</a:t>
            </a:r>
            <a:endParaRPr lang="zh-CN" altLang="en-US" sz="2800" kern="100" dirty="0">
              <a:solidFill>
                <a:prstClr val="black"/>
              </a:solidFill>
              <a:latin typeface="微软雅黑" panose="020B0503020204020204" pitchFamily="34" charset="-122"/>
              <a:ea typeface="微软雅黑" panose="020B0503020204020204" pitchFamily="34" charset="-122"/>
            </a:endParaRPr>
          </a:p>
          <a:p>
            <a:pPr algn="just">
              <a:lnSpc>
                <a:spcPct val="120000"/>
              </a:lnSpc>
            </a:pPr>
            <a:r>
              <a:rPr lang="zh-CN" altLang="en-US" sz="2800" kern="100" dirty="0">
                <a:solidFill>
                  <a:prstClr val="black"/>
                </a:solidFill>
                <a:latin typeface="微软雅黑" panose="020B0503020204020204" pitchFamily="34" charset="-122"/>
                <a:ea typeface="微软雅黑" panose="020B0503020204020204" pitchFamily="34" charset="-122"/>
              </a:rPr>
              <a:t>       过了一个钟头，他怀着甜蜜的希望睡熟了。他在梦里看见一铺暖炕，炕上坐着他的爷爷，耷拉着两条腿，正在念他的信</a:t>
            </a:r>
            <a:r>
              <a:rPr lang="en-US" altLang="zh-CN" sz="2800" kern="100" dirty="0">
                <a:solidFill>
                  <a:prstClr val="black"/>
                </a:solidFill>
                <a:latin typeface="微软雅黑" panose="020B0503020204020204" pitchFamily="34" charset="-122"/>
                <a:ea typeface="微软雅黑" panose="020B0503020204020204" pitchFamily="34" charset="-122"/>
              </a:rPr>
              <a:t>……</a:t>
            </a:r>
            <a:r>
              <a:rPr lang="zh-CN" altLang="en-US" sz="2800" kern="100" dirty="0">
                <a:solidFill>
                  <a:prstClr val="black"/>
                </a:solidFill>
                <a:latin typeface="微软雅黑" panose="020B0503020204020204" pitchFamily="34" charset="-122"/>
                <a:ea typeface="微软雅黑" panose="020B0503020204020204" pitchFamily="34" charset="-122"/>
              </a:rPr>
              <a:t>泥鳅在炕边走来走去，摇着尾巴</a:t>
            </a:r>
            <a:r>
              <a:rPr lang="en-US" altLang="zh-CN" sz="2800" kern="100" dirty="0">
                <a:solidFill>
                  <a:prstClr val="black"/>
                </a:solidFill>
                <a:latin typeface="微软雅黑" panose="020B0503020204020204" pitchFamily="34" charset="-122"/>
                <a:ea typeface="微软雅黑" panose="020B0503020204020204" pitchFamily="34" charset="-122"/>
              </a:rPr>
              <a:t>……</a:t>
            </a:r>
            <a:endParaRPr lang="en-US" altLang="zh-CN" sz="2800" kern="100" dirty="0">
              <a:solidFill>
                <a:prstClr val="black"/>
              </a:solidFill>
              <a:latin typeface="微软雅黑" panose="020B0503020204020204" pitchFamily="34" charset="-122"/>
              <a:ea typeface="微软雅黑" panose="020B0503020204020204" pitchFamily="34" charset="-122"/>
            </a:endParaRPr>
          </a:p>
        </p:txBody>
      </p:sp>
      <p:sp>
        <p:nvSpPr>
          <p:cNvPr id="4" name="矩形标注 3"/>
          <p:cNvSpPr/>
          <p:nvPr/>
        </p:nvSpPr>
        <p:spPr>
          <a:xfrm>
            <a:off x="5708830" y="5229200"/>
            <a:ext cx="1512168" cy="648072"/>
          </a:xfrm>
          <a:prstGeom prst="wedgeRectCallout">
            <a:avLst>
              <a:gd name="adj1" fmla="val -48590"/>
              <a:gd name="adj2" fmla="val -89985"/>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0000"/>
                </a:solidFill>
                <a:latin typeface="微软雅黑" panose="020B0503020204020204" pitchFamily="34" charset="-122"/>
                <a:ea typeface="微软雅黑" panose="020B0503020204020204" pitchFamily="34" charset="-122"/>
              </a:rPr>
              <a:t>留白法</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13"/>
          <p:cNvSpPr txBox="1"/>
          <p:nvPr/>
        </p:nvSpPr>
        <p:spPr>
          <a:xfrm>
            <a:off x="8760296" y="0"/>
            <a:ext cx="1890667"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小组合作</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14235">
        <p:cut/>
      </p:transition>
    </mc:Choice>
    <mc:Fallback>
      <p:transition advTm="14235">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67508" y="2060848"/>
            <a:ext cx="8856984" cy="1383665"/>
          </a:xfrm>
          <a:prstGeom prst="rect">
            <a:avLst/>
          </a:prstGeom>
        </p:spPr>
        <p:txBody>
          <a:bodyPr wrap="square">
            <a:spAutoFit/>
          </a:bodyPr>
          <a:lstStyle/>
          <a:p>
            <a:pPr>
              <a:lnSpc>
                <a:spcPct val="150000"/>
              </a:lnSpc>
            </a:pPr>
            <a:r>
              <a:rPr lang="en-US" altLang="zh-CN" sz="2800" b="1" dirty="0">
                <a:latin typeface="微软雅黑" panose="020B0503020204020204" pitchFamily="34" charset="-122"/>
                <a:ea typeface="微软雅黑" panose="020B0503020204020204" pitchFamily="34" charset="-122"/>
              </a:rPr>
              <a:t>1.</a:t>
            </a:r>
            <a:r>
              <a:rPr lang="zh-CN" altLang="en-US" sz="2800" b="1" dirty="0">
                <a:latin typeface="微软雅黑" panose="020B0503020204020204" pitchFamily="34" charset="-122"/>
                <a:ea typeface="微软雅黑" panose="020B0503020204020204" pitchFamily="34" charset="-122"/>
              </a:rPr>
              <a:t>理解作文开头和结尾的重要性。</a:t>
            </a:r>
            <a:endParaRPr lang="zh-CN" altLang="zh-CN" sz="28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800" b="1" dirty="0">
                <a:latin typeface="微软雅黑" panose="020B0503020204020204" pitchFamily="34" charset="-122"/>
                <a:ea typeface="微软雅黑" panose="020B0503020204020204" pitchFamily="34" charset="-122"/>
              </a:rPr>
              <a:t>2.</a:t>
            </a:r>
            <a:r>
              <a:rPr lang="zh-CN" altLang="zh-CN" sz="2800" b="1" dirty="0">
                <a:latin typeface="微软雅黑" panose="020B0503020204020204" pitchFamily="34" charset="-122"/>
                <a:ea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rPr>
              <a:t>掌握作文</a:t>
            </a:r>
            <a:r>
              <a:rPr lang="zh-CN" altLang="en-US" sz="2800" b="1" dirty="0">
                <a:solidFill>
                  <a:srgbClr val="FF0000"/>
                </a:solidFill>
                <a:latin typeface="微软雅黑" panose="020B0503020204020204" pitchFamily="34" charset="-122"/>
                <a:ea typeface="微软雅黑" panose="020B0503020204020204" pitchFamily="34" charset="-122"/>
              </a:rPr>
              <a:t>新颖</a:t>
            </a:r>
            <a:r>
              <a:rPr lang="zh-CN" altLang="en-US" sz="2800" b="1" dirty="0">
                <a:latin typeface="微软雅黑" panose="020B0503020204020204" pitchFamily="34" charset="-122"/>
                <a:ea typeface="微软雅黑" panose="020B0503020204020204" pitchFamily="34" charset="-122"/>
              </a:rPr>
              <a:t>开篇和结尾的提分技巧</a:t>
            </a:r>
            <a:r>
              <a:rPr lang="zh-CN"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（教学重难点）</a:t>
            </a:r>
            <a:endParaRPr lang="zh-CN" altLang="zh-CN" sz="2800" b="1" dirty="0">
              <a:latin typeface="微软雅黑" panose="020B0503020204020204" pitchFamily="34" charset="-122"/>
              <a:ea typeface="微软雅黑" panose="020B0503020204020204" pitchFamily="34" charset="-122"/>
            </a:endParaRPr>
          </a:p>
        </p:txBody>
      </p:sp>
      <p:sp>
        <p:nvSpPr>
          <p:cNvPr id="3" name="Text Box 3"/>
          <p:cNvSpPr txBox="1">
            <a:spLocks noChangeArrowheads="1"/>
          </p:cNvSpPr>
          <p:nvPr/>
        </p:nvSpPr>
        <p:spPr bwMode="auto">
          <a:xfrm>
            <a:off x="3476159" y="1196752"/>
            <a:ext cx="5256584" cy="737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200" dirty="0">
                <a:solidFill>
                  <a:srgbClr val="FF0000"/>
                </a:solidFill>
                <a:latin typeface="微软雅黑" panose="020B0503020204020204" pitchFamily="34" charset="-122"/>
                <a:ea typeface="微软雅黑" panose="020B0503020204020204" pitchFamily="34" charset="-122"/>
                <a:cs typeface="+mj-cs"/>
              </a:rPr>
              <a:t>教学目标</a:t>
            </a:r>
            <a:endParaRPr lang="zh-CN" altLang="en-US" sz="4200" dirty="0">
              <a:solidFill>
                <a:srgbClr val="FF0000"/>
              </a:solidFill>
              <a:latin typeface="微软雅黑" panose="020B0503020204020204" pitchFamily="34" charset="-122"/>
              <a:ea typeface="微软雅黑" panose="020B0503020204020204" pitchFamily="34" charset="-122"/>
              <a:cs typeface="+mj-cs"/>
            </a:endParaRPr>
          </a:p>
        </p:txBody>
      </p:sp>
      <p:pic>
        <p:nvPicPr>
          <p:cNvPr id="4" name="音频 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Tm="18653">
        <p:pull/>
      </p:transition>
    </mc:Choice>
    <mc:Fallback>
      <p:transition advTm="18653">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154564"/>
            <a:ext cx="8229600" cy="1143000"/>
          </a:xfrm>
        </p:spPr>
        <p:txBody>
          <a:bodyPr>
            <a:normAutofit/>
          </a:bodyPr>
          <a:lstStyle/>
          <a:p>
            <a:r>
              <a:rPr lang="zh-CN" altLang="en-US" sz="4000" dirty="0">
                <a:latin typeface="华文新魏" panose="02010800040101010101" pitchFamily="2" charset="-122"/>
                <a:ea typeface="华文新魏" panose="02010800040101010101" pitchFamily="2" charset="-122"/>
              </a:rPr>
              <a:t>中国画中的留白</a:t>
            </a:r>
            <a:endParaRPr lang="zh-CN" altLang="en-US" sz="4000" dirty="0">
              <a:latin typeface="华文新魏" panose="02010800040101010101" pitchFamily="2" charset="-122"/>
              <a:ea typeface="华文新魏" panose="02010800040101010101" pitchFamily="2"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79776" y="1134410"/>
            <a:ext cx="3996444" cy="5030894"/>
          </a:xfrm>
          <a:prstGeom prst="rect">
            <a:avLst/>
          </a:prstGeom>
        </p:spPr>
      </p:pic>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r="1322" b="5551"/>
          <a:stretch>
            <a:fillRect/>
          </a:stretch>
        </p:blipFill>
        <p:spPr>
          <a:xfrm>
            <a:off x="4169786" y="1134410"/>
            <a:ext cx="3852428" cy="5162254"/>
          </a:xfrm>
          <a:prstGeom prst="rect">
            <a:avLst/>
          </a:prstGeom>
        </p:spPr>
      </p:pic>
      <p:sp>
        <p:nvSpPr>
          <p:cNvPr id="12" name="文本框 11"/>
          <p:cNvSpPr txBox="1"/>
          <p:nvPr/>
        </p:nvSpPr>
        <p:spPr>
          <a:xfrm>
            <a:off x="3940924" y="372121"/>
            <a:ext cx="4320480" cy="706755"/>
          </a:xfrm>
          <a:prstGeom prst="rect">
            <a:avLst/>
          </a:prstGeom>
          <a:noFill/>
        </p:spPr>
        <p:txBody>
          <a:bodyPr wrap="square" rtlCol="0">
            <a:spAutoFit/>
          </a:bodyPr>
          <a:lstStyle/>
          <a:p>
            <a:r>
              <a:rPr lang="zh-CN" altLang="en-US" sz="4000" dirty="0">
                <a:latin typeface="华文新魏" panose="02010800040101010101" pitchFamily="2" charset="-122"/>
                <a:ea typeface="华文新魏" panose="02010800040101010101" pitchFamily="2" charset="-122"/>
              </a:rPr>
              <a:t>电影海报中的留白</a:t>
            </a:r>
            <a:endParaRPr lang="zh-CN" altLang="en-US" sz="4000" dirty="0">
              <a:latin typeface="华文新魏" panose="02010800040101010101" pitchFamily="2" charset="-122"/>
              <a:ea typeface="华文新魏" panose="02010800040101010101" pitchFamily="2" charset="-122"/>
            </a:endParaRPr>
          </a:p>
        </p:txBody>
      </p:sp>
      <p:pic>
        <p:nvPicPr>
          <p:cNvPr id="3" name="音频 2">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250" advTm="91084">
        <p:pull/>
      </p:transition>
    </mc:Choice>
    <mc:Fallback>
      <p:transition advTm="91084">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par>
                          <p:cTn id="11" fill="hold">
                            <p:stCondLst>
                              <p:cond delay="0"/>
                            </p:stCondLst>
                            <p:childTnLst>
                              <p:par>
                                <p:cTn id="12" presetID="1" presetClass="exit"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3"/>
                </p:tgtEl>
              </p:cMediaNode>
            </p:audio>
          </p:childTnLst>
        </p:cTn>
      </p:par>
    </p:tnLst>
    <p:bldLst>
      <p:bldP spid="2"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847528" y="2636912"/>
            <a:ext cx="8712968" cy="3192145"/>
          </a:xfrm>
          <a:prstGeom prst="rect">
            <a:avLst/>
          </a:prstGeom>
        </p:spPr>
        <p:txBody>
          <a:bodyPr wrap="square">
            <a:spAutoFit/>
          </a:bodyPr>
          <a:lstStyle/>
          <a:p>
            <a:pPr>
              <a:lnSpc>
                <a:spcPct val="120000"/>
              </a:lnSpc>
            </a:pPr>
            <a:r>
              <a:rPr lang="zh-CN" altLang="en-US" sz="2800" b="1" dirty="0">
                <a:latin typeface="微软雅黑" panose="020B0503020204020204" pitchFamily="34" charset="-122"/>
                <a:ea typeface="微软雅黑" panose="020B0503020204020204" pitchFamily="34" charset="-122"/>
              </a:rPr>
              <a:t>      结尾并不写明人物或事件的最终结局，</a:t>
            </a:r>
            <a:r>
              <a:rPr lang="zh-CN" altLang="en-US" sz="2800" b="1" dirty="0">
                <a:solidFill>
                  <a:srgbClr val="FF0000"/>
                </a:solidFill>
                <a:latin typeface="微软雅黑" panose="020B0503020204020204" pitchFamily="34" charset="-122"/>
                <a:ea typeface="微软雅黑" panose="020B0503020204020204" pitchFamily="34" charset="-122"/>
              </a:rPr>
              <a:t>以景物描写或人物的某种特定的言行简单作结，让读者自己去猜想，去联想</a:t>
            </a:r>
            <a:r>
              <a:rPr lang="zh-CN" altLang="en-US" sz="2800" b="1" dirty="0">
                <a:latin typeface="微软雅黑" panose="020B0503020204020204" pitchFamily="34" charset="-122"/>
                <a:ea typeface="微软雅黑" panose="020B0503020204020204" pitchFamily="34" charset="-122"/>
              </a:rPr>
              <a:t>（运用时往往是在故事即将结束时，陡转笔锋，戛然而止，引发读者对前文情节的联想），从而达到既出乎意料、又在意料之中的艺术效果，并留下意味深长的回忆。</a:t>
            </a:r>
            <a:endParaRPr lang="en-US" altLang="zh-CN" sz="2800" b="1" dirty="0">
              <a:latin typeface="微软雅黑" panose="020B0503020204020204" pitchFamily="34" charset="-122"/>
              <a:ea typeface="微软雅黑" panose="020B0503020204020204" pitchFamily="34" charset="-122"/>
            </a:endParaRPr>
          </a:p>
        </p:txBody>
      </p:sp>
      <p:pic>
        <p:nvPicPr>
          <p:cNvPr id="8193" name="Picture 1" descr="C:\Users\zy\Documents\Tencent Files\446148671\Image\C2C\FHM9E7XPB2F68QL4{5KPJTK.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70082" y="260648"/>
            <a:ext cx="3067859" cy="2276872"/>
          </a:xfrm>
          <a:prstGeom prst="rect">
            <a:avLst/>
          </a:prstGeom>
          <a:noFill/>
          <a:extLst>
            <a:ext uri="{909E8E84-426E-40DD-AFC4-6F175D3DCCD1}">
              <a14:hiddenFill xmlns:a14="http://schemas.microsoft.com/office/drawing/2010/main">
                <a:solidFill>
                  <a:srgbClr val="FFFFFF"/>
                </a:solidFill>
              </a14:hiddenFill>
            </a:ext>
          </a:extLst>
        </p:spPr>
      </p:pic>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33659">
        <p:cut/>
      </p:transition>
    </mc:Choice>
    <mc:Fallback>
      <p:transition advTm="33659">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55001" y="3429000"/>
            <a:ext cx="8194311" cy="3046095"/>
          </a:xfrm>
          <a:prstGeom prst="rect">
            <a:avLst/>
          </a:prstGeom>
        </p:spPr>
        <p:txBody>
          <a:bodyPr wrap="square">
            <a:spAutoFit/>
          </a:bodyPr>
          <a:lstStyle/>
          <a:p>
            <a:r>
              <a:rPr lang="en-US" altLang="zh-CN" sz="3200" b="1" dirty="0">
                <a:solidFill>
                  <a:srgbClr val="FF0000"/>
                </a:solidFill>
                <a:latin typeface="微软雅黑" panose="020B0503020204020204" pitchFamily="34" charset="-122"/>
                <a:ea typeface="微软雅黑" panose="020B0503020204020204" pitchFamily="34" charset="-122"/>
              </a:rPr>
              <a:t>B.</a:t>
            </a:r>
            <a:r>
              <a:rPr lang="zh-CN" altLang="en-US" sz="3200" b="1" dirty="0">
                <a:solidFill>
                  <a:srgbClr val="FF0000"/>
                </a:solidFill>
                <a:latin typeface="微软雅黑" panose="020B0503020204020204" pitchFamily="34" charset="-122"/>
                <a:ea typeface="微软雅黑" panose="020B0503020204020204" pitchFamily="34" charset="-122"/>
              </a:rPr>
              <a:t>环境式留白</a:t>
            </a:r>
            <a:endParaRPr lang="zh-CN" altLang="zh-CN" sz="3200" b="1" dirty="0">
              <a:solidFill>
                <a:srgbClr val="FF0000"/>
              </a:solidFill>
              <a:latin typeface="微软雅黑" panose="020B0503020204020204" pitchFamily="34" charset="-122"/>
              <a:ea typeface="微软雅黑" panose="020B0503020204020204" pitchFamily="34" charset="-122"/>
            </a:endParaRPr>
          </a:p>
          <a:p>
            <a:r>
              <a:rPr lang="zh-CN" altLang="en-US" sz="3200" b="1" dirty="0">
                <a:latin typeface="华文楷体" panose="02010600040101010101" pitchFamily="2" charset="-122"/>
                <a:ea typeface="华文楷体" panose="02010600040101010101" pitchFamily="2" charset="-122"/>
              </a:rPr>
              <a:t>如：沈石溪</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斑羚飞渡</a:t>
            </a:r>
            <a:r>
              <a:rPr lang="en-US" altLang="zh-CN" sz="3200" b="1" dirty="0">
                <a:latin typeface="华文楷体" panose="02010600040101010101" pitchFamily="2" charset="-122"/>
                <a:ea typeface="华文楷体" panose="02010600040101010101" pitchFamily="2" charset="-122"/>
              </a:rPr>
              <a:t>》</a:t>
            </a:r>
            <a:endParaRPr lang="en-US" altLang="zh-CN" sz="3200" b="1" dirty="0">
              <a:latin typeface="华文楷体" panose="02010600040101010101" pitchFamily="2" charset="-122"/>
              <a:ea typeface="华文楷体" panose="02010600040101010101" pitchFamily="2" charset="-122"/>
            </a:endParaRPr>
          </a:p>
          <a:p>
            <a:r>
              <a:rPr lang="zh-CN" altLang="en-US" sz="3200" b="1" dirty="0">
                <a:latin typeface="华文楷体" panose="02010600040101010101" pitchFamily="2" charset="-122"/>
                <a:ea typeface="华文楷体" panose="02010600040101010101" pitchFamily="2" charset="-122"/>
              </a:rPr>
              <a:t>    只见它迈着坚定的步伐，走向那道绚丽的彩虹。弯弯的彩虹一头连着伤心崖，一头连着对岸的山峰，像一座美丽的桥。</a:t>
            </a:r>
            <a:endParaRPr lang="zh-CN" altLang="en-US" sz="3200" b="1" dirty="0">
              <a:latin typeface="华文楷体" panose="02010600040101010101" pitchFamily="2" charset="-122"/>
              <a:ea typeface="华文楷体" panose="02010600040101010101" pitchFamily="2" charset="-122"/>
            </a:endParaRPr>
          </a:p>
          <a:p>
            <a:endParaRPr lang="en-US" altLang="zh-CN" sz="3200" b="1" dirty="0">
              <a:latin typeface="宋体" panose="02010600030101010101" pitchFamily="2" charset="-122"/>
              <a:ea typeface="宋体" panose="02010600030101010101" pitchFamily="2" charset="-122"/>
            </a:endParaRPr>
          </a:p>
        </p:txBody>
      </p:sp>
      <p:sp>
        <p:nvSpPr>
          <p:cNvPr id="17" name="矩形 16"/>
          <p:cNvSpPr/>
          <p:nvPr/>
        </p:nvSpPr>
        <p:spPr>
          <a:xfrm>
            <a:off x="1991539" y="1221869"/>
            <a:ext cx="8121233" cy="2061210"/>
          </a:xfrm>
          <a:prstGeom prst="rect">
            <a:avLst/>
          </a:prstGeom>
        </p:spPr>
        <p:txBody>
          <a:bodyPr wrap="square">
            <a:spAutoFit/>
          </a:bodyPr>
          <a:lstStyle/>
          <a:p>
            <a:r>
              <a:rPr lang="en-US" altLang="zh-CN" sz="3200" b="1" dirty="0">
                <a:solidFill>
                  <a:srgbClr val="FF0000"/>
                </a:solidFill>
                <a:latin typeface="微软雅黑" panose="020B0503020204020204" pitchFamily="34" charset="-122"/>
                <a:ea typeface="微软雅黑" panose="020B0503020204020204" pitchFamily="34" charset="-122"/>
              </a:rPr>
              <a:t>A.</a:t>
            </a:r>
            <a:r>
              <a:rPr lang="zh-CN" altLang="en-US" sz="3200" b="1" dirty="0">
                <a:solidFill>
                  <a:srgbClr val="FF0000"/>
                </a:solidFill>
                <a:latin typeface="微软雅黑" panose="020B0503020204020204" pitchFamily="34" charset="-122"/>
                <a:ea typeface="微软雅黑" panose="020B0503020204020204" pitchFamily="34" charset="-122"/>
              </a:rPr>
              <a:t>语言式留白</a:t>
            </a:r>
            <a:endParaRPr lang="en-US" altLang="zh-CN" sz="3200" b="1" dirty="0">
              <a:solidFill>
                <a:srgbClr val="FF0000"/>
              </a:solidFill>
              <a:latin typeface="微软雅黑" panose="020B0503020204020204" pitchFamily="34" charset="-122"/>
              <a:ea typeface="微软雅黑" panose="020B0503020204020204" pitchFamily="34" charset="-122"/>
            </a:endParaRPr>
          </a:p>
          <a:p>
            <a:r>
              <a:rPr lang="zh-CN" altLang="en-US" sz="3200" b="1" dirty="0">
                <a:latin typeface="华文楷体" panose="02010600040101010101" pitchFamily="2" charset="-122"/>
                <a:ea typeface="华文楷体" panose="02010600040101010101" pitchFamily="2" charset="-122"/>
              </a:rPr>
              <a:t>如：</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红楼梦</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片段</a:t>
            </a:r>
            <a:endParaRPr lang="zh-CN" altLang="en-US" sz="3200" b="1" dirty="0">
              <a:latin typeface="华文楷体" panose="02010600040101010101" pitchFamily="2" charset="-122"/>
              <a:ea typeface="华文楷体" panose="02010600040101010101" pitchFamily="2" charset="-122"/>
            </a:endParaRPr>
          </a:p>
          <a:p>
            <a:r>
              <a:rPr lang="zh-CN" altLang="en-US" sz="3200" b="1" dirty="0">
                <a:latin typeface="华文楷体" panose="02010600040101010101" pitchFamily="2" charset="-122"/>
                <a:ea typeface="华文楷体" panose="02010600040101010101" pitchFamily="2" charset="-122"/>
              </a:rPr>
              <a:t>   “宝玉，宝玉，你好</a:t>
            </a:r>
            <a:r>
              <a:rPr lang="en-US" altLang="zh-CN" sz="3200" b="1" dirty="0">
                <a:latin typeface="华文楷体" panose="02010600040101010101" pitchFamily="2" charset="-122"/>
                <a:ea typeface="华文楷体" panose="02010600040101010101" pitchFamily="2" charset="-122"/>
              </a:rPr>
              <a:t>……”</a:t>
            </a:r>
            <a:r>
              <a:rPr lang="zh-CN" altLang="en-US" sz="3200" b="1" dirty="0">
                <a:latin typeface="华文楷体" panose="02010600040101010101" pitchFamily="2" charset="-122"/>
                <a:ea typeface="华文楷体" panose="02010600040101010101" pitchFamily="2" charset="-122"/>
              </a:rPr>
              <a:t>黛玉用尽生命最后的力气，深情地呢喃。</a:t>
            </a:r>
            <a:endParaRPr lang="zh-CN" altLang="en-US" sz="3200" b="1" dirty="0">
              <a:latin typeface="华文楷体" panose="02010600040101010101" pitchFamily="2" charset="-122"/>
              <a:ea typeface="华文楷体" panose="02010600040101010101" pitchFamily="2" charset="-122"/>
            </a:endParaRPr>
          </a:p>
        </p:txBody>
      </p:sp>
      <p:sp>
        <p:nvSpPr>
          <p:cNvPr id="19" name="Text Box 3"/>
          <p:cNvSpPr txBox="1">
            <a:spLocks noChangeArrowheads="1"/>
          </p:cNvSpPr>
          <p:nvPr/>
        </p:nvSpPr>
        <p:spPr bwMode="auto">
          <a:xfrm>
            <a:off x="5231904" y="430510"/>
            <a:ext cx="2304256"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chemeClr val="accent1">
                    <a:lumMod val="75000"/>
                  </a:schemeClr>
                </a:solidFill>
                <a:latin typeface="微软雅黑" panose="020B0503020204020204" pitchFamily="34" charset="-122"/>
                <a:ea typeface="微软雅黑" panose="020B0503020204020204" pitchFamily="34" charset="-122"/>
                <a:cs typeface="+mj-cs"/>
              </a:rPr>
              <a:t>留白法</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cs typeface="+mj-cs"/>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18238">
        <p:cut/>
      </p:transition>
    </mc:Choice>
    <mc:Fallback>
      <p:transition advTm="18238">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15"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35505" y="1482090"/>
            <a:ext cx="8229600" cy="1960245"/>
          </a:xfrm>
        </p:spPr>
        <p:txBody>
          <a:bodyPr>
            <a:normAutofit fontScale="82500"/>
          </a:bodyPr>
          <a:lstStyle/>
          <a:p>
            <a:pPr marL="0" indent="0">
              <a:buNone/>
            </a:pPr>
            <a:r>
              <a:rPr lang="zh-CN" altLang="en-US" dirty="0">
                <a:latin typeface="华文楷体" panose="02010600040101010101" pitchFamily="2" charset="-122"/>
                <a:ea typeface="华文楷体" panose="02010600040101010101" pitchFamily="2" charset="-122"/>
              </a:rPr>
              <a:t>    </a:t>
            </a:r>
            <a:r>
              <a:rPr lang="zh-CN" altLang="en-US" b="1" dirty="0">
                <a:solidFill>
                  <a:srgbClr val="C00000"/>
                </a:solidFill>
                <a:latin typeface="华文楷体" panose="02010600040101010101" pitchFamily="2" charset="-122"/>
                <a:ea typeface="华文楷体" panose="02010600040101010101" pitchFamily="2" charset="-122"/>
              </a:rPr>
              <a:t>路过幸福</a:t>
            </a:r>
            <a:r>
              <a:rPr lang="zh-CN" altLang="en-US" dirty="0">
                <a:latin typeface="华文楷体" panose="02010600040101010101" pitchFamily="2" charset="-122"/>
                <a:ea typeface="华文楷体" panose="02010600040101010101" pitchFamily="2" charset="-122"/>
              </a:rPr>
              <a:t>，让我感到生命的可贵；路过幸福，让我感到生活的充实；路过幸福，让我感到人生的快乐。朋友，请放缓你的脚步，瞪大你的眼睛，敞开你的胸怀</a:t>
            </a:r>
            <a:r>
              <a:rPr lang="en-US" altLang="zh-CN" dirty="0">
                <a:latin typeface="华文楷体" panose="02010600040101010101" pitchFamily="2" charset="-122"/>
                <a:ea typeface="华文楷体" panose="02010600040101010101" pitchFamily="2" charset="-122"/>
              </a:rPr>
              <a:t>……</a:t>
            </a:r>
            <a:endParaRPr lang="en-US" altLang="zh-CN" dirty="0">
              <a:latin typeface="华文楷体" panose="02010600040101010101" pitchFamily="2" charset="-122"/>
              <a:ea typeface="华文楷体" panose="02010600040101010101" pitchFamily="2" charset="-122"/>
            </a:endParaRPr>
          </a:p>
          <a:p>
            <a:pPr marL="0" indent="0">
              <a:buNone/>
            </a:pPr>
            <a:r>
              <a:rPr lang="en-US" altLang="zh-CN" dirty="0">
                <a:latin typeface="华文楷体" panose="02010600040101010101" pitchFamily="2" charset="-122"/>
                <a:ea typeface="华文楷体" panose="02010600040101010101" pitchFamily="2" charset="-122"/>
              </a:rPr>
              <a:t>                             ——</a:t>
            </a:r>
            <a:r>
              <a:rPr lang="zh-CN" altLang="en-US" dirty="0">
                <a:latin typeface="华文楷体" panose="02010600040101010101" pitchFamily="2" charset="-122"/>
                <a:ea typeface="华文楷体" panose="02010600040101010101" pitchFamily="2" charset="-122"/>
              </a:rPr>
              <a:t>以</a:t>
            </a:r>
            <a:r>
              <a:rPr lang="zh-CN" altLang="en-US" b="1" dirty="0">
                <a:solidFill>
                  <a:srgbClr val="C00000"/>
                </a:solidFill>
                <a:latin typeface="华文楷体" panose="02010600040101010101" pitchFamily="2" charset="-122"/>
                <a:ea typeface="华文楷体" panose="02010600040101010101" pitchFamily="2" charset="-122"/>
              </a:rPr>
              <a:t>“幸福”</a:t>
            </a:r>
            <a:r>
              <a:rPr lang="zh-CN" altLang="en-US" dirty="0">
                <a:latin typeface="华文楷体" panose="02010600040101010101" pitchFamily="2" charset="-122"/>
                <a:ea typeface="华文楷体" panose="02010600040101010101" pitchFamily="2" charset="-122"/>
              </a:rPr>
              <a:t>为话题作文</a:t>
            </a:r>
            <a:br>
              <a:rPr lang="zh-CN" altLang="en-US" dirty="0"/>
            </a:br>
            <a:endParaRPr lang="zh-CN" altLang="en-US" dirty="0"/>
          </a:p>
        </p:txBody>
      </p:sp>
      <p:sp>
        <p:nvSpPr>
          <p:cNvPr id="4" name="文本框 3"/>
          <p:cNvSpPr txBox="1"/>
          <p:nvPr/>
        </p:nvSpPr>
        <p:spPr>
          <a:xfrm>
            <a:off x="2279576" y="1196752"/>
            <a:ext cx="1008112" cy="922020"/>
          </a:xfrm>
          <a:prstGeom prst="rect">
            <a:avLst/>
          </a:prstGeom>
          <a:noFill/>
        </p:spPr>
        <p:txBody>
          <a:bodyPr wrap="square" rtlCol="0">
            <a:spAutoFit/>
          </a:bodyPr>
          <a:lstStyle/>
          <a:p>
            <a:r>
              <a:rPr lang="zh-CN" altLang="en-US" sz="5400" b="1" dirty="0">
                <a:solidFill>
                  <a:srgbClr val="FF0000"/>
                </a:solidFill>
              </a:rPr>
              <a:t>√</a:t>
            </a:r>
            <a:endParaRPr lang="zh-CN" altLang="en-US" sz="5400" b="1" dirty="0">
              <a:solidFill>
                <a:srgbClr val="FF0000"/>
              </a:solidFill>
            </a:endParaRPr>
          </a:p>
        </p:txBody>
      </p:sp>
      <p:sp>
        <p:nvSpPr>
          <p:cNvPr id="5" name="文本框 4"/>
          <p:cNvSpPr txBox="1"/>
          <p:nvPr/>
        </p:nvSpPr>
        <p:spPr>
          <a:xfrm>
            <a:off x="2927350" y="4098925"/>
            <a:ext cx="3261995" cy="553085"/>
          </a:xfrm>
          <a:prstGeom prst="rect">
            <a:avLst/>
          </a:prstGeom>
          <a:noFill/>
        </p:spPr>
        <p:txBody>
          <a:bodyPr wrap="square" rtlCol="0">
            <a:spAutoFit/>
          </a:bodyPr>
          <a:lstStyle/>
          <a:p>
            <a:r>
              <a:rPr lang="zh-CN" altLang="en-US" sz="3000" dirty="0">
                <a:latin typeface="华文楷体" panose="02010600040101010101" pitchFamily="2" charset="-122"/>
                <a:ea typeface="华文楷体" panose="02010600040101010101" pitchFamily="2" charset="-122"/>
              </a:rPr>
              <a:t>啊</a:t>
            </a:r>
            <a:r>
              <a:rPr lang="en-US" altLang="zh-CN" sz="3000" dirty="0">
                <a:latin typeface="华文楷体" panose="02010600040101010101" pitchFamily="2" charset="-122"/>
                <a:ea typeface="华文楷体" panose="02010600040101010101" pitchFamily="2" charset="-122"/>
              </a:rPr>
              <a:t>……</a:t>
            </a:r>
            <a:endParaRPr lang="zh-CN" altLang="en-US" sz="3000" dirty="0">
              <a:latin typeface="华文楷体" panose="02010600040101010101" pitchFamily="2" charset="-122"/>
              <a:ea typeface="华文楷体" panose="02010600040101010101" pitchFamily="2" charset="-122"/>
            </a:endParaRPr>
          </a:p>
        </p:txBody>
      </p:sp>
      <p:sp>
        <p:nvSpPr>
          <p:cNvPr id="6" name="文本框 5"/>
          <p:cNvSpPr txBox="1"/>
          <p:nvPr/>
        </p:nvSpPr>
        <p:spPr>
          <a:xfrm>
            <a:off x="2145857" y="3983722"/>
            <a:ext cx="936104" cy="783590"/>
          </a:xfrm>
          <a:prstGeom prst="rect">
            <a:avLst/>
          </a:prstGeom>
          <a:noFill/>
        </p:spPr>
        <p:txBody>
          <a:bodyPr wrap="square" rtlCol="0">
            <a:spAutoFit/>
          </a:bodyPr>
          <a:lstStyle/>
          <a:p>
            <a:r>
              <a:rPr lang="en-US" altLang="zh-CN" sz="4500" b="1" dirty="0">
                <a:solidFill>
                  <a:srgbClr val="FF0000"/>
                </a:solidFill>
                <a:latin typeface="+mn-ea"/>
              </a:rPr>
              <a:t>×</a:t>
            </a:r>
            <a:endParaRPr lang="zh-CN" altLang="en-US" sz="4500" b="1" dirty="0">
              <a:solidFill>
                <a:srgbClr val="FF0000"/>
              </a:solidFill>
              <a:latin typeface="+mn-ea"/>
            </a:endParaRPr>
          </a:p>
        </p:txBody>
      </p:sp>
      <p:sp>
        <p:nvSpPr>
          <p:cNvPr id="8" name="文本框 7"/>
          <p:cNvSpPr txBox="1"/>
          <p:nvPr/>
        </p:nvSpPr>
        <p:spPr>
          <a:xfrm>
            <a:off x="1965884" y="4941168"/>
            <a:ext cx="8568952" cy="1124585"/>
          </a:xfrm>
          <a:prstGeom prst="rect">
            <a:avLst/>
          </a:prstGeom>
          <a:noFill/>
        </p:spPr>
        <p:txBody>
          <a:bodyPr wrap="square" rtlCol="0">
            <a:spAutoFit/>
          </a:bodyPr>
          <a:lstStyle/>
          <a:p>
            <a:pPr lvl="0">
              <a:lnSpc>
                <a:spcPct val="120000"/>
              </a:lnSpc>
            </a:pPr>
            <a:r>
              <a:rPr lang="zh-CN" altLang="en-US" sz="2800" b="1" dirty="0">
                <a:latin typeface="微软雅黑" panose="020B0503020204020204" pitchFamily="34" charset="-122"/>
                <a:ea typeface="微软雅黑" panose="020B0503020204020204" pitchFamily="34" charset="-122"/>
              </a:rPr>
              <a:t>*读者留下的悬念</a:t>
            </a:r>
            <a:r>
              <a:rPr lang="zh-CN" altLang="en-US" sz="2800" b="1" dirty="0">
                <a:solidFill>
                  <a:srgbClr val="FF0000"/>
                </a:solidFill>
                <a:latin typeface="微软雅黑" panose="020B0503020204020204" pitchFamily="34" charset="-122"/>
                <a:ea typeface="微软雅黑" panose="020B0503020204020204" pitchFamily="34" charset="-122"/>
              </a:rPr>
              <a:t>一定要与主题相关</a:t>
            </a:r>
            <a:r>
              <a:rPr lang="zh-CN" altLang="en-US" sz="2800" b="1" dirty="0">
                <a:latin typeface="微软雅黑" panose="020B0503020204020204" pitchFamily="34" charset="-122"/>
                <a:ea typeface="微软雅黑" panose="020B0503020204020204" pitchFamily="34" charset="-122"/>
              </a:rPr>
              <a:t>，并留给读者一些</a:t>
            </a:r>
            <a:r>
              <a:rPr lang="zh-CN" altLang="en-US" sz="2800" b="1" dirty="0">
                <a:solidFill>
                  <a:srgbClr val="FF0000"/>
                </a:solidFill>
                <a:latin typeface="微软雅黑" panose="020B0503020204020204" pitchFamily="34" charset="-122"/>
                <a:ea typeface="微软雅黑" panose="020B0503020204020204" pitchFamily="34" charset="-122"/>
              </a:rPr>
              <a:t>线索</a:t>
            </a:r>
            <a:r>
              <a:rPr lang="zh-CN" altLang="en-US" sz="2800" b="1" dirty="0">
                <a:latin typeface="微软雅黑" panose="020B0503020204020204" pitchFamily="34" charset="-122"/>
                <a:ea typeface="微软雅黑" panose="020B0503020204020204" pitchFamily="34" charset="-122"/>
              </a:rPr>
              <a:t>让其自己</a:t>
            </a:r>
            <a:r>
              <a:rPr lang="zh-CN" altLang="en-US" sz="2800" b="1" dirty="0" smtClean="0">
                <a:latin typeface="微软雅黑" panose="020B0503020204020204" pitchFamily="34" charset="-122"/>
                <a:ea typeface="微软雅黑" panose="020B0503020204020204" pitchFamily="34" charset="-122"/>
              </a:rPr>
              <a:t>领悟</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842500" y="6032500"/>
            <a:ext cx="609600" cy="60960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250" advTm="19777">
        <p:pull/>
      </p:transition>
    </mc:Choice>
    <mc:Fallback>
      <p:transition advTm="19777">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2"/>
                </p:tgtEl>
              </p:cMediaNode>
            </p:audio>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5159896" y="465296"/>
            <a:ext cx="2304256"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rgbClr val="FF0000"/>
                </a:solidFill>
                <a:latin typeface="微软雅黑" panose="020B0503020204020204" pitchFamily="34" charset="-122"/>
                <a:ea typeface="微软雅黑" panose="020B0503020204020204" pitchFamily="34" charset="-122"/>
                <a:cs typeface="+mj-cs"/>
              </a:rPr>
              <a:t>移花接木</a:t>
            </a:r>
            <a:endParaRPr lang="en-US" altLang="zh-CN" sz="3600" b="1" dirty="0">
              <a:solidFill>
                <a:srgbClr val="FF0000"/>
              </a:solidFill>
              <a:latin typeface="微软雅黑" panose="020B0503020204020204" pitchFamily="34" charset="-122"/>
              <a:ea typeface="微软雅黑" panose="020B0503020204020204" pitchFamily="34" charset="-122"/>
              <a:cs typeface="+mj-cs"/>
            </a:endParaRPr>
          </a:p>
        </p:txBody>
      </p:sp>
      <p:sp>
        <p:nvSpPr>
          <p:cNvPr id="27" name="矩形 26"/>
          <p:cNvSpPr/>
          <p:nvPr/>
        </p:nvSpPr>
        <p:spPr>
          <a:xfrm>
            <a:off x="1847528" y="1268760"/>
            <a:ext cx="8496944" cy="1124585"/>
          </a:xfrm>
          <a:prstGeom prst="rect">
            <a:avLst/>
          </a:prstGeom>
        </p:spPr>
        <p:txBody>
          <a:bodyPr wrap="square">
            <a:spAutoFit/>
          </a:bodyPr>
          <a:lstStyle/>
          <a:p>
            <a:pPr>
              <a:lnSpc>
                <a:spcPct val="120000"/>
              </a:lnSpc>
            </a:pPr>
            <a:r>
              <a:rPr lang="zh-CN" altLang="en-US" sz="2800" b="1" dirty="0">
                <a:latin typeface="微软雅黑" panose="020B0503020204020204" pitchFamily="34" charset="-122"/>
                <a:ea typeface="微软雅黑" panose="020B0503020204020204" pitchFamily="34" charset="-122"/>
              </a:rPr>
              <a:t>       依据提示，请你为安徒生的</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卖火柴的小女孩</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另写一个“留白法”的结尾。 </a:t>
            </a:r>
            <a:endParaRPr lang="en-US" altLang="zh-CN" sz="2800" b="1"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1744" y="2556754"/>
            <a:ext cx="4608512" cy="3178284"/>
          </a:xfrm>
          <a:prstGeom prst="rect">
            <a:avLst/>
          </a:prstGeom>
        </p:spPr>
      </p:pic>
      <p:sp>
        <p:nvSpPr>
          <p:cNvPr id="5" name="文本框 13"/>
          <p:cNvSpPr txBox="1"/>
          <p:nvPr/>
        </p:nvSpPr>
        <p:spPr>
          <a:xfrm>
            <a:off x="8688288" y="0"/>
            <a:ext cx="1962675"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小组讨论</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17532">
        <p:cut/>
      </p:transition>
    </mc:Choice>
    <mc:Fallback>
      <p:transition advTm="17532">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4992225" y="850903"/>
            <a:ext cx="2304256"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rgbClr val="FF0000"/>
                </a:solidFill>
                <a:latin typeface="微软雅黑" panose="020B0503020204020204" pitchFamily="34" charset="-122"/>
                <a:ea typeface="微软雅黑" panose="020B0503020204020204" pitchFamily="34" charset="-122"/>
                <a:cs typeface="+mj-cs"/>
              </a:rPr>
              <a:t>移花接木</a:t>
            </a:r>
            <a:endParaRPr lang="en-US" altLang="zh-CN" sz="3600" b="1" dirty="0">
              <a:solidFill>
                <a:srgbClr val="FF0000"/>
              </a:solidFill>
              <a:latin typeface="微软雅黑" panose="020B0503020204020204" pitchFamily="34" charset="-122"/>
              <a:ea typeface="微软雅黑" panose="020B0503020204020204" pitchFamily="34" charset="-122"/>
              <a:cs typeface="+mj-cs"/>
            </a:endParaRPr>
          </a:p>
        </p:txBody>
      </p:sp>
      <p:sp>
        <p:nvSpPr>
          <p:cNvPr id="27" name="矩形 26"/>
          <p:cNvSpPr/>
          <p:nvPr/>
        </p:nvSpPr>
        <p:spPr>
          <a:xfrm>
            <a:off x="1775520" y="1641250"/>
            <a:ext cx="8737666" cy="607695"/>
          </a:xfrm>
          <a:prstGeom prst="rect">
            <a:avLst/>
          </a:prstGeom>
        </p:spPr>
        <p:txBody>
          <a:bodyPr wrap="square">
            <a:spAutoFit/>
          </a:bodyPr>
          <a:lstStyle/>
          <a:p>
            <a:pPr>
              <a:lnSpc>
                <a:spcPct val="120000"/>
              </a:lnSpc>
            </a:pP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卖火柴的小女孩</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 “留白法”的结尾     </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参考示例</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 </a:t>
            </a:r>
            <a:endParaRPr lang="en-US" altLang="zh-CN" sz="2800" b="1" dirty="0">
              <a:latin typeface="微软雅黑" panose="020B0503020204020204" pitchFamily="34" charset="-122"/>
              <a:ea typeface="微软雅黑" panose="020B0503020204020204" pitchFamily="34" charset="-122"/>
            </a:endParaRPr>
          </a:p>
        </p:txBody>
      </p:sp>
      <p:sp>
        <p:nvSpPr>
          <p:cNvPr id="3" name="矩形 2"/>
          <p:cNvSpPr/>
          <p:nvPr/>
        </p:nvSpPr>
        <p:spPr>
          <a:xfrm>
            <a:off x="1775520" y="2492896"/>
            <a:ext cx="5112568" cy="1770380"/>
          </a:xfrm>
          <a:prstGeom prst="rect">
            <a:avLst/>
          </a:prstGeom>
        </p:spPr>
        <p:txBody>
          <a:bodyPr wrap="square">
            <a:spAutoFit/>
          </a:bodyPr>
          <a:lstStyle/>
          <a:p>
            <a:pPr>
              <a:lnSpc>
                <a:spcPct val="130000"/>
              </a:lnSpc>
            </a:pPr>
            <a:r>
              <a:rPr lang="zh-CN" altLang="zh-CN" sz="2800" b="1" dirty="0">
                <a:latin typeface="微软雅黑" panose="020B0503020204020204" pitchFamily="34" charset="-122"/>
                <a:ea typeface="微软雅黑" panose="020B0503020204020204" pitchFamily="34" charset="-122"/>
              </a:rPr>
              <a:t>小孩们围在周围议论着：</a:t>
            </a:r>
            <a:endParaRPr lang="en-US" altLang="zh-CN" sz="2800" b="1" dirty="0">
              <a:solidFill>
                <a:srgbClr val="FF0000"/>
              </a:solidFill>
              <a:latin typeface="微软雅黑" panose="020B0503020204020204" pitchFamily="34" charset="-122"/>
              <a:ea typeface="微软雅黑" panose="020B0503020204020204" pitchFamily="34" charset="-122"/>
            </a:endParaRPr>
          </a:p>
          <a:p>
            <a:pPr>
              <a:lnSpc>
                <a:spcPct val="130000"/>
              </a:lnSpc>
            </a:pPr>
            <a:r>
              <a:rPr lang="zh-CN" altLang="en-US" sz="2800" b="1" dirty="0">
                <a:solidFill>
                  <a:srgbClr val="FF0000"/>
                </a:solidFill>
                <a:latin typeface="微软雅黑" panose="020B0503020204020204" pitchFamily="34" charset="-122"/>
                <a:ea typeface="微软雅黑" panose="020B0503020204020204" pitchFamily="34" charset="-122"/>
              </a:rPr>
              <a:t>“她睡得真香真沉啊</a:t>
            </a:r>
            <a:r>
              <a:rPr lang="en-US" altLang="zh-CN" sz="2800" b="1" dirty="0">
                <a:solidFill>
                  <a:srgbClr val="FF0000"/>
                </a:solidFill>
                <a:latin typeface="微软雅黑" panose="020B0503020204020204" pitchFamily="34" charset="-122"/>
                <a:ea typeface="微软雅黑" panose="020B0503020204020204" pitchFamily="34" charset="-122"/>
              </a:rPr>
              <a:t>……”</a:t>
            </a:r>
            <a:endParaRPr lang="en-US" altLang="zh-CN" sz="2800" b="1" dirty="0">
              <a:solidFill>
                <a:srgbClr val="FF0000"/>
              </a:solidFill>
              <a:latin typeface="微软雅黑" panose="020B0503020204020204" pitchFamily="34" charset="-122"/>
              <a:ea typeface="微软雅黑" panose="020B0503020204020204" pitchFamily="34" charset="-122"/>
            </a:endParaRPr>
          </a:p>
          <a:p>
            <a:pPr>
              <a:lnSpc>
                <a:spcPct val="130000"/>
              </a:lnSpc>
            </a:pP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她正在做一个美梦吧</a:t>
            </a:r>
            <a:r>
              <a:rPr lang="en-US" altLang="zh-CN" sz="2800" b="1" dirty="0">
                <a:solidFill>
                  <a:srgbClr val="FF0000"/>
                </a:solidFill>
                <a:latin typeface="微软雅黑" panose="020B0503020204020204" pitchFamily="34" charset="-122"/>
                <a:ea typeface="微软雅黑" panose="020B0503020204020204" pitchFamily="34" charset="-122"/>
              </a:rPr>
              <a:t>?”……</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6255" y="2780928"/>
            <a:ext cx="3726931" cy="2592288"/>
          </a:xfrm>
          <a:prstGeom prst="rect">
            <a:avLst/>
          </a:prstGeom>
        </p:spPr>
      </p:pic>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0" advTm="60974">
        <p:cut/>
      </p:transition>
    </mc:Choice>
    <mc:Fallback>
      <p:transition advTm="60974">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2"/>
                </p:tgtEl>
              </p:cMediaNode>
            </p:audio>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4933054" y="596328"/>
            <a:ext cx="2304256"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a:solidFill>
                  <a:srgbClr val="FF0000"/>
                </a:solidFill>
                <a:latin typeface="微软雅黑" panose="020B0503020204020204" pitchFamily="34" charset="-122"/>
                <a:ea typeface="微软雅黑" panose="020B0503020204020204" pitchFamily="34" charset="-122"/>
                <a:cs typeface="+mj-cs"/>
              </a:rPr>
              <a:t>大鹏展翅</a:t>
            </a:r>
            <a:endParaRPr lang="en-US" altLang="zh-CN" sz="3600" b="1" dirty="0">
              <a:solidFill>
                <a:srgbClr val="FF0000"/>
              </a:solidFill>
              <a:latin typeface="微软雅黑" panose="020B0503020204020204" pitchFamily="34" charset="-122"/>
              <a:ea typeface="微软雅黑" panose="020B0503020204020204" pitchFamily="34" charset="-122"/>
              <a:cs typeface="+mj-cs"/>
            </a:endParaRPr>
          </a:p>
        </p:txBody>
      </p:sp>
      <p:sp>
        <p:nvSpPr>
          <p:cNvPr id="27" name="矩形 26"/>
          <p:cNvSpPr/>
          <p:nvPr/>
        </p:nvSpPr>
        <p:spPr>
          <a:xfrm>
            <a:off x="1846093" y="1412776"/>
            <a:ext cx="8305618" cy="1124585"/>
          </a:xfrm>
          <a:prstGeom prst="rect">
            <a:avLst/>
          </a:prstGeom>
        </p:spPr>
        <p:txBody>
          <a:bodyPr wrap="square">
            <a:spAutoFit/>
          </a:bodyPr>
          <a:lstStyle/>
          <a:p>
            <a:pPr>
              <a:lnSpc>
                <a:spcPct val="120000"/>
              </a:lnSpc>
            </a:pPr>
            <a:r>
              <a:rPr lang="zh-CN" altLang="en-US" sz="2800" b="1" dirty="0">
                <a:latin typeface="微软雅黑" panose="020B0503020204020204" pitchFamily="34" charset="-122"/>
                <a:ea typeface="微软雅黑" panose="020B0503020204020204" pitchFamily="34" charset="-122"/>
              </a:rPr>
              <a:t>       二</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参照所学方法，任选一种方法为下面的文章补写开头和结尾。 </a:t>
            </a:r>
            <a:endParaRPr lang="en-US" altLang="zh-CN" sz="2800" b="1" dirty="0">
              <a:latin typeface="微软雅黑" panose="020B0503020204020204" pitchFamily="34" charset="-122"/>
              <a:ea typeface="微软雅黑" panose="020B0503020204020204" pitchFamily="34" charset="-122"/>
            </a:endParaRPr>
          </a:p>
        </p:txBody>
      </p:sp>
      <p:pic>
        <p:nvPicPr>
          <p:cNvPr id="1026" name="Picture 2" descr="https://timgsa.baidu.com/timg?image&amp;quality=80&amp;size=b9999_10000&amp;sec=1502107532247&amp;di=cd8a202cb3e38afada1d0ddaf70faea3&amp;imgtype=0&amp;src=http%3A%2F%2Fimgsrc.baidu.com%2Fimage%2Fc0%253Dshijue1%252C0%252C0%252C294%252C40%2Fsign%3Df90fb707e1c4b7452099bf55a7957462%2F42a98226cffc1e1779d8bd1f4090f603738de9bd.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782" b="5516"/>
          <a:stretch>
            <a:fillRect/>
          </a:stretch>
        </p:blipFill>
        <p:spPr bwMode="auto">
          <a:xfrm>
            <a:off x="4439816" y="2399341"/>
            <a:ext cx="3118172" cy="386059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13"/>
          <p:cNvSpPr txBox="1"/>
          <p:nvPr/>
        </p:nvSpPr>
        <p:spPr>
          <a:xfrm>
            <a:off x="9354819" y="0"/>
            <a:ext cx="1296144" cy="521970"/>
          </a:xfrm>
          <a:prstGeom prst="rect">
            <a:avLst/>
          </a:prstGeom>
          <a:solidFill>
            <a:srgbClr val="FFFF00"/>
          </a:solid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  </a:t>
            </a:r>
            <a:r>
              <a:rPr lang="zh-CN" altLang="en-US" sz="2800" b="1" dirty="0" smtClean="0">
                <a:latin typeface="微软雅黑" panose="020B0503020204020204" pitchFamily="34" charset="-122"/>
                <a:ea typeface="微软雅黑" panose="020B0503020204020204" pitchFamily="34" charset="-122"/>
              </a:rPr>
              <a:t>板演</a:t>
            </a:r>
            <a:endParaRPr lang="zh-CN" altLang="en-US" sz="2800" b="1" dirty="0">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10886">
        <p:cut/>
      </p:transition>
    </mc:Choice>
    <mc:Fallback>
      <p:transition advTm="10886">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5015880" y="486775"/>
            <a:ext cx="2304256"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3600" b="1" dirty="0" smtClean="0">
                <a:solidFill>
                  <a:srgbClr val="FF0000"/>
                </a:solidFill>
                <a:latin typeface="微软雅黑" panose="020B0503020204020204" pitchFamily="34" charset="-122"/>
                <a:ea typeface="微软雅黑" panose="020B0503020204020204" pitchFamily="34" charset="-122"/>
                <a:cs typeface="+mj-cs"/>
              </a:rPr>
              <a:t>大鹏展翅</a:t>
            </a:r>
            <a:endParaRPr lang="en-US" altLang="zh-CN" sz="3600" b="1" dirty="0">
              <a:solidFill>
                <a:srgbClr val="FF0000"/>
              </a:solidFill>
              <a:latin typeface="微软雅黑" panose="020B0503020204020204" pitchFamily="34" charset="-122"/>
              <a:ea typeface="微软雅黑" panose="020B0503020204020204" pitchFamily="34" charset="-122"/>
              <a:cs typeface="+mj-cs"/>
            </a:endParaRPr>
          </a:p>
        </p:txBody>
      </p:sp>
      <p:sp>
        <p:nvSpPr>
          <p:cNvPr id="27" name="矩形 26"/>
          <p:cNvSpPr/>
          <p:nvPr/>
        </p:nvSpPr>
        <p:spPr>
          <a:xfrm>
            <a:off x="2063552" y="1215218"/>
            <a:ext cx="8737666" cy="607695"/>
          </a:xfrm>
          <a:prstGeom prst="rect">
            <a:avLst/>
          </a:prstGeom>
        </p:spPr>
        <p:txBody>
          <a:bodyPr wrap="square">
            <a:spAutoFit/>
          </a:bodyPr>
          <a:lstStyle/>
          <a:p>
            <a:pPr>
              <a:lnSpc>
                <a:spcPct val="120000"/>
              </a:lnSpc>
            </a:pP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开出最美的亲情之花</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开头和结尾     </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参考示例</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 </a:t>
            </a:r>
            <a:endParaRPr lang="en-US" altLang="zh-CN" sz="2800" b="1" dirty="0">
              <a:latin typeface="微软雅黑" panose="020B0503020204020204" pitchFamily="34" charset="-122"/>
              <a:ea typeface="微软雅黑" panose="020B0503020204020204" pitchFamily="34" charset="-122"/>
            </a:endParaRPr>
          </a:p>
        </p:txBody>
      </p:sp>
      <p:sp>
        <p:nvSpPr>
          <p:cNvPr id="3" name="矩形 2"/>
          <p:cNvSpPr/>
          <p:nvPr/>
        </p:nvSpPr>
        <p:spPr>
          <a:xfrm>
            <a:off x="1811453" y="1988840"/>
            <a:ext cx="8568952" cy="2889885"/>
          </a:xfrm>
          <a:prstGeom prst="rect">
            <a:avLst/>
          </a:prstGeom>
        </p:spPr>
        <p:txBody>
          <a:bodyPr wrap="square">
            <a:spAutoFit/>
          </a:bodyPr>
          <a:lstStyle/>
          <a:p>
            <a:pPr>
              <a:lnSpc>
                <a:spcPct val="130000"/>
              </a:lnSpc>
            </a:pPr>
            <a:r>
              <a:rPr lang="zh-CN" altLang="en-US" sz="2800" b="1" dirty="0">
                <a:latin typeface="微软雅黑" panose="020B0503020204020204" pitchFamily="34" charset="-122"/>
                <a:ea typeface="微软雅黑" panose="020B0503020204020204" pitchFamily="34" charset="-122"/>
              </a:rPr>
              <a:t>开头</a:t>
            </a:r>
            <a:r>
              <a:rPr lang="zh-CN" altLang="zh-CN" sz="2800" b="1" dirty="0">
                <a:latin typeface="微软雅黑" panose="020B0503020204020204" pitchFamily="34" charset="-122"/>
                <a:ea typeface="微软雅黑" panose="020B0503020204020204" pitchFamily="34" charset="-122"/>
              </a:rPr>
              <a:t>：</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最爱看蓝天的怀抱里白云悠悠地飘，碧水的怀抱里鱼儿静静地游；最留恋青山的怀抱里小鸟喳喳地叫，翠树的怀抱里花儿轻轻地摇</a:t>
            </a:r>
            <a:r>
              <a:rPr lang="en-US" altLang="zh-CN" sz="28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这些在别人看来平淡无奇之景，却格外地让我情随意动。因为它们总让我想起爸爸，想起爸爸的怀抱</a:t>
            </a:r>
            <a:r>
              <a:rPr lang="en-US" altLang="zh-CN" sz="2800" b="1" dirty="0">
                <a:solidFill>
                  <a:schemeClr val="accent1">
                    <a:lumMod val="75000"/>
                  </a:schemeClr>
                </a:solidFill>
                <a:latin typeface="微软雅黑" panose="020B0503020204020204" pitchFamily="34" charset="-122"/>
                <a:ea typeface="微软雅黑" panose="020B0503020204020204" pitchFamily="34" charset="-122"/>
              </a:rPr>
              <a:t>……</a:t>
            </a:r>
            <a:endParaRPr lang="en-US" altLang="zh-CN" sz="28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811453" y="4941168"/>
            <a:ext cx="8372341" cy="1210945"/>
          </a:xfrm>
          <a:prstGeom prst="rect">
            <a:avLst/>
          </a:prstGeom>
        </p:spPr>
        <p:txBody>
          <a:bodyPr wrap="square">
            <a:spAutoFit/>
          </a:bodyPr>
          <a:lstStyle/>
          <a:p>
            <a:pPr>
              <a:lnSpc>
                <a:spcPct val="130000"/>
              </a:lnSpc>
            </a:pPr>
            <a:r>
              <a:rPr lang="zh-CN" altLang="en-US" sz="2800" b="1" dirty="0">
                <a:latin typeface="微软雅黑" panose="020B0503020204020204" pitchFamily="34" charset="-122"/>
                <a:ea typeface="微软雅黑" panose="020B0503020204020204" pitchFamily="34" charset="-122"/>
              </a:rPr>
              <a:t>结尾</a:t>
            </a:r>
            <a:r>
              <a:rPr lang="zh-CN" altLang="zh-CN" sz="2800" b="1" dirty="0">
                <a:latin typeface="微软雅黑" panose="020B0503020204020204" pitchFamily="34" charset="-122"/>
                <a:ea typeface="微软雅黑" panose="020B0503020204020204" pitchFamily="34" charset="-122"/>
              </a:rPr>
              <a:t>：</a:t>
            </a: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再见天蓝水碧，再恋山青树翠，世界更加广阔、温馨、明净！ </a:t>
            </a:r>
            <a:endParaRPr lang="zh-CN" altLang="zh-CN" sz="2800" b="1"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2709">
        <p:cut/>
      </p:transition>
    </mc:Choice>
    <mc:Fallback>
      <p:transition advTm="2709">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9" fill="hold" display="0">
                  <p:stCondLst>
                    <p:cond delay="indefinite"/>
                  </p:stCondLst>
                  <p:endCondLst>
                    <p:cond evt="onStopAudio" delay="0">
                      <p:tgtEl>
                        <p:sldTgt/>
                      </p:tgtEl>
                    </p:cond>
                  </p:endCondLst>
                </p:cTn>
                <p:tgtEl>
                  <p:spTgt spid="2"/>
                </p:tgtEl>
              </p:cMediaNode>
            </p:audio>
          </p:childTnLst>
        </p:cTn>
      </p:par>
    </p:tnLst>
    <p:bldLst>
      <p:bldP spid="3"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8"/>
          <p:cNvSpPr txBox="1"/>
          <p:nvPr/>
        </p:nvSpPr>
        <p:spPr>
          <a:xfrm>
            <a:off x="2855640" y="9439"/>
            <a:ext cx="691276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a:solidFill>
                  <a:srgbClr val="FF0000"/>
                </a:solidFill>
                <a:latin typeface="华文新魏" panose="02010800040101010101" pitchFamily="2" charset="-122"/>
                <a:ea typeface="华文新魏" panose="02010800040101010101" pitchFamily="2" charset="-122"/>
              </a:rPr>
              <a:t>课堂小结</a:t>
            </a:r>
            <a:r>
              <a:rPr lang="en-US" altLang="zh-CN" sz="4800" b="1" dirty="0">
                <a:solidFill>
                  <a:srgbClr val="C00000"/>
                </a:solidFill>
                <a:latin typeface="黑体" panose="02010600030101010101" pitchFamily="49" charset="-122"/>
                <a:ea typeface="黑体" panose="02010600030101010101" pitchFamily="49" charset="-122"/>
              </a:rPr>
              <a:t> </a:t>
            </a:r>
            <a:endParaRPr lang="zh-CN" altLang="zh-CN" sz="4800" b="1" dirty="0">
              <a:solidFill>
                <a:srgbClr val="C00000"/>
              </a:solidFill>
              <a:latin typeface="黑体" panose="02010600030101010101" pitchFamily="49" charset="-122"/>
              <a:ea typeface="黑体" panose="02010600030101010101" pitchFamily="49" charset="-122"/>
            </a:endParaRPr>
          </a:p>
        </p:txBody>
      </p:sp>
      <p:grpSp>
        <p:nvGrpSpPr>
          <p:cNvPr id="6" name="组合 5"/>
          <p:cNvGrpSpPr/>
          <p:nvPr/>
        </p:nvGrpSpPr>
        <p:grpSpPr>
          <a:xfrm>
            <a:off x="1919536" y="1382880"/>
            <a:ext cx="4392488" cy="4805612"/>
            <a:chOff x="179512" y="1196752"/>
            <a:chExt cx="4680520" cy="4805612"/>
          </a:xfrm>
        </p:grpSpPr>
        <p:sp>
          <p:nvSpPr>
            <p:cNvPr id="2" name="文本框 1"/>
            <p:cNvSpPr txBox="1"/>
            <p:nvPr/>
          </p:nvSpPr>
          <p:spPr>
            <a:xfrm>
              <a:off x="611560" y="1268760"/>
              <a:ext cx="4248472" cy="4610735"/>
            </a:xfrm>
            <a:prstGeom prst="rect">
              <a:avLst/>
            </a:prstGeom>
            <a:noFill/>
          </p:spPr>
          <p:txBody>
            <a:bodyPr wrap="square" rtlCol="0">
              <a:spAutoFit/>
            </a:bodyPr>
            <a:lstStyle/>
            <a:p>
              <a:pPr lvl="0">
                <a:lnSpc>
                  <a:spcPct val="130000"/>
                </a:lnSpc>
              </a:pPr>
              <a:r>
                <a:rPr lang="zh-CN" altLang="en-US" sz="3400" b="1" dirty="0">
                  <a:solidFill>
                    <a:schemeClr val="tx2">
                      <a:lumMod val="75000"/>
                    </a:schemeClr>
                  </a:solidFill>
                  <a:latin typeface="微软雅黑" panose="020B0503020204020204" pitchFamily="34" charset="-122"/>
                  <a:ea typeface="微软雅黑" panose="020B0503020204020204" pitchFamily="34" charset="-122"/>
                </a:rPr>
                <a:t>新颖的开头方法</a:t>
              </a:r>
              <a:endParaRPr lang="en-US" altLang="zh-CN" sz="3400" b="1" dirty="0">
                <a:solidFill>
                  <a:schemeClr val="tx2">
                    <a:lumMod val="75000"/>
                  </a:schemeClr>
                </a:solidFill>
                <a:latin typeface="微软雅黑" panose="020B0503020204020204" pitchFamily="34" charset="-122"/>
                <a:ea typeface="微软雅黑" panose="020B0503020204020204" pitchFamily="34" charset="-122"/>
              </a:endParaRPr>
            </a:p>
            <a:p>
              <a:pPr lvl="0">
                <a:lnSpc>
                  <a:spcPct val="130000"/>
                </a:lnSpc>
              </a:pPr>
              <a:r>
                <a:rPr lang="en-US" altLang="zh-CN" sz="3200" dirty="0">
                  <a:solidFill>
                    <a:prstClr val="black"/>
                  </a:solidFill>
                  <a:latin typeface="微软雅黑" panose="020B0503020204020204" pitchFamily="34" charset="-122"/>
                  <a:ea typeface="微软雅黑" panose="020B0503020204020204" pitchFamily="34" charset="-122"/>
                </a:rPr>
                <a:t>1.</a:t>
              </a:r>
              <a:r>
                <a:rPr lang="zh-CN" altLang="en-US" sz="3200" dirty="0">
                  <a:solidFill>
                    <a:prstClr val="black"/>
                  </a:solidFill>
                  <a:latin typeface="微软雅黑" panose="020B0503020204020204" pitchFamily="34" charset="-122"/>
                  <a:ea typeface="微软雅黑" panose="020B0503020204020204" pitchFamily="34" charset="-122"/>
                </a:rPr>
                <a:t>要素法</a:t>
              </a:r>
              <a:endParaRPr lang="en-US" altLang="zh-CN" sz="3200"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en-US" altLang="zh-CN" sz="3200" dirty="0">
                  <a:solidFill>
                    <a:prstClr val="black"/>
                  </a:solidFill>
                  <a:latin typeface="微软雅黑" panose="020B0503020204020204" pitchFamily="34" charset="-122"/>
                  <a:ea typeface="微软雅黑" panose="020B0503020204020204" pitchFamily="34" charset="-122"/>
                </a:rPr>
                <a:t>2.</a:t>
              </a:r>
              <a:r>
                <a:rPr lang="zh-CN" altLang="en-US" sz="3200" dirty="0">
                  <a:solidFill>
                    <a:prstClr val="black"/>
                  </a:solidFill>
                  <a:latin typeface="微软雅黑" panose="020B0503020204020204" pitchFamily="34" charset="-122"/>
                  <a:ea typeface="微软雅黑" panose="020B0503020204020204" pitchFamily="34" charset="-122"/>
                </a:rPr>
                <a:t>点题法</a:t>
              </a:r>
              <a:endParaRPr lang="en-US" altLang="zh-CN" sz="3200"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en-US" altLang="zh-CN" sz="3200" dirty="0">
                  <a:solidFill>
                    <a:prstClr val="black"/>
                  </a:solidFill>
                  <a:latin typeface="微软雅黑" panose="020B0503020204020204" pitchFamily="34" charset="-122"/>
                  <a:ea typeface="微软雅黑" panose="020B0503020204020204" pitchFamily="34" charset="-122"/>
                </a:rPr>
                <a:t>3.</a:t>
              </a:r>
              <a:r>
                <a:rPr lang="zh-CN" altLang="en-US" sz="3200" dirty="0">
                  <a:solidFill>
                    <a:prstClr val="black"/>
                  </a:solidFill>
                  <a:latin typeface="微软雅黑" panose="020B0503020204020204" pitchFamily="34" charset="-122"/>
                  <a:ea typeface="微软雅黑" panose="020B0503020204020204" pitchFamily="34" charset="-122"/>
                </a:rPr>
                <a:t>修辞法</a:t>
              </a:r>
              <a:endParaRPr lang="en-US" altLang="zh-CN" sz="3200"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en-US" altLang="zh-CN" sz="3200" dirty="0">
                  <a:solidFill>
                    <a:prstClr val="black"/>
                  </a:solidFill>
                  <a:latin typeface="微软雅黑" panose="020B0503020204020204" pitchFamily="34" charset="-122"/>
                  <a:ea typeface="微软雅黑" panose="020B0503020204020204" pitchFamily="34" charset="-122"/>
                </a:rPr>
                <a:t>4.</a:t>
              </a:r>
              <a:r>
                <a:rPr lang="zh-CN" altLang="en-US" sz="3200" dirty="0">
                  <a:solidFill>
                    <a:prstClr val="black"/>
                  </a:solidFill>
                  <a:latin typeface="微软雅黑" panose="020B0503020204020204" pitchFamily="34" charset="-122"/>
                  <a:ea typeface="微软雅黑" panose="020B0503020204020204" pitchFamily="34" charset="-122"/>
                </a:rPr>
                <a:t>线索法</a:t>
              </a:r>
              <a:endParaRPr lang="en-US" altLang="zh-CN" sz="3200"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en-US" altLang="zh-CN" sz="3200" b="1" dirty="0">
                  <a:solidFill>
                    <a:srgbClr val="FF0000"/>
                  </a:solidFill>
                  <a:latin typeface="微软雅黑" panose="020B0503020204020204" pitchFamily="34" charset="-122"/>
                  <a:ea typeface="微软雅黑" panose="020B0503020204020204" pitchFamily="34" charset="-122"/>
                </a:rPr>
                <a:t>5.</a:t>
              </a:r>
              <a:r>
                <a:rPr lang="zh-CN" altLang="en-US" sz="3200" b="1" dirty="0">
                  <a:solidFill>
                    <a:srgbClr val="FF0000"/>
                  </a:solidFill>
                  <a:latin typeface="微软雅黑" panose="020B0503020204020204" pitchFamily="34" charset="-122"/>
                  <a:ea typeface="微软雅黑" panose="020B0503020204020204" pitchFamily="34" charset="-122"/>
                </a:rPr>
                <a:t>渲染法</a:t>
              </a:r>
              <a:endParaRPr lang="en-US" altLang="zh-CN" sz="3200" b="1" dirty="0">
                <a:solidFill>
                  <a:srgbClr val="FF0000"/>
                </a:solidFill>
                <a:latin typeface="微软雅黑" panose="020B0503020204020204" pitchFamily="34" charset="-122"/>
                <a:ea typeface="微软雅黑" panose="020B0503020204020204" pitchFamily="34" charset="-122"/>
              </a:endParaRPr>
            </a:p>
            <a:p>
              <a:pPr lvl="0">
                <a:lnSpc>
                  <a:spcPct val="130000"/>
                </a:lnSpc>
              </a:pPr>
              <a:r>
                <a:rPr lang="en-US" altLang="zh-CN" sz="3200" b="1" dirty="0">
                  <a:solidFill>
                    <a:srgbClr val="FF0000"/>
                  </a:solidFill>
                  <a:latin typeface="微软雅黑" panose="020B0503020204020204" pitchFamily="34" charset="-122"/>
                  <a:ea typeface="微软雅黑" panose="020B0503020204020204" pitchFamily="34" charset="-122"/>
                </a:rPr>
                <a:t>6.</a:t>
              </a:r>
              <a:r>
                <a:rPr lang="zh-CN" altLang="en-US" sz="3200" b="1" dirty="0">
                  <a:solidFill>
                    <a:srgbClr val="FF0000"/>
                  </a:solidFill>
                  <a:latin typeface="微软雅黑" panose="020B0503020204020204" pitchFamily="34" charset="-122"/>
                  <a:ea typeface="微软雅黑" panose="020B0503020204020204" pitchFamily="34" charset="-122"/>
                </a:rPr>
                <a:t>悬念法</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3" name="矩形: 圆角 2"/>
            <p:cNvSpPr/>
            <p:nvPr/>
          </p:nvSpPr>
          <p:spPr>
            <a:xfrm>
              <a:off x="179512" y="1196752"/>
              <a:ext cx="4248472" cy="48056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6692223" y="1628800"/>
            <a:ext cx="3436225" cy="3174365"/>
          </a:xfrm>
          <a:prstGeom prst="rect">
            <a:avLst/>
          </a:prstGeom>
          <a:noFill/>
        </p:spPr>
        <p:txBody>
          <a:bodyPr wrap="square" rtlCol="0">
            <a:spAutoFit/>
          </a:bodyPr>
          <a:lstStyle/>
          <a:p>
            <a:r>
              <a:rPr lang="zh-CN" altLang="en-US" sz="3400" b="1" dirty="0">
                <a:solidFill>
                  <a:schemeClr val="tx2">
                    <a:lumMod val="75000"/>
                  </a:schemeClr>
                </a:solidFill>
                <a:latin typeface="微软雅黑" panose="020B0503020204020204" pitchFamily="34" charset="-122"/>
                <a:ea typeface="微软雅黑" panose="020B0503020204020204" pitchFamily="34" charset="-122"/>
              </a:rPr>
              <a:t>新颖的结尾方法</a:t>
            </a:r>
            <a:endParaRPr lang="en-US" altLang="zh-CN" sz="3400" b="1" dirty="0">
              <a:solidFill>
                <a:schemeClr val="tx2">
                  <a:lumMod val="75000"/>
                </a:schemeClr>
              </a:solidFill>
              <a:latin typeface="微软雅黑" panose="020B0503020204020204" pitchFamily="34" charset="-122"/>
              <a:ea typeface="微软雅黑" panose="020B0503020204020204" pitchFamily="34" charset="-122"/>
            </a:endParaRPr>
          </a:p>
          <a:p>
            <a:pPr>
              <a:lnSpc>
                <a:spcPct val="130000"/>
              </a:lnSpc>
            </a:pPr>
            <a:r>
              <a:rPr lang="en-US" altLang="zh-CN" sz="3200" dirty="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点题法</a:t>
            </a:r>
            <a:endParaRPr lang="en-US" altLang="zh-CN" sz="3200" dirty="0">
              <a:latin typeface="微软雅黑" panose="020B0503020204020204" pitchFamily="34" charset="-122"/>
              <a:ea typeface="微软雅黑" panose="020B0503020204020204" pitchFamily="34" charset="-122"/>
            </a:endParaRPr>
          </a:p>
          <a:p>
            <a:pPr>
              <a:lnSpc>
                <a:spcPct val="130000"/>
              </a:lnSpc>
            </a:pPr>
            <a:r>
              <a:rPr lang="en-US" altLang="zh-CN" sz="3200" dirty="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反思法</a:t>
            </a:r>
            <a:endParaRPr lang="en-US" altLang="zh-CN" sz="3200" dirty="0">
              <a:latin typeface="微软雅黑" panose="020B0503020204020204" pitchFamily="34" charset="-122"/>
              <a:ea typeface="微软雅黑" panose="020B0503020204020204" pitchFamily="34" charset="-122"/>
            </a:endParaRPr>
          </a:p>
          <a:p>
            <a:pPr>
              <a:lnSpc>
                <a:spcPct val="130000"/>
              </a:lnSpc>
            </a:pPr>
            <a:r>
              <a:rPr lang="en-US" altLang="zh-CN" sz="3200" b="1" dirty="0">
                <a:solidFill>
                  <a:srgbClr val="FF0000"/>
                </a:solidFill>
                <a:latin typeface="微软雅黑" panose="020B0503020204020204" pitchFamily="34" charset="-122"/>
                <a:ea typeface="微软雅黑" panose="020B0503020204020204" pitchFamily="34" charset="-122"/>
              </a:rPr>
              <a:t>3.</a:t>
            </a:r>
            <a:r>
              <a:rPr lang="zh-CN" altLang="en-US" sz="3200" b="1" dirty="0">
                <a:solidFill>
                  <a:srgbClr val="FF0000"/>
                </a:solidFill>
                <a:latin typeface="微软雅黑" panose="020B0503020204020204" pitchFamily="34" charset="-122"/>
                <a:ea typeface="微软雅黑" panose="020B0503020204020204" pitchFamily="34" charset="-122"/>
              </a:rPr>
              <a:t>照应法</a:t>
            </a:r>
            <a:endParaRPr lang="en-US" altLang="zh-CN" sz="3200" b="1" dirty="0">
              <a:solidFill>
                <a:srgbClr val="FF0000"/>
              </a:solidFill>
              <a:latin typeface="微软雅黑" panose="020B0503020204020204" pitchFamily="34" charset="-122"/>
              <a:ea typeface="微软雅黑" panose="020B0503020204020204" pitchFamily="34" charset="-122"/>
            </a:endParaRPr>
          </a:p>
          <a:p>
            <a:pPr>
              <a:lnSpc>
                <a:spcPct val="130000"/>
              </a:lnSpc>
            </a:pPr>
            <a:r>
              <a:rPr lang="en-US" altLang="zh-CN" sz="3200" b="1" dirty="0">
                <a:solidFill>
                  <a:srgbClr val="FF0000"/>
                </a:solidFill>
                <a:latin typeface="微软雅黑" panose="020B0503020204020204" pitchFamily="34" charset="-122"/>
                <a:ea typeface="微软雅黑" panose="020B0503020204020204" pitchFamily="34" charset="-122"/>
              </a:rPr>
              <a:t>4.</a:t>
            </a:r>
            <a:r>
              <a:rPr lang="zh-CN" altLang="en-US" sz="3200" b="1" dirty="0">
                <a:solidFill>
                  <a:srgbClr val="FF0000"/>
                </a:solidFill>
                <a:latin typeface="微软雅黑" panose="020B0503020204020204" pitchFamily="34" charset="-122"/>
                <a:ea typeface="微软雅黑" panose="020B0503020204020204" pitchFamily="34" charset="-122"/>
              </a:rPr>
              <a:t>留白法</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10" name="流程图: 可选过程 9"/>
          <p:cNvSpPr/>
          <p:nvPr/>
        </p:nvSpPr>
        <p:spPr>
          <a:xfrm>
            <a:off x="6312024" y="1382880"/>
            <a:ext cx="3816424" cy="4805612"/>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音频 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advTm="14445">
        <p:cut/>
      </p:transition>
    </mc:Choice>
    <mc:Fallback>
      <p:transition advTm="14445">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431704" y="2420888"/>
            <a:ext cx="4876341" cy="1116965"/>
          </a:xfrm>
          <a:prstGeom prst="rect">
            <a:avLst/>
          </a:prstGeom>
          <a:noFill/>
          <a:effectLst/>
        </p:spPr>
        <p:txBody>
          <a:bodyPr wrap="square" rtlCol="0">
            <a:spAutoFit/>
          </a:bodyPr>
          <a:lstStyle/>
          <a:p>
            <a:pPr algn="ctr">
              <a:lnSpc>
                <a:spcPts val="8000"/>
              </a:lnSpc>
            </a:pPr>
            <a:r>
              <a:rPr lang="zh-CN" altLang="en-US" sz="5400" b="1" dirty="0">
                <a:effectLst/>
                <a:latin typeface="叶根友毛笔行书简体" panose="02010601030101010101" pitchFamily="2" charset="-122"/>
                <a:ea typeface="叶根友毛笔行书简体" panose="02010601030101010101" pitchFamily="2" charset="-122"/>
              </a:rPr>
              <a:t>家庭作业</a:t>
            </a:r>
            <a:endParaRPr lang="zh-CN" altLang="en-US" sz="5400" b="1" dirty="0">
              <a:effectLst/>
              <a:latin typeface="叶根友毛笔行书简体" panose="02010601030101010101" pitchFamily="2" charset="-122"/>
              <a:ea typeface="叶根友毛笔行书简体" panose="02010601030101010101" pitchFamily="2" charset="-122"/>
            </a:endParaRPr>
          </a:p>
        </p:txBody>
      </p:sp>
      <p:pic>
        <p:nvPicPr>
          <p:cNvPr id="3" name="图片 2"/>
          <p:cNvPicPr>
            <a:picLocks noChangeAspect="1"/>
          </p:cNvPicPr>
          <p:nvPr/>
        </p:nvPicPr>
        <p:blipFill>
          <a:blip r:embed="rId1"/>
          <a:stretch>
            <a:fillRect/>
          </a:stretch>
        </p:blipFill>
        <p:spPr>
          <a:xfrm>
            <a:off x="7608168" y="3399554"/>
            <a:ext cx="2286000" cy="2286000"/>
          </a:xfrm>
          <a:prstGeom prst="rect">
            <a:avLst/>
          </a:prstGeom>
        </p:spPr>
      </p:pic>
      <p:pic>
        <p:nvPicPr>
          <p:cNvPr id="4" name="音频 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advTm="13004">
        <p14:window dir="vert"/>
      </p:transition>
    </mc:Choice>
    <mc:Fallback>
      <p:transition spd="med" advTm="130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3"/>
          <p:cNvSpPr txBox="1">
            <a:spLocks noChangeArrowheads="1"/>
          </p:cNvSpPr>
          <p:nvPr/>
        </p:nvSpPr>
        <p:spPr bwMode="auto">
          <a:xfrm>
            <a:off x="3863752" y="2132856"/>
            <a:ext cx="6408712"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zh-CN" altLang="en-US" sz="4000" b="1" dirty="0">
                <a:solidFill>
                  <a:srgbClr val="FF0000"/>
                </a:solidFill>
                <a:latin typeface="微软雅黑" panose="020B0503020204020204" pitchFamily="34" charset="-122"/>
                <a:ea typeface="微软雅黑" panose="020B0503020204020204" pitchFamily="34" charset="-122"/>
                <a:cs typeface="+mj-cs"/>
              </a:rPr>
              <a:t>简洁明了，迅速入题</a:t>
            </a:r>
            <a:endParaRPr lang="zh-CN" altLang="en-US" sz="4000" b="1" dirty="0">
              <a:solidFill>
                <a:srgbClr val="FF0000"/>
              </a:solidFill>
              <a:latin typeface="微软雅黑" panose="020B0503020204020204" pitchFamily="34" charset="-122"/>
              <a:ea typeface="微软雅黑" panose="020B0503020204020204" pitchFamily="34" charset="-122"/>
              <a:cs typeface="+mj-cs"/>
            </a:endParaRPr>
          </a:p>
        </p:txBody>
      </p:sp>
      <p:sp>
        <p:nvSpPr>
          <p:cNvPr id="10" name="Text Box 3"/>
          <p:cNvSpPr txBox="1">
            <a:spLocks noChangeArrowheads="1"/>
          </p:cNvSpPr>
          <p:nvPr/>
        </p:nvSpPr>
        <p:spPr bwMode="auto">
          <a:xfrm>
            <a:off x="4151784" y="1124744"/>
            <a:ext cx="5400600" cy="737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zh-CN" altLang="en-US" sz="4200" b="1" dirty="0">
                <a:latin typeface="微软雅黑" panose="020B0503020204020204" pitchFamily="34" charset="-122"/>
                <a:ea typeface="微软雅黑" panose="020B0503020204020204" pitchFamily="34" charset="-122"/>
                <a:cs typeface="+mj-cs"/>
              </a:rPr>
              <a:t>作文开头的原则</a:t>
            </a:r>
            <a:endParaRPr lang="zh-CN" altLang="en-US" sz="4200" b="1" dirty="0">
              <a:latin typeface="微软雅黑" panose="020B0503020204020204" pitchFamily="34" charset="-122"/>
              <a:ea typeface="微软雅黑" panose="020B0503020204020204" pitchFamily="34" charset="-122"/>
              <a:cs typeface="+mj-cs"/>
            </a:endParaRPr>
          </a:p>
        </p:txBody>
      </p:sp>
      <p:sp>
        <p:nvSpPr>
          <p:cNvPr id="3" name="文本框 2"/>
          <p:cNvSpPr txBox="1"/>
          <p:nvPr/>
        </p:nvSpPr>
        <p:spPr>
          <a:xfrm>
            <a:off x="4156793" y="3429000"/>
            <a:ext cx="4608512" cy="737235"/>
          </a:xfrm>
          <a:prstGeom prst="rect">
            <a:avLst/>
          </a:prstGeom>
          <a:noFill/>
        </p:spPr>
        <p:txBody>
          <a:bodyPr wrap="square" rtlCol="0">
            <a:spAutoFit/>
          </a:bodyPr>
          <a:lstStyle/>
          <a:p>
            <a:r>
              <a:rPr lang="zh-CN" altLang="en-US" sz="4200" b="1" dirty="0">
                <a:latin typeface="微软雅黑" panose="020B0503020204020204" pitchFamily="34" charset="-122"/>
                <a:ea typeface="微软雅黑" panose="020B0503020204020204" pitchFamily="34" charset="-122"/>
              </a:rPr>
              <a:t>作文结尾的原则</a:t>
            </a:r>
            <a:endParaRPr lang="zh-CN" altLang="en-US" sz="42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863752" y="4509120"/>
            <a:ext cx="4896544" cy="706755"/>
          </a:xfrm>
          <a:prstGeom prst="rect">
            <a:avLst/>
          </a:prstGeom>
          <a:noFill/>
        </p:spPr>
        <p:txBody>
          <a:bodyPr wrap="square" rtlCol="0">
            <a:spAutoFit/>
          </a:bodyPr>
          <a:lstStyle/>
          <a:p>
            <a:r>
              <a:rPr lang="zh-CN" altLang="en-US" sz="4000" b="1" dirty="0">
                <a:solidFill>
                  <a:srgbClr val="FF0000"/>
                </a:solidFill>
                <a:latin typeface="微软雅黑" panose="020B0503020204020204" pitchFamily="34" charset="-122"/>
                <a:ea typeface="微软雅黑" panose="020B0503020204020204" pitchFamily="34" charset="-122"/>
              </a:rPr>
              <a:t>简洁有力，意蕴深长</a:t>
            </a:r>
            <a:endParaRPr lang="zh-CN" altLang="en-US" sz="4000" b="1" dirty="0">
              <a:solidFill>
                <a:srgbClr val="FF0000"/>
              </a:solidFill>
              <a:latin typeface="微软雅黑" panose="020B0503020204020204" pitchFamily="34" charset="-122"/>
              <a:ea typeface="微软雅黑" panose="020B0503020204020204" pitchFamily="34" charset="-122"/>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50" advTm="17764">
        <p:pull/>
      </p:transition>
    </mc:Choice>
    <mc:Fallback>
      <p:transition advTm="17764">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658713" y="1359265"/>
            <a:ext cx="2095590"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zh-CN" altLang="en-US" sz="5400" b="1" dirty="0">
                <a:solidFill>
                  <a:schemeClr val="tx2">
                    <a:lumMod val="60000"/>
                    <a:lumOff val="40000"/>
                  </a:schemeClr>
                </a:solidFill>
                <a:latin typeface="华文行楷" pitchFamily="2" charset="-122"/>
                <a:ea typeface="华文行楷" pitchFamily="2" charset="-122"/>
                <a:cs typeface="+mj-cs"/>
              </a:rPr>
              <a:t>凤头</a:t>
            </a:r>
            <a:endParaRPr lang="zh-CN" altLang="en-US" sz="5400" b="1" dirty="0">
              <a:solidFill>
                <a:schemeClr val="tx2">
                  <a:lumMod val="60000"/>
                  <a:lumOff val="40000"/>
                </a:schemeClr>
              </a:solidFill>
              <a:latin typeface="华文行楷" pitchFamily="2" charset="-122"/>
              <a:ea typeface="华文行楷" pitchFamily="2" charset="-122"/>
              <a:cs typeface="+mj-cs"/>
            </a:endParaRPr>
          </a:p>
        </p:txBody>
      </p:sp>
      <p:sp>
        <p:nvSpPr>
          <p:cNvPr id="3" name="Text Box 3"/>
          <p:cNvSpPr txBox="1">
            <a:spLocks noChangeArrowheads="1"/>
          </p:cNvSpPr>
          <p:nvPr/>
        </p:nvSpPr>
        <p:spPr bwMode="auto">
          <a:xfrm>
            <a:off x="1694771" y="2924944"/>
            <a:ext cx="2095590"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zh-CN" altLang="en-US" sz="5400" b="1" dirty="0">
                <a:latin typeface="华文行楷" pitchFamily="2" charset="-122"/>
                <a:ea typeface="华文行楷" pitchFamily="2" charset="-122"/>
                <a:cs typeface="+mj-cs"/>
              </a:rPr>
              <a:t>猪肚</a:t>
            </a:r>
            <a:endParaRPr lang="zh-CN" altLang="en-US" sz="5400" b="1" dirty="0">
              <a:latin typeface="华文行楷" pitchFamily="2" charset="-122"/>
              <a:ea typeface="华文行楷" pitchFamily="2" charset="-122"/>
              <a:cs typeface="+mj-cs"/>
            </a:endParaRPr>
          </a:p>
        </p:txBody>
      </p:sp>
      <p:sp>
        <p:nvSpPr>
          <p:cNvPr id="4" name="Text Box 3"/>
          <p:cNvSpPr txBox="1">
            <a:spLocks noChangeArrowheads="1"/>
          </p:cNvSpPr>
          <p:nvPr/>
        </p:nvSpPr>
        <p:spPr bwMode="auto">
          <a:xfrm>
            <a:off x="1694771" y="4490623"/>
            <a:ext cx="2112867" cy="922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zh-CN" altLang="en-US" sz="5400" b="1" dirty="0">
                <a:solidFill>
                  <a:schemeClr val="tx2">
                    <a:lumMod val="60000"/>
                    <a:lumOff val="40000"/>
                  </a:schemeClr>
                </a:solidFill>
                <a:latin typeface="华文行楷" pitchFamily="2" charset="-122"/>
                <a:ea typeface="华文行楷" pitchFamily="2" charset="-122"/>
                <a:cs typeface="+mj-cs"/>
              </a:rPr>
              <a:t>豹尾</a:t>
            </a:r>
            <a:endParaRPr lang="zh-CN" altLang="en-US" sz="5400" b="1" dirty="0">
              <a:solidFill>
                <a:schemeClr val="tx2">
                  <a:lumMod val="60000"/>
                  <a:lumOff val="40000"/>
                </a:schemeClr>
              </a:solidFill>
              <a:latin typeface="华文行楷" pitchFamily="2" charset="-122"/>
              <a:ea typeface="华文行楷" pitchFamily="2" charset="-122"/>
              <a:cs typeface="+mj-cs"/>
            </a:endParaRPr>
          </a:p>
        </p:txBody>
      </p:sp>
      <p:pic>
        <p:nvPicPr>
          <p:cNvPr id="4097" name="Picture 1" descr="C:\Users\zy\Documents\Tencent Files\446148671\Image\C2C\GH95LCV)GUHG_D6KAD9TLP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23240" y="982401"/>
            <a:ext cx="1961980" cy="1998922"/>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zy\Documents\Tencent Files\446148671\Image\C2C\ERE[PK2C}BK7C{795IQ$EV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0042" y="4077071"/>
            <a:ext cx="1873869" cy="2225829"/>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3"/>
          <p:cNvSpPr txBox="1">
            <a:spLocks noChangeArrowheads="1"/>
          </p:cNvSpPr>
          <p:nvPr/>
        </p:nvSpPr>
        <p:spPr bwMode="auto">
          <a:xfrm>
            <a:off x="5436034" y="1412196"/>
            <a:ext cx="5249007"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zh-CN" altLang="en-US" sz="4000" b="1" dirty="0">
                <a:solidFill>
                  <a:schemeClr val="tx2">
                    <a:lumMod val="60000"/>
                    <a:lumOff val="40000"/>
                  </a:schemeClr>
                </a:solidFill>
                <a:latin typeface="微软雅黑" panose="020B0503020204020204" pitchFamily="34" charset="-122"/>
                <a:ea typeface="微软雅黑" panose="020B0503020204020204" pitchFamily="34" charset="-122"/>
                <a:cs typeface="+mj-cs"/>
              </a:rPr>
              <a:t>秀气漂亮，引人入胜</a:t>
            </a:r>
            <a:endParaRPr lang="zh-CN" altLang="en-US" sz="4000" b="1"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8" name="Text Box 3"/>
          <p:cNvSpPr txBox="1">
            <a:spLocks noChangeArrowheads="1"/>
          </p:cNvSpPr>
          <p:nvPr/>
        </p:nvSpPr>
        <p:spPr bwMode="auto">
          <a:xfrm>
            <a:off x="5371677" y="2967576"/>
            <a:ext cx="5553105"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zh-CN" altLang="en-US" sz="4000" b="1" dirty="0">
                <a:latin typeface="微软雅黑" panose="020B0503020204020204" pitchFamily="34" charset="-122"/>
                <a:ea typeface="微软雅黑" panose="020B0503020204020204" pitchFamily="34" charset="-122"/>
                <a:cs typeface="+mj-cs"/>
              </a:rPr>
              <a:t>充实丰富，内容饱满</a:t>
            </a:r>
            <a:endParaRPr lang="zh-CN" altLang="en-US" sz="4000" b="1" dirty="0">
              <a:latin typeface="微软雅黑" panose="020B0503020204020204" pitchFamily="34" charset="-122"/>
              <a:ea typeface="微软雅黑" panose="020B0503020204020204" pitchFamily="34" charset="-122"/>
              <a:cs typeface="+mj-cs"/>
            </a:endParaRPr>
          </a:p>
        </p:txBody>
      </p:sp>
      <p:sp>
        <p:nvSpPr>
          <p:cNvPr id="9" name="Text Box 3"/>
          <p:cNvSpPr txBox="1">
            <a:spLocks noChangeArrowheads="1"/>
          </p:cNvSpPr>
          <p:nvPr/>
        </p:nvSpPr>
        <p:spPr bwMode="auto">
          <a:xfrm>
            <a:off x="5436034" y="4568081"/>
            <a:ext cx="5488748" cy="706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zh-CN" altLang="en-US" sz="4000" b="1" dirty="0">
                <a:solidFill>
                  <a:schemeClr val="tx2">
                    <a:lumMod val="60000"/>
                    <a:lumOff val="40000"/>
                  </a:schemeClr>
                </a:solidFill>
                <a:latin typeface="微软雅黑" panose="020B0503020204020204" pitchFamily="34" charset="-122"/>
                <a:ea typeface="微软雅黑" panose="020B0503020204020204" pitchFamily="34" charset="-122"/>
                <a:cs typeface="+mj-cs"/>
              </a:rPr>
              <a:t>刚劲有力，简洁明快</a:t>
            </a:r>
            <a:endParaRPr lang="zh-CN" altLang="en-US" sz="4000" b="1"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pic>
        <p:nvPicPr>
          <p:cNvPr id="5" name="音频 4">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9842500" y="6032500"/>
            <a:ext cx="609600" cy="60960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250" advTm="45077">
        <p:pull/>
      </p:transition>
    </mc:Choice>
    <mc:Fallback>
      <p:transition advTm="45077">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097"/>
                                        </p:tgtEl>
                                        <p:attrNameLst>
                                          <p:attrName>style.visibility</p:attrName>
                                        </p:attrNameLst>
                                      </p:cBhvr>
                                      <p:to>
                                        <p:strVal val="visible"/>
                                      </p:to>
                                    </p:set>
                                    <p:anim calcmode="lin" valueType="num">
                                      <p:cBhvr additive="base">
                                        <p:cTn id="11" dur="500" fill="hold"/>
                                        <p:tgtEl>
                                          <p:spTgt spid="4097"/>
                                        </p:tgtEl>
                                        <p:attrNameLst>
                                          <p:attrName>ppt_x</p:attrName>
                                        </p:attrNameLst>
                                      </p:cBhvr>
                                      <p:tavLst>
                                        <p:tav tm="0">
                                          <p:val>
                                            <p:strVal val="#ppt_x"/>
                                          </p:val>
                                        </p:tav>
                                        <p:tav tm="100000">
                                          <p:val>
                                            <p:strVal val="#ppt_x"/>
                                          </p:val>
                                        </p:tav>
                                      </p:tavLst>
                                    </p:anim>
                                    <p:anim calcmode="lin" valueType="num">
                                      <p:cBhvr additive="base">
                                        <p:cTn id="12" dur="500" fill="hold"/>
                                        <p:tgtEl>
                                          <p:spTgt spid="409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098"/>
                                        </p:tgtEl>
                                        <p:attrNameLst>
                                          <p:attrName>style.visibility</p:attrName>
                                        </p:attrNameLst>
                                      </p:cBhvr>
                                      <p:to>
                                        <p:strVal val="visible"/>
                                      </p:to>
                                    </p:set>
                                    <p:anim calcmode="lin" valueType="num">
                                      <p:cBhvr additive="base">
                                        <p:cTn id="23" dur="500" fill="hold"/>
                                        <p:tgtEl>
                                          <p:spTgt spid="4098"/>
                                        </p:tgtEl>
                                        <p:attrNameLst>
                                          <p:attrName>ppt_x</p:attrName>
                                        </p:attrNameLst>
                                      </p:cBhvr>
                                      <p:tavLst>
                                        <p:tav tm="0">
                                          <p:val>
                                            <p:strVal val="#ppt_x"/>
                                          </p:val>
                                        </p:tav>
                                        <p:tav tm="100000">
                                          <p:val>
                                            <p:strVal val="#ppt_x"/>
                                          </p:val>
                                        </p:tav>
                                      </p:tavLst>
                                    </p:anim>
                                    <p:anim calcmode="lin" valueType="num">
                                      <p:cBhvr additive="base">
                                        <p:cTn id="2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ppt_x"/>
                                          </p:val>
                                        </p:tav>
                                        <p:tav tm="100000">
                                          <p:val>
                                            <p:strVal val="#ppt_x"/>
                                          </p:val>
                                        </p:tav>
                                      </p:tavLst>
                                    </p:anim>
                                    <p:anim calcmode="lin" valueType="num">
                                      <p:cBhvr additive="base">
                                        <p:cTn id="4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5" fill="hold" display="0">
                  <p:stCondLst>
                    <p:cond delay="indefinite"/>
                  </p:stCondLst>
                  <p:endCondLst>
                    <p:cond evt="onStopAudio" delay="0">
                      <p:tgtEl>
                        <p:sldTgt/>
                      </p:tgtEl>
                    </p:cond>
                  </p:endCondLst>
                </p:cTn>
                <p:tgtEl>
                  <p:spTgt spid="5"/>
                </p:tgtEl>
              </p:cMediaNode>
            </p:audio>
          </p:childTnLst>
        </p:cTn>
      </p:par>
    </p:tnLst>
    <p:bldLst>
      <p:bldP spid="2" grpId="0" bldLvl="0" animBg="1"/>
      <p:bldP spid="3" grpId="0" bldLvl="0" animBg="1"/>
      <p:bldP spid="4" grpId="0" bldLvl="0" animBg="1"/>
      <p:bldP spid="7" grpId="0" bldLvl="0" animBg="1"/>
      <p:bldP spid="8" grpId="0" bldLvl="0" animBg="1"/>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855640" y="564255"/>
            <a:ext cx="7128792"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800" b="1" dirty="0">
                <a:solidFill>
                  <a:srgbClr val="FF0000"/>
                </a:solidFill>
                <a:latin typeface="华文新魏" panose="02010800040101010101" pitchFamily="2" charset="-122"/>
                <a:ea typeface="华文新魏" panose="02010800040101010101" pitchFamily="2" charset="-122"/>
                <a:cs typeface="+mj-cs"/>
              </a:rPr>
              <a:t>作文开头常见误区</a:t>
            </a:r>
            <a:endParaRPr lang="zh-CN" altLang="en-US" sz="4800" b="1" dirty="0">
              <a:solidFill>
                <a:srgbClr val="FF0000"/>
              </a:solidFill>
              <a:latin typeface="华文新魏" panose="02010800040101010101" pitchFamily="2" charset="-122"/>
              <a:ea typeface="华文新魏" panose="02010800040101010101" pitchFamily="2" charset="-122"/>
              <a:cs typeface="+mj-cs"/>
            </a:endParaRPr>
          </a:p>
        </p:txBody>
      </p:sp>
      <p:sp>
        <p:nvSpPr>
          <p:cNvPr id="6" name="Text Box 3"/>
          <p:cNvSpPr txBox="1">
            <a:spLocks noChangeArrowheads="1"/>
          </p:cNvSpPr>
          <p:nvPr/>
        </p:nvSpPr>
        <p:spPr bwMode="auto">
          <a:xfrm>
            <a:off x="1847528" y="1430436"/>
            <a:ext cx="391824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en-US" altLang="zh-CN" sz="2800" b="1" dirty="0">
                <a:latin typeface="微软雅黑" panose="020B0503020204020204" pitchFamily="34" charset="-122"/>
                <a:ea typeface="微软雅黑" panose="020B0503020204020204" pitchFamily="34" charset="-122"/>
                <a:cs typeface="+mj-cs"/>
              </a:rPr>
              <a:t>1. </a:t>
            </a:r>
            <a:r>
              <a:rPr lang="zh-CN" altLang="en-US" sz="2800" b="1" dirty="0">
                <a:latin typeface="微软雅黑" panose="020B0503020204020204" pitchFamily="34" charset="-122"/>
                <a:ea typeface="微软雅黑" panose="020B0503020204020204" pitchFamily="34" charset="-122"/>
                <a:cs typeface="+mj-cs"/>
              </a:rPr>
              <a:t>偏题太远，不知所云</a:t>
            </a:r>
            <a:endParaRPr lang="zh-CN" altLang="en-US" sz="2800" b="1" dirty="0">
              <a:latin typeface="微软雅黑" panose="020B0503020204020204" pitchFamily="34" charset="-122"/>
              <a:ea typeface="微软雅黑" panose="020B0503020204020204" pitchFamily="34" charset="-122"/>
              <a:cs typeface="+mj-cs"/>
            </a:endParaRPr>
          </a:p>
        </p:txBody>
      </p:sp>
      <p:sp>
        <p:nvSpPr>
          <p:cNvPr id="3" name="Rectangle 10"/>
          <p:cNvSpPr>
            <a:spLocks noChangeArrowheads="1"/>
          </p:cNvSpPr>
          <p:nvPr/>
        </p:nvSpPr>
        <p:spPr bwMode="auto">
          <a:xfrm>
            <a:off x="1524000"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703756" y="1988840"/>
            <a:ext cx="8742776" cy="4589145"/>
          </a:xfrm>
          <a:prstGeom prst="rect">
            <a:avLst/>
          </a:prstGeom>
        </p:spPr>
        <p:txBody>
          <a:bodyPr wrap="square">
            <a:spAutoFit/>
          </a:bodyPr>
          <a:lstStyle/>
          <a:p>
            <a:pPr indent="276225" algn="just">
              <a:lnSpc>
                <a:spcPct val="130000"/>
              </a:lnSpc>
              <a:spcAft>
                <a:spcPts val="0"/>
              </a:spcAft>
            </a:pPr>
            <a:r>
              <a:rPr lang="zh-CN" altLang="zh-CN" sz="2900" b="1" kern="100" dirty="0">
                <a:latin typeface="华文楷体" panose="02010600040101010101" pitchFamily="2" charset="-122"/>
                <a:ea typeface="华文楷体" panose="02010600040101010101" pitchFamily="2" charset="-122"/>
              </a:rPr>
              <a:t>河北中考作文《陪伴》，有考生这样开篇：</a:t>
            </a:r>
            <a:r>
              <a:rPr lang="en-US" altLang="zh-CN" sz="2900" b="1" kern="100" dirty="0">
                <a:latin typeface="华文楷体" panose="02010600040101010101" pitchFamily="2" charset="-122"/>
                <a:ea typeface="华文楷体" panose="02010600040101010101" pitchFamily="2" charset="-122"/>
              </a:rPr>
              <a:t> </a:t>
            </a:r>
            <a:endParaRPr lang="zh-CN" altLang="zh-CN" sz="2900" b="1" kern="100" dirty="0">
              <a:latin typeface="华文楷体" panose="02010600040101010101" pitchFamily="2" charset="-122"/>
              <a:ea typeface="华文楷体" panose="02010600040101010101" pitchFamily="2" charset="-122"/>
            </a:endParaRPr>
          </a:p>
          <a:p>
            <a:pPr indent="276225" algn="just">
              <a:lnSpc>
                <a:spcPct val="130000"/>
              </a:lnSpc>
              <a:spcAft>
                <a:spcPts val="0"/>
              </a:spcAft>
            </a:pPr>
            <a:r>
              <a:rPr lang="en-US" altLang="zh-CN" sz="2800" kern="100" dirty="0">
                <a:latin typeface="华文楷体" panose="02010600040101010101" pitchFamily="2" charset="-122"/>
                <a:ea typeface="华文楷体" panose="02010600040101010101" pitchFamily="2" charset="-122"/>
              </a:rPr>
              <a:t>     </a:t>
            </a:r>
            <a:r>
              <a:rPr lang="zh-CN" altLang="zh-CN" sz="2800" b="1" kern="100" dirty="0">
                <a:latin typeface="华文楷体" panose="02010600040101010101" pitchFamily="2" charset="-122"/>
                <a:ea typeface="华文楷体" panose="02010600040101010101" pitchFamily="2" charset="-122"/>
              </a:rPr>
              <a:t>有人说，每个人都害怕孤单、惧怕寂寞。我也不例外，但我的意志可能比常人更坚强，我知道人生在世，总会有一个人的时候，当独处在一个小小的空间里，什么才是我们心灵的慰藉呢？我喜欢看书，但有时候书籍并不能排遣我的愁思，虽然书中的故事和人物也会让我痛哭流涕，但并不代表我已经走进了书中</a:t>
            </a:r>
            <a:r>
              <a:rPr lang="en-US" altLang="zh-CN" sz="2800" b="1" kern="100" dirty="0">
                <a:latin typeface="华文楷体" panose="02010600040101010101" pitchFamily="2" charset="-122"/>
                <a:ea typeface="华文楷体" panose="02010600040101010101" pitchFamily="2" charset="-122"/>
              </a:rPr>
              <a:t>…… </a:t>
            </a:r>
            <a:endParaRPr lang="zh-CN" altLang="zh-CN" sz="2800" b="1" kern="100" dirty="0">
              <a:latin typeface="华文楷体" panose="02010600040101010101" pitchFamily="2" charset="-122"/>
              <a:ea typeface="华文楷体" panose="02010600040101010101" pitchFamily="2" charset="-122"/>
            </a:endParaRPr>
          </a:p>
        </p:txBody>
      </p:sp>
      <p:pic>
        <p:nvPicPr>
          <p:cNvPr id="4" name="音频 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42500" y="6032500"/>
            <a:ext cx="609600" cy="609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0" advTm="25043">
        <p:cut/>
      </p:transition>
    </mc:Choice>
    <mc:Fallback>
      <p:transition advTm="25043">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4"/>
                </p:tgtEl>
              </p:cMediaNode>
            </p:audio>
          </p:childTnLst>
        </p:cTn>
      </p:par>
    </p:tnLst>
    <p:bldLst>
      <p:bldP spid="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603612" y="836712"/>
            <a:ext cx="7128792"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800" b="1" dirty="0">
                <a:solidFill>
                  <a:srgbClr val="FF0000"/>
                </a:solidFill>
                <a:latin typeface="华文新魏" panose="02010800040101010101" pitchFamily="2" charset="-122"/>
                <a:ea typeface="华文新魏" panose="02010800040101010101" pitchFamily="2" charset="-122"/>
                <a:cs typeface="+mj-cs"/>
              </a:rPr>
              <a:t>作文开头常见误区</a:t>
            </a:r>
            <a:endParaRPr lang="zh-CN" altLang="en-US" sz="4800" b="1" dirty="0">
              <a:solidFill>
                <a:srgbClr val="FF0000"/>
              </a:solidFill>
              <a:latin typeface="华文新魏" panose="02010800040101010101" pitchFamily="2" charset="-122"/>
              <a:ea typeface="华文新魏" panose="02010800040101010101" pitchFamily="2" charset="-122"/>
              <a:cs typeface="+mj-cs"/>
            </a:endParaRPr>
          </a:p>
        </p:txBody>
      </p:sp>
      <p:sp>
        <p:nvSpPr>
          <p:cNvPr id="3" name="Text Box 3"/>
          <p:cNvSpPr txBox="1">
            <a:spLocks noChangeArrowheads="1"/>
          </p:cNvSpPr>
          <p:nvPr/>
        </p:nvSpPr>
        <p:spPr bwMode="auto">
          <a:xfrm>
            <a:off x="1862834" y="1853519"/>
            <a:ext cx="432048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en-US" altLang="zh-CN" sz="2800" b="1" dirty="0">
                <a:latin typeface="微软雅黑" panose="020B0503020204020204" pitchFamily="34" charset="-122"/>
                <a:ea typeface="微软雅黑" panose="020B0503020204020204" pitchFamily="34" charset="-122"/>
                <a:cs typeface="+mj-cs"/>
              </a:rPr>
              <a:t>2. </a:t>
            </a:r>
            <a:r>
              <a:rPr lang="zh-CN" altLang="en-US" sz="2800" b="1" dirty="0">
                <a:latin typeface="微软雅黑" panose="020B0503020204020204" pitchFamily="34" charset="-122"/>
                <a:ea typeface="微软雅黑" panose="020B0503020204020204" pitchFamily="34" charset="-122"/>
                <a:cs typeface="+mj-cs"/>
              </a:rPr>
              <a:t>万能格式，呆板乏味</a:t>
            </a:r>
            <a:endParaRPr lang="zh-CN" altLang="en-US" sz="2800" b="1" dirty="0">
              <a:latin typeface="微软雅黑" panose="020B0503020204020204" pitchFamily="34" charset="-122"/>
              <a:ea typeface="微软雅黑" panose="020B0503020204020204" pitchFamily="34" charset="-122"/>
              <a:cs typeface="+mj-cs"/>
            </a:endParaRPr>
          </a:p>
        </p:txBody>
      </p:sp>
      <p:sp>
        <p:nvSpPr>
          <p:cNvPr id="4" name="矩形 3"/>
          <p:cNvSpPr/>
          <p:nvPr/>
        </p:nvSpPr>
        <p:spPr>
          <a:xfrm>
            <a:off x="1703512" y="2395401"/>
            <a:ext cx="8640960" cy="2030095"/>
          </a:xfrm>
          <a:prstGeom prst="rect">
            <a:avLst/>
          </a:prstGeom>
        </p:spPr>
        <p:txBody>
          <a:bodyPr wrap="square">
            <a:spAutoFit/>
          </a:bodyPr>
          <a:lstStyle/>
          <a:p>
            <a:pPr>
              <a:lnSpc>
                <a:spcPct val="150000"/>
              </a:lnSpc>
            </a:pPr>
            <a:r>
              <a:rPr lang="en-US" altLang="zh-CN" sz="2800" b="1" kern="100" dirty="0">
                <a:latin typeface="华文楷体" panose="02010600040101010101" pitchFamily="2" charset="-122"/>
                <a:ea typeface="华文楷体" panose="02010600040101010101" pitchFamily="2" charset="-122"/>
                <a:cs typeface="Times New Roman" panose="02020603050405020304"/>
              </a:rPr>
              <a:t>      </a:t>
            </a:r>
            <a:r>
              <a:rPr lang="zh-CN" altLang="zh-CN" sz="2800" b="1" kern="100" dirty="0">
                <a:latin typeface="华文楷体" panose="02010600040101010101" pitchFamily="2" charset="-122"/>
                <a:ea typeface="华文楷体" panose="02010600040101010101" pitchFamily="2" charset="-122"/>
                <a:cs typeface="Times New Roman" panose="02020603050405020304"/>
              </a:rPr>
              <a:t>如历年中考作文中，均有考生用到这样的开头：</a:t>
            </a:r>
            <a:endParaRPr lang="en-US" altLang="zh-CN" sz="2800" b="1" kern="100" dirty="0">
              <a:latin typeface="华文楷体" panose="02010600040101010101" pitchFamily="2" charset="-122"/>
              <a:ea typeface="华文楷体" panose="02010600040101010101" pitchFamily="2" charset="-122"/>
              <a:cs typeface="Times New Roman" panose="02020603050405020304"/>
            </a:endParaRPr>
          </a:p>
          <a:p>
            <a:pPr>
              <a:lnSpc>
                <a:spcPct val="150000"/>
              </a:lnSpc>
            </a:pPr>
            <a:r>
              <a:rPr lang="en-US" altLang="zh-CN" sz="2800" b="1" kern="100" dirty="0">
                <a:latin typeface="华文楷体" panose="02010600040101010101" pitchFamily="2" charset="-122"/>
                <a:ea typeface="华文楷体" panose="02010600040101010101" pitchFamily="2" charset="-122"/>
                <a:cs typeface="Times New Roman" panose="02020603050405020304"/>
              </a:rPr>
              <a:t>    </a:t>
            </a:r>
            <a:r>
              <a:rPr lang="zh-CN" altLang="zh-CN" sz="2800" b="1" kern="100" dirty="0">
                <a:latin typeface="华文楷体" panose="02010600040101010101" pitchFamily="2" charset="-122"/>
                <a:ea typeface="华文楷体" panose="02010600040101010101" pitchFamily="2" charset="-122"/>
                <a:cs typeface="Times New Roman" panose="02020603050405020304"/>
              </a:rPr>
              <a:t>“</a:t>
            </a:r>
            <a:r>
              <a:rPr lang="zh-CN" altLang="en-US" sz="2800" b="1" kern="100" dirty="0">
                <a:latin typeface="华文楷体" panose="02010600040101010101" pitchFamily="2" charset="-122"/>
                <a:ea typeface="华文楷体" panose="02010600040101010101" pitchFamily="2" charset="-122"/>
                <a:cs typeface="Times New Roman" panose="02020603050405020304"/>
              </a:rPr>
              <a:t>每个人都有自己难忘的事情，我也不例外</a:t>
            </a:r>
            <a:r>
              <a:rPr lang="en-US" altLang="zh-CN" sz="2800" b="1" kern="100" dirty="0">
                <a:solidFill>
                  <a:prstClr val="black"/>
                </a:solidFill>
                <a:latin typeface="华文楷体" panose="02010600040101010101" pitchFamily="2" charset="-122"/>
                <a:ea typeface="华文楷体" panose="02010600040101010101" pitchFamily="2" charset="-122"/>
              </a:rPr>
              <a:t>……</a:t>
            </a:r>
            <a:r>
              <a:rPr lang="zh-CN" altLang="zh-CN" sz="2800" b="1" kern="100" dirty="0">
                <a:latin typeface="华文楷体" panose="02010600040101010101" pitchFamily="2" charset="-122"/>
                <a:ea typeface="华文楷体" panose="02010600040101010101" pitchFamily="2" charset="-122"/>
                <a:cs typeface="Times New Roman" panose="02020603050405020304"/>
              </a:rPr>
              <a:t>”</a:t>
            </a:r>
            <a:endParaRPr lang="en-US" altLang="zh-CN" sz="2800" b="1" kern="100" dirty="0">
              <a:latin typeface="华文楷体" panose="02010600040101010101" pitchFamily="2" charset="-122"/>
              <a:ea typeface="华文楷体" panose="02010600040101010101" pitchFamily="2" charset="-122"/>
              <a:cs typeface="Times New Roman" panose="02020603050405020304"/>
            </a:endParaRPr>
          </a:p>
          <a:p>
            <a:pPr>
              <a:lnSpc>
                <a:spcPct val="150000"/>
              </a:lnSpc>
            </a:pPr>
            <a:r>
              <a:rPr lang="zh-CN" altLang="zh-CN" sz="2800" b="1" kern="100" dirty="0">
                <a:latin typeface="华文楷体" panose="02010600040101010101" pitchFamily="2" charset="-122"/>
                <a:ea typeface="华文楷体" panose="02010600040101010101" pitchFamily="2" charset="-122"/>
                <a:cs typeface="Times New Roman" panose="02020603050405020304"/>
              </a:rPr>
              <a:t>“打开记忆的闸门</a:t>
            </a:r>
            <a:r>
              <a:rPr lang="en-US" altLang="zh-CN" sz="2800" b="1" kern="100" dirty="0">
                <a:latin typeface="华文楷体" panose="02010600040101010101" pitchFamily="2" charset="-122"/>
                <a:ea typeface="华文楷体" panose="02010600040101010101" pitchFamily="2" charset="-122"/>
              </a:rPr>
              <a:t>……</a:t>
            </a:r>
            <a:r>
              <a:rPr lang="zh-CN" altLang="zh-CN" sz="2800" b="1" kern="100" dirty="0">
                <a:latin typeface="华文楷体" panose="02010600040101010101" pitchFamily="2" charset="-122"/>
                <a:ea typeface="华文楷体" panose="02010600040101010101" pitchFamily="2" charset="-122"/>
                <a:cs typeface="Times New Roman" panose="02020603050405020304"/>
              </a:rPr>
              <a:t>”等</a:t>
            </a:r>
            <a:r>
              <a:rPr lang="zh-CN" altLang="en-US" sz="2800" b="1" kern="100" dirty="0">
                <a:latin typeface="华文楷体" panose="02010600040101010101" pitchFamily="2" charset="-122"/>
                <a:ea typeface="华文楷体" panose="02010600040101010101" pitchFamily="2" charset="-122"/>
                <a:cs typeface="Times New Roman" panose="02020603050405020304"/>
              </a:rPr>
              <a:t>。</a:t>
            </a:r>
            <a:endParaRPr lang="zh-CN" altLang="en-US" sz="2800" dirty="0">
              <a:latin typeface="华文楷体" panose="02010600040101010101" pitchFamily="2" charset="-122"/>
              <a:ea typeface="华文楷体" panose="02010600040101010101" pitchFamily="2" charset="-122"/>
            </a:endParaRPr>
          </a:p>
        </p:txBody>
      </p:sp>
      <p:pic>
        <p:nvPicPr>
          <p:cNvPr id="6" name="图片 5"/>
          <p:cNvPicPr>
            <a:picLocks noChangeAspect="1"/>
          </p:cNvPicPr>
          <p:nvPr/>
        </p:nvPicPr>
        <p:blipFill>
          <a:blip r:embed="rId2"/>
          <a:stretch>
            <a:fillRect/>
          </a:stretch>
        </p:blipFill>
        <p:spPr>
          <a:xfrm>
            <a:off x="8184232" y="4293096"/>
            <a:ext cx="2286000" cy="22860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250" advTm="5742">
        <p:pull/>
      </p:transition>
    </mc:Choice>
    <mc:Fallback>
      <p:transition advTm="5742">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13528" y="1688742"/>
            <a:ext cx="44450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Box 3"/>
          <p:cNvSpPr txBox="1">
            <a:spLocks noChangeArrowheads="1"/>
          </p:cNvSpPr>
          <p:nvPr/>
        </p:nvSpPr>
        <p:spPr bwMode="auto">
          <a:xfrm>
            <a:off x="2656124" y="836712"/>
            <a:ext cx="7128792"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2"/>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800" b="1" dirty="0">
                <a:solidFill>
                  <a:srgbClr val="FF0000"/>
                </a:solidFill>
                <a:latin typeface="华文新魏" panose="02010800040101010101" pitchFamily="2" charset="-122"/>
                <a:ea typeface="华文新魏" panose="02010800040101010101" pitchFamily="2" charset="-122"/>
                <a:cs typeface="+mj-cs"/>
              </a:rPr>
              <a:t>作文开头常见误区</a:t>
            </a:r>
            <a:endParaRPr lang="zh-CN" altLang="en-US" sz="4800" b="1" dirty="0">
              <a:solidFill>
                <a:srgbClr val="FF0000"/>
              </a:solidFill>
              <a:latin typeface="华文新魏" panose="02010800040101010101" pitchFamily="2" charset="-122"/>
              <a:ea typeface="华文新魏" panose="02010800040101010101" pitchFamily="2" charset="-122"/>
              <a:cs typeface="+mj-cs"/>
            </a:endParaRPr>
          </a:p>
        </p:txBody>
      </p:sp>
      <p:sp>
        <p:nvSpPr>
          <p:cNvPr id="2" name="矩形 1"/>
          <p:cNvSpPr/>
          <p:nvPr/>
        </p:nvSpPr>
        <p:spPr>
          <a:xfrm>
            <a:off x="2013528" y="2405126"/>
            <a:ext cx="7992888" cy="3449955"/>
          </a:xfrm>
          <a:prstGeom prst="rect">
            <a:avLst/>
          </a:prstGeom>
        </p:spPr>
        <p:txBody>
          <a:bodyPr wrap="square">
            <a:spAutoFit/>
          </a:bodyPr>
          <a:lstStyle/>
          <a:p>
            <a:pPr indent="276225">
              <a:lnSpc>
                <a:spcPct val="130000"/>
              </a:lnSpc>
              <a:spcAft>
                <a:spcPts val="0"/>
              </a:spcAft>
            </a:pPr>
            <a:r>
              <a:rPr lang="zh-CN" altLang="en-US" sz="2800" b="1" kern="100" dirty="0">
                <a:latin typeface="华文楷体" panose="02010600040101010101" pitchFamily="2" charset="-122"/>
                <a:ea typeface="华文楷体" panose="02010600040101010101" pitchFamily="2" charset="-122"/>
              </a:rPr>
              <a:t>     有</a:t>
            </a:r>
            <a:r>
              <a:rPr lang="zh-CN" altLang="zh-CN" sz="2800" b="1" kern="100" dirty="0">
                <a:latin typeface="华文楷体" panose="02010600040101010101" pitchFamily="2" charset="-122"/>
                <a:ea typeface="华文楷体" panose="02010600040101010101" pitchFamily="2" charset="-122"/>
              </a:rPr>
              <a:t>一篇写景为主的中考作文这样开头：</a:t>
            </a:r>
            <a:r>
              <a:rPr lang="en-US" altLang="zh-CN" sz="2800" b="1" kern="100" dirty="0">
                <a:latin typeface="华文楷体" panose="02010600040101010101" pitchFamily="2" charset="-122"/>
                <a:ea typeface="华文楷体" panose="02010600040101010101" pitchFamily="2" charset="-122"/>
              </a:rPr>
              <a:t> </a:t>
            </a:r>
            <a:endParaRPr lang="zh-CN" altLang="zh-CN" sz="2800" b="1" kern="100" dirty="0">
              <a:latin typeface="华文楷体" panose="02010600040101010101" pitchFamily="2" charset="-122"/>
              <a:ea typeface="华文楷体" panose="02010600040101010101" pitchFamily="2" charset="-122"/>
            </a:endParaRPr>
          </a:p>
          <a:p>
            <a:pPr indent="276225" algn="just">
              <a:lnSpc>
                <a:spcPct val="130000"/>
              </a:lnSpc>
              <a:spcAft>
                <a:spcPts val="0"/>
              </a:spcAft>
            </a:pPr>
            <a:r>
              <a:rPr lang="en-US" altLang="zh-CN" sz="2800" b="1" kern="100" dirty="0">
                <a:latin typeface="华文楷体" panose="02010600040101010101" pitchFamily="2" charset="-122"/>
                <a:ea typeface="华文楷体" panose="02010600040101010101" pitchFamily="2" charset="-122"/>
              </a:rPr>
              <a:t>     </a:t>
            </a:r>
            <a:r>
              <a:rPr lang="zh-CN" altLang="zh-CN" sz="2800" b="1" kern="100" dirty="0">
                <a:latin typeface="华文楷体" panose="02010600040101010101" pitchFamily="2" charset="-122"/>
                <a:ea typeface="华文楷体" panose="02010600040101010101" pitchFamily="2" charset="-122"/>
              </a:rPr>
              <a:t>看苍茫世间，美景无数，感谢大自然的</a:t>
            </a:r>
            <a:r>
              <a:rPr lang="zh-CN" altLang="zh-CN" sz="2800" b="1" kern="100" dirty="0">
                <a:solidFill>
                  <a:srgbClr val="FF0000"/>
                </a:solidFill>
                <a:latin typeface="华文楷体" panose="02010600040101010101" pitchFamily="2" charset="-122"/>
                <a:ea typeface="华文楷体" panose="02010600040101010101" pitchFamily="2" charset="-122"/>
              </a:rPr>
              <a:t>鬼斧神工、精雕细琢</a:t>
            </a:r>
            <a:r>
              <a:rPr lang="zh-CN" altLang="zh-CN" sz="2800" b="1" kern="100" dirty="0">
                <a:latin typeface="华文楷体" panose="02010600040101010101" pitchFamily="2" charset="-122"/>
                <a:ea typeface="华文楷体" panose="02010600040101010101" pitchFamily="2" charset="-122"/>
              </a:rPr>
              <a:t>，让我们怀着无比崇敬、景仰、敬畏的心情，走进大自然吧！你一定会被它</a:t>
            </a:r>
            <a:r>
              <a:rPr lang="zh-CN" altLang="zh-CN" sz="2800" b="1" kern="100" dirty="0">
                <a:solidFill>
                  <a:srgbClr val="FF0000"/>
                </a:solidFill>
                <a:latin typeface="华文楷体" panose="02010600040101010101" pitchFamily="2" charset="-122"/>
                <a:ea typeface="华文楷体" panose="02010600040101010101" pitchFamily="2" charset="-122"/>
              </a:rPr>
              <a:t>琳琅满目、五彩缤纷、形色各异、应接不暇</a:t>
            </a:r>
            <a:r>
              <a:rPr lang="zh-CN" altLang="zh-CN" sz="2800" b="1" kern="100" dirty="0">
                <a:latin typeface="华文楷体" panose="02010600040101010101" pitchFamily="2" charset="-122"/>
                <a:ea typeface="华文楷体" panose="02010600040101010101" pitchFamily="2" charset="-122"/>
              </a:rPr>
              <a:t>的美景所陶醉</a:t>
            </a:r>
            <a:r>
              <a:rPr lang="en-US" altLang="zh-CN" sz="2800" b="1" kern="100" dirty="0">
                <a:latin typeface="华文楷体" panose="02010600040101010101" pitchFamily="2" charset="-122"/>
                <a:ea typeface="华文楷体" panose="02010600040101010101" pitchFamily="2" charset="-122"/>
              </a:rPr>
              <a:t>……  </a:t>
            </a:r>
            <a:endParaRPr lang="zh-CN" altLang="zh-CN" sz="2800" b="1" kern="100" dirty="0">
              <a:latin typeface="华文楷体" panose="02010600040101010101" pitchFamily="2" charset="-122"/>
              <a:ea typeface="华文楷体" panose="02010600040101010101" pitchFamily="2" charset="-122"/>
            </a:endParaRPr>
          </a:p>
        </p:txBody>
      </p:sp>
      <p:pic>
        <p:nvPicPr>
          <p:cNvPr id="3" name="音频 2">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250" advTm="19504">
        <p:pull/>
      </p:transition>
    </mc:Choice>
    <mc:Fallback>
      <p:transition advTm="19504">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additive="base">
                                        <p:cTn id="11" dur="500" fill="hold"/>
                                        <p:tgtEl>
                                          <p:spTgt spid="5122"/>
                                        </p:tgtEl>
                                        <p:attrNameLst>
                                          <p:attrName>ppt_x</p:attrName>
                                        </p:attrNameLst>
                                      </p:cBhvr>
                                      <p:tavLst>
                                        <p:tav tm="0">
                                          <p:val>
                                            <p:strVal val="#ppt_x"/>
                                          </p:val>
                                        </p:tav>
                                        <p:tav tm="100000">
                                          <p:val>
                                            <p:strVal val="#ppt_x"/>
                                          </p:val>
                                        </p:tav>
                                      </p:tavLst>
                                    </p:anim>
                                    <p:anim calcmode="lin" valueType="num">
                                      <p:cBhvr additive="base">
                                        <p:cTn id="12"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2531604" y="898225"/>
            <a:ext cx="7128792"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algn="ctr" fontAlgn="base">
              <a:spcBef>
                <a:spcPct val="0"/>
              </a:spcBef>
              <a:spcAft>
                <a:spcPct val="0"/>
              </a:spcAft>
              <a:buFontTx/>
              <a:buNone/>
            </a:pPr>
            <a:r>
              <a:rPr lang="zh-CN" altLang="en-US" sz="4800" b="1" dirty="0">
                <a:solidFill>
                  <a:srgbClr val="FF0000"/>
                </a:solidFill>
                <a:latin typeface="华文新魏" panose="02010800040101010101" pitchFamily="2" charset="-122"/>
                <a:ea typeface="华文新魏" panose="02010800040101010101" pitchFamily="2" charset="-122"/>
                <a:cs typeface="+mj-cs"/>
              </a:rPr>
              <a:t>作文结尾常见误区</a:t>
            </a:r>
            <a:endParaRPr lang="zh-CN" altLang="en-US" sz="4800" b="1" dirty="0">
              <a:solidFill>
                <a:srgbClr val="FF0000"/>
              </a:solidFill>
              <a:latin typeface="华文新魏" panose="02010800040101010101" pitchFamily="2" charset="-122"/>
              <a:ea typeface="华文新魏" panose="02010800040101010101" pitchFamily="2" charset="-122"/>
              <a:cs typeface="+mj-cs"/>
            </a:endParaRPr>
          </a:p>
        </p:txBody>
      </p:sp>
      <p:sp>
        <p:nvSpPr>
          <p:cNvPr id="6" name="Text Box 3"/>
          <p:cNvSpPr txBox="1">
            <a:spLocks noChangeArrowheads="1"/>
          </p:cNvSpPr>
          <p:nvPr/>
        </p:nvSpPr>
        <p:spPr bwMode="auto">
          <a:xfrm>
            <a:off x="1847528" y="1880154"/>
            <a:ext cx="391824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Blip>
                <a:blip r:embed="rId1"/>
              </a:buBlip>
              <a:defRPr sz="2400">
                <a:solidFill>
                  <a:schemeClr val="tx1"/>
                </a:solidFill>
                <a:latin typeface="宋体-18030"/>
                <a:ea typeface="宋体-18030"/>
                <a:cs typeface="宋体-18030"/>
              </a:defRPr>
            </a:lvl1pPr>
            <a:lvl2pPr marL="742950" indent="-285750">
              <a:spcBef>
                <a:spcPct val="20000"/>
              </a:spcBef>
              <a:buChar char="–"/>
              <a:defRPr sz="2800">
                <a:solidFill>
                  <a:schemeClr val="tx1"/>
                </a:solidFill>
                <a:latin typeface="Arial" panose="020B0604020202020204" pitchFamily="34" charset="0"/>
                <a:ea typeface="宋体-18030"/>
                <a:cs typeface="宋体-18030"/>
              </a:defRPr>
            </a:lvl2pPr>
            <a:lvl3pPr marL="1143000" indent="-228600">
              <a:spcBef>
                <a:spcPct val="20000"/>
              </a:spcBef>
              <a:buChar char="•"/>
              <a:defRPr sz="2400">
                <a:solidFill>
                  <a:schemeClr val="tx1"/>
                </a:solidFill>
                <a:latin typeface="Arial" panose="020B0604020202020204" pitchFamily="34" charset="0"/>
                <a:ea typeface="宋体-18030"/>
                <a:cs typeface="宋体-18030"/>
              </a:defRPr>
            </a:lvl3pPr>
            <a:lvl4pPr marL="1600200" indent="-228600">
              <a:spcBef>
                <a:spcPct val="20000"/>
              </a:spcBef>
              <a:buChar char="–"/>
              <a:defRPr sz="2000">
                <a:solidFill>
                  <a:schemeClr val="tx1"/>
                </a:solidFill>
                <a:latin typeface="Arial" panose="020B0604020202020204" pitchFamily="34" charset="0"/>
                <a:ea typeface="宋体-18030"/>
                <a:cs typeface="宋体-18030"/>
              </a:defRPr>
            </a:lvl4pPr>
            <a:lvl5pPr marL="2057400" indent="-228600">
              <a:spcBef>
                <a:spcPct val="20000"/>
              </a:spcBef>
              <a:buChar char="»"/>
              <a:defRPr sz="2000">
                <a:solidFill>
                  <a:schemeClr val="tx1"/>
                </a:solidFill>
                <a:latin typeface="Arial" panose="020B0604020202020204" pitchFamily="34" charset="0"/>
                <a:ea typeface="宋体-18030"/>
                <a:cs typeface="宋体-1803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18030"/>
                <a:cs typeface="宋体-18030"/>
              </a:defRPr>
            </a:lvl9pPr>
          </a:lstStyle>
          <a:p>
            <a:pPr fontAlgn="base">
              <a:spcBef>
                <a:spcPct val="0"/>
              </a:spcBef>
              <a:spcAft>
                <a:spcPct val="0"/>
              </a:spcAft>
              <a:buFontTx/>
              <a:buNone/>
            </a:pPr>
            <a:r>
              <a:rPr lang="en-US" altLang="zh-CN" sz="2800" b="1" dirty="0">
                <a:solidFill>
                  <a:prstClr val="black"/>
                </a:solidFill>
                <a:latin typeface="微软雅黑" panose="020B0503020204020204" pitchFamily="34" charset="-122"/>
                <a:ea typeface="微软雅黑" panose="020B0503020204020204" pitchFamily="34" charset="-122"/>
                <a:cs typeface="+mj-cs"/>
              </a:rPr>
              <a:t>1. </a:t>
            </a:r>
            <a:r>
              <a:rPr lang="zh-CN" altLang="en-US" sz="2800" b="1" dirty="0">
                <a:solidFill>
                  <a:prstClr val="black"/>
                </a:solidFill>
                <a:latin typeface="微软雅黑" panose="020B0503020204020204" pitchFamily="34" charset="-122"/>
                <a:ea typeface="微软雅黑" panose="020B0503020204020204" pitchFamily="34" charset="-122"/>
                <a:cs typeface="+mj-cs"/>
              </a:rPr>
              <a:t>抒情苍白，落入俗套</a:t>
            </a:r>
            <a:endParaRPr lang="zh-CN" altLang="en-US" sz="2800" b="1" dirty="0">
              <a:solidFill>
                <a:prstClr val="black"/>
              </a:solidFill>
              <a:latin typeface="微软雅黑" panose="020B0503020204020204" pitchFamily="34" charset="-122"/>
              <a:ea typeface="微软雅黑" panose="020B0503020204020204" pitchFamily="34" charset="-122"/>
              <a:cs typeface="+mj-cs"/>
            </a:endParaRPr>
          </a:p>
        </p:txBody>
      </p:sp>
      <p:sp>
        <p:nvSpPr>
          <p:cNvPr id="3" name="Rectangle 10"/>
          <p:cNvSpPr>
            <a:spLocks noChangeArrowheads="1"/>
          </p:cNvSpPr>
          <p:nvPr/>
        </p:nvSpPr>
        <p:spPr bwMode="auto">
          <a:xfrm>
            <a:off x="1524000" y="-184150"/>
            <a:ext cx="30988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solidFill>
                <a:prstClr val="black"/>
              </a:solidFill>
            </a:endParaRPr>
          </a:p>
        </p:txBody>
      </p:sp>
      <p:sp>
        <p:nvSpPr>
          <p:cNvPr id="7" name="矩形 6"/>
          <p:cNvSpPr/>
          <p:nvPr/>
        </p:nvSpPr>
        <p:spPr>
          <a:xfrm>
            <a:off x="1847528" y="2492896"/>
            <a:ext cx="8619860" cy="2330450"/>
          </a:xfrm>
          <a:prstGeom prst="rect">
            <a:avLst/>
          </a:prstGeom>
        </p:spPr>
        <p:txBody>
          <a:bodyPr wrap="square">
            <a:spAutoFit/>
          </a:bodyPr>
          <a:lstStyle/>
          <a:p>
            <a:pPr indent="276225" algn="just">
              <a:lnSpc>
                <a:spcPct val="130000"/>
              </a:lnSpc>
              <a:spcAft>
                <a:spcPts val="0"/>
              </a:spcAft>
            </a:pPr>
            <a:r>
              <a:rPr lang="en-US" altLang="zh-CN" sz="2800" b="1" kern="100" dirty="0">
                <a:latin typeface="华文楷体" panose="02010600040101010101" pitchFamily="2" charset="-122"/>
                <a:ea typeface="华文楷体" panose="02010600040101010101" pitchFamily="2" charset="-122"/>
              </a:rPr>
              <a:t>   </a:t>
            </a:r>
            <a:r>
              <a:rPr lang="zh-CN" altLang="zh-CN" sz="2800" b="1" kern="100" dirty="0">
                <a:latin typeface="华文楷体" panose="02010600040101010101" pitchFamily="2" charset="-122"/>
                <a:ea typeface="华文楷体" panose="02010600040101010101" pitchFamily="2" charset="-122"/>
              </a:rPr>
              <a:t>例：啊，老师，你甘为蜡烛，燃烧自己，照亮别人；你甘做春蚕，呕心沥血，奉献一生。您是多么伟大，多么无私！”</a:t>
            </a:r>
            <a:r>
              <a:rPr lang="en-US" altLang="zh-CN" sz="2800" b="1" kern="100" dirty="0">
                <a:latin typeface="华文楷体" panose="02010600040101010101" pitchFamily="2" charset="-122"/>
                <a:ea typeface="华文楷体" panose="02010600040101010101" pitchFamily="2" charset="-122"/>
              </a:rPr>
              <a:t> </a:t>
            </a:r>
            <a:endParaRPr lang="zh-CN" altLang="zh-CN" sz="2800" b="1" kern="100" dirty="0">
              <a:latin typeface="华文楷体" panose="02010600040101010101" pitchFamily="2" charset="-122"/>
              <a:ea typeface="华文楷体" panose="02010600040101010101" pitchFamily="2" charset="-122"/>
            </a:endParaRPr>
          </a:p>
          <a:p>
            <a:pPr indent="276225" algn="just">
              <a:lnSpc>
                <a:spcPct val="130000"/>
              </a:lnSpc>
            </a:pPr>
            <a:endParaRPr lang="zh-CN" altLang="zh-CN" sz="2800" b="1" kern="100" dirty="0">
              <a:solidFill>
                <a:prstClr val="black"/>
              </a:solidFill>
              <a:latin typeface="宋体" panose="02010600030101010101" pitchFamily="2" charset="-122"/>
            </a:endParaRPr>
          </a:p>
        </p:txBody>
      </p:sp>
      <p:pic>
        <p:nvPicPr>
          <p:cNvPr id="1026" name="Picture 2" descr="https://timgsa.baidu.com/timg?image&amp;quality=80&amp;size=b9999_10000&amp;sec=1502170049465&amp;di=07359a0f7c46b118ccaf72d1131e07a6&amp;imgtype=0&amp;src=http%3A%2F%2Fd.ifengimg.com%2Fmw604%2Fy1.ifengimg.com%2Fifengimcp%2Fpic%2F20150512%2F887717db10a807aa9609_size42_w440_h46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8208" y="3861048"/>
            <a:ext cx="1872208" cy="1995604"/>
          </a:xfrm>
          <a:prstGeom prst="rect">
            <a:avLst/>
          </a:prstGeom>
          <a:noFill/>
          <a:extLst>
            <a:ext uri="{909E8E84-426E-40DD-AFC4-6F175D3DCCD1}">
              <a14:hiddenFill xmlns:a14="http://schemas.microsoft.com/office/drawing/2010/main">
                <a:solidFill>
                  <a:srgbClr val="FFFFFF"/>
                </a:solidFill>
              </a14:hiddenFill>
            </a:ext>
          </a:extLst>
        </p:spPr>
      </p:pic>
      <p:pic>
        <p:nvPicPr>
          <p:cNvPr id="4" name="音频 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9842500" y="6032500"/>
            <a:ext cx="609600" cy="60960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0" advTm="8227">
        <p:cut/>
      </p:transition>
    </mc:Choice>
    <mc:Fallback>
      <p:transition advTm="8227">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3" fill="hold" display="0">
                  <p:stCondLst>
                    <p:cond delay="indefinite"/>
                  </p:stCondLst>
                  <p:endCondLst>
                    <p:cond evt="onStopAudio" delay="0">
                      <p:tgtEl>
                        <p:sldTgt/>
                      </p:tgtEl>
                    </p:cond>
                  </p:endCondLst>
                </p:cTn>
                <p:tgtEl>
                  <p:spTgt spid="4"/>
                </p:tgtEl>
              </p:cMediaNode>
            </p:audio>
          </p:childTnLst>
        </p:cTn>
      </p:par>
    </p:tnLst>
    <p:bldLst>
      <p:bldP spid="6" grpId="0" bldLvl="0" animBg="1"/>
    </p:bldLst>
  </p:timing>
</p:sld>
</file>

<file path=ppt/tags/tag1.xml><?xml version="1.0" encoding="utf-8"?>
<p:tagLst xmlns:p="http://schemas.openxmlformats.org/presentationml/2006/main">
  <p:tag name="TIMING" val="|0.6|9.7|9.9|1.4|0.8|4.3|5.6|5.7"/>
</p:tagLst>
</file>

<file path=ppt/tags/tag10.xml><?xml version="1.0" encoding="utf-8"?>
<p:tagLst xmlns:p="http://schemas.openxmlformats.org/presentationml/2006/main">
  <p:tag name="TIMING" val="|0.9|3.3"/>
</p:tagLst>
</file>

<file path=ppt/tags/tag11.xml><?xml version="1.0" encoding="utf-8"?>
<p:tagLst xmlns:p="http://schemas.openxmlformats.org/presentationml/2006/main">
  <p:tag name="TIMING" val="|0.8"/>
</p:tagLst>
</file>

<file path=ppt/tags/tag12.xml><?xml version="1.0" encoding="utf-8"?>
<p:tagLst xmlns:p="http://schemas.openxmlformats.org/presentationml/2006/main">
  <p:tag name="TIMING" val="|18.5"/>
</p:tagLst>
</file>

<file path=ppt/tags/tag13.xml><?xml version="1.0" encoding="utf-8"?>
<p:tagLst xmlns:p="http://schemas.openxmlformats.org/presentationml/2006/main">
  <p:tag name="TIMING" val="|3.7|8.3"/>
</p:tagLst>
</file>

<file path=ppt/tags/tag14.xml><?xml version="1.0" encoding="utf-8"?>
<p:tagLst xmlns:p="http://schemas.openxmlformats.org/presentationml/2006/main">
  <p:tag name="TIMING" val="|2.1"/>
</p:tagLst>
</file>

<file path=ppt/tags/tag15.xml><?xml version="1.0" encoding="utf-8"?>
<p:tagLst xmlns:p="http://schemas.openxmlformats.org/presentationml/2006/main">
  <p:tag name="TIMING" val="|0.7|7.7"/>
</p:tagLst>
</file>

<file path=ppt/tags/tag16.xml><?xml version="1.0" encoding="utf-8"?>
<p:tagLst xmlns:p="http://schemas.openxmlformats.org/presentationml/2006/main">
  <p:tag name="TIMING" val="|0.9|1"/>
</p:tagLst>
</file>

<file path=ppt/tags/tag17.xml><?xml version="1.0" encoding="utf-8"?>
<p:tagLst xmlns:p="http://schemas.openxmlformats.org/presentationml/2006/main">
  <p:tag name="TIMING" val="|12.3|5.4"/>
</p:tagLst>
</file>

<file path=ppt/tags/tag18.xml><?xml version="1.0" encoding="utf-8"?>
<p:tagLst xmlns:p="http://schemas.openxmlformats.org/presentationml/2006/main">
  <p:tag name="TIMING" val="|0.4|8.2"/>
</p:tagLst>
</file>

<file path=ppt/tags/tag19.xml><?xml version="1.0" encoding="utf-8"?>
<p:tagLst xmlns:p="http://schemas.openxmlformats.org/presentationml/2006/main">
  <p:tag name="TIMING" val="|1|9.5"/>
</p:tagLst>
</file>

<file path=ppt/tags/tag2.xml><?xml version="1.0" encoding="utf-8"?>
<p:tagLst xmlns:p="http://schemas.openxmlformats.org/presentationml/2006/main">
  <p:tag name="TIMING" val="|20.8"/>
</p:tagLst>
</file>

<file path=ppt/tags/tag20.xml><?xml version="1.0" encoding="utf-8"?>
<p:tagLst xmlns:p="http://schemas.openxmlformats.org/presentationml/2006/main">
  <p:tag name="TIMING" val="|2.8"/>
</p:tagLst>
</file>

<file path=ppt/tags/tag21.xml><?xml version="1.0" encoding="utf-8"?>
<p:tagLst xmlns:p="http://schemas.openxmlformats.org/presentationml/2006/main">
  <p:tag name="TIMING" val="|62.8|1|0.8"/>
</p:tagLst>
</file>

<file path=ppt/tags/tag22.xml><?xml version="1.0" encoding="utf-8"?>
<p:tagLst xmlns:p="http://schemas.openxmlformats.org/presentationml/2006/main">
  <p:tag name="TIMING" val="|1.6"/>
</p:tagLst>
</file>

<file path=ppt/tags/tag23.xml><?xml version="1.0" encoding="utf-8"?>
<p:tagLst xmlns:p="http://schemas.openxmlformats.org/presentationml/2006/main">
  <p:tag name="TIMING" val="|0.6|11.9"/>
</p:tagLst>
</file>

<file path=ppt/tags/tag24.xml><?xml version="1.0" encoding="utf-8"?>
<p:tagLst xmlns:p="http://schemas.openxmlformats.org/presentationml/2006/main">
  <p:tag name="TIMING" val="|3.9"/>
</p:tagLst>
</file>

<file path=ppt/tags/tag25.xml><?xml version="1.0" encoding="utf-8"?>
<p:tagLst xmlns:p="http://schemas.openxmlformats.org/presentationml/2006/main">
  <p:tag name="TIMING" val="|15.1"/>
</p:tagLst>
</file>

<file path=ppt/tags/tag26.xml><?xml version="1.0" encoding="utf-8"?>
<p:tagLst xmlns:p="http://schemas.openxmlformats.org/presentationml/2006/main">
  <p:tag name="TIMING" val="|0.7|0.7"/>
</p:tagLst>
</file>

<file path=ppt/tags/tag3.xml><?xml version="1.0" encoding="utf-8"?>
<p:tagLst xmlns:p="http://schemas.openxmlformats.org/presentationml/2006/main">
  <p:tag name="TIMING" val="|2.2"/>
</p:tagLst>
</file>

<file path=ppt/tags/tag4.xml><?xml version="1.0" encoding="utf-8"?>
<p:tagLst xmlns:p="http://schemas.openxmlformats.org/presentationml/2006/main">
  <p:tag name="TIMING" val="|0.3"/>
</p:tagLst>
</file>

<file path=ppt/tags/tag5.xml><?xml version="1.0" encoding="utf-8"?>
<p:tagLst xmlns:p="http://schemas.openxmlformats.org/presentationml/2006/main">
  <p:tag name="TIMING" val="|5.1"/>
</p:tagLst>
</file>

<file path=ppt/tags/tag6.xml><?xml version="1.0" encoding="utf-8"?>
<p:tagLst xmlns:p="http://schemas.openxmlformats.org/presentationml/2006/main">
  <p:tag name="TIMING" val="|0.3"/>
</p:tagLst>
</file>

<file path=ppt/tags/tag7.xml><?xml version="1.0" encoding="utf-8"?>
<p:tagLst xmlns:p="http://schemas.openxmlformats.org/presentationml/2006/main">
  <p:tag name="TIMING" val="|0.3"/>
</p:tagLst>
</file>

<file path=ppt/tags/tag8.xml><?xml version="1.0" encoding="utf-8"?>
<p:tagLst xmlns:p="http://schemas.openxmlformats.org/presentationml/2006/main">
  <p:tag name="TIMING" val="|12|2|0.7|1|0.7"/>
</p:tagLst>
</file>

<file path=ppt/tags/tag9.xml><?xml version="1.0" encoding="utf-8"?>
<p:tagLst xmlns:p="http://schemas.openxmlformats.org/presentationml/2006/main">
  <p:tag name="TIMING" val="|2.6|3.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3739</Words>
  <Application>WPS 演示</Application>
  <PresentationFormat>宽屏</PresentationFormat>
  <Paragraphs>302</Paragraphs>
  <Slides>39</Slides>
  <Notes>0</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39</vt:i4>
      </vt:variant>
    </vt:vector>
  </HeadingPairs>
  <TitlesOfParts>
    <vt:vector size="65" baseType="lpstr">
      <vt:lpstr>Arial</vt:lpstr>
      <vt:lpstr>宋体</vt:lpstr>
      <vt:lpstr>Wingdings</vt:lpstr>
      <vt:lpstr>Arial Unicode MS</vt:lpstr>
      <vt:lpstr>Calibri</vt:lpstr>
      <vt:lpstr>微软雅黑</vt:lpstr>
      <vt:lpstr>微软雅黑</vt:lpstr>
      <vt:lpstr>Comic Sans MS</vt:lpstr>
      <vt:lpstr>幼圆</vt:lpstr>
      <vt:lpstr>Gill Sans MT</vt:lpstr>
      <vt:lpstr>华文行楷</vt:lpstr>
      <vt:lpstr>华文新魏</vt:lpstr>
      <vt:lpstr>黑体</vt:lpstr>
      <vt:lpstr>华文彩云</vt:lpstr>
      <vt:lpstr>幼圆</vt:lpstr>
      <vt:lpstr>楷体</vt:lpstr>
      <vt:lpstr>宋体-18030</vt:lpstr>
      <vt:lpstr>华文楷体</vt:lpstr>
      <vt:lpstr>Times New Roman</vt:lpstr>
      <vt:lpstr>Lucida Handwriting</vt:lpstr>
      <vt:lpstr>叶根友毛笔行书简体</vt:lpstr>
      <vt:lpstr>Calibri Light</vt:lpstr>
      <vt:lpstr>楷体_GB2312</vt:lpstr>
      <vt:lpstr>Monotype Corsiva</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电影开头中的渲染法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中国画中的留白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Crif</cp:lastModifiedBy>
  <cp:revision>2</cp:revision>
  <dcterms:created xsi:type="dcterms:W3CDTF">2015-05-05T08:02:00Z</dcterms:created>
  <dcterms:modified xsi:type="dcterms:W3CDTF">2018-01-17T08:32:32Z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