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851" r:id="rId2"/>
  </p:sldMasterIdLst>
  <p:sldIdLst>
    <p:sldId id="271" r:id="rId3"/>
    <p:sldId id="267" r:id="rId4"/>
    <p:sldId id="325" r:id="rId5"/>
    <p:sldId id="326" r:id="rId6"/>
    <p:sldId id="333" r:id="rId7"/>
    <p:sldId id="327" r:id="rId8"/>
    <p:sldId id="328" r:id="rId9"/>
    <p:sldId id="332" r:id="rId10"/>
    <p:sldId id="272" r:id="rId11"/>
    <p:sldId id="334" r:id="rId12"/>
    <p:sldId id="335" r:id="rId13"/>
    <p:sldId id="330" r:id="rId14"/>
    <p:sldId id="331" r:id="rId1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82C6"/>
    <a:srgbClr val="F20000"/>
    <a:srgbClr val="35378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43" autoAdjust="0"/>
    <p:restoredTop sz="95488" autoAdjust="0"/>
  </p:normalViewPr>
  <p:slideViewPr>
    <p:cSldViewPr>
      <p:cViewPr varScale="1">
        <p:scale>
          <a:sx n="61" d="100"/>
          <a:sy n="61" d="100"/>
        </p:scale>
        <p:origin x="-1404" y="-84"/>
      </p:cViewPr>
      <p:guideLst>
        <p:guide orient="horz" pos="618"/>
        <p:guide pos="2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4293096"/>
            <a:ext cx="7772400" cy="4874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4800" b="1">
                <a:solidFill>
                  <a:schemeClr val="tx1"/>
                </a:solidFill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14282" y="785812"/>
            <a:ext cx="8715436" cy="571502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D2B58E-F6F7-4F35-9056-37DBA1638027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751587-8C63-4455-82BE-8B44D64FAB3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714356"/>
            <a:ext cx="2057400" cy="557216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714356"/>
            <a:ext cx="6019800" cy="557216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15C7E9-FC00-476D-BBDB-A4C65266FD40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94C10D-B28F-478F-A3DF-8AF9CEE9B9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B6E799-ECC4-46FE-8B4D-39915755E192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5B8D8F-31B0-4AC2-96FE-BB7F0AEE348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2AEEBD-BEA0-4A5D-9419-CAFBD24615B2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B9BF0A-7D5D-4747-A17B-83C76E70535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8150F4-46A6-4562-AAB1-073A90A6D5D0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D5653D-50F3-40DF-AF38-2E3D2D838C6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DA1CB4-4894-4FDD-AAC4-B9F1D843E745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CF6AED-4519-4C07-AE24-5D5BCD8013B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0C55A2-5D42-4C3F-87D7-5B7729D835A1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09256C-DE2F-4CD9-98E1-591DBB4B007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427996-D432-40A7-BA3C-39DD4E4C6D62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95018A-0085-4443-8427-3BFD32EF9FD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A07757-2639-4E41-809C-B8035D17C4C2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B79098-9A07-489D-AC8A-4903CDEB368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481268-D3C9-4D76-95FE-CE1CA0BC67F4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29B5D5-E0C7-420B-9B89-7F4362A64D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4" descr="font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785813" y="1535113"/>
            <a:ext cx="803275" cy="178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组合 1"/>
          <p:cNvGrpSpPr>
            <a:grpSpLocks/>
          </p:cNvGrpSpPr>
          <p:nvPr userDrawn="1"/>
        </p:nvGrpSpPr>
        <p:grpSpPr bwMode="auto">
          <a:xfrm>
            <a:off x="2411413" y="1558925"/>
            <a:ext cx="5946775" cy="214313"/>
            <a:chOff x="2411760" y="1558504"/>
            <a:chExt cx="5946429" cy="214312"/>
          </a:xfrm>
        </p:grpSpPr>
        <p:sp>
          <p:nvSpPr>
            <p:cNvPr id="7" name="Line 46"/>
            <p:cNvSpPr>
              <a:spLocks noChangeShapeType="1"/>
            </p:cNvSpPr>
            <p:nvPr userDrawn="1"/>
          </p:nvSpPr>
          <p:spPr bwMode="auto">
            <a:xfrm>
              <a:off x="2626060" y="1663279"/>
              <a:ext cx="5732129" cy="0"/>
            </a:xfrm>
            <a:prstGeom prst="line">
              <a:avLst/>
            </a:prstGeom>
            <a:noFill/>
            <a:ln w="25400">
              <a:solidFill>
                <a:srgbClr val="5F5F5F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/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" name="十六角星 12"/>
            <p:cNvSpPr/>
            <p:nvPr userDrawn="1"/>
          </p:nvSpPr>
          <p:spPr>
            <a:xfrm>
              <a:off x="2411760" y="1558504"/>
              <a:ext cx="214300" cy="214312"/>
            </a:xfrm>
            <a:prstGeom prst="star16">
              <a:avLst/>
            </a:prstGeom>
            <a:solidFill>
              <a:srgbClr val="00B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6" name="标题占位符 1"/>
          <p:cNvSpPr>
            <a:spLocks noGrp="1"/>
          </p:cNvSpPr>
          <p:nvPr>
            <p:ph type="title"/>
          </p:nvPr>
        </p:nvSpPr>
        <p:spPr>
          <a:xfrm>
            <a:off x="2267744" y="1026195"/>
            <a:ext cx="6624736" cy="5089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2401416" y="1823144"/>
            <a:ext cx="6491064" cy="441416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2000"/>
            </a:lvl1pPr>
            <a:lvl2pPr marL="457200" indent="0">
              <a:lnSpc>
                <a:spcPct val="150000"/>
              </a:lnSpc>
              <a:buFontTx/>
              <a:buNone/>
              <a:defRPr sz="2000"/>
            </a:lvl2pPr>
            <a:lvl3pPr marL="914400" indent="0">
              <a:lnSpc>
                <a:spcPct val="150000"/>
              </a:lnSpc>
              <a:buFontTx/>
              <a:buNone/>
              <a:defRPr sz="2000"/>
            </a:lvl3pPr>
            <a:lvl4pPr marL="1371600" indent="0">
              <a:lnSpc>
                <a:spcPct val="150000"/>
              </a:lnSpc>
              <a:buFontTx/>
              <a:buNone/>
              <a:defRPr sz="2000"/>
            </a:lvl4pPr>
            <a:lvl5pPr marL="1828800" indent="0">
              <a:lnSpc>
                <a:spcPct val="150000"/>
              </a:lnSpc>
              <a:buFontTx/>
              <a:buNone/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9562B4-422C-4BAA-9D97-A32504613EBB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360E79-A438-4C19-955F-840E9874EBE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A9B7EE-A714-493E-BBAC-E52D28EE2719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7A1A9C-32C6-4260-AACC-D4F5A526796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214DA5-821E-4EAB-AC6E-A949ED37B7FE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B4E572-7ABA-43E5-A550-C7E94B9025C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C3462D-3B9F-4867-9ED4-2E5B6444E1AC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AC0569-652D-46C9-9E55-95693D423BE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5">
            <a:hlinkClick r:id="rId2" action="ppaction://hlinksldjump"/>
          </p:cNvPr>
          <p:cNvSpPr/>
          <p:nvPr userDrawn="1"/>
        </p:nvSpPr>
        <p:spPr>
          <a:xfrm>
            <a:off x="7667625" y="280988"/>
            <a:ext cx="1368425" cy="312737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五边形 8">
            <a:hlinkClick r:id="rId3" action="ppaction://hlinksldjump"/>
          </p:cNvPr>
          <p:cNvSpPr/>
          <p:nvPr userDrawn="1"/>
        </p:nvSpPr>
        <p:spPr>
          <a:xfrm>
            <a:off x="6465888" y="282575"/>
            <a:ext cx="1368425" cy="312738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4">
            <a:hlinkClick r:id="rId2" action="ppaction://hlinksldjump"/>
          </p:cNvPr>
          <p:cNvSpPr/>
          <p:nvPr userDrawn="1"/>
        </p:nvSpPr>
        <p:spPr>
          <a:xfrm>
            <a:off x="7667625" y="280988"/>
            <a:ext cx="1368425" cy="312737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五边形 2">
            <a:hlinkClick r:id="rId3" action="ppaction://hlinksldjump"/>
          </p:cNvPr>
          <p:cNvSpPr/>
          <p:nvPr userDrawn="1"/>
        </p:nvSpPr>
        <p:spPr>
          <a:xfrm>
            <a:off x="6465888" y="282575"/>
            <a:ext cx="1368425" cy="312738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4">
            <a:hlinkClick r:id="rId2" action="ppaction://hlinksldjump"/>
          </p:cNvPr>
          <p:cNvSpPr/>
          <p:nvPr userDrawn="1"/>
        </p:nvSpPr>
        <p:spPr>
          <a:xfrm>
            <a:off x="7667625" y="280988"/>
            <a:ext cx="1368425" cy="312737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五边形 8">
            <a:hlinkClick r:id="rId3" action="ppaction://hlinksldjump"/>
          </p:cNvPr>
          <p:cNvSpPr/>
          <p:nvPr userDrawn="1"/>
        </p:nvSpPr>
        <p:spPr>
          <a:xfrm>
            <a:off x="6465888" y="282575"/>
            <a:ext cx="1368425" cy="312738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4">
            <a:hlinkClick r:id="rId2" action="ppaction://hlinksldjump"/>
          </p:cNvPr>
          <p:cNvSpPr/>
          <p:nvPr userDrawn="1"/>
        </p:nvSpPr>
        <p:spPr>
          <a:xfrm>
            <a:off x="7667625" y="280988"/>
            <a:ext cx="1368425" cy="312737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五边形 10">
            <a:hlinkClick r:id="rId3" action="ppaction://hlinksldjump"/>
          </p:cNvPr>
          <p:cNvSpPr/>
          <p:nvPr userDrawn="1"/>
        </p:nvSpPr>
        <p:spPr>
          <a:xfrm>
            <a:off x="6465888" y="282575"/>
            <a:ext cx="1368425" cy="312738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>
            <a:hlinkClick r:id="rId2" action="ppaction://hlinksldjump"/>
          </p:cNvPr>
          <p:cNvSpPr/>
          <p:nvPr userDrawn="1"/>
        </p:nvSpPr>
        <p:spPr>
          <a:xfrm>
            <a:off x="7667625" y="280988"/>
            <a:ext cx="1368425" cy="312737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五边形 2">
            <a:hlinkClick r:id="rId3" action="ppaction://hlinksldjump"/>
          </p:cNvPr>
          <p:cNvSpPr/>
          <p:nvPr userDrawn="1"/>
        </p:nvSpPr>
        <p:spPr>
          <a:xfrm>
            <a:off x="6465888" y="282575"/>
            <a:ext cx="1368425" cy="312738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2117" y="857232"/>
            <a:ext cx="2936875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857232"/>
            <a:ext cx="5111750" cy="5429288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2000240"/>
            <a:ext cx="3008313" cy="428628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1000107"/>
            <a:ext cx="5486400" cy="3727467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11F894-368F-4C91-9956-683CF2701BE8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902DE8-B1A7-46A4-982B-9037E443938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75" r:id="rId1"/>
    <p:sldLayoutId id="2147483876" r:id="rId2"/>
    <p:sldLayoutId id="2147483877" r:id="rId3"/>
    <p:sldLayoutId id="2147483878" r:id="rId4"/>
    <p:sldLayoutId id="2147483879" r:id="rId5"/>
    <p:sldLayoutId id="2147483880" r:id="rId6"/>
    <p:sldLayoutId id="2147483881" r:id="rId7"/>
    <p:sldLayoutId id="2147483882" r:id="rId8"/>
    <p:sldLayoutId id="2147483883" r:id="rId9"/>
    <p:sldLayoutId id="2147483884" r:id="rId10"/>
    <p:sldLayoutId id="2147483885" r:id="rId11"/>
    <p:sldLayoutId id="2147483886" r:id="rId12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3600" b="1" kern="1200">
          <a:solidFill>
            <a:srgbClr val="353781"/>
          </a:solidFill>
          <a:latin typeface="黑体" pitchFamily="2" charset="-122"/>
          <a:ea typeface="黑体" pitchFamily="2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占位符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4339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4EAE9318-3E2C-4FDB-B07F-7DC6E3ED2F5D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733527B-40B4-46EE-B818-0D29B38D980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4" r:id="rId1"/>
    <p:sldLayoutId id="2147483873" r:id="rId2"/>
    <p:sldLayoutId id="2147483872" r:id="rId3"/>
    <p:sldLayoutId id="2147483871" r:id="rId4"/>
    <p:sldLayoutId id="2147483870" r:id="rId5"/>
    <p:sldLayoutId id="2147483869" r:id="rId6"/>
    <p:sldLayoutId id="2147483868" r:id="rId7"/>
    <p:sldLayoutId id="2147483867" r:id="rId8"/>
    <p:sldLayoutId id="2147483866" r:id="rId9"/>
    <p:sldLayoutId id="2147483865" r:id="rId10"/>
    <p:sldLayoutId id="2147483864" r:id="rId11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Word___66.docx"/><Relationship Id="rId5" Type="http://schemas.openxmlformats.org/officeDocument/2006/relationships/slide" Target="slide13.xml"/><Relationship Id="rId4" Type="http://schemas.openxmlformats.org/officeDocument/2006/relationships/slide" Target="slide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2.xml"/><Relationship Id="rId7" Type="http://schemas.openxmlformats.org/officeDocument/2006/relationships/slide" Target="slide7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slide" Target="slide6.xml"/><Relationship Id="rId11" Type="http://schemas.openxmlformats.org/officeDocument/2006/relationships/package" Target="../embeddings/Microsoft_Word___44.docx"/><Relationship Id="rId5" Type="http://schemas.openxmlformats.org/officeDocument/2006/relationships/slide" Target="slide4.xml"/><Relationship Id="rId10" Type="http://schemas.openxmlformats.org/officeDocument/2006/relationships/package" Target="../embeddings/Microsoft_Word___33.docx"/><Relationship Id="rId4" Type="http://schemas.openxmlformats.org/officeDocument/2006/relationships/slide" Target="slide3.xml"/><Relationship Id="rId9" Type="http://schemas.openxmlformats.org/officeDocument/2006/relationships/package" Target="../embeddings/Microsoft_Word___22.doc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2.xml"/><Relationship Id="rId7" Type="http://schemas.openxmlformats.org/officeDocument/2006/relationships/slide" Target="slide7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6" Type="http://schemas.openxmlformats.org/officeDocument/2006/relationships/slide" Target="slide6.xml"/><Relationship Id="rId5" Type="http://schemas.openxmlformats.org/officeDocument/2006/relationships/slide" Target="slide4.xml"/><Relationship Id="rId4" Type="http://schemas.openxmlformats.org/officeDocument/2006/relationships/slide" Target="slide3.xml"/><Relationship Id="rId9" Type="http://schemas.openxmlformats.org/officeDocument/2006/relationships/package" Target="../embeddings/Microsoft_Word___55.docx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37" name="Object 13"/>
          <p:cNvGraphicFramePr>
            <a:graphicFrameLocks noChangeAspect="1"/>
          </p:cNvGraphicFramePr>
          <p:nvPr/>
        </p:nvGraphicFramePr>
        <p:xfrm>
          <a:off x="508000" y="3173413"/>
          <a:ext cx="8128000" cy="765175"/>
        </p:xfrm>
        <a:graphic>
          <a:graphicData uri="http://schemas.openxmlformats.org/presentationml/2006/ole">
            <p:oleObj spid="_x0000_s1037" name="文档" r:id="rId3" imgW="3839157" imgH="362585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文本图解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498600"/>
            <a:ext cx="8128000" cy="41148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君子无终食之间违仁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造次必于是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颠沛必于是。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译文：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品行高尚的人不会在吃完一顿饭的工夫去违背仁德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急迫仓促中一定这样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按照仁的要求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受磨难的时候也一定是这样去做。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赏析：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一时坚守仁德容易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一世坚守仁德就非常人所能做到了。君子对仁德能坚守如一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不因各种条件的转移而转移。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孔子的这一主张对于治疗社会上一小部分人为谋取财利而不择手段、害国害民的弊病有重要现实意义。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这话也启示人们做事要有恒心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有毅力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不能一曝十寒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虎头蛇尾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经不起任何挫折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受一点儿打击就心灰意冷。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文本图解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301750"/>
            <a:ext cx="8128000" cy="45085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德之不修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学之不讲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闻义不能徙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不善不能改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是吾忧也。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译文：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不培养品德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不讲习学问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听到了合乎道义的事情不能去做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自己身上不好的东西不能改正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这是我的担忧啊。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赏析：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春秋末年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天下大乱。孔子慨叹世人不能自见其过而自责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他万分忧虑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提出了道德修养、读书学习、做事符合道义和知错即改这四个方面的问题。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这句话包含着孔子对一个人的比较全面的道德学识修养方面的要求。圣人所忧虑的这四种现象实际上不只是他所处的那个时代才有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而是每一个时代甚至每一个人都有可能会有的毛病。对现代人来说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若能注意培养品德、讲习学问、做事符合道义、改正不足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也算是较为完美的人。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文本图解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5400"/>
            <a:ext cx="8128000" cy="45212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从第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则选文来看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孔子认为什么样的人是完美无缺的人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孔子认为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具备完善人格的人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应当富有智慧、勇敢、多才多艺和有礼乐修养。但针对当时的社会现实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孔子的标准降低了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认为只要能够见到利益想到道义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面临危难敢于挺身而出付出生命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长期处于贫困仍能不忘自己平时的志向或诺言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也就算是完美无缺的人了。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孔子提出的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九思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与他的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的观点有何关系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则提出的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九思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的最后一思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见得思义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就是对义利观的进一步阐述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即见到财利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就要考虑是否合乎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。即取得富贵的标准底线就是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合乎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取之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不合的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舍之。而前面的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八思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也是基于这种标准和道德底线的。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文本图解</a:t>
            </a:r>
          </a:p>
        </p:txBody>
      </p:sp>
      <p:graphicFrame>
        <p:nvGraphicFramePr>
          <p:cNvPr id="5126" name="Object 6"/>
          <p:cNvGraphicFramePr>
            <a:graphicFrameLocks noChangeAspect="1"/>
          </p:cNvGraphicFramePr>
          <p:nvPr/>
        </p:nvGraphicFramePr>
        <p:xfrm>
          <a:off x="139700" y="2895600"/>
          <a:ext cx="8128000" cy="1320800"/>
        </p:xfrm>
        <a:graphic>
          <a:graphicData uri="http://schemas.openxmlformats.org/presentationml/2006/ole">
            <p:oleObj spid="_x0000_s5126" name="文档" r:id="rId6" imgW="3839157" imgH="623631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椭圆 12">
            <a:hlinkClick r:id="rId2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4" name="椭圆 13">
            <a:hlinkClick r:id="rId3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5" name="椭圆 14">
            <a:hlinkClick r:id="rId4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6" name="椭圆 15">
            <a:hlinkClick r:id="rId5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7" name="椭圆 16">
            <a:hlinkClick r:id="rId6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9" name="矩形 18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21" name="矩形 20">
            <a:hlinkClick r:id="rId7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716213"/>
            <a:ext cx="8128000" cy="16795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通假字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富而可求也　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若臧武仲之知　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知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智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聪明、智慧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久要不忘平生之言　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约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贫困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779713" y="3184525"/>
            <a:ext cx="3160712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127375" y="3589338"/>
            <a:ext cx="3160713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717925" y="3992563"/>
            <a:ext cx="3159125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3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10" name="椭圆 9">
            <a:hlinkClick r:id="rId3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椭圆 10">
            <a:hlinkClick r:id="rId4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椭圆 11">
            <a:hlinkClick r:id="rId5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1" name="椭圆 20">
            <a:hlinkClick r:id="rId6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2" name="椭圆 21">
            <a:hlinkClick r:id="rId7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4" name="矩形 23">
            <a:hlinkClick r:id="rId8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087" name="矩形 1"/>
          <p:cNvSpPr>
            <a:spLocks noChangeAspect="1"/>
          </p:cNvSpPr>
          <p:nvPr/>
        </p:nvSpPr>
        <p:spPr bwMode="auto">
          <a:xfrm>
            <a:off x="508000" y="1563688"/>
            <a:ext cx="1873250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古今异义</a:t>
            </a:r>
            <a:r>
              <a:rPr lang="en-US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</p:txBody>
      </p:sp>
      <p:graphicFrame>
        <p:nvGraphicFramePr>
          <p:cNvPr id="2077" name="Object 29"/>
          <p:cNvGraphicFramePr>
            <a:graphicFrameLocks noChangeAspect="1"/>
          </p:cNvGraphicFramePr>
          <p:nvPr/>
        </p:nvGraphicFramePr>
        <p:xfrm>
          <a:off x="312738" y="2024063"/>
          <a:ext cx="8128000" cy="457200"/>
        </p:xfrm>
        <a:graphic>
          <a:graphicData uri="http://schemas.openxmlformats.org/presentationml/2006/ole">
            <p:oleObj spid="_x0000_s2077" name="文档" r:id="rId9" imgW="3839157" imgH="216039" progId="">
              <p:embed/>
            </p:oleObj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2438400"/>
            <a:ext cx="8128000" cy="8651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介词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代词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。今义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表示后一事紧接着前一事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后一事往往是由前一事引起的。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078" name="Object 30"/>
          <p:cNvGraphicFramePr>
            <a:graphicFrameLocks noChangeAspect="1"/>
          </p:cNvGraphicFramePr>
          <p:nvPr/>
        </p:nvGraphicFramePr>
        <p:xfrm>
          <a:off x="312738" y="3302000"/>
          <a:ext cx="8128000" cy="457200"/>
        </p:xfrm>
        <a:graphic>
          <a:graphicData uri="http://schemas.openxmlformats.org/presentationml/2006/ole">
            <p:oleObj spid="_x0000_s2078" name="文档" r:id="rId10" imgW="3839157" imgH="216039" progId="">
              <p:embed/>
            </p:oleObj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508000" y="3716338"/>
            <a:ext cx="5195888" cy="4984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完美无缺的人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。今义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成年的人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079" name="Object 31"/>
          <p:cNvGraphicFramePr>
            <a:graphicFrameLocks noChangeAspect="1"/>
          </p:cNvGraphicFramePr>
          <p:nvPr/>
        </p:nvGraphicFramePr>
        <p:xfrm>
          <a:off x="312738" y="4167188"/>
          <a:ext cx="8128000" cy="457200"/>
        </p:xfrm>
        <a:graphic>
          <a:graphicData uri="http://schemas.openxmlformats.org/presentationml/2006/ole">
            <p:oleObj spid="_x0000_s2079" name="文档" r:id="rId11" imgW="3839157" imgH="216039" progId="">
              <p:embed/>
            </p:oleObj>
          </a:graphicData>
        </a:graphic>
      </p:graphicFrame>
      <p:sp>
        <p:nvSpPr>
          <p:cNvPr id="8" name="矩形 7"/>
          <p:cNvSpPr>
            <a:spLocks noChangeAspect="1"/>
          </p:cNvSpPr>
          <p:nvPr/>
        </p:nvSpPr>
        <p:spPr>
          <a:xfrm>
            <a:off x="508000" y="4564063"/>
            <a:ext cx="8128000" cy="5000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一定要这样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。今义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事理上确定不移的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504950" y="2505075"/>
            <a:ext cx="2574925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504950" y="3789363"/>
            <a:ext cx="1698625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508125" y="4627563"/>
            <a:ext cx="1397000" cy="2936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4" name="椭圆 3">
            <a:hlinkClick r:id="rId2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椭圆 4">
            <a:hlinkClick r:id="rId3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椭圆 5">
            <a:hlinkClick r:id="rId4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椭圆 6">
            <a:hlinkClick r:id="rId5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椭圆 7">
            <a:hlinkClick r:id="rId6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7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985838"/>
            <a:ext cx="8128000" cy="53340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一词多义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修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德之不修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培养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乃重修岳阳楼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修建、修造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邹忌修八尺有余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形容词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道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不以其道得之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正当的方法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任重而道远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路程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从骊山下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道芷阳间行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取道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行军用兵之道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方法、措施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于是废先王之道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学说、主张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得道者多助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治国之道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仲尼之徒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无道桓文之事者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说、谈论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371725" y="1889125"/>
            <a:ext cx="1158875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922588" y="2276475"/>
            <a:ext cx="1998662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206750" y="2697163"/>
            <a:ext cx="1158875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924175" y="3505200"/>
            <a:ext cx="1998663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654300" y="3898900"/>
            <a:ext cx="1157288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833813" y="4306888"/>
            <a:ext cx="1157287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938463" y="4724400"/>
            <a:ext cx="1978025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200400" y="5106988"/>
            <a:ext cx="2000250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2647950" y="5497513"/>
            <a:ext cx="1712913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391025" y="5929313"/>
            <a:ext cx="1711325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0" grpId="0" animBg="1"/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4" name="椭圆 3">
            <a:hlinkClick r:id="rId2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椭圆 4">
            <a:hlinkClick r:id="rId3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椭圆 5">
            <a:hlinkClick r:id="rId4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椭圆 6">
            <a:hlinkClick r:id="rId5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椭圆 7">
            <a:hlinkClick r:id="rId6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7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2776" name="矩形 2"/>
          <p:cNvSpPr>
            <a:spLocks noChangeAspect="1"/>
          </p:cNvSpPr>
          <p:nvPr/>
        </p:nvSpPr>
        <p:spPr bwMode="auto">
          <a:xfrm>
            <a:off x="508000" y="992188"/>
            <a:ext cx="81280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时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Times New Roman" pitchFamily="18" charset="0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夫子时然后言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副词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在适当的时候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四时之景不同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名词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季节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指春夏秋冬四季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感时花溅泪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恨别鸟惊心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名词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时事、时势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不拘于时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学于余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名词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时俗、时尚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⑤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天时不如地利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名词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时机、机遇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⑥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学而时习之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不亦说乎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副词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时常、常常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然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其然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指示代词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这样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吴广以为然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形容词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正确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成然之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动词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认为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……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对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虎视之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庞然大物也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形容词词尾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200">
                <a:solidFill>
                  <a:srgbClr val="000000"/>
                </a:solidFill>
                <a:latin typeface="宋体" charset="-122"/>
                <a:ea typeface="方正书宋_GBK"/>
                <a:cs typeface="方正书宋_GBK"/>
              </a:rPr>
              <a:t>……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的样子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⑤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然往来视之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觉无异能者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连词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但是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925763" y="1484313"/>
            <a:ext cx="2273300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932113" y="1889125"/>
            <a:ext cx="3171825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121150" y="2295525"/>
            <a:ext cx="1984375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270250" y="2701925"/>
            <a:ext cx="1984375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940050" y="3095625"/>
            <a:ext cx="1984375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841750" y="3498850"/>
            <a:ext cx="1984375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820863" y="4318000"/>
            <a:ext cx="1695450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651125" y="4703763"/>
            <a:ext cx="1438275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2098675" y="5118100"/>
            <a:ext cx="1979613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3556000" y="5511800"/>
            <a:ext cx="2836863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4125913" y="5918200"/>
            <a:ext cx="1150937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0" grpId="0" animBg="1"/>
      <p:bldP spid="21" grpId="0" animBg="1"/>
      <p:bldP spid="2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3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4" name="椭圆 3">
            <a:hlinkClick r:id="rId3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椭圆 4">
            <a:hlinkClick r:id="rId4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椭圆 5">
            <a:hlinkClick r:id="rId5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椭圆 6">
            <a:hlinkClick r:id="rId6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椭圆 7">
            <a:hlinkClick r:id="rId7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8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090" name="矩形 1"/>
          <p:cNvSpPr>
            <a:spLocks noChangeAspect="1"/>
          </p:cNvSpPr>
          <p:nvPr/>
        </p:nvSpPr>
        <p:spPr bwMode="auto">
          <a:xfrm>
            <a:off x="508000" y="2587625"/>
            <a:ext cx="1873250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词类活用</a:t>
            </a:r>
            <a:r>
              <a:rPr lang="en-US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</p:txBody>
      </p:sp>
      <p:graphicFrame>
        <p:nvGraphicFramePr>
          <p:cNvPr id="3082" name="Object 10"/>
          <p:cNvGraphicFramePr>
            <a:graphicFrameLocks noChangeAspect="1"/>
          </p:cNvGraphicFramePr>
          <p:nvPr/>
        </p:nvGraphicFramePr>
        <p:xfrm>
          <a:off x="312738" y="3065463"/>
          <a:ext cx="8128000" cy="1371600"/>
        </p:xfrm>
        <a:graphic>
          <a:graphicData uri="http://schemas.openxmlformats.org/presentationml/2006/ole">
            <p:oleObj spid="_x0000_s3082" name="文档" r:id="rId9" imgW="3839157" imgH="648476" progId="">
              <p:embed/>
            </p:oleObj>
          </a:graphicData>
        </a:graphic>
      </p:graphicFrame>
      <p:sp>
        <p:nvSpPr>
          <p:cNvPr id="11" name="矩形 10"/>
          <p:cNvSpPr/>
          <p:nvPr/>
        </p:nvSpPr>
        <p:spPr>
          <a:xfrm>
            <a:off x="2436813" y="3105150"/>
            <a:ext cx="2833687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898775" y="3562350"/>
            <a:ext cx="2495550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711450" y="4025900"/>
            <a:ext cx="2570163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4" name="椭圆 3">
            <a:hlinkClick r:id="rId2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椭圆 4">
            <a:hlinkClick r:id="rId3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椭圆 5">
            <a:hlinkClick r:id="rId4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椭圆 6">
            <a:hlinkClick r:id="rId5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椭圆 7">
            <a:hlinkClick r:id="rId6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7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3413"/>
            <a:ext cx="8128000" cy="33051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特殊句式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子问公叔文子于公明贾曰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状语后置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以告者过也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省略句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富与贵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是人之所欲也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文之以礼乐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状语后置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君子义以为上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宾语前置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(6)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德之不修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学之不讲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宾语前置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(7)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非其鬼而祭之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谄也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370388" y="2409825"/>
            <a:ext cx="1087437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698750" y="2792413"/>
            <a:ext cx="790575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889375" y="3211513"/>
            <a:ext cx="790575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700338" y="3603625"/>
            <a:ext cx="1087437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981325" y="4022725"/>
            <a:ext cx="1085850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603625" y="4416425"/>
            <a:ext cx="1085850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608388" y="4829175"/>
            <a:ext cx="790575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0" name="矩形 19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名句名篇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716213"/>
            <a:ext cx="8128000" cy="16795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饭疏食饮水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曲肱而枕之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乐亦在其中矣。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不义而富且贵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于我如浮云。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君子无终食之间违仁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造次必于是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颠沛必于是。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见利思义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见危授命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久要不忘平生之言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亦可以为成人矣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89225" y="2792413"/>
            <a:ext cx="1362075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01738" y="3184525"/>
            <a:ext cx="1652587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92538" y="3594100"/>
            <a:ext cx="1362075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16025" y="3994150"/>
            <a:ext cx="1093788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387600" y="3994150"/>
            <a:ext cx="1093788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文本图解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992188"/>
            <a:ext cx="8128000" cy="542925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子曰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富而可求也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虽执鞭之士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吾亦为之。如不可求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从吾所好。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译文：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孔子说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富贵如果求而不违背道义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即使是手持鞭子的下等差事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我也愿意去做。如果求而违背道义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就要顺从我喜欢的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道义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赏析：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后人因为孔子曾说过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君子喻于义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小人喻于利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就误认为孔子鄙视富贵、从不言利。其实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孔子只是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罕言利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并非完全不言利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也并不鄙视富贵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更没有将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完全对立。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他懂得一个人要生存、生活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必须要有一定的物质基础作为保障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也知道追求富贵、富足的生活是人无法回避的欲望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因此只要合乎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而能够得到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即便是做卑微的差役也是可以的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他反对的是为了富贵与利而不惜损害大义的行为。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这些话语不仅无损孔子的伟大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反而让我们真切地感受到孔子思想的深刻、人格的高贵。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金牌学案14模板">
  <a:themeElements>
    <a:clrScheme name="气流">
      <a:dk1>
        <a:sysClr val="windowText" lastClr="000000"/>
      </a:dk1>
      <a:lt1>
        <a:sysClr val="window" lastClr="CCE8C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Office 经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金牌学案14模板</Template>
  <TotalTime>150</TotalTime>
  <Words>1677</Words>
  <Application>Microsoft Office PowerPoint</Application>
  <PresentationFormat>全屏显示(4:3)</PresentationFormat>
  <Paragraphs>124</Paragraphs>
  <Slides>13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演示文稿设计模板</vt:lpstr>
      </vt:variant>
      <vt:variant>
        <vt:i4>14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37" baseType="lpstr">
      <vt:lpstr>Arial</vt:lpstr>
      <vt:lpstr>宋体</vt:lpstr>
      <vt:lpstr>黑体</vt:lpstr>
      <vt:lpstr>Calibri</vt:lpstr>
      <vt:lpstr>Calibri Light</vt:lpstr>
      <vt:lpstr>Times New Roman</vt:lpstr>
      <vt:lpstr>NEU-BZ-S92</vt:lpstr>
      <vt:lpstr>方正书宋_GBK</vt:lpstr>
      <vt:lpstr>楷体</vt:lpstr>
      <vt:lpstr>金牌学案14模板</vt:lpstr>
      <vt:lpstr>自定义设计方案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Windows 用户</cp:lastModifiedBy>
  <cp:revision>31</cp:revision>
  <dcterms:created xsi:type="dcterms:W3CDTF">2015-07-28T05:59:53Z</dcterms:created>
  <dcterms:modified xsi:type="dcterms:W3CDTF">2016-09-19T01:42:27Z</dcterms:modified>
</cp:coreProperties>
</file>