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9" r:id="rId3"/>
    <p:sldId id="295" r:id="rId4"/>
    <p:sldId id="275" r:id="rId5"/>
    <p:sldId id="260" r:id="rId6"/>
    <p:sldId id="293" r:id="rId7"/>
    <p:sldId id="283" r:id="rId8"/>
    <p:sldId id="286" r:id="rId9"/>
    <p:sldId id="285" r:id="rId10"/>
    <p:sldId id="294" r:id="rId11"/>
    <p:sldId id="287" r:id="rId12"/>
    <p:sldId id="288" r:id="rId13"/>
    <p:sldId id="270" r:id="rId14"/>
    <p:sldId id="271" r:id="rId15"/>
    <p:sldId id="272" r:id="rId16"/>
    <p:sldId id="273" r:id="rId17"/>
    <p:sldId id="27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6600"/>
    <a:srgbClr val="FF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DD738-456B-442F-8CDE-2E8748004638}" type="datetimeFigureOut">
              <a:rPr lang="zh-CN" altLang="en-US" smtClean="0"/>
              <a:pPr/>
              <a:t>2016/12/31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A4C35-6756-4AFB-B314-089CDAEAB0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46805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08104" y="2564904"/>
            <a:ext cx="3312368" cy="1080120"/>
          </a:xfrm>
        </p:spPr>
        <p:txBody>
          <a:bodyPr>
            <a:noAutofit/>
          </a:bodyPr>
          <a:lstStyle/>
          <a:p>
            <a:r>
              <a:rPr lang="en-US" altLang="zh-CN" sz="6600" dirty="0" smtClean="0">
                <a:latin typeface="Adobe 黑体 Std R" pitchFamily="34" charset="-122"/>
                <a:ea typeface="Adobe 黑体 Std R" pitchFamily="34" charset="-122"/>
              </a:rPr>
              <a:t/>
            </a:r>
            <a:br>
              <a:rPr lang="en-US" altLang="zh-CN" sz="6600" dirty="0" smtClean="0">
                <a:latin typeface="Adobe 黑体 Std R" pitchFamily="34" charset="-122"/>
                <a:ea typeface="Adobe 黑体 Std R" pitchFamily="34" charset="-122"/>
              </a:rPr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宜阳县锦屏镇一中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赞   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21088"/>
            <a:ext cx="8229600" cy="1905075"/>
          </a:xfrm>
        </p:spPr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43009" name="Picture 1" descr="C:\Users\Administrator\AppData\Roaming\Tencent\Users\353194955\QQ\WinTemp\RichOle\29YU~%JA(U$2`[$Z@F6UIY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2843808" cy="4320480"/>
          </a:xfrm>
          <a:prstGeom prst="rect">
            <a:avLst/>
          </a:prstGeom>
          <a:noFill/>
        </p:spPr>
      </p:pic>
      <p:pic>
        <p:nvPicPr>
          <p:cNvPr id="43010" name="Picture 2" descr="C:\Users\Administrator\AppData\Roaming\Tencent\Users\353194955\QQ\WinTemp\RichOle\~73YZLGBC~2NWQMHOV0GBJ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628800"/>
            <a:ext cx="3286125" cy="4257675"/>
          </a:xfrm>
          <a:prstGeom prst="rect">
            <a:avLst/>
          </a:prstGeom>
          <a:noFill/>
        </p:spPr>
      </p:pic>
      <p:pic>
        <p:nvPicPr>
          <p:cNvPr id="43011" name="Picture 3" descr="C:\Users\Administrator\AppData\Roaming\Tencent\Users\353194955\QQ\WinTemp\RichOle\W45O}H6((WP16GIXMNT@OW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628800"/>
            <a:ext cx="2987824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</a:rPr>
              <a:t>文中抓住了春草的什么特点？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7664" y="2204864"/>
            <a:ext cx="6192688" cy="352839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情态（钻）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质地（嫩）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色彩（绿）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涨势（满）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春草勃发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70186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红的像火   粉的像霞    白的像雪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2420888"/>
            <a:ext cx="3384376" cy="1656184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38915" name="Picture 3" descr="C:\Users\Administrator\Desktop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3059832" cy="3816424"/>
          </a:xfrm>
          <a:prstGeom prst="rect">
            <a:avLst/>
          </a:prstGeom>
          <a:noFill/>
        </p:spPr>
      </p:pic>
      <p:pic>
        <p:nvPicPr>
          <p:cNvPr id="38916" name="Picture 4" descr="C:\Users\Administrator\AppData\Roaming\Tencent\Users\353194955\QQ\WinTemp\RichOle\H]~NT6~HP@XUH0~HF1FI{S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5" y="1916832"/>
            <a:ext cx="3240360" cy="3816424"/>
          </a:xfrm>
          <a:prstGeom prst="rect">
            <a:avLst/>
          </a:prstGeom>
          <a:noFill/>
        </p:spPr>
      </p:pic>
      <p:pic>
        <p:nvPicPr>
          <p:cNvPr id="38918" name="Picture 6" descr="C:\Users\Administrator\AppData\Roaming\Tencent\Users\353194955\QQ\WinTemp\RichOle\Z4C3E``MLO}4DZ3B0M_MRL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772816"/>
            <a:ext cx="298782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主题归纳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80528" y="4797152"/>
            <a:ext cx="9324528" cy="2060848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      </a:t>
            </a:r>
            <a:r>
              <a:rPr lang="zh-CN" altLang="zh-CN" sz="1800" dirty="0" smtClean="0"/>
              <a:t>朱</a:t>
            </a:r>
            <a:r>
              <a:rPr lang="zh-CN" altLang="zh-CN" sz="1800" dirty="0"/>
              <a:t>自清先生用孩子般的心灵，借孩子的眼睛对春天作了全面、精细的观察，抓住了春天的特点，准确、生动地描绘出了江南的春天所特有的景象，抒发了对春天的赞美之情，表达了作者热爱生活、积极进取、奋发向上的思想感情。</a:t>
            </a:r>
          </a:p>
          <a:p>
            <a:r>
              <a:rPr lang="en-US" altLang="zh-CN" sz="1800" dirty="0" smtClean="0"/>
              <a:t>     </a:t>
            </a:r>
            <a:r>
              <a:rPr lang="zh-CN" altLang="zh-CN" sz="1800" dirty="0" smtClean="0"/>
              <a:t>中</a:t>
            </a:r>
            <a:r>
              <a:rPr lang="zh-CN" altLang="zh-CN" sz="1800" dirty="0"/>
              <a:t>心思想：本文通过描绘花草争荣、生机勃勃的春天美景，赞美了春天带给人们的无限希望，激励人们在大好春光里劳作</a:t>
            </a:r>
            <a:r>
              <a:rPr lang="en-US" altLang="zh-CN" sz="1800" dirty="0"/>
              <a:t>,</a:t>
            </a:r>
            <a:r>
              <a:rPr lang="zh-CN" altLang="zh-CN" sz="1800" dirty="0"/>
              <a:t>奋然向前，表达了作者热爱春天，热爱生活的情感。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zh-CN" altLang="en-US" dirty="0" smtClean="0"/>
              <a:t>写作特点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995" y="1052737"/>
            <a:ext cx="8229600" cy="5102002"/>
          </a:xfrm>
        </p:spPr>
        <p:txBody>
          <a:bodyPr/>
          <a:lstStyle/>
          <a:p>
            <a:r>
              <a:rPr lang="en-US" altLang="zh-CN" sz="2000" dirty="0"/>
              <a:t>1.</a:t>
            </a:r>
            <a:r>
              <a:rPr lang="zh-CN" altLang="zh-CN" sz="2000" dirty="0"/>
              <a:t>生动丰富的语言</a:t>
            </a:r>
          </a:p>
          <a:p>
            <a:r>
              <a:rPr lang="zh-CN" altLang="zh-CN" sz="2000" dirty="0"/>
              <a:t>2.善用比喻、拟人、排比等修辞手法</a:t>
            </a:r>
            <a:endParaRPr lang="zh-CN" altLang="zh-CN" sz="2000" b="1" dirty="0"/>
          </a:p>
          <a:p>
            <a:r>
              <a:rPr lang="en-US" altLang="zh-CN" sz="2000" dirty="0"/>
              <a:t>3</a:t>
            </a:r>
            <a:r>
              <a:rPr lang="en-US" altLang="zh-CN" sz="2000" i="1" dirty="0"/>
              <a:t>.</a:t>
            </a:r>
            <a:r>
              <a:rPr lang="zh-CN" altLang="zh-CN" sz="2000" dirty="0"/>
              <a:t>善于多角度描写景物</a:t>
            </a:r>
          </a:p>
          <a:p>
            <a:r>
              <a:rPr lang="en-US" altLang="zh-CN" sz="2000" dirty="0"/>
              <a:t>4.</a:t>
            </a:r>
            <a:r>
              <a:rPr lang="zh-CN" altLang="zh-CN" sz="2000" dirty="0"/>
              <a:t>观察细致，抓住特征写景</a:t>
            </a:r>
          </a:p>
          <a:p>
            <a:endParaRPr lang="zh-CN" altLang="en-US" dirty="0"/>
          </a:p>
        </p:txBody>
      </p:sp>
      <p:pic>
        <p:nvPicPr>
          <p:cNvPr id="4" name="Picture 2" descr="E:\语文七上摘录\春\QQ截图20160711142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564904"/>
            <a:ext cx="7209121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文笔特点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/>
          <a:lstStyle/>
          <a:p>
            <a:r>
              <a:rPr lang="zh-CN" altLang="en-US" sz="2400" dirty="0" smtClean="0"/>
              <a:t>一、诗情与画意的结合和谐地创造情景交融的境界。</a:t>
            </a:r>
            <a:endParaRPr lang="en-US" altLang="zh-CN" sz="2400" dirty="0" smtClean="0"/>
          </a:p>
          <a:p>
            <a:r>
              <a:rPr lang="zh-CN" altLang="en-US" sz="2400" dirty="0" smtClean="0"/>
              <a:t>二、结构严密，层次井然中见跌宕变化。</a:t>
            </a:r>
            <a:endParaRPr lang="en-US" altLang="zh-CN" sz="2400" dirty="0" smtClean="0"/>
          </a:p>
          <a:p>
            <a:r>
              <a:rPr lang="zh-CN" altLang="en-US" sz="2400" dirty="0" smtClean="0"/>
              <a:t>三、语言朴实、隽永。作者善于提炼通俗易懂、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生动形象的口语。</a:t>
            </a:r>
            <a:endParaRPr lang="zh-CN" altLang="zh-CN" sz="2400" dirty="0"/>
          </a:p>
          <a:p>
            <a:endParaRPr lang="zh-CN" altLang="en-US" dirty="0"/>
          </a:p>
        </p:txBody>
      </p:sp>
      <p:pic>
        <p:nvPicPr>
          <p:cNvPr id="4" name="Picture 2" descr="E:\语文七上摘录\春\QQ截图20160711142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924944"/>
            <a:ext cx="7209121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主旨大意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altLang="zh-CN" sz="2400" dirty="0" smtClean="0"/>
              <a:t>         </a:t>
            </a:r>
            <a:r>
              <a:rPr lang="zh-CN" altLang="zh-CN" sz="2400" dirty="0" smtClean="0"/>
              <a:t>抓</a:t>
            </a:r>
            <a:r>
              <a:rPr lang="zh-CN" altLang="zh-CN" sz="2400" dirty="0"/>
              <a:t>住春天的特点，准确、生动地用诗的笔调描绘着了一副春回大地、万物复苏、生机勃勃的景象。抒发了对春天的赞美之情，表达作者热爱生活、积极进取、奋发向上、憧憬未来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pic>
        <p:nvPicPr>
          <p:cNvPr id="4" name="Picture 2" descr="E:\语文七上摘录\春\QQ截图20160711143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068960"/>
            <a:ext cx="823865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5122" name="Picture 2" descr="E:\语文七上摘录\春\QQ截图201607111431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48680"/>
            <a:ext cx="8119268" cy="550604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195736" y="1844824"/>
            <a:ext cx="46622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       谢   谢</a:t>
            </a:r>
            <a:r>
              <a:rPr lang="zh-CN" altLang="en-US" sz="6600" dirty="0" smtClean="0"/>
              <a:t/>
            </a:r>
            <a:br>
              <a:rPr lang="zh-CN" altLang="en-US" sz="6600" dirty="0" smtClean="0"/>
            </a:b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545035"/>
          </a:xfrm>
        </p:spPr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39937" name="Picture 1" descr="C:\Users\Administrator\AppData\Roaming\Tencent\Users\353194955\QQ\WinTemp\RichOle\OWD}%@8)008J[M_7Z[}Y71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3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576064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7744" y="3645025"/>
            <a:ext cx="5184576" cy="360040"/>
          </a:xfrm>
        </p:spPr>
        <p:txBody>
          <a:bodyPr>
            <a:normAutofit fontScale="70000" lnSpcReduction="20000"/>
          </a:bodyPr>
          <a:lstStyle/>
          <a:p>
            <a:endParaRPr lang="zh-CN" altLang="en-US" dirty="0"/>
          </a:p>
        </p:txBody>
      </p:sp>
      <p:pic>
        <p:nvPicPr>
          <p:cNvPr id="46082" name="Picture 2" descr="http://www.pptok.com/d/file/p/20161120/small9d074036277970434c049efbea5855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848872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9"/>
            <a:ext cx="8784976" cy="2160239"/>
          </a:xfrm>
        </p:spPr>
        <p:txBody>
          <a:bodyPr>
            <a:noAutofit/>
          </a:bodyPr>
          <a:lstStyle/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一、有感情地进行朗读，学习本文准确生动的用词，体会本文的语言风格。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二、学习作者抓住景物特征，深入细致多角度观察景物的方法。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三、培养学生热爱大自然、热爱生活的感情。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zh-CN" altLang="en-US" dirty="0" smtClean="0"/>
              <a:t>文章赏析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18002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sz="2800" dirty="0" smtClean="0">
                <a:solidFill>
                  <a:srgbClr val="6600FF"/>
                </a:solidFill>
              </a:rPr>
              <a:t>      </a:t>
            </a:r>
            <a:r>
              <a:rPr lang="zh-CN" altLang="zh-CN" sz="2800" dirty="0" smtClean="0">
                <a:solidFill>
                  <a:srgbClr val="6600FF"/>
                </a:solidFill>
              </a:rPr>
              <a:t>《</a:t>
            </a:r>
            <a:r>
              <a:rPr lang="zh-CN" altLang="zh-CN" sz="2800" dirty="0">
                <a:solidFill>
                  <a:srgbClr val="6600FF"/>
                </a:solidFill>
              </a:rPr>
              <a:t>春》是朱自清先生的名篇之一。本文借景抒情、情景交融。这篇散文以诗的笔调，作者抓住春的特点，用火热的情感、清丽的色彩，通过有层次的、生</a:t>
            </a:r>
            <a:r>
              <a:rPr lang="zh-CN" altLang="zh-CN" sz="2800" dirty="0" smtClean="0">
                <a:solidFill>
                  <a:srgbClr val="6600FF"/>
                </a:solidFill>
              </a:rPr>
              <a:t>动的</a:t>
            </a:r>
            <a:r>
              <a:rPr lang="zh-CN" altLang="zh-CN" sz="2800" dirty="0">
                <a:solidFill>
                  <a:srgbClr val="6600FF"/>
                </a:solidFill>
              </a:rPr>
              <a:t>描绘，画出了生机盎然的春的形象，歌唱春的创造力，赞美春天的无限希望，传递出作者内心蕴涵的蓬勃向上、奋发创新的真挚情感。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Administrator\AppData\Roaming\Tencent\Users\353194955\QQ\WinTemp\RichOle\)JE$2@A2A~T%4XX049L%{%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7704856" cy="3024336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听读课文录音（配乐）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4000" dirty="0" smtClean="0"/>
              <a:t> </a:t>
            </a:r>
            <a:r>
              <a:rPr lang="zh-CN" altLang="en-US" sz="2000" dirty="0" smtClean="0">
                <a:solidFill>
                  <a:schemeClr val="tx1"/>
                </a:solidFill>
              </a:rPr>
              <a:t>思考</a:t>
            </a:r>
            <a:r>
              <a:rPr lang="en-US" altLang="zh-CN" sz="2000" dirty="0" smtClean="0">
                <a:solidFill>
                  <a:schemeClr val="tx1"/>
                </a:solidFill>
              </a:rPr>
              <a:t>1</a:t>
            </a:r>
            <a:r>
              <a:rPr lang="zh-CN" altLang="en-US" sz="2000" dirty="0" smtClean="0">
                <a:solidFill>
                  <a:schemeClr val="tx1"/>
                </a:solidFill>
              </a:rPr>
              <a:t>：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rot="10800000" flipV="1">
            <a:off x="539544" y="4365104"/>
            <a:ext cx="7704855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思考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</a:t>
            </a:r>
            <a:r>
              <a:rPr lang="zh-CN" altLang="en-US" sz="2000" dirty="0" smtClean="0">
                <a:solidFill>
                  <a:srgbClr val="C00000"/>
                </a:solidFill>
              </a:rPr>
              <a:t>感情变化    </a:t>
            </a:r>
            <a:r>
              <a:rPr lang="zh-CN" altLang="en-US" sz="2000" dirty="0" smtClean="0">
                <a:solidFill>
                  <a:schemeClr val="accent3">
                    <a:lumMod val="75000"/>
                  </a:schemeClr>
                </a:solidFill>
              </a:rPr>
              <a:t>急切 、喜悦        轻松 、明快         振奋、高昂      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4355976" y="465313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6156176" y="45811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67544" y="4869160"/>
            <a:ext cx="77048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思考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</a:t>
            </a:r>
            <a:r>
              <a:rPr lang="zh-CN" altLang="en-US" sz="2000" dirty="0" smtClean="0">
                <a:solidFill>
                  <a:srgbClr val="6600FF"/>
                </a:solidFill>
              </a:rPr>
              <a:t>文章整体上只要写了什么内容？</a:t>
            </a:r>
            <a:endParaRPr lang="en-US" altLang="zh-CN" sz="2000" dirty="0" smtClean="0">
              <a:solidFill>
                <a:srgbClr val="66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</a:rPr>
              <a:t>                      抒发了作者怎样的感情？</a:t>
            </a:r>
            <a:endParaRPr lang="zh-CN" alt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980728"/>
            <a:ext cx="4320480" cy="7200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pic>
        <p:nvPicPr>
          <p:cNvPr id="7" name="内容占位符 6" descr="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76673"/>
            <a:ext cx="9144000" cy="417646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6600"/>
                </a:solidFill>
              </a:rPr>
              <a:t>盼    春</a:t>
            </a:r>
            <a:endParaRPr lang="zh-CN" altLang="en-US" dirty="0">
              <a:solidFill>
                <a:srgbClr val="FF66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                     作者的心情怎样？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                          </a:t>
            </a:r>
            <a:r>
              <a:rPr lang="zh-CN" altLang="en-US" dirty="0" smtClean="0">
                <a:solidFill>
                  <a:srgbClr val="00B050"/>
                </a:solidFill>
              </a:rPr>
              <a:t>急切      喜悦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72819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                       绘       春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</a:t>
            </a:r>
            <a:r>
              <a:rPr lang="zh-CN" altLang="en-US" sz="2200" dirty="0" smtClean="0">
                <a:solidFill>
                  <a:schemeClr val="accent4">
                    <a:lumMod val="50000"/>
                  </a:schemeClr>
                </a:solidFill>
              </a:rPr>
              <a:t>春草图            </a:t>
            </a:r>
            <a:r>
              <a:rPr lang="zh-CN" altLang="en-US" sz="2200" dirty="0" smtClean="0">
                <a:solidFill>
                  <a:srgbClr val="FF0000"/>
                </a:solidFill>
              </a:rPr>
              <a:t>春花图                </a:t>
            </a:r>
            <a:r>
              <a:rPr lang="zh-CN" altLang="en-US" sz="2200" dirty="0" smtClean="0">
                <a:solidFill>
                  <a:schemeClr val="accent2"/>
                </a:solidFill>
              </a:rPr>
              <a:t>春风图</a:t>
            </a:r>
            <a:r>
              <a:rPr lang="zh-CN" altLang="en-US" sz="2200" dirty="0" smtClean="0">
                <a:solidFill>
                  <a:srgbClr val="FF0000"/>
                </a:solidFill>
              </a:rPr>
              <a:t>                </a:t>
            </a:r>
            <a:r>
              <a:rPr lang="zh-CN" altLang="en-US" sz="2200" dirty="0" smtClean="0">
                <a:solidFill>
                  <a:schemeClr val="accent6"/>
                </a:solidFill>
              </a:rPr>
              <a:t>春雨图</a:t>
            </a:r>
            <a:r>
              <a:rPr lang="zh-CN" altLang="en-US" sz="2200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2200" dirty="0" smtClean="0">
                <a:solidFill>
                  <a:srgbClr val="FF6600"/>
                </a:solidFill>
              </a:rPr>
              <a:t>迎春图</a:t>
            </a:r>
            <a:r>
              <a:rPr lang="zh-CN" altLang="en-US" sz="2200" dirty="0" smtClean="0">
                <a:solidFill>
                  <a:srgbClr val="FF0000"/>
                </a:solidFill>
              </a:rPr>
              <a:t>  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5843" name="Picture 3" descr="C:\Users\Administrator\Desktop\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1691679" cy="2769171"/>
          </a:xfrm>
          <a:prstGeom prst="rect">
            <a:avLst/>
          </a:prstGeom>
          <a:noFill/>
        </p:spPr>
      </p:pic>
      <p:pic>
        <p:nvPicPr>
          <p:cNvPr id="35844" name="Picture 4" descr="C:\Users\Administrator\Desktop\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1" y="2708920"/>
            <a:ext cx="1800200" cy="2736304"/>
          </a:xfrm>
          <a:prstGeom prst="rect">
            <a:avLst/>
          </a:prstGeom>
          <a:noFill/>
        </p:spPr>
      </p:pic>
      <p:pic>
        <p:nvPicPr>
          <p:cNvPr id="35845" name="Picture 5" descr="C:\Users\Administrator\Desktop\0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708920"/>
            <a:ext cx="1864246" cy="2736304"/>
          </a:xfrm>
          <a:prstGeom prst="rect">
            <a:avLst/>
          </a:prstGeom>
          <a:noFill/>
        </p:spPr>
      </p:pic>
      <p:pic>
        <p:nvPicPr>
          <p:cNvPr id="35846" name="Picture 6" descr="C:\Users\Administrator\Desktop\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708920"/>
            <a:ext cx="1763688" cy="2736304"/>
          </a:xfrm>
          <a:prstGeom prst="rect">
            <a:avLst/>
          </a:prstGeom>
          <a:noFill/>
        </p:spPr>
      </p:pic>
      <p:pic>
        <p:nvPicPr>
          <p:cNvPr id="35848" name="Picture 8" descr="C:\Users\Administrator\AppData\Roaming\Tencent\Users\353194955\QQ\WinTemp\RichOle\X0O%~G7T5RFBK6}Y8Q0~58P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708920"/>
            <a:ext cx="2019300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254</TotalTime>
  <Words>754</Words>
  <Application>Microsoft Office PowerPoint</Application>
  <PresentationFormat>全屏显示(4:3)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龙腾四海</vt:lpstr>
      <vt:lpstr>  宜阳县锦屏镇一中</vt:lpstr>
      <vt:lpstr>幻灯片 2</vt:lpstr>
      <vt:lpstr>幻灯片 3</vt:lpstr>
      <vt:lpstr>教学目标</vt:lpstr>
      <vt:lpstr>文章赏析</vt:lpstr>
      <vt:lpstr>     听读课文录音（配乐）  思考1：</vt:lpstr>
      <vt:lpstr>幻灯片 7</vt:lpstr>
      <vt:lpstr>盼    春</vt:lpstr>
      <vt:lpstr>                       绘       春     春草图            春花图                春风图                春雨图              迎春图   </vt:lpstr>
      <vt:lpstr>赞   春</vt:lpstr>
      <vt:lpstr>文中抓住了春草的什么特点？</vt:lpstr>
      <vt:lpstr>红的像火   粉的像霞    白的像雪</vt:lpstr>
      <vt:lpstr>主题归纳</vt:lpstr>
      <vt:lpstr>写作特点</vt:lpstr>
      <vt:lpstr>文笔特点</vt:lpstr>
      <vt:lpstr>主旨大意</vt:lpstr>
      <vt:lpstr>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语文七年级上册</dc:title>
  <dc:creator>User</dc:creator>
  <cp:lastModifiedBy>Administrator</cp:lastModifiedBy>
  <cp:revision>78</cp:revision>
  <dcterms:created xsi:type="dcterms:W3CDTF">2016-07-11T05:24:00Z</dcterms:created>
  <dcterms:modified xsi:type="dcterms:W3CDTF">2016-12-31T02:25:03Z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