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142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129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136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119.xml" ContentType="application/vnd.openxmlformats-officedocument.presentationml.slide+xml"/>
  <Override PartName="/ppt/slides/slide139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126.xml" ContentType="application/vnd.openxmlformats-officedocument.presentationml.slide+xml"/>
  <Override PartName="/ppt/slides/slide128.xml" ContentType="application/vnd.openxmlformats-officedocument.presentationml.slide+xml"/>
  <Override PartName="/ppt/slides/slide137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38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9" r:id="rId3"/>
    <p:sldId id="257" r:id="rId4"/>
    <p:sldId id="264" r:id="rId5"/>
    <p:sldId id="273" r:id="rId6"/>
    <p:sldId id="266" r:id="rId7"/>
    <p:sldId id="267" r:id="rId8"/>
    <p:sldId id="263" r:id="rId9"/>
    <p:sldId id="261" r:id="rId10"/>
    <p:sldId id="258" r:id="rId11"/>
    <p:sldId id="259" r:id="rId12"/>
    <p:sldId id="289" r:id="rId13"/>
    <p:sldId id="260" r:id="rId14"/>
    <p:sldId id="385" r:id="rId15"/>
    <p:sldId id="275" r:id="rId16"/>
    <p:sldId id="276" r:id="rId17"/>
    <p:sldId id="384" r:id="rId18"/>
    <p:sldId id="288" r:id="rId19"/>
    <p:sldId id="284" r:id="rId20"/>
    <p:sldId id="291" r:id="rId21"/>
    <p:sldId id="270" r:id="rId22"/>
    <p:sldId id="271" r:id="rId23"/>
    <p:sldId id="272" r:id="rId24"/>
    <p:sldId id="387" r:id="rId25"/>
    <p:sldId id="386" r:id="rId26"/>
    <p:sldId id="297" r:id="rId27"/>
    <p:sldId id="290" r:id="rId28"/>
    <p:sldId id="285" r:id="rId29"/>
    <p:sldId id="274" r:id="rId30"/>
    <p:sldId id="277" r:id="rId31"/>
    <p:sldId id="281" r:id="rId32"/>
    <p:sldId id="282" r:id="rId33"/>
    <p:sldId id="279" r:id="rId34"/>
    <p:sldId id="280" r:id="rId35"/>
    <p:sldId id="294" r:id="rId36"/>
    <p:sldId id="295" r:id="rId37"/>
    <p:sldId id="278" r:id="rId38"/>
    <p:sldId id="292" r:id="rId39"/>
    <p:sldId id="296" r:id="rId40"/>
    <p:sldId id="286" r:id="rId41"/>
    <p:sldId id="389" r:id="rId42"/>
    <p:sldId id="388" r:id="rId43"/>
    <p:sldId id="268" r:id="rId44"/>
    <p:sldId id="299" r:id="rId45"/>
    <p:sldId id="300" r:id="rId46"/>
    <p:sldId id="302" r:id="rId47"/>
    <p:sldId id="301" r:id="rId48"/>
    <p:sldId id="305" r:id="rId49"/>
    <p:sldId id="303" r:id="rId50"/>
    <p:sldId id="287" r:id="rId51"/>
    <p:sldId id="298" r:id="rId52"/>
    <p:sldId id="307" r:id="rId53"/>
    <p:sldId id="308" r:id="rId54"/>
    <p:sldId id="309" r:id="rId55"/>
    <p:sldId id="310" r:id="rId56"/>
    <p:sldId id="316" r:id="rId57"/>
    <p:sldId id="317" r:id="rId58"/>
    <p:sldId id="318" r:id="rId59"/>
    <p:sldId id="319" r:id="rId60"/>
    <p:sldId id="320" r:id="rId61"/>
    <p:sldId id="321" r:id="rId62"/>
    <p:sldId id="322" r:id="rId63"/>
    <p:sldId id="331" r:id="rId64"/>
    <p:sldId id="323" r:id="rId65"/>
    <p:sldId id="333" r:id="rId66"/>
    <p:sldId id="338" r:id="rId67"/>
    <p:sldId id="314" r:id="rId68"/>
    <p:sldId id="312" r:id="rId69"/>
    <p:sldId id="335" r:id="rId70"/>
    <p:sldId id="315" r:id="rId71"/>
    <p:sldId id="313" r:id="rId72"/>
    <p:sldId id="334" r:id="rId73"/>
    <p:sldId id="330" r:id="rId74"/>
    <p:sldId id="344" r:id="rId75"/>
    <p:sldId id="324" r:id="rId76"/>
    <p:sldId id="347" r:id="rId77"/>
    <p:sldId id="336" r:id="rId78"/>
    <p:sldId id="342" r:id="rId79"/>
    <p:sldId id="340" r:id="rId80"/>
    <p:sldId id="341" r:id="rId81"/>
    <p:sldId id="337" r:id="rId82"/>
    <p:sldId id="351" r:id="rId83"/>
    <p:sldId id="355" r:id="rId84"/>
    <p:sldId id="348" r:id="rId85"/>
    <p:sldId id="356" r:id="rId86"/>
    <p:sldId id="325" r:id="rId87"/>
    <p:sldId id="352" r:id="rId88"/>
    <p:sldId id="311" r:id="rId89"/>
    <p:sldId id="339" r:id="rId90"/>
    <p:sldId id="363" r:id="rId91"/>
    <p:sldId id="362" r:id="rId92"/>
    <p:sldId id="364" r:id="rId93"/>
    <p:sldId id="365" r:id="rId94"/>
    <p:sldId id="366" r:id="rId95"/>
    <p:sldId id="358" r:id="rId96"/>
    <p:sldId id="370" r:id="rId97"/>
    <p:sldId id="367" r:id="rId98"/>
    <p:sldId id="368" r:id="rId99"/>
    <p:sldId id="371" r:id="rId100"/>
    <p:sldId id="326" r:id="rId101"/>
    <p:sldId id="361" r:id="rId102"/>
    <p:sldId id="369" r:id="rId103"/>
    <p:sldId id="374" r:id="rId104"/>
    <p:sldId id="375" r:id="rId105"/>
    <p:sldId id="400" r:id="rId106"/>
    <p:sldId id="380" r:id="rId107"/>
    <p:sldId id="373" r:id="rId108"/>
    <p:sldId id="383" r:id="rId109"/>
    <p:sldId id="379" r:id="rId110"/>
    <p:sldId id="390" r:id="rId111"/>
    <p:sldId id="377" r:id="rId112"/>
    <p:sldId id="392" r:id="rId113"/>
    <p:sldId id="393" r:id="rId114"/>
    <p:sldId id="394" r:id="rId115"/>
    <p:sldId id="391" r:id="rId116"/>
    <p:sldId id="401" r:id="rId117"/>
    <p:sldId id="327" r:id="rId118"/>
    <p:sldId id="395" r:id="rId119"/>
    <p:sldId id="397" r:id="rId120"/>
    <p:sldId id="399" r:id="rId121"/>
    <p:sldId id="403" r:id="rId122"/>
    <p:sldId id="402" r:id="rId123"/>
    <p:sldId id="404" r:id="rId124"/>
    <p:sldId id="328" r:id="rId125"/>
    <p:sldId id="405" r:id="rId126"/>
    <p:sldId id="406" r:id="rId127"/>
    <p:sldId id="407" r:id="rId128"/>
    <p:sldId id="408" r:id="rId129"/>
    <p:sldId id="420" r:id="rId130"/>
    <p:sldId id="329" r:id="rId131"/>
    <p:sldId id="410" r:id="rId132"/>
    <p:sldId id="411" r:id="rId133"/>
    <p:sldId id="412" r:id="rId134"/>
    <p:sldId id="413" r:id="rId135"/>
    <p:sldId id="414" r:id="rId136"/>
    <p:sldId id="415" r:id="rId137"/>
    <p:sldId id="416" r:id="rId138"/>
    <p:sldId id="417" r:id="rId139"/>
    <p:sldId id="418" r:id="rId140"/>
    <p:sldId id="421" r:id="rId141"/>
    <p:sldId id="332" r:id="rId142"/>
    <p:sldId id="396" r:id="rId14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00"/>
    <a:srgbClr val="993300"/>
    <a:srgbClr val="6600CC"/>
    <a:srgbClr val="009900"/>
    <a:srgbClr val="FF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44" y="-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0" d="100"/>
        <a:sy n="3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presProps" Target="pres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slide" Target="slides/slide139.xml"/><Relationship Id="rId14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4F81-9569-40B0-A3D4-2D2CE8CD08FF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DB8A5-8FD2-4B14-913C-C468F747F3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4F81-9569-40B0-A3D4-2D2CE8CD08FF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DB8A5-8FD2-4B14-913C-C468F747F39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4F81-9569-40B0-A3D4-2D2CE8CD08FF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DB8A5-8FD2-4B14-913C-C468F747F3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DE774F81-9569-40B0-A3D4-2D2CE8CD08FF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DB8A5-8FD2-4B14-913C-C468F747F3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4F81-9569-40B0-A3D4-2D2CE8CD08FF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DB8A5-8FD2-4B14-913C-C468F747F3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4F81-9569-40B0-A3D4-2D2CE8CD08FF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DB8A5-8FD2-4B14-913C-C468F747F3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4F81-9569-40B0-A3D4-2D2CE8CD08FF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DB8A5-8FD2-4B14-913C-C468F747F3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4F81-9569-40B0-A3D4-2D2CE8CD08FF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DB8A5-8FD2-4B14-913C-C468F747F3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4F81-9569-40B0-A3D4-2D2CE8CD08FF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DB8A5-8FD2-4B14-913C-C468F747F3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4F81-9569-40B0-A3D4-2D2CE8CD08FF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DB8A5-8FD2-4B14-913C-C468F747F3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4F81-9569-40B0-A3D4-2D2CE8CD08FF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DB8A5-8FD2-4B14-913C-C468F747F3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DE774F81-9569-40B0-A3D4-2D2CE8CD08FF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B1BDB8A5-8FD2-4B14-913C-C468F747F39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ushiwen.org/GuShiWen_4d7d9d4d2a.aspx" TargetMode="External"/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7584" y="1052736"/>
            <a:ext cx="784887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0" dirty="0" smtClean="0">
                <a:latin typeface="Perpetua Titling MT" pitchFamily="18" charset="0"/>
                <a:ea typeface="+mj-ea"/>
              </a:rPr>
              <a:t>    课外古诗词背诵</a:t>
            </a:r>
            <a:endParaRPr lang="en-US" altLang="zh-CN" sz="6000" dirty="0" smtClean="0">
              <a:latin typeface="Perpetua Titling MT" pitchFamily="18" charset="0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6000" dirty="0">
                <a:latin typeface="Perpetua Titling MT" pitchFamily="18" charset="0"/>
                <a:ea typeface="+mj-ea"/>
              </a:rPr>
              <a:t> </a:t>
            </a:r>
            <a:r>
              <a:rPr lang="en-US" altLang="zh-CN" sz="6000" dirty="0" smtClean="0">
                <a:latin typeface="Perpetua Titling MT" pitchFamily="18" charset="0"/>
                <a:ea typeface="+mj-ea"/>
              </a:rPr>
              <a:t>     </a:t>
            </a:r>
            <a:r>
              <a:rPr lang="zh-CN" altLang="en-US" sz="6000" dirty="0" smtClean="0">
                <a:latin typeface="Perpetua Titling MT" pitchFamily="18" charset="0"/>
                <a:ea typeface="+mj-ea"/>
              </a:rPr>
              <a:t>（共</a:t>
            </a:r>
            <a:r>
              <a:rPr lang="en-US" altLang="zh-CN" sz="6000" dirty="0" smtClean="0">
                <a:latin typeface="Perpetua Titling MT" pitchFamily="18" charset="0"/>
                <a:ea typeface="+mj-ea"/>
              </a:rPr>
              <a:t>10</a:t>
            </a:r>
            <a:r>
              <a:rPr lang="zh-CN" altLang="en-US" sz="6000" dirty="0" smtClean="0">
                <a:latin typeface="Perpetua Titling MT" pitchFamily="18" charset="0"/>
                <a:ea typeface="+mj-ea"/>
              </a:rPr>
              <a:t>首）</a:t>
            </a:r>
            <a:endParaRPr lang="en-US" altLang="zh-CN" sz="6000" dirty="0" smtClean="0">
              <a:latin typeface="Perpetua Titling MT" pitchFamily="18" charset="0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6000" dirty="0" smtClean="0">
                <a:latin typeface="Perpetua Titling MT" pitchFamily="18" charset="0"/>
                <a:ea typeface="+mj-ea"/>
              </a:rPr>
              <a:t>        初三上期</a:t>
            </a:r>
            <a:endParaRPr lang="zh-CN" altLang="en-US" sz="6000" dirty="0">
              <a:latin typeface="Perpetua Titling MT" pitchFamily="18" charset="0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251520" y="404664"/>
            <a:ext cx="8676456" cy="5992334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9981" tIns="36501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注释</a:t>
            </a:r>
            <a:b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</a:b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　　（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1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）刈（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yì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）：割。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/>
            </a:r>
            <a:b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</a:b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　　（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2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）陇 ：同“垄”，田埂，这里泛指麦地。 </a:t>
            </a:r>
            <a:b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</a:b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　　（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3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）覆陇黄：小麦黄熟时遮盖住了田埂。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覆：盖。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/>
            </a:r>
            <a:b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</a:b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　　（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4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）妇姑：媳妇和婆婆，这里泛指妇女。 </a:t>
            </a:r>
            <a:b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</a:b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　　荷（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hè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）箪（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dān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）食（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shí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）：担着圆形竹器盛的食物。荷：肩挑。箪食：竹篮盛的食物。 </a:t>
            </a:r>
            <a:b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</a:b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　　童稚携壶浆：小孩子提着用壶装的饮料。浆：古代一种略带酸味的饮料，有时也可以指酒。 </a:t>
            </a:r>
            <a:b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</a:b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　　饷（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xiǎng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）田：给在田里劳动的人送饭 。 </a:t>
            </a:r>
            <a:b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</a:b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　　丁壮：青壮年男子。 </a:t>
            </a:r>
            <a:b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</a:b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　　南冈：地名。 </a:t>
            </a:r>
            <a:b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</a:b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　　（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5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）足蒸暑土气：双脚受地面热气熏蒸。 </a:t>
            </a:r>
            <a:b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</a:b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　　背灼炎天光：脊背受炎热的阳光烘烤。 </a:t>
            </a:r>
            <a:b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</a:b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　　（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6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）惜：珍惜．舍不得浪费。 </a:t>
            </a:r>
            <a:b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</a:b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  <a:cs typeface="宋体" pitchFamily="2" charset="-122"/>
              </a:rPr>
              <a:t>　　</a:t>
            </a:r>
          </a:p>
        </p:txBody>
      </p:sp>
      <p:sp>
        <p:nvSpPr>
          <p:cNvPr id="26626" name="AutoShape 2" descr="诗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2995613" y="-1560513"/>
            <a:ext cx="133350" cy="1333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39952" y="2420888"/>
            <a:ext cx="25922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/>
              <a:t>9</a:t>
            </a:r>
            <a:endParaRPr lang="zh-CN" altLang="en-US" sz="9600" dirty="0"/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C:\Users\user\Desktop\timgQA65973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548680"/>
            <a:ext cx="8405928" cy="4752528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2051720" y="5517232"/>
            <a:ext cx="504657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latin typeface="Cambria" pitchFamily="18" charset="0"/>
                <a:ea typeface="宋体" pitchFamily="2" charset="-122"/>
                <a:cs typeface="Times New Roman" pitchFamily="18" charset="0"/>
              </a:rPr>
              <a:t>阿（</a:t>
            </a:r>
            <a:r>
              <a:rPr lang="en-US" altLang="zh-CN" sz="4400" b="1" dirty="0" smtClean="0">
                <a:latin typeface="Cambria" pitchFamily="18" charset="0"/>
                <a:ea typeface="宋体" pitchFamily="2" charset="-122"/>
                <a:cs typeface="Times New Roman" pitchFamily="18" charset="0"/>
              </a:rPr>
              <a:t>ē</a:t>
            </a:r>
            <a:r>
              <a:rPr lang="zh-CN" altLang="en-US" sz="4400" b="1" dirty="0" smtClean="0">
                <a:latin typeface="Cambria" pitchFamily="18" charset="0"/>
                <a:ea typeface="宋体" pitchFamily="2" charset="-122"/>
                <a:cs typeface="Times New Roman" pitchFamily="18" charset="0"/>
              </a:rPr>
              <a:t>）旁</a:t>
            </a:r>
            <a:r>
              <a:rPr lang="en-US" altLang="zh-CN" sz="4400" b="1" dirty="0" smtClean="0">
                <a:latin typeface="Cambria" pitchFamily="18" charset="0"/>
                <a:ea typeface="宋体" pitchFamily="2" charset="-122"/>
                <a:cs typeface="Times New Roman" pitchFamily="18" charset="0"/>
              </a:rPr>
              <a:t>(</a:t>
            </a:r>
            <a:r>
              <a:rPr lang="en-US" altLang="zh-CN" sz="4400" b="1" dirty="0" err="1" smtClean="0">
                <a:latin typeface="Cambria" pitchFamily="18" charset="0"/>
                <a:ea typeface="宋体" pitchFamily="2" charset="-122"/>
                <a:cs typeface="Times New Roman" pitchFamily="18" charset="0"/>
              </a:rPr>
              <a:t>páng</a:t>
            </a:r>
            <a:r>
              <a:rPr lang="en-US" altLang="zh-CN" sz="4400" b="1" dirty="0" smtClean="0">
                <a:latin typeface="Cambria" pitchFamily="18" charset="0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4400" b="1" dirty="0" smtClean="0">
                <a:latin typeface="Cambria" pitchFamily="18" charset="0"/>
                <a:ea typeface="宋体" pitchFamily="2" charset="-122"/>
                <a:cs typeface="Times New Roman" pitchFamily="18" charset="0"/>
              </a:rPr>
              <a:t>宫</a:t>
            </a:r>
            <a:endParaRPr lang="zh-CN" altLang="en-US" sz="4400" dirty="0"/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 descr="https://timgsa.baidu.com/timg?image&amp;quality=80&amp;size=b9999_10000&amp;sec=1508381972&amp;di=76614409f53a2aedfd58bc1dbf9fad49&amp;imgtype=jpg&amp;er=1&amp;src=http%3A%2F%2Fimg.scimg.cn%2Fuserupload%2Fyz%2Fitem%2F3035%2Forig%2F0852275805b1ce2fef29e0762.jpg"/>
          <p:cNvSpPr>
            <a:spLocks noChangeAspect="1" noChangeArrowheads="1"/>
          </p:cNvSpPr>
          <p:nvPr/>
        </p:nvSpPr>
        <p:spPr bwMode="auto">
          <a:xfrm>
            <a:off x="63500" y="-136525"/>
            <a:ext cx="6867525" cy="33813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4" name="AutoShape 4" descr="https://timgsa.baidu.com/timg?image&amp;quality=80&amp;size=b9999_10000&amp;sec=1507787287242&amp;di=17de8e910e6309abdb1261ecb1999047&amp;imgtype=0&amp;src=http%3A%2F%2Fbmp.skxox.com%2F201510%2F16%2F805834457.190607.jpg"/>
          <p:cNvSpPr>
            <a:spLocks noChangeAspect="1" noChangeArrowheads="1"/>
          </p:cNvSpPr>
          <p:nvPr/>
        </p:nvSpPr>
        <p:spPr bwMode="auto">
          <a:xfrm>
            <a:off x="63500" y="-136525"/>
            <a:ext cx="6867525" cy="33813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125" name="Picture 5" descr="C:\Users\user\Desktop\timg4QQSJQS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6712"/>
            <a:ext cx="9144000" cy="4104456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2051720" y="5301208"/>
            <a:ext cx="504657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latin typeface="Cambria" pitchFamily="18" charset="0"/>
                <a:ea typeface="宋体" pitchFamily="2" charset="-122"/>
                <a:cs typeface="Times New Roman" pitchFamily="18" charset="0"/>
              </a:rPr>
              <a:t>阿（</a:t>
            </a:r>
            <a:r>
              <a:rPr lang="en-US" altLang="zh-CN" sz="4400" b="1" dirty="0" smtClean="0">
                <a:latin typeface="Cambria" pitchFamily="18" charset="0"/>
                <a:ea typeface="宋体" pitchFamily="2" charset="-122"/>
                <a:cs typeface="Times New Roman" pitchFamily="18" charset="0"/>
              </a:rPr>
              <a:t>ē</a:t>
            </a:r>
            <a:r>
              <a:rPr lang="zh-CN" altLang="en-US" sz="4400" b="1" dirty="0" smtClean="0">
                <a:latin typeface="Cambria" pitchFamily="18" charset="0"/>
                <a:ea typeface="宋体" pitchFamily="2" charset="-122"/>
                <a:cs typeface="Times New Roman" pitchFamily="18" charset="0"/>
              </a:rPr>
              <a:t>）旁</a:t>
            </a:r>
            <a:r>
              <a:rPr lang="en-US" altLang="zh-CN" sz="4400" b="1" dirty="0" smtClean="0">
                <a:latin typeface="Cambria" pitchFamily="18" charset="0"/>
                <a:ea typeface="宋体" pitchFamily="2" charset="-122"/>
                <a:cs typeface="Times New Roman" pitchFamily="18" charset="0"/>
              </a:rPr>
              <a:t>(</a:t>
            </a:r>
            <a:r>
              <a:rPr lang="en-US" altLang="zh-CN" sz="4400" b="1" dirty="0" err="1" smtClean="0">
                <a:latin typeface="Cambria" pitchFamily="18" charset="0"/>
                <a:ea typeface="宋体" pitchFamily="2" charset="-122"/>
                <a:cs typeface="Times New Roman" pitchFamily="18" charset="0"/>
              </a:rPr>
              <a:t>páng</a:t>
            </a:r>
            <a:r>
              <a:rPr lang="en-US" altLang="zh-CN" sz="4400" b="1" dirty="0" smtClean="0">
                <a:latin typeface="Cambria" pitchFamily="18" charset="0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4400" b="1" dirty="0" smtClean="0">
                <a:latin typeface="Cambria" pitchFamily="18" charset="0"/>
                <a:ea typeface="宋体" pitchFamily="2" charset="-122"/>
                <a:cs typeface="Times New Roman" pitchFamily="18" charset="0"/>
              </a:rPr>
              <a:t>宫</a:t>
            </a:r>
            <a:endParaRPr lang="zh-CN" altLang="en-US" sz="4400" dirty="0"/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 descr="https://timgsa.baidu.com/timg?image&amp;quality=80&amp;size=b9999_10000&amp;sec=1508381292&amp;di=4fa67debfeea472b732081c18dd34ce2&amp;imgtype=jpg&amp;er=1&amp;src=http%3A%2F%2Fwww.51wendang.com%2Fpic%2F6b6fe4805cfeb0b685caab14%2F1-810-jpg_6-1080-0-0-1080.jpg"/>
          <p:cNvSpPr>
            <a:spLocks noChangeAspect="1" noChangeArrowheads="1"/>
          </p:cNvSpPr>
          <p:nvPr/>
        </p:nvSpPr>
        <p:spPr bwMode="auto">
          <a:xfrm>
            <a:off x="63500" y="-136525"/>
            <a:ext cx="4505325" cy="33813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44" name="AutoShape 4" descr="https://timgsa.baidu.com/timg?image&amp;quality=80&amp;size=b9999_10000&amp;sec=1507786581924&amp;di=8c90575255f23ccc0b936c2d387d1601&amp;imgtype=0&amp;src=http%3A%2F%2Fwww.51wendang.com%2Fpic%2F6b6fe4805cfeb0b685caab14%2F1-810-jpg_6-1080-0-0-1080.jpg"/>
          <p:cNvSpPr>
            <a:spLocks noChangeAspect="1" noChangeArrowheads="1"/>
          </p:cNvSpPr>
          <p:nvPr/>
        </p:nvSpPr>
        <p:spPr bwMode="auto">
          <a:xfrm>
            <a:off x="63500" y="-136525"/>
            <a:ext cx="4505325" cy="33813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46" name="AutoShape 6" descr="https://timgsa.baidu.com/timg?image&amp;quality=80&amp;size=b9999_10000&amp;sec=1507786606319&amp;di=5ae1b6cfadd701c042e8085a9ffee09a&amp;imgtype=0&amp;src=http%3A%2F%2Fcdn103.img.lizhi.fm%2Faudio_cover%2F2016%2F07%2F19%2F30056882311970311_320x320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0" cy="30480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48" name="AutoShape 8" descr="https://timgsa.baidu.com/timg?image&amp;quality=80&amp;size=b9999_10000&amp;sec=1507786702798&amp;di=17a374a799f5f74517542825c39c61b3&amp;imgtype=0&amp;src=http%3A%2F%2Fwww.chla.com.cn%2Fuploadfile%2F2011%2Fnew2011617%2Fimages%2F2013%2F08%2F20130826081544.jpg"/>
          <p:cNvSpPr>
            <a:spLocks noChangeAspect="1" noChangeArrowheads="1"/>
          </p:cNvSpPr>
          <p:nvPr/>
        </p:nvSpPr>
        <p:spPr bwMode="auto">
          <a:xfrm>
            <a:off x="63500" y="-136525"/>
            <a:ext cx="4762500" cy="29813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50" name="AutoShape 10" descr="https://timgsa.baidu.com/timg?image&amp;quality=80&amp;size=b9999_10000&amp;sec=1507786753546&amp;di=7650ea154268ed9c12d9984c87116fa4&amp;imgtype=jpg&amp;src=http%3A%2F%2Fimg1.imgtn.bdimg.com%2Fit%2Fu%3D2615348741%2C1816094098%26fm%3D214%26gp%3D0.jpg"/>
          <p:cNvSpPr>
            <a:spLocks noChangeAspect="1" noChangeArrowheads="1"/>
          </p:cNvSpPr>
          <p:nvPr/>
        </p:nvSpPr>
        <p:spPr bwMode="auto">
          <a:xfrm>
            <a:off x="63500" y="-136525"/>
            <a:ext cx="3810000" cy="27908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52" name="AutoShape 12" descr="https://timgsa.baidu.com/timg?image&amp;quality=80&amp;size=b9999_10000&amp;sec=1507786809633&amp;di=f485e3f8e76b316ada4a9a6b9d188a8c&amp;imgtype=0&amp;src=http%3A%2F%2Fp13.qhimg.com%2Fdr%2F400_174_%2Ft01f2a1f7c8ece9e896.jpg"/>
          <p:cNvSpPr>
            <a:spLocks noChangeAspect="1" noChangeArrowheads="1"/>
          </p:cNvSpPr>
          <p:nvPr/>
        </p:nvSpPr>
        <p:spPr bwMode="auto">
          <a:xfrm>
            <a:off x="63500" y="-136525"/>
            <a:ext cx="3810000" cy="16573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253" name="Picture 13" descr="C:\Users\user\Desktop\timgQX81SG0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04664"/>
            <a:ext cx="7712449" cy="5085486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2195736" y="5661248"/>
            <a:ext cx="504657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latin typeface="Cambria" pitchFamily="18" charset="0"/>
                <a:ea typeface="宋体" pitchFamily="2" charset="-122"/>
                <a:cs typeface="Times New Roman" pitchFamily="18" charset="0"/>
              </a:rPr>
              <a:t>阿（</a:t>
            </a:r>
            <a:r>
              <a:rPr lang="en-US" altLang="zh-CN" sz="4400" b="1" dirty="0" smtClean="0">
                <a:latin typeface="Cambria" pitchFamily="18" charset="0"/>
                <a:ea typeface="宋体" pitchFamily="2" charset="-122"/>
                <a:cs typeface="Times New Roman" pitchFamily="18" charset="0"/>
              </a:rPr>
              <a:t>ē</a:t>
            </a:r>
            <a:r>
              <a:rPr lang="zh-CN" altLang="en-US" sz="4400" b="1" dirty="0" smtClean="0">
                <a:latin typeface="Cambria" pitchFamily="18" charset="0"/>
                <a:ea typeface="宋体" pitchFamily="2" charset="-122"/>
                <a:cs typeface="Times New Roman" pitchFamily="18" charset="0"/>
              </a:rPr>
              <a:t>）旁</a:t>
            </a:r>
            <a:r>
              <a:rPr lang="en-US" altLang="zh-CN" sz="4400" b="1" dirty="0" smtClean="0">
                <a:latin typeface="Cambria" pitchFamily="18" charset="0"/>
                <a:ea typeface="宋体" pitchFamily="2" charset="-122"/>
                <a:cs typeface="Times New Roman" pitchFamily="18" charset="0"/>
              </a:rPr>
              <a:t>(</a:t>
            </a:r>
            <a:r>
              <a:rPr lang="en-US" altLang="zh-CN" sz="4400" b="1" dirty="0" err="1" smtClean="0">
                <a:latin typeface="Cambria" pitchFamily="18" charset="0"/>
                <a:ea typeface="宋体" pitchFamily="2" charset="-122"/>
                <a:cs typeface="Times New Roman" pitchFamily="18" charset="0"/>
              </a:rPr>
              <a:t>páng</a:t>
            </a:r>
            <a:r>
              <a:rPr lang="en-US" altLang="zh-CN" sz="4400" b="1" dirty="0" smtClean="0">
                <a:latin typeface="Cambria" pitchFamily="18" charset="0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4400" b="1" dirty="0" smtClean="0">
                <a:latin typeface="Cambria" pitchFamily="18" charset="0"/>
                <a:ea typeface="宋体" pitchFamily="2" charset="-122"/>
                <a:cs typeface="Times New Roman" pitchFamily="18" charset="0"/>
              </a:rPr>
              <a:t>宫</a:t>
            </a:r>
            <a:endParaRPr lang="zh-CN" alt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ss0.bdstatic.com/70cFuHSh_Q1YnxGkpoWK1HF6hhy/it/u=3654469425,3141192719&amp;fm=27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548680"/>
            <a:ext cx="8276782" cy="396044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2123728" y="4797152"/>
            <a:ext cx="504657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latin typeface="Cambria" pitchFamily="18" charset="0"/>
                <a:ea typeface="宋体" pitchFamily="2" charset="-122"/>
                <a:cs typeface="Times New Roman" pitchFamily="18" charset="0"/>
              </a:rPr>
              <a:t>阿（</a:t>
            </a:r>
            <a:r>
              <a:rPr lang="en-US" altLang="zh-CN" sz="4400" b="1" dirty="0" smtClean="0">
                <a:latin typeface="Cambria" pitchFamily="18" charset="0"/>
                <a:ea typeface="宋体" pitchFamily="2" charset="-122"/>
                <a:cs typeface="Times New Roman" pitchFamily="18" charset="0"/>
              </a:rPr>
              <a:t>ē</a:t>
            </a:r>
            <a:r>
              <a:rPr lang="zh-CN" altLang="en-US" sz="4400" b="1" dirty="0" smtClean="0">
                <a:latin typeface="Cambria" pitchFamily="18" charset="0"/>
                <a:ea typeface="宋体" pitchFamily="2" charset="-122"/>
                <a:cs typeface="Times New Roman" pitchFamily="18" charset="0"/>
              </a:rPr>
              <a:t>）旁</a:t>
            </a:r>
            <a:r>
              <a:rPr lang="en-US" altLang="zh-CN" sz="4400" b="1" dirty="0" smtClean="0">
                <a:latin typeface="Cambria" pitchFamily="18" charset="0"/>
                <a:ea typeface="宋体" pitchFamily="2" charset="-122"/>
                <a:cs typeface="Times New Roman" pitchFamily="18" charset="0"/>
              </a:rPr>
              <a:t>(</a:t>
            </a:r>
            <a:r>
              <a:rPr lang="en-US" altLang="zh-CN" sz="4400" b="1" dirty="0" err="1" smtClean="0">
                <a:latin typeface="Cambria" pitchFamily="18" charset="0"/>
                <a:ea typeface="宋体" pitchFamily="2" charset="-122"/>
                <a:cs typeface="Times New Roman" pitchFamily="18" charset="0"/>
              </a:rPr>
              <a:t>páng</a:t>
            </a:r>
            <a:r>
              <a:rPr lang="en-US" altLang="zh-CN" sz="4400" b="1" dirty="0" smtClean="0">
                <a:latin typeface="Cambria" pitchFamily="18" charset="0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4400" b="1" dirty="0" smtClean="0">
                <a:latin typeface="Cambria" pitchFamily="18" charset="0"/>
                <a:ea typeface="宋体" pitchFamily="2" charset="-122"/>
                <a:cs typeface="Times New Roman" pitchFamily="18" charset="0"/>
              </a:rPr>
              <a:t>宫</a:t>
            </a:r>
            <a:endParaRPr lang="zh-CN" altLang="en-US" sz="4400" dirty="0"/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476672"/>
            <a:ext cx="820891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/>
              <a:t>                                   创作背景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/>
              <a:t>    公元前</a:t>
            </a:r>
            <a:r>
              <a:rPr lang="en-US" altLang="zh-CN" sz="2800" dirty="0" smtClean="0"/>
              <a:t>206</a:t>
            </a:r>
            <a:r>
              <a:rPr lang="zh-CN" altLang="en-US" sz="2800" dirty="0" smtClean="0"/>
              <a:t>年秦朝灭亡，项羽攻入咸阳后将阿房宫焚毁。张养浩途经骊山有所感而创作了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山坡羊</a:t>
            </a:r>
            <a:r>
              <a:rPr lang="en-US" altLang="zh-CN" sz="2800" dirty="0" smtClean="0"/>
              <a:t>·</a:t>
            </a:r>
            <a:r>
              <a:rPr lang="zh-CN" altLang="en-US" sz="2800" dirty="0" smtClean="0"/>
              <a:t>骊山怀古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这首小令。</a:t>
            </a:r>
            <a:endParaRPr lang="zh-CN" altLang="en-US" sz="2800" dirty="0"/>
          </a:p>
        </p:txBody>
      </p:sp>
      <p:pic>
        <p:nvPicPr>
          <p:cNvPr id="3" name="Picture 1" descr="C:\Users\user\Desktop\timgQA65973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3429000"/>
            <a:ext cx="4680520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gss0.bdstatic.com/-4o3dSag_xI4khGkpoWK1HF6hhy/baike/c0%3Dbaike92%2C5%2C5%2C92%2C30/sign=f902b33c9158d109d0eea1e0b031a7da/b21bb051f8198618122c3fc649ed2e738bd4e60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404664"/>
            <a:ext cx="4004444" cy="587601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187624" y="620688"/>
            <a:ext cx="1846659" cy="55446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宋体" pitchFamily="2" charset="-122"/>
                <a:ea typeface="宋体" pitchFamily="2" charset="-122"/>
              </a:rPr>
              <a:t> 山坡羊</a:t>
            </a:r>
            <a:r>
              <a:rPr lang="en-US" altLang="zh-CN" sz="3600" b="1" dirty="0" smtClean="0"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en-US" sz="3600" b="1" dirty="0" smtClean="0">
                <a:latin typeface="宋体" pitchFamily="2" charset="-122"/>
                <a:ea typeface="宋体" pitchFamily="2" charset="-122"/>
              </a:rPr>
              <a:t>骊山怀古</a:t>
            </a: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宋体" pitchFamily="2" charset="-122"/>
                <a:ea typeface="宋体" pitchFamily="2" charset="-122"/>
              </a:rPr>
              <a:t>       （元）张养浩 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323528" y="908720"/>
            <a:ext cx="8352928" cy="44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         山坡羊</a:t>
            </a:r>
            <a:r>
              <a:rPr lang="en-US" altLang="zh-CN" sz="3200" b="1" dirty="0" smtClean="0"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骊山怀古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                （元）张养浩 </a:t>
            </a:r>
            <a:endParaRPr lang="en-US" altLang="zh-CN" sz="3200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骊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lí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)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山四顾，阿（</a:t>
            </a:r>
            <a:r>
              <a:rPr lang="en-US" altLang="zh-CN" sz="3200" b="1" dirty="0" smtClean="0">
                <a:latin typeface="Cambria" pitchFamily="18" charset="0"/>
                <a:ea typeface="宋体" pitchFamily="2" charset="-122"/>
                <a:cs typeface="Times New Roman" pitchFamily="18" charset="0"/>
              </a:rPr>
              <a:t>ē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）旁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páng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)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一炬，当时奢侈今何处？只见草萧疏，水萦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yíng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)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纡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yū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)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。至今遗恨迷烟树。列国周齐秦汉楚，赢，都变做了土；输，都变做了土。 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620688"/>
            <a:ext cx="856895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注释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400" dirty="0" smtClean="0"/>
              <a:t>⑴山坡羊：词牌名。</a:t>
            </a:r>
            <a:br>
              <a:rPr lang="zh-CN" altLang="en-US" sz="2400" dirty="0" smtClean="0"/>
            </a:br>
            <a:r>
              <a:rPr lang="zh-CN" altLang="en-US" sz="2400" dirty="0" smtClean="0"/>
              <a:t>⑵骊山：在今陕西临潼县东南。杜牧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阿宫殿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：“骊山北构而西折，直走咸阳。”</a:t>
            </a:r>
            <a:endParaRPr lang="en-US" altLang="zh-CN" sz="2400" dirty="0" smtClean="0"/>
          </a:p>
          <a:p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400" dirty="0" smtClean="0"/>
              <a:t>⑶阿房：阿房宫，秦宫殿名，故址在今陕西西安市西南阿房村。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史记</a:t>
            </a:r>
            <a:r>
              <a:rPr lang="en-US" altLang="zh-CN" sz="2400" dirty="0" smtClean="0"/>
              <a:t>·</a:t>
            </a:r>
            <a:r>
              <a:rPr lang="zh-CN" altLang="en-US" sz="2400" dirty="0" smtClean="0"/>
              <a:t>秦始皇本纪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：“先作前殿阿房，东西五十步，南北五十丈，上可以坐万人，下可以建五丈旗。”</a:t>
            </a:r>
            <a:endParaRPr lang="en-US" altLang="zh-CN" sz="2400" dirty="0" smtClean="0"/>
          </a:p>
          <a:p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400" dirty="0" smtClean="0"/>
              <a:t>⑷一炬：指公元前</a:t>
            </a:r>
            <a:r>
              <a:rPr lang="en-US" altLang="zh-CN" sz="2400" dirty="0" smtClean="0"/>
              <a:t>206</a:t>
            </a:r>
            <a:r>
              <a:rPr lang="zh-CN" altLang="en-US" sz="2400" dirty="0" smtClean="0"/>
              <a:t>年</a:t>
            </a:r>
            <a:r>
              <a:rPr lang="en-US" altLang="zh-CN" sz="2400" dirty="0" smtClean="0"/>
              <a:t>12</a:t>
            </a:r>
            <a:r>
              <a:rPr lang="zh-CN" altLang="en-US" sz="2400" dirty="0" smtClean="0"/>
              <a:t>月，项羽引兵屠咸阳，“烧秦宫室，火三月不灭”（见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史记</a:t>
            </a:r>
            <a:r>
              <a:rPr lang="en-US" altLang="zh-CN" sz="2400" dirty="0" smtClean="0"/>
              <a:t>·</a:t>
            </a:r>
            <a:r>
              <a:rPr lang="zh-CN" altLang="en-US" sz="2400" dirty="0" smtClean="0"/>
              <a:t>项羽本纪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。故杜牧有“楚人一炬，可怜焦土。”（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阿房宫赋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）之叹息。</a:t>
            </a:r>
            <a:br>
              <a:rPr lang="zh-CN" altLang="en-US" sz="2400" dirty="0" smtClean="0"/>
            </a:br>
            <a:r>
              <a:rPr lang="zh-CN" altLang="en-US" sz="2400" dirty="0" smtClean="0"/>
              <a:t>⑸萦纡：形容水流回旋迂曲的样子。</a:t>
            </a:r>
            <a:br>
              <a:rPr lang="zh-CN" altLang="en-US" sz="2400" dirty="0" smtClean="0"/>
            </a:br>
            <a:r>
              <a:rPr lang="zh-CN" altLang="en-US" sz="2400" dirty="0" smtClean="0"/>
              <a:t>⑹列国：各国，即周、齐、秦、汉、楚。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3645024"/>
            <a:ext cx="8496944" cy="230832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译文</a:t>
            </a:r>
            <a:b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</a:br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站在骊山上我四处张望，（雄伟瑰丽的）阿房宫已被付之一炬，当年奢侈的场面现在到哪里去了呢？只见衰草萧疏，水流环绕。到现在那些遗恨已消失在烟雾弥漫的树林中了。（想想）自周、齐、秦、汉、楚等国</a:t>
            </a:r>
            <a:r>
              <a:rPr lang="en-US" altLang="zh-CN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战胜了，都化作为了土；（那些）战败了，（也）都化作为了土。</a:t>
            </a:r>
            <a:endParaRPr lang="zh-CN" altLang="en-US" sz="24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528" y="548680"/>
            <a:ext cx="8496944" cy="2677656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Cambria" pitchFamily="18" charset="0"/>
                <a:ea typeface="宋体" pitchFamily="2" charset="-122"/>
                <a:cs typeface="Times New Roman" pitchFamily="18" charset="0"/>
              </a:rPr>
              <a:t>骊</a:t>
            </a:r>
            <a:r>
              <a:rPr lang="en-US" altLang="zh-CN" sz="2800" b="1" dirty="0" smtClean="0">
                <a:latin typeface="Cambria" pitchFamily="18" charset="0"/>
                <a:ea typeface="宋体" pitchFamily="2" charset="-122"/>
                <a:cs typeface="Times New Roman" pitchFamily="18" charset="0"/>
              </a:rPr>
              <a:t>(</a:t>
            </a:r>
            <a:r>
              <a:rPr lang="en-US" altLang="zh-CN" sz="2800" b="1" dirty="0" err="1" smtClean="0">
                <a:latin typeface="Cambria" pitchFamily="18" charset="0"/>
                <a:ea typeface="宋体" pitchFamily="2" charset="-122"/>
                <a:cs typeface="Times New Roman" pitchFamily="18" charset="0"/>
              </a:rPr>
              <a:t>lí</a:t>
            </a:r>
            <a:r>
              <a:rPr lang="en-US" altLang="zh-CN" sz="2800" b="1" dirty="0" smtClean="0">
                <a:latin typeface="Cambria" pitchFamily="18" charset="0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800" b="1" dirty="0" smtClean="0">
                <a:latin typeface="Cambria" pitchFamily="18" charset="0"/>
                <a:ea typeface="宋体" pitchFamily="2" charset="-122"/>
                <a:cs typeface="Times New Roman" pitchFamily="18" charset="0"/>
              </a:rPr>
              <a:t>山四顾，阿（</a:t>
            </a:r>
            <a:r>
              <a:rPr lang="en-US" altLang="zh-CN" sz="2800" b="1" dirty="0" smtClean="0">
                <a:latin typeface="Cambria" pitchFamily="18" charset="0"/>
                <a:ea typeface="宋体" pitchFamily="2" charset="-122"/>
                <a:cs typeface="Times New Roman" pitchFamily="18" charset="0"/>
              </a:rPr>
              <a:t>ē</a:t>
            </a:r>
            <a:r>
              <a:rPr lang="zh-CN" altLang="en-US" sz="2800" b="1" dirty="0" smtClean="0">
                <a:latin typeface="Cambria" pitchFamily="18" charset="0"/>
                <a:ea typeface="宋体" pitchFamily="2" charset="-122"/>
                <a:cs typeface="Times New Roman" pitchFamily="18" charset="0"/>
              </a:rPr>
              <a:t>）旁</a:t>
            </a:r>
            <a:r>
              <a:rPr lang="en-US" altLang="zh-CN" sz="2800" b="1" dirty="0" smtClean="0">
                <a:latin typeface="Cambria" pitchFamily="18" charset="0"/>
                <a:ea typeface="宋体" pitchFamily="2" charset="-122"/>
                <a:cs typeface="Times New Roman" pitchFamily="18" charset="0"/>
              </a:rPr>
              <a:t>(</a:t>
            </a:r>
            <a:r>
              <a:rPr lang="en-US" altLang="zh-CN" sz="2800" b="1" dirty="0" err="1" smtClean="0">
                <a:latin typeface="Cambria" pitchFamily="18" charset="0"/>
                <a:ea typeface="宋体" pitchFamily="2" charset="-122"/>
                <a:cs typeface="Times New Roman" pitchFamily="18" charset="0"/>
              </a:rPr>
              <a:t>páng</a:t>
            </a:r>
            <a:r>
              <a:rPr lang="en-US" altLang="zh-CN" sz="2800" b="1" dirty="0" smtClean="0">
                <a:latin typeface="Cambria" pitchFamily="18" charset="0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800" b="1" dirty="0" smtClean="0">
                <a:latin typeface="Cambria" pitchFamily="18" charset="0"/>
                <a:ea typeface="宋体" pitchFamily="2" charset="-122"/>
                <a:cs typeface="Times New Roman" pitchFamily="18" charset="0"/>
              </a:rPr>
              <a:t>一炬，当时奢侈今何处？只见草萧疏，水萦</a:t>
            </a:r>
            <a:r>
              <a:rPr lang="en-US" altLang="zh-CN" sz="2800" b="1" dirty="0" smtClean="0">
                <a:latin typeface="Cambria" pitchFamily="18" charset="0"/>
                <a:ea typeface="宋体" pitchFamily="2" charset="-122"/>
                <a:cs typeface="Times New Roman" pitchFamily="18" charset="0"/>
              </a:rPr>
              <a:t>(</a:t>
            </a:r>
            <a:r>
              <a:rPr lang="en-US" altLang="zh-CN" sz="2800" b="1" dirty="0" err="1" smtClean="0">
                <a:latin typeface="Cambria" pitchFamily="18" charset="0"/>
                <a:ea typeface="宋体" pitchFamily="2" charset="-122"/>
                <a:cs typeface="Times New Roman" pitchFamily="18" charset="0"/>
              </a:rPr>
              <a:t>yíng</a:t>
            </a:r>
            <a:r>
              <a:rPr lang="en-US" altLang="zh-CN" sz="2800" b="1" dirty="0" smtClean="0">
                <a:latin typeface="Cambria" pitchFamily="18" charset="0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800" b="1" dirty="0" smtClean="0">
                <a:latin typeface="Cambria" pitchFamily="18" charset="0"/>
                <a:ea typeface="宋体" pitchFamily="2" charset="-122"/>
                <a:cs typeface="Times New Roman" pitchFamily="18" charset="0"/>
              </a:rPr>
              <a:t>纡</a:t>
            </a:r>
            <a:r>
              <a:rPr lang="en-US" altLang="zh-CN" sz="2800" b="1" dirty="0" smtClean="0">
                <a:latin typeface="Cambria" pitchFamily="18" charset="0"/>
                <a:ea typeface="宋体" pitchFamily="2" charset="-122"/>
                <a:cs typeface="Times New Roman" pitchFamily="18" charset="0"/>
              </a:rPr>
              <a:t>(</a:t>
            </a:r>
            <a:r>
              <a:rPr lang="en-US" altLang="zh-CN" sz="2800" b="1" dirty="0" err="1" smtClean="0">
                <a:latin typeface="Cambria" pitchFamily="18" charset="0"/>
                <a:ea typeface="宋体" pitchFamily="2" charset="-122"/>
                <a:cs typeface="Times New Roman" pitchFamily="18" charset="0"/>
              </a:rPr>
              <a:t>yū</a:t>
            </a:r>
            <a:r>
              <a:rPr lang="en-US" altLang="zh-CN" sz="2800" b="1" dirty="0" smtClean="0">
                <a:latin typeface="Cambria" pitchFamily="18" charset="0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800" b="1" dirty="0" smtClean="0">
                <a:latin typeface="Cambria" pitchFamily="18" charset="0"/>
                <a:ea typeface="宋体" pitchFamily="2" charset="-122"/>
                <a:cs typeface="Times New Roman" pitchFamily="18" charset="0"/>
              </a:rPr>
              <a:t>。至今遗恨迷烟树。列国周齐秦汉楚，赢，都变做了土；输，都变做了土。 </a:t>
            </a:r>
            <a:endParaRPr lang="zh-CN" altLang="en-US" sz="28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836712"/>
            <a:ext cx="8136904" cy="4524315"/>
          </a:xfrm>
          <a:prstGeom prst="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dirty="0" smtClean="0"/>
              <a:t>       （</a:t>
            </a:r>
            <a:r>
              <a:rPr lang="en-US" altLang="zh-CN" sz="2400" dirty="0" smtClean="0"/>
              <a:t>7</a:t>
            </a:r>
            <a:r>
              <a:rPr lang="zh-CN" altLang="en-US" sz="2400" dirty="0" smtClean="0"/>
              <a:t>）秉（</a:t>
            </a:r>
            <a:r>
              <a:rPr lang="en-US" altLang="zh-CN" sz="2400" dirty="0" err="1" smtClean="0"/>
              <a:t>bǐng</a:t>
            </a:r>
            <a:r>
              <a:rPr lang="zh-CN" altLang="en-US" sz="2400" dirty="0" smtClean="0"/>
              <a:t>）遗穗：握着从田里拾取的麦穗。</a:t>
            </a:r>
            <a:endParaRPr lang="en-US" altLang="zh-CN" sz="2400" dirty="0" smtClean="0"/>
          </a:p>
          <a:p>
            <a:r>
              <a:rPr lang="en-US" altLang="zh-CN" sz="2400" dirty="0"/>
              <a:t> </a:t>
            </a:r>
            <a:r>
              <a:rPr lang="en-US" altLang="zh-CN" sz="2400" dirty="0" smtClean="0"/>
              <a:t>                 </a:t>
            </a:r>
            <a:r>
              <a:rPr lang="zh-CN" altLang="en-US" sz="2400" dirty="0" smtClean="0"/>
              <a:t>秉，用手握着。 </a:t>
            </a:r>
            <a:br>
              <a:rPr lang="zh-CN" altLang="en-US" sz="2400" dirty="0" smtClean="0"/>
            </a:br>
            <a:r>
              <a:rPr lang="zh-CN" altLang="en-US" sz="2400" dirty="0" smtClean="0"/>
              <a:t>　　敝：破。 </a:t>
            </a:r>
            <a:br>
              <a:rPr lang="zh-CN" altLang="en-US" sz="2400" dirty="0" smtClean="0"/>
            </a:br>
            <a:r>
              <a:rPr lang="zh-CN" altLang="en-US" sz="2400" dirty="0" smtClean="0"/>
              <a:t>　　（</a:t>
            </a:r>
            <a:r>
              <a:rPr lang="en-US" altLang="zh-CN" sz="2400" dirty="0" smtClean="0"/>
              <a:t>8</a:t>
            </a:r>
            <a:r>
              <a:rPr lang="zh-CN" altLang="en-US" sz="2400" dirty="0" smtClean="0"/>
              <a:t>）相顾言：指互相诉说。顾：视，看。 </a:t>
            </a:r>
            <a:br>
              <a:rPr lang="zh-CN" altLang="en-US" sz="2400" dirty="0" smtClean="0"/>
            </a:br>
            <a:r>
              <a:rPr lang="zh-CN" altLang="en-US" sz="2400" dirty="0" smtClean="0"/>
              <a:t>　　（</a:t>
            </a:r>
            <a:r>
              <a:rPr lang="en-US" altLang="zh-CN" sz="2400" dirty="0" smtClean="0"/>
              <a:t>9</a:t>
            </a:r>
            <a:r>
              <a:rPr lang="zh-CN" altLang="en-US" sz="2400" dirty="0" smtClean="0"/>
              <a:t>）输税：缴纳租税。 </a:t>
            </a:r>
            <a:br>
              <a:rPr lang="zh-CN" altLang="en-US" sz="2400" dirty="0" smtClean="0"/>
            </a:br>
            <a:r>
              <a:rPr lang="zh-CN" altLang="en-US" sz="2400" dirty="0" smtClean="0"/>
              <a:t>　　（</a:t>
            </a:r>
            <a:r>
              <a:rPr lang="en-US" altLang="zh-CN" sz="2400" dirty="0" smtClean="0"/>
              <a:t>10</a:t>
            </a:r>
            <a:r>
              <a:rPr lang="zh-CN" altLang="en-US" sz="2400" dirty="0" smtClean="0"/>
              <a:t>）曾不：从未。 </a:t>
            </a:r>
            <a:br>
              <a:rPr lang="zh-CN" altLang="en-US" sz="2400" dirty="0" smtClean="0"/>
            </a:br>
            <a:r>
              <a:rPr lang="zh-CN" altLang="en-US" sz="2400" dirty="0" smtClean="0"/>
              <a:t>　　事：从事。 </a:t>
            </a:r>
            <a:br>
              <a:rPr lang="zh-CN" altLang="en-US" sz="2400" dirty="0" smtClean="0"/>
            </a:br>
            <a:r>
              <a:rPr lang="zh-CN" altLang="en-US" sz="2400" dirty="0" smtClean="0"/>
              <a:t>　　农桑：农耕和蚕桑。 </a:t>
            </a:r>
            <a:br>
              <a:rPr lang="zh-CN" altLang="en-US" sz="2400" dirty="0" smtClean="0"/>
            </a:br>
            <a:r>
              <a:rPr lang="zh-CN" altLang="en-US" sz="2400" dirty="0" smtClean="0"/>
              <a:t>　　（</a:t>
            </a:r>
            <a:r>
              <a:rPr lang="en-US" altLang="zh-CN" sz="2400" dirty="0" smtClean="0"/>
              <a:t>11</a:t>
            </a:r>
            <a:r>
              <a:rPr lang="zh-CN" altLang="en-US" sz="2400" dirty="0" smtClean="0"/>
              <a:t>）吏禄三百石（</a:t>
            </a:r>
            <a:r>
              <a:rPr lang="en-US" altLang="zh-CN" sz="2400" dirty="0" err="1" smtClean="0"/>
              <a:t>dàn</a:t>
            </a:r>
            <a:r>
              <a:rPr lang="zh-CN" altLang="en-US" sz="2400" dirty="0" smtClean="0"/>
              <a:t>）：当时</a:t>
            </a:r>
            <a:r>
              <a:rPr lang="zh-CN" altLang="en-US" sz="2400" b="1" dirty="0" smtClean="0"/>
              <a:t>白居易</a:t>
            </a:r>
            <a:r>
              <a:rPr lang="zh-CN" altLang="en-US" sz="2400" dirty="0" smtClean="0"/>
              <a:t>一年的薪俸大约是三百石米。石：中国市制容量单位，十斗为一石。（古时候念</a:t>
            </a:r>
            <a:r>
              <a:rPr lang="en-US" altLang="zh-CN" sz="2400" dirty="0" err="1" smtClean="0"/>
              <a:t>dàn</a:t>
            </a:r>
            <a:r>
              <a:rPr lang="zh-CN" altLang="en-US" sz="2400" dirty="0" smtClean="0"/>
              <a:t>，现在念</a:t>
            </a:r>
            <a:r>
              <a:rPr lang="en-US" altLang="zh-CN" sz="2400" dirty="0" err="1" smtClean="0"/>
              <a:t>shí</a:t>
            </a:r>
            <a:r>
              <a:rPr lang="zh-CN" altLang="en-US" sz="2400" dirty="0" smtClean="0"/>
              <a:t>） </a:t>
            </a:r>
            <a:br>
              <a:rPr lang="zh-CN" altLang="en-US" sz="2400" dirty="0" smtClean="0"/>
            </a:br>
            <a:r>
              <a:rPr lang="zh-CN" altLang="en-US" sz="2400" dirty="0" smtClean="0"/>
              <a:t>　　（</a:t>
            </a:r>
            <a:r>
              <a:rPr lang="en-US" altLang="zh-CN" sz="2400" dirty="0" smtClean="0"/>
              <a:t>12</a:t>
            </a:r>
            <a:r>
              <a:rPr lang="zh-CN" altLang="en-US" sz="2400" dirty="0" smtClean="0"/>
              <a:t>）岁晏（</a:t>
            </a:r>
            <a:r>
              <a:rPr lang="en-US" altLang="zh-CN" sz="2400" dirty="0" err="1" smtClean="0"/>
              <a:t>yàn</a:t>
            </a:r>
            <a:r>
              <a:rPr lang="zh-CN" altLang="en-US" sz="2400" dirty="0" smtClean="0"/>
              <a:t>）：岁末。晏，尽。 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620688"/>
            <a:ext cx="806489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/>
              <a:t>主旨：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/>
              <a:t>　　从王朝的</a:t>
            </a:r>
            <a:r>
              <a:rPr lang="zh-CN" altLang="en-US" sz="2800" u="sng" dirty="0" smtClean="0">
                <a:solidFill>
                  <a:srgbClr val="C00000"/>
                </a:solidFill>
              </a:rPr>
              <a:t>统治者的角度来看兴亡</a:t>
            </a:r>
            <a:r>
              <a:rPr lang="zh-CN" altLang="en-US" sz="2800" dirty="0" smtClean="0"/>
              <a:t>，封建统治者无论输赢成败最终都</a:t>
            </a:r>
            <a:r>
              <a:rPr lang="zh-CN" altLang="en-US" sz="2800" u="sng" dirty="0" smtClean="0">
                <a:solidFill>
                  <a:srgbClr val="C00000"/>
                </a:solidFill>
              </a:rPr>
              <a:t>逃脱不了灭亡的命运</a:t>
            </a:r>
            <a:r>
              <a:rPr lang="zh-CN" altLang="en-US" sz="2800" dirty="0" smtClean="0"/>
              <a:t>。辛辣地批判了封建统治者的残酷厮杀和奢侈无度。</a:t>
            </a:r>
            <a:endParaRPr lang="zh-CN" altLang="en-US" sz="2800" dirty="0"/>
          </a:p>
        </p:txBody>
      </p:sp>
      <p:pic>
        <p:nvPicPr>
          <p:cNvPr id="3" name="Picture 2" descr="https://ss0.bdstatic.com/70cFuHSh_Q1YnxGkpoWK1HF6hhy/it/u=3654469425,3141192719&amp;fm=27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3789040"/>
            <a:ext cx="4536504" cy="21707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332656"/>
            <a:ext cx="84249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中考题：</a:t>
            </a:r>
            <a:endParaRPr lang="en-US" altLang="zh-CN" sz="2400" dirty="0" smtClean="0">
              <a:solidFill>
                <a:srgbClr val="FF0000"/>
              </a:solidFill>
            </a:endParaRPr>
          </a:p>
          <a:p>
            <a:r>
              <a:rPr lang="zh-CN" altLang="en-US" sz="2400" dirty="0" smtClean="0"/>
              <a:t>张养浩在另一首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山坡羊</a:t>
            </a:r>
            <a:r>
              <a:rPr lang="en-US" altLang="zh-CN" sz="2400" dirty="0" smtClean="0"/>
              <a:t>·</a:t>
            </a:r>
            <a:r>
              <a:rPr lang="zh-CN" altLang="en-US" sz="2400" dirty="0" smtClean="0"/>
              <a:t>潼关怀古</a:t>
            </a:r>
            <a:r>
              <a:rPr lang="en-US" altLang="zh-CN" sz="2400" dirty="0" smtClean="0"/>
              <a:t>》</a:t>
            </a:r>
            <a:r>
              <a:rPr lang="zh-CN" altLang="en-US" sz="2400" dirty="0" smtClean="0">
                <a:solidFill>
                  <a:srgbClr val="0000FF"/>
                </a:solidFill>
              </a:rPr>
              <a:t>（峰峦如聚，波涛如怒，山河表里潼关路。望西都，意踌躇。 伤心秦汉经行处，宫阙万间都做了土。兴，百姓苦；亡，百姓苦。 </a:t>
            </a:r>
            <a:r>
              <a:rPr lang="zh-CN" altLang="en-US" sz="2400" dirty="0" smtClean="0"/>
              <a:t>）的结尾说：“兴，百姓苦；亡，百姓苦。</a:t>
            </a:r>
            <a:r>
              <a:rPr lang="en-US" altLang="zh-CN" sz="2400" dirty="0" smtClean="0"/>
              <a:t>.</a:t>
            </a:r>
            <a:r>
              <a:rPr lang="zh-CN" altLang="en-US" sz="2400" dirty="0" smtClean="0"/>
              <a:t>这是</a:t>
            </a:r>
            <a:r>
              <a:rPr lang="zh-CN" altLang="en-US" sz="2400" u="sng" dirty="0" smtClean="0">
                <a:solidFill>
                  <a:srgbClr val="C00000"/>
                </a:solidFill>
              </a:rPr>
              <a:t>从百姓的角度</a:t>
            </a:r>
            <a:r>
              <a:rPr lang="zh-CN" altLang="en-US" sz="2400" dirty="0" smtClean="0"/>
              <a:t>看封建王朝的更换，带给人民的全是苦难。请分析这首小令是从</a:t>
            </a:r>
            <a:r>
              <a:rPr lang="zh-CN" altLang="en-US" sz="2400" dirty="0" smtClean="0">
                <a:solidFill>
                  <a:srgbClr val="0000FF"/>
                </a:solidFill>
              </a:rPr>
              <a:t>什么角度</a:t>
            </a:r>
            <a:r>
              <a:rPr lang="zh-CN" altLang="en-US" sz="2400" dirty="0" smtClean="0"/>
              <a:t>来表现了什么样的主旨的？（</a:t>
            </a:r>
            <a:r>
              <a:rPr lang="en-US" altLang="zh-CN" sz="2400" dirty="0" smtClean="0"/>
              <a:t>6</a:t>
            </a:r>
            <a:r>
              <a:rPr lang="zh-CN" altLang="en-US" sz="2400" dirty="0" smtClean="0"/>
              <a:t>分）</a:t>
            </a:r>
            <a:endParaRPr lang="zh-CN" altLang="en-US" sz="2400" dirty="0"/>
          </a:p>
        </p:txBody>
      </p:sp>
      <p:sp>
        <p:nvSpPr>
          <p:cNvPr id="3" name="矩形 2"/>
          <p:cNvSpPr/>
          <p:nvPr/>
        </p:nvSpPr>
        <p:spPr>
          <a:xfrm>
            <a:off x="395536" y="3140968"/>
            <a:ext cx="8352928" cy="2862322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答：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这首小令是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从</a:t>
            </a:r>
            <a:r>
              <a:rPr lang="zh-CN" altLang="en-US" sz="2400" b="1" u="sng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统治者</a:t>
            </a:r>
            <a:r>
              <a:rPr lang="zh-CN" altLang="en-US" sz="2400" b="1" u="sng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的角度来谈的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。</a:t>
            </a:r>
            <a:r>
              <a:rPr lang="zh-CN" altLang="en-US" sz="2400" b="1" u="sng" dirty="0" smtClean="0"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en-US" sz="2400" b="1" u="sng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赢</a:t>
            </a:r>
            <a:r>
              <a:rPr lang="zh-CN" altLang="en-US" sz="2400" b="1" u="sng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，都变做了土；输，都变做了土</a:t>
            </a:r>
            <a:r>
              <a:rPr lang="zh-CN" altLang="en-US" sz="2400" b="1" u="sng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。” </a:t>
            </a:r>
            <a:r>
              <a:rPr lang="zh-CN" altLang="en-US" sz="2400" b="1" u="sng" dirty="0" smtClean="0">
                <a:latin typeface="宋体" pitchFamily="2" charset="-122"/>
                <a:ea typeface="宋体" pitchFamily="2" charset="-122"/>
              </a:rPr>
              <a:t>封建</a:t>
            </a:r>
            <a:r>
              <a:rPr lang="zh-CN" altLang="en-US" sz="2400" b="1" u="sng" dirty="0" smtClean="0">
                <a:latin typeface="宋体" pitchFamily="2" charset="-122"/>
                <a:ea typeface="宋体" pitchFamily="2" charset="-122"/>
              </a:rPr>
              <a:t>统治者无论输赢成败最终都逃脱不了灭亡的命运</a:t>
            </a:r>
            <a:r>
              <a:rPr lang="zh-CN" altLang="en-US" sz="2400" b="1" u="sng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伴随着各个王朝的兴亡交替，是无休无止的破坏，作者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辛辣地批判了封建统治者为争夺 政权而进行的残酷厮杀和奢侈无度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400" b="1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Rectangle 1"/>
          <p:cNvSpPr>
            <a:spLocks noChangeArrowheads="1"/>
          </p:cNvSpPr>
          <p:nvPr/>
        </p:nvSpPr>
        <p:spPr bwMode="auto">
          <a:xfrm>
            <a:off x="971600" y="589910"/>
            <a:ext cx="723467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请简析这首小令的艺术表现手法。 </a:t>
            </a:r>
            <a:endParaRPr kumimoji="0" lang="zh-CN" alt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3" name="Picture 5" descr="C:\Users\user\Desktop\timg4QQSJQS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88840"/>
            <a:ext cx="9144000" cy="3600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Rectangle 1"/>
          <p:cNvSpPr>
            <a:spLocks noChangeArrowheads="1"/>
          </p:cNvSpPr>
          <p:nvPr/>
        </p:nvSpPr>
        <p:spPr bwMode="auto">
          <a:xfrm>
            <a:off x="323528" y="1916832"/>
            <a:ext cx="8568952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①</a:t>
            </a:r>
            <a:r>
              <a:rPr kumimoji="0" lang="zh-CN" sz="24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用典。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前两句“骊山四顾，阿房一炬，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用了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阿房宫赋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中的典故，回顾骊山的历史，曾是秦朝宫殿的所在，被大火焚烧之后，当 时的歌台舞榭、金块珠砾都已不复存在。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effectLst/>
              <a:latin typeface="Cambria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   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②反问。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“当时奢侈今何处</a:t>
            </a:r>
            <a:r>
              <a:rPr lang="zh-CN" altLang="en-US" sz="2400" b="1" dirty="0" smtClean="0">
                <a:latin typeface="Cambria" pitchFamily="18" charset="0"/>
                <a:ea typeface="宋体" pitchFamily="2" charset="-122"/>
                <a:cs typeface="Times New Roman" pitchFamily="18" charset="0"/>
              </a:rPr>
              <a:t>？</a:t>
            </a:r>
            <a:r>
              <a:rPr lang="en-US" altLang="zh-CN" sz="2400" b="1" dirty="0" smtClean="0">
                <a:latin typeface="Cambria" pitchFamily="18" charset="0"/>
                <a:ea typeface="宋体" pitchFamily="2" charset="-122"/>
                <a:cs typeface="Times New Roman" pitchFamily="18" charset="0"/>
              </a:rPr>
              <a:t>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一句中，作者用“今何处</a:t>
            </a:r>
            <a:r>
              <a:rPr lang="en-US" altLang="zh-CN" sz="2400" b="1" dirty="0" smtClean="0">
                <a:latin typeface="Cambria" pitchFamily="18" charset="0"/>
                <a:ea typeface="宋体" pitchFamily="2" charset="-122"/>
                <a:cs typeface="Times New Roman" pitchFamily="18" charset="0"/>
              </a:rPr>
              <a:t>?”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一个问句，强调了对从古到今历史所发生的巨大变化的感慨，并自 然而然地引出了下文“只见草萧疏，水萦纡。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”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827584" y="764704"/>
            <a:ext cx="723467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请简析这首小令的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艺术表现手法。 </a:t>
            </a:r>
            <a:endParaRPr kumimoji="0" lang="zh-CN" altLang="en-US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7" name="Rectangle 1"/>
          <p:cNvSpPr>
            <a:spLocks noChangeArrowheads="1"/>
          </p:cNvSpPr>
          <p:nvPr/>
        </p:nvSpPr>
        <p:spPr bwMode="auto">
          <a:xfrm>
            <a:off x="323528" y="548680"/>
            <a:ext cx="8568952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③</a:t>
            </a:r>
            <a:r>
              <a:rPr kumimoji="0" lang="zh-CN" sz="24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借景抒情。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“只见草萧疏，水萦纡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两句是说再不见昔日豪华的宫殿，只有野草稀疏地铺在地上，河水在那里迂回 的流淌。草的萧索，水的萦纡更加重了作者怀古伤今的情感分量。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④借古讽今。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秦王朝因奢侈、残暴而亡国的遗恨已消失在烟树之间了。而这种亡国的遗恨不只有秦 朝才有，周朝、战国列国直到汉楚之争，哪个不抱有败亡的遗恨呢？实际上作者在这里寄托了一种讽刺，是说后人都已遗忘了前朝败亡的教训。元朝统治者在夺得政 权之后更奢侈挥霍无度，全然不顾国库空虚社会经济急待调整。 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69" name="Rectangle 1"/>
          <p:cNvSpPr>
            <a:spLocks noChangeArrowheads="1"/>
          </p:cNvSpPr>
          <p:nvPr/>
        </p:nvSpPr>
        <p:spPr bwMode="auto">
          <a:xfrm>
            <a:off x="395536" y="656821"/>
            <a:ext cx="842493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⑤</a:t>
            </a:r>
            <a:r>
              <a:rPr kumimoji="0" lang="zh-CN" sz="24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对比。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“赢，都变做了土； 输，都变做了土。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全曲两句在对比中鲜明地表达了作者的观点：无 论输赢，奢侈的宫殿最后都会归于死亡，“都变做了土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，我们可以看作者这是对封建王朝的一种诅咒，更是对封建王朝社会历史的规律性的概括。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3" name="Picture 2" descr="https://ss0.bdstatic.com/70cFuHSh_Q1YnxGkpoWK1HF6hhy/it/u=3654469425,3141192719&amp;fm=27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3717032"/>
            <a:ext cx="3960440" cy="22082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323528" y="908720"/>
            <a:ext cx="8352928" cy="44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         山坡羊</a:t>
            </a:r>
            <a:r>
              <a:rPr lang="en-US" altLang="zh-CN" sz="3200" b="1" dirty="0" smtClean="0"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骊山怀古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宋体" pitchFamily="2" charset="-122"/>
                <a:ea typeface="宋体" pitchFamily="2" charset="-122"/>
              </a:rPr>
              <a:t>                （元）张养浩 </a:t>
            </a:r>
            <a:endParaRPr lang="en-US" altLang="zh-CN" sz="3200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骊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lí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)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山四顾，阿（</a:t>
            </a:r>
            <a:r>
              <a:rPr lang="en-US" altLang="zh-CN" sz="3200" b="1" dirty="0" smtClean="0">
                <a:latin typeface="Cambria" pitchFamily="18" charset="0"/>
                <a:ea typeface="宋体" pitchFamily="2" charset="-122"/>
                <a:cs typeface="Times New Roman" pitchFamily="18" charset="0"/>
              </a:rPr>
              <a:t>ē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）旁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páng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)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一炬，当时奢侈今何处？只见草萧疏，水萦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yíng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)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纡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yū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)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。至今遗恨迷烟树。列国周齐秦汉楚，赢，都变做了土；输，都变做了土。 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39952" y="2420888"/>
            <a:ext cx="25922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/>
              <a:t>10</a:t>
            </a:r>
            <a:endParaRPr lang="zh-CN" altLang="en-US" sz="9600" dirty="0"/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3" name="Picture 1" descr="C:\Users\user\Desktop\timg8X74C4T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548680"/>
            <a:ext cx="3600400" cy="4575439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1691680" y="5517232"/>
            <a:ext cx="64395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宋体" pitchFamily="2" charset="-122"/>
                <a:ea typeface="宋体" pitchFamily="2" charset="-122"/>
              </a:rPr>
              <a:t> 喇叭，唢呐，曲儿小腔儿大。</a:t>
            </a:r>
            <a:endParaRPr lang="zh-CN" altLang="en-US" sz="3600" dirty="0"/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37" name="Picture 1" descr="C:\Users\user\Desktop\timg3GSWOQD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548680"/>
            <a:ext cx="6192688" cy="4654132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1619672" y="5517232"/>
            <a:ext cx="63642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官船来往乱如麻，全仗你抬声价。</a:t>
            </a:r>
            <a:endParaRPr lang="zh-CN" altLang="en-US" sz="32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548680"/>
            <a:ext cx="8280920" cy="5632311"/>
          </a:xfrm>
          <a:prstGeom prst="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                         观刈麦         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                                         </a:t>
            </a:r>
            <a:r>
              <a:rPr lang="zh-CN" altLang="en-US" sz="2400" dirty="0" smtClean="0">
                <a:solidFill>
                  <a:srgbClr val="FF0000"/>
                </a:solidFill>
              </a:rPr>
              <a:t>白居易 </a:t>
            </a:r>
            <a:endParaRPr lang="en-US" altLang="zh-CN" sz="2400" dirty="0" smtClean="0">
              <a:solidFill>
                <a:srgbClr val="FF0000"/>
              </a:solidFill>
            </a:endParaRPr>
          </a:p>
          <a:p>
            <a:r>
              <a:rPr lang="zh-CN" altLang="en-US" sz="2400" dirty="0">
                <a:solidFill>
                  <a:srgbClr val="FF0000"/>
                </a:solidFill>
              </a:rPr>
              <a:t> </a:t>
            </a:r>
            <a:r>
              <a:rPr lang="zh-CN" altLang="en-US" sz="2400" dirty="0" smtClean="0">
                <a:solidFill>
                  <a:srgbClr val="FF0000"/>
                </a:solidFill>
              </a:rPr>
              <a:t>    </a:t>
            </a:r>
            <a:r>
              <a:rPr lang="en-US" altLang="zh-CN" sz="2400" dirty="0" smtClean="0">
                <a:solidFill>
                  <a:srgbClr val="FF0000"/>
                </a:solidFill>
              </a:rPr>
              <a:t>1.</a:t>
            </a:r>
            <a:r>
              <a:rPr lang="zh-CN" altLang="en-US" sz="2400" dirty="0" smtClean="0"/>
              <a:t>田家少闲月，五月人倍忙。 </a:t>
            </a:r>
          </a:p>
          <a:p>
            <a:r>
              <a:rPr lang="zh-CN" altLang="en-US" sz="2400" dirty="0" smtClean="0"/>
              <a:t>　　夜来南风起，小麦覆陇（</a:t>
            </a:r>
            <a:r>
              <a:rPr lang="en-US" altLang="zh-CN" sz="2400" dirty="0" err="1" smtClean="0"/>
              <a:t>lǒng</a:t>
            </a:r>
            <a:r>
              <a:rPr lang="zh-CN" altLang="en-US" sz="2400" dirty="0" smtClean="0"/>
              <a:t>）黄。 </a:t>
            </a:r>
          </a:p>
          <a:p>
            <a:r>
              <a:rPr lang="zh-CN" altLang="en-US" sz="2400" dirty="0" smtClean="0"/>
              <a:t>　</a:t>
            </a:r>
            <a:r>
              <a:rPr lang="en-US" altLang="zh-CN" sz="2400" dirty="0" smtClean="0"/>
              <a:t>2.</a:t>
            </a:r>
            <a:r>
              <a:rPr lang="zh-CN" altLang="en-US" sz="2400" dirty="0" smtClean="0">
                <a:solidFill>
                  <a:srgbClr val="C00000"/>
                </a:solidFill>
              </a:rPr>
              <a:t>妇姑荷</a:t>
            </a:r>
            <a:r>
              <a:rPr lang="en-US" altLang="zh-CN" sz="2400" dirty="0" smtClean="0">
                <a:solidFill>
                  <a:srgbClr val="C00000"/>
                </a:solidFill>
              </a:rPr>
              <a:t>(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hè</a:t>
            </a:r>
            <a:r>
              <a:rPr lang="en-US" altLang="zh-CN" sz="2400" dirty="0" smtClean="0">
                <a:solidFill>
                  <a:srgbClr val="C00000"/>
                </a:solidFill>
              </a:rPr>
              <a:t>)</a:t>
            </a:r>
            <a:r>
              <a:rPr lang="zh-CN" altLang="en-US" sz="2400" dirty="0" smtClean="0">
                <a:solidFill>
                  <a:srgbClr val="C00000"/>
                </a:solidFill>
              </a:rPr>
              <a:t>箪（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dān</a:t>
            </a:r>
            <a:r>
              <a:rPr lang="zh-CN" altLang="en-US" sz="2400" dirty="0" smtClean="0">
                <a:solidFill>
                  <a:srgbClr val="C00000"/>
                </a:solidFill>
              </a:rPr>
              <a:t>）食（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shí</a:t>
            </a:r>
            <a:r>
              <a:rPr lang="zh-CN" altLang="en-US" sz="2400" dirty="0" smtClean="0">
                <a:solidFill>
                  <a:srgbClr val="C00000"/>
                </a:solidFill>
              </a:rPr>
              <a:t>），童稚携壶浆， </a:t>
            </a:r>
          </a:p>
          <a:p>
            <a:r>
              <a:rPr lang="zh-CN" altLang="en-US" sz="2400" dirty="0" smtClean="0">
                <a:solidFill>
                  <a:srgbClr val="C00000"/>
                </a:solidFill>
              </a:rPr>
              <a:t>　　相随饷（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xiǎng</a:t>
            </a:r>
            <a:r>
              <a:rPr lang="zh-CN" altLang="en-US" sz="2400" dirty="0" smtClean="0">
                <a:solidFill>
                  <a:srgbClr val="C00000"/>
                </a:solidFill>
              </a:rPr>
              <a:t>）田去，丁壮在南冈。 </a:t>
            </a:r>
          </a:p>
          <a:p>
            <a:r>
              <a:rPr lang="zh-CN" altLang="en-US" sz="2400" dirty="0" smtClean="0">
                <a:solidFill>
                  <a:srgbClr val="C00000"/>
                </a:solidFill>
              </a:rPr>
              <a:t>　　足蒸暑土气，背灼（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zhuó</a:t>
            </a:r>
            <a:r>
              <a:rPr lang="zh-CN" altLang="en-US" sz="2400" dirty="0" smtClean="0">
                <a:solidFill>
                  <a:srgbClr val="C00000"/>
                </a:solidFill>
              </a:rPr>
              <a:t>）炎天光， </a:t>
            </a:r>
          </a:p>
          <a:p>
            <a:r>
              <a:rPr lang="zh-CN" altLang="en-US" sz="2400" dirty="0" smtClean="0">
                <a:solidFill>
                  <a:srgbClr val="C00000"/>
                </a:solidFill>
              </a:rPr>
              <a:t>　　力尽不知热，但惜夏日长。 </a:t>
            </a:r>
          </a:p>
          <a:p>
            <a:r>
              <a:rPr lang="zh-CN" altLang="en-US" sz="2400" dirty="0" smtClean="0"/>
              <a:t>　</a:t>
            </a:r>
            <a:r>
              <a:rPr lang="en-US" altLang="zh-CN" sz="2400" dirty="0" smtClean="0"/>
              <a:t>3.</a:t>
            </a:r>
            <a:r>
              <a:rPr lang="zh-CN" altLang="en-US" sz="2400" dirty="0" smtClean="0"/>
              <a:t>复有贫妇人，抱子在其旁， </a:t>
            </a:r>
          </a:p>
          <a:p>
            <a:r>
              <a:rPr lang="zh-CN" altLang="en-US" sz="2400" dirty="0" smtClean="0"/>
              <a:t>　　右手秉（</a:t>
            </a:r>
            <a:r>
              <a:rPr lang="en-US" altLang="zh-CN" sz="2400" dirty="0" err="1" smtClean="0"/>
              <a:t>bǐng</a:t>
            </a:r>
            <a:r>
              <a:rPr lang="zh-CN" altLang="en-US" sz="2400" dirty="0" smtClean="0"/>
              <a:t>）遗穗（</a:t>
            </a:r>
            <a:r>
              <a:rPr lang="en-US" altLang="zh-CN" sz="2400" dirty="0" err="1" smtClean="0"/>
              <a:t>suì</a:t>
            </a:r>
            <a:r>
              <a:rPr lang="zh-CN" altLang="en-US" sz="2400" dirty="0" smtClean="0"/>
              <a:t>），左臂悬敝（</a:t>
            </a:r>
            <a:r>
              <a:rPr lang="en-US" altLang="zh-CN" sz="2400" dirty="0" err="1" smtClean="0"/>
              <a:t>bì</a:t>
            </a:r>
            <a:r>
              <a:rPr lang="zh-CN" altLang="en-US" sz="2400" dirty="0" smtClean="0"/>
              <a:t>） 筐。 </a:t>
            </a:r>
          </a:p>
          <a:p>
            <a:r>
              <a:rPr lang="zh-CN" altLang="en-US" sz="2400" dirty="0" smtClean="0"/>
              <a:t>　　听其相顾言，闻者为悲伤。 </a:t>
            </a:r>
          </a:p>
          <a:p>
            <a:r>
              <a:rPr lang="zh-CN" altLang="en-US" sz="2400" dirty="0" smtClean="0"/>
              <a:t>　　家田输税（</a:t>
            </a:r>
            <a:r>
              <a:rPr lang="en-US" altLang="zh-CN" sz="2400" dirty="0" err="1" smtClean="0"/>
              <a:t>shuì</a:t>
            </a:r>
            <a:r>
              <a:rPr lang="zh-CN" altLang="en-US" sz="2400" dirty="0" smtClean="0"/>
              <a:t>）尽，拾此充饥肠。 </a:t>
            </a:r>
          </a:p>
          <a:p>
            <a:r>
              <a:rPr lang="zh-CN" altLang="en-US" sz="2400" dirty="0" smtClean="0"/>
              <a:t>　</a:t>
            </a:r>
            <a:r>
              <a:rPr lang="en-US" altLang="zh-CN" sz="2400" dirty="0" smtClean="0"/>
              <a:t>4.</a:t>
            </a:r>
            <a:r>
              <a:rPr lang="zh-CN" altLang="en-US" sz="2400" dirty="0" smtClean="0">
                <a:solidFill>
                  <a:srgbClr val="C00000"/>
                </a:solidFill>
              </a:rPr>
              <a:t>今我何功德，曾（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zēng</a:t>
            </a:r>
            <a:r>
              <a:rPr lang="zh-CN" altLang="en-US" sz="2400" dirty="0" smtClean="0">
                <a:solidFill>
                  <a:srgbClr val="C00000"/>
                </a:solidFill>
              </a:rPr>
              <a:t>）不事农桑。 </a:t>
            </a:r>
          </a:p>
          <a:p>
            <a:r>
              <a:rPr lang="zh-CN" altLang="en-US" sz="2400" dirty="0" smtClean="0">
                <a:solidFill>
                  <a:srgbClr val="C00000"/>
                </a:solidFill>
              </a:rPr>
              <a:t>　　吏（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lì</a:t>
            </a:r>
            <a:r>
              <a:rPr lang="zh-CN" altLang="en-US" sz="2400" dirty="0" smtClean="0">
                <a:solidFill>
                  <a:srgbClr val="C00000"/>
                </a:solidFill>
              </a:rPr>
              <a:t>）禄三百石（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dàn</a:t>
            </a:r>
            <a:r>
              <a:rPr lang="zh-CN" altLang="en-US" sz="2400" dirty="0" smtClean="0">
                <a:solidFill>
                  <a:srgbClr val="C00000"/>
                </a:solidFill>
              </a:rPr>
              <a:t>），岁晏</a:t>
            </a:r>
            <a:r>
              <a:rPr lang="zh-CN" altLang="en-US" sz="2400" dirty="0" smtClean="0"/>
              <a:t>（</a:t>
            </a:r>
            <a:r>
              <a:rPr lang="en-US" altLang="zh-CN" sz="2400" dirty="0" err="1" smtClean="0"/>
              <a:t>yàn</a:t>
            </a:r>
            <a:r>
              <a:rPr lang="zh-CN" altLang="en-US" sz="2400" dirty="0" smtClean="0"/>
              <a:t>）</a:t>
            </a:r>
            <a:r>
              <a:rPr lang="zh-CN" altLang="en-US" sz="2400" dirty="0" smtClean="0">
                <a:solidFill>
                  <a:srgbClr val="C00000"/>
                </a:solidFill>
              </a:rPr>
              <a:t>有余（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yú</a:t>
            </a:r>
            <a:r>
              <a:rPr lang="zh-CN" altLang="en-US" sz="2400" dirty="0" smtClean="0">
                <a:solidFill>
                  <a:srgbClr val="C00000"/>
                </a:solidFill>
              </a:rPr>
              <a:t>）粮， </a:t>
            </a:r>
          </a:p>
          <a:p>
            <a:r>
              <a:rPr lang="zh-CN" altLang="en-US" sz="2400" dirty="0" smtClean="0">
                <a:solidFill>
                  <a:srgbClr val="C00000"/>
                </a:solidFill>
              </a:rPr>
              <a:t>　　念此私自愧</a:t>
            </a:r>
            <a:r>
              <a:rPr lang="en-US" altLang="zh-CN" sz="2400" dirty="0" smtClean="0">
                <a:solidFill>
                  <a:srgbClr val="C00000"/>
                </a:solidFill>
              </a:rPr>
              <a:t>(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kuì</a:t>
            </a:r>
            <a:r>
              <a:rPr lang="zh-CN" altLang="en-US" sz="2400" dirty="0" smtClean="0">
                <a:solidFill>
                  <a:srgbClr val="C00000"/>
                </a:solidFill>
              </a:rPr>
              <a:t>），尽日不能忘。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692696"/>
            <a:ext cx="799288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         朝天子</a:t>
            </a:r>
            <a:r>
              <a:rPr lang="en-US" altLang="zh-CN" sz="3200" b="1" dirty="0" smtClean="0">
                <a:latin typeface="宋体" pitchFamily="2" charset="-122"/>
                <a:ea typeface="宋体" pitchFamily="2" charset="-122"/>
              </a:rPr>
              <a:t>· 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咏喇叭           </a:t>
            </a:r>
            <a:endParaRPr lang="en-US" altLang="zh-CN" sz="32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宋体" pitchFamily="2" charset="-122"/>
                <a:ea typeface="宋体" pitchFamily="2" charset="-122"/>
              </a:rPr>
              <a:t>             (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明）王磐  </a:t>
            </a:r>
            <a:endParaRPr lang="en-US" altLang="zh-CN" sz="32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   喇叭，唢呐，曲儿小腔儿大。官船来往乱如麻，全仗你抬声价。军听了军愁，民听了民怕。哪里去辨甚么真共假？眼见的吹翻了这家，吹伤了那家，只吹的水尽鹅飞罢！ 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41313" name="Picture 1" descr="C:\Users\user\Desktop\timg9CETG5D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548680"/>
            <a:ext cx="1504906" cy="12639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476672"/>
            <a:ext cx="828092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/>
              <a:t>解析历史背景：</a:t>
            </a:r>
            <a:endParaRPr lang="en-US" altLang="zh-CN" sz="2800" dirty="0" smtClean="0"/>
          </a:p>
          <a:p>
            <a:pPr>
              <a:lnSpc>
                <a:spcPct val="150000"/>
              </a:lnSpc>
            </a:pPr>
            <a:r>
              <a:rPr lang="en-US" altLang="zh-CN" sz="2800" dirty="0" smtClean="0"/>
              <a:t>《</a:t>
            </a:r>
            <a:r>
              <a:rPr lang="zh-CN" altLang="en-US" sz="2800" dirty="0" smtClean="0"/>
              <a:t>朝天子</a:t>
            </a:r>
            <a:r>
              <a:rPr lang="en-US" altLang="zh-CN" sz="2800" dirty="0" smtClean="0"/>
              <a:t>·</a:t>
            </a:r>
            <a:r>
              <a:rPr lang="zh-CN" altLang="en-US" sz="2800" dirty="0" smtClean="0"/>
              <a:t>咏喇叭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是明代王磐的一首以</a:t>
            </a:r>
            <a:r>
              <a:rPr lang="zh-CN" altLang="en-US" sz="2800" u="sng" dirty="0" smtClean="0">
                <a:solidFill>
                  <a:srgbClr val="C00000"/>
                </a:solidFill>
              </a:rPr>
              <a:t>辛辣的讽刺</a:t>
            </a:r>
            <a:r>
              <a:rPr lang="zh-CN" altLang="en-US" sz="2800" dirty="0" smtClean="0"/>
              <a:t>手笔所写成的散曲。</a:t>
            </a:r>
            <a:endParaRPr lang="en-US" altLang="zh-CN" sz="2800" dirty="0" smtClean="0"/>
          </a:p>
          <a:p>
            <a:pPr>
              <a:lnSpc>
                <a:spcPct val="150000"/>
              </a:lnSpc>
            </a:pPr>
            <a:r>
              <a:rPr lang="zh-CN" altLang="en-US" sz="2800" dirty="0" smtClean="0"/>
              <a:t>明朝正德年间（</a:t>
            </a:r>
            <a:r>
              <a:rPr lang="en-US" altLang="zh-CN" sz="2800" dirty="0" smtClean="0"/>
              <a:t>1506—1521</a:t>
            </a:r>
            <a:r>
              <a:rPr lang="zh-CN" altLang="en-US" sz="2800" dirty="0" smtClean="0"/>
              <a:t>），</a:t>
            </a:r>
            <a:r>
              <a:rPr lang="zh-CN" altLang="en-US" sz="2800" u="sng" dirty="0" smtClean="0">
                <a:solidFill>
                  <a:srgbClr val="C00000"/>
                </a:solidFill>
              </a:rPr>
              <a:t>宦官当权，欺压百姓，行船时常吹起号头来壮大声势</a:t>
            </a:r>
            <a:r>
              <a:rPr lang="zh-CN" altLang="en-US" sz="2800" dirty="0" smtClean="0"/>
              <a:t>。这支散曲就是为了讽刺宦官而作。诗中表面上写的是喇叭和唢呐，实则处处写的都是宦官。</a:t>
            </a:r>
            <a:endParaRPr lang="zh-CN" altLang="en-US" sz="2800" dirty="0"/>
          </a:p>
        </p:txBody>
      </p:sp>
      <p:sp>
        <p:nvSpPr>
          <p:cNvPr id="137218" name="AutoShape 2" descr="https://timgsa.baidu.com/timg?image&amp;quality=80&amp;size=b9999_10000&amp;sec=1507789876016&amp;di=d7e11895a103fb1ed6daeff0596d5747&amp;imgtype=0&amp;src=http%3A%2F%2Fi7.qhimg.com%2Fdr%2F270_500_%2Ft01e2c4a36e86f0fbc3.jpg%3Fsize%3D268x295"/>
          <p:cNvSpPr>
            <a:spLocks noChangeAspect="1" noChangeArrowheads="1"/>
          </p:cNvSpPr>
          <p:nvPr/>
        </p:nvSpPr>
        <p:spPr bwMode="auto">
          <a:xfrm>
            <a:off x="63500" y="-136525"/>
            <a:ext cx="2552700" cy="28098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220" name="AutoShape 4" descr="https://timgsa.baidu.com/timg?image&amp;quality=80&amp;size=b9999_10000&amp;sec=1507789964841&amp;di=a3a976834260647a79719053f2896789&amp;imgtype=0&amp;src=http%3A%2F%2Fwww.234.cn%2Fuploadfile%2Fimages%2Fnews%2Fdxgni8n0.jpg"/>
          <p:cNvSpPr>
            <a:spLocks noChangeAspect="1" noChangeArrowheads="1"/>
          </p:cNvSpPr>
          <p:nvPr/>
        </p:nvSpPr>
        <p:spPr bwMode="auto">
          <a:xfrm>
            <a:off x="63500" y="-136525"/>
            <a:ext cx="3067050" cy="23050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222" name="AutoShape 6" descr="https://timgsa.baidu.com/timg?image&amp;quality=80&amp;size=b9999_10000&amp;sec=1507790015174&amp;di=4363f36ebf5b0e5ef23e446c1cf29a60&amp;imgtype=0&amp;src=http%3A%2F%2Fimg.weixinyidu.com%2F150520%2Fdf762fa9.jpg"/>
          <p:cNvSpPr>
            <a:spLocks noChangeAspect="1" noChangeArrowheads="1"/>
          </p:cNvSpPr>
          <p:nvPr/>
        </p:nvSpPr>
        <p:spPr bwMode="auto">
          <a:xfrm>
            <a:off x="63500" y="-136525"/>
            <a:ext cx="3381375" cy="33813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224" name="AutoShape 8" descr="https://timgsa.baidu.com/timg?image&amp;quality=80&amp;size=b10000_10000&amp;sec=1507779958&amp;di=5f7db02252dc98cf1427ed0b759666a6&amp;src=http://www.yxhenan.com/UploadFiles/2013-02/2/20132232190728515.jpg"/>
          <p:cNvSpPr>
            <a:spLocks noChangeAspect="1" noChangeArrowheads="1"/>
          </p:cNvSpPr>
          <p:nvPr/>
        </p:nvSpPr>
        <p:spPr bwMode="auto">
          <a:xfrm>
            <a:off x="63500" y="-136525"/>
            <a:ext cx="3867150" cy="32480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37225" name="Picture 9" descr="C:\Users\user\Desktop\timg9CETG5D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4653136"/>
            <a:ext cx="1944216" cy="1632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620688"/>
            <a:ext cx="8352928" cy="4533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/>
              <a:t>“曲儿”比喻宦官的地位低下，“腔大”比喻他们的仗势欺人；“军愁”“民怕”说明他们走到哪里，就给哪里带来灾难；“水尽鹅飞”则形容他们把百姓欺压得倾家荡产。</a:t>
            </a:r>
            <a:endParaRPr lang="en-US" altLang="zh-CN" sz="2800" dirty="0" smtClean="0"/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C00000"/>
                </a:solidFill>
              </a:rPr>
              <a:t>整首曲子虽然没有正面提到一个宦官的字样，但是却活画出了他们的丑态，在轻俏诙谐中充满了对宦官的鄙视和愤慨，道出了百姓的心声。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pic>
        <p:nvPicPr>
          <p:cNvPr id="138241" name="Picture 1" descr="C:\Users\user\Desktop\timg9CETG5D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4797152"/>
            <a:ext cx="1676374" cy="14079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692696"/>
            <a:ext cx="799288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         朝天子</a:t>
            </a:r>
            <a:r>
              <a:rPr lang="en-US" altLang="zh-CN" sz="3200" b="1" dirty="0" smtClean="0">
                <a:latin typeface="宋体" pitchFamily="2" charset="-122"/>
                <a:ea typeface="宋体" pitchFamily="2" charset="-122"/>
              </a:rPr>
              <a:t>· 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咏喇叭           </a:t>
            </a:r>
            <a:endParaRPr lang="en-US" altLang="zh-CN" sz="32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宋体" pitchFamily="2" charset="-122"/>
                <a:ea typeface="宋体" pitchFamily="2" charset="-122"/>
              </a:rPr>
              <a:t>             (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明）王磐  </a:t>
            </a:r>
            <a:endParaRPr lang="en-US" altLang="zh-CN" sz="32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   喇叭，唢呐，曲儿小腔儿大。官船来往乱如麻，全仗你抬声价。军听了军愁，民听了民怕。哪里去辨甚么真共假？眼见的吹翻了这家，吹伤了那家，只吹的水尽鹅飞罢！ 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41313" name="Picture 1" descr="C:\Users\user\Desktop\timg9CETG5D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548680"/>
            <a:ext cx="1504906" cy="1263973"/>
          </a:xfrm>
          <a:prstGeom prst="rect">
            <a:avLst/>
          </a:prstGeom>
          <a:noFill/>
        </p:spPr>
      </p:pic>
      <p:pic>
        <p:nvPicPr>
          <p:cNvPr id="4" name="Picture 1" descr="C:\Users\user\Desktop\timg8X74C4T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332656"/>
            <a:ext cx="1503873" cy="19111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99792" y="2420888"/>
            <a:ext cx="41764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/>
              <a:t>6---10</a:t>
            </a:r>
            <a:endParaRPr lang="zh-CN" alt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404664"/>
            <a:ext cx="806489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 smtClean="0">
                <a:solidFill>
                  <a:srgbClr val="6600CC"/>
                </a:solidFill>
                <a:latin typeface="宋体" pitchFamily="2" charset="-122"/>
                <a:ea typeface="宋体" pitchFamily="2" charset="-122"/>
              </a:rPr>
              <a:t>          浣溪沙     苏 轼</a:t>
            </a:r>
          </a:p>
          <a:p>
            <a:pPr>
              <a:lnSpc>
                <a:spcPct val="200000"/>
              </a:lnSpc>
            </a:pPr>
            <a:r>
              <a:rPr lang="zh-CN" altLang="en-US" sz="3200" b="1" dirty="0" smtClean="0">
                <a:solidFill>
                  <a:srgbClr val="6600CC"/>
                </a:solidFill>
                <a:latin typeface="宋体" pitchFamily="2" charset="-122"/>
                <a:ea typeface="宋体" pitchFamily="2" charset="-122"/>
              </a:rPr>
              <a:t>   簌簌</a:t>
            </a:r>
            <a:r>
              <a:rPr lang="en-US" altLang="zh-CN" sz="3200" b="1" dirty="0" err="1" smtClean="0">
                <a:solidFill>
                  <a:srgbClr val="6600CC"/>
                </a:solidFill>
                <a:latin typeface="宋体" pitchFamily="2" charset="-122"/>
                <a:ea typeface="宋体" pitchFamily="2" charset="-122"/>
              </a:rPr>
              <a:t>sù</a:t>
            </a:r>
            <a:r>
              <a:rPr lang="zh-CN" altLang="en-US" sz="3200" b="1" dirty="0" smtClean="0">
                <a:solidFill>
                  <a:srgbClr val="6600CC"/>
                </a:solidFill>
                <a:latin typeface="宋体" pitchFamily="2" charset="-122"/>
                <a:ea typeface="宋体" pitchFamily="2" charset="-122"/>
              </a:rPr>
              <a:t>衣巾落枣花，村南村北响缲</a:t>
            </a:r>
            <a:r>
              <a:rPr lang="en-US" altLang="zh-CN" sz="3200" dirty="0" err="1" smtClean="0">
                <a:solidFill>
                  <a:srgbClr val="6600CC"/>
                </a:solidFill>
              </a:rPr>
              <a:t>sāo</a:t>
            </a:r>
            <a:r>
              <a:rPr lang="zh-CN" altLang="en-US" sz="3200" b="1" dirty="0" smtClean="0">
                <a:solidFill>
                  <a:srgbClr val="6600CC"/>
                </a:solidFill>
                <a:latin typeface="宋体" pitchFamily="2" charset="-122"/>
                <a:ea typeface="宋体" pitchFamily="2" charset="-122"/>
              </a:rPr>
              <a:t>车，牛衣古柳卖黄瓜。</a:t>
            </a:r>
            <a:r>
              <a:rPr lang="en-US" altLang="zh-CN" sz="3200" b="1" dirty="0" smtClean="0">
                <a:solidFill>
                  <a:srgbClr val="6600CC"/>
                </a:solidFill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sz="3200" b="1" dirty="0" smtClean="0">
                <a:solidFill>
                  <a:srgbClr val="6600CC"/>
                </a:solidFill>
                <a:latin typeface="宋体" pitchFamily="2" charset="-122"/>
                <a:ea typeface="宋体" pitchFamily="2" charset="-122"/>
              </a:rPr>
              <a:t>酒困路长惟欲睡，日高人渴漫思茶。敲门试问野人家。</a:t>
            </a:r>
            <a:endParaRPr lang="zh-CN" altLang="en-US" sz="3200" b="1" dirty="0">
              <a:solidFill>
                <a:srgbClr val="6600CC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" name="Picture 2" descr="https://timgsa.baidu.com/timg?image&amp;quality=80&amp;size=b9999_10000&amp;sec=1506516673782&amp;di=f88ccf0113d0ffd25faf9e4f4b682e4c&amp;imgtype=0&amp;src=http%3A%2F%2Fs15.sinaimg.cn%2Fmiddle%2F71931eb9g7728def94fce%26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4437112"/>
            <a:ext cx="2418454" cy="18112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404664"/>
            <a:ext cx="806489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 smtClean="0"/>
              <a:t>                     醉花阴</a:t>
            </a:r>
            <a:r>
              <a:rPr lang="en-US" altLang="zh-CN" sz="3200" b="1" dirty="0" smtClean="0"/>
              <a:t>        </a:t>
            </a:r>
            <a:r>
              <a:rPr lang="zh-CN" altLang="en-US" sz="3200" dirty="0" smtClean="0"/>
              <a:t>李清照 </a:t>
            </a:r>
          </a:p>
          <a:p>
            <a:pPr>
              <a:lnSpc>
                <a:spcPct val="200000"/>
              </a:lnSpc>
            </a:pPr>
            <a:r>
              <a:rPr lang="zh-CN" altLang="en-US" sz="3200" dirty="0" smtClean="0"/>
              <a:t>薄雾浓云愁永昼，瑞脑消金兽。佳节又重阳，玉枕纱厨，半夜凉初透。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r>
              <a:rPr lang="zh-CN" altLang="en-US" sz="3200" dirty="0" smtClean="0"/>
              <a:t>东篱把酒黄昏后，有暗香盈袖。莫道不消魂，帘卷西风，人比黄花瘦。</a:t>
            </a:r>
            <a:endParaRPr lang="en-US" altLang="zh-CN" sz="3200" dirty="0"/>
          </a:p>
        </p:txBody>
      </p:sp>
      <p:pic>
        <p:nvPicPr>
          <p:cNvPr id="4" name="Picture 2" descr="https://timgsa.baidu.com/timg?image&amp;quality=80&amp;size=b9999_10000&amp;sec=1506577871711&amp;di=4bdda5e5e1e6a4cae07a50a1be03f356&amp;imgtype=0&amp;src=http%3A%2F%2Fpic113.nipic.com%2Ffile%2F20161030%2F2881982_123514328749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4581128"/>
            <a:ext cx="1230582" cy="16423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764704"/>
            <a:ext cx="7704856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6600CC"/>
                </a:solidFill>
              </a:rPr>
              <a:t>          南乡子</a:t>
            </a:r>
            <a:r>
              <a:rPr lang="en-US" altLang="zh-CN" sz="3600" dirty="0" smtClean="0">
                <a:solidFill>
                  <a:srgbClr val="6600CC"/>
                </a:solidFill>
              </a:rPr>
              <a:t>· </a:t>
            </a:r>
            <a:r>
              <a:rPr lang="zh-CN" altLang="en-US" sz="3600" b="1" dirty="0" smtClean="0">
                <a:solidFill>
                  <a:srgbClr val="6600CC"/>
                </a:solidFill>
              </a:rPr>
              <a:t>登京口北固亭有怀</a:t>
            </a:r>
            <a:endParaRPr lang="en-US" altLang="zh-CN" sz="1100" b="1" dirty="0" smtClean="0">
              <a:solidFill>
                <a:srgbClr val="6600CC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6600CC"/>
                </a:solidFill>
              </a:rPr>
              <a:t>                                         辛弃疾</a:t>
            </a:r>
            <a:endParaRPr lang="zh-CN" altLang="en-US" sz="3200" dirty="0" smtClean="0">
              <a:solidFill>
                <a:srgbClr val="6600CC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C00000"/>
                </a:solidFill>
              </a:rPr>
              <a:t>何处望神州？满眼风光北固楼。千古兴亡多少事？悠悠。不尽长江滚滚流。</a:t>
            </a:r>
            <a:r>
              <a:rPr lang="zh-CN" altLang="en-US" sz="3600" dirty="0" smtClean="0"/>
              <a:t>年少万兜鍪，坐断东南战未休。天下英雄谁敌手？曹刘。生子当如孙仲谋。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323528" y="908720"/>
            <a:ext cx="8352928" cy="44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         山坡羊</a:t>
            </a:r>
            <a:r>
              <a:rPr lang="en-US" altLang="zh-CN" sz="32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en-US" sz="32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骊山怀古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                （元）张养浩 </a:t>
            </a:r>
            <a:endParaRPr lang="en-US" altLang="zh-CN" sz="3200" dirty="0" smtClean="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骊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lí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)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山四顾，阿（</a:t>
            </a:r>
            <a:r>
              <a:rPr lang="en-US" altLang="zh-CN" sz="3200" b="1" dirty="0" smtClean="0">
                <a:solidFill>
                  <a:srgbClr val="C00000"/>
                </a:solidFill>
                <a:latin typeface="Cambria" pitchFamily="18" charset="0"/>
                <a:ea typeface="宋体" pitchFamily="2" charset="-122"/>
                <a:cs typeface="Times New Roman" pitchFamily="18" charset="0"/>
              </a:rPr>
              <a:t>ē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）旁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páng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)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一炬，当时奢侈今何处？只见草萧疏，水萦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yíng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)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纡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yū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)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。至今遗恨迷烟树。列国周齐秦汉楚，赢，都变做了土；输，都变做了土。 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908720"/>
            <a:ext cx="799288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         朝天子</a:t>
            </a:r>
            <a:r>
              <a:rPr lang="en-US" altLang="zh-CN" sz="3200" b="1" dirty="0" smtClean="0">
                <a:latin typeface="宋体" pitchFamily="2" charset="-122"/>
                <a:ea typeface="宋体" pitchFamily="2" charset="-122"/>
              </a:rPr>
              <a:t>· 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咏喇叭           </a:t>
            </a:r>
            <a:endParaRPr lang="en-US" altLang="zh-CN" sz="32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宋体" pitchFamily="2" charset="-122"/>
                <a:ea typeface="宋体" pitchFamily="2" charset="-122"/>
              </a:rPr>
              <a:t>             (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明）王磐  </a:t>
            </a:r>
            <a:endParaRPr lang="en-US" altLang="zh-CN" sz="32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   喇叭，唢呐，曲儿小腔儿大。官船来往乱如麻，全仗你抬声价。军听了军愁，民听了民怕。哪里去辨甚么真共假？眼见的吹翻了这家，吹伤了那家，只吹的水尽鹅飞罢！ 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41313" name="Picture 1" descr="C:\Users\user\Desktop\timg9CETG5D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548680"/>
            <a:ext cx="1504906" cy="1263973"/>
          </a:xfrm>
          <a:prstGeom prst="rect">
            <a:avLst/>
          </a:prstGeom>
          <a:noFill/>
        </p:spPr>
      </p:pic>
      <p:pic>
        <p:nvPicPr>
          <p:cNvPr id="4" name="Picture 1" descr="C:\Users\user\Desktop\timg8X74C4T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332656"/>
            <a:ext cx="1503873" cy="19111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332656"/>
            <a:ext cx="7416824" cy="5869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         译文：</a:t>
            </a:r>
            <a:br>
              <a:rPr lang="zh-CN" altLang="en-US" b="1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</a:br>
            <a:r>
              <a:rPr lang="zh-CN" altLang="en-US" b="1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农家很少有空闲的月份，五月到来人们更加繁忙。 </a:t>
            </a:r>
            <a:b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</a:b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夜里刮起了南风，覆盖田垄的小麦已成熟发黄。 </a:t>
            </a:r>
            <a:r>
              <a:rPr lang="zh-CN" altLang="en-US" b="1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/>
            </a:r>
            <a:br>
              <a:rPr lang="zh-CN" altLang="en-US" b="1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</a:br>
            <a:r>
              <a:rPr lang="zh-CN" altLang="en-US" b="1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　　妇女们担着竹篮盛的饭食，儿童手提壶装的酒浆， </a:t>
            </a:r>
            <a:br>
              <a:rPr lang="zh-CN" altLang="en-US" b="1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</a:br>
            <a:r>
              <a:rPr lang="zh-CN" altLang="en-US" b="1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　　相互跟随给在田里劳动的人送去，收割小麦的男子都在南冈。 </a:t>
            </a:r>
            <a:br>
              <a:rPr lang="zh-CN" altLang="en-US" b="1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</a:br>
            <a:r>
              <a:rPr lang="zh-CN" altLang="en-US" b="1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　　双脚受地面的热气熏蒸，脊梁受炎热的阳光烘烤。 </a:t>
            </a:r>
            <a:br>
              <a:rPr lang="zh-CN" altLang="en-US" b="1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</a:br>
            <a:r>
              <a:rPr lang="zh-CN" altLang="en-US" b="1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　　精疲力竭仿佛不知道天气炎热，只是珍惜夏日天长。 </a:t>
            </a:r>
            <a:br>
              <a:rPr lang="zh-CN" altLang="en-US" b="1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</a:br>
            <a:r>
              <a:rPr lang="zh-CN" altLang="en-US" b="1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又见一位贫苦妇女，抱着孩儿在割麦者旁边， </a:t>
            </a:r>
            <a:b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</a:b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右手拾着遗落的麦穗，左臂上悬挂着一个破筐。 </a:t>
            </a:r>
            <a:b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</a:b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听她望着别人说话，听到的人都为她感到悲伤。　 </a:t>
            </a:r>
            <a:b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</a:b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因为缴租纳税，家里的田地都已卖光，只好拾些麦穗充填饥肠。</a:t>
            </a:r>
            <a:r>
              <a:rPr lang="zh-CN" altLang="en-US" b="1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　 </a:t>
            </a:r>
            <a:br>
              <a:rPr lang="zh-CN" altLang="en-US" b="1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</a:br>
            <a:r>
              <a:rPr lang="zh-CN" altLang="en-US" b="1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　　现在我有什么功劳德行，却不用从事农耕蚕桑！　 </a:t>
            </a:r>
            <a:br>
              <a:rPr lang="zh-CN" altLang="en-US" b="1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</a:br>
            <a:r>
              <a:rPr lang="zh-CN" altLang="en-US" b="1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　　一年领取薪俸三百石米，到了年底还有余粮。　 </a:t>
            </a:r>
            <a:br>
              <a:rPr lang="zh-CN" altLang="en-US" b="1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</a:br>
            <a:r>
              <a:rPr lang="zh-CN" altLang="en-US" b="1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　　想到这些内心感到惭愧，整天也不能淡忘。 </a:t>
            </a:r>
            <a:endParaRPr lang="zh-CN" altLang="en-US" b="1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4580" name="Picture 4" descr="https://gss3.bdstatic.com/7Po3dSag_xI4khGkpoWK1HF6hhy/baike/c0%3Dbaike80%2C5%2C5%2C80%2C26/sign=1c4955d88501a18be4e61a1dff466c6d/3801213fb80e7becc37ad0152d2eb9389a506ba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2" y="404664"/>
            <a:ext cx="1800200" cy="30594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03848" y="2204864"/>
            <a:ext cx="44644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/>
              <a:t>1---10</a:t>
            </a:r>
            <a:endParaRPr lang="zh-CN" alt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gss1.bdstatic.com/-vo3dSag_xI4khGkpoWK1HF6hhy/baike/c0%3Dbaike92%2C5%2C5%2C92%2C30/sign=bc127d944dc2d562e605d8bf8678fb8a/c995d143ad4bd11376da64c658afa40f4bfb052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404664"/>
            <a:ext cx="3024336" cy="5933747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755576" y="548680"/>
            <a:ext cx="446449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         </a:t>
            </a:r>
            <a:r>
              <a:rPr lang="en-US" altLang="zh-CN" sz="2400" b="1" dirty="0" smtClean="0"/>
              <a:t>1.</a:t>
            </a:r>
            <a:r>
              <a:rPr lang="zh-CN" altLang="en-US" sz="2400" b="1" dirty="0" smtClean="0"/>
              <a:t> </a:t>
            </a:r>
            <a:r>
              <a:rPr lang="zh-CN" altLang="en-US" sz="2400" b="1" dirty="0" smtClean="0"/>
              <a:t>观</a:t>
            </a:r>
            <a:r>
              <a:rPr lang="zh-CN" altLang="en-US" sz="2400" b="1" dirty="0"/>
              <a:t>刈</a:t>
            </a:r>
            <a:r>
              <a:rPr lang="zh-CN" altLang="en-US" sz="2400" b="1" dirty="0" smtClean="0"/>
              <a:t>麦      白居易</a:t>
            </a:r>
            <a:endParaRPr lang="zh-CN" altLang="en-US" sz="2400" dirty="0"/>
          </a:p>
          <a:p>
            <a:r>
              <a:rPr lang="zh-CN" altLang="en-US" sz="2400" dirty="0">
                <a:solidFill>
                  <a:srgbClr val="C00000"/>
                </a:solidFill>
              </a:rPr>
              <a:t>田家少闲月，五月人倍忙。</a:t>
            </a:r>
          </a:p>
          <a:p>
            <a:r>
              <a:rPr lang="zh-CN" altLang="en-US" sz="2400" dirty="0">
                <a:solidFill>
                  <a:srgbClr val="C00000"/>
                </a:solidFill>
              </a:rPr>
              <a:t>夜来南风起，小麦覆陇</a:t>
            </a:r>
            <a:r>
              <a:rPr lang="zh-CN" altLang="en-US" sz="2400" dirty="0" smtClean="0">
                <a:solidFill>
                  <a:srgbClr val="C00000"/>
                </a:solidFill>
              </a:rPr>
              <a:t>黄。</a:t>
            </a:r>
            <a:endParaRPr lang="zh-CN" altLang="en-US" sz="2400" dirty="0">
              <a:solidFill>
                <a:srgbClr val="C00000"/>
              </a:solidFill>
            </a:endParaRPr>
          </a:p>
          <a:p>
            <a:r>
              <a:rPr lang="zh-CN" altLang="en-US" sz="2400" dirty="0"/>
              <a:t>妇姑荷箪</a:t>
            </a:r>
            <a:r>
              <a:rPr lang="zh-CN" altLang="en-US" sz="2400" dirty="0" smtClean="0"/>
              <a:t>食，</a:t>
            </a:r>
            <a:r>
              <a:rPr lang="zh-CN" altLang="en-US" sz="2400" dirty="0"/>
              <a:t>童稚携壶</a:t>
            </a:r>
            <a:r>
              <a:rPr lang="zh-CN" altLang="en-US" sz="2400" dirty="0" smtClean="0"/>
              <a:t>浆，</a:t>
            </a:r>
            <a:endParaRPr lang="zh-CN" altLang="en-US" sz="2400" dirty="0"/>
          </a:p>
          <a:p>
            <a:r>
              <a:rPr lang="zh-CN" altLang="en-US" sz="2400" dirty="0"/>
              <a:t>相随饷</a:t>
            </a:r>
            <a:r>
              <a:rPr lang="zh-CN" altLang="en-US" sz="2400" dirty="0" smtClean="0"/>
              <a:t>田去，</a:t>
            </a:r>
            <a:r>
              <a:rPr lang="zh-CN" altLang="en-US" sz="2400" dirty="0"/>
              <a:t>丁壮在南</a:t>
            </a:r>
            <a:r>
              <a:rPr lang="zh-CN" altLang="en-US" sz="2400" dirty="0" smtClean="0"/>
              <a:t>冈。</a:t>
            </a:r>
            <a:endParaRPr lang="zh-CN" altLang="en-US" sz="2400" dirty="0"/>
          </a:p>
          <a:p>
            <a:r>
              <a:rPr lang="zh-CN" altLang="en-US" sz="2400" dirty="0"/>
              <a:t>足蒸暑土气，背灼炎</a:t>
            </a:r>
            <a:r>
              <a:rPr lang="zh-CN" altLang="en-US" sz="2400" dirty="0" smtClean="0"/>
              <a:t>天光，</a:t>
            </a:r>
            <a:endParaRPr lang="zh-CN" altLang="en-US" sz="2400" dirty="0"/>
          </a:p>
          <a:p>
            <a:r>
              <a:rPr lang="zh-CN" altLang="en-US" sz="2400" dirty="0"/>
              <a:t>力尽不知热，但惜夏日</a:t>
            </a:r>
            <a:r>
              <a:rPr lang="zh-CN" altLang="en-US" sz="2400" dirty="0" smtClean="0"/>
              <a:t>长。</a:t>
            </a:r>
            <a:endParaRPr lang="zh-CN" altLang="en-US" sz="2400" dirty="0"/>
          </a:p>
          <a:p>
            <a:r>
              <a:rPr lang="zh-CN" altLang="en-US" sz="2400" dirty="0">
                <a:solidFill>
                  <a:srgbClr val="C00000"/>
                </a:solidFill>
              </a:rPr>
              <a:t>复有贫妇人，抱子在其</a:t>
            </a:r>
            <a:r>
              <a:rPr lang="zh-CN" altLang="en-US" sz="2400" dirty="0" smtClean="0">
                <a:solidFill>
                  <a:srgbClr val="C00000"/>
                </a:solidFill>
              </a:rPr>
              <a:t>旁，</a:t>
            </a:r>
            <a:endParaRPr lang="zh-CN" altLang="en-US" sz="2400" dirty="0">
              <a:solidFill>
                <a:srgbClr val="C00000"/>
              </a:solidFill>
            </a:endParaRPr>
          </a:p>
          <a:p>
            <a:r>
              <a:rPr lang="zh-CN" altLang="en-US" sz="2400" dirty="0">
                <a:solidFill>
                  <a:srgbClr val="C00000"/>
                </a:solidFill>
              </a:rPr>
              <a:t>右手秉遗</a:t>
            </a:r>
            <a:r>
              <a:rPr lang="zh-CN" altLang="en-US" sz="2400" dirty="0" smtClean="0">
                <a:solidFill>
                  <a:srgbClr val="C00000"/>
                </a:solidFill>
              </a:rPr>
              <a:t>穗，</a:t>
            </a:r>
            <a:r>
              <a:rPr lang="zh-CN" altLang="en-US" sz="2400" dirty="0">
                <a:solidFill>
                  <a:srgbClr val="C00000"/>
                </a:solidFill>
              </a:rPr>
              <a:t>左臂悬敝</a:t>
            </a:r>
            <a:r>
              <a:rPr lang="zh-CN" altLang="en-US" sz="2400" dirty="0" smtClean="0">
                <a:solidFill>
                  <a:srgbClr val="C00000"/>
                </a:solidFill>
              </a:rPr>
              <a:t>筐。</a:t>
            </a:r>
            <a:endParaRPr lang="zh-CN" altLang="en-US" sz="2400" dirty="0">
              <a:solidFill>
                <a:srgbClr val="C00000"/>
              </a:solidFill>
            </a:endParaRPr>
          </a:p>
          <a:p>
            <a:r>
              <a:rPr lang="zh-CN" altLang="en-US" sz="2400" dirty="0">
                <a:solidFill>
                  <a:srgbClr val="C00000"/>
                </a:solidFill>
              </a:rPr>
              <a:t>听其相顾</a:t>
            </a:r>
            <a:r>
              <a:rPr lang="zh-CN" altLang="en-US" sz="2400" dirty="0" smtClean="0">
                <a:solidFill>
                  <a:srgbClr val="C00000"/>
                </a:solidFill>
              </a:rPr>
              <a:t>言，</a:t>
            </a:r>
            <a:r>
              <a:rPr lang="zh-CN" altLang="en-US" sz="2400" dirty="0">
                <a:solidFill>
                  <a:srgbClr val="C00000"/>
                </a:solidFill>
              </a:rPr>
              <a:t>闻者为</a:t>
            </a:r>
            <a:r>
              <a:rPr lang="zh-CN" altLang="en-US" sz="2400" dirty="0" smtClean="0">
                <a:solidFill>
                  <a:srgbClr val="C00000"/>
                </a:solidFill>
              </a:rPr>
              <a:t>悲伤。</a:t>
            </a:r>
            <a:endParaRPr lang="zh-CN" altLang="en-US" sz="2400" dirty="0">
              <a:solidFill>
                <a:srgbClr val="C00000"/>
              </a:solidFill>
            </a:endParaRPr>
          </a:p>
          <a:p>
            <a:r>
              <a:rPr lang="zh-CN" altLang="en-US" sz="2400" dirty="0">
                <a:solidFill>
                  <a:srgbClr val="C00000"/>
                </a:solidFill>
              </a:rPr>
              <a:t>家田输税</a:t>
            </a:r>
            <a:r>
              <a:rPr lang="zh-CN" altLang="en-US" sz="2400" dirty="0" smtClean="0">
                <a:solidFill>
                  <a:srgbClr val="C00000"/>
                </a:solidFill>
              </a:rPr>
              <a:t>尽，</a:t>
            </a:r>
            <a:r>
              <a:rPr lang="zh-CN" altLang="en-US" sz="2400" dirty="0">
                <a:solidFill>
                  <a:srgbClr val="C00000"/>
                </a:solidFill>
              </a:rPr>
              <a:t>拾此充饥肠。</a:t>
            </a:r>
          </a:p>
          <a:p>
            <a:r>
              <a:rPr lang="zh-CN" altLang="en-US" sz="2400" dirty="0"/>
              <a:t>今我何</a:t>
            </a:r>
            <a:r>
              <a:rPr lang="zh-CN" altLang="en-US" sz="2400" dirty="0" smtClean="0"/>
              <a:t>功德，</a:t>
            </a:r>
            <a:r>
              <a:rPr lang="zh-CN" altLang="en-US" sz="2400" dirty="0"/>
              <a:t>曾不事</a:t>
            </a:r>
            <a:r>
              <a:rPr lang="zh-CN" altLang="en-US" sz="2400" dirty="0" smtClean="0"/>
              <a:t>农桑。</a:t>
            </a:r>
            <a:endParaRPr lang="zh-CN" altLang="en-US" sz="2400" dirty="0"/>
          </a:p>
          <a:p>
            <a:r>
              <a:rPr lang="zh-CN" altLang="en-US" sz="2400" dirty="0"/>
              <a:t>吏禄三百</a:t>
            </a:r>
            <a:r>
              <a:rPr lang="zh-CN" altLang="en-US" sz="2400" dirty="0" smtClean="0"/>
              <a:t>石，</a:t>
            </a:r>
            <a:r>
              <a:rPr lang="zh-CN" altLang="en-US" sz="2400" dirty="0"/>
              <a:t>岁晏有</a:t>
            </a:r>
            <a:r>
              <a:rPr lang="zh-CN" altLang="en-US" sz="2400" dirty="0" smtClean="0"/>
              <a:t>余粮。</a:t>
            </a:r>
            <a:endParaRPr lang="zh-CN" altLang="en-US" sz="2400" dirty="0"/>
          </a:p>
          <a:p>
            <a:r>
              <a:rPr lang="zh-CN" altLang="en-US" sz="2400" dirty="0"/>
              <a:t>念此私自</a:t>
            </a:r>
            <a:r>
              <a:rPr lang="zh-CN" altLang="en-US" sz="2400" dirty="0" smtClean="0"/>
              <a:t>愧，</a:t>
            </a:r>
            <a:r>
              <a:rPr lang="zh-CN" altLang="en-US" sz="2400" dirty="0"/>
              <a:t>尽日不能</a:t>
            </a:r>
            <a:r>
              <a:rPr lang="zh-CN" altLang="en-US" sz="2400" dirty="0" smtClean="0"/>
              <a:t>忘。</a:t>
            </a:r>
            <a:r>
              <a:rPr lang="zh-CN" altLang="en-US" sz="2400" dirty="0"/>
              <a:t> </a:t>
            </a:r>
            <a:r>
              <a:rPr lang="zh-CN" altLang="en-US" sz="2400" dirty="0">
                <a:solidFill>
                  <a:srgbClr val="C00000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5536" y="476672"/>
            <a:ext cx="4572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en-US" altLang="zh-CN" sz="4000" b="1" dirty="0" smtClean="0"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月夜    </a:t>
            </a:r>
            <a:endParaRPr lang="en-US" altLang="zh-CN" sz="4000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             刘方平 </a:t>
            </a: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更深月色半人家，北斗阑干南斗斜。 </a:t>
            </a:r>
            <a:b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今夜偏知春气暖，虫声新透绿窗纱。 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" name="Picture 2" descr="https://timgsa.baidu.com/timg?image&amp;quality=80&amp;size=b9999_10000&amp;sec=1506396479868&amp;di=26f179b4f299711a8083662fdd045178&amp;imgtype=jpg&amp;src=http%3A%2F%2Fstatic7.photo.sina.com.cn%2Fbmiddle%2F49ad5d21t6f823587076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620688"/>
            <a:ext cx="3672408" cy="2628068"/>
          </a:xfrm>
          <a:prstGeom prst="rect">
            <a:avLst/>
          </a:prstGeom>
          <a:noFill/>
        </p:spPr>
      </p:pic>
      <p:pic>
        <p:nvPicPr>
          <p:cNvPr id="5" name="Picture 4" descr="https://timgsa.baidu.com/timg?image&amp;quality=80&amp;size=b9999_10000&amp;sec=1506396568218&amp;di=99b317d2078a36ff7b7261f6cacafdef&amp;imgtype=0&amp;src=http%3A%2F%2Foss.p.t262.com%2Fcpic%2F1f%2F1b%2F82a73bea08342fd224bce5413f481b1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3573016"/>
            <a:ext cx="3600400" cy="25800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55576" y="692696"/>
            <a:ext cx="568863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/>
              <a:t>         </a:t>
            </a:r>
            <a:r>
              <a:rPr lang="en-US" altLang="zh-CN" sz="3600" b="1" dirty="0" smtClean="0"/>
              <a:t>3.</a:t>
            </a:r>
            <a:r>
              <a:rPr lang="zh-CN" altLang="en-US" sz="3600" b="1" dirty="0" smtClean="0"/>
              <a:t> </a:t>
            </a:r>
            <a:r>
              <a:rPr lang="zh-CN" altLang="en-US" sz="3600" b="1" dirty="0" smtClean="0"/>
              <a:t>商山早行</a:t>
            </a:r>
            <a:r>
              <a:rPr lang="en-US" altLang="zh-CN" sz="3600" b="1" dirty="0" smtClean="0"/>
              <a:t>     </a:t>
            </a:r>
          </a:p>
          <a:p>
            <a:pPr>
              <a:lnSpc>
                <a:spcPct val="150000"/>
              </a:lnSpc>
            </a:pPr>
            <a:r>
              <a:rPr lang="en-US" altLang="zh-CN" sz="3600" b="1" dirty="0" smtClean="0"/>
              <a:t>                       </a:t>
            </a:r>
            <a:r>
              <a:rPr lang="zh-CN" altLang="en-US" sz="3600" b="1" dirty="0" smtClean="0"/>
              <a:t>温庭筠</a:t>
            </a:r>
            <a:endParaRPr lang="zh-CN" altLang="en-US" sz="3600" dirty="0" smtClean="0"/>
          </a:p>
          <a:p>
            <a:pPr>
              <a:lnSpc>
                <a:spcPct val="150000"/>
              </a:lnSpc>
            </a:pPr>
            <a:r>
              <a:rPr lang="zh-CN" altLang="en-US" sz="3600" dirty="0" smtClean="0"/>
              <a:t>晨起动征铎，客行悲故乡。</a:t>
            </a:r>
          </a:p>
          <a:p>
            <a:pPr>
              <a:lnSpc>
                <a:spcPct val="150000"/>
              </a:lnSpc>
            </a:pPr>
            <a:r>
              <a:rPr lang="zh-CN" altLang="en-US" sz="3600" dirty="0" smtClean="0"/>
              <a:t>鸡声茅店月，人迹板桥霜。</a:t>
            </a:r>
          </a:p>
          <a:p>
            <a:pPr>
              <a:lnSpc>
                <a:spcPct val="150000"/>
              </a:lnSpc>
            </a:pPr>
            <a:r>
              <a:rPr lang="zh-CN" altLang="en-US" sz="3600" dirty="0" smtClean="0"/>
              <a:t>槲叶落山路，枳花明驿墙。</a:t>
            </a:r>
          </a:p>
          <a:p>
            <a:pPr>
              <a:lnSpc>
                <a:spcPct val="150000"/>
              </a:lnSpc>
            </a:pPr>
            <a:r>
              <a:rPr lang="zh-CN" altLang="en-US" sz="3600" dirty="0" smtClean="0"/>
              <a:t>因思杜陵梦，凫雁满回塘。</a:t>
            </a:r>
            <a:endParaRPr lang="zh-CN" altLang="en-US" sz="3600" dirty="0"/>
          </a:p>
        </p:txBody>
      </p:sp>
      <p:pic>
        <p:nvPicPr>
          <p:cNvPr id="5" name="Picture 2" descr="http://photocdn.sohu.com/20151220/mp49567239_1450613755941_1_th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620688"/>
            <a:ext cx="2393617" cy="180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404664"/>
            <a:ext cx="856895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/>
              <a:t>             </a:t>
            </a:r>
            <a:r>
              <a:rPr lang="en-US" altLang="zh-CN" sz="3600" b="1" dirty="0" smtClean="0"/>
              <a:t>4.</a:t>
            </a:r>
            <a:r>
              <a:rPr lang="zh-CN" altLang="en-US" sz="3600" b="1" dirty="0" smtClean="0"/>
              <a:t> </a:t>
            </a:r>
            <a:r>
              <a:rPr lang="zh-CN" altLang="en-US" sz="3600" b="1" dirty="0" smtClean="0"/>
              <a:t>卜算子</a:t>
            </a:r>
            <a:r>
              <a:rPr lang="en-US" altLang="zh-CN" sz="3600" b="1" dirty="0" smtClean="0"/>
              <a:t>·  </a:t>
            </a:r>
            <a:r>
              <a:rPr lang="zh-CN" altLang="en-US" sz="3600" b="1" dirty="0" smtClean="0"/>
              <a:t>咏梅     陆游</a:t>
            </a:r>
            <a:endParaRPr lang="zh-CN" altLang="en-US" sz="3600" dirty="0" smtClean="0"/>
          </a:p>
          <a:p>
            <a:pPr>
              <a:lnSpc>
                <a:spcPct val="150000"/>
              </a:lnSpc>
            </a:pPr>
            <a:r>
              <a:rPr lang="zh-CN" altLang="en-US" sz="3600" dirty="0" smtClean="0"/>
              <a:t>    驿外断桥边，寂寞开无主。已是黄昏独自愁，更著风和雨。    无意苦争春，一任群芳妒。零落成泥碾作尘，只有香如故。</a:t>
            </a:r>
            <a:endParaRPr lang="zh-CN" altLang="en-US" sz="3600" dirty="0"/>
          </a:p>
        </p:txBody>
      </p:sp>
      <p:pic>
        <p:nvPicPr>
          <p:cNvPr id="1026" name="Picture 2" descr="https://timgsa.baidu.com/timg?image&amp;quality=80&amp;size=b9999_10000&amp;sec=1506404021767&amp;di=fa994dd8c3f368714dc8c2fc2094baf7&amp;imgtype=0&amp;src=http%3A%2F%2Fi.dimg.cc%2F97%2F44%2F98%2F22%2F58%2F14%2Fa2%2F9d%2F0e%2F7d%2Fad%2F92%2F4c%2F22%2F35%2Ff6.jpg"/>
          <p:cNvPicPr>
            <a:picLocks noChangeAspect="1" noChangeArrowheads="1"/>
          </p:cNvPicPr>
          <p:nvPr/>
        </p:nvPicPr>
        <p:blipFill>
          <a:blip r:embed="rId2" cstate="print"/>
          <a:srcRect r="27201"/>
          <a:stretch>
            <a:fillRect/>
          </a:stretch>
        </p:blipFill>
        <p:spPr bwMode="auto">
          <a:xfrm>
            <a:off x="2123728" y="3933056"/>
            <a:ext cx="5256584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332656"/>
            <a:ext cx="820891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/>
              <a:t>                   </a:t>
            </a:r>
            <a:r>
              <a:rPr lang="en-US" altLang="zh-CN" sz="2800" b="1" dirty="0" smtClean="0"/>
              <a:t>5.</a:t>
            </a:r>
            <a:r>
              <a:rPr lang="zh-CN" altLang="en-US" sz="2800" b="1" dirty="0" smtClean="0"/>
              <a:t>破</a:t>
            </a:r>
            <a:r>
              <a:rPr lang="zh-CN" altLang="en-US" sz="2800" b="1" dirty="0" smtClean="0"/>
              <a:t>阵子         晏殊</a:t>
            </a:r>
            <a:endParaRPr lang="zh-CN" altLang="en-US" sz="2800" dirty="0" smtClean="0"/>
          </a:p>
          <a:p>
            <a:pPr>
              <a:lnSpc>
                <a:spcPct val="150000"/>
              </a:lnSpc>
            </a:pPr>
            <a:r>
              <a:rPr lang="zh-CN" altLang="en-US" sz="2800" dirty="0" smtClean="0"/>
              <a:t>燕子来时新社，梨花落后清明。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/>
              <a:t>池上碧苔三四点，叶底黄鹂一两声。日长飞絮轻。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/>
              <a:t>巧笑东邻女伴，采桑径里逢迎。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/>
              <a:t>疑怪昨宵春梦好，元是今朝斗草赢。笑从双脸生。</a:t>
            </a:r>
            <a:endParaRPr lang="zh-CN" altLang="en-US" sz="2800" dirty="0"/>
          </a:p>
        </p:txBody>
      </p:sp>
      <p:pic>
        <p:nvPicPr>
          <p:cNvPr id="3" name="Picture 2" descr="https://gss2.bdstatic.com/9fo3dSag_xI4khGkpoWK1HF6hhy/baike/crop%3D0%2C14%2C600%2C396%3Bc0%3Dbaike80%2C5%2C5%2C80%2C26/sign=18df4d94e3c4b74520dbed56f2cc3226/86d6277f9e2f07083ab2e1bde124b899a801f2d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3789040"/>
            <a:ext cx="3600400" cy="23762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404664"/>
            <a:ext cx="806489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 smtClean="0">
                <a:solidFill>
                  <a:srgbClr val="6600CC"/>
                </a:solidFill>
                <a:latin typeface="宋体" pitchFamily="2" charset="-122"/>
                <a:ea typeface="宋体" pitchFamily="2" charset="-122"/>
              </a:rPr>
              <a:t>        </a:t>
            </a:r>
            <a:r>
              <a:rPr lang="en-US" altLang="zh-CN" sz="3200" b="1" dirty="0" smtClean="0">
                <a:solidFill>
                  <a:srgbClr val="6600CC"/>
                </a:solidFill>
                <a:latin typeface="宋体" pitchFamily="2" charset="-122"/>
                <a:ea typeface="宋体" pitchFamily="2" charset="-122"/>
              </a:rPr>
              <a:t>6.</a:t>
            </a:r>
            <a:r>
              <a:rPr lang="zh-CN" altLang="en-US" sz="3200" b="1" dirty="0" smtClean="0">
                <a:solidFill>
                  <a:srgbClr val="6600CC"/>
                </a:solidFill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sz="3200" b="1" dirty="0" smtClean="0">
                <a:solidFill>
                  <a:srgbClr val="6600CC"/>
                </a:solidFill>
                <a:latin typeface="宋体" pitchFamily="2" charset="-122"/>
                <a:ea typeface="宋体" pitchFamily="2" charset="-122"/>
              </a:rPr>
              <a:t>浣溪沙     苏 轼</a:t>
            </a:r>
          </a:p>
          <a:p>
            <a:pPr>
              <a:lnSpc>
                <a:spcPct val="200000"/>
              </a:lnSpc>
            </a:pPr>
            <a:r>
              <a:rPr lang="zh-CN" altLang="en-US" sz="3200" b="1" dirty="0" smtClean="0">
                <a:solidFill>
                  <a:srgbClr val="6600CC"/>
                </a:solidFill>
                <a:latin typeface="宋体" pitchFamily="2" charset="-122"/>
                <a:ea typeface="宋体" pitchFamily="2" charset="-122"/>
              </a:rPr>
              <a:t>   簌簌</a:t>
            </a:r>
            <a:r>
              <a:rPr lang="en-US" altLang="zh-CN" sz="3200" b="1" dirty="0" err="1" smtClean="0">
                <a:solidFill>
                  <a:srgbClr val="6600CC"/>
                </a:solidFill>
                <a:latin typeface="宋体" pitchFamily="2" charset="-122"/>
                <a:ea typeface="宋体" pitchFamily="2" charset="-122"/>
              </a:rPr>
              <a:t>sù</a:t>
            </a:r>
            <a:r>
              <a:rPr lang="zh-CN" altLang="en-US" sz="3200" b="1" dirty="0" smtClean="0">
                <a:solidFill>
                  <a:srgbClr val="6600CC"/>
                </a:solidFill>
                <a:latin typeface="宋体" pitchFamily="2" charset="-122"/>
                <a:ea typeface="宋体" pitchFamily="2" charset="-122"/>
              </a:rPr>
              <a:t>衣巾落枣花，村南村北响缲</a:t>
            </a:r>
            <a:r>
              <a:rPr lang="en-US" altLang="zh-CN" sz="3200" dirty="0" err="1" smtClean="0">
                <a:solidFill>
                  <a:srgbClr val="6600CC"/>
                </a:solidFill>
              </a:rPr>
              <a:t>sāo</a:t>
            </a:r>
            <a:r>
              <a:rPr lang="zh-CN" altLang="en-US" sz="3200" b="1" dirty="0" smtClean="0">
                <a:solidFill>
                  <a:srgbClr val="6600CC"/>
                </a:solidFill>
                <a:latin typeface="宋体" pitchFamily="2" charset="-122"/>
                <a:ea typeface="宋体" pitchFamily="2" charset="-122"/>
              </a:rPr>
              <a:t>车，牛衣古柳卖黄瓜。</a:t>
            </a:r>
            <a:r>
              <a:rPr lang="en-US" altLang="zh-CN" sz="3200" b="1" dirty="0" smtClean="0">
                <a:solidFill>
                  <a:srgbClr val="6600CC"/>
                </a:solidFill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sz="3200" b="1" dirty="0" smtClean="0">
                <a:solidFill>
                  <a:srgbClr val="6600CC"/>
                </a:solidFill>
                <a:latin typeface="宋体" pitchFamily="2" charset="-122"/>
                <a:ea typeface="宋体" pitchFamily="2" charset="-122"/>
              </a:rPr>
              <a:t>酒困路长惟欲睡，日高人渴漫思茶。敲门试问野人家。</a:t>
            </a:r>
            <a:endParaRPr lang="zh-CN" altLang="en-US" sz="3200" b="1" dirty="0">
              <a:solidFill>
                <a:srgbClr val="6600CC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" name="Picture 2" descr="https://timgsa.baidu.com/timg?image&amp;quality=80&amp;size=b9999_10000&amp;sec=1506516673782&amp;di=f88ccf0113d0ffd25faf9e4f4b682e4c&amp;imgtype=0&amp;src=http%3A%2F%2Fs15.sinaimg.cn%2Fmiddle%2F71931eb9g7728def94fce%26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4437112"/>
            <a:ext cx="2418454" cy="18112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404664"/>
            <a:ext cx="806489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 smtClean="0"/>
              <a:t>                     </a:t>
            </a:r>
            <a:r>
              <a:rPr lang="en-US" altLang="zh-CN" sz="3200" b="1" dirty="0" smtClean="0"/>
              <a:t>7.</a:t>
            </a:r>
            <a:r>
              <a:rPr lang="zh-CN" altLang="en-US" sz="3200" b="1" dirty="0" smtClean="0"/>
              <a:t>醉</a:t>
            </a:r>
            <a:r>
              <a:rPr lang="zh-CN" altLang="en-US" sz="3200" b="1" dirty="0" smtClean="0"/>
              <a:t>花阴</a:t>
            </a:r>
            <a:r>
              <a:rPr lang="en-US" altLang="zh-CN" sz="3200" b="1" dirty="0" smtClean="0"/>
              <a:t>        </a:t>
            </a:r>
            <a:r>
              <a:rPr lang="zh-CN" altLang="en-US" sz="3200" dirty="0" smtClean="0"/>
              <a:t>李清照 </a:t>
            </a:r>
          </a:p>
          <a:p>
            <a:pPr>
              <a:lnSpc>
                <a:spcPct val="200000"/>
              </a:lnSpc>
            </a:pPr>
            <a:r>
              <a:rPr lang="zh-CN" altLang="en-US" sz="3200" dirty="0" smtClean="0"/>
              <a:t>薄雾浓云愁永昼，瑞脑消金兽。佳节又重阳，玉枕纱厨，半夜凉初透。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r>
              <a:rPr lang="zh-CN" altLang="en-US" sz="3200" dirty="0" smtClean="0"/>
              <a:t>东篱把酒黄昏后，有暗香盈袖。莫道不消魂，帘卷西风，人比黄花瘦。</a:t>
            </a:r>
            <a:endParaRPr lang="en-US" altLang="zh-CN" sz="3200" dirty="0"/>
          </a:p>
        </p:txBody>
      </p:sp>
      <p:pic>
        <p:nvPicPr>
          <p:cNvPr id="4" name="Picture 2" descr="https://timgsa.baidu.com/timg?image&amp;quality=80&amp;size=b9999_10000&amp;sec=1506577871711&amp;di=4bdda5e5e1e6a4cae07a50a1be03f356&amp;imgtype=0&amp;src=http%3A%2F%2Fpic113.nipic.com%2Ffile%2F20161030%2F2881982_123514328749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4581128"/>
            <a:ext cx="1230582" cy="16423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764704"/>
            <a:ext cx="7704856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6600CC"/>
                </a:solidFill>
              </a:rPr>
              <a:t>          </a:t>
            </a:r>
            <a:r>
              <a:rPr lang="en-US" altLang="zh-CN" sz="3600" b="1" dirty="0" smtClean="0">
                <a:solidFill>
                  <a:srgbClr val="6600CC"/>
                </a:solidFill>
              </a:rPr>
              <a:t>8.</a:t>
            </a:r>
            <a:r>
              <a:rPr lang="zh-CN" altLang="en-US" sz="3600" b="1" dirty="0" smtClean="0">
                <a:solidFill>
                  <a:srgbClr val="6600CC"/>
                </a:solidFill>
              </a:rPr>
              <a:t>南</a:t>
            </a:r>
            <a:r>
              <a:rPr lang="zh-CN" altLang="en-US" sz="3600" b="1" dirty="0" smtClean="0">
                <a:solidFill>
                  <a:srgbClr val="6600CC"/>
                </a:solidFill>
              </a:rPr>
              <a:t>乡子</a:t>
            </a:r>
            <a:r>
              <a:rPr lang="en-US" altLang="zh-CN" sz="3600" dirty="0" smtClean="0">
                <a:solidFill>
                  <a:srgbClr val="6600CC"/>
                </a:solidFill>
              </a:rPr>
              <a:t>· </a:t>
            </a:r>
            <a:r>
              <a:rPr lang="zh-CN" altLang="en-US" sz="3600" b="1" dirty="0" smtClean="0">
                <a:solidFill>
                  <a:srgbClr val="6600CC"/>
                </a:solidFill>
              </a:rPr>
              <a:t>登京口北固亭有怀</a:t>
            </a:r>
            <a:endParaRPr lang="en-US" altLang="zh-CN" sz="1100" b="1" dirty="0" smtClean="0">
              <a:solidFill>
                <a:srgbClr val="6600CC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6600CC"/>
                </a:solidFill>
              </a:rPr>
              <a:t>                                         辛弃疾</a:t>
            </a:r>
            <a:endParaRPr lang="zh-CN" altLang="en-US" sz="3200" dirty="0" smtClean="0">
              <a:solidFill>
                <a:srgbClr val="6600CC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C00000"/>
                </a:solidFill>
              </a:rPr>
              <a:t>何处望神州？满眼风光北固楼。千古兴亡多少事？悠悠。不尽长江滚滚流。</a:t>
            </a:r>
            <a:r>
              <a:rPr lang="zh-CN" altLang="en-US" sz="3600" dirty="0" smtClean="0"/>
              <a:t>年少万兜鍪，坐断东南战未休。天下英雄谁敌手？曹刘。生子当如孙仲谋。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323528" y="860919"/>
            <a:ext cx="835292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         </a:t>
            </a:r>
            <a:r>
              <a:rPr lang="en-US" altLang="zh-CN" sz="32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9.</a:t>
            </a:r>
            <a:r>
              <a:rPr lang="zh-CN" altLang="en-US" sz="32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山坡</a:t>
            </a:r>
            <a:r>
              <a:rPr lang="zh-CN" altLang="en-US" sz="32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羊</a:t>
            </a:r>
            <a:r>
              <a:rPr lang="en-US" altLang="zh-CN" sz="32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·</a:t>
            </a:r>
            <a:r>
              <a:rPr lang="zh-CN" altLang="en-US" sz="32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骊山怀古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                （元）张养浩 </a:t>
            </a:r>
            <a:endParaRPr lang="en-US" altLang="zh-CN" sz="3200" dirty="0" smtClean="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骊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lí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)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山四顾，阿（</a:t>
            </a:r>
            <a:r>
              <a:rPr lang="en-US" altLang="zh-CN" sz="3200" b="1" dirty="0" smtClean="0">
                <a:solidFill>
                  <a:srgbClr val="C00000"/>
                </a:solidFill>
                <a:latin typeface="Cambria" pitchFamily="18" charset="0"/>
                <a:ea typeface="宋体" pitchFamily="2" charset="-122"/>
                <a:cs typeface="Times New Roman" pitchFamily="18" charset="0"/>
              </a:rPr>
              <a:t>ē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）旁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páng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)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一炬，当时奢侈今何处？只见草萧疏，水萦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yíng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)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纡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yū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)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mbria" pitchFamily="18" charset="0"/>
                <a:ea typeface="宋体" pitchFamily="2" charset="-122"/>
                <a:cs typeface="Times New Roman" pitchFamily="18" charset="0"/>
              </a:rPr>
              <a:t>。至今遗恨迷烟树。列国周齐秦汉楚，赢，都变做了土；输，都变做了土。 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548680"/>
            <a:ext cx="8280920" cy="5262979"/>
          </a:xfrm>
          <a:prstGeom prst="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                                  观刈麦          </a:t>
            </a:r>
            <a:r>
              <a:rPr lang="zh-CN" altLang="en-US" sz="2400" dirty="0" smtClean="0">
                <a:solidFill>
                  <a:srgbClr val="FF0000"/>
                </a:solidFill>
              </a:rPr>
              <a:t>白居易 </a:t>
            </a:r>
            <a:endParaRPr lang="en-US" altLang="zh-CN" sz="2400" dirty="0" smtClean="0">
              <a:solidFill>
                <a:srgbClr val="FF0000"/>
              </a:solidFill>
            </a:endParaRPr>
          </a:p>
          <a:p>
            <a:r>
              <a:rPr lang="zh-CN" altLang="en-US" sz="2400" dirty="0">
                <a:solidFill>
                  <a:srgbClr val="FF0000"/>
                </a:solidFill>
              </a:rPr>
              <a:t> </a:t>
            </a:r>
            <a:r>
              <a:rPr lang="zh-CN" altLang="en-US" sz="2400" dirty="0" smtClean="0">
                <a:solidFill>
                  <a:srgbClr val="FF0000"/>
                </a:solidFill>
              </a:rPr>
              <a:t>  </a:t>
            </a:r>
            <a:r>
              <a:rPr lang="zh-CN" altLang="en-US" sz="2400" dirty="0" smtClean="0"/>
              <a:t>田家少闲月，五月人倍忙。 </a:t>
            </a:r>
          </a:p>
          <a:p>
            <a:r>
              <a:rPr lang="zh-CN" altLang="en-US" sz="2400" dirty="0" smtClean="0"/>
              <a:t>　夜来南风起，小麦覆陇（</a:t>
            </a:r>
            <a:r>
              <a:rPr lang="en-US" altLang="zh-CN" sz="2400" dirty="0" err="1" smtClean="0"/>
              <a:t>lǒng</a:t>
            </a:r>
            <a:r>
              <a:rPr lang="zh-CN" altLang="en-US" sz="2400" dirty="0" smtClean="0"/>
              <a:t>）黄。 </a:t>
            </a:r>
          </a:p>
          <a:p>
            <a:r>
              <a:rPr lang="zh-CN" altLang="en-US" sz="2400" dirty="0" smtClean="0"/>
              <a:t>　</a:t>
            </a:r>
            <a:r>
              <a:rPr lang="zh-CN" altLang="en-US" sz="2400" dirty="0" smtClean="0">
                <a:solidFill>
                  <a:srgbClr val="0000FF"/>
                </a:solidFill>
              </a:rPr>
              <a:t>妇姑荷</a:t>
            </a:r>
            <a:r>
              <a:rPr lang="en-US" altLang="zh-CN" sz="2400" dirty="0" smtClean="0">
                <a:solidFill>
                  <a:srgbClr val="0000FF"/>
                </a:solidFill>
              </a:rPr>
              <a:t>(</a:t>
            </a:r>
            <a:r>
              <a:rPr lang="en-US" altLang="zh-CN" sz="2400" dirty="0" err="1" smtClean="0">
                <a:solidFill>
                  <a:srgbClr val="0000FF"/>
                </a:solidFill>
              </a:rPr>
              <a:t>hè</a:t>
            </a:r>
            <a:r>
              <a:rPr lang="en-US" altLang="zh-CN" sz="2400" dirty="0" smtClean="0">
                <a:solidFill>
                  <a:srgbClr val="0000FF"/>
                </a:solidFill>
              </a:rPr>
              <a:t>)</a:t>
            </a:r>
            <a:r>
              <a:rPr lang="zh-CN" altLang="en-US" sz="2400" dirty="0" smtClean="0">
                <a:solidFill>
                  <a:srgbClr val="0000FF"/>
                </a:solidFill>
              </a:rPr>
              <a:t>箪（</a:t>
            </a:r>
            <a:r>
              <a:rPr lang="en-US" altLang="zh-CN" sz="2400" dirty="0" err="1" smtClean="0">
                <a:solidFill>
                  <a:srgbClr val="0000FF"/>
                </a:solidFill>
              </a:rPr>
              <a:t>dān</a:t>
            </a:r>
            <a:r>
              <a:rPr lang="zh-CN" altLang="en-US" sz="2400" dirty="0" smtClean="0">
                <a:solidFill>
                  <a:srgbClr val="0000FF"/>
                </a:solidFill>
              </a:rPr>
              <a:t>）食（</a:t>
            </a:r>
            <a:r>
              <a:rPr lang="en-US" altLang="zh-CN" sz="2400" dirty="0" err="1" smtClean="0">
                <a:solidFill>
                  <a:srgbClr val="0000FF"/>
                </a:solidFill>
              </a:rPr>
              <a:t>shí</a:t>
            </a:r>
            <a:r>
              <a:rPr lang="zh-CN" altLang="en-US" sz="2400" dirty="0" smtClean="0">
                <a:solidFill>
                  <a:srgbClr val="0000FF"/>
                </a:solidFill>
              </a:rPr>
              <a:t>），</a:t>
            </a:r>
            <a:r>
              <a:rPr lang="zh-CN" altLang="en-US" sz="2400" dirty="0" smtClean="0">
                <a:solidFill>
                  <a:srgbClr val="0000FF"/>
                </a:solidFill>
                <a:latin typeface="+mn-ea"/>
              </a:rPr>
              <a:t>童</a:t>
            </a:r>
            <a:r>
              <a:rPr lang="en-US" altLang="zh-CN" sz="2400" dirty="0" smtClean="0">
                <a:solidFill>
                  <a:srgbClr val="0000FF"/>
                </a:solidFill>
                <a:latin typeface="+mn-ea"/>
              </a:rPr>
              <a:t>稚(</a:t>
            </a:r>
            <a:r>
              <a:rPr lang="en-US" altLang="zh-CN" sz="2400" dirty="0" err="1" smtClean="0">
                <a:solidFill>
                  <a:srgbClr val="0000FF"/>
                </a:solidFill>
                <a:latin typeface="+mn-ea"/>
              </a:rPr>
              <a:t>zhì</a:t>
            </a:r>
            <a:r>
              <a:rPr lang="en-US" altLang="zh-CN" sz="2400" dirty="0" smtClean="0">
                <a:solidFill>
                  <a:srgbClr val="0000FF"/>
                </a:solidFill>
                <a:latin typeface="+mn-ea"/>
              </a:rPr>
              <a:t>)携(</a:t>
            </a:r>
            <a:r>
              <a:rPr lang="en-US" altLang="zh-CN" sz="2400" dirty="0" err="1" smtClean="0">
                <a:solidFill>
                  <a:srgbClr val="0000FF"/>
                </a:solidFill>
                <a:latin typeface="+mn-ea"/>
              </a:rPr>
              <a:t>xié</a:t>
            </a:r>
            <a:r>
              <a:rPr lang="en-US" altLang="zh-CN" sz="2400" dirty="0" smtClean="0">
                <a:solidFill>
                  <a:srgbClr val="0000FF"/>
                </a:solidFill>
                <a:latin typeface="+mn-ea"/>
              </a:rPr>
              <a:t>)</a:t>
            </a:r>
            <a:r>
              <a:rPr lang="zh-CN" altLang="en-US" sz="2400" dirty="0" smtClean="0">
                <a:solidFill>
                  <a:srgbClr val="0000FF"/>
                </a:solidFill>
                <a:latin typeface="+mn-ea"/>
              </a:rPr>
              <a:t>壶浆， </a:t>
            </a:r>
          </a:p>
          <a:p>
            <a:r>
              <a:rPr lang="zh-CN" altLang="en-US" sz="2400" dirty="0" smtClean="0">
                <a:solidFill>
                  <a:srgbClr val="0000FF"/>
                </a:solidFill>
              </a:rPr>
              <a:t>　相随饷（</a:t>
            </a:r>
            <a:r>
              <a:rPr lang="en-US" altLang="zh-CN" sz="2400" dirty="0" err="1" smtClean="0">
                <a:solidFill>
                  <a:srgbClr val="0000FF"/>
                </a:solidFill>
              </a:rPr>
              <a:t>xiǎng</a:t>
            </a:r>
            <a:r>
              <a:rPr lang="zh-CN" altLang="en-US" sz="2400" dirty="0" smtClean="0">
                <a:solidFill>
                  <a:srgbClr val="0000FF"/>
                </a:solidFill>
              </a:rPr>
              <a:t>）田去，丁壮在南冈。 </a:t>
            </a:r>
          </a:p>
          <a:p>
            <a:r>
              <a:rPr lang="zh-CN" altLang="en-US" sz="2400" dirty="0" smtClean="0"/>
              <a:t>　</a:t>
            </a:r>
            <a:r>
              <a:rPr lang="zh-CN" altLang="en-US" sz="2400" dirty="0" smtClean="0">
                <a:solidFill>
                  <a:srgbClr val="0000FF"/>
                </a:solidFill>
              </a:rPr>
              <a:t>足蒸暑土气，背灼（</a:t>
            </a:r>
            <a:r>
              <a:rPr lang="en-US" altLang="zh-CN" sz="2400" dirty="0" err="1" smtClean="0">
                <a:solidFill>
                  <a:srgbClr val="0000FF"/>
                </a:solidFill>
              </a:rPr>
              <a:t>zhuó</a:t>
            </a:r>
            <a:r>
              <a:rPr lang="zh-CN" altLang="en-US" sz="2400" dirty="0" smtClean="0">
                <a:solidFill>
                  <a:srgbClr val="0000FF"/>
                </a:solidFill>
              </a:rPr>
              <a:t>）炎天光， </a:t>
            </a:r>
          </a:p>
          <a:p>
            <a:r>
              <a:rPr lang="zh-CN" altLang="en-US" sz="2400" dirty="0" smtClean="0">
                <a:solidFill>
                  <a:srgbClr val="0000FF"/>
                </a:solidFill>
              </a:rPr>
              <a:t>　力尽不知热，但惜夏日长。 </a:t>
            </a:r>
          </a:p>
          <a:p>
            <a:r>
              <a:rPr lang="zh-CN" altLang="en-US" sz="2400" dirty="0" smtClean="0"/>
              <a:t>　复有贫妇人，抱子在其旁， </a:t>
            </a:r>
          </a:p>
          <a:p>
            <a:r>
              <a:rPr lang="zh-CN" altLang="en-US" sz="2400" dirty="0" smtClean="0"/>
              <a:t>　右手秉（</a:t>
            </a:r>
            <a:r>
              <a:rPr lang="en-US" altLang="zh-CN" sz="2400" dirty="0" err="1" smtClean="0"/>
              <a:t>bǐng</a:t>
            </a:r>
            <a:r>
              <a:rPr lang="zh-CN" altLang="en-US" sz="2400" dirty="0" smtClean="0"/>
              <a:t>）遗穗（</a:t>
            </a:r>
            <a:r>
              <a:rPr lang="en-US" altLang="zh-CN" sz="2400" dirty="0" err="1" smtClean="0"/>
              <a:t>suì</a:t>
            </a:r>
            <a:r>
              <a:rPr lang="zh-CN" altLang="en-US" sz="2400" dirty="0" smtClean="0"/>
              <a:t>），左臂悬敝（</a:t>
            </a:r>
            <a:r>
              <a:rPr lang="en-US" altLang="zh-CN" sz="2400" dirty="0" err="1" smtClean="0"/>
              <a:t>bì</a:t>
            </a:r>
            <a:r>
              <a:rPr lang="zh-CN" altLang="en-US" sz="2400" dirty="0" smtClean="0"/>
              <a:t>） 筐。 </a:t>
            </a:r>
          </a:p>
          <a:p>
            <a:r>
              <a:rPr lang="zh-CN" altLang="en-US" sz="2400" dirty="0" smtClean="0"/>
              <a:t>　听其相顾言，闻者为悲伤。 </a:t>
            </a:r>
          </a:p>
          <a:p>
            <a:r>
              <a:rPr lang="zh-CN" altLang="en-US" sz="2400" dirty="0" smtClean="0"/>
              <a:t>　家田输税（</a:t>
            </a:r>
            <a:r>
              <a:rPr lang="en-US" altLang="zh-CN" sz="2400" dirty="0" err="1" smtClean="0"/>
              <a:t>shuì</a:t>
            </a:r>
            <a:r>
              <a:rPr lang="zh-CN" altLang="en-US" sz="2400" dirty="0" smtClean="0"/>
              <a:t>）尽，拾此充饥肠。 </a:t>
            </a:r>
          </a:p>
          <a:p>
            <a:r>
              <a:rPr lang="zh-CN" altLang="en-US" sz="2400" dirty="0" smtClean="0"/>
              <a:t>　</a:t>
            </a:r>
            <a:r>
              <a:rPr lang="zh-CN" altLang="en-US" sz="2400" dirty="0" smtClean="0">
                <a:solidFill>
                  <a:srgbClr val="0000FF"/>
                </a:solidFill>
              </a:rPr>
              <a:t>今我何功德，曾不事农桑。 </a:t>
            </a:r>
          </a:p>
          <a:p>
            <a:r>
              <a:rPr lang="zh-CN" altLang="en-US" sz="2400" dirty="0" smtClean="0">
                <a:solidFill>
                  <a:srgbClr val="0000FF"/>
                </a:solidFill>
              </a:rPr>
              <a:t>　吏（</a:t>
            </a:r>
            <a:r>
              <a:rPr lang="en-US" altLang="zh-CN" sz="2400" dirty="0" err="1" smtClean="0">
                <a:solidFill>
                  <a:srgbClr val="0000FF"/>
                </a:solidFill>
              </a:rPr>
              <a:t>lì</a:t>
            </a:r>
            <a:r>
              <a:rPr lang="zh-CN" altLang="en-US" sz="2400" dirty="0" smtClean="0">
                <a:solidFill>
                  <a:srgbClr val="0000FF"/>
                </a:solidFill>
              </a:rPr>
              <a:t>）禄三百石（</a:t>
            </a:r>
            <a:r>
              <a:rPr lang="en-US" altLang="zh-CN" sz="2400" dirty="0" err="1" smtClean="0">
                <a:solidFill>
                  <a:srgbClr val="0000FF"/>
                </a:solidFill>
              </a:rPr>
              <a:t>dàn</a:t>
            </a:r>
            <a:r>
              <a:rPr lang="zh-CN" altLang="en-US" sz="2400" dirty="0" smtClean="0">
                <a:solidFill>
                  <a:srgbClr val="0000FF"/>
                </a:solidFill>
              </a:rPr>
              <a:t>），岁晏（</a:t>
            </a:r>
            <a:r>
              <a:rPr lang="en-US" altLang="zh-CN" sz="2400" dirty="0" err="1" smtClean="0">
                <a:solidFill>
                  <a:srgbClr val="0000FF"/>
                </a:solidFill>
              </a:rPr>
              <a:t>yàn</a:t>
            </a:r>
            <a:r>
              <a:rPr lang="zh-CN" altLang="en-US" sz="2400" dirty="0" smtClean="0">
                <a:solidFill>
                  <a:srgbClr val="0000FF"/>
                </a:solidFill>
              </a:rPr>
              <a:t>）有余（</a:t>
            </a:r>
            <a:r>
              <a:rPr lang="en-US" altLang="zh-CN" sz="2400" dirty="0" err="1" smtClean="0">
                <a:solidFill>
                  <a:srgbClr val="0000FF"/>
                </a:solidFill>
              </a:rPr>
              <a:t>yú</a:t>
            </a:r>
            <a:r>
              <a:rPr lang="zh-CN" altLang="en-US" sz="2400" dirty="0" smtClean="0">
                <a:solidFill>
                  <a:srgbClr val="0000FF"/>
                </a:solidFill>
              </a:rPr>
              <a:t>）粮， </a:t>
            </a:r>
          </a:p>
          <a:p>
            <a:r>
              <a:rPr lang="zh-CN" altLang="en-US" sz="2400" dirty="0" smtClean="0">
                <a:solidFill>
                  <a:srgbClr val="0000FF"/>
                </a:solidFill>
              </a:rPr>
              <a:t>　念此私自愧</a:t>
            </a:r>
            <a:r>
              <a:rPr lang="en-US" altLang="zh-CN" sz="2400" dirty="0" smtClean="0">
                <a:solidFill>
                  <a:srgbClr val="0000FF"/>
                </a:solidFill>
              </a:rPr>
              <a:t>(</a:t>
            </a:r>
            <a:r>
              <a:rPr lang="en-US" altLang="zh-CN" sz="2400" dirty="0" err="1" smtClean="0">
                <a:solidFill>
                  <a:srgbClr val="0000FF"/>
                </a:solidFill>
              </a:rPr>
              <a:t>kuì</a:t>
            </a:r>
            <a:r>
              <a:rPr lang="zh-CN" altLang="en-US" sz="2400" dirty="0" smtClean="0">
                <a:solidFill>
                  <a:srgbClr val="0000FF"/>
                </a:solidFill>
              </a:rPr>
              <a:t>），尽日不能忘。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836712"/>
            <a:ext cx="799288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         朝天子</a:t>
            </a:r>
            <a:r>
              <a:rPr lang="en-US" altLang="zh-CN" sz="3200" b="1" dirty="0" smtClean="0">
                <a:latin typeface="宋体" pitchFamily="2" charset="-122"/>
                <a:ea typeface="宋体" pitchFamily="2" charset="-122"/>
              </a:rPr>
              <a:t>· 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咏喇叭           </a:t>
            </a:r>
            <a:endParaRPr lang="en-US" altLang="zh-CN" sz="32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宋体" pitchFamily="2" charset="-122"/>
                <a:ea typeface="宋体" pitchFamily="2" charset="-122"/>
              </a:rPr>
              <a:t>             (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明）王磐  </a:t>
            </a:r>
            <a:endParaRPr lang="en-US" altLang="zh-CN" sz="32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   喇叭，唢呐，曲儿小腔儿大。官船来往乱如麻，全仗你抬声价。军听了军愁，民听了民怕。哪里去辨甚么真共假？眼见的吹翻了这家，吹伤了那家，只吹的水尽鹅飞罢！ 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41313" name="Picture 1" descr="C:\Users\user\Desktop\timg9CETG5D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548680"/>
            <a:ext cx="1504906" cy="1263973"/>
          </a:xfrm>
          <a:prstGeom prst="rect">
            <a:avLst/>
          </a:prstGeom>
          <a:noFill/>
        </p:spPr>
      </p:pic>
      <p:pic>
        <p:nvPicPr>
          <p:cNvPr id="4" name="Picture 1" descr="C:\Users\user\Desktop\timg8X74C4T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332656"/>
            <a:ext cx="1503873" cy="19111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7584" y="1052736"/>
            <a:ext cx="784887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0" dirty="0" smtClean="0">
                <a:latin typeface="Perpetua Titling MT" pitchFamily="18" charset="0"/>
                <a:ea typeface="+mj-ea"/>
              </a:rPr>
              <a:t>背诵：课外</a:t>
            </a:r>
            <a:r>
              <a:rPr lang="zh-CN" altLang="en-US" sz="6000" dirty="0" smtClean="0">
                <a:latin typeface="Perpetua Titling MT" pitchFamily="18" charset="0"/>
                <a:ea typeface="+mj-ea"/>
              </a:rPr>
              <a:t>古</a:t>
            </a:r>
            <a:r>
              <a:rPr lang="zh-CN" altLang="en-US" sz="6000" dirty="0" smtClean="0">
                <a:latin typeface="Perpetua Titling MT" pitchFamily="18" charset="0"/>
                <a:ea typeface="+mj-ea"/>
              </a:rPr>
              <a:t>诗词</a:t>
            </a:r>
            <a:endParaRPr lang="en-US" altLang="zh-CN" sz="6000" dirty="0" smtClean="0">
              <a:latin typeface="Perpetua Titling MT" pitchFamily="18" charset="0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6000" dirty="0">
                <a:latin typeface="Perpetua Titling MT" pitchFamily="18" charset="0"/>
                <a:ea typeface="+mj-ea"/>
              </a:rPr>
              <a:t> </a:t>
            </a:r>
            <a:r>
              <a:rPr lang="en-US" altLang="zh-CN" sz="6000" dirty="0" smtClean="0">
                <a:latin typeface="Perpetua Titling MT" pitchFamily="18" charset="0"/>
                <a:ea typeface="+mj-ea"/>
              </a:rPr>
              <a:t>     </a:t>
            </a:r>
            <a:r>
              <a:rPr lang="en-US" altLang="zh-CN" sz="6000" dirty="0" smtClean="0">
                <a:latin typeface="Perpetua Titling MT" pitchFamily="18" charset="0"/>
                <a:ea typeface="+mj-ea"/>
              </a:rPr>
              <a:t>  </a:t>
            </a:r>
            <a:r>
              <a:rPr lang="zh-CN" altLang="en-US" sz="6000" dirty="0" smtClean="0">
                <a:latin typeface="Perpetua Titling MT" pitchFamily="18" charset="0"/>
                <a:ea typeface="+mj-ea"/>
              </a:rPr>
              <a:t>（</a:t>
            </a:r>
            <a:r>
              <a:rPr lang="zh-CN" altLang="en-US" sz="6000" dirty="0" smtClean="0">
                <a:latin typeface="Perpetua Titling MT" pitchFamily="18" charset="0"/>
                <a:ea typeface="+mj-ea"/>
              </a:rPr>
              <a:t>共</a:t>
            </a:r>
            <a:r>
              <a:rPr lang="en-US" altLang="zh-CN" sz="6000" dirty="0" smtClean="0">
                <a:latin typeface="Perpetua Titling MT" pitchFamily="18" charset="0"/>
                <a:ea typeface="+mj-ea"/>
              </a:rPr>
              <a:t>10</a:t>
            </a:r>
            <a:r>
              <a:rPr lang="zh-CN" altLang="en-US" sz="6000" dirty="0" smtClean="0">
                <a:latin typeface="Perpetua Titling MT" pitchFamily="18" charset="0"/>
                <a:ea typeface="+mj-ea"/>
              </a:rPr>
              <a:t>首</a:t>
            </a:r>
            <a:r>
              <a:rPr lang="zh-CN" altLang="en-US" sz="6000" dirty="0" smtClean="0">
                <a:latin typeface="Perpetua Titling MT" pitchFamily="18" charset="0"/>
                <a:ea typeface="+mj-ea"/>
              </a:rPr>
              <a:t>）</a:t>
            </a:r>
            <a:endParaRPr lang="en-US" altLang="zh-CN" sz="6000" dirty="0" smtClean="0">
              <a:latin typeface="Perpetua Titling MT" pitchFamily="18" charset="0"/>
              <a:ea typeface="+mj-ea"/>
            </a:endParaRPr>
          </a:p>
        </p:txBody>
      </p:sp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476672"/>
            <a:ext cx="8424936" cy="563231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/>
              <a:t>　    赏析： 全诗分四层：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FF"/>
                </a:solidFill>
              </a:rPr>
              <a:t>第一层四句</a:t>
            </a:r>
            <a:r>
              <a:rPr lang="zh-CN" altLang="en-US" sz="2400" dirty="0" smtClean="0">
                <a:solidFill>
                  <a:srgbClr val="C00000"/>
                </a:solidFill>
              </a:rPr>
              <a:t>，</a:t>
            </a:r>
            <a:r>
              <a:rPr lang="zh-CN" altLang="en-US" sz="2400" u="sng" dirty="0" smtClean="0">
                <a:solidFill>
                  <a:srgbClr val="0000FF"/>
                </a:solidFill>
              </a:rPr>
              <a:t>农忙时节</a:t>
            </a:r>
            <a:r>
              <a:rPr lang="zh-CN" altLang="en-US" sz="2400" dirty="0" smtClean="0">
                <a:solidFill>
                  <a:srgbClr val="C00000"/>
                </a:solidFill>
              </a:rPr>
              <a:t>：交代时间及其环境气氛。</a:t>
            </a:r>
            <a:r>
              <a:rPr lang="zh-CN" altLang="en-US" sz="2400" dirty="0" smtClean="0"/>
              <a:t>“田家少闲月，五月人倍忙”，这两句总领全篇。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FF"/>
                </a:solidFill>
              </a:rPr>
              <a:t>第二层八句</a:t>
            </a:r>
            <a:r>
              <a:rPr lang="zh-CN" altLang="en-US" sz="2400" dirty="0" smtClean="0">
                <a:solidFill>
                  <a:srgbClr val="C00000"/>
                </a:solidFill>
              </a:rPr>
              <a:t>，</a:t>
            </a:r>
            <a:r>
              <a:rPr lang="zh-CN" altLang="en-US" sz="2400" u="sng" dirty="0" smtClean="0">
                <a:solidFill>
                  <a:srgbClr val="0000FF"/>
                </a:solidFill>
              </a:rPr>
              <a:t>农忙人家</a:t>
            </a:r>
            <a:r>
              <a:rPr lang="zh-CN" altLang="en-US" sz="2400" dirty="0" smtClean="0">
                <a:solidFill>
                  <a:srgbClr val="C00000"/>
                </a:solidFill>
              </a:rPr>
              <a:t>：通过具体的一户人家来展现这“人倍忙”的收麦情景。</a:t>
            </a:r>
            <a:endParaRPr lang="en-US" altLang="zh-CN" sz="2400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FF"/>
                </a:solidFill>
              </a:rPr>
              <a:t>笫三层八句</a:t>
            </a:r>
            <a:r>
              <a:rPr lang="zh-CN" altLang="en-US" sz="2400" dirty="0" smtClean="0">
                <a:solidFill>
                  <a:srgbClr val="C00000"/>
                </a:solidFill>
              </a:rPr>
              <a:t>，</a:t>
            </a:r>
            <a:r>
              <a:rPr lang="zh-CN" altLang="en-US" sz="2400" u="sng" dirty="0" smtClean="0">
                <a:solidFill>
                  <a:srgbClr val="0000FF"/>
                </a:solidFill>
              </a:rPr>
              <a:t>拾穗妇人</a:t>
            </a:r>
            <a:r>
              <a:rPr lang="zh-CN" altLang="en-US" sz="2400" dirty="0" smtClean="0">
                <a:solidFill>
                  <a:srgbClr val="C00000"/>
                </a:solidFill>
              </a:rPr>
              <a:t>：镜头转向一个贫妇人，她被捐税弄到无法生存，现时只能以拾麦穗为生。</a:t>
            </a:r>
            <a:endParaRPr lang="en-US" altLang="zh-CN" sz="2400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FF"/>
                </a:solidFill>
              </a:rPr>
              <a:t>第四层六句，</a:t>
            </a:r>
            <a:r>
              <a:rPr lang="zh-CN" altLang="en-US" sz="2400" u="sng" dirty="0" smtClean="0">
                <a:solidFill>
                  <a:srgbClr val="0000FF"/>
                </a:solidFill>
              </a:rPr>
              <a:t>观者自愧：</a:t>
            </a:r>
            <a:r>
              <a:rPr lang="zh-CN" altLang="en-US" sz="2400" dirty="0" smtClean="0">
                <a:solidFill>
                  <a:srgbClr val="C00000"/>
                </a:solidFill>
              </a:rPr>
              <a:t>写诗人面对丰收下出现如此悲惨景象的自疚自愧。</a:t>
            </a:r>
            <a:r>
              <a:rPr lang="zh-CN" altLang="en-US" sz="2400" dirty="0" smtClean="0"/>
              <a:t>这段文字是全诗的精华所在，是作者触景生情的产物，</a:t>
            </a:r>
            <a:r>
              <a:rPr lang="zh-CN" altLang="en-US" sz="2400" u="sng" dirty="0" smtClean="0">
                <a:solidFill>
                  <a:srgbClr val="C00000"/>
                </a:solidFill>
              </a:rPr>
              <a:t>表现了诗人对劳动人民的深切同情。</a:t>
            </a:r>
            <a:endParaRPr lang="zh-CN" altLang="en-US" sz="2400" u="sng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476672"/>
            <a:ext cx="8424936" cy="5078313"/>
          </a:xfrm>
          <a:prstGeom prst="rect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　赏析：</a:t>
            </a:r>
            <a:endParaRPr lang="en-US" altLang="zh-CN" sz="2400" b="1" dirty="0" smtClean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作品的题目叫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观刈麦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，而画面上实际出现的，除了刈麦者之外，却还有一个拾麦者。只要有繁重的捐税在，</a:t>
            </a:r>
            <a:r>
              <a:rPr lang="zh-CN" altLang="en-US" sz="24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劳动人民就永远摆脱不了贫苦的命运。</a:t>
            </a:r>
            <a:endParaRPr lang="en-US" altLang="zh-CN" sz="24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作者在这里对当时害民的赋税制度提出了尖锐批评，</a:t>
            </a:r>
            <a:r>
              <a:rPr lang="zh-CN" altLang="en-US" sz="2400" b="1" u="sng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对劳动人民所蒙受的苦难寄寓了深切的同情。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白居易的这首诗</a:t>
            </a:r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真实地反映了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劳动人民的思想情绪，呼喊出了劳动人民的声音。全诗在写作上的基本特点是不带任何夸张地、</a:t>
            </a:r>
            <a:r>
              <a:rPr lang="zh-CN" altLang="en-US" sz="2400" b="1" u="sng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如实地描写现实生活场景。</a:t>
            </a:r>
            <a:endParaRPr lang="zh-CN" altLang="en-US" sz="2400" b="1" u="sng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548680"/>
            <a:ext cx="8280920" cy="5262979"/>
          </a:xfrm>
          <a:prstGeom prst="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                                  观刈麦          </a:t>
            </a:r>
            <a:r>
              <a:rPr lang="zh-CN" altLang="en-US" sz="2400" dirty="0" smtClean="0">
                <a:solidFill>
                  <a:srgbClr val="FF0000"/>
                </a:solidFill>
              </a:rPr>
              <a:t>白居易 </a:t>
            </a:r>
            <a:endParaRPr lang="en-US" altLang="zh-CN" sz="2400" dirty="0" smtClean="0">
              <a:solidFill>
                <a:srgbClr val="FF0000"/>
              </a:solidFill>
            </a:endParaRPr>
          </a:p>
          <a:p>
            <a:r>
              <a:rPr lang="zh-CN" altLang="en-US" sz="2400" dirty="0">
                <a:solidFill>
                  <a:srgbClr val="FF0000"/>
                </a:solidFill>
              </a:rPr>
              <a:t> </a:t>
            </a:r>
            <a:r>
              <a:rPr lang="zh-CN" altLang="en-US" sz="2400" dirty="0" smtClean="0">
                <a:solidFill>
                  <a:srgbClr val="FF0000"/>
                </a:solidFill>
              </a:rPr>
              <a:t>  </a:t>
            </a:r>
            <a:r>
              <a:rPr lang="zh-CN" altLang="en-US" sz="2400" dirty="0" smtClean="0"/>
              <a:t>田家少闲月，五月人倍忙。 </a:t>
            </a:r>
          </a:p>
          <a:p>
            <a:r>
              <a:rPr lang="zh-CN" altLang="en-US" sz="2400" dirty="0" smtClean="0"/>
              <a:t>　夜来南风起，小麦覆陇（</a:t>
            </a:r>
            <a:r>
              <a:rPr lang="en-US" altLang="zh-CN" sz="2400" dirty="0" err="1" smtClean="0"/>
              <a:t>lǒng</a:t>
            </a:r>
            <a:r>
              <a:rPr lang="zh-CN" altLang="en-US" sz="2400" dirty="0" smtClean="0"/>
              <a:t>）黄。 </a:t>
            </a:r>
          </a:p>
          <a:p>
            <a:r>
              <a:rPr lang="zh-CN" altLang="en-US" sz="2400" dirty="0" smtClean="0"/>
              <a:t>　</a:t>
            </a:r>
            <a:r>
              <a:rPr lang="zh-CN" altLang="en-US" sz="2400" dirty="0" smtClean="0">
                <a:solidFill>
                  <a:srgbClr val="0000FF"/>
                </a:solidFill>
              </a:rPr>
              <a:t>妇姑荷</a:t>
            </a:r>
            <a:r>
              <a:rPr lang="en-US" altLang="zh-CN" sz="2400" dirty="0" smtClean="0">
                <a:solidFill>
                  <a:srgbClr val="0000FF"/>
                </a:solidFill>
              </a:rPr>
              <a:t>(</a:t>
            </a:r>
            <a:r>
              <a:rPr lang="en-US" altLang="zh-CN" sz="2400" dirty="0" err="1" smtClean="0">
                <a:solidFill>
                  <a:srgbClr val="0000FF"/>
                </a:solidFill>
              </a:rPr>
              <a:t>hè</a:t>
            </a:r>
            <a:r>
              <a:rPr lang="en-US" altLang="zh-CN" sz="2400" dirty="0" smtClean="0">
                <a:solidFill>
                  <a:srgbClr val="0000FF"/>
                </a:solidFill>
              </a:rPr>
              <a:t>)</a:t>
            </a:r>
            <a:r>
              <a:rPr lang="zh-CN" altLang="en-US" sz="2400" dirty="0" smtClean="0">
                <a:solidFill>
                  <a:srgbClr val="0000FF"/>
                </a:solidFill>
              </a:rPr>
              <a:t>箪（</a:t>
            </a:r>
            <a:r>
              <a:rPr lang="en-US" altLang="zh-CN" sz="2400" dirty="0" err="1" smtClean="0">
                <a:solidFill>
                  <a:srgbClr val="0000FF"/>
                </a:solidFill>
              </a:rPr>
              <a:t>dān</a:t>
            </a:r>
            <a:r>
              <a:rPr lang="zh-CN" altLang="en-US" sz="2400" dirty="0" smtClean="0">
                <a:solidFill>
                  <a:srgbClr val="0000FF"/>
                </a:solidFill>
              </a:rPr>
              <a:t>）食（</a:t>
            </a:r>
            <a:r>
              <a:rPr lang="en-US" altLang="zh-CN" sz="2400" dirty="0" err="1" smtClean="0">
                <a:solidFill>
                  <a:srgbClr val="0000FF"/>
                </a:solidFill>
              </a:rPr>
              <a:t>shí</a:t>
            </a:r>
            <a:r>
              <a:rPr lang="zh-CN" altLang="en-US" sz="2400" dirty="0" smtClean="0">
                <a:solidFill>
                  <a:srgbClr val="0000FF"/>
                </a:solidFill>
              </a:rPr>
              <a:t>），</a:t>
            </a:r>
            <a:r>
              <a:rPr lang="zh-CN" altLang="en-US" sz="2400" dirty="0" smtClean="0">
                <a:solidFill>
                  <a:srgbClr val="0000FF"/>
                </a:solidFill>
                <a:latin typeface="+mn-ea"/>
              </a:rPr>
              <a:t>童</a:t>
            </a:r>
            <a:r>
              <a:rPr lang="en-US" altLang="zh-CN" sz="2400" dirty="0" smtClean="0">
                <a:solidFill>
                  <a:srgbClr val="0000FF"/>
                </a:solidFill>
                <a:latin typeface="+mn-ea"/>
              </a:rPr>
              <a:t>稚(</a:t>
            </a:r>
            <a:r>
              <a:rPr lang="en-US" altLang="zh-CN" sz="2400" dirty="0" err="1" smtClean="0">
                <a:solidFill>
                  <a:srgbClr val="0000FF"/>
                </a:solidFill>
                <a:latin typeface="+mn-ea"/>
              </a:rPr>
              <a:t>zhì</a:t>
            </a:r>
            <a:r>
              <a:rPr lang="en-US" altLang="zh-CN" sz="2400" dirty="0" smtClean="0">
                <a:solidFill>
                  <a:srgbClr val="0000FF"/>
                </a:solidFill>
                <a:latin typeface="+mn-ea"/>
              </a:rPr>
              <a:t>)携(</a:t>
            </a:r>
            <a:r>
              <a:rPr lang="en-US" altLang="zh-CN" sz="2400" dirty="0" err="1" smtClean="0">
                <a:solidFill>
                  <a:srgbClr val="0000FF"/>
                </a:solidFill>
                <a:latin typeface="+mn-ea"/>
              </a:rPr>
              <a:t>xié</a:t>
            </a:r>
            <a:r>
              <a:rPr lang="en-US" altLang="zh-CN" sz="2400" dirty="0" smtClean="0">
                <a:solidFill>
                  <a:srgbClr val="0000FF"/>
                </a:solidFill>
                <a:latin typeface="+mn-ea"/>
              </a:rPr>
              <a:t>)</a:t>
            </a:r>
            <a:r>
              <a:rPr lang="zh-CN" altLang="en-US" sz="2400" dirty="0" smtClean="0">
                <a:solidFill>
                  <a:srgbClr val="0000FF"/>
                </a:solidFill>
                <a:latin typeface="+mn-ea"/>
              </a:rPr>
              <a:t>壶浆， </a:t>
            </a:r>
          </a:p>
          <a:p>
            <a:r>
              <a:rPr lang="zh-CN" altLang="en-US" sz="2400" dirty="0" smtClean="0">
                <a:solidFill>
                  <a:srgbClr val="0000FF"/>
                </a:solidFill>
              </a:rPr>
              <a:t>　相随饷（</a:t>
            </a:r>
            <a:r>
              <a:rPr lang="en-US" altLang="zh-CN" sz="2400" dirty="0" err="1" smtClean="0">
                <a:solidFill>
                  <a:srgbClr val="0000FF"/>
                </a:solidFill>
              </a:rPr>
              <a:t>xiǎng</a:t>
            </a:r>
            <a:r>
              <a:rPr lang="zh-CN" altLang="en-US" sz="2400" dirty="0" smtClean="0">
                <a:solidFill>
                  <a:srgbClr val="0000FF"/>
                </a:solidFill>
              </a:rPr>
              <a:t>）田去，丁壮在南冈。 </a:t>
            </a:r>
          </a:p>
          <a:p>
            <a:r>
              <a:rPr lang="zh-CN" altLang="en-US" sz="2400" dirty="0" smtClean="0"/>
              <a:t>　</a:t>
            </a:r>
            <a:r>
              <a:rPr lang="zh-CN" altLang="en-US" sz="2400" dirty="0" smtClean="0">
                <a:solidFill>
                  <a:srgbClr val="0000FF"/>
                </a:solidFill>
              </a:rPr>
              <a:t>足蒸暑土气，背灼（</a:t>
            </a:r>
            <a:r>
              <a:rPr lang="en-US" altLang="zh-CN" sz="2400" dirty="0" err="1" smtClean="0">
                <a:solidFill>
                  <a:srgbClr val="0000FF"/>
                </a:solidFill>
              </a:rPr>
              <a:t>zhuó</a:t>
            </a:r>
            <a:r>
              <a:rPr lang="zh-CN" altLang="en-US" sz="2400" dirty="0" smtClean="0">
                <a:solidFill>
                  <a:srgbClr val="0000FF"/>
                </a:solidFill>
              </a:rPr>
              <a:t>）炎天光， </a:t>
            </a:r>
          </a:p>
          <a:p>
            <a:r>
              <a:rPr lang="zh-CN" altLang="en-US" sz="2400" dirty="0" smtClean="0">
                <a:solidFill>
                  <a:srgbClr val="0000FF"/>
                </a:solidFill>
              </a:rPr>
              <a:t>　力尽不知热，但惜夏日长。 </a:t>
            </a:r>
          </a:p>
          <a:p>
            <a:r>
              <a:rPr lang="zh-CN" altLang="en-US" sz="2400" dirty="0" smtClean="0"/>
              <a:t>　复有贫妇人，抱子在其旁， </a:t>
            </a:r>
          </a:p>
          <a:p>
            <a:r>
              <a:rPr lang="zh-CN" altLang="en-US" sz="2400" dirty="0" smtClean="0"/>
              <a:t>　右手秉（</a:t>
            </a:r>
            <a:r>
              <a:rPr lang="en-US" altLang="zh-CN" sz="2400" dirty="0" err="1" smtClean="0"/>
              <a:t>bǐng</a:t>
            </a:r>
            <a:r>
              <a:rPr lang="zh-CN" altLang="en-US" sz="2400" dirty="0" smtClean="0"/>
              <a:t>）遗穗（</a:t>
            </a:r>
            <a:r>
              <a:rPr lang="en-US" altLang="zh-CN" sz="2400" dirty="0" err="1" smtClean="0"/>
              <a:t>suì</a:t>
            </a:r>
            <a:r>
              <a:rPr lang="zh-CN" altLang="en-US" sz="2400" dirty="0" smtClean="0"/>
              <a:t>），左臂悬敝（</a:t>
            </a:r>
            <a:r>
              <a:rPr lang="en-US" altLang="zh-CN" sz="2400" dirty="0" err="1" smtClean="0"/>
              <a:t>bì</a:t>
            </a:r>
            <a:r>
              <a:rPr lang="zh-CN" altLang="en-US" sz="2400" dirty="0" smtClean="0"/>
              <a:t>） 筐。 </a:t>
            </a:r>
          </a:p>
          <a:p>
            <a:r>
              <a:rPr lang="zh-CN" altLang="en-US" sz="2400" dirty="0" smtClean="0"/>
              <a:t>　听其相顾言，闻者为悲伤。 </a:t>
            </a:r>
          </a:p>
          <a:p>
            <a:r>
              <a:rPr lang="zh-CN" altLang="en-US" sz="2400" dirty="0" smtClean="0"/>
              <a:t>　家田输税（</a:t>
            </a:r>
            <a:r>
              <a:rPr lang="en-US" altLang="zh-CN" sz="2400" dirty="0" err="1" smtClean="0"/>
              <a:t>shuì</a:t>
            </a:r>
            <a:r>
              <a:rPr lang="zh-CN" altLang="en-US" sz="2400" dirty="0" smtClean="0"/>
              <a:t>）尽，拾此充饥肠。 </a:t>
            </a:r>
          </a:p>
          <a:p>
            <a:r>
              <a:rPr lang="zh-CN" altLang="en-US" sz="2400" dirty="0" smtClean="0"/>
              <a:t>　</a:t>
            </a:r>
            <a:r>
              <a:rPr lang="zh-CN" altLang="en-US" sz="2400" dirty="0" smtClean="0">
                <a:solidFill>
                  <a:srgbClr val="0000FF"/>
                </a:solidFill>
              </a:rPr>
              <a:t>今我何功德，曾不事农桑。 </a:t>
            </a:r>
          </a:p>
          <a:p>
            <a:r>
              <a:rPr lang="zh-CN" altLang="en-US" sz="2400" dirty="0" smtClean="0">
                <a:solidFill>
                  <a:srgbClr val="0000FF"/>
                </a:solidFill>
              </a:rPr>
              <a:t>　吏（</a:t>
            </a:r>
            <a:r>
              <a:rPr lang="en-US" altLang="zh-CN" sz="2400" dirty="0" err="1" smtClean="0">
                <a:solidFill>
                  <a:srgbClr val="0000FF"/>
                </a:solidFill>
              </a:rPr>
              <a:t>lì</a:t>
            </a:r>
            <a:r>
              <a:rPr lang="zh-CN" altLang="en-US" sz="2400" dirty="0" smtClean="0">
                <a:solidFill>
                  <a:srgbClr val="0000FF"/>
                </a:solidFill>
              </a:rPr>
              <a:t>）禄三百石（</a:t>
            </a:r>
            <a:r>
              <a:rPr lang="en-US" altLang="zh-CN" sz="2400" dirty="0" err="1" smtClean="0">
                <a:solidFill>
                  <a:srgbClr val="0000FF"/>
                </a:solidFill>
              </a:rPr>
              <a:t>dàn</a:t>
            </a:r>
            <a:r>
              <a:rPr lang="zh-CN" altLang="en-US" sz="2400" dirty="0" smtClean="0">
                <a:solidFill>
                  <a:srgbClr val="0000FF"/>
                </a:solidFill>
              </a:rPr>
              <a:t>），岁晏（</a:t>
            </a:r>
            <a:r>
              <a:rPr lang="en-US" altLang="zh-CN" sz="2400" dirty="0" err="1" smtClean="0">
                <a:solidFill>
                  <a:srgbClr val="0000FF"/>
                </a:solidFill>
              </a:rPr>
              <a:t>yàn</a:t>
            </a:r>
            <a:r>
              <a:rPr lang="zh-CN" altLang="en-US" sz="2400" dirty="0" smtClean="0">
                <a:solidFill>
                  <a:srgbClr val="0000FF"/>
                </a:solidFill>
              </a:rPr>
              <a:t>）有余（</a:t>
            </a:r>
            <a:r>
              <a:rPr lang="en-US" altLang="zh-CN" sz="2400" dirty="0" err="1" smtClean="0">
                <a:solidFill>
                  <a:srgbClr val="0000FF"/>
                </a:solidFill>
              </a:rPr>
              <a:t>yú</a:t>
            </a:r>
            <a:r>
              <a:rPr lang="zh-CN" altLang="en-US" sz="2400" dirty="0" smtClean="0">
                <a:solidFill>
                  <a:srgbClr val="0000FF"/>
                </a:solidFill>
              </a:rPr>
              <a:t>）粮， </a:t>
            </a:r>
          </a:p>
          <a:p>
            <a:r>
              <a:rPr lang="zh-CN" altLang="en-US" sz="2400" dirty="0" smtClean="0">
                <a:solidFill>
                  <a:srgbClr val="0000FF"/>
                </a:solidFill>
              </a:rPr>
              <a:t>　念此私自愧</a:t>
            </a:r>
            <a:r>
              <a:rPr lang="en-US" altLang="zh-CN" sz="2400" dirty="0" smtClean="0">
                <a:solidFill>
                  <a:srgbClr val="0000FF"/>
                </a:solidFill>
              </a:rPr>
              <a:t>(</a:t>
            </a:r>
            <a:r>
              <a:rPr lang="en-US" altLang="zh-CN" sz="2400" dirty="0" err="1" smtClean="0">
                <a:solidFill>
                  <a:srgbClr val="0000FF"/>
                </a:solidFill>
              </a:rPr>
              <a:t>kuì</a:t>
            </a:r>
            <a:r>
              <a:rPr lang="zh-CN" altLang="en-US" sz="2400" dirty="0" smtClean="0">
                <a:solidFill>
                  <a:srgbClr val="0000FF"/>
                </a:solidFill>
              </a:rPr>
              <a:t>），尽日不能忘。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gss1.bdstatic.com/-vo3dSag_xI4khGkpoWK1HF6hhy/baike/c0%3Dbaike92%2C5%2C5%2C92%2C30/sign=bc127d944dc2d562e605d8bf8678fb8a/c995d143ad4bd11376da64c658afa40f4bfb052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764704"/>
            <a:ext cx="2448272" cy="4803509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755576" y="548680"/>
            <a:ext cx="446449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          观</a:t>
            </a:r>
            <a:r>
              <a:rPr lang="zh-CN" altLang="en-US" sz="2400" b="1" dirty="0"/>
              <a:t>刈</a:t>
            </a:r>
            <a:r>
              <a:rPr lang="zh-CN" altLang="en-US" sz="2400" b="1" dirty="0" smtClean="0"/>
              <a:t>麦      白居易</a:t>
            </a:r>
            <a:endParaRPr lang="zh-CN" altLang="en-US" sz="2400" dirty="0"/>
          </a:p>
          <a:p>
            <a:r>
              <a:rPr lang="zh-CN" altLang="en-US" sz="2400" dirty="0">
                <a:solidFill>
                  <a:srgbClr val="C00000"/>
                </a:solidFill>
              </a:rPr>
              <a:t>田家少闲月，五月人倍忙。</a:t>
            </a:r>
          </a:p>
          <a:p>
            <a:r>
              <a:rPr lang="zh-CN" altLang="en-US" sz="2400" dirty="0">
                <a:solidFill>
                  <a:srgbClr val="C00000"/>
                </a:solidFill>
              </a:rPr>
              <a:t>夜来南风起，小麦覆陇</a:t>
            </a:r>
            <a:r>
              <a:rPr lang="zh-CN" altLang="en-US" sz="2400" dirty="0" smtClean="0">
                <a:solidFill>
                  <a:srgbClr val="C00000"/>
                </a:solidFill>
              </a:rPr>
              <a:t>黄。</a:t>
            </a:r>
            <a:endParaRPr lang="zh-CN" altLang="en-US" sz="2400" dirty="0">
              <a:solidFill>
                <a:srgbClr val="C00000"/>
              </a:solidFill>
            </a:endParaRPr>
          </a:p>
          <a:p>
            <a:r>
              <a:rPr lang="zh-CN" altLang="en-US" sz="2400" dirty="0"/>
              <a:t>妇姑荷箪</a:t>
            </a:r>
            <a:r>
              <a:rPr lang="zh-CN" altLang="en-US" sz="2400" dirty="0" smtClean="0"/>
              <a:t>食，</a:t>
            </a:r>
            <a:r>
              <a:rPr lang="zh-CN" altLang="en-US" sz="2400" dirty="0"/>
              <a:t>童稚携壶</a:t>
            </a:r>
            <a:r>
              <a:rPr lang="zh-CN" altLang="en-US" sz="2400" dirty="0" smtClean="0"/>
              <a:t>浆，</a:t>
            </a:r>
            <a:endParaRPr lang="zh-CN" altLang="en-US" sz="2400" dirty="0"/>
          </a:p>
          <a:p>
            <a:r>
              <a:rPr lang="zh-CN" altLang="en-US" sz="2400" dirty="0"/>
              <a:t>相随饷</a:t>
            </a:r>
            <a:r>
              <a:rPr lang="zh-CN" altLang="en-US" sz="2400" dirty="0" smtClean="0"/>
              <a:t>田去，</a:t>
            </a:r>
            <a:r>
              <a:rPr lang="zh-CN" altLang="en-US" sz="2400" dirty="0"/>
              <a:t>丁壮在南</a:t>
            </a:r>
            <a:r>
              <a:rPr lang="zh-CN" altLang="en-US" sz="2400" dirty="0" smtClean="0"/>
              <a:t>冈。</a:t>
            </a:r>
            <a:endParaRPr lang="zh-CN" altLang="en-US" sz="2400" dirty="0"/>
          </a:p>
          <a:p>
            <a:r>
              <a:rPr lang="zh-CN" altLang="en-US" sz="2400" dirty="0"/>
              <a:t>足蒸暑土气，背灼炎</a:t>
            </a:r>
            <a:r>
              <a:rPr lang="zh-CN" altLang="en-US" sz="2400" dirty="0" smtClean="0"/>
              <a:t>天光，</a:t>
            </a:r>
            <a:endParaRPr lang="zh-CN" altLang="en-US" sz="2400" dirty="0"/>
          </a:p>
          <a:p>
            <a:r>
              <a:rPr lang="zh-CN" altLang="en-US" sz="2400" dirty="0"/>
              <a:t>力尽不知热，但惜夏日</a:t>
            </a:r>
            <a:r>
              <a:rPr lang="zh-CN" altLang="en-US" sz="2400" dirty="0" smtClean="0"/>
              <a:t>长。</a:t>
            </a:r>
            <a:endParaRPr lang="zh-CN" altLang="en-US" sz="2400" dirty="0"/>
          </a:p>
          <a:p>
            <a:r>
              <a:rPr lang="zh-CN" altLang="en-US" sz="2400" dirty="0">
                <a:solidFill>
                  <a:srgbClr val="C00000"/>
                </a:solidFill>
              </a:rPr>
              <a:t>复有贫妇人，抱子在其</a:t>
            </a:r>
            <a:r>
              <a:rPr lang="zh-CN" altLang="en-US" sz="2400" dirty="0" smtClean="0">
                <a:solidFill>
                  <a:srgbClr val="C00000"/>
                </a:solidFill>
              </a:rPr>
              <a:t>旁，</a:t>
            </a:r>
            <a:endParaRPr lang="zh-CN" altLang="en-US" sz="2400" dirty="0">
              <a:solidFill>
                <a:srgbClr val="C00000"/>
              </a:solidFill>
            </a:endParaRPr>
          </a:p>
          <a:p>
            <a:r>
              <a:rPr lang="zh-CN" altLang="en-US" sz="2400" dirty="0">
                <a:solidFill>
                  <a:srgbClr val="C00000"/>
                </a:solidFill>
              </a:rPr>
              <a:t>右手秉遗</a:t>
            </a:r>
            <a:r>
              <a:rPr lang="zh-CN" altLang="en-US" sz="2400" dirty="0" smtClean="0">
                <a:solidFill>
                  <a:srgbClr val="C00000"/>
                </a:solidFill>
              </a:rPr>
              <a:t>穗，</a:t>
            </a:r>
            <a:r>
              <a:rPr lang="zh-CN" altLang="en-US" sz="2400" dirty="0">
                <a:solidFill>
                  <a:srgbClr val="C00000"/>
                </a:solidFill>
              </a:rPr>
              <a:t>左臂悬敝</a:t>
            </a:r>
            <a:r>
              <a:rPr lang="zh-CN" altLang="en-US" sz="2400" dirty="0" smtClean="0">
                <a:solidFill>
                  <a:srgbClr val="C00000"/>
                </a:solidFill>
              </a:rPr>
              <a:t>筐。</a:t>
            </a:r>
            <a:endParaRPr lang="zh-CN" altLang="en-US" sz="2400" dirty="0">
              <a:solidFill>
                <a:srgbClr val="C00000"/>
              </a:solidFill>
            </a:endParaRPr>
          </a:p>
          <a:p>
            <a:r>
              <a:rPr lang="zh-CN" altLang="en-US" sz="2400" dirty="0">
                <a:solidFill>
                  <a:srgbClr val="C00000"/>
                </a:solidFill>
              </a:rPr>
              <a:t>听其相顾</a:t>
            </a:r>
            <a:r>
              <a:rPr lang="zh-CN" altLang="en-US" sz="2400" dirty="0" smtClean="0">
                <a:solidFill>
                  <a:srgbClr val="C00000"/>
                </a:solidFill>
              </a:rPr>
              <a:t>言，</a:t>
            </a:r>
            <a:r>
              <a:rPr lang="zh-CN" altLang="en-US" sz="2400" dirty="0">
                <a:solidFill>
                  <a:srgbClr val="C00000"/>
                </a:solidFill>
              </a:rPr>
              <a:t>闻者为</a:t>
            </a:r>
            <a:r>
              <a:rPr lang="zh-CN" altLang="en-US" sz="2400" dirty="0" smtClean="0">
                <a:solidFill>
                  <a:srgbClr val="C00000"/>
                </a:solidFill>
              </a:rPr>
              <a:t>悲伤。</a:t>
            </a:r>
            <a:endParaRPr lang="zh-CN" altLang="en-US" sz="2400" dirty="0">
              <a:solidFill>
                <a:srgbClr val="C00000"/>
              </a:solidFill>
            </a:endParaRPr>
          </a:p>
          <a:p>
            <a:r>
              <a:rPr lang="zh-CN" altLang="en-US" sz="2400" dirty="0">
                <a:solidFill>
                  <a:srgbClr val="C00000"/>
                </a:solidFill>
              </a:rPr>
              <a:t>家田输税</a:t>
            </a:r>
            <a:r>
              <a:rPr lang="zh-CN" altLang="en-US" sz="2400" dirty="0" smtClean="0">
                <a:solidFill>
                  <a:srgbClr val="C00000"/>
                </a:solidFill>
              </a:rPr>
              <a:t>尽，</a:t>
            </a:r>
            <a:r>
              <a:rPr lang="zh-CN" altLang="en-US" sz="2400" dirty="0">
                <a:solidFill>
                  <a:srgbClr val="C00000"/>
                </a:solidFill>
              </a:rPr>
              <a:t>拾此充饥肠。</a:t>
            </a:r>
          </a:p>
          <a:p>
            <a:r>
              <a:rPr lang="zh-CN" altLang="en-US" sz="2400" dirty="0"/>
              <a:t>今我何</a:t>
            </a:r>
            <a:r>
              <a:rPr lang="zh-CN" altLang="en-US" sz="2400" dirty="0" smtClean="0"/>
              <a:t>功德，</a:t>
            </a:r>
            <a:r>
              <a:rPr lang="zh-CN" altLang="en-US" sz="2400" dirty="0"/>
              <a:t>曾不事</a:t>
            </a:r>
            <a:r>
              <a:rPr lang="zh-CN" altLang="en-US" sz="2400" dirty="0" smtClean="0"/>
              <a:t>农桑。</a:t>
            </a:r>
            <a:endParaRPr lang="zh-CN" altLang="en-US" sz="2400" dirty="0"/>
          </a:p>
          <a:p>
            <a:r>
              <a:rPr lang="zh-CN" altLang="en-US" sz="2400" dirty="0"/>
              <a:t>吏禄三百</a:t>
            </a:r>
            <a:r>
              <a:rPr lang="zh-CN" altLang="en-US" sz="2400" dirty="0" smtClean="0"/>
              <a:t>石，</a:t>
            </a:r>
            <a:r>
              <a:rPr lang="zh-CN" altLang="en-US" sz="2400" dirty="0"/>
              <a:t>岁晏有</a:t>
            </a:r>
            <a:r>
              <a:rPr lang="zh-CN" altLang="en-US" sz="2400" dirty="0" smtClean="0"/>
              <a:t>余粮。</a:t>
            </a:r>
            <a:endParaRPr lang="zh-CN" altLang="en-US" sz="2400" dirty="0"/>
          </a:p>
          <a:p>
            <a:r>
              <a:rPr lang="zh-CN" altLang="en-US" sz="2400" dirty="0"/>
              <a:t>念此私自</a:t>
            </a:r>
            <a:r>
              <a:rPr lang="zh-CN" altLang="en-US" sz="2400" dirty="0" smtClean="0"/>
              <a:t>愧，</a:t>
            </a:r>
            <a:r>
              <a:rPr lang="zh-CN" altLang="en-US" sz="2400" dirty="0"/>
              <a:t>尽日不能</a:t>
            </a:r>
            <a:r>
              <a:rPr lang="zh-CN" altLang="en-US" sz="2400" dirty="0" smtClean="0"/>
              <a:t>忘。</a:t>
            </a:r>
            <a:r>
              <a:rPr lang="zh-CN" altLang="en-US" sz="2400" dirty="0"/>
              <a:t> </a:t>
            </a:r>
            <a:r>
              <a:rPr lang="zh-CN" altLang="en-US" sz="2400" dirty="0">
                <a:solidFill>
                  <a:srgbClr val="C00000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79912" y="2420888"/>
            <a:ext cx="25922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/>
              <a:t>2</a:t>
            </a:r>
            <a:endParaRPr lang="zh-CN" alt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39952" y="2420888"/>
            <a:ext cx="25922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/>
              <a:t>1</a:t>
            </a:r>
            <a:endParaRPr lang="zh-CN" alt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5536" y="476672"/>
            <a:ext cx="4572000" cy="55444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        月夜    </a:t>
            </a:r>
            <a:endParaRPr lang="en-US" altLang="zh-CN" sz="4000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             刘方平 </a:t>
            </a: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更深月色半人家，北斗阑干南斗斜。 </a:t>
            </a:r>
            <a:b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今夜偏知春气暖，虫声新透绿窗纱。 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" name="Picture 2" descr="https://timgsa.baidu.com/timg?image&amp;quality=80&amp;size=b9999_10000&amp;sec=1506396479868&amp;di=26f179b4f299711a8083662fdd045178&amp;imgtype=jpg&amp;src=http%3A%2F%2Fstatic7.photo.sina.com.cn%2Fbmiddle%2F49ad5d21t6f823587076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620688"/>
            <a:ext cx="3672408" cy="2628068"/>
          </a:xfrm>
          <a:prstGeom prst="rect">
            <a:avLst/>
          </a:prstGeom>
          <a:noFill/>
        </p:spPr>
      </p:pic>
      <p:pic>
        <p:nvPicPr>
          <p:cNvPr id="5" name="Picture 4" descr="https://timgsa.baidu.com/timg?image&amp;quality=80&amp;size=b9999_10000&amp;sec=1506396568218&amp;di=99b317d2078a36ff7b7261f6cacafdef&amp;imgtype=0&amp;src=http%3A%2F%2Foss.p.t262.com%2Fcpic%2F1f%2F1b%2F82a73bea08342fd224bce5413f481b1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3573016"/>
            <a:ext cx="3600400" cy="25800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3528" y="692696"/>
            <a:ext cx="849694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/>
              <a:t>词语注释：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⑴更深：古时计算时间，一夜分成五更。更深，夜深了。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⑵月色半人家：月光只照亮了人家房屋的一半，另一半隐藏在黑暗里。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⑶北斗：在北方天空排列成斗形的七颗亮星。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⑷阑干：这里指横斜的样子。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⑸南斗：有星六颗。在北斗星以南，形似斗，故称“南斗”。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⑹</a:t>
            </a:r>
            <a:r>
              <a:rPr lang="zh-CN" altLang="en-US" sz="2400" dirty="0" smtClean="0">
                <a:solidFill>
                  <a:srgbClr val="C00000"/>
                </a:solidFill>
              </a:rPr>
              <a:t>偏知：才知</a:t>
            </a:r>
            <a:r>
              <a:rPr lang="zh-CN" altLang="en-US" sz="2400" dirty="0" smtClean="0"/>
              <a:t>，表示出乎意料。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⑺</a:t>
            </a:r>
            <a:r>
              <a:rPr lang="zh-CN" altLang="en-US" sz="2400" dirty="0" smtClean="0">
                <a:solidFill>
                  <a:srgbClr val="FF0000"/>
                </a:solidFill>
              </a:rPr>
              <a:t>新：初</a:t>
            </a:r>
            <a:r>
              <a:rPr lang="zh-CN" altLang="en-US" sz="2400" dirty="0" smtClean="0"/>
              <a:t>。新透：第一次透过。</a:t>
            </a:r>
            <a:endParaRPr lang="zh-CN" altLang="en-US" sz="2400" dirty="0"/>
          </a:p>
        </p:txBody>
      </p:sp>
      <p:pic>
        <p:nvPicPr>
          <p:cNvPr id="4" name="Picture 2" descr="https://timgsa.baidu.com/timg?image&amp;quality=80&amp;size=b9999_10000&amp;sec=1506396479868&amp;di=26f179b4f299711a8083662fdd045178&amp;imgtype=jpg&amp;src=http%3A%2F%2Fstatic7.photo.sina.com.cn%2Fbmiddle%2F49ad5d21t6f823587076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4797152"/>
            <a:ext cx="2160241" cy="15459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https://timgsa.baidu.com/timg?image&amp;quality=80&amp;size=b9999_10000&amp;sec=1506396568218&amp;di=99b317d2078a36ff7b7261f6cacafdef&amp;imgtype=0&amp;src=http%3A%2F%2Foss.p.t262.com%2Fcpic%2F1f%2F1b%2F82a73bea08342fd224bce5413f481b1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692696"/>
            <a:ext cx="4119838" cy="2952328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683568" y="620688"/>
            <a:ext cx="3096344" cy="29766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更深月色半人家，北斗阑干南斗斜。 </a:t>
            </a:r>
            <a:b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今夜偏知春气暖，虫声新透绿窗纱。 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4077072"/>
            <a:ext cx="7920880" cy="2246769"/>
          </a:xfrm>
          <a:prstGeom prst="rect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白话译文：</a:t>
            </a:r>
            <a:endParaRPr lang="en-US" altLang="zh-CN" sz="2800" b="1" dirty="0" smtClean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夜色深沉，月光斜照半边庭院。北斗南斗，不知不觉已经横斜。</a:t>
            </a:r>
          </a:p>
          <a:p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今夜十分意外，才感觉初春暖意，一声清脆的虫鸣第一次透过绿色窗纱。</a:t>
            </a:r>
            <a:endParaRPr lang="zh-CN" altLang="en-US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476672"/>
            <a:ext cx="8496944" cy="26776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点评</a:t>
            </a:r>
            <a:br>
              <a:rPr lang="zh-CN" altLang="en-US" sz="2800" b="1" dirty="0" smtClean="0">
                <a:latin typeface="楷体" pitchFamily="49" charset="-122"/>
                <a:ea typeface="楷体" pitchFamily="49" charset="-122"/>
              </a:rPr>
            </a:b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　　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月夜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写得自然流畅，生趣横溢，</a:t>
            </a:r>
            <a:r>
              <a:rPr lang="zh-CN" altLang="en-US" sz="2800" b="1" u="sng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洋溢着诗人对春天、对生命的赞颂。</a:t>
            </a:r>
            <a:endParaRPr lang="en-US" altLang="zh-CN" sz="2800" b="1" u="sng" dirty="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 u="sng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“虫声新透绿窗纱”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一句，展现诗人捕捉物象的敏锐能独特的审美视角，特别是一个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“透”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字，历来为人称道。</a:t>
            </a:r>
            <a:endParaRPr lang="zh-CN" altLang="en-US" sz="2800" b="1" u="sng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Picture 2" descr="https://timgsa.baidu.com/timg?image&amp;quality=80&amp;size=b9999_10000&amp;sec=1506396479868&amp;di=26f179b4f299711a8083662fdd045178&amp;imgtype=jpg&amp;src=http%3A%2F%2Fstatic7.photo.sina.com.cn%2Fbmiddle%2F49ad5d21t6f823587076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3429000"/>
            <a:ext cx="3672408" cy="26280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timgsa.baidu.com/timg?image&amp;quality=80&amp;size=b9999_10000&amp;sec=1506396568218&amp;di=99b317d2078a36ff7b7261f6cacafdef&amp;imgtype=0&amp;src=http%3A%2F%2Foss.p.t262.com%2Fcpic%2F1f%2F1b%2F82a73bea08342fd224bce5413f481b1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060848"/>
            <a:ext cx="5256584" cy="3525758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395536" y="908720"/>
            <a:ext cx="852028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今夜偏知春气暖，虫声新透绿窗纱。 </a:t>
            </a:r>
            <a:endParaRPr lang="zh-CN" altLang="en-US" sz="4000" dirty="0">
              <a:solidFill>
                <a:srgbClr val="00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268760"/>
            <a:ext cx="820891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夜半更深</a:t>
            </a: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正是一天当中夜寒袭人、万籁俱寂之际</a:t>
            </a: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响起了清脆、欢快的虫鸣声</a:t>
            </a: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b="1" u="sng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透过窗纱传了进来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，可能比较稀疏</a:t>
            </a: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也许还显得很微弱</a:t>
            </a: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但诗人不但敏感地注意到了</a:t>
            </a: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而且从中听到了春天的信息</a:t>
            </a: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2800" b="1" u="sng" dirty="0" smtClean="0">
                <a:latin typeface="华文楷体" pitchFamily="2" charset="-122"/>
                <a:ea typeface="华文楷体" pitchFamily="2" charset="-122"/>
              </a:rPr>
              <a:t>它标志着生命的萌动</a:t>
            </a:r>
            <a:r>
              <a:rPr lang="en-US" altLang="zh-CN" sz="2800" b="1" u="sng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b="1" u="sng" dirty="0" smtClean="0">
                <a:latin typeface="华文楷体" pitchFamily="2" charset="-122"/>
                <a:ea typeface="华文楷体" pitchFamily="2" charset="-122"/>
              </a:rPr>
              <a:t>万物的复苏</a:t>
            </a:r>
            <a:r>
              <a:rPr lang="en-US" altLang="zh-CN" sz="2800" b="1" u="sng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b="1" u="sng" dirty="0" smtClean="0">
                <a:latin typeface="华文楷体" pitchFamily="2" charset="-122"/>
                <a:ea typeface="华文楷体" pitchFamily="2" charset="-122"/>
              </a:rPr>
              <a:t>它在诗人心中所引起的</a:t>
            </a:r>
            <a:r>
              <a:rPr lang="en-US" altLang="zh-CN" sz="2800" b="1" u="sng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b="1" u="sng" dirty="0" smtClean="0">
                <a:latin typeface="华文楷体" pitchFamily="2" charset="-122"/>
                <a:ea typeface="华文楷体" pitchFamily="2" charset="-122"/>
              </a:rPr>
              <a:t>便是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春天的脚步临近</a:t>
            </a:r>
            <a:r>
              <a:rPr lang="zh-CN" altLang="en-US" sz="2800" b="1" u="sng" dirty="0" smtClean="0">
                <a:latin typeface="楷体" pitchFamily="49" charset="-122"/>
                <a:ea typeface="楷体" pitchFamily="49" charset="-122"/>
              </a:rPr>
              <a:t>，即将</a:t>
            </a:r>
            <a:r>
              <a:rPr lang="zh-CN" altLang="en-US" sz="2800" b="1" u="sng" dirty="0" smtClean="0">
                <a:latin typeface="华文楷体" pitchFamily="2" charset="-122"/>
                <a:ea typeface="华文楷体" pitchFamily="2" charset="-122"/>
              </a:rPr>
              <a:t>春回大地的美好联想。</a:t>
            </a:r>
            <a:r>
              <a:rPr lang="zh-CN" altLang="en-US" sz="2800" b="1" u="sng" dirty="0" smtClean="0">
                <a:latin typeface="楷体" pitchFamily="49" charset="-122"/>
                <a:ea typeface="楷体" pitchFamily="49" charset="-122"/>
              </a:rPr>
              <a:t>洋溢着诗人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对春天、对生命的赞颂。</a:t>
            </a:r>
            <a:endParaRPr lang="zh-CN" altLang="en-US" sz="2800" b="1" u="sng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552" y="476672"/>
            <a:ext cx="79208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</a:rPr>
              <a:t>名句赏析：</a:t>
            </a:r>
            <a:r>
              <a:rPr lang="zh-CN" altLang="en-US" sz="2800" u="sng" dirty="0" smtClean="0">
                <a:solidFill>
                  <a:srgbClr val="0000FF"/>
                </a:solidFill>
              </a:rPr>
              <a:t>“今夜偏知春气暖</a:t>
            </a:r>
            <a:r>
              <a:rPr lang="en-US" altLang="zh-CN" sz="2800" u="sng" dirty="0" smtClean="0">
                <a:solidFill>
                  <a:srgbClr val="0000FF"/>
                </a:solidFill>
              </a:rPr>
              <a:t>,</a:t>
            </a:r>
            <a:r>
              <a:rPr lang="zh-CN" altLang="en-US" sz="2800" u="sng" dirty="0" smtClean="0">
                <a:solidFill>
                  <a:srgbClr val="0000FF"/>
                </a:solidFill>
              </a:rPr>
              <a:t>虫声新透绿窗纱</a:t>
            </a:r>
            <a:r>
              <a:rPr lang="en-US" altLang="zh-CN" sz="2800" u="sng" dirty="0" smtClean="0">
                <a:solidFill>
                  <a:srgbClr val="0000FF"/>
                </a:solidFill>
              </a:rPr>
              <a:t>.”</a:t>
            </a:r>
            <a:r>
              <a:rPr lang="zh-CN" altLang="en-US" sz="2800" u="sng" dirty="0" smtClean="0">
                <a:solidFill>
                  <a:srgbClr val="0000FF"/>
                </a:solidFill>
              </a:rPr>
              <a:t>：</a:t>
            </a:r>
            <a:endParaRPr lang="en-US" altLang="zh-CN" sz="2800" u="sng" dirty="0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https://timgsa.baidu.com/timg?image&amp;quality=80&amp;size=b9999_10000&amp;sec=1506403074460&amp;di=f60ae73bd0af57f203e0cfdc822fc879&amp;imgtype=0&amp;src=http%3A%2F%2Ff.hiphotos.baidu.com%2Fzhidao%2Fpic%2Fitem%2F0eb30f2442a7d933ddd21fdaab4bd11373f001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780928"/>
            <a:ext cx="7920880" cy="359739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67544" y="476672"/>
            <a:ext cx="81369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华文行楷" pitchFamily="2" charset="-122"/>
                <a:ea typeface="华文行楷" pitchFamily="2" charset="-122"/>
              </a:rPr>
              <a:t>拓展：苏轼</a:t>
            </a:r>
            <a:endParaRPr lang="en-US" altLang="zh-CN" sz="40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4000" dirty="0" smtClean="0">
                <a:latin typeface="华文行楷" pitchFamily="2" charset="-122"/>
                <a:ea typeface="华文行楷" pitchFamily="2" charset="-122"/>
              </a:rPr>
              <a:t>竹外桃花三两枝，</a:t>
            </a:r>
            <a:r>
              <a:rPr lang="zh-CN" altLang="en-US" sz="4000" u="sng" dirty="0" smtClean="0">
                <a:solidFill>
                  <a:srgbClr val="FF3399"/>
                </a:solidFill>
                <a:latin typeface="华文行楷" pitchFamily="2" charset="-122"/>
                <a:ea typeface="华文行楷" pitchFamily="2" charset="-122"/>
              </a:rPr>
              <a:t>春江水暖鸭先知。</a:t>
            </a:r>
            <a:r>
              <a:rPr lang="zh-CN" altLang="en-US" sz="4000" dirty="0" smtClean="0">
                <a:solidFill>
                  <a:srgbClr val="FF3399"/>
                </a:solidFill>
                <a:latin typeface="华文行楷" pitchFamily="2" charset="-122"/>
                <a:ea typeface="华文行楷" pitchFamily="2" charset="-122"/>
              </a:rPr>
              <a:t/>
            </a:r>
            <a:br>
              <a:rPr lang="zh-CN" altLang="en-US" sz="4000" dirty="0" smtClean="0">
                <a:solidFill>
                  <a:srgbClr val="FF3399"/>
                </a:solidFill>
                <a:latin typeface="华文行楷" pitchFamily="2" charset="-122"/>
                <a:ea typeface="华文行楷" pitchFamily="2" charset="-122"/>
              </a:rPr>
            </a:br>
            <a:r>
              <a:rPr lang="zh-CN" altLang="en-US" sz="4000" dirty="0" smtClean="0">
                <a:latin typeface="华文行楷" pitchFamily="2" charset="-122"/>
                <a:ea typeface="华文行楷" pitchFamily="2" charset="-122"/>
              </a:rPr>
              <a:t>萎蒿满地芦芽短，正是河豚欲上时。</a:t>
            </a:r>
            <a:endParaRPr lang="zh-CN" altLang="en-US" sz="4000" dirty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5536" y="476672"/>
            <a:ext cx="4572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        月夜    </a:t>
            </a:r>
            <a:endParaRPr lang="en-US" altLang="zh-CN" sz="4000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             刘方平 </a:t>
            </a: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更深月色半人家，北斗阑干南斗斜。 </a:t>
            </a:r>
            <a:b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4000" b="1" u="sng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今夜偏知春气暖，虫声新透绿窗纱。 </a:t>
            </a:r>
            <a:endParaRPr lang="zh-CN" altLang="en-US" sz="4000" b="1" u="sng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" name="Picture 2" descr="https://timgsa.baidu.com/timg?image&amp;quality=80&amp;size=b9999_10000&amp;sec=1506396479868&amp;di=26f179b4f299711a8083662fdd045178&amp;imgtype=jpg&amp;src=http%3A%2F%2Fstatic7.photo.sina.com.cn%2Fbmiddle%2F49ad5d21t6f823587076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620688"/>
            <a:ext cx="3672408" cy="2628068"/>
          </a:xfrm>
          <a:prstGeom prst="rect">
            <a:avLst/>
          </a:prstGeom>
          <a:noFill/>
        </p:spPr>
      </p:pic>
      <p:pic>
        <p:nvPicPr>
          <p:cNvPr id="5" name="Picture 4" descr="https://timgsa.baidu.com/timg?image&amp;quality=80&amp;size=b9999_10000&amp;sec=1506396568218&amp;di=99b317d2078a36ff7b7261f6cacafdef&amp;imgtype=0&amp;src=http%3A%2F%2Foss.p.t262.com%2Fcpic%2F1f%2F1b%2F82a73bea08342fd224bce5413f481b1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3573016"/>
            <a:ext cx="3600400" cy="25800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39952" y="2420888"/>
            <a:ext cx="25922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/>
              <a:t>3</a:t>
            </a:r>
            <a:endParaRPr lang="zh-CN" alt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photocdn.sohu.com/20151220/mp49567239_1450613755941_1_th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04664"/>
            <a:ext cx="7851064" cy="5904656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2051720" y="548680"/>
            <a:ext cx="377699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商山早行</a:t>
            </a:r>
            <a:r>
              <a:rPr lang="en-US" altLang="zh-CN" sz="66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 </a:t>
            </a:r>
            <a:endParaRPr lang="zh-CN" altLang="en-US" sz="66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868144" y="1412776"/>
            <a:ext cx="203132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温庭筠</a:t>
            </a:r>
            <a:endParaRPr lang="zh-CN" altLang="en-US" sz="48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548680"/>
            <a:ext cx="8280920" cy="5262979"/>
          </a:xfrm>
          <a:prstGeom prst="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                                  观刈麦          </a:t>
            </a:r>
            <a:r>
              <a:rPr lang="zh-CN" altLang="en-US" sz="2400" dirty="0" smtClean="0">
                <a:solidFill>
                  <a:srgbClr val="FF0000"/>
                </a:solidFill>
              </a:rPr>
              <a:t>白居易 </a:t>
            </a:r>
            <a:endParaRPr lang="en-US" altLang="zh-CN" sz="2400" dirty="0" smtClean="0">
              <a:solidFill>
                <a:srgbClr val="FF0000"/>
              </a:solidFill>
            </a:endParaRPr>
          </a:p>
          <a:p>
            <a:r>
              <a:rPr lang="zh-CN" altLang="en-US" sz="2400" dirty="0">
                <a:solidFill>
                  <a:srgbClr val="FF0000"/>
                </a:solidFill>
              </a:rPr>
              <a:t> </a:t>
            </a:r>
            <a:r>
              <a:rPr lang="zh-CN" altLang="en-US" sz="2400" dirty="0" smtClean="0">
                <a:solidFill>
                  <a:srgbClr val="FF0000"/>
                </a:solidFill>
              </a:rPr>
              <a:t>  </a:t>
            </a:r>
            <a:r>
              <a:rPr lang="zh-CN" altLang="en-US" sz="2400" dirty="0" smtClean="0"/>
              <a:t>田家少闲月，五月人倍忙。 </a:t>
            </a:r>
          </a:p>
          <a:p>
            <a:r>
              <a:rPr lang="zh-CN" altLang="en-US" sz="2400" dirty="0" smtClean="0"/>
              <a:t>　夜来南风起，小麦覆陇（</a:t>
            </a:r>
            <a:r>
              <a:rPr lang="en-US" altLang="zh-CN" sz="2400" dirty="0" err="1" smtClean="0"/>
              <a:t>lǒng</a:t>
            </a:r>
            <a:r>
              <a:rPr lang="zh-CN" altLang="en-US" sz="2400" dirty="0" smtClean="0"/>
              <a:t>）黄。 </a:t>
            </a:r>
          </a:p>
          <a:p>
            <a:r>
              <a:rPr lang="zh-CN" altLang="en-US" sz="2400" dirty="0" smtClean="0"/>
              <a:t>　</a:t>
            </a:r>
            <a:r>
              <a:rPr lang="zh-CN" altLang="en-US" sz="2400" dirty="0" smtClean="0">
                <a:solidFill>
                  <a:srgbClr val="0000FF"/>
                </a:solidFill>
              </a:rPr>
              <a:t>妇姑荷</a:t>
            </a:r>
            <a:r>
              <a:rPr lang="en-US" altLang="zh-CN" sz="2400" dirty="0" smtClean="0">
                <a:solidFill>
                  <a:srgbClr val="0000FF"/>
                </a:solidFill>
              </a:rPr>
              <a:t>(</a:t>
            </a:r>
            <a:r>
              <a:rPr lang="en-US" altLang="zh-CN" sz="2400" dirty="0" err="1" smtClean="0">
                <a:solidFill>
                  <a:srgbClr val="0000FF"/>
                </a:solidFill>
              </a:rPr>
              <a:t>hè</a:t>
            </a:r>
            <a:r>
              <a:rPr lang="en-US" altLang="zh-CN" sz="2400" dirty="0" smtClean="0">
                <a:solidFill>
                  <a:srgbClr val="0000FF"/>
                </a:solidFill>
              </a:rPr>
              <a:t>)</a:t>
            </a:r>
            <a:r>
              <a:rPr lang="zh-CN" altLang="en-US" sz="2400" dirty="0" smtClean="0">
                <a:solidFill>
                  <a:srgbClr val="0000FF"/>
                </a:solidFill>
              </a:rPr>
              <a:t>箪（</a:t>
            </a:r>
            <a:r>
              <a:rPr lang="en-US" altLang="zh-CN" sz="2400" dirty="0" err="1" smtClean="0">
                <a:solidFill>
                  <a:srgbClr val="0000FF"/>
                </a:solidFill>
              </a:rPr>
              <a:t>dān</a:t>
            </a:r>
            <a:r>
              <a:rPr lang="zh-CN" altLang="en-US" sz="2400" dirty="0" smtClean="0">
                <a:solidFill>
                  <a:srgbClr val="0000FF"/>
                </a:solidFill>
              </a:rPr>
              <a:t>）食（</a:t>
            </a:r>
            <a:r>
              <a:rPr lang="en-US" altLang="zh-CN" sz="2400" dirty="0" err="1" smtClean="0">
                <a:solidFill>
                  <a:srgbClr val="0000FF"/>
                </a:solidFill>
              </a:rPr>
              <a:t>shí</a:t>
            </a:r>
            <a:r>
              <a:rPr lang="zh-CN" altLang="en-US" sz="2400" dirty="0" smtClean="0">
                <a:solidFill>
                  <a:srgbClr val="0000FF"/>
                </a:solidFill>
              </a:rPr>
              <a:t>），</a:t>
            </a:r>
            <a:r>
              <a:rPr lang="zh-CN" altLang="en-US" sz="2400" dirty="0" smtClean="0">
                <a:solidFill>
                  <a:srgbClr val="0000FF"/>
                </a:solidFill>
                <a:latin typeface="+mn-ea"/>
              </a:rPr>
              <a:t>童</a:t>
            </a:r>
            <a:r>
              <a:rPr lang="en-US" altLang="zh-CN" sz="2400" dirty="0" smtClean="0">
                <a:solidFill>
                  <a:srgbClr val="0000FF"/>
                </a:solidFill>
                <a:latin typeface="+mn-ea"/>
              </a:rPr>
              <a:t>稚(</a:t>
            </a:r>
            <a:r>
              <a:rPr lang="en-US" altLang="zh-CN" sz="2400" dirty="0" err="1" smtClean="0">
                <a:solidFill>
                  <a:srgbClr val="0000FF"/>
                </a:solidFill>
                <a:latin typeface="+mn-ea"/>
              </a:rPr>
              <a:t>zhì</a:t>
            </a:r>
            <a:r>
              <a:rPr lang="en-US" altLang="zh-CN" sz="2400" dirty="0" smtClean="0">
                <a:solidFill>
                  <a:srgbClr val="0000FF"/>
                </a:solidFill>
                <a:latin typeface="+mn-ea"/>
              </a:rPr>
              <a:t>)携(</a:t>
            </a:r>
            <a:r>
              <a:rPr lang="en-US" altLang="zh-CN" sz="2400" dirty="0" err="1" smtClean="0">
                <a:solidFill>
                  <a:srgbClr val="0000FF"/>
                </a:solidFill>
                <a:latin typeface="+mn-ea"/>
              </a:rPr>
              <a:t>xié</a:t>
            </a:r>
            <a:r>
              <a:rPr lang="en-US" altLang="zh-CN" sz="2400" dirty="0" smtClean="0">
                <a:solidFill>
                  <a:srgbClr val="0000FF"/>
                </a:solidFill>
                <a:latin typeface="+mn-ea"/>
              </a:rPr>
              <a:t>)</a:t>
            </a:r>
            <a:r>
              <a:rPr lang="zh-CN" altLang="en-US" sz="2400" dirty="0" smtClean="0">
                <a:solidFill>
                  <a:srgbClr val="0000FF"/>
                </a:solidFill>
                <a:latin typeface="+mn-ea"/>
              </a:rPr>
              <a:t>壶浆， </a:t>
            </a:r>
          </a:p>
          <a:p>
            <a:r>
              <a:rPr lang="zh-CN" altLang="en-US" sz="2400" dirty="0" smtClean="0">
                <a:solidFill>
                  <a:srgbClr val="0000FF"/>
                </a:solidFill>
              </a:rPr>
              <a:t>　相随饷（</a:t>
            </a:r>
            <a:r>
              <a:rPr lang="en-US" altLang="zh-CN" sz="2400" dirty="0" err="1" smtClean="0">
                <a:solidFill>
                  <a:srgbClr val="0000FF"/>
                </a:solidFill>
              </a:rPr>
              <a:t>xiǎng</a:t>
            </a:r>
            <a:r>
              <a:rPr lang="zh-CN" altLang="en-US" sz="2400" dirty="0" smtClean="0">
                <a:solidFill>
                  <a:srgbClr val="0000FF"/>
                </a:solidFill>
              </a:rPr>
              <a:t>）田去，丁壮在南冈。 </a:t>
            </a:r>
          </a:p>
          <a:p>
            <a:r>
              <a:rPr lang="zh-CN" altLang="en-US" sz="2400" dirty="0" smtClean="0"/>
              <a:t>　</a:t>
            </a:r>
            <a:r>
              <a:rPr lang="zh-CN" altLang="en-US" sz="2400" dirty="0" smtClean="0">
                <a:solidFill>
                  <a:srgbClr val="0000FF"/>
                </a:solidFill>
              </a:rPr>
              <a:t>足蒸暑土气，背灼（</a:t>
            </a:r>
            <a:r>
              <a:rPr lang="en-US" altLang="zh-CN" sz="2400" dirty="0" err="1" smtClean="0">
                <a:solidFill>
                  <a:srgbClr val="0000FF"/>
                </a:solidFill>
              </a:rPr>
              <a:t>zhuó</a:t>
            </a:r>
            <a:r>
              <a:rPr lang="zh-CN" altLang="en-US" sz="2400" dirty="0" smtClean="0">
                <a:solidFill>
                  <a:srgbClr val="0000FF"/>
                </a:solidFill>
              </a:rPr>
              <a:t>）炎天光， </a:t>
            </a:r>
          </a:p>
          <a:p>
            <a:r>
              <a:rPr lang="zh-CN" altLang="en-US" sz="2400" dirty="0" smtClean="0">
                <a:solidFill>
                  <a:srgbClr val="0000FF"/>
                </a:solidFill>
              </a:rPr>
              <a:t>　力尽不知热，但惜夏日长。 </a:t>
            </a:r>
          </a:p>
          <a:p>
            <a:r>
              <a:rPr lang="zh-CN" altLang="en-US" sz="2400" dirty="0" smtClean="0"/>
              <a:t>　复有贫妇人，抱子在其旁， </a:t>
            </a:r>
          </a:p>
          <a:p>
            <a:r>
              <a:rPr lang="zh-CN" altLang="en-US" sz="2400" dirty="0" smtClean="0"/>
              <a:t>　右手秉（</a:t>
            </a:r>
            <a:r>
              <a:rPr lang="en-US" altLang="zh-CN" sz="2400" dirty="0" err="1" smtClean="0"/>
              <a:t>bǐng</a:t>
            </a:r>
            <a:r>
              <a:rPr lang="zh-CN" altLang="en-US" sz="2400" dirty="0" smtClean="0"/>
              <a:t>）遗穗（</a:t>
            </a:r>
            <a:r>
              <a:rPr lang="en-US" altLang="zh-CN" sz="2400" dirty="0" err="1" smtClean="0"/>
              <a:t>suì</a:t>
            </a:r>
            <a:r>
              <a:rPr lang="zh-CN" altLang="en-US" sz="2400" dirty="0" smtClean="0"/>
              <a:t>），左臂悬敝（</a:t>
            </a:r>
            <a:r>
              <a:rPr lang="en-US" altLang="zh-CN" sz="2400" dirty="0" err="1" smtClean="0"/>
              <a:t>bì</a:t>
            </a:r>
            <a:r>
              <a:rPr lang="zh-CN" altLang="en-US" sz="2400" dirty="0" smtClean="0"/>
              <a:t>） 筐。 </a:t>
            </a:r>
          </a:p>
          <a:p>
            <a:r>
              <a:rPr lang="zh-CN" altLang="en-US" sz="2400" dirty="0" smtClean="0"/>
              <a:t>　听其相顾言，闻者为悲伤。 </a:t>
            </a:r>
          </a:p>
          <a:p>
            <a:r>
              <a:rPr lang="zh-CN" altLang="en-US" sz="2400" dirty="0" smtClean="0"/>
              <a:t>　家田输税（</a:t>
            </a:r>
            <a:r>
              <a:rPr lang="en-US" altLang="zh-CN" sz="2400" dirty="0" err="1" smtClean="0"/>
              <a:t>shuì</a:t>
            </a:r>
            <a:r>
              <a:rPr lang="zh-CN" altLang="en-US" sz="2400" dirty="0" smtClean="0"/>
              <a:t>）尽，拾此充饥肠。 </a:t>
            </a:r>
          </a:p>
          <a:p>
            <a:r>
              <a:rPr lang="zh-CN" altLang="en-US" sz="2400" dirty="0" smtClean="0"/>
              <a:t>　</a:t>
            </a:r>
            <a:r>
              <a:rPr lang="zh-CN" altLang="en-US" sz="2400" dirty="0" smtClean="0">
                <a:solidFill>
                  <a:srgbClr val="0000FF"/>
                </a:solidFill>
              </a:rPr>
              <a:t>今我何功德，曾不事农桑。 </a:t>
            </a:r>
          </a:p>
          <a:p>
            <a:r>
              <a:rPr lang="zh-CN" altLang="en-US" sz="2400" dirty="0" smtClean="0">
                <a:solidFill>
                  <a:srgbClr val="0000FF"/>
                </a:solidFill>
              </a:rPr>
              <a:t>　吏（</a:t>
            </a:r>
            <a:r>
              <a:rPr lang="en-US" altLang="zh-CN" sz="2400" dirty="0" err="1" smtClean="0">
                <a:solidFill>
                  <a:srgbClr val="0000FF"/>
                </a:solidFill>
              </a:rPr>
              <a:t>lì</a:t>
            </a:r>
            <a:r>
              <a:rPr lang="zh-CN" altLang="en-US" sz="2400" dirty="0" smtClean="0">
                <a:solidFill>
                  <a:srgbClr val="0000FF"/>
                </a:solidFill>
              </a:rPr>
              <a:t>）禄三百石（</a:t>
            </a:r>
            <a:r>
              <a:rPr lang="en-US" altLang="zh-CN" sz="2400" dirty="0" err="1" smtClean="0">
                <a:solidFill>
                  <a:srgbClr val="0000FF"/>
                </a:solidFill>
              </a:rPr>
              <a:t>dàn</a:t>
            </a:r>
            <a:r>
              <a:rPr lang="zh-CN" altLang="en-US" sz="2400" dirty="0" smtClean="0">
                <a:solidFill>
                  <a:srgbClr val="0000FF"/>
                </a:solidFill>
              </a:rPr>
              <a:t>），岁晏（</a:t>
            </a:r>
            <a:r>
              <a:rPr lang="en-US" altLang="zh-CN" sz="2400" dirty="0" err="1" smtClean="0">
                <a:solidFill>
                  <a:srgbClr val="0000FF"/>
                </a:solidFill>
              </a:rPr>
              <a:t>yàn</a:t>
            </a:r>
            <a:r>
              <a:rPr lang="zh-CN" altLang="en-US" sz="2400" dirty="0" smtClean="0">
                <a:solidFill>
                  <a:srgbClr val="0000FF"/>
                </a:solidFill>
              </a:rPr>
              <a:t>）有余（</a:t>
            </a:r>
            <a:r>
              <a:rPr lang="en-US" altLang="zh-CN" sz="2400" dirty="0" err="1" smtClean="0">
                <a:solidFill>
                  <a:srgbClr val="0000FF"/>
                </a:solidFill>
              </a:rPr>
              <a:t>yú</a:t>
            </a:r>
            <a:r>
              <a:rPr lang="zh-CN" altLang="en-US" sz="2400" dirty="0" smtClean="0">
                <a:solidFill>
                  <a:srgbClr val="0000FF"/>
                </a:solidFill>
              </a:rPr>
              <a:t>）粮， </a:t>
            </a:r>
          </a:p>
          <a:p>
            <a:r>
              <a:rPr lang="zh-CN" altLang="en-US" sz="2400" dirty="0" smtClean="0">
                <a:solidFill>
                  <a:srgbClr val="0000FF"/>
                </a:solidFill>
              </a:rPr>
              <a:t>　念此私自愧</a:t>
            </a:r>
            <a:r>
              <a:rPr lang="en-US" altLang="zh-CN" sz="2400" dirty="0" smtClean="0">
                <a:solidFill>
                  <a:srgbClr val="0000FF"/>
                </a:solidFill>
              </a:rPr>
              <a:t>(</a:t>
            </a:r>
            <a:r>
              <a:rPr lang="en-US" altLang="zh-CN" sz="2400" dirty="0" err="1" smtClean="0">
                <a:solidFill>
                  <a:srgbClr val="0000FF"/>
                </a:solidFill>
              </a:rPr>
              <a:t>kuì</a:t>
            </a:r>
            <a:r>
              <a:rPr lang="zh-CN" altLang="en-US" sz="2400" dirty="0" smtClean="0">
                <a:solidFill>
                  <a:srgbClr val="0000FF"/>
                </a:solidFill>
              </a:rPr>
              <a:t>），尽日不能忘。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548680"/>
            <a:ext cx="799288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/>
              <a:t>                    商山早行</a:t>
            </a:r>
            <a:r>
              <a:rPr lang="en-US" altLang="zh-CN" sz="2800" b="1" dirty="0" smtClean="0"/>
              <a:t>      </a:t>
            </a:r>
            <a:r>
              <a:rPr lang="zh-CN" altLang="en-US" sz="2800" b="1" dirty="0" smtClean="0"/>
              <a:t>温庭筠</a:t>
            </a:r>
            <a:endParaRPr lang="zh-CN" altLang="en-US" sz="2800" dirty="0" smtClean="0"/>
          </a:p>
          <a:p>
            <a:r>
              <a:rPr lang="zh-CN" altLang="en-US" sz="2800" dirty="0" smtClean="0"/>
              <a:t>晨起动征铎（</a:t>
            </a:r>
            <a:r>
              <a:rPr lang="en-US" altLang="zh-CN" sz="2800" dirty="0" err="1" smtClean="0"/>
              <a:t>duó</a:t>
            </a:r>
            <a:r>
              <a:rPr lang="zh-CN" altLang="en-US" sz="2800" dirty="0" smtClean="0"/>
              <a:t>），客行悲故乡。</a:t>
            </a:r>
          </a:p>
          <a:p>
            <a:r>
              <a:rPr lang="zh-CN" altLang="en-US" sz="2800" dirty="0" smtClean="0"/>
              <a:t>鸡声茅店月，人迹板桥霜。</a:t>
            </a:r>
          </a:p>
          <a:p>
            <a:r>
              <a:rPr lang="zh-CN" altLang="en-US" sz="2800" dirty="0" smtClean="0"/>
              <a:t>槲（</a:t>
            </a:r>
            <a:r>
              <a:rPr lang="en-US" altLang="zh-CN" sz="2800" dirty="0" err="1" smtClean="0"/>
              <a:t>hú</a:t>
            </a:r>
            <a:r>
              <a:rPr lang="zh-CN" altLang="en-US" sz="2800" dirty="0" smtClean="0"/>
              <a:t>）叶落山路，枳（</a:t>
            </a:r>
            <a:r>
              <a:rPr lang="en-US" altLang="zh-CN" sz="2800" dirty="0" err="1" smtClean="0"/>
              <a:t>zhǐ</a:t>
            </a:r>
            <a:r>
              <a:rPr lang="zh-CN" altLang="en-US" sz="2800" dirty="0" smtClean="0"/>
              <a:t>）花明（照）驿墙。</a:t>
            </a:r>
          </a:p>
          <a:p>
            <a:r>
              <a:rPr lang="zh-CN" altLang="en-US" sz="2800" dirty="0" smtClean="0"/>
              <a:t>因思杜陵梦，凫（</a:t>
            </a:r>
            <a:r>
              <a:rPr lang="en-US" altLang="zh-CN" sz="2800" dirty="0" err="1" smtClean="0"/>
              <a:t>fú</a:t>
            </a:r>
            <a:r>
              <a:rPr lang="zh-CN" altLang="en-US" sz="2800" dirty="0" smtClean="0"/>
              <a:t>）雁满回塘。</a:t>
            </a:r>
            <a:endParaRPr lang="zh-CN" altLang="en-US" sz="2800" dirty="0"/>
          </a:p>
        </p:txBody>
      </p:sp>
      <p:sp>
        <p:nvSpPr>
          <p:cNvPr id="11266" name="AutoShape 2" descr="http://s10.sinaimg.cn/bmiddle/003i0MYrzy6Nn7VqPFvf9&amp;690"/>
          <p:cNvSpPr>
            <a:spLocks noChangeAspect="1" noChangeArrowheads="1"/>
          </p:cNvSpPr>
          <p:nvPr/>
        </p:nvSpPr>
        <p:spPr bwMode="auto">
          <a:xfrm>
            <a:off x="44450" y="-1325563"/>
            <a:ext cx="4667250" cy="27717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1268" name="Picture 4" descr="http://s10.sinaimg.cn/bmiddle/003i0MYrzy6Nn7VqPFvf9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3140968"/>
            <a:ext cx="5112568" cy="30362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476672"/>
            <a:ext cx="835292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</a:rPr>
              <a:t>词语注释：</a:t>
            </a:r>
          </a:p>
          <a:p>
            <a:r>
              <a:rPr lang="zh-CN" altLang="en-US" sz="2400" dirty="0" smtClean="0">
                <a:solidFill>
                  <a:srgbClr val="0000FF"/>
                </a:solidFill>
              </a:rPr>
              <a:t>⑴商山：山名，又名尚阪、楚山，在今陕西商洛市东南山阳县与丹凤县辖区交汇处 。作者曾于大中（唐宣宗年号，</a:t>
            </a:r>
            <a:r>
              <a:rPr lang="en-US" altLang="zh-CN" sz="2400" dirty="0" smtClean="0">
                <a:solidFill>
                  <a:srgbClr val="0000FF"/>
                </a:solidFill>
              </a:rPr>
              <a:t>847</a:t>
            </a:r>
            <a:r>
              <a:rPr lang="zh-CN" altLang="en-US" sz="2400" dirty="0" smtClean="0">
                <a:solidFill>
                  <a:srgbClr val="0000FF"/>
                </a:solidFill>
              </a:rPr>
              <a:t>～</a:t>
            </a:r>
            <a:r>
              <a:rPr lang="en-US" altLang="zh-CN" sz="2400" dirty="0" smtClean="0">
                <a:solidFill>
                  <a:srgbClr val="0000FF"/>
                </a:solidFill>
              </a:rPr>
              <a:t>860</a:t>
            </a:r>
            <a:r>
              <a:rPr lang="zh-CN" altLang="en-US" sz="2400" dirty="0" smtClean="0">
                <a:solidFill>
                  <a:srgbClr val="0000FF"/>
                </a:solidFill>
              </a:rPr>
              <a:t>）末年离开长安，经过这里。</a:t>
            </a:r>
          </a:p>
          <a:p>
            <a:r>
              <a:rPr lang="zh-CN" altLang="en-US" sz="2400" dirty="0" smtClean="0">
                <a:solidFill>
                  <a:srgbClr val="0000FF"/>
                </a:solidFill>
              </a:rPr>
              <a:t>⑵动征铎：震动出行的铃铛。</a:t>
            </a:r>
            <a:r>
              <a:rPr lang="zh-CN" altLang="en-US" sz="2400" dirty="0" smtClean="0">
                <a:solidFill>
                  <a:srgbClr val="C00000"/>
                </a:solidFill>
              </a:rPr>
              <a:t>征铎：车行时悬挂在马颈上的铃铛。铎：大铃。</a:t>
            </a:r>
            <a:endParaRPr lang="en-US" altLang="zh-CN" sz="2400" dirty="0" smtClean="0">
              <a:solidFill>
                <a:srgbClr val="C00000"/>
              </a:solidFill>
            </a:endParaRPr>
          </a:p>
          <a:p>
            <a:endParaRPr lang="zh-CN" altLang="en-US" sz="2400" dirty="0" smtClean="0">
              <a:solidFill>
                <a:srgbClr val="0000FF"/>
              </a:solidFill>
            </a:endParaRPr>
          </a:p>
          <a:p>
            <a:r>
              <a:rPr lang="zh-CN" altLang="en-US" sz="2400" dirty="0" smtClean="0">
                <a:solidFill>
                  <a:srgbClr val="0000FF"/>
                </a:solidFill>
              </a:rPr>
              <a:t>⑶槲（</a:t>
            </a:r>
            <a:r>
              <a:rPr lang="en-US" altLang="zh-CN" sz="2400" dirty="0" err="1" smtClean="0">
                <a:solidFill>
                  <a:srgbClr val="0000FF"/>
                </a:solidFill>
              </a:rPr>
              <a:t>hú</a:t>
            </a:r>
            <a:r>
              <a:rPr lang="zh-CN" altLang="en-US" sz="2400" dirty="0" smtClean="0">
                <a:solidFill>
                  <a:srgbClr val="0000FF"/>
                </a:solidFill>
              </a:rPr>
              <a:t>）：陕西山阳县盛长的一种落叶乔木。叶子在冬天虽枯而不落，春天树枝发芽时才落。每逢端午用这种树叶包出的槲叶粽也成为了当地特色。</a:t>
            </a:r>
            <a:endParaRPr lang="en-US" altLang="zh-CN" sz="2400" dirty="0" smtClean="0">
              <a:solidFill>
                <a:srgbClr val="0000FF"/>
              </a:solidFill>
            </a:endParaRPr>
          </a:p>
          <a:p>
            <a:endParaRPr lang="zh-CN" altLang="en-US" sz="2400" dirty="0" smtClean="0">
              <a:solidFill>
                <a:srgbClr val="0000FF"/>
              </a:solidFill>
            </a:endParaRPr>
          </a:p>
          <a:p>
            <a:r>
              <a:rPr lang="zh-CN" altLang="en-US" sz="2400" dirty="0" smtClean="0">
                <a:solidFill>
                  <a:srgbClr val="0000FF"/>
                </a:solidFill>
              </a:rPr>
              <a:t>⑷枳花明驿墙：</a:t>
            </a:r>
            <a:r>
              <a:rPr lang="zh-CN" altLang="en-US" sz="2400" dirty="0" smtClean="0">
                <a:solidFill>
                  <a:srgbClr val="C00000"/>
                </a:solidFill>
              </a:rPr>
              <a:t>明：使</a:t>
            </a:r>
            <a:r>
              <a:rPr lang="en-US" altLang="zh-CN" sz="2400" dirty="0" smtClean="0">
                <a:solidFill>
                  <a:srgbClr val="C00000"/>
                </a:solidFill>
              </a:rPr>
              <a:t>……</a:t>
            </a:r>
            <a:r>
              <a:rPr lang="zh-CN" altLang="en-US" sz="2400" dirty="0" smtClean="0">
                <a:solidFill>
                  <a:srgbClr val="C00000"/>
                </a:solidFill>
              </a:rPr>
              <a:t>明艳</a:t>
            </a:r>
            <a:r>
              <a:rPr lang="zh-CN" altLang="en-US" sz="2400" dirty="0" smtClean="0">
                <a:solidFill>
                  <a:srgbClr val="0000FF"/>
                </a:solidFill>
              </a:rPr>
              <a:t>。枳（</a:t>
            </a:r>
            <a:r>
              <a:rPr lang="en-US" altLang="zh-CN" sz="2400" dirty="0" err="1" smtClean="0">
                <a:solidFill>
                  <a:srgbClr val="0000FF"/>
                </a:solidFill>
              </a:rPr>
              <a:t>zhǐ</a:t>
            </a:r>
            <a:r>
              <a:rPr lang="zh-CN" altLang="en-US" sz="2400" dirty="0" smtClean="0">
                <a:solidFill>
                  <a:srgbClr val="0000FF"/>
                </a:solidFill>
              </a:rPr>
              <a:t>）：也叫“臭橘”，一种落叶灌木或小乔木。春天开白花，果实似橘而略小，酸不可吃，可用作中药。</a:t>
            </a:r>
            <a:r>
              <a:rPr lang="zh-CN" altLang="en-US" sz="2400" dirty="0" smtClean="0">
                <a:solidFill>
                  <a:srgbClr val="C00000"/>
                </a:solidFill>
              </a:rPr>
              <a:t>驿（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yì</a:t>
            </a:r>
            <a:r>
              <a:rPr lang="zh-CN" altLang="en-US" sz="2400" dirty="0" smtClean="0">
                <a:solidFill>
                  <a:srgbClr val="C00000"/>
                </a:solidFill>
              </a:rPr>
              <a:t>）墙：驿站的墙壁。</a:t>
            </a:r>
            <a:r>
              <a:rPr lang="zh-CN" altLang="en-US" sz="2400" dirty="0" smtClean="0">
                <a:solidFill>
                  <a:srgbClr val="0000FF"/>
                </a:solidFill>
              </a:rPr>
              <a:t>驿：古时候递送公文的人或来往官员暂住、换马的处所。这句意思是说：枳花鲜艳地开放在驿站墙边。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476672"/>
            <a:ext cx="83529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⑸杜陵：地名，在长安城南（今陕西西安东南），古为杜伯国，秦置杜县，汉宣帝筑陵于东原上，因名杜陵，这里指长安。作者此时从长安赴襄阳投友，途经商山。这句意思是说：</a:t>
            </a:r>
            <a:r>
              <a:rPr lang="zh-CN" altLang="en-US" sz="24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因而想起在长安时的梦境。</a:t>
            </a:r>
          </a:p>
          <a:p>
            <a:r>
              <a:rPr lang="zh-CN" altLang="en-US" sz="24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⑹</a:t>
            </a:r>
            <a:r>
              <a:rPr lang="zh-CN" altLang="en-US" sz="24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凫（</a:t>
            </a:r>
            <a:r>
              <a:rPr lang="en-US" altLang="zh-CN" sz="2400" b="1" dirty="0" err="1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fú</a:t>
            </a:r>
            <a:r>
              <a:rPr lang="zh-CN" altLang="en-US" sz="24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）雁：凫，野鸭；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雁，一种候鸟，春往北飞，秋往南飞。这句写的就是“杜陵梦”的梦境。</a:t>
            </a:r>
          </a:p>
          <a:p>
            <a:r>
              <a:rPr lang="zh-CN" altLang="en-US" sz="24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⑺回塘：圆而弯曲的湖塘。</a:t>
            </a:r>
            <a:endParaRPr lang="zh-CN" altLang="en-US" sz="2400" b="1" dirty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194" name="AutoShape 2"/>
          <p:cNvSpPr>
            <a:spLocks noChangeAspect="1" noChangeArrowheads="1"/>
          </p:cNvSpPr>
          <p:nvPr/>
        </p:nvSpPr>
        <p:spPr bwMode="auto">
          <a:xfrm>
            <a:off x="44450" y="-1622425"/>
            <a:ext cx="5314950" cy="33813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96" name="AutoShape 4"/>
          <p:cNvSpPr>
            <a:spLocks noChangeAspect="1" noChangeArrowheads="1"/>
          </p:cNvSpPr>
          <p:nvPr/>
        </p:nvSpPr>
        <p:spPr bwMode="auto">
          <a:xfrm>
            <a:off x="44450" y="-1622425"/>
            <a:ext cx="5314950" cy="33813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98" name="AutoShape 6"/>
          <p:cNvSpPr>
            <a:spLocks noChangeAspect="1" noChangeArrowheads="1"/>
          </p:cNvSpPr>
          <p:nvPr/>
        </p:nvSpPr>
        <p:spPr bwMode="auto">
          <a:xfrm>
            <a:off x="44450" y="-1622425"/>
            <a:ext cx="5314950" cy="33813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00" name="AutoShape 8"/>
          <p:cNvSpPr>
            <a:spLocks noChangeAspect="1" noChangeArrowheads="1"/>
          </p:cNvSpPr>
          <p:nvPr/>
        </p:nvSpPr>
        <p:spPr bwMode="auto">
          <a:xfrm>
            <a:off x="44450" y="-1622425"/>
            <a:ext cx="5314950" cy="33813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02" name="AutoShape 10"/>
          <p:cNvSpPr>
            <a:spLocks noChangeAspect="1" noChangeArrowheads="1"/>
          </p:cNvSpPr>
          <p:nvPr/>
        </p:nvSpPr>
        <p:spPr bwMode="auto">
          <a:xfrm>
            <a:off x="44450" y="-1622425"/>
            <a:ext cx="5314950" cy="33813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8203" name="Picture 11" descr="C:\Users\user\Desktop\u=823418153,1148489809&amp;fm=214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3645024"/>
            <a:ext cx="5904656" cy="26112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764704"/>
            <a:ext cx="8136904" cy="1129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/>
              <a:t>晨起动征铎，客行悲故乡。鸡声茅店月，人迹板桥霜。</a:t>
            </a:r>
            <a:br>
              <a:rPr lang="zh-CN" altLang="en-US" sz="2400" dirty="0" smtClean="0"/>
            </a:br>
            <a:r>
              <a:rPr lang="zh-CN" altLang="en-US" sz="2400" dirty="0" smtClean="0"/>
              <a:t>槲叶落山路，枳花明驿墙。因思杜陵梦，凫雁满回塘</a:t>
            </a:r>
            <a:endParaRPr lang="zh-CN" altLang="en-US" sz="2400" dirty="0"/>
          </a:p>
        </p:txBody>
      </p:sp>
      <p:sp>
        <p:nvSpPr>
          <p:cNvPr id="3" name="矩形 2"/>
          <p:cNvSpPr/>
          <p:nvPr/>
        </p:nvSpPr>
        <p:spPr>
          <a:xfrm>
            <a:off x="611560" y="2492896"/>
            <a:ext cx="7992888" cy="30469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译文</a:t>
            </a:r>
            <a:b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</a:br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黎明起床，车马的铃铎已震动；一路远行，游子悲思故乡。</a:t>
            </a:r>
            <a:b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</a:br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鸡声嘹亮，茅草店沐浴着晓月的余辉；足迹依稀，木板桥覆盖着早春的寒霜。</a:t>
            </a:r>
            <a:b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</a:br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枯败的槲叶，落满了荒山的野路；淡白的枳花，鲜艳地开放在驿站的泥墙上。</a:t>
            </a:r>
            <a:b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</a:br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因而想起昨夜梦见杜陵的美好情景；仿佛看见一群群鸭和鹅，正嬉戏在岸边弯曲的湖塘里。</a:t>
            </a:r>
            <a:endParaRPr lang="zh-CN" altLang="en-US" sz="24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55576" y="692696"/>
            <a:ext cx="568863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/>
              <a:t>          商山早行</a:t>
            </a:r>
            <a:r>
              <a:rPr lang="en-US" altLang="zh-CN" sz="3600" b="1" dirty="0" smtClean="0"/>
              <a:t>     </a:t>
            </a:r>
          </a:p>
          <a:p>
            <a:pPr>
              <a:lnSpc>
                <a:spcPct val="150000"/>
              </a:lnSpc>
            </a:pPr>
            <a:r>
              <a:rPr lang="en-US" altLang="zh-CN" sz="3600" b="1" dirty="0" smtClean="0"/>
              <a:t>                       </a:t>
            </a:r>
            <a:r>
              <a:rPr lang="zh-CN" altLang="en-US" sz="3600" b="1" dirty="0" smtClean="0"/>
              <a:t>温庭筠</a:t>
            </a:r>
            <a:endParaRPr lang="zh-CN" altLang="en-US" sz="3600" dirty="0" smtClean="0"/>
          </a:p>
          <a:p>
            <a:pPr>
              <a:lnSpc>
                <a:spcPct val="150000"/>
              </a:lnSpc>
            </a:pPr>
            <a:r>
              <a:rPr lang="zh-CN" altLang="en-US" sz="3600" dirty="0" smtClean="0"/>
              <a:t>晨起动征铎，客行悲故乡。</a:t>
            </a:r>
          </a:p>
          <a:p>
            <a:pPr>
              <a:lnSpc>
                <a:spcPct val="150000"/>
              </a:lnSpc>
            </a:pPr>
            <a:r>
              <a:rPr lang="zh-CN" altLang="en-US" sz="3600" dirty="0" smtClean="0"/>
              <a:t>鸡声茅店月，人迹板桥霜。</a:t>
            </a:r>
          </a:p>
          <a:p>
            <a:pPr>
              <a:lnSpc>
                <a:spcPct val="150000"/>
              </a:lnSpc>
            </a:pPr>
            <a:r>
              <a:rPr lang="zh-CN" altLang="en-US" sz="3600" dirty="0" smtClean="0"/>
              <a:t>槲叶落山路，枳花明驿墙。</a:t>
            </a:r>
          </a:p>
          <a:p>
            <a:pPr>
              <a:lnSpc>
                <a:spcPct val="150000"/>
              </a:lnSpc>
            </a:pPr>
            <a:r>
              <a:rPr lang="zh-CN" altLang="en-US" sz="3600" dirty="0" smtClean="0"/>
              <a:t>因思杜陵梦，凫雁满回塘。</a:t>
            </a:r>
            <a:endParaRPr lang="zh-CN" altLang="en-US" sz="3600" dirty="0"/>
          </a:p>
        </p:txBody>
      </p:sp>
      <p:pic>
        <p:nvPicPr>
          <p:cNvPr id="5" name="Picture 2" descr="http://photocdn.sohu.com/20151220/mp49567239_1450613755941_1_th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620688"/>
            <a:ext cx="2393617" cy="180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55576" y="692696"/>
            <a:ext cx="568863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/>
              <a:t>          商山</a:t>
            </a:r>
            <a:r>
              <a:rPr lang="zh-CN" altLang="en-US" sz="3600" b="1" dirty="0" smtClean="0">
                <a:solidFill>
                  <a:srgbClr val="C00000"/>
                </a:solidFill>
              </a:rPr>
              <a:t>早</a:t>
            </a:r>
            <a:r>
              <a:rPr lang="zh-CN" altLang="en-US" sz="3600" b="1" dirty="0" smtClean="0"/>
              <a:t>行</a:t>
            </a:r>
            <a:r>
              <a:rPr lang="en-US" altLang="zh-CN" sz="3600" b="1" dirty="0" smtClean="0"/>
              <a:t>     </a:t>
            </a:r>
          </a:p>
          <a:p>
            <a:pPr>
              <a:lnSpc>
                <a:spcPct val="150000"/>
              </a:lnSpc>
            </a:pPr>
            <a:r>
              <a:rPr lang="en-US" altLang="zh-CN" sz="3600" b="1" dirty="0" smtClean="0"/>
              <a:t>                       </a:t>
            </a:r>
            <a:r>
              <a:rPr lang="zh-CN" altLang="en-US" sz="3600" b="1" dirty="0" smtClean="0"/>
              <a:t>温庭筠</a:t>
            </a:r>
            <a:endParaRPr lang="zh-CN" altLang="en-US" sz="3600" dirty="0" smtClean="0"/>
          </a:p>
          <a:p>
            <a:pPr>
              <a:lnSpc>
                <a:spcPct val="150000"/>
              </a:lnSpc>
            </a:pPr>
            <a:r>
              <a:rPr lang="zh-CN" altLang="en-US" sz="3600" dirty="0" smtClean="0"/>
              <a:t>晨起动征铎，客行悲故乡。</a:t>
            </a:r>
          </a:p>
          <a:p>
            <a:pPr>
              <a:lnSpc>
                <a:spcPct val="150000"/>
              </a:lnSpc>
            </a:pPr>
            <a:r>
              <a:rPr lang="zh-CN" altLang="en-US" sz="3600" dirty="0" smtClean="0"/>
              <a:t>鸡声茅店月，人迹板桥霜。</a:t>
            </a:r>
          </a:p>
          <a:p>
            <a:pPr>
              <a:lnSpc>
                <a:spcPct val="150000"/>
              </a:lnSpc>
            </a:pPr>
            <a:r>
              <a:rPr lang="zh-CN" altLang="en-US" sz="3600" dirty="0" smtClean="0"/>
              <a:t>槲叶落山路，枳花明驿墙。</a:t>
            </a:r>
          </a:p>
          <a:p>
            <a:pPr>
              <a:lnSpc>
                <a:spcPct val="150000"/>
              </a:lnSpc>
            </a:pPr>
            <a:r>
              <a:rPr lang="zh-CN" altLang="en-US" sz="3600" dirty="0" smtClean="0"/>
              <a:t>因思杜陵梦，凫雁满回塘。</a:t>
            </a:r>
            <a:endParaRPr lang="zh-CN" altLang="en-US" sz="3600" dirty="0"/>
          </a:p>
        </p:txBody>
      </p:sp>
      <p:pic>
        <p:nvPicPr>
          <p:cNvPr id="5" name="Picture 2" descr="http://photocdn.sohu.com/20151220/mp49567239_1450613755941_1_th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548680"/>
            <a:ext cx="2393617" cy="18002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444208" y="2924944"/>
            <a:ext cx="226774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FF0000"/>
                </a:solidFill>
              </a:rPr>
              <a:t>意象？</a:t>
            </a:r>
            <a:endParaRPr lang="en-US" altLang="zh-CN" sz="5400" dirty="0" smtClean="0">
              <a:solidFill>
                <a:srgbClr val="FF0000"/>
              </a:solidFill>
            </a:endParaRPr>
          </a:p>
          <a:p>
            <a:r>
              <a:rPr lang="zh-CN" altLang="en-US" sz="5400" dirty="0" smtClean="0">
                <a:solidFill>
                  <a:srgbClr val="FF0000"/>
                </a:solidFill>
              </a:rPr>
              <a:t>具体的物象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55576" y="692696"/>
            <a:ext cx="568863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/>
              <a:t>          商山早行</a:t>
            </a:r>
            <a:r>
              <a:rPr lang="en-US" altLang="zh-CN" sz="3600" b="1" dirty="0" smtClean="0"/>
              <a:t>     </a:t>
            </a:r>
          </a:p>
          <a:p>
            <a:pPr>
              <a:lnSpc>
                <a:spcPct val="150000"/>
              </a:lnSpc>
            </a:pPr>
            <a:r>
              <a:rPr lang="en-US" altLang="zh-CN" sz="3600" b="1" dirty="0" smtClean="0"/>
              <a:t>                       </a:t>
            </a:r>
            <a:r>
              <a:rPr lang="zh-CN" altLang="en-US" sz="3600" b="1" dirty="0" smtClean="0"/>
              <a:t>温庭筠</a:t>
            </a:r>
            <a:endParaRPr lang="zh-CN" altLang="en-US" sz="3600" dirty="0" smtClean="0"/>
          </a:p>
          <a:p>
            <a:pPr>
              <a:lnSpc>
                <a:spcPct val="150000"/>
              </a:lnSpc>
            </a:pPr>
            <a:r>
              <a:rPr lang="zh-CN" altLang="en-US" sz="3600" dirty="0" smtClean="0"/>
              <a:t>晨起动征铎，客行悲故乡。</a:t>
            </a: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FF0000"/>
                </a:solidFill>
              </a:rPr>
              <a:t>鸡声</a:t>
            </a:r>
            <a:r>
              <a:rPr lang="zh-CN" altLang="en-US" sz="3600" dirty="0" smtClean="0">
                <a:solidFill>
                  <a:srgbClr val="0000FF"/>
                </a:solidFill>
              </a:rPr>
              <a:t>茅店</a:t>
            </a:r>
            <a:r>
              <a:rPr lang="zh-CN" altLang="en-US" sz="3600" dirty="0" smtClean="0">
                <a:solidFill>
                  <a:srgbClr val="FF0000"/>
                </a:solidFill>
              </a:rPr>
              <a:t>月</a:t>
            </a:r>
            <a:r>
              <a:rPr lang="zh-CN" altLang="en-US" sz="3600" dirty="0" smtClean="0"/>
              <a:t>，</a:t>
            </a:r>
            <a:r>
              <a:rPr lang="zh-CN" altLang="en-US" sz="3600" dirty="0" smtClean="0">
                <a:solidFill>
                  <a:srgbClr val="FF0000"/>
                </a:solidFill>
              </a:rPr>
              <a:t>人迹</a:t>
            </a:r>
            <a:r>
              <a:rPr lang="zh-CN" altLang="en-US" sz="3600" dirty="0" smtClean="0">
                <a:solidFill>
                  <a:srgbClr val="0000FF"/>
                </a:solidFill>
              </a:rPr>
              <a:t>板桥</a:t>
            </a:r>
            <a:r>
              <a:rPr lang="zh-CN" altLang="en-US" sz="3600" dirty="0" smtClean="0">
                <a:solidFill>
                  <a:srgbClr val="FF0000"/>
                </a:solidFill>
              </a:rPr>
              <a:t>霜</a:t>
            </a:r>
            <a:r>
              <a:rPr lang="zh-CN" altLang="en-US" sz="3600" dirty="0" smtClean="0"/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3600" dirty="0" smtClean="0"/>
              <a:t>槲叶落山路，枳花明驿墙。</a:t>
            </a:r>
          </a:p>
          <a:p>
            <a:pPr>
              <a:lnSpc>
                <a:spcPct val="150000"/>
              </a:lnSpc>
            </a:pPr>
            <a:r>
              <a:rPr lang="zh-CN" altLang="en-US" sz="3600" dirty="0" smtClean="0"/>
              <a:t>因思杜陵梦，凫雁满回塘。</a:t>
            </a:r>
            <a:endParaRPr lang="zh-CN" altLang="en-US" sz="3600" dirty="0"/>
          </a:p>
        </p:txBody>
      </p:sp>
      <p:pic>
        <p:nvPicPr>
          <p:cNvPr id="5" name="Picture 2" descr="http://photocdn.sohu.com/20151220/mp49567239_1450613755941_1_th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548680"/>
            <a:ext cx="2393617" cy="18002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660232" y="3645024"/>
            <a:ext cx="18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FF0000"/>
                </a:solidFill>
              </a:rPr>
              <a:t>意象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404664"/>
            <a:ext cx="835292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赏析：</a:t>
            </a:r>
            <a:endParaRPr lang="en-US" altLang="zh-CN" sz="2800" dirty="0" smtClean="0"/>
          </a:p>
          <a:p>
            <a:r>
              <a:rPr lang="en-US" altLang="zh-CN" sz="2800" dirty="0" smtClean="0"/>
              <a:t>  《</a:t>
            </a:r>
            <a:r>
              <a:rPr lang="zh-CN" altLang="en-US" sz="2800" dirty="0" smtClean="0"/>
              <a:t>商山早行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选自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温飞卿诗集笺注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，描写了旅途中寒冷凄清的早行景色，</a:t>
            </a:r>
            <a:r>
              <a:rPr lang="zh-CN" altLang="en-US" sz="2800" dirty="0" smtClean="0">
                <a:solidFill>
                  <a:srgbClr val="C00000"/>
                </a:solidFill>
              </a:rPr>
              <a:t>抒发了游子在外的孤寂之情和浓浓的思乡之意，字里行间流露出人在旅途的失意和无奈。</a:t>
            </a:r>
          </a:p>
          <a:p>
            <a:r>
              <a:rPr lang="zh-CN" altLang="en-US" sz="2800" dirty="0" smtClean="0"/>
              <a:t>     整首诗正文虽然</a:t>
            </a:r>
            <a:r>
              <a:rPr lang="zh-CN" altLang="en-US" sz="2800" dirty="0" smtClean="0">
                <a:solidFill>
                  <a:srgbClr val="C00000"/>
                </a:solidFill>
              </a:rPr>
              <a:t>没有出现一个“早”字</a:t>
            </a:r>
            <a:r>
              <a:rPr lang="zh-CN" altLang="en-US" sz="2800" dirty="0" smtClean="0"/>
              <a:t>，但是通过</a:t>
            </a:r>
            <a:r>
              <a:rPr lang="zh-CN" altLang="en-US" sz="2800" u="sng" dirty="0" smtClean="0">
                <a:solidFill>
                  <a:srgbClr val="0000FF"/>
                </a:solidFill>
              </a:rPr>
              <a:t>鸡声、茅店、月、人迹、板桥、霜</a:t>
            </a:r>
            <a:r>
              <a:rPr lang="zh-CN" altLang="en-US" sz="2800" dirty="0" smtClean="0"/>
              <a:t>这</a:t>
            </a:r>
            <a:r>
              <a:rPr lang="zh-CN" altLang="en-US" sz="2800" dirty="0" smtClean="0">
                <a:solidFill>
                  <a:srgbClr val="C00000"/>
                </a:solidFill>
              </a:rPr>
              <a:t>六个意象</a:t>
            </a:r>
            <a:r>
              <a:rPr lang="zh-CN" altLang="en-US" sz="2800" dirty="0" smtClean="0"/>
              <a:t>，把初春山村</a:t>
            </a:r>
            <a:r>
              <a:rPr lang="zh-CN" altLang="en-US" sz="2800" dirty="0" smtClean="0">
                <a:solidFill>
                  <a:srgbClr val="0000FF"/>
                </a:solidFill>
              </a:rPr>
              <a:t>黎明</a:t>
            </a:r>
            <a:r>
              <a:rPr lang="zh-CN" altLang="en-US" sz="2800" dirty="0" smtClean="0"/>
              <a:t>特有的景色，细腻而又精致地描绘出来。字里行间都流露出游子在外的孤寂之情和浓浓的思乡之情。</a:t>
            </a:r>
            <a:endParaRPr lang="en-US" altLang="zh-CN" sz="2800" dirty="0" smtClean="0"/>
          </a:p>
          <a:p>
            <a:r>
              <a:rPr lang="zh-CN" altLang="en-US" sz="2800" dirty="0" smtClean="0"/>
              <a:t>     是唐诗中的名篇，也是文学史上写</a:t>
            </a:r>
            <a:r>
              <a:rPr lang="zh-CN" altLang="en-US" sz="2800" u="sng" dirty="0" smtClean="0"/>
              <a:t>羁</a:t>
            </a:r>
            <a:r>
              <a:rPr lang="en-US" altLang="zh-CN" sz="2800" b="1" u="sng" dirty="0" smtClean="0"/>
              <a:t>(</a:t>
            </a:r>
            <a:r>
              <a:rPr lang="en-US" altLang="zh-CN" sz="2800" b="1" dirty="0" err="1" smtClean="0"/>
              <a:t>jī</a:t>
            </a:r>
            <a:r>
              <a:rPr lang="en-US" altLang="zh-CN" sz="2800" b="1" u="sng" dirty="0" smtClean="0"/>
              <a:t>)</a:t>
            </a:r>
            <a:r>
              <a:rPr lang="zh-CN" altLang="en-US" sz="2800" u="sng" dirty="0" smtClean="0"/>
              <a:t>旅之情</a:t>
            </a:r>
            <a:r>
              <a:rPr lang="zh-CN" altLang="en-US" sz="2800" dirty="0" smtClean="0"/>
              <a:t>的名篇，尤其是诗的颔联：</a:t>
            </a:r>
            <a:r>
              <a:rPr lang="zh-CN" altLang="en-US" sz="2800" u="sng" dirty="0" smtClean="0">
                <a:solidFill>
                  <a:srgbClr val="C00000"/>
                </a:solidFill>
              </a:rPr>
              <a:t>“鸡声茅店月，人迹板桥霜”，</a:t>
            </a:r>
            <a:r>
              <a:rPr lang="zh-CN" altLang="en-US" sz="2800" dirty="0" smtClean="0"/>
              <a:t>更是脍炙人口，备受推崇。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908720"/>
            <a:ext cx="8136904" cy="1129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/>
              <a:t>晨起动征铎，客行悲故乡。鸡声茅店月，人迹板桥霜。</a:t>
            </a:r>
            <a:br>
              <a:rPr lang="zh-CN" altLang="en-US" sz="2400" dirty="0" smtClean="0"/>
            </a:br>
            <a:r>
              <a:rPr lang="zh-CN" altLang="en-US" sz="2400" dirty="0" smtClean="0"/>
              <a:t>槲叶落山路，枳花明驿墙。因思杜陵梦，凫雁满回塘</a:t>
            </a:r>
            <a:endParaRPr lang="zh-CN" altLang="en-US" sz="2400" dirty="0"/>
          </a:p>
        </p:txBody>
      </p:sp>
      <p:sp>
        <p:nvSpPr>
          <p:cNvPr id="3" name="矩形 2"/>
          <p:cNvSpPr/>
          <p:nvPr/>
        </p:nvSpPr>
        <p:spPr>
          <a:xfrm>
            <a:off x="683568" y="2348880"/>
            <a:ext cx="7632848" cy="1077218"/>
          </a:xfrm>
          <a:prstGeom prst="rect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表现手法：</a:t>
            </a:r>
            <a:endParaRPr lang="en-US" altLang="zh-CN" sz="32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、虚实结合；</a:t>
            </a:r>
            <a:r>
              <a:rPr lang="en-US" altLang="zh-CN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2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、用典；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27584" y="260648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表现手法？</a:t>
            </a:r>
            <a:endParaRPr lang="en-US" altLang="zh-CN" sz="32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" name="Picture 2" descr="http://photocdn.sohu.com/20151220/mp49567239_1450613755941_1_th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717032"/>
            <a:ext cx="7851064" cy="2592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55576" y="692696"/>
            <a:ext cx="568863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/>
              <a:t>          商山早行</a:t>
            </a:r>
            <a:r>
              <a:rPr lang="en-US" altLang="zh-CN" sz="3600" b="1" dirty="0" smtClean="0"/>
              <a:t>     </a:t>
            </a:r>
          </a:p>
          <a:p>
            <a:pPr>
              <a:lnSpc>
                <a:spcPct val="150000"/>
              </a:lnSpc>
            </a:pPr>
            <a:r>
              <a:rPr lang="en-US" altLang="zh-CN" sz="3600" b="1" dirty="0" smtClean="0"/>
              <a:t>                       </a:t>
            </a:r>
            <a:r>
              <a:rPr lang="zh-CN" altLang="en-US" sz="3600" b="1" dirty="0" smtClean="0"/>
              <a:t>温庭筠</a:t>
            </a:r>
            <a:endParaRPr lang="zh-CN" altLang="en-US" sz="3600" dirty="0" smtClean="0"/>
          </a:p>
          <a:p>
            <a:pPr>
              <a:lnSpc>
                <a:spcPct val="150000"/>
              </a:lnSpc>
            </a:pPr>
            <a:r>
              <a:rPr lang="zh-CN" altLang="en-US" sz="3600" dirty="0" smtClean="0"/>
              <a:t>晨起动征铎，客行悲故乡。</a:t>
            </a:r>
          </a:p>
          <a:p>
            <a:pPr>
              <a:lnSpc>
                <a:spcPct val="150000"/>
              </a:lnSpc>
            </a:pPr>
            <a:r>
              <a:rPr lang="zh-CN" altLang="en-US" sz="3600" dirty="0" smtClean="0"/>
              <a:t>鸡声茅店月，人迹板桥霜。</a:t>
            </a:r>
          </a:p>
          <a:p>
            <a:pPr>
              <a:lnSpc>
                <a:spcPct val="150000"/>
              </a:lnSpc>
            </a:pPr>
            <a:r>
              <a:rPr lang="zh-CN" altLang="en-US" sz="3600" dirty="0" smtClean="0"/>
              <a:t>槲叶落山路，枳花明驿墙。</a:t>
            </a:r>
          </a:p>
          <a:p>
            <a:pPr>
              <a:lnSpc>
                <a:spcPct val="150000"/>
              </a:lnSpc>
            </a:pPr>
            <a:r>
              <a:rPr lang="zh-CN" altLang="en-US" sz="3600" dirty="0" smtClean="0"/>
              <a:t>因思杜陵梦，凫雁满回塘。</a:t>
            </a:r>
            <a:endParaRPr lang="zh-CN" altLang="en-US" sz="3600" dirty="0"/>
          </a:p>
        </p:txBody>
      </p:sp>
      <p:pic>
        <p:nvPicPr>
          <p:cNvPr id="5" name="Picture 2" descr="http://photocdn.sohu.com/20151220/mp49567239_1450613755941_1_th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548680"/>
            <a:ext cx="2393617" cy="180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admin.99ccw.com/upload/2015-03-25/6011f2ac-fa9b-45ef-a7ee-4ce7b9a281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476672"/>
            <a:ext cx="6624736" cy="4824536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4211960" y="5517232"/>
            <a:ext cx="12266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/>
              <a:t>刈麦 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39952" y="2420888"/>
            <a:ext cx="25922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/>
              <a:t>4</a:t>
            </a:r>
            <a:endParaRPr lang="zh-CN" alt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timgsa.baidu.com/timg?image&amp;quality=80&amp;size=b9999_10000&amp;sec=1506403958670&amp;di=c8940e93355b1b4d46f22c534ee32fa6&amp;imgtype=0&amp;src=http%3A%2F%2Fimg104.ph.126.net%2FhTGBHyDpP2S_nL7D8OFKpQ%3D%3D%2F700309742058022789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476672"/>
            <a:ext cx="6984776" cy="60038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gss3.bdstatic.com/-Po3dSag_xI4khGkpoWK1HF6hhy/baike/c0%3Dbaike150%2C5%2C5%2C150%2C50/sign=0c6822d2c2fcc3cea0cdc161f32cbded/d01373f082025aafef77d03bf1edab64024f1af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32656"/>
            <a:ext cx="5544616" cy="609229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948264" y="620688"/>
            <a:ext cx="738664" cy="53285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dirty="0" smtClean="0">
                <a:latin typeface="+mj-ea"/>
                <a:ea typeface="+mj-ea"/>
              </a:rPr>
              <a:t>卜算子</a:t>
            </a:r>
            <a:r>
              <a:rPr lang="en-US" altLang="zh-CN" sz="3600" dirty="0" smtClean="0">
                <a:latin typeface="+mj-ea"/>
                <a:ea typeface="+mj-ea"/>
              </a:rPr>
              <a:t>·  </a:t>
            </a:r>
            <a:r>
              <a:rPr lang="zh-CN" altLang="en-US" sz="3600" dirty="0" smtClean="0">
                <a:latin typeface="+mj-ea"/>
                <a:ea typeface="+mj-ea"/>
              </a:rPr>
              <a:t>咏梅     陆游</a:t>
            </a:r>
            <a:endParaRPr lang="zh-CN" altLang="en-US" sz="3600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404664"/>
            <a:ext cx="856895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/>
              <a:t>                   卜算子</a:t>
            </a:r>
            <a:r>
              <a:rPr lang="en-US" altLang="zh-CN" sz="3200" b="1" dirty="0" smtClean="0"/>
              <a:t>·  </a:t>
            </a:r>
            <a:r>
              <a:rPr lang="zh-CN" altLang="en-US" sz="3200" b="1" dirty="0" smtClean="0"/>
              <a:t>咏梅     陆游</a:t>
            </a:r>
            <a:endParaRPr lang="zh-CN" altLang="en-US" sz="3200" dirty="0" smtClean="0"/>
          </a:p>
          <a:p>
            <a:pPr>
              <a:lnSpc>
                <a:spcPct val="150000"/>
              </a:lnSpc>
            </a:pPr>
            <a:r>
              <a:rPr lang="zh-CN" altLang="en-US" sz="3200" dirty="0" smtClean="0"/>
              <a:t>    驿外断桥边，寂寞开无主。已是黄昏独自愁，更著（</a:t>
            </a:r>
            <a:r>
              <a:rPr lang="en-US" altLang="zh-CN" sz="3200" dirty="0" err="1" smtClean="0"/>
              <a:t>zhuó</a:t>
            </a:r>
            <a:r>
              <a:rPr lang="zh-CN" altLang="en-US" sz="3200" dirty="0" smtClean="0"/>
              <a:t>）风和雨。    无意苦争春，一任群芳妒。零落成泥碾作尘，只有香如故。</a:t>
            </a:r>
            <a:endParaRPr lang="zh-CN" altLang="en-US" sz="3200" dirty="0"/>
          </a:p>
        </p:txBody>
      </p:sp>
      <p:pic>
        <p:nvPicPr>
          <p:cNvPr id="1026" name="Picture 2" descr="https://timgsa.baidu.com/timg?image&amp;quality=80&amp;size=b9999_10000&amp;sec=1506404021767&amp;di=fa994dd8c3f368714dc8c2fc2094baf7&amp;imgtype=0&amp;src=http%3A%2F%2Fi.dimg.cc%2F97%2F44%2F98%2F22%2F58%2F14%2Fa2%2F9d%2F0e%2F7d%2Fad%2F92%2F4c%2F22%2F35%2Ff6.jpg"/>
          <p:cNvPicPr>
            <a:picLocks noChangeAspect="1" noChangeArrowheads="1"/>
          </p:cNvPicPr>
          <p:nvPr/>
        </p:nvPicPr>
        <p:blipFill>
          <a:blip r:embed="rId2" cstate="print"/>
          <a:srcRect r="27201"/>
          <a:stretch>
            <a:fillRect/>
          </a:stretch>
        </p:blipFill>
        <p:spPr bwMode="auto">
          <a:xfrm>
            <a:off x="2195736" y="3789040"/>
            <a:ext cx="5256584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260648"/>
            <a:ext cx="842493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/>
              <a:t>词句注释：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⑴卜算子：词牌名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⑵驿（</a:t>
            </a:r>
            <a:r>
              <a:rPr lang="en-US" altLang="zh-CN" sz="2400" dirty="0" err="1" smtClean="0"/>
              <a:t>yì</a:t>
            </a:r>
            <a:r>
              <a:rPr lang="zh-CN" altLang="en-US" sz="2400" dirty="0" smtClean="0"/>
              <a:t>）外：指荒僻、冷清之地。</a:t>
            </a:r>
            <a:r>
              <a:rPr lang="zh-CN" altLang="en-US" sz="2400" dirty="0" smtClean="0">
                <a:solidFill>
                  <a:srgbClr val="FF0000"/>
                </a:solidFill>
              </a:rPr>
              <a:t>驿，驿站，</a:t>
            </a:r>
            <a:r>
              <a:rPr lang="zh-CN" altLang="en-US" sz="2400" dirty="0" smtClean="0"/>
              <a:t>供驿马或官吏中途休息的专用建筑。</a:t>
            </a:r>
            <a:r>
              <a:rPr lang="zh-CN" altLang="en-US" sz="2400" dirty="0" smtClean="0">
                <a:solidFill>
                  <a:srgbClr val="FF0000"/>
                </a:solidFill>
              </a:rPr>
              <a:t>断桥：残破的桥</a:t>
            </a:r>
            <a:r>
              <a:rPr lang="zh-CN" altLang="en-US" sz="2400" dirty="0" smtClean="0"/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⑶无主：自生自灭，无人照管和玩赏。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⑷更：又，再。</a:t>
            </a:r>
            <a:r>
              <a:rPr lang="zh-CN" altLang="en-US" sz="2400" dirty="0" smtClean="0">
                <a:solidFill>
                  <a:srgbClr val="FF0000"/>
                </a:solidFill>
              </a:rPr>
              <a:t>著（</a:t>
            </a:r>
            <a:r>
              <a:rPr lang="en-US" altLang="zh-CN" sz="2400" dirty="0" err="1" smtClean="0">
                <a:solidFill>
                  <a:srgbClr val="FF0000"/>
                </a:solidFill>
              </a:rPr>
              <a:t>zhuó</a:t>
            </a:r>
            <a:r>
              <a:rPr lang="zh-CN" altLang="en-US" sz="2400" dirty="0" smtClean="0">
                <a:solidFill>
                  <a:srgbClr val="FF0000"/>
                </a:solidFill>
              </a:rPr>
              <a:t>）：同“着”，遭受，承受</a:t>
            </a:r>
            <a:r>
              <a:rPr lang="zh-CN" altLang="en-US" sz="2400" dirty="0" smtClean="0"/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⑸苦：尽力，竭力。争春：与百花争奇斗艳。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⑹一任：全任，完全听凭。群芳：群花，这里借指苟且偷安的主和派。借代。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⑺碾（</a:t>
            </a:r>
            <a:r>
              <a:rPr lang="en-US" altLang="zh-CN" sz="2400" dirty="0" err="1" smtClean="0"/>
              <a:t>niǎn</a:t>
            </a:r>
            <a:r>
              <a:rPr lang="zh-CN" altLang="en-US" sz="2400" dirty="0" smtClean="0"/>
              <a:t>）：轧烂，压碎。作尘：化作灰土。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⑻香如故：香气依旧存在。故：指花开时。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4149080"/>
            <a:ext cx="8208912" cy="193899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白话译文：</a:t>
            </a:r>
          </a:p>
          <a:p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寂寞无主的幽梅，在驿馆外断桥边开放。已是日落黄昏，她正独自忧愁感伤，一阵阵凄风苦雨，又不停地敲打在她身上。</a:t>
            </a:r>
          </a:p>
          <a:p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她完全不想占领春芳，听任百花群艳心怀妒忌将她中伤。纵然她片片凋落在地，粉身碎骨碾作尘泥，清芬却永留世上。</a:t>
            </a:r>
            <a:endParaRPr lang="zh-CN" altLang="en-US" sz="24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528" y="476672"/>
            <a:ext cx="856895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/>
              <a:t>              卜算子</a:t>
            </a:r>
            <a:r>
              <a:rPr lang="en-US" altLang="zh-CN" sz="3600" b="1" dirty="0" smtClean="0"/>
              <a:t>·  </a:t>
            </a:r>
            <a:r>
              <a:rPr lang="zh-CN" altLang="en-US" sz="3600" b="1" dirty="0" smtClean="0"/>
              <a:t>咏梅     陆游</a:t>
            </a:r>
            <a:endParaRPr lang="zh-CN" altLang="en-US" sz="3600" dirty="0" smtClean="0"/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C00000"/>
                </a:solidFill>
              </a:rPr>
              <a:t>    驿外断桥边，寂寞开无主。已是黄昏独自愁，更著风和雨。 </a:t>
            </a:r>
            <a:r>
              <a:rPr lang="zh-CN" altLang="en-US" sz="3600" dirty="0" smtClean="0"/>
              <a:t>   无意苦争春，一任群芳妒。零落成泥碾作尘，只有香如故。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timgsa.baidu.com/timg?image&amp;quality=80&amp;size=b9999_10000&amp;sec=1506403958670&amp;di=c8940e93355b1b4d46f22c534ee32fa6&amp;imgtype=0&amp;src=http%3A%2F%2Fimg104.ph.126.net%2FhTGBHyDpP2S_nL7D8OFKpQ%3D%3D%2F700309742058022789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4581128"/>
            <a:ext cx="1742796" cy="1498045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467544" y="476672"/>
            <a:ext cx="8388424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赏析：</a:t>
            </a: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卜算子</a:t>
            </a: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·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咏梅</a:t>
            </a: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是南宋词人陆游创作的一首词。</a:t>
            </a:r>
            <a:r>
              <a:rPr lang="zh-CN" altLang="en-US" sz="2800" b="1" u="sng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上片写梅花的艰难处境，下片写梅花的品质和追求。</a:t>
            </a:r>
            <a:endParaRPr lang="en-US" altLang="zh-CN" sz="2800" b="1" u="sng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词人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以物喻人，托物言志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，以清新的情调写出了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傲然不屈的梅花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，暗喻了自己虽终生坎坷却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坚贞不屈，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达到了物我融一的境界，是咏梅词中的绝唱。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620688"/>
            <a:ext cx="5040560" cy="5262979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赏析：</a:t>
            </a:r>
          </a:p>
          <a:p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　　这是陆游一首咏梅的词，其实也是陆游自己的咏怀之作。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陆游一生酷爱梅花，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写有大量歌咏梅花的诗，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歌颂梅花傲霜雪，凌寒风，不畏强暴，不羡富贵的高贵品格。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诗所塑造的梅花形象中，有诗人自身的影子。这首</a:t>
            </a: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卜算子</a:t>
            </a: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，也是明写梅花，暗写抱负。其特点是着重写梅花的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精神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，而不从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外表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上去描写。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" name="Picture 2" descr="https://timgsa.baidu.com/timg?image&amp;quality=80&amp;size=b9999_10000&amp;sec=1506404113900&amp;di=eed4764598b00dd3710f34b8517d3e69&amp;imgtype=0&amp;src=http%3A%2F%2Fimages3.epailive.com%2Fupload%2Fepailive%2F27%2F51%2F9869_1l.jpg"/>
          <p:cNvPicPr>
            <a:picLocks noChangeAspect="1" noChangeArrowheads="1"/>
          </p:cNvPicPr>
          <p:nvPr/>
        </p:nvPicPr>
        <p:blipFill>
          <a:blip r:embed="rId2" cstate="print"/>
          <a:srcRect l="30367" r="29675"/>
          <a:stretch>
            <a:fillRect/>
          </a:stretch>
        </p:blipFill>
        <p:spPr bwMode="auto">
          <a:xfrm>
            <a:off x="6084168" y="620688"/>
            <a:ext cx="2232248" cy="51854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404664"/>
            <a:ext cx="856895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/>
              <a:t>              卜算子</a:t>
            </a:r>
            <a:r>
              <a:rPr lang="en-US" altLang="zh-CN" sz="3600" b="1" dirty="0" smtClean="0"/>
              <a:t>·  </a:t>
            </a:r>
            <a:r>
              <a:rPr lang="zh-CN" altLang="en-US" sz="3600" b="1" dirty="0" smtClean="0"/>
              <a:t>咏梅     陆游</a:t>
            </a:r>
            <a:endParaRPr lang="zh-CN" altLang="en-US" sz="3600" dirty="0" smtClean="0"/>
          </a:p>
          <a:p>
            <a:pPr>
              <a:lnSpc>
                <a:spcPct val="150000"/>
              </a:lnSpc>
            </a:pPr>
            <a:r>
              <a:rPr lang="zh-CN" altLang="en-US" sz="3600" dirty="0" smtClean="0"/>
              <a:t>    驿外断桥边，寂寞开无主。已是黄昏独自愁，更著风和雨。    无意苦争春，一任群芳妒。零落成泥碾作尘，只有香如故。</a:t>
            </a:r>
            <a:endParaRPr lang="zh-CN" altLang="en-US" sz="3600" dirty="0"/>
          </a:p>
        </p:txBody>
      </p:sp>
      <p:pic>
        <p:nvPicPr>
          <p:cNvPr id="1026" name="Picture 2" descr="https://timgsa.baidu.com/timg?image&amp;quality=80&amp;size=b9999_10000&amp;sec=1506404021767&amp;di=fa994dd8c3f368714dc8c2fc2094baf7&amp;imgtype=0&amp;src=http%3A%2F%2Fi.dimg.cc%2F97%2F44%2F98%2F22%2F58%2F14%2Fa2%2F9d%2F0e%2F7d%2Fad%2F92%2F4c%2F22%2F35%2Ff6.jpg"/>
          <p:cNvPicPr>
            <a:picLocks noChangeAspect="1" noChangeArrowheads="1"/>
          </p:cNvPicPr>
          <p:nvPr/>
        </p:nvPicPr>
        <p:blipFill>
          <a:blip r:embed="rId2" cstate="print"/>
          <a:srcRect r="27201"/>
          <a:stretch>
            <a:fillRect/>
          </a:stretch>
        </p:blipFill>
        <p:spPr bwMode="auto">
          <a:xfrm>
            <a:off x="2123728" y="3933056"/>
            <a:ext cx="5256584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476672"/>
            <a:ext cx="554461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</a:rPr>
              <a:t>拓展：   卜算子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·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咏梅           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r>
              <a:rPr lang="en-US" altLang="zh-CN" sz="2800" b="1" dirty="0" smtClean="0">
                <a:solidFill>
                  <a:srgbClr val="C00000"/>
                </a:solidFill>
              </a:rPr>
              <a:t>                  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                  </a:t>
            </a:r>
            <a:r>
              <a:rPr lang="zh-CN" altLang="en-US" sz="2800" dirty="0" smtClean="0">
                <a:solidFill>
                  <a:srgbClr val="C00000"/>
                </a:solidFill>
              </a:rPr>
              <a:t>毛泽东 </a:t>
            </a:r>
          </a:p>
          <a:p>
            <a:r>
              <a:rPr lang="zh-CN" altLang="en-US" sz="2800" dirty="0" smtClean="0">
                <a:solidFill>
                  <a:srgbClr val="C00000"/>
                </a:solidFill>
              </a:rPr>
              <a:t>风雨送春归，飞雪迎春到。</a:t>
            </a:r>
            <a:endParaRPr lang="en-US" altLang="zh-CN" sz="2800" dirty="0" smtClean="0">
              <a:solidFill>
                <a:srgbClr val="C00000"/>
              </a:solidFill>
            </a:endParaRPr>
          </a:p>
          <a:p>
            <a:r>
              <a:rPr lang="zh-CN" altLang="en-US" sz="2800" dirty="0" smtClean="0">
                <a:solidFill>
                  <a:srgbClr val="C00000"/>
                </a:solidFill>
              </a:rPr>
              <a:t>已是悬崖百丈冰，犹有花枝俏。</a:t>
            </a:r>
            <a:br>
              <a:rPr lang="zh-CN" altLang="en-US" sz="2800" dirty="0" smtClean="0">
                <a:solidFill>
                  <a:srgbClr val="C00000"/>
                </a:solidFill>
              </a:rPr>
            </a:br>
            <a:r>
              <a:rPr lang="zh-CN" altLang="en-US" sz="2800" dirty="0" smtClean="0">
                <a:solidFill>
                  <a:srgbClr val="C00000"/>
                </a:solidFill>
              </a:rPr>
              <a:t>俏也不争春，只把春来报。</a:t>
            </a:r>
            <a:endParaRPr lang="en-US" altLang="zh-CN" sz="2800" dirty="0" smtClean="0">
              <a:solidFill>
                <a:srgbClr val="C00000"/>
              </a:solidFill>
            </a:endParaRPr>
          </a:p>
          <a:p>
            <a:r>
              <a:rPr lang="zh-CN" altLang="en-US" sz="2800" dirty="0" smtClean="0">
                <a:solidFill>
                  <a:srgbClr val="C00000"/>
                </a:solidFill>
              </a:rPr>
              <a:t>待到山花烂漫时，她在丛中笑。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528" y="3429000"/>
            <a:ext cx="8568952" cy="267765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解析</a:t>
            </a:r>
            <a:r>
              <a:rPr lang="en-US" altLang="zh-CN" sz="24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;</a:t>
            </a:r>
          </a:p>
          <a:p>
            <a:r>
              <a:rPr lang="zh-CN" altLang="en-US" sz="24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这首词</a:t>
            </a:r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上阕</a:t>
            </a:r>
            <a:r>
              <a:rPr lang="zh-CN" altLang="en-US" sz="24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描写了梅花傲寒开放的美好身姿，词人笔下的梅花，首先是梅花本身，表现了</a:t>
            </a:r>
            <a:r>
              <a:rPr lang="zh-CN" altLang="en-US" sz="2400" b="1" u="sng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梅花的特点</a:t>
            </a:r>
            <a:r>
              <a:rPr lang="en-US" altLang="zh-CN" sz="2400" b="1" u="sng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400" b="1" u="sng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不畏严寒</a:t>
            </a:r>
            <a:r>
              <a:rPr lang="zh-CN" altLang="en-US" sz="24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，开放在坚冰悬崖，同时又不拘于梅花本身，</a:t>
            </a:r>
            <a:r>
              <a:rPr lang="zh-CN" altLang="en-US" sz="2400" b="1" u="sng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以梅花象征革命者</a:t>
            </a:r>
            <a:r>
              <a:rPr lang="zh-CN" altLang="en-US" sz="24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2400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下阙</a:t>
            </a:r>
            <a:r>
              <a:rPr lang="zh-CN" altLang="en-US" sz="24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揭示其精神品格，由外而内表现了梅花不畏严寒的动人景象。全诗以梅言志，表达了一个共产党人的</a:t>
            </a:r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革命乐观主义精神</a:t>
            </a:r>
            <a:r>
              <a:rPr lang="zh-CN" altLang="en-US" sz="24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和战胜一切困难的决心和信心。 </a:t>
            </a:r>
            <a:endParaRPr lang="zh-CN" altLang="en-US" sz="24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" name="Picture 2" descr="https://timgsa.baidu.com/timg?image&amp;quality=80&amp;size=b9999_10000&amp;sec=1506403958670&amp;di=c8940e93355b1b4d46f22c534ee32fa6&amp;imgtype=0&amp;src=http%3A%2F%2Fimg104.ph.126.net%2FhTGBHyDpP2S_nL7D8OFKpQ%3D%3D%2F700309742058022789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692696"/>
            <a:ext cx="2664295" cy="22901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AutoShape 2"/>
          <p:cNvSpPr>
            <a:spLocks noChangeAspect="1" noChangeArrowheads="1"/>
          </p:cNvSpPr>
          <p:nvPr/>
        </p:nvSpPr>
        <p:spPr bwMode="auto">
          <a:xfrm>
            <a:off x="44450" y="-1622425"/>
            <a:ext cx="3228975" cy="33813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92" name="AutoShape 4"/>
          <p:cNvSpPr>
            <a:spLocks noChangeAspect="1" noChangeArrowheads="1"/>
          </p:cNvSpPr>
          <p:nvPr/>
        </p:nvSpPr>
        <p:spPr bwMode="auto">
          <a:xfrm>
            <a:off x="44450" y="-1622425"/>
            <a:ext cx="3228975" cy="33813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94" name="AutoShape 6" descr="data:image/jpeg;base64,/9j/4AAQSkZJRgABAQAAAQABAAD/2wBDAAgGBgcGBQgHBwcJCQgKDBQNDAsLDBkSEw8UHRofHh0aHBwgJC4nICIsIxwcKDcpLDAxNDQ0Hyc5PTgyPC4zNDL/2wBDAQkJCQwLDBgNDRgyIRwhMjIyMjIyMjIyMjIyMjIyMjIyMjIyMjIyMjIyMjIyMjIyMjIyMjIyMjIyMjIyMjIyMjL/wAARCAHXAcI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ECn4pxFGKsBmKMU+imAUUUUAGKKKMUAMIzQBin0UAFFFFABTWp1BFAEdL/EafilpAJRRRTAbTakpuKAGYpRzTsUYoATFGKfRQWFFFFABimGn0xhxSJCkp1GKAG4pwFGKAKAHUUUUANxyTTakpOKYDBUlNxTqQBTT0p1FADKAKUH2opgFOptGaAHUyn0ykAnWkxTqTGKAEooooAbTG+4afTHoAibkYqM1JjrUZFSwI2qCSrBqB6hotEVFFFTyos6SkpaStTEQmmg04igCqEFFFFABQaKKYDM0ZpSOaMUwHUUUUgCiiigBoPNPzTMc06gAooooAKYWpTTSKAFo3VGTVW81C20+LzrqURx+ppbDSL+adXPxeLtClfC6hF+dbMNxDcRh4JFkQ9xSUosvlJ6KbRVCHUUUUgCm5oNIRQAoanZqOlFBI+mmnU00wDpRQaQUwHiimijNIB1NNOppoAOlGaQ9aKYC4oxRRSASilptAATiikIplACnrRSUUABpppxpppARmmNTnphqQImqF6nNQtUMsgzRUdFAzqM0ZpKK2MwJozTWPGaaOTmgCSiiigAooooADwM0U00UAOooooAKKKKAAGlqPvTwaBBRRRQAU1qDTWoAgvLiGys5bmdtsaDJrzG8abV5fP1GYzjJeOAj5E9OO5x6113jSXbo0cW0kTTqpx6Zya5QGvms6xM4yVOLPZyujGV3IZHbxKu0Qx7P7u3ip7K7vdIcz6cRs6vbN91/8DSClFeJQxNalO6Z6tWhTnGzR6Do+rQazpsV3BwGHKnqp9Kv1yPgGPbp98VOYjeNt/TP65rrRX3VGTlTTZ8tUSjJpD6KKK1JCiiigBtOpmaM0Ej6aadTTTKA0Um6k3UyR1GKSM/LT6QDaKKKACl4qM5ptAE9FRg06mA6o6kqOgApCKaetJmkAYoxRRQAU00+mPSAjYVGRSs3NNPNACPVZ6nNQsKzZRVxRTqKgZ0VFFFdBAhFHSn0YoAbz3p1NxTqACmk5p1FADKKWigB1FFFABRRRQAz/lpS4p2O9FAgooooADUbc1JTCKAMvWtL/tXTZbZW2SsN0Ug/hbtXngLLK1vcL5dynEkZ4wfb2r1bFUr/AEmy1NNl3BHIB90kcr9DXmZhl6xKv1OzCYt0H5HnqjNSSq7OltahZbqQfIv9fpXSr4LtRwb68Kem8f4VqaZo9npZcQQ4aTqzHcTXjUsplGonJndWzPnjaKJdJ0+HStNitIeiD5j/AHm7mr1HWlr6mCsrHkhRRSHkVZAtMLHOBTiKAMUFCUtFPxQQNooooGNbrSGnHrTaYAKeOlMpc0AKTzQDSUZoACaYOtONAFADh0paQUtIB1NoptAEbfeNJTiOTRigApKWkoAWmGn1Cc96QETDmkpxXNJigBpqu1WDVdqzZRDiikoqCjoaKKK6DMM4ozQRRQAUUUUAOooppoAdRTKUUAOooooAKKKDQAFqA2aaBihPuigQ6m/N3p1FABTc06mZoAWik5o5oELRRRQaBRRRQAUUUUAFJS03PNAC0tRfxmpBQSFFFFACGikNMzTAkrN1XWrHSIDNezrGo9TV2VtsZbrgZr5b8Xa5e6x4iu3eSQwqxEaluwqW7ESdj03UvjNClwVsYRJGP4pBwa6vwh8QLDxSxtyv2e7Az5XrXzG03lxmUn/gNW9J1i4sNRgv7VgJYzlSalSIUj7BozXM+C/FMPirRBdAgTqcTL/dNdHVmqY/NLTKfQMWmmim0AA6044xTKSgBaKQUGgBSajNSHpUZNIBKjPSnGmGpAaaryVYNV5KhlENFFFBR0VFFFbGYU3I7UhPoaQGgCSim06gBtFFFABTqZkdqBQA+iiigAoopjUwH0VFmlU80gJKKKKACiimmmA7FFNBpxpCGmig0UDCiiigoKQ8UtITmggWkxSZpC1Ax2KBUe6ng5oAdTaKSgANZuoa3Y6dHunnUfjXGfELxVd6ZKllp80ayLGZJdx6CvF9e8bXV1IQHyx7t2/CtLJK7OZ1W3aJ9KHxLo7QZN/CA3YtXz14x8MNaanNd2FxDc2skpbdE3IH0rkYfElxDeLLIRMo/wCe3zV1UWs6VdxbpoLW3j25LRx5OfT6URjCe7sRVnNdDjZnmwIWA2A5+Yc0yKH9+dg+XtXfLqPhWWDyjCo3dyOQae3hjSLyx8zTZXEpGVKnIzV/VW/hdzL6xb4kaPwl1k6X4kS0d8xXfy+wNfQQNfKWgGe38R2QQfNHcqD+dfVKN0yKxXY66buifFLSZooNQooopDDFGKa1IDigAxRT803FADTTDTzTDSAQiojUhOKYakBhqu1WDVeSpZRBRRRSKOjop2KMVtczIiKCpBwakIpMUANp1FFADaKKKAG0tGKMUAPooooAKaelOopgRU4CjFGaQD6KKKACmk06mbc0wEzzTh0puKWgQ+iim0hjqbTqYetMoWk20o6UZpEiYppp9NIpgJQopcUUAFJS0lAHh/jbStT13xXf21ivnzDBEfTgDP8AWvM5/BXiE3skZ0e7MueR5RwPpX0HZSRf8LC1PNtK0jRxxBlXKjqck9q6mfMURZULn+6OppVZc1jCFFR1PmGH4YeKLpfNGjsoPYkCs3V/Bev6Ov8ApGm3CoBklRkV9Iy+JYoGxPpuqIe+bcn+VTRXUOoWjsqNt5Vo5kwaxehtGk5M+Slfyxha6Dw7rZs5ViZm8o9c9qXxnokeieKbuGJT5JbcB6ZrDj3ZR/Nb6ZrWlWcJcyOatSTXLI9a0OwsYfFGmahdZMM0oBI4Ak/hJ9q9zibcfpXy7ol7ezWhtVfeM8Rn+npX0voFvdQaNarfEG5CDzD710VZRk+ZdSMOnFWNUU6mUtYnYOoqPzk9arXmrWVjD5txOqgUguW24GaQVht4qtpB/o9jf3EZ/wCWkUBIqxY69YXzeUk3lzf88phtNAXNWinU2kMSo2qSozQBE1JUhqM0ANeq8lWHqvJWbLIM0UtFIZ0lFFIaszAnFGc1HSg1QDxSUCimAU2nUygAoppoFMCWimjpRmgB1MLUE1GaAH06oqdketAD6KTNGaQC0m6kY5plMB+eaXNRZpc0AS0g60lLmkAtFFNoKFzSUUUAKKMikamfxYoAfRSUtACUUUUMDzK5v9fsPHV+1hayyaXNKBNtXIBwATntjiu7gm3WkL5zuXOax1Jij1+FxhkkaQe6tHkH+daNgobTLTP/ADwX+VZM0glbU8x19PGc/iCSWBpY7QS/KI5QFKgnv/nrXT6Qt7AJBczlyxyIy27YPTPeugvLQMMiqi25XtXNKUnojuo0qa1ON8b+EdP1kDU5Uk82MBSsePm5964Hxf4SsNM0yS5tRLBNbTCOaKQhhkjIIPvXt08Sy28qTcRlSDXmHinSpW8KEQymaVSbudiclowQq/jitKZxYumr3K/wd0BdR1qW6uhlbQCQA/3s19AV4V8Fp1j1m/g6O8QOPxr3IV0I44klYvinxHb+G9Je6mI3/wAI961mby1LHoK+d/iR4nfW/EEsKODbQHCgHv3pt2KkVdW8fazqt4GF20ILcKvavYfh/ojxaFDqOpGSe+n+YGb5tq9gM15P8P8AwVe6vrkE89pLHYK3mM8i4Dgdga+jY1CRhBwAOKXMEV1EqG90+1v49tzCrj3HIqc8UDmqKMHNx4dliLyyT6W7eXmU5eA9snuK3wc0yeGK4heGZA0bDBBrM0OYpFLp0zbpbJvL8w9WX+E/lSGappppTTDQAhqM040ygBr1Xkqw38NV5KzZZBmiiikM6PNGabRWxmFOqMmgHBzQA6ijNJQAtJmjOKjLUwJM0lR55zS5qgHZpaZSZoAkpDTc0E1IBRikzS0AOzRmim0AOpuaoatq9lo1k91ezCKNe5714p4i+Nk3254dKiXyv+ep6UEtnvVNkkWKMu5wo6mvlofFXxL9qDre4yM4Nb2p/EzW/wCx5rKdw/njyww4AP1qHUSY76Hvn9t6d5e/7bDs9d1XYJkniEsThoz0Ir47jv7sqU+0ttPYsa90+DGt3F/p97p8svnRwENE3safMmJSueqUlFFMoKKKKChSM03FOzTS1ABS0maM0MAooooAyL8C11SC5IPk3C+RMc8A9V/mR+NYNr4k0fT7iS3F1O0THCmUfJEPQH0rqr2Fbi0khfow6+lcvbeFtJv8XLwkDcQ8IPy7geawnzfZNaTj9o6XMU0KspyrDINRm1UnNTqoCqoGAowKeRT5Sue2xn3mlR3tlLbMzDzBjK9q898cWNr4Z8E30IO6e5xGW6Ej0r1LFeWfEzSn1truEz7Us7eOYbunJOT+VS4pe8ZVXKSsea+BdUew8V2Mo2kGYRNzyQa+nwOK+YdFGhaXexF7gvcq2fNA4X0r6Xs5fNtIWB3Axj5vWqpyujPk5UTyoJYmQ9GGK8N0X4eT3nja5EqE6bb3B3TE8MOuK917Vy2gSgHU0B+7eycflVsIRUmdHAIoYVhhUBFGABU2aoxy4qX7XAu/dKo2jJ5pJlyhYtUVUt9Rtbvm3mWQeoNWQ1WQOrFixB4vuAD8k9oG/EGtqsS3UT+LLtwDiK3WM/UnNAGyRUZqU1G1BQ3FMIp+aZmpAY9V5OlWHqvJ0qGMgooooGdBQaSg1sZjD160ZoxSUAPzRmm0UABNNJ4pTxTSc0wG0A1Bc3lvZqWnmVU9a4bXPifYWLeVYI1zKO4GRWkKcpOyMp1YwWp6IDUZniHV1H414fqPxC1+9JMRW3TGAoGTXOy6trFzIWn1Cbn0ODXXDAVGccsxprY94vvGOjWOd90rEdlrnrz4raDD/qzJIf8AZGa8bEQ3bmG4nu3NTA47V2xyxdWclTM5dEekP8XMH5NJmceuMVp2XxY0iU7biKW3fGcNXk1RC4aaebIEiqQo59BXNjcJGhC6N8HjJ158rPoTQ/FmleIGdLKfdIvVaxfGHxFsPDkLCJvOmAzhecVxHw7s9Sms9Tl01baOTzfKM0uSQMZwB9TXm3j3RNY0jXpl1AtNu+YSjoa8rmPUZD4r8caj4pvSblj9mH3YQ3Fcvvpwjb+7U8Nhc3EgSOCViB/CuaTZmQhj5m4cV2VzbLqunZUKzg+ahHqRyDXNPpl/CNr20wB6YXit7RfD+t3UUssFtMsSR7mYjFYyV3cuMraWKC2M0cnlSA78Z2g9K+kfhfob6N4XU3VkttdSNk4HzFe2a+bInZZfNJJYNnNfW3h28+3eHNPuc5DwKR+VXEmO5qUUUVobBQaDTG60wH03PagUmPmzTAKUUlLn5sUgHUE4puc1DcTrBC7uQAtRIaVzz7xn4h1XTdUnNrcYhhCxGHGQ5bv9emK3dKimvtHgu7B/sdxjy5Ypl3K+OMnHf3rzG/8At97q63EVwJN486dS2dpViFUf57V6LqXiWHQtNh0+2h33KwgeUDwn1NceGqSlJt7DcOxbli1+IMZtT0+CP+GTaSfyJqlpnikrrq6Zd3ttdeaSIpoeOf7pHrXDnWLnxJOj3d2GGeIASqjO706/dFW7OxVZrbcl1DB8rNLgYjYYxIB7encE1M8dBVFA09jPlueuVi6ho4utXS6YxtbNA0E8LLneDS6Tqcs7Pa3vy3ic47OvZh7GrWq3yafp8k7n7oyF7musyPMfF/gfwpawbkspobqRsLHAc7j7Cs/Tdf1vw1F9khv1mijHyRTHJUZAwWHGea1tbuJor0NLcQnVJFy0shwtup/hX396525lt442ZIgAr4ynOMbTn68Zrgr4zklyQ3KpUOZ3Z6DpXxFhZQur2k9menmlflpdRP8AYl5L4hsitzp12oM8Ub8qR/EPXjrXnV891esZg0y2kQjkmjlIYsGOAMdAP8a0k0jWoraaQ2/2XT/KaVrQyFt+Og9snsK6qEpyjee4TSi/dO+0/wAV6VqYAtrmNnP8OeRVPU9Gm+1JqNr59xCZMzW68MARglW/p71xv9q22nyafNPpq201k3kzTAZLggZ5HcHn6V6Np97FLFHKjh4m5UihP3zpjBTp67mLoQB8U2gsDIsXlMWMwwwUcGNvcHGD9a78GsuCCyivpL5YVEzLsaQdxU1/eeRp1xcRMMpGWHNdFzhlFxJ72/g0+AzTtgdveodJgdLV55l23FzJ5rL/AHfQflXCarqs1zJoTQzK00CfaWPbO09fTnj/APVXVeEPEg8S6QJ5RGtyrbZY1OcHtUqom7Ep6nQmmGnmmGtDQaelRVLTCKkBj1Xk6VYeq8nSoYyCiiigZv0lMpcVsZiGgUhozigB1NJqve30FjavPO22NeprzrVvitBHIV0u3a4x/EeB+daRpSkroidWEN2elE5riPGHj6DQWFraqLi8P8PpXD3/AMS9buImKJHCgzk+Z1xXHK0t3dG6ncvKTlmPOT/hXThaPtJWOXF4j2cbo1tU1fUdakLX9wxjb/lipwtUcbfu8D0pabhq+ip0Yw2Pnp1p1HeTHUUlL2rUxExRRRQAtUZVaDUPNUfJIMH2NXqjnhWaMq4yK5MZQ9tCx0YWt7GfMdN4I8TQ+Hb2W2vdwtbtuGz9xq9SvrOy1GzMs9pBdeWu6PcM18+LuizBM3+63rXrWjeJbqw0nSDd2Ewspo1ja4IyqnoK+WqU5Qdmj62jWjUjp1K3hTRIdU1O51Oe2hWJcwrEIhsDd+D/AJzzWpd+DvOuJGieC3hZsCNQVAXHU4xkk11ahAMqMZ5BFBasWzqVGNjkptDg8xfOvrmYIMIq4jVR9BW0myfT5LVFVVZdmAKjuoGLHAziufXXi2i6lcJ+5ktZtqnHXBrPdnTNUYQPE9SsJ7LU7m3dTlJSuAOlfTXgDd/wg+l7v+eVeU+KvDsWueMoYrG4jjuboDfG3IDeufWvbNG08aVo9rYBtwgQLmtkrHk21NCim0VZQ6m02jNMoWkopKAHUVGzYGawm8Y6dDIFmE6oTjzDEdo/GgB/ieaW0htrkTNBCkmHlU8JnoSPTPH41yWveKZr/TJbKe3x5VysVw0TfKw6nHtitbxBqP29JUkCy6WH8uRUJ3EMvDZz0BIrzC8u3s5oradWNncBZWWIZIAJAz/vcV52NqyvyQ3NKcGlzMn0+YwahLJpwUCQsRuXIgB+7+Pf8akuw5t3t4pmMsmPMlPLYPf+dWbO2l8t9sMaM5LCKPgCmhctvGPLBO1scue7fTsKilOyVNb9TthSS9RVt0g8nyVVTEuEOOlLpge5HlTT3Y8uTymXfjgrkHgc8ipetQsjLKlzCf3yHO3s49DWeMw3PG8dzaxt6fqkzTW0V1KYWjQfZ7lmBIbuGHUqeKkuPEk+oWpup/Ij8uUxWwB4MuOZPoBnFYdqGvNHYkQW6kkSnblkXuT7/wCNU0NsLbaNRtfJWPy4Ipot7Kvb2yaxp4mcKLUt9jjlSTmrbGpD9rFsrs9u7tAbkl4ckt+dVJo2vJzNcOr8BsKpUA45HXpUn2tbmys4ol/eGEK8mSNo7j8cU4dKjBYeTbqS3O5QS2I5JvsUqXanGMLNno0ZPzA/z/Cuw1TxhptgrWTQGeML/q4/mO2uHvriyU29tdDdHKdzL0yo7fiataTpFhfXFzdPDJ5I6AsdrH09/wCVdlXEuLsjy8XO0rImmvU1HUJW8jZbzQR+Qsq4EsQH86qQadeQySLp97PbWkWGODwrH+ED9fbNSanaLq+oSRWrhRaw5hw3CyH1/LpUmjyXEunS2XH2uIkN5pzk9zketYVcW+X3dzB4iTjyjre91YzyAa1IbdFBcyBck+3v9aji1KKddlu17cZ6sZcEjv6VpQeGEcE307TEnJEY2r/9eiXwtpow0AlhI67W6/WsXXmle5h77OdudbhsoTp9jE0Mz/Ixn/hHqTWt4NuZ/DmdQWIz2U2I5R3MY/iA9j+la8GhWUcplFkrP6kbjWiYVxxxSWKcXcajJO52dlf22pWiXVpMs0T9GU1NXmX2ybwveDULVs2xYC5h/hI/vY7EV6TFKJYY5l+64yK9mjWVaPMja5JTXpaY1blDHqB6laoZOlQxlainUVIzbxRRRWtybATWZq2s2Oj2jT3s2xB7UzXdag0TT5Lq4OEUV4brmu3viO/ee4JW2B+SHsfc12YXDuszjxWKjRWpq+LfGc/iOH7NbiSDTxySeC4HtXItH5ijcCsY6Jn+dSOpZQo5BIzSowddw6V71LDRguU+frYiU3zECo0sM0CeXlpZFjDeuMj+VPthtgAo80w3Q5PIEoUDqRwf0P6URgxSSwkhsNuUjup5FedgX7LFzps9HFL2uEhNdCakxRS1754glFLRQAyilPWigBaCMjFQicyz+VboZJOx/hH1rYj0V5xH9qmwP4ooemPTNcNXFxWiN6eHlIwrqIzWpIGJ4jXtXgjULDxH4W/smUEmGEJIp7gjrXnN/paTWwFugWaFf3R9fY1Z8AayuiaxBJI223mXypT6Htn8a8yvH2qb6nqUZujJRex22n63Pp+rDQNVBDwg+XcMcB1/h/HH8qcvi61GsSWLdM4Vh0NdHceHLC/1pdWmPmfuvL8lgCp96tRaDpEDbotNtlJOfu15Dge3GtJI5Gx8RPeWEKW6+deTztFHGMjgHgn2xVmw+G8MVpKl1qE3+kStLLHBgJknP411MWlWFvfS30NrEl1J96TbzV4GhRE5uW5jp4Z0xJ7GdYMS2ZJjYHliRzuPetsGmGnAVRItFFFAxtA2UGmUyh/HajFMplxOtvFvYgD3oAeRXEeL7ux0S6t5bC1RtUlztUHCkdy3bFM1r4iRQEw6bGtyw6yA4UVxcWoX+r3M2oXe0zO3lpGp4UA4x+dc9StGKb7G1Ki5PUutGsWmXWoy7rW1eQebBG3G0Nzj2zzUvhWwjuFubW9Uxm8iEtnkHKKp4Az6ZFLJe2v9owaRs8y3tU8yWMDO9h92PHck8/hWnpVleXOr28zv5ktufMuZC2AuQQsaj2z0+lePhakpVOae8r/JHTViktNkYV3LMqvYxKYpdxjupgMZx/CvsabgD7owPSrniYQXXiC+B+ZAI9wHHzc8/WsmCeVJfsk/zMBujk/vjv8AiK9KjRjTvbc2pSui1ShS3AGfb1pgYeYqE8t0q7Zziwt5NRl5ZcQQD1kPU/gP51c2oq7KqystDM1BQnm2qo3mN800sS5VpB0XPoOlW72GCG6ndEj8wrDgYAHU1Vu3tWtpFhgvXnbIHVRuHJ9vwpTIb6YXrKQCu1QRyB6mvEjzYqtzbIinHlViwox1OSepoxSE03djAALMTgKO9ew2qcDWWkSJRYfYXuJYVmmlbgyrnAzgACtHVLuW3sYLNMw3NwAqgjG3jrUmi+HY7WBHuJvPmjOUUj5YiefxPvRrCg61pWR/E38q8SU7yueDU1ZB4aslttR1OFT8qbYyT16VfsrCWHxBdXbbPKdVwQOp5q/bRRQSTOiAPKcsR3qWSTauc4qee4rEzbf71QfWqUOpwS3n2cNubvgdK0mK+Xs6N5nSgdxYCC3XmrU8WI8jDCqtspLDBxmr8hCx4z8wqo6ooxNQtVubKaEjIYFTW14BuJZ/CdvFM257dmhJPsao/wALZqz4DlB0/UIh0S8b9QK78tdm0B1lRtUlRtXrjGmq8lWDVeWoZZBRUdFSBv0hNc/4V12XXdIFxMipKCA2DnqAf61uMc0/aoqxxPxQiim8IXO+XYyEPH7n0rxuK5SdcqfqO4ruvi7quJbXToiwXHmNnvXlPcNkhh/EDzXdg8Y6L02PLxmEVbXqb/Wm2wxAtZ1vquXMFwAAwwsv+NaEB/cgelfQ0a0az5onhVqMqStIdKhZdy8SpzGfQ0jRmWAS26gyqvmIOm6M9V/A1IKjhlW3YQu4TLEwMegJ6r9DXm5tSlFxr0t0ejldaLToT2ZClwS2HXbnoc5BqyKiuohCzTPA7RSsDgfwydCP0p8Doy/KSfrXbgcWq8EzjxmG9hOw6in0yvROIKRhkUtFJsZp6Rci5s/uxoU+UjOD+NawGK5S3mFlqkc7v8jDaQDgKPU/jXTiVfL3549a8SonGTPXpNON0Sk4rlthhvbqI9nyPxFa2o6raWwCzOyvwwC9frWOJ3e6kkmXa0pHOeKuh8RjifhPTvAHi2Rpho2oTKVC5glc4yfT616VXzna28txcIsKsZc/KF65r3jQtUi1CziBmH2qFQsyHhg1cGOpRhPQ9LL6sqlP3uhp09TTcUfdWuI7xZZEiTc7BR71zV94yhXMWnQNdyjqR90fU1zWr/8ACReLvtLafA0NnCSiqx2mY5x9cVo2fgW8MsTz6n5cXlYNtBEAFPqD/wDW9auLitzKpz/ZJk8VauGy9jBMPSOTn9a3NJ8S2WpyeQ2be6HWGXgn6etcnfeEtd04pLZX/wBqijUswlG1nxzgYqjDef2hZ71RoLuHkBvvRSCtbQlsc8atSEvf2PU+1QSzRQLulcKPeuY/4Tizi8ODULlgk4yrQ55DDqK8xvfEWreONQ8lXa3s1+aUKOi1x1asYLU9CCctj1S78e6BZysjXasV/u815v4l8S3+u3TeUZktWJEUKkhpT9BzXLWZP26RGRpHXHkxKMknOP0rcFpq2kzx6nFcxm5UcRLzt9vevNnjW3yvRHVTo6X6jT4c1Cwso5roizDMPJtyf3034dqt2c62Ng0zAbYGklKg9MH5R+LEVYXVrrxHMmpXahSq+XEB+p/GnW1nbSs93K+LVH81l7PJjCj8P5moxVSFOHKuptSUlq9yxpcUel6adTvjmY5kBPdj3+p6fSuj8EvLe2k2oiQ4um/eRHrFIOPyxXBa7dTTz207ZS384Yj9B6n3r0PwjNC2lhMqJ0Oybb/eHGaWX0HFuc93+HkTUfvcvQ5bXtH8rXrlXg8mS6mJtLwHncACFPqDWOzl/sErJsl3kSD0ODkfmK7vxngRaeAf3i3i/l3/AErgoWSZoWUjDXcjc+nzV1pONQmi/eLN5uFq8sYzJD+8X6ir0l3bTx6fBEodQFkLBgR5jMCf0wKYwFZ1i00GiSQQSRLDCZJdzDcxw3esMwm1S5V1OmUbyTNLUd0l79mX5f3rSSH1Uj+vSkACqFHQVFbmVlLzvvlc5JxSmRWkKA/OO1GDpeyp8ppccRTrPB1i1UkDKyEA9+KbVe4YQTWl4cAW8wLE9lPB/nV1vei0Z1vgOxizg1Xntop5YnYfNG2VPpVqMfLTJSI/mJrxTx2KuB1NY3iPUJIY44YTullYKpbpk1avNUtLaLM0oU+hrnftC398t5kpbRZEW443H157AUkmjOUjQ0uKHT1dl+eTq0jdWNXLG/e/1CVgAAnBrDiln1Odre15jA+eXoMe3qa6jTLEW0Soi4XtVK/UhGhGp8sVZY0gwB7VA9wWk61rojUa3Vx61L4FAj/tiLGH+2biPqoqBm3SY9af4THleINYiyGDQxSNj8RXVlz99oa3O0601qKDXtGhEahlqwagepYyptP979KKdiipA5D4Yi2MV39maXdsiD7sjcect/T8K9Frg/h1P5tpJD5KptSNlYf3TnAPv1P413DNXm0p3Wpq0eG/F3fH4sjLcqbdT+przlrgGMELivXfjRpXnW9jqqKQUJhY47HkfrXjsWJRHn7x7e1ehRlocstyUfvVO78K3NPn8+1Vj9KwgyjvVywuEtJSHY+TIfmB/hPrXs5fiFSnZ7M87HUXUjoboPFVCd5jDjIDsMVNFMkxxCwf6U1EBBHdZDg17VTknseJC9O9xyuFjEU544AJ4Eo9G9/Q0TWywMJoJZMKMSxMeRTpohJDJHjJYcVELcTwhTLIExgKD0ryp5fOlV56MrLex6ax8KlLlqq77k0cquPlNKalh8Pagmgw6nBAbiFXKyGIElMHow9PeolBPQZr1KOJUlZ7nm1aLi7ogyYJMFi0ROBn+H2qertloeoau/l2NhNcnuQuFH/AulQarouraERHqlq8EoHyv95XHpkd6l4uEXa5fsZSV7FS4hE6bTTWtmkaQy3Ej7h06Dp6VMvzDNOrd0YVNWjFVJQVkRRWccYBABf+8epqSZQ0LA+maeKsW9nFd+YZfMSSNS0RjTcPx9q48dWjhaDnY1w8ZYiqotnX+BNXjsL2Kzmto1Nw3yznAK8cLz0rvb/SVnnW8snFtepyJoxy3s3qK8hlI1Uwvp8MiyQRRrIFwNpyR079a9O8GSyy+HY/Old5FkZTuPIwa+ajX9tT9r17H1FGLpS9l06HQaVqovQ9vOvk3cQ+eH+o9q0KwdTsPtsSvA3kXUPMUw6g/wCFXtJ1M6hZEuoS5iO2aP8AutQnc3lA0sUCsu68Q2Nh532pthhIBHXIPQirttdQ3lrFcQMHikGVIpmdrErV5R4rMXhTxBKYiPst2nmCFTjbJ6Y9Tn9K9TnuEt4Glc4CjNfOvjbxE/iHxIZ4ssttnbt74qZ1eRXE4KRT1u4k3mS5Gbm5HmeTGeIV/wATUlpqd7YaX/o58gO2WMUO4se2SeKk8OaUt7qcVzcrlIz5sxbkMx+6v9aNf1hLy/nKt8kBIhUDOW9a8qpUc2dlOPLEl8H3SjXImuAN0gkiZvRutdRrsjCylw5LkhRn1JxXnFzeQR3sLW26CPYo38cSjoePWui1rxKW0m1uI0DXW8RmL1k7/risnScpxZ00qyjBo17mcRQCyibaCuGbssf+J7VPbOLmCJwoWED9zD6D1PvWRpthcWmlmS4kaW/m+ZnPUMew+lbKqI1RRwAK6/Ypz5mVTTvdlXUohcQpE3G9toPcZBp+lXVvdYxdy6fqkH7uUq2NxHt3FLfq7WT+T/rVIZfwqM21pfrHM9vHICoIJHNayg2rp2JrUucXW9UuIBme9F9eCM+RGse3GRyxGT0FRRRCCTTIhk7cjJ6n92abcWcNvAVghWN5SI84yTk1PLzqNsOgUMxP6f1qqcbJt6k0qXIXHOBmue0mTnYCf9IInPoF53D89taOrzGPTJtv+sdfLUepNZmlSEanaYOA1sRn8qxrauJo/iOjFU7U7r27bH3Ssf5D/wCvVzpVPTzuilk/vzMc/Q4/pTuadS5TJYlmhaJujDBp+aZnFSwkdFolyLvSICTmVFEb/UcVkeKFv1iG2Yrv/drEByzHpWJDLbtM89hNeRyBiWkt1JVj7jofrUlvc3Takk1wL28Ma/u/MgwFPqABXn1IRT5kzxq6S2YDRpzL5u+JJf78vzManttEeWcNcvJdbegIwB+FXIrTVr+UD7J5Ebf8tJT0/AV0djpv2SFEZ5GCg4Y965rTZz2I7WyUKAR1p9vqdo95NapOrTRfeX0rFuJL/WbqVIHEGnoTHIyt+93A/wAPpWR4gWK0ltprFVguLWQyBVH3h6Z/qa7YUYxVmZyqqLsd7I2aqE/vsVkaBq9zqolv7n9xFt2rEeee5+lXLK7+2mVx0DYB9a46y943T0L4AzuPOKseDgJNd1eVWBAiiXj1yxrD1q/XTdPeZ+lb3w/DnRJr6ZCst5L5hz/d6AV2ZfFqbZSep2GKQ9Kbuor22zQY9QPU71A9S2Mr4opc0Urodjz/AMEXFpDfWJ+1F5nRo3b+8c4UfpXp2a8h0hpbPWRMklsVa4jlbAIzuyOnbHNeg+JtQms9AnuLVsOmDu9s818/GskdLjc1NR0621axktLuESROOQa+bPFmhJofii+sYVaOJG3RYPY817P4X1vULjV5LO4uI5olDBcLgkDGG/U/lXP/ABa0E3FrDrcIyYx5U2B0B6GvSwtZHNVp2dzxjbgjdLmpGKmP5f4OfrTmhIbazlh710NlpsVtFaXVwFk+2CVdpXcYSO+B1PWuupWUTFQbMNRuj81Fwf7ynFX9Nu5JppUlILdc9M+9QMIImkSGUsn8JkGCaZEGEwlQgMPWu/CYtwkn0OTFYVTg7bnQUxQVmbHQ8j61Uj1NWbbOhST/AGRkVcjkWVdynIr6ONanW+Fnz9SjOluj0/4WXMZt9QsmZf8AWhgp9xz/AErtT4b0U3ZujpVp5p7+UK8e8Dan/Z/jCEk4iuV8kezV7jvr53MJujUZ9BglGpRXkIIVQAIAoHpUcsUUw2uqOPRhkUrOccVHurzfriXU7fZnhmu6HJpfiW+sFBEfmeZCD3Vuaz5ofKiL9lby29mxnFej+OoLE6hY3TXDQ3Jbym8o8NGTyD6fWuDgSeG5lSOVsCYiBvJyDk7fMLdBwcZ5r0P7bnFxpw3PMnlcW5Tb0M5TxXpvg3RIbzwxcs2VN3mPcOoA4riItJlvJ5FiX+Lg16t4VtZrLw7bQz/6wZJHoK6c8xKlh0rnNlNH982zz/W7HUdC1MrbETBYhuaKLaVX+Ej1xg1seHwI/Mi0y9J1BnLCGQ/LcLwST6H371t+OAkOjC5/5elcLE2OmTyPxrz+w1MWOtBdOKPK7mXew4U7T+74r4+nVdN6bH1Dgt3ueq6bq9veqYmUwXSHEsEn3lNF9bTi7F9pzKtzt2yRnpMPf396rC30zxJp8V26KZWUfvom+ZT6ZFRTyahpJDyh9Rtc8soxLF7kDr+Fdv1pRkLR7nB6jPb6fq4nmmlWVJSyiWTOYyeVx2Kk133gW/S50aSIKUEMhIB7qRkGsPxTa29/YrrenPC+4CO4LfMPLP8AFj1FcYNYvtDiE0Mwkli/cKqt8jqFJ3H8xWNKryVnd7hJJxsdB8TfG4hJ0eyYhmGJJFPSvLLR0t4b7cpQOiqr/j2rf8G+GrjxjrctzfT5t1bdOQevPSt/4haJbxeKtEWKGNIGj8sRjgYFdNWpdXZz00+bQ4vzL2HSRGs8irK/LRnALe574HpWz4W0GG71ICdd8MI3SR9Bu/hq34ouVMtrAqhYoEMpUdu1O03XLfSdPEaDz55D5kxj4AY9ifauNTbV0d0eVS1GeLLO1ghXTo7aOKO5l35A6KM5rkvDtm8niaOe5UeUdxhBIycDhsfStbUptT1rUGdkMbLtjiUnbjd+taUnhk6DcW2oeaZIY8LNhfurjGeK1o1VT0bFKMpyulobYFQzPsvbcE8SKwH1HI/rT5bgQbSykh2CZHbNQ3v/AC7/APXda7TsLg9ap2S7IXhyT5UjLz9cj+dStKElhRuhz/Kq87Ml3JAgwbgLtPp2b9KqJLFB+03W48wwZ2k/xN/gKfEpaeWZxlT+7X6DqfzzTpcW0UcMCgOR5cfHSpkiEEKoOgFEnZAincxC5vbaI9EzKfywP51jWPy3FgOuyYx/lkVvWy77u5mH3MiIfQdf51hxALdllGCL8D9axr/ZZk9zpCKq6b/yDoz65NW2OFJxWfDdpbaHHPKGARSCMe9PkbehbmoK7LwNZU8iX8vlNcKLKHhzn77dcfSqW24v1DXblVHSFeB+PrUkFlbwo0SoPLJzg9q9anktSrG7dj5jHcQQ1jBG9Br2j2kHlLcjJ61p2OqW9wo8meN/pXLLEiLhVAFVzZxLJvgHkOepj4zXPX4XfLeEtTzKecq+qPR4pl25p0mqQQLmaUD1zXCWuvzWStDdWzSEDAeLowqlfZvWNxfkqq/dh7D6+9eZh8mxTk1LRI755lBJNaltdRbTNR1C0sAsouZfNgCsWPTnJPp1qzZ+HZb2WOXUrsyjr5UXAJ9zVPS4ra1s5JofJF1cAKsanoOwrt9Nsvs1qFLFz3Y965MQ5RbibU1Gp7zRm6pjT9Lk2AKQNkQFRJKdK06ztYQDKSq49z1P86f4hOb6wtchg8u5sHqBz/PFVr5t+sWYI4VZJMfhgfzrk5bGrdiprk/9p61Fp0XzY4A9zwtewWttFp9jFbxKAI4wMCvL/AtgL/xNdao44jJ59+g/qa77VtZTTRbFlP72dYsD3r0KM3BWW5vTV1c3KTNVxLUoPFdvtbmthz1XlpJ54kH71sCmNKGp81wsRZ9qKPwP5UUAeWarbxWPiWaG6lxJJI3nKTgNHyVIP6Yrr4mj1PwE8IZoikPlMZBgqwHes74g2HlXVvdW6gSTMFYueCy8rz2J5FO8O3E1/o93bTQgxSQNNwfmYsT17dvWvmquiTO5GF4PkgsvFMT28EsbFvKcHPBIAA/PJ/KvU7q3t72zmtLmLfDMuxh7V5PY3dzZ31vP+6G0wszs33wDt/AjvXrUEomhWUENGwzkd66KdbldzKdO55lrvgzQfDdqbndNO7MBGJBkJzy3HoM1lppWsateXVxo6x/6ST8zZBWPoGyemT+NdF431Cc6kLZIS0aYhZgcn951469BXQeFdMisoZriF/3UmI1UNnAX+8fX27VrUrtvmEqaSseRa58PNS0KKCaeWFtzcLHk89f8axptMuraUwvazJJ6Fa9r8WSB7gqAD5dlNIwPcEBR/Outt0BiiBVTiMdq1w+Ok/iM6lHsfMRiK9adFK0EgaEc9xnrX0nqGiaffWssE1rCfMGN2zkVnR+BfDS2qwnSoWxj5j96vRWLdPVM5qmG59Gea+DPD2o67It+vlW8VtcLiQnnjnj1r24Hiq1lYWum2yW9lAsES9FWrBOK4sVjZV5c0maYfDqirJCPUZOKJZVVdzsFHvVO4v7YaRJfCUeT5W5WrgdTmemx08tjz/xRfSvqs7zJutSGtGA5I6Hd/n0re8G6XDLpdxLKDPbTqI4jIuMqPQelcVYh7jWN9jqS+U5jEcf32Mh4IA7Ec816XqbvoXh2R7JSxgXqec+5rSm1GXMxNe7YhtvDz6Xdg6fLG1q5y8U4yy/Ru/0Nb44ri/DXiHVr/WSLoAIP3MkWP+WmM7h7V2hYCtq+J546sinR5XdHJeNJjLp6255yJH/75UmuU1/R5bawtbq2nkS2vIxIYlUMRNjqPr149a3/ABHM0smoTL1ihFqg65lkIz+mPzrRZItRs73RXh23NiFaE5x/D8rA/ga4acm9zoaMXwZqyiY2q24it5ASvRSJABuUj613eK8Wlklh1Nob6aRrsAlFClds/H55459q9OHiO3isbC5uz5a3TFS2fuN6GnVeliEiw2h2H+lFEMZuYysoX7p98eteU31vaxXLW72h+6I0aJcCUA8yL6cda9mzmvKvEtvcWWtG3i8kwxSkw7nwUWUHPHcA5/KopVG3ZmkopLQ6jwb4dl0ud7nYYYDbrFEC2Wl6ks351W+IVtETpWoEhRbzFHY+hB/rXTeG5Hn8P2ksrK5243L0IFc14rsT4mi1C1icmK0g+XB6zHkA+uP6iux1l9pmPK07o8vvZZvEGufZrSUGOZhFk/xADn8K7XTfDsWmEEqJJV/5asOB9BXL+BbdW1aMsNssYlJz69Oa63XNYtdMUoW82UDOxeuPWtKiekYnTStbnZzNnewQaol1dzBInupHOfYHH6irGp+LPNWSK2tjJERjdKdoP4ViaXpdzreok2wEm1MlmPyqCe1dpb+DLWDm7L3M3+0PlH0FJxS3HDma0OQ0nVDNpd3bNMokthvU/wCz/wDWrob3m1z7qf1Fc1rrNFrkzW0KgRqUKLx+7C88fVh+VdBcAvpkZUZJEfH4ivRpyvEKTeqZNc/8fFp/10I/8dNNuFDXtoT2Yj8xUlzw0J9JRTbgZmt/RW3EewBrSL6GzHKBJes3aH5QP9ruaUXHmtKMD92QvHc4zSW6lY97f8tD5h/GqxvIbXTjdSN+7OX+pJpSd0RJqKKVtezWd6EmLfZ7iaTazdOuP502Ahp4vlwXvCwA4GOadrOqaNP4WtrFHk+1QfNxGeWPJ/PJpmlB0fT4XIJTLcf7v/165ZSfNFPuYwldnSYrnbkqLGO3cklb0rgnqA24fzrolO5c1zt2P9L3H/Vm8b8f3Yr1cHFOur9znzRuOGlbsJO7xruVS3sKfBKJkDCnkVSYtaXBY8K7fk1fZN2d+h+dRXOrdTQDUYqLzf3IcrhGOFk7Z9Ksi2ufsC3zYeHd5cuOsbe/t71DxNOLtcSw1R7IYFzUN3OtrEGZSwJxxVu2gnvLsW1sqvI0ZYfNjOOSKarLMvI+qkVM6kKnuxeoeynTtKS0Ireew0tTe3XlLdMP3UcY5Ufh1NdXpmrfaLdZPNLBhwTXIy2MKW0ywRKrOpGaLfV7rTbFY1s1ZowOWIr4/MsorKfPHW+57uEx9Nq2x0fiGVP7T0t8/OGIz+BrPup2GqRsed1vIB+lZlzriave2OB5c0bksvpheufxrUubi1a3iPlMJtjeUxUhZfoe9eDUg4NcyPU+LY634dwmDwnC/wDHKzMT6+lHiMi51zTIdxHkTLJgdyWAH9a1PDVulr4bsI06eSKwb2bzPEXmg5RL2CHPpwSR+opOpoejCnaJ2Yap1YnqaoxTxSH5HDD1FWY6tVLFHC+Kbm4XUbiBrpthZcQZ++pHBH410+k3wvNLt5s5cqNx96wPG9kPtFtdKY1LRlSWGTkcrjng9ean8KtD9nuYYAQquCCf4gRjP6GsPrDjN2ZajdHQ+Y1FMorb64+4ezMvxzHHcabbrcErZPKPOI7Aj5T+dY/w/DxRS263PmRJkEAdTuIBH4D9alv7x7nwJC7r5j2zeWyEZ8zadpGPesjwR9kj1aSVJUgaQN+6YkHluFx2IxXnVbum0bx3K2v29ra67MtwpMgmZjgZDKw+X2HNd94Wvll8MxCSLyTbjyWH0rnPH1vNFNbTxzCFZ4ikrPypKnK59+2az9OvbtvDl5byOskrlWUDq0jfMy/9804u9NMHuNSea4137bvkkHPmgY/dHJCgepx2r021s4bCxW3iX5EHfqfrXCeDbO3utWE8crGNS0ggP8IHCg++fyrrb3UJY/EcNoGAje3aTB7kEf0q5L3Lkt2djnNTn83UtWZc4XybVeM43NyP5V3yjaK8q1m6mttAub9QokfUyykdwuAP5V6bbTGS0hZurKD+lFN2Vwepnavrx0/UtOtFiD/a5vLYHsvrWyTiuE1Bjd/Emwh6JGmT7dcfyruM5ArSdVuJCRna/qR0/R7i6VcyIvy/Wk0TUG1TRbW7cAO6/MB2bvWf4lYTRWtkeBcXEan3Gcn+VP8ACirFpEkI6x3MwI9PmNcXtOZGqRL4hzLFZWgJBuLmNTj0Byf5Vh3F4YPAccZDNKJGjjCrk5Vif6VuXDmbxLbQt0t4Wmb2J4H9a5e9vLmJprS0hXemoySRszYA+UMR+IJrSFS/u9gaMzwS9nda/utbZEkVpLl5WGG7hVHtyM13Gh6guu6bdLKoxvaJh7ZNcn4VMqzyPLZNDm1YQHjgZy2cDua3/BBzpdy39+4aT86VTEWdkFjh7BdQ0fXsteEGE8IR6MFKn8P516xJMqwmXPyAZzXmXjKxiHip5Z5SpdowVzt3REfqcj+VdS1zjwlaQRy+ZK4WA8+vBFKtJ8qaY4oigt/tA0uCUfPd3LXkv4ZP+Apl9c/2d48FznFvLBHHNjtknB/Pj8a1rNQ/iEov3LS2A/3cn/AVX1GyhuvEZguFBE1ky/8Ajw/lWFKs4x5mNrWxz/jOwNnq/wBptpdhaL7TtYcPIpxgHscVRsZ4r/RL7TJnaQhRdRHAwp6sAfx6e9dBfwPqnhSa3mUPd6aTuyM7ivt6EH681zPhr7Sk8NvJFbiHLWp2nO4yAturtTUo3M9nY67w1dTW4bSbrmSJRJDJ/wA9Yj0Irl/G6WseoXEVxFvMximWbYT5fYjPocfrXQW8Ul74WtLiPAv7AlIiTyShwR7gj+YrD8X3JuRFd22wwXNp5kqsfvANyPqKxptOpoW/hOk8LXUMfhuWVCUjDtI6kfc9vpVG8Vk8HPIMpPeTLI208/Mw6e+KqWWoJN4ems1jMdzPcKp45/edMf8AAa6DU0SFdOtuxuIgB7Lz/IVE5/vYxE/hPGtM1VtP128vggX7T5gij989/pWlHoc+oaVdanfTSCMqZAc/NKR3Pt6Vf8UaG13BqOp2FvGbT7QWKqPmTHVvcE9ql0bV11jSZtOuGjFyYiuQcbvcV7HtVJXiZ0V0kHg0rHLcsnRY4hj8zWhrXi+CEfZ7JRPdjqAflX6muCt726gmmgt5XhV1USMo+YkZ4X/Guz0HwhEIlfUNxLHPkE8A+/qafLZ6mqbcbROBSO51nVLmUwpO7iR2BbCDpyPWuz06MnSLSJ2y4jXJqno6rD4ovrZVxH+/AA4AAwelX7DixiX04rojN81h0l1HahuGnyuv3o8N+RqxjzF9j1ptyyxWkxY8eWaId0dvEj/fVRmulHR9oWVtkbHGdoz9a5nV4L20s7JLuJRC8O5Ys5JI7n8+lbt8SyxW6nElw4jXj1/+tVfx7f27PZ21qytdJuUjsq4rNyObEGb4mtNKW6todOtUR1CvNtGevQVp2FtEdQ3StkLEcbmHUkD+hrP0bTZYtH/te83JGFzCh6u3976elbXh6xFxZPqLk/azKttATz5WTyee/P8AOuCrW5JXfQzpqy0K3n3NhdlZomlMgKxrGPvSKOMexH8qrao4tdKA/wBZOJRK2zkBs85PQdTXdv4T0oMs11c3E4jGFEsuAPyxWV4purT+wTa2EA8rzY8mJMIvzDnPet8JmqqYmMIJ6szxqbw8r9jl45hKgdehoMSSghlBB9aZBb+QpXtnj6UXA/0eX/cNfo83+5PzmNva6Fg2LaOYlAaa1vbQSTQnncM449CBiuk06XRr6c/2TfSaXcuoElvcLuSYduD/AErkL3U9R1IQ3bwqsNhCqmJeWIYDJ/kcVYHk3lvkYYHkH0rwcJR+sU3zP3j3sTVlg6i0vFnbz6VexXC6la6fbRX1pywh4hulIIOPRvqKbL4MTUYXubZJtNu5PmaKQ5XcevFZmieMdS0iJLa6j+2Wq8Bv4gP61ut8RNNPywwTGY9IvKOTXNVVXDS13PQoSw2MjZHD36zaTeSWV+myaMZ4OQR6isa9vHvV8q0Tdk7c5wSfQV03iLVrrV4luJ7ZYFUNGqtguwIOQQO3Tvmqn2NdMK3WTKynEm7qgPXHvWrzOpKPLIyp5HGNbmWxqeCfCmjz6jdw30C3EsEUZw2eCRyK7jxJ4bg1jRUsbcLbyQkGBscJivPdC1CbTPFNvdNJtt7qeSGT/dGAv8q9d8yvlMfOSqXPdp0IpWKVpb/YNOgtRz5EQXPrXGXEIk0+3vl6yauJAfUbto/Sus1e8+y6bczeimue1KE2vh/SYdvK3EO7/vrJ/U15Ht2przZu6eg3wjcfudRtyfmivZc/icitG48TpY3bwvbSNGjKrSg9M+1c34dmaHxLfQsMJcyycZ6sp/wNHiOaddSm2KGRmhDL3J7H6dq6alVuVkQo+7c6fxEINQ0E3EJEhQCWMisLwsZ4b3bNPmR4mXb1GFxjH611NgobQrcIpAaH5Qa4jw2Vj19FQFt7fMW/hyDkD8ayKO8ooooA5aUsPCc1usYYz30sSk/wsZOD+f8ASuMiM5gs5pIf3i3bYlHAaXOT/Ku01GNo/CuoQK2GS/bLY+7lgQfwzXM6e8jaMouY/MlXzGhlzgZVslgO/wBacJaN+Y3o0dZ4xYX+kafcQwrNJJJlI25V8ryD+v41wVi0hjCRf6HIIiykjqy56HoSc4rsNbhddB+w+aY4be8KrKB/q8/Mh/XFckApsLf7Q5nkMCgMv/LE7uD+RP6VdFpwFI9A8CqyLKJ4v38UEcakcgA88n1PX8qz/FV3Pb+JodQiP7qzQJJ/shiRn9K1/CE9rBY/ZluA80zGbDH5sHpn34qK4s0v7rxFbMfvpEB+RwK5p4hwk09hqN9TPv7Iz+G9KtJUIMk0PXsSef5112hXH2rRrZyfnVNrD0I4rnp5BdW+iFeC00TY+gz/AEq7o862eg6mef3FzPjJ6c5/rWdGo+Rp9yprUoWO2fx19tJUeY8uxicZCgL/ADzXaOwRdxPyeteaanEbe0tod7iZtIZlOefMZlJ/nXU6gZdU8GxSwOyM0MbsUwTjHzAV2SScNTNbjNcmjOtaOPNXIuDkZ/2TU+hN5d7qtv8A3bov+YBrj9MxJqGn3Mk4knguDHNLn7w6A4+mK29X1F9C1O7uIV3Gez81R6yKcfyNefJfvFTj2/U12VzUsHP9u6tnn5osfTbmuR1yAXOu6qGuZYhuEkJjIHzKvQ/hn8q6PRrn7RqMty337q1hl/Q5rm/EdtC+v3ttPMVW4t/Pi+brIP8A9VGHbWIkvIU9ky1pL3Vro1/Je4e4EKjzA+cgg7V9vX8a3vCKfY2vtPY5eFoyfXlR/XNcnpsF+GitZZ1nilmjE5I6MecZ+gxXYQ/uPFF2w48yyDj/AICT/jWrt7S3cSd1c53x3Nbw3csNzg+bCrRMBzEQentmk0O8tb3VVjt9ojjPnsqjphdoOPqSaraxrTahosN5NAXmnhkgmjVf7pzu/DNXPDs1re3891bkHZbpFgDHHPatKy5aLuOnZyOs8Pfvbe7vev2iY4PsOP6VS1O4gPiHTzFKrTRmSORc8gEZH8qhNxc2HghGgx5hH3j23N94/TNcQL6e21C1M6I9+lwZDIp/10ZH/wBal7JOlaPYNpXO/ObPX49rFYL6Ly374dRx+mfyrzmH7Fa61tnjZGL4lKg4BRuZFz6gV3equLjS4byB8GN1mjP4/wCBrN1nSCut2MUTqwvJZQuV+4WHzY56d6ywdb3FB7jqxs7mnowEV7qcCgBDP5wx/tAGuT8WxQQTS284IgbdJAc/dlYdPpkH866cXMcXiu7sYj9y3Qfl/wDrrA8a2TzXdrMEjf5HVlboeM/nWdFuOLs+pUlencZ4VaS61UpL5Z+yytMSowckABfw/pWzq01xca0JYjkWVpLOPY4wK5/RLuDStPlvfJkaK7/djYuT8o5Y/iTmrOhasl4dTaXcxlsfJilzkEgZYfyrpnSk6zq9EZfZS7nUafAsWgwQYyvkj9RXm+seELf+yPt9pOqyxmSOe2DYIIJG5f8ACvTrfP8AZ8P/AFyUfpXC6jbxTa5qFrcEYILWzE42ykA/rxWGW15KpLUdVXOS8K3cGn6zGZTgOpQMx4/D0+lejy6vZaevmzTAn+6OtcrL4NutTP2qw8uaZ4vPuLdvlUsT/D6HrXOCF7W8CASJl8Sg8yxjv16176nGb5kyIVHCPKS3E19qXi91sRJDJPIfLVuGwVx/SumstMm0GCKwu3VkfLJKOgb+6ayra402z8RaZcWjBoTINxzzu6HP516XqMFhqFoYLrb5R681q5voOi7O5xd+QINrsBHuXJP1qwxwC3euQ8Sz21jqSQ2d9PeRLgsJGztqvZWesa6BBDMxjzzHn5QPU1up6ag8Q29CTUtVe/1SN7KUxxQ8CYd89SP5VNe6RdWelwahdcI0wIhYfNIMHLN/hU/9nWvhrXbV7y5W6Ee0kAcA+mKs6tPc69fQzXoEdqu6cRfxGMDv6Z9KNZPQx1abZP4bmk123sdMmkEUJGD2Zx1IUdvrV86lbxytayxMYbK4k3QIcMIxxkd+M1n2VittpZvoMQ3i3EawOvRSwyQfbB6e1T6tfXOn38OrrDa+c5EUzAHn3+vb8a4J0XUk2tioJqN2Xn1SAkSraX88I5C3coEOPU561j3WpalrX2iWecrDahZooI+mev8ALmrWpxC0N3pgYY81TFk9IpDkD+Y/CliUxy6xJ15Bx/wGu7BUadO1SG4VKaqxcXsVQZtoZrWZVYZBaI4qFvNubj7KkTFjjcSMBQetereFyzeF9MZuSbdax/F1oba9ttQUAW7jyHwPukn5SfbPH419BLNKjjyniUskpQq8zehyVlD5Op6lAFIi2xMhAzxtxj9KwrK2e1vruFnOUkJIA4IPINdSsZGpyMR9+Ec/Q1lapAbfWY7hv9XcL5f0YdPzH8qWX1Uqup0Zzh3LDe70JAflqpoUxXURE2SQ8i5J9f8A9VWAw3FQeR1FVoLdZtXkhVgGkXdyuRkV3ZxH2lPmXQ+eyNyjiOXuatw5vNQihQgxR/MxA/P/AA/GpWBurzycZhg+aT/ak7D8Ov5VJHEun2c0xbfLjJPTI9KlsoDb2ccT8y43S/7x6185FvqfeRi1e5lMGbR5jn97bTySD67if1Br1FtRt9P0uK4uH2rtUV5zfSRW7QqwAE8yhvcAgn9BXXeKr02kFuiwNJKG83A7Adf5ivFzO7mrE7FK+1q31W2+ypPG8kl6F8sHkRgjn8cVoa8Q1jFlelxFj2+YVwVlJbNe2E8K7SXlkLY9T+uOB+NdVq8zmztBnrcxH9a8etStWgkJSuZ1jn7QbnODHqpGfZhg/wBKj8SYl1UkT7JfOGAzcBdv+IP51a0u3a80PVpAMb52ZPXjBFUdVMl1PasLUMskoZSW6Hy/5d66ItOpbsFvcPTbY4t4vu/dH3elefwLFB4oILO5Ew28dBuOT9O3511cWrWtj/ZVgVYfalCxDHTA71zUhnbX0IVRCzsQxHT94Mr+f86aQbnZbl9aK5O81BlvrgY6SMOvvRVWEM1yZoLm70928uK+mWbcD94EYI/MCsPRzdRaR9nfaVuLfC/3lBkAH0H+Fb3jEBbO1mNuJ8S+Xgj+8MVmaFOs2jWVuYcSCeAtITncNxwPbkGsaM+bDqRrUVp2Og1aSG3bWIZvmja3Vtp7nBH9BXKajb2ljNsEJXY8J89RwhC5YE+/Fb3i24MWqSAkeXPbquP+2nX9awfE0rnVblYHBBaP9zjO75Th/wAOh+lGEW3Z/wDAIkTeFvstxq1uIpFimUxRsVOPmBJY++QB+ddzbHbrurHI+Zoj/wCO1w2hzGHUrdrq02eXbxM7hOsanqP0/Ku3Df8AFR6kP70cR/nWOPWjaLprYyLH5b2xgx/x7zzj6AZx/MVHFcSTm8sSCFv75ZI17mFup/HaaazGDxHqSDgpCzL9XwB+tXL63Fv4y0VcYBgaP/vkcfzqIS5W35f8EU9StrhE/jaxtzkoIY04H+1k/hxWvGAfA08bMV2RyjI9mPFZl3byHxzp0oTIMbEn0x/+urk8n/FMapbqMM1y8KL/ALxGP/Qq1hVb5fQnls2ctpU9hNcXBCrDHIqE4PyoO4/EgVseMzDOdEAbPnS7frGev8hWFN9l0vV40QDNpHJECUwJiMAfU5rU1UQ3E3hqaHmBNwB9wOf5VbilUVT1HJv2Zd0OWOHUfJH8KyQg+wbcP0aqPiqxE+q2s724nVonj27sHOM5Hv1qxbqsM01ynWG7Q/8AAWUKau67Bv0wzD70LLIP5Efka5faezxKl3DlbpmVokISOxnjaQ25lVWPQPIQckfTpXQXk4h1C5nHLxafIW/MVBF82haQBwFdR/OmaqMtqJBOWtkhAB67mNCnetctL3Dn7uG6gsIYbNcShiyk8f8ALFcj8c1L4UuTJbyBreSKRoNsR24BC9f1Jp2vSNbfa7aFM+URKcHDDbGoyKm8KSGa3kMsMqzpAvlbhgbe3H1FdVaV6DZFP4joxctb+DhMvJW1/pXnf9l3McMITyRMfMkErjB3A4IBHtjg+td1Oc+BUBHDxqD+LCs28sEm0TV1cCRbW/8ANCyHG5SBwD260YeTV0Oe5H4euY7mwNjJc790QxubJHHIrUvZxNpmmXgOGtLqNZT6HO01yWkTQWV/titJkZJzKwlXlVIAHJ7ZNdNquLezv4Dwl1F5gOeBKuCfzxWVSKhWsupb96BWn3x/EGWforxKv6H/AAqPxkJ/7KSSBdzJJjHc5GP60ssu/VDdIeA9ufwKn/GtKZBcalZwPym4yt/wEf4kVjKbVaM30RpGF4NGMiLYeEdOkjXdLCoMfGSc/wAP49KwNLvzHPe2yWcqRgyEDbjy2kAHP6/nXVDYmh3ttJuxatIoZeoxyK5e2vrxNeKXNswknCFlAwH7A/yrtw8+aM7mE1sdtf3Dx+FJbmHgrb5U/hXGXEsP2i2mvy266slMc552SjvXU3jbfBmP+ncfzrk9SuoYrSCDBZ/Jlt2x2G7g/mP1NY5ekk15smpudD4McQassMUm8TWnzOG6yDn+RqWHR7PVtMdriFfNaeRxIPvDn1rO0SMadJaXNvnyEnC5PcMNrH8TXRaJzpkWT3b/ANCNTi6riuaD6iglLc4GfwDd32nC/sWjln3MDGWIfIYgYPQ9O9YOoWXie2ZRqEd9JET0LHB/EV6vY6j/AGZoLXPkNNtuXj8teuS1VfDmuT3CxW5tyIt8gVpOpIJJ/nXZTzCrCEpNXSE6Kk7LQ8zTw/fahbLPZ6bdh9+CkcJKke5NdLNYa3YPBYTz2tl5kPmNFbrkgZx37816oGK9DXm1/enUPE9/OMhY1WEKRx3yRXRgMwWMnZoaocjKsWlWsM3nlPOn/wCesvJqpdxmXU7mFes8McY/4ExH8s1r4rPSIT+KLWE8eZ5Y3emGJ/pXs1WqdNsuSXQvS28qabbz5/dS6nJgewBVf/QaoawgeO1Vh8huFz+proLtCngdJQM7LoyZHb97WNqBQRwq4BBfPPsCa8/C1eelP5it7thPFYMN5ocmDve3jBIGSSCuM/mankgOy4ZTkyL098VZ8RQGa60JO8cJaX3AA4/Omit8ubdBXKjDVnY+FdTsb/RbWKB8TQxCOWE/eUj2p3iiwm1LQJorRiZVIby/74HUVwhmfT76HVoABLFIPNIH3488g+vHP4V6jJeQR2/nA/u9ua9FGE/dZ5qo8yVZ/VcfWlnt4LiIxTxB0PY9KGvYbzUL1rcfuhMcHPXNPqrmytNFTRfC1te68IFu5oE8ndtABzg9Mn610Ou+HLTSY7S4soNqqxWVu5yO5/Cs3T5zZ67p9xu2r5vlP9G4/niu91yx+3aTcW6/eZfl/wB7tWjqylGzZxfVqVKrzRR51c4aHaRkEqD+dStJtzx0qJWl3GKeCSCUMRtaqt4rXN5HZAgQ48yY/wB4dhn/AD0rB6HcpXV0Y9602qa7ZR24YwxrJIDj7+OuPbiu+8RzmXT9PuoJlti65DlcryPun2P9KyNBs0m8RWd24JjkWRVAHSMKR+pJ/DFWNRQNoumwvbSXUUcEsbRKM5CtgHHqK8HF1lVqadDFJ63Oe0syS6nApljdYbcAKnRCT0rS1+ZoYrdV++04C/karaEYmZxbQMgjtUVgRjc2SSR69K12t/tWuaUsn3U3TsPp0rjqySr69CUn0LnhqBrO1uLSX78c2WP+8AcVzNyv72CKS48sxXJhIXgsvOP8K6bRLj7Vf6ucAbbkLx6AVzOuLDDqk4ktJJyLhJFdc85HQ/jWNC/t5J9Taa9xHT3B8/xPp7TkMbXyozg8AtnJH5Csm9fydYHn3DPIJ2WRI/4TnO4exH8qktLiOCOS6Zgfs9xbhmB6Y6/zqDXJNusS+TCMCYkyZx/CCV/w+tbwbbsQ9EWZYVlmeTd99i350VJbKrWsR2dUB6+1FdFjK7NnxBafbtAu4gSGC+YpHYjmsDR7HybHR23AtM6yceiqT+eSa6+QbonTswwa5/SdiR6IiEkJHMOfY4NeDharVCUf62PSlTXPcg8TWr32t6ci8xmJt3/Aeaz9T0qOS8gF0mA3myCffgsuM7fw9PaukuDnXrX/AK4S/wBKp3SCXWtA3AEfMcEegrpw9aSUUu3+ZnVha5i2X9oQSW4nEchSBlKsOflI+U/jXYA/8VLcn+/bRE/ma5WdY4taDoxWVpZDNz2HIYZ9QK27Bppb+0knkO6WyG4nvgg/yNViffi/QiOjC4tGm8axzocJ9nBbjIJU8fqazJdbvr3WrCdrQPFb+bMCj5zGBjn3zW3C++bUrreFEamGIn2GT+pFcxZReVrUos5PPtsRkITliWOSM+meaVFJxfMr2VglE6y+crqem3i/LljEw/2WHT88VXllSfX/AOz1OC063TjsAF6/iQBU+sShPsxDYKzoc/iKILZE8WzSsPme0AH4Nz/OuWk7Ru+zLlHU53VBdRa0kiwRvtu5PKjB5DEdfp3q3ebG0/RmWI5RpQQeOcHP65qjrsVy+uLIkwEgudvkngk4O1s+lbSIk2naOcbY95Tb17Eda65S5YRZm48ysZ1mTKmqDaVZ4I5FB/2c10G1b+wK/wAMq1SmiWC/sQv8fmRH8Rn+Yq1pMmdNhGMFRtP4cVx15KUVNf1/VjoowaXKzK0q6M9rZ25HK3THGfQE5qy7iXV5bfd1mikC+ygk/qaoxQCDxF9m2YPnGVG7FSpq1YxO/iTU3bG2MKFPuR/9atJWTbXa/wCJKi9jH8S/aJNQ1Brfy96BZCGP3srggf59K2fD/wBoe2uPtSKsoYLuXuABj+dYviSG4nv70wTeU8cIkB/vjjIrV8O/a44biG6KssZG2VepJGTW9b/dk/8AhyIr3zQZvO8CQrjDKyRke4lwals4lmuPEVpKoMUm1iD3ypH9KqQsWs2sdvC6iD17cN/jUV/cPZXOtFDhpraMpjqTnHH4mrhUTqL0/wAiJQZzcf2yS5tRK0Ti5TasuOQIznDf57V113D/AGpooibAleISqx7NXELbQ2+oRWkl5NHIkxWYnOxx1JB7E9DXbaKo/swMufLZmZAT0Uniljfd5Zoqkr6GBprvP4dvJ5BtkXYpB9UGP5iugtjv1cuG/wBXBwP94/8A1qoWEJOgz8YeYzt9eTVnQZ1uY5pl9I1P1C//AF6567upSRvHRJGbqN8LC+1PeoaOeKN2U9Mk7awLmW/tNRAk2yywQH5s9Y8gjmtrWTnxKsZAIlWMEHv8xNc5cW13/atvsuTJE0G5gw5A3AFB+OK9DDKLhd9v0Oard6I7bUIv+JZYWu4k5UMD7cn+VcZNMJbPy7pflu2WWOVOeQxz+Ndfqs+Bdzj/AJdoSo9mP+RXFW7R297ZLeyGaAJ5yx7PvNjGOPepwS91sVTc7BbLZ4fKEEnys8n8q2NJGzSLUdcpu/PmooUCaREo/wCeQp2hOzaPbZ5wNv0wa8qrJuD9TWnTSZnXOyPQdQhEZbfd4XDYwxwQfzqr4Z1ALPhrV/MEzQtJ0Ck8nirV4QdF1PcPl+0nd6gccj6daztDE1tqDo7CeH7S2JMcudvX8Aa7Yq9CVydpG3F4gdRfpLHtkiBMeP4gDj+dcksIttXv7f8AjQRFvrt5/XNdB9lS4s9NdhmU3GR9CxOPpxVC40+C+17UzOD5g8vbIpwy8HkH/PSu3KlCNa0S3FydkQA5qDT4wfFwlb7lvbNL9MZ/xpYNBm22pfUrpdobzPmGR6Y471NpVhHbarrW1pDGLI8s2Sx7k+9e1jZWosiUJdUamqp5XgFQ/G8Rkt7MwP8AWufvYrbUoTCk0bSocx4Peut1cgeHLGFv4ngU/mK5zxH5sNxYzRQF8TFTjaoO4Y6nmuHKUp05X7jktLlePVhrOqGdvvx26qVz91snP8quCq1tbRQ75fs4jlmO6TB6mrNexTpqCsgV+ojKGUq3KEciscSahfQJaSmbYsZjl8/5VUjABXH3uK2qTFaoyqUlJkVjarbQYzudm3St/eNWaYKfQWlZFe94spmH3kHmKfQjmvVbCRpbKF5RiQqM15pBbLfanY2Uv+pmnHmD2GW/pXceI9QlsNKbySPOk/dRD1Y9KHNQV2c0/iMjx4VnjsFhli85JieRnAxzXJxRTXaxWzKEu7g+WF7L6n8BQtnfWxaa+s79rtvlLSLuGT1284xmr9npt/p+p2Wp3Y8iNpTbrbnBIBHBbHc+ntXl4rHRdKXI9TSmuhu28cdt4ntoIyAkNkUCntyBWddxO1vFawy+UY7ifbLtzznPPsQT+VasUf8AxVAfP/Lqf/QhWBrLLM2oxtA05W6LoqnGMoMmvnqE5VJJeRo0UvCayRarOsjBi1vERj+Edh/n1rdYLDrEpxgJakg56ciue8Jtby6nKbTzfntl3M+clgef6Vuamdt1dsOotCPzNGI/3lryHT+Ai8OwG1kufMb5rpFuun97PFZXiMyWuss8bLhlhkMTn/WYbHH51dvdatbDVdPVGLlIGgkKdRjBqh4tjhnvLCZydrQnDr/DyCDWlNP6wpPZr8hTa9nYmgUTeHr8MeZLoKzDnJBHP55rG1M/6dIrvItzE2JPQ7RgEe9b1qYYvDUwjbMZdsH6NVTW7cnVlIUN9piMisezAYb9BWtOa52jOcfdRqWyj7LD/uL/ACopIgfJT/dFFX7Rk8p1QwwBU5Fc1pBU6q1p/wA+vnfqwP8AWtnSZTLpcG77yDym+o4rN0+28nxdqZH3WjVh9Sef5V4tCPIqiZ3vVxZbnXGsWp/6Yv8A0qmR5rRThQv2VBIMe55/QVLqFwbfW7T5ch43Un06YqTTFD2kgYZz8p9+Ku/LBMt6swNWgsRqIF0wVnnEm7J+eIjnH+e1a1opR9LIYH/RpV47YwcVlahPCICjjJCgOMcoyNwc9BnHetCCVZ4bOVcgs8yspHQspbH8q7ZpuCOV/Ex6yOPDBA3NLdsxAHUknj9KzfDtpDNfSXUH+jy+e0rDO3Cg424/P8q1FLDQLKOJQZmA2E9iOf6VT8Mqs0EE7w+XIXkkJLZMrZ5x7DNZxbVOdu492hNWlkk8S2oHK5jj/EsD/SuguX8rV7CXH8RjJ9iD/hWBcLvawv2bG7Ueeew+Ufyra1E/6XYH1uAP0NZVVpFeTNUr3Zz2vWStqcfnyFZZLj5WJO0xY/pWzCZG03TWkPImG0f7JyB+mKydWj+06lAjTFZxdYCtyoXsQPpzWhdXWdGhuRuYrOhBbuu7Aq6nM4QRMNJMuaiP39i3pcD9QaNNYeffRg/cuCcemQKXVW2wwyY4SdCfzqGwx/aPmL/y8CQk+uG4rmWtE1+0Mu7bbr2nXPGMNGc+uOP61NYkm/1EnH+uA4P+yKfqoXy4m6mOZT+tGnoFWdxz5kzNn17f0qea9K77W/EpfEc/r8ct3qEtpG4jlKlgT3+Xp+NaPhlrpbdYblY1iMCyAKckEnqT3NMvrSGTVDNMmUMqxN7bl4P54/OrPh+F4bFnkYtKHMXPZVJAFdVSSWGsYxX7witXJ8RSx9t5kP4IB/Wo9YO/X7NOvnYXPsGz/Sn2cf8AxVF6cZVEVvoTj/CpbtA/iDTuM7VZvyrNaVU/IGvdZg67I8WqzxC3eWGKVbmdVxuQcfMPYiuhsLsR6NKzjHlg5GeATz/WsbxGjS63tRxAZYQGc8gDOOR3FQ2EDCa1s/NJaRtk4BzkqwyfxArrqRjUpR8jGDszoo1+w6Iu8/6uLDfXqaz/AAbE8WkTLIMSC4YEflWrqw8zTpE7uwA/E0zSf3cV4McC5Yj9K4VO9GXmzpekkZ17C0vjS3fbkLbsW/p/OuauLdv+Eislid47n5jOpJwX3A9PTvV271WWbVBdWkuZVlaELjOFIBzj8CavwyJLNqF8AWeO2XyWfqMg5P1r06V6cVfscztJuwt/NGNHieY5iubnzG91z3/AVgRfaLbU5109Q8Dt5STj5iueeAfqMmuh1GGGC6063ljLwx27eZ6KCAMn86ytD0toZ7ObzELTTsRGF+Yx885z6CnRajTbJndysdZZMs2nQ46bAD9azYbx7fRbyOJts9tMR+ZyKv6eNl1e246rNuA+ozWLeIItZETcR3mxT6ZVv8K8+lGLk0/U3lpYuXxSO1vY7gDyhdK0wz1RgM/hxWdpCzWaM8LA2gWZos8ttyefxq5rlzBZXwnmwVkGGjIzuHI/rWRZ2919nskhOIJDh4hzhCTj8a7aavRfZmb3sdIin7VpkJXciRGRz6cYz+ZrIn1e1t9fvo2m2t5UZI2ng8+3vW6Bu1WVz/yyiCge55P6YrjYP3mu3l70WQyAH6NgfyrfKUnX5n0RU24tWLcHi6xmkdSsvFx5G4Rnn/a6VatJkul1l4llUlIoV3LjJYn/ABrNSwhjidDlg0xlOT3zmtbSU85bgk8TahDGT7AA/wA69bMmlS0Dmm3Zmp4paWG10/ylDlbheC2M4Brk5F1O5viJ1jhtjMs6qGLkEDkA9uea3vFlxL9utoCf3KNHKD7k4qlWOUaUiZbhQaM0u0npXrlDc0o4OadsoxTuIM02RsRMfQZqG5u4rTYGDM7nCrGuSahk1SFF/fxTxkdQ0Lf4VNyeZW0F0XxJY200d9eqfOCkQxRZYoSOrYHU9B/9etjT9fv9a8R2EOoWLQLGJHXJHzSbev5GudXWoo9PScW0jSeWGkEcLAd++MVr2wvodS0+6ltfIhE4Q7nBbkEdBxjmuXG80sPJR3sYxpa3udXrdz9m00vn/louB754rlbzVNTvvLN1LB5TETRMOhIP+rz2Oa39bRrqNbdeoV5B9QMD+dcVqRs0ljlmhZ1aUyHaxHmZXJBHTIJ/Gvl8FFONpbm1RWdzvRJ/xO4Tjrbt/wChCsHUbJp0mkiuPIae9YGUDjIXAH4nir+jyI8SHeXK2yjJ9yc/y/Ssq+uxPp9hZyJv8y4eaVFHJUEnP8qmgnGpp0HUfuop+Fhdw6jaecsaRm1ZYlXrgEZJ+pzWxqPzXd0v96OJfwLVi6Gttaarp3kTvI0vnAb2ztUdBW3PJnU2XBJ3QADrn5ia0xOta/l+oUvhsYer2Lf29LdW0Mf7ufazN2MgwcjuOQauauqvo9hMVAGxoTj6f4rUXiJI47q8kmkkSYhWt2U/LJjHykeuatX1ubjwhtJ3SQkFW9cGtHK6ptsVviIdjL4ZRQvLqxHPrk0mq5vtJ0+dTyIjID9AK0Lhf+JfGGHRKydHLSWUKkkhIplGazpu6c+zM76tGqpbaPm7UVUiul8lP90UVuTc37SZU1bUbQEDa6zAAf3hz+o/Wo7A+Z4jvSP4YFH6mqkf7jV5b4f6t7g27H04GP1H61PYuV8R3gYAFoUIx9Tn9a86pCyl6HYpbEl/B9o1iKA4DvbS7c+oIxUXhx2fTD5gwwkYGrGqkrfaZMDjE5jP/AgRUyL9nvrmHACviUADv0P9Kzbvh0il8RjapaSx32oSRuqedbZcY+UgcHn1H9agtpxJp1hM7ZlkmbcMfcbYRj8sfnV3xHIsdpvP92RfrlTVHUImjv7KdRiznjycf3xEQPxI4/CuyjLnpK/9aGUlaRdmD/2NpyK6puUHzGH3Tt4/WoPDLM1tGWiH+q+VgPujP9Tk1evrVTplkZo90USr50X94Yx/Pmsnw6pS1JVjgRSF93A44UD9TUK0qbt3B+7IddqX8OWGM8XCMcj/AG62taO3TTMPvxOsg/AiqV1EP+EVi4/5Zq348Gr+rRM+lXSgclDWTd3FebNVsznPEFh9ovrNhcDPmESMW4C4zn8BUcnneeu5ytqreVGh4xnBGfoAK1b2DyNKs7y6QbhKJpARnkjp/KliAls7Oe4A3G98yTd6nj/61dCq+4l8jB7l7XgRod2yjLKuRUFowNto0g5LAq34jJ/UVJ4hcxaaAvVpV4/GqtiQlxbWz8SRXE2R9QSD+RrlpL/Z/v8AyNJVLTsaGscadKf7q7vyNSWCEWEJIxuG786bqx26Vcn/AKZmrcOPs8Wf+eYrmb/cmsX7xnSWzXC6lbZ4kUMD6HH/ANak8Mt5uiRtJ/rGZt31zV1WAvrnHov9arWUiW1/c2oACMfNUDtng/rWjm50nD0Zne0riWEK/wBs6nLnORGP0pLkf8TzTyOu1wPyB/pUtuTFJfuTgGUf+giqty7NrVhtbI/eHJH+zTTvP5foDnpYrayo/tO0nYZ8pGLe65HX25pljZJB4tcxqEiSDeMdMn5a0MG51q63/dWIRn/gVRaDuaO5uJOufIA74Xj9TzW3tHGjby/MztaVyW+lWbUrWBTkLulcfTp+pqv9qS1sr2T7wachT05IFQLKF1u7BIGFjXk/jVK/mSLTRNMm+FriXeuO2MZ/Oqp0k7R9P8xOpd3MixtDNqMifaW+1L/o6qBhWUE5JPXpXSzRKNWa2ACxzLCDgYAwx/oKr+G7Hy5AZJI7kpCpDdfKJ7VYvefE+nxnoVYn6CuitW5qjh2Q4LlhdjdZmCXtxJ1CWTZ/Eio7G0t49NtL+zLHyAC3OS3Zgfp6VHqEhl1WW37SmGPHtkk/yrU05Vg1G8tF6OfNUezdf5VnJ8tFW/pCi7yJFC/22koIxNb8H6H/AANVdTtVl1HT2zhhcBh+AOahNwlrqFpbyNh4rjaM945M7T/Sr9yhl1e0A/gDN+mP61j70JJ+Rq9TE8VI4eOYKGAglVh7HHNWNM063ttL+023mCIJGU3HLHBzuNSeI4jJc6fCOkrNGx9sZ/pVqP8AdeF0z2t629q/q8Y9xW99sdDKv2K+nJ43tk+wGK5ayXbZRd9y5/OtmWUw+CZ5Dw8kRbP+8azok2QxqeqqBXrZTD435inqFX/DuWlt4s5DXksv+9tXA/nVLFaHhPEl3nGBEkh/OQ/4V0Zq7USL6i+MYiLtZe/kgj2IlU/1qnitDxiSbh+VwlsXAYdf3i8fpWaaWTu9EFuGKM0DrQTXrljt9N3Umay9YniEPkHcZXwqBc9TQRJ2RoaRpjy3hv4L8rCrbYocBht79emT+ldNIolieNhwwxVeyiijtYhFB5I2j93jGKtAUmbUopIigtkgs47X70SR+Xg9xVTVxtsS/wDzzMbZ+hFaXSqOr/8AIIuR6x5rnrK8GjSXwl4sG1fI7Q/1rlNSSS3u2s42hMf2qNkWUklSeQR6j/Ctq3vPP147WyjQj+QP9awvEctm+rhbiKQLK4PnrwVK9Qp/Kvl8NFxq2fY5679y5oaXPKdLvCQBLxCCOhYk/wCOapXsFzZ69dzQRF/s7gQktgEBAW/E1oW9s0WiaYyHrOkjtjqCeP6Vna8LmV/OtbiVZZHLRAHhiWK4/LFbUWvaPzMpr3UGkmOa4srsW/kmKUbjtwX8zOT9K0pXz4mABwI0WRh7jIH86iSK4GgX8tw4adWA3p93EeCMfSrBh/4qKa5znfbqazqyTk38h7KxR8SmNmZp0aSLyDsKj7jZ4b/69adkEm8PTiE/uiG2fQCsrxM0scQ8hSZDCwbHTy+M1e8P3Hn6TMpTYy5BH1FRJP6vFhCXvNF1yH0yPB+/D+VYfh7IuvLJyBE0i/Q4q+DjQoOM7Iz+OKksYlW/tyDgnT8Y/L/GlB2hJCteVzOKMp256cdP/rUVqG3yc0Ue3QezJJog/h28bI5kklUjthuP5UxZseJIZc4820P6EGrOwtod0qjkmX/0I1lzSK15pN0pJYsqHJ/hYYIqIe8pL1KbNnVzmG1wFyblMDHvU9/KsDW8rHA3hSfTdx/hUWqDizHpdJ/Or00EU8LRyLlWGK5LpQjc2iZOoxC6ls4G+6ZwT+AJqGex+06Xd6aeGjy0J9O6mmwymSax3FmdZNrNu6kcVp3ube+tZlON/wC6b+Y/lW93BqK6C0buVZcah4XDFly0Q5bgZFcxp8sD6U7IxXbNM2W7DBAUfnXQm2EjahpudqSr58HsT1/X+dc7PYzmbUbX7PHAGmiLBOhPHA+p5/CuvDqNpK/mZ1XqdHqQ/wCJFbR92Eaj8cVaupdzQQkfLIfmHsKp6y6xxQEHhJkIH41Mshl1CUnhY0wPxP8A9auFq8U/UpS1ZV1+ZlhEEZyeZGHsvNNZmudEuABh4iWBz1IbIqWbbc6ndE8hLRgB7t/+qodJYyaJPcs2PMVv0GK3jG1NeRF7sm1yZbuws2Qkb5kYYqHTZVl8QyqpyUG7/wAdAp11EPsOkEjoV/8AQaTR7XyvEU8ucBrfn65otGNJr1IWs0aOuvjTzH0Mo2j8TV+2O+zhOP4RWfq53XNnH2JYn8qn0ly+lQg9gR+tcM1+5R0xfvWBDm9uvYqP0qrdt5eq2coGNwaI/XqKitpiNbvId3yyfd+q4FT6sdumSTf88mWT8jWsYcs0u6IuSqd9tcL0zLj9BVKErPrVqccojEj9KsWG14bhhyDcEj8qbp0X+k3lzj5QTGg+nJppctyL3ZYscCa7lJ+9LjP0AFQaOpj0wlhy0jt9csaqWtyRpLOTktuJ/E1rr8sKxeigVNS8U0/6saXOTvX8rxFOxYqAEzj6Go9TumGhRbAwbyiXbOOJDj8qsakhTU79mHARSf1qjrgdV0+JYw4EUeAo+Y89u3Bx+denRtJx+Ry7Nm14WhRY554sLAxVfKznBA5zWjKqN4iRyB+7t25+pqt4fYNppPlFCZiHJOfMP96nIxl1W7bPyqqoP5/4Vx1G3WkzoveCRm3ExbxhGmPlUBge5+9/WrD3EkXiyL/ni0Hlt9SeP5VI9sD4iWcnOLZufxFSC3FydQ5wzFVRsdCoyP1NaucdPQmmrMdrdgJ0jv0H762YOQO65yRVgnztVhli+ZXtywP4irVo5msY3bqyisnTd0WqyWm7iBWVeP4SQRXOpuUGn0N3oyfxB8tnFOODFMrZ/So55fK8Lx8ZY24UfUiptcRptEulzzsyKZCPNtNKQ/dPlkj1wM/zFFP+FF9mL7TKmshoPCkULqAR5S4HbkCs+tLxLP8ALaW/TfOD9cc1m19HkyvScu7InuIarwXl5aGKK0Ea/abbf5pH3f3jdvxqd6zdNknvY7eefiOCIxwgdwTyT+VduIo+0smtDN7lhZLqSHVRc3T3Hl2w2+YPmGWz/SrlUJQJIb5ySHEsVqo9AxDE1fpYaKi5JBETNOHNNxTq7DUCKqXuE+zMxwgnjJPpzVvNBAIwRkUyXqbsdxDLIyo6sR6VMDXGpYDTYbiaxeeOVstiLofbb0qOzk163jtNtxG+9jNN5q4IY84OO2fbtSKVV9UdtTZlDR/MMj0rmbK+1yCzihngtZHVfmJdsn8cUlnrupXdmW/s+NTuZT5kmAQDjAxUyQ3WurWJdDm8iNbmUYCiVcZ5woUf0pl7cmXWoFhj3xHLGORObeRsA59/SiKNLfQI3zt3XEiluw3ZBP07/hSWc10NXC3AEolvFUyqMbyoGD34Hf6ivmpRXPKSMJPRI6W+VbXRZdoyI1GB9KoTaWlxHo9u25di7nKnGRjJH54rWv032VyuM/JUMTebqce8Z2WwI98kf4V5VKo1G68zZrUdfwRR6XJbovy+UQBVCFD9pjPraqf0Fal2C0bqO4rM04+YluemLXH5GlTk3SbYpLWwuradJc2n7t9kqA4468ciodAj2aUGJyzjJH6Vvlc1g6Ywit5VPRZHA/OqpVHKi4kyjyyI0XOiD/db+ZqSzlG7TnbqbYr/ACpkXPhqM92Rj/OoY3MEWjkfxEA/iDW8FdSXmTs0a3lNRU9FYmoy0+fRlHTcG/UmsHaf7DtpweY9mR64auj0wqdMtd3/ADyFYU8Xl6Reopx5c78fjkfzqqO79TFm1rXy2e8dYpVk/UVog8ZrO1gbtDnZuH2biKuiVRCnP8Nck4/u16m8X7xzduDFqyq2NoujnB9RkVvaqrNYyFP9Yg8xfqOawrgG2vpH64uVY/QjGa3snGM1vW+KMjOLs2ZWozqGtL6I58t1z/uNwf6VnyiRvF7ndmJQJNvuBtH9ai1FvLsZ4ANzRfL/AMBzuWp9OHna3f3DkMQF2kHsQa7IrlptmcndlnWSjyWkP3t8yn6Ac1bsV3WhdR/rHJB9u1Z2sSwxajbDPIjbb7sflH862oo1hjWFTwgArkqaUYlrcyGlaA3zgZlYrEg9Tjj9TVuS0WDQ5bVSQY4CMH1xWNIzPqrQty0cpmb8AAtbQuDNbTggD5D0rWrePLYhbsqyz/aNL05l5cmPaPwq1YrKNUct3gB/Ws22gZrHSACGVx2/3TW5ZQiK8nZehVait7qaXn+Y6a1uyjcD7Vqc392JVX6ZNX9Hx/ZUP1P86woL0rJebj8kkx69eOK0NEmLaJG/93dx+JqatN8lvQqNRc5TnZvNtLlRxJcyj6g8D+Val4pm0q6A6tERWY8IfSbZQcS7PNQ+hzmtSyuVutMEwGNy/MtOrfRrowjrczfCxLeHxKTklmNX4H2aHLJnDOrPVXSglp4aYqMY34/3smrt0DB4ekQ/wx9PwpVdaj9RpaFNLYA2ltnrtzgcADn+lbBRd2QKoWeXvlZxnEOfzrQxXPXk2zSMTl9XQnUL/A/5Zxr+JyP61c1S2hltbOJ1UjzlGce9Ur52bxDLFn70kX6ZP9K1NWYbbPPG64X+ddrunD+uhgluzSaNYoVVFCqo4ArO0+LfbST7gHkdm5+tT3d4vkEqV6dDUOm/8eFufVBXP7yg2zVyTJPIZJzIeSY8frVTT5SyyggnLs3H1rTI3xybSDjjiqOmKptopd3POfzNSm+R3KcWtixppxFPD/zykP8A3yeaqwoF8Q3ci8BolXPocmp/MWHWXjbrcxAofp2/Ko7RPNvbu4zwH2gfQVe3M+6G0SalltOvAo58k8fhVe1/1elH0hz/AOO1bv2PlNt4IGc1SsWLzWikgGO1B59zVUtaViL2kZniWXGt6dlsq6OF9jTKh1uNNR1zynLfZY4DuKnGQT0z17VXUXVg5gd/PQjdArA73BPQdc19Hl9aNGioS3MnLW5cJzTVAWMIBgDpUL3DRFFubaeF2BIGN38qXN35JmWzZo8ZX94oLD2Ga73iadtx3uVrq0aTUraWIldx/fAdCByP1rRxVcPcvFv+wyArjcrSKCuenepIlv3Vytjwpxkyrg1H1mkuqBEtLUMf257cz/YsRg4BMy81WU39yJQsUVsEIBYtvYMegAHeq+uUrbjbZeLBeWIA9TUIv7UsB9oi5/2qtW/h+3Hlz3ZlvJI+Q0pyHPoBSw2TTRTNZ/ZUZhtlg2bWXnoPfHFcks1jfRAlNkEtzBGu7zVwOvNQw6jZSttW5iz9a27eeGGCTzEVCvWP+4o6VnCyS4NyU8h7ljmWCWMZTjjb+H61FPNL7xFJSEa6gjUlpowPUmqEmsWjfLav9plP3YouppH0/TpTubTykUeFfy0yyY6Ej3PJ9qv29vBCz+W8Cw3OA06AAEDqvsSc1rLMU1pEn3iloaz3uhxQ3KDP2pgYvbBJGe9XtFsbdL+B13KRdMFRuiDn+dSaQytG7Kd0bag20+2OP51o2Cr5lqMYk8+XzD3JGa8bE1XeSQ4LVJmxdf8AHrN/umqNrhryXI+7bxD+ZqzeTbbaT5GOVI/Sqlq2NQvOP+WcWPpg15VFe4zokX5PmGKw9JO2a1U8jypVP4NWuZMnNYFuTFqMGeAkswA9Rwf61ph17kkZN63OqyK51eIdQHZZGI/KtzNYGWFxqXeMnIPplanDLc1q9BhbHh6If9M6Z96HTl6FIfM/LFFy4HhyBhz+4C/jTlK+d5R4KWhA9icf4V3RW/qczeqNrK+tFVrbUY2tYSepRT+lFR7Fle1Rm2tzewQiB2UALgbc5x9TVdFlaWT5mYSE7w3Ab/69XhCO1SQxxI2TXrrCwvcm5Xkhurq3kt/tbLEy7WHXNRLYzyR7Xv5sKMcYGa0mZf4ajIyc1osNC2wNlQWUSg7jK/8A11bNMks08wss0w3dhKeKst8xwKaV4+tN4eArldbJAdwy7+rNk1ZhgQRurKpzwcDGajKOOhxSq5Awaj2UUBXm0i0OH3SiRDmLLZxU8UMysoa+mbjIyoFPDBuqmlOBSnSjJWsNMrLpjxX0t1FckyyKFIZeuKtR/axlXeL5hwVNHmAdTQZMqRnFc08O5FKSKstpdwW9utvMrfZjkA8cYxT0kv1Yu7xRkgfKuT0qUsMEZppYGplh20HNEz5tOkEO5J+rE/NSWSX9pG0KZMeScbsdavbSWp+cCj2U7WsTaLdyKC1c20YmkOUXAxUlkt3YweVEY3HJ54pS7fwq1IJfap+rtrUfukED6l9nNu6KqSOSWP1BxWlcy3U8LQgxsHGG3CqfnSelSpKxbCo1Dw13cpSSC3a/imLy+UIyoU7c5GK0PtN0fu+X+NQeZ2NNOAetE8DGTuUqiRUubZprmO4aeOOQDDMveoym/wAtJ5vOAORt+XFWZTEG3A4NVi3zZq/qtlYiTTdxl5GrA/vWJp9nDcQxCBZ9qgYHy0h4JK8ZqUTY7UfVtLEpxTJrdGRyPtkxLHk571KiQ26CHdIzg561ApUybc1MSsR+RsH1pPBX6mirWHmxgeYS4YMo+UhulMFmYP8AVXTRhm3EMQcmhp+PvVBLLvGAaX1J9w9t5DrmGby2H9offGMbeoqmY0YLmZnKrtAU4qfaB3+eq6WxiZ2H3271vTwsUZVKlzK1WYaPq9tcQHzmb70UnJwPT3qc6pb3FlDJazSl7ZzCYs7X2N0HPTBwKoanL9r1ZhK2RCvl/jU2laNDqlxI8wK8gLIpwRX1MMip1sPGonZnz082lSxDha6NvT5jJHDFcjYJzJCyr/BIO2e9NsYI4XlLzbDCfLlnY8/RR24xTZ/Ck9pAPJ1duJfNxMMkt/vdRUd7o2rz3fnvHaybl/5ZSEc9m9iK8arkeIi2orc9WlmlFrXQvm1GppPYZNrEB8w2/O4PQ59PWmWim1h+xXLgfZQFEUfWbPQ0Rf28wjLWtsZccyCbGfUdO9Jd6dr11eQyKkNpKoYCRpN4IPbArlWT4xvkcdDWWZYdK9yScz3MpijKtPDy0anHlj0Hq1F4dMe3EyPHbyx/dJGCvGMEVymord2moFPtSK6dWgGC31J61v6Lpluq/a5omkuGOfMY7jXq0eF6ukqkrI4J57B+7CNzPvddCi2ht47iDylLKfKzuYcAc9fWq51TWdUwFFrbXKHiZSc1seIbpmjhhKHyx2xWboQQXZLdjxXvYfh3CQjeSueLXzrEuXLF2M3UbvUdQaG3up4U2fekhXk+1WZbe9israSDUWw0e4LKoJT8afq8HlaplVxG4O2tKW1/4p+0l28+XXZHKcHFcvIrHK8wxTbblqZ1hqWvyIJbdIpJhxKzPhZB2JHY/SsuSG6vLqU3txt8wYeKD5VNbWiP5YuRjsaoSDN/Io69qUMmwdN3URzzTEy0cjrNDgWHQbaLKAB/MHc8N/hVgK0LwvEykpNI3zcZ3CsbSrtl06IE4xVo6ojRghc/jXwGLwcVWlbufaYetelF+Ro3V5d3CSQwPB8ykc54qC1S6WV5p5hllVSsROOB6moI7pGJY5UKcdavxFSM7gPrXMsJBKyN/aNjJbeRslLmVSe+c1RjtvKnE32iR2DFucdSMVfJQyHuPWopGhEe7FL2EUrIOYtC8x3qoAUuZSeUl5/SqwukWYFlYZ9qn+1BlyVK1zrDRWxTqX3K80GdPjtt3CqO1Vyxju3kB6ptxUlxKpXqw+lQ/JlGY1tCHczkSxW8Pkp+9P3RRUgMOKK6/ZRILQnRfv8ABNPWWJlyaZd2aTyESgMp7EVBFpk8O9bZT5eSyxk8LXQi7jpbwQTojgojjiQ9M+lWnIxtFY32k3IWERTZf5SPLPB9Kn0nzRpyo6kyITGxbswq0K5c3BFdmOABmkglSaPMTBgO4quU1MyEpbRHI4y/X9KhkiuoZUu0tismDHLEB8zA8598GmI0zUEhh84KWw3pSbZ/P3FozERnB6g1BeQJciRHWIPjEbd1rNsZY3UjMAu5ugrPt7xYZ47a6Vo5QMfNyG+hqe8ErKhiYPsfd5THqPSp6hcueUrAGq9zFO6qbeZUdefmXKtUdvercwttOJAcbW4wfSp7cz+SGni2Dt82asncZAxnhEm0qT1U9RU8bCIYOPxqubsPKbc7hJ6FTVaOxBkZppZJ4+ihj0/+vUCLVzdLAok2kjOCyj7oqWGRZYonQ5R+hqtHtX7nT0qSYXhWMW6RkP1LUDLWcVSlV4rveFLQuuW5+6fWoIotQglOGEid1ZsfiK0IlZox54Ge4BpogdHPCQioffNVr3UJrPM4g3xL/rQDgimTacnlpPZLHDcryD6063DSqftabJBwRjIai5RbU7xlTketUY7+GSc24mUSA9M0XFj9m2yWTMHzzHn5GHpSm2imYSTRKXHT2pBceHJJ3YxjI5qs0sV3IIoucfeKt0qxszlSTUtvBDBHshiVF9FoGUYvNtrtYZpRLG6kxseCcdjVmKdZHlUZDR/wntS3lnFcw4KnKcgg9DTYYp4rfczqzj+LpmpbsCRX8m6ktZWuCqpjMflE5z61LZyy/wBnRTuxkkZcnHU1cWSFkO88EVVgtRbzu8U223ccx9gfWpc0OwRXkM0PmK3yUQXiTxebCePXsaFtIUyI1X5iSQvenqsIj2BSo7baSYFVLl1M7PwEb9Mdanth5q7kOVPQ0xIhDGFTjkkk96dthsdNlKLgH5setb0U5SsjKo1GF2Yt1abdQ1GZm+6wEe09z/8AWrpPClji3RnBUnng9azG013htbRf9Y48yX69atNfmGZLW2Vt5+XCmv0KjC1BRPiKk17ZyZvW6zXk0mfuZ4q+II4owpYYHXnin6XYPbQYdvkHbFMJC5xg89xWbZ2RWlzQhhSSDcv3vpVCLLHyWPC9qvQTr5QC5XHrUc8DRMJlHFZo1aPPPFNksF40ydG9q63w7AkuhJt/1i96TV9Li1PTCSv70And3zUfh2NorNepQ8jNdEqnNA4YUnGprszH8SwCN/nPUcViaQP9IP1ruNXsDOPN67OlcfY2cpupeOFbmuilUTic1am1UGatCyyh8fKrYzXQx77jw7Hjpt696dJpJ1CymySMrwB61d0m0eLThB/dqZVEtS4Und+Zx+lRM2pyQ4BLDkEVFcweRqqjH8RFbWoadPFqiXUHynPzD0qDUojJsmH315zVqSlsYOm4vUqwBgZoSfkWUsPx5p4txkqDkP8AdqLUE8q+hCjaJ18st3yOR+dWZYbrzYngXO0/MPavgM0o8mJkj7PLqnNRQuwxNtBynpinC9SEFSM4OM5omsDcEss8qSAcEGq82n3EsKylo47nOGxyG968lxkj0hH1SVTt6yH7o/vVJEsxXzp5Tu7RKflFCWxiIzltvrU1xFMY1aGXaeflPes/esMqaizFJG3EfSpTN+6wjhht6ihVmkwWOSe9VZ9PYAywK0TKOADwT6VK1Am85JG2s+2T+7imthJEyWwe61aFvu5AGVFJcWBkh8pQAPeqhFsGRheKKmXTL/aP3kPT/nmaK7vZ+ZFzr4rZTIKstb4+9SEBTwKUyZXFaWNSrLCnmBqoCw/4mBvVIXcPnXHDehrUZdwqMigLFOSXEh4qKWcMuAgP4VcdTxtFRNu/iqXqOxnGBqa1pu5ZN2Parr8HFOaSbyjwfxrKwygtl5oztx9RStoiKu6UnAq7AHAwSKtFjtweauxNjFOneUN6jn+8eppotp3wPWtjNPjjzT5STPh08jG6U8dqtW+l28UzMB88n3j61Y8r3qRY2BzTsIxW0yUSH5ePWrMdq6xAEtxWowzzSRqe4p8oGalr5jYJ4qw1mvYVexSYp8oGDNopY/LMwzR/ZTLHwwGPatwrVaSJfSp5UBkCxYRlQTj9Kia22Y3dfatMwtkkEj6VH9n3H5h0pcozHMTyzHygT9KkMLSYB7VswRxRNx3pXCZ9ST0qOUdjI+zSk5RtppZbaYxbSDgDritvyFyABS7dpx1o9mBzo0+YAKTg+lC6fLNMwbPC44rclX94CRxThEu7A4zWbpJDMFFlVceUfzqULk1oraGNnIHU0CFAxJ70lBiKXl/KR8vPtVOAG81dIFUNHD8zMehY9BVjXb2Kws0I/wBa/Cr71h2Wq3FhaeUEBkbljjHNfRZNgnOXN2PEzTGKmuQ6nUntdHs5p4SGupOMjqKzvCyr9rkvbkFnY4AFYLzXOpXOGYjPduAK3k1XT7K2VI24QYFfW8llY+bVVOd1sdct8kqugYIPesuTUoIhs3hm+tcPNql3dS7g+BUtvPbxcytKX7selZeyS3KeJvsegWsyyx7s4qee8C23D7lHTtXCf21ap3zTz4jtomHkZmQ9jml7JdDVYl2NWbWyNQFoMFCetbNlfQiEQ8B4z90CuViOkaom3eLWZxkN6GoRZ6jphNxLi5j/AIjC3IHrjvVSpq1jKNaSd2ehLdQzDBHB6iofs1uJjKsIBPeuEj8RhRjJ/Hitqx1wtDmVyp9GHFZqlbY2+sRfxGjOYYruSDdjHOKnt3EK4C1ysutyefJlvM/DpSS+IWXZtPy45B7Vfs2L6xBO51mYZYszYD1iahpkU4OGChqzoNeYybiVKD+HNXZdZhERdBkdwacYSiyJ1ac1qc9fFracI7EgSKR+BFdP8ktqLu2JeJh8hJrj9Tc3bb16dq3PD2oNar/Z84WSMqWhIHTnkH868LPqLsqh6OSVkpOBoqQT935/pTZY95+bitGOJW/edzUVxEin5D36V8o0fUEEFuyy4LD8ae1k3mH5ql8oHluTVoEMKmwzO+xMY8fkaDDIAVIz71ecquMHrTBj1pWKKRtiBkflTBHxzWg0TTHCttpBbjZmrghMgWT5R8h6f3aKs7B7fnRW1ibFzzREuW4x1PpUwKleOM1DKeMVDBEIvlhY7R/yzJ4p3NS+CBURC+lJ8+cg/hShDt+tMCIdac0YK81IIPlyaFicR7WpAQG33HfjGKGGfpVoxHbxUAWlYLlVlMYyg5p6zS5wBgVMVHShU3eg+tKwEWD2q7HF8o5BqAxsBmpIg7HDMBTTE0S+WopMUxt+cFwT60iqQME5ouLlHkCmtIAp208LURGafMHKRCRsZzTln+Xbmn+UDUUkWzPFDqAkOElRtk5JqNZBu2lefrUwX/vmp5rj5SLk9wKDFj+81TiHP8X51JjFFwsZ7RISDsPFRlVSTJ8ytPd2puwSfKehqLhYqI+7GDRKT2NWHs2xx0FQiKYNgdPeruFhgOY8MakBIjGKlMWPmzURkUjGahsLDJGCn97xim5A5HarCgd8MKRlQKcLilcRyXiPS7ie4iuoVZ/JBOByfWs77XY3WPtxkSZRgSLwfx9a7Jt3mjjGapTWkF+hWW3idu2RXqYLN3hla1zycZlaxEr3OPJi3FftBY9goyTViKwaUZitpmA/5aynA/Kt+30iBJMw2qrn+JVrWt7EoNpXj8q6K2f1avwaGNHJadP4tTlI9MZxycH0UY/nVhdKVvlYZHfPNdUbBD0VifanRWOJCRhf96vOni683eUjvjhKMFaMTnW0eIqgLyCEdBms+bRlLBIJ2HqSK7BoXzzT4rVYMnZ1qoY3EQ+GbFLA0Z7xOEOi3UcgyVmX2O0/yoNtNAMqlyCe6yjFd61urDAHWmvZQs24rkmulZxi0rXOd5Rh29jh9l6/lqImyBwZmBFTeQ5kP2hw4PDbRytdiLKDP3f0pjaTAeiVlVzPFS+0XTyzDx+ycr9hgHzbTx2zUsVhZzSojiPjqK6FNPgEgwBVxbKKM5Uc/SsvrVd/aNfqVH+U5OTSIfN3QPEv+zt/wNRXOk3IyyXKmNj029P1rsfsHoOary2/lnBWtf7TxUVpMh5Zh39k4gWVwhB+U/QVo2mnztMs7uM7SqhR0/8Ar10MdoGlBK1e8lWj27M/Wsq2OxFePLUlc0o4GhQlzRRjxQzeZ8rirZszIQ7HPpg1cWMJwBilK5rkSOsriHH3s59TQYf73WrKodwp5iWnYCn9nDe9H2fbV4KB0prLmpsMpxxbSfejaf736VOQQeKjLY+8eaaQMZsP940U/wAz3FFbWJNBbT5fmOTUkVhh8kVqx2gwABnFS+UFbGKfsx+1RnLYcZx1/OmizYVqHGOlC4z0quUXtDPFvj+Gn+Rt5xWiFBOaGRSMU+UXOZ4hXGdtRtbITnbV9gBxUe3NHKHOU/sqj+FaZ5CdhV/yQetN8oCl7MPaFL7MD2pVtFAxtq+FDegpVhXzM0ezQ/aFH7CjHpUg09avrGqtSySKPaj2aE6jM82CgVGLFc9K0epxTlUbgTV+zQe0ZmmwXHSom0wN90kVssF3HNDKAuRUOkhqozBOlHP3jSjTMdcmtYmlAzU+yQ/aMz/sYI7Co/sA/vmtQxA+9MMPtR7NB7QyZNNJY4bNCWCrj96TWhJCQelIUHTFT7IftCsLcD+KhoBt9asFCKjEbA53miwXKUtv8v3v0qp9gYn5a2GBApgGahxHcprbqqhaU2gI4q35XqKkVaFEm5Q+wg8kAmgWKf3QK0xHR5QPWq5AuUFgVeKd5S+lXfJUUzA7CmoD5iFbfHQUhiyelT4oAp2JbKxt89qfHb7RVnbS7R3p2FzlX7MPSmfYl9Ku4xRijlC5VFoMYAoWzQHkVbGD3p6jHoaORBcrfZgZMA0fYwKt4B60HaOlOyJuyobQdjQ1ip5PWrO4ZpwI9afImF2URYqPSpBYp6VdGB0OfrSHPfinyILsptZAnO2oTbZ7AVpHioCuO9KyHcom0PaphbL3FWsUu3iiyFcq+So7UhgX0qdlpAM0tB3K7QIRyKqy2qN2xWkYqgZcUuURnfZR6UVb2N/dX8qKdhHUDCb/AK1E20EDJ45oor0nFWOW7GyyRoemagaaP+6aKKwlFG0WwlkRcbWYjH61EZ0UD5Mn1oorJ7ljWm74o+0L1xz9KKKYmO83LDCil83HtRRQMCwbpTxIAOlFFIA3g9KTvRRR1BiGVFGTkH0FKJI2ztz1ooqhEgAwCRQWx9KKKGMiJzSEgDkZooqQHJLH0wQafuBBA60UVTAhfaW5XB+tQ/ePFFFIkcEyM9aNgU5zRRUstDZEDCmKoVcv+GKKKxe4NsGC7gBS4xRRQPoOA4o3Z6H9KKKYBz3OeKjCqOhNFFAmSrCCMhv0pxj296KKBsTBwBmmYJGR2ooqkSKNzUpyBg85oooAekfIHTIpTHg9elFFAAd7AAHp600kk4x0oopFDQjFqAH/AIuKKKtbCY8ZHSkJYZB5oopsEAJPWhqKKzZY0ykghVHPrTi/7tOByaKKSJIy57AUDHDEUUUANZ2J4X9ajaQY5FFFAFTfRRRTEf/Z"/>
          <p:cNvSpPr>
            <a:spLocks noChangeAspect="1" noChangeArrowheads="1"/>
          </p:cNvSpPr>
          <p:nvPr/>
        </p:nvSpPr>
        <p:spPr bwMode="auto">
          <a:xfrm>
            <a:off x="4445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2296" name="Picture 8" descr="http://img.mp.itc.cn/upload/20160501/76ee9c68d0804109b340d6c579ba752b_t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404664"/>
            <a:ext cx="5904656" cy="59549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39952" y="2420888"/>
            <a:ext cx="25922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/>
              <a:t>5</a:t>
            </a:r>
            <a:endParaRPr lang="zh-CN" alt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9" name="Picture 11" descr="https://gss2.bdstatic.com/9fo3dSag_xI4khGkpoWK1HF6hhy/baike/c0%3Dbaike92%2C5%2C5%2C92%2C30/sign=317f7d99a18b87d6444fa34d6661435d/7dd98d1001e93901a35c42967bec54e736d196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32656"/>
            <a:ext cx="6840760" cy="601475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7884368" y="908720"/>
            <a:ext cx="830997" cy="50405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C00000"/>
                </a:solidFill>
              </a:rPr>
              <a:t>巧笑东邻女伴，采桑径里逢迎。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332656"/>
            <a:ext cx="820891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/>
              <a:t>                   破阵子         晏殊</a:t>
            </a:r>
            <a:endParaRPr lang="zh-CN" altLang="en-US" sz="2800" dirty="0" smtClean="0"/>
          </a:p>
          <a:p>
            <a:pPr>
              <a:lnSpc>
                <a:spcPct val="150000"/>
              </a:lnSpc>
            </a:pPr>
            <a:r>
              <a:rPr lang="zh-CN" altLang="en-US" sz="2800" dirty="0" smtClean="0"/>
              <a:t>燕子来时新社，梨花落后清明。池上碧苔三四点，叶底黄鹂一两声。日长飞絮轻。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/>
              <a:t>巧笑东邻女伴，采桑径里逢迎。疑怪昨宵春梦好，元是今朝斗草赢。笑从双脸生。</a:t>
            </a:r>
            <a:endParaRPr lang="zh-CN" altLang="en-US" sz="2800" dirty="0"/>
          </a:p>
        </p:txBody>
      </p:sp>
      <p:pic>
        <p:nvPicPr>
          <p:cNvPr id="3" name="Picture 2" descr="https://gss2.bdstatic.com/9fo3dSag_xI4khGkpoWK1HF6hhy/baike/crop%3D0%2C14%2C600%2C396%3Bc0%3Dbaike80%2C5%2C5%2C80%2C26/sign=18df4d94e3c4b74520dbed56f2cc3226/86d6277f9e2f07083ab2e1bde124b899a801f2d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3789040"/>
            <a:ext cx="3600400" cy="23762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260648"/>
            <a:ext cx="824440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C00000"/>
                </a:solidFill>
              </a:rPr>
              <a:t>注释：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⑴破阵子：词牌名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⑵新社：社日是古代</a:t>
            </a:r>
            <a:r>
              <a:rPr lang="zh-CN" altLang="en-US" sz="2400" dirty="0" smtClean="0">
                <a:solidFill>
                  <a:srgbClr val="0000FF"/>
                </a:solidFill>
              </a:rPr>
              <a:t>祭土地神</a:t>
            </a:r>
            <a:r>
              <a:rPr lang="zh-CN" altLang="en-US" sz="2400" dirty="0" smtClean="0"/>
              <a:t>的日子，以祈丰收，有春秋两社。新社即春社，时间在立春后、清明前。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⑶碧苔：碧绿色的苔草。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⑷</a:t>
            </a:r>
            <a:r>
              <a:rPr lang="zh-CN" altLang="en-US" sz="2400" dirty="0" smtClean="0">
                <a:solidFill>
                  <a:srgbClr val="C00000"/>
                </a:solidFill>
              </a:rPr>
              <a:t>飞絮：飘荡着的柳絮。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⑸</a:t>
            </a:r>
            <a:r>
              <a:rPr lang="zh-CN" altLang="en-US" sz="2400" dirty="0" smtClean="0">
                <a:solidFill>
                  <a:srgbClr val="C00000"/>
                </a:solidFill>
              </a:rPr>
              <a:t>巧笑：形容少女美好的笑容。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⑹逢迎：相逢。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⑺疑怪：诧异、奇怪。这里是</a:t>
            </a:r>
            <a:r>
              <a:rPr lang="zh-CN" altLang="en-US" sz="2400" dirty="0" smtClean="0">
                <a:solidFill>
                  <a:srgbClr val="0000FF"/>
                </a:solidFill>
              </a:rPr>
              <a:t>“怪不得”</a:t>
            </a:r>
            <a:r>
              <a:rPr lang="zh-CN" altLang="en-US" sz="2400" dirty="0" smtClean="0"/>
              <a:t>的意思。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⑻斗草：古代妇女的一种游戏，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⑼双脸：指脸颊。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2574" y="404664"/>
            <a:ext cx="8496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燕子来时新社，梨花落后清明。池上碧苔三四点，叶底黄鹂一两声。日长飞絮轻。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/>
              <a:t>巧笑东邻女伴，采桑径里逢迎。疑怪昨宵春梦好，元是今朝斗草赢。笑从双脸生。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23528" y="1556792"/>
            <a:ext cx="8604448" cy="26776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译文</a:t>
            </a:r>
          </a:p>
          <a:p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燕子飞来正赶上社祭之时，飘落的梨花告知清明的到来。几片碧苔点缀着池中清水，躲在树叶中的黄鹂在发出鸣叫，白天时长，柳絮飘飞。</a:t>
            </a:r>
          </a:p>
          <a:p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在采桑的路上邂逅巧笑着的东邻女伴。怪不得我昨晚做了个春宵美梦，原来它是预兆我今天斗草获得胜利啊</a:t>
            </a:r>
            <a:r>
              <a:rPr lang="en-US" altLang="zh-CN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!</a:t>
            </a:r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不由得脸颊上也浮现出了笑意。</a:t>
            </a:r>
            <a:endParaRPr lang="zh-CN" altLang="en-US" sz="24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" name="Picture 2" descr="https://gss2.bdstatic.com/9fo3dSag_xI4khGkpoWK1HF6hhy/baike/crop%3D0%2C14%2C600%2C396%3Bc0%3Dbaike80%2C5%2C5%2C80%2C26/sign=18df4d94e3c4b74520dbed56f2cc3226/86d6277f9e2f07083ab2e1bde124b899a801f2d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4654576"/>
            <a:ext cx="2520280" cy="16633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404664"/>
            <a:ext cx="8496944" cy="32409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赏析：</a:t>
            </a:r>
            <a:b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　　这首词以轻淡的笔触，描写了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古代少女们春天生活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的一个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小小片段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，展示在读者面前的却是一副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情趣盎然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的图画。表现了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春天的勃勃生机和青春的美好。 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/>
            </a:r>
            <a:b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词的上片写景；下片写人。</a:t>
            </a:r>
            <a:endParaRPr lang="zh-CN" altLang="en-US" sz="2800" b="1" u="sng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" name="Picture 2" descr="https://gss2.bdstatic.com/9fo3dSag_xI4khGkpoWK1HF6hhy/baike/crop%3D0%2C14%2C600%2C396%3Bc0%3Dbaike80%2C5%2C5%2C80%2C26/sign=18df4d94e3c4b74520dbed56f2cc3226/86d6277f9e2f07083ab2e1bde124b899a801f2d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3884091"/>
            <a:ext cx="3456384" cy="2281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332656"/>
            <a:ext cx="8208912" cy="32409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/>
              <a:t>                   破阵子         晏殊</a:t>
            </a:r>
            <a:endParaRPr lang="zh-CN" altLang="en-US" sz="2800" dirty="0" smtClean="0"/>
          </a:p>
          <a:p>
            <a:pPr>
              <a:lnSpc>
                <a:spcPct val="150000"/>
              </a:lnSpc>
            </a:pPr>
            <a:r>
              <a:rPr lang="zh-CN" altLang="en-US" sz="2800" dirty="0" smtClean="0"/>
              <a:t>燕子来时新社，梨花落后清明。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/>
              <a:t>池上碧苔三四点，叶底黄鹂一两声。日长飞絮轻。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/>
              <a:t>巧笑东邻女伴，采桑径里逢迎。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/>
              <a:t>疑怪昨宵春梦好，元是今朝斗草赢。笑从双脸生。</a:t>
            </a:r>
            <a:endParaRPr lang="zh-CN" altLang="en-US" sz="2800" dirty="0"/>
          </a:p>
        </p:txBody>
      </p:sp>
      <p:pic>
        <p:nvPicPr>
          <p:cNvPr id="3" name="Picture 2" descr="https://gss2.bdstatic.com/9fo3dSag_xI4khGkpoWK1HF6hhy/baike/crop%3D0%2C14%2C600%2C396%3Bc0%3Dbaike80%2C5%2C5%2C80%2C26/sign=18df4d94e3c4b74520dbed56f2cc3226/86d6277f9e2f07083ab2e1bde124b899a801f2d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3789040"/>
            <a:ext cx="3600400" cy="23762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31840" y="2276872"/>
            <a:ext cx="25922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/>
              <a:t>1---5</a:t>
            </a:r>
            <a:endParaRPr lang="zh-CN" altLang="en-US" sz="9600" dirty="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gss1.bdstatic.com/-vo3dSag_xI4khGkpoWK1HF6hhy/baike/c0%3Dbaike92%2C5%2C5%2C92%2C30/sign=bc127d944dc2d562e605d8bf8678fb8a/c995d143ad4bd11376da64c658afa40f4bfb052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404664"/>
            <a:ext cx="3024336" cy="5933747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755576" y="548680"/>
            <a:ext cx="446449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          观</a:t>
            </a:r>
            <a:r>
              <a:rPr lang="zh-CN" altLang="en-US" sz="2400" b="1" dirty="0"/>
              <a:t>刈</a:t>
            </a:r>
            <a:r>
              <a:rPr lang="zh-CN" altLang="en-US" sz="2400" b="1" dirty="0" smtClean="0"/>
              <a:t>麦      白居易</a:t>
            </a:r>
            <a:endParaRPr lang="zh-CN" altLang="en-US" sz="2400" dirty="0"/>
          </a:p>
          <a:p>
            <a:r>
              <a:rPr lang="zh-CN" altLang="en-US" sz="2400" dirty="0">
                <a:solidFill>
                  <a:srgbClr val="C00000"/>
                </a:solidFill>
              </a:rPr>
              <a:t>田家少闲月，五月人倍忙。</a:t>
            </a:r>
          </a:p>
          <a:p>
            <a:r>
              <a:rPr lang="zh-CN" altLang="en-US" sz="2400" dirty="0">
                <a:solidFill>
                  <a:srgbClr val="C00000"/>
                </a:solidFill>
              </a:rPr>
              <a:t>夜来南风起，小麦覆陇</a:t>
            </a:r>
            <a:r>
              <a:rPr lang="zh-CN" altLang="en-US" sz="2400" dirty="0" smtClean="0">
                <a:solidFill>
                  <a:srgbClr val="C00000"/>
                </a:solidFill>
              </a:rPr>
              <a:t>黄。</a:t>
            </a:r>
            <a:endParaRPr lang="zh-CN" altLang="en-US" sz="2400" dirty="0">
              <a:solidFill>
                <a:srgbClr val="C00000"/>
              </a:solidFill>
            </a:endParaRPr>
          </a:p>
          <a:p>
            <a:r>
              <a:rPr lang="zh-CN" altLang="en-US" sz="2400" dirty="0"/>
              <a:t>妇姑荷箪</a:t>
            </a:r>
            <a:r>
              <a:rPr lang="zh-CN" altLang="en-US" sz="2400" dirty="0" smtClean="0"/>
              <a:t>食，</a:t>
            </a:r>
            <a:r>
              <a:rPr lang="zh-CN" altLang="en-US" sz="2400" dirty="0"/>
              <a:t>童稚携壶</a:t>
            </a:r>
            <a:r>
              <a:rPr lang="zh-CN" altLang="en-US" sz="2400" dirty="0" smtClean="0"/>
              <a:t>浆，</a:t>
            </a:r>
            <a:endParaRPr lang="zh-CN" altLang="en-US" sz="2400" dirty="0"/>
          </a:p>
          <a:p>
            <a:r>
              <a:rPr lang="zh-CN" altLang="en-US" sz="2400" dirty="0"/>
              <a:t>相随饷</a:t>
            </a:r>
            <a:r>
              <a:rPr lang="zh-CN" altLang="en-US" sz="2400" dirty="0" smtClean="0"/>
              <a:t>田去，</a:t>
            </a:r>
            <a:r>
              <a:rPr lang="zh-CN" altLang="en-US" sz="2400" dirty="0"/>
              <a:t>丁壮在南</a:t>
            </a:r>
            <a:r>
              <a:rPr lang="zh-CN" altLang="en-US" sz="2400" dirty="0" smtClean="0"/>
              <a:t>冈。</a:t>
            </a:r>
            <a:endParaRPr lang="zh-CN" altLang="en-US" sz="2400" dirty="0"/>
          </a:p>
          <a:p>
            <a:r>
              <a:rPr lang="zh-CN" altLang="en-US" sz="2400" dirty="0"/>
              <a:t>足蒸暑土气，背灼炎</a:t>
            </a:r>
            <a:r>
              <a:rPr lang="zh-CN" altLang="en-US" sz="2400" dirty="0" smtClean="0"/>
              <a:t>天光，</a:t>
            </a:r>
            <a:endParaRPr lang="zh-CN" altLang="en-US" sz="2400" dirty="0"/>
          </a:p>
          <a:p>
            <a:r>
              <a:rPr lang="zh-CN" altLang="en-US" sz="2400" dirty="0"/>
              <a:t>力尽不知热，但惜夏日</a:t>
            </a:r>
            <a:r>
              <a:rPr lang="zh-CN" altLang="en-US" sz="2400" dirty="0" smtClean="0"/>
              <a:t>长。</a:t>
            </a:r>
            <a:endParaRPr lang="zh-CN" altLang="en-US" sz="2400" dirty="0"/>
          </a:p>
          <a:p>
            <a:r>
              <a:rPr lang="zh-CN" altLang="en-US" sz="2400" dirty="0">
                <a:solidFill>
                  <a:srgbClr val="C00000"/>
                </a:solidFill>
              </a:rPr>
              <a:t>复有贫妇人，抱子在其</a:t>
            </a:r>
            <a:r>
              <a:rPr lang="zh-CN" altLang="en-US" sz="2400" dirty="0" smtClean="0">
                <a:solidFill>
                  <a:srgbClr val="C00000"/>
                </a:solidFill>
              </a:rPr>
              <a:t>旁，</a:t>
            </a:r>
            <a:endParaRPr lang="zh-CN" altLang="en-US" sz="2400" dirty="0">
              <a:solidFill>
                <a:srgbClr val="C00000"/>
              </a:solidFill>
            </a:endParaRPr>
          </a:p>
          <a:p>
            <a:r>
              <a:rPr lang="zh-CN" altLang="en-US" sz="2400" dirty="0">
                <a:solidFill>
                  <a:srgbClr val="C00000"/>
                </a:solidFill>
              </a:rPr>
              <a:t>右手秉遗</a:t>
            </a:r>
            <a:r>
              <a:rPr lang="zh-CN" altLang="en-US" sz="2400" dirty="0" smtClean="0">
                <a:solidFill>
                  <a:srgbClr val="C00000"/>
                </a:solidFill>
              </a:rPr>
              <a:t>穗，</a:t>
            </a:r>
            <a:r>
              <a:rPr lang="zh-CN" altLang="en-US" sz="2400" dirty="0">
                <a:solidFill>
                  <a:srgbClr val="C00000"/>
                </a:solidFill>
              </a:rPr>
              <a:t>左臂悬敝</a:t>
            </a:r>
            <a:r>
              <a:rPr lang="zh-CN" altLang="en-US" sz="2400" dirty="0" smtClean="0">
                <a:solidFill>
                  <a:srgbClr val="C00000"/>
                </a:solidFill>
              </a:rPr>
              <a:t>筐。</a:t>
            </a:r>
            <a:endParaRPr lang="zh-CN" altLang="en-US" sz="2400" dirty="0">
              <a:solidFill>
                <a:srgbClr val="C00000"/>
              </a:solidFill>
            </a:endParaRPr>
          </a:p>
          <a:p>
            <a:r>
              <a:rPr lang="zh-CN" altLang="en-US" sz="2400" dirty="0">
                <a:solidFill>
                  <a:srgbClr val="C00000"/>
                </a:solidFill>
              </a:rPr>
              <a:t>听其相顾</a:t>
            </a:r>
            <a:r>
              <a:rPr lang="zh-CN" altLang="en-US" sz="2400" dirty="0" smtClean="0">
                <a:solidFill>
                  <a:srgbClr val="C00000"/>
                </a:solidFill>
              </a:rPr>
              <a:t>言，</a:t>
            </a:r>
            <a:r>
              <a:rPr lang="zh-CN" altLang="en-US" sz="2400" dirty="0">
                <a:solidFill>
                  <a:srgbClr val="C00000"/>
                </a:solidFill>
              </a:rPr>
              <a:t>闻者为</a:t>
            </a:r>
            <a:r>
              <a:rPr lang="zh-CN" altLang="en-US" sz="2400" dirty="0" smtClean="0">
                <a:solidFill>
                  <a:srgbClr val="C00000"/>
                </a:solidFill>
              </a:rPr>
              <a:t>悲伤。</a:t>
            </a:r>
            <a:endParaRPr lang="zh-CN" altLang="en-US" sz="2400" dirty="0">
              <a:solidFill>
                <a:srgbClr val="C00000"/>
              </a:solidFill>
            </a:endParaRPr>
          </a:p>
          <a:p>
            <a:r>
              <a:rPr lang="zh-CN" altLang="en-US" sz="2400" dirty="0">
                <a:solidFill>
                  <a:srgbClr val="C00000"/>
                </a:solidFill>
              </a:rPr>
              <a:t>家田输税</a:t>
            </a:r>
            <a:r>
              <a:rPr lang="zh-CN" altLang="en-US" sz="2400" dirty="0" smtClean="0">
                <a:solidFill>
                  <a:srgbClr val="C00000"/>
                </a:solidFill>
              </a:rPr>
              <a:t>尽，</a:t>
            </a:r>
            <a:r>
              <a:rPr lang="zh-CN" altLang="en-US" sz="2400" dirty="0">
                <a:solidFill>
                  <a:srgbClr val="C00000"/>
                </a:solidFill>
              </a:rPr>
              <a:t>拾此充饥肠。</a:t>
            </a:r>
          </a:p>
          <a:p>
            <a:r>
              <a:rPr lang="zh-CN" altLang="en-US" sz="2400" dirty="0"/>
              <a:t>今我何</a:t>
            </a:r>
            <a:r>
              <a:rPr lang="zh-CN" altLang="en-US" sz="2400" dirty="0" smtClean="0"/>
              <a:t>功德，</a:t>
            </a:r>
            <a:r>
              <a:rPr lang="zh-CN" altLang="en-US" sz="2400" dirty="0"/>
              <a:t>曾不事</a:t>
            </a:r>
            <a:r>
              <a:rPr lang="zh-CN" altLang="en-US" sz="2400" dirty="0" smtClean="0"/>
              <a:t>农桑。</a:t>
            </a:r>
            <a:endParaRPr lang="zh-CN" altLang="en-US" sz="2400" dirty="0"/>
          </a:p>
          <a:p>
            <a:r>
              <a:rPr lang="zh-CN" altLang="en-US" sz="2400" dirty="0"/>
              <a:t>吏禄三百</a:t>
            </a:r>
            <a:r>
              <a:rPr lang="zh-CN" altLang="en-US" sz="2400" dirty="0" smtClean="0"/>
              <a:t>石，</a:t>
            </a:r>
            <a:r>
              <a:rPr lang="zh-CN" altLang="en-US" sz="2400" dirty="0"/>
              <a:t>岁晏有</a:t>
            </a:r>
            <a:r>
              <a:rPr lang="zh-CN" altLang="en-US" sz="2400" dirty="0" smtClean="0"/>
              <a:t>余粮。</a:t>
            </a:r>
            <a:endParaRPr lang="zh-CN" altLang="en-US" sz="2400" dirty="0"/>
          </a:p>
          <a:p>
            <a:r>
              <a:rPr lang="zh-CN" altLang="en-US" sz="2400" dirty="0"/>
              <a:t>念此私自</a:t>
            </a:r>
            <a:r>
              <a:rPr lang="zh-CN" altLang="en-US" sz="2400" dirty="0" smtClean="0"/>
              <a:t>愧，</a:t>
            </a:r>
            <a:r>
              <a:rPr lang="zh-CN" altLang="en-US" sz="2400" dirty="0"/>
              <a:t>尽日不能</a:t>
            </a:r>
            <a:r>
              <a:rPr lang="zh-CN" altLang="en-US" sz="2400" dirty="0" smtClean="0"/>
              <a:t>忘。</a:t>
            </a:r>
            <a:r>
              <a:rPr lang="zh-CN" altLang="en-US" sz="2400" dirty="0"/>
              <a:t> </a:t>
            </a:r>
            <a:r>
              <a:rPr lang="zh-CN" altLang="en-US" sz="2400" dirty="0">
                <a:solidFill>
                  <a:srgbClr val="C00000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5536" y="476672"/>
            <a:ext cx="4572000" cy="55444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        月夜    </a:t>
            </a:r>
            <a:endParaRPr lang="en-US" altLang="zh-CN" sz="4000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             刘方平 </a:t>
            </a: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更深月色半人家，北斗阑干南斗斜。 </a:t>
            </a:r>
            <a:b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</a:br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今夜偏知春气暖，虫声新透绿窗纱。 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" name="Picture 2" descr="https://timgsa.baidu.com/timg?image&amp;quality=80&amp;size=b9999_10000&amp;sec=1506396479868&amp;di=26f179b4f299711a8083662fdd045178&amp;imgtype=jpg&amp;src=http%3A%2F%2Fstatic7.photo.sina.com.cn%2Fbmiddle%2F49ad5d21t6f823587076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620688"/>
            <a:ext cx="3672408" cy="2628068"/>
          </a:xfrm>
          <a:prstGeom prst="rect">
            <a:avLst/>
          </a:prstGeom>
          <a:noFill/>
        </p:spPr>
      </p:pic>
      <p:pic>
        <p:nvPicPr>
          <p:cNvPr id="5" name="Picture 4" descr="https://timgsa.baidu.com/timg?image&amp;quality=80&amp;size=b9999_10000&amp;sec=1506396568218&amp;di=99b317d2078a36ff7b7261f6cacafdef&amp;imgtype=0&amp;src=http%3A%2F%2Foss.p.t262.com%2Fcpic%2F1f%2F1b%2F82a73bea08342fd224bce5413f481b1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3573016"/>
            <a:ext cx="3600400" cy="25800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imgsrc.baidu.com/baike/pic/item/e1bf8725fbf2627335a80f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04664"/>
            <a:ext cx="3888432" cy="58491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8436" name="AutoShape 4" descr="http://img1.imgtn.bdimg.com/it/u=3092663679,2016030428&amp;fm=27&amp;gp=0.jpg"/>
          <p:cNvSpPr>
            <a:spLocks noChangeAspect="1" noChangeArrowheads="1"/>
          </p:cNvSpPr>
          <p:nvPr/>
        </p:nvSpPr>
        <p:spPr bwMode="auto">
          <a:xfrm>
            <a:off x="4445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32040" y="1844824"/>
            <a:ext cx="3888432" cy="23083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华文细黑" pitchFamily="2" charset="-122"/>
                <a:ea typeface="华文细黑" pitchFamily="2" charset="-122"/>
              </a:rPr>
              <a:t>妇姑荷</a:t>
            </a:r>
            <a:r>
              <a:rPr lang="en-US" altLang="zh-CN" sz="2400" dirty="0" smtClean="0">
                <a:latin typeface="华文细黑" pitchFamily="2" charset="-122"/>
                <a:ea typeface="华文细黑" pitchFamily="2" charset="-122"/>
              </a:rPr>
              <a:t>(</a:t>
            </a:r>
            <a:r>
              <a:rPr lang="en-US" altLang="zh-CN" sz="2400" dirty="0" err="1" smtClean="0">
                <a:latin typeface="华文细黑" pitchFamily="2" charset="-122"/>
                <a:ea typeface="华文细黑" pitchFamily="2" charset="-122"/>
              </a:rPr>
              <a:t>hè</a:t>
            </a:r>
            <a:r>
              <a:rPr lang="en-US" altLang="zh-CN" sz="2400" dirty="0" smtClean="0">
                <a:latin typeface="华文细黑" pitchFamily="2" charset="-122"/>
                <a:ea typeface="华文细黑" pitchFamily="2" charset="-122"/>
              </a:rPr>
              <a:t>)</a:t>
            </a:r>
            <a:r>
              <a:rPr lang="zh-CN" altLang="en-US" sz="2400" dirty="0" smtClean="0">
                <a:latin typeface="华文细黑" pitchFamily="2" charset="-122"/>
                <a:ea typeface="华文细黑" pitchFamily="2" charset="-122"/>
              </a:rPr>
              <a:t>箪（</a:t>
            </a:r>
            <a:r>
              <a:rPr lang="en-US" altLang="zh-CN" sz="2400" dirty="0" err="1" smtClean="0">
                <a:latin typeface="华文细黑" pitchFamily="2" charset="-122"/>
                <a:ea typeface="华文细黑" pitchFamily="2" charset="-122"/>
              </a:rPr>
              <a:t>dān</a:t>
            </a:r>
            <a:r>
              <a:rPr lang="zh-CN" altLang="en-US" sz="2400" dirty="0" smtClean="0">
                <a:latin typeface="华文细黑" pitchFamily="2" charset="-122"/>
                <a:ea typeface="华文细黑" pitchFamily="2" charset="-122"/>
              </a:rPr>
              <a:t>）食，</a:t>
            </a:r>
            <a:endParaRPr lang="en-US" altLang="zh-CN" sz="2400" dirty="0" smtClean="0">
              <a:latin typeface="华文细黑" pitchFamily="2" charset="-122"/>
              <a:ea typeface="华文细黑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华文细黑" pitchFamily="2" charset="-122"/>
                <a:ea typeface="华文细黑" pitchFamily="2" charset="-122"/>
              </a:rPr>
              <a:t>童稚携壶浆， 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华文细黑" pitchFamily="2" charset="-122"/>
                <a:ea typeface="华文细黑" pitchFamily="2" charset="-122"/>
              </a:rPr>
              <a:t>相随饷（</a:t>
            </a:r>
            <a:r>
              <a:rPr lang="en-US" altLang="zh-CN" sz="2400" dirty="0" err="1" smtClean="0">
                <a:latin typeface="华文细黑" pitchFamily="2" charset="-122"/>
                <a:ea typeface="华文细黑" pitchFamily="2" charset="-122"/>
              </a:rPr>
              <a:t>xiǎng</a:t>
            </a:r>
            <a:r>
              <a:rPr lang="zh-CN" altLang="en-US" sz="2400" dirty="0" smtClean="0">
                <a:latin typeface="华文细黑" pitchFamily="2" charset="-122"/>
                <a:ea typeface="华文细黑" pitchFamily="2" charset="-122"/>
              </a:rPr>
              <a:t>）田去，</a:t>
            </a:r>
            <a:endParaRPr lang="en-US" altLang="zh-CN" sz="2400" dirty="0" smtClean="0">
              <a:latin typeface="华文细黑" pitchFamily="2" charset="-122"/>
              <a:ea typeface="华文细黑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华文细黑" pitchFamily="2" charset="-122"/>
                <a:ea typeface="华文细黑" pitchFamily="2" charset="-122"/>
              </a:rPr>
              <a:t>丁壮在南冈。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55576" y="692696"/>
            <a:ext cx="568863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/>
              <a:t>          商山早行</a:t>
            </a:r>
            <a:r>
              <a:rPr lang="en-US" altLang="zh-CN" sz="3600" b="1" dirty="0" smtClean="0"/>
              <a:t>     </a:t>
            </a:r>
          </a:p>
          <a:p>
            <a:pPr>
              <a:lnSpc>
                <a:spcPct val="150000"/>
              </a:lnSpc>
            </a:pPr>
            <a:r>
              <a:rPr lang="en-US" altLang="zh-CN" sz="3600" b="1" dirty="0" smtClean="0"/>
              <a:t>                       </a:t>
            </a:r>
            <a:r>
              <a:rPr lang="zh-CN" altLang="en-US" sz="3600" b="1" dirty="0" smtClean="0"/>
              <a:t>温庭筠</a:t>
            </a:r>
            <a:endParaRPr lang="zh-CN" altLang="en-US" sz="3600" dirty="0" smtClean="0"/>
          </a:p>
          <a:p>
            <a:pPr>
              <a:lnSpc>
                <a:spcPct val="150000"/>
              </a:lnSpc>
            </a:pPr>
            <a:r>
              <a:rPr lang="zh-CN" altLang="en-US" sz="3600" dirty="0" smtClean="0"/>
              <a:t>晨起动征铎，客行悲故乡。</a:t>
            </a:r>
          </a:p>
          <a:p>
            <a:pPr>
              <a:lnSpc>
                <a:spcPct val="150000"/>
              </a:lnSpc>
            </a:pPr>
            <a:r>
              <a:rPr lang="zh-CN" altLang="en-US" sz="3600" dirty="0" smtClean="0"/>
              <a:t>鸡声茅店月，人迹板桥霜。</a:t>
            </a:r>
          </a:p>
          <a:p>
            <a:pPr>
              <a:lnSpc>
                <a:spcPct val="150000"/>
              </a:lnSpc>
            </a:pPr>
            <a:r>
              <a:rPr lang="zh-CN" altLang="en-US" sz="3600" dirty="0" smtClean="0"/>
              <a:t>槲叶落山路，枳花明驿墙。</a:t>
            </a:r>
          </a:p>
          <a:p>
            <a:pPr>
              <a:lnSpc>
                <a:spcPct val="150000"/>
              </a:lnSpc>
            </a:pPr>
            <a:r>
              <a:rPr lang="zh-CN" altLang="en-US" sz="3600" dirty="0" smtClean="0"/>
              <a:t>因思杜陵梦，凫雁满回塘。</a:t>
            </a:r>
            <a:endParaRPr lang="zh-CN" altLang="en-US" sz="3600" dirty="0"/>
          </a:p>
        </p:txBody>
      </p:sp>
      <p:pic>
        <p:nvPicPr>
          <p:cNvPr id="5" name="Picture 2" descr="http://photocdn.sohu.com/20151220/mp49567239_1450613755941_1_th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620688"/>
            <a:ext cx="2393617" cy="180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404664"/>
            <a:ext cx="856895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/>
              <a:t>              卜算子</a:t>
            </a:r>
            <a:r>
              <a:rPr lang="en-US" altLang="zh-CN" sz="3600" b="1" dirty="0" smtClean="0"/>
              <a:t>·  </a:t>
            </a:r>
            <a:r>
              <a:rPr lang="zh-CN" altLang="en-US" sz="3600" b="1" dirty="0" smtClean="0"/>
              <a:t>咏梅     陆游</a:t>
            </a:r>
            <a:endParaRPr lang="zh-CN" altLang="en-US" sz="3600" dirty="0" smtClean="0"/>
          </a:p>
          <a:p>
            <a:pPr>
              <a:lnSpc>
                <a:spcPct val="150000"/>
              </a:lnSpc>
            </a:pPr>
            <a:r>
              <a:rPr lang="zh-CN" altLang="en-US" sz="3600" dirty="0" smtClean="0"/>
              <a:t>    驿外断桥边，寂寞开无主。已是黄昏独自愁，更著风和雨。    无意苦争春，一任群芳妒。零落成泥碾作尘，只有香如故。</a:t>
            </a:r>
            <a:endParaRPr lang="zh-CN" altLang="en-US" sz="3600" dirty="0"/>
          </a:p>
        </p:txBody>
      </p:sp>
      <p:pic>
        <p:nvPicPr>
          <p:cNvPr id="1026" name="Picture 2" descr="https://timgsa.baidu.com/timg?image&amp;quality=80&amp;size=b9999_10000&amp;sec=1506404021767&amp;di=fa994dd8c3f368714dc8c2fc2094baf7&amp;imgtype=0&amp;src=http%3A%2F%2Fi.dimg.cc%2F97%2F44%2F98%2F22%2F58%2F14%2Fa2%2F9d%2F0e%2F7d%2Fad%2F92%2F4c%2F22%2F35%2Ff6.jpg"/>
          <p:cNvPicPr>
            <a:picLocks noChangeAspect="1" noChangeArrowheads="1"/>
          </p:cNvPicPr>
          <p:nvPr/>
        </p:nvPicPr>
        <p:blipFill>
          <a:blip r:embed="rId2" cstate="print"/>
          <a:srcRect r="27201"/>
          <a:stretch>
            <a:fillRect/>
          </a:stretch>
        </p:blipFill>
        <p:spPr bwMode="auto">
          <a:xfrm>
            <a:off x="2123728" y="3933056"/>
            <a:ext cx="5256584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332656"/>
            <a:ext cx="8208912" cy="32409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/>
              <a:t>                   破阵子         晏殊</a:t>
            </a:r>
            <a:endParaRPr lang="zh-CN" altLang="en-US" sz="2800" dirty="0" smtClean="0"/>
          </a:p>
          <a:p>
            <a:pPr>
              <a:lnSpc>
                <a:spcPct val="150000"/>
              </a:lnSpc>
            </a:pPr>
            <a:r>
              <a:rPr lang="zh-CN" altLang="en-US" sz="2800" dirty="0" smtClean="0"/>
              <a:t>燕子来时新社，梨花落后清明。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/>
              <a:t>池上碧苔三四点，叶底黄鹂一两声。日长飞絮轻。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/>
              <a:t>巧笑东邻女伴，采桑径里逢迎。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/>
              <a:t>疑怪昨宵春梦好，元是今朝斗草赢。笑从双脸生。</a:t>
            </a:r>
            <a:endParaRPr lang="zh-CN" altLang="en-US" sz="2800" dirty="0"/>
          </a:p>
        </p:txBody>
      </p:sp>
      <p:pic>
        <p:nvPicPr>
          <p:cNvPr id="3" name="Picture 2" descr="https://gss2.bdstatic.com/9fo3dSag_xI4khGkpoWK1HF6hhy/baike/crop%3D0%2C14%2C600%2C396%3Bc0%3Dbaike80%2C5%2C5%2C80%2C26/sign=18df4d94e3c4b74520dbed56f2cc3226/86d6277f9e2f07083ab2e1bde124b899a801f2d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3789040"/>
            <a:ext cx="3600400" cy="23762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7584" y="1052736"/>
            <a:ext cx="784887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0" dirty="0" smtClean="0">
                <a:latin typeface="Perpetua Titling MT" pitchFamily="18" charset="0"/>
                <a:ea typeface="+mj-ea"/>
              </a:rPr>
              <a:t>    课外古诗词背诵</a:t>
            </a:r>
            <a:endParaRPr lang="en-US" altLang="zh-CN" sz="6000" dirty="0" smtClean="0">
              <a:latin typeface="Perpetua Titling MT" pitchFamily="18" charset="0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6000" dirty="0">
                <a:latin typeface="Perpetua Titling MT" pitchFamily="18" charset="0"/>
                <a:ea typeface="+mj-ea"/>
              </a:rPr>
              <a:t> </a:t>
            </a:r>
            <a:r>
              <a:rPr lang="en-US" altLang="zh-CN" sz="6000" dirty="0" smtClean="0">
                <a:latin typeface="Perpetua Titling MT" pitchFamily="18" charset="0"/>
                <a:ea typeface="+mj-ea"/>
              </a:rPr>
              <a:t>     </a:t>
            </a:r>
            <a:r>
              <a:rPr lang="zh-CN" altLang="en-US" sz="6000" dirty="0" smtClean="0">
                <a:latin typeface="Perpetua Titling MT" pitchFamily="18" charset="0"/>
                <a:ea typeface="+mj-ea"/>
              </a:rPr>
              <a:t>（共</a:t>
            </a:r>
            <a:r>
              <a:rPr lang="en-US" altLang="zh-CN" sz="6000" dirty="0" smtClean="0">
                <a:latin typeface="Perpetua Titling MT" pitchFamily="18" charset="0"/>
                <a:ea typeface="+mj-ea"/>
              </a:rPr>
              <a:t>10</a:t>
            </a:r>
            <a:r>
              <a:rPr lang="zh-CN" altLang="en-US" sz="6000" dirty="0" smtClean="0">
                <a:latin typeface="Perpetua Titling MT" pitchFamily="18" charset="0"/>
                <a:ea typeface="+mj-ea"/>
              </a:rPr>
              <a:t>首）</a:t>
            </a:r>
            <a:endParaRPr lang="en-US" altLang="zh-CN" sz="6000" dirty="0" smtClean="0">
              <a:latin typeface="Perpetua Titling MT" pitchFamily="18" charset="0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6000" dirty="0" smtClean="0">
                <a:latin typeface="Perpetua Titling MT" pitchFamily="18" charset="0"/>
                <a:ea typeface="+mj-ea"/>
              </a:rPr>
              <a:t>        初三上期</a:t>
            </a:r>
            <a:endParaRPr lang="zh-CN" altLang="en-US" sz="6000" dirty="0">
              <a:latin typeface="Perpetua Titling MT" pitchFamily="18" charset="0"/>
              <a:ea typeface="+mj-ea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39952" y="2420888"/>
            <a:ext cx="25922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/>
              <a:t>6</a:t>
            </a:r>
            <a:endParaRPr lang="zh-CN" altLang="en-US" sz="9600" dirty="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timgsa.baidu.com/timg?image&amp;quality=80&amp;size=b9999_10000&amp;sec=1506516673782&amp;di=f88ccf0113d0ffd25faf9e4f4b682e4c&amp;imgtype=0&amp;src=http%3A%2F%2Fs15.sinaimg.cn%2Fmiddle%2F71931eb9g7728def94fce%26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908720"/>
            <a:ext cx="6552728" cy="490763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596336" y="1268760"/>
            <a:ext cx="738664" cy="410445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9900"/>
                </a:solidFill>
                <a:latin typeface="宋体" pitchFamily="2" charset="-122"/>
                <a:ea typeface="宋体" pitchFamily="2" charset="-122"/>
              </a:rPr>
              <a:t> 簌簌衣巾落枣花</a:t>
            </a:r>
            <a:endParaRPr lang="zh-CN" altLang="en-US" sz="3600" b="1" dirty="0">
              <a:solidFill>
                <a:srgbClr val="0099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timgsa.baidu.com/timg?image&amp;quality=80&amp;size=b9999_10000&amp;sec=1506517792624&amp;di=801106592537841d36994b4a895ae662&amp;imgtype=0&amp;src=http%3A%2F%2Fwww.uus8.org%2Fc%2F102%2F32%2F5.1%2520%25CD%25BC7%2520%25C7%25E5%25A1%25B6%25E1%25D9%25B7%25E7%25B9%25E3%25D2%25E5%25A1%25B7%25D6%25D0%25CA%25D6%25D2%25A1%25E7%25D2%25B3%25B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548680"/>
            <a:ext cx="3816424" cy="4754889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1043608" y="5517232"/>
            <a:ext cx="32512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村南村北响缲</a:t>
            </a:r>
            <a:r>
              <a:rPr lang="en-US" altLang="zh-CN" sz="2800" dirty="0" err="1" smtClean="0"/>
              <a:t>sāo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车</a:t>
            </a:r>
            <a:endParaRPr lang="zh-CN" altLang="en-US" sz="2800" dirty="0"/>
          </a:p>
        </p:txBody>
      </p:sp>
      <p:pic>
        <p:nvPicPr>
          <p:cNvPr id="7172" name="Picture 4" descr="https://timgsa.baidu.com/timg?image&amp;quality=80&amp;size=b9999_10000&amp;sec=1506517892488&amp;di=dde74ce0d7e07857ceafbc297f55a2b6&amp;imgtype=0&amp;src=http%3A%2F%2Fcimg2.163.com%2Fcatchimg%2F20100413%2F7SGIIT43_0.jpg"/>
          <p:cNvPicPr>
            <a:picLocks noChangeAspect="1" noChangeArrowheads="1"/>
          </p:cNvPicPr>
          <p:nvPr/>
        </p:nvPicPr>
        <p:blipFill>
          <a:blip r:embed="rId3" cstate="print"/>
          <a:srcRect r="22721"/>
          <a:stretch>
            <a:fillRect/>
          </a:stretch>
        </p:blipFill>
        <p:spPr bwMode="auto">
          <a:xfrm>
            <a:off x="4932040" y="836712"/>
            <a:ext cx="3494115" cy="3024336"/>
          </a:xfrm>
          <a:prstGeom prst="rect">
            <a:avLst/>
          </a:prstGeom>
          <a:noFill/>
        </p:spPr>
      </p:pic>
      <p:pic>
        <p:nvPicPr>
          <p:cNvPr id="7174" name="Picture 6" descr="https://timgsa.baidu.com/timg?image&amp;quality=80&amp;size=b9999_10000&amp;sec=1506517989499&amp;di=0919f7e1e74db5986935fcb212982bd7&amp;imgtype=0&amp;src=http%3A%2F%2Fwww.sczlb.com%2Fuploads%2Fpictures%2F2015%2F08%2FHK95cj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4077072"/>
            <a:ext cx="2880320" cy="19550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64288" y="620688"/>
            <a:ext cx="738664" cy="38164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9900"/>
                </a:solidFill>
                <a:latin typeface="宋体" pitchFamily="2" charset="-122"/>
                <a:ea typeface="宋体" pitchFamily="2" charset="-122"/>
              </a:rPr>
              <a:t>牛衣古柳卖黄瓜。</a:t>
            </a:r>
            <a:endParaRPr lang="zh-CN" altLang="en-US" sz="3600" dirty="0">
              <a:solidFill>
                <a:srgbClr val="009900"/>
              </a:solidFill>
            </a:endParaRPr>
          </a:p>
        </p:txBody>
      </p:sp>
      <p:sp>
        <p:nvSpPr>
          <p:cNvPr id="25602" name="AutoShape 2"/>
          <p:cNvSpPr>
            <a:spLocks noChangeAspect="1" noChangeArrowheads="1"/>
          </p:cNvSpPr>
          <p:nvPr/>
        </p:nvSpPr>
        <p:spPr bwMode="auto">
          <a:xfrm>
            <a:off x="44450" y="-1622425"/>
            <a:ext cx="3162300" cy="33813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604" name="AutoShape 4"/>
          <p:cNvSpPr>
            <a:spLocks noChangeAspect="1" noChangeArrowheads="1"/>
          </p:cNvSpPr>
          <p:nvPr/>
        </p:nvSpPr>
        <p:spPr bwMode="auto">
          <a:xfrm>
            <a:off x="44450" y="-1622425"/>
            <a:ext cx="3162300" cy="33813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606" name="AutoShape 6"/>
          <p:cNvSpPr>
            <a:spLocks noChangeAspect="1" noChangeArrowheads="1"/>
          </p:cNvSpPr>
          <p:nvPr/>
        </p:nvSpPr>
        <p:spPr bwMode="auto">
          <a:xfrm>
            <a:off x="44450" y="-1622425"/>
            <a:ext cx="3162300" cy="33813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608" name="AutoShape 8"/>
          <p:cNvSpPr>
            <a:spLocks noChangeAspect="1" noChangeArrowheads="1"/>
          </p:cNvSpPr>
          <p:nvPr/>
        </p:nvSpPr>
        <p:spPr bwMode="auto">
          <a:xfrm>
            <a:off x="44450" y="-1622425"/>
            <a:ext cx="3162300" cy="33813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5609" name="Picture 9" descr="C:\Users\user\Desktop\51980157h815485d6c805&amp;6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404664"/>
            <a:ext cx="4628216" cy="5832648"/>
          </a:xfrm>
          <a:prstGeom prst="rect">
            <a:avLst/>
          </a:prstGeom>
          <a:noFill/>
        </p:spPr>
      </p:pic>
      <p:pic>
        <p:nvPicPr>
          <p:cNvPr id="25611" name="Picture 11" descr="http://www.qsn365.com/img/07/07/30/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4293096"/>
            <a:ext cx="2369840" cy="17773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timgsa.baidu.com/timg?image&amp;quality=80&amp;size=b9999_10000&amp;sec=1506516350181&amp;di=027722e20cebb474bdbbe19c56ce5f28&amp;imgtype=0&amp;src=http%3A%2F%2Fimg.ziyuanku.com%2Fupload%2Farticle%2F2016%2F201610%2F6361206061270449776558484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76672"/>
            <a:ext cx="4320480" cy="5559441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5364088" y="2204864"/>
            <a:ext cx="3480440" cy="14748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6600CC"/>
                </a:solidFill>
                <a:latin typeface="宋体" pitchFamily="2" charset="-122"/>
                <a:ea typeface="宋体" pitchFamily="2" charset="-122"/>
              </a:rPr>
              <a:t>日高人渴漫思茶。</a:t>
            </a:r>
            <a:endParaRPr lang="en-US" altLang="zh-CN" sz="3200" b="1" dirty="0" smtClean="0">
              <a:solidFill>
                <a:srgbClr val="6600CC"/>
              </a:solidFill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6600CC"/>
                </a:solidFill>
                <a:latin typeface="宋体" pitchFamily="2" charset="-122"/>
                <a:ea typeface="宋体" pitchFamily="2" charset="-122"/>
              </a:rPr>
              <a:t>敲门试问野人家。</a:t>
            </a:r>
            <a:endParaRPr lang="zh-CN" altLang="en-US" sz="3200" dirty="0">
              <a:solidFill>
                <a:srgbClr val="66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404664"/>
            <a:ext cx="806489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 smtClean="0">
                <a:solidFill>
                  <a:srgbClr val="6600CC"/>
                </a:solidFill>
                <a:latin typeface="宋体" pitchFamily="2" charset="-122"/>
                <a:ea typeface="宋体" pitchFamily="2" charset="-122"/>
              </a:rPr>
              <a:t>          浣溪沙     苏 轼</a:t>
            </a:r>
          </a:p>
          <a:p>
            <a:pPr>
              <a:lnSpc>
                <a:spcPct val="200000"/>
              </a:lnSpc>
            </a:pPr>
            <a:r>
              <a:rPr lang="zh-CN" altLang="en-US" sz="3200" b="1" dirty="0" smtClean="0">
                <a:solidFill>
                  <a:srgbClr val="6600CC"/>
                </a:solidFill>
                <a:latin typeface="宋体" pitchFamily="2" charset="-122"/>
                <a:ea typeface="宋体" pitchFamily="2" charset="-122"/>
              </a:rPr>
              <a:t>   簌簌</a:t>
            </a:r>
            <a:r>
              <a:rPr lang="en-US" altLang="zh-CN" sz="3200" b="1" dirty="0" err="1" smtClean="0">
                <a:solidFill>
                  <a:srgbClr val="6600CC"/>
                </a:solidFill>
                <a:latin typeface="宋体" pitchFamily="2" charset="-122"/>
                <a:ea typeface="宋体" pitchFamily="2" charset="-122"/>
              </a:rPr>
              <a:t>sù</a:t>
            </a:r>
            <a:r>
              <a:rPr lang="zh-CN" altLang="en-US" sz="3200" b="1" dirty="0" smtClean="0">
                <a:solidFill>
                  <a:srgbClr val="6600CC"/>
                </a:solidFill>
                <a:latin typeface="宋体" pitchFamily="2" charset="-122"/>
                <a:ea typeface="宋体" pitchFamily="2" charset="-122"/>
              </a:rPr>
              <a:t>衣巾落枣花，村南村北响缲</a:t>
            </a:r>
            <a:r>
              <a:rPr lang="en-US" altLang="zh-CN" sz="3200" dirty="0" err="1" smtClean="0">
                <a:solidFill>
                  <a:srgbClr val="6600CC"/>
                </a:solidFill>
              </a:rPr>
              <a:t>sāo</a:t>
            </a:r>
            <a:r>
              <a:rPr lang="zh-CN" altLang="en-US" sz="3200" b="1" dirty="0" smtClean="0">
                <a:solidFill>
                  <a:srgbClr val="6600CC"/>
                </a:solidFill>
                <a:latin typeface="宋体" pitchFamily="2" charset="-122"/>
                <a:ea typeface="宋体" pitchFamily="2" charset="-122"/>
              </a:rPr>
              <a:t>车，牛衣古柳卖黄瓜。</a:t>
            </a:r>
            <a:r>
              <a:rPr lang="en-US" altLang="zh-CN" sz="3200" b="1" dirty="0" smtClean="0">
                <a:solidFill>
                  <a:srgbClr val="6600CC"/>
                </a:solidFill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sz="3200" b="1" dirty="0" smtClean="0">
                <a:solidFill>
                  <a:srgbClr val="6600CC"/>
                </a:solidFill>
                <a:latin typeface="宋体" pitchFamily="2" charset="-122"/>
                <a:ea typeface="宋体" pitchFamily="2" charset="-122"/>
              </a:rPr>
              <a:t>酒困路长惟欲睡，日高人渴漫思茶。敲门试问野人家。</a:t>
            </a:r>
            <a:endParaRPr lang="zh-CN" altLang="en-US" sz="3200" b="1" dirty="0">
              <a:solidFill>
                <a:srgbClr val="6600CC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" name="Picture 2" descr="https://timgsa.baidu.com/timg?image&amp;quality=80&amp;size=b9999_10000&amp;sec=1506516673782&amp;di=f88ccf0113d0ffd25faf9e4f4b682e4c&amp;imgtype=0&amp;src=http%3A%2F%2Fs15.sinaimg.cn%2Fmiddle%2F71931eb9g7728def94fce%26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4437112"/>
            <a:ext cx="2418454" cy="18112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user\Desktop\5f4ae0afhbf33b841dcec&amp;6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8256683" cy="4536504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539552" y="5229200"/>
            <a:ext cx="8244408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华文细黑" pitchFamily="2" charset="-122"/>
                <a:ea typeface="华文细黑" pitchFamily="2" charset="-122"/>
              </a:rPr>
              <a:t>复有贫妇人，抱子在其旁， </a:t>
            </a:r>
          </a:p>
          <a:p>
            <a:r>
              <a:rPr lang="zh-CN" altLang="en-US" sz="2800" dirty="0" smtClean="0">
                <a:latin typeface="华文细黑" pitchFamily="2" charset="-122"/>
                <a:ea typeface="华文细黑" pitchFamily="2" charset="-122"/>
              </a:rPr>
              <a:t>右手秉（</a:t>
            </a:r>
            <a:r>
              <a:rPr lang="en-US" altLang="zh-CN" sz="2800" dirty="0" err="1" smtClean="0">
                <a:latin typeface="华文细黑" pitchFamily="2" charset="-122"/>
                <a:ea typeface="华文细黑" pitchFamily="2" charset="-122"/>
              </a:rPr>
              <a:t>bǐng</a:t>
            </a:r>
            <a:r>
              <a:rPr lang="zh-CN" altLang="en-US" sz="2800" dirty="0" smtClean="0">
                <a:latin typeface="华文细黑" pitchFamily="2" charset="-122"/>
                <a:ea typeface="华文细黑" pitchFamily="2" charset="-122"/>
              </a:rPr>
              <a:t>）遗穗（</a:t>
            </a:r>
            <a:r>
              <a:rPr lang="en-US" altLang="zh-CN" sz="2800" dirty="0" err="1" smtClean="0">
                <a:latin typeface="华文细黑" pitchFamily="2" charset="-122"/>
                <a:ea typeface="华文细黑" pitchFamily="2" charset="-122"/>
              </a:rPr>
              <a:t>suì</a:t>
            </a:r>
            <a:r>
              <a:rPr lang="zh-CN" altLang="en-US" sz="2800" dirty="0" smtClean="0">
                <a:latin typeface="华文细黑" pitchFamily="2" charset="-122"/>
                <a:ea typeface="华文细黑" pitchFamily="2" charset="-122"/>
              </a:rPr>
              <a:t>），左臂悬敝（</a:t>
            </a:r>
            <a:r>
              <a:rPr lang="en-US" altLang="zh-CN" sz="2800" dirty="0" err="1" smtClean="0">
                <a:latin typeface="华文细黑" pitchFamily="2" charset="-122"/>
                <a:ea typeface="华文细黑" pitchFamily="2" charset="-122"/>
              </a:rPr>
              <a:t>bì</a:t>
            </a:r>
            <a:r>
              <a:rPr lang="zh-CN" altLang="en-US" sz="2800" dirty="0" smtClean="0">
                <a:latin typeface="华文细黑" pitchFamily="2" charset="-122"/>
                <a:ea typeface="华文细黑" pitchFamily="2" charset="-122"/>
              </a:rPr>
              <a:t>） 筐。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404664"/>
            <a:ext cx="806489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6600CC"/>
                </a:solidFill>
                <a:latin typeface="宋体" pitchFamily="2" charset="-122"/>
                <a:ea typeface="宋体" pitchFamily="2" charset="-122"/>
              </a:rPr>
              <a:t>            浣溪沙     苏 轼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6600CC"/>
                </a:solidFill>
                <a:latin typeface="宋体" pitchFamily="2" charset="-122"/>
                <a:ea typeface="宋体" pitchFamily="2" charset="-122"/>
              </a:rPr>
              <a:t>   簌簌衣巾落枣花，村南村北响缲车，牛衣古柳卖黄瓜。</a:t>
            </a:r>
            <a:r>
              <a:rPr lang="en-US" altLang="zh-CN" sz="2800" b="1" dirty="0" smtClean="0">
                <a:solidFill>
                  <a:srgbClr val="6600CC"/>
                </a:solidFill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en-US" sz="2800" b="1" dirty="0" smtClean="0">
                <a:solidFill>
                  <a:srgbClr val="6600CC"/>
                </a:solidFill>
                <a:latin typeface="宋体" pitchFamily="2" charset="-122"/>
                <a:ea typeface="宋体" pitchFamily="2" charset="-122"/>
              </a:rPr>
              <a:t>酒困路长惟欲睡，日高人渴漫思茶。敲门试问野人家。</a:t>
            </a:r>
            <a:endParaRPr lang="zh-CN" altLang="en-US" sz="2800" b="1" dirty="0">
              <a:solidFill>
                <a:srgbClr val="6600CC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552" y="3573016"/>
            <a:ext cx="8136904" cy="230832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译文</a:t>
            </a:r>
            <a:b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</a:br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枣花纷纷落在衣襟上。村南村北响起车缫丝的声音，古老的柳树底下有一个穿牛衣的农民在叫卖黄瓜。</a:t>
            </a:r>
            <a:b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</a:br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路途遥远，酒意上心头，昏昏然只想小憩一番。艳阳高照，无奈口渴难忍，想随便去哪找点水喝。于是敲开一家村民的屋门，问：可否给碗茶？</a:t>
            </a:r>
            <a:endParaRPr lang="zh-CN" altLang="en-US" sz="24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404664"/>
            <a:ext cx="8352928" cy="341632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注释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400" dirty="0" smtClean="0"/>
              <a:t>　　⑴徐门：即徐州。 </a:t>
            </a:r>
            <a:br>
              <a:rPr lang="zh-CN" altLang="en-US" sz="2400" dirty="0" smtClean="0"/>
            </a:br>
            <a:r>
              <a:rPr lang="zh-CN" altLang="en-US" sz="2400" dirty="0" smtClean="0"/>
              <a:t>　　⑵谢雨：雨后谢神。 </a:t>
            </a:r>
            <a:br>
              <a:rPr lang="zh-CN" altLang="en-US" sz="2400" dirty="0" smtClean="0"/>
            </a:br>
            <a:r>
              <a:rPr lang="zh-CN" altLang="en-US" sz="2400" dirty="0" smtClean="0"/>
              <a:t>　　⑶簌簌：花落貌</a:t>
            </a:r>
            <a:r>
              <a:rPr lang="en-US" altLang="zh-CN" sz="2400" dirty="0" smtClean="0"/>
              <a:t>.</a:t>
            </a:r>
            <a:r>
              <a:rPr lang="zh-CN" altLang="en-US" sz="2400" dirty="0" smtClean="0"/>
              <a:t> </a:t>
            </a:r>
            <a:br>
              <a:rPr lang="zh-CN" altLang="en-US" sz="2400" dirty="0" smtClean="0"/>
            </a:br>
            <a:r>
              <a:rPr lang="zh-CN" altLang="en-US" sz="2400" dirty="0" smtClean="0"/>
              <a:t>　　⑷ “缲”</a:t>
            </a:r>
            <a:r>
              <a:rPr lang="en-US" altLang="zh-CN" sz="2400" dirty="0" err="1" smtClean="0"/>
              <a:t>sāo</a:t>
            </a:r>
            <a:r>
              <a:rPr lang="zh-CN" altLang="en-US" sz="2400" dirty="0" smtClean="0"/>
              <a:t>车：抽丝之具。 “缲”</a:t>
            </a:r>
            <a:r>
              <a:rPr lang="en-US" altLang="zh-CN" sz="2400" dirty="0" smtClean="0"/>
              <a:t>:  </a:t>
            </a:r>
            <a:r>
              <a:rPr lang="zh-CN" altLang="en-US" sz="2400" dirty="0" smtClean="0"/>
              <a:t>把蚕茧浸在热水里，抽出蚕丝。 </a:t>
            </a:r>
            <a:br>
              <a:rPr lang="zh-CN" altLang="en-US" sz="2400" dirty="0" smtClean="0"/>
            </a:br>
            <a:r>
              <a:rPr lang="zh-CN" altLang="en-US" sz="2400" dirty="0" smtClean="0"/>
              <a:t>　　⑸</a:t>
            </a:r>
            <a:r>
              <a:rPr lang="zh-CN" altLang="en-US" sz="2400" dirty="0" smtClean="0">
                <a:solidFill>
                  <a:srgbClr val="C00000"/>
                </a:solidFill>
              </a:rPr>
              <a:t>牛衣：蓑衣之类</a:t>
            </a:r>
            <a:r>
              <a:rPr lang="zh-CN" altLang="en-US" sz="2400" dirty="0" smtClean="0"/>
              <a:t>。这里泛指用粗麻织成的衣服。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汉书</a:t>
            </a:r>
            <a:r>
              <a:rPr lang="en-US" altLang="zh-CN" sz="2400" dirty="0" smtClean="0"/>
              <a:t>.</a:t>
            </a:r>
            <a:r>
              <a:rPr lang="zh-CN" altLang="en-US" sz="2400" dirty="0" smtClean="0"/>
              <a:t>食货志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有“贫民常衣牛马之衣”的话。 </a:t>
            </a:r>
            <a:br>
              <a:rPr lang="zh-CN" altLang="en-US" sz="2400" dirty="0" smtClean="0"/>
            </a:br>
            <a:r>
              <a:rPr lang="zh-CN" altLang="en-US" sz="2400" dirty="0" smtClean="0"/>
              <a:t>　　⑹漫思茶：想随便去哪儿找点茶喝。</a:t>
            </a:r>
            <a:r>
              <a:rPr lang="zh-CN" altLang="en-US" sz="2400" dirty="0" smtClean="0">
                <a:solidFill>
                  <a:srgbClr val="C00000"/>
                </a:solidFill>
              </a:rPr>
              <a:t>漫，随意，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pic>
        <p:nvPicPr>
          <p:cNvPr id="5" name="Picture 2" descr="https://timgsa.baidu.com/timg?image&amp;quality=80&amp;size=b9999_10000&amp;sec=1506516673782&amp;di=f88ccf0113d0ffd25faf9e4f4b682e4c&amp;imgtype=0&amp;src=http%3A%2F%2Fs15.sinaimg.cn%2Fmiddle%2F71931eb9g7728def94fce%26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4149080"/>
            <a:ext cx="2520280" cy="18875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332656"/>
            <a:ext cx="83529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赏析：</a:t>
            </a:r>
            <a:r>
              <a:rPr lang="zh-CN" altLang="en-US" sz="3200" b="1" dirty="0" smtClean="0">
                <a:solidFill>
                  <a:srgbClr val="6600CC"/>
                </a:solidFill>
                <a:latin typeface="华文仿宋" pitchFamily="2" charset="-122"/>
                <a:ea typeface="华文仿宋" pitchFamily="2" charset="-122"/>
              </a:rPr>
              <a:t>此词写在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</a:rPr>
              <a:t>乡间</a:t>
            </a:r>
            <a:r>
              <a:rPr lang="zh-CN" altLang="en-US" sz="3200" b="1" dirty="0" smtClean="0">
                <a:solidFill>
                  <a:srgbClr val="6600CC"/>
                </a:solidFill>
                <a:latin typeface="华文仿宋" pitchFamily="2" charset="-122"/>
                <a:ea typeface="华文仿宋" pitchFamily="2" charset="-122"/>
              </a:rPr>
              <a:t>的所遇所感，词意趣盎然地表现了</a:t>
            </a:r>
            <a:r>
              <a:rPr lang="zh-CN" altLang="en-US" sz="3200" b="1" u="sng" dirty="0" smtClean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田园生活气息。</a:t>
            </a:r>
            <a:r>
              <a:rPr lang="zh-CN" altLang="en-US" sz="3200" b="1" dirty="0" smtClean="0">
                <a:solidFill>
                  <a:srgbClr val="6600CC"/>
                </a:solidFill>
                <a:latin typeface="华文仿宋" pitchFamily="2" charset="-122"/>
                <a:ea typeface="华文仿宋" pitchFamily="2" charset="-122"/>
              </a:rPr>
              <a:t>温馨，祥和，清新。</a:t>
            </a:r>
            <a:endParaRPr lang="en-US" altLang="zh-CN" sz="3200" b="1" u="sng" dirty="0" smtClean="0">
              <a:solidFill>
                <a:srgbClr val="6600CC"/>
              </a:solidFill>
              <a:latin typeface="华文仿宋" pitchFamily="2" charset="-122"/>
              <a:ea typeface="华文仿宋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u="sng" dirty="0" smtClean="0">
                <a:solidFill>
                  <a:srgbClr val="0000FF"/>
                </a:solidFill>
                <a:latin typeface="华文仿宋" pitchFamily="2" charset="-122"/>
                <a:ea typeface="华文仿宋" pitchFamily="2" charset="-122"/>
              </a:rPr>
              <a:t>上片写初夏农村劳动、生活的景象；</a:t>
            </a:r>
            <a:endParaRPr lang="en-US" altLang="zh-CN" sz="3200" b="1" u="sng" dirty="0" smtClean="0">
              <a:solidFill>
                <a:srgbClr val="0000FF"/>
              </a:solidFill>
              <a:latin typeface="华文仿宋" pitchFamily="2" charset="-122"/>
              <a:ea typeface="华文仿宋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u="sng" dirty="0" smtClean="0">
                <a:solidFill>
                  <a:srgbClr val="0000FF"/>
                </a:solidFill>
                <a:latin typeface="华文仿宋" pitchFamily="2" charset="-122"/>
                <a:ea typeface="华文仿宋" pitchFamily="2" charset="-122"/>
              </a:rPr>
              <a:t>下片写求茶途中的感受。</a:t>
            </a:r>
            <a:endParaRPr lang="en-US" altLang="zh-CN" sz="3200" b="1" u="sng" dirty="0" smtClean="0">
              <a:solidFill>
                <a:srgbClr val="0000FF"/>
              </a:solidFill>
              <a:latin typeface="华文仿宋" pitchFamily="2" charset="-122"/>
              <a:ea typeface="华文仿宋" pitchFamily="2" charset="-122"/>
            </a:endParaRPr>
          </a:p>
        </p:txBody>
      </p:sp>
      <p:pic>
        <p:nvPicPr>
          <p:cNvPr id="3" name="Picture 2" descr="https://timgsa.baidu.com/timg?image&amp;quality=80&amp;size=b9999_10000&amp;sec=1506516350181&amp;di=027722e20cebb474bdbbe19c56ce5f28&amp;imgtype=0&amp;src=http%3A%2F%2Fimg.ziyuanku.com%2Fupload%2Farticle%2F2016%2F201610%2F6361206061270449776558484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3284984"/>
            <a:ext cx="2232248" cy="28723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476672"/>
            <a:ext cx="806489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赏析句子：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“敲门试问野人家”，</a:t>
            </a:r>
            <a:endParaRPr lang="en-US" altLang="zh-CN" sz="2800" b="1" u="sng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552" y="1556792"/>
            <a:ext cx="7848872" cy="1930337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词到这里就戛然而止了。词人敲门的结果怎样呢？喝到茶没有？农民是怎样招待他的呢？词中未作一个字的交代，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留给读者去想像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，更是余味无穷。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Picture 2" descr="https://timgsa.baidu.com/timg?image&amp;quality=80&amp;size=b9999_10000&amp;sec=1506516350181&amp;di=027722e20cebb474bdbbe19c56ce5f28&amp;imgtype=0&amp;src=http%3A%2F%2Fimg.ziyuanku.com%2Fupload%2Farticle%2F2016%2F201610%2F6361206061270449776558484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3789040"/>
            <a:ext cx="2016224" cy="25944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404664"/>
            <a:ext cx="806489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 smtClean="0">
                <a:solidFill>
                  <a:srgbClr val="6600CC"/>
                </a:solidFill>
                <a:latin typeface="宋体" pitchFamily="2" charset="-122"/>
                <a:ea typeface="宋体" pitchFamily="2" charset="-122"/>
              </a:rPr>
              <a:t>          浣溪沙     苏 轼</a:t>
            </a:r>
          </a:p>
          <a:p>
            <a:pPr>
              <a:lnSpc>
                <a:spcPct val="200000"/>
              </a:lnSpc>
            </a:pPr>
            <a:r>
              <a:rPr lang="zh-CN" altLang="en-US" sz="3200" b="1" dirty="0" smtClean="0">
                <a:solidFill>
                  <a:srgbClr val="6600CC"/>
                </a:solidFill>
                <a:latin typeface="宋体" pitchFamily="2" charset="-122"/>
                <a:ea typeface="宋体" pitchFamily="2" charset="-122"/>
              </a:rPr>
              <a:t>   簌簌</a:t>
            </a:r>
            <a:r>
              <a:rPr lang="en-US" altLang="zh-CN" sz="3200" b="1" dirty="0" err="1" smtClean="0">
                <a:solidFill>
                  <a:srgbClr val="6600CC"/>
                </a:solidFill>
                <a:latin typeface="宋体" pitchFamily="2" charset="-122"/>
                <a:ea typeface="宋体" pitchFamily="2" charset="-122"/>
              </a:rPr>
              <a:t>sù</a:t>
            </a:r>
            <a:r>
              <a:rPr lang="zh-CN" altLang="en-US" sz="3200" b="1" dirty="0" smtClean="0">
                <a:solidFill>
                  <a:srgbClr val="6600CC"/>
                </a:solidFill>
                <a:latin typeface="宋体" pitchFamily="2" charset="-122"/>
                <a:ea typeface="宋体" pitchFamily="2" charset="-122"/>
              </a:rPr>
              <a:t>衣巾落枣花，村南村北响缲</a:t>
            </a:r>
            <a:r>
              <a:rPr lang="en-US" altLang="zh-CN" sz="3200" dirty="0" err="1" smtClean="0">
                <a:solidFill>
                  <a:srgbClr val="6600CC"/>
                </a:solidFill>
              </a:rPr>
              <a:t>sāo</a:t>
            </a:r>
            <a:r>
              <a:rPr lang="zh-CN" altLang="en-US" sz="3200" b="1" dirty="0" smtClean="0">
                <a:solidFill>
                  <a:srgbClr val="6600CC"/>
                </a:solidFill>
                <a:latin typeface="宋体" pitchFamily="2" charset="-122"/>
                <a:ea typeface="宋体" pitchFamily="2" charset="-122"/>
              </a:rPr>
              <a:t>车，牛衣古柳卖黄瓜。</a:t>
            </a:r>
            <a:r>
              <a:rPr lang="en-US" altLang="zh-CN" sz="3200" b="1" dirty="0" smtClean="0">
                <a:solidFill>
                  <a:srgbClr val="6600CC"/>
                </a:solidFill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sz="3200" b="1" dirty="0" smtClean="0">
                <a:solidFill>
                  <a:srgbClr val="6600CC"/>
                </a:solidFill>
                <a:latin typeface="宋体" pitchFamily="2" charset="-122"/>
                <a:ea typeface="宋体" pitchFamily="2" charset="-122"/>
              </a:rPr>
              <a:t>酒困路长惟欲睡，日高人渴漫思茶。敲门试问野人家。</a:t>
            </a:r>
            <a:endParaRPr lang="zh-CN" altLang="en-US" sz="3200" b="1" dirty="0">
              <a:solidFill>
                <a:srgbClr val="6600CC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" name="Picture 2" descr="https://timgsa.baidu.com/timg?image&amp;quality=80&amp;size=b9999_10000&amp;sec=1506516673782&amp;di=f88ccf0113d0ffd25faf9e4f4b682e4c&amp;imgtype=0&amp;src=http%3A%2F%2Fs15.sinaimg.cn%2Fmiddle%2F71931eb9g7728def94fce%26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4437112"/>
            <a:ext cx="2418454" cy="18112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39952" y="2420888"/>
            <a:ext cx="25922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/>
              <a:t>7</a:t>
            </a:r>
            <a:endParaRPr lang="zh-CN" alt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gss1.bdstatic.com/9vo3dSag_xI4khGkpoWK1HF6hhy/baike/crop%3D0%2C2%2C589%2C389%3Bc0%3Dbaike80%2C5%2C5%2C80%2C26/sign=9a0fd3c570f0f736ccb1164137659f2b/728da9773912b31b813a28938e18367adab4e1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476672"/>
            <a:ext cx="6336704" cy="4185022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2627784" y="5157192"/>
            <a:ext cx="4288353" cy="5847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FF00"/>
                </a:solidFill>
              </a:rPr>
              <a:t>帘卷西风，人比黄花瘦</a:t>
            </a:r>
            <a:endParaRPr lang="zh-CN" altLang="en-US" sz="32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gss0.bdstatic.com/-4o3dSag_xI4khGkpoWK1HF6hhy/baike/c0%3Dbaike80%2C5%2C5%2C80%2C26/sign=fcf3ecf84d086e067ea5371963611091/8435e5dde71190ef32ace216cf1b9d16fcfa60a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04664"/>
            <a:ext cx="3816424" cy="489774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051720" y="5517232"/>
            <a:ext cx="4896544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dirty="0" smtClean="0"/>
              <a:t>一代才女</a:t>
            </a:r>
            <a:r>
              <a:rPr lang="en-US" altLang="zh-CN" sz="3600" dirty="0" smtClean="0"/>
              <a:t>--------</a:t>
            </a:r>
            <a:r>
              <a:rPr lang="zh-CN" altLang="en-US" sz="3600" dirty="0" smtClean="0"/>
              <a:t>李清照</a:t>
            </a:r>
            <a:endParaRPr lang="zh-CN" altLang="en-US" sz="3600" dirty="0"/>
          </a:p>
        </p:txBody>
      </p:sp>
      <p:pic>
        <p:nvPicPr>
          <p:cNvPr id="16388" name="Picture 4" descr="https://gss2.bdstatic.com/-fo3dSag_xI4khGkpoWK1HF6hhy/baike/c0%3Dbaike80%2C5%2C5%2C80%2C26/sign=bcb912d510dfa9ece9235e4503b99c66/f2deb48f8c5494eebe757fd02cf5e0fe98257ea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332656"/>
            <a:ext cx="3625699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260648"/>
            <a:ext cx="547260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u="sng" dirty="0" smtClean="0">
                <a:solidFill>
                  <a:srgbClr val="FF0000"/>
                </a:solidFill>
              </a:rPr>
              <a:t>李清照</a:t>
            </a:r>
            <a:r>
              <a:rPr lang="zh-CN" altLang="en-US" sz="2400" dirty="0" smtClean="0"/>
              <a:t>（</a:t>
            </a:r>
            <a:r>
              <a:rPr lang="en-US" altLang="zh-CN" sz="2400" dirty="0" smtClean="0"/>
              <a:t>1084</a:t>
            </a:r>
            <a:r>
              <a:rPr lang="zh-CN" altLang="en-US" sz="2400" dirty="0" smtClean="0"/>
              <a:t>年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月</a:t>
            </a:r>
            <a:r>
              <a:rPr lang="en-US" altLang="zh-CN" sz="2400" dirty="0" smtClean="0"/>
              <a:t>13</a:t>
            </a:r>
            <a:r>
              <a:rPr lang="zh-CN" altLang="en-US" sz="2400" dirty="0" smtClean="0"/>
              <a:t>日</a:t>
            </a:r>
            <a:r>
              <a:rPr lang="en-US" altLang="zh-CN" sz="2400" dirty="0" smtClean="0"/>
              <a:t>—1155</a:t>
            </a:r>
            <a:r>
              <a:rPr lang="zh-CN" altLang="en-US" sz="2400" dirty="0" smtClean="0"/>
              <a:t>年？），号易安居士，汉族，齐州济南（今山东省济南市章丘区）人。</a:t>
            </a:r>
            <a:r>
              <a:rPr lang="zh-CN" altLang="en-US" sz="2400" u="sng" dirty="0" smtClean="0">
                <a:solidFill>
                  <a:srgbClr val="FF0000"/>
                </a:solidFill>
              </a:rPr>
              <a:t>宋代女词人，婉约词派代表，有“千古第一才女”之称。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       李清照出生于书香门第，早期生活优裕，其父李格非藏书甚富，她小时候就在良好的家庭环境中打下文学基础。出嫁后与夫赵明诚共同致力于书画金石的搜集整理。金兵入据中原时，流寓南方，境遇孤苦。所作词，前期多写其悠闲生活，后期多悲叹身世，情调感伤。</a:t>
            </a:r>
            <a:endParaRPr lang="zh-CN" altLang="en-US" sz="2400" dirty="0"/>
          </a:p>
        </p:txBody>
      </p:sp>
      <p:pic>
        <p:nvPicPr>
          <p:cNvPr id="4098" name="Picture 2" descr="https://gss0.bdstatic.com/94o3dSag_xI4khGkpoWK1HF6hhy/baike/c0%3Dbaike92%2C5%2C5%2C92%2C30/sign=efd47b2fba99a9012f3853647cfc611e/37d12f2eb9389b50bf2647698735e5dde7116e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1484784"/>
            <a:ext cx="2536608" cy="3382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404664"/>
            <a:ext cx="806489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 smtClean="0"/>
              <a:t>                     醉花阴</a:t>
            </a:r>
            <a:r>
              <a:rPr lang="en-US" altLang="zh-CN" sz="3200" b="1" dirty="0" smtClean="0"/>
              <a:t>        </a:t>
            </a:r>
            <a:r>
              <a:rPr lang="zh-CN" altLang="en-US" sz="3200" dirty="0" smtClean="0"/>
              <a:t>李清照 </a:t>
            </a:r>
          </a:p>
          <a:p>
            <a:pPr>
              <a:lnSpc>
                <a:spcPct val="200000"/>
              </a:lnSpc>
            </a:pPr>
            <a:r>
              <a:rPr lang="zh-CN" altLang="en-US" sz="3200" dirty="0" smtClean="0"/>
              <a:t>薄雾浓云愁永昼，瑞脑消金兽。佳节又重阳，玉枕纱厨，半夜凉初透。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r>
              <a:rPr lang="zh-CN" altLang="en-US" sz="3200" dirty="0" smtClean="0"/>
              <a:t>东篱把酒黄昏后，有暗香盈袖。莫道不消魂，帘卷西风，人比黄花瘦。</a:t>
            </a:r>
            <a:endParaRPr lang="en-US" altLang="zh-CN" sz="3200" dirty="0"/>
          </a:p>
        </p:txBody>
      </p:sp>
      <p:pic>
        <p:nvPicPr>
          <p:cNvPr id="4" name="Picture 2" descr="https://timgsa.baidu.com/timg?image&amp;quality=80&amp;size=b9999_10000&amp;sec=1506577871711&amp;di=4bdda5e5e1e6a4cae07a50a1be03f356&amp;imgtype=0&amp;src=http%3A%2F%2Fpic113.nipic.com%2Ffile%2F20161030%2F2881982_123514328749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4581128"/>
            <a:ext cx="1230582" cy="16423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908720"/>
            <a:ext cx="8352928" cy="3416320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</a:rPr>
              <a:t>白居易（</a:t>
            </a:r>
            <a:r>
              <a:rPr lang="en-US" altLang="zh-CN" sz="2400" dirty="0" smtClean="0"/>
              <a:t>772</a:t>
            </a:r>
            <a:r>
              <a:rPr lang="zh-CN" altLang="en-US" sz="2400" dirty="0" smtClean="0"/>
              <a:t>年－</a:t>
            </a:r>
            <a:r>
              <a:rPr lang="en-US" altLang="zh-CN" sz="2400" dirty="0" smtClean="0"/>
              <a:t>846</a:t>
            </a:r>
            <a:r>
              <a:rPr lang="zh-CN" altLang="en-US" sz="2400" dirty="0" smtClean="0"/>
              <a:t>年），字乐天，号香山居士，又号醉吟先生，是唐代伟大的</a:t>
            </a:r>
            <a:r>
              <a:rPr lang="zh-CN" altLang="en-US" sz="2400" dirty="0" smtClean="0">
                <a:solidFill>
                  <a:srgbClr val="FF0000"/>
                </a:solidFill>
              </a:rPr>
              <a:t>现实主义诗人</a:t>
            </a:r>
            <a:r>
              <a:rPr lang="zh-CN" altLang="en-US" sz="2400" dirty="0" smtClean="0"/>
              <a:t>，唐代三大诗人之一。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白居易的诗歌题材广泛，形式多样，</a:t>
            </a:r>
            <a:r>
              <a:rPr lang="zh-CN" altLang="en-US" sz="2400" u="sng" dirty="0" smtClean="0">
                <a:solidFill>
                  <a:srgbClr val="C00000"/>
                </a:solidFill>
              </a:rPr>
              <a:t>语言平易通俗，明白晓畅，</a:t>
            </a:r>
            <a:r>
              <a:rPr lang="zh-CN" altLang="en-US" sz="2400" dirty="0" smtClean="0"/>
              <a:t>有“诗魔”和“诗王”之称。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公元</a:t>
            </a:r>
            <a:r>
              <a:rPr lang="en-US" altLang="zh-CN" sz="2400" dirty="0" smtClean="0"/>
              <a:t>846</a:t>
            </a:r>
            <a:r>
              <a:rPr lang="zh-CN" altLang="en-US" sz="2400" dirty="0" smtClean="0"/>
              <a:t>年，白居易在洛阳逝世，葬于香山。有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白氏长庆集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传世，代表诗作有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长恨歌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卖炭翁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琵琶行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等。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91880" y="764704"/>
            <a:ext cx="532859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</a:rPr>
              <a:t>创作背景：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/>
              <a:t>宋徽宗建中靖国元年（</a:t>
            </a:r>
            <a:r>
              <a:rPr lang="en-US" altLang="zh-CN" sz="2800" dirty="0" smtClean="0"/>
              <a:t>1101</a:t>
            </a:r>
            <a:r>
              <a:rPr lang="zh-CN" altLang="en-US" sz="2800" dirty="0" smtClean="0"/>
              <a:t>年），十八岁的李清照嫁给太学生赵明诚，婚后不久，丈夫便“负笈远游”，深闺寂寞，她深深思念着远行的丈夫。崇宁二年（</a:t>
            </a:r>
            <a:r>
              <a:rPr lang="en-US" altLang="zh-CN" sz="2800" dirty="0" smtClean="0"/>
              <a:t>1103</a:t>
            </a:r>
            <a:r>
              <a:rPr lang="zh-CN" altLang="en-US" sz="2800" dirty="0" smtClean="0"/>
              <a:t>年），</a:t>
            </a:r>
            <a:r>
              <a:rPr lang="zh-CN" altLang="en-US" sz="2800" u="sng" dirty="0" smtClean="0">
                <a:solidFill>
                  <a:srgbClr val="C00000"/>
                </a:solidFill>
              </a:rPr>
              <a:t>时届重九，人逢佳节倍思亲，便写了这首词寄给赵明诚。</a:t>
            </a:r>
            <a:endParaRPr lang="zh-CN" altLang="en-US" sz="2800" u="sng" dirty="0">
              <a:solidFill>
                <a:srgbClr val="C00000"/>
              </a:solidFill>
            </a:endParaRPr>
          </a:p>
        </p:txBody>
      </p:sp>
      <p:pic>
        <p:nvPicPr>
          <p:cNvPr id="3" name="Picture 2" descr="https://gss0.bdstatic.com/94o3dSag_xI4khGkpoWK1HF6hhy/baike/c0%3Dbaike80%2C5%2C5%2C80%2C26/sign=7b361057c9ea15ce55e3e85bd7695196/3ac79f3df8dcd100c2ac86f3728b4710b9122f2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764704"/>
            <a:ext cx="2880320" cy="50693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404664"/>
            <a:ext cx="864096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C00000"/>
                </a:solidFill>
              </a:rPr>
              <a:t>词句注释：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/>
              <a:t>⑴醉花阴：词牌名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/>
              <a:t>⑵愁永昼：愁难排遣觉得白天太长。永昼，漫长的白天。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/>
              <a:t>⑶瑞脑：一种薰香名。又称龙脑，即冰片。金兽，兽形的铜香炉。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/>
              <a:t>⑷重阳：农历九月九日为重阳节。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/>
              <a:t>⑸纱厨：即防蚊蝇的纱帐。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/>
              <a:t>⑺</a:t>
            </a:r>
            <a:r>
              <a:rPr lang="zh-CN" altLang="en-US" sz="2000" u="sng" dirty="0" smtClean="0">
                <a:solidFill>
                  <a:srgbClr val="C00000"/>
                </a:solidFill>
              </a:rPr>
              <a:t>东篱：泛指采菊之地。东晋陶渊明</a:t>
            </a:r>
            <a:r>
              <a:rPr lang="en-US" altLang="zh-CN" sz="2000" u="sng" dirty="0" smtClean="0">
                <a:solidFill>
                  <a:srgbClr val="C00000"/>
                </a:solidFill>
              </a:rPr>
              <a:t>《</a:t>
            </a:r>
            <a:r>
              <a:rPr lang="zh-CN" altLang="en-US" sz="2000" u="sng" dirty="0" smtClean="0">
                <a:solidFill>
                  <a:srgbClr val="C00000"/>
                </a:solidFill>
              </a:rPr>
              <a:t>饮酒</a:t>
            </a:r>
            <a:r>
              <a:rPr lang="en-US" altLang="zh-CN" sz="2000" u="sng" dirty="0" smtClean="0">
                <a:solidFill>
                  <a:srgbClr val="C00000"/>
                </a:solidFill>
              </a:rPr>
              <a:t>》</a:t>
            </a:r>
            <a:r>
              <a:rPr lang="zh-CN" altLang="en-US" sz="2000" dirty="0" smtClean="0"/>
              <a:t>：“采菊东篱下，悠悠见南山。”为古今艳称之名句，故“东篱”亦成为诗人惯用之</a:t>
            </a:r>
            <a:r>
              <a:rPr lang="zh-CN" altLang="en-US" sz="2000" dirty="0" smtClean="0">
                <a:solidFill>
                  <a:srgbClr val="C00000"/>
                </a:solidFill>
              </a:rPr>
              <a:t>咏菊典故</a:t>
            </a:r>
            <a:r>
              <a:rPr lang="zh-CN" altLang="en-US" sz="2000" dirty="0" smtClean="0"/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/>
              <a:t>⑻暗香：这里指菊花的幽香。盈袖：满袖。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/>
              <a:t>⑼消魂：形容极度忧愁、悲伤。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/>
              <a:t>⑽帘卷西风：秋风吹动帘子。</a:t>
            </a:r>
            <a:r>
              <a:rPr lang="zh-CN" altLang="en-US" sz="2000" dirty="0" smtClean="0">
                <a:solidFill>
                  <a:srgbClr val="C00000"/>
                </a:solidFill>
              </a:rPr>
              <a:t>西风，秋风。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/>
              <a:t>⑾</a:t>
            </a:r>
            <a:r>
              <a:rPr lang="zh-CN" altLang="en-US" sz="2000" dirty="0" smtClean="0">
                <a:solidFill>
                  <a:srgbClr val="C00000"/>
                </a:solidFill>
              </a:rPr>
              <a:t>黄花：指菊花。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pic>
        <p:nvPicPr>
          <p:cNvPr id="3" name="Picture 2" descr="https://timgsa.baidu.com/timg?image&amp;quality=80&amp;size=b9999_10000&amp;sec=1506577871711&amp;di=4bdda5e5e1e6a4cae07a50a1be03f356&amp;imgtype=0&amp;src=http%3A%2F%2Fpic113.nipic.com%2Ffile%2F20161030%2F2881982_123514328749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4293096"/>
            <a:ext cx="1512168" cy="20181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2204864"/>
            <a:ext cx="8064896" cy="3917547"/>
          </a:xfrm>
          <a:prstGeom prst="rect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白话译文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薄雾弥漫，云层浓密，日子过得愁烦，龙脑香在金兽香炉中缭袅。又到了重阳佳节，卧在玉枕纱帐中，半夜的凉气刚将全身浸透。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在东篱边饮酒直到黄昏以后，淡淡的黄菊清香溢满双袖。莫要说清秋不让人伤神，西风卷起珠帘，帘内的人儿比那黄花更加消瘦。</a:t>
            </a:r>
            <a:endParaRPr lang="zh-CN" altLang="en-US" sz="24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552" y="548680"/>
            <a:ext cx="82809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 smtClean="0"/>
              <a:t>薄雾浓云愁永昼，瑞脑消金兽。佳节又重阳，玉枕纱厨，半夜凉初透。</a:t>
            </a:r>
            <a:r>
              <a:rPr lang="en-US" altLang="zh-CN" sz="2000" dirty="0" smtClean="0"/>
              <a:t/>
            </a:r>
            <a:br>
              <a:rPr lang="en-US" altLang="zh-CN" sz="2000" dirty="0" smtClean="0"/>
            </a:br>
            <a:r>
              <a:rPr lang="zh-CN" altLang="en-US" sz="2000" dirty="0" smtClean="0"/>
              <a:t>东篱把酒黄昏后，有暗香盈袖。莫道不消魂，帘卷西风，人比黄花瘦。</a:t>
            </a:r>
            <a:endParaRPr lang="en-US" altLang="zh-CN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43608" y="1988840"/>
            <a:ext cx="7416824" cy="1499321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上片写“愁”、“凉”二字。 </a:t>
            </a:r>
            <a:endParaRPr lang="en-US" altLang="zh-CN" sz="3200" b="1" dirty="0" smtClean="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下片写黄昏时独自饮酒的凄苦。</a:t>
            </a:r>
            <a:endParaRPr lang="zh-CN" altLang="en-US" sz="3200" b="1" dirty="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9552" y="548680"/>
            <a:ext cx="82809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 smtClean="0"/>
              <a:t>薄雾浓云愁永昼，瑞脑消金兽。佳节又重阳，玉枕纱厨，半夜凉初透。</a:t>
            </a:r>
            <a:r>
              <a:rPr lang="en-US" altLang="zh-CN" sz="2000" dirty="0" smtClean="0"/>
              <a:t/>
            </a:r>
            <a:br>
              <a:rPr lang="en-US" altLang="zh-CN" sz="2000" dirty="0" smtClean="0"/>
            </a:br>
            <a:r>
              <a:rPr lang="zh-CN" altLang="en-US" sz="2000" dirty="0" smtClean="0"/>
              <a:t>东篱把酒黄昏后，有暗香盈袖。莫道不消魂，帘卷西风，人比黄花瘦。</a:t>
            </a:r>
            <a:endParaRPr lang="en-US" altLang="zh-CN" sz="2000" dirty="0"/>
          </a:p>
        </p:txBody>
      </p:sp>
      <p:sp>
        <p:nvSpPr>
          <p:cNvPr id="5" name="矩形 4"/>
          <p:cNvSpPr/>
          <p:nvPr/>
        </p:nvSpPr>
        <p:spPr>
          <a:xfrm>
            <a:off x="899592" y="3789040"/>
            <a:ext cx="7632848" cy="2031325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/>
              <a:t>词人通过描述重阳节把酒赏菊的情景，烘托了一种</a:t>
            </a:r>
            <a:r>
              <a:rPr lang="zh-CN" altLang="en-US" sz="2800" dirty="0" smtClean="0">
                <a:solidFill>
                  <a:srgbClr val="C00000"/>
                </a:solidFill>
              </a:rPr>
              <a:t>孤寂凄凉</a:t>
            </a:r>
            <a:r>
              <a:rPr lang="zh-CN" altLang="en-US" sz="2800" dirty="0" smtClean="0"/>
              <a:t>的氛围，表达了作者</a:t>
            </a:r>
            <a:r>
              <a:rPr lang="zh-CN" altLang="en-US" sz="2800" dirty="0" smtClean="0">
                <a:solidFill>
                  <a:srgbClr val="FF0000"/>
                </a:solidFill>
              </a:rPr>
              <a:t>思念丈夫</a:t>
            </a:r>
            <a:r>
              <a:rPr lang="zh-CN" altLang="en-US" sz="2800" dirty="0" smtClean="0"/>
              <a:t>的</a:t>
            </a:r>
            <a:r>
              <a:rPr lang="zh-CN" altLang="en-US" sz="2800" dirty="0" smtClean="0">
                <a:solidFill>
                  <a:srgbClr val="FF0000"/>
                </a:solidFill>
              </a:rPr>
              <a:t>孤独与寂寞的心情</a:t>
            </a:r>
            <a:r>
              <a:rPr lang="zh-CN" altLang="en-US" sz="2800" dirty="0" smtClean="0"/>
              <a:t>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332656"/>
            <a:ext cx="8208912" cy="1305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C00000"/>
                </a:solidFill>
              </a:rPr>
              <a:t>名句赏析：</a:t>
            </a:r>
            <a:r>
              <a:rPr lang="zh-CN" altLang="en-US" sz="2800" dirty="0" smtClean="0">
                <a:solidFill>
                  <a:srgbClr val="0000FF"/>
                </a:solidFill>
              </a:rPr>
              <a:t>莫道不消魂，帘卷西风，</a:t>
            </a:r>
            <a:r>
              <a:rPr lang="zh-CN" altLang="en-US" sz="2800" u="sng" dirty="0" smtClean="0">
                <a:solidFill>
                  <a:srgbClr val="0000FF"/>
                </a:solidFill>
              </a:rPr>
              <a:t>人比黄花瘦。</a:t>
            </a:r>
            <a:endParaRPr lang="en-US" altLang="zh-CN" sz="2800" u="sng" dirty="0" smtClean="0">
              <a:solidFill>
                <a:srgbClr val="0000FF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solidFill>
                <a:srgbClr val="0000FF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536" y="1484784"/>
            <a:ext cx="4320480" cy="4524315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/>
              <a:t>作者在自然景物的描写中，加入自己浓重的感情色彩，使客观环境和人物内心的情绪融和交织。这三句，</a:t>
            </a:r>
            <a:r>
              <a:rPr lang="zh-CN" altLang="en-US" sz="2400" dirty="0" smtClean="0">
                <a:solidFill>
                  <a:srgbClr val="FF0000"/>
                </a:solidFill>
              </a:rPr>
              <a:t>用黄花比喻人的憔悴，</a:t>
            </a:r>
            <a:r>
              <a:rPr lang="zh-CN" altLang="en-US" sz="2400" dirty="0" smtClean="0"/>
              <a:t>又用了</a:t>
            </a:r>
            <a:r>
              <a:rPr lang="zh-CN" altLang="en-US" sz="2400" dirty="0" smtClean="0">
                <a:solidFill>
                  <a:srgbClr val="FF0000"/>
                </a:solidFill>
              </a:rPr>
              <a:t>拟人</a:t>
            </a:r>
            <a:r>
              <a:rPr lang="zh-CN" altLang="en-US" sz="2400" dirty="0" smtClean="0"/>
              <a:t>的手法，</a:t>
            </a:r>
            <a:r>
              <a:rPr lang="zh-CN" altLang="en-US" sz="2400" dirty="0" smtClean="0">
                <a:solidFill>
                  <a:srgbClr val="FF0000"/>
                </a:solidFill>
              </a:rPr>
              <a:t>以瘦暗示相思之深</a:t>
            </a:r>
            <a:r>
              <a:rPr lang="zh-CN" altLang="en-US" sz="2400" dirty="0" smtClean="0"/>
              <a:t>，含蓄深沉，言有尽而意无穷，历来广为传诵。</a:t>
            </a:r>
            <a:endParaRPr lang="zh-CN" altLang="en-US" sz="2400" dirty="0"/>
          </a:p>
        </p:txBody>
      </p:sp>
      <p:pic>
        <p:nvPicPr>
          <p:cNvPr id="1026" name="Picture 2" descr="https://timgsa.baidu.com/timg?image&amp;quality=80&amp;size=b9999_10000&amp;sec=1506577719940&amp;di=21a180ff8cd0bf13065e2939845068fd&amp;imgtype=0&amp;src=http%3A%2F%2Fimage.hexun.com%2Fbook%2Fupload%2F2008%2F07%2F23%2F115158_11_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556792"/>
            <a:ext cx="3343275" cy="41044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404664"/>
            <a:ext cx="806489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 smtClean="0"/>
              <a:t>                     醉花阴</a:t>
            </a:r>
            <a:r>
              <a:rPr lang="en-US" altLang="zh-CN" sz="3200" b="1" dirty="0" smtClean="0"/>
              <a:t>        </a:t>
            </a:r>
            <a:r>
              <a:rPr lang="zh-CN" altLang="en-US" sz="3200" dirty="0" smtClean="0"/>
              <a:t>李清照 </a:t>
            </a:r>
          </a:p>
          <a:p>
            <a:pPr>
              <a:lnSpc>
                <a:spcPct val="200000"/>
              </a:lnSpc>
            </a:pPr>
            <a:r>
              <a:rPr lang="zh-CN" altLang="en-US" sz="3200" dirty="0" smtClean="0"/>
              <a:t>薄雾浓云愁永昼，瑞脑消金兽。佳节又重阳，玉枕纱厨，半夜凉初透。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r>
              <a:rPr lang="zh-CN" altLang="en-US" sz="3200" dirty="0" smtClean="0"/>
              <a:t>东篱把酒黄昏后，有暗香盈袖。莫道不消魂，帘卷西风，人比黄花瘦。</a:t>
            </a:r>
            <a:endParaRPr lang="en-US" altLang="zh-CN" sz="3200" dirty="0"/>
          </a:p>
        </p:txBody>
      </p:sp>
      <p:pic>
        <p:nvPicPr>
          <p:cNvPr id="4" name="Picture 2" descr="https://timgsa.baidu.com/timg?image&amp;quality=80&amp;size=b9999_10000&amp;sec=1506577871711&amp;di=4bdda5e5e1e6a4cae07a50a1be03f356&amp;imgtype=0&amp;src=http%3A%2F%2Fpic113.nipic.com%2Ffile%2F20161030%2F2881982_123514328749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4581128"/>
            <a:ext cx="1230582" cy="16423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39952" y="2420888"/>
            <a:ext cx="25922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/>
              <a:t>8</a:t>
            </a:r>
            <a:endParaRPr lang="zh-CN" alt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gss3.bdstatic.com/-Po3dSag_xI4khGkpoWK1HF6hhy/baike/c0%3Dbaike80%2C5%2C5%2C80%2C26/sign=30492e328c1001e95a311c5dd9671089/e7cd7b899e510fb39ca1104cd833c895d0430cb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548680"/>
            <a:ext cx="3895725" cy="547260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508104" y="2204864"/>
            <a:ext cx="25202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/>
              <a:t>辛弃疾</a:t>
            </a:r>
            <a:endParaRPr lang="zh-CN" alt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gss0.bdstatic.com/-4o3dSag_xI4khGkpoWK1HF6hhy/baike/c0%3Dbaike80%2C5%2C5%2C80%2C26/sign=68bfe07995dda144ce0464e0d3debbc7/0ff41bd5ad6eddc435b2f0913bdbb6fd526633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9572" y="476672"/>
            <a:ext cx="7564896" cy="569133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652120" y="5013176"/>
            <a:ext cx="23042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chemeClr val="bg2"/>
                </a:solidFill>
                <a:latin typeface="+mj-ea"/>
                <a:ea typeface="+mj-ea"/>
              </a:rPr>
              <a:t>北固亭</a:t>
            </a:r>
            <a:endParaRPr lang="zh-CN" altLang="en-US" sz="4800" dirty="0">
              <a:solidFill>
                <a:schemeClr val="bg2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gss1.bdstatic.com/9vo3dSag_xI4khGkpoWK1HF6hhy/baike/c0%3Dbaike80%2C5%2C5%2C80%2C26/sign=75d53524369b033b3885f48874a75db6/6609c93d70cf3bc73ec2e5ccd300baa1cc112ac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260648"/>
            <a:ext cx="6048672" cy="608899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259632" y="764704"/>
            <a:ext cx="738664" cy="54726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993300"/>
                </a:solidFill>
              </a:rPr>
              <a:t>南乡子</a:t>
            </a:r>
            <a:r>
              <a:rPr lang="en-US" altLang="zh-CN" sz="3600" b="1" dirty="0" smtClean="0">
                <a:solidFill>
                  <a:srgbClr val="993300"/>
                </a:solidFill>
              </a:rPr>
              <a:t>·</a:t>
            </a:r>
            <a:r>
              <a:rPr lang="zh-CN" altLang="en-US" sz="3600" b="1" dirty="0" smtClean="0">
                <a:solidFill>
                  <a:srgbClr val="993300"/>
                </a:solidFill>
              </a:rPr>
              <a:t>登京口北固亭有怀</a:t>
            </a:r>
            <a:endParaRPr lang="zh-CN" altLang="en-US" sz="3600" b="1" dirty="0">
              <a:solidFill>
                <a:srgbClr val="9933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3717032"/>
            <a:ext cx="738664" cy="18722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993300"/>
                </a:solidFill>
              </a:rPr>
              <a:t>辛弃疾</a:t>
            </a:r>
            <a:endParaRPr lang="zh-CN" altLang="en-US" sz="3600" b="1" dirty="0">
              <a:solidFill>
                <a:srgbClr val="99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gss3.bdstatic.com/-Po3dSag_xI4khGkpoWK1HF6hhy/baike/crop%3D0%2C0%2C500%2C330%3Bc0%3Dbaike80%2C5%2C5%2C80%2C26/sign=d214a9dc47c2d562e6478aadda21bcdf/dc54564e9258d109d8f2ae0ed958ccbf6c814d7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4365104"/>
            <a:ext cx="2836679" cy="1944216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395536" y="332656"/>
            <a:ext cx="835292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/>
              <a:t>                                         创作</a:t>
            </a:r>
            <a:r>
              <a:rPr lang="zh-CN" altLang="en-US" sz="2400" b="1" dirty="0"/>
              <a:t>背景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   《</a:t>
            </a:r>
            <a:r>
              <a:rPr lang="zh-CN" altLang="en-US" sz="2400" dirty="0"/>
              <a:t>观刈麦</a:t>
            </a:r>
            <a:r>
              <a:rPr lang="en-US" altLang="zh-CN" sz="2400" dirty="0"/>
              <a:t>》</a:t>
            </a:r>
            <a:r>
              <a:rPr lang="zh-CN" altLang="en-US" sz="2400" dirty="0"/>
              <a:t>是作者早期一首著名</a:t>
            </a:r>
            <a:r>
              <a:rPr lang="zh-CN" altLang="en-US" sz="2400" dirty="0">
                <a:solidFill>
                  <a:srgbClr val="C00000"/>
                </a:solidFill>
              </a:rPr>
              <a:t>讽谕诗</a:t>
            </a:r>
            <a:r>
              <a:rPr lang="zh-CN" altLang="en-US" sz="2400" dirty="0"/>
              <a:t>。这首诗大约作于唐宪宗元和元年（</a:t>
            </a:r>
            <a:r>
              <a:rPr lang="en-US" altLang="zh-CN" sz="2400" dirty="0"/>
              <a:t>805</a:t>
            </a:r>
            <a:r>
              <a:rPr lang="zh-CN" altLang="en-US" sz="2400" dirty="0"/>
              <a:t>年）至元和二年（</a:t>
            </a:r>
            <a:r>
              <a:rPr lang="en-US" altLang="zh-CN" sz="2400" dirty="0"/>
              <a:t>806</a:t>
            </a:r>
            <a:r>
              <a:rPr lang="zh-CN" altLang="en-US" sz="2400" dirty="0"/>
              <a:t>年）间，是白居易任陕西盩厔（今陕西省周至县）县尉时</a:t>
            </a:r>
            <a:r>
              <a:rPr lang="zh-CN" altLang="en-US" sz="2400" dirty="0">
                <a:solidFill>
                  <a:srgbClr val="0000FF"/>
                </a:solidFill>
              </a:rPr>
              <a:t>有感于当地人民劳动艰苦、生活贫困所写的一首诗。</a:t>
            </a:r>
            <a:r>
              <a:rPr lang="zh-CN" altLang="en-US" sz="2400" dirty="0"/>
              <a:t>县尉在县里主管缉捕盗贼、征收捐税等事。正因为白居易主管此事，所以他对劳动人民在这方面所受的灾难也知道得最清楚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764704"/>
            <a:ext cx="7704856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6600CC"/>
                </a:solidFill>
              </a:rPr>
              <a:t>          南乡子</a:t>
            </a:r>
            <a:r>
              <a:rPr lang="en-US" altLang="zh-CN" sz="3600" dirty="0" smtClean="0">
                <a:solidFill>
                  <a:srgbClr val="6600CC"/>
                </a:solidFill>
              </a:rPr>
              <a:t>· </a:t>
            </a:r>
            <a:r>
              <a:rPr lang="zh-CN" altLang="en-US" sz="3600" b="1" dirty="0" smtClean="0">
                <a:solidFill>
                  <a:srgbClr val="6600CC"/>
                </a:solidFill>
              </a:rPr>
              <a:t>登京口北固亭有怀</a:t>
            </a:r>
            <a:endParaRPr lang="en-US" altLang="zh-CN" sz="1100" b="1" dirty="0" smtClean="0">
              <a:solidFill>
                <a:srgbClr val="6600CC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6600CC"/>
                </a:solidFill>
              </a:rPr>
              <a:t>                                         辛弃疾</a:t>
            </a:r>
            <a:endParaRPr lang="zh-CN" altLang="en-US" sz="3200" dirty="0" smtClean="0">
              <a:solidFill>
                <a:srgbClr val="6600CC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C00000"/>
                </a:solidFill>
              </a:rPr>
              <a:t>何处望神州？满眼风光北固楼。千古兴亡多少事？悠悠。不尽长江滚滚流。</a:t>
            </a:r>
            <a:r>
              <a:rPr lang="zh-CN" altLang="en-US" sz="3600" dirty="0" smtClean="0"/>
              <a:t>年少万兜鍪，坐断东南战未休。天下英雄谁敌手？曹刘。生子当如孙仲谋。</a:t>
            </a:r>
            <a:endParaRPr lang="zh-CN" altLang="en-US" sz="3600" dirty="0"/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332656"/>
            <a:ext cx="806489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</a:rPr>
              <a:t>词句注释：</a:t>
            </a:r>
          </a:p>
          <a:p>
            <a:r>
              <a:rPr lang="zh-CN" altLang="en-US" sz="3200" dirty="0" smtClean="0"/>
              <a:t>⑴南乡子：词牌名。</a:t>
            </a:r>
          </a:p>
          <a:p>
            <a:r>
              <a:rPr lang="zh-CN" altLang="en-US" sz="3200" dirty="0" smtClean="0"/>
              <a:t>⑵京口：今江苏省镇江市。北固亭：在今镇江市北固山上，下临长江，三面环水。</a:t>
            </a:r>
          </a:p>
          <a:p>
            <a:r>
              <a:rPr lang="zh-CN" altLang="en-US" sz="3200" dirty="0" smtClean="0"/>
              <a:t>⑶望：眺望。神州：这里指中原地区。</a:t>
            </a:r>
          </a:p>
          <a:p>
            <a:r>
              <a:rPr lang="zh-CN" altLang="en-US" sz="3200" dirty="0" smtClean="0"/>
              <a:t>⑷北固楼：即北固亭。</a:t>
            </a:r>
          </a:p>
          <a:p>
            <a:r>
              <a:rPr lang="zh-CN" altLang="en-US" sz="3200" dirty="0" smtClean="0"/>
              <a:t>⑸兴亡：指国家兴衰，朝代更替。</a:t>
            </a:r>
          </a:p>
          <a:p>
            <a:r>
              <a:rPr lang="zh-CN" altLang="en-US" sz="3200" dirty="0" smtClean="0"/>
              <a:t>⑹悠悠：形容漫长、久远。</a:t>
            </a:r>
          </a:p>
          <a:p>
            <a:r>
              <a:rPr lang="zh-CN" altLang="en-US" sz="3200" dirty="0" smtClean="0"/>
              <a:t>⑺年少：年轻。指孙权十九岁继父兄之业统治江东。</a:t>
            </a:r>
            <a:endParaRPr lang="en-US" altLang="zh-CN" sz="3200" dirty="0" smtClean="0"/>
          </a:p>
          <a:p>
            <a:r>
              <a:rPr lang="zh-CN" altLang="en-US" sz="3200" u="sng" dirty="0" smtClean="0">
                <a:solidFill>
                  <a:srgbClr val="C00000"/>
                </a:solidFill>
              </a:rPr>
              <a:t>兜鍪（</a:t>
            </a:r>
            <a:r>
              <a:rPr lang="en-US" altLang="zh-CN" sz="3200" u="sng" dirty="0" err="1" smtClean="0">
                <a:solidFill>
                  <a:srgbClr val="C00000"/>
                </a:solidFill>
              </a:rPr>
              <a:t>dōu</a:t>
            </a:r>
            <a:r>
              <a:rPr lang="en-US" altLang="zh-CN" sz="3200" u="sng" dirty="0" smtClean="0">
                <a:solidFill>
                  <a:srgbClr val="C00000"/>
                </a:solidFill>
              </a:rPr>
              <a:t> </a:t>
            </a:r>
            <a:r>
              <a:rPr lang="en-US" altLang="zh-CN" sz="3200" u="sng" dirty="0" err="1" smtClean="0">
                <a:solidFill>
                  <a:srgbClr val="C00000"/>
                </a:solidFill>
              </a:rPr>
              <a:t>móu</a:t>
            </a:r>
            <a:r>
              <a:rPr lang="zh-CN" altLang="en-US" sz="3200" u="sng" dirty="0" smtClean="0">
                <a:solidFill>
                  <a:srgbClr val="C00000"/>
                </a:solidFill>
              </a:rPr>
              <a:t>）：指千军万马。</a:t>
            </a:r>
            <a:r>
              <a:rPr lang="zh-CN" altLang="en-US" sz="3200" dirty="0" smtClean="0"/>
              <a:t>原指古代作战时兵士所带的</a:t>
            </a:r>
            <a:r>
              <a:rPr lang="zh-CN" altLang="en-US" sz="3200" dirty="0" smtClean="0">
                <a:solidFill>
                  <a:srgbClr val="C00000"/>
                </a:solidFill>
              </a:rPr>
              <a:t>头盔</a:t>
            </a:r>
            <a:r>
              <a:rPr lang="zh-CN" altLang="en-US" sz="3200" dirty="0" smtClean="0"/>
              <a:t>，这里</a:t>
            </a:r>
            <a:r>
              <a:rPr lang="zh-CN" altLang="en-US" sz="3200" u="sng" dirty="0" smtClean="0">
                <a:solidFill>
                  <a:srgbClr val="C00000"/>
                </a:solidFill>
              </a:rPr>
              <a:t>代指士兵。</a:t>
            </a:r>
            <a:endParaRPr lang="zh-CN" altLang="en-US" sz="3200" u="sng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548680"/>
            <a:ext cx="835292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/>
              <a:t>⑻</a:t>
            </a:r>
            <a:r>
              <a:rPr lang="zh-CN" altLang="en-US" sz="3200" dirty="0" smtClean="0">
                <a:solidFill>
                  <a:srgbClr val="C00000"/>
                </a:solidFill>
              </a:rPr>
              <a:t>坐断：坐镇，占据</a:t>
            </a:r>
            <a:r>
              <a:rPr lang="zh-CN" altLang="en-US" sz="3200" dirty="0" smtClean="0"/>
              <a:t>，割据。东南：指吴国在三国时地处东南方。</a:t>
            </a:r>
            <a:r>
              <a:rPr lang="zh-CN" altLang="en-US" sz="3200" dirty="0" smtClean="0">
                <a:solidFill>
                  <a:srgbClr val="C00000"/>
                </a:solidFill>
              </a:rPr>
              <a:t>休：停止。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/>
              <a:t>⑼敌手：能力相当的对手。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/>
              <a:t>⑽曹刘：指曹操与刘备。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/>
              <a:t>⑾生子当如孙仲谋：曹操率领大军南下，见孙权的军队雄壮威武 ，</a:t>
            </a:r>
            <a:r>
              <a:rPr lang="en-US" altLang="zh-CN" sz="3200" dirty="0" smtClean="0"/>
              <a:t>喟(</a:t>
            </a:r>
            <a:r>
              <a:rPr lang="en-US" altLang="zh-CN" sz="3200" dirty="0" err="1" smtClean="0"/>
              <a:t>kuì</a:t>
            </a:r>
            <a:r>
              <a:rPr lang="en-US" altLang="zh-CN" sz="3200" dirty="0" smtClean="0"/>
              <a:t>)</a:t>
            </a:r>
            <a:r>
              <a:rPr lang="zh-CN" altLang="en-US" sz="3200" dirty="0" smtClean="0"/>
              <a:t>然而叹：“生子当如孙仲谋，刘景升儿子若</a:t>
            </a:r>
            <a:r>
              <a:rPr lang="en-US" altLang="zh-CN" sz="3200" dirty="0" smtClean="0"/>
              <a:t>豚(</a:t>
            </a:r>
            <a:r>
              <a:rPr lang="en-US" altLang="zh-CN" sz="3200" dirty="0" err="1" smtClean="0"/>
              <a:t>tún</a:t>
            </a:r>
            <a:r>
              <a:rPr lang="en-US" altLang="zh-CN" sz="3200" dirty="0" smtClean="0"/>
              <a:t>)</a:t>
            </a:r>
            <a:r>
              <a:rPr lang="zh-CN" altLang="en-US" sz="3200" dirty="0" smtClean="0"/>
              <a:t>犬耳。”</a:t>
            </a:r>
            <a:endParaRPr lang="zh-CN" altLang="en-US" sz="3200" dirty="0"/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3140968"/>
            <a:ext cx="8424936" cy="30469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993300"/>
                </a:solidFill>
                <a:latin typeface="华文楷体" pitchFamily="2" charset="-122"/>
                <a:ea typeface="华文楷体" pitchFamily="2" charset="-122"/>
              </a:rPr>
              <a:t>白话译文</a:t>
            </a:r>
          </a:p>
          <a:p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什么地方可以看见中原呢？在北固楼上，满眼都是美好的风光。从古到今，有多少国家兴亡大事呢？不知道。往事连绵不断，如同没有尽头的长江水滚滚地奔流不息。</a:t>
            </a:r>
          </a:p>
          <a:p>
            <a:r>
              <a:rPr lang="zh-CN" altLang="en-US" sz="2400" b="1" dirty="0" smtClean="0">
                <a:solidFill>
                  <a:srgbClr val="993300"/>
                </a:solidFill>
                <a:latin typeface="华文楷体" pitchFamily="2" charset="-122"/>
                <a:ea typeface="华文楷体" pitchFamily="2" charset="-122"/>
              </a:rPr>
              <a:t>当年孙权在青年时代，做了三军统帅。他能占据东南，坚持抗战，没有向敌人低头和屈服过。天下英雄谁是孙权的敌手呢？只有曹操和刘备而已。这样也就难怪曹操说：“要是能有个孙权那样的儿子就好了！”</a:t>
            </a:r>
            <a:endParaRPr lang="zh-CN" altLang="en-US" sz="2400" b="1" dirty="0">
              <a:solidFill>
                <a:srgbClr val="99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536" y="332656"/>
            <a:ext cx="8208912" cy="259462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C00000"/>
                </a:solidFill>
              </a:rPr>
              <a:t>何处望神州？满眼风光北固楼。千古兴亡多少事？悠悠。不尽长江滚滚流。</a:t>
            </a:r>
            <a:endParaRPr lang="en-US" altLang="zh-CN" sz="2800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/>
              <a:t>年少万兜鍪，坐断东南战未休。天下英雄谁敌手？曹刘。生子当如孙仲谋。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404664"/>
            <a:ext cx="8424936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</a:rPr>
              <a:t>                                   创作背景：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/>
              <a:t>        辛弃疾在公元</a:t>
            </a:r>
            <a:r>
              <a:rPr lang="en-US" altLang="zh-CN" sz="2800" dirty="0" smtClean="0"/>
              <a:t>1203</a:t>
            </a:r>
            <a:r>
              <a:rPr lang="zh-CN" altLang="en-US" sz="2800" dirty="0" smtClean="0"/>
              <a:t>年（宋宁宗嘉泰三年）六月末被起用为绍兴知府，第二年，</a:t>
            </a:r>
            <a:r>
              <a:rPr lang="zh-CN" altLang="en-US" sz="2800" u="sng" dirty="0" smtClean="0">
                <a:solidFill>
                  <a:srgbClr val="993300"/>
                </a:solidFill>
              </a:rPr>
              <a:t>改派到镇江去做知府</a:t>
            </a:r>
            <a:r>
              <a:rPr lang="zh-CN" altLang="en-US" sz="2800" dirty="0" smtClean="0"/>
              <a:t>。镇江，在历史上曾是英雄用武和建功立业之地，</a:t>
            </a:r>
            <a:r>
              <a:rPr lang="zh-CN" altLang="en-US" sz="2800" u="sng" dirty="0" smtClean="0">
                <a:solidFill>
                  <a:srgbClr val="C00000"/>
                </a:solidFill>
              </a:rPr>
              <a:t>此时成了与金人对垒的第二道防线。</a:t>
            </a:r>
            <a:r>
              <a:rPr lang="zh-CN" altLang="en-US" sz="2800" dirty="0" smtClean="0"/>
              <a:t>每当他登临京口（即镇江）北固亭时，</a:t>
            </a:r>
            <a:r>
              <a:rPr lang="zh-CN" altLang="en-US" sz="2800" u="sng" dirty="0" smtClean="0">
                <a:solidFill>
                  <a:srgbClr val="993300"/>
                </a:solidFill>
              </a:rPr>
              <a:t>触景生情，</a:t>
            </a:r>
            <a:r>
              <a:rPr lang="zh-CN" altLang="en-US" sz="2800" dirty="0" smtClean="0"/>
              <a:t>不胜感慨系之。这首词就是在这一背景下写成的</a:t>
            </a:r>
            <a:r>
              <a:rPr lang="zh-CN" altLang="en-US" sz="2800" u="sng" dirty="0" smtClean="0">
                <a:solidFill>
                  <a:srgbClr val="993300"/>
                </a:solidFill>
              </a:rPr>
              <a:t>怀古</a:t>
            </a:r>
            <a:r>
              <a:rPr lang="zh-CN" altLang="en-US" sz="2800" dirty="0" smtClean="0"/>
              <a:t>之作。</a:t>
            </a:r>
            <a:endParaRPr lang="zh-CN" altLang="en-US" sz="2800" dirty="0"/>
          </a:p>
        </p:txBody>
      </p:sp>
      <p:pic>
        <p:nvPicPr>
          <p:cNvPr id="3" name="Picture 4" descr="https://gss0.bdstatic.com/-4o3dSag_xI4khGkpoWK1HF6hhy/baike/c0%3Dbaike80%2C5%2C5%2C80%2C26/sign=68bfe07995dda144ce0464e0d3debbc7/0ff41bd5ad6eddc435b2f0913bdbb6fd526633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4725144"/>
            <a:ext cx="2300699" cy="17308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9552" y="1484784"/>
            <a:ext cx="3888432" cy="461664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u="sng" dirty="0" smtClean="0">
                <a:solidFill>
                  <a:srgbClr val="FF0000"/>
                </a:solidFill>
              </a:rPr>
              <a:t>“不尽长江滚滚流”</a:t>
            </a:r>
            <a:r>
              <a:rPr lang="zh-CN" altLang="en-US" sz="2800" dirty="0" smtClean="0"/>
              <a:t>，借用杜甫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登高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诗句：</a:t>
            </a:r>
            <a:r>
              <a:rPr lang="zh-CN" altLang="en-US" sz="2800" u="sng" dirty="0" smtClean="0"/>
              <a:t>“无边落木萧萧下，不尽长江滚滚来。”</a:t>
            </a:r>
            <a:r>
              <a:rPr lang="zh-CN" altLang="en-US" sz="2800" dirty="0" smtClean="0"/>
              <a:t>词人胸中倒来倒去的不尽</a:t>
            </a:r>
            <a:r>
              <a:rPr lang="zh-CN" altLang="en-US" sz="2800" u="sng" dirty="0" smtClean="0"/>
              <a:t>愁思和感慨，</a:t>
            </a:r>
            <a:r>
              <a:rPr lang="zh-CN" altLang="en-US" sz="2800" dirty="0" smtClean="0"/>
              <a:t>犹如长流不息的江水。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755576" y="548680"/>
            <a:ext cx="2236510" cy="736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FF"/>
                </a:solidFill>
              </a:rPr>
              <a:t>名句赏析：</a:t>
            </a:r>
            <a:endParaRPr lang="en-US" altLang="zh-CN" sz="3200" dirty="0" smtClean="0">
              <a:solidFill>
                <a:srgbClr val="0000FF"/>
              </a:solidFill>
            </a:endParaRPr>
          </a:p>
        </p:txBody>
      </p:sp>
      <p:pic>
        <p:nvPicPr>
          <p:cNvPr id="6" name="Picture 2" descr="https://gss1.bdstatic.com/9vo3dSag_xI4khGkpoWK1HF6hhy/baike/c0%3Dbaike80%2C5%2C5%2C80%2C26/sign=75d53524369b033b3885f48874a75db6/6609c93d70cf3bc73ec2e5ccd300baa1cc112ac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548680"/>
            <a:ext cx="4104456" cy="5544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548680"/>
            <a:ext cx="8352928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000FF"/>
                </a:solidFill>
              </a:rPr>
              <a:t>名句赏析：</a:t>
            </a:r>
            <a:endParaRPr lang="en-US" altLang="zh-CN" sz="2800" dirty="0" smtClean="0">
              <a:solidFill>
                <a:srgbClr val="0000FF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200" u="sng" dirty="0" smtClean="0">
                <a:solidFill>
                  <a:srgbClr val="FF0000"/>
                </a:solidFill>
              </a:rPr>
              <a:t>“年少万兜鍪，坐断东南战未休。”</a:t>
            </a:r>
            <a:endParaRPr lang="en-US" altLang="zh-CN" sz="3200" u="sng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     三国时代的</a:t>
            </a:r>
            <a:r>
              <a:rPr lang="zh-CN" altLang="en-US" sz="2400" dirty="0" smtClean="0">
                <a:solidFill>
                  <a:srgbClr val="0000FF"/>
                </a:solidFill>
              </a:rPr>
              <a:t>孙权</a:t>
            </a:r>
            <a:r>
              <a:rPr lang="zh-CN" altLang="en-US" sz="2400" dirty="0" smtClean="0"/>
              <a:t>年纪轻轻就统率千军万马，雄据东南一</a:t>
            </a:r>
            <a:r>
              <a:rPr lang="en-US" altLang="zh-CN" sz="2400" dirty="0" smtClean="0"/>
              <a:t>隅</a:t>
            </a:r>
            <a:r>
              <a:rPr lang="en-US" altLang="zh-CN" sz="2400" b="1" dirty="0" smtClean="0"/>
              <a:t>(</a:t>
            </a:r>
            <a:r>
              <a:rPr lang="en-US" altLang="zh-CN" sz="2400" b="1" dirty="0" err="1" smtClean="0"/>
              <a:t>yú</a:t>
            </a:r>
            <a:r>
              <a:rPr lang="en-US" altLang="zh-CN" sz="2400" b="1" dirty="0" smtClean="0"/>
              <a:t>)</a:t>
            </a:r>
            <a:r>
              <a:rPr lang="zh-CN" altLang="zh-CN" sz="2400" b="1" dirty="0" smtClean="0"/>
              <a:t>，</a:t>
            </a:r>
            <a:r>
              <a:rPr lang="zh-CN" altLang="en-US" sz="2400" dirty="0" smtClean="0"/>
              <a:t>，奋发自强，战斗不息。</a:t>
            </a:r>
            <a:r>
              <a:rPr lang="zh-CN" altLang="en-US" sz="2400" dirty="0" smtClean="0">
                <a:solidFill>
                  <a:srgbClr val="FF0000"/>
                </a:solidFill>
              </a:rPr>
              <a:t>用典：</a:t>
            </a:r>
            <a:r>
              <a:rPr lang="zh-CN" altLang="en-US" sz="2400" dirty="0" smtClean="0"/>
              <a:t>据历史记载：孙权</a:t>
            </a:r>
            <a:r>
              <a:rPr lang="zh-CN" altLang="en-US" sz="2400" dirty="0" smtClean="0">
                <a:solidFill>
                  <a:srgbClr val="0000FF"/>
                </a:solidFill>
              </a:rPr>
              <a:t>十九岁</a:t>
            </a:r>
            <a:r>
              <a:rPr lang="zh-CN" altLang="en-US" sz="2400" dirty="0" smtClean="0"/>
              <a:t>继父兄之业统治江东，独据一方。赤壁之战大破曹兵，年方二十七岁。作者在这里一是突出了孙权的年少有为，非凡的胆识和气魄。突出了孙权的盖世武功，而他之“坐断东南”，形势与南宋政权相似。</a:t>
            </a:r>
            <a:r>
              <a:rPr lang="zh-CN" altLang="en-US" sz="2400" dirty="0" smtClean="0">
                <a:solidFill>
                  <a:srgbClr val="FF0000"/>
                </a:solidFill>
              </a:rPr>
              <a:t>反衬</a:t>
            </a:r>
            <a:r>
              <a:rPr lang="zh-CN" altLang="en-US" sz="2400" dirty="0" smtClean="0"/>
              <a:t>当朝的庸碌无能、懦怯苟安。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404664"/>
            <a:ext cx="856895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FF"/>
                </a:solidFill>
              </a:rPr>
              <a:t>表现手法：用典：借古讽今</a:t>
            </a:r>
            <a:r>
              <a:rPr lang="en-US" altLang="zh-CN" sz="2400" dirty="0" smtClean="0">
                <a:solidFill>
                  <a:srgbClr val="0000FF"/>
                </a:solidFill>
              </a:rPr>
              <a:t>;     </a:t>
            </a:r>
            <a:r>
              <a:rPr lang="en-US" altLang="zh-CN" sz="2400" u="sng" dirty="0" smtClean="0">
                <a:solidFill>
                  <a:srgbClr val="FF0000"/>
                </a:solidFill>
              </a:rPr>
              <a:t> “</a:t>
            </a:r>
            <a:r>
              <a:rPr lang="zh-CN" altLang="en-US" sz="2400" u="sng" dirty="0" smtClean="0">
                <a:solidFill>
                  <a:srgbClr val="FF0000"/>
                </a:solidFill>
              </a:rPr>
              <a:t>生子当如孙仲谋</a:t>
            </a:r>
            <a:r>
              <a:rPr lang="en-US" altLang="zh-CN" sz="2400" u="sng" dirty="0" smtClean="0">
                <a:solidFill>
                  <a:srgbClr val="FF0000"/>
                </a:solidFill>
              </a:rPr>
              <a:t>”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     《</a:t>
            </a:r>
            <a:r>
              <a:rPr lang="zh-CN" altLang="en-US" sz="2400" dirty="0" smtClean="0"/>
              <a:t>三国志</a:t>
            </a:r>
            <a:r>
              <a:rPr lang="en-US" altLang="zh-CN" sz="2400" dirty="0" smtClean="0"/>
              <a:t>·</a:t>
            </a:r>
            <a:r>
              <a:rPr lang="zh-CN" altLang="en-US" sz="2400" dirty="0" smtClean="0"/>
              <a:t>吴书</a:t>
            </a:r>
            <a:r>
              <a:rPr lang="en-US" altLang="zh-CN" sz="2400" dirty="0" smtClean="0"/>
              <a:t>·</a:t>
            </a:r>
            <a:r>
              <a:rPr lang="zh-CN" altLang="en-US" sz="2400" dirty="0" smtClean="0"/>
              <a:t>吴主传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说：曹操有一次与孙权对垒，见吴军乘着战船，军容整肃，孙权仪表堂堂，威风凛凛，乃喟然叹曰：“生子当如孙仲谋，刘景升（刘表）儿子若豚犬耳！”一世之雄如曹操，对敢于与自己抗衡的强者，投以敬佩的目光，而对于那种不战而请降的懦夫，如对刘景升儿子刘琮则十分轻视，斥为任人宰割的猪狗。把大好江山拱手奉献敌人。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   </a:t>
            </a:r>
            <a:r>
              <a:rPr lang="zh-CN" altLang="en-US" sz="2400" dirty="0" smtClean="0"/>
              <a:t> 作者在这里引用了前半句，没有明言后半句，实际上是借曹操之口，</a:t>
            </a:r>
            <a:r>
              <a:rPr lang="zh-CN" altLang="en-US" sz="2400" dirty="0" smtClean="0">
                <a:solidFill>
                  <a:srgbClr val="0000FF"/>
                </a:solidFill>
              </a:rPr>
              <a:t>讽刺</a:t>
            </a:r>
            <a:r>
              <a:rPr lang="zh-CN" altLang="en-US" sz="2400" dirty="0" smtClean="0"/>
              <a:t>当朝主议的大臣们都是刘景升儿子一类的猪狗，意在言外。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     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404664"/>
            <a:ext cx="842493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u="sng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           </a:t>
            </a:r>
            <a:r>
              <a:rPr lang="zh-CN" altLang="en-US" sz="3600" u="sng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小    结：</a:t>
            </a:r>
            <a:endParaRPr lang="en-US" altLang="zh-CN" sz="3600" u="sng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  </a:t>
            </a:r>
            <a:r>
              <a:rPr lang="zh-CN" altLang="en-US" sz="3600" dirty="0" smtClean="0">
                <a:latin typeface="宋体" pitchFamily="2" charset="-122"/>
                <a:ea typeface="宋体" pitchFamily="2" charset="-122"/>
              </a:rPr>
              <a:t>通过对古代</a:t>
            </a:r>
            <a:r>
              <a:rPr lang="zh-CN" altLang="en-US" sz="3600" u="sng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英雄人物</a:t>
            </a:r>
            <a:r>
              <a:rPr lang="zh-CN" altLang="en-US" sz="3600" dirty="0" smtClean="0">
                <a:latin typeface="宋体" pitchFamily="2" charset="-122"/>
                <a:ea typeface="宋体" pitchFamily="2" charset="-122"/>
              </a:rPr>
              <a:t>的歌颂，表达了作者渴望像古代英雄人物那样金戈铁马，收拾旧山河，为国效力的壮烈情怀，饱含着浓浓的</a:t>
            </a:r>
            <a:r>
              <a:rPr lang="zh-CN" altLang="en-US" sz="3600" u="sng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爱国思想</a:t>
            </a:r>
            <a:r>
              <a:rPr lang="zh-CN" altLang="en-US" sz="36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3600" dirty="0" smtClean="0">
                <a:latin typeface="宋体" pitchFamily="2" charset="-122"/>
                <a:ea typeface="宋体" pitchFamily="2" charset="-122"/>
              </a:rPr>
              <a:t>但也流露出作者</a:t>
            </a:r>
            <a:r>
              <a:rPr lang="zh-CN" altLang="en-US" sz="3600" u="sng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报国无门的无限感慨</a:t>
            </a:r>
            <a:r>
              <a:rPr lang="zh-CN" altLang="en-US" sz="3600" dirty="0" smtClean="0">
                <a:latin typeface="宋体" pitchFamily="2" charset="-122"/>
                <a:ea typeface="宋体" pitchFamily="2" charset="-122"/>
              </a:rPr>
              <a:t>，蕴含着对苟且偷安、毫无振作的南宋朝廷的</a:t>
            </a:r>
            <a:r>
              <a:rPr lang="zh-CN" altLang="en-US" sz="3600" u="sng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愤懑之情。</a:t>
            </a:r>
            <a:endParaRPr lang="zh-CN" altLang="en-US" sz="3600" u="sng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764704"/>
            <a:ext cx="7704856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6600CC"/>
                </a:solidFill>
              </a:rPr>
              <a:t>          南乡子</a:t>
            </a:r>
            <a:r>
              <a:rPr lang="en-US" altLang="zh-CN" sz="3600" dirty="0" smtClean="0">
                <a:solidFill>
                  <a:srgbClr val="6600CC"/>
                </a:solidFill>
              </a:rPr>
              <a:t>· </a:t>
            </a:r>
            <a:r>
              <a:rPr lang="zh-CN" altLang="en-US" sz="3600" b="1" dirty="0" smtClean="0">
                <a:solidFill>
                  <a:srgbClr val="6600CC"/>
                </a:solidFill>
              </a:rPr>
              <a:t>登京口北固亭有怀</a:t>
            </a:r>
            <a:endParaRPr lang="en-US" altLang="zh-CN" sz="1100" b="1" dirty="0" smtClean="0">
              <a:solidFill>
                <a:srgbClr val="6600CC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6600CC"/>
                </a:solidFill>
              </a:rPr>
              <a:t>                                         辛弃疾</a:t>
            </a:r>
            <a:endParaRPr lang="zh-CN" altLang="en-US" sz="3200" dirty="0" smtClean="0">
              <a:solidFill>
                <a:srgbClr val="6600CC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C00000"/>
                </a:solidFill>
              </a:rPr>
              <a:t>何处望神州？满眼风光北固楼。千古兴亡多少事？悠悠。不尽长江滚滚流。</a:t>
            </a:r>
            <a:r>
              <a:rPr lang="zh-CN" altLang="en-US" sz="3600" dirty="0" smtClean="0"/>
              <a:t>年少万兜鍪，坐断东南战未休。天下英雄谁敌手？曹刘。生子当如孙仲谋。</a:t>
            </a:r>
            <a:endParaRPr lang="zh-CN" altLang="en-US" sz="36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563</TotalTime>
  <Words>7149</Words>
  <Application>Microsoft Office PowerPoint</Application>
  <PresentationFormat>全屏显示(4:3)</PresentationFormat>
  <Paragraphs>474</Paragraphs>
  <Slides>142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142</vt:i4>
      </vt:variant>
    </vt:vector>
  </HeadingPairs>
  <TitlesOfParts>
    <vt:vector size="143" baseType="lpstr">
      <vt:lpstr>暗香扑面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  <vt:lpstr>幻灯片 103</vt:lpstr>
      <vt:lpstr>幻灯片 104</vt:lpstr>
      <vt:lpstr>幻灯片 105</vt:lpstr>
      <vt:lpstr>幻灯片 106</vt:lpstr>
      <vt:lpstr>幻灯片 107</vt:lpstr>
      <vt:lpstr>幻灯片 108</vt:lpstr>
      <vt:lpstr>幻灯片 109</vt:lpstr>
      <vt:lpstr>幻灯片 110</vt:lpstr>
      <vt:lpstr>幻灯片 111</vt:lpstr>
      <vt:lpstr>幻灯片 112</vt:lpstr>
      <vt:lpstr>幻灯片 113</vt:lpstr>
      <vt:lpstr>幻灯片 114</vt:lpstr>
      <vt:lpstr>幻灯片 115</vt:lpstr>
      <vt:lpstr>幻灯片 116</vt:lpstr>
      <vt:lpstr>幻灯片 117</vt:lpstr>
      <vt:lpstr>幻灯片 118</vt:lpstr>
      <vt:lpstr>幻灯片 119</vt:lpstr>
      <vt:lpstr>幻灯片 120</vt:lpstr>
      <vt:lpstr>幻灯片 121</vt:lpstr>
      <vt:lpstr>幻灯片 122</vt:lpstr>
      <vt:lpstr>幻灯片 123</vt:lpstr>
      <vt:lpstr>幻灯片 124</vt:lpstr>
      <vt:lpstr>幻灯片 125</vt:lpstr>
      <vt:lpstr>幻灯片 126</vt:lpstr>
      <vt:lpstr>幻灯片 127</vt:lpstr>
      <vt:lpstr>幻灯片 128</vt:lpstr>
      <vt:lpstr>幻灯片 129</vt:lpstr>
      <vt:lpstr>幻灯片 130</vt:lpstr>
      <vt:lpstr>幻灯片 131</vt:lpstr>
      <vt:lpstr>幻灯片 132</vt:lpstr>
      <vt:lpstr>幻灯片 133</vt:lpstr>
      <vt:lpstr>幻灯片 134</vt:lpstr>
      <vt:lpstr>幻灯片 135</vt:lpstr>
      <vt:lpstr>幻灯片 136</vt:lpstr>
      <vt:lpstr>幻灯片 137</vt:lpstr>
      <vt:lpstr>幻灯片 138</vt:lpstr>
      <vt:lpstr>幻灯片 139</vt:lpstr>
      <vt:lpstr>幻灯片 140</vt:lpstr>
      <vt:lpstr>幻灯片 141</vt:lpstr>
      <vt:lpstr>幻灯片 142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user</cp:lastModifiedBy>
  <cp:revision>92</cp:revision>
  <dcterms:created xsi:type="dcterms:W3CDTF">2017-09-25T10:53:47Z</dcterms:created>
  <dcterms:modified xsi:type="dcterms:W3CDTF">2017-10-12T10:55:10Z</dcterms:modified>
</cp:coreProperties>
</file>