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385" r:id="rId3"/>
    <p:sldId id="257" r:id="rId4"/>
    <p:sldId id="361" r:id="rId5"/>
    <p:sldId id="309" r:id="rId6"/>
    <p:sldId id="268" r:id="rId7"/>
    <p:sldId id="313" r:id="rId8"/>
    <p:sldId id="355" r:id="rId9"/>
    <p:sldId id="315" r:id="rId10"/>
    <p:sldId id="344" r:id="rId11"/>
    <p:sldId id="356" r:id="rId12"/>
    <p:sldId id="362" r:id="rId13"/>
    <p:sldId id="363" r:id="rId14"/>
    <p:sldId id="364" r:id="rId15"/>
    <p:sldId id="365" r:id="rId16"/>
    <p:sldId id="366" r:id="rId17"/>
    <p:sldId id="367" r:id="rId18"/>
    <p:sldId id="368" r:id="rId19"/>
    <p:sldId id="369" r:id="rId20"/>
    <p:sldId id="370" r:id="rId21"/>
    <p:sldId id="371" r:id="rId22"/>
    <p:sldId id="376" r:id="rId23"/>
    <p:sldId id="372" r:id="rId24"/>
    <p:sldId id="374" r:id="rId25"/>
    <p:sldId id="387" r:id="rId26"/>
    <p:sldId id="388" r:id="rId27"/>
    <p:sldId id="389" r:id="rId28"/>
    <p:sldId id="390" r:id="rId29"/>
    <p:sldId id="391" r:id="rId30"/>
    <p:sldId id="392" r:id="rId31"/>
    <p:sldId id="393" r:id="rId32"/>
    <p:sldId id="394" r:id="rId33"/>
    <p:sldId id="395" r:id="rId34"/>
    <p:sldId id="396" r:id="rId35"/>
    <p:sldId id="397" r:id="rId36"/>
    <p:sldId id="398" r:id="rId37"/>
    <p:sldId id="399" r:id="rId38"/>
    <p:sldId id="400" r:id="rId39"/>
    <p:sldId id="401" r:id="rId40"/>
    <p:sldId id="402" r:id="rId41"/>
    <p:sldId id="403" r:id="rId42"/>
    <p:sldId id="404" r:id="rId43"/>
    <p:sldId id="405" r:id="rId44"/>
    <p:sldId id="406" r:id="rId45"/>
    <p:sldId id="407" r:id="rId46"/>
    <p:sldId id="408" r:id="rId47"/>
  </p:sldIdLst>
  <p:sldSz cx="12192000" cy="6858000"/>
  <p:notesSz cx="6858000" cy="9144000"/>
  <p:embeddedFontLst>
    <p:embeddedFont>
      <p:font typeface="汉仪昌黎宋刻本原版W" panose="00020600040101010101" pitchFamily="18" charset="-122"/>
      <p:regular r:id="rId49"/>
    </p:embeddedFont>
    <p:embeddedFont>
      <p:font typeface="Roboto Bold" panose="020B0704020202020204"/>
      <p:bold r:id="rId50"/>
    </p:embeddedFont>
    <p:embeddedFont>
      <p:font typeface="Calibri" panose="020F0502020204030204" charset="0"/>
      <p:regular r:id="rId51"/>
      <p:bold r:id="rId52"/>
      <p:italic r:id="rId53"/>
      <p:boldItalic r:id="rId54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howGuides="1">
      <p:cViewPr>
        <p:scale>
          <a:sx n="53" d="100"/>
          <a:sy n="53" d="100"/>
        </p:scale>
        <p:origin x="1286" y="653"/>
      </p:cViewPr>
      <p:guideLst>
        <p:guide orient="horz" pos="2118"/>
        <p:guide pos="40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tags" Target="tags/tag1.xml" /><Relationship Id="rId49" Type="http://schemas.openxmlformats.org/officeDocument/2006/relationships/font" Target="fonts/font1.fntdata" /><Relationship Id="rId5" Type="http://schemas.openxmlformats.org/officeDocument/2006/relationships/slide" Target="slides/slide3.xml" /><Relationship Id="rId50" Type="http://schemas.openxmlformats.org/officeDocument/2006/relationships/font" Target="fonts/font2.fntdata" /><Relationship Id="rId51" Type="http://schemas.openxmlformats.org/officeDocument/2006/relationships/font" Target="fonts/font3.fntdata" /><Relationship Id="rId52" Type="http://schemas.openxmlformats.org/officeDocument/2006/relationships/font" Target="fonts/font4.fntdata" /><Relationship Id="rId53" Type="http://schemas.openxmlformats.org/officeDocument/2006/relationships/font" Target="fonts/font5.fntdata" /><Relationship Id="rId54" Type="http://schemas.openxmlformats.org/officeDocument/2006/relationships/font" Target="fonts/font6.fntdata" /><Relationship Id="rId55" Type="http://schemas.openxmlformats.org/officeDocument/2006/relationships/presProps" Target="presProps.xml" /><Relationship Id="rId56" Type="http://schemas.openxmlformats.org/officeDocument/2006/relationships/viewProps" Target="viewProps.xml" /><Relationship Id="rId57" Type="http://schemas.openxmlformats.org/officeDocument/2006/relationships/theme" Target="theme/theme1.xml" /><Relationship Id="rId58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AF039-AB69-4C4E-B352-C973400BBE8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4E5803-944E-4CCB-A36B-5BBC78F81D1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4E5803-944E-4CCB-A36B-5BBC78F81D1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形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371475" y="381000"/>
            <a:ext cx="11401425" cy="60769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5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9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10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3.xml" /><Relationship Id="rId3" Type="http://schemas.openxmlformats.org/officeDocument/2006/relationships/image" Target="../media/image11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5.xml" /><Relationship Id="rId3" Type="http://schemas.openxmlformats.org/officeDocument/2006/relationships/image" Target="../media/image12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8.xml" /><Relationship Id="rId3" Type="http://schemas.openxmlformats.org/officeDocument/2006/relationships/image" Target="../media/image13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3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1.xml" /><Relationship Id="rId3" Type="http://schemas.openxmlformats.org/officeDocument/2006/relationships/image" Target="../media/image14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3.xml" /><Relationship Id="rId3" Type="http://schemas.openxmlformats.org/officeDocument/2006/relationships/image" Target="../media/image15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5.xml" /><Relationship Id="rId3" Type="http://schemas.openxmlformats.org/officeDocument/2006/relationships/image" Target="../media/image1.jpeg" /><Relationship Id="rId4" Type="http://schemas.openxmlformats.org/officeDocument/2006/relationships/image" Target="../media/image1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形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-177746" y="2465579"/>
            <a:ext cx="125474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>
                <a:latin typeface="汉仪昌黎宋刻本原版W" panose="00020600040101010101" pitchFamily="18" charset="-122"/>
                <a:ea typeface="汉仪昌黎宋刻本原版W" panose="00020600040101010101" pitchFamily="18" charset="-122"/>
                <a:cs typeface="+mn-ea"/>
                <a:sym typeface="+mn-lt"/>
              </a:rPr>
              <a:t>文学部落</a:t>
            </a:r>
            <a:endParaRPr lang="zh-CN" altLang="en-US" sz="9600" b="1">
              <a:latin typeface="汉仪昌黎宋刻本原版W" panose="00020600040101010101" pitchFamily="18" charset="-122"/>
              <a:ea typeface="汉仪昌黎宋刻本原版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2807201" y="3941066"/>
            <a:ext cx="6323783" cy="4616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 panose="020b0704020202020204"/>
                <a:ea typeface="Roboto Bold" panose="020b0704020202020204"/>
                <a:cs typeface="Roboto Bold" panose="020b0704020202020204"/>
                <a:sym typeface="Roboto Bold" panose="020b0704020202020204"/>
              </a:defRPr>
            </a:pPr>
            <a:r>
              <a:rPr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46235" y="2016556"/>
            <a:ext cx="2481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统编版</a:t>
            </a:r>
            <a:r>
              <a:rPr lang="zh-CN" altLang="en-US" smtClean="0">
                <a:cs typeface="+mn-ea"/>
                <a:sym typeface="+mn-lt"/>
              </a:rPr>
              <a:t>语文七年级</a:t>
            </a:r>
            <a:r>
              <a:rPr lang="zh-CN" altLang="en-US">
                <a:cs typeface="+mn-ea"/>
                <a:sym typeface="+mn-lt"/>
              </a:rPr>
              <a:t>（上）</a:t>
            </a:r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858280" y="1127111"/>
            <a:ext cx="10290274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smtClean="0">
                <a:cs typeface="+mn-ea"/>
                <a:sym typeface="+mn-lt"/>
              </a:rPr>
              <a:t>二、文学创作</a:t>
            </a:r>
            <a:endParaRPr kumimoji="1" lang="zh-CN" altLang="en-US" sz="2800" smtClean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2800" smtClean="0">
                <a:cs typeface="+mn-ea"/>
                <a:sym typeface="+mn-lt"/>
              </a:rPr>
              <a:t>我与经典有约</a:t>
            </a:r>
            <a:endParaRPr kumimoji="1"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kumimoji="1" lang="zh-CN" altLang="en-US" sz="2800" smtClean="0">
              <a:cs typeface="+mn-ea"/>
              <a:sym typeface="+mn-lt"/>
            </a:endParaRPr>
          </a:p>
          <a:p>
            <a:pPr indent="720090" fontAlgn="auto">
              <a:lnSpc>
                <a:spcPct val="150000"/>
              </a:lnSpc>
            </a:pPr>
            <a:r>
              <a:rPr kumimoji="1" lang="zh-CN" altLang="en-US" sz="2800" smtClean="0">
                <a:cs typeface="+mn-ea"/>
                <a:sym typeface="+mn-lt"/>
              </a:rPr>
              <a:t>曾不止一次沉醉于古典文学名著，每每翻开扉页，一丝丝沁人心脾的书香便萦绕在我的鼻翼之间，一页一页，越来越浓。一个个生动的形象跃然纸上，一次次神机妙算，一次次刀光剑影，一缕爱恨缠绵扣动我的心弦</a:t>
            </a:r>
            <a:r>
              <a:rPr kumimoji="1" lang="en-US" altLang="zh-CN" sz="2800" smtClean="0">
                <a:cs typeface="+mn-ea"/>
                <a:sym typeface="+mn-lt"/>
              </a:rPr>
              <a:t>……</a:t>
            </a:r>
            <a:endParaRPr kumimoji="1" lang="zh-CN" altLang="en-US" sz="2800" smtClean="0">
              <a:cs typeface="+mn-ea"/>
              <a:sym typeface="+mn-lt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35529" y="1127111"/>
            <a:ext cx="2073667" cy="1382887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1055856" y="1643078"/>
            <a:ext cx="10290274" cy="3880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kumimoji="1" lang="en-US" altLang="zh-CN" sz="2400" smtClean="0">
                <a:cs typeface="+mn-ea"/>
                <a:sym typeface="+mn-lt"/>
              </a:rPr>
              <a:t>1.</a:t>
            </a:r>
            <a:r>
              <a:rPr kumimoji="1" lang="zh-CN" altLang="en-US" sz="2400" smtClean="0">
                <a:cs typeface="+mn-ea"/>
                <a:sym typeface="+mn-lt"/>
              </a:rPr>
              <a:t>金秋十月，学校开展“传承中华传统文化”系列活动，请你参加并完成下列任务。</a:t>
            </a:r>
            <a:endParaRPr kumimoji="1" lang="en-US" altLang="zh-CN" sz="2400" smtClean="0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kumimoji="1" lang="en-US" altLang="zh-CN" sz="2400" smtClean="0">
                <a:cs typeface="+mn-ea"/>
                <a:sym typeface="+mn-lt"/>
              </a:rPr>
              <a:t>(1)</a:t>
            </a:r>
            <a:r>
              <a:rPr kumimoji="1" lang="zh-CN" altLang="en-US" sz="2400" smtClean="0">
                <a:cs typeface="+mn-ea"/>
                <a:sym typeface="+mn-lt"/>
              </a:rPr>
              <a:t>古代诗歌中，“月”是常见的意象，下面与“月”有关的诗句中，写到了传统节日的是</a:t>
            </a:r>
            <a:r>
              <a:rPr kumimoji="1" lang="en-US" altLang="zh-CN" sz="2400" smtClean="0">
                <a:cs typeface="+mn-ea"/>
                <a:sym typeface="+mn-lt"/>
              </a:rPr>
              <a:t>(     )</a:t>
            </a:r>
            <a:r>
              <a:rPr kumimoji="1" lang="zh-CN" altLang="en-US" sz="2400" smtClean="0">
                <a:cs typeface="+mn-ea"/>
                <a:sym typeface="+mn-lt"/>
              </a:rPr>
              <a:t>。</a:t>
            </a:r>
            <a:endParaRPr kumimoji="1" lang="en-US" altLang="zh-CN" sz="2400" smtClean="0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kumimoji="1" lang="en-US" altLang="zh-CN" sz="2400" smtClean="0">
                <a:cs typeface="+mn-ea"/>
                <a:sym typeface="+mn-lt"/>
              </a:rPr>
              <a:t>A.</a:t>
            </a:r>
            <a:r>
              <a:rPr kumimoji="1" lang="zh-CN" altLang="en-US" sz="2400" smtClean="0">
                <a:cs typeface="+mn-ea"/>
                <a:sym typeface="+mn-lt"/>
              </a:rPr>
              <a:t>举杯邀明月，对影成三人。</a:t>
            </a:r>
            <a:endParaRPr kumimoji="1" lang="zh-CN" altLang="en-US" sz="2400" smtClean="0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kumimoji="1" lang="en-US" altLang="zh-CN" sz="2400" smtClean="0">
                <a:cs typeface="+mn-ea"/>
                <a:sym typeface="+mn-lt"/>
              </a:rPr>
              <a:t>B.</a:t>
            </a:r>
            <a:r>
              <a:rPr kumimoji="1" lang="zh-CN" altLang="en-US" sz="2400" smtClean="0">
                <a:cs typeface="+mn-ea"/>
                <a:sym typeface="+mn-lt"/>
              </a:rPr>
              <a:t>明月松间照，清泉石上流。</a:t>
            </a:r>
            <a:endParaRPr kumimoji="1" lang="zh-CN" altLang="en-US" sz="2400" smtClean="0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kumimoji="1" lang="en-US" altLang="zh-CN" sz="2400" smtClean="0">
                <a:cs typeface="+mn-ea"/>
                <a:sym typeface="+mn-lt"/>
              </a:rPr>
              <a:t>C.</a:t>
            </a:r>
            <a:r>
              <a:rPr kumimoji="1" lang="zh-CN" altLang="en-US" sz="2400" smtClean="0">
                <a:cs typeface="+mn-ea"/>
                <a:sym typeface="+mn-lt"/>
              </a:rPr>
              <a:t>明月几时有？把酒问青天。</a:t>
            </a:r>
            <a:endParaRPr kumimoji="1" lang="zh-CN" altLang="en-US" sz="2400" smtClean="0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kumimoji="1" lang="en-US" altLang="zh-CN" sz="2400" smtClean="0">
                <a:cs typeface="+mn-ea"/>
                <a:sym typeface="+mn-lt"/>
              </a:rPr>
              <a:t>D.</a:t>
            </a:r>
            <a:r>
              <a:rPr kumimoji="1" lang="zh-CN" altLang="en-US" sz="2400" smtClean="0">
                <a:cs typeface="+mn-ea"/>
                <a:sym typeface="+mn-lt"/>
              </a:rPr>
              <a:t>小时不识月，呼作白玉盘。</a:t>
            </a:r>
            <a:endParaRPr kumimoji="1" lang="zh-CN" altLang="en-US" sz="2400" smtClean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70343" y="996747"/>
            <a:ext cx="1888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cs typeface="+mn-ea"/>
                <a:sym typeface="+mn-lt"/>
              </a:rPr>
              <a:t>活动一</a:t>
            </a:r>
            <a:endParaRPr lang="zh-CN" altLang="en-US" sz="3600">
              <a:cs typeface="+mn-ea"/>
              <a:sym typeface="+mn-lt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3454196" y="3059908"/>
            <a:ext cx="453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cs typeface="+mn-ea"/>
                <a:sym typeface="+mn-lt"/>
              </a:rPr>
              <a:t>C</a:t>
            </a:r>
            <a:endParaRPr lang="zh-CN" altLang="en-US" sz="280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59019" y="3429106"/>
            <a:ext cx="2664958" cy="2664958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833303" y="927145"/>
            <a:ext cx="10453822" cy="4887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 smtClean="0">
                <a:cs typeface="+mn-ea"/>
                <a:sym typeface="+mn-lt"/>
              </a:rPr>
              <a:t>(2)</a:t>
            </a:r>
            <a:r>
              <a:rPr lang="zh-CN" altLang="en-US" sz="2400" smtClean="0">
                <a:cs typeface="+mn-ea"/>
                <a:sym typeface="+mn-lt"/>
              </a:rPr>
              <a:t>同学们收集了一些唐代诗人在传统节日记事抒怀的作品，</a:t>
            </a:r>
            <a:r>
              <a:rPr lang="en-US" altLang="zh-CN" sz="2400" smtClean="0">
                <a:cs typeface="+mn-ea"/>
                <a:sym typeface="+mn-lt"/>
              </a:rPr>
              <a:t>《</a:t>
            </a:r>
            <a:r>
              <a:rPr lang="zh-CN" altLang="en-US" sz="2400" smtClean="0">
                <a:cs typeface="+mn-ea"/>
                <a:sym typeface="+mn-lt"/>
              </a:rPr>
              <a:t>九日齐山登高</a:t>
            </a:r>
            <a:r>
              <a:rPr lang="en-US" altLang="zh-CN" sz="2400" smtClean="0">
                <a:cs typeface="+mn-ea"/>
                <a:sym typeface="+mn-lt"/>
              </a:rPr>
              <a:t>》 </a:t>
            </a:r>
            <a:r>
              <a:rPr lang="zh-CN" altLang="en-US" sz="2400" smtClean="0">
                <a:cs typeface="+mn-ea"/>
                <a:sym typeface="+mn-lt"/>
              </a:rPr>
              <a:t>是其中的一首，请你认真阅读，回答问题。</a:t>
            </a:r>
            <a:endParaRPr lang="en-US" altLang="zh-CN" sz="2400" smtClean="0">
              <a:cs typeface="+mn-ea"/>
              <a:sym typeface="+mn-lt"/>
            </a:endParaRPr>
          </a:p>
          <a:p>
            <a:pPr algn="ctr" fontAlgn="auto">
              <a:lnSpc>
                <a:spcPct val="130000"/>
              </a:lnSpc>
            </a:pPr>
            <a:r>
              <a:rPr lang="zh-CN" altLang="en-US" sz="2400" smtClean="0">
                <a:cs typeface="+mn-ea"/>
                <a:sym typeface="+mn-lt"/>
              </a:rPr>
              <a:t>九日齐山登高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杜牧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江涵秋影雁初飞，与客携壶上翠微。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尘世难逢开口笑，菊花须插满头归。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但将酩酊酬佳节，不用登临恨落晖。</a:t>
            </a:r>
            <a:endParaRPr lang="zh-CN" altLang="en-US" sz="2400" smtClean="0">
              <a:cs typeface="+mn-ea"/>
              <a:sym typeface="+mn-lt"/>
            </a:endParaRPr>
          </a:p>
          <a:p>
            <a:pPr algn="ctr" fontAlgn="auto">
              <a:lnSpc>
                <a:spcPct val="130000"/>
              </a:lnSpc>
            </a:pPr>
            <a:r>
              <a:rPr lang="zh-CN" altLang="en-US" sz="2400" smtClean="0">
                <a:cs typeface="+mn-ea"/>
                <a:sym typeface="+mn-lt"/>
              </a:rPr>
              <a:t>古往今来只如此，牛山何必独沾衣</a:t>
            </a:r>
            <a:r>
              <a:rPr lang="en-US" altLang="zh-CN" sz="2400" smtClean="0">
                <a:cs typeface="+mn-ea"/>
                <a:sym typeface="+mn-lt"/>
              </a:rPr>
              <a:t>?</a:t>
            </a:r>
            <a:endParaRPr lang="en-US" altLang="zh-CN" sz="2400" smtClean="0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400" smtClean="0">
                <a:cs typeface="+mn-ea"/>
                <a:sym typeface="+mn-lt"/>
              </a:rPr>
              <a:t>你注意到这首诗中描写的节日习俗了吗？请写出你学过的，同样描写这个节日习俗的两句诗。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3240107" y="5248224"/>
            <a:ext cx="5854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cs typeface="+mn-ea"/>
                <a:sym typeface="+mn-lt"/>
              </a:rPr>
              <a:t>遥知兄弟登高处，遍插茱萸少一人。</a:t>
            </a: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728669" y="1034462"/>
            <a:ext cx="10634659" cy="4715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600" smtClean="0">
                <a:cs typeface="+mn-ea"/>
                <a:sym typeface="+mn-lt"/>
              </a:rPr>
              <a:t>(3)</a:t>
            </a:r>
            <a:r>
              <a:rPr lang="zh-CN" altLang="en-US" sz="2600" smtClean="0">
                <a:cs typeface="+mn-ea"/>
                <a:sym typeface="+mn-lt"/>
              </a:rPr>
              <a:t>对联的基本要求</a:t>
            </a:r>
            <a:r>
              <a:rPr lang="en-US" altLang="zh-CN" sz="2600" smtClean="0">
                <a:cs typeface="+mn-ea"/>
                <a:sym typeface="+mn-lt"/>
              </a:rPr>
              <a:t>:</a:t>
            </a:r>
            <a:br>
              <a:rPr lang="en-US" altLang="zh-CN" sz="2600" smtClean="0">
                <a:cs typeface="+mn-ea"/>
                <a:sym typeface="+mn-lt"/>
              </a:rPr>
            </a:br>
            <a:r>
              <a:rPr lang="en-US" altLang="zh-CN" sz="2600" smtClean="0">
                <a:cs typeface="+mn-ea"/>
                <a:sym typeface="+mn-lt"/>
              </a:rPr>
              <a:t>①</a:t>
            </a:r>
            <a:r>
              <a:rPr lang="zh-CN" altLang="en-US" sz="2600" smtClean="0">
                <a:cs typeface="+mn-ea"/>
                <a:sym typeface="+mn-lt"/>
              </a:rPr>
              <a:t>必须是两句，而且这两句字数一样多。</a:t>
            </a:r>
            <a:br>
              <a:rPr lang="zh-CN" altLang="en-US" sz="2600" smtClean="0">
                <a:cs typeface="+mn-ea"/>
                <a:sym typeface="+mn-lt"/>
              </a:rPr>
            </a:br>
            <a:r>
              <a:rPr lang="zh-CN" altLang="en-US" sz="2600" smtClean="0">
                <a:cs typeface="+mn-ea"/>
                <a:sym typeface="+mn-lt"/>
              </a:rPr>
              <a:t>②头一句与第二句所用短语的结构与词性应当相同或相似，即是说必须形成对偶的修辞格。如：国家富强，人民幸福。这两句就可以称作对联</a:t>
            </a:r>
            <a:r>
              <a:rPr lang="en-US" altLang="zh-CN" sz="2600" smtClean="0">
                <a:cs typeface="+mn-ea"/>
                <a:sym typeface="+mn-lt"/>
              </a:rPr>
              <a:t>:“</a:t>
            </a:r>
            <a:r>
              <a:rPr lang="zh-CN" altLang="en-US" sz="2600" smtClean="0">
                <a:cs typeface="+mn-ea"/>
                <a:sym typeface="+mn-lt"/>
              </a:rPr>
              <a:t>国家富强”是主谓短语，“人民幸福”也是主谓短语</a:t>
            </a:r>
            <a:r>
              <a:rPr lang="en-US" altLang="zh-CN" sz="2600" smtClean="0">
                <a:cs typeface="+mn-ea"/>
                <a:sym typeface="+mn-lt"/>
              </a:rPr>
              <a:t>;“</a:t>
            </a:r>
            <a:r>
              <a:rPr lang="zh-CN" altLang="en-US" sz="2600" smtClean="0">
                <a:cs typeface="+mn-ea"/>
                <a:sym typeface="+mn-lt"/>
              </a:rPr>
              <a:t>国家”与“人民”都是名词，“富强”与“幸福”都是形容词。</a:t>
            </a:r>
            <a:br>
              <a:rPr lang="en-US" altLang="zh-CN" sz="2600" smtClean="0">
                <a:cs typeface="+mn-ea"/>
                <a:sym typeface="+mn-lt"/>
              </a:rPr>
            </a:br>
            <a:r>
              <a:rPr lang="en-US" altLang="zh-CN" sz="2600" smtClean="0">
                <a:cs typeface="+mn-ea"/>
                <a:sym typeface="+mn-lt"/>
              </a:rPr>
              <a:t>③</a:t>
            </a:r>
            <a:r>
              <a:rPr lang="zh-CN" altLang="en-US" sz="2600" smtClean="0">
                <a:cs typeface="+mn-ea"/>
                <a:sym typeface="+mn-lt"/>
              </a:rPr>
              <a:t>两句的内容必须有必然的联系，如果内容没有联系，即使符合前两点要求，也不能叫做对联。</a:t>
            </a:r>
            <a:br>
              <a:rPr lang="zh-CN" altLang="en-US" sz="2600" smtClean="0">
                <a:cs typeface="+mn-ea"/>
                <a:sym typeface="+mn-lt"/>
              </a:rPr>
            </a:br>
            <a:r>
              <a:rPr lang="zh-CN" altLang="en-US" sz="2600" smtClean="0">
                <a:cs typeface="+mn-ea"/>
                <a:sym typeface="+mn-lt"/>
              </a:rPr>
              <a:t>④上联最后一个字应为仄声，下联最后一个字应为平声。</a:t>
            </a:r>
            <a:endParaRPr lang="zh-CN" altLang="en-US" sz="26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948251" y="1081199"/>
            <a:ext cx="10290274" cy="3344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cs typeface="+mn-ea"/>
                <a:sym typeface="+mn-lt"/>
              </a:rPr>
              <a:t>(4)</a:t>
            </a:r>
            <a:r>
              <a:rPr lang="zh-CN" altLang="en-US" sz="2400" smtClean="0">
                <a:cs typeface="+mn-ea"/>
                <a:sym typeface="+mn-lt"/>
              </a:rPr>
              <a:t>请根据对联要求，解答下面的问题。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你认为下面三个选项中，哪一个选项的内容不可以作为对联，请具体说出两个理由。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en-US" altLang="zh-CN" sz="2400" smtClean="0">
                <a:cs typeface="+mn-ea"/>
                <a:sym typeface="+mn-lt"/>
              </a:rPr>
              <a:t>A.</a:t>
            </a:r>
            <a:r>
              <a:rPr lang="zh-CN" altLang="en-US" sz="2400" smtClean="0">
                <a:cs typeface="+mn-ea"/>
                <a:sym typeface="+mn-lt"/>
              </a:rPr>
              <a:t>发奋识遍天下字，立志读尽人间书。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en-US" altLang="zh-CN" sz="2400" smtClean="0">
                <a:cs typeface="+mn-ea"/>
                <a:sym typeface="+mn-lt"/>
              </a:rPr>
              <a:t>B.</a:t>
            </a:r>
            <a:r>
              <a:rPr lang="zh-CN" altLang="en-US" sz="2400" smtClean="0">
                <a:cs typeface="+mn-ea"/>
                <a:sym typeface="+mn-lt"/>
              </a:rPr>
              <a:t>百花迎春满地香，幸福临门多喜气。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en-US" altLang="zh-CN" sz="2400" smtClean="0">
                <a:cs typeface="+mn-ea"/>
                <a:sym typeface="+mn-lt"/>
              </a:rPr>
              <a:t>C.</a:t>
            </a:r>
            <a:r>
              <a:rPr lang="zh-CN" altLang="en-US" sz="2400" smtClean="0">
                <a:cs typeface="+mn-ea"/>
                <a:sym typeface="+mn-lt"/>
              </a:rPr>
              <a:t>东风化雨山山翠，政策归心处处春。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948251" y="4425769"/>
            <a:ext cx="10189027" cy="168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cs typeface="+mn-ea"/>
                <a:sym typeface="+mn-lt"/>
              </a:rPr>
              <a:t>B</a:t>
            </a:r>
            <a:r>
              <a:rPr lang="zh-CN" altLang="en-US" sz="2400" smtClean="0">
                <a:cs typeface="+mn-ea"/>
                <a:sym typeface="+mn-lt"/>
              </a:rPr>
              <a:t>项。“满地春” 与“多喜气”不构成对偶</a:t>
            </a:r>
            <a:r>
              <a:rPr lang="en-US" altLang="zh-CN" sz="2400" smtClean="0">
                <a:cs typeface="+mn-ea"/>
                <a:sym typeface="+mn-lt"/>
              </a:rPr>
              <a:t>(</a:t>
            </a:r>
            <a:r>
              <a:rPr lang="zh-CN" altLang="en-US" sz="2400" smtClean="0">
                <a:cs typeface="+mn-ea"/>
                <a:sym typeface="+mn-lt"/>
              </a:rPr>
              <a:t>或短语结构与词性不同</a:t>
            </a:r>
            <a:r>
              <a:rPr lang="en-US" altLang="zh-CN" sz="2400" smtClean="0">
                <a:cs typeface="+mn-ea"/>
                <a:sym typeface="+mn-lt"/>
              </a:rPr>
              <a:t>)</a:t>
            </a:r>
            <a:r>
              <a:rPr lang="zh-CN" altLang="en-US" sz="2400" smtClean="0">
                <a:cs typeface="+mn-ea"/>
                <a:sym typeface="+mn-lt"/>
              </a:rPr>
              <a:t>。上联最后一个字应为仄声，而“春”是平声；下联最后一个字应为平声，而“气”是仄声。</a:t>
            </a:r>
            <a:endParaRPr lang="zh-CN" altLang="en-US" sz="240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804400" y="1053875"/>
            <a:ext cx="1029027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古今中外文学家、文学作品影响了我们一代又一代人，引领我们在文学的世界里畅游。在感受文学巨大魅力的同时，我们的思想和言行也受到了很大的影响。</a:t>
            </a:r>
            <a:endParaRPr lang="en-US" altLang="zh-CN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一、接近文字的方式</a:t>
            </a:r>
            <a:r>
              <a:rPr lang="en-US" altLang="zh-CN" sz="2400" smtClean="0">
                <a:cs typeface="+mn-ea"/>
                <a:sym typeface="+mn-lt"/>
              </a:rPr>
              <a:t>——</a:t>
            </a:r>
            <a:r>
              <a:rPr lang="zh-CN" altLang="en-US" sz="2400" smtClean="0">
                <a:cs typeface="+mn-ea"/>
                <a:sym typeface="+mn-lt"/>
              </a:rPr>
              <a:t>读书写作交流会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en-US" altLang="zh-CN" sz="2400" smtClean="0">
                <a:cs typeface="+mn-ea"/>
                <a:sym typeface="+mn-lt"/>
              </a:rPr>
              <a:t>1</a:t>
            </a:r>
            <a:r>
              <a:rPr lang="zh-CN" altLang="en-US" sz="2400" smtClean="0">
                <a:cs typeface="+mn-ea"/>
                <a:sym typeface="+mn-lt"/>
              </a:rPr>
              <a:t>、经过一段时间准备，七</a:t>
            </a:r>
            <a:r>
              <a:rPr lang="en-US" altLang="zh-CN" sz="2400" smtClean="0">
                <a:cs typeface="+mn-ea"/>
                <a:sym typeface="+mn-lt"/>
              </a:rPr>
              <a:t>(1)</a:t>
            </a:r>
            <a:r>
              <a:rPr lang="zh-CN" altLang="en-US" sz="2400" smtClean="0">
                <a:cs typeface="+mn-ea"/>
                <a:sym typeface="+mn-lt"/>
              </a:rPr>
              <a:t>班准备召开一个以“我阅读，我快乐</a:t>
            </a:r>
            <a:r>
              <a:rPr lang="en-US" altLang="zh-CN" sz="2400" smtClean="0">
                <a:cs typeface="+mn-ea"/>
                <a:sym typeface="+mn-lt"/>
              </a:rPr>
              <a:t>"</a:t>
            </a:r>
            <a:r>
              <a:rPr lang="zh-CN" altLang="en-US" sz="2400" smtClean="0">
                <a:cs typeface="+mn-ea"/>
                <a:sym typeface="+mn-lt"/>
              </a:rPr>
              <a:t>为主题的读书写作交流会。请你来帮忙策划。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en-US" altLang="zh-CN" sz="2400" smtClean="0">
                <a:cs typeface="+mn-ea"/>
                <a:sym typeface="+mn-lt"/>
              </a:rPr>
              <a:t>(1) 【</a:t>
            </a:r>
            <a:r>
              <a:rPr lang="zh-CN" altLang="en-US" sz="2400" smtClean="0">
                <a:cs typeface="+mn-ea"/>
                <a:sym typeface="+mn-lt"/>
              </a:rPr>
              <a:t>宣传标语</a:t>
            </a:r>
            <a:r>
              <a:rPr lang="en-US" altLang="zh-CN" sz="2400" smtClean="0">
                <a:cs typeface="+mn-ea"/>
                <a:sym typeface="+mn-lt"/>
              </a:rPr>
              <a:t>】</a:t>
            </a:r>
            <a:br>
              <a:rPr lang="en-US" altLang="zh-CN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为了营造这次活动的氛围，请你围绕“我阅读，我快乐”的主题为读书写作交流会拟写一条标语。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20120" y="792265"/>
            <a:ext cx="1258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cs typeface="+mn-ea"/>
                <a:sym typeface="+mn-lt"/>
              </a:rPr>
              <a:t>活动二</a:t>
            </a:r>
            <a:endParaRPr lang="zh-CN" altLang="en-US" sz="240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3710976" y="5531202"/>
            <a:ext cx="55358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  <a:cs typeface="+mn-ea"/>
                <a:sym typeface="+mn-lt"/>
              </a:rPr>
              <a:t>阅读精彩无限，快乐轻松无边。</a:t>
            </a:r>
            <a:endParaRPr lang="en-US" altLang="zh-CN" sz="2400" smtClean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917327" y="1312890"/>
            <a:ext cx="9655423" cy="4452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cs typeface="+mn-ea"/>
                <a:sym typeface="+mn-lt"/>
              </a:rPr>
              <a:t>(2) 【</a:t>
            </a:r>
            <a:r>
              <a:rPr lang="zh-CN" altLang="en-US" sz="2400" smtClean="0">
                <a:cs typeface="+mn-ea"/>
                <a:sym typeface="+mn-lt"/>
              </a:rPr>
              <a:t>活动形式</a:t>
            </a:r>
            <a:r>
              <a:rPr lang="en-US" altLang="zh-CN" sz="2400" smtClean="0">
                <a:cs typeface="+mn-ea"/>
                <a:sym typeface="+mn-lt"/>
              </a:rPr>
              <a:t>】</a:t>
            </a:r>
            <a:br>
              <a:rPr lang="en-US" altLang="zh-CN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为了将本次活动开展得有声有色，请你仿照示例设计一种活动形式，并写出具体活动内容。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en-US" altLang="zh-CN" sz="2400" smtClean="0">
                <a:cs typeface="+mn-ea"/>
                <a:sym typeface="+mn-lt"/>
              </a:rPr>
              <a:t>(</a:t>
            </a:r>
            <a:r>
              <a:rPr lang="zh-CN" altLang="en-US" sz="2400" smtClean="0">
                <a:cs typeface="+mn-ea"/>
                <a:sym typeface="+mn-lt"/>
              </a:rPr>
              <a:t>至少要有两个项目</a:t>
            </a:r>
            <a:r>
              <a:rPr lang="en-US" altLang="zh-CN" sz="2400" smtClean="0">
                <a:cs typeface="+mn-ea"/>
                <a:sym typeface="+mn-lt"/>
              </a:rPr>
              <a:t>)</a:t>
            </a:r>
            <a:br>
              <a:rPr lang="en-US" altLang="zh-CN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示例：</a:t>
            </a:r>
            <a:br>
              <a:rPr lang="en-US" altLang="zh-CN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活动形式一：赛诗会。</a:t>
            </a:r>
            <a:endParaRPr lang="en-US" altLang="zh-CN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活动内容：</a:t>
            </a:r>
            <a:r>
              <a:rPr lang="en-US" altLang="zh-CN" sz="2400" smtClean="0">
                <a:cs typeface="+mn-ea"/>
                <a:sym typeface="+mn-lt"/>
              </a:rPr>
              <a:t>①</a:t>
            </a:r>
            <a:r>
              <a:rPr lang="zh-CN" altLang="en-US" sz="2400" smtClean="0">
                <a:cs typeface="+mn-ea"/>
                <a:sym typeface="+mn-lt"/>
              </a:rPr>
              <a:t>指定背诵名诗；</a:t>
            </a:r>
            <a:r>
              <a:rPr lang="en-US" altLang="zh-CN" sz="2400" smtClean="0">
                <a:cs typeface="+mn-ea"/>
                <a:sym typeface="+mn-lt"/>
              </a:rPr>
              <a:t>②</a:t>
            </a:r>
            <a:r>
              <a:rPr lang="zh-CN" altLang="en-US" sz="2400" smtClean="0">
                <a:cs typeface="+mn-ea"/>
                <a:sym typeface="+mn-lt"/>
              </a:rPr>
              <a:t>演唱宋词；</a:t>
            </a:r>
            <a:r>
              <a:rPr lang="en-US" altLang="zh-CN" sz="2400" smtClean="0">
                <a:cs typeface="+mn-ea"/>
                <a:sym typeface="+mn-lt"/>
              </a:rPr>
              <a:t>③</a:t>
            </a:r>
            <a:r>
              <a:rPr lang="zh-CN" altLang="en-US" sz="2400" smtClean="0">
                <a:cs typeface="+mn-ea"/>
                <a:sym typeface="+mn-lt"/>
              </a:rPr>
              <a:t>给诗作画；</a:t>
            </a:r>
            <a:r>
              <a:rPr lang="en-US" altLang="zh-CN" sz="2400" smtClean="0">
                <a:cs typeface="+mn-ea"/>
                <a:sym typeface="+mn-lt"/>
              </a:rPr>
              <a:t>④</a:t>
            </a:r>
            <a:r>
              <a:rPr lang="zh-CN" altLang="en-US" sz="2400" smtClean="0">
                <a:cs typeface="+mn-ea"/>
                <a:sym typeface="+mn-lt"/>
              </a:rPr>
              <a:t>为画配诗；</a:t>
            </a:r>
            <a:r>
              <a:rPr lang="en-US" altLang="zh-CN" sz="2400" smtClean="0">
                <a:cs typeface="+mn-ea"/>
                <a:sym typeface="+mn-lt"/>
              </a:rPr>
              <a:t>⑤</a:t>
            </a:r>
            <a:r>
              <a:rPr lang="zh-CN" altLang="en-US" sz="2400" smtClean="0">
                <a:cs typeface="+mn-ea"/>
                <a:sym typeface="+mn-lt"/>
              </a:rPr>
              <a:t>诗歌质疑；</a:t>
            </a:r>
            <a:r>
              <a:rPr lang="en-US" altLang="zh-CN" sz="2400" smtClean="0">
                <a:cs typeface="+mn-ea"/>
                <a:sym typeface="+mn-lt"/>
              </a:rPr>
              <a:t>⑥</a:t>
            </a:r>
            <a:r>
              <a:rPr lang="zh-CN" altLang="en-US" sz="2400" smtClean="0">
                <a:cs typeface="+mn-ea"/>
                <a:sym typeface="+mn-lt"/>
              </a:rPr>
              <a:t>诗词名句接龙；</a:t>
            </a:r>
            <a:r>
              <a:rPr lang="en-US" altLang="zh-CN" sz="2400" smtClean="0">
                <a:cs typeface="+mn-ea"/>
                <a:sym typeface="+mn-lt"/>
              </a:rPr>
              <a:t>⑦</a:t>
            </a:r>
            <a:r>
              <a:rPr lang="zh-CN" altLang="en-US" sz="2400" smtClean="0">
                <a:cs typeface="+mn-ea"/>
                <a:sym typeface="+mn-lt"/>
              </a:rPr>
              <a:t>指物即兴作诗。</a:t>
            </a:r>
            <a:endParaRPr lang="zh-CN" altLang="en-US" sz="24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1146406" y="1986413"/>
            <a:ext cx="102902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活动形式二：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活动内容</a:t>
            </a:r>
            <a:r>
              <a:rPr lang="en-US" altLang="zh-CN" sz="2800" smtClean="0">
                <a:cs typeface="+mn-ea"/>
                <a:sym typeface="+mn-lt"/>
              </a:rPr>
              <a:t>:</a:t>
            </a:r>
            <a:endParaRPr lang="zh-CN" altLang="en-US" sz="2800" smtClean="0">
              <a:cs typeface="+mn-ea"/>
              <a:sym typeface="+mn-lt"/>
            </a:endParaRPr>
          </a:p>
        </p:txBody>
      </p:sp>
      <p:sp>
        <p:nvSpPr>
          <p:cNvPr id="7" name="文本框 5"/>
          <p:cNvSpPr txBox="1"/>
          <p:nvPr/>
        </p:nvSpPr>
        <p:spPr>
          <a:xfrm>
            <a:off x="3325834" y="2109582"/>
            <a:ext cx="2173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cs typeface="+mn-ea"/>
                <a:sym typeface="+mn-lt"/>
              </a:rPr>
              <a:t>表演课本剧。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1212026" y="3475244"/>
            <a:ext cx="7172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cs typeface="+mn-ea"/>
                <a:sym typeface="+mn-lt"/>
              </a:rPr>
              <a:t>①表演准备好的课本剧</a:t>
            </a:r>
            <a:r>
              <a:rPr lang="en-US" altLang="zh-CN" sz="2800" smtClean="0">
                <a:cs typeface="+mn-ea"/>
                <a:sym typeface="+mn-lt"/>
              </a:rPr>
              <a:t>(</a:t>
            </a:r>
            <a:r>
              <a:rPr lang="zh-CN" altLang="en-US" sz="2800" smtClean="0">
                <a:cs typeface="+mn-ea"/>
                <a:sym typeface="+mn-lt"/>
              </a:rPr>
              <a:t>如</a:t>
            </a:r>
            <a:r>
              <a:rPr lang="en-US" altLang="zh-CN" sz="2800" smtClean="0">
                <a:cs typeface="+mn-ea"/>
                <a:sym typeface="+mn-lt"/>
              </a:rPr>
              <a:t>《</a:t>
            </a:r>
            <a:r>
              <a:rPr lang="zh-CN" altLang="en-US" sz="2800" smtClean="0">
                <a:cs typeface="+mn-ea"/>
                <a:sym typeface="+mn-lt"/>
              </a:rPr>
              <a:t>皇帝的新装</a:t>
            </a:r>
            <a:r>
              <a:rPr lang="en-US" altLang="zh-CN" sz="2800" smtClean="0">
                <a:cs typeface="+mn-ea"/>
                <a:sym typeface="+mn-lt"/>
              </a:rPr>
              <a:t>》</a:t>
            </a:r>
            <a:r>
              <a:rPr lang="zh-CN" altLang="en-US" sz="2800" smtClean="0">
                <a:cs typeface="+mn-ea"/>
                <a:sym typeface="+mn-lt"/>
              </a:rPr>
              <a:t>）；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223901" y="4203373"/>
            <a:ext cx="7253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cs typeface="+mn-ea"/>
                <a:sym typeface="+mn-lt"/>
              </a:rPr>
              <a:t>②现场根据情境设计台词</a:t>
            </a:r>
            <a:r>
              <a:rPr lang="en-US" altLang="zh-CN" sz="2800" smtClean="0">
                <a:cs typeface="+mn-ea"/>
                <a:sym typeface="+mn-lt"/>
              </a:rPr>
              <a:t>;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1221922" y="4925789"/>
            <a:ext cx="7253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cs typeface="+mn-ea"/>
                <a:sym typeface="+mn-lt"/>
              </a:rPr>
              <a:t>③根据台词模拟表情。</a:t>
            </a:r>
            <a:endParaRPr lang="zh-CN" altLang="en-US" sz="2800" smtClean="0">
              <a:cs typeface="+mn-ea"/>
              <a:sym typeface="+mn-lt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2258" y="2794382"/>
            <a:ext cx="3864422" cy="3864422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799564" y="931837"/>
            <a:ext cx="10622784" cy="130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(3)【</a:t>
            </a:r>
            <a:r>
              <a:rPr lang="zh-CN" altLang="en-US" sz="2800" smtClean="0">
                <a:cs typeface="+mn-ea"/>
                <a:sym typeface="+mn-lt"/>
              </a:rPr>
              <a:t>开场白</a:t>
            </a:r>
            <a:r>
              <a:rPr lang="en-US" altLang="zh-CN" sz="2800" smtClean="0">
                <a:cs typeface="+mn-ea"/>
                <a:sym typeface="+mn-lt"/>
              </a:rPr>
              <a:t>】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本次活动定于明天晚自习举行，作为主持人，请你设计一段开场白。</a:t>
            </a:r>
            <a:endParaRPr lang="zh-CN" altLang="en-US" sz="2800" smtClean="0">
              <a:cs typeface="+mn-ea"/>
              <a:sym typeface="+mn-lt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877059" y="2420667"/>
            <a:ext cx="980901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示例：尊敬的老师，亲爱的同学，大家好！今天，我们将进行的是“我阅读，我快乐”为主题的读书写作交流会。首先我代表全班同学，热烈欢迎特邀嘉宾王老师亲临现场指导！这次交流会，将有赛诗会、课本剧表演、文学专题讲座等项目，希望同学们积极展示，张扬个性，将阅读的快乐分享给大家。</a:t>
            </a:r>
            <a:endParaRPr lang="zh-CN" altLang="en-US" sz="280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813154" y="1345638"/>
            <a:ext cx="10290274" cy="1947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(4) 【</a:t>
            </a:r>
            <a:r>
              <a:rPr lang="zh-CN" altLang="en-US" sz="2800" smtClean="0">
                <a:cs typeface="+mn-ea"/>
                <a:sym typeface="+mn-lt"/>
              </a:rPr>
              <a:t>我的感悟</a:t>
            </a:r>
            <a:r>
              <a:rPr lang="en-US" altLang="zh-CN" sz="2800" smtClean="0">
                <a:cs typeface="+mn-ea"/>
                <a:sym typeface="+mn-lt"/>
              </a:rPr>
              <a:t>】</a:t>
            </a:r>
            <a:br>
              <a:rPr lang="en-US" altLang="zh-CN" sz="2800" smtClean="0">
                <a:cs typeface="+mn-ea"/>
                <a:sym typeface="+mn-lt"/>
              </a:rPr>
            </a:br>
            <a:r>
              <a:rPr lang="zh-CN" altLang="en-US" sz="2800" smtClean="0">
                <a:cs typeface="+mn-ea"/>
                <a:sym typeface="+mn-lt"/>
              </a:rPr>
              <a:t>读书交流会结束后，每人写一条关于读书的感悟，张贴在教室文学角的专栏中。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878773" y="3451984"/>
            <a:ext cx="102246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示例：读书如开窗，开窗可以清洁室内空气，读书能够净化人的灵魂。</a:t>
            </a:r>
            <a:endParaRPr lang="zh-CN" altLang="en-US" sz="280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读书如登山，山登得高，景象就看得远；书读得多，眼界就开阔。</a:t>
            </a:r>
            <a:endParaRPr lang="zh-CN" altLang="en-US" sz="280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227160" y="1903580"/>
            <a:ext cx="976820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1.</a:t>
            </a:r>
            <a:r>
              <a:rPr lang="zh-CN" altLang="en-US" sz="2800" smtClean="0">
                <a:cs typeface="+mn-ea"/>
                <a:sym typeface="+mn-lt"/>
              </a:rPr>
              <a:t>整体了解文学、认识文学，从而喜爱文学</a:t>
            </a:r>
            <a:r>
              <a:rPr lang="en-US" altLang="zh-CN" sz="2800" smtClean="0">
                <a:cs typeface="+mn-ea"/>
                <a:sym typeface="+mn-lt"/>
              </a:rPr>
              <a:t>,</a:t>
            </a:r>
            <a:r>
              <a:rPr lang="zh-CN" altLang="en-US" sz="2800" smtClean="0">
                <a:cs typeface="+mn-ea"/>
                <a:sym typeface="+mn-lt"/>
              </a:rPr>
              <a:t>并逐渐学会阅读、欣赏文学作品。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2.</a:t>
            </a:r>
            <a:r>
              <a:rPr lang="zh-CN" altLang="en-US" sz="2800" smtClean="0">
                <a:cs typeface="+mn-ea"/>
                <a:sym typeface="+mn-lt"/>
              </a:rPr>
              <a:t>通过查找、阅读、交流、编写、合作等形式，培养自主阅读、主动探究的习惯和互助合作的精神。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3.</a:t>
            </a:r>
            <a:r>
              <a:rPr lang="zh-CN" altLang="en-US" sz="2800" smtClean="0">
                <a:cs typeface="+mn-ea"/>
                <a:sym typeface="+mn-lt"/>
              </a:rPr>
              <a:t>广收并蓄，拓展文化视野，提高文学素养。</a:t>
            </a:r>
            <a:endParaRPr lang="en-US" altLang="zh-CN" sz="2800" smtClean="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90790" y="968561"/>
            <a:ext cx="2134216" cy="468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mtClean="0">
                <a:solidFill>
                  <a:schemeClr val="tx1"/>
                </a:solidFill>
                <a:cs typeface="+mn-ea"/>
                <a:sym typeface="+mn-lt"/>
              </a:rPr>
              <a:t>学习目标</a:t>
            </a:r>
            <a:endParaRPr lang="zh-CN" altLang="en-US" sz="3200" b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9372" y="4485603"/>
            <a:ext cx="2073667" cy="2073667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836905" y="1618769"/>
            <a:ext cx="102902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为了学生阅读的方便，学校提议在教室里增设“图书角”。面对这一提议，学生反应不一，展开了激烈的辩论。反方认为没有必要。理由是现在学生学习任务重，根本没有时间阅读；教室本来就比较狭小，设置“图书角”影响了活动的空间；另外，图书也容易遗失和损坏。假如你是正方，请你针对反方的观点和理由进行反驳。</a:t>
            </a:r>
            <a:endParaRPr lang="zh-CN" altLang="en-US" sz="28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5"/>
          <p:cNvSpPr txBox="1"/>
          <p:nvPr/>
        </p:nvSpPr>
        <p:spPr>
          <a:xfrm>
            <a:off x="914399" y="1616876"/>
            <a:ext cx="100584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正方</a:t>
            </a:r>
            <a:r>
              <a:rPr lang="en-US" altLang="zh-CN" sz="2400" smtClean="0">
                <a:cs typeface="+mn-ea"/>
                <a:sym typeface="+mn-lt"/>
              </a:rPr>
              <a:t>:</a:t>
            </a:r>
            <a:endParaRPr lang="en-US" altLang="zh-CN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我认为增设“图书角”很有必要。首先，阅读本身就是学生学习的一部分，设置“图书角”能够便于我们利用机动时间进行阅读；其次，合理而有序地摆放完全可以让“图书角”有一席之地，而且增设“图书角”更能营造良好的阅读氛围；至于遗失和损坏，只要我们制定相应的图书管理制度，加强管理，这点是不用担心的。</a:t>
            </a:r>
            <a:endParaRPr lang="en-US" altLang="zh-CN" sz="24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1145664" y="2081907"/>
            <a:ext cx="98627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某班拟开展“走进文学部落”系列活动，请你参加并完成下列任务。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(1)</a:t>
            </a:r>
            <a:r>
              <a:rPr lang="zh-CN" altLang="en-US" sz="2800" smtClean="0">
                <a:cs typeface="+mn-ea"/>
                <a:sym typeface="+mn-lt"/>
              </a:rPr>
              <a:t>班上准备创办一份班刊，请你给班刊取一个富有文学韵味的刊名。</a:t>
            </a:r>
            <a:endParaRPr lang="en-US" altLang="zh-CN" sz="2800" smtClean="0">
              <a:cs typeface="+mn-ea"/>
              <a:sym typeface="+mn-lt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5320145" y="1148171"/>
            <a:ext cx="1258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活动三</a:t>
            </a:r>
            <a:endParaRPr lang="zh-CN" altLang="en-US" sz="2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145554" y="5010687"/>
            <a:ext cx="19495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翰墨花季</a:t>
            </a:r>
            <a:endParaRPr lang="zh-CN" altLang="en-US" sz="28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78929" y="4251864"/>
            <a:ext cx="3195645" cy="1836430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1050661" y="1678146"/>
            <a:ext cx="97558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(2)</a:t>
            </a:r>
            <a:r>
              <a:rPr lang="zh-CN" altLang="en-US" sz="2800" smtClean="0">
                <a:cs typeface="+mn-ea"/>
                <a:sym typeface="+mn-lt"/>
              </a:rPr>
              <a:t>班级文学社要选取一副对联悬挂在其阅览室，最合适的一项是</a:t>
            </a:r>
            <a:r>
              <a:rPr lang="en-US" altLang="zh-CN" sz="2800" smtClean="0">
                <a:cs typeface="+mn-ea"/>
                <a:sym typeface="+mn-lt"/>
              </a:rPr>
              <a:t>(     )</a:t>
            </a:r>
            <a:r>
              <a:rPr lang="zh-CN" altLang="en-US" sz="2800" smtClean="0">
                <a:cs typeface="+mn-ea"/>
                <a:sym typeface="+mn-lt"/>
              </a:rPr>
              <a:t>。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A. </a:t>
            </a:r>
            <a:r>
              <a:rPr lang="zh-CN" altLang="en-US" sz="2800" smtClean="0">
                <a:cs typeface="+mn-ea"/>
                <a:sym typeface="+mn-lt"/>
              </a:rPr>
              <a:t>宾至如归，稍安毋躁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B.</a:t>
            </a:r>
            <a:r>
              <a:rPr lang="zh-CN" altLang="en-US" sz="2800" smtClean="0">
                <a:cs typeface="+mn-ea"/>
                <a:sym typeface="+mn-lt"/>
              </a:rPr>
              <a:t>四面荷花三面柳，一城山色半城湖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C.</a:t>
            </a:r>
            <a:r>
              <a:rPr lang="zh-CN" altLang="en-US" sz="2800" smtClean="0">
                <a:cs typeface="+mn-ea"/>
                <a:sym typeface="+mn-lt"/>
              </a:rPr>
              <a:t>室雅何须大，书香不在多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D.</a:t>
            </a:r>
            <a:r>
              <a:rPr lang="zh-CN" altLang="en-US" sz="2800" smtClean="0">
                <a:cs typeface="+mn-ea"/>
                <a:sym typeface="+mn-lt"/>
              </a:rPr>
              <a:t>藏古今学术，聚天地精华</a:t>
            </a:r>
            <a:endParaRPr lang="zh-CN" altLang="en-US" sz="2800" smtClean="0">
              <a:cs typeface="+mn-ea"/>
              <a:sym typeface="+mn-lt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1983179" y="2442581"/>
            <a:ext cx="475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cs typeface="+mn-ea"/>
                <a:sym typeface="+mn-lt"/>
              </a:rPr>
              <a:t>C</a:t>
            </a:r>
            <a:endParaRPr lang="zh-CN" altLang="en-US" sz="280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45785" y="3663305"/>
            <a:ext cx="2119760" cy="2789606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127760" y="1767205"/>
            <a:ext cx="993648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1.</a:t>
            </a:r>
            <a:r>
              <a:rPr lang="zh-CN" altLang="en-US" sz="2800" smtClean="0">
                <a:cs typeface="+mn-ea"/>
                <a:sym typeface="+mn-lt"/>
              </a:rPr>
              <a:t>分享文学带给我们的诗意与美，畅谈读书的感受。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2.</a:t>
            </a:r>
            <a:r>
              <a:rPr lang="zh-CN" altLang="en-US" sz="2800" smtClean="0">
                <a:cs typeface="+mn-ea"/>
                <a:sym typeface="+mn-lt"/>
              </a:rPr>
              <a:t>营造浓厚的读书氛围，让自己爱读书，多读书、读好书、会读书。 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3.</a:t>
            </a:r>
            <a:r>
              <a:rPr lang="zh-CN" altLang="en-US" sz="2800" smtClean="0">
                <a:cs typeface="+mn-ea"/>
                <a:sym typeface="+mn-lt"/>
              </a:rPr>
              <a:t>从书中汲取中华民族文化和世界文化精华，积累知识，丰富精神生活。</a:t>
            </a:r>
            <a:endParaRPr lang="zh-CN" altLang="en-US" sz="2800" smtClean="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649547" y="1112908"/>
            <a:ext cx="2058801" cy="468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mtClean="0">
                <a:solidFill>
                  <a:schemeClr val="tx1"/>
                </a:solidFill>
                <a:cs typeface="+mn-ea"/>
                <a:sym typeface="+mn-lt"/>
              </a:rPr>
              <a:t>学习目标</a:t>
            </a:r>
            <a:endParaRPr lang="zh-CN" altLang="en-US" sz="3200" b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0573" y="4524528"/>
            <a:ext cx="2073667" cy="2073667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77817" y="1106372"/>
            <a:ext cx="10212778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一、读书写作交流会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       1.</a:t>
            </a:r>
            <a:r>
              <a:rPr lang="zh-CN" altLang="en-US" sz="2800" smtClean="0">
                <a:cs typeface="+mn-ea"/>
                <a:sym typeface="+mn-lt"/>
              </a:rPr>
              <a:t>各个文学兴趣小组不定期开展读书和写作的交流活动。每次活动可以设立不同的主题，例如：大家同读一本书，做读书交流；每人为大家介绍一本自己最喜欢的书；分享自己最新的一篇文学创作，并请同学点评；等等。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       2.</a:t>
            </a:r>
            <a:r>
              <a:rPr lang="zh-CN" altLang="en-US" sz="2800" smtClean="0">
                <a:cs typeface="+mn-ea"/>
                <a:sym typeface="+mn-lt"/>
              </a:rPr>
              <a:t>活动形式可以多样化，要发挥各小组的特点。如诗歌组用赛诗会的方式来组织写作交流，戏剧组用收编课本剧的方法来进</a:t>
            </a:r>
            <a:endParaRPr lang="zh-CN" altLang="en-US" sz="28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080655" y="1160632"/>
            <a:ext cx="9737766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行读书交流等。各小组还可邀请老师作为特约指导，举办一些相关专题的文学讲座。注意用拍照、录像、录音等形式记录小组的活动情况，以便展示成果，与其他小组交流。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800" smtClean="0">
                <a:cs typeface="+mn-ea"/>
                <a:sym typeface="+mn-lt"/>
              </a:rPr>
              <a:t>       3.</a:t>
            </a:r>
            <a:r>
              <a:rPr kumimoji="1" lang="zh-CN" altLang="en-US" sz="2800" smtClean="0">
                <a:cs typeface="+mn-ea"/>
                <a:sym typeface="+mn-lt"/>
              </a:rPr>
              <a:t>全班定期举办文学兴趣小组的活动交流会，每</a:t>
            </a:r>
            <a:r>
              <a:rPr kumimoji="1" lang="en-US" altLang="zh-CN" sz="2800" smtClean="0">
                <a:cs typeface="+mn-ea"/>
                <a:sym typeface="+mn-lt"/>
              </a:rPr>
              <a:t>1</a:t>
            </a:r>
            <a:r>
              <a:rPr kumimoji="1" lang="zh-CN" altLang="en-US" sz="2800" smtClean="0">
                <a:cs typeface="+mn-ea"/>
                <a:sym typeface="+mn-lt"/>
              </a:rPr>
              <a:t>个小组都将自己的活动成果展示给其他组的同学，品评签赏，讨论交流，激发同学们对各类文学作品的兴趣。</a:t>
            </a:r>
            <a:endParaRPr kumimoji="1" lang="zh-CN" altLang="en-US" sz="280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0655" y="4921566"/>
            <a:ext cx="3247901" cy="65498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活动方案设计示例</a:t>
            </a:r>
            <a:endParaRPr lang="zh-CN" altLang="en-US" sz="280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5183" y="4722829"/>
            <a:ext cx="1707450" cy="1707450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83772" y="768111"/>
            <a:ext cx="10212778" cy="5035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smtClean="0">
                <a:cs typeface="+mn-ea"/>
                <a:sym typeface="+mn-lt"/>
              </a:rPr>
              <a:t>    主题</a:t>
            </a:r>
            <a:r>
              <a:rPr lang="en-US" altLang="zh-CN" sz="2600" smtClean="0">
                <a:cs typeface="+mn-ea"/>
                <a:sym typeface="+mn-lt"/>
              </a:rPr>
              <a:t>:</a:t>
            </a:r>
            <a:r>
              <a:rPr lang="zh-CN" altLang="en-US" sz="2600" smtClean="0">
                <a:cs typeface="+mn-ea"/>
                <a:sym typeface="+mn-lt"/>
              </a:rPr>
              <a:t>书香满校园</a:t>
            </a:r>
            <a:r>
              <a:rPr lang="en-US" altLang="zh-CN" sz="2600" smtClean="0">
                <a:cs typeface="+mn-ea"/>
                <a:sym typeface="+mn-lt"/>
              </a:rPr>
              <a:t>,</a:t>
            </a:r>
            <a:r>
              <a:rPr lang="zh-CN" altLang="en-US" sz="2600" smtClean="0">
                <a:cs typeface="+mn-ea"/>
                <a:sym typeface="+mn-lt"/>
              </a:rPr>
              <a:t>共享读书乐。</a:t>
            </a:r>
            <a:endParaRPr lang="zh-CN" altLang="en-US" sz="26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600" smtClean="0">
                <a:cs typeface="+mn-ea"/>
                <a:sym typeface="+mn-lt"/>
              </a:rPr>
              <a:t>    相关话题：</a:t>
            </a:r>
            <a:r>
              <a:rPr lang="en-US" altLang="zh-CN" sz="2600" smtClean="0">
                <a:cs typeface="+mn-ea"/>
                <a:sym typeface="+mn-lt"/>
              </a:rPr>
              <a:t>①</a:t>
            </a:r>
            <a:r>
              <a:rPr lang="zh-CN" altLang="en-US" sz="2600" smtClean="0">
                <a:cs typeface="+mn-ea"/>
                <a:sym typeface="+mn-lt"/>
              </a:rPr>
              <a:t>介绍我最喜爱的文学作品；</a:t>
            </a:r>
            <a:r>
              <a:rPr lang="en-US" altLang="zh-CN" sz="2600" smtClean="0">
                <a:cs typeface="+mn-ea"/>
                <a:sym typeface="+mn-lt"/>
              </a:rPr>
              <a:t>②</a:t>
            </a:r>
            <a:r>
              <a:rPr lang="zh-CN" altLang="en-US" sz="2600" smtClean="0">
                <a:cs typeface="+mn-ea"/>
                <a:sym typeface="+mn-lt"/>
              </a:rPr>
              <a:t>谈读书心得。</a:t>
            </a:r>
            <a:endParaRPr lang="zh-CN" altLang="en-US" sz="26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600" smtClean="0">
                <a:cs typeface="+mn-ea"/>
                <a:sym typeface="+mn-lt"/>
              </a:rPr>
              <a:t>    形式：小组、班级交流、评价；留言板展览厅展示。</a:t>
            </a:r>
            <a:endParaRPr lang="en-US" altLang="zh-CN" sz="26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600" smtClean="0">
                <a:cs typeface="+mn-ea"/>
                <a:sym typeface="+mn-lt"/>
              </a:rPr>
              <a:t>    </a:t>
            </a:r>
            <a:r>
              <a:rPr lang="zh-CN" altLang="en-US" sz="2600" smtClean="0">
                <a:cs typeface="+mn-ea"/>
                <a:sym typeface="+mn-lt"/>
              </a:rPr>
              <a:t>过程：</a:t>
            </a:r>
            <a:endParaRPr lang="zh-CN" altLang="en-US" sz="2600" smtClean="0">
              <a:cs typeface="+mn-ea"/>
              <a:sym typeface="+mn-lt"/>
            </a:endParaRPr>
          </a:p>
          <a:p>
            <a:pPr fontAlgn="auto">
              <a:lnSpc>
                <a:spcPct val="130000"/>
              </a:lnSpc>
            </a:pPr>
            <a:r>
              <a:rPr lang="en-US" altLang="zh-CN" sz="2600" smtClean="0">
                <a:cs typeface="+mn-ea"/>
                <a:sym typeface="+mn-lt"/>
              </a:rPr>
              <a:t>    (1)</a:t>
            </a:r>
            <a:r>
              <a:rPr lang="zh-CN" altLang="en-US" sz="2600" smtClean="0">
                <a:cs typeface="+mn-ea"/>
                <a:sym typeface="+mn-lt"/>
              </a:rPr>
              <a:t>准备材料。①确定作品。在自己阅读过的作品中</a:t>
            </a:r>
            <a:r>
              <a:rPr lang="en-US" altLang="zh-CN" sz="2600" smtClean="0">
                <a:cs typeface="+mn-ea"/>
                <a:sym typeface="+mn-lt"/>
              </a:rPr>
              <a:t>,</a:t>
            </a:r>
            <a:r>
              <a:rPr lang="zh-CN" altLang="en-US" sz="2600" smtClean="0">
                <a:cs typeface="+mn-ea"/>
                <a:sym typeface="+mn-lt"/>
              </a:rPr>
              <a:t>精心挑选，确定自己要介绍的文学作品。②确定介绍内容。再次阅读作品，思考自己喜欢它的原因，确定自己要介绍的内容。③列出介绍提纲。根据自己要介绍的内容，列出发言提纲，明确发言的具体内容。也可以详细地写一个完整的发言稿。</a:t>
            </a:r>
            <a:endParaRPr lang="zh-CN" altLang="en-US" sz="26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1007439" y="1798659"/>
            <a:ext cx="1013681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    如：</a:t>
            </a:r>
            <a:r>
              <a:rPr lang="en-US" altLang="zh-CN" sz="2400" smtClean="0">
                <a:cs typeface="+mn-ea"/>
                <a:sym typeface="+mn-lt"/>
              </a:rPr>
              <a:t>《</a:t>
            </a:r>
            <a:r>
              <a:rPr lang="zh-CN" altLang="en-US" sz="2400" smtClean="0">
                <a:cs typeface="+mn-ea"/>
                <a:sym typeface="+mn-lt"/>
              </a:rPr>
              <a:t>金色花</a:t>
            </a:r>
            <a:r>
              <a:rPr lang="en-US" altLang="zh-CN" sz="2400" smtClean="0">
                <a:cs typeface="+mn-ea"/>
                <a:sym typeface="+mn-lt"/>
              </a:rPr>
              <a:t>》</a:t>
            </a:r>
            <a:r>
              <a:rPr lang="zh-CN" altLang="en-US" sz="2400" smtClean="0">
                <a:cs typeface="+mn-ea"/>
                <a:sym typeface="+mn-lt"/>
              </a:rPr>
              <a:t>是一首散文诗，让我们感受到母子的情深，感受到母子之爱，那样一种亲昵，那样一种亲热。为什么孩子那么快乐，那么天真，那么活泼，那么可爱？因为他沐浴着母爱。爱是交流的。小孩子领受着母爱，也想着怎么回报母爱。他想到变成一朵金色花，让妈妈嗅到花香，让妈妈看书不伤眼睛，在妈妈看书的地方投下影子，说明了母子情深。从孩子对母亲的爱，可以想到母亲对孩子的爱，母爱是伟大的，是无私的。</a:t>
            </a:r>
            <a:endParaRPr lang="zh-CN" altLang="en-US" sz="24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768234" y="1415990"/>
            <a:ext cx="10569037" cy="4215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smtClean="0">
                <a:cs typeface="+mn-ea"/>
                <a:sym typeface="+mn-lt"/>
              </a:rPr>
              <a:t>    戏剧</a:t>
            </a:r>
            <a:r>
              <a:rPr lang="en-US" altLang="zh-CN" sz="2600" smtClean="0">
                <a:cs typeface="+mn-ea"/>
                <a:sym typeface="+mn-lt"/>
              </a:rPr>
              <a:t>《</a:t>
            </a:r>
            <a:r>
              <a:rPr lang="zh-CN" altLang="en-US" sz="2600" smtClean="0">
                <a:cs typeface="+mn-ea"/>
                <a:sym typeface="+mn-lt"/>
              </a:rPr>
              <a:t>茶馆</a:t>
            </a:r>
            <a:r>
              <a:rPr lang="en-US" altLang="zh-CN" sz="2600" smtClean="0">
                <a:cs typeface="+mn-ea"/>
                <a:sym typeface="+mn-lt"/>
              </a:rPr>
              <a:t>》</a:t>
            </a:r>
            <a:r>
              <a:rPr lang="zh-CN" altLang="en-US" sz="2600" smtClean="0">
                <a:cs typeface="+mn-ea"/>
                <a:sym typeface="+mn-lt"/>
              </a:rPr>
              <a:t>，剧中故事全部发生在北京城一个茶馆里，茶馆里人来人往，汇聚了各色人物、三教九流，一个大茶馆就是一个小社会。老舍先生抓住了这个场景的特点，将半个世纪的时间跨度，五十七个主、次人物形象高度浓缩在茶馆中，展现了清末戊戌变法失败后、民国初年北洋军阀割据时期、国民党政权覆灭前夕三个时代的生活场景，概括了中国社会各阶层、数个势力的尖锐对立和冲突，揭示了半封建、半殖民地中国的历史命运。</a:t>
            </a:r>
            <a:endParaRPr lang="zh-CN" altLang="en-US" sz="26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709333" y="1664713"/>
            <a:ext cx="10653312" cy="4195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smtClean="0">
                <a:cs typeface="+mn-ea"/>
                <a:sym typeface="+mn-lt"/>
              </a:rPr>
              <a:t>       文学是语言的艺术，以其独特的美感形式，陶冶性情</a:t>
            </a:r>
            <a:r>
              <a:rPr lang="en-US" altLang="zh-CN" sz="2600" smtClean="0">
                <a:cs typeface="+mn-ea"/>
                <a:sym typeface="+mn-lt"/>
              </a:rPr>
              <a:t>,</a:t>
            </a:r>
            <a:r>
              <a:rPr lang="zh-CN" altLang="en-US" sz="2600" smtClean="0">
                <a:cs typeface="+mn-ea"/>
                <a:sym typeface="+mn-lt"/>
              </a:rPr>
              <a:t>滋润心灵，伴随我们成长。优秀的文学作品，描绘丰富多彩的自然景色， 赞颂人类社会中优美的事物和崇高品德，揭露和批判落后、丑恶的东西。阅读文学作品，能够从中获得丰富的知识，情感上受到感染，逐步具有区分真善美和假恶丑的能力，从而提高艺术鉴赏力，接受健康的审美教育，丰富人生经验，提高审美品位，让我们变得纯净、高贵而深刻。参加形式多样的文学兴趣小组活动，分享文学带给我们的诗意与美好，也分享成长的快乐。</a:t>
            </a:r>
            <a:endParaRPr lang="zh-CN" altLang="en-US" sz="2600" smtClean="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973594" y="861364"/>
            <a:ext cx="2124790" cy="468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b="1" smtClean="0">
                <a:solidFill>
                  <a:schemeClr val="tx1"/>
                </a:solidFill>
                <a:cs typeface="+mn-ea"/>
                <a:sym typeface="+mn-lt"/>
              </a:rPr>
              <a:t>新知导入</a:t>
            </a:r>
            <a:endParaRPr lang="zh-CN" altLang="en-US" sz="3200" b="1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1000018" y="1264969"/>
            <a:ext cx="10569037" cy="4452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    </a:t>
            </a:r>
            <a:r>
              <a:rPr lang="en-US" altLang="zh-CN" sz="2400" smtClean="0">
                <a:cs typeface="+mn-ea"/>
                <a:sym typeface="+mn-lt"/>
              </a:rPr>
              <a:t>《</a:t>
            </a:r>
            <a:r>
              <a:rPr lang="zh-CN" altLang="en-US" sz="2400" smtClean="0">
                <a:cs typeface="+mn-ea"/>
                <a:sym typeface="+mn-lt"/>
              </a:rPr>
              <a:t>西游记</a:t>
            </a:r>
            <a:r>
              <a:rPr lang="en-US" altLang="zh-CN" sz="2400" smtClean="0">
                <a:cs typeface="+mn-ea"/>
                <a:sym typeface="+mn-lt"/>
              </a:rPr>
              <a:t>》</a:t>
            </a:r>
            <a:r>
              <a:rPr lang="zh-CN" altLang="en-US" sz="2400" smtClean="0">
                <a:cs typeface="+mn-ea"/>
                <a:sym typeface="+mn-lt"/>
              </a:rPr>
              <a:t>为明代小说家吴承恩所著。取材于</a:t>
            </a:r>
            <a:r>
              <a:rPr lang="en-US" altLang="zh-CN" sz="2400" smtClean="0">
                <a:cs typeface="+mn-ea"/>
                <a:sym typeface="+mn-lt"/>
              </a:rPr>
              <a:t>《</a:t>
            </a:r>
            <a:r>
              <a:rPr lang="zh-CN" altLang="en-US" sz="2400" smtClean="0">
                <a:cs typeface="+mn-ea"/>
                <a:sym typeface="+mn-lt"/>
              </a:rPr>
              <a:t>大唐西域记</a:t>
            </a:r>
            <a:r>
              <a:rPr lang="en-US" altLang="zh-CN" sz="2400" smtClean="0">
                <a:cs typeface="+mn-ea"/>
                <a:sym typeface="+mn-lt"/>
              </a:rPr>
              <a:t>》</a:t>
            </a:r>
            <a:r>
              <a:rPr lang="zh-CN" altLang="en-US" sz="2400" smtClean="0">
                <a:cs typeface="+mn-ea"/>
                <a:sym typeface="+mn-lt"/>
              </a:rPr>
              <a:t>和民间传说、元杂剧。宋代</a:t>
            </a:r>
            <a:r>
              <a:rPr lang="en-US" altLang="zh-CN" sz="2400" smtClean="0">
                <a:cs typeface="+mn-ea"/>
                <a:sym typeface="+mn-lt"/>
              </a:rPr>
              <a:t>《</a:t>
            </a:r>
            <a:r>
              <a:rPr lang="zh-CN" altLang="en-US" sz="2400" smtClean="0">
                <a:cs typeface="+mn-ea"/>
                <a:sym typeface="+mn-lt"/>
              </a:rPr>
              <a:t>大唐三藏取经诗话</a:t>
            </a:r>
            <a:r>
              <a:rPr lang="en-US" altLang="zh-CN" sz="2400" smtClean="0">
                <a:cs typeface="+mn-ea"/>
                <a:sym typeface="+mn-lt"/>
              </a:rPr>
              <a:t>》</a:t>
            </a:r>
            <a:r>
              <a:rPr lang="zh-CN" altLang="en-US" sz="2400" smtClean="0">
                <a:cs typeface="+mn-ea"/>
                <a:sym typeface="+mn-lt"/>
              </a:rPr>
              <a:t>是西游记故事见于说话文字的最早雏形，其中，唐僧就是以玄奘法师为原型的。</a:t>
            </a:r>
            <a:endParaRPr lang="zh-CN" altLang="en-US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    作为中国古典四大名著之一、中国古代第一部浪漫主义长篇神魔小说，该书深刻地描绘了当时的社会现实，先写了孙悟空出世，然后遇见了唐僧、猪八戒和沙和尚三人，但还是主要描写了孙悟空、猪八戒、沙和尚三人保护唐僧西行取经，唐僧从投胎到取经受了九九八十一难，一路降妖伏魔，九九归一，终于到达西天见到如来佛祖，最终五圣成真。</a:t>
            </a:r>
            <a:endParaRPr lang="zh-CN" altLang="en-US" sz="24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883273" y="1376950"/>
            <a:ext cx="10332415" cy="4131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500" smtClean="0">
                <a:cs typeface="+mn-ea"/>
                <a:sym typeface="+mn-lt"/>
              </a:rPr>
              <a:t>    (2)</a:t>
            </a:r>
            <a:r>
              <a:rPr lang="zh-CN" altLang="en-US" sz="2500" smtClean="0">
                <a:cs typeface="+mn-ea"/>
                <a:sym typeface="+mn-lt"/>
              </a:rPr>
              <a:t>小组内交流、评价。每个人在自己的小组内发言交流，评价他人的分享时可从内容是否符合主题、语言是否流畅、表达是否清晰等角度入手。交流、评价结束后</a:t>
            </a:r>
            <a:r>
              <a:rPr lang="en-US" altLang="zh-CN" sz="2500" smtClean="0">
                <a:cs typeface="+mn-ea"/>
                <a:sym typeface="+mn-lt"/>
              </a:rPr>
              <a:t>,</a:t>
            </a:r>
            <a:r>
              <a:rPr lang="zh-CN" altLang="en-US" sz="2500" smtClean="0">
                <a:cs typeface="+mn-ea"/>
                <a:sym typeface="+mn-lt"/>
              </a:rPr>
              <a:t>组内推选</a:t>
            </a:r>
            <a:r>
              <a:rPr lang="en-US" altLang="zh-CN" sz="2500" smtClean="0">
                <a:cs typeface="+mn-ea"/>
                <a:sym typeface="+mn-lt"/>
              </a:rPr>
              <a:t>2—4</a:t>
            </a:r>
            <a:r>
              <a:rPr lang="zh-CN" altLang="en-US" sz="2500" smtClean="0">
                <a:cs typeface="+mn-ea"/>
                <a:sym typeface="+mn-lt"/>
              </a:rPr>
              <a:t>名代表在班级交流中发言</a:t>
            </a:r>
            <a:r>
              <a:rPr lang="en-US" altLang="zh-CN" sz="2500" smtClean="0">
                <a:cs typeface="+mn-ea"/>
                <a:sym typeface="+mn-lt"/>
              </a:rPr>
              <a:t>,</a:t>
            </a:r>
            <a:r>
              <a:rPr lang="zh-CN" altLang="en-US" sz="2500" smtClean="0">
                <a:cs typeface="+mn-ea"/>
                <a:sym typeface="+mn-lt"/>
              </a:rPr>
              <a:t>被推选的代表要认真修改发言稿，其他小组成员可从旁协助。</a:t>
            </a:r>
            <a:endParaRPr lang="zh-CN" altLang="en-US" sz="25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500" smtClean="0">
                <a:cs typeface="+mn-ea"/>
                <a:sym typeface="+mn-lt"/>
              </a:rPr>
              <a:t>    (3)</a:t>
            </a:r>
            <a:r>
              <a:rPr lang="zh-CN" altLang="en-US" sz="2500" smtClean="0">
                <a:cs typeface="+mn-ea"/>
                <a:sym typeface="+mn-lt"/>
              </a:rPr>
              <a:t>班级内交流、评价。首先，成立一个活动小组，安排主持人，确定交流顺序，确定活动评委。其次，小组代表们发言</a:t>
            </a:r>
            <a:r>
              <a:rPr lang="en-US" altLang="zh-CN" sz="2500" smtClean="0">
                <a:cs typeface="+mn-ea"/>
                <a:sym typeface="+mn-lt"/>
              </a:rPr>
              <a:t>,</a:t>
            </a:r>
            <a:r>
              <a:rPr lang="zh-CN" altLang="en-US" sz="2500" smtClean="0">
                <a:cs typeface="+mn-ea"/>
                <a:sym typeface="+mn-lt"/>
              </a:rPr>
              <a:t>评委打分。接着主持人宣布结果</a:t>
            </a:r>
            <a:r>
              <a:rPr lang="en-US" altLang="zh-CN" sz="2500" smtClean="0">
                <a:cs typeface="+mn-ea"/>
                <a:sym typeface="+mn-lt"/>
              </a:rPr>
              <a:t>,</a:t>
            </a:r>
            <a:r>
              <a:rPr lang="zh-CN" altLang="en-US" sz="2500" smtClean="0">
                <a:cs typeface="+mn-ea"/>
                <a:sym typeface="+mn-lt"/>
              </a:rPr>
              <a:t>做出小结。最后</a:t>
            </a:r>
            <a:r>
              <a:rPr lang="en-US" altLang="zh-CN" sz="2500" smtClean="0">
                <a:cs typeface="+mn-ea"/>
                <a:sym typeface="+mn-lt"/>
              </a:rPr>
              <a:t>,</a:t>
            </a:r>
            <a:r>
              <a:rPr lang="zh-CN" altLang="en-US" sz="2500" smtClean="0">
                <a:cs typeface="+mn-ea"/>
                <a:sym typeface="+mn-lt"/>
              </a:rPr>
              <a:t>将活动期间拍摄的相关照片进行展览。</a:t>
            </a:r>
            <a:endParaRPr lang="zh-CN" altLang="en-US" sz="25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83410" y="899061"/>
            <a:ext cx="10212778" cy="4815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smtClean="0">
                <a:cs typeface="+mn-ea"/>
                <a:sym typeface="+mn-lt"/>
              </a:rPr>
              <a:t>二、布置文学角</a:t>
            </a:r>
            <a:endParaRPr lang="zh-CN" altLang="en-US" sz="26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600" smtClean="0">
                <a:cs typeface="+mn-ea"/>
                <a:sym typeface="+mn-lt"/>
              </a:rPr>
              <a:t>       </a:t>
            </a:r>
            <a:r>
              <a:rPr lang="en-US" altLang="zh-CN" sz="2600" smtClean="0">
                <a:cs typeface="+mn-ea"/>
                <a:sym typeface="+mn-lt"/>
              </a:rPr>
              <a:t>1.</a:t>
            </a:r>
            <a:r>
              <a:rPr lang="zh-CN" altLang="en-US" sz="2600" smtClean="0">
                <a:cs typeface="+mn-ea"/>
                <a:sym typeface="+mn-lt"/>
              </a:rPr>
              <a:t>选择教室中的一角作为文学角，设立一个文学小书架和一块文学展示墙。小书架由各文学兴趣小组负责推荐、提供书籍，需有同学专门负责书籍借还，保管好图书。小书架的书籍要定期更换，以便同学们能够读到更丰富的图书。小书架上方的墙壁设计成一块文学展示墙，其内容和形式可灵活多样，例如由某一文学小组设计一期该小组的主题墙报，或是展示各小组活动的阶段性成果，还可以展示班级优秀作文等。</a:t>
            </a:r>
            <a:endParaRPr lang="zh-CN" altLang="en-US" sz="26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5997040" y="1588145"/>
            <a:ext cx="513014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       2.</a:t>
            </a:r>
            <a:r>
              <a:rPr lang="zh-CN" altLang="en-US" sz="2800" smtClean="0">
                <a:cs typeface="+mn-ea"/>
                <a:sym typeface="+mn-lt"/>
              </a:rPr>
              <a:t>文学角的设计要简洁、美观、大方，展示墙与书要相协调，充分体现文学角的特色，使其成为教室的一个小亮点，为教室增添一份雅致，给同学们营造一个良好的读书氛围。</a:t>
            </a:r>
            <a:endParaRPr lang="zh-CN" altLang="en-US" sz="2800" smtClean="0">
              <a:cs typeface="+mn-ea"/>
              <a:sym typeface="+mn-lt"/>
            </a:endParaRPr>
          </a:p>
        </p:txBody>
      </p:sp>
      <p:pic>
        <p:nvPicPr>
          <p:cNvPr id="14337" name="Picture 1" descr="d:\Documents\Tencent Files\2720870067\Image\C2C\Image5\6RI)5EW5Q`L6$3E5C~63L58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381822" y="2033289"/>
            <a:ext cx="3982029" cy="35242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70554" y="1210984"/>
            <a:ext cx="10494478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400" smtClean="0">
                <a:cs typeface="+mn-ea"/>
                <a:sym typeface="+mn-lt"/>
              </a:rPr>
              <a:t>三、创立班刊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       </a:t>
            </a:r>
            <a:r>
              <a:rPr lang="en-US" altLang="zh-CN" sz="2400" smtClean="0">
                <a:cs typeface="+mn-ea"/>
                <a:sym typeface="+mn-lt"/>
              </a:rPr>
              <a:t>1.</a:t>
            </a:r>
            <a:r>
              <a:rPr lang="zh-CN" altLang="en-US" sz="2400" smtClean="0">
                <a:cs typeface="+mn-ea"/>
                <a:sym typeface="+mn-lt"/>
              </a:rPr>
              <a:t>全班推选出四五名同学组成班刊编辑部，由编辑部向全班同学征集班刊的名称，确定班刊形式、栏目设置等。编辑部整理、归纳同学们的建议，拟出一份班刊策划书，确定班刊的整体框架。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        </a:t>
            </a:r>
            <a:r>
              <a:rPr lang="en-US" altLang="zh-CN" sz="2400" smtClean="0">
                <a:cs typeface="+mn-ea"/>
                <a:sym typeface="+mn-lt"/>
              </a:rPr>
              <a:t>2.</a:t>
            </a:r>
            <a:r>
              <a:rPr lang="zh-CN" altLang="en-US" sz="2400" smtClean="0">
                <a:cs typeface="+mn-ea"/>
                <a:sym typeface="+mn-lt"/>
              </a:rPr>
              <a:t>班刊编辑部根据具体需要设立图画组、设计组、文字组、宣传组、综合组等编辑</a:t>
            </a:r>
            <a:r>
              <a:rPr lang="zh-CN" altLang="en-US" sz="2000" smtClean="0">
                <a:cs typeface="+mn-ea"/>
                <a:sym typeface="+mn-lt"/>
              </a:rPr>
              <a:t>小组</a:t>
            </a:r>
            <a:r>
              <a:rPr lang="zh-CN" altLang="en-US" sz="2400" smtClean="0">
                <a:cs typeface="+mn-ea"/>
                <a:sym typeface="+mn-lt"/>
              </a:rPr>
              <a:t>，全班同学自愿报名参加其一。编辑部按策划书分配任务，各小组各司其职，分工协作。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       </a:t>
            </a:r>
            <a:r>
              <a:rPr lang="en-US" altLang="zh-CN" sz="2400" smtClean="0">
                <a:cs typeface="+mn-ea"/>
                <a:sym typeface="+mn-lt"/>
              </a:rPr>
              <a:t>3.</a:t>
            </a:r>
            <a:r>
              <a:rPr lang="zh-CN" altLang="en-US" sz="2400" smtClean="0">
                <a:cs typeface="+mn-ea"/>
                <a:sym typeface="+mn-lt"/>
              </a:rPr>
              <a:t>各文学兴趣小组负责提供班刊的素材，主要由小组的活动成果组成，如小组活动报道、原创文学作品、读书感想、活动心得体会等。</a:t>
            </a:r>
            <a:endParaRPr lang="zh-CN" altLang="en-US" sz="24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27" name="Picture 7" descr="d:\Documents\Tencent Files\2720870067\Image\C2C\Image5\NXUEE2U5SL0@M)F(SU7F{1E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378470" y="788868"/>
            <a:ext cx="3979718" cy="5477037"/>
          </a:xfrm>
          <a:prstGeom prst="roundRect">
            <a:avLst/>
          </a:prstGeom>
          <a:noFill/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-323165"/>
            <a:ext cx="184731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98491" y="1275356"/>
            <a:ext cx="1620981" cy="65498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班刊示例</a:t>
            </a:r>
            <a:endParaRPr lang="zh-CN" altLang="en-US" sz="28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28859" y="948859"/>
            <a:ext cx="106208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1.</a:t>
            </a:r>
            <a:r>
              <a:rPr lang="zh-CN" altLang="en-US" sz="2800" smtClean="0">
                <a:cs typeface="+mn-ea"/>
                <a:sym typeface="+mn-lt"/>
              </a:rPr>
              <a:t>综合性学习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       近日，重庆某中学开展“诵读名家进校园</a:t>
            </a:r>
            <a:r>
              <a:rPr lang="en-US" altLang="zh-CN" sz="2400" smtClean="0">
                <a:cs typeface="+mn-ea"/>
                <a:sym typeface="+mn-lt"/>
              </a:rPr>
              <a:t>"</a:t>
            </a:r>
            <a:r>
              <a:rPr lang="zh-CN" altLang="en-US" sz="2400" smtClean="0">
                <a:cs typeface="+mn-ea"/>
                <a:sym typeface="+mn-lt"/>
              </a:rPr>
              <a:t>活动，邀请重庆市的诵读名家来校进行诵读示范和指导。请你完成下列任务。</a:t>
            </a:r>
            <a:endParaRPr lang="en-US" altLang="zh-CN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【</a:t>
            </a:r>
            <a:r>
              <a:rPr lang="zh-CN" altLang="en-US" sz="2800" smtClean="0">
                <a:cs typeface="+mn-ea"/>
                <a:sym typeface="+mn-lt"/>
              </a:rPr>
              <a:t>诵读我宣传</a:t>
            </a:r>
            <a:r>
              <a:rPr lang="en-US" altLang="zh-CN" sz="2800" smtClean="0">
                <a:cs typeface="+mn-ea"/>
                <a:sym typeface="+mn-lt"/>
              </a:rPr>
              <a:t>】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(1)</a:t>
            </a:r>
            <a:r>
              <a:rPr lang="zh-CN" altLang="en-US" sz="2800" smtClean="0">
                <a:cs typeface="+mn-ea"/>
                <a:sym typeface="+mn-lt"/>
              </a:rPr>
              <a:t>为营造活动氛围，动员师生积极参与，请你为此次活动写一条宣传标语。</a:t>
            </a:r>
            <a:r>
              <a:rPr lang="en-US" altLang="zh-CN" sz="2800" smtClean="0">
                <a:cs typeface="+mn-ea"/>
                <a:sym typeface="+mn-lt"/>
              </a:rPr>
              <a:t>(</a:t>
            </a:r>
            <a:r>
              <a:rPr lang="zh-CN" altLang="en-US" sz="2800" smtClean="0">
                <a:cs typeface="+mn-ea"/>
                <a:sym typeface="+mn-lt"/>
              </a:rPr>
              <a:t>要求：句式对称，有感召力，</a:t>
            </a:r>
            <a:r>
              <a:rPr lang="en-US" altLang="zh-CN" sz="2800" smtClean="0">
                <a:cs typeface="+mn-ea"/>
                <a:sym typeface="+mn-lt"/>
              </a:rPr>
              <a:t>20</a:t>
            </a:r>
            <a:r>
              <a:rPr lang="zh-CN" altLang="en-US" sz="2800" smtClean="0">
                <a:cs typeface="+mn-ea"/>
                <a:sym typeface="+mn-lt"/>
              </a:rPr>
              <a:t>字以内</a:t>
            </a:r>
            <a:r>
              <a:rPr lang="en-US" altLang="zh-CN" sz="2800" smtClean="0">
                <a:cs typeface="+mn-ea"/>
                <a:sym typeface="+mn-lt"/>
              </a:rPr>
              <a:t>)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_______________________________________________________________</a:t>
            </a:r>
            <a:endParaRPr lang="en-US" altLang="zh-CN" sz="2800" smtClean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5984" y="4689800"/>
            <a:ext cx="10329679" cy="120032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cs typeface="+mn-ea"/>
                <a:sym typeface="+mn-lt"/>
              </a:rPr>
              <a:t>示例：名家示范入耳    经典作品润心；学名家诵读    赏经典魅力；跟随名家读经典    启迪智慧悟人生</a:t>
            </a:r>
            <a:endParaRPr lang="zh-CN" altLang="en-US" sz="2400" smtClean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89173" y="758816"/>
            <a:ext cx="106208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【</a:t>
            </a:r>
            <a:r>
              <a:rPr lang="zh-CN" altLang="en-US" sz="2800" smtClean="0">
                <a:cs typeface="+mn-ea"/>
                <a:sym typeface="+mn-lt"/>
              </a:rPr>
              <a:t>节目我主持</a:t>
            </a:r>
            <a:r>
              <a:rPr lang="en-US" altLang="zh-CN" sz="2800" smtClean="0">
                <a:cs typeface="+mn-ea"/>
                <a:sym typeface="+mn-lt"/>
              </a:rPr>
              <a:t>】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(2)</a:t>
            </a:r>
            <a:r>
              <a:rPr lang="zh-CN" altLang="en-US" sz="2800" smtClean="0">
                <a:cs typeface="+mn-ea"/>
                <a:sym typeface="+mn-lt"/>
              </a:rPr>
              <a:t>活动现场，首先由学校朗诵队朗诵了朱自清的</a:t>
            </a:r>
            <a:r>
              <a:rPr lang="en-US" altLang="zh-CN" sz="2800" smtClean="0">
                <a:cs typeface="+mn-ea"/>
                <a:sym typeface="+mn-lt"/>
              </a:rPr>
              <a:t>《</a:t>
            </a:r>
            <a:r>
              <a:rPr lang="zh-CN" altLang="en-US" sz="2800" smtClean="0">
                <a:cs typeface="+mn-ea"/>
                <a:sym typeface="+mn-lt"/>
              </a:rPr>
              <a:t>春</a:t>
            </a:r>
            <a:r>
              <a:rPr lang="en-US" altLang="zh-CN" sz="2800" smtClean="0">
                <a:cs typeface="+mn-ea"/>
                <a:sym typeface="+mn-lt"/>
              </a:rPr>
              <a:t>》</a:t>
            </a:r>
            <a:r>
              <a:rPr lang="zh-CN" altLang="en-US" sz="2800" smtClean="0">
                <a:cs typeface="+mn-ea"/>
                <a:sym typeface="+mn-lt"/>
              </a:rPr>
              <a:t>，然后著名播音员陈老师将朗诵朱自清的</a:t>
            </a:r>
            <a:r>
              <a:rPr lang="en-US" altLang="zh-CN" sz="2800" smtClean="0">
                <a:cs typeface="+mn-ea"/>
                <a:sym typeface="+mn-lt"/>
              </a:rPr>
              <a:t>《</a:t>
            </a:r>
            <a:r>
              <a:rPr lang="zh-CN" altLang="en-US" sz="2800" smtClean="0">
                <a:cs typeface="+mn-ea"/>
                <a:sym typeface="+mn-lt"/>
              </a:rPr>
              <a:t>背影</a:t>
            </a:r>
            <a:r>
              <a:rPr lang="en-US" altLang="zh-CN" sz="2800" smtClean="0">
                <a:cs typeface="+mn-ea"/>
                <a:sym typeface="+mn-lt"/>
              </a:rPr>
              <a:t>》</a:t>
            </a:r>
            <a:r>
              <a:rPr lang="zh-CN" altLang="en-US" sz="2800" smtClean="0">
                <a:cs typeface="+mn-ea"/>
                <a:sym typeface="+mn-lt"/>
              </a:rPr>
              <a:t>。请你给这两个节目写一段串词。</a:t>
            </a:r>
            <a:r>
              <a:rPr lang="en-US" altLang="zh-CN" sz="2800" smtClean="0">
                <a:cs typeface="+mn-ea"/>
                <a:sym typeface="+mn-lt"/>
              </a:rPr>
              <a:t>(</a:t>
            </a:r>
            <a:r>
              <a:rPr lang="zh-CN" altLang="en-US" sz="2800" smtClean="0">
                <a:cs typeface="+mn-ea"/>
                <a:sym typeface="+mn-lt"/>
              </a:rPr>
              <a:t>要求：衔接自然，富有感染力</a:t>
            </a:r>
            <a:r>
              <a:rPr lang="en-US" altLang="zh-CN" sz="2800" smtClean="0">
                <a:cs typeface="+mn-ea"/>
                <a:sym typeface="+mn-lt"/>
              </a:rPr>
              <a:t>)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_________________________________________________________________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_________________________________________________________________</a:t>
            </a:r>
            <a:endParaRPr lang="en-US" altLang="zh-CN" sz="2800" smtClean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4977" y="3211196"/>
            <a:ext cx="10509664" cy="267652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示例：在朗诵队同学们清纯甜美的声音里，我们仿佛嗅到了百花的芳香，看见了放飞的风筝</a:t>
            </a:r>
            <a:r>
              <a:rPr lang="en-US" altLang="zh-CN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感受到了春的勃勃生机。同样是朱自清的经典散文，</a:t>
            </a:r>
            <a:r>
              <a:rPr lang="en-US" altLang="zh-CN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背影</a:t>
            </a:r>
            <a:r>
              <a:rPr lang="en-US" altLang="zh-CN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为我们诠释了深沉含蓄的父子之情。有请著名播音员陈老师带领我们重温经典</a:t>
            </a:r>
            <a:r>
              <a:rPr lang="zh-CN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！</a:t>
            </a:r>
            <a:endParaRPr lang="zh-CN" sz="280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92264" y="1338380"/>
            <a:ext cx="10620804" cy="2415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smtClean="0">
                <a:cs typeface="+mn-ea"/>
                <a:sym typeface="+mn-lt"/>
              </a:rPr>
              <a:t>【</a:t>
            </a:r>
            <a:r>
              <a:rPr lang="zh-CN" altLang="en-US" sz="2600" smtClean="0">
                <a:cs typeface="+mn-ea"/>
                <a:sym typeface="+mn-lt"/>
              </a:rPr>
              <a:t>活动我策划</a:t>
            </a:r>
            <a:r>
              <a:rPr lang="en-US" altLang="zh-CN" sz="2600" smtClean="0">
                <a:cs typeface="+mn-ea"/>
                <a:sym typeface="+mn-lt"/>
              </a:rPr>
              <a:t>】</a:t>
            </a:r>
            <a:endParaRPr lang="en-US" altLang="zh-CN" sz="26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600" smtClean="0">
                <a:cs typeface="+mn-ea"/>
                <a:sym typeface="+mn-lt"/>
              </a:rPr>
              <a:t>(3)</a:t>
            </a:r>
            <a:r>
              <a:rPr lang="zh-CN" altLang="en-US" sz="2600" smtClean="0">
                <a:cs typeface="+mn-ea"/>
                <a:sym typeface="+mn-lt"/>
              </a:rPr>
              <a:t>在名家诵读的感染下，你班决定持续开展诵读活动。请你设计两种与诵读有关的活动，写出活动的名称。</a:t>
            </a:r>
            <a:endParaRPr lang="en-US" altLang="zh-CN" sz="26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600" smtClean="0">
                <a:cs typeface="+mn-ea"/>
                <a:sym typeface="+mn-lt"/>
              </a:rPr>
              <a:t>活动一活动二</a:t>
            </a:r>
            <a:endParaRPr lang="en-US" altLang="zh-CN" sz="2600" smtClean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3151" y="4084978"/>
            <a:ext cx="10236531" cy="120032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示例：课文诵读大比拼     诵读技巧分享会     诵读好处大家谈</a:t>
            </a:r>
            <a:endParaRPr lang="en-US" altLang="zh-CN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古典诗词朗诵会</a:t>
            </a:r>
            <a:endParaRPr lang="zh-CN" altLang="en-US" sz="2400" smtClean="0">
              <a:cs typeface="+mn-ea"/>
              <a:sym typeface="+mn-lt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19377" y="3753657"/>
            <a:ext cx="2529326" cy="2529326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57503" y="1314741"/>
            <a:ext cx="1010100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cs typeface="+mn-ea"/>
                <a:sym typeface="+mn-lt"/>
              </a:rPr>
              <a:t>2.</a:t>
            </a:r>
            <a:r>
              <a:rPr lang="zh-CN" altLang="en-US" sz="2400" smtClean="0">
                <a:cs typeface="+mn-ea"/>
                <a:sym typeface="+mn-lt"/>
              </a:rPr>
              <a:t>综合运用</a:t>
            </a:r>
            <a:endParaRPr lang="en-US" altLang="zh-CN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       某班拟开展“走进文学部落”系列活动，请你参加并完成下列任务。</a:t>
            </a:r>
            <a:endParaRPr lang="zh-CN" altLang="en-US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班级文学社开展“重新设计作品人物命运”的活动，请你仿照例句的形式，重新设计孔乙已的命运。</a:t>
            </a:r>
            <a:endParaRPr lang="en-US" altLang="zh-CN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例句</a:t>
            </a:r>
            <a:r>
              <a:rPr lang="en-US" altLang="zh-CN" sz="2400" smtClean="0">
                <a:cs typeface="+mn-ea"/>
                <a:sym typeface="+mn-lt"/>
              </a:rPr>
              <a:t>:</a:t>
            </a:r>
            <a:r>
              <a:rPr lang="zh-CN" altLang="en-US" sz="2400" smtClean="0">
                <a:cs typeface="+mn-ea"/>
                <a:sym typeface="+mn-lt"/>
              </a:rPr>
              <a:t>假如范进没能考中举人，他最终的命运只能是穷愁潦倒，饥饿而死。假如孔乙己考中了举人，</a:t>
            </a:r>
            <a:r>
              <a:rPr lang="en-US" altLang="zh-CN" sz="2400" smtClean="0">
                <a:cs typeface="+mn-ea"/>
                <a:sym typeface="+mn-lt"/>
              </a:rPr>
              <a:t>_____________________________________________</a:t>
            </a:r>
            <a:endParaRPr lang="zh-CN" altLang="en-US" sz="2400" smtClean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4560" y="4426727"/>
            <a:ext cx="7415303" cy="73866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FF0000"/>
                </a:solidFill>
                <a:cs typeface="+mn-ea"/>
                <a:sym typeface="+mn-lt"/>
              </a:rPr>
              <a:t>(</a:t>
            </a:r>
            <a:r>
              <a:rPr lang="zh-CN" altLang="en-US" sz="2800" smtClean="0">
                <a:solidFill>
                  <a:srgbClr val="FF0000"/>
                </a:solidFill>
                <a:cs typeface="+mn-ea"/>
                <a:sym typeface="+mn-lt"/>
              </a:rPr>
              <a:t>示例</a:t>
            </a:r>
            <a:r>
              <a:rPr lang="en-US" altLang="zh-CN" sz="2800" smtClean="0">
                <a:solidFill>
                  <a:srgbClr val="FF0000"/>
                </a:solidFill>
                <a:cs typeface="+mn-ea"/>
                <a:sym typeface="+mn-lt"/>
              </a:rPr>
              <a:t>)</a:t>
            </a:r>
            <a:r>
              <a:rPr lang="zh-CN" altLang="en-US" sz="2800" smtClean="0">
                <a:solidFill>
                  <a:srgbClr val="FF0000"/>
                </a:solidFill>
                <a:cs typeface="+mn-ea"/>
                <a:sym typeface="+mn-lt"/>
              </a:rPr>
              <a:t>最终的命运只能是功成名就，贪婪而终。</a:t>
            </a:r>
            <a:endParaRPr lang="zh-CN" altLang="en-US" sz="2800" smtClean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328692" y="2091081"/>
            <a:ext cx="9535886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【</a:t>
            </a:r>
            <a:r>
              <a:rPr lang="zh-CN" altLang="en-US" sz="2800" smtClean="0">
                <a:cs typeface="+mn-ea"/>
                <a:sym typeface="+mn-lt"/>
              </a:rPr>
              <a:t>活动主题</a:t>
            </a:r>
            <a:r>
              <a:rPr lang="en-US" altLang="zh-CN" sz="2800" smtClean="0">
                <a:cs typeface="+mn-ea"/>
                <a:sym typeface="+mn-lt"/>
              </a:rPr>
              <a:t>】       </a:t>
            </a:r>
            <a:r>
              <a:rPr lang="zh-CN" altLang="en-US" sz="2800" smtClean="0">
                <a:cs typeface="+mn-ea"/>
                <a:sym typeface="+mn-lt"/>
              </a:rPr>
              <a:t>我爱文学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【</a:t>
            </a:r>
            <a:r>
              <a:rPr lang="zh-CN" altLang="en-US" sz="2800" smtClean="0">
                <a:cs typeface="+mn-ea"/>
                <a:sym typeface="+mn-lt"/>
              </a:rPr>
              <a:t>相关话题</a:t>
            </a:r>
            <a:r>
              <a:rPr lang="en-US" altLang="zh-CN" sz="2800" smtClean="0">
                <a:cs typeface="+mn-ea"/>
                <a:sym typeface="+mn-lt"/>
              </a:rPr>
              <a:t>】       1.</a:t>
            </a:r>
            <a:r>
              <a:rPr lang="zh-CN" altLang="en-US" sz="2800" smtClean="0">
                <a:cs typeface="+mn-ea"/>
                <a:sym typeface="+mn-lt"/>
              </a:rPr>
              <a:t>向你介绍我最喜爱的文学作品。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                           2.</a:t>
            </a:r>
            <a:r>
              <a:rPr lang="zh-CN" altLang="en-US" sz="2800" smtClean="0">
                <a:cs typeface="+mn-ea"/>
                <a:sym typeface="+mn-lt"/>
              </a:rPr>
              <a:t>我和文学有个约会。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【</a:t>
            </a:r>
            <a:r>
              <a:rPr lang="zh-CN" altLang="en-US" sz="2800" smtClean="0">
                <a:cs typeface="+mn-ea"/>
                <a:sym typeface="+mn-lt"/>
              </a:rPr>
              <a:t>活动形式</a:t>
            </a:r>
            <a:r>
              <a:rPr lang="en-US" altLang="zh-CN" sz="2800" smtClean="0">
                <a:cs typeface="+mn-ea"/>
                <a:sym typeface="+mn-lt"/>
              </a:rPr>
              <a:t>】       </a:t>
            </a:r>
            <a:r>
              <a:rPr lang="zh-CN" altLang="en-US" sz="2800" smtClean="0">
                <a:cs typeface="+mn-ea"/>
                <a:sym typeface="+mn-lt"/>
              </a:rPr>
              <a:t>小组、班级交流、评价</a:t>
            </a:r>
            <a:endParaRPr lang="en-US" altLang="zh-CN" sz="2800" smtClean="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787334" y="1468181"/>
            <a:ext cx="1464772" cy="468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mtClean="0">
                <a:solidFill>
                  <a:schemeClr val="tx1"/>
                </a:solidFill>
                <a:cs typeface="+mn-ea"/>
                <a:sym typeface="+mn-lt"/>
              </a:rPr>
              <a:t>活动方案</a:t>
            </a:r>
            <a:endParaRPr lang="zh-CN" altLang="en-US" sz="2400" b="1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05171" y="3542101"/>
            <a:ext cx="3487349" cy="3487349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03496" y="1052930"/>
            <a:ext cx="1054076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cs typeface="+mn-ea"/>
                <a:sym typeface="+mn-lt"/>
              </a:rPr>
              <a:t>1.</a:t>
            </a:r>
            <a:r>
              <a:rPr lang="zh-CN" altLang="en-US" sz="2400" smtClean="0">
                <a:cs typeface="+mn-ea"/>
                <a:sym typeface="+mn-lt"/>
              </a:rPr>
              <a:t>学校文学社拟创办一份文学刊物，请你为这一刊物命名，设置一些栏目，并写一段创刊词，阐明刊名含意及办刊宗旨等。语言要简洁生动，</a:t>
            </a:r>
            <a:r>
              <a:rPr lang="en-US" altLang="zh-CN" sz="2400" smtClean="0">
                <a:cs typeface="+mn-ea"/>
                <a:sym typeface="+mn-lt"/>
              </a:rPr>
              <a:t>60</a:t>
            </a:r>
            <a:r>
              <a:rPr lang="zh-CN" altLang="en-US" sz="2400" smtClean="0">
                <a:cs typeface="+mn-ea"/>
                <a:sym typeface="+mn-lt"/>
              </a:rPr>
              <a:t>字左右。</a:t>
            </a:r>
            <a:endParaRPr lang="en-US" altLang="zh-CN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刊物名称：</a:t>
            </a:r>
            <a:r>
              <a:rPr lang="en-US" altLang="zh-CN" sz="2400" smtClean="0">
                <a:cs typeface="+mn-ea"/>
                <a:sym typeface="+mn-lt"/>
              </a:rPr>
              <a:t>《_________》</a:t>
            </a:r>
            <a:br>
              <a:rPr lang="en-US" altLang="zh-CN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栏目：</a:t>
            </a:r>
            <a:r>
              <a:rPr lang="en-US" altLang="zh-CN" sz="2400" smtClean="0">
                <a:cs typeface="+mn-ea"/>
                <a:sym typeface="+mn-lt"/>
              </a:rPr>
              <a:t>_____________________________________</a:t>
            </a:r>
            <a:br>
              <a:rPr lang="zh-CN" altLang="en-US" sz="2400" smtClean="0">
                <a:cs typeface="+mn-ea"/>
                <a:sym typeface="+mn-lt"/>
              </a:rPr>
            </a:br>
            <a:r>
              <a:rPr lang="zh-CN" altLang="en-US" sz="2400" smtClean="0">
                <a:cs typeface="+mn-ea"/>
                <a:sym typeface="+mn-lt"/>
              </a:rPr>
              <a:t>创刊词：</a:t>
            </a:r>
            <a:r>
              <a:rPr lang="en-US" altLang="zh-CN" sz="2400" smtClean="0">
                <a:cs typeface="+mn-ea"/>
                <a:sym typeface="+mn-lt"/>
              </a:rPr>
              <a:t> </a:t>
            </a:r>
            <a:endParaRPr lang="en-US" altLang="zh-CN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2400" smtClean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36045" y="2071862"/>
            <a:ext cx="1296387" cy="73866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青春季</a:t>
            </a:r>
            <a:endParaRPr lang="zh-CN" altLang="en-US" sz="2800" smtClean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02818" y="2652929"/>
            <a:ext cx="5355770" cy="57458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佳作秀场、创作手记、名篇推介</a:t>
            </a:r>
            <a:endParaRPr lang="zh-CN" altLang="en-US" sz="2400" smtClean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3398" y="3826189"/>
            <a:ext cx="9944594" cy="57458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“青春”是一个美丽的字眼，她将伴你走向成熟。</a:t>
            </a:r>
            <a:r>
              <a:rPr lang="en-US" altLang="zh-CN" sz="2400" smtClean="0">
                <a:cs typeface="+mn-ea"/>
                <a:sym typeface="+mn-lt"/>
              </a:rPr>
              <a:t>《</a:t>
            </a:r>
            <a:r>
              <a:rPr lang="zh-CN" altLang="en-US" sz="2400" smtClean="0">
                <a:cs typeface="+mn-ea"/>
                <a:sym typeface="+mn-lt"/>
              </a:rPr>
              <a:t>青春季</a:t>
            </a:r>
            <a:r>
              <a:rPr lang="en-US" altLang="zh-CN" sz="2400" smtClean="0">
                <a:cs typeface="+mn-ea"/>
                <a:sym typeface="+mn-lt"/>
              </a:rPr>
              <a:t>》</a:t>
            </a:r>
            <a:endParaRPr lang="zh-CN" altLang="en-US" sz="2400" smtClean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3129" y="4481177"/>
            <a:ext cx="9548159" cy="112857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的宗旨是：反映同学心声，展示青春风采，促进语文学习。让我们共同培育</a:t>
            </a:r>
            <a:r>
              <a:rPr lang="en-US" altLang="zh-CN" sz="2400" smtClean="0">
                <a:cs typeface="+mn-ea"/>
                <a:sym typeface="+mn-lt"/>
              </a:rPr>
              <a:t>《</a:t>
            </a:r>
            <a:r>
              <a:rPr lang="zh-CN" altLang="en-US" sz="2400" smtClean="0">
                <a:cs typeface="+mn-ea"/>
                <a:sym typeface="+mn-lt"/>
              </a:rPr>
              <a:t>青春季</a:t>
            </a:r>
            <a:r>
              <a:rPr lang="en-US" altLang="zh-CN" sz="2400" smtClean="0">
                <a:cs typeface="+mn-ea"/>
                <a:sym typeface="+mn-lt"/>
              </a:rPr>
              <a:t>》</a:t>
            </a:r>
            <a:r>
              <a:rPr lang="zh-CN" altLang="en-US" sz="2400" smtClean="0">
                <a:cs typeface="+mn-ea"/>
                <a:sym typeface="+mn-lt"/>
              </a:rPr>
              <a:t>这棵幼苗吧！</a:t>
            </a:r>
            <a:endParaRPr lang="zh-CN" altLang="en-US" sz="24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32008" y="1167280"/>
            <a:ext cx="106208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2.《</a:t>
            </a:r>
            <a:r>
              <a:rPr lang="zh-CN" altLang="en-US" sz="2800" smtClean="0">
                <a:cs typeface="+mn-ea"/>
                <a:sym typeface="+mn-lt"/>
              </a:rPr>
              <a:t>瓯越</a:t>
            </a:r>
            <a:r>
              <a:rPr lang="en-US" altLang="zh-CN" sz="2800" smtClean="0">
                <a:cs typeface="+mn-ea"/>
                <a:sym typeface="+mn-lt"/>
              </a:rPr>
              <a:t>》</a:t>
            </a:r>
            <a:r>
              <a:rPr lang="zh-CN" altLang="en-US" sz="2800" smtClean="0">
                <a:cs typeface="+mn-ea"/>
                <a:sym typeface="+mn-lt"/>
              </a:rPr>
              <a:t>是温州市初中文学社联盟主办的文学刊物。为了使刊物更贴近生活，编辑部邀请同学参加编辑工作。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(1)</a:t>
            </a:r>
            <a:r>
              <a:rPr lang="zh-CN" altLang="en-US" sz="2800" smtClean="0">
                <a:cs typeface="+mn-ea"/>
                <a:sym typeface="+mn-lt"/>
              </a:rPr>
              <a:t>右图是温州市初中文学社联盟标志图案，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圆环内的拱形象征天空，下方是一本打开的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书，中间是三个张开双臂的人。请用简洁的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语言向同学们说说图案的寓意。</a:t>
            </a:r>
            <a:r>
              <a:rPr lang="en-US" altLang="zh-CN" sz="2800" smtClean="0">
                <a:cs typeface="+mn-ea"/>
                <a:sym typeface="+mn-lt"/>
              </a:rPr>
              <a:t>(45</a:t>
            </a:r>
            <a:r>
              <a:rPr lang="zh-CN" altLang="en-US" sz="2800" smtClean="0">
                <a:cs typeface="+mn-ea"/>
                <a:sym typeface="+mn-lt"/>
              </a:rPr>
              <a:t>字以内</a:t>
            </a:r>
            <a:r>
              <a:rPr lang="en-US" altLang="zh-CN" sz="2800" smtClean="0">
                <a:cs typeface="+mn-ea"/>
                <a:sym typeface="+mn-lt"/>
              </a:rPr>
              <a:t>)</a:t>
            </a:r>
            <a:endParaRPr lang="en-US" altLang="zh-CN" sz="2800" smtClean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2008" y="5137598"/>
            <a:ext cx="10379036" cy="654988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rgbClr val="FF0000"/>
                </a:solidFill>
                <a:cs typeface="+mn-ea"/>
                <a:sym typeface="+mn-lt"/>
              </a:rPr>
              <a:t>我们共同阅读，从书籍中汲取营养，抒写青春，拥抱文学的天空。</a:t>
            </a:r>
            <a:endParaRPr lang="zh-CN" altLang="en-US" sz="2800" smtClean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1025" name="Picture 1" descr="d:\Documents\Tencent Files\2720870067\Image\C2C\Image5\~VY(IORCP}3TY1(S)6$]9D8.pn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001681" y="2406423"/>
            <a:ext cx="2478973" cy="2558144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16482" y="1147624"/>
            <a:ext cx="1062080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(2)</a:t>
            </a:r>
            <a:r>
              <a:rPr lang="zh-CN" altLang="en-US" sz="2800" smtClean="0">
                <a:cs typeface="+mn-ea"/>
                <a:sym typeface="+mn-lt"/>
              </a:rPr>
              <a:t>刊物新增的栏目要拟一个栏目名，请根据入选作品的类型，选出最恰当的一项（   ）。</a:t>
            </a:r>
            <a:br>
              <a:rPr lang="en-US" altLang="zh-CN" sz="2800" smtClean="0">
                <a:cs typeface="+mn-ea"/>
                <a:sym typeface="+mn-lt"/>
              </a:rPr>
            </a:br>
            <a:r>
              <a:rPr lang="zh-CN" altLang="en-US" sz="2800" smtClean="0">
                <a:cs typeface="+mn-ea"/>
                <a:sym typeface="+mn-lt"/>
              </a:rPr>
              <a:t>入选作品</a:t>
            </a:r>
            <a:br>
              <a:rPr lang="zh-CN" altLang="en-US" sz="2800" smtClean="0">
                <a:cs typeface="+mn-ea"/>
                <a:sym typeface="+mn-lt"/>
              </a:rPr>
            </a:br>
            <a:r>
              <a:rPr lang="en-US" altLang="zh-CN" sz="2800" smtClean="0">
                <a:cs typeface="+mn-ea"/>
                <a:sym typeface="+mn-lt"/>
              </a:rPr>
              <a:t>《</a:t>
            </a:r>
            <a:r>
              <a:rPr lang="zh-CN" altLang="en-US" sz="2800" smtClean="0">
                <a:cs typeface="+mn-ea"/>
                <a:sym typeface="+mn-lt"/>
              </a:rPr>
              <a:t>守望生命的麦田</a:t>
            </a:r>
            <a:r>
              <a:rPr lang="en-US" altLang="zh-CN" sz="2800" smtClean="0">
                <a:cs typeface="+mn-ea"/>
                <a:sym typeface="+mn-lt"/>
              </a:rPr>
              <a:t>——</a:t>
            </a:r>
            <a:r>
              <a:rPr lang="zh-CN" altLang="en-US" sz="2800" smtClean="0">
                <a:cs typeface="+mn-ea"/>
                <a:sym typeface="+mn-lt"/>
              </a:rPr>
              <a:t>我读塞格林</a:t>
            </a:r>
            <a:r>
              <a:rPr lang="en-US" altLang="zh-CN" sz="2800" smtClean="0">
                <a:cs typeface="+mn-ea"/>
                <a:sym typeface="+mn-lt"/>
              </a:rPr>
              <a:t>&lt;</a:t>
            </a:r>
            <a:r>
              <a:rPr lang="zh-CN" altLang="en-US" sz="2800" smtClean="0">
                <a:cs typeface="+mn-ea"/>
                <a:sym typeface="+mn-lt"/>
              </a:rPr>
              <a:t>麦田里 的守望者</a:t>
            </a:r>
            <a:r>
              <a:rPr lang="en-US" altLang="zh-CN" sz="2800" smtClean="0">
                <a:cs typeface="+mn-ea"/>
                <a:sym typeface="+mn-lt"/>
              </a:rPr>
              <a:t>&gt;》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《</a:t>
            </a:r>
            <a:r>
              <a:rPr lang="zh-CN" altLang="en-US" sz="2800" smtClean="0">
                <a:cs typeface="+mn-ea"/>
                <a:sym typeface="+mn-lt"/>
              </a:rPr>
              <a:t>三毛的“撒哈拉”：沙漠中的人生绿洲</a:t>
            </a:r>
            <a:r>
              <a:rPr lang="en-US" altLang="zh-CN" sz="2800" smtClean="0">
                <a:cs typeface="+mn-ea"/>
                <a:sym typeface="+mn-lt"/>
              </a:rPr>
              <a:t>》</a:t>
            </a:r>
            <a:br>
              <a:rPr lang="en-US" altLang="zh-CN" sz="2800" smtClean="0">
                <a:cs typeface="+mn-ea"/>
                <a:sym typeface="+mn-lt"/>
              </a:rPr>
            </a:br>
            <a:r>
              <a:rPr lang="en-US" altLang="zh-CN" sz="2800" smtClean="0">
                <a:cs typeface="+mn-ea"/>
                <a:sym typeface="+mn-lt"/>
              </a:rPr>
              <a:t>《</a:t>
            </a:r>
            <a:r>
              <a:rPr lang="zh-CN" altLang="en-US" sz="2800" smtClean="0">
                <a:cs typeface="+mn-ea"/>
                <a:sym typeface="+mn-lt"/>
              </a:rPr>
              <a:t>圣洁的情感，深邃的意境</a:t>
            </a:r>
            <a:r>
              <a:rPr lang="en-US" altLang="zh-CN" sz="2800" smtClean="0">
                <a:cs typeface="+mn-ea"/>
                <a:sym typeface="+mn-lt"/>
              </a:rPr>
              <a:t>——</a:t>
            </a:r>
            <a:r>
              <a:rPr lang="zh-CN" altLang="en-US" sz="2800" smtClean="0">
                <a:cs typeface="+mn-ea"/>
                <a:sym typeface="+mn-lt"/>
              </a:rPr>
              <a:t>读泰戈尔</a:t>
            </a:r>
            <a:r>
              <a:rPr lang="en-US" altLang="zh-CN" sz="2800" smtClean="0">
                <a:cs typeface="+mn-ea"/>
                <a:sym typeface="+mn-lt"/>
              </a:rPr>
              <a:t>&lt;</a:t>
            </a:r>
            <a:r>
              <a:rPr lang="zh-CN" altLang="en-US" sz="2800" smtClean="0">
                <a:cs typeface="+mn-ea"/>
                <a:sym typeface="+mn-lt"/>
              </a:rPr>
              <a:t>吉檀迦利</a:t>
            </a:r>
            <a:r>
              <a:rPr lang="en-US" altLang="zh-CN" sz="2800" smtClean="0">
                <a:cs typeface="+mn-ea"/>
                <a:sym typeface="+mn-lt"/>
              </a:rPr>
              <a:t>&gt;</a:t>
            </a:r>
            <a:r>
              <a:rPr lang="zh-CN" altLang="en-US" sz="2800" smtClean="0">
                <a:cs typeface="+mn-ea"/>
                <a:sym typeface="+mn-lt"/>
              </a:rPr>
              <a:t>有感</a:t>
            </a:r>
            <a:r>
              <a:rPr lang="en-US" altLang="zh-CN" sz="2800" smtClean="0">
                <a:cs typeface="+mn-ea"/>
                <a:sym typeface="+mn-lt"/>
              </a:rPr>
              <a:t>》</a:t>
            </a:r>
            <a:br>
              <a:rPr lang="en-US" altLang="zh-CN" sz="2800" smtClean="0">
                <a:cs typeface="+mn-ea"/>
                <a:sym typeface="+mn-lt"/>
              </a:rPr>
            </a:br>
            <a:r>
              <a:rPr lang="en-US" altLang="zh-CN" sz="2800" smtClean="0">
                <a:cs typeface="+mn-ea"/>
                <a:sym typeface="+mn-lt"/>
              </a:rPr>
              <a:t>A.</a:t>
            </a:r>
            <a:r>
              <a:rPr lang="zh-CN" altLang="en-US" sz="2800" smtClean="0">
                <a:cs typeface="+mn-ea"/>
                <a:sym typeface="+mn-lt"/>
              </a:rPr>
              <a:t>成长笔记       </a:t>
            </a:r>
            <a:r>
              <a:rPr lang="en-US" altLang="zh-CN" sz="2800" smtClean="0">
                <a:cs typeface="+mn-ea"/>
                <a:sym typeface="+mn-lt"/>
              </a:rPr>
              <a:t>B. </a:t>
            </a:r>
            <a:r>
              <a:rPr lang="zh-CN" altLang="en-US" sz="2800" smtClean="0">
                <a:cs typeface="+mn-ea"/>
                <a:sym typeface="+mn-lt"/>
              </a:rPr>
              <a:t>名作品悟      </a:t>
            </a:r>
            <a:r>
              <a:rPr lang="en-US" altLang="zh-CN" sz="2800" smtClean="0">
                <a:cs typeface="+mn-ea"/>
                <a:sym typeface="+mn-lt"/>
              </a:rPr>
              <a:t>C.</a:t>
            </a:r>
            <a:r>
              <a:rPr lang="zh-CN" altLang="en-US" sz="2800" smtClean="0">
                <a:cs typeface="+mn-ea"/>
                <a:sym typeface="+mn-lt"/>
              </a:rPr>
              <a:t>咬文嚼字     </a:t>
            </a:r>
            <a:r>
              <a:rPr lang="en-US" altLang="zh-CN" sz="2800" smtClean="0">
                <a:cs typeface="+mn-ea"/>
                <a:sym typeface="+mn-lt"/>
              </a:rPr>
              <a:t>D.</a:t>
            </a:r>
            <a:r>
              <a:rPr lang="zh-CN" altLang="en-US" sz="2800" smtClean="0">
                <a:cs typeface="+mn-ea"/>
                <a:sym typeface="+mn-lt"/>
              </a:rPr>
              <a:t>社会万象</a:t>
            </a:r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14563" y="1819118"/>
            <a:ext cx="439386" cy="65883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solidFill>
                  <a:srgbClr val="FF0000"/>
                </a:solidFill>
                <a:cs typeface="+mn-ea"/>
                <a:sym typeface="+mn-lt"/>
              </a:rPr>
              <a:t>B</a:t>
            </a:r>
            <a:endParaRPr lang="zh-CN" altLang="en-US" sz="2800" smtClean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07055" y="1119344"/>
            <a:ext cx="10620804" cy="3886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(3)</a:t>
            </a:r>
            <a:r>
              <a:rPr lang="zh-CN" altLang="en-US" sz="2800" smtClean="0">
                <a:cs typeface="+mn-ea"/>
                <a:sym typeface="+mn-lt"/>
              </a:rPr>
              <a:t>刊物要开设“跟琦君学写作</a:t>
            </a:r>
            <a:r>
              <a:rPr lang="en-US" altLang="zh-CN" sz="2800" smtClean="0">
                <a:cs typeface="+mn-ea"/>
                <a:sym typeface="+mn-lt"/>
              </a:rPr>
              <a:t>"</a:t>
            </a:r>
            <a:r>
              <a:rPr lang="zh-CN" altLang="en-US" sz="2800" smtClean="0">
                <a:cs typeface="+mn-ea"/>
                <a:sym typeface="+mn-lt"/>
              </a:rPr>
              <a:t>栏目。下列材料是琦君关于写作的体会，请你从中提炼对写作有帮助的两点经验，用简洁的语言写出。</a:t>
            </a:r>
            <a:br>
              <a:rPr lang="zh-CN" altLang="en-US" sz="2800" smtClean="0">
                <a:cs typeface="+mn-ea"/>
                <a:sym typeface="+mn-lt"/>
              </a:rPr>
            </a:br>
            <a:r>
              <a:rPr lang="zh-CN" altLang="en-US" sz="2800" smtClean="0">
                <a:cs typeface="+mn-ea"/>
                <a:sym typeface="+mn-lt"/>
              </a:rPr>
              <a:t>材料一：青年人喜欢新奇是好事，但一味追逐新奇，模仿新奇，而不凭自己深切的感受而写，纵然可以取宠于一时，却不是永久的。我国古典文学宝藏无穷，可以由浅入深，慢慢地读，慢慢地培植起来深厚根基。</a:t>
            </a:r>
            <a:endParaRPr lang="zh-CN" altLang="en-US" sz="2800">
              <a:cs typeface="+mn-ea"/>
              <a:sym typeface="+mn-lt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2769" y="3925161"/>
            <a:ext cx="2821212" cy="2821212"/>
          </a:xfrm>
          <a:prstGeom prst="round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" name="矩形 71"/>
          <p:cNvSpPr/>
          <p:nvPr/>
        </p:nvSpPr>
        <p:spPr>
          <a:xfrm flipV="1">
            <a:off x="10848975" y="2902585"/>
            <a:ext cx="71564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b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37162" y="1362251"/>
            <a:ext cx="97118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cs typeface="+mn-ea"/>
                <a:sym typeface="+mn-lt"/>
              </a:rPr>
              <a:t>材料二：在一篇稿子写完之后，总要来回读好几遍，检查上下文语气是否贯穿，全文前后是否呼应，是否有矛盾。遇有句中声音太接近的字或重复的字，总要尽量修改，尽量做到“文从字顺”。至于历代大家诗词，选若干篇，自己所喜爱的，时时默念背诵，则有陶冶性灵，拓展胸襟之功。</a:t>
            </a: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7162" y="4224573"/>
            <a:ext cx="9916600" cy="138499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写自己有深切感受的内容；读古典文学作品，培植深厚根基；通过来回地读修改自己的文章，做到“字从文顺”。</a:t>
            </a:r>
            <a:endParaRPr lang="zh-CN" altLang="en-US" sz="2800" smtClea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形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-177746" y="2465579"/>
            <a:ext cx="125474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smtClean="0">
                <a:latin typeface="汉仪昌黎宋刻本原版W" panose="00020600040101010101" pitchFamily="18" charset="-122"/>
                <a:ea typeface="汉仪昌黎宋刻本原版W" panose="00020600040101010101" pitchFamily="18" charset="-122"/>
                <a:cs typeface="+mn-ea"/>
                <a:sym typeface="+mn-lt"/>
              </a:rPr>
              <a:t>谢谢收看</a:t>
            </a:r>
            <a:endParaRPr lang="zh-CN" altLang="en-US" sz="9600" b="1">
              <a:latin typeface="汉仪昌黎宋刻本原版W" panose="00020600040101010101" pitchFamily="18" charset="-122"/>
              <a:ea typeface="汉仪昌黎宋刻本原版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1" name="Synergistically utilize technically sound portals with frictionless chains. Dramatically customize…"/>
          <p:cNvSpPr txBox="1"/>
          <p:nvPr/>
        </p:nvSpPr>
        <p:spPr>
          <a:xfrm>
            <a:off x="2807201" y="3941066"/>
            <a:ext cx="6323783" cy="4616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 panose="020b0704020202020204"/>
                <a:ea typeface="Roboto Bold" panose="020b0704020202020204"/>
                <a:cs typeface="Roboto Bold" panose="020b0704020202020204"/>
                <a:sym typeface="Roboto Bold" panose="020b0704020202020204"/>
              </a:defRPr>
            </a:pPr>
            <a:r>
              <a:rPr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Synergistically utilize technically sound portals with frictionless chains. Dramatically customize</a:t>
            </a:r>
            <a:r>
              <a:rPr lang="en-US"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sz="10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empowered networks rather than goal-opportunities. </a:t>
            </a:r>
            <a:endParaRPr sz="10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92950" y="4447200"/>
            <a:ext cx="17879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cs typeface="+mn-ea"/>
                <a:sym typeface="+mn-lt"/>
              </a:rPr>
              <a:t>共</a:t>
            </a:r>
            <a:r>
              <a:rPr lang="en-US" altLang="zh-CN" sz="3200" smtClean="0">
                <a:cs typeface="+mn-ea"/>
                <a:sym typeface="+mn-lt"/>
              </a:rPr>
              <a:t>2</a:t>
            </a:r>
            <a:r>
              <a:rPr lang="zh-CN" altLang="en-US" sz="3200" smtClean="0">
                <a:cs typeface="+mn-ea"/>
                <a:sym typeface="+mn-lt"/>
              </a:rPr>
              <a:t>课时</a:t>
            </a:r>
            <a:endParaRPr lang="en-US" altLang="zh-CN" sz="3200"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46235" y="2016556"/>
            <a:ext cx="2481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cs typeface="+mn-ea"/>
                <a:sym typeface="+mn-lt"/>
              </a:rPr>
              <a:t>统编版</a:t>
            </a:r>
            <a:r>
              <a:rPr lang="zh-CN" altLang="en-US" smtClean="0">
                <a:cs typeface="+mn-ea"/>
                <a:sym typeface="+mn-lt"/>
              </a:rPr>
              <a:t>语文七年级</a:t>
            </a:r>
            <a:r>
              <a:rPr lang="zh-CN" altLang="en-US">
                <a:cs typeface="+mn-ea"/>
                <a:sym typeface="+mn-lt"/>
              </a:rPr>
              <a:t>（上）</a:t>
            </a:r>
            <a:endParaRPr lang="zh-CN" altLang="en-US">
              <a:cs typeface="+mn-ea"/>
              <a:sym typeface="+mn-lt"/>
            </a:endParaRPr>
          </a:p>
        </p:txBody>
      </p:sp>
      <p:pic>
        <p:nvPicPr>
          <p:cNvPr id="2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204700" y="114554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9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69315" y="1644675"/>
            <a:ext cx="10653312" cy="3449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smtClean="0">
                <a:cs typeface="+mn-ea"/>
                <a:sym typeface="+mn-lt"/>
              </a:rPr>
              <a:t>【</a:t>
            </a:r>
            <a:r>
              <a:rPr lang="zh-CN" altLang="en-US" sz="2800" smtClean="0">
                <a:cs typeface="+mn-ea"/>
                <a:sym typeface="+mn-lt"/>
              </a:rPr>
              <a:t>活动过程</a:t>
            </a:r>
            <a:r>
              <a:rPr lang="en-US" altLang="zh-CN" sz="2800" smtClean="0">
                <a:cs typeface="+mn-ea"/>
                <a:sym typeface="+mn-lt"/>
              </a:rPr>
              <a:t>】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800" smtClean="0">
                <a:cs typeface="+mn-ea"/>
                <a:sym typeface="+mn-lt"/>
              </a:rPr>
              <a:t>      1.</a:t>
            </a:r>
            <a:r>
              <a:rPr lang="zh-CN" altLang="en-US" sz="2800" smtClean="0">
                <a:cs typeface="+mn-ea"/>
                <a:sym typeface="+mn-lt"/>
              </a:rPr>
              <a:t>材料准备。利用课余时间到图书馆、阅览室，选择文学书刊，广泛阅读，筛选并确定具体篇目；或者从过去自己阅读过的文学作品中挑选最精彩的一篇。作品确定后，根据作品和阅读的感受从规定的话题中选取你感受最深、最有话可说的一个话题；反复阅读，揣摩该作品；最后写出发言提纲或者较为详细的发言稿。</a:t>
            </a:r>
            <a:endParaRPr lang="zh-CN" altLang="en-US" sz="28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902064" y="1521408"/>
            <a:ext cx="1035648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smtClean="0">
                <a:cs typeface="+mn-ea"/>
                <a:sym typeface="+mn-lt"/>
              </a:rPr>
              <a:t>       2.</a:t>
            </a:r>
            <a:r>
              <a:rPr kumimoji="1" lang="zh-CN" altLang="en-US" sz="2400" smtClean="0">
                <a:cs typeface="+mn-ea"/>
                <a:sym typeface="+mn-lt"/>
              </a:rPr>
              <a:t>小组交流、评价。每位同学在各自的小组内发言交流</a:t>
            </a:r>
            <a:r>
              <a:rPr kumimoji="1" lang="en-US" altLang="zh-CN" sz="2400" smtClean="0">
                <a:cs typeface="+mn-ea"/>
                <a:sym typeface="+mn-lt"/>
              </a:rPr>
              <a:t>(</a:t>
            </a:r>
            <a:r>
              <a:rPr kumimoji="1" lang="zh-CN" altLang="en-US" sz="2400" smtClean="0">
                <a:cs typeface="+mn-ea"/>
                <a:sym typeface="+mn-lt"/>
              </a:rPr>
              <a:t>可利用多媒体技术</a:t>
            </a:r>
            <a:r>
              <a:rPr kumimoji="1" lang="en-US" altLang="zh-CN" sz="2400" smtClean="0">
                <a:cs typeface="+mn-ea"/>
                <a:sym typeface="+mn-lt"/>
              </a:rPr>
              <a:t>)</a:t>
            </a:r>
            <a:r>
              <a:rPr kumimoji="1" lang="zh-CN" altLang="en-US" sz="2400" smtClean="0">
                <a:cs typeface="+mn-ea"/>
                <a:sym typeface="+mn-lt"/>
              </a:rPr>
              <a:t>。交流前师生商定评价标准，如发言是否切合本次活动主题，内容与原作品是否和谐一致，语言是否通顺流畅，表达是否流利清晰。交流发言完毕，每组推选出</a:t>
            </a:r>
            <a:r>
              <a:rPr kumimoji="1" lang="en-US" altLang="zh-CN" sz="2400" smtClean="0">
                <a:cs typeface="+mn-ea"/>
                <a:sym typeface="+mn-lt"/>
              </a:rPr>
              <a:t>2~3</a:t>
            </a:r>
            <a:r>
              <a:rPr kumimoji="1" lang="zh-CN" altLang="en-US" sz="2400" smtClean="0">
                <a:cs typeface="+mn-ea"/>
                <a:sym typeface="+mn-lt"/>
              </a:rPr>
              <a:t>名代表在班级交流中发言。</a:t>
            </a:r>
            <a:endParaRPr kumimoji="1" lang="zh-CN" altLang="en-US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smtClean="0">
                <a:cs typeface="+mn-ea"/>
                <a:sym typeface="+mn-lt"/>
              </a:rPr>
              <a:t>      </a:t>
            </a:r>
            <a:r>
              <a:rPr kumimoji="1" lang="en-US" altLang="zh-CN" sz="2400" smtClean="0">
                <a:cs typeface="+mn-ea"/>
                <a:sym typeface="+mn-lt"/>
              </a:rPr>
              <a:t>3.</a:t>
            </a:r>
            <a:r>
              <a:rPr kumimoji="1" lang="zh-CN" altLang="en-US" sz="2400" smtClean="0">
                <a:cs typeface="+mn-ea"/>
                <a:sym typeface="+mn-lt"/>
              </a:rPr>
              <a:t>班级交流、评价。</a:t>
            </a:r>
            <a:r>
              <a:rPr kumimoji="1" lang="en-US" altLang="zh-CN" sz="2400" smtClean="0">
                <a:cs typeface="+mn-ea"/>
                <a:sym typeface="+mn-lt"/>
              </a:rPr>
              <a:t>(1)</a:t>
            </a:r>
            <a:r>
              <a:rPr kumimoji="1" lang="zh-CN" altLang="en-US" sz="2400" smtClean="0">
                <a:cs typeface="+mn-ea"/>
                <a:sym typeface="+mn-lt"/>
              </a:rPr>
              <a:t>在老师指导下，成立语文主题活动小组。安排活动主持人，确定交流顺序，确定活动评委。</a:t>
            </a:r>
            <a:r>
              <a:rPr kumimoji="1" lang="en-US" altLang="zh-CN" sz="2400" smtClean="0">
                <a:cs typeface="+mn-ea"/>
                <a:sym typeface="+mn-lt"/>
              </a:rPr>
              <a:t>(2)</a:t>
            </a:r>
            <a:r>
              <a:rPr kumimoji="1" lang="zh-CN" altLang="en-US" sz="2400" smtClean="0">
                <a:cs typeface="+mn-ea"/>
                <a:sym typeface="+mn-lt"/>
              </a:rPr>
              <a:t>各小组代表交流。</a:t>
            </a:r>
            <a:r>
              <a:rPr kumimoji="1" lang="en-US" altLang="zh-CN" sz="2400" smtClean="0">
                <a:cs typeface="+mn-ea"/>
                <a:sym typeface="+mn-lt"/>
              </a:rPr>
              <a:t>(3)</a:t>
            </a:r>
            <a:r>
              <a:rPr kumimoji="1" lang="zh-CN" altLang="en-US" sz="2400" smtClean="0">
                <a:cs typeface="+mn-ea"/>
                <a:sym typeface="+mn-lt"/>
              </a:rPr>
              <a:t>主持人根据评委意见宣布结果。</a:t>
            </a:r>
            <a:r>
              <a:rPr kumimoji="1" lang="en-US" altLang="zh-CN" sz="2400" smtClean="0">
                <a:cs typeface="+mn-ea"/>
                <a:sym typeface="+mn-lt"/>
              </a:rPr>
              <a:t>(4)</a:t>
            </a:r>
            <a:r>
              <a:rPr kumimoji="1" lang="zh-CN" altLang="en-US" sz="2400" smtClean="0">
                <a:cs typeface="+mn-ea"/>
                <a:sym typeface="+mn-lt"/>
              </a:rPr>
              <a:t>语文老师或主持人对本次活动作出小结。</a:t>
            </a:r>
            <a:endParaRPr kumimoji="1" lang="zh-CN" altLang="en-US" sz="24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780679" y="1274181"/>
            <a:ext cx="106533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【</a:t>
            </a:r>
            <a:r>
              <a:rPr lang="zh-CN" altLang="en-US" sz="2800" smtClean="0">
                <a:cs typeface="+mn-ea"/>
                <a:sym typeface="+mn-lt"/>
              </a:rPr>
              <a:t>其他活动</a:t>
            </a:r>
            <a:r>
              <a:rPr lang="en-US" altLang="zh-CN" sz="2800" smtClean="0">
                <a:cs typeface="+mn-ea"/>
                <a:sym typeface="+mn-lt"/>
              </a:rPr>
              <a:t>】</a:t>
            </a:r>
            <a:endParaRPr lang="en-US" altLang="zh-CN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smtClean="0">
                <a:cs typeface="+mn-ea"/>
                <a:sym typeface="+mn-lt"/>
              </a:rPr>
              <a:t>      1.</a:t>
            </a:r>
            <a:r>
              <a:rPr lang="zh-CN" altLang="en-US" sz="2800" smtClean="0">
                <a:cs typeface="+mn-ea"/>
                <a:sym typeface="+mn-lt"/>
              </a:rPr>
              <a:t>有条件的学校可以将活动安排在报告厅举行。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      </a:t>
            </a:r>
            <a:r>
              <a:rPr lang="en-US" altLang="zh-CN" sz="2800" smtClean="0">
                <a:cs typeface="+mn-ea"/>
                <a:sym typeface="+mn-lt"/>
              </a:rPr>
              <a:t>2.</a:t>
            </a:r>
            <a:r>
              <a:rPr lang="zh-CN" altLang="en-US" sz="2800" smtClean="0">
                <a:cs typeface="+mn-ea"/>
                <a:sym typeface="+mn-lt"/>
              </a:rPr>
              <a:t>活动前可以在校园发布告示，欢迎其他班级同学前来观摩。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      </a:t>
            </a:r>
            <a:r>
              <a:rPr lang="en-US" altLang="zh-CN" sz="2800" smtClean="0">
                <a:cs typeface="+mn-ea"/>
                <a:sym typeface="+mn-lt"/>
              </a:rPr>
              <a:t>3.</a:t>
            </a:r>
            <a:r>
              <a:rPr lang="zh-CN" altLang="en-US" sz="2800" smtClean="0">
                <a:cs typeface="+mn-ea"/>
                <a:sym typeface="+mn-lt"/>
              </a:rPr>
              <a:t>邀请学校广播站、电视台或当地媒体进行现场报道。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      </a:t>
            </a:r>
            <a:r>
              <a:rPr lang="en-US" altLang="zh-CN" sz="2800" smtClean="0">
                <a:cs typeface="+mn-ea"/>
                <a:sym typeface="+mn-lt"/>
              </a:rPr>
              <a:t>4.</a:t>
            </a:r>
            <a:r>
              <a:rPr lang="zh-CN" altLang="en-US" sz="2800" smtClean="0">
                <a:cs typeface="+mn-ea"/>
                <a:sym typeface="+mn-lt"/>
              </a:rPr>
              <a:t>以“我爱文学”为主题，出一期墙报。</a:t>
            </a:r>
            <a:endParaRPr lang="zh-CN" altLang="en-US" sz="28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cs typeface="+mn-ea"/>
                <a:sym typeface="+mn-lt"/>
              </a:rPr>
              <a:t>      </a:t>
            </a:r>
            <a:r>
              <a:rPr lang="en-US" altLang="zh-CN" sz="2800" smtClean="0">
                <a:cs typeface="+mn-ea"/>
                <a:sym typeface="+mn-lt"/>
              </a:rPr>
              <a:t>5.</a:t>
            </a:r>
            <a:r>
              <a:rPr lang="zh-CN" altLang="en-US" sz="2800" smtClean="0">
                <a:cs typeface="+mn-ea"/>
                <a:sym typeface="+mn-lt"/>
              </a:rPr>
              <a:t>汇编</a:t>
            </a:r>
            <a:r>
              <a:rPr lang="en-US" altLang="zh-CN" sz="2800" smtClean="0">
                <a:cs typeface="+mn-ea"/>
                <a:sym typeface="+mn-lt"/>
              </a:rPr>
              <a:t>《××</a:t>
            </a:r>
            <a:r>
              <a:rPr lang="zh-CN" altLang="en-US" sz="2800" smtClean="0">
                <a:cs typeface="+mn-ea"/>
                <a:sym typeface="+mn-lt"/>
              </a:rPr>
              <a:t>校</a:t>
            </a:r>
            <a:r>
              <a:rPr lang="en-US" altLang="zh-CN" sz="2800" smtClean="0">
                <a:cs typeface="+mn-ea"/>
                <a:sym typeface="+mn-lt"/>
              </a:rPr>
              <a:t>××</a:t>
            </a:r>
            <a:r>
              <a:rPr lang="zh-CN" altLang="en-US" sz="2800" smtClean="0">
                <a:cs typeface="+mn-ea"/>
                <a:sym typeface="+mn-lt"/>
              </a:rPr>
              <a:t>班“我爱文学”主题活动交流文集</a:t>
            </a:r>
            <a:r>
              <a:rPr lang="en-US" altLang="zh-CN" sz="2800" smtClean="0">
                <a:cs typeface="+mn-ea"/>
                <a:sym typeface="+mn-lt"/>
              </a:rPr>
              <a:t>》</a:t>
            </a:r>
            <a:endParaRPr lang="zh-CN" altLang="en-US" sz="28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735370" y="1432147"/>
            <a:ext cx="10566043" cy="3898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smtClean="0">
                <a:cs typeface="+mn-ea"/>
                <a:sym typeface="+mn-lt"/>
              </a:rPr>
              <a:t>一、读书心得</a:t>
            </a:r>
            <a:endParaRPr kumimoji="1" lang="zh-CN" altLang="en-US" sz="2400" smtClean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smtClean="0">
                <a:cs typeface="+mn-ea"/>
                <a:sym typeface="+mn-lt"/>
              </a:rPr>
              <a:t>                                     读</a:t>
            </a:r>
            <a:r>
              <a:rPr kumimoji="1" lang="en-US" altLang="zh-CN" sz="2400" smtClean="0">
                <a:cs typeface="+mn-ea"/>
                <a:sym typeface="+mn-lt"/>
              </a:rPr>
              <a:t>《</a:t>
            </a:r>
            <a:r>
              <a:rPr kumimoji="1" lang="zh-CN" altLang="en-US" sz="2400" smtClean="0">
                <a:cs typeface="+mn-ea"/>
                <a:sym typeface="+mn-lt"/>
              </a:rPr>
              <a:t>匆匆</a:t>
            </a:r>
            <a:r>
              <a:rPr kumimoji="1" lang="en-US" altLang="zh-CN" sz="2400" smtClean="0">
                <a:cs typeface="+mn-ea"/>
                <a:sym typeface="+mn-lt"/>
              </a:rPr>
              <a:t>》</a:t>
            </a:r>
            <a:r>
              <a:rPr kumimoji="1" lang="zh-CN" altLang="en-US" sz="2400" smtClean="0">
                <a:cs typeface="+mn-ea"/>
                <a:sym typeface="+mn-lt"/>
              </a:rPr>
              <a:t>有感</a:t>
            </a:r>
            <a:endParaRPr kumimoji="1" lang="zh-CN" altLang="en-US" sz="2400" smtClean="0">
              <a:cs typeface="+mn-ea"/>
              <a:sym typeface="+mn-lt"/>
            </a:endParaRPr>
          </a:p>
          <a:p>
            <a:pPr indent="720090" fontAlgn="auto">
              <a:lnSpc>
                <a:spcPct val="150000"/>
              </a:lnSpc>
            </a:pPr>
            <a:r>
              <a:rPr kumimoji="1" lang="zh-CN" altLang="en-US" sz="2400" smtClean="0">
                <a:cs typeface="+mn-ea"/>
                <a:sym typeface="+mn-lt"/>
              </a:rPr>
              <a:t>翻开</a:t>
            </a:r>
            <a:r>
              <a:rPr kumimoji="1" lang="en-US" altLang="zh-CN" sz="2400" smtClean="0">
                <a:cs typeface="+mn-ea"/>
                <a:sym typeface="+mn-lt"/>
              </a:rPr>
              <a:t>《</a:t>
            </a:r>
            <a:r>
              <a:rPr kumimoji="1" lang="zh-CN" altLang="en-US" sz="2400" smtClean="0">
                <a:cs typeface="+mn-ea"/>
                <a:sym typeface="+mn-lt"/>
              </a:rPr>
              <a:t>匆匆</a:t>
            </a:r>
            <a:r>
              <a:rPr kumimoji="1" lang="en-US" altLang="zh-CN" sz="2400" smtClean="0">
                <a:cs typeface="+mn-ea"/>
                <a:sym typeface="+mn-lt"/>
              </a:rPr>
              <a:t>)</a:t>
            </a:r>
            <a:r>
              <a:rPr kumimoji="1" lang="zh-CN" altLang="en-US" sz="2400" smtClean="0">
                <a:cs typeface="+mn-ea"/>
                <a:sym typeface="+mn-lt"/>
              </a:rPr>
              <a:t>这篇极富哲理的散文，我被深深地吸引住了。朱自清独到的见解改变了我的思想，使我对生活、成败、生命有了新的认识与感受。</a:t>
            </a:r>
            <a:endParaRPr kumimoji="1" lang="zh-CN" altLang="en-US" sz="2400" smtClean="0">
              <a:cs typeface="+mn-ea"/>
              <a:sym typeface="+mn-lt"/>
            </a:endParaRPr>
          </a:p>
          <a:p>
            <a:pPr indent="720090" fontAlgn="auto">
              <a:lnSpc>
                <a:spcPct val="150000"/>
              </a:lnSpc>
            </a:pPr>
            <a:r>
              <a:rPr kumimoji="1" lang="en-US" altLang="zh-CN" sz="2400" smtClean="0">
                <a:cs typeface="+mn-ea"/>
                <a:sym typeface="+mn-lt"/>
              </a:rPr>
              <a:t>《</a:t>
            </a:r>
            <a:r>
              <a:rPr kumimoji="1" lang="zh-CN" altLang="en-US" sz="2400" smtClean="0">
                <a:cs typeface="+mn-ea"/>
                <a:sym typeface="+mn-lt"/>
              </a:rPr>
              <a:t>匆匆</a:t>
            </a:r>
            <a:r>
              <a:rPr kumimoji="1" lang="en-US" altLang="zh-CN" sz="2400" smtClean="0">
                <a:cs typeface="+mn-ea"/>
                <a:sym typeface="+mn-lt"/>
              </a:rPr>
              <a:t>》</a:t>
            </a:r>
            <a:r>
              <a:rPr kumimoji="1" lang="zh-CN" altLang="en-US" sz="2400" smtClean="0">
                <a:cs typeface="+mn-ea"/>
                <a:sym typeface="+mn-lt"/>
              </a:rPr>
              <a:t>一文让我知道了时间的珍贵。“洗手的时候，日子从水盆里过去；吃饭的时候，日子从饭碗里过去；默默时，便从凝然的双眼前过去。”这几句话蕴藏着多么深刻的道理呀！</a:t>
            </a:r>
            <a:endParaRPr kumimoji="1" lang="en-US" altLang="zh-CN" sz="24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821893" y="1334456"/>
            <a:ext cx="1037950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smtClean="0">
                <a:cs typeface="+mn-ea"/>
                <a:sym typeface="+mn-lt"/>
              </a:rPr>
              <a:t>有位名人曾经说过</a:t>
            </a:r>
            <a:r>
              <a:rPr kumimoji="1" lang="en-US" altLang="zh-CN" sz="2400" smtClean="0">
                <a:cs typeface="+mn-ea"/>
                <a:sym typeface="+mn-lt"/>
              </a:rPr>
              <a:t>:“</a:t>
            </a:r>
            <a:r>
              <a:rPr kumimoji="1" lang="zh-CN" altLang="en-US" sz="2400" smtClean="0">
                <a:cs typeface="+mn-ea"/>
                <a:sym typeface="+mn-lt"/>
              </a:rPr>
              <a:t>时间只是度过之后才神圣起来。”时间是最公正的裁判：它献给勤奋者的是一条条成功的大道；留给懒惰者的是一个个失败的泥潭</a:t>
            </a:r>
            <a:r>
              <a:rPr kumimoji="1" lang="en-US" altLang="zh-CN" sz="2400" smtClean="0">
                <a:cs typeface="+mn-ea"/>
                <a:sym typeface="+mn-lt"/>
              </a:rPr>
              <a:t>!</a:t>
            </a:r>
            <a:endParaRPr kumimoji="1" lang="en-US" altLang="zh-CN" sz="2400" smtClean="0">
              <a:cs typeface="+mn-ea"/>
              <a:sym typeface="+mn-lt"/>
            </a:endParaRPr>
          </a:p>
          <a:p>
            <a:pPr indent="720090" fontAlgn="auto">
              <a:lnSpc>
                <a:spcPct val="150000"/>
              </a:lnSpc>
            </a:pPr>
            <a:r>
              <a:rPr kumimoji="1" lang="zh-CN" altLang="en-US" sz="2400" smtClean="0">
                <a:cs typeface="+mn-ea"/>
                <a:sym typeface="+mn-lt"/>
              </a:rPr>
              <a:t>人生不能虚度。生命精彩与否，由我们自己把握。时间就是生命，把握时间就是把握人生。要让人生如花朵般散发出诱人的芳香</a:t>
            </a:r>
            <a:r>
              <a:rPr kumimoji="1" lang="en-US" altLang="zh-CN" sz="2400" smtClean="0">
                <a:cs typeface="+mn-ea"/>
                <a:sym typeface="+mn-lt"/>
              </a:rPr>
              <a:t>,</a:t>
            </a:r>
            <a:r>
              <a:rPr kumimoji="1" lang="zh-CN" altLang="en-US" sz="2400" smtClean="0">
                <a:cs typeface="+mn-ea"/>
                <a:sym typeface="+mn-lt"/>
              </a:rPr>
              <a:t>就必须珍惜分分秒秒。</a:t>
            </a:r>
            <a:endParaRPr kumimoji="1" lang="zh-CN" altLang="en-US" sz="2400" smtClean="0">
              <a:cs typeface="+mn-ea"/>
              <a:sym typeface="+mn-lt"/>
            </a:endParaRPr>
          </a:p>
          <a:p>
            <a:pPr indent="720090" fontAlgn="auto">
              <a:lnSpc>
                <a:spcPct val="150000"/>
              </a:lnSpc>
            </a:pPr>
            <a:r>
              <a:rPr kumimoji="1" lang="zh-CN" altLang="en-US" sz="2400" smtClean="0">
                <a:cs typeface="+mn-ea"/>
                <a:sym typeface="+mn-lt"/>
              </a:rPr>
              <a:t>“少壮不努力，老大徒伤悲。”我们要抓紧时间，珍惜时间，这样才能使生活更充实，让今天更精彩，令明天更美好</a:t>
            </a:r>
            <a:r>
              <a:rPr kumimoji="1" lang="en-US" altLang="zh-CN" sz="2400" smtClean="0">
                <a:cs typeface="+mn-ea"/>
                <a:sym typeface="+mn-lt"/>
              </a:rPr>
              <a:t>!</a:t>
            </a:r>
            <a:endParaRPr kumimoji="1" lang="en-US" altLang="zh-CN" sz="2400" smtClean="0"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自定义 1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cxs0dvj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151</Paragraphs>
  <Slides>45</Slides>
  <Notes>45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baseType="lpstr" size="52">
      <vt:lpstr>Arial</vt:lpstr>
      <vt:lpstr>宋体</vt:lpstr>
      <vt:lpstr>Calibri Light</vt:lpstr>
      <vt:lpstr>Calibri</vt:lpstr>
      <vt:lpstr>汉仪昌黎宋刻本原版W</vt:lpstr>
      <vt:lpstr>Roboto Bold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2021-07-12T22:58:52.952</cp:lastPrinted>
  <dcterms:created xsi:type="dcterms:W3CDTF">2021-07-12T22:58:52Z</dcterms:created>
  <dcterms:modified xsi:type="dcterms:W3CDTF">2021-07-12T14:58:54Z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