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1513" r:id="rId5"/>
    <p:sldId id="1555" r:id="rId6"/>
    <p:sldId id="1556" r:id="rId7"/>
    <p:sldId id="1557" r:id="rId8"/>
    <p:sldId id="1571" r:id="rId9"/>
    <p:sldId id="1558" r:id="rId10"/>
    <p:sldId id="1559" r:id="rId11"/>
    <p:sldId id="1560" r:id="rId12"/>
    <p:sldId id="1561" r:id="rId13"/>
    <p:sldId id="1562" r:id="rId14"/>
    <p:sldId id="1572" r:id="rId15"/>
    <p:sldId id="1573" r:id="rId16"/>
    <p:sldId id="1563" r:id="rId17"/>
    <p:sldId id="1564" r:id="rId18"/>
    <p:sldId id="1565" r:id="rId19"/>
    <p:sldId id="1514" r:id="rId20"/>
    <p:sldId id="1484" r:id="rId21"/>
    <p:sldId id="1566" r:id="rId22"/>
    <p:sldId id="1567" r:id="rId23"/>
    <p:sldId id="1582" r:id="rId24"/>
    <p:sldId id="1569" r:id="rId25"/>
    <p:sldId id="1570" r:id="rId26"/>
    <p:sldId id="1491" r:id="rId27"/>
    <p:sldId id="1537" r:id="rId28"/>
    <p:sldId id="1538" r:id="rId29"/>
    <p:sldId id="1539" r:id="rId30"/>
    <p:sldId id="1540" r:id="rId31"/>
    <p:sldId id="1541" r:id="rId32"/>
    <p:sldId id="1373" r:id="rId33"/>
    <p:sldId id="1542" r:id="rId34"/>
    <p:sldId id="1533" r:id="rId35"/>
    <p:sldId id="1523" r:id="rId36"/>
    <p:sldId id="1524" r:id="rId37"/>
    <p:sldId id="1543" r:id="rId38"/>
    <p:sldId id="1544" r:id="rId39"/>
    <p:sldId id="1545" r:id="rId40"/>
    <p:sldId id="1546" r:id="rId41"/>
    <p:sldId id="1526" r:id="rId42"/>
    <p:sldId id="1548" r:id="rId43"/>
    <p:sldId id="1549" r:id="rId44"/>
    <p:sldId id="1596" r:id="rId45"/>
    <p:sldId id="1597" r:id="rId46"/>
    <p:sldId id="1598" r:id="rId47"/>
    <p:sldId id="1599" r:id="rId48"/>
    <p:sldId id="1600" r:id="rId49"/>
    <p:sldId id="1601" r:id="rId50"/>
    <p:sldId id="1602" r:id="rId51"/>
    <p:sldId id="1603" r:id="rId52"/>
    <p:sldId id="1583" r:id="rId53"/>
    <p:sldId id="1584" r:id="rId54"/>
    <p:sldId id="1585" r:id="rId55"/>
    <p:sldId id="1586" r:id="rId56"/>
    <p:sldId id="1587" r:id="rId57"/>
    <p:sldId id="1588" r:id="rId58"/>
    <p:sldId id="1589" r:id="rId59"/>
    <p:sldId id="1590" r:id="rId60"/>
    <p:sldId id="1591" r:id="rId61"/>
    <p:sldId id="1592" r:id="rId62"/>
    <p:sldId id="1593" r:id="rId63"/>
    <p:sldId id="1594" r:id="rId64"/>
    <p:sldId id="1595" r:id="rId65"/>
    <p:sldId id="1604" r:id="rId66"/>
  </p:sldIdLst>
  <p:sldSz cx="12190095" cy="6859270"/>
  <p:notesSz cx="6858000" cy="9144000"/>
  <p:custDataLst>
    <p:tags r:id="rId67"/>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MC SYSTEM" initials="M"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16" autoAdjust="0"/>
    <p:restoredTop sz="96318" autoAdjust="0"/>
  </p:normalViewPr>
  <p:slideViewPr>
    <p:cSldViewPr>
      <p:cViewPr>
        <p:scale>
          <a:sx n="100" d="100"/>
          <a:sy n="100" d="100"/>
        </p:scale>
        <p:origin x="186" y="366"/>
      </p:cViewPr>
      <p:guideLst>
        <p:guide orient="horz" pos="2161"/>
        <p:guide pos="3836"/>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58"/>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tags" Target="tags/tag4.xml" /><Relationship Id="rId68" Type="http://schemas.openxmlformats.org/officeDocument/2006/relationships/presProps" Target="presProps.xml" /><Relationship Id="rId69" Type="http://schemas.openxmlformats.org/officeDocument/2006/relationships/viewProps" Target="viewProps.xml" /><Relationship Id="rId7" Type="http://schemas.openxmlformats.org/officeDocument/2006/relationships/slide" Target="slides/slide3.xml" /><Relationship Id="rId70" Type="http://schemas.openxmlformats.org/officeDocument/2006/relationships/theme" Target="theme/theme1.xml" /><Relationship Id="rId71" Type="http://schemas.openxmlformats.org/officeDocument/2006/relationships/tableStyles" Target="tableStyles.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08E786-4216-45F2-862D-D7FBD8328BF6}"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08E786-4216-45F2-862D-D7FBD8328BF6}"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08E786-4216-45F2-862D-D7FBD8328BF6}"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08E786-4216-45F2-862D-D7FBD8328BF6}" type="slidenum">
              <a:rPr lang="zh-CN" altLang="en-US" smtClean="0"/>
              <a:t>13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08E786-4216-45F2-862D-D7FBD8328BF6}" type="slidenum">
              <a:rPr lang="zh-CN" altLang="en-US" smtClean="0"/>
              <a:t>14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08E786-4216-45F2-862D-D7FBD8328BF6}" type="slidenum">
              <a:rPr lang="zh-CN" altLang="en-US" smtClean="0"/>
              <a:t>15</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5_空白">
    <p:spTree>
      <p:nvGrpSpPr>
        <p:cNvPr id="1" name=""/>
        <p:cNvGrpSpPr/>
        <p:nvPr/>
      </p:nvGrpSpPr>
      <p:grpSpPr>
        <a:xfrm>
          <a:off x="0" y="0"/>
          <a:ext cx="0" cy="0"/>
        </a:xfrm>
      </p:grpSpPr>
      <p:sp>
        <p:nvSpPr>
          <p:cNvPr id="4" name="矩形 3"/>
          <p:cNvSpPr/>
          <p:nvPr userDrawn="1"/>
        </p:nvSpPr>
        <p:spPr>
          <a:xfrm>
            <a:off x="0" y="3429794"/>
            <a:ext cx="12190413" cy="342979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9_空白">
    <p:spTree>
      <p:nvGrpSpPr>
        <p:cNvPr id="1" name=""/>
        <p:cNvGrpSpPr/>
        <p:nvPr/>
      </p:nvGrpSpPr>
      <p:grpSpPr>
        <a:xfrm>
          <a:off x="0" y="0"/>
          <a:ext cx="0" cy="0"/>
        </a:xfrm>
      </p:grpSpPr>
      <p:sp>
        <p:nvSpPr>
          <p:cNvPr id="4" name="矩形 3"/>
          <p:cNvSpPr/>
          <p:nvPr userDrawn="1"/>
        </p:nvSpPr>
        <p:spPr>
          <a:xfrm>
            <a:off x="0" y="3069754"/>
            <a:ext cx="12190413" cy="378983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7_空白">
    <p:spTree>
      <p:nvGrpSpPr>
        <p:cNvPr id="1" name=""/>
        <p:cNvGrpSpPr/>
        <p:nvPr/>
      </p:nvGrpSpPr>
      <p:grpSpPr>
        <a:xfrm>
          <a:off x="0" y="0"/>
          <a:ext cx="0" cy="0"/>
        </a:xfrm>
      </p:grpSpPr>
      <p:sp>
        <p:nvSpPr>
          <p:cNvPr id="4" name="矩形 3"/>
          <p:cNvSpPr/>
          <p:nvPr userDrawn="1"/>
        </p:nvSpPr>
        <p:spPr>
          <a:xfrm>
            <a:off x="0" y="2708788"/>
            <a:ext cx="12190413" cy="415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8_空白">
    <p:spTree>
      <p:nvGrpSpPr>
        <p:cNvPr id="1" name=""/>
        <p:cNvGrpSpPr/>
        <p:nvPr/>
      </p:nvGrpSpPr>
      <p:grpSpPr>
        <a:xfrm>
          <a:off x="0" y="0"/>
          <a:ext cx="0" cy="0"/>
        </a:xfrm>
      </p:grpSpPr>
      <p:sp>
        <p:nvSpPr>
          <p:cNvPr id="4" name="矩形 3"/>
          <p:cNvSpPr/>
          <p:nvPr userDrawn="1"/>
        </p:nvSpPr>
        <p:spPr>
          <a:xfrm>
            <a:off x="0" y="1588"/>
            <a:ext cx="12190413" cy="68580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空白">
    <p:spTree>
      <p:nvGrpSpPr>
        <p:cNvPr id="1" name=""/>
        <p:cNvGrpSpPr/>
        <p:nvPr/>
      </p:nvGrpSpPr>
      <p:grpSpPr>
        <a:xfrm>
          <a:off x="0" y="0"/>
          <a:ext cx="0" cy="0"/>
        </a:xfrm>
      </p:grpSpPr>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8" name="图片 7"/>
          <p:cNvPicPr>
            <a:picLocks noChangeAspect="1"/>
          </p:cNvPicPr>
          <p:nvPr userDrawn="1"/>
        </p:nvPicPr>
        <p:blipFill>
          <a:blip r:embed="rId1"/>
          <a:stretch>
            <a:fillRect/>
          </a:stretch>
        </p:blipFill>
        <p:spPr>
          <a:xfrm rot="21400734" flipH="1">
            <a:off x="380504" y="294057"/>
            <a:ext cx="722506" cy="670052"/>
          </a:xfrm>
          <a:prstGeom prst="rect">
            <a:avLst/>
          </a:prstGeom>
        </p:spPr>
      </p:pic>
      <p:sp>
        <p:nvSpPr>
          <p:cNvPr id="13" name="文本占位符 12"/>
          <p:cNvSpPr>
            <a:spLocks noGrp="1"/>
          </p:cNvSpPr>
          <p:nvPr>
            <p:ph type="body" sz="quarter" idx="10" hasCustomPrompt="1"/>
          </p:nvPr>
        </p:nvSpPr>
        <p:spPr>
          <a:xfrm>
            <a:off x="1084258" y="393548"/>
            <a:ext cx="5380453" cy="523317"/>
          </a:xfrm>
          <a:prstGeom prst="rect">
            <a:avLst/>
          </a:prstGeom>
        </p:spPr>
        <p:txBody>
          <a:bodyPr/>
          <a:lstStyle>
            <a:lvl1pPr marL="0" indent="0">
              <a:buNone/>
              <a:defRPr b="1">
                <a:solidFill>
                  <a:schemeClr val="tx1"/>
                </a:solidFill>
                <a:latin typeface="宋体" panose="02010600030101010101" pitchFamily="2" charset="-122"/>
                <a:ea typeface="宋体" panose="02010600030101010101" pitchFamily="2" charset="-122"/>
              </a:defRPr>
            </a:lvl1pPr>
          </a:lstStyle>
          <a:p>
            <a:pPr lvl="0"/>
            <a:r>
              <a:rPr lang="zh-CN" altLang="en-US"/>
              <a:t>单击此处编辑母版文本样</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bg bwMode="auto">
      <p:bgPr>
        <a:blipFill dpi="0" rotWithShape="0">
          <a:blip r:embed="rId1"/>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nvPr>
        </p:nvSpPr>
        <p:spPr>
          <a:xfrm>
            <a:off x="838069" y="6357527"/>
            <a:ext cx="2742771" cy="365193"/>
          </a:xfrm>
        </p:spPr>
        <p:txBody>
          <a:bodyPr/>
          <a:lstStyle>
            <a:lvl1pPr>
              <a:defRPr/>
            </a:lvl1pPr>
          </a:lstStyle>
          <a:p>
            <a:pPr>
              <a:defRPr/>
            </a:pPr>
            <a:endParaRPr lang="zh-CN" altLang="en-US"/>
          </a:p>
        </p:txBody>
      </p:sp>
      <p:sp>
        <p:nvSpPr>
          <p:cNvPr id="3" name="页脚占位符 2"/>
          <p:cNvSpPr>
            <a:spLocks noGrp="1"/>
          </p:cNvSpPr>
          <p:nvPr>
            <p:ph type="ftr" sz="quarter" idx="11"/>
          </p:nvPr>
        </p:nvSpPr>
        <p:spPr>
          <a:xfrm>
            <a:off x="4037969" y="6357527"/>
            <a:ext cx="4114157" cy="365193"/>
          </a:xfrm>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a:xfrm>
            <a:off x="8609255" y="6357527"/>
            <a:ext cx="2742771" cy="365193"/>
          </a:xfrm>
        </p:spPr>
        <p:txBody>
          <a:bodyPr/>
          <a:lstStyle>
            <a:lvl1pPr>
              <a:defRPr/>
            </a:lvl1pPr>
          </a:lstStyle>
          <a:p>
            <a:pPr>
              <a:defRPr/>
            </a:pPr>
            <a:fld id="{CF79BF28-8EF0-4420-83A2-E7CA48270987}" type="slidenum">
              <a:rPr altLang="en-US"/>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5_空白">
    <p:spTree>
      <p:nvGrpSpPr>
        <p:cNvPr id="1" name=""/>
        <p:cNvGrpSpPr/>
        <p:nvPr/>
      </p:nvGrpSpPr>
      <p:grpSpPr>
        <a:xfrm>
          <a:off x="0" y="0"/>
          <a:ext cx="0" cy="0"/>
        </a:xfrm>
      </p:grpSpPr>
      <p:sp>
        <p:nvSpPr>
          <p:cNvPr id="2" name="矩形 1"/>
          <p:cNvSpPr/>
          <p:nvPr userDrawn="1"/>
        </p:nvSpPr>
        <p:spPr>
          <a:xfrm>
            <a:off x="0" y="4149874"/>
            <a:ext cx="12190413" cy="2709714"/>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4_空白">
    <p:spTree>
      <p:nvGrpSpPr>
        <p:cNvPr id="1" name=""/>
        <p:cNvGrpSpPr/>
        <p:nvPr/>
      </p:nvGrpSpPr>
      <p:grpSpPr>
        <a:xfrm>
          <a:off x="0" y="0"/>
          <a:ext cx="0" cy="0"/>
        </a:xfrm>
      </p:grpSpPr>
      <p:sp>
        <p:nvSpPr>
          <p:cNvPr id="2" name="矩形 1"/>
          <p:cNvSpPr/>
          <p:nvPr userDrawn="1"/>
        </p:nvSpPr>
        <p:spPr>
          <a:xfrm>
            <a:off x="0" y="3788788"/>
            <a:ext cx="12190413" cy="3070800"/>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image" Target="../media/image3.png" /><Relationship Id="rId2" Type="http://schemas.openxmlformats.org/officeDocument/2006/relationships/slideLayout" Target="../slideLayouts/slideLayout2.xml" /><Relationship Id="rId20" Type="http://schemas.microsoft.com/office/2007/relationships/hdphoto" Target="../media/image4.wdp" /><Relationship Id="rId21" Type="http://schemas.openxmlformats.org/officeDocument/2006/relationships/image" Target="file:///D:\qq&#25991;&#20214;\712321467\Image\C2C\Image2\%7b75232B38-A165-1FB7-499C-2E1C792CACB5%7d.png" TargetMode="External" /><Relationship Id="rId22" Type="http://schemas.openxmlformats.org/officeDocument/2006/relationships/image" Target="../media/image5.png"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19">
            <a:duotone>
              <a:schemeClr val="bg2">
                <a:shade val="45000"/>
                <a:satMod val="135000"/>
              </a:schemeClr>
              <a:prstClr val="white"/>
            </a:duotone>
            <a:extLst>
              <a:ext uri="{BEBA8EAE-BF5A-486C-A8C5-ECC9F3942E4B}">
                <a14:imgProps xmlns:a14="http://schemas.microsoft.com/office/drawing/2010/main">
                  <a14:imgLayer r:embed="rId20">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1073743875" descr="学科网 zxxk.com"/>
          <p:cNvPicPr>
            <a:picLocks noChangeAspect="1"/>
          </p:cNvPicPr>
          <p:nvPr/>
        </p:nvPicPr>
        <p:blipFill>
          <a:blip r:embed="rId22" r:link="rId21"/>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1.xml" /><Relationship Id="rId3" Type="http://schemas.openxmlformats.org/officeDocument/2006/relationships/tags" Target="../tags/tag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4.xml" /><Relationship Id="rId3" Type="http://schemas.openxmlformats.org/officeDocument/2006/relationships/image" Target="../media/image11.jpeg" /><Relationship Id="rId4" Type="http://schemas.openxmlformats.org/officeDocument/2006/relationships/image" Target="../media/image1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5.xml" /><Relationship Id="rId3" Type="http://schemas.openxmlformats.org/officeDocument/2006/relationships/image" Target="../media/image1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6.xml" /><Relationship Id="rId3" Type="http://schemas.openxmlformats.org/officeDocument/2006/relationships/image" Target="../media/image1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4.png" /><Relationship Id="rId3" Type="http://schemas.openxmlformats.org/officeDocument/2006/relationships/image" Target="../media/image1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notesSlide" Target="../notesSlides/notesSlide1.xml" /><Relationship Id="rId3"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6.png" /><Relationship Id="rId3" Type="http://schemas.openxmlformats.org/officeDocument/2006/relationships/image" Target="../media/image1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2.xml" /><Relationship Id="rId3" Type="http://schemas.openxmlformats.org/officeDocument/2006/relationships/image" Target="../media/image7.png" /><Relationship Id="rId4" Type="http://schemas.openxmlformats.org/officeDocument/2006/relationships/image" Target="../media/image8.jpeg" /><Relationship Id="rId5" Type="http://schemas.openxmlformats.org/officeDocument/2006/relationships/tags" Target="../tags/tag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8.png" /><Relationship Id="rId3" Type="http://schemas.openxmlformats.org/officeDocument/2006/relationships/image" Target="../media/image19.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8.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notesSlide" Target="../notesSlides/notesSlide3.xml" /><Relationship Id="rId3" Type="http://schemas.openxmlformats.org/officeDocument/2006/relationships/image" Target="../media/image7.png" /><Relationship Id="rId4" Type="http://schemas.openxmlformats.org/officeDocument/2006/relationships/image" Target="../media/image9.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0.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0.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0.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0.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0.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0.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0.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0.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1.png" /><Relationship Id="rId3" Type="http://schemas.openxmlformats.org/officeDocument/2006/relationships/image" Target="../media/image2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6.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3.png" /><Relationship Id="rId3" Type="http://schemas.openxmlformats.org/officeDocument/2006/relationships/image" Target="../media/image22.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2.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24.png" /><Relationship Id="rId3" Type="http://schemas.openxmlformats.org/officeDocument/2006/relationships/image" Target="../media/image2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44205" y="189434"/>
            <a:ext cx="11702002" cy="6480720"/>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637706"/>
            <a:ext cx="12190412" cy="33123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478582" y="1717072"/>
            <a:ext cx="5511741" cy="812530"/>
          </a:xfrm>
          <a:prstGeom prst="rect">
            <a:avLst/>
          </a:prstGeom>
          <a:noFill/>
        </p:spPr>
        <p:txBody>
          <a:bodyPr wrap="square" rtlCol="0">
            <a:spAutoFit/>
          </a:bodyPr>
          <a:lstStyle/>
          <a:p>
            <a:pPr algn="ctr">
              <a:lnSpc>
                <a:spcPct val="130000"/>
              </a:lnSpc>
            </a:pPr>
            <a:r>
              <a:rPr lang="zh-CN" altLang="en-US" sz="2600" b="1" spc="300" smtClean="0">
                <a:solidFill>
                  <a:schemeClr val="bg1"/>
                </a:solidFill>
                <a:latin typeface="微软雅黑" panose="020b0503020204020204" pitchFamily="34" charset="-122"/>
                <a:ea typeface="微软雅黑" panose="020b0503020204020204" pitchFamily="34" charset="-122"/>
              </a:rPr>
              <a:t>学段一  </a:t>
            </a:r>
            <a:r>
              <a:rPr lang="zh-CN" altLang="en-US" sz="3600" b="1" spc="300" smtClean="0">
                <a:solidFill>
                  <a:schemeClr val="bg1"/>
                </a:solidFill>
                <a:latin typeface="微软雅黑" panose="020b0503020204020204" pitchFamily="34" charset="-122"/>
                <a:ea typeface="微软雅黑" panose="020b0503020204020204" pitchFamily="34" charset="-122"/>
              </a:rPr>
              <a:t>文本前置学习</a:t>
            </a:r>
            <a:endParaRPr lang="en-US" altLang="zh-CN" sz="3600" b="1" spc="300" smtClean="0">
              <a:solidFill>
                <a:schemeClr val="bg1"/>
              </a:solidFill>
              <a:latin typeface="微软雅黑" panose="020b0503020204020204" pitchFamily="34" charset="-122"/>
              <a:ea typeface="微软雅黑" panose="020b0503020204020204" pitchFamily="34" charset="-122"/>
            </a:endParaRPr>
          </a:p>
        </p:txBody>
      </p:sp>
      <p:sp>
        <p:nvSpPr>
          <p:cNvPr id="12" name="MH_SubTitle_1"/>
          <p:cNvSpPr txBox="1">
            <a:spLocks noChangeArrowheads="1"/>
          </p:cNvSpPr>
          <p:nvPr>
            <p:custDataLst>
              <p:tags r:id="rId2"/>
            </p:custDataLst>
          </p:nvPr>
        </p:nvSpPr>
        <p:spPr bwMode="auto">
          <a:xfrm>
            <a:off x="988401" y="2981709"/>
            <a:ext cx="10213611" cy="2392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zh-CN" sz="6600" b="1">
                <a:latin typeface="Times New Roman" panose="02020603050405020304" pitchFamily="18" charset="0"/>
                <a:ea typeface="楷体" panose="02010609060101010101" pitchFamily="49" charset="-122"/>
                <a:cs typeface="Times New Roman" panose="02020603050405020304" pitchFamily="18" charset="0"/>
              </a:rPr>
              <a:t>第</a:t>
            </a:r>
            <a:r>
              <a:rPr lang="en-US" altLang="zh-CN" sz="6600" b="1">
                <a:latin typeface="Times New Roman" panose="02020603050405020304" pitchFamily="18" charset="0"/>
                <a:ea typeface="楷体" panose="02010609060101010101" pitchFamily="49" charset="-122"/>
                <a:cs typeface="Times New Roman" panose="02020603050405020304" pitchFamily="18" charset="0"/>
              </a:rPr>
              <a:t>3</a:t>
            </a:r>
            <a:r>
              <a:rPr lang="zh-CN" altLang="zh-CN" sz="6600" b="1">
                <a:latin typeface="Times New Roman" panose="02020603050405020304" pitchFamily="18" charset="0"/>
                <a:ea typeface="楷体" panose="02010609060101010101" pitchFamily="49" charset="-122"/>
                <a:cs typeface="Times New Roman" panose="02020603050405020304" pitchFamily="18" charset="0"/>
              </a:rPr>
              <a:t>课　实践是检验真理</a:t>
            </a:r>
            <a:r>
              <a:rPr lang="zh-CN" altLang="zh-CN" sz="6600" b="1" smtClean="0">
                <a:latin typeface="Times New Roman" panose="02020603050405020304" pitchFamily="18" charset="0"/>
                <a:ea typeface="楷体" panose="02010609060101010101" pitchFamily="49" charset="-122"/>
                <a:cs typeface="Times New Roman" panose="02020603050405020304" pitchFamily="18" charset="0"/>
              </a:rPr>
              <a:t>的</a:t>
            </a:r>
            <a:endParaRPr lang="en-US" altLang="zh-CN" sz="6600" b="1"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Bef>
                <a:spcPct val="0"/>
              </a:spcBef>
              <a:buNone/>
            </a:pPr>
            <a:r>
              <a:rPr lang="en-US" altLang="zh-CN" sz="6600" b="1">
                <a:latin typeface="Times New Roman" panose="02020603050405020304" pitchFamily="18" charset="0"/>
                <a:ea typeface="楷体" panose="02010609060101010101" pitchFamily="49" charset="-122"/>
                <a:cs typeface="Times New Roman" panose="02020603050405020304" pitchFamily="18" charset="0"/>
              </a:rPr>
              <a:t> </a:t>
            </a:r>
            <a:r>
              <a:rPr lang="en-US" altLang="zh-CN" sz="6600" b="1"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6600" b="1" smtClean="0">
                <a:latin typeface="Times New Roman" panose="02020603050405020304" pitchFamily="18" charset="0"/>
                <a:ea typeface="楷体" panose="02010609060101010101" pitchFamily="49" charset="-122"/>
                <a:cs typeface="Times New Roman" panose="02020603050405020304" pitchFamily="18" charset="0"/>
              </a:rPr>
              <a:t>唯一</a:t>
            </a:r>
            <a:r>
              <a:rPr lang="zh-CN" altLang="zh-CN" sz="6600" b="1">
                <a:latin typeface="Times New Roman" panose="02020603050405020304" pitchFamily="18" charset="0"/>
                <a:ea typeface="楷体" panose="02010609060101010101" pitchFamily="49" charset="-122"/>
                <a:cs typeface="Times New Roman" panose="02020603050405020304" pitchFamily="18" charset="0"/>
              </a:rPr>
              <a:t>标准</a:t>
            </a:r>
            <a:endParaRPr lang="zh-CN" altLang="zh-CN" sz="66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副标题 2"/>
          <p:cNvSpPr>
            <a:spLocks noGrp="1"/>
          </p:cNvSpPr>
          <p:nvPr>
            <p:custDataLst>
              <p:tags r:id="rId3"/>
            </p:custDataLst>
          </p:nvPr>
        </p:nvSpPr>
        <p:spPr>
          <a:xfrm>
            <a:off x="838200" y="837565"/>
            <a:ext cx="10076180" cy="722630"/>
          </a:xfrm>
          <a:prstGeom prst="rect">
            <a:avLst/>
          </a:prstGeom>
        </p:spPr>
        <p:txBody>
          <a:bodyPr vert="horz" lIns="90000" tIns="46800" rIns="90000" bIns="46800" rtlCol="0">
            <a:scene3d>
              <a:camera prst="orthographicFront"/>
              <a:lightRig rig="threePt" dir="t"/>
            </a:scene3d>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mn-lt"/>
                <a:ea typeface="+mn-ea"/>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tabLst>
              <a:defRPr sz="2000" u="none" strike="noStrike" kern="1200" cap="none" spc="150" normalizeH="0" baseline="0">
                <a:solidFill>
                  <a:schemeClr val="tx1">
                    <a:lumMod val="65000"/>
                    <a:lumOff val="35000"/>
                  </a:schemeClr>
                </a:solidFill>
                <a:uFillTx/>
                <a:latin typeface="+mn-lt"/>
                <a:ea typeface="+mn-ea"/>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mn-lt"/>
                <a:ea typeface="+mn-ea"/>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mn-lt"/>
                <a:ea typeface="+mn-ea"/>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36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统编版高中语文选择性必修中册</a:t>
            </a:r>
            <a:endParaRPr lang="zh-CN" altLang="en-US" sz="36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a:p>
            <a:endParaRPr lang="zh-CN" altLang="en-US" sz="36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07914" y="791622"/>
            <a:ext cx="10875850" cy="2676525"/>
          </a:xfrm>
          <a:prstGeom prst="rect">
            <a:avLst/>
          </a:prstGeom>
          <a:noFill/>
        </p:spPr>
        <p:txBody>
          <a:bodyPr wrap="square" rtlCol="0" anchor="t">
            <a:spAutoFit/>
          </a:bodyPr>
          <a:lstStyle/>
          <a:p>
            <a:r>
              <a:rPr lang="zh-CN" altLang="en-US" sz="2800"/>
              <a:t>这些文字清楚地呈现了作者的思考过程。他以哲学的反思批判本性，深入社会现实，把握问题实质，寻找解决问题的关键。正是因为有了这样的基础，才让文章一问世便产生了极大的反响。</a:t>
            </a:r>
            <a:endParaRPr lang="zh-CN" altLang="en-US" sz="2800"/>
          </a:p>
          <a:p>
            <a:endParaRPr lang="zh-CN" altLang="en-US" sz="2800"/>
          </a:p>
          <a:p>
            <a:r>
              <a:rPr lang="zh-CN" altLang="en-US" sz="2800"/>
              <a:t>问题：这篇文章的主要作者是胡福明，但我们发现文章的作者署名是</a:t>
            </a:r>
            <a:r>
              <a:rPr lang="zh-CN" altLang="en-US" sz="2800" b="1">
                <a:solidFill>
                  <a:srgbClr val="C00000"/>
                </a:solidFill>
              </a:rPr>
              <a:t>“《光明日报》特约评论员”，为什么不署作者的姓名呢？</a:t>
            </a:r>
            <a:endParaRPr lang="zh-CN" altLang="en-US" sz="2800" b="1">
              <a:solidFill>
                <a:srgbClr val="C00000"/>
              </a:solidFill>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txBox="1"/>
          <p:nvPr/>
        </p:nvSpPr>
        <p:spPr bwMode="auto">
          <a:xfrm>
            <a:off x="1081586" y="1106317"/>
            <a:ext cx="1768745" cy="5031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0000"/>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Arial" panose="020b0604020202020204" pitchFamily="34" charset="0"/>
              <a:buNone/>
            </a:pPr>
            <a:r>
              <a:rPr lang="zh-CN" altLang="en-US" b="1" smtClean="0">
                <a:solidFill>
                  <a:srgbClr val="0000FF"/>
                </a:solidFill>
                <a:latin typeface="微软雅黑" panose="020b0503020204020204" pitchFamily="34" charset="-122"/>
                <a:ea typeface="微软雅黑" panose="020b0503020204020204" pitchFamily="34" charset="-122"/>
              </a:rPr>
              <a:t>资料链接</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4" name="矩形 3"/>
          <p:cNvSpPr/>
          <p:nvPr/>
        </p:nvSpPr>
        <p:spPr>
          <a:xfrm>
            <a:off x="754209" y="1649967"/>
            <a:ext cx="10134199" cy="4246245"/>
          </a:xfrm>
          <a:prstGeom prst="rect">
            <a:avLst/>
          </a:prstGeom>
        </p:spPr>
        <p:txBody>
          <a:bodyPr wrap="square">
            <a:spAutoFit/>
          </a:bodyPr>
          <a:lstStyle/>
          <a:p>
            <a:pPr algn="ct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“左”倾机会主义路线和右倾机会主义</a:t>
            </a:r>
            <a:r>
              <a:rPr lang="zh-CN" altLang="en-US" sz="2000" smtClean="0">
                <a:solidFill>
                  <a:srgbClr val="FF0000"/>
                </a:solidFill>
                <a:latin typeface="微软雅黑" panose="020b0503020204020204" pitchFamily="34" charset="-122"/>
                <a:ea typeface="微软雅黑" panose="020b0503020204020204" pitchFamily="34" charset="-122"/>
              </a:rPr>
              <a:t>路线</a:t>
            </a:r>
            <a:endParaRPr lang="en-US" altLang="zh-CN" sz="2000" smtClean="0">
              <a:solidFill>
                <a:srgbClr val="FF0000"/>
              </a:solidFill>
              <a:latin typeface="微软雅黑" panose="020b0503020204020204" pitchFamily="34" charset="-122"/>
              <a:ea typeface="微软雅黑" panose="020b0503020204020204" pitchFamily="34" charset="-122"/>
            </a:endParaRPr>
          </a:p>
          <a:p>
            <a:pPr indent="565150">
              <a:lnSpc>
                <a:spcPct val="150000"/>
              </a:lnSpc>
            </a:pPr>
            <a:r>
              <a:rPr lang="zh-CN" altLang="en-US" sz="2000">
                <a:latin typeface="微软雅黑" panose="020b0503020204020204" pitchFamily="34" charset="-122"/>
                <a:ea typeface="微软雅黑" panose="020b0503020204020204" pitchFamily="34" charset="-122"/>
              </a:rPr>
              <a:t>“左”倾机会主义路线：左倾是指政治上追求进步、同情</a:t>
            </a:r>
            <a:r>
              <a:rPr lang="zh-CN" altLang="en-US" sz="2000" smtClean="0">
                <a:latin typeface="微软雅黑" panose="020b0503020204020204" pitchFamily="34" charset="-122"/>
                <a:ea typeface="微软雅黑" panose="020b0503020204020204" pitchFamily="34" charset="-122"/>
              </a:rPr>
              <a:t>劳动人民</a:t>
            </a:r>
            <a:r>
              <a:rPr lang="zh-CN" altLang="en-US" sz="2000">
                <a:latin typeface="微软雅黑" panose="020b0503020204020204" pitchFamily="34" charset="-122"/>
                <a:ea typeface="微软雅黑" panose="020b0503020204020204" pitchFamily="34" charset="-122"/>
              </a:rPr>
              <a:t>的倾向。而带引号的“左”倾，则是政治思想上超越客观</a:t>
            </a:r>
            <a:r>
              <a:rPr lang="zh-CN" altLang="en-US" sz="2000" smtClean="0">
                <a:latin typeface="微软雅黑" panose="020b0503020204020204" pitchFamily="34" charset="-122"/>
                <a:ea typeface="微软雅黑" panose="020b0503020204020204" pitchFamily="34" charset="-122"/>
              </a:rPr>
              <a:t>，脱离</a:t>
            </a:r>
            <a:r>
              <a:rPr lang="zh-CN" altLang="en-US" sz="2000">
                <a:latin typeface="微软雅黑" panose="020b0503020204020204" pitchFamily="34" charset="-122"/>
                <a:ea typeface="微软雅黑" panose="020b0503020204020204" pitchFamily="34" charset="-122"/>
              </a:rPr>
              <a:t>社会现实条件，陷入空想、盲动和冒险的倾向。“左”倾</a:t>
            </a:r>
            <a:r>
              <a:rPr lang="zh-CN" altLang="en-US" sz="2000" smtClean="0">
                <a:latin typeface="微软雅黑" panose="020b0503020204020204" pitchFamily="34" charset="-122"/>
                <a:ea typeface="微软雅黑" panose="020b0503020204020204" pitchFamily="34" charset="-122"/>
              </a:rPr>
              <a:t>思想</a:t>
            </a:r>
            <a:r>
              <a:rPr lang="zh-CN" altLang="en-US" sz="2000">
                <a:latin typeface="微软雅黑" panose="020b0503020204020204" pitchFamily="34" charset="-122"/>
                <a:ea typeface="微软雅黑" panose="020b0503020204020204" pitchFamily="34" charset="-122"/>
              </a:rPr>
              <a:t>表现为急于求成，主观地夸大革命力量，轻视敌人力量和</a:t>
            </a:r>
            <a:r>
              <a:rPr lang="zh-CN" altLang="en-US" sz="2000" smtClean="0">
                <a:latin typeface="微软雅黑" panose="020b0503020204020204" pitchFamily="34" charset="-122"/>
                <a:ea typeface="微软雅黑" panose="020b0503020204020204" pitchFamily="34" charset="-122"/>
              </a:rPr>
              <a:t>客观</a:t>
            </a:r>
            <a:r>
              <a:rPr lang="zh-CN" altLang="en-US" sz="2000">
                <a:latin typeface="微软雅黑" panose="020b0503020204020204" pitchFamily="34" charset="-122"/>
                <a:ea typeface="微软雅黑" panose="020b0503020204020204" pitchFamily="34" charset="-122"/>
              </a:rPr>
              <a:t>困难，在革命和建设中采取盲动的冒险的行动；或者在</a:t>
            </a:r>
            <a:r>
              <a:rPr lang="zh-CN" altLang="en-US" sz="2000" smtClean="0">
                <a:latin typeface="微软雅黑" panose="020b0503020204020204" pitchFamily="34" charset="-122"/>
                <a:ea typeface="微软雅黑" panose="020b0503020204020204" pitchFamily="34" charset="-122"/>
              </a:rPr>
              <a:t>革命组织</a:t>
            </a:r>
            <a:r>
              <a:rPr lang="zh-CN" altLang="en-US" sz="2000">
                <a:latin typeface="微软雅黑" panose="020b0503020204020204" pitchFamily="34" charset="-122"/>
                <a:ea typeface="微软雅黑" panose="020b0503020204020204" pitchFamily="34" charset="-122"/>
              </a:rPr>
              <a:t>内部混淆两类不同性质的矛盾，采取残酷斗争、无情</a:t>
            </a:r>
            <a:r>
              <a:rPr lang="zh-CN" altLang="en-US" sz="2000" smtClean="0">
                <a:latin typeface="微软雅黑" panose="020b0503020204020204" pitchFamily="34" charset="-122"/>
                <a:ea typeface="微软雅黑" panose="020b0503020204020204" pitchFamily="34" charset="-122"/>
              </a:rPr>
              <a:t>打击的</a:t>
            </a:r>
            <a:r>
              <a:rPr lang="zh-CN" altLang="en-US" sz="2000">
                <a:latin typeface="微软雅黑" panose="020b0503020204020204" pitchFamily="34" charset="-122"/>
                <a:ea typeface="微软雅黑" panose="020b0503020204020204" pitchFamily="34" charset="-122"/>
              </a:rPr>
              <a:t>政策；或者在同盟军问题上实行关门主义，打倒一切。</a:t>
            </a:r>
            <a:r>
              <a:rPr lang="zh-CN" altLang="en-US" sz="2000" smtClean="0">
                <a:latin typeface="微软雅黑" panose="020b0503020204020204" pitchFamily="34" charset="-122"/>
                <a:ea typeface="微软雅黑" panose="020b0503020204020204" pitchFamily="34" charset="-122"/>
              </a:rPr>
              <a:t>“左”倾</a:t>
            </a:r>
            <a:r>
              <a:rPr lang="zh-CN" altLang="en-US" sz="2000">
                <a:latin typeface="微软雅黑" panose="020b0503020204020204" pitchFamily="34" charset="-122"/>
                <a:ea typeface="微软雅黑" panose="020b0503020204020204" pitchFamily="34" charset="-122"/>
              </a:rPr>
              <a:t>思想如果形成系统完整的路线并在实践中执行，便成为</a:t>
            </a:r>
            <a:r>
              <a:rPr lang="zh-CN" altLang="en-US" sz="2000" smtClean="0">
                <a:latin typeface="微软雅黑" panose="020b0503020204020204" pitchFamily="34" charset="-122"/>
                <a:ea typeface="微软雅黑" panose="020b0503020204020204" pitchFamily="34" charset="-122"/>
              </a:rPr>
              <a:t>“左”倾</a:t>
            </a:r>
            <a:r>
              <a:rPr lang="zh-CN" altLang="en-US" sz="2000">
                <a:latin typeface="微软雅黑" panose="020b0503020204020204" pitchFamily="34" charset="-122"/>
                <a:ea typeface="微软雅黑" panose="020b0503020204020204" pitchFamily="34" charset="-122"/>
              </a:rPr>
              <a:t>机会主义，或叫“左”倾冒险主义</a:t>
            </a:r>
            <a:r>
              <a:rPr lang="zh-CN" altLang="en-US" sz="2000" smtClean="0">
                <a:latin typeface="微软雅黑" panose="020b0503020204020204" pitchFamily="34" charset="-122"/>
                <a:ea typeface="微软雅黑" panose="020b0503020204020204" pitchFamily="34" charset="-122"/>
              </a:rPr>
              <a:t>。</a:t>
            </a:r>
            <a:endParaRPr lang="en-US" altLang="zh-CN" sz="2000" smtClean="0">
              <a:latin typeface="微软雅黑" panose="020b0503020204020204" pitchFamily="34" charset="-122"/>
              <a:ea typeface="微软雅黑" panose="020b0503020204020204" pitchFamily="34" charset="-122"/>
            </a:endParaRPr>
          </a:p>
          <a:p>
            <a:pPr indent="565150">
              <a:lnSpc>
                <a:spcPct val="150000"/>
              </a:lnSpc>
            </a:pPr>
            <a:r>
              <a:rPr lang="zh-CN" altLang="en-US" sz="2000">
                <a:latin typeface="微软雅黑" panose="020b0503020204020204" pitchFamily="34" charset="-122"/>
                <a:ea typeface="微软雅黑" panose="020b0503020204020204" pitchFamily="34" charset="-122"/>
              </a:rPr>
              <a:t>右倾机会主义路线：在政治思想上，认识落后于实际</a:t>
            </a:r>
            <a:r>
              <a:rPr lang="zh-CN" altLang="en-US" sz="2000" smtClean="0">
                <a:latin typeface="微软雅黑" panose="020b0503020204020204" pitchFamily="34" charset="-122"/>
                <a:ea typeface="微软雅黑" panose="020b0503020204020204" pitchFamily="34" charset="-122"/>
              </a:rPr>
              <a:t>，不能</a:t>
            </a:r>
            <a:r>
              <a:rPr lang="zh-CN" altLang="en-US" sz="2000">
                <a:latin typeface="微软雅黑" panose="020b0503020204020204" pitchFamily="34" charset="-122"/>
                <a:ea typeface="微软雅黑" panose="020b0503020204020204" pitchFamily="34" charset="-122"/>
              </a:rPr>
              <a:t>随变化了的客观情况</a:t>
            </a:r>
            <a:r>
              <a:rPr lang="zh-CN" altLang="en-US" sz="2000" smtClean="0">
                <a:latin typeface="微软雅黑" panose="020b0503020204020204" pitchFamily="34" charset="-122"/>
                <a:ea typeface="微软雅黑" panose="020b0503020204020204" pitchFamily="34" charset="-122"/>
              </a:rPr>
              <a:t>变</a:t>
            </a:r>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2"/>
          <p:cNvSpPr txBox="1"/>
          <p:nvPr/>
        </p:nvSpPr>
        <p:spPr>
          <a:xfrm>
            <a:off x="837360" y="1004988"/>
            <a:ext cx="992935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b="1">
                <a:solidFill>
                  <a:schemeClr val="hlink"/>
                </a:solidFill>
                <a:latin typeface="Times New Roman" panose="02020603050405020304" pitchFamily="18" charset="0"/>
                <a:ea typeface="华文仿宋" panose="02010600040101010101" pitchFamily="2" charset="-122"/>
              </a:defRPr>
            </a:lvl1pPr>
            <a:lvl2pPr marL="742950" indent="-285750" eaLnBrk="0" hangingPunct="0">
              <a:defRPr sz="4000" b="1">
                <a:latin typeface="Times New Roman" panose="02020603050405020304" pitchFamily="18" charset="0"/>
                <a:ea typeface="华文仿宋" panose="02010600040101010101" pitchFamily="2" charset="-122"/>
              </a:defRPr>
            </a:lvl2pPr>
            <a:lvl3pPr marL="1143000" indent="-228600" eaLnBrk="0" hangingPunct="0">
              <a:defRPr sz="4000" b="1">
                <a:latin typeface="Times New Roman" panose="02020603050405020304" pitchFamily="18" charset="0"/>
                <a:ea typeface="华文仿宋" panose="02010600040101010101" pitchFamily="2" charset="-122"/>
              </a:defRPr>
            </a:lvl3pPr>
            <a:lvl4pPr marL="1600200" indent="-228600" eaLnBrk="0" hangingPunct="0">
              <a:defRPr sz="4000" b="1">
                <a:latin typeface="Times New Roman" panose="02020603050405020304" pitchFamily="18" charset="0"/>
                <a:ea typeface="华文仿宋" panose="02010600040101010101" pitchFamily="2" charset="-122"/>
              </a:defRPr>
            </a:lvl4pPr>
            <a:lvl5pPr marL="2057400" indent="-228600" eaLnBrk="0" hangingPunct="0">
              <a:defRPr sz="4000" b="1">
                <a:latin typeface="Times New Roman" panose="02020603050405020304" pitchFamily="18" charset="0"/>
                <a:ea typeface="华文仿宋" panose="02010600040101010101" pitchFamily="2" charset="-122"/>
              </a:defRPr>
            </a:lvl5pPr>
            <a:lvl6pPr marL="25146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6pPr>
            <a:lvl7pPr marL="29718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7pPr>
            <a:lvl8pPr marL="34290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8pPr>
            <a:lvl9pPr marL="38862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9pPr>
          </a:lstStyle>
          <a:p>
            <a:pPr algn="just">
              <a:lnSpc>
                <a:spcPct val="150000"/>
              </a:lnSpc>
            </a:pPr>
            <a:r>
              <a:rPr lang="zh-CN" altLang="en-US" sz="2000" b="0">
                <a:solidFill>
                  <a:schemeClr val="tx1"/>
                </a:solidFill>
                <a:latin typeface="微软雅黑" panose="020b0503020204020204" pitchFamily="34" charset="-122"/>
                <a:ea typeface="微软雅黑" panose="020b0503020204020204" pitchFamily="34" charset="-122"/>
              </a:rPr>
              <a:t>化、前进，甚至违背客观发展</a:t>
            </a:r>
            <a:r>
              <a:rPr lang="zh-CN" altLang="en-US" sz="2000" b="0" smtClean="0">
                <a:solidFill>
                  <a:schemeClr val="tx1"/>
                </a:solidFill>
                <a:latin typeface="微软雅黑" panose="020b0503020204020204" pitchFamily="34" charset="-122"/>
                <a:ea typeface="微软雅黑" panose="020b0503020204020204" pitchFamily="34" charset="-122"/>
              </a:rPr>
              <a:t>规律</a:t>
            </a:r>
            <a:r>
              <a:rPr lang="zh-CN" altLang="en-US" sz="2000" b="0">
                <a:solidFill>
                  <a:schemeClr val="tx1"/>
                </a:solidFill>
                <a:latin typeface="微软雅黑" panose="020b0503020204020204" pitchFamily="34" charset="-122"/>
                <a:ea typeface="微软雅黑" panose="020b0503020204020204" pitchFamily="34" charset="-122"/>
              </a:rPr>
              <a:t>的倾向。右倾思想如果形成系统完整的路线，并在实践</a:t>
            </a:r>
            <a:r>
              <a:rPr lang="zh-CN" altLang="en-US" sz="2000" b="0" smtClean="0">
                <a:solidFill>
                  <a:schemeClr val="tx1"/>
                </a:solidFill>
                <a:latin typeface="微软雅黑" panose="020b0503020204020204" pitchFamily="34" charset="-122"/>
                <a:ea typeface="微软雅黑" panose="020b0503020204020204" pitchFamily="34" charset="-122"/>
              </a:rPr>
              <a:t>中贯彻执行</a:t>
            </a:r>
            <a:r>
              <a:rPr lang="zh-CN" altLang="en-US" sz="2000" b="0">
                <a:solidFill>
                  <a:schemeClr val="tx1"/>
                </a:solidFill>
                <a:latin typeface="微软雅黑" panose="020b0503020204020204" pitchFamily="34" charset="-122"/>
                <a:ea typeface="微软雅黑" panose="020b0503020204020204" pitchFamily="34" charset="-122"/>
              </a:rPr>
              <a:t>，便成为右倾机会主义。右倾机会主义在政治</a:t>
            </a:r>
            <a:r>
              <a:rPr lang="zh-CN" altLang="en-US" sz="2000" b="0" smtClean="0">
                <a:solidFill>
                  <a:schemeClr val="tx1"/>
                </a:solidFill>
                <a:latin typeface="微软雅黑" panose="020b0503020204020204" pitchFamily="34" charset="-122"/>
                <a:ea typeface="微软雅黑" panose="020b0503020204020204" pitchFamily="34" charset="-122"/>
              </a:rPr>
              <a:t>斗争中</a:t>
            </a:r>
            <a:r>
              <a:rPr lang="zh-CN" altLang="en-US" sz="2000" b="0">
                <a:solidFill>
                  <a:schemeClr val="tx1"/>
                </a:solidFill>
                <a:latin typeface="微软雅黑" panose="020b0503020204020204" pitchFamily="34" charset="-122"/>
                <a:ea typeface="微软雅黑" panose="020b0503020204020204" pitchFamily="34" charset="-122"/>
              </a:rPr>
              <a:t>往往放弃原则，牺牲无产阶级根本利益而求得妥协，又</a:t>
            </a:r>
            <a:r>
              <a:rPr lang="zh-CN" altLang="en-US" sz="2000" b="0" smtClean="0">
                <a:solidFill>
                  <a:schemeClr val="tx1"/>
                </a:solidFill>
                <a:latin typeface="微软雅黑" panose="020b0503020204020204" pitchFamily="34" charset="-122"/>
                <a:ea typeface="微软雅黑" panose="020b0503020204020204" pitchFamily="34" charset="-122"/>
              </a:rPr>
              <a:t>叫右倾</a:t>
            </a:r>
            <a:r>
              <a:rPr lang="zh-CN" altLang="en-US" sz="2000" b="0">
                <a:solidFill>
                  <a:schemeClr val="tx1"/>
                </a:solidFill>
                <a:latin typeface="微软雅黑" panose="020b0503020204020204" pitchFamily="34" charset="-122"/>
                <a:ea typeface="微软雅黑" panose="020b0503020204020204" pitchFamily="34" charset="-122"/>
              </a:rPr>
              <a:t>投降主义。右倾机会主义否定马克思主义基本原理</a:t>
            </a:r>
            <a:r>
              <a:rPr lang="zh-CN" altLang="en-US" sz="2000" b="0" smtClean="0">
                <a:solidFill>
                  <a:schemeClr val="tx1"/>
                </a:solidFill>
                <a:latin typeface="微软雅黑" panose="020b0503020204020204" pitchFamily="34" charset="-122"/>
                <a:ea typeface="微软雅黑" panose="020b0503020204020204" pitchFamily="34" charset="-122"/>
              </a:rPr>
              <a:t>和原则</a:t>
            </a:r>
            <a:r>
              <a:rPr lang="zh-CN" altLang="en-US" sz="2000" b="0">
                <a:solidFill>
                  <a:schemeClr val="tx1"/>
                </a:solidFill>
                <a:latin typeface="微软雅黑" panose="020b0503020204020204" pitchFamily="34" charset="-122"/>
                <a:ea typeface="微软雅黑" panose="020b0503020204020204" pitchFamily="34" charset="-122"/>
              </a:rPr>
              <a:t>，在革命斗争中过高估计敌人力量，过低估计革命力量</a:t>
            </a:r>
            <a:r>
              <a:rPr lang="zh-CN" altLang="en-US" sz="2000" b="0" smtClean="0">
                <a:solidFill>
                  <a:schemeClr val="tx1"/>
                </a:solidFill>
                <a:latin typeface="微软雅黑" panose="020b0503020204020204" pitchFamily="34" charset="-122"/>
                <a:ea typeface="微软雅黑" panose="020b0503020204020204" pitchFamily="34" charset="-122"/>
              </a:rPr>
              <a:t>，不敢</a:t>
            </a:r>
            <a:r>
              <a:rPr lang="zh-CN" altLang="en-US" sz="2000" b="0">
                <a:solidFill>
                  <a:schemeClr val="tx1"/>
                </a:solidFill>
                <a:latin typeface="微软雅黑" panose="020b0503020204020204" pitchFamily="34" charset="-122"/>
                <a:ea typeface="微软雅黑" panose="020b0503020204020204" pitchFamily="34" charset="-122"/>
              </a:rPr>
              <a:t>积极发动和组织群众进行斗争，坐失有利时机，甚至</a:t>
            </a:r>
            <a:r>
              <a:rPr lang="zh-CN" altLang="en-US" sz="2000" b="0" smtClean="0">
                <a:solidFill>
                  <a:schemeClr val="tx1"/>
                </a:solidFill>
                <a:latin typeface="微软雅黑" panose="020b0503020204020204" pitchFamily="34" charset="-122"/>
                <a:ea typeface="微软雅黑" panose="020b0503020204020204" pitchFamily="34" charset="-122"/>
              </a:rPr>
              <a:t>悲观失望</a:t>
            </a:r>
            <a:r>
              <a:rPr lang="zh-CN" altLang="en-US" sz="2000" b="0">
                <a:solidFill>
                  <a:schemeClr val="tx1"/>
                </a:solidFill>
                <a:latin typeface="微软雅黑" panose="020b0503020204020204" pitchFamily="34" charset="-122"/>
                <a:ea typeface="微软雅黑" panose="020b0503020204020204" pitchFamily="34" charset="-122"/>
              </a:rPr>
              <a:t>，退却逃跑。</a:t>
            </a:r>
            <a:endParaRPr lang="zh-CN" altLang="en-US" sz="2000" b="0">
              <a:solidFill>
                <a:schemeClr val="tx1"/>
              </a:solidFill>
              <a:latin typeface="微软雅黑" panose="020b0503020204020204" pitchFamily="34" charset="-122"/>
              <a:ea typeface="微软雅黑" panose="020b0503020204020204" pitchFamily="34" charset="-122"/>
            </a:endParaRPr>
          </a:p>
          <a:p>
            <a:pPr indent="565150" algn="just">
              <a:lnSpc>
                <a:spcPct val="150000"/>
              </a:lnSpc>
            </a:pPr>
            <a:r>
              <a:rPr lang="zh-CN" altLang="en-US" sz="2000" b="0">
                <a:solidFill>
                  <a:schemeClr val="tx1"/>
                </a:solidFill>
                <a:latin typeface="微软雅黑" panose="020b0503020204020204" pitchFamily="34" charset="-122"/>
                <a:ea typeface="微软雅黑" panose="020b0503020204020204" pitchFamily="34" charset="-122"/>
              </a:rPr>
              <a:t>区别：“左”倾和右倾的主要区别就是“左”倾太过于激进</a:t>
            </a:r>
            <a:r>
              <a:rPr lang="zh-CN" altLang="en-US" sz="2000" b="0" smtClean="0">
                <a:solidFill>
                  <a:schemeClr val="tx1"/>
                </a:solidFill>
                <a:latin typeface="微软雅黑" panose="020b0503020204020204" pitchFamily="34" charset="-122"/>
                <a:ea typeface="微软雅黑" panose="020b0503020204020204" pitchFamily="34" charset="-122"/>
              </a:rPr>
              <a:t>、冒险</a:t>
            </a:r>
            <a:r>
              <a:rPr lang="zh-CN" altLang="en-US" sz="2000" b="0">
                <a:solidFill>
                  <a:schemeClr val="tx1"/>
                </a:solidFill>
                <a:latin typeface="微软雅黑" panose="020b0503020204020204" pitchFamily="34" charset="-122"/>
                <a:ea typeface="微软雅黑" panose="020b0503020204020204" pitchFamily="34" charset="-122"/>
              </a:rPr>
              <a:t>，右倾太过于悲观、失望。前者容易采取盲目冒险的行动</a:t>
            </a:r>
            <a:r>
              <a:rPr lang="zh-CN" altLang="en-US" sz="2000" b="0" smtClean="0">
                <a:solidFill>
                  <a:schemeClr val="tx1"/>
                </a:solidFill>
                <a:latin typeface="微软雅黑" panose="020b0503020204020204" pitchFamily="34" charset="-122"/>
                <a:ea typeface="微软雅黑" panose="020b0503020204020204" pitchFamily="34" charset="-122"/>
              </a:rPr>
              <a:t>，后者</a:t>
            </a:r>
            <a:r>
              <a:rPr lang="zh-CN" altLang="en-US" sz="2000" b="0">
                <a:solidFill>
                  <a:schemeClr val="tx1"/>
                </a:solidFill>
                <a:latin typeface="微软雅黑" panose="020b0503020204020204" pitchFamily="34" charset="-122"/>
                <a:ea typeface="微软雅黑" panose="020b0503020204020204" pitchFamily="34" charset="-122"/>
              </a:rPr>
              <a:t>容易投降和妥协。</a:t>
            </a:r>
            <a:endParaRPr lang="zh-CN" altLang="en-US" sz="2000" b="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pPr>
              <a:lnSpc>
                <a:spcPct val="120000"/>
              </a:lnSpc>
              <a:spcBef>
                <a:spcPct val="0"/>
              </a:spcBef>
            </a:pPr>
            <a:r>
              <a:rPr lang="zh-CN" altLang="en-US">
                <a:cs typeface="+mn-ea"/>
                <a:sym typeface="宋体" panose="02010600030101010101" pitchFamily="2" charset="-122"/>
              </a:rPr>
              <a:t>相关常识</a:t>
            </a:r>
            <a:endParaRPr lang="zh-CN" altLang="en-US">
              <a:cs typeface="+mn-ea"/>
              <a:sym typeface="宋体" panose="02010600030101010101" pitchFamily="2" charset="-122"/>
            </a:endParaRPr>
          </a:p>
        </p:txBody>
      </p:sp>
      <p:sp>
        <p:nvSpPr>
          <p:cNvPr id="4" name="矩形 3"/>
          <p:cNvSpPr/>
          <p:nvPr/>
        </p:nvSpPr>
        <p:spPr>
          <a:xfrm>
            <a:off x="482526" y="2020210"/>
            <a:ext cx="7745790" cy="4482465"/>
          </a:xfrm>
          <a:prstGeom prst="rect">
            <a:avLst/>
          </a:prstGeom>
        </p:spPr>
        <p:txBody>
          <a:bodyPr wrap="square">
            <a:spAutoFit/>
          </a:bodyPr>
          <a:lstStyle/>
          <a:p>
            <a:pPr>
              <a:lnSpc>
                <a:spcPct val="120000"/>
              </a:lnSpc>
              <a:spcAft>
                <a:spcPts val="1000"/>
              </a:spcAft>
            </a:pPr>
            <a:r>
              <a:rPr lang="en-US" altLang="zh-CN" sz="2800">
                <a:latin typeface="楷体" panose="02010609060101010101" pitchFamily="49" charset="-122"/>
                <a:ea typeface="楷体" panose="02010609060101010101" pitchFamily="49" charset="-122"/>
                <a:cs typeface="+mn-ea"/>
                <a:sym typeface="宋体" panose="02010600030101010101" pitchFamily="2" charset="-122"/>
              </a:rPr>
              <a:t>    </a:t>
            </a:r>
            <a:r>
              <a:rPr lang="zh-CN" altLang="en-US" sz="2800">
                <a:latin typeface="楷体" panose="02010609060101010101" pitchFamily="49" charset="-122"/>
                <a:ea typeface="楷体" panose="02010609060101010101" pitchFamily="49" charset="-122"/>
                <a:cs typeface="+mn-ea"/>
                <a:sym typeface="宋体" panose="02010600030101010101" pitchFamily="2" charset="-122"/>
              </a:rPr>
              <a:t>特约评论员文章是报刊约请</a:t>
            </a:r>
            <a:r>
              <a:rPr lang="zh-CN" altLang="en-US" sz="2800">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有关权威人士</a:t>
            </a:r>
            <a:r>
              <a:rPr lang="zh-CN" altLang="en-US" sz="2800">
                <a:latin typeface="楷体" panose="02010609060101010101" pitchFamily="49" charset="-122"/>
                <a:ea typeface="楷体" panose="02010609060101010101" pitchFamily="49" charset="-122"/>
                <a:cs typeface="+mn-ea"/>
                <a:sym typeface="宋体" panose="02010600030101010101" pitchFamily="2" charset="-122"/>
              </a:rPr>
              <a:t>就</a:t>
            </a:r>
            <a:r>
              <a:rPr lang="zh-CN" altLang="en-US" sz="2800">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某一重大理论</a:t>
            </a:r>
            <a:r>
              <a:rPr lang="zh-CN" altLang="en-US" sz="2800">
                <a:latin typeface="楷体" panose="02010609060101010101" pitchFamily="49" charset="-122"/>
                <a:ea typeface="楷体" panose="02010609060101010101" pitchFamily="49" charset="-122"/>
                <a:cs typeface="+mn-ea"/>
                <a:sym typeface="宋体" panose="02010600030101010101" pitchFamily="2" charset="-122"/>
              </a:rPr>
              <a:t>或</a:t>
            </a:r>
            <a:r>
              <a:rPr lang="zh-CN" altLang="en-US" sz="2800">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现实问题</a:t>
            </a:r>
            <a:r>
              <a:rPr lang="zh-CN" altLang="en-US" sz="2800">
                <a:latin typeface="楷体" panose="02010609060101010101" pitchFamily="49" charset="-122"/>
                <a:ea typeface="楷体" panose="02010609060101010101" pitchFamily="49" charset="-122"/>
                <a:cs typeface="+mn-ea"/>
                <a:sym typeface="宋体" panose="02010600030101010101" pitchFamily="2" charset="-122"/>
              </a:rPr>
              <a:t>发表看法的评论，是评论员文章的特殊形式。</a:t>
            </a:r>
            <a:endParaRPr lang="zh-CN" altLang="en-US" sz="2800">
              <a:latin typeface="楷体" panose="02010609060101010101" pitchFamily="49" charset="-122"/>
              <a:ea typeface="楷体" panose="02010609060101010101" pitchFamily="49" charset="-122"/>
              <a:cs typeface="+mn-ea"/>
              <a:sym typeface="宋体" panose="02010600030101010101" pitchFamily="2" charset="-122"/>
            </a:endParaRPr>
          </a:p>
          <a:p>
            <a:pPr>
              <a:lnSpc>
                <a:spcPct val="120000"/>
              </a:lnSpc>
              <a:spcAft>
                <a:spcPts val="1000"/>
              </a:spcAft>
            </a:pPr>
            <a:r>
              <a:rPr lang="zh-CN" altLang="en-US" sz="2800">
                <a:latin typeface="楷体" panose="02010609060101010101" pitchFamily="49" charset="-122"/>
                <a:ea typeface="楷体" panose="02010609060101010101" pitchFamily="49" charset="-122"/>
                <a:cs typeface="+mn-ea"/>
                <a:sym typeface="宋体" panose="02010600030101010101" pitchFamily="2" charset="-122"/>
              </a:rPr>
              <a:t>   论及的内容大都是事关全局和举足轻重的大问题，具有极强的</a:t>
            </a:r>
            <a:r>
              <a:rPr lang="zh-CN" altLang="en-US" sz="2800">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专题性</a:t>
            </a:r>
            <a:r>
              <a:rPr lang="zh-CN" altLang="en-US" sz="2800">
                <a:latin typeface="楷体" panose="02010609060101010101" pitchFamily="49" charset="-122"/>
                <a:ea typeface="楷体" panose="02010609060101010101" pitchFamily="49" charset="-122"/>
                <a:cs typeface="+mn-ea"/>
                <a:sym typeface="宋体" panose="02010600030101010101" pitchFamily="2" charset="-122"/>
              </a:rPr>
              <a:t>、</a:t>
            </a:r>
            <a:r>
              <a:rPr lang="zh-CN" altLang="en-US" sz="2800">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理论性</a:t>
            </a:r>
            <a:r>
              <a:rPr lang="zh-CN" altLang="en-US" sz="2800">
                <a:latin typeface="楷体" panose="02010609060101010101" pitchFamily="49" charset="-122"/>
                <a:ea typeface="楷体" panose="02010609060101010101" pitchFamily="49" charset="-122"/>
                <a:cs typeface="+mn-ea"/>
                <a:sym typeface="宋体" panose="02010600030101010101" pitchFamily="2" charset="-122"/>
              </a:rPr>
              <a:t>和</a:t>
            </a:r>
            <a:r>
              <a:rPr lang="zh-CN" altLang="en-US" sz="2800">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政论性</a:t>
            </a:r>
            <a:r>
              <a:rPr lang="zh-CN" altLang="en-US" sz="2800">
                <a:latin typeface="楷体" panose="02010609060101010101" pitchFamily="49" charset="-122"/>
                <a:ea typeface="楷体" panose="02010609060101010101" pitchFamily="49" charset="-122"/>
                <a:cs typeface="+mn-ea"/>
                <a:sym typeface="宋体" panose="02010600030101010101" pitchFamily="2" charset="-122"/>
              </a:rPr>
              <a:t>，往往在社会上产生较大的反响。</a:t>
            </a:r>
            <a:endParaRPr lang="zh-CN" altLang="en-US" sz="2800">
              <a:latin typeface="楷体" panose="02010609060101010101" pitchFamily="49" charset="-122"/>
              <a:ea typeface="楷体" panose="02010609060101010101" pitchFamily="49" charset="-122"/>
              <a:cs typeface="+mn-ea"/>
              <a:sym typeface="宋体" panose="02010600030101010101" pitchFamily="2" charset="-122"/>
            </a:endParaRPr>
          </a:p>
          <a:p>
            <a:pPr>
              <a:lnSpc>
                <a:spcPct val="120000"/>
              </a:lnSpc>
              <a:spcAft>
                <a:spcPts val="1000"/>
              </a:spcAft>
            </a:pPr>
            <a:r>
              <a:rPr lang="zh-CN" altLang="en-US" sz="2800">
                <a:latin typeface="楷体" panose="02010609060101010101" pitchFamily="49" charset="-122"/>
                <a:ea typeface="楷体" panose="02010609060101010101" pitchFamily="49" charset="-122"/>
                <a:cs typeface="+mn-ea"/>
                <a:sym typeface="宋体" panose="02010600030101010101" pitchFamily="2" charset="-122"/>
              </a:rPr>
              <a:t>  它一般要求多侧面、多角度地展开论述，强调理论的</a:t>
            </a:r>
            <a:r>
              <a:rPr lang="zh-CN" altLang="en-US" sz="2800">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系统性</a:t>
            </a:r>
            <a:r>
              <a:rPr lang="zh-CN" altLang="en-US" sz="2800">
                <a:latin typeface="楷体" panose="02010609060101010101" pitchFamily="49" charset="-122"/>
                <a:ea typeface="楷体" panose="02010609060101010101" pitchFamily="49" charset="-122"/>
                <a:cs typeface="+mn-ea"/>
                <a:sym typeface="宋体" panose="02010600030101010101" pitchFamily="2" charset="-122"/>
              </a:rPr>
              <a:t>和</a:t>
            </a:r>
            <a:r>
              <a:rPr lang="zh-CN" altLang="en-US" sz="2800">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严密性</a:t>
            </a:r>
            <a:r>
              <a:rPr lang="zh-CN" altLang="en-US" sz="2800">
                <a:latin typeface="楷体" panose="02010609060101010101" pitchFamily="49" charset="-122"/>
                <a:ea typeface="楷体" panose="02010609060101010101" pitchFamily="49" charset="-122"/>
                <a:cs typeface="+mn-ea"/>
                <a:sym typeface="宋体" panose="02010600030101010101" pitchFamily="2" charset="-122"/>
              </a:rPr>
              <a:t>。</a:t>
            </a:r>
            <a:endParaRPr lang="zh-CN" altLang="en-US" sz="2800">
              <a:latin typeface="楷体" panose="02010609060101010101" pitchFamily="49" charset="-122"/>
              <a:ea typeface="楷体" panose="02010609060101010101" pitchFamily="49" charset="-122"/>
              <a:cs typeface="+mn-ea"/>
              <a:sym typeface="宋体" panose="02010600030101010101" pitchFamily="2" charset="-122"/>
            </a:endParaRPr>
          </a:p>
        </p:txBody>
      </p:sp>
      <p:sp>
        <p:nvSpPr>
          <p:cNvPr id="6" name="矩形 5" hidden="1"/>
          <p:cNvSpPr/>
          <p:nvPr/>
        </p:nvSpPr>
        <p:spPr>
          <a:xfrm>
            <a:off x="495224" y="1528001"/>
            <a:ext cx="3027680" cy="681990"/>
          </a:xfrm>
          <a:prstGeom prst="rect">
            <a:avLst/>
          </a:prstGeom>
        </p:spPr>
        <p:txBody>
          <a:bodyPr wrap="none">
            <a:spAutoFit/>
          </a:bodyPr>
          <a:lstStyle/>
          <a:p>
            <a:pPr algn="l">
              <a:lnSpc>
                <a:spcPct val="120000"/>
              </a:lnSpc>
            </a:pPr>
            <a:r>
              <a:rPr lang="zh-CN" altLang="en-US" sz="3200">
                <a:solidFill>
                  <a:srgbClr val="96401E"/>
                </a:solidFill>
                <a:latin typeface="苏新诗古印宋简" panose="02010609000101010101" pitchFamily="49" charset="-122"/>
                <a:ea typeface="苏新诗古印宋简" panose="02010609000101010101" pitchFamily="49" charset="-122"/>
                <a:cs typeface="+mn-ea"/>
                <a:sym typeface="宋体" panose="02010600030101010101" pitchFamily="2" charset="-122"/>
              </a:rPr>
              <a:t>特约评论员文章</a:t>
            </a:r>
            <a:endParaRPr lang="zh-CN" altLang="en-US" sz="3200">
              <a:solidFill>
                <a:srgbClr val="96401E"/>
              </a:solidFill>
              <a:latin typeface="苏新诗古印宋简" panose="02010609000101010101" pitchFamily="49" charset="-122"/>
              <a:ea typeface="苏新诗古印宋简" panose="02010609000101010101" pitchFamily="49" charset="-122"/>
              <a:cs typeface="+mn-ea"/>
              <a:sym typeface="宋体" panose="02010600030101010101" pitchFamily="2" charset="-122"/>
            </a:endParaRPr>
          </a:p>
        </p:txBody>
      </p:sp>
      <p:pic>
        <p:nvPicPr>
          <p:cNvPr id="7" name="图片 6"/>
          <p:cNvPicPr>
            <a:picLocks noChangeAspect="1"/>
          </p:cNvPicPr>
          <p:nvPr/>
        </p:nvPicPr>
        <p:blipFill>
          <a:blip r:embed="rId3"/>
          <a:stretch>
            <a:fillRect/>
          </a:stretch>
        </p:blipFill>
        <p:spPr>
          <a:xfrm>
            <a:off x="8529439" y="1334066"/>
            <a:ext cx="3178130" cy="4560617"/>
          </a:xfrm>
          <a:prstGeom prst="rect">
            <a:avLst/>
          </a:prstGeom>
          <a:effectLst>
            <a:outerShdw blurRad="50800" dist="38100" dir="5400000" algn="t" rotWithShape="0">
              <a:prstClr val="black">
                <a:alpha val="40000"/>
              </a:prstClr>
            </a:outerShdw>
          </a:effectLst>
        </p:spPr>
      </p:pic>
      <p:sp>
        <p:nvSpPr>
          <p:cNvPr id="8" name="矩形 7"/>
          <p:cNvSpPr/>
          <p:nvPr/>
        </p:nvSpPr>
        <p:spPr>
          <a:xfrm>
            <a:off x="9506230" y="5894684"/>
            <a:ext cx="2316480" cy="460375"/>
          </a:xfrm>
          <a:prstGeom prst="rect">
            <a:avLst/>
          </a:prstGeom>
        </p:spPr>
        <p:txBody>
          <a:bodyPr wrap="none">
            <a:spAutoFit/>
          </a:bodyPr>
          <a:lstStyle/>
          <a:p>
            <a:pPr algn="r"/>
            <a:r>
              <a:rPr lang="zh-CN" altLang="en-US">
                <a:latin typeface="宋体" panose="02010600030101010101" pitchFamily="2" charset="-122"/>
                <a:ea typeface="宋体" panose="02010600030101010101" pitchFamily="2" charset="-122"/>
                <a:cs typeface="+mn-ea"/>
                <a:sym typeface="宋体" panose="02010600030101010101" pitchFamily="2" charset="-122"/>
              </a:rPr>
              <a:t>▲</a:t>
            </a:r>
            <a:r>
              <a:rPr lang="en-US" altLang="zh-CN">
                <a:latin typeface="宋体" panose="02010600030101010101" pitchFamily="2" charset="-122"/>
                <a:ea typeface="宋体" panose="02010600030101010101" pitchFamily="2" charset="-122"/>
                <a:cs typeface="+mn-ea"/>
                <a:sym typeface="宋体" panose="02010600030101010101" pitchFamily="2" charset="-122"/>
              </a:rPr>
              <a:t>《</a:t>
            </a:r>
            <a:r>
              <a:rPr lang="zh-CN" altLang="en-US">
                <a:latin typeface="宋体" panose="02010600030101010101" pitchFamily="2" charset="-122"/>
                <a:ea typeface="宋体" panose="02010600030101010101" pitchFamily="2" charset="-122"/>
                <a:cs typeface="+mn-ea"/>
                <a:sym typeface="宋体" panose="02010600030101010101" pitchFamily="2" charset="-122"/>
              </a:rPr>
              <a:t>光明日报</a:t>
            </a:r>
            <a:r>
              <a:rPr lang="en-US" altLang="zh-CN">
                <a:latin typeface="宋体" panose="02010600030101010101" pitchFamily="2" charset="-122"/>
                <a:ea typeface="宋体" panose="02010600030101010101" pitchFamily="2" charset="-122"/>
                <a:cs typeface="+mn-ea"/>
                <a:sym typeface="宋体" panose="02010600030101010101" pitchFamily="2" charset="-122"/>
              </a:rPr>
              <a:t>》</a:t>
            </a:r>
            <a:endParaRPr lang="zh-CN" altLang="en-US">
              <a:latin typeface="宋体" panose="02010600030101010101" pitchFamily="2" charset="-122"/>
              <a:ea typeface="宋体" panose="02010600030101010101" pitchFamily="2" charset="-122"/>
              <a:cs typeface="+mn-ea"/>
              <a:sym typeface="宋体" panose="02010600030101010101" pitchFamily="2" charset="-122"/>
            </a:endParaRPr>
          </a:p>
        </p:txBody>
      </p:sp>
      <p:pic>
        <p:nvPicPr>
          <p:cNvPr id="9" name="图片 8"/>
          <p:cNvPicPr>
            <a:picLocks noChangeAspect="1"/>
          </p:cNvPicPr>
          <p:nvPr/>
        </p:nvPicPr>
        <p:blipFill>
          <a:blip r:embed="rId4"/>
          <a:stretch>
            <a:fillRect/>
          </a:stretch>
        </p:blipFill>
        <p:spPr>
          <a:xfrm>
            <a:off x="411517" y="1160394"/>
            <a:ext cx="3370853" cy="859477"/>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3574490" y="1263511"/>
            <a:ext cx="6095048" cy="645160"/>
          </a:xfrm>
          <a:prstGeom prst="rect">
            <a:avLst/>
          </a:prstGeom>
          <a:noFill/>
        </p:spPr>
        <p:txBody>
          <a:bodyPr wrap="square">
            <a:spAutoFit/>
          </a:bodyPr>
          <a:lstStyle/>
          <a:p>
            <a:r>
              <a:rPr kumimoji="0" lang="zh-CN" altLang="zh-CN" sz="3600" b="1" i="0" u="none" strike="noStrike" kern="1200" cap="none" spc="0" normalizeH="0" baseline="0" noProof="0">
                <a:ln>
                  <a:noFill/>
                </a:ln>
                <a:solidFill>
                  <a:srgbClr val="96401E"/>
                </a:solidFill>
                <a:effectLst/>
                <a:uLnTx/>
                <a:uFillTx/>
                <a:latin typeface="华文中宋" panose="02010600040101010101" pitchFamily="2" charset="-122"/>
                <a:ea typeface="华文中宋" panose="02010600040101010101" pitchFamily="2" charset="-122"/>
                <a:cs typeface="Times New Roman" panose="02020603050405020304" pitchFamily="18" charset="0"/>
              </a:rPr>
              <a:t>胡福明</a:t>
            </a:r>
            <a:endParaRPr lang="zh-CN" altLang="en-US" sz="3600" b="1">
              <a:solidFill>
                <a:srgbClr val="96401E"/>
              </a:solidFill>
              <a:latin typeface="华文中宋" panose="02010600040101010101" pitchFamily="2" charset="-122"/>
              <a:ea typeface="华文中宋" panose="02010600040101010101" pitchFamily="2" charset="-122"/>
            </a:endParaRPr>
          </a:p>
        </p:txBody>
      </p:sp>
      <p:sp>
        <p:nvSpPr>
          <p:cNvPr id="2" name="文本占位符 1"/>
          <p:cNvSpPr>
            <a:spLocks noGrp="1"/>
          </p:cNvSpPr>
          <p:nvPr>
            <p:ph type="body" sz="quarter" idx="10"/>
          </p:nvPr>
        </p:nvSpPr>
        <p:spPr/>
        <p:txBody>
          <a:bodyPr/>
          <a:lstStyle/>
          <a:p>
            <a:pPr>
              <a:lnSpc>
                <a:spcPct val="120000"/>
              </a:lnSpc>
              <a:spcBef>
                <a:spcPct val="0"/>
              </a:spcBef>
            </a:pPr>
            <a:r>
              <a:rPr lang="zh-CN" altLang="en-US">
                <a:cs typeface="+mn-ea"/>
                <a:sym typeface="宋体" panose="02010600030101010101" pitchFamily="2" charset="-122"/>
              </a:rPr>
              <a:t>作者简介</a:t>
            </a:r>
            <a:endParaRPr lang="zh-CN" altLang="en-US">
              <a:cs typeface="+mn-ea"/>
              <a:sym typeface="宋体" panose="02010600030101010101" pitchFamily="2" charset="-122"/>
            </a:endParaRPr>
          </a:p>
        </p:txBody>
      </p:sp>
      <p:sp>
        <p:nvSpPr>
          <p:cNvPr id="4" name="矩形 3" hidden="1"/>
          <p:cNvSpPr/>
          <p:nvPr/>
        </p:nvSpPr>
        <p:spPr>
          <a:xfrm>
            <a:off x="495224" y="1350229"/>
            <a:ext cx="1402080" cy="681990"/>
          </a:xfrm>
          <a:prstGeom prst="rect">
            <a:avLst/>
          </a:prstGeom>
        </p:spPr>
        <p:txBody>
          <a:bodyPr wrap="none">
            <a:spAutoFit/>
          </a:bodyPr>
          <a:lstStyle/>
          <a:p>
            <a:pPr algn="l">
              <a:lnSpc>
                <a:spcPct val="120000"/>
              </a:lnSpc>
            </a:pPr>
            <a:r>
              <a:rPr lang="zh-CN" altLang="en-US" sz="3200">
                <a:latin typeface="苏新诗古印宋简" panose="02010609000101010101" pitchFamily="49" charset="-122"/>
                <a:ea typeface="苏新诗古印宋简" panose="02010609000101010101" pitchFamily="49" charset="-122"/>
                <a:cs typeface="+mn-ea"/>
                <a:sym typeface="宋体" panose="02010600030101010101" pitchFamily="2" charset="-122"/>
              </a:rPr>
              <a:t>政论文</a:t>
            </a:r>
            <a:endParaRPr lang="zh-CN" altLang="en-US" sz="3200">
              <a:latin typeface="苏新诗古印宋简" panose="02010609000101010101" pitchFamily="49" charset="-122"/>
              <a:ea typeface="苏新诗古印宋简" panose="02010609000101010101" pitchFamily="49" charset="-122"/>
              <a:cs typeface="+mn-ea"/>
              <a:sym typeface="宋体" panose="02010600030101010101" pitchFamily="2" charset="-122"/>
            </a:endParaRPr>
          </a:p>
        </p:txBody>
      </p:sp>
      <p:pic>
        <p:nvPicPr>
          <p:cNvPr id="10" name="A44.eps"/>
          <p:cNvPicPr/>
          <p:nvPr/>
        </p:nvPicPr>
        <p:blipFill>
          <a:blip r:embed="rId3"/>
          <a:stretch>
            <a:fillRect/>
          </a:stretch>
        </p:blipFill>
        <p:spPr>
          <a:xfrm>
            <a:off x="469821" y="1967582"/>
            <a:ext cx="2786402" cy="3928330"/>
          </a:xfrm>
          <a:prstGeom prst="rect">
            <a:avLst/>
          </a:prstGeom>
        </p:spPr>
      </p:pic>
      <p:cxnSp>
        <p:nvCxnSpPr>
          <p:cNvPr id="6" name="直接箭头连接符 5"/>
          <p:cNvCxnSpPr/>
          <p:nvPr/>
        </p:nvCxnSpPr>
        <p:spPr>
          <a:xfrm flipH="1">
            <a:off x="3745915" y="1967582"/>
            <a:ext cx="0" cy="4331804"/>
          </a:xfrm>
          <a:prstGeom prst="straightConnector1">
            <a:avLst/>
          </a:prstGeom>
          <a:ln w="28575">
            <a:solidFill>
              <a:schemeClr val="bg1">
                <a:lumMod val="6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3603061" y="2218967"/>
            <a:ext cx="2048464" cy="460375"/>
            <a:chOff x="3603624" y="2218143"/>
            <a:chExt cx="2048784" cy="460447"/>
          </a:xfrm>
        </p:grpSpPr>
        <p:sp>
          <p:nvSpPr>
            <p:cNvPr id="11" name="椭圆 10"/>
            <p:cNvSpPr/>
            <p:nvPr/>
          </p:nvSpPr>
          <p:spPr>
            <a:xfrm>
              <a:off x="3603624" y="2330066"/>
              <a:ext cx="285751" cy="285751"/>
            </a:xfrm>
            <a:prstGeom prst="ellipse">
              <a:avLst/>
            </a:prstGeom>
            <a:solidFill>
              <a:schemeClr val="bg1"/>
            </a:solidFill>
            <a:ln w="28575">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918859" y="2218143"/>
              <a:ext cx="1733549" cy="460447"/>
            </a:xfrm>
            <a:prstGeom prst="rect">
              <a:avLst/>
            </a:prstGeom>
            <a:noFill/>
          </p:spPr>
          <p:txBody>
            <a:bodyPr wrap="square">
              <a:spAutoFit/>
            </a:bodyPr>
            <a:lstStyle/>
            <a:p>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1935</a:t>
              </a:r>
              <a:r>
                <a:rPr kumimoji="0" lang="zh-CN"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年</a:t>
              </a:r>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7</a:t>
              </a:r>
              <a:r>
                <a:rPr kumimoji="0" lang="zh-CN"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月</a:t>
              </a:r>
              <a:endParaRPr lang="zh-CN" altLang="en-US" i="1">
                <a:solidFill>
                  <a:srgbClr val="96401E"/>
                </a:solidFill>
              </a:endParaRPr>
            </a:p>
          </p:txBody>
        </p:sp>
      </p:grpSp>
      <p:sp>
        <p:nvSpPr>
          <p:cNvPr id="14" name="文本框 13"/>
          <p:cNvSpPr txBox="1"/>
          <p:nvPr/>
        </p:nvSpPr>
        <p:spPr>
          <a:xfrm>
            <a:off x="5707763" y="2180948"/>
            <a:ext cx="5871017" cy="607695"/>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生于江苏无锡</a:t>
            </a:r>
            <a:endPar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grpSp>
        <p:nvGrpSpPr>
          <p:cNvPr id="28" name="组合 27"/>
          <p:cNvGrpSpPr/>
          <p:nvPr/>
        </p:nvGrpSpPr>
        <p:grpSpPr>
          <a:xfrm>
            <a:off x="3603061" y="2877436"/>
            <a:ext cx="2048464" cy="460375"/>
            <a:chOff x="3603624" y="2876715"/>
            <a:chExt cx="2048784" cy="460447"/>
          </a:xfrm>
        </p:grpSpPr>
        <p:sp>
          <p:nvSpPr>
            <p:cNvPr id="16" name="椭圆 15"/>
            <p:cNvSpPr/>
            <p:nvPr/>
          </p:nvSpPr>
          <p:spPr>
            <a:xfrm>
              <a:off x="3603624" y="2988638"/>
              <a:ext cx="285751" cy="285751"/>
            </a:xfrm>
            <a:prstGeom prst="ellipse">
              <a:avLst/>
            </a:prstGeom>
            <a:solidFill>
              <a:schemeClr val="bg1"/>
            </a:solidFill>
            <a:ln w="28575">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18859" y="2876715"/>
              <a:ext cx="1733549" cy="460447"/>
            </a:xfrm>
            <a:prstGeom prst="rect">
              <a:avLst/>
            </a:prstGeom>
            <a:noFill/>
          </p:spPr>
          <p:txBody>
            <a:bodyPr wrap="square">
              <a:spAutoFit/>
            </a:bodyPr>
            <a:lstStyle/>
            <a:p>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1955</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年</a:t>
              </a:r>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9</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月</a:t>
              </a:r>
              <a:endParaRPr lang="zh-CN" altLang="en-US" i="1">
                <a:solidFill>
                  <a:srgbClr val="96401E"/>
                </a:solidFill>
              </a:endParaRPr>
            </a:p>
          </p:txBody>
        </p:sp>
      </p:grpSp>
      <p:sp>
        <p:nvSpPr>
          <p:cNvPr id="18" name="文本框 17"/>
          <p:cNvSpPr txBox="1"/>
          <p:nvPr/>
        </p:nvSpPr>
        <p:spPr>
          <a:xfrm>
            <a:off x="5707763" y="2839417"/>
            <a:ext cx="5871017" cy="607695"/>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就读于北京大学新闻专业</a:t>
            </a:r>
            <a:endPar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grpSp>
        <p:nvGrpSpPr>
          <p:cNvPr id="29" name="组合 28"/>
          <p:cNvGrpSpPr/>
          <p:nvPr/>
        </p:nvGrpSpPr>
        <p:grpSpPr>
          <a:xfrm>
            <a:off x="3603061" y="3595721"/>
            <a:ext cx="2048464" cy="460375"/>
            <a:chOff x="3603624" y="3595112"/>
            <a:chExt cx="2048784" cy="460447"/>
          </a:xfrm>
        </p:grpSpPr>
        <p:sp>
          <p:nvSpPr>
            <p:cNvPr id="19" name="椭圆 18"/>
            <p:cNvSpPr/>
            <p:nvPr/>
          </p:nvSpPr>
          <p:spPr>
            <a:xfrm>
              <a:off x="3603624" y="3707035"/>
              <a:ext cx="285751" cy="285751"/>
            </a:xfrm>
            <a:prstGeom prst="ellipse">
              <a:avLst/>
            </a:prstGeom>
            <a:solidFill>
              <a:schemeClr val="bg1"/>
            </a:solidFill>
            <a:ln w="28575">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918859" y="3595112"/>
              <a:ext cx="1733549" cy="460447"/>
            </a:xfrm>
            <a:prstGeom prst="rect">
              <a:avLst/>
            </a:prstGeom>
            <a:noFill/>
          </p:spPr>
          <p:txBody>
            <a:bodyPr wrap="square">
              <a:spAutoFit/>
            </a:bodyPr>
            <a:lstStyle/>
            <a:p>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1956</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年</a:t>
              </a:r>
              <a:endParaRPr lang="zh-CN" altLang="en-US" i="1">
                <a:solidFill>
                  <a:srgbClr val="96401E"/>
                </a:solidFill>
              </a:endParaRPr>
            </a:p>
          </p:txBody>
        </p:sp>
      </p:grpSp>
      <p:sp>
        <p:nvSpPr>
          <p:cNvPr id="21" name="文本框 20"/>
          <p:cNvSpPr txBox="1"/>
          <p:nvPr/>
        </p:nvSpPr>
        <p:spPr>
          <a:xfrm>
            <a:off x="5707763" y="3557702"/>
            <a:ext cx="5871017" cy="607695"/>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进入中国人民大学哲学研究班学习</a:t>
            </a:r>
            <a:endPar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grpSp>
        <p:nvGrpSpPr>
          <p:cNvPr id="30" name="组合 29"/>
          <p:cNvGrpSpPr/>
          <p:nvPr/>
        </p:nvGrpSpPr>
        <p:grpSpPr>
          <a:xfrm>
            <a:off x="3603061" y="4210385"/>
            <a:ext cx="2048464" cy="460375"/>
            <a:chOff x="3603624" y="4209872"/>
            <a:chExt cx="2048784" cy="460447"/>
          </a:xfrm>
        </p:grpSpPr>
        <p:sp>
          <p:nvSpPr>
            <p:cNvPr id="22" name="椭圆 21"/>
            <p:cNvSpPr/>
            <p:nvPr/>
          </p:nvSpPr>
          <p:spPr>
            <a:xfrm>
              <a:off x="3603624" y="4321795"/>
              <a:ext cx="285751" cy="285751"/>
            </a:xfrm>
            <a:prstGeom prst="ellipse">
              <a:avLst/>
            </a:prstGeom>
            <a:solidFill>
              <a:schemeClr val="bg1"/>
            </a:solidFill>
            <a:ln w="28575">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918859" y="4209872"/>
              <a:ext cx="1733549" cy="460447"/>
            </a:xfrm>
            <a:prstGeom prst="rect">
              <a:avLst/>
            </a:prstGeom>
            <a:noFill/>
          </p:spPr>
          <p:txBody>
            <a:bodyPr wrap="square">
              <a:spAutoFit/>
            </a:bodyPr>
            <a:lstStyle/>
            <a:p>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1962</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年</a:t>
              </a:r>
              <a:endParaRPr lang="zh-CN" altLang="en-US" i="1">
                <a:solidFill>
                  <a:srgbClr val="96401E"/>
                </a:solidFill>
              </a:endParaRPr>
            </a:p>
          </p:txBody>
        </p:sp>
      </p:grpSp>
      <p:sp>
        <p:nvSpPr>
          <p:cNvPr id="24" name="文本框 23"/>
          <p:cNvSpPr txBox="1"/>
          <p:nvPr/>
        </p:nvSpPr>
        <p:spPr>
          <a:xfrm>
            <a:off x="5707763" y="4172366"/>
            <a:ext cx="5985296" cy="2158365"/>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毕业后，到南京大学政治系</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后更名为哲学系</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任教是</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1978</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年</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5</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月</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11</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日</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光明日报</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特约评论员文章</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实践是检验真理的唯一标准</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的主要作者。</a:t>
            </a:r>
            <a:endPar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25" name="矩形 24"/>
          <p:cNvSpPr/>
          <p:nvPr/>
        </p:nvSpPr>
        <p:spPr>
          <a:xfrm>
            <a:off x="326969" y="5894684"/>
            <a:ext cx="1402080" cy="460375"/>
          </a:xfrm>
          <a:prstGeom prst="rect">
            <a:avLst/>
          </a:prstGeom>
        </p:spPr>
        <p:txBody>
          <a:bodyPr wrap="none">
            <a:spAutoFit/>
          </a:bodyPr>
          <a:lstStyle/>
          <a:p>
            <a:r>
              <a:rPr lang="zh-CN" altLang="en-US">
                <a:latin typeface="宋体" panose="02010600030101010101" pitchFamily="2" charset="-122"/>
                <a:ea typeface="宋体" panose="02010600030101010101" pitchFamily="2" charset="-122"/>
                <a:cs typeface="+mn-ea"/>
                <a:sym typeface="宋体" panose="02010600030101010101" pitchFamily="2" charset="-122"/>
              </a:rPr>
              <a:t>▲胡福明</a:t>
            </a:r>
            <a:endParaRPr lang="zh-CN" altLang="en-US">
              <a:latin typeface="宋体" panose="02010600030101010101" pitchFamily="2" charset="-122"/>
              <a:ea typeface="宋体" panose="02010600030101010101" pitchFamily="2" charset="-122"/>
              <a:cs typeface="+mn-ea"/>
              <a:sym typeface="宋体" panose="02010600030101010101" pitchFamily="2"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par>
                          <p:cTn id="21" fill="hold" nodeType="afterGroup">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par>
                          <p:cTn id="30" fill="hold" nodeType="afterGroup">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0" presetClass="entr" presetSubtype="0" fill="hold"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par>
                          <p:cTn id="39" fill="hold" nodeType="afterGroup">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1" grpId="0"/>
      <p:bldP spid="2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3574490" y="1263511"/>
            <a:ext cx="6095048" cy="645160"/>
          </a:xfrm>
          <a:prstGeom prst="rect">
            <a:avLst/>
          </a:prstGeom>
          <a:noFill/>
        </p:spPr>
        <p:txBody>
          <a:bodyPr wrap="square">
            <a:spAutoFit/>
          </a:bodyPr>
          <a:lstStyle/>
          <a:p>
            <a:r>
              <a:rPr kumimoji="0" lang="zh-CN" altLang="zh-CN" sz="3600" b="1" i="0" u="none" strike="noStrike" kern="1200" cap="none" spc="0" normalizeH="0" baseline="0" noProof="0">
                <a:ln>
                  <a:noFill/>
                </a:ln>
                <a:solidFill>
                  <a:srgbClr val="96401E"/>
                </a:solidFill>
                <a:effectLst/>
                <a:uLnTx/>
                <a:uFillTx/>
                <a:latin typeface="华文中宋" panose="02010600040101010101" pitchFamily="2" charset="-122"/>
                <a:ea typeface="华文中宋" panose="02010600040101010101" pitchFamily="2" charset="-122"/>
                <a:cs typeface="Times New Roman" panose="02020603050405020304" pitchFamily="18" charset="0"/>
              </a:rPr>
              <a:t>胡福明</a:t>
            </a:r>
            <a:endParaRPr lang="zh-CN" altLang="en-US" sz="3600" b="1">
              <a:solidFill>
                <a:srgbClr val="96401E"/>
              </a:solidFill>
              <a:latin typeface="华文中宋" panose="02010600040101010101" pitchFamily="2" charset="-122"/>
              <a:ea typeface="华文中宋" panose="02010600040101010101" pitchFamily="2" charset="-122"/>
            </a:endParaRPr>
          </a:p>
        </p:txBody>
      </p:sp>
      <p:sp>
        <p:nvSpPr>
          <p:cNvPr id="2" name="文本占位符 1"/>
          <p:cNvSpPr>
            <a:spLocks noGrp="1"/>
          </p:cNvSpPr>
          <p:nvPr>
            <p:ph type="body" sz="quarter" idx="10"/>
          </p:nvPr>
        </p:nvSpPr>
        <p:spPr/>
        <p:txBody>
          <a:bodyPr/>
          <a:lstStyle/>
          <a:p>
            <a:pPr>
              <a:lnSpc>
                <a:spcPct val="120000"/>
              </a:lnSpc>
              <a:spcBef>
                <a:spcPct val="0"/>
              </a:spcBef>
            </a:pPr>
            <a:r>
              <a:rPr lang="zh-CN" altLang="en-US">
                <a:cs typeface="+mn-ea"/>
                <a:sym typeface="宋体" panose="02010600030101010101" pitchFamily="2" charset="-122"/>
              </a:rPr>
              <a:t>作者简介</a:t>
            </a:r>
            <a:endParaRPr lang="zh-CN" altLang="en-US">
              <a:cs typeface="+mn-ea"/>
              <a:sym typeface="宋体" panose="02010600030101010101" pitchFamily="2" charset="-122"/>
            </a:endParaRPr>
          </a:p>
        </p:txBody>
      </p:sp>
      <p:sp>
        <p:nvSpPr>
          <p:cNvPr id="4" name="矩形 3" hidden="1"/>
          <p:cNvSpPr/>
          <p:nvPr/>
        </p:nvSpPr>
        <p:spPr>
          <a:xfrm>
            <a:off x="495224" y="1350229"/>
            <a:ext cx="1402080" cy="681990"/>
          </a:xfrm>
          <a:prstGeom prst="rect">
            <a:avLst/>
          </a:prstGeom>
        </p:spPr>
        <p:txBody>
          <a:bodyPr wrap="none">
            <a:spAutoFit/>
          </a:bodyPr>
          <a:lstStyle/>
          <a:p>
            <a:pPr algn="l">
              <a:lnSpc>
                <a:spcPct val="120000"/>
              </a:lnSpc>
            </a:pPr>
            <a:r>
              <a:rPr lang="zh-CN" altLang="en-US" sz="3200">
                <a:latin typeface="苏新诗古印宋简" panose="02010609000101010101" pitchFamily="49" charset="-122"/>
                <a:ea typeface="苏新诗古印宋简" panose="02010609000101010101" pitchFamily="49" charset="-122"/>
                <a:cs typeface="+mn-ea"/>
                <a:sym typeface="宋体" panose="02010600030101010101" pitchFamily="2" charset="-122"/>
              </a:rPr>
              <a:t>政论文</a:t>
            </a:r>
            <a:endParaRPr lang="zh-CN" altLang="en-US" sz="3200">
              <a:latin typeface="苏新诗古印宋简" panose="02010609000101010101" pitchFamily="49" charset="-122"/>
              <a:ea typeface="苏新诗古印宋简" panose="02010609000101010101" pitchFamily="49" charset="-122"/>
              <a:cs typeface="+mn-ea"/>
              <a:sym typeface="宋体" panose="02010600030101010101" pitchFamily="2" charset="-122"/>
            </a:endParaRPr>
          </a:p>
        </p:txBody>
      </p:sp>
      <p:pic>
        <p:nvPicPr>
          <p:cNvPr id="10" name="A44.eps"/>
          <p:cNvPicPr/>
          <p:nvPr/>
        </p:nvPicPr>
        <p:blipFill>
          <a:blip r:embed="rId3"/>
          <a:stretch>
            <a:fillRect/>
          </a:stretch>
        </p:blipFill>
        <p:spPr>
          <a:xfrm>
            <a:off x="469821" y="1967582"/>
            <a:ext cx="2786402" cy="3928330"/>
          </a:xfrm>
          <a:prstGeom prst="rect">
            <a:avLst/>
          </a:prstGeom>
        </p:spPr>
      </p:pic>
      <p:cxnSp>
        <p:nvCxnSpPr>
          <p:cNvPr id="6" name="直接箭头连接符 5"/>
          <p:cNvCxnSpPr/>
          <p:nvPr/>
        </p:nvCxnSpPr>
        <p:spPr>
          <a:xfrm flipH="1">
            <a:off x="3745915" y="1967582"/>
            <a:ext cx="0" cy="4331804"/>
          </a:xfrm>
          <a:prstGeom prst="straightConnector1">
            <a:avLst/>
          </a:prstGeom>
          <a:ln w="28575">
            <a:solidFill>
              <a:schemeClr val="bg1">
                <a:lumMod val="6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603061" y="2368138"/>
            <a:ext cx="2048464" cy="460375"/>
            <a:chOff x="3603624" y="2367337"/>
            <a:chExt cx="2048784" cy="460447"/>
          </a:xfrm>
        </p:grpSpPr>
        <p:sp>
          <p:nvSpPr>
            <p:cNvPr id="11" name="椭圆 10"/>
            <p:cNvSpPr/>
            <p:nvPr/>
          </p:nvSpPr>
          <p:spPr>
            <a:xfrm>
              <a:off x="3603624" y="2479260"/>
              <a:ext cx="285751" cy="285751"/>
            </a:xfrm>
            <a:prstGeom prst="ellipse">
              <a:avLst/>
            </a:prstGeom>
            <a:solidFill>
              <a:schemeClr val="bg1"/>
            </a:solidFill>
            <a:ln w="28575">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918859" y="2367337"/>
              <a:ext cx="1733549" cy="460447"/>
            </a:xfrm>
            <a:prstGeom prst="rect">
              <a:avLst/>
            </a:prstGeom>
            <a:noFill/>
          </p:spPr>
          <p:txBody>
            <a:bodyPr wrap="square">
              <a:spAutoFit/>
            </a:bodyPr>
            <a:lstStyle/>
            <a:p>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1982</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年</a:t>
              </a:r>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11</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月</a:t>
              </a:r>
              <a:endParaRPr lang="zh-CN" altLang="en-US" i="1">
                <a:solidFill>
                  <a:srgbClr val="96401E"/>
                </a:solidFill>
              </a:endParaRPr>
            </a:p>
          </p:txBody>
        </p:sp>
      </p:grpSp>
      <p:sp>
        <p:nvSpPr>
          <p:cNvPr id="14" name="文本框 13"/>
          <p:cNvSpPr txBox="1"/>
          <p:nvPr/>
        </p:nvSpPr>
        <p:spPr>
          <a:xfrm>
            <a:off x="5707763" y="2330119"/>
            <a:ext cx="5871017" cy="1641475"/>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调至江苏省委工作，历任省委宣传部副部长、部长、省委常委、省委党校校长、江苏省政协副主席等职。</a:t>
            </a:r>
            <a:endPar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grpSp>
        <p:nvGrpSpPr>
          <p:cNvPr id="5" name="组合 4"/>
          <p:cNvGrpSpPr/>
          <p:nvPr/>
        </p:nvGrpSpPr>
        <p:grpSpPr>
          <a:xfrm>
            <a:off x="3603061" y="4039566"/>
            <a:ext cx="2048464" cy="460375"/>
            <a:chOff x="3603624" y="4039026"/>
            <a:chExt cx="2048784" cy="460447"/>
          </a:xfrm>
        </p:grpSpPr>
        <p:sp>
          <p:nvSpPr>
            <p:cNvPr id="22" name="椭圆 21"/>
            <p:cNvSpPr/>
            <p:nvPr/>
          </p:nvSpPr>
          <p:spPr>
            <a:xfrm>
              <a:off x="3603624" y="4150949"/>
              <a:ext cx="285751" cy="285751"/>
            </a:xfrm>
            <a:prstGeom prst="ellipse">
              <a:avLst/>
            </a:prstGeom>
            <a:solidFill>
              <a:schemeClr val="bg1"/>
            </a:solidFill>
            <a:ln w="28575">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918859" y="4039026"/>
              <a:ext cx="1733549" cy="460447"/>
            </a:xfrm>
            <a:prstGeom prst="rect">
              <a:avLst/>
            </a:prstGeom>
            <a:noFill/>
          </p:spPr>
          <p:txBody>
            <a:bodyPr wrap="square">
              <a:spAutoFit/>
            </a:bodyPr>
            <a:lstStyle/>
            <a:p>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2001</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年</a:t>
              </a:r>
              <a:endParaRPr lang="zh-CN" altLang="en-US" i="1">
                <a:solidFill>
                  <a:srgbClr val="96401E"/>
                </a:solidFill>
              </a:endParaRPr>
            </a:p>
          </p:txBody>
        </p:sp>
      </p:grpSp>
      <p:sp>
        <p:nvSpPr>
          <p:cNvPr id="24" name="文本框 23"/>
          <p:cNvSpPr txBox="1"/>
          <p:nvPr/>
        </p:nvSpPr>
        <p:spPr>
          <a:xfrm>
            <a:off x="5707763" y="4001547"/>
            <a:ext cx="5985296" cy="607695"/>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退休</a:t>
            </a:r>
            <a:endPar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25" name="矩形 24"/>
          <p:cNvSpPr/>
          <p:nvPr/>
        </p:nvSpPr>
        <p:spPr>
          <a:xfrm>
            <a:off x="326969" y="5894684"/>
            <a:ext cx="1402080" cy="460375"/>
          </a:xfrm>
          <a:prstGeom prst="rect">
            <a:avLst/>
          </a:prstGeom>
        </p:spPr>
        <p:txBody>
          <a:bodyPr wrap="none">
            <a:spAutoFit/>
          </a:bodyPr>
          <a:lstStyle/>
          <a:p>
            <a:r>
              <a:rPr lang="zh-CN" altLang="en-US">
                <a:latin typeface="宋体" panose="02010600030101010101" pitchFamily="2" charset="-122"/>
                <a:ea typeface="宋体" panose="02010600030101010101" pitchFamily="2" charset="-122"/>
                <a:cs typeface="+mn-ea"/>
                <a:sym typeface="宋体" panose="02010600030101010101" pitchFamily="2" charset="-122"/>
              </a:rPr>
              <a:t>▲胡福明</a:t>
            </a:r>
            <a:endParaRPr lang="zh-CN" altLang="en-US">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9" name="组合 8"/>
          <p:cNvGrpSpPr/>
          <p:nvPr/>
        </p:nvGrpSpPr>
        <p:grpSpPr>
          <a:xfrm>
            <a:off x="3603061" y="4788931"/>
            <a:ext cx="2175444" cy="1105271"/>
            <a:chOff x="3603624" y="4788508"/>
            <a:chExt cx="2175784" cy="1105444"/>
          </a:xfrm>
        </p:grpSpPr>
        <p:sp>
          <p:nvSpPr>
            <p:cNvPr id="26" name="椭圆 25"/>
            <p:cNvSpPr/>
            <p:nvPr/>
          </p:nvSpPr>
          <p:spPr>
            <a:xfrm>
              <a:off x="3603624" y="4788508"/>
              <a:ext cx="285751" cy="285751"/>
            </a:xfrm>
            <a:prstGeom prst="ellipse">
              <a:avLst/>
            </a:prstGeom>
            <a:solidFill>
              <a:schemeClr val="bg1"/>
            </a:solidFill>
            <a:ln w="28575">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045859" y="5433505"/>
              <a:ext cx="1733549" cy="460447"/>
            </a:xfrm>
            <a:prstGeom prst="rect">
              <a:avLst/>
            </a:prstGeom>
            <a:noFill/>
          </p:spPr>
          <p:txBody>
            <a:bodyPr wrap="square">
              <a:spAutoFit/>
            </a:bodyPr>
            <a:lstStyle/>
            <a:p>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2019</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年</a:t>
              </a:r>
              <a:endParaRPr lang="zh-CN" altLang="en-US" i="1">
                <a:solidFill>
                  <a:srgbClr val="96401E"/>
                </a:solidFill>
              </a:endParaRPr>
            </a:p>
          </p:txBody>
        </p:sp>
      </p:grpSp>
      <p:sp>
        <p:nvSpPr>
          <p:cNvPr id="28" name="文本框 27"/>
          <p:cNvSpPr txBox="1"/>
          <p:nvPr/>
        </p:nvSpPr>
        <p:spPr>
          <a:xfrm>
            <a:off x="5707763" y="4639006"/>
            <a:ext cx="5871017" cy="607695"/>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胡福明被授予“改革先锋”称号。</a:t>
            </a:r>
            <a:endPar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grpSp>
        <p:nvGrpSpPr>
          <p:cNvPr id="8" name="组合 7"/>
          <p:cNvGrpSpPr/>
          <p:nvPr/>
        </p:nvGrpSpPr>
        <p:grpSpPr>
          <a:xfrm>
            <a:off x="3632266" y="4711310"/>
            <a:ext cx="2077034" cy="1089654"/>
            <a:chOff x="3448049" y="4590860"/>
            <a:chExt cx="2077359" cy="1089824"/>
          </a:xfrm>
        </p:grpSpPr>
        <p:sp>
          <p:nvSpPr>
            <p:cNvPr id="12" name="椭圆 11"/>
            <p:cNvSpPr/>
            <p:nvPr/>
          </p:nvSpPr>
          <p:spPr>
            <a:xfrm>
              <a:off x="3448049" y="5394933"/>
              <a:ext cx="285751" cy="285751"/>
            </a:xfrm>
            <a:prstGeom prst="ellipse">
              <a:avLst/>
            </a:prstGeom>
            <a:solidFill>
              <a:schemeClr val="bg1"/>
            </a:solidFill>
            <a:ln w="28575">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791859" y="4590860"/>
              <a:ext cx="1733549" cy="460447"/>
            </a:xfrm>
            <a:prstGeom prst="rect">
              <a:avLst/>
            </a:prstGeom>
            <a:noFill/>
          </p:spPr>
          <p:txBody>
            <a:bodyPr wrap="square">
              <a:spAutoFit/>
            </a:bodyPr>
            <a:lstStyle/>
            <a:p>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2018</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年</a:t>
              </a:r>
              <a:r>
                <a:rPr kumimoji="0" lang="en-US" altLang="zh-CN"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12</a:t>
              </a:r>
              <a:r>
                <a:rPr kumimoji="0" lang="zh-CN" altLang="en-US" b="0" i="1" u="none" strike="noStrike" kern="1200" cap="none" spc="0" normalizeH="0" baseline="0" noProof="0">
                  <a:ln>
                    <a:noFill/>
                  </a:ln>
                  <a:solidFill>
                    <a:srgbClr val="96401E"/>
                  </a:solidFill>
                  <a:effectLst/>
                  <a:uLnTx/>
                  <a:uFillTx/>
                  <a:latin typeface="宋体" panose="02010600030101010101" pitchFamily="2" charset="-122"/>
                  <a:ea typeface="宋体" panose="02010600030101010101" pitchFamily="2" charset="-122"/>
                  <a:cs typeface="Times New Roman" panose="02020603050405020304" pitchFamily="18" charset="0"/>
                </a:rPr>
                <a:t>月</a:t>
              </a:r>
              <a:endParaRPr lang="zh-CN" altLang="en-US" i="1">
                <a:solidFill>
                  <a:srgbClr val="96401E"/>
                </a:solidFill>
              </a:endParaRPr>
            </a:p>
          </p:txBody>
        </p:sp>
      </p:grpSp>
      <p:sp>
        <p:nvSpPr>
          <p:cNvPr id="16" name="文本框 15"/>
          <p:cNvSpPr txBox="1"/>
          <p:nvPr/>
        </p:nvSpPr>
        <p:spPr>
          <a:xfrm>
            <a:off x="5764904" y="5354539"/>
            <a:ext cx="5871017" cy="607695"/>
          </a:xfrm>
          <a:prstGeom prst="rect">
            <a:avLst/>
          </a:prstGeom>
          <a:noFill/>
        </p:spPr>
        <p:txBody>
          <a:bodyPr wrap="square">
            <a:spAutoFit/>
          </a:bodyPr>
          <a:lstStyle/>
          <a:p>
            <a:pPr marL="0" marR="0" lvl="0" indent="0" algn="l" defTabSz="0" rtl="0" eaLnBrk="1" fontAlgn="auto" latinLnBrk="0" hangingPunct="1">
              <a:lnSpc>
                <a:spcPct val="120000"/>
              </a:lnSpc>
              <a:spcBef>
                <a:spcPct val="0"/>
              </a:spcBef>
              <a:spcAft>
                <a:spcPct val="0"/>
              </a:spcAft>
              <a:buClrTx/>
              <a:buSzTx/>
              <a:buFontTx/>
              <a:buNone/>
              <a:tabLst>
                <a:tab pos="1188085"/>
                <a:tab pos="2163445"/>
                <a:tab pos="3142615"/>
                <a:tab pos="4190365"/>
              </a:tabLst>
              <a:defRPr/>
            </a:pP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获</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最美奋斗者</a:t>
            </a:r>
            <a:r>
              <a:rPr kumimoji="0" lang="en-US" altLang="zh-CN"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rPr>
              <a:t>个人称号。</a:t>
            </a:r>
            <a:endParaRPr kumimoji="0" lang="zh-CN" altLang="en-US" sz="2800" b="1" i="0" u="none" strike="noStrike" kern="1200" cap="none" spc="0" normalizeH="0" baseline="0" noProof="0">
              <a:ln>
                <a:noFill/>
              </a:ln>
              <a:solidFill>
                <a:srgbClr val="000000"/>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nodeType="afterGroup">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par>
                                <p:cTn id="39" presetID="1"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P spid="28" grpId="0"/>
      <p:bldP spid="1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1270670" y="206224"/>
            <a:ext cx="10081120" cy="645160"/>
          </a:xfrm>
          <a:prstGeom prst="rect">
            <a:avLst/>
          </a:prstGeom>
        </p:spPr>
        <p:txBody>
          <a:bodyPr wrap="square">
            <a:spAutoFit/>
          </a:bodyPr>
          <a:lstStyle/>
          <a:p>
            <a:r>
              <a:rPr lang="zh-CN" altLang="zh-CN" sz="3600" b="1" kern="10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导图引路，概览全文</a:t>
            </a:r>
            <a:endParaRPr lang="zh-CN" altLang="zh-CN" sz="3600" b="1" kern="10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4545" y="-98598"/>
            <a:ext cx="1146085" cy="1023075"/>
          </a:xfrm>
          <a:prstGeom prst="rect">
            <a:avLst/>
          </a:prstGeom>
        </p:spPr>
      </p:pic>
      <p:cxnSp>
        <p:nvCxnSpPr>
          <p:cNvPr id="6" name="直接连接符 5"/>
          <p:cNvCxnSpPr/>
          <p:nvPr/>
        </p:nvCxnSpPr>
        <p:spPr>
          <a:xfrm>
            <a:off x="1342678" y="833232"/>
            <a:ext cx="10225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89206" y="981522"/>
            <a:ext cx="11034592" cy="1080464"/>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200"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200" kern="100">
                <a:latin typeface="Times New Roman" panose="02020603050405020304" pitchFamily="18" charset="0"/>
                <a:ea typeface="方正中等线简体" panose="03000509000000000000" pitchFamily="65" charset="-122"/>
                <a:cs typeface="Times New Roman" panose="02020603050405020304" pitchFamily="18" charset="0"/>
              </a:rPr>
              <a:t>这篇文章很长，有</a:t>
            </a:r>
            <a:r>
              <a:rPr lang="en-US" altLang="zh-CN" sz="2200" kern="100">
                <a:latin typeface="Times New Roman" panose="02020603050405020304" pitchFamily="18" charset="0"/>
                <a:ea typeface="方正中等线简体" panose="03000509000000000000" pitchFamily="65" charset="-122"/>
                <a:cs typeface="Courier New" panose="02070309020205020404" pitchFamily="49" charset="0"/>
              </a:rPr>
              <a:t>6 200</a:t>
            </a:r>
            <a:r>
              <a:rPr lang="zh-CN" altLang="zh-CN" sz="2200" kern="100">
                <a:latin typeface="Times New Roman" panose="02020603050405020304" pitchFamily="18" charset="0"/>
                <a:ea typeface="方正中等线简体" panose="03000509000000000000" pitchFamily="65" charset="-122"/>
                <a:cs typeface="Times New Roman" panose="02020603050405020304" pitchFamily="18" charset="0"/>
              </a:rPr>
              <a:t>多字，开头一段是文章的导语，主要是提出问题，然后按照四个小标题分四个部分展开论述。阅读课文，将下面图中</a:t>
            </a:r>
            <a:r>
              <a:rPr lang="en-US" altLang="zh-CN" sz="2200" kern="100">
                <a:latin typeface="宋体" panose="02010600030101010101" pitchFamily="2" charset="-122"/>
                <a:ea typeface="方正中等线简体" panose="03000509000000000000" pitchFamily="65" charset="-122"/>
                <a:cs typeface="Times New Roman" panose="02020603050405020304" pitchFamily="18" charset="0"/>
              </a:rPr>
              <a:t>①</a:t>
            </a:r>
            <a:r>
              <a:rPr lang="zh-CN" altLang="zh-CN" sz="2200" kern="10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sz="2200" kern="100">
                <a:latin typeface="宋体" panose="02010600030101010101" pitchFamily="2" charset="-122"/>
                <a:ea typeface="方正中等线简体" panose="03000509000000000000" pitchFamily="65" charset="-122"/>
                <a:cs typeface="Times New Roman" panose="02020603050405020304" pitchFamily="18" charset="0"/>
              </a:rPr>
              <a:t>④</a:t>
            </a:r>
            <a:r>
              <a:rPr lang="zh-CN" altLang="zh-CN" sz="2200" kern="100">
                <a:latin typeface="Times New Roman" panose="02020603050405020304" pitchFamily="18" charset="0"/>
                <a:ea typeface="方正中等线简体" panose="03000509000000000000" pitchFamily="65" charset="-122"/>
                <a:cs typeface="Times New Roman" panose="02020603050405020304" pitchFamily="18" charset="0"/>
              </a:rPr>
              <a:t>处空缺的内容补充完整。</a:t>
            </a:r>
            <a:endParaRPr lang="zh-CN" altLang="zh-CN" sz="22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102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604598" y="2206267"/>
            <a:ext cx="10981217" cy="4035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861797" y="2664268"/>
            <a:ext cx="3005951" cy="430887"/>
          </a:xfrm>
          <a:prstGeom prst="rect">
            <a:avLst/>
          </a:prstGeom>
        </p:spPr>
        <p:txBody>
          <a:bodyPr wrap="none">
            <a:spAutoFit/>
          </a:bodyPr>
          <a:lstStyle/>
          <a:p>
            <a:r>
              <a:rPr lang="zh-CN" altLang="zh-CN" sz="22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门捷列夫的元素周期表</a:t>
            </a:r>
            <a:endParaRPr lang="zh-CN" altLang="en-US" sz="2200"/>
          </a:p>
        </p:txBody>
      </p:sp>
      <p:sp>
        <p:nvSpPr>
          <p:cNvPr id="8" name="矩形 7"/>
          <p:cNvSpPr/>
          <p:nvPr/>
        </p:nvSpPr>
        <p:spPr>
          <a:xfrm>
            <a:off x="5861797" y="3006213"/>
            <a:ext cx="2723823" cy="430887"/>
          </a:xfrm>
          <a:prstGeom prst="rect">
            <a:avLst/>
          </a:prstGeom>
        </p:spPr>
        <p:txBody>
          <a:bodyPr wrap="none">
            <a:spAutoFit/>
          </a:bodyPr>
          <a:lstStyle/>
          <a:p>
            <a:r>
              <a:rPr lang="zh-CN" altLang="zh-CN" sz="22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哥白尼的太阳系学说</a:t>
            </a:r>
            <a:endParaRPr lang="zh-CN" altLang="en-US" sz="2200"/>
          </a:p>
        </p:txBody>
      </p:sp>
      <p:sp>
        <p:nvSpPr>
          <p:cNvPr id="12" name="矩形 11"/>
          <p:cNvSpPr/>
          <p:nvPr/>
        </p:nvSpPr>
        <p:spPr>
          <a:xfrm>
            <a:off x="6816581" y="3573810"/>
            <a:ext cx="4416594" cy="430887"/>
          </a:xfrm>
          <a:prstGeom prst="rect">
            <a:avLst/>
          </a:prstGeom>
        </p:spPr>
        <p:txBody>
          <a:bodyPr wrap="none">
            <a:spAutoFit/>
          </a:bodyPr>
          <a:lstStyle/>
          <a:p>
            <a:r>
              <a:rPr lang="en-US" altLang="zh-CN" sz="22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四人帮</a:t>
            </a:r>
            <a:r>
              <a:rPr lang="en-US" altLang="zh-CN" sz="22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2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的谬论经不起实践</a:t>
            </a:r>
            <a:r>
              <a:rPr lang="zh-CN" altLang="zh-CN" sz="2200" kern="100" smtClean="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检验</a:t>
            </a:r>
            <a:endParaRPr lang="zh-CN" altLang="en-US" sz="2200"/>
          </a:p>
        </p:txBody>
      </p:sp>
      <p:sp>
        <p:nvSpPr>
          <p:cNvPr id="14" name="矩形 13"/>
          <p:cNvSpPr/>
          <p:nvPr/>
        </p:nvSpPr>
        <p:spPr>
          <a:xfrm>
            <a:off x="4698211" y="5065088"/>
            <a:ext cx="748923" cy="541880"/>
          </a:xfrm>
          <a:prstGeom prst="rect">
            <a:avLst/>
          </a:prstGeom>
        </p:spPr>
        <p:txBody>
          <a:bodyPr wrap="none">
            <a:spAutoFit/>
          </a:bodyPr>
          <a:lstStyle/>
          <a:p>
            <a:pPr lvl="0" algn="just">
              <a:lnSpc>
                <a:spcPct val="150000"/>
              </a:lnSpc>
              <a:tabLst>
                <a:tab pos="2430780"/>
              </a:tabLst>
            </a:pPr>
            <a:r>
              <a:rPr lang="zh-CN" altLang="zh-CN" sz="22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发展</a:t>
            </a:r>
            <a:endParaRPr lang="zh-CN" altLang="zh-CN" sz="2200" kern="100">
              <a:solidFill>
                <a:prstClr val="black"/>
              </a:solidFill>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2" grpId="0"/>
      <p:bldP spid="1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9206" y="1225878"/>
            <a:ext cx="11412000" cy="695231"/>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文章采用小标题的形式，有什么作用？</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389206" y="2018516"/>
            <a:ext cx="11412000" cy="2607421"/>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800" kern="100">
                <a:solidFill>
                  <a:srgbClr val="C00000"/>
                </a:solidFill>
                <a:latin typeface="宋体" panose="02010600030101010101" pitchFamily="2" charset="-122"/>
                <a:cs typeface="Times New Roman" panose="02020603050405020304" pitchFamily="18" charset="0"/>
              </a:rPr>
              <a:t>①</a:t>
            </a:r>
            <a:r>
              <a:rPr lang="zh-CN" altLang="zh-CN" sz="2800" kern="100">
                <a:solidFill>
                  <a:srgbClr val="C00000"/>
                </a:solidFill>
                <a:latin typeface="Times New Roman" panose="02020603050405020304" pitchFamily="18" charset="0"/>
                <a:cs typeface="Times New Roman" panose="02020603050405020304" pitchFamily="18" charset="0"/>
              </a:rPr>
              <a:t>采用小标题使文脉清晰，一是具有提纲挈领，条分缕析的作用，又可以减少一些过渡性文字的铺张，便于突出重点。</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solidFill>
                  <a:srgbClr val="C00000"/>
                </a:solidFill>
                <a:latin typeface="宋体" panose="02010600030101010101" pitchFamily="2" charset="-122"/>
                <a:cs typeface="Times New Roman" panose="02020603050405020304" pitchFamily="18" charset="0"/>
              </a:rPr>
              <a:t>②</a:t>
            </a:r>
            <a:r>
              <a:rPr lang="zh-CN" altLang="zh-CN" sz="2800" kern="100">
                <a:solidFill>
                  <a:srgbClr val="C00000"/>
                </a:solidFill>
                <a:latin typeface="Times New Roman" panose="02020603050405020304" pitchFamily="18" charset="0"/>
                <a:cs typeface="Times New Roman" panose="02020603050405020304" pitchFamily="18" charset="0"/>
              </a:rPr>
              <a:t>文章用四个小标题来组织文章，层层递进，符合逻辑，体现各部分的内在联系。</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r>
              <a:rPr lang="zh-CN" altLang="en-US"/>
              <a:t>厘清论证思路</a:t>
            </a:r>
            <a:endParaRPr lang="zh-CN" altLang="en-US"/>
          </a:p>
        </p:txBody>
      </p:sp>
      <p:sp>
        <p:nvSpPr>
          <p:cNvPr id="3" name="文本框 2"/>
          <p:cNvSpPr txBox="1"/>
          <p:nvPr/>
        </p:nvSpPr>
        <p:spPr>
          <a:xfrm>
            <a:off x="351100" y="971934"/>
            <a:ext cx="11232665" cy="829945"/>
          </a:xfrm>
          <a:prstGeom prst="rect">
            <a:avLst/>
          </a:prstGeom>
          <a:noFill/>
        </p:spPr>
        <p:txBody>
          <a:bodyPr wrap="square" rtlCol="0" anchor="t">
            <a:spAutoFit/>
          </a:bodyPr>
          <a:lstStyle/>
          <a:p>
            <a:r>
              <a:rPr b="1">
                <a:latin typeface="楷体" panose="02010609060101010101" pitchFamily="49" charset="-122"/>
                <a:ea typeface="楷体" panose="02010609060101010101" pitchFamily="49" charset="-122"/>
              </a:rPr>
              <a:t>文章</a:t>
            </a:r>
            <a:r>
              <a:rPr b="1">
                <a:solidFill>
                  <a:srgbClr val="C00000"/>
                </a:solidFill>
                <a:latin typeface="楷体" panose="02010609060101010101" pitchFamily="49" charset="-122"/>
                <a:ea typeface="楷体" panose="02010609060101010101" pitchFamily="49" charset="-122"/>
              </a:rPr>
              <a:t>在结构上如何体现论说文的特点</a:t>
            </a:r>
            <a:r>
              <a:rPr b="1">
                <a:latin typeface="楷体" panose="02010609060101010101" pitchFamily="49" charset="-122"/>
                <a:ea typeface="楷体" panose="02010609060101010101" pitchFamily="49" charset="-122"/>
              </a:rPr>
              <a:t>？请简要概括文章各部分的内容，厘清文章的论证思路</a:t>
            </a:r>
            <a:r>
              <a:rPr lang="zh-CN" altLang="en-US" b="1">
                <a:latin typeface="楷体" panose="02010609060101010101" pitchFamily="49" charset="-122"/>
                <a:ea typeface="楷体" panose="02010609060101010101" pitchFamily="49" charset="-122"/>
              </a:rPr>
              <a:t>。</a:t>
            </a:r>
            <a:endParaRPr lang="zh-CN" altLang="en-US" b="1">
              <a:latin typeface="楷体" panose="02010609060101010101" pitchFamily="49" charset="-122"/>
              <a:ea typeface="楷体" panose="02010609060101010101" pitchFamily="49" charset="-122"/>
            </a:endParaRPr>
          </a:p>
        </p:txBody>
      </p:sp>
      <p:sp>
        <p:nvSpPr>
          <p:cNvPr id="12" name="文本框 11"/>
          <p:cNvSpPr txBox="1"/>
          <p:nvPr/>
        </p:nvSpPr>
        <p:spPr>
          <a:xfrm>
            <a:off x="597442" y="2110946"/>
            <a:ext cx="10986323" cy="3969385"/>
          </a:xfrm>
          <a:prstGeom prst="rect">
            <a:avLst/>
          </a:prstGeom>
          <a:noFill/>
        </p:spPr>
        <p:txBody>
          <a:bodyPr wrap="square" rtlCol="0">
            <a:spAutoFit/>
          </a:bodyPr>
          <a:lstStyle/>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导语部分：</a:t>
            </a:r>
            <a:r>
              <a:rPr sz="2800" b="1">
                <a:solidFill>
                  <a:srgbClr val="C00000"/>
                </a:solidFill>
                <a:latin typeface="楷体" panose="02010609060101010101" pitchFamily="49" charset="-122"/>
                <a:ea typeface="楷体" panose="02010609060101010101" pitchFamily="49" charset="-122"/>
                <a:cs typeface="楷体" panose="02010609060101010101" pitchFamily="49" charset="-122"/>
              </a:rPr>
              <a:t>点明意图，写作动因</a:t>
            </a:r>
            <a:r>
              <a:rPr sz="2800" b="1">
                <a:latin typeface="楷体" panose="02010609060101010101" pitchFamily="49" charset="-122"/>
                <a:ea typeface="楷体" panose="02010609060101010101" pitchFamily="49" charset="-122"/>
                <a:cs typeface="楷体" panose="02010609060101010101" pitchFamily="49" charset="-122"/>
              </a:rPr>
              <a:t>——揭批“四人帮”，肃清流毒,拨乱反正</a:t>
            </a:r>
            <a:r>
              <a:rPr lang="zh-CN" sz="2800" b="1">
                <a:latin typeface="楷体" panose="02010609060101010101" pitchFamily="49" charset="-122"/>
                <a:ea typeface="楷体" panose="02010609060101010101" pitchFamily="49" charset="-122"/>
                <a:cs typeface="楷体" panose="02010609060101010101" pitchFamily="49" charset="-122"/>
              </a:rPr>
              <a:t>。</a:t>
            </a:r>
            <a:endParaRPr lang="zh-CN"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第一部分：</a:t>
            </a:r>
            <a:r>
              <a:rPr sz="2800" b="1">
                <a:solidFill>
                  <a:srgbClr val="C00000"/>
                </a:solidFill>
                <a:latin typeface="楷体" panose="02010609060101010101" pitchFamily="49" charset="-122"/>
                <a:ea typeface="楷体" panose="02010609060101010101" pitchFamily="49" charset="-122"/>
                <a:cs typeface="楷体" panose="02010609060101010101" pitchFamily="49" charset="-122"/>
              </a:rPr>
              <a:t>理论推导，阐明观点</a:t>
            </a:r>
            <a:r>
              <a:rPr sz="2800" b="1">
                <a:latin typeface="楷体" panose="02010609060101010101" pitchFamily="49" charset="-122"/>
                <a:ea typeface="楷体" panose="02010609060101010101" pitchFamily="49" charset="-122"/>
                <a:cs typeface="楷体" panose="02010609060101010101" pitchFamily="49" charset="-122"/>
              </a:rPr>
              <a:t>——检验真理的标准只能是社会实践</a:t>
            </a:r>
            <a:endParaRPr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第二部分：</a:t>
            </a:r>
            <a:r>
              <a:rPr sz="2800" b="1">
                <a:solidFill>
                  <a:srgbClr val="C00000"/>
                </a:solidFill>
                <a:latin typeface="楷体" panose="02010609060101010101" pitchFamily="49" charset="-122"/>
                <a:ea typeface="楷体" panose="02010609060101010101" pitchFamily="49" charset="-122"/>
                <a:cs typeface="楷体" panose="02010609060101010101" pitchFamily="49" charset="-122"/>
              </a:rPr>
              <a:t>明确原则，强化论证</a:t>
            </a:r>
            <a:r>
              <a:rPr sz="2800" b="1">
                <a:latin typeface="楷体" panose="02010609060101010101" pitchFamily="49" charset="-122"/>
                <a:ea typeface="楷体" panose="02010609060101010101" pitchFamily="49" charset="-122"/>
                <a:cs typeface="楷体" panose="02010609060101010101" pitchFamily="49" charset="-122"/>
              </a:rPr>
              <a:t>——理论与实践的统一，是马克思主义的一个最基本的原则</a:t>
            </a:r>
            <a:endParaRPr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第三部分：</a:t>
            </a:r>
            <a:r>
              <a:rPr sz="2800" b="1">
                <a:solidFill>
                  <a:srgbClr val="C00000"/>
                </a:solidFill>
                <a:latin typeface="楷体" panose="02010609060101010101" pitchFamily="49" charset="-122"/>
                <a:ea typeface="楷体" panose="02010609060101010101" pitchFamily="49" charset="-122"/>
                <a:cs typeface="楷体" panose="02010609060101010101" pitchFamily="49" charset="-122"/>
              </a:rPr>
              <a:t>典型事例，深化论证</a:t>
            </a:r>
            <a:r>
              <a:rPr sz="2800" b="1">
                <a:latin typeface="楷体" panose="02010609060101010101" pitchFamily="49" charset="-122"/>
                <a:ea typeface="楷体" panose="02010609060101010101" pitchFamily="49" charset="-122"/>
                <a:cs typeface="楷体" panose="02010609060101010101" pitchFamily="49" charset="-122"/>
              </a:rPr>
              <a:t>——革命导师是坚持用实践检验真理的榜样</a:t>
            </a:r>
            <a:endParaRPr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第四部分：</a:t>
            </a:r>
            <a:r>
              <a:rPr sz="2800" b="1">
                <a:solidFill>
                  <a:srgbClr val="C00000"/>
                </a:solidFill>
                <a:latin typeface="楷体" panose="02010609060101010101" pitchFamily="49" charset="-122"/>
                <a:ea typeface="楷体" panose="02010609060101010101" pitchFamily="49" charset="-122"/>
                <a:cs typeface="楷体" panose="02010609060101010101" pitchFamily="49" charset="-122"/>
              </a:rPr>
              <a:t>给出结论，强调意图</a:t>
            </a:r>
            <a:r>
              <a:rPr sz="2800" b="1">
                <a:latin typeface="楷体" panose="02010609060101010101" pitchFamily="49" charset="-122"/>
                <a:ea typeface="楷体" panose="02010609060101010101" pitchFamily="49" charset="-122"/>
                <a:cs typeface="楷体" panose="02010609060101010101" pitchFamily="49" charset="-122"/>
              </a:rPr>
              <a:t>——任何理论都要不断接受实践的检验</a:t>
            </a:r>
            <a:endParaRPr sz="28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01578" y="1087486"/>
            <a:ext cx="11587574" cy="5262245"/>
          </a:xfrm>
          <a:prstGeom prst="rect">
            <a:avLst/>
          </a:prstGeom>
          <a:noFill/>
        </p:spPr>
        <p:txBody>
          <a:bodyPr wrap="square" rtlCol="0">
            <a:spAutoFit/>
          </a:bodyPr>
          <a:lstStyle/>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由此可见文章整体逻辑严密，逐层推进，步步深入，</a:t>
            </a:r>
            <a:r>
              <a:rPr sz="2800" b="1">
                <a:solidFill>
                  <a:srgbClr val="C00000"/>
                </a:solidFill>
                <a:latin typeface="楷体" panose="02010609060101010101" pitchFamily="49" charset="-122"/>
                <a:ea typeface="楷体" panose="02010609060101010101" pitchFamily="49" charset="-122"/>
                <a:cs typeface="楷体" panose="02010609060101010101" pitchFamily="49" charset="-122"/>
              </a:rPr>
              <a:t>具有极强的思辨性</a:t>
            </a:r>
            <a:r>
              <a:rPr sz="2800" b="1">
                <a:latin typeface="楷体" panose="02010609060101010101" pitchFamily="49" charset="-122"/>
                <a:ea typeface="楷体" panose="02010609060101010101" pitchFamily="49" charset="-122"/>
                <a:cs typeface="楷体" panose="02010609060101010101" pitchFamily="49" charset="-122"/>
              </a:rPr>
              <a:t>和说服力。</a:t>
            </a:r>
            <a:endParaRPr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endParaRPr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实际上本文在最初写作时只有三个部分，文章的作者胡福明曾做过这样的说明：</a:t>
            </a:r>
            <a:endParaRPr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我到北京以后的修改，有几点说明：第一，把文章由三部分变成四部分，增加了“理论与实践的统一，是马克思主义的一个最基本的原则”</a:t>
            </a:r>
            <a:r>
              <a:rPr sz="2800" b="1">
                <a:solidFill>
                  <a:srgbClr val="C00000"/>
                </a:solidFill>
                <a:latin typeface="楷体" panose="02010609060101010101" pitchFamily="49" charset="-122"/>
                <a:ea typeface="楷体" panose="02010609060101010101" pitchFamily="49" charset="-122"/>
                <a:cs typeface="楷体" panose="02010609060101010101" pitchFamily="49" charset="-122"/>
              </a:rPr>
              <a:t>作为第二部分。</a:t>
            </a:r>
            <a:endParaRPr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——胡福明《历史的回忆——记&lt;实践是检验真理的唯一标准&gt;的写作和修改过程》</a:t>
            </a:r>
            <a:endParaRPr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endParaRPr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sz="2800" b="1">
                <a:latin typeface="楷体" panose="02010609060101010101" pitchFamily="49" charset="-122"/>
                <a:ea typeface="楷体" panose="02010609060101010101" pitchFamily="49" charset="-122"/>
                <a:cs typeface="楷体" panose="02010609060101010101" pitchFamily="49" charset="-122"/>
              </a:rPr>
              <a:t>问题：请同学们</a:t>
            </a:r>
            <a:r>
              <a:rPr sz="2800" b="1">
                <a:solidFill>
                  <a:srgbClr val="C00000"/>
                </a:solidFill>
                <a:latin typeface="楷体" panose="02010609060101010101" pitchFamily="49" charset="-122"/>
                <a:ea typeface="楷体" panose="02010609060101010101" pitchFamily="49" charset="-122"/>
                <a:cs typeface="楷体" panose="02010609060101010101" pitchFamily="49" charset="-122"/>
              </a:rPr>
              <a:t>结合文章内容分析一下这样修改有什么作用</a:t>
            </a:r>
            <a:r>
              <a:rPr sz="2800" b="1">
                <a:latin typeface="楷体" panose="02010609060101010101" pitchFamily="49" charset="-122"/>
                <a:ea typeface="楷体" panose="02010609060101010101" pitchFamily="49" charset="-122"/>
                <a:cs typeface="楷体" panose="02010609060101010101" pitchFamily="49" charset="-122"/>
              </a:rPr>
              <a:t>。</a:t>
            </a:r>
            <a:endParaRPr sz="2800" b="1">
              <a:latin typeface="楷体" panose="02010609060101010101" pitchFamily="49" charset="-122"/>
              <a:ea typeface="楷体" panose="02010609060101010101" pitchFamily="49" charset="-122"/>
              <a:cs typeface="楷体" panose="02010609060101010101" pitchFamily="49" charset="-122"/>
            </a:endParaRPr>
          </a:p>
        </p:txBody>
      </p:sp>
      <p:sp>
        <p:nvSpPr>
          <p:cNvPr id="4" name="文本占位符 1"/>
          <p:cNvSpPr>
            <a:spLocks noGrp="1"/>
          </p:cNvSpPr>
          <p:nvPr/>
        </p:nvSpPr>
        <p:spPr>
          <a:xfrm>
            <a:off x="1313457" y="394584"/>
            <a:ext cx="5380453" cy="52313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厘清论证思路</a:t>
            </a:r>
            <a:endParaRPr lang="zh-CN" altLang="en-US"/>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quarter" idx="10"/>
          </p:nvPr>
        </p:nvSpPr>
        <p:spPr/>
        <p:txBody>
          <a:bodyPr/>
          <a:lstStyle/>
          <a:p>
            <a:pPr>
              <a:lnSpc>
                <a:spcPct val="120000"/>
              </a:lnSpc>
              <a:spcBef>
                <a:spcPct val="0"/>
              </a:spcBef>
            </a:pPr>
            <a:r>
              <a:rPr lang="zh-CN" altLang="en-US">
                <a:cs typeface="+mn-ea"/>
                <a:sym typeface="宋体" panose="02010600030101010101" pitchFamily="2" charset="-122"/>
              </a:rPr>
              <a:t>解题</a:t>
            </a:r>
            <a:endParaRPr lang="zh-CN" altLang="en-US">
              <a:cs typeface="+mn-ea"/>
              <a:sym typeface="宋体" panose="02010600030101010101" pitchFamily="2" charset="-122"/>
            </a:endParaRPr>
          </a:p>
        </p:txBody>
      </p:sp>
      <p:sp>
        <p:nvSpPr>
          <p:cNvPr id="4" name="矩形 3"/>
          <p:cNvSpPr/>
          <p:nvPr/>
        </p:nvSpPr>
        <p:spPr>
          <a:xfrm>
            <a:off x="369512" y="2113486"/>
            <a:ext cx="6956608" cy="4831080"/>
          </a:xfrm>
          <a:prstGeom prst="rect">
            <a:avLst/>
          </a:prstGeom>
        </p:spPr>
        <p:txBody>
          <a:bodyPr wrap="square">
            <a:spAutoFit/>
          </a:bodyPr>
          <a:lstStyle/>
          <a:p>
            <a:pPr indent="0"/>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   </a:t>
            </a:r>
            <a:r>
              <a:rPr 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“实践是检验真理的唯一标准”是一个简短的判断句</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indent="0"/>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实践</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指的是实际去做，去履行，不仅是体现在理论上；</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indent="0"/>
            <a:r>
              <a:rPr 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“唯一”</a:t>
            </a:r>
            <a:r>
              <a:rPr 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一词，强调其不可替代性</a:t>
            </a:r>
            <a:r>
              <a:rPr 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说明</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检验真理的标准</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除了</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实践</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以外，别无他途。突出了</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实践</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这一标准的重要作用和地位。</a:t>
            </a:r>
            <a:r>
              <a:rPr 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言简意赅</a:t>
            </a:r>
            <a:r>
              <a:rPr 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振聋发聩</a:t>
            </a:r>
            <a:r>
              <a:rPr 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发人深思。</a:t>
            </a:r>
            <a:endParaRPr 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indent="0"/>
            <a:r>
              <a:rPr 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同时，旗帜鲜明地点出本文的中心观点是“实践是检验真理的唯一标准”。 </a:t>
            </a:r>
            <a:endParaRPr lang="en-US"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矩形 5" hidden="1"/>
          <p:cNvSpPr/>
          <p:nvPr/>
        </p:nvSpPr>
        <p:spPr>
          <a:xfrm>
            <a:off x="495224" y="1528001"/>
            <a:ext cx="3027680" cy="681990"/>
          </a:xfrm>
          <a:prstGeom prst="rect">
            <a:avLst/>
          </a:prstGeom>
        </p:spPr>
        <p:txBody>
          <a:bodyPr wrap="none">
            <a:spAutoFit/>
          </a:bodyPr>
          <a:lstStyle/>
          <a:p>
            <a:pPr algn="l">
              <a:lnSpc>
                <a:spcPct val="120000"/>
              </a:lnSpc>
            </a:pPr>
            <a:r>
              <a:rPr lang="zh-CN" altLang="en-US" sz="3200">
                <a:solidFill>
                  <a:srgbClr val="96401E"/>
                </a:solidFill>
                <a:latin typeface="苏新诗古印宋简" panose="02010609000101010101" pitchFamily="49" charset="-122"/>
                <a:ea typeface="苏新诗古印宋简" panose="02010609000101010101" pitchFamily="49" charset="-122"/>
                <a:cs typeface="+mn-ea"/>
                <a:sym typeface="宋体" panose="02010600030101010101" pitchFamily="2" charset="-122"/>
              </a:rPr>
              <a:t>特约评论员文章</a:t>
            </a:r>
            <a:endParaRPr lang="zh-CN" altLang="en-US" sz="3200">
              <a:solidFill>
                <a:srgbClr val="96401E"/>
              </a:solidFill>
              <a:latin typeface="苏新诗古印宋简" panose="02010609000101010101" pitchFamily="49" charset="-122"/>
              <a:ea typeface="苏新诗古印宋简" panose="02010609000101010101" pitchFamily="49" charset="-122"/>
              <a:cs typeface="+mn-ea"/>
              <a:sym typeface="宋体" panose="02010600030101010101" pitchFamily="2" charset="-122"/>
            </a:endParaRPr>
          </a:p>
        </p:txBody>
      </p:sp>
      <p:sp>
        <p:nvSpPr>
          <p:cNvPr id="5" name="矩形 6"/>
          <p:cNvSpPr/>
          <p:nvPr/>
        </p:nvSpPr>
        <p:spPr>
          <a:xfrm rot="10800000">
            <a:off x="8255418" y="1171"/>
            <a:ext cx="3934677" cy="6856928"/>
          </a:xfrm>
          <a:custGeom>
            <a:gdLst>
              <a:gd name="connsiteX0" fmla="*/ 0 w 6559826"/>
              <a:gd name="connsiteY0" fmla="*/ 0 h 6858000"/>
              <a:gd name="connsiteX1" fmla="*/ 6559826 w 6559826"/>
              <a:gd name="connsiteY1" fmla="*/ 0 h 6858000"/>
              <a:gd name="connsiteX2" fmla="*/ 6559826 w 6559826"/>
              <a:gd name="connsiteY2" fmla="*/ 6858000 h 6858000"/>
              <a:gd name="connsiteX3" fmla="*/ 0 w 6559826"/>
              <a:gd name="connsiteY3" fmla="*/ 6858000 h 6858000"/>
              <a:gd name="connsiteX4" fmla="*/ 0 w 6559826"/>
              <a:gd name="connsiteY4" fmla="*/ 0 h 6858000"/>
              <a:gd name="connsiteX0-1" fmla="*/ 0 w 6559826"/>
              <a:gd name="connsiteY0-2" fmla="*/ 0 h 6867939"/>
              <a:gd name="connsiteX1-3" fmla="*/ 6559826 w 6559826"/>
              <a:gd name="connsiteY1-4" fmla="*/ 0 h 6867939"/>
              <a:gd name="connsiteX2-5" fmla="*/ 4412974 w 6559826"/>
              <a:gd name="connsiteY2-6" fmla="*/ 6867939 h 6867939"/>
              <a:gd name="connsiteX3-7" fmla="*/ 0 w 6559826"/>
              <a:gd name="connsiteY3-8" fmla="*/ 6858000 h 6867939"/>
              <a:gd name="connsiteX4-9" fmla="*/ 0 w 6559826"/>
              <a:gd name="connsiteY4-10" fmla="*/ 0 h 6867939"/>
              <a:gd name="connsiteX0-11" fmla="*/ 0 w 6559826"/>
              <a:gd name="connsiteY0-12" fmla="*/ 0 h 6882453"/>
              <a:gd name="connsiteX1-13" fmla="*/ 6559826 w 6559826"/>
              <a:gd name="connsiteY1-14" fmla="*/ 0 h 6882453"/>
              <a:gd name="connsiteX2-15" fmla="*/ 776180 w 6559826"/>
              <a:gd name="connsiteY2-16" fmla="*/ 6882453 h 6882453"/>
              <a:gd name="connsiteX3-17" fmla="*/ 0 w 6559826"/>
              <a:gd name="connsiteY3-18" fmla="*/ 6858000 h 6882453"/>
              <a:gd name="connsiteX4-19" fmla="*/ 0 w 6559826"/>
              <a:gd name="connsiteY4-20" fmla="*/ 0 h 6882453"/>
              <a:gd name="connsiteX0-21" fmla="*/ 0 w 9210947"/>
              <a:gd name="connsiteY0-22" fmla="*/ 0 h 6882453"/>
              <a:gd name="connsiteX1-23" fmla="*/ 9210947 w 9210947"/>
              <a:gd name="connsiteY1-24" fmla="*/ 14514 h 6882453"/>
              <a:gd name="connsiteX2-25" fmla="*/ 776180 w 9210947"/>
              <a:gd name="connsiteY2-26" fmla="*/ 6882453 h 6882453"/>
              <a:gd name="connsiteX3-27" fmla="*/ 0 w 9210947"/>
              <a:gd name="connsiteY3-28" fmla="*/ 6858000 h 6882453"/>
              <a:gd name="connsiteX4-29" fmla="*/ 0 w 9210947"/>
              <a:gd name="connsiteY4-30" fmla="*/ 0 h 6882453"/>
              <a:gd name="connsiteX0-31" fmla="*/ 0 w 9210947"/>
              <a:gd name="connsiteY0-32" fmla="*/ 0 h 6858000"/>
              <a:gd name="connsiteX1-33" fmla="*/ 9210947 w 9210947"/>
              <a:gd name="connsiteY1-34" fmla="*/ 14514 h 6858000"/>
              <a:gd name="connsiteX2-35" fmla="*/ 709265 w 9210947"/>
              <a:gd name="connsiteY2-36" fmla="*/ 6825303 h 6858000"/>
              <a:gd name="connsiteX3-37" fmla="*/ 0 w 9210947"/>
              <a:gd name="connsiteY3-38" fmla="*/ 6858000 h 6858000"/>
              <a:gd name="connsiteX4-39" fmla="*/ 0 w 9210947"/>
              <a:gd name="connsiteY4-40" fmla="*/ 0 h 6858000"/>
              <a:gd name="connsiteX0-41" fmla="*/ 4498 w 9215445"/>
              <a:gd name="connsiteY0-42" fmla="*/ 0 h 6858000"/>
              <a:gd name="connsiteX1-43" fmla="*/ 9215445 w 9215445"/>
              <a:gd name="connsiteY1-44" fmla="*/ 14514 h 6858000"/>
              <a:gd name="connsiteX2-45" fmla="*/ 0 w 9215445"/>
              <a:gd name="connsiteY2-46" fmla="*/ 6844353 h 6858000"/>
              <a:gd name="connsiteX3-47" fmla="*/ 4498 w 9215445"/>
              <a:gd name="connsiteY3-48" fmla="*/ 6858000 h 6858000"/>
              <a:gd name="connsiteX4-49" fmla="*/ 4498 w 9215445"/>
              <a:gd name="connsiteY4-50" fmla="*/ 0 h 685800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215445" h="6858000">
                <a:moveTo>
                  <a:pt x="4498" y="0"/>
                </a:moveTo>
                <a:lnTo>
                  <a:pt x="9215445" y="14514"/>
                </a:lnTo>
                <a:lnTo>
                  <a:pt x="0" y="6844353"/>
                </a:lnTo>
                <a:lnTo>
                  <a:pt x="4498" y="6858000"/>
                </a:lnTo>
                <a:lnTo>
                  <a:pt x="4498" y="0"/>
                </a:lnTo>
                <a:close/>
              </a:path>
            </a:pathLst>
          </a:custGeom>
          <a:solidFill>
            <a:srgbClr val="964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26974" y="1211292"/>
            <a:ext cx="7461354" cy="768350"/>
          </a:xfrm>
          <a:prstGeom prst="rect">
            <a:avLst/>
          </a:prstGeom>
          <a:solidFill>
            <a:schemeClr val="accent5">
              <a:lumMod val="20000"/>
              <a:lumOff val="80000"/>
            </a:schemeClr>
          </a:solidFill>
        </p:spPr>
        <p:txBody>
          <a:bodyPr wrap="square" rtlCol="0">
            <a:spAutoFit/>
          </a:bodyPr>
          <a:lstStyle/>
          <a:p>
            <a:r>
              <a:rPr lang="en-US" altLang="zh-CN" sz="4400" b="1">
                <a:latin typeface="楷体" panose="02010609060101010101" pitchFamily="49" charset="-122"/>
                <a:ea typeface="楷体" panose="02010609060101010101" pitchFamily="49" charset="-122"/>
                <a:cs typeface="楷体" panose="02010609060101010101" pitchFamily="49" charset="-122"/>
                <a:sym typeface="+mn-ea"/>
              </a:rPr>
              <a:t> </a:t>
            </a:r>
            <a:r>
              <a:rPr lang="zh-CN" sz="4400" b="1">
                <a:latin typeface="楷体" panose="02010609060101010101" pitchFamily="49" charset="-122"/>
                <a:ea typeface="楷体" panose="02010609060101010101" pitchFamily="49" charset="-122"/>
                <a:cs typeface="楷体" panose="02010609060101010101" pitchFamily="49" charset="-122"/>
                <a:sym typeface="+mn-ea"/>
              </a:rPr>
              <a:t>实践是检验真理的唯一标准</a:t>
            </a:r>
            <a:endParaRPr lang="zh-CN" altLang="en-US" sz="4400"/>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6759" y="2345859"/>
            <a:ext cx="4742789" cy="2672912"/>
          </a:xfrm>
          <a:prstGeom prst="rect">
            <a:avLst/>
          </a:prstGeom>
          <a:effectLst>
            <a:outerShdw blurRad="50800" dist="38100" dir="5400000" algn="t" rotWithShape="0">
              <a:prstClr val="black">
                <a:alpha val="40000"/>
              </a:prstClr>
            </a:outerShdw>
          </a:effectLst>
        </p:spPr>
      </p:pic>
      <p:sp>
        <p:nvSpPr>
          <p:cNvPr id="12" name="矩形 11"/>
          <p:cNvSpPr/>
          <p:nvPr/>
        </p:nvSpPr>
        <p:spPr>
          <a:xfrm>
            <a:off x="6730444" y="5142767"/>
            <a:ext cx="2316480" cy="460375"/>
          </a:xfrm>
          <a:prstGeom prst="rect">
            <a:avLst/>
          </a:prstGeom>
        </p:spPr>
        <p:txBody>
          <a:bodyPr wrap="none">
            <a:spAutoFit/>
          </a:bodyPr>
          <a:lstStyle/>
          <a:p>
            <a:pPr algn="r"/>
            <a:r>
              <a:rPr lang="zh-CN" altLang="en-US">
                <a:latin typeface="宋体" panose="02010600030101010101" pitchFamily="2" charset="-122"/>
                <a:ea typeface="宋体" panose="02010600030101010101" pitchFamily="2" charset="-122"/>
                <a:cs typeface="+mn-ea"/>
                <a:sym typeface="宋体" panose="02010600030101010101" pitchFamily="2" charset="-122"/>
              </a:rPr>
              <a:t>▲</a:t>
            </a:r>
            <a:r>
              <a:rPr lang="en-US" altLang="zh-CN">
                <a:latin typeface="宋体" panose="02010600030101010101" pitchFamily="2" charset="-122"/>
                <a:ea typeface="宋体" panose="02010600030101010101" pitchFamily="2" charset="-122"/>
                <a:cs typeface="+mn-ea"/>
                <a:sym typeface="宋体" panose="02010600030101010101" pitchFamily="2" charset="-122"/>
              </a:rPr>
              <a:t>《</a:t>
            </a:r>
            <a:r>
              <a:rPr lang="zh-CN" altLang="en-US">
                <a:latin typeface="宋体" panose="02010600030101010101" pitchFamily="2" charset="-122"/>
                <a:ea typeface="宋体" panose="02010600030101010101" pitchFamily="2" charset="-122"/>
                <a:cs typeface="+mn-ea"/>
                <a:sym typeface="宋体" panose="02010600030101010101" pitchFamily="2" charset="-122"/>
              </a:rPr>
              <a:t>光明日报</a:t>
            </a:r>
            <a:r>
              <a:rPr lang="en-US" altLang="zh-CN">
                <a:latin typeface="宋体" panose="02010600030101010101" pitchFamily="2" charset="-122"/>
                <a:ea typeface="宋体" panose="02010600030101010101" pitchFamily="2" charset="-122"/>
                <a:cs typeface="+mn-ea"/>
                <a:sym typeface="宋体" panose="02010600030101010101" pitchFamily="2" charset="-122"/>
              </a:rPr>
              <a:t>》</a:t>
            </a:r>
            <a:endParaRPr lang="zh-CN" altLang="en-US">
              <a:latin typeface="宋体" panose="02010600030101010101" pitchFamily="2" charset="-122"/>
              <a:ea typeface="宋体" panose="02010600030101010101" pitchFamily="2" charset="-122"/>
              <a:cs typeface="+mn-ea"/>
              <a:sym typeface="宋体" panose="02010600030101010101" pitchFamily="2"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4"/>
          <p:cNvSpPr txBox="1">
            <a:spLocks noChangeArrowheads="1"/>
          </p:cNvSpPr>
          <p:nvPr/>
        </p:nvSpPr>
        <p:spPr bwMode="auto">
          <a:xfrm>
            <a:off x="622458" y="261395"/>
            <a:ext cx="9610382" cy="737235"/>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pPr algn="l"/>
            <a:r>
              <a:rPr lang="en-US" altLang="zh-CN" sz="2800" b="1" smtClean="0"/>
              <a:t>《</a:t>
            </a:r>
            <a:r>
              <a:rPr lang="zh-CN" altLang="en-US" sz="2800" b="1"/>
              <a:t>实践是检验真理的唯一标准</a:t>
            </a:r>
            <a:r>
              <a:rPr lang="en-US" altLang="zh-CN" sz="2800" b="1"/>
              <a:t>》</a:t>
            </a:r>
            <a:r>
              <a:rPr lang="zh-CN" altLang="en-US" sz="2800" b="1"/>
              <a:t>有什么</a:t>
            </a:r>
            <a:r>
              <a:rPr lang="zh-CN" altLang="en-US" sz="2800" b="1" smtClean="0"/>
              <a:t>社会意义？</a:t>
            </a:r>
            <a:endParaRPr lang="zh-CN" altLang="en-US" sz="2800" b="1" smtClean="0"/>
          </a:p>
        </p:txBody>
      </p:sp>
      <p:sp>
        <p:nvSpPr>
          <p:cNvPr id="2" name="矩形 1"/>
          <p:cNvSpPr/>
          <p:nvPr/>
        </p:nvSpPr>
        <p:spPr>
          <a:xfrm>
            <a:off x="334645" y="1125220"/>
            <a:ext cx="11485245" cy="5631180"/>
          </a:xfrm>
          <a:prstGeom prst="rect">
            <a:avLst/>
          </a:prstGeom>
        </p:spPr>
        <p:txBody>
          <a:bodyPr wrap="square">
            <a:spAutoFit/>
          </a:bodyPr>
          <a:lstStyle/>
          <a:p>
            <a:pPr indent="539750" algn="just">
              <a:lnSpc>
                <a:spcPct val="150000"/>
              </a:lnSpc>
            </a:pPr>
            <a:r>
              <a:rPr lang="zh-CN" altLang="en-US" b="1" smtClean="0">
                <a:latin typeface="微软雅黑" panose="020b0503020204020204" pitchFamily="34" charset="-122"/>
                <a:ea typeface="微软雅黑" panose="020b0503020204020204" pitchFamily="34" charset="-122"/>
              </a:rPr>
              <a:t>①本文</a:t>
            </a:r>
            <a:r>
              <a:rPr lang="zh-CN" altLang="en-US" b="1">
                <a:latin typeface="微软雅黑" panose="020b0503020204020204" pitchFamily="34" charset="-122"/>
                <a:ea typeface="微软雅黑" panose="020b0503020204020204" pitchFamily="34" charset="-122"/>
              </a:rPr>
              <a:t>阐明了“检验真理的标准只能是社会实践；</a:t>
            </a:r>
            <a:r>
              <a:rPr lang="zh-CN" altLang="en-US" b="1" smtClean="0">
                <a:latin typeface="微软雅黑" panose="020b0503020204020204" pitchFamily="34" charset="-122"/>
                <a:ea typeface="微软雅黑" panose="020b0503020204020204" pitchFamily="34" charset="-122"/>
              </a:rPr>
              <a:t>理论与</a:t>
            </a:r>
            <a:r>
              <a:rPr lang="zh-CN" altLang="en-US" b="1">
                <a:latin typeface="微软雅黑" panose="020b0503020204020204" pitchFamily="34" charset="-122"/>
                <a:ea typeface="微软雅黑" panose="020b0503020204020204" pitchFamily="34" charset="-122"/>
              </a:rPr>
              <a:t>实践的统一，是马克思主义的一个最基本的原则；革命</a:t>
            </a:r>
            <a:r>
              <a:rPr lang="zh-CN" altLang="en-US" b="1" smtClean="0">
                <a:latin typeface="微软雅黑" panose="020b0503020204020204" pitchFamily="34" charset="-122"/>
                <a:ea typeface="微软雅黑" panose="020b0503020204020204" pitchFamily="34" charset="-122"/>
              </a:rPr>
              <a:t>导师是</a:t>
            </a:r>
            <a:r>
              <a:rPr lang="zh-CN" altLang="en-US" b="1">
                <a:latin typeface="微软雅黑" panose="020b0503020204020204" pitchFamily="34" charset="-122"/>
                <a:ea typeface="微软雅黑" panose="020b0503020204020204" pitchFamily="34" charset="-122"/>
              </a:rPr>
              <a:t>坚持用实践检验真理的榜样；任何理论都要不断接受实践</a:t>
            </a:r>
            <a:r>
              <a:rPr lang="zh-CN" altLang="en-US" b="1" smtClean="0">
                <a:latin typeface="微软雅黑" panose="020b0503020204020204" pitchFamily="34" charset="-122"/>
                <a:ea typeface="微软雅黑" panose="020b0503020204020204" pitchFamily="34" charset="-122"/>
              </a:rPr>
              <a:t>的检验</a:t>
            </a:r>
            <a:r>
              <a:rPr lang="zh-CN" altLang="en-US" b="1">
                <a:latin typeface="微软雅黑" panose="020b0503020204020204" pitchFamily="34" charset="-122"/>
                <a:ea typeface="微软雅黑" panose="020b0503020204020204" pitchFamily="34" charset="-122"/>
              </a:rPr>
              <a:t>”等马克思主义的基本原理，从根本理论上否定了</a:t>
            </a:r>
            <a:r>
              <a:rPr lang="zh-CN" altLang="en-US" b="1" smtClean="0">
                <a:latin typeface="微软雅黑" panose="020b0503020204020204" pitchFamily="34" charset="-122"/>
                <a:ea typeface="微软雅黑" panose="020b0503020204020204" pitchFamily="34" charset="-122"/>
              </a:rPr>
              <a:t>“两个凡是”</a:t>
            </a:r>
            <a:r>
              <a:rPr lang="zh-CN" altLang="en-US" b="1">
                <a:latin typeface="微软雅黑" panose="020b0503020204020204" pitchFamily="34" charset="-122"/>
                <a:ea typeface="微软雅黑" panose="020b0503020204020204" pitchFamily="34" charset="-122"/>
              </a:rPr>
              <a:t>。文章在党内外和广大干部群众中激起了强烈反响，</a:t>
            </a:r>
            <a:r>
              <a:rPr lang="zh-CN" altLang="en-US" b="1" smtClean="0">
                <a:latin typeface="微软雅黑" panose="020b0503020204020204" pitchFamily="34" charset="-122"/>
                <a:ea typeface="微软雅黑" panose="020b0503020204020204" pitchFamily="34" charset="-122"/>
              </a:rPr>
              <a:t>成为</a:t>
            </a:r>
            <a:r>
              <a:rPr lang="zh-CN" altLang="en-US" b="1">
                <a:latin typeface="微软雅黑" panose="020b0503020204020204" pitchFamily="34" charset="-122"/>
                <a:ea typeface="微软雅黑" panose="020b0503020204020204" pitchFamily="34" charset="-122"/>
              </a:rPr>
              <a:t>实现党和国家历史性转折的思想先导。</a:t>
            </a:r>
            <a:endParaRPr lang="zh-CN" altLang="en-US" b="1">
              <a:latin typeface="微软雅黑" panose="020b0503020204020204" pitchFamily="34" charset="-122"/>
              <a:ea typeface="微软雅黑" panose="020b0503020204020204" pitchFamily="34" charset="-122"/>
            </a:endParaRPr>
          </a:p>
          <a:p>
            <a:pPr indent="539750" algn="just">
              <a:lnSpc>
                <a:spcPct val="150000"/>
              </a:lnSpc>
            </a:pPr>
            <a:r>
              <a:rPr lang="zh-CN" altLang="en-US" b="1" smtClean="0">
                <a:latin typeface="微软雅黑" panose="020b0503020204020204" pitchFamily="34" charset="-122"/>
                <a:ea typeface="微软雅黑" panose="020b0503020204020204" pitchFamily="34" charset="-122"/>
              </a:rPr>
              <a:t>②本文</a:t>
            </a:r>
            <a:r>
              <a:rPr lang="zh-CN" altLang="en-US" b="1">
                <a:latin typeface="微软雅黑" panose="020b0503020204020204" pitchFamily="34" charset="-122"/>
                <a:ea typeface="微软雅黑" panose="020b0503020204020204" pitchFamily="34" charset="-122"/>
              </a:rPr>
              <a:t>引发的关于真理标准问题的大讨论，冲破了</a:t>
            </a:r>
            <a:r>
              <a:rPr lang="zh-CN" altLang="en-US" b="1" smtClean="0">
                <a:latin typeface="微软雅黑" panose="020b0503020204020204" pitchFamily="34" charset="-122"/>
                <a:ea typeface="微软雅黑" panose="020b0503020204020204" pitchFamily="34" charset="-122"/>
              </a:rPr>
              <a:t>“两个凡是”</a:t>
            </a:r>
            <a:r>
              <a:rPr lang="zh-CN" altLang="en-US" b="1">
                <a:latin typeface="微软雅黑" panose="020b0503020204020204" pitchFamily="34" charset="-122"/>
                <a:ea typeface="微软雅黑" panose="020b0503020204020204" pitchFamily="34" charset="-122"/>
              </a:rPr>
              <a:t>的严重束缚，推动了全国性的马克思主义思想解放运动</a:t>
            </a:r>
            <a:r>
              <a:rPr lang="zh-CN" altLang="en-US" b="1" smtClean="0">
                <a:latin typeface="微软雅黑" panose="020b0503020204020204" pitchFamily="34" charset="-122"/>
                <a:ea typeface="微软雅黑" panose="020b0503020204020204" pitchFamily="34" charset="-122"/>
              </a:rPr>
              <a:t>，为</a:t>
            </a:r>
            <a:r>
              <a:rPr lang="zh-CN" altLang="en-US" b="1">
                <a:latin typeface="微软雅黑" panose="020b0503020204020204" pitchFamily="34" charset="-122"/>
                <a:ea typeface="微软雅黑" panose="020b0503020204020204" pitchFamily="34" charset="-122"/>
              </a:rPr>
              <a:t>党的十一届三中全会的召开做了重要的思想准备，是十一</a:t>
            </a:r>
            <a:r>
              <a:rPr lang="zh-CN" altLang="en-US" b="1" smtClean="0">
                <a:latin typeface="微软雅黑" panose="020b0503020204020204" pitchFamily="34" charset="-122"/>
                <a:ea typeface="微软雅黑" panose="020b0503020204020204" pitchFamily="34" charset="-122"/>
              </a:rPr>
              <a:t>届三中全会</a:t>
            </a:r>
            <a:r>
              <a:rPr lang="zh-CN" altLang="en-US" b="1">
                <a:latin typeface="微软雅黑" panose="020b0503020204020204" pitchFamily="34" charset="-122"/>
                <a:ea typeface="微软雅黑" panose="020b0503020204020204" pitchFamily="34" charset="-122"/>
              </a:rPr>
              <a:t>实现中华人民共和国成立以来党的历史上具有深远</a:t>
            </a:r>
            <a:r>
              <a:rPr lang="zh-CN" altLang="en-US" b="1" smtClean="0">
                <a:latin typeface="微软雅黑" panose="020b0503020204020204" pitchFamily="34" charset="-122"/>
                <a:ea typeface="微软雅黑" panose="020b0503020204020204" pitchFamily="34" charset="-122"/>
              </a:rPr>
              <a:t>意义</a:t>
            </a:r>
            <a:r>
              <a:rPr lang="zh-CN" altLang="en-US" b="1">
                <a:latin typeface="微软雅黑" panose="020b0503020204020204" pitchFamily="34" charset="-122"/>
                <a:ea typeface="微软雅黑" panose="020b0503020204020204" pitchFamily="34" charset="-122"/>
              </a:rPr>
              <a:t>的伟大转折的思想先导。这场大讨论，为党重新确立</a:t>
            </a:r>
            <a:r>
              <a:rPr lang="zh-CN" altLang="en-US" b="1" smtClean="0">
                <a:latin typeface="微软雅黑" panose="020b0503020204020204" pitchFamily="34" charset="-122"/>
                <a:ea typeface="微软雅黑" panose="020b0503020204020204" pitchFamily="34" charset="-122"/>
              </a:rPr>
              <a:t>马克思主义</a:t>
            </a:r>
            <a:r>
              <a:rPr lang="zh-CN" altLang="en-US" b="1">
                <a:latin typeface="微软雅黑" panose="020b0503020204020204" pitchFamily="34" charset="-122"/>
                <a:ea typeface="微软雅黑" panose="020b0503020204020204" pitchFamily="34" charset="-122"/>
              </a:rPr>
              <a:t>的思想路线、政治路线和组织路线奠定了思想基础</a:t>
            </a:r>
            <a:r>
              <a:rPr lang="zh-CN" altLang="en-US" b="1" smtClean="0">
                <a:latin typeface="微软雅黑" panose="020b0503020204020204" pitchFamily="34" charset="-122"/>
                <a:ea typeface="微软雅黑" panose="020b0503020204020204" pitchFamily="34" charset="-122"/>
              </a:rPr>
              <a:t>。</a:t>
            </a:r>
            <a:endParaRPr lang="zh-CN" altLang="en-US" b="1" smtClean="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856615" y="1503680"/>
            <a:ext cx="675005" cy="5095240"/>
          </a:xfrm>
          <a:prstGeom prst="rect">
            <a:avLst/>
          </a:prstGeom>
          <a:noFill/>
        </p:spPr>
        <p:txBody>
          <a:bodyPr vert="eaVert" wrap="square" rtlCol="0">
            <a:spAutoFit/>
          </a:bodyPr>
          <a:lstStyle/>
          <a:p>
            <a:r>
              <a:rPr lang="zh-CN" altLang="en-US" sz="3200" b="1">
                <a:solidFill>
                  <a:srgbClr val="96401E"/>
                </a:solidFill>
                <a:latin typeface="华文中宋" panose="02010600040101010101" pitchFamily="2" charset="-122"/>
                <a:ea typeface="华文中宋" panose="02010600040101010101" pitchFamily="2" charset="-122"/>
              </a:rPr>
              <a:t>实践是检验真理的唯一标准</a:t>
            </a:r>
            <a:endParaRPr lang="zh-CN" altLang="en-US" sz="3200" b="1">
              <a:solidFill>
                <a:srgbClr val="96401E"/>
              </a:solidFill>
              <a:latin typeface="华文中宋" panose="02010600040101010101" pitchFamily="2" charset="-122"/>
              <a:ea typeface="华文中宋" panose="02010600040101010101" pitchFamily="2" charset="-122"/>
            </a:endParaRPr>
          </a:p>
        </p:txBody>
      </p:sp>
      <p:cxnSp>
        <p:nvCxnSpPr>
          <p:cNvPr id="8" name="连接符: 肘形 7"/>
          <p:cNvCxnSpPr/>
          <p:nvPr/>
        </p:nvCxnSpPr>
        <p:spPr>
          <a:xfrm flipV="1">
            <a:off x="1531620" y="2406015"/>
            <a:ext cx="655955" cy="1634490"/>
          </a:xfrm>
          <a:prstGeom prst="bentConnector3">
            <a:avLst>
              <a:gd name="adj1" fmla="val 50048"/>
            </a:avLst>
          </a:prstGeom>
          <a:ln w="38100">
            <a:solidFill>
              <a:srgbClr val="96401E"/>
            </a:solidFill>
            <a:tailEnd type="triangle"/>
          </a:ln>
        </p:spPr>
        <p:style>
          <a:lnRef idx="1">
            <a:schemeClr val="accent1"/>
          </a:lnRef>
          <a:fillRef idx="0">
            <a:schemeClr val="accent1"/>
          </a:fillRef>
          <a:effectRef idx="0">
            <a:schemeClr val="accent1"/>
          </a:effectRef>
          <a:fontRef idx="minor">
            <a:schemeClr val="tx1"/>
          </a:fontRef>
        </p:style>
      </p:cxnSp>
      <p:cxnSp>
        <p:nvCxnSpPr>
          <p:cNvPr id="9" name="连接符: 肘形 8"/>
          <p:cNvCxnSpPr/>
          <p:nvPr/>
        </p:nvCxnSpPr>
        <p:spPr>
          <a:xfrm>
            <a:off x="1531620" y="4062095"/>
            <a:ext cx="655955" cy="1488440"/>
          </a:xfrm>
          <a:prstGeom prst="bentConnector3">
            <a:avLst>
              <a:gd name="adj1" fmla="val 50048"/>
            </a:avLst>
          </a:prstGeom>
          <a:ln w="38100">
            <a:solidFill>
              <a:srgbClr val="96401E"/>
            </a:solidFill>
            <a:tailEnd type="triangle"/>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187834" y="2094032"/>
            <a:ext cx="1909008" cy="644854"/>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96401E"/>
                </a:solidFill>
                <a:latin typeface="宋体" panose="02010600030101010101" pitchFamily="2" charset="-122"/>
                <a:ea typeface="宋体" panose="02010600030101010101" pitchFamily="2" charset="-122"/>
              </a:rPr>
              <a:t>提出问题</a:t>
            </a:r>
            <a:endParaRPr lang="zh-CN" altLang="en-US" sz="2800" b="1">
              <a:solidFill>
                <a:srgbClr val="96401E"/>
              </a:solidFill>
              <a:latin typeface="宋体" panose="02010600030101010101" pitchFamily="2" charset="-122"/>
              <a:ea typeface="宋体" panose="02010600030101010101" pitchFamily="2" charset="-122"/>
            </a:endParaRPr>
          </a:p>
        </p:txBody>
      </p:sp>
      <p:cxnSp>
        <p:nvCxnSpPr>
          <p:cNvPr id="17" name="直接箭头连接符 16"/>
          <p:cNvCxnSpPr/>
          <p:nvPr/>
        </p:nvCxnSpPr>
        <p:spPr>
          <a:xfrm>
            <a:off x="4096207" y="2406299"/>
            <a:ext cx="408305" cy="2540"/>
          </a:xfrm>
          <a:prstGeom prst="straightConnector1">
            <a:avLst/>
          </a:prstGeom>
          <a:ln w="38100">
            <a:solidFill>
              <a:srgbClr val="96401E"/>
            </a:solidFill>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504690" y="2096770"/>
            <a:ext cx="5186680" cy="645160"/>
          </a:xfrm>
          <a:prstGeom prst="rect">
            <a:avLst/>
          </a:prstGeom>
        </p:spPr>
        <p:style>
          <a:lnRef idx="2">
            <a:schemeClr val="dk1"/>
          </a:lnRef>
          <a:fillRef idx="1">
            <a:schemeClr val="lt1"/>
          </a:fillRef>
          <a:effectRef idx="0">
            <a:schemeClr val="dk1"/>
          </a:effectRef>
          <a:fontRef idx="minor">
            <a:schemeClr val="dk1"/>
          </a:fontRef>
        </p:style>
        <p:txBody>
          <a:bodyPr wrap="square" anchor="ctr">
            <a:noAutofit/>
          </a:bodyPr>
          <a:lstStyle/>
          <a:p>
            <a:pPr>
              <a:lnSpc>
                <a:spcPct val="120000"/>
              </a:lnSpc>
            </a:pPr>
            <a:r>
              <a:rPr lang="zh-CN" altLang="en-US" sz="2800">
                <a:latin typeface="楷体" panose="02010609060101010101" pitchFamily="49" charset="-122"/>
                <a:ea typeface="楷体" panose="02010609060101010101" pitchFamily="49" charset="-122"/>
              </a:rPr>
              <a:t>检验真理的标准只能是社会实践</a:t>
            </a:r>
            <a:endParaRPr lang="zh-CN" altLang="en-US" sz="2800">
              <a:latin typeface="楷体" panose="02010609060101010101" pitchFamily="49" charset="-122"/>
              <a:ea typeface="楷体" panose="02010609060101010101" pitchFamily="49" charset="-122"/>
            </a:endParaRPr>
          </a:p>
        </p:txBody>
      </p:sp>
      <p:sp>
        <p:nvSpPr>
          <p:cNvPr id="15" name="矩形 14"/>
          <p:cNvSpPr/>
          <p:nvPr/>
        </p:nvSpPr>
        <p:spPr>
          <a:xfrm>
            <a:off x="2187834" y="3511824"/>
            <a:ext cx="1909008" cy="1079500"/>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96401E"/>
                </a:solidFill>
                <a:latin typeface="宋体" panose="02010600030101010101" pitchFamily="2" charset="-122"/>
                <a:ea typeface="宋体" panose="02010600030101010101" pitchFamily="2" charset="-122"/>
              </a:rPr>
              <a:t>分析问题</a:t>
            </a:r>
            <a:endParaRPr lang="zh-CN" altLang="en-US" sz="2800" b="1">
              <a:solidFill>
                <a:srgbClr val="96401E"/>
              </a:solidFill>
              <a:latin typeface="宋体" panose="02010600030101010101" pitchFamily="2" charset="-122"/>
              <a:ea typeface="宋体" panose="02010600030101010101" pitchFamily="2" charset="-122"/>
            </a:endParaRPr>
          </a:p>
        </p:txBody>
      </p:sp>
      <p:cxnSp>
        <p:nvCxnSpPr>
          <p:cNvPr id="13" name="连接符: 肘形 12"/>
          <p:cNvCxnSpPr/>
          <p:nvPr/>
        </p:nvCxnSpPr>
        <p:spPr>
          <a:xfrm flipV="1">
            <a:off x="4096385" y="3472180"/>
            <a:ext cx="408305" cy="579120"/>
          </a:xfrm>
          <a:prstGeom prst="bentConnector3">
            <a:avLst>
              <a:gd name="adj1" fmla="val 50078"/>
            </a:avLst>
          </a:prstGeom>
          <a:ln w="38100">
            <a:solidFill>
              <a:srgbClr val="96401E"/>
            </a:solidFill>
            <a:tailEnd type="triangle"/>
          </a:ln>
        </p:spPr>
        <p:style>
          <a:lnRef idx="1">
            <a:schemeClr val="accent1"/>
          </a:lnRef>
          <a:fillRef idx="0">
            <a:schemeClr val="accent1"/>
          </a:fillRef>
          <a:effectRef idx="0">
            <a:schemeClr val="accent1"/>
          </a:effectRef>
          <a:fontRef idx="minor">
            <a:schemeClr val="tx1"/>
          </a:fontRef>
        </p:style>
      </p:cxnSp>
      <p:cxnSp>
        <p:nvCxnSpPr>
          <p:cNvPr id="14" name="连接符: 肘形 13"/>
          <p:cNvCxnSpPr/>
          <p:nvPr/>
        </p:nvCxnSpPr>
        <p:spPr>
          <a:xfrm>
            <a:off x="4096385" y="4074795"/>
            <a:ext cx="408305" cy="585470"/>
          </a:xfrm>
          <a:prstGeom prst="bentConnector3">
            <a:avLst>
              <a:gd name="adj1" fmla="val 50078"/>
            </a:avLst>
          </a:prstGeom>
          <a:ln w="38100">
            <a:solidFill>
              <a:srgbClr val="96401E"/>
            </a:solidFill>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504690" y="2868930"/>
            <a:ext cx="5259070" cy="1206500"/>
          </a:xfrm>
          <a:prstGeom prst="rect">
            <a:avLst/>
          </a:prstGeom>
        </p:spPr>
        <p:style>
          <a:lnRef idx="2">
            <a:schemeClr val="dk1"/>
          </a:lnRef>
          <a:fillRef idx="1">
            <a:schemeClr val="lt1"/>
          </a:fillRef>
          <a:effectRef idx="0">
            <a:schemeClr val="dk1"/>
          </a:effectRef>
          <a:fontRef idx="minor">
            <a:schemeClr val="dk1"/>
          </a:fontRef>
        </p:style>
        <p:txBody>
          <a:bodyPr wrap="square" anchor="ctr">
            <a:noAutofit/>
          </a:bodyPr>
          <a:lstStyle/>
          <a:p>
            <a:pPr>
              <a:lnSpc>
                <a:spcPct val="120000"/>
              </a:lnSpc>
            </a:pPr>
            <a:r>
              <a:rPr lang="zh-CN" altLang="en-US" sz="2800">
                <a:latin typeface="楷体" panose="02010609060101010101" pitchFamily="49" charset="-122"/>
                <a:ea typeface="楷体" panose="02010609060101010101" pitchFamily="49" charset="-122"/>
              </a:rPr>
              <a:t>理论与实践的统一，是马克思主义的一个最基本原则</a:t>
            </a:r>
            <a:endParaRPr lang="zh-CN" altLang="en-US" sz="2800">
              <a:latin typeface="楷体" panose="02010609060101010101" pitchFamily="49" charset="-122"/>
              <a:ea typeface="楷体" panose="02010609060101010101" pitchFamily="49" charset="-122"/>
            </a:endParaRPr>
          </a:p>
        </p:txBody>
      </p:sp>
      <p:sp>
        <p:nvSpPr>
          <p:cNvPr id="11" name="文本框 10"/>
          <p:cNvSpPr txBox="1"/>
          <p:nvPr/>
        </p:nvSpPr>
        <p:spPr>
          <a:xfrm>
            <a:off x="4504690" y="4314190"/>
            <a:ext cx="6329045" cy="645160"/>
          </a:xfrm>
          <a:prstGeom prst="rect">
            <a:avLst/>
          </a:prstGeom>
        </p:spPr>
        <p:style>
          <a:lnRef idx="2">
            <a:schemeClr val="dk1"/>
          </a:lnRef>
          <a:fillRef idx="1">
            <a:schemeClr val="lt1"/>
          </a:fillRef>
          <a:effectRef idx="0">
            <a:schemeClr val="dk1"/>
          </a:effectRef>
          <a:fontRef idx="minor">
            <a:schemeClr val="dk1"/>
          </a:fontRef>
        </p:style>
        <p:txBody>
          <a:bodyPr wrap="square" anchor="ctr">
            <a:noAutofit/>
          </a:bodyPr>
          <a:lstStyle/>
          <a:p>
            <a:pPr>
              <a:lnSpc>
                <a:spcPct val="120000"/>
              </a:lnSpc>
            </a:pPr>
            <a:r>
              <a:rPr lang="zh-CN" altLang="en-US" sz="2800">
                <a:latin typeface="楷体" panose="02010609060101010101" pitchFamily="49" charset="-122"/>
                <a:ea typeface="楷体" panose="02010609060101010101" pitchFamily="49" charset="-122"/>
              </a:rPr>
              <a:t>革命导师是坚持用实践检验真理的榜样</a:t>
            </a:r>
            <a:endParaRPr lang="zh-CN" altLang="en-US" sz="2800">
              <a:latin typeface="楷体" panose="02010609060101010101" pitchFamily="49" charset="-122"/>
              <a:ea typeface="楷体" panose="02010609060101010101" pitchFamily="49" charset="-122"/>
            </a:endParaRPr>
          </a:p>
        </p:txBody>
      </p:sp>
      <p:sp>
        <p:nvSpPr>
          <p:cNvPr id="6" name="矩形 5"/>
          <p:cNvSpPr/>
          <p:nvPr/>
        </p:nvSpPr>
        <p:spPr>
          <a:xfrm>
            <a:off x="2187834" y="5217072"/>
            <a:ext cx="1909008" cy="644855"/>
          </a:xfrm>
          <a:prstGeom prst="rect">
            <a:avLst/>
          </a:prstGeom>
          <a:solidFill>
            <a:schemeClr val="accent2">
              <a:lumMod val="20000"/>
              <a:lumOff val="80000"/>
            </a:schemeClr>
          </a:solidFill>
          <a:ln>
            <a:solidFill>
              <a:srgbClr val="9640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96401E"/>
                </a:solidFill>
                <a:latin typeface="宋体" panose="02010600030101010101" pitchFamily="2" charset="-122"/>
                <a:ea typeface="宋体" panose="02010600030101010101" pitchFamily="2" charset="-122"/>
              </a:rPr>
              <a:t>解决问题</a:t>
            </a:r>
            <a:endParaRPr lang="zh-CN" altLang="en-US" sz="2800" b="1">
              <a:solidFill>
                <a:srgbClr val="96401E"/>
              </a:solidFill>
              <a:latin typeface="宋体" panose="02010600030101010101" pitchFamily="2" charset="-122"/>
              <a:ea typeface="宋体" panose="02010600030101010101" pitchFamily="2" charset="-122"/>
            </a:endParaRPr>
          </a:p>
        </p:txBody>
      </p:sp>
      <p:cxnSp>
        <p:nvCxnSpPr>
          <p:cNvPr id="20" name="直接箭头连接符 19"/>
          <p:cNvCxnSpPr/>
          <p:nvPr/>
        </p:nvCxnSpPr>
        <p:spPr>
          <a:xfrm>
            <a:off x="4096207" y="5528705"/>
            <a:ext cx="408305" cy="0"/>
          </a:xfrm>
          <a:prstGeom prst="straightConnector1">
            <a:avLst/>
          </a:prstGeom>
          <a:ln w="38100">
            <a:solidFill>
              <a:srgbClr val="96401E"/>
            </a:solidFill>
            <a:tailEnd type="triangle"/>
          </a:ln>
        </p:spPr>
        <p:style>
          <a:lnRef idx="1">
            <a:schemeClr val="accent1"/>
          </a:lnRef>
          <a:fillRef idx="0">
            <a:schemeClr val="accent1"/>
          </a:fillRef>
          <a:effectRef idx="0">
            <a:schemeClr val="accent1"/>
          </a:effectRef>
          <a:fontRef idx="minor">
            <a:schemeClr val="tx1"/>
          </a:fontRef>
        </p:style>
      </p:cxnSp>
      <p:cxnSp>
        <p:nvCxnSpPr>
          <p:cNvPr id="2" name="直接箭头连接符 1"/>
          <p:cNvCxnSpPr/>
          <p:nvPr/>
        </p:nvCxnSpPr>
        <p:spPr>
          <a:xfrm>
            <a:off x="1846402" y="3978035"/>
            <a:ext cx="408305" cy="0"/>
          </a:xfrm>
          <a:prstGeom prst="straightConnector1">
            <a:avLst/>
          </a:prstGeom>
          <a:ln w="38100">
            <a:solidFill>
              <a:srgbClr val="96401E"/>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504690" y="5217160"/>
            <a:ext cx="6329680" cy="645160"/>
          </a:xfrm>
          <a:prstGeom prst="rect">
            <a:avLst/>
          </a:prstGeom>
        </p:spPr>
        <p:style>
          <a:lnRef idx="2">
            <a:schemeClr val="dk1"/>
          </a:lnRef>
          <a:fillRef idx="1">
            <a:schemeClr val="lt1"/>
          </a:fillRef>
          <a:effectRef idx="0">
            <a:schemeClr val="dk1"/>
          </a:effectRef>
          <a:fontRef idx="minor">
            <a:schemeClr val="dk1"/>
          </a:fontRef>
        </p:style>
        <p:txBody>
          <a:bodyPr wrap="square" anchor="ctr">
            <a:noAutofit/>
          </a:bodyPr>
          <a:lstStyle/>
          <a:p>
            <a:pPr algn="ctr">
              <a:lnSpc>
                <a:spcPct val="120000"/>
              </a:lnSpc>
            </a:pPr>
            <a:r>
              <a:rPr lang="zh-CN" altLang="en-US" sz="2800">
                <a:latin typeface="楷体" panose="02010609060101010101" pitchFamily="49" charset="-122"/>
                <a:ea typeface="楷体" panose="02010609060101010101" pitchFamily="49" charset="-122"/>
              </a:rPr>
              <a:t>任何理论都要不断接受实践的检验</a:t>
            </a:r>
            <a:endParaRPr lang="zh-CN" altLang="en-US" sz="280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5" grpId="0"/>
      <p:bldP spid="10" grpId="0"/>
      <p:bldP spid="11" grpId="0"/>
      <p:bldP spid="6" grpId="0"/>
      <p:bldP spid="1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4660213" y="727122"/>
            <a:ext cx="3304318" cy="1182727"/>
          </a:xfrm>
          <a:prstGeom prst="rect">
            <a:avLst/>
          </a:prstGeom>
        </p:spPr>
      </p:pic>
      <p:sp>
        <p:nvSpPr>
          <p:cNvPr id="3" name="矩形 2"/>
          <p:cNvSpPr/>
          <p:nvPr/>
        </p:nvSpPr>
        <p:spPr>
          <a:xfrm>
            <a:off x="482600" y="1733886"/>
            <a:ext cx="11214100" cy="4389351"/>
          </a:xfrm>
          <a:prstGeom prst="rect">
            <a:avLst/>
          </a:prstGeom>
          <a:solidFill>
            <a:schemeClr val="bg1"/>
          </a:solidFill>
          <a:ln w="76200">
            <a:solidFill>
              <a:schemeClr val="tx1">
                <a:lumMod val="75000"/>
                <a:lumOff val="25000"/>
              </a:schemeClr>
            </a:solidFill>
          </a:ln>
          <a:effectLst>
            <a:outerShdw blurRad="304800" dist="38100" dir="5400000" algn="t" rotWithShape="0">
              <a:prstClr val="black">
                <a:alpha val="23000"/>
              </a:prstClr>
            </a:outerShdw>
          </a:effectLst>
        </p:spPr>
        <p:txBody>
          <a:bodyPr wrap="square" lIns="360000" tIns="45720" rIns="3960000" bIns="45720" anchor="ctr">
            <a:noAutofit/>
          </a:bodyPr>
          <a:lstStyle/>
          <a:p>
            <a:pPr>
              <a:lnSpc>
                <a:spcPct val="130000"/>
              </a:lnSpc>
              <a:spcAft>
                <a:spcPts val="1000"/>
              </a:spcAft>
            </a:pPr>
            <a:r>
              <a:rPr lang="en-US" altLang="zh-CN" sz="3200">
                <a:latin typeface="华文中宋" panose="02010600040101010101" pitchFamily="2" charset="-122"/>
                <a:ea typeface="华文中宋" panose="02010600040101010101" pitchFamily="2" charset="-122"/>
                <a:cs typeface="+mn-ea"/>
                <a:sym typeface="宋体" panose="02010600030101010101" pitchFamily="2" charset="-122"/>
              </a:rPr>
              <a:t>    </a:t>
            </a:r>
            <a:r>
              <a:rPr lang="zh-CN" altLang="en-US" sz="3200">
                <a:latin typeface="华文中宋" panose="02010600040101010101" pitchFamily="2" charset="-122"/>
                <a:ea typeface="华文中宋" panose="02010600040101010101" pitchFamily="2" charset="-122"/>
                <a:cs typeface="+mn-ea"/>
                <a:sym typeface="宋体" panose="02010600030101010101" pitchFamily="2" charset="-122"/>
              </a:rPr>
              <a:t>文章论述了马克思列宁主义的</a:t>
            </a:r>
            <a:r>
              <a:rPr lang="zh-CN" altLang="en-US" sz="3200">
                <a:solidFill>
                  <a:srgbClr val="FF0000"/>
                </a:solidFill>
                <a:latin typeface="华文中宋" panose="02010600040101010101" pitchFamily="2" charset="-122"/>
                <a:ea typeface="华文中宋" panose="02010600040101010101" pitchFamily="2" charset="-122"/>
                <a:cs typeface="+mn-ea"/>
                <a:sym typeface="宋体" panose="02010600030101010101" pitchFamily="2" charset="-122"/>
              </a:rPr>
              <a:t>实践第一</a:t>
            </a:r>
            <a:r>
              <a:rPr lang="zh-CN" altLang="en-US" sz="3200">
                <a:latin typeface="华文中宋" panose="02010600040101010101" pitchFamily="2" charset="-122"/>
                <a:ea typeface="华文中宋" panose="02010600040101010101" pitchFamily="2" charset="-122"/>
                <a:cs typeface="+mn-ea"/>
                <a:sym typeface="宋体" panose="02010600030101010101" pitchFamily="2" charset="-122"/>
              </a:rPr>
              <a:t>的观点，明确地指出检验真理的标准只能是社会实践，</a:t>
            </a:r>
            <a:r>
              <a:rPr lang="zh-CN" altLang="en-US" sz="3200">
                <a:solidFill>
                  <a:srgbClr val="FF0000"/>
                </a:solidFill>
                <a:latin typeface="华文中宋" panose="02010600040101010101" pitchFamily="2" charset="-122"/>
                <a:ea typeface="华文中宋" panose="02010600040101010101" pitchFamily="2" charset="-122"/>
                <a:cs typeface="+mn-ea"/>
                <a:sym typeface="宋体" panose="02010600030101010101" pitchFamily="2" charset="-122"/>
              </a:rPr>
              <a:t>理论与实践的统一</a:t>
            </a:r>
            <a:r>
              <a:rPr lang="zh-CN" altLang="en-US" sz="3200">
                <a:latin typeface="华文中宋" panose="02010600040101010101" pitchFamily="2" charset="-122"/>
                <a:ea typeface="华文中宋" panose="02010600040101010101" pitchFamily="2" charset="-122"/>
                <a:cs typeface="+mn-ea"/>
                <a:sym typeface="宋体" panose="02010600030101010101" pitchFamily="2" charset="-122"/>
              </a:rPr>
              <a:t>是马克思主义的一个最基本的原则，任何理论都要不断接受</a:t>
            </a:r>
            <a:r>
              <a:rPr lang="zh-CN" altLang="en-US" sz="3200">
                <a:solidFill>
                  <a:srgbClr val="FF0000"/>
                </a:solidFill>
                <a:latin typeface="华文中宋" panose="02010600040101010101" pitchFamily="2" charset="-122"/>
                <a:ea typeface="华文中宋" panose="02010600040101010101" pitchFamily="2" charset="-122"/>
                <a:cs typeface="+mn-ea"/>
                <a:sym typeface="宋体" panose="02010600030101010101" pitchFamily="2" charset="-122"/>
              </a:rPr>
              <a:t>实践的检验</a:t>
            </a:r>
            <a:r>
              <a:rPr lang="zh-CN" altLang="en-US" sz="3200">
                <a:latin typeface="华文中宋" panose="02010600040101010101" pitchFamily="2" charset="-122"/>
                <a:ea typeface="华文中宋" panose="02010600040101010101" pitchFamily="2" charset="-122"/>
                <a:cs typeface="+mn-ea"/>
                <a:sym typeface="宋体" panose="02010600030101010101" pitchFamily="2" charset="-122"/>
              </a:rPr>
              <a:t>。</a:t>
            </a:r>
            <a:endParaRPr lang="zh-CN" altLang="en-US" sz="3200">
              <a:latin typeface="华文中宋" panose="02010600040101010101" pitchFamily="2" charset="-122"/>
              <a:ea typeface="华文中宋" panose="02010600040101010101" pitchFamily="2" charset="-122"/>
              <a:cs typeface="+mn-ea"/>
              <a:sym typeface="宋体" panose="02010600030101010101" pitchFamily="2" charset="-122"/>
            </a:endParaRPr>
          </a:p>
        </p:txBody>
      </p:sp>
      <p:pic>
        <p:nvPicPr>
          <p:cNvPr id="5" name="图片 4"/>
          <p:cNvPicPr>
            <a:picLocks noChangeAspect="1"/>
          </p:cNvPicPr>
          <p:nvPr/>
        </p:nvPicPr>
        <p:blipFill>
          <a:blip r:embed="rId3"/>
          <a:stretch>
            <a:fillRect/>
          </a:stretch>
        </p:blipFill>
        <p:spPr>
          <a:xfrm>
            <a:off x="8255000" y="2349500"/>
            <a:ext cx="2448560" cy="3432810"/>
          </a:xfrm>
          <a:prstGeom prst="rect">
            <a:avLst/>
          </a:pr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1413570"/>
            <a:ext cx="11412000" cy="1341561"/>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文章的第一部分是主体部分，读后思考以下问题：</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请梳理第二段的论述思路。</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6" name="矩形 25"/>
          <p:cNvSpPr/>
          <p:nvPr/>
        </p:nvSpPr>
        <p:spPr>
          <a:xfrm>
            <a:off x="1270670" y="206224"/>
            <a:ext cx="10081120" cy="706755"/>
          </a:xfrm>
          <a:prstGeom prst="rect">
            <a:avLst/>
          </a:prstGeom>
        </p:spPr>
        <p:txBody>
          <a:bodyPr wrap="square">
            <a:spAutoFit/>
            <a:scene3d>
              <a:camera prst="orthographicFront"/>
              <a:lightRig rig="threePt" dir="t"/>
            </a:scene3d>
          </a:bodyPr>
          <a:lstStyle/>
          <a:p>
            <a:r>
              <a:rPr lang="zh-CN" altLang="zh-CN" sz="4000" b="1" kern="100">
                <a:ln w="22225">
                  <a:solidFill>
                    <a:schemeClr val="accent2"/>
                  </a:solidFill>
                  <a:prstDash val="solid"/>
                </a:ln>
                <a:solidFill>
                  <a:schemeClr val="accent2">
                    <a:lumMod val="40000"/>
                    <a:lumOff val="60000"/>
                  </a:schemeClr>
                </a:solidFill>
                <a:effectLst/>
                <a:latin typeface="Times New Roman" panose="02020603050405020304" pitchFamily="18" charset="0"/>
                <a:ea typeface="微软雅黑" panose="020b0503020204020204" pitchFamily="34" charset="-122"/>
                <a:cs typeface="Times New Roman" panose="02020603050405020304" pitchFamily="18" charset="0"/>
              </a:rPr>
              <a:t>把握论证，体会语言</a:t>
            </a:r>
            <a:endParaRPr lang="zh-CN" altLang="zh-CN" sz="4000" b="1" kern="100">
              <a:ln w="22225">
                <a:solidFill>
                  <a:schemeClr val="accent2"/>
                </a:solidFill>
                <a:prstDash val="solid"/>
              </a:ln>
              <a:solidFill>
                <a:schemeClr val="accent2">
                  <a:lumMod val="40000"/>
                  <a:lumOff val="60000"/>
                </a:schemeClr>
              </a:solidFill>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90565" y="48087"/>
            <a:ext cx="1146085" cy="1023075"/>
          </a:xfrm>
          <a:prstGeom prst="rect">
            <a:avLst/>
          </a:prstGeom>
        </p:spPr>
      </p:pic>
      <p:cxnSp>
        <p:nvCxnSpPr>
          <p:cNvPr id="28" name="直接连接符 27"/>
          <p:cNvCxnSpPr/>
          <p:nvPr/>
        </p:nvCxnSpPr>
        <p:spPr>
          <a:xfrm>
            <a:off x="1342678" y="833232"/>
            <a:ext cx="102251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89206" y="2781722"/>
            <a:ext cx="11412000" cy="2607421"/>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800" kern="100">
                <a:solidFill>
                  <a:srgbClr val="C00000"/>
                </a:solidFill>
                <a:latin typeface="Times New Roman" panose="02020603050405020304" pitchFamily="18" charset="0"/>
                <a:cs typeface="Times New Roman" panose="02020603050405020304" pitchFamily="18" charset="0"/>
              </a:rPr>
              <a:t>本段开头一句提出论点。然后分三点展开：解释什么是真理；作为检验真理的标准，就不能到主观领域内去寻找；作为检验真理的标准，必须具有把人的思想和客观世界联系起来的特性。最后，得出结论，回扣论点，正是实践，也只有实践，才能够完成检验真理的任务。</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1125538"/>
            <a:ext cx="11412000" cy="695231"/>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(2)3</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6</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段举了哪些例子？光举前两个例子行不行？为什么？</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7" name="矩形 6"/>
          <p:cNvSpPr/>
          <p:nvPr/>
        </p:nvSpPr>
        <p:spPr>
          <a:xfrm>
            <a:off x="389206" y="1854949"/>
            <a:ext cx="11412000" cy="2607421"/>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800" kern="100">
                <a:solidFill>
                  <a:srgbClr val="C00000"/>
                </a:solidFill>
                <a:latin typeface="宋体" panose="02010600030101010101" pitchFamily="2" charset="-122"/>
                <a:cs typeface="Times New Roman" panose="02020603050405020304" pitchFamily="18" charset="0"/>
              </a:rPr>
              <a:t>①</a:t>
            </a:r>
            <a:r>
              <a:rPr lang="zh-CN" altLang="zh-CN" sz="2800" kern="100">
                <a:solidFill>
                  <a:srgbClr val="C00000"/>
                </a:solidFill>
                <a:latin typeface="Times New Roman" panose="02020603050405020304" pitchFamily="18" charset="0"/>
                <a:cs typeface="Times New Roman" panose="02020603050405020304" pitchFamily="18" charset="0"/>
              </a:rPr>
              <a:t>举了四个例子：门捷列夫的元素周期表、哥白尼的太阳系学说、马克思主义和毛泽东思想。</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solidFill>
                  <a:srgbClr val="C00000"/>
                </a:solidFill>
                <a:latin typeface="宋体" panose="02010600030101010101" pitchFamily="2" charset="-122"/>
                <a:cs typeface="Times New Roman" panose="02020603050405020304" pitchFamily="18" charset="0"/>
              </a:rPr>
              <a:t>②</a:t>
            </a:r>
            <a:r>
              <a:rPr lang="zh-CN" altLang="zh-CN" sz="2800" kern="100">
                <a:solidFill>
                  <a:srgbClr val="C00000"/>
                </a:solidFill>
                <a:latin typeface="Times New Roman" panose="02020603050405020304" pitchFamily="18" charset="0"/>
                <a:cs typeface="Times New Roman" panose="02020603050405020304" pitchFamily="18" charset="0"/>
              </a:rPr>
              <a:t>不行。因为前两个例子都是自然科学的例子，还要举社会科学的例子，因为该文主要是针对社会科学领域的现象而写的。</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136088"/>
            <a:ext cx="11412000" cy="695231"/>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本文论证有一个突出特点是破立结合，请结合第二部分加以说明。</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7" name="矩形 6"/>
          <p:cNvSpPr/>
          <p:nvPr/>
        </p:nvSpPr>
        <p:spPr>
          <a:xfrm>
            <a:off x="389206" y="865499"/>
            <a:ext cx="11412000" cy="5839075"/>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800" kern="100">
                <a:solidFill>
                  <a:srgbClr val="C00000"/>
                </a:solidFill>
                <a:latin typeface="Times New Roman" panose="02020603050405020304" pitchFamily="18" charset="0"/>
                <a:cs typeface="Times New Roman" panose="02020603050405020304" pitchFamily="18" charset="0"/>
              </a:rPr>
              <a:t>　第二部分第一段先破后立。在否定有些同志的</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担心</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的基础上进一步提出坚持实践是检验真理的唯一标准才能捍卫真正的科学和理论，使观点更鲜明。</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zh-CN" altLang="zh-CN" sz="2800" kern="100">
                <a:solidFill>
                  <a:srgbClr val="C00000"/>
                </a:solidFill>
                <a:latin typeface="Times New Roman" panose="02020603050405020304" pitchFamily="18" charset="0"/>
                <a:cs typeface="Times New Roman" panose="02020603050405020304" pitchFamily="18" charset="0"/>
              </a:rPr>
              <a:t>第二段与第三段同样是先破后立。第二段列举</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四人帮</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的种种谬论，从反面证明实践才是检验真理的标准；第三段正面指出马克思主义是真理，能指导实践，要掌握其精神实质。</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zh-CN" altLang="zh-CN" sz="2800" kern="100">
                <a:solidFill>
                  <a:srgbClr val="C00000"/>
                </a:solidFill>
                <a:latin typeface="Times New Roman" panose="02020603050405020304" pitchFamily="18" charset="0"/>
                <a:cs typeface="Times New Roman" panose="02020603050405020304" pitchFamily="18" charset="0"/>
              </a:rPr>
              <a:t>第四段同样是先破后立。先指出有些同志的观点，后接着解释反驳：马克思主义之所以能证明修正主义是错误的，正是因为它是从革命斗争的实践中来，又被实践证明的真理。</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321954"/>
            <a:ext cx="11412000" cy="654386"/>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600" kern="100">
                <a:latin typeface="Times New Roman" panose="02020603050405020304" pitchFamily="18" charset="0"/>
                <a:ea typeface="方正中等线简体" panose="03000509000000000000" pitchFamily="65" charset="-122"/>
                <a:cs typeface="Courier New" panose="02070309020205020404" pitchFamily="49" charset="0"/>
              </a:rPr>
              <a:t>5.</a:t>
            </a:r>
            <a:r>
              <a:rPr lang="zh-CN" altLang="zh-CN" sz="2600" kern="100">
                <a:latin typeface="Times New Roman" panose="02020603050405020304" pitchFamily="18" charset="0"/>
                <a:ea typeface="方正中等线简体" panose="03000509000000000000" pitchFamily="65" charset="-122"/>
                <a:cs typeface="Times New Roman" panose="02020603050405020304" pitchFamily="18" charset="0"/>
              </a:rPr>
              <a:t>议论文的语言要讲究准确性、鲜明性、生动性等。请结合此文分别说明</a:t>
            </a:r>
            <a:r>
              <a:rPr lang="zh-CN" altLang="zh-CN" sz="2600"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7" name="矩形 6"/>
          <p:cNvSpPr/>
          <p:nvPr/>
        </p:nvSpPr>
        <p:spPr>
          <a:xfrm>
            <a:off x="389206" y="1023372"/>
            <a:ext cx="11412000" cy="5430758"/>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6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600" kern="100">
                <a:solidFill>
                  <a:srgbClr val="C00000"/>
                </a:solidFill>
                <a:latin typeface="Times New Roman" panose="02020603050405020304" pitchFamily="18" charset="0"/>
                <a:cs typeface="Courier New" panose="02070309020205020404" pitchFamily="49" charset="0"/>
              </a:rPr>
              <a:t>(1)</a:t>
            </a:r>
            <a:r>
              <a:rPr lang="zh-CN" altLang="zh-CN" sz="2600" kern="100">
                <a:solidFill>
                  <a:srgbClr val="C00000"/>
                </a:solidFill>
                <a:latin typeface="Times New Roman" panose="02020603050405020304" pitchFamily="18" charset="0"/>
                <a:cs typeface="Times New Roman" panose="02020603050405020304" pitchFamily="18" charset="0"/>
              </a:rPr>
              <a:t>准确性。文章遣词造句，恰如其分、实事求是地反映客观现实。表达自己的观点，做到不夸张、不缩小。如</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这个标准也是这样的</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不确定</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，以便不至于使人的知识变成</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绝对</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，同时它又是这样的确定，以便同唯心主义和不可知论的一切变种进行无情的斗争</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中，</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不确定</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是指实践是不断发展的，时间处于一定的发展阶段时，对有些思想和理论还不能完全证明，对一些错误的思想也不能完全驳倒；</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确定</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是指实践是检验真理的唯一标准，以后的实践终究会驳倒错误的思想和理论。再比如反驳</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有的同志担心，坚持实践是检验真理的唯一标准，会削弱理论的意义</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的观点时，通过问答的形式，从两个方面解答有的同志的疑惑，准确严密</a:t>
            </a:r>
            <a:r>
              <a:rPr lang="zh-CN" altLang="zh-CN" sz="2600" kern="100" smtClean="0">
                <a:solidFill>
                  <a:srgbClr val="C00000"/>
                </a:solidFill>
                <a:latin typeface="Times New Roman" panose="02020603050405020304" pitchFamily="18" charset="0"/>
                <a:cs typeface="Times New Roman" panose="02020603050405020304" pitchFamily="18" charset="0"/>
              </a:rPr>
              <a:t>。</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389206" y="111076"/>
            <a:ext cx="11412000" cy="6631086"/>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600" kern="100">
                <a:solidFill>
                  <a:srgbClr val="C00000"/>
                </a:solidFill>
                <a:latin typeface="Times New Roman" panose="02020603050405020304" pitchFamily="18" charset="0"/>
                <a:cs typeface="Courier New" panose="02070309020205020404" pitchFamily="49" charset="0"/>
              </a:rPr>
              <a:t>(2)</a:t>
            </a:r>
            <a:r>
              <a:rPr lang="zh-CN" altLang="zh-CN" sz="2600" kern="100">
                <a:solidFill>
                  <a:srgbClr val="C00000"/>
                </a:solidFill>
                <a:latin typeface="Times New Roman" panose="02020603050405020304" pitchFamily="18" charset="0"/>
                <a:cs typeface="Times New Roman" panose="02020603050405020304" pitchFamily="18" charset="0"/>
              </a:rPr>
              <a:t>鲜明性。文章强调马列主义、毛泽东思想的基本原理时，旗帜鲜明，毫不模棱两可，使用了很多表达鲜明态度的词语来强调自己的观点。如标题</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实践是检验真理的唯一标准</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中，</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唯一</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一词，强调绝无仅有，说明</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检验真理的标准</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除了</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实践</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之外，别无其他途径。文章中这类表明鲜明态度的词语比比皆是，如</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科学史上的无数事实，充分地说明了这个问题</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中的</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无数</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充分</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凡是科学的理论，都不会害怕实践的检验</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中的</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凡是</a:t>
            </a:r>
            <a:r>
              <a:rPr lang="en-US" altLang="zh-CN" sz="2600" kern="100" smtClean="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都</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等。此外，文章中的词语还带有强烈的感情色彩，或褒或贬，爱憎分明。比如在批判</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四人帮</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的种种歪理邪说时，运用了</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炮制</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伪造</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胡诌</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虚构</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等词语，唾弃、鄙夷之情溢于言表；</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而且亲自作出了用实践去检验一切理论包括自己所提出的理论的光辉榜样</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，充满了对革命导师的崇敬之情</a:t>
            </a:r>
            <a:r>
              <a:rPr lang="zh-CN" altLang="zh-CN" sz="2600" kern="100" smtClean="0">
                <a:solidFill>
                  <a:srgbClr val="C00000"/>
                </a:solidFill>
                <a:latin typeface="Times New Roman" panose="02020603050405020304" pitchFamily="18" charset="0"/>
                <a:cs typeface="Times New Roman" panose="02020603050405020304" pitchFamily="18" charset="0"/>
              </a:rPr>
              <a:t>。</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389206" y="111076"/>
            <a:ext cx="11412000" cy="6485406"/>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kern="100">
                <a:solidFill>
                  <a:srgbClr val="C00000"/>
                </a:solidFill>
                <a:latin typeface="Times New Roman" panose="02020603050405020304" pitchFamily="18" charset="0"/>
                <a:cs typeface="Courier New" panose="02070309020205020404" pitchFamily="49" charset="0"/>
              </a:rPr>
              <a:t>(3)</a:t>
            </a:r>
            <a:r>
              <a:rPr lang="zh-CN" altLang="zh-CN" sz="2800" kern="100">
                <a:solidFill>
                  <a:srgbClr val="C00000"/>
                </a:solidFill>
                <a:latin typeface="Times New Roman" panose="02020603050405020304" pitchFamily="18" charset="0"/>
                <a:cs typeface="Times New Roman" panose="02020603050405020304" pitchFamily="18" charset="0"/>
              </a:rPr>
              <a:t>生动性。本文语言生动形象。文章在批判</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四人帮</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的种种歪理邪说时，用</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五花八门</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形容他们的谬论，用</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一个个都像肥皂泡那样很快破灭了</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比喻他们理论的失败，用</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自吹自擂</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描写他们不遗余力地宣扬自己谬论的丑态。这些语言生动形象，感情色彩强烈，表达了作者对</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四人帮</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的鄙夷、唾弃，使文章说理免于枯燥、抽象。文章结尾强调新时期的任务是，</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我们要完成这个伟大的任务，面临着许多新的问题，需要我们去认识，去研究；躺在马列主义、毛泽东思想的现成条文上，甚至拿现成的公式去限制、宰割、裁剪无限丰富的飞速发展的革命实践，这种态度是错误的</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躺在</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宰割</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裁剪</a:t>
            </a:r>
            <a:r>
              <a:rPr lang="en-US" altLang="zh-CN" sz="2800" kern="100">
                <a:solidFill>
                  <a:srgbClr val="C00000"/>
                </a:solidFill>
                <a:latin typeface="宋体" panose="02010600030101010101" pitchFamily="2" charset="-122"/>
                <a:cs typeface="Times New Roman" panose="02020603050405020304" pitchFamily="18" charset="0"/>
              </a:rPr>
              <a:t>”</a:t>
            </a:r>
            <a:r>
              <a:rPr lang="zh-CN" altLang="zh-CN" sz="2800" kern="100">
                <a:solidFill>
                  <a:srgbClr val="C00000"/>
                </a:solidFill>
                <a:latin typeface="Times New Roman" panose="02020603050405020304" pitchFamily="18" charset="0"/>
                <a:cs typeface="Times New Roman" panose="02020603050405020304" pitchFamily="18" charset="0"/>
              </a:rPr>
              <a:t>等词语生动形象，是对脱离实践、故步自封、思想僵化的所谓马克思主义者的辛辣讽刺。</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89206" y="324119"/>
            <a:ext cx="11412000" cy="654386"/>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600" kern="100">
                <a:latin typeface="Times New Roman" panose="02020603050405020304" pitchFamily="18" charset="0"/>
                <a:ea typeface="方正中等线简体" panose="03000509000000000000" pitchFamily="65" charset="-122"/>
                <a:cs typeface="Courier New" panose="02070309020205020404" pitchFamily="49" charset="0"/>
              </a:rPr>
              <a:t>6.</a:t>
            </a:r>
            <a:r>
              <a:rPr lang="zh-CN" altLang="zh-CN" sz="2600" kern="100">
                <a:latin typeface="Times New Roman" panose="02020603050405020304" pitchFamily="18" charset="0"/>
                <a:ea typeface="方正中等线简体" panose="03000509000000000000" pitchFamily="65" charset="-122"/>
                <a:cs typeface="Times New Roman" panose="02020603050405020304" pitchFamily="18" charset="0"/>
              </a:rPr>
              <a:t>请结合</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方正中等线简体" panose="03000509000000000000" pitchFamily="65" charset="-122"/>
                <a:cs typeface="Times New Roman" panose="02020603050405020304" pitchFamily="18" charset="0"/>
              </a:rPr>
              <a:t>助读资源</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方正中等线简体" panose="03000509000000000000" pitchFamily="65" charset="-122"/>
                <a:cs typeface="Times New Roman" panose="02020603050405020304" pitchFamily="18" charset="0"/>
              </a:rPr>
              <a:t>中的</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方正中等线简体" panose="03000509000000000000" pitchFamily="65" charset="-122"/>
                <a:cs typeface="Times New Roman" panose="02020603050405020304" pitchFamily="18" charset="0"/>
              </a:rPr>
              <a:t>背景展示</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方正中等线简体" panose="03000509000000000000" pitchFamily="65" charset="-122"/>
                <a:cs typeface="Times New Roman" panose="02020603050405020304" pitchFamily="18" charset="0"/>
              </a:rPr>
              <a:t>，分析此文的历史意义。</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389206" y="1023372"/>
            <a:ext cx="11412000" cy="5430758"/>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6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600" kern="100">
                <a:solidFill>
                  <a:srgbClr val="C00000"/>
                </a:solidFill>
                <a:latin typeface="Times New Roman" panose="02020603050405020304" pitchFamily="18" charset="0"/>
                <a:cs typeface="Courier New" panose="02070309020205020404" pitchFamily="49" charset="0"/>
              </a:rPr>
              <a:t>1978</a:t>
            </a:r>
            <a:r>
              <a:rPr lang="zh-CN" altLang="zh-CN" sz="2600" kern="100">
                <a:solidFill>
                  <a:srgbClr val="C00000"/>
                </a:solidFill>
                <a:latin typeface="Times New Roman" panose="02020603050405020304" pitchFamily="18" charset="0"/>
                <a:cs typeface="Times New Roman" panose="02020603050405020304" pitchFamily="18" charset="0"/>
              </a:rPr>
              <a:t>年</a:t>
            </a:r>
            <a:r>
              <a:rPr lang="en-US" altLang="zh-CN" sz="2600" kern="100">
                <a:solidFill>
                  <a:srgbClr val="C00000"/>
                </a:solidFill>
                <a:latin typeface="Times New Roman" panose="02020603050405020304" pitchFamily="18" charset="0"/>
                <a:cs typeface="Courier New" panose="02070309020205020404" pitchFamily="49" charset="0"/>
              </a:rPr>
              <a:t>5</a:t>
            </a:r>
            <a:r>
              <a:rPr lang="zh-CN" altLang="zh-CN" sz="2600" kern="100">
                <a:solidFill>
                  <a:srgbClr val="C00000"/>
                </a:solidFill>
                <a:latin typeface="Times New Roman" panose="02020603050405020304" pitchFamily="18" charset="0"/>
                <a:cs typeface="Times New Roman" panose="02020603050405020304" pitchFamily="18" charset="0"/>
              </a:rPr>
              <a:t>月</a:t>
            </a:r>
            <a:r>
              <a:rPr lang="en-US" altLang="zh-CN" sz="2600" kern="100">
                <a:solidFill>
                  <a:srgbClr val="C00000"/>
                </a:solidFill>
                <a:latin typeface="Times New Roman" panose="02020603050405020304" pitchFamily="18" charset="0"/>
                <a:cs typeface="Courier New" panose="02070309020205020404" pitchFamily="49" charset="0"/>
              </a:rPr>
              <a:t>11</a:t>
            </a:r>
            <a:r>
              <a:rPr lang="zh-CN" altLang="zh-CN" sz="2600" kern="100">
                <a:solidFill>
                  <a:srgbClr val="C00000"/>
                </a:solidFill>
                <a:latin typeface="Times New Roman" panose="02020603050405020304" pitchFamily="18" charset="0"/>
                <a:cs typeface="Times New Roman" panose="02020603050405020304" pitchFamily="18" charset="0"/>
              </a:rPr>
              <a:t>日，《光明日报》头版显要位置刊发了《实践是检验真理的唯一标准》一文。这篇以江苏学者胡福明为主要作者的文章，被誉为</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春风第一枝</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，在中国理论界炸响一声</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春雷</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，引发了全国</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真理标准大讨论</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，拉开了思想解放的序幕，催生了改革开放这场新的伟大革命。</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zh-CN" altLang="zh-CN" sz="2600" kern="100">
                <a:solidFill>
                  <a:srgbClr val="C00000"/>
                </a:solidFill>
                <a:latin typeface="Times New Roman" panose="02020603050405020304" pitchFamily="18" charset="0"/>
                <a:cs typeface="Times New Roman" panose="02020603050405020304" pitchFamily="18" charset="0"/>
              </a:rPr>
              <a:t>这场大讨论，冲破了</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两个凡是</a:t>
            </a:r>
            <a:r>
              <a:rPr lang="en-US" altLang="zh-CN" sz="2600" kern="100">
                <a:solidFill>
                  <a:srgbClr val="C00000"/>
                </a:solidFill>
                <a:latin typeface="宋体" panose="02010600030101010101" pitchFamily="2" charset="-122"/>
                <a:cs typeface="Times New Roman" panose="02020603050405020304" pitchFamily="18" charset="0"/>
              </a:rPr>
              <a:t>”</a:t>
            </a:r>
            <a:r>
              <a:rPr lang="zh-CN" altLang="zh-CN" sz="2600" kern="100">
                <a:solidFill>
                  <a:srgbClr val="C00000"/>
                </a:solidFill>
                <a:latin typeface="Times New Roman" panose="02020603050405020304" pitchFamily="18" charset="0"/>
                <a:cs typeface="Times New Roman" panose="02020603050405020304" pitchFamily="18" charset="0"/>
              </a:rPr>
              <a:t>的严重束缚，推动了全国性的马克思主义思想解放运动，为党的十一届三中全会的召开做了重要的思想准备，是十一届三中全会实现中华人民共和国成立以来党的历史上具有深远意义的伟大转折的思想先导。这场大讨论，为党重新确立马克思主义的思想路线、政治路线和组织路线奠定了思想基础。</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0" y="1171"/>
            <a:ext cx="6558801" cy="6866866"/>
          </a:xfrm>
          <a:custGeom>
            <a:gdLst>
              <a:gd name="connsiteX0" fmla="*/ 0 w 6559826"/>
              <a:gd name="connsiteY0" fmla="*/ 0 h 6858000"/>
              <a:gd name="connsiteX1" fmla="*/ 6559826 w 6559826"/>
              <a:gd name="connsiteY1" fmla="*/ 0 h 6858000"/>
              <a:gd name="connsiteX2" fmla="*/ 6559826 w 6559826"/>
              <a:gd name="connsiteY2" fmla="*/ 6858000 h 6858000"/>
              <a:gd name="connsiteX3" fmla="*/ 0 w 6559826"/>
              <a:gd name="connsiteY3" fmla="*/ 6858000 h 6858000"/>
              <a:gd name="connsiteX4" fmla="*/ 0 w 6559826"/>
              <a:gd name="connsiteY4" fmla="*/ 0 h 6858000"/>
              <a:gd name="connsiteX0-1" fmla="*/ 0 w 6559826"/>
              <a:gd name="connsiteY0-2" fmla="*/ 0 h 6867939"/>
              <a:gd name="connsiteX1-3" fmla="*/ 6559826 w 6559826"/>
              <a:gd name="connsiteY1-4" fmla="*/ 0 h 6867939"/>
              <a:gd name="connsiteX2-5" fmla="*/ 4412974 w 6559826"/>
              <a:gd name="connsiteY2-6" fmla="*/ 6867939 h 6867939"/>
              <a:gd name="connsiteX3-7" fmla="*/ 0 w 6559826"/>
              <a:gd name="connsiteY3-8" fmla="*/ 6858000 h 6867939"/>
              <a:gd name="connsiteX4-9" fmla="*/ 0 w 6559826"/>
              <a:gd name="connsiteY4-10" fmla="*/ 0 h 686793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59825" h="6867939">
                <a:moveTo>
                  <a:pt x="0" y="0"/>
                </a:moveTo>
                <a:lnTo>
                  <a:pt x="6559826" y="0"/>
                </a:lnTo>
                <a:lnTo>
                  <a:pt x="4412974" y="6867939"/>
                </a:lnTo>
                <a:lnTo>
                  <a:pt x="0" y="6858000"/>
                </a:lnTo>
                <a:lnTo>
                  <a:pt x="0" y="0"/>
                </a:lnTo>
                <a:close/>
              </a:path>
            </a:pathLst>
          </a:custGeom>
          <a:solidFill>
            <a:srgbClr val="964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84257" y="1624807"/>
            <a:ext cx="7550393" cy="534035"/>
          </a:xfrm>
          <a:prstGeom prst="rect">
            <a:avLst/>
          </a:prstGeom>
        </p:spPr>
        <p:txBody>
          <a:bodyPr wrap="square">
            <a:spAutoFit/>
          </a:bodyPr>
          <a:lstStyle/>
          <a:p>
            <a:pPr>
              <a:lnSpc>
                <a:spcPct val="120000"/>
              </a:lnSpc>
            </a:pPr>
            <a:r>
              <a:rPr lang="zh-CN" altLang="en-US">
                <a:latin typeface="宋体" panose="02010600030101010101" pitchFamily="2" charset="-122"/>
                <a:ea typeface="宋体" panose="02010600030101010101" pitchFamily="2" charset="-122"/>
                <a:cs typeface="+mn-ea"/>
                <a:sym typeface="宋体" panose="02010600030101010101" pitchFamily="2" charset="-122"/>
              </a:rPr>
              <a:t>  </a:t>
            </a:r>
            <a:endParaRPr lang="zh-CN" altLang="en-US">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 name="矩形 2"/>
          <p:cNvSpPr/>
          <p:nvPr/>
        </p:nvSpPr>
        <p:spPr>
          <a:xfrm>
            <a:off x="488874" y="1161769"/>
            <a:ext cx="6938831" cy="5284279"/>
          </a:xfrm>
          <a:prstGeom prst="rect">
            <a:avLst/>
          </a:prstGeom>
          <a:solidFill>
            <a:schemeClr val="bg1"/>
          </a:solidFill>
          <a:ln w="76200">
            <a:solidFill>
              <a:schemeClr val="tx1">
                <a:lumMod val="75000"/>
                <a:lumOff val="25000"/>
              </a:schemeClr>
            </a:solidFill>
          </a:ln>
          <a:effectLst>
            <a:outerShdw blurRad="304800" dist="38100" dir="5400000" algn="t" rotWithShape="0">
              <a:prstClr val="black">
                <a:alpha val="23000"/>
              </a:prstClr>
            </a:outerShdw>
          </a:effectLst>
        </p:spPr>
        <p:txBody>
          <a:bodyPr wrap="square" lIns="359943" rIns="359943" anchor="ctr">
            <a:noAutofit/>
          </a:bodyPr>
          <a:lstStyle/>
          <a:p>
            <a:pPr algn="l">
              <a:lnSpc>
                <a:spcPct val="140000"/>
              </a:lnSpc>
              <a:spcAft>
                <a:spcPts val="600"/>
              </a:spcAft>
              <a:buClrTx/>
              <a:buSzTx/>
              <a:buFontTx/>
            </a:pPr>
            <a:r>
              <a:rPr lang="zh-CN" altLang="en-US"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　　</a:t>
            </a:r>
            <a:r>
              <a:rPr lang="en-US" altLang="zh-CN"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1976</a:t>
            </a:r>
            <a:r>
              <a:rPr lang="zh-CN" altLang="en-US"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年</a:t>
            </a:r>
            <a:r>
              <a:rPr lang="en-US" altLang="zh-CN"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10</a:t>
            </a:r>
            <a:r>
              <a:rPr lang="zh-CN" altLang="en-US"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月，中共中央政治局一举粉碎“四人帮”，结束了延续</a:t>
            </a:r>
            <a:r>
              <a:rPr lang="en-US" altLang="zh-CN"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10</a:t>
            </a:r>
            <a:r>
              <a:rPr lang="zh-CN" altLang="en-US"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年之久的“文化大革命”。举国欢腾，人心思变，百业待举。</a:t>
            </a:r>
            <a:r>
              <a:rPr lang="zh-CN" altLang="en-US" sz="2600" b="1">
                <a:solidFill>
                  <a:srgbClr val="FF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党面临着思想、政治、组织等各个领域全面拨乱反正的任务。</a:t>
            </a:r>
            <a:r>
              <a:rPr lang="zh-CN" altLang="en-US" sz="2600">
                <a:latin typeface="楷体" panose="02010609060101010101" pitchFamily="49" charset="-122"/>
                <a:ea typeface="楷体" panose="02010609060101010101" pitchFamily="49" charset="-122"/>
                <a:cs typeface="楷体" panose="02010609060101010101" pitchFamily="49" charset="-122"/>
                <a:sym typeface="+mn-ea"/>
              </a:rPr>
              <a:t>真理是什么，成为当时要解决的根本问题。</a:t>
            </a:r>
            <a:endParaRPr lang="zh-CN" altLang="en-US" sz="260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40000"/>
              </a:lnSpc>
              <a:spcAft>
                <a:spcPts val="600"/>
              </a:spcAft>
              <a:buClrTx/>
              <a:buSzTx/>
              <a:buFontTx/>
            </a:pPr>
            <a:r>
              <a:rPr lang="en-US" altLang="zh-CN" sz="26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600" b="1">
                <a:latin typeface="楷体" panose="02010609060101010101" pitchFamily="49" charset="-122"/>
                <a:ea typeface="楷体" panose="02010609060101010101" pitchFamily="49" charset="-122"/>
                <a:cs typeface="楷体" panose="02010609060101010101" pitchFamily="49" charset="-122"/>
                <a:sym typeface="+mn-ea"/>
              </a:rPr>
              <a:t>针对这种状况，邓小平多次旗帜鲜明地提出，</a:t>
            </a:r>
            <a:r>
              <a:rPr lang="zh-CN" altLang="en-US" sz="2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"两个凡是"不符合马克思主义，人们要完整准确地理解毛泽东思想。</a:t>
            </a:r>
            <a:endParaRPr lang="zh-CN" altLang="en-US"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endParaRPr>
          </a:p>
        </p:txBody>
      </p:sp>
      <p:sp>
        <p:nvSpPr>
          <p:cNvPr id="8" name="文本占位符 2" hidden="1"/>
          <p:cNvSpPr txBox="1"/>
          <p:nvPr/>
        </p:nvSpPr>
        <p:spPr>
          <a:xfrm>
            <a:off x="4897547" y="796648"/>
            <a:ext cx="3056216" cy="7067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ct val="0"/>
              </a:spcBef>
              <a:buFont typeface="Arial" panose="020b0604020202020204" pitchFamily="34" charset="0"/>
              <a:buNone/>
            </a:pPr>
            <a:r>
              <a:rPr lang="zh-CN" altLang="en-US" sz="4400">
                <a:solidFill>
                  <a:schemeClr val="bg1"/>
                </a:solidFill>
                <a:latin typeface="苏新诗古印宋简" panose="02010609000101010101" pitchFamily="49" charset="-122"/>
                <a:ea typeface="苏新诗古印宋简" panose="02010609000101010101" pitchFamily="49" charset="-122"/>
                <a:cs typeface="+mn-ea"/>
                <a:sym typeface="宋体" panose="02010600030101010101" pitchFamily="2" charset="-122"/>
              </a:rPr>
              <a:t>写作</a:t>
            </a:r>
            <a:r>
              <a:rPr lang="zh-CN" altLang="en-US" sz="4400">
                <a:solidFill>
                  <a:schemeClr val="accent2">
                    <a:lumMod val="50000"/>
                  </a:schemeClr>
                </a:solidFill>
                <a:latin typeface="苏新诗古印宋简" panose="02010609000101010101" pitchFamily="49" charset="-122"/>
                <a:ea typeface="苏新诗古印宋简" panose="02010609000101010101" pitchFamily="49" charset="-122"/>
                <a:cs typeface="+mn-ea"/>
                <a:sym typeface="宋体" panose="02010600030101010101" pitchFamily="2" charset="-122"/>
              </a:rPr>
              <a:t>背景</a:t>
            </a:r>
            <a:endParaRPr lang="zh-CN" altLang="en-US" sz="4400">
              <a:solidFill>
                <a:schemeClr val="accent2">
                  <a:lumMod val="50000"/>
                </a:schemeClr>
              </a:solidFill>
              <a:latin typeface="苏新诗古印宋简" panose="02010609000101010101" pitchFamily="49" charset="-122"/>
              <a:ea typeface="苏新诗古印宋简" panose="02010609000101010101" pitchFamily="49" charset="-122"/>
              <a:cs typeface="+mn-ea"/>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4851594" y="76692"/>
            <a:ext cx="3303802" cy="1182542"/>
          </a:xfrm>
          <a:prstGeom prst="rect">
            <a:avLst/>
          </a:prstGeom>
        </p:spPr>
      </p:pic>
      <p:pic>
        <p:nvPicPr>
          <p:cNvPr id="100" name="图片 99"/>
          <p:cNvPicPr/>
          <p:nvPr>
            <p:custDataLst>
              <p:tags r:id="rId5"/>
            </p:custDataLst>
          </p:nvPr>
        </p:nvPicPr>
        <p:blipFill>
          <a:blip r:embed="rId4"/>
          <a:stretch>
            <a:fillRect/>
          </a:stretch>
        </p:blipFill>
        <p:spPr>
          <a:xfrm>
            <a:off x="7563573" y="1973808"/>
            <a:ext cx="4626522" cy="3366879"/>
          </a:xfrm>
          <a:prstGeom prst="rect">
            <a:avLst/>
          </a:prstGeom>
          <a:noFill/>
          <a:ln w="9525">
            <a:noFill/>
          </a:ln>
        </p:spPr>
      </p:pic>
      <p:sp>
        <p:nvSpPr>
          <p:cNvPr id="4" name="矩形标注 3"/>
          <p:cNvSpPr/>
          <p:nvPr/>
        </p:nvSpPr>
        <p:spPr>
          <a:xfrm>
            <a:off x="6782010" y="5593377"/>
            <a:ext cx="5123649" cy="1150440"/>
          </a:xfrm>
          <a:prstGeom prst="wedgeRectCallout">
            <a:avLst>
              <a:gd name="adj1" fmla="val -126245"/>
              <a:gd name="adj2" fmla="val -396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b="1">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凡是毛主席做出的决策，我们都坚决拥护；凡是毛主席的指示，我们都矢志不渝地遵循。</a:t>
            </a:r>
            <a:endParaRPr lang="zh-CN" altLang="en-US" b="1">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33222" y="1012976"/>
            <a:ext cx="11394632" cy="652527"/>
          </a:xfrm>
          <a:prstGeom prst="rect">
            <a:avLst/>
          </a:prstGeom>
        </p:spPr>
        <p:txBody>
          <a:bodyPr wrap="square" lIns="121898" tIns="60948" rIns="121898" bIns="60948">
            <a:spAutoFit/>
          </a:bodyPr>
          <a:lstStyle/>
          <a:p>
            <a:pPr algn="just">
              <a:lnSpc>
                <a:spcPct val="150000"/>
              </a:lnSpc>
              <a:tabLst>
                <a:tab pos="2430780"/>
              </a:tabLst>
            </a:pPr>
            <a:r>
              <a:rPr lang="en-US" altLang="zh-CN" sz="26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6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作者名片</a:t>
            </a:r>
            <a:endParaRPr lang="zh-CN" altLang="zh-CN" sz="26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rot="16200000">
            <a:off x="6266657" y="-4655353"/>
            <a:ext cx="438246" cy="10452100"/>
          </a:xfrm>
          <a:prstGeom prst="rect">
            <a:avLst/>
          </a:prstGeom>
          <a:solidFill>
            <a:srgbClr val="485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4" name="组合 13"/>
          <p:cNvGrpSpPr/>
          <p:nvPr/>
        </p:nvGrpSpPr>
        <p:grpSpPr>
          <a:xfrm rot="16200000">
            <a:off x="530879" y="194380"/>
            <a:ext cx="728851" cy="728850"/>
            <a:chOff x="7586954" y="1130228"/>
            <a:chExt cx="1227440" cy="1227439"/>
          </a:xfrm>
        </p:grpSpPr>
        <p:sp>
          <p:nvSpPr>
            <p:cNvPr id="15" name="缺角矩形 14"/>
            <p:cNvSpPr/>
            <p:nvPr/>
          </p:nvSpPr>
          <p:spPr>
            <a:xfrm>
              <a:off x="7586954" y="1130228"/>
              <a:ext cx="1227440" cy="1227439"/>
            </a:xfrm>
            <a:prstGeom prst="plaque">
              <a:avLst>
                <a:gd name="adj" fmla="val 20597"/>
              </a:avLst>
            </a:prstGeom>
            <a:solidFill>
              <a:srgbClr val="485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pic>
          <p:nvPicPr>
            <p:cNvPr id="16" name="图片 15"/>
            <p:cNvPicPr>
              <a:picLocks noChangeAspect="1"/>
            </p:cNvPicPr>
            <p:nvPr/>
          </p:nvPicPr>
          <p:blipFill>
            <a:blip r:embed="rId2">
              <a:duotone>
                <a:schemeClr val="bg2">
                  <a:shade val="45000"/>
                  <a:satMod val="135000"/>
                </a:schemeClr>
                <a:prstClr val="white"/>
              </a:duotone>
            </a:blip>
            <a:stretch>
              <a:fillRect/>
            </a:stretch>
          </p:blipFill>
          <p:spPr>
            <a:xfrm rot="5400000" flipH="1">
              <a:off x="7626063" y="1332489"/>
              <a:ext cx="1005815" cy="842664"/>
            </a:xfrm>
            <a:prstGeom prst="rect">
              <a:avLst/>
            </a:prstGeom>
          </p:spPr>
        </p:pic>
        <p:sp>
          <p:nvSpPr>
            <p:cNvPr id="17" name="缺角矩形 16"/>
            <p:cNvSpPr/>
            <p:nvPr/>
          </p:nvSpPr>
          <p:spPr>
            <a:xfrm>
              <a:off x="7687891" y="1231169"/>
              <a:ext cx="1025560" cy="1025560"/>
            </a:xfrm>
            <a:prstGeom prst="plaque">
              <a:avLst>
                <a:gd name="adj" fmla="val 20597"/>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sp>
          <p:nvSpPr>
            <p:cNvPr id="18" name="缺角矩形 17"/>
            <p:cNvSpPr/>
            <p:nvPr/>
          </p:nvSpPr>
          <p:spPr>
            <a:xfrm>
              <a:off x="7732967" y="1282595"/>
              <a:ext cx="927206" cy="927206"/>
            </a:xfrm>
            <a:prstGeom prst="plaque">
              <a:avLst>
                <a:gd name="adj" fmla="val 2059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grpSp>
      <p:sp>
        <p:nvSpPr>
          <p:cNvPr id="19" name="文本框 18"/>
          <p:cNvSpPr txBox="1"/>
          <p:nvPr/>
        </p:nvSpPr>
        <p:spPr>
          <a:xfrm>
            <a:off x="621354" y="320829"/>
            <a:ext cx="8029123" cy="523220"/>
          </a:xfrm>
          <a:prstGeom prst="rect">
            <a:avLst/>
          </a:prstGeom>
          <a:noFill/>
        </p:spPr>
        <p:txBody>
          <a:bodyPr wrap="square" rtlCol="0" anchor="ctr">
            <a:spAutoFit/>
          </a:bodyPr>
          <a:lstStyle/>
          <a:p>
            <a:r>
              <a:rPr lang="zh-CN" altLang="zh-CN" sz="2800" smtClean="0">
                <a:solidFill>
                  <a:prstClr val="white"/>
                </a:solidFill>
                <a:latin typeface="Adobe 黑体 Std R" panose="020b0400000000000000" pitchFamily="34" charset="-122"/>
                <a:ea typeface="Adobe 黑体 Std R" panose="020b0400000000000000" pitchFamily="34" charset="-122"/>
              </a:rPr>
              <a:t>附</a:t>
            </a:r>
            <a:r>
              <a:rPr lang="en-US" altLang="zh-CN" sz="2800" smtClean="0">
                <a:solidFill>
                  <a:prstClr val="white"/>
                </a:solidFill>
                <a:latin typeface="Adobe 黑体 Std R" panose="020b0400000000000000" pitchFamily="34" charset="-122"/>
                <a:ea typeface="Adobe 黑体 Std R" panose="020b0400000000000000" pitchFamily="34" charset="-122"/>
              </a:rPr>
              <a:t>    </a:t>
            </a:r>
            <a:r>
              <a:rPr lang="zh-CN" altLang="en-US" sz="2800" smtClean="0">
                <a:solidFill>
                  <a:prstClr val="white"/>
                </a:solidFill>
                <a:latin typeface="Adobe 黑体 Std R" panose="020b0400000000000000" pitchFamily="34" charset="-122"/>
                <a:ea typeface="Adobe 黑体 Std R" panose="020b0400000000000000" pitchFamily="34" charset="-122"/>
              </a:rPr>
              <a:t>助</a:t>
            </a:r>
            <a:r>
              <a:rPr lang="zh-CN" altLang="en-US" sz="2800">
                <a:solidFill>
                  <a:prstClr val="white"/>
                </a:solidFill>
                <a:latin typeface="Adobe 黑体 Std R" panose="020b0400000000000000" pitchFamily="34" charset="-122"/>
                <a:ea typeface="Adobe 黑体 Std R" panose="020b0400000000000000" pitchFamily="34" charset="-122"/>
              </a:rPr>
              <a:t>读资源</a:t>
            </a:r>
            <a:endParaRPr lang="zh-CN" altLang="en-US" sz="2800">
              <a:solidFill>
                <a:prstClr val="white"/>
              </a:solidFill>
              <a:latin typeface="Adobe 黑体 Std R" panose="020b0400000000000000" pitchFamily="34" charset="-122"/>
              <a:ea typeface="Adobe 黑体 Std R" panose="020b0400000000000000" pitchFamily="34" charset="-122"/>
            </a:endParaRPr>
          </a:p>
        </p:txBody>
      </p:sp>
      <p:graphicFrame>
        <p:nvGraphicFramePr>
          <p:cNvPr id="5" name="表格 4"/>
          <p:cNvGraphicFramePr>
            <a:graphicFrameLocks noGrp="1"/>
          </p:cNvGraphicFramePr>
          <p:nvPr/>
        </p:nvGraphicFramePr>
        <p:xfrm>
          <a:off x="694606" y="1709929"/>
          <a:ext cx="10873208" cy="5051705"/>
        </p:xfrm>
        <a:graphic>
          <a:graphicData uri="http://schemas.openxmlformats.org/drawingml/2006/table">
            <a:tbl>
              <a:tblPr/>
              <a:tblGrid>
                <a:gridCol w="1008112"/>
                <a:gridCol w="1224136"/>
                <a:gridCol w="3240360"/>
                <a:gridCol w="2592288"/>
                <a:gridCol w="2808312"/>
              </a:tblGrid>
              <a:tr h="2079905">
                <a:tc gridSpan="2">
                  <a:txBody>
                    <a:bodyPr vert="horz" wrap="square"/>
                    <a:lstStyle/>
                    <a:p>
                      <a:pPr algn="ctr">
                        <a:lnSpc>
                          <a:spcPct val="150000"/>
                        </a:lnSpc>
                        <a:spcAft>
                          <a:spcPct val="0"/>
                        </a:spcAft>
                        <a:tabLst>
                          <a:tab pos="2430780"/>
                        </a:tabLst>
                      </a:pP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姓名：胡福明</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31092" marR="310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a:txBody>
                    <a:bodyPr vert="horz" wrap="square"/>
                    <a:lstStyle/>
                    <a:p>
                      <a:pPr algn="ctr">
                        <a:lnSpc>
                          <a:spcPct val="150000"/>
                        </a:lnSpc>
                        <a:spcAft>
                          <a:spcPct val="0"/>
                        </a:spcAft>
                        <a:tabLst>
                          <a:tab pos="2430780"/>
                        </a:tabLst>
                      </a:pP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生卒：生于</a:t>
                      </a:r>
                      <a:r>
                        <a:rPr lang="en-US" sz="2600" kern="100">
                          <a:effectLst/>
                          <a:latin typeface="Times New Roman" panose="02020603050405020304" pitchFamily="18" charset="0"/>
                          <a:ea typeface="方正中等线简体" panose="03000509000000000000" pitchFamily="65" charset="-122"/>
                          <a:cs typeface="Courier New" panose="02070309020205020404" pitchFamily="49" charset="0"/>
                        </a:rPr>
                        <a:t>1935</a:t>
                      </a: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年</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31092" marR="310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籍贯：江苏无锡</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31092" marR="310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6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31092" marR="310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12298">
                <a:tc>
                  <a:txBody>
                    <a:bodyPr vert="horz" wrap="square"/>
                    <a:lstStyle/>
                    <a:p>
                      <a:pPr algn="ctr">
                        <a:lnSpc>
                          <a:spcPct val="150000"/>
                        </a:lnSpc>
                        <a:spcAft>
                          <a:spcPct val="0"/>
                        </a:spcAft>
                        <a:tabLst>
                          <a:tab pos="2430780"/>
                        </a:tabLst>
                      </a:pP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主要</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p>
                      <a:pPr algn="ctr">
                        <a:lnSpc>
                          <a:spcPct val="150000"/>
                        </a:lnSpc>
                        <a:spcAft>
                          <a:spcPct val="0"/>
                        </a:spcAft>
                        <a:tabLst>
                          <a:tab pos="2430780"/>
                        </a:tabLst>
                      </a:pP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经历</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31092" marR="310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vert="horz" wrap="square"/>
                    <a:lstStyle/>
                    <a:p>
                      <a:pPr marL="71755" algn="l">
                        <a:lnSpc>
                          <a:spcPct val="150000"/>
                        </a:lnSpc>
                        <a:spcAft>
                          <a:spcPct val="0"/>
                        </a:spcAft>
                        <a:tabLst>
                          <a:tab pos="2430780"/>
                        </a:tabLst>
                      </a:pPr>
                      <a:r>
                        <a:rPr lang="en-US" sz="2600" kern="100">
                          <a:effectLst/>
                          <a:latin typeface="Times New Roman" panose="02020603050405020304" pitchFamily="18" charset="0"/>
                          <a:ea typeface="方正中等线简体" panose="03000509000000000000" pitchFamily="65" charset="-122"/>
                          <a:cs typeface="Courier New" panose="02070309020205020404" pitchFamily="49" charset="0"/>
                        </a:rPr>
                        <a:t>1955</a:t>
                      </a: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年</a:t>
                      </a:r>
                      <a:r>
                        <a:rPr lang="en-US" sz="2600" kern="100">
                          <a:effectLst/>
                          <a:latin typeface="Times New Roman" panose="02020603050405020304" pitchFamily="18" charset="0"/>
                          <a:ea typeface="方正中等线简体" panose="03000509000000000000" pitchFamily="65" charset="-122"/>
                          <a:cs typeface="Courier New" panose="02070309020205020404" pitchFamily="49" charset="0"/>
                        </a:rPr>
                        <a:t>9</a:t>
                      </a: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月就读于北京大学新闻专业，翌年进入中国人民大学哲学研究班</a:t>
                      </a:r>
                      <a:r>
                        <a:rPr lang="zh-CN" sz="2600" kern="100" smtClean="0">
                          <a:effectLst/>
                          <a:latin typeface="Times New Roman" panose="02020603050405020304" pitchFamily="18" charset="0"/>
                          <a:ea typeface="方正中等线简体" panose="03000509000000000000" pitchFamily="65" charset="-122"/>
                          <a:cs typeface="Times New Roman" panose="02020603050405020304" pitchFamily="18" charset="0"/>
                        </a:rPr>
                        <a:t>学习。</a:t>
                      </a:r>
                      <a:r>
                        <a:rPr lang="en-US" sz="2600" kern="100">
                          <a:effectLst/>
                          <a:latin typeface="Times New Roman" panose="02020603050405020304" pitchFamily="18" charset="0"/>
                          <a:ea typeface="方正中等线简体" panose="03000509000000000000" pitchFamily="65" charset="-122"/>
                          <a:cs typeface="Courier New" panose="02070309020205020404" pitchFamily="49" charset="0"/>
                        </a:rPr>
                        <a:t>1962</a:t>
                      </a: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年毕业后，到南京大学政治系</a:t>
                      </a:r>
                      <a:r>
                        <a:rPr lang="en-US" sz="26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后更名哲学系</a:t>
                      </a:r>
                      <a:r>
                        <a:rPr lang="en-US" sz="26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任教，后曾任系党总支副书记、副系主任、副教授、教授。</a:t>
                      </a:r>
                      <a:r>
                        <a:rPr lang="en-US" sz="2600" kern="100">
                          <a:effectLst/>
                          <a:latin typeface="Times New Roman" panose="02020603050405020304" pitchFamily="18" charset="0"/>
                          <a:ea typeface="方正中等线简体" panose="03000509000000000000" pitchFamily="65" charset="-122"/>
                          <a:cs typeface="Courier New" panose="02070309020205020404" pitchFamily="49" charset="0"/>
                        </a:rPr>
                        <a:t>1982</a:t>
                      </a: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年</a:t>
                      </a:r>
                      <a:r>
                        <a:rPr lang="en-US" sz="2600" kern="100">
                          <a:effectLst/>
                          <a:latin typeface="Times New Roman" panose="02020603050405020304" pitchFamily="18" charset="0"/>
                          <a:ea typeface="方正中等线简体" panose="03000509000000000000" pitchFamily="65" charset="-122"/>
                          <a:cs typeface="Courier New" panose="02070309020205020404" pitchFamily="49" charset="0"/>
                        </a:rPr>
                        <a:t>11</a:t>
                      </a:r>
                      <a:r>
                        <a:rPr lang="zh-CN" sz="2600" kern="100">
                          <a:effectLst/>
                          <a:latin typeface="Times New Roman" panose="02020603050405020304" pitchFamily="18" charset="0"/>
                          <a:ea typeface="方正中等线简体" panose="03000509000000000000" pitchFamily="65" charset="-122"/>
                          <a:cs typeface="Times New Roman" panose="02020603050405020304" pitchFamily="18" charset="0"/>
                        </a:rPr>
                        <a:t>月调至江苏省委工作，历任省委宣传部副部长、部长、省委常委、省委党校校长、江苏省政协副主席等职位。</a:t>
                      </a:r>
                      <a:endParaRPr lang="zh-CN" sz="2600" kern="100">
                        <a:effectLst/>
                        <a:latin typeface="宋体" panose="02010600030101010101" pitchFamily="2" charset="-122"/>
                        <a:ea typeface="宋体" panose="02010600030101010101" pitchFamily="2" charset="-122"/>
                        <a:cs typeface="Courier New" panose="02070309020205020404" pitchFamily="49" charset="0"/>
                      </a:endParaRPr>
                    </a:p>
                  </a:txBody>
                  <a:tcPr marL="31092" marR="310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marL="31092" marR="3109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c hMerge="1">
                  <a:txBody>
                    <a:bodyPr vert="horz" wrap="square"/>
                    <a:lstStyle/>
                    <a:p/>
                  </a:txBody>
                  <a:tcPr/>
                </a:tc>
              </a:tr>
            </a:tbl>
          </a:graphicData>
        </a:graphic>
      </p:graphicFrame>
      <p:pic>
        <p:nvPicPr>
          <p:cNvPr id="2050"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107388" y="1754948"/>
            <a:ext cx="2072393" cy="1980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551081" y="1341562"/>
          <a:ext cx="11088251" cy="3116337"/>
        </p:xfrm>
        <a:graphic>
          <a:graphicData uri="http://schemas.openxmlformats.org/drawingml/2006/table">
            <a:tbl>
              <a:tblPr/>
              <a:tblGrid>
                <a:gridCol w="1799709"/>
                <a:gridCol w="9288542"/>
              </a:tblGrid>
              <a:tr h="900543">
                <a:tc>
                  <a:txBody>
                    <a:bodyPr vert="horz" wrap="square"/>
                    <a:lstStyle/>
                    <a:p>
                      <a:pPr algn="ctr">
                        <a:lnSpc>
                          <a:spcPct val="150000"/>
                        </a:lnSpc>
                        <a:spcAft>
                          <a:spcPct val="0"/>
                        </a:spcAft>
                        <a:tabLst>
                          <a:tab pos="2430780"/>
                        </a:tabLst>
                      </a:pPr>
                      <a:r>
                        <a:rPr lang="zh-CN" sz="2800" kern="100" smtClean="0">
                          <a:effectLst/>
                          <a:latin typeface="Times New Roman" panose="02020603050405020304" pitchFamily="18" charset="0"/>
                          <a:ea typeface="方正中等线简体" panose="03000509000000000000" pitchFamily="65" charset="-122"/>
                          <a:cs typeface="Times New Roman" panose="02020603050405020304" pitchFamily="18" charset="0"/>
                        </a:rPr>
                        <a:t>代表作品</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1821" marR="518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《实践是检验真理的唯一标准》等。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1821" marR="518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5794">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评价</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1821" marR="518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荣获</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江苏社科名家</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称号。</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2018</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年</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12</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月</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18</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日，党中央、国务院授予胡福明同志改革先锋称号，颁授改革先锋奖章。胡福明同时获评真理标准大讨论的代表人物。</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51821" marR="5182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586512"/>
            <a:ext cx="11412000" cy="5219546"/>
          </a:xfrm>
          <a:prstGeom prst="rect">
            <a:avLst/>
          </a:prstGeom>
        </p:spPr>
        <p:txBody>
          <a:bodyPr wrap="square" lIns="121898" tIns="60948" rIns="121898" bIns="60948">
            <a:spAutoFit/>
          </a:bodyPr>
          <a:lstStyle/>
          <a:p>
            <a:pPr algn="just">
              <a:lnSpc>
                <a:spcPct val="150000"/>
              </a:lnSpc>
              <a:tabLst>
                <a:tab pos="2430780"/>
              </a:tabLst>
            </a:pPr>
            <a:r>
              <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背景展示</a:t>
            </a:r>
            <a:endPar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这场真理标准问题的大讨论的发生有着深刻的社会历史背景。</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1976</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年</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10</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月，中央政治局一举粉碎</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四人帮</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，结束了延续</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10</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年之久的</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文化大革命</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。举国欢腾，人心思变，百业待举，党面临着思想、政治、组织等各个领域全面拨乱反正的任务。但是，这一进程受到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两个凡是</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即</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凡是毛主席作出的决策，我们都坚决维护；凡是毛主席的指示，我们都始终不渝地遵循</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错误方针的严重阻碍，党和国家的工作在前进中出现徘徊局面。</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444237"/>
            <a:ext cx="11412000" cy="5219546"/>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针对这种状况，邓小平多次旗帜鲜明地提出，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两个凡是</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不符合马克思主义，人们要完整准确地理解毛泽东思想。</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1977</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年</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7</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月，党的十届三中全会恢复了邓小平在党内、政府和军队中的全部领导职务。与此同时，其他老一辈无产阶级革命家和不少老同志也从不同角度提出，要恢复和发扬党的实事求是的优良作风，正确认识与把握理论和实践的关系，把实践作为检验真理的标准。这一时期，中央党校也作出规定：研究党的历史要遵循两条原则，一是完整地准确地理解毛泽东的有关指示，二是以实践为检验路线是非的标准。</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444237"/>
            <a:ext cx="11412000" cy="5865877"/>
          </a:xfrm>
          <a:prstGeom prst="rect">
            <a:avLst/>
          </a:prstGeom>
        </p:spPr>
        <p:txBody>
          <a:bodyPr wrap="square" lIns="121898" tIns="60948" rIns="121898" bIns="60948">
            <a:spAutoFit/>
          </a:bodyPr>
          <a:lstStyle/>
          <a:p>
            <a:pPr algn="just">
              <a:lnSpc>
                <a:spcPct val="150000"/>
              </a:lnSpc>
              <a:tabLst>
                <a:tab pos="2430780"/>
              </a:tabLst>
            </a:pPr>
            <a:r>
              <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相关链接</a:t>
            </a:r>
            <a:r>
              <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800" b="1" kern="10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此岸性</a:t>
            </a:r>
            <a:r>
              <a:rPr lang="en-US" altLang="zh-CN" sz="2800" b="1" kern="100">
                <a:solidFill>
                  <a:prstClr val="black"/>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800" b="1" kern="100">
              <a:solidFill>
                <a:prstClr val="black"/>
              </a:solidFill>
              <a:latin typeface="宋体" panose="02010600030101010101" pitchFamily="2" charset="-122"/>
              <a:ea typeface="宋体" panose="02010600030101010101" pitchFamily="2" charset="-122"/>
              <a:cs typeface="Times New Roman" panose="02020603050405020304" pitchFamily="18" charset="0"/>
            </a:endParaRPr>
          </a:p>
          <a:p>
            <a:pPr algn="just">
              <a:lnSpc>
                <a:spcPct val="150000"/>
              </a:lnSpc>
              <a:spcAft>
                <a:spcPct val="0"/>
              </a:spcAft>
              <a:tabLst>
                <a:tab pos="243078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此岸性</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是德国哲学家康德的哲学用语。他把世界分成可知的和不可知的两部分。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此岸性</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指可认识的部分，即事物的现象；</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彼岸性</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指不可认识的部分，即超越人们的认识界限而独立存在的</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自在之物</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。康德认为，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自在之物</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是在人的感观以外客观存在着的，它作用于人们的感官，产生感觉，但这种感觉是有限的。其根源在于，</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自在之物</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与</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现象</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即</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此岸</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与</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彼岸</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之间有着一条原则上的界限，是人类认识无法逾越的鸿沟。人们只能认识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自在之物</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的现象，而不能透过现象去认识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自在之物</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本身。</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1015077"/>
            <a:ext cx="11412000" cy="3926885"/>
          </a:xfrm>
          <a:prstGeom prst="rect">
            <a:avLst/>
          </a:prstGeom>
        </p:spPr>
        <p:txBody>
          <a:bodyPr wrap="square" lIns="121898" tIns="60948" rIns="121898" bIns="60948">
            <a:spAutoFit/>
          </a:bodyPr>
          <a:lstStyle/>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康德承认事物本质的存在，但他把事物的本质和现象割裂开来，从根本上否认人类认识客观事物本质的可能性，从而陷入唯心主义不可知论的泥潭中。辩证唯物主义认为，世界上的任何事物都是本质与现象的统一，离开现象的本质和离开本质的现象都是不存在的。人类通过实践是可以透过现象认识事物本质的，这不仅为人类的实践活动和认识发展所证明，同时也是各门科学的基本任务。</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549474"/>
            <a:ext cx="11412000" cy="5478399"/>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文体知识</a:t>
            </a:r>
            <a:endPar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spcAft>
                <a:spcPct val="0"/>
              </a:spcAft>
              <a:tabLst>
                <a:tab pos="2430780"/>
              </a:tabLst>
            </a:pPr>
            <a:r>
              <a:rPr lang="zh-CN" altLang="zh-CN" sz="3600"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社　论</a:t>
            </a:r>
            <a:endParaRPr lang="zh-CN" altLang="zh-CN" sz="3600" kern="100">
              <a:solidFill>
                <a:srgbClr val="C00000"/>
              </a:solidFill>
              <a:latin typeface="宋体" panose="02010600030101010101" pitchFamily="2" charset="-122"/>
              <a:ea typeface="宋体" panose="02010600030101010101" pitchFamily="2" charset="-122"/>
              <a:cs typeface="Courier New" panose="02070309020205020404" pitchFamily="49" charset="0"/>
            </a:endParaRPr>
          </a:p>
          <a:p>
            <a:pPr indent="719455"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报刊以本社名义发表的有关当前重大问题的评论，是评论当前重大问题的文章。它往往就当前国内外发生的重大事件或问题，或针对党和国家的中心工作，发表意见，表明看法。社论的作者由报社</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杂志社</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指定的编辑部人员或社会上的专家，文章完成后，作者不署具体姓名，一般只署名</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本报评论员</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或</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本报特约记者</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。这种文章被人们形象地称为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政治风向标</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549474"/>
            <a:ext cx="11412000" cy="4573215"/>
          </a:xfrm>
          <a:prstGeom prst="rect">
            <a:avLst/>
          </a:prstGeom>
        </p:spPr>
        <p:txBody>
          <a:bodyPr wrap="square" lIns="121898" tIns="60948" rIns="121898" bIns="60948">
            <a:spAutoFit/>
          </a:bodyPr>
          <a:lstStyle/>
          <a:p>
            <a:pPr algn="just">
              <a:lnSpc>
                <a:spcPct val="150000"/>
              </a:lnSpc>
              <a:spcAft>
                <a:spcPct val="0"/>
              </a:spcAft>
              <a:tabLst>
                <a:tab pos="2430780"/>
              </a:tabLst>
            </a:pPr>
            <a:r>
              <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关于理论与实践的名言</a:t>
            </a:r>
            <a:endPar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耳闻之不如目见之，目见之不如足践之。</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刘向</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纸上得来终觉浅，绝知此事要躬行。</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陆游</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有知识的人不实践，等于一只蜜蜂不酿蜜。</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萨迪</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理论所不能解决的疑难问题，实践将为你解决。</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费尔巴哈</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(5)</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理论脱离实践是最大的不幸。</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达</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芬奇</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(6)</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行是知之始，知是行之成。</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陶行知</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9206" y="1053530"/>
            <a:ext cx="11412000" cy="1415748"/>
          </a:xfrm>
          <a:prstGeom prst="rect">
            <a:avLst/>
          </a:prstGeom>
        </p:spPr>
        <p:txBody>
          <a:bodyPr wrap="square" lIns="121898" tIns="60948" rIns="121898" bIns="60948">
            <a:spAutoFit/>
          </a:bodyPr>
          <a:lstStyle/>
          <a:p>
            <a:pPr algn="just">
              <a:lnSpc>
                <a:spcPct val="150000"/>
              </a:lnSpc>
            </a:pPr>
            <a:r>
              <a:rPr lang="zh-CN"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字词</a:t>
            </a:r>
            <a:r>
              <a:rPr lang="zh-CN" altLang="zh-CN" sz="2800" b="1" kern="10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知识</a:t>
            </a:r>
            <a:endParaRPr lang="en-US" altLang="zh-CN" sz="28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800" kern="100">
                <a:latin typeface="Times New Roman" panose="02020603050405020304" pitchFamily="18" charset="0"/>
                <a:ea typeface="方正中等线简体" panose="03000509000000000000" pitchFamily="65" charset="-122"/>
              </a:rPr>
              <a:t>(1)</a:t>
            </a:r>
            <a:endParaRPr lang="en-US" altLang="zh-CN" sz="2800" b="1" kern="10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rot="16200000">
            <a:off x="6266657" y="-4655353"/>
            <a:ext cx="438246" cy="10452100"/>
          </a:xfrm>
          <a:prstGeom prst="rect">
            <a:avLst/>
          </a:prstGeom>
          <a:solidFill>
            <a:srgbClr val="485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4" name="组合 13"/>
          <p:cNvGrpSpPr/>
          <p:nvPr/>
        </p:nvGrpSpPr>
        <p:grpSpPr>
          <a:xfrm rot="16200000">
            <a:off x="530879" y="194380"/>
            <a:ext cx="728851" cy="728850"/>
            <a:chOff x="7586954" y="1130228"/>
            <a:chExt cx="1227440" cy="1227439"/>
          </a:xfrm>
        </p:grpSpPr>
        <p:sp>
          <p:nvSpPr>
            <p:cNvPr id="15" name="缺角矩形 14"/>
            <p:cNvSpPr/>
            <p:nvPr/>
          </p:nvSpPr>
          <p:spPr>
            <a:xfrm>
              <a:off x="7586954" y="1130228"/>
              <a:ext cx="1227440" cy="1227439"/>
            </a:xfrm>
            <a:prstGeom prst="plaque">
              <a:avLst>
                <a:gd name="adj" fmla="val 20597"/>
              </a:avLst>
            </a:prstGeom>
            <a:solidFill>
              <a:srgbClr val="485F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pic>
          <p:nvPicPr>
            <p:cNvPr id="16" name="图片 15"/>
            <p:cNvPicPr>
              <a:picLocks noChangeAspect="1"/>
            </p:cNvPicPr>
            <p:nvPr/>
          </p:nvPicPr>
          <p:blipFill>
            <a:blip r:embed="rId2">
              <a:duotone>
                <a:schemeClr val="bg2">
                  <a:shade val="45000"/>
                  <a:satMod val="135000"/>
                </a:schemeClr>
                <a:prstClr val="white"/>
              </a:duotone>
            </a:blip>
            <a:stretch>
              <a:fillRect/>
            </a:stretch>
          </p:blipFill>
          <p:spPr>
            <a:xfrm rot="5400000" flipH="1">
              <a:off x="7626063" y="1332489"/>
              <a:ext cx="1005815" cy="842664"/>
            </a:xfrm>
            <a:prstGeom prst="rect">
              <a:avLst/>
            </a:prstGeom>
          </p:spPr>
        </p:pic>
        <p:sp>
          <p:nvSpPr>
            <p:cNvPr id="17" name="缺角矩形 16"/>
            <p:cNvSpPr/>
            <p:nvPr/>
          </p:nvSpPr>
          <p:spPr>
            <a:xfrm>
              <a:off x="7687891" y="1231169"/>
              <a:ext cx="1025560" cy="1025560"/>
            </a:xfrm>
            <a:prstGeom prst="plaque">
              <a:avLst>
                <a:gd name="adj" fmla="val 20597"/>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sp>
          <p:nvSpPr>
            <p:cNvPr id="18" name="缺角矩形 17"/>
            <p:cNvSpPr/>
            <p:nvPr/>
          </p:nvSpPr>
          <p:spPr>
            <a:xfrm>
              <a:off x="7732967" y="1282595"/>
              <a:ext cx="927206" cy="927206"/>
            </a:xfrm>
            <a:prstGeom prst="plaque">
              <a:avLst>
                <a:gd name="adj" fmla="val 2059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EEECE1">
                    <a:lumMod val="20000"/>
                    <a:lumOff val="80000"/>
                  </a:srgbClr>
                </a:solidFill>
                <a:cs typeface="+mn-ea"/>
                <a:sym typeface="+mn-lt"/>
              </a:endParaRPr>
            </a:p>
          </p:txBody>
        </p:sp>
      </p:grpSp>
      <p:sp>
        <p:nvSpPr>
          <p:cNvPr id="19" name="文本框 18"/>
          <p:cNvSpPr txBox="1"/>
          <p:nvPr/>
        </p:nvSpPr>
        <p:spPr>
          <a:xfrm>
            <a:off x="621354" y="320829"/>
            <a:ext cx="8029123" cy="523220"/>
          </a:xfrm>
          <a:prstGeom prst="rect">
            <a:avLst/>
          </a:prstGeom>
          <a:noFill/>
        </p:spPr>
        <p:txBody>
          <a:bodyPr wrap="square" rtlCol="0" anchor="ctr">
            <a:spAutoFit/>
          </a:bodyPr>
          <a:lstStyle/>
          <a:p>
            <a:r>
              <a:rPr lang="zh-CN" altLang="zh-CN" sz="2800" smtClean="0">
                <a:solidFill>
                  <a:prstClr val="white"/>
                </a:solidFill>
                <a:latin typeface="Adobe 黑体 Std R" panose="020b0400000000000000" pitchFamily="34" charset="-122"/>
                <a:ea typeface="Adobe 黑体 Std R" panose="020b0400000000000000" pitchFamily="34" charset="-122"/>
              </a:rPr>
              <a:t>附</a:t>
            </a:r>
            <a:r>
              <a:rPr lang="en-US" altLang="zh-CN" sz="2800" smtClean="0">
                <a:solidFill>
                  <a:prstClr val="white"/>
                </a:solidFill>
                <a:latin typeface="Adobe 黑体 Std R" panose="020b0400000000000000" pitchFamily="34" charset="-122"/>
                <a:ea typeface="Adobe 黑体 Std R" panose="020b0400000000000000" pitchFamily="34" charset="-122"/>
              </a:rPr>
              <a:t>   </a:t>
            </a:r>
            <a:r>
              <a:rPr lang="zh-CN" altLang="zh-CN" sz="2800" smtClean="0">
                <a:solidFill>
                  <a:prstClr val="white"/>
                </a:solidFill>
                <a:latin typeface="Adobe 黑体 Std R" panose="020b0400000000000000" pitchFamily="34" charset="-122"/>
                <a:ea typeface="Adobe 黑体 Std R" panose="020b0400000000000000" pitchFamily="34" charset="-122"/>
              </a:rPr>
              <a:t>积累</a:t>
            </a:r>
            <a:r>
              <a:rPr lang="zh-CN" altLang="zh-CN" sz="2800">
                <a:solidFill>
                  <a:prstClr val="white"/>
                </a:solidFill>
                <a:latin typeface="Adobe 黑体 Std R" panose="020b0400000000000000" pitchFamily="34" charset="-122"/>
                <a:ea typeface="Adobe 黑体 Std R" panose="020b0400000000000000" pitchFamily="34" charset="-122"/>
              </a:rPr>
              <a:t>卡片</a:t>
            </a:r>
            <a:endParaRPr lang="zh-CN" altLang="en-US" sz="2800">
              <a:solidFill>
                <a:prstClr val="white"/>
              </a:solidFill>
              <a:latin typeface="Adobe 黑体 Std R" panose="020b0400000000000000" pitchFamily="34" charset="-122"/>
              <a:ea typeface="Adobe 黑体 Std R" panose="020b0400000000000000" pitchFamily="34" charset="-122"/>
            </a:endParaRPr>
          </a:p>
        </p:txBody>
      </p:sp>
      <p:graphicFrame>
        <p:nvGraphicFramePr>
          <p:cNvPr id="4" name="表格 3"/>
          <p:cNvGraphicFramePr>
            <a:graphicFrameLocks noGrp="1"/>
          </p:cNvGraphicFramePr>
          <p:nvPr/>
        </p:nvGraphicFramePr>
        <p:xfrm>
          <a:off x="3052090" y="1413570"/>
          <a:ext cx="6086233" cy="5120640"/>
        </p:xfrm>
        <a:graphic>
          <a:graphicData uri="http://schemas.openxmlformats.org/drawingml/2006/table">
            <a:tbl>
              <a:tblPr/>
              <a:tblGrid>
                <a:gridCol w="1748386"/>
                <a:gridCol w="2367852"/>
                <a:gridCol w="1969995"/>
              </a:tblGrid>
              <a:tr h="592255">
                <a:tc>
                  <a:txBody>
                    <a:bodyPr vert="horz" wrap="square"/>
                    <a:lstStyle/>
                    <a:p>
                      <a:pPr algn="ctr">
                        <a:lnSpc>
                          <a:spcPct val="150000"/>
                        </a:lnSpc>
                        <a:spcAft>
                          <a:spcPct val="0"/>
                        </a:spcAft>
                        <a:tabLst>
                          <a:tab pos="2430780"/>
                        </a:tabLst>
                      </a:pPr>
                      <a:r>
                        <a:rPr lang="zh-CN" sz="2800" kern="100" smtClean="0">
                          <a:effectLst/>
                          <a:latin typeface="Times New Roman" panose="02020603050405020304" pitchFamily="18" charset="0"/>
                          <a:ea typeface="方正中等线简体" panose="03000509000000000000" pitchFamily="65" charset="-122"/>
                          <a:cs typeface="Times New Roman" panose="02020603050405020304" pitchFamily="18" charset="0"/>
                        </a:rPr>
                        <a:t>多音字</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词语</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读音</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2255">
                <a:tc rowSpan="3">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炮</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炮</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p</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á</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o</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2255">
                <a:tc vMerge="1">
                  <a:txBody>
                    <a:bodyPr vert="horz" wrap="square"/>
                    <a:lstStyle/>
                    <a:p/>
                  </a:txBody>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大</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炮</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p</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à</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o</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2255">
                <a:tc vMerge="1">
                  <a:txBody>
                    <a:bodyPr vert="horz" wrap="square"/>
                    <a:lstStyle/>
                    <a:p/>
                  </a:txBody>
                  <a:tcPr/>
                </a:tc>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炮</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羊肉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b</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ā</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o</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2255">
                <a:tc rowSpan="2">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擂</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擂</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鼓</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léi</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2255">
                <a:tc vMerge="1">
                  <a:txBody>
                    <a:bodyPr vert="horz" wrap="square"/>
                    <a:lstStyle/>
                    <a:p/>
                  </a:txBody>
                  <a:tcPr/>
                </a:tc>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擂</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台</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lèi</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2255">
                <a:tc rowSpan="2">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记</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载</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z</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ǎ</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i</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2255">
                <a:tc vMerge="1">
                  <a:txBody>
                    <a:bodyPr vert="horz" wrap="square"/>
                    <a:lstStyle/>
                    <a:p/>
                  </a:txBody>
                  <a:tcPr/>
                </a:tc>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载</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歌载舞</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err="1">
                          <a:effectLst/>
                          <a:latin typeface="Times New Roman" panose="02020603050405020304" pitchFamily="18" charset="0"/>
                          <a:ea typeface="方正中等线简体" panose="03000509000000000000" pitchFamily="65" charset="-122"/>
                          <a:cs typeface="Courier New" panose="02070309020205020404" pitchFamily="49" charset="0"/>
                        </a:rPr>
                        <a:t>z</a:t>
                      </a:r>
                      <a:r>
                        <a:rPr lang="en-US" sz="2800" kern="100" err="1">
                          <a:effectLst/>
                          <a:latin typeface="宋体" panose="02010600030101010101" pitchFamily="2" charset="-122"/>
                          <a:ea typeface="方正中等线简体" panose="03000509000000000000" pitchFamily="65" charset="-122"/>
                          <a:cs typeface="Times New Roman" panose="02020603050405020304" pitchFamily="18" charset="0"/>
                        </a:rPr>
                        <a:t>à</a:t>
                      </a:r>
                      <a:r>
                        <a:rPr lang="en-US" sz="2800" kern="100" err="1">
                          <a:effectLst/>
                          <a:latin typeface="Times New Roman" panose="02020603050405020304" pitchFamily="18" charset="0"/>
                          <a:ea typeface="方正中等线简体" panose="03000509000000000000" pitchFamily="65" charset="-122"/>
                          <a:cs typeface="Courier New" panose="02070309020205020404" pitchFamily="49" charset="0"/>
                        </a:rPr>
                        <a:t>i</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23319" marR="2331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45701" y="331904"/>
            <a:ext cx="11299010" cy="693051"/>
          </a:xfrm>
          <a:prstGeom prst="rect">
            <a:avLst/>
          </a:prstGeom>
        </p:spPr>
        <p:txBody>
          <a:bodyPr wrap="square" lIns="121898" tIns="60948" rIns="121898" bIns="60948">
            <a:spAutoFit/>
          </a:bodyPr>
          <a:lstStyle/>
          <a:p>
            <a:pPr algn="just">
              <a:lnSpc>
                <a:spcPct val="150000"/>
              </a:lnSpc>
            </a:pPr>
            <a:r>
              <a:rPr lang="en-US" altLang="zh-CN" sz="2800" kern="100">
                <a:latin typeface="Times New Roman" panose="02020603050405020304" pitchFamily="18" charset="0"/>
                <a:ea typeface="方正中等线简体" panose="03000509000000000000" pitchFamily="65" charset="-122"/>
              </a:rPr>
              <a:t>(2)</a:t>
            </a:r>
            <a:endParaRPr lang="en-US" altLang="zh-CN" sz="2800" b="1" kern="100" smtClean="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5" name="表格 4"/>
          <p:cNvGraphicFramePr>
            <a:graphicFrameLocks noGrp="1"/>
          </p:cNvGraphicFramePr>
          <p:nvPr/>
        </p:nvGraphicFramePr>
        <p:xfrm>
          <a:off x="556226" y="1144588"/>
          <a:ext cx="11083596" cy="4784135"/>
        </p:xfrm>
        <a:graphic>
          <a:graphicData uri="http://schemas.openxmlformats.org/drawingml/2006/table">
            <a:tbl>
              <a:tblPr/>
              <a:tblGrid>
                <a:gridCol w="2073539"/>
                <a:gridCol w="9010057"/>
              </a:tblGrid>
              <a:tr h="683448">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词语</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释义</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448">
                <a:tc>
                  <a:txBody>
                    <a:bodyPr vert="horz" wrap="square"/>
                    <a:lstStyle/>
                    <a:p>
                      <a:pPr algn="ctr">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谬</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(miù)</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误</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错误；差错。</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448">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炮制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泛指编造；制订</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含贬义</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448">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胡</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诌</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(zhōu)</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随口瞎编。</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6895">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禁锢</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tabLst>
                          <a:tab pos="2430780"/>
                        </a:tabLst>
                      </a:pP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①</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封建时代统治集团禁止异己的人做官或不许他们参加政治活动。</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②</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关押；监禁。</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③</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束缚；强力限制。</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3448">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雄辩</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①</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强有力的辩论；</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②</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有说服力。</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nvSpPr>
        <p:spPr>
          <a:xfrm>
            <a:off x="0" y="1171"/>
            <a:ext cx="6558801" cy="6866866"/>
          </a:xfrm>
          <a:custGeom>
            <a:gdLst>
              <a:gd name="connsiteX0" fmla="*/ 0 w 6559826"/>
              <a:gd name="connsiteY0" fmla="*/ 0 h 6858000"/>
              <a:gd name="connsiteX1" fmla="*/ 6559826 w 6559826"/>
              <a:gd name="connsiteY1" fmla="*/ 0 h 6858000"/>
              <a:gd name="connsiteX2" fmla="*/ 6559826 w 6559826"/>
              <a:gd name="connsiteY2" fmla="*/ 6858000 h 6858000"/>
              <a:gd name="connsiteX3" fmla="*/ 0 w 6559826"/>
              <a:gd name="connsiteY3" fmla="*/ 6858000 h 6858000"/>
              <a:gd name="connsiteX4" fmla="*/ 0 w 6559826"/>
              <a:gd name="connsiteY4" fmla="*/ 0 h 6858000"/>
              <a:gd name="connsiteX0-1" fmla="*/ 0 w 6559826"/>
              <a:gd name="connsiteY0-2" fmla="*/ 0 h 6867939"/>
              <a:gd name="connsiteX1-3" fmla="*/ 6559826 w 6559826"/>
              <a:gd name="connsiteY1-4" fmla="*/ 0 h 6867939"/>
              <a:gd name="connsiteX2-5" fmla="*/ 4412974 w 6559826"/>
              <a:gd name="connsiteY2-6" fmla="*/ 6867939 h 6867939"/>
              <a:gd name="connsiteX3-7" fmla="*/ 0 w 6559826"/>
              <a:gd name="connsiteY3-8" fmla="*/ 6858000 h 6867939"/>
              <a:gd name="connsiteX4-9" fmla="*/ 0 w 6559826"/>
              <a:gd name="connsiteY4-10" fmla="*/ 0 h 686793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59825" h="6867939">
                <a:moveTo>
                  <a:pt x="0" y="0"/>
                </a:moveTo>
                <a:lnTo>
                  <a:pt x="6559826" y="0"/>
                </a:lnTo>
                <a:lnTo>
                  <a:pt x="4412974" y="6867939"/>
                </a:lnTo>
                <a:lnTo>
                  <a:pt x="0" y="6858000"/>
                </a:lnTo>
                <a:lnTo>
                  <a:pt x="0" y="0"/>
                </a:lnTo>
                <a:close/>
              </a:path>
            </a:pathLst>
          </a:custGeom>
          <a:solidFill>
            <a:srgbClr val="964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84257" y="1624807"/>
            <a:ext cx="7550393" cy="534035"/>
          </a:xfrm>
          <a:prstGeom prst="rect">
            <a:avLst/>
          </a:prstGeom>
        </p:spPr>
        <p:txBody>
          <a:bodyPr wrap="square">
            <a:spAutoFit/>
          </a:bodyPr>
          <a:lstStyle/>
          <a:p>
            <a:pPr>
              <a:lnSpc>
                <a:spcPct val="120000"/>
              </a:lnSpc>
            </a:pPr>
            <a:r>
              <a:rPr lang="zh-CN" altLang="en-US">
                <a:latin typeface="宋体" panose="02010600030101010101" pitchFamily="2" charset="-122"/>
                <a:ea typeface="宋体" panose="02010600030101010101" pitchFamily="2" charset="-122"/>
                <a:cs typeface="+mn-ea"/>
                <a:sym typeface="宋体" panose="02010600030101010101" pitchFamily="2" charset="-122"/>
              </a:rPr>
              <a:t>  </a:t>
            </a:r>
            <a:endParaRPr lang="zh-CN" altLang="en-US">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 name="矩形 2"/>
          <p:cNvSpPr/>
          <p:nvPr/>
        </p:nvSpPr>
        <p:spPr>
          <a:xfrm>
            <a:off x="1516143" y="917968"/>
            <a:ext cx="10501259" cy="5782041"/>
          </a:xfrm>
          <a:prstGeom prst="rect">
            <a:avLst/>
          </a:prstGeom>
          <a:solidFill>
            <a:schemeClr val="bg1"/>
          </a:solidFill>
          <a:ln w="76200">
            <a:solidFill>
              <a:schemeClr val="tx1">
                <a:lumMod val="75000"/>
                <a:lumOff val="25000"/>
              </a:schemeClr>
            </a:solidFill>
          </a:ln>
          <a:effectLst>
            <a:outerShdw blurRad="304800" dist="38100" dir="5400000" algn="t" rotWithShape="0">
              <a:prstClr val="black">
                <a:alpha val="23000"/>
              </a:prstClr>
            </a:outerShdw>
          </a:effectLst>
        </p:spPr>
        <p:txBody>
          <a:bodyPr wrap="square" lIns="359943" rIns="359943" anchor="ctr">
            <a:noAutofit/>
          </a:bodyPr>
          <a:lstStyle/>
          <a:p>
            <a:pPr algn="l" fontAlgn="auto">
              <a:lnSpc>
                <a:spcPct val="100000"/>
              </a:lnSpc>
              <a:spcAft>
                <a:spcPts val="600"/>
              </a:spcAft>
              <a:buClrTx/>
              <a:buSzTx/>
              <a:buFontTx/>
            </a:pPr>
            <a:r>
              <a:rPr lang="zh-CN" altLang="en-US"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　</a:t>
            </a:r>
            <a:r>
              <a:rPr lang="en-US" altLang="zh-CN" sz="2600" b="1">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p>
            <a:pPr algn="l" fontAlgn="auto">
              <a:lnSpc>
                <a:spcPct val="100000"/>
              </a:lnSpc>
              <a:spcAft>
                <a:spcPts val="600"/>
              </a:spcAft>
              <a:buClrTx/>
              <a:buSzTx/>
              <a:buFontTx/>
            </a:pPr>
            <a:r>
              <a:rPr lang="zh-CN" altLang="en-US" sz="2600" b="1">
                <a:latin typeface="楷体" panose="02010609060101010101" pitchFamily="49" charset="-122"/>
                <a:ea typeface="楷体" panose="02010609060101010101" pitchFamily="49" charset="-122"/>
                <a:cs typeface="楷体" panose="02010609060101010101" pitchFamily="49" charset="-122"/>
                <a:sym typeface="+mn-ea"/>
              </a:rPr>
              <a:t>    与此同时，其他老一辈无产阶级革命家和不少老同志也从不同角度提出，要恢复和发扬党的</a:t>
            </a:r>
            <a:r>
              <a:rPr lang="zh-CN" altLang="en-US" sz="2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实事求是</a:t>
            </a:r>
            <a:r>
              <a:rPr lang="zh-CN" altLang="en-US" sz="2600" b="1">
                <a:latin typeface="楷体" panose="02010609060101010101" pitchFamily="49" charset="-122"/>
                <a:ea typeface="楷体" panose="02010609060101010101" pitchFamily="49" charset="-122"/>
                <a:cs typeface="楷体" panose="02010609060101010101" pitchFamily="49" charset="-122"/>
                <a:sym typeface="+mn-ea"/>
              </a:rPr>
              <a:t>的优良作风，正确认识与把握理论和实践的关系，把</a:t>
            </a:r>
            <a:r>
              <a:rPr lang="zh-CN" altLang="en-US" sz="26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实践</a:t>
            </a:r>
            <a:r>
              <a:rPr lang="zh-CN" altLang="en-US" sz="2600" b="1">
                <a:latin typeface="楷体" panose="02010609060101010101" pitchFamily="49" charset="-122"/>
                <a:ea typeface="楷体" panose="02010609060101010101" pitchFamily="49" charset="-122"/>
                <a:cs typeface="楷体" panose="02010609060101010101" pitchFamily="49" charset="-122"/>
                <a:sym typeface="+mn-ea"/>
              </a:rPr>
              <a:t>作为检验真理的标准。</a:t>
            </a:r>
            <a:endParaRPr lang="zh-CN" altLang="en-US" sz="2600" b="1">
              <a:latin typeface="楷体" panose="02010609060101010101" pitchFamily="49" charset="-122"/>
              <a:ea typeface="楷体" panose="02010609060101010101" pitchFamily="49" charset="-122"/>
              <a:cs typeface="楷体" panose="02010609060101010101" pitchFamily="49" charset="-122"/>
              <a:sym typeface="+mn-ea"/>
            </a:endParaRPr>
          </a:p>
          <a:p>
            <a:pPr algn="l" fontAlgn="auto">
              <a:lnSpc>
                <a:spcPct val="100000"/>
              </a:lnSpc>
              <a:spcAft>
                <a:spcPts val="600"/>
              </a:spcAft>
              <a:buClrTx/>
              <a:buSzTx/>
              <a:buFontTx/>
            </a:pPr>
            <a:r>
              <a:rPr lang="zh-CN" altLang="en-US" sz="2600" b="1">
                <a:latin typeface="楷体" panose="02010609060101010101" pitchFamily="49" charset="-122"/>
                <a:ea typeface="楷体" panose="02010609060101010101" pitchFamily="49" charset="-122"/>
                <a:cs typeface="楷体" panose="02010609060101010101" pitchFamily="49" charset="-122"/>
                <a:sym typeface="+mn-ea"/>
              </a:rPr>
              <a:t>   1977年，南京大学哲学系副主任胡福明为《哲学》专刊撰稿，其中一篇是《实践是检验真理的标准》。后经本人和相关人员的修改，1978年5月10日，中央党校内部刊物《理论动态》发表了经胡耀邦审阅定稿的《实践是检验真理的唯一标准》一文。5月11日，这篇文章以特约评论员名义在《光明日报》发表。当天新华社转发。5月12日，《人民日报》和《解放军报》同时转载，全国绝大多数省、自治区、直辖市的报纸也陆续转载。一石激起千层浪，这篇文章很快引发了一场全国范围的真理标准问题大讨论，</a:t>
            </a:r>
            <a:r>
              <a:rPr lang="zh-CN" altLang="en-US" sz="2600">
                <a:solidFill>
                  <a:srgbClr val="FF0000"/>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成为党和国家实现历史性伟大转折的思想先导，</a:t>
            </a:r>
            <a:r>
              <a:rPr lang="zh-CN" altLang="en-US" sz="2600" b="1">
                <a:latin typeface="楷体" panose="02010609060101010101" pitchFamily="49" charset="-122"/>
                <a:ea typeface="楷体" panose="02010609060101010101" pitchFamily="49" charset="-122"/>
                <a:cs typeface="楷体" panose="02010609060101010101" pitchFamily="49" charset="-122"/>
                <a:sym typeface="+mn-ea"/>
              </a:rPr>
              <a:t>对中国社会发展产生了深远影响。</a:t>
            </a:r>
            <a:endParaRPr lang="zh-CN" altLang="en-US" sz="2600">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endParaRPr>
          </a:p>
        </p:txBody>
      </p:sp>
      <p:sp>
        <p:nvSpPr>
          <p:cNvPr id="8" name="文本占位符 2" hidden="1"/>
          <p:cNvSpPr txBox="1"/>
          <p:nvPr/>
        </p:nvSpPr>
        <p:spPr>
          <a:xfrm>
            <a:off x="4897547" y="796648"/>
            <a:ext cx="3056216" cy="7067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ct val="0"/>
              </a:spcBef>
              <a:buFont typeface="Arial" panose="020b0604020202020204" pitchFamily="34" charset="0"/>
              <a:buNone/>
            </a:pPr>
            <a:r>
              <a:rPr lang="zh-CN" altLang="en-US" sz="4400">
                <a:solidFill>
                  <a:schemeClr val="bg1"/>
                </a:solidFill>
                <a:latin typeface="苏新诗古印宋简" panose="02010609000101010101" pitchFamily="49" charset="-122"/>
                <a:ea typeface="苏新诗古印宋简" panose="02010609000101010101" pitchFamily="49" charset="-122"/>
                <a:cs typeface="+mn-ea"/>
                <a:sym typeface="宋体" panose="02010600030101010101" pitchFamily="2" charset="-122"/>
              </a:rPr>
              <a:t>写作</a:t>
            </a:r>
            <a:r>
              <a:rPr lang="zh-CN" altLang="en-US" sz="4400">
                <a:solidFill>
                  <a:schemeClr val="accent2">
                    <a:lumMod val="50000"/>
                  </a:schemeClr>
                </a:solidFill>
                <a:latin typeface="苏新诗古印宋简" panose="02010609000101010101" pitchFamily="49" charset="-122"/>
                <a:ea typeface="苏新诗古印宋简" panose="02010609000101010101" pitchFamily="49" charset="-122"/>
                <a:cs typeface="+mn-ea"/>
                <a:sym typeface="宋体" panose="02010600030101010101" pitchFamily="2" charset="-122"/>
              </a:rPr>
              <a:t>背景</a:t>
            </a:r>
            <a:endParaRPr lang="zh-CN" altLang="en-US" sz="4400">
              <a:solidFill>
                <a:schemeClr val="accent2">
                  <a:lumMod val="50000"/>
                </a:schemeClr>
              </a:solidFill>
              <a:latin typeface="苏新诗古印宋简" panose="02010609000101010101" pitchFamily="49" charset="-122"/>
              <a:ea typeface="苏新诗古印宋简" panose="02010609000101010101" pitchFamily="49" charset="-122"/>
              <a:cs typeface="+mn-ea"/>
              <a:sym typeface="宋体" panose="02010600030101010101" pitchFamily="2" charset="-122"/>
            </a:endParaRPr>
          </a:p>
        </p:txBody>
      </p:sp>
      <p:pic>
        <p:nvPicPr>
          <p:cNvPr id="2" name="图片 1"/>
          <p:cNvPicPr>
            <a:picLocks noChangeAspect="1"/>
          </p:cNvPicPr>
          <p:nvPr/>
        </p:nvPicPr>
        <p:blipFill>
          <a:blip r:embed="rId3"/>
          <a:stretch>
            <a:fillRect/>
          </a:stretch>
        </p:blipFill>
        <p:spPr>
          <a:xfrm>
            <a:off x="4965876" y="1139"/>
            <a:ext cx="3303802" cy="1182542"/>
          </a:xfrm>
          <a:prstGeom prst="rect">
            <a:avLst/>
          </a:prstGeom>
        </p:spPr>
      </p:pic>
      <p:pic>
        <p:nvPicPr>
          <p:cNvPr id="4" name="图片 3"/>
          <p:cNvPicPr>
            <a:picLocks noChangeAspect="1"/>
          </p:cNvPicPr>
          <p:nvPr/>
        </p:nvPicPr>
        <p:blipFill>
          <a:blip r:embed="rId4"/>
          <a:stretch>
            <a:fillRect/>
          </a:stretch>
        </p:blipFill>
        <p:spPr>
          <a:xfrm>
            <a:off x="0" y="2129993"/>
            <a:ext cx="1857085" cy="2609442"/>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556226" y="1105545"/>
          <a:ext cx="11077961" cy="3908425"/>
        </p:xfrm>
        <a:graphic>
          <a:graphicData uri="http://schemas.openxmlformats.org/drawingml/2006/table">
            <a:tbl>
              <a:tblPr/>
              <a:tblGrid>
                <a:gridCol w="2072485"/>
                <a:gridCol w="9005476"/>
              </a:tblGrid>
              <a:tr h="2108225">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澄清</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澄</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(chénɡ)</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清：</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①</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水、天空</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清亮；</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②</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使混浊变为清明，比喻肃清混乱局面；</a:t>
                      </a:r>
                      <a:r>
                        <a:rPr lang="en-US" sz="2800" kern="100">
                          <a:effectLst/>
                          <a:latin typeface="宋体" panose="02010600030101010101" pitchFamily="2" charset="-122"/>
                          <a:ea typeface="方正中等线简体" panose="03000509000000000000" pitchFamily="65" charset="-122"/>
                          <a:cs typeface="Times New Roman" panose="02020603050405020304" pitchFamily="18" charset="0"/>
                        </a:rPr>
                        <a:t>③</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弄清楚</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认识、问题等</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p>
                      <a:pPr marL="71755" algn="l">
                        <a:lnSpc>
                          <a:spcPct val="150000"/>
                        </a:lnSpc>
                        <a:spcAft>
                          <a:spcPct val="0"/>
                        </a:spcAft>
                        <a:tabLst>
                          <a:tab pos="2430780"/>
                        </a:tabLst>
                      </a:pP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澄</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(dènɡ)</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清：使杂质沉淀，液体变清。</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0">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无</a:t>
                      </a:r>
                      <a:r>
                        <a:rPr lang="zh-CN" sz="2800" kern="100">
                          <a:solidFill>
                            <a:srgbClr val="0000FF"/>
                          </a:solidFill>
                          <a:effectLst/>
                          <a:latin typeface="Times New Roman" panose="02020603050405020304" pitchFamily="18" charset="0"/>
                          <a:ea typeface="方正中等线简体" panose="03000509000000000000" pitchFamily="65" charset="-122"/>
                          <a:cs typeface="Times New Roman" panose="02020603050405020304" pitchFamily="18" charset="0"/>
                        </a:rPr>
                        <a:t>稽</a:t>
                      </a:r>
                      <a:r>
                        <a:rPr lang="en-US" sz="2800" kern="100">
                          <a:effectLst/>
                          <a:latin typeface="Times New Roman" panose="02020603050405020304" pitchFamily="18" charset="0"/>
                          <a:ea typeface="方正中等线简体" panose="03000509000000000000" pitchFamily="65" charset="-122"/>
                          <a:cs typeface="Courier New" panose="02070309020205020404" pitchFamily="49" charset="0"/>
                        </a:rPr>
                        <a:t>(jī)</a:t>
                      </a: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之谈</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无稽：无从查考；毫无根据。没有根据的说法。</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0100">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自吹自擂</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tabLst>
                          <a:tab pos="2430780"/>
                        </a:tabLst>
                      </a:pPr>
                      <a:r>
                        <a:rPr 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rPr>
                        <a:t>擂：打鼓。自己吹喇叭，自己打鼓，比喻自我吹嘘。</a:t>
                      </a:r>
                      <a:endParaRPr lang="zh-CN" sz="2800" kern="100">
                        <a:effectLst/>
                        <a:latin typeface="宋体" panose="02010600030101010101" pitchFamily="2" charset="-122"/>
                        <a:ea typeface="宋体" panose="02010600030101010101" pitchFamily="2" charset="-122"/>
                        <a:cs typeface="Courier New" panose="02070309020205020404" pitchFamily="49" charset="0"/>
                      </a:endParaRPr>
                    </a:p>
                  </a:txBody>
                  <a:tcPr marL="18655" marR="186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txBox="1"/>
          <p:nvPr/>
        </p:nvSpPr>
        <p:spPr bwMode="auto">
          <a:xfrm>
            <a:off x="688340" y="909320"/>
            <a:ext cx="1618615" cy="441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25" tIns="45712" rIns="91425" bIns="45712" rtlCol="0">
            <a:normAutofit fontScale="90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b="1">
                <a:solidFill>
                  <a:srgbClr val="FF0000"/>
                </a:solidFill>
                <a:latin typeface="微软雅黑" panose="020b0503020204020204" pitchFamily="34" charset="-122"/>
                <a:ea typeface="微软雅黑" panose="020b0503020204020204" pitchFamily="34" charset="-122"/>
              </a:rPr>
              <a:t>易</a:t>
            </a:r>
            <a:r>
              <a:rPr lang="zh-CN" altLang="en-US" b="1" smtClean="0">
                <a:solidFill>
                  <a:srgbClr val="FF0000"/>
                </a:solidFill>
                <a:latin typeface="微软雅黑" panose="020b0503020204020204" pitchFamily="34" charset="-122"/>
                <a:ea typeface="微软雅黑" panose="020b0503020204020204" pitchFamily="34" charset="-122"/>
              </a:rPr>
              <a:t>错字音</a:t>
            </a:r>
            <a:endParaRPr lang="en-US" altLang="zh-CN" b="1" smtClean="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659699" y="1862889"/>
            <a:ext cx="10408190" cy="1106805"/>
          </a:xfrm>
          <a:prstGeom prst="rect">
            <a:avLst/>
          </a:prstGeom>
        </p:spPr>
        <p:txBody>
          <a:bodyPr wrap="square">
            <a:spAutoFit/>
          </a:bodyPr>
          <a:lstStyle/>
          <a:p>
            <a:pPr>
              <a:lnSpc>
                <a:spcPct val="150000"/>
              </a:lnSpc>
            </a:pPr>
            <a:r>
              <a:rPr lang="zh-CN" altLang="en-US" sz="2200">
                <a:latin typeface="微软雅黑" panose="020b0503020204020204" pitchFamily="34" charset="-122"/>
                <a:ea typeface="微软雅黑" panose="020b0503020204020204" pitchFamily="34" charset="-122"/>
              </a:rPr>
              <a:t>①</a:t>
            </a:r>
            <a:r>
              <a:rPr lang="zh-CN" altLang="en-US" sz="2200" smtClean="0">
                <a:solidFill>
                  <a:srgbClr val="FF0000"/>
                </a:solidFill>
                <a:latin typeface="微软雅黑" panose="020b0503020204020204" pitchFamily="34" charset="-122"/>
                <a:ea typeface="微软雅黑" panose="020b0503020204020204" pitchFamily="34" charset="-122"/>
              </a:rPr>
              <a:t>舆</a:t>
            </a:r>
            <a:r>
              <a:rPr lang="zh-CN" altLang="en-US" sz="2200" smtClean="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　　）</a:t>
            </a:r>
            <a:r>
              <a:rPr lang="zh-CN" altLang="en-US" sz="2200" smtClean="0">
                <a:latin typeface="微软雅黑" panose="020b0503020204020204" pitchFamily="34" charset="-122"/>
                <a:ea typeface="微软雅黑" panose="020b0503020204020204" pitchFamily="34" charset="-122"/>
              </a:rPr>
              <a:t>论 </a:t>
            </a:r>
            <a:r>
              <a:rPr lang="en-US" altLang="zh-CN" sz="2200" smtClean="0">
                <a:latin typeface="微软雅黑" panose="020b0503020204020204" pitchFamily="34" charset="-122"/>
                <a:ea typeface="微软雅黑" panose="020b0503020204020204" pitchFamily="34" charset="-122"/>
              </a:rPr>
              <a:t>		</a:t>
            </a:r>
            <a:r>
              <a:rPr lang="zh-CN" altLang="en-US" sz="2200" smtClean="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②</a:t>
            </a:r>
            <a:r>
              <a:rPr lang="zh-CN" altLang="en-US" sz="2200" smtClean="0">
                <a:solidFill>
                  <a:srgbClr val="FF0000"/>
                </a:solidFill>
                <a:latin typeface="微软雅黑" panose="020b0503020204020204" pitchFamily="34" charset="-122"/>
                <a:ea typeface="微软雅黑" panose="020b0503020204020204" pitchFamily="34" charset="-122"/>
              </a:rPr>
              <a:t>枷</a:t>
            </a:r>
            <a:r>
              <a:rPr lang="zh-CN" altLang="en-US" sz="2200" smtClean="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　　）</a:t>
            </a:r>
            <a:r>
              <a:rPr lang="zh-CN" altLang="en-US" sz="2200" smtClean="0">
                <a:latin typeface="微软雅黑" panose="020b0503020204020204" pitchFamily="34" charset="-122"/>
                <a:ea typeface="微软雅黑" panose="020b0503020204020204" pitchFamily="34" charset="-122"/>
              </a:rPr>
              <a:t>锁</a:t>
            </a:r>
            <a:endParaRPr lang="en-US" altLang="zh-CN" sz="2200" smtClean="0">
              <a:latin typeface="微软雅黑" panose="020b0503020204020204" pitchFamily="34" charset="-122"/>
              <a:ea typeface="微软雅黑" panose="020b0503020204020204" pitchFamily="34" charset="-122"/>
            </a:endParaRPr>
          </a:p>
          <a:p>
            <a:pPr>
              <a:lnSpc>
                <a:spcPct val="150000"/>
              </a:lnSpc>
            </a:pPr>
            <a:r>
              <a:rPr lang="zh-CN" altLang="en-US" sz="2200" smtClean="0">
                <a:latin typeface="微软雅黑" panose="020b0503020204020204" pitchFamily="34" charset="-122"/>
                <a:ea typeface="微软雅黑" panose="020b0503020204020204" pitchFamily="34" charset="-122"/>
              </a:rPr>
              <a:t>③禁</a:t>
            </a:r>
            <a:r>
              <a:rPr lang="zh-CN" altLang="en-US" sz="2200" smtClean="0">
                <a:solidFill>
                  <a:srgbClr val="FF0000"/>
                </a:solidFill>
                <a:latin typeface="微软雅黑" panose="020b0503020204020204" pitchFamily="34" charset="-122"/>
                <a:ea typeface="微软雅黑" panose="020b0503020204020204" pitchFamily="34" charset="-122"/>
              </a:rPr>
              <a:t>锢</a:t>
            </a:r>
            <a:r>
              <a:rPr lang="zh-CN" altLang="en-US" sz="2200" smtClean="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　　</a:t>
            </a:r>
            <a:r>
              <a:rPr lang="zh-CN" altLang="en-US" sz="2200" smtClean="0">
                <a:latin typeface="微软雅黑" panose="020b0503020204020204" pitchFamily="34" charset="-122"/>
                <a:ea typeface="微软雅黑" panose="020b0503020204020204" pitchFamily="34" charset="-122"/>
              </a:rPr>
              <a:t>）</a:t>
            </a:r>
            <a:r>
              <a:rPr lang="en-US" altLang="zh-CN" sz="2200" smtClean="0">
                <a:latin typeface="微软雅黑" panose="020b0503020204020204" pitchFamily="34" charset="-122"/>
                <a:ea typeface="微软雅黑" panose="020b0503020204020204" pitchFamily="34" charset="-122"/>
              </a:rPr>
              <a:t>		 </a:t>
            </a:r>
            <a:r>
              <a:rPr lang="zh-CN" altLang="en-US" sz="2200" smtClean="0">
                <a:latin typeface="微软雅黑" panose="020b0503020204020204" pitchFamily="34" charset="-122"/>
                <a:ea typeface="微软雅黑" panose="020b0503020204020204" pitchFamily="34" charset="-122"/>
              </a:rPr>
              <a:t>④</a:t>
            </a:r>
            <a:r>
              <a:rPr lang="zh-CN" altLang="en-US" sz="2200">
                <a:solidFill>
                  <a:srgbClr val="FF0000"/>
                </a:solidFill>
                <a:latin typeface="微软雅黑" panose="020b0503020204020204" pitchFamily="34" charset="-122"/>
                <a:ea typeface="微软雅黑" panose="020b0503020204020204" pitchFamily="34" charset="-122"/>
              </a:rPr>
              <a:t>谬</a:t>
            </a:r>
            <a:r>
              <a:rPr lang="zh-CN" altLang="en-US" sz="2200" smtClean="0">
                <a:latin typeface="微软雅黑" panose="020b0503020204020204" pitchFamily="34" charset="-122"/>
                <a:ea typeface="微软雅黑" panose="020b0503020204020204" pitchFamily="34" charset="-122"/>
              </a:rPr>
              <a:t>（    ）误</a:t>
            </a:r>
            <a:endParaRPr lang="zh-CN" altLang="en-US" sz="2200">
              <a:latin typeface="微软雅黑" panose="020b0503020204020204" pitchFamily="34" charset="-122"/>
              <a:ea typeface="微软雅黑" panose="020b0503020204020204" pitchFamily="34" charset="-122"/>
            </a:endParaRPr>
          </a:p>
        </p:txBody>
      </p:sp>
      <p:grpSp>
        <p:nvGrpSpPr>
          <p:cNvPr id="6" name="组合 5"/>
          <p:cNvGrpSpPr/>
          <p:nvPr/>
        </p:nvGrpSpPr>
        <p:grpSpPr>
          <a:xfrm>
            <a:off x="688390" y="3011056"/>
            <a:ext cx="3732312" cy="1106805"/>
            <a:chOff x="845116" y="1356784"/>
            <a:chExt cx="3732895" cy="1106978"/>
          </a:xfrm>
        </p:grpSpPr>
        <p:sp>
          <p:nvSpPr>
            <p:cNvPr id="7" name="矩形 6"/>
            <p:cNvSpPr/>
            <p:nvPr/>
          </p:nvSpPr>
          <p:spPr>
            <a:xfrm>
              <a:off x="1666200" y="1356784"/>
              <a:ext cx="2911811" cy="1106978"/>
            </a:xfrm>
            <a:prstGeom prst="rect">
              <a:avLst/>
            </a:prstGeom>
          </p:spPr>
          <p:txBody>
            <a:bodyPr wrap="square">
              <a:spAutoFit/>
            </a:bodyPr>
            <a:lstStyle/>
            <a:p>
              <a:pPr algn="just">
                <a:lnSpc>
                  <a:spcPct val="150000"/>
                </a:lnSpc>
              </a:pPr>
              <a:r>
                <a:rPr lang="zh-CN" altLang="en-US" sz="2200" smtClean="0">
                  <a:latin typeface="微软雅黑" panose="020b0503020204020204" pitchFamily="34" charset="-122"/>
                  <a:ea typeface="微软雅黑" panose="020b0503020204020204" pitchFamily="34" charset="-122"/>
                </a:rPr>
                <a:t>（      ）</a:t>
              </a:r>
              <a:r>
                <a:rPr lang="zh-CN" altLang="en-US" sz="2200" smtClean="0">
                  <a:solidFill>
                    <a:srgbClr val="FF0000"/>
                  </a:solidFill>
                  <a:latin typeface="微软雅黑" panose="020b0503020204020204" pitchFamily="34" charset="-122"/>
                  <a:ea typeface="微软雅黑" panose="020b0503020204020204" pitchFamily="34" charset="-122"/>
                </a:rPr>
                <a:t>度</a:t>
              </a:r>
              <a:r>
                <a:rPr lang="zh-CN" altLang="en-US" sz="2200" smtClean="0">
                  <a:latin typeface="微软雅黑" panose="020b0503020204020204" pitchFamily="34" charset="-122"/>
                  <a:ea typeface="微软雅黑" panose="020b0503020204020204" pitchFamily="34" charset="-122"/>
                </a:rPr>
                <a:t>德量力</a:t>
              </a:r>
              <a:endParaRPr lang="en-US" altLang="zh-CN" sz="2200" smtClean="0">
                <a:latin typeface="微软雅黑" panose="020b0503020204020204" pitchFamily="34" charset="-122"/>
                <a:ea typeface="微软雅黑" panose="020b0503020204020204" pitchFamily="34" charset="-122"/>
              </a:endParaRPr>
            </a:p>
            <a:p>
              <a:pPr algn="just">
                <a:lnSpc>
                  <a:spcPct val="150000"/>
                </a:lnSpc>
              </a:pPr>
              <a:r>
                <a:rPr lang="zh-CN" altLang="en-US" sz="2200" smtClean="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金针</a:t>
              </a:r>
              <a:r>
                <a:rPr lang="zh-CN" altLang="en-US" sz="2200">
                  <a:solidFill>
                    <a:srgbClr val="FF0000"/>
                  </a:solidFill>
                  <a:latin typeface="微软雅黑" panose="020b0503020204020204" pitchFamily="34" charset="-122"/>
                  <a:ea typeface="微软雅黑" panose="020b0503020204020204" pitchFamily="34" charset="-122"/>
                </a:rPr>
                <a:t>度</a:t>
              </a:r>
              <a:r>
                <a:rPr lang="zh-CN" altLang="en-US" sz="2200" smtClean="0">
                  <a:latin typeface="微软雅黑" panose="020b0503020204020204" pitchFamily="34" charset="-122"/>
                  <a:ea typeface="微软雅黑" panose="020b0503020204020204" pitchFamily="34" charset="-122"/>
                </a:rPr>
                <a:t>人</a:t>
              </a:r>
              <a:endParaRPr lang="zh-CN" altLang="en-US" sz="2200">
                <a:solidFill>
                  <a:srgbClr val="FF0000"/>
                </a:solidFill>
                <a:latin typeface="微软雅黑" panose="020b0503020204020204" pitchFamily="34" charset="-122"/>
                <a:ea typeface="微软雅黑" panose="020b0503020204020204" pitchFamily="34" charset="-122"/>
              </a:endParaRPr>
            </a:p>
          </p:txBody>
        </p:sp>
        <p:sp>
          <p:nvSpPr>
            <p:cNvPr id="8" name="左大括号 7"/>
            <p:cNvSpPr/>
            <p:nvPr/>
          </p:nvSpPr>
          <p:spPr>
            <a:xfrm>
              <a:off x="1597583" y="1509320"/>
              <a:ext cx="187286" cy="854861"/>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200"/>
            </a:p>
          </p:txBody>
        </p:sp>
        <p:sp>
          <p:nvSpPr>
            <p:cNvPr id="9" name="矩形 8"/>
            <p:cNvSpPr/>
            <p:nvPr/>
          </p:nvSpPr>
          <p:spPr>
            <a:xfrm>
              <a:off x="845116" y="1737724"/>
              <a:ext cx="897473" cy="429962"/>
            </a:xfrm>
            <a:prstGeom prst="rect">
              <a:avLst/>
            </a:prstGeom>
          </p:spPr>
          <p:txBody>
            <a:bodyPr wrap="square">
              <a:spAutoFit/>
            </a:bodyPr>
            <a:lstStyle/>
            <a:p>
              <a:r>
                <a:rPr lang="zh-CN" altLang="en-US" sz="2200" smtClean="0">
                  <a:latin typeface="微软雅黑" panose="020b0503020204020204" pitchFamily="34" charset="-122"/>
                  <a:ea typeface="微软雅黑" panose="020b0503020204020204" pitchFamily="34" charset="-122"/>
                </a:rPr>
                <a:t>⑤</a:t>
              </a:r>
              <a:r>
                <a:rPr lang="zh-CN" altLang="en-US" sz="2200">
                  <a:solidFill>
                    <a:srgbClr val="FF0000"/>
                  </a:solidFill>
                  <a:latin typeface="微软雅黑" panose="020b0503020204020204" pitchFamily="34" charset="-122"/>
                  <a:ea typeface="微软雅黑" panose="020b0503020204020204" pitchFamily="34" charset="-122"/>
                </a:rPr>
                <a:t>度</a:t>
              </a:r>
              <a:endParaRPr lang="zh-CN" altLang="en-US" sz="2200">
                <a:solidFill>
                  <a:srgbClr val="FF0000"/>
                </a:solidFill>
              </a:endParaRPr>
            </a:p>
          </p:txBody>
        </p:sp>
      </p:grpSp>
      <p:grpSp>
        <p:nvGrpSpPr>
          <p:cNvPr id="10" name="组合 9"/>
          <p:cNvGrpSpPr/>
          <p:nvPr/>
        </p:nvGrpSpPr>
        <p:grpSpPr>
          <a:xfrm>
            <a:off x="5274011" y="3011905"/>
            <a:ext cx="3545881" cy="1106805"/>
            <a:chOff x="931180" y="1356784"/>
            <a:chExt cx="3546435" cy="1106978"/>
          </a:xfrm>
        </p:grpSpPr>
        <p:sp>
          <p:nvSpPr>
            <p:cNvPr id="11" name="矩形 10"/>
            <p:cNvSpPr/>
            <p:nvPr/>
          </p:nvSpPr>
          <p:spPr>
            <a:xfrm>
              <a:off x="1655442" y="1356784"/>
              <a:ext cx="2822173" cy="1106978"/>
            </a:xfrm>
            <a:prstGeom prst="rect">
              <a:avLst/>
            </a:prstGeom>
          </p:spPr>
          <p:txBody>
            <a:bodyPr wrap="square">
              <a:spAutoFit/>
            </a:bodyPr>
            <a:lstStyle/>
            <a:p>
              <a:pPr algn="just">
                <a:lnSpc>
                  <a:spcPct val="150000"/>
                </a:lnSpc>
              </a:pPr>
              <a:r>
                <a:rPr lang="zh-CN" altLang="en-US" sz="2200" smtClean="0">
                  <a:latin typeface="微软雅黑" panose="020b0503020204020204" pitchFamily="34" charset="-122"/>
                  <a:ea typeface="微软雅黑" panose="020b0503020204020204" pitchFamily="34" charset="-122"/>
                </a:rPr>
                <a:t>（        ）</a:t>
              </a:r>
              <a:r>
                <a:rPr lang="zh-CN" altLang="en-US" sz="2200">
                  <a:solidFill>
                    <a:srgbClr val="FF0000"/>
                  </a:solidFill>
                  <a:latin typeface="微软雅黑" panose="020b0503020204020204" pitchFamily="34" charset="-122"/>
                  <a:ea typeface="微软雅黑" panose="020b0503020204020204" pitchFamily="34" charset="-122"/>
                </a:rPr>
                <a:t>澄</a:t>
              </a:r>
              <a:r>
                <a:rPr lang="zh-CN" altLang="en-US" sz="2200">
                  <a:latin typeface="微软雅黑" panose="020b0503020204020204" pitchFamily="34" charset="-122"/>
                  <a:ea typeface="微软雅黑" panose="020b0503020204020204" pitchFamily="34" charset="-122"/>
                </a:rPr>
                <a:t>沙汰</a:t>
              </a:r>
              <a:r>
                <a:rPr lang="zh-CN" altLang="en-US" sz="2200" smtClean="0">
                  <a:latin typeface="微软雅黑" panose="020b0503020204020204" pitchFamily="34" charset="-122"/>
                  <a:ea typeface="微软雅黑" panose="020b0503020204020204" pitchFamily="34" charset="-122"/>
                </a:rPr>
                <a:t>砾</a:t>
              </a:r>
              <a:endParaRPr lang="en-US" altLang="zh-CN" sz="2200" smtClean="0">
                <a:latin typeface="微软雅黑" panose="020b0503020204020204" pitchFamily="34" charset="-122"/>
                <a:ea typeface="微软雅黑" panose="020b0503020204020204" pitchFamily="34" charset="-122"/>
              </a:endParaRPr>
            </a:p>
            <a:p>
              <a:pPr algn="just">
                <a:lnSpc>
                  <a:spcPct val="150000"/>
                </a:lnSpc>
              </a:pPr>
              <a:r>
                <a:rPr lang="zh-CN" altLang="en-US" sz="2200" smtClean="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　　</a:t>
              </a:r>
              <a:r>
                <a:rPr lang="zh-CN" altLang="en-US" sz="2200" smtClean="0">
                  <a:latin typeface="微软雅黑" panose="020b0503020204020204" pitchFamily="34" charset="-122"/>
                  <a:ea typeface="微软雅黑" panose="020b0503020204020204" pitchFamily="34" charset="-122"/>
                </a:rPr>
                <a:t> ）</a:t>
              </a:r>
              <a:r>
                <a:rPr lang="zh-CN" altLang="en-US" sz="2200">
                  <a:solidFill>
                    <a:srgbClr val="FF0000"/>
                  </a:solidFill>
                  <a:latin typeface="微软雅黑" panose="020b0503020204020204" pitchFamily="34" charset="-122"/>
                  <a:ea typeface="微软雅黑" panose="020b0503020204020204" pitchFamily="34" charset="-122"/>
                </a:rPr>
                <a:t>澄</a:t>
              </a:r>
              <a:r>
                <a:rPr lang="zh-CN" altLang="en-US" sz="2200">
                  <a:latin typeface="微软雅黑" panose="020b0503020204020204" pitchFamily="34" charset="-122"/>
                  <a:ea typeface="微软雅黑" panose="020b0503020204020204" pitchFamily="34" charset="-122"/>
                </a:rPr>
                <a:t>江如</a:t>
              </a:r>
              <a:r>
                <a:rPr lang="zh-CN" altLang="en-US" sz="2200" smtClean="0">
                  <a:latin typeface="微软雅黑" panose="020b0503020204020204" pitchFamily="34" charset="-122"/>
                  <a:ea typeface="微软雅黑" panose="020b0503020204020204" pitchFamily="34" charset="-122"/>
                </a:rPr>
                <a:t>练</a:t>
              </a:r>
              <a:endParaRPr lang="zh-CN" altLang="en-US" sz="2200">
                <a:latin typeface="微软雅黑" panose="020b0503020204020204" pitchFamily="34" charset="-122"/>
                <a:ea typeface="微软雅黑" panose="020b0503020204020204" pitchFamily="34" charset="-122"/>
              </a:endParaRPr>
            </a:p>
          </p:txBody>
        </p:sp>
        <p:sp>
          <p:nvSpPr>
            <p:cNvPr id="12" name="左大括号 11"/>
            <p:cNvSpPr/>
            <p:nvPr/>
          </p:nvSpPr>
          <p:spPr>
            <a:xfrm>
              <a:off x="1629857" y="1509321"/>
              <a:ext cx="162944" cy="854012"/>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200"/>
            </a:p>
          </p:txBody>
        </p:sp>
        <p:sp>
          <p:nvSpPr>
            <p:cNvPr id="13" name="矩形 12"/>
            <p:cNvSpPr/>
            <p:nvPr/>
          </p:nvSpPr>
          <p:spPr>
            <a:xfrm>
              <a:off x="931180" y="1716208"/>
              <a:ext cx="936927" cy="429962"/>
            </a:xfrm>
            <a:prstGeom prst="rect">
              <a:avLst/>
            </a:prstGeom>
          </p:spPr>
          <p:txBody>
            <a:bodyPr wrap="square">
              <a:spAutoFit/>
            </a:bodyPr>
            <a:lstStyle/>
            <a:p>
              <a:r>
                <a:rPr lang="zh-CN" altLang="en-US" sz="2200" smtClean="0">
                  <a:latin typeface="微软雅黑" panose="020b0503020204020204" pitchFamily="34" charset="-122"/>
                  <a:ea typeface="微软雅黑" panose="020b0503020204020204" pitchFamily="34" charset="-122"/>
                </a:rPr>
                <a:t>⑥</a:t>
              </a:r>
              <a:r>
                <a:rPr lang="zh-CN" altLang="en-US" sz="2200">
                  <a:solidFill>
                    <a:srgbClr val="FF0000"/>
                  </a:solidFill>
                  <a:latin typeface="微软雅黑" panose="020b0503020204020204" pitchFamily="34" charset="-122"/>
                  <a:ea typeface="微软雅黑" panose="020b0503020204020204" pitchFamily="34" charset="-122"/>
                </a:rPr>
                <a:t>澄</a:t>
              </a:r>
              <a:endParaRPr lang="zh-CN" altLang="en-US" sz="2200">
                <a:solidFill>
                  <a:srgbClr val="FF0000"/>
                </a:solidFill>
              </a:endParaRPr>
            </a:p>
          </p:txBody>
        </p:sp>
      </p:grpSp>
      <p:sp>
        <p:nvSpPr>
          <p:cNvPr id="14" name="矩形 13"/>
          <p:cNvSpPr/>
          <p:nvPr/>
        </p:nvSpPr>
        <p:spPr>
          <a:xfrm>
            <a:off x="1664559" y="1957470"/>
            <a:ext cx="578647"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yú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15" name="矩形 14"/>
          <p:cNvSpPr/>
          <p:nvPr/>
        </p:nvSpPr>
        <p:spPr>
          <a:xfrm>
            <a:off x="5193643" y="2470723"/>
            <a:ext cx="707049"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miù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16" name="矩形 15"/>
          <p:cNvSpPr/>
          <p:nvPr/>
        </p:nvSpPr>
        <p:spPr>
          <a:xfrm>
            <a:off x="1792395" y="3100323"/>
            <a:ext cx="681470"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duó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17" name="矩形 16"/>
          <p:cNvSpPr/>
          <p:nvPr/>
        </p:nvSpPr>
        <p:spPr>
          <a:xfrm>
            <a:off x="6297465" y="3118095"/>
            <a:ext cx="960972"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dèng</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18" name="矩形 17"/>
          <p:cNvSpPr/>
          <p:nvPr/>
        </p:nvSpPr>
        <p:spPr>
          <a:xfrm>
            <a:off x="1892904" y="2470723"/>
            <a:ext cx="571527"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gù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19" name="矩形 18"/>
          <p:cNvSpPr/>
          <p:nvPr/>
        </p:nvSpPr>
        <p:spPr>
          <a:xfrm>
            <a:off x="1835944" y="3618249"/>
            <a:ext cx="542435" cy="398780"/>
          </a:xfrm>
          <a:prstGeom prst="rect">
            <a:avLst/>
          </a:prstGeom>
        </p:spPr>
        <p:txBody>
          <a:bodyPr wrap="square">
            <a:spAutoFit/>
          </a:bodyPr>
          <a:lstStyle/>
          <a:p>
            <a:r>
              <a:rPr lang="en-US" altLang="zh-CN" sz="2000" err="1" smtClean="0">
                <a:solidFill>
                  <a:srgbClr val="FF0000"/>
                </a:solidFill>
                <a:latin typeface="微软雅黑" panose="020b0503020204020204" pitchFamily="34" charset="-122"/>
                <a:ea typeface="微软雅黑" panose="020b0503020204020204" pitchFamily="34" charset="-122"/>
              </a:rPr>
              <a:t>dù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13481" y="4284226"/>
            <a:ext cx="3732312" cy="1106805"/>
            <a:chOff x="845116" y="1356784"/>
            <a:chExt cx="3732895" cy="1106978"/>
          </a:xfrm>
        </p:grpSpPr>
        <p:sp>
          <p:nvSpPr>
            <p:cNvPr id="21" name="矩形 20"/>
            <p:cNvSpPr/>
            <p:nvPr/>
          </p:nvSpPr>
          <p:spPr>
            <a:xfrm>
              <a:off x="1666200" y="1356784"/>
              <a:ext cx="2911811" cy="1106978"/>
            </a:xfrm>
            <a:prstGeom prst="rect">
              <a:avLst/>
            </a:prstGeom>
          </p:spPr>
          <p:txBody>
            <a:bodyPr wrap="square">
              <a:spAutoFit/>
            </a:bodyPr>
            <a:lstStyle/>
            <a:p>
              <a:pPr algn="just">
                <a:lnSpc>
                  <a:spcPct val="150000"/>
                </a:lnSpc>
              </a:pPr>
              <a:r>
                <a:rPr lang="zh-CN" altLang="en-US" sz="2200" smtClean="0">
                  <a:latin typeface="微软雅黑" panose="020b0503020204020204" pitchFamily="34" charset="-122"/>
                  <a:ea typeface="微软雅黑" panose="020b0503020204020204" pitchFamily="34" charset="-122"/>
                </a:rPr>
                <a:t>（      ）如法</a:t>
              </a:r>
              <a:r>
                <a:rPr lang="zh-CN" altLang="en-US" sz="2200" smtClean="0">
                  <a:solidFill>
                    <a:srgbClr val="FF0000"/>
                  </a:solidFill>
                  <a:latin typeface="微软雅黑" panose="020b0503020204020204" pitchFamily="34" charset="-122"/>
                  <a:ea typeface="微软雅黑" panose="020b0503020204020204" pitchFamily="34" charset="-122"/>
                </a:rPr>
                <a:t>炮</a:t>
              </a:r>
              <a:r>
                <a:rPr lang="zh-CN" altLang="en-US" sz="2200" smtClean="0">
                  <a:latin typeface="微软雅黑" panose="020b0503020204020204" pitchFamily="34" charset="-122"/>
                  <a:ea typeface="微软雅黑" panose="020b0503020204020204" pitchFamily="34" charset="-122"/>
                </a:rPr>
                <a:t>制</a:t>
              </a:r>
              <a:endParaRPr lang="en-US" altLang="zh-CN" sz="2200" smtClean="0">
                <a:latin typeface="微软雅黑" panose="020b0503020204020204" pitchFamily="34" charset="-122"/>
                <a:ea typeface="微软雅黑" panose="020b0503020204020204" pitchFamily="34" charset="-122"/>
              </a:endParaRPr>
            </a:p>
            <a:p>
              <a:pPr algn="just">
                <a:lnSpc>
                  <a:spcPct val="150000"/>
                </a:lnSpc>
              </a:pPr>
              <a:r>
                <a:rPr lang="zh-CN" altLang="en-US" sz="2200" smtClean="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糖衣</a:t>
              </a:r>
              <a:r>
                <a:rPr lang="zh-CN" altLang="en-US" sz="2200">
                  <a:solidFill>
                    <a:srgbClr val="FF0000"/>
                  </a:solidFill>
                  <a:latin typeface="微软雅黑" panose="020b0503020204020204" pitchFamily="34" charset="-122"/>
                  <a:ea typeface="微软雅黑" panose="020b0503020204020204" pitchFamily="34" charset="-122"/>
                </a:rPr>
                <a:t>炮</a:t>
              </a:r>
              <a:endParaRPr lang="zh-CN" altLang="en-US" sz="2200">
                <a:solidFill>
                  <a:srgbClr val="FF0000"/>
                </a:solidFill>
                <a:latin typeface="微软雅黑" panose="020b0503020204020204" pitchFamily="34" charset="-122"/>
                <a:ea typeface="微软雅黑" panose="020b0503020204020204" pitchFamily="34" charset="-122"/>
              </a:endParaRPr>
            </a:p>
          </p:txBody>
        </p:sp>
        <p:sp>
          <p:nvSpPr>
            <p:cNvPr id="22" name="左大括号 21"/>
            <p:cNvSpPr/>
            <p:nvPr/>
          </p:nvSpPr>
          <p:spPr>
            <a:xfrm>
              <a:off x="1597583" y="1509321"/>
              <a:ext cx="187286" cy="801062"/>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200"/>
            </a:p>
          </p:txBody>
        </p:sp>
        <p:sp>
          <p:nvSpPr>
            <p:cNvPr id="23" name="矩形 22"/>
            <p:cNvSpPr/>
            <p:nvPr/>
          </p:nvSpPr>
          <p:spPr>
            <a:xfrm>
              <a:off x="845116" y="1716208"/>
              <a:ext cx="897473" cy="429962"/>
            </a:xfrm>
            <a:prstGeom prst="rect">
              <a:avLst/>
            </a:prstGeom>
          </p:spPr>
          <p:txBody>
            <a:bodyPr wrap="square">
              <a:spAutoFit/>
            </a:bodyPr>
            <a:lstStyle/>
            <a:p>
              <a:r>
                <a:rPr lang="zh-CN" altLang="en-US" sz="2200" smtClean="0">
                  <a:latin typeface="微软雅黑" panose="020b0503020204020204" pitchFamily="34" charset="-122"/>
                  <a:ea typeface="微软雅黑" panose="020b0503020204020204" pitchFamily="34" charset="-122"/>
                </a:rPr>
                <a:t>⑦</a:t>
              </a:r>
              <a:r>
                <a:rPr lang="zh-CN" altLang="en-US" sz="2200">
                  <a:solidFill>
                    <a:srgbClr val="FF0000"/>
                  </a:solidFill>
                  <a:latin typeface="微软雅黑" panose="020b0503020204020204" pitchFamily="34" charset="-122"/>
                  <a:ea typeface="微软雅黑" panose="020b0503020204020204" pitchFamily="34" charset="-122"/>
                </a:rPr>
                <a:t>炮</a:t>
              </a:r>
              <a:endParaRPr lang="zh-CN" altLang="en-US" sz="2200">
                <a:solidFill>
                  <a:srgbClr val="FF0000"/>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1835081" y="4387067"/>
            <a:ext cx="789372"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páo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25" name="矩形 24"/>
          <p:cNvSpPr/>
          <p:nvPr/>
        </p:nvSpPr>
        <p:spPr>
          <a:xfrm>
            <a:off x="1845839" y="4906659"/>
            <a:ext cx="681807"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pào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5274011" y="4247235"/>
            <a:ext cx="3732312" cy="1106805"/>
            <a:chOff x="845116" y="1356784"/>
            <a:chExt cx="3732895" cy="1106978"/>
          </a:xfrm>
        </p:grpSpPr>
        <p:sp>
          <p:nvSpPr>
            <p:cNvPr id="27" name="矩形 26"/>
            <p:cNvSpPr/>
            <p:nvPr/>
          </p:nvSpPr>
          <p:spPr>
            <a:xfrm>
              <a:off x="1666200" y="1356784"/>
              <a:ext cx="2911811" cy="1106978"/>
            </a:xfrm>
            <a:prstGeom prst="rect">
              <a:avLst/>
            </a:prstGeom>
          </p:spPr>
          <p:txBody>
            <a:bodyPr wrap="square">
              <a:spAutoFit/>
            </a:bodyPr>
            <a:lstStyle/>
            <a:p>
              <a:pPr algn="just">
                <a:lnSpc>
                  <a:spcPct val="150000"/>
                </a:lnSpc>
              </a:pPr>
              <a:r>
                <a:rPr lang="zh-CN" altLang="en-US" sz="2200" smtClean="0">
                  <a:latin typeface="微软雅黑" panose="020b0503020204020204" pitchFamily="34" charset="-122"/>
                  <a:ea typeface="微软雅黑" panose="020b0503020204020204" pitchFamily="34" charset="-122"/>
                </a:rPr>
                <a:t>（     ）自吹自</a:t>
              </a:r>
              <a:r>
                <a:rPr lang="zh-CN" altLang="en-US" sz="2200">
                  <a:solidFill>
                    <a:srgbClr val="FF0000"/>
                  </a:solidFill>
                  <a:latin typeface="微软雅黑" panose="020b0503020204020204" pitchFamily="34" charset="-122"/>
                  <a:ea typeface="微软雅黑" panose="020b0503020204020204" pitchFamily="34" charset="-122"/>
                </a:rPr>
                <a:t>擂</a:t>
              </a:r>
              <a:endParaRPr lang="zh-CN" altLang="en-US" sz="220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200" smtClean="0">
                  <a:latin typeface="微软雅黑" panose="020b0503020204020204" pitchFamily="34" charset="-122"/>
                  <a:ea typeface="微软雅黑" panose="020b0503020204020204" pitchFamily="34" charset="-122"/>
                </a:rPr>
                <a:t>（     ）</a:t>
              </a:r>
              <a:r>
                <a:rPr lang="zh-CN" altLang="en-US" sz="2200">
                  <a:latin typeface="微软雅黑" panose="020b0503020204020204" pitchFamily="34" charset="-122"/>
                  <a:ea typeface="微软雅黑" panose="020b0503020204020204" pitchFamily="34" charset="-122"/>
                </a:rPr>
                <a:t>打</a:t>
              </a:r>
              <a:r>
                <a:rPr lang="zh-CN" altLang="en-US" sz="2200">
                  <a:solidFill>
                    <a:srgbClr val="FF0000"/>
                  </a:solidFill>
                  <a:latin typeface="微软雅黑" panose="020b0503020204020204" pitchFamily="34" charset="-122"/>
                  <a:ea typeface="微软雅黑" panose="020b0503020204020204" pitchFamily="34" charset="-122"/>
                </a:rPr>
                <a:t>擂</a:t>
              </a:r>
              <a:endParaRPr lang="zh-CN" altLang="en-US" sz="2200">
                <a:solidFill>
                  <a:srgbClr val="FF0000"/>
                </a:solidFill>
                <a:latin typeface="微软雅黑" panose="020b0503020204020204" pitchFamily="34" charset="-122"/>
                <a:ea typeface="微软雅黑" panose="020b0503020204020204" pitchFamily="34" charset="-122"/>
              </a:endParaRPr>
            </a:p>
          </p:txBody>
        </p:sp>
        <p:sp>
          <p:nvSpPr>
            <p:cNvPr id="28" name="左大括号 27"/>
            <p:cNvSpPr/>
            <p:nvPr/>
          </p:nvSpPr>
          <p:spPr>
            <a:xfrm>
              <a:off x="1597583" y="1509321"/>
              <a:ext cx="187286" cy="801062"/>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200"/>
            </a:p>
          </p:txBody>
        </p:sp>
        <p:sp>
          <p:nvSpPr>
            <p:cNvPr id="29" name="矩形 28"/>
            <p:cNvSpPr/>
            <p:nvPr/>
          </p:nvSpPr>
          <p:spPr>
            <a:xfrm>
              <a:off x="845116" y="1716208"/>
              <a:ext cx="897473" cy="429962"/>
            </a:xfrm>
            <a:prstGeom prst="rect">
              <a:avLst/>
            </a:prstGeom>
          </p:spPr>
          <p:txBody>
            <a:bodyPr wrap="square">
              <a:spAutoFit/>
            </a:bodyPr>
            <a:lstStyle/>
            <a:p>
              <a:r>
                <a:rPr lang="zh-CN" altLang="en-US" sz="2200" smtClean="0">
                  <a:latin typeface="微软雅黑" panose="020b0503020204020204" pitchFamily="34" charset="-122"/>
                  <a:ea typeface="微软雅黑" panose="020b0503020204020204" pitchFamily="34" charset="-122"/>
                </a:rPr>
                <a:t>⑧</a:t>
              </a:r>
              <a:r>
                <a:rPr lang="zh-CN" altLang="en-US" sz="2200">
                  <a:solidFill>
                    <a:srgbClr val="FF0000"/>
                  </a:solidFill>
                  <a:latin typeface="微软雅黑" panose="020b0503020204020204" pitchFamily="34" charset="-122"/>
                  <a:ea typeface="微软雅黑" panose="020b0503020204020204" pitchFamily="34" charset="-122"/>
                </a:rPr>
                <a:t>擂</a:t>
              </a:r>
              <a:endParaRPr lang="zh-CN" altLang="en-US" sz="2200">
                <a:solidFill>
                  <a:srgbClr val="FF0000"/>
                </a:solidFill>
              </a:endParaRPr>
            </a:p>
          </p:txBody>
        </p:sp>
      </p:grpSp>
      <p:sp>
        <p:nvSpPr>
          <p:cNvPr id="30" name="矩形 29"/>
          <p:cNvSpPr/>
          <p:nvPr/>
        </p:nvSpPr>
        <p:spPr>
          <a:xfrm>
            <a:off x="6395613" y="4350076"/>
            <a:ext cx="587850"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léi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31" name="矩形 30"/>
          <p:cNvSpPr/>
          <p:nvPr/>
        </p:nvSpPr>
        <p:spPr>
          <a:xfrm>
            <a:off x="6412936" y="4847652"/>
            <a:ext cx="587850"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lèi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32" name="矩形 31"/>
          <p:cNvSpPr/>
          <p:nvPr/>
        </p:nvSpPr>
        <p:spPr>
          <a:xfrm>
            <a:off x="5338929" y="1968226"/>
            <a:ext cx="578647" cy="398780"/>
          </a:xfrm>
          <a:prstGeom prst="rect">
            <a:avLst/>
          </a:prstGeom>
        </p:spPr>
        <p:txBody>
          <a:bodyPr wrap="square">
            <a:spAutoFit/>
          </a:bodyPr>
          <a:lstStyle/>
          <a:p>
            <a:r>
              <a:rPr lang="en-US" altLang="zh-CN" sz="2000" err="1" smtClean="0">
                <a:solidFill>
                  <a:srgbClr val="FF0000"/>
                </a:solidFill>
                <a:latin typeface="微软雅黑" panose="020b0503020204020204" pitchFamily="34" charset="-122"/>
                <a:ea typeface="微软雅黑" panose="020b0503020204020204" pitchFamily="34" charset="-122"/>
              </a:rPr>
              <a:t>jiā</a:t>
            </a:r>
            <a:r>
              <a:rPr lang="zh-CN" altLang="en-US" sz="2000">
                <a:solidFill>
                  <a:srgbClr val="FF0000"/>
                </a:solidFill>
                <a:latin typeface="微软雅黑" panose="020b0503020204020204" pitchFamily="34" charset="-122"/>
                <a:ea typeface="微软雅黑" panose="020b0503020204020204" pitchFamily="34" charset="-122"/>
              </a:rPr>
              <a:t>　</a:t>
            </a:r>
            <a:r>
              <a:rPr lang="en-US" altLang="zh-CN" sz="2000" smtClean="0">
                <a:solidFill>
                  <a:srgbClr val="FF0000"/>
                </a:solidFill>
                <a:latin typeface="微软雅黑" panose="020b0503020204020204" pitchFamily="34" charset="-122"/>
                <a:ea typeface="微软雅黑" panose="020b0503020204020204" pitchFamily="34" charset="-122"/>
              </a:rPr>
              <a:t> </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33" name="矩形 32"/>
          <p:cNvSpPr/>
          <p:nvPr/>
        </p:nvSpPr>
        <p:spPr>
          <a:xfrm>
            <a:off x="6245024" y="3634054"/>
            <a:ext cx="960972" cy="398780"/>
          </a:xfrm>
          <a:prstGeom prst="rect">
            <a:avLst/>
          </a:prstGeom>
        </p:spPr>
        <p:txBody>
          <a:bodyPr wrap="square">
            <a:spAutoFit/>
          </a:bodyPr>
          <a:lstStyle/>
          <a:p>
            <a:r>
              <a:rPr lang="en-US" altLang="zh-CN" sz="2000" err="1">
                <a:solidFill>
                  <a:srgbClr val="FF0000"/>
                </a:solidFill>
                <a:latin typeface="微软雅黑" panose="020b0503020204020204" pitchFamily="34" charset="-122"/>
                <a:ea typeface="微软雅黑" panose="020b0503020204020204" pitchFamily="34" charset="-122"/>
              </a:rPr>
              <a:t>chéng</a:t>
            </a:r>
            <a:endParaRPr lang="zh-CN" altLang="en-US" sz="2000">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9191599" y="1053580"/>
            <a:ext cx="2997320" cy="535273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p:tgtEl>
                                          <p:spTgt spid="33"/>
                                        </p:tgtEl>
                                      </p:cBhvr>
                                    </p:animEffect>
                                    <p:anim calcmode="lin" valueType="num">
                                      <p:cBhvr>
                                        <p:cTn id="43" dur="1000" fill="hold"/>
                                        <p:tgtEl>
                                          <p:spTgt spid="33"/>
                                        </p:tgtEl>
                                        <p:attrNameLst>
                                          <p:attrName>ppt_x</p:attrName>
                                        </p:attrNameLst>
                                      </p:cBhvr>
                                      <p:tavLst>
                                        <p:tav tm="0">
                                          <p:val>
                                            <p:strVal val="#ppt_x"/>
                                          </p:val>
                                        </p:tav>
                                        <p:tav tm="100000">
                                          <p:val>
                                            <p:strVal val="#ppt_x"/>
                                          </p:val>
                                        </p:tav>
                                      </p:tavLst>
                                    </p:anim>
                                    <p:anim calcmode="lin" valueType="num">
                                      <p:cBhvr>
                                        <p:cTn id="44" dur="1000" fill="hold"/>
                                        <p:tgtEl>
                                          <p:spTgt spid="3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4" grpId="0"/>
      <p:bldP spid="25" grpId="0"/>
      <p:bldP spid="30" grpId="0"/>
      <p:bldP spid="31" grpId="0"/>
      <p:bldP spid="32" grpId="0"/>
      <p:bldP spid="33"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6472530" y="2774639"/>
            <a:ext cx="4185412" cy="1476375"/>
            <a:chOff x="716596" y="1538529"/>
            <a:chExt cx="4186066" cy="1476606"/>
          </a:xfrm>
        </p:grpSpPr>
        <p:grpSp>
          <p:nvGrpSpPr>
            <p:cNvPr id="3" name="组合 2"/>
            <p:cNvGrpSpPr/>
            <p:nvPr/>
          </p:nvGrpSpPr>
          <p:grpSpPr>
            <a:xfrm>
              <a:off x="1111542" y="1538529"/>
              <a:ext cx="3791120" cy="1476606"/>
              <a:chOff x="1429524" y="1507396"/>
              <a:chExt cx="3791120" cy="1476606"/>
            </a:xfrm>
          </p:grpSpPr>
          <p:sp>
            <p:nvSpPr>
              <p:cNvPr id="5" name="矩形 4"/>
              <p:cNvSpPr/>
              <p:nvPr/>
            </p:nvSpPr>
            <p:spPr>
              <a:xfrm>
                <a:off x="1451040" y="1507396"/>
                <a:ext cx="3769604" cy="1476606"/>
              </a:xfrm>
              <a:prstGeom prst="rect">
                <a:avLst/>
              </a:prstGeom>
            </p:spPr>
            <p:txBody>
              <a:bodyPr wrap="square">
                <a:spAutoFit/>
              </a:bodyPr>
              <a:lstStyle/>
              <a:p>
                <a:pPr>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bǎo</a:t>
                </a:r>
                <a:r>
                  <a:rPr lang="zh-CN" altLang="en-US" sz="2000">
                    <a:latin typeface="微软雅黑" panose="020b0503020204020204" pitchFamily="34" charset="-122"/>
                    <a:ea typeface="微软雅黑" panose="020b0503020204020204" pitchFamily="34" charset="-122"/>
                  </a:rPr>
                  <a:t>）永（　　）青春</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bāo</a:t>
                </a:r>
                <a:r>
                  <a:rPr lang="zh-CN" altLang="en-US" sz="2000">
                    <a:latin typeface="微软雅黑" panose="020b0503020204020204" pitchFamily="34" charset="-122"/>
                    <a:ea typeface="微软雅黑" panose="020b0503020204020204" pitchFamily="34" charset="-122"/>
                  </a:rPr>
                  <a:t>）（　　）扬</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bāo</a:t>
                </a:r>
                <a:r>
                  <a:rPr lang="zh-CN" altLang="en-US" sz="2000">
                    <a:latin typeface="微软雅黑" panose="020b0503020204020204" pitchFamily="34" charset="-122"/>
                    <a:ea typeface="微软雅黑" panose="020b0503020204020204" pitchFamily="34" charset="-122"/>
                  </a:rPr>
                  <a:t>）（　　）汤</a:t>
                </a:r>
                <a:endParaRPr lang="zh-CN" altLang="en-US" sz="2000">
                  <a:latin typeface="微软雅黑" panose="020b0503020204020204" pitchFamily="34" charset="-122"/>
                  <a:ea typeface="微软雅黑" panose="020b0503020204020204" pitchFamily="34" charset="-122"/>
                </a:endParaRPr>
              </a:p>
            </p:txBody>
          </p:sp>
          <p:sp>
            <p:nvSpPr>
              <p:cNvPr id="6" name="左大括号 5"/>
              <p:cNvSpPr/>
              <p:nvPr/>
            </p:nvSpPr>
            <p:spPr>
              <a:xfrm>
                <a:off x="1429524" y="1746389"/>
                <a:ext cx="140134" cy="1085737"/>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grpSp>
        <p:sp>
          <p:nvSpPr>
            <p:cNvPr id="4" name="矩形 3"/>
            <p:cNvSpPr/>
            <p:nvPr/>
          </p:nvSpPr>
          <p:spPr>
            <a:xfrm>
              <a:off x="716596" y="2184373"/>
              <a:ext cx="448736" cy="398842"/>
            </a:xfrm>
            <a:prstGeom prst="rect">
              <a:avLst/>
            </a:prstGeom>
          </p:spPr>
          <p:txBody>
            <a:bodyPr wrap="square">
              <a:spAutoFit/>
            </a:bodyPr>
            <a:lstStyle/>
            <a:p>
              <a:r>
                <a:rPr lang="zh-CN" altLang="en-US" sz="2000" b="1" smtClean="0"/>
                <a:t>④</a:t>
              </a:r>
              <a:endParaRPr lang="zh-CN" altLang="en-US" sz="2000" b="1">
                <a:solidFill>
                  <a:srgbClr val="FF0000"/>
                </a:solidFill>
              </a:endParaRPr>
            </a:p>
          </p:txBody>
        </p:sp>
      </p:grpSp>
      <p:sp>
        <p:nvSpPr>
          <p:cNvPr id="9" name="内容占位符 2"/>
          <p:cNvSpPr txBox="1"/>
          <p:nvPr/>
        </p:nvSpPr>
        <p:spPr bwMode="auto">
          <a:xfrm>
            <a:off x="766445" y="909320"/>
            <a:ext cx="1582420" cy="415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25" tIns="45712" rIns="91425" bIns="45712"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b="1" smtClean="0">
                <a:solidFill>
                  <a:srgbClr val="FF0000"/>
                </a:solidFill>
                <a:latin typeface="微软雅黑" panose="020b0503020204020204" pitchFamily="34" charset="-122"/>
                <a:ea typeface="微软雅黑" panose="020b0503020204020204" pitchFamily="34" charset="-122"/>
              </a:rPr>
              <a:t>易混字形</a:t>
            </a:r>
            <a:endParaRPr lang="en-US" altLang="zh-CN" b="1" smtClean="0">
              <a:solidFill>
                <a:srgbClr val="FF0000"/>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30237" y="1704810"/>
            <a:ext cx="4890666" cy="1023272"/>
            <a:chOff x="724062" y="1538529"/>
            <a:chExt cx="4891430" cy="1023432"/>
          </a:xfrm>
        </p:grpSpPr>
        <p:grpSp>
          <p:nvGrpSpPr>
            <p:cNvPr id="11" name="组合 10"/>
            <p:cNvGrpSpPr/>
            <p:nvPr/>
          </p:nvGrpSpPr>
          <p:grpSpPr>
            <a:xfrm>
              <a:off x="1133058" y="1538529"/>
              <a:ext cx="4482434" cy="1023432"/>
              <a:chOff x="1451040" y="1507396"/>
              <a:chExt cx="4482434" cy="1023432"/>
            </a:xfrm>
          </p:grpSpPr>
          <p:sp>
            <p:nvSpPr>
              <p:cNvPr id="13" name="矩形 12"/>
              <p:cNvSpPr/>
              <p:nvPr/>
            </p:nvSpPr>
            <p:spPr>
              <a:xfrm>
                <a:off x="1451040" y="1507396"/>
                <a:ext cx="4482434" cy="1014889"/>
              </a:xfrm>
              <a:prstGeom prst="rect">
                <a:avLst/>
              </a:prstGeom>
            </p:spPr>
            <p:txBody>
              <a:bodyPr wrap="square">
                <a:spAutoFit/>
              </a:bodyPr>
              <a:lstStyle/>
              <a:p>
                <a:pPr algn="just">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cuàn</a:t>
                </a:r>
                <a:r>
                  <a:rPr lang="zh-CN" altLang="en-US" sz="2000">
                    <a:latin typeface="微软雅黑" panose="020b0503020204020204" pitchFamily="34" charset="-122"/>
                    <a:ea typeface="微软雅黑" panose="020b0503020204020204" pitchFamily="34" charset="-122"/>
                  </a:rPr>
                  <a:t>）（　　）权</a:t>
                </a:r>
                <a:endParaRPr lang="zh-CN" altLang="en-US" sz="2000">
                  <a:latin typeface="微软雅黑" panose="020b0503020204020204" pitchFamily="34" charset="-122"/>
                  <a:ea typeface="微软雅黑" panose="020b0503020204020204" pitchFamily="34" charset="-122"/>
                </a:endParaRPr>
              </a:p>
              <a:p>
                <a:pPr algn="just">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zuǎn</a:t>
                </a:r>
                <a:r>
                  <a:rPr lang="zh-CN" altLang="en-US" sz="2000">
                    <a:latin typeface="微软雅黑" panose="020b0503020204020204" pitchFamily="34" charset="-122"/>
                    <a:ea typeface="微软雅黑" panose="020b0503020204020204" pitchFamily="34" charset="-122"/>
                  </a:rPr>
                  <a:t>）编（　　）</a:t>
                </a:r>
                <a:endParaRPr lang="zh-CN" altLang="en-US" sz="2000">
                  <a:latin typeface="微软雅黑" panose="020b0503020204020204" pitchFamily="34" charset="-122"/>
                  <a:ea typeface="微软雅黑" panose="020b0503020204020204" pitchFamily="34" charset="-122"/>
                </a:endParaRPr>
              </a:p>
            </p:txBody>
          </p:sp>
          <p:sp>
            <p:nvSpPr>
              <p:cNvPr id="14" name="左大括号 13"/>
              <p:cNvSpPr/>
              <p:nvPr/>
            </p:nvSpPr>
            <p:spPr>
              <a:xfrm>
                <a:off x="1451040" y="1644094"/>
                <a:ext cx="93643" cy="886734"/>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grpSp>
        <p:sp>
          <p:nvSpPr>
            <p:cNvPr id="12" name="矩形 11"/>
            <p:cNvSpPr/>
            <p:nvPr/>
          </p:nvSpPr>
          <p:spPr>
            <a:xfrm>
              <a:off x="724062" y="1923094"/>
              <a:ext cx="448736" cy="398842"/>
            </a:xfrm>
            <a:prstGeom prst="rect">
              <a:avLst/>
            </a:prstGeom>
          </p:spPr>
          <p:txBody>
            <a:bodyPr wrap="square">
              <a:spAutoFit/>
            </a:bodyPr>
            <a:lstStyle/>
            <a:p>
              <a:r>
                <a:rPr lang="zh-CN" altLang="en-US" sz="2000" b="1"/>
                <a:t>①</a:t>
              </a:r>
              <a:endParaRPr lang="zh-CN" altLang="en-US" sz="2000" b="1">
                <a:solidFill>
                  <a:srgbClr val="FF0000"/>
                </a:solidFill>
              </a:endParaRPr>
            </a:p>
          </p:txBody>
        </p:sp>
      </p:grpSp>
      <p:grpSp>
        <p:nvGrpSpPr>
          <p:cNvPr id="15" name="组合 14"/>
          <p:cNvGrpSpPr/>
          <p:nvPr/>
        </p:nvGrpSpPr>
        <p:grpSpPr>
          <a:xfrm>
            <a:off x="6466458" y="1699456"/>
            <a:ext cx="4185412" cy="1014730"/>
            <a:chOff x="716596" y="1538529"/>
            <a:chExt cx="4186066" cy="1014889"/>
          </a:xfrm>
        </p:grpSpPr>
        <p:grpSp>
          <p:nvGrpSpPr>
            <p:cNvPr id="16" name="组合 15"/>
            <p:cNvGrpSpPr/>
            <p:nvPr/>
          </p:nvGrpSpPr>
          <p:grpSpPr>
            <a:xfrm>
              <a:off x="1111542" y="1538529"/>
              <a:ext cx="3791120" cy="1014889"/>
              <a:chOff x="1429524" y="1507396"/>
              <a:chExt cx="3791120" cy="1014889"/>
            </a:xfrm>
          </p:grpSpPr>
          <p:sp>
            <p:nvSpPr>
              <p:cNvPr id="18" name="矩形 17"/>
              <p:cNvSpPr/>
              <p:nvPr/>
            </p:nvSpPr>
            <p:spPr>
              <a:xfrm>
                <a:off x="1451040" y="1507396"/>
                <a:ext cx="3769604" cy="1014889"/>
              </a:xfrm>
              <a:prstGeom prst="rect">
                <a:avLst/>
              </a:prstGeom>
            </p:spPr>
            <p:txBody>
              <a:bodyPr wrap="square">
                <a:spAutoFit/>
              </a:bodyPr>
              <a:lstStyle/>
              <a:p>
                <a:pPr algn="just">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hàn</a:t>
                </a:r>
                <a:r>
                  <a:rPr lang="zh-CN" altLang="en-US" sz="2000">
                    <a:latin typeface="微软雅黑" panose="020b0503020204020204" pitchFamily="34" charset="-122"/>
                    <a:ea typeface="微软雅黑" panose="020b0503020204020204" pitchFamily="34" charset="-122"/>
                  </a:rPr>
                  <a:t>）（　　）卫</a:t>
                </a:r>
                <a:endParaRPr lang="zh-CN" altLang="en-US" sz="2000">
                  <a:latin typeface="微软雅黑" panose="020b0503020204020204" pitchFamily="34" charset="-122"/>
                  <a:ea typeface="微软雅黑" panose="020b0503020204020204" pitchFamily="34" charset="-122"/>
                </a:endParaRPr>
              </a:p>
              <a:p>
                <a:pPr algn="just">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hàn</a:t>
                </a:r>
                <a:r>
                  <a:rPr lang="zh-CN" altLang="en-US" sz="2000">
                    <a:latin typeface="微软雅黑" panose="020b0503020204020204" pitchFamily="34" charset="-122"/>
                    <a:ea typeface="微软雅黑" panose="020b0503020204020204" pitchFamily="34" charset="-122"/>
                  </a:rPr>
                  <a:t>）短小精（　　）</a:t>
                </a:r>
                <a:endParaRPr lang="zh-CN" altLang="en-US" sz="2000">
                  <a:latin typeface="微软雅黑" panose="020b0503020204020204" pitchFamily="34" charset="-122"/>
                  <a:ea typeface="微软雅黑" panose="020b0503020204020204" pitchFamily="34" charset="-122"/>
                </a:endParaRPr>
              </a:p>
            </p:txBody>
          </p:sp>
          <p:sp>
            <p:nvSpPr>
              <p:cNvPr id="19" name="左大括号 18"/>
              <p:cNvSpPr/>
              <p:nvPr/>
            </p:nvSpPr>
            <p:spPr>
              <a:xfrm>
                <a:off x="1429524" y="1746389"/>
                <a:ext cx="76139" cy="706816"/>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grpSp>
        <p:sp>
          <p:nvSpPr>
            <p:cNvPr id="17" name="矩形 16"/>
            <p:cNvSpPr/>
            <p:nvPr/>
          </p:nvSpPr>
          <p:spPr>
            <a:xfrm>
              <a:off x="716596" y="1990729"/>
              <a:ext cx="448736" cy="398842"/>
            </a:xfrm>
            <a:prstGeom prst="rect">
              <a:avLst/>
            </a:prstGeom>
          </p:spPr>
          <p:txBody>
            <a:bodyPr wrap="square">
              <a:spAutoFit/>
            </a:bodyPr>
            <a:lstStyle/>
            <a:p>
              <a:r>
                <a:rPr lang="zh-CN" altLang="en-US" sz="2000" b="1"/>
                <a:t>②</a:t>
              </a:r>
              <a:endParaRPr lang="zh-CN" altLang="en-US" sz="2000" b="1">
                <a:solidFill>
                  <a:srgbClr val="FF0000"/>
                </a:solidFill>
              </a:endParaRPr>
            </a:p>
          </p:txBody>
        </p:sp>
      </p:grpSp>
      <p:sp>
        <p:nvSpPr>
          <p:cNvPr id="20" name="矩形 19"/>
          <p:cNvSpPr/>
          <p:nvPr/>
        </p:nvSpPr>
        <p:spPr>
          <a:xfrm>
            <a:off x="2631410" y="1792027"/>
            <a:ext cx="436880" cy="398780"/>
          </a:xfrm>
          <a:prstGeom prst="rect">
            <a:avLst/>
          </a:prstGeom>
        </p:spPr>
        <p:txBody>
          <a:bodyPr wrap="none">
            <a:spAutoFit/>
          </a:bodyPr>
          <a:lstStyle/>
          <a:p>
            <a:r>
              <a:rPr lang="zh-CN" altLang="en-US" sz="2000">
                <a:solidFill>
                  <a:srgbClr val="FF0000"/>
                </a:solidFill>
                <a:latin typeface="微软雅黑" panose="020b0503020204020204" pitchFamily="34" charset="-122"/>
                <a:ea typeface="微软雅黑" panose="020b0503020204020204" pitchFamily="34" charset="-122"/>
              </a:rPr>
              <a:t>篡</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21" name="矩形 20"/>
          <p:cNvSpPr/>
          <p:nvPr/>
        </p:nvSpPr>
        <p:spPr>
          <a:xfrm>
            <a:off x="2866190" y="2266187"/>
            <a:ext cx="436880" cy="398780"/>
          </a:xfrm>
          <a:prstGeom prst="rect">
            <a:avLst/>
          </a:prstGeom>
        </p:spPr>
        <p:txBody>
          <a:bodyPr wrap="none">
            <a:spAutoFit/>
          </a:bodyPr>
          <a:lstStyle/>
          <a:p>
            <a:r>
              <a:rPr lang="zh-CN" altLang="en-US" sz="2000">
                <a:solidFill>
                  <a:srgbClr val="FF0000"/>
                </a:solidFill>
                <a:latin typeface="微软雅黑" panose="020b0503020204020204" pitchFamily="34" charset="-122"/>
                <a:ea typeface="微软雅黑" panose="020b0503020204020204" pitchFamily="34" charset="-122"/>
              </a:rPr>
              <a:t>纂</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22" name="矩形 21"/>
          <p:cNvSpPr/>
          <p:nvPr/>
        </p:nvSpPr>
        <p:spPr>
          <a:xfrm>
            <a:off x="8264082" y="1783476"/>
            <a:ext cx="540596" cy="398780"/>
          </a:xfrm>
          <a:prstGeom prst="rect">
            <a:avLst/>
          </a:prstGeom>
        </p:spPr>
        <p:txBody>
          <a:bodyPr wrap="square">
            <a:spAutoFit/>
          </a:bodyPr>
          <a:lstStyle/>
          <a:p>
            <a:r>
              <a:rPr lang="zh-CN" altLang="en-US" sz="2000">
                <a:solidFill>
                  <a:srgbClr val="FF0000"/>
                </a:solidFill>
                <a:latin typeface="微软雅黑" panose="020b0503020204020204" pitchFamily="34" charset="-122"/>
                <a:ea typeface="微软雅黑" panose="020b0503020204020204" pitchFamily="34" charset="-122"/>
              </a:rPr>
              <a:t>捍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23" name="矩形 22"/>
          <p:cNvSpPr/>
          <p:nvPr/>
        </p:nvSpPr>
        <p:spPr>
          <a:xfrm>
            <a:off x="9000900" y="2244674"/>
            <a:ext cx="436880" cy="398780"/>
          </a:xfrm>
          <a:prstGeom prst="rect">
            <a:avLst/>
          </a:prstGeom>
        </p:spPr>
        <p:txBody>
          <a:bodyPr wrap="none">
            <a:spAutoFit/>
          </a:bodyPr>
          <a:lstStyle/>
          <a:p>
            <a:r>
              <a:rPr lang="zh-CN" altLang="en-US" sz="2000">
                <a:solidFill>
                  <a:srgbClr val="FF0000"/>
                </a:solidFill>
                <a:latin typeface="微软雅黑" panose="020b0503020204020204" pitchFamily="34" charset="-122"/>
                <a:ea typeface="微软雅黑" panose="020b0503020204020204" pitchFamily="34" charset="-122"/>
              </a:rPr>
              <a:t>悍</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24" name="矩形 23"/>
          <p:cNvSpPr/>
          <p:nvPr/>
        </p:nvSpPr>
        <p:spPr>
          <a:xfrm>
            <a:off x="8492380" y="2865459"/>
            <a:ext cx="540596" cy="398780"/>
          </a:xfrm>
          <a:prstGeom prst="rect">
            <a:avLst/>
          </a:prstGeom>
        </p:spPr>
        <p:txBody>
          <a:bodyPr wrap="square">
            <a:spAutoFit/>
          </a:bodyPr>
          <a:lstStyle/>
          <a:p>
            <a:r>
              <a:rPr lang="zh-CN" altLang="en-US" sz="2000">
                <a:solidFill>
                  <a:srgbClr val="FF0000"/>
                </a:solidFill>
                <a:latin typeface="微软雅黑" panose="020b0503020204020204" pitchFamily="34" charset="-122"/>
                <a:ea typeface="微软雅黑" panose="020b0503020204020204" pitchFamily="34" charset="-122"/>
              </a:rPr>
              <a:t>葆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25" name="矩形 24"/>
          <p:cNvSpPr/>
          <p:nvPr/>
        </p:nvSpPr>
        <p:spPr>
          <a:xfrm>
            <a:off x="8293099" y="3328073"/>
            <a:ext cx="540596" cy="398780"/>
          </a:xfrm>
          <a:prstGeom prst="rect">
            <a:avLst/>
          </a:prstGeom>
        </p:spPr>
        <p:txBody>
          <a:bodyPr wrap="square">
            <a:spAutoFit/>
          </a:bodyPr>
          <a:lstStyle/>
          <a:p>
            <a:r>
              <a:rPr lang="zh-CN" altLang="en-US" sz="2000">
                <a:solidFill>
                  <a:srgbClr val="FF0000"/>
                </a:solidFill>
                <a:latin typeface="微软雅黑" panose="020b0503020204020204" pitchFamily="34" charset="-122"/>
                <a:ea typeface="微软雅黑" panose="020b0503020204020204" pitchFamily="34" charset="-122"/>
              </a:rPr>
              <a:t>褒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26" name="矩形 25"/>
          <p:cNvSpPr/>
          <p:nvPr/>
        </p:nvSpPr>
        <p:spPr>
          <a:xfrm>
            <a:off x="8293099" y="3779720"/>
            <a:ext cx="540596" cy="706755"/>
          </a:xfrm>
          <a:prstGeom prst="rect">
            <a:avLst/>
          </a:prstGeom>
        </p:spPr>
        <p:txBody>
          <a:bodyPr wrap="square">
            <a:spAutoFit/>
          </a:bodyPr>
          <a:lstStyle/>
          <a:p>
            <a:r>
              <a:rPr lang="zh-CN" altLang="en-US" sz="2000">
                <a:solidFill>
                  <a:srgbClr val="FF0000"/>
                </a:solidFill>
                <a:latin typeface="微软雅黑" panose="020b0503020204020204" pitchFamily="34" charset="-122"/>
                <a:ea typeface="微软雅黑" panose="020b0503020204020204" pitchFamily="34" charset="-122"/>
              </a:rPr>
              <a:t>煲</a:t>
            </a:r>
            <a:endParaRPr lang="zh-CN" altLang="en-US" sz="2000">
              <a:solidFill>
                <a:srgbClr val="FF0000"/>
              </a:solidFill>
              <a:latin typeface="微软雅黑" panose="020b0503020204020204" pitchFamily="34" charset="-122"/>
              <a:ea typeface="微软雅黑" panose="020b0503020204020204" pitchFamily="34" charset="-122"/>
            </a:endParaRPr>
          </a:p>
          <a:p>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2287" y="2782113"/>
            <a:ext cx="4624939" cy="1476375"/>
            <a:chOff x="748870" y="1775205"/>
            <a:chExt cx="4625662" cy="1476606"/>
          </a:xfrm>
        </p:grpSpPr>
        <p:grpSp>
          <p:nvGrpSpPr>
            <p:cNvPr id="28" name="组合 27"/>
            <p:cNvGrpSpPr/>
            <p:nvPr/>
          </p:nvGrpSpPr>
          <p:grpSpPr>
            <a:xfrm>
              <a:off x="1122300" y="1775205"/>
              <a:ext cx="4252232" cy="1476606"/>
              <a:chOff x="1440282" y="1744072"/>
              <a:chExt cx="4252232" cy="1476606"/>
            </a:xfrm>
          </p:grpSpPr>
          <p:sp>
            <p:nvSpPr>
              <p:cNvPr id="30" name="矩形 29"/>
              <p:cNvSpPr/>
              <p:nvPr/>
            </p:nvSpPr>
            <p:spPr>
              <a:xfrm>
                <a:off x="1451040" y="1744072"/>
                <a:ext cx="4241474" cy="1476606"/>
              </a:xfrm>
              <a:prstGeom prst="rect">
                <a:avLst/>
              </a:prstGeom>
            </p:spPr>
            <p:txBody>
              <a:bodyPr wrap="square">
                <a:spAutoFit/>
              </a:bodyPr>
              <a:lstStyle/>
              <a:p>
                <a:pPr>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zhōu</a:t>
                </a:r>
                <a:r>
                  <a:rPr lang="zh-CN" altLang="en-US" sz="2000">
                    <a:latin typeface="微软雅黑" panose="020b0503020204020204" pitchFamily="34" charset="-122"/>
                    <a:ea typeface="微软雅黑" panose="020b0503020204020204" pitchFamily="34" charset="-122"/>
                  </a:rPr>
                  <a:t>）胡（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zhōu</a:t>
                </a:r>
                <a:r>
                  <a:rPr lang="zh-CN" altLang="en-US" sz="2000">
                    <a:latin typeface="微软雅黑" panose="020b0503020204020204" pitchFamily="34" charset="-122"/>
                    <a:ea typeface="微软雅黑" panose="020b0503020204020204" pitchFamily="34" charset="-122"/>
                  </a:rPr>
                  <a:t>）文（　　）（　　）</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chú</a:t>
                </a:r>
                <a:r>
                  <a:rPr lang="zh-CN" altLang="en-US" sz="2000">
                    <a:latin typeface="微软雅黑" panose="020b0503020204020204" pitchFamily="34" charset="-122"/>
                    <a:ea typeface="微软雅黑" panose="020b0503020204020204" pitchFamily="34" charset="-122"/>
                  </a:rPr>
                  <a:t>）（　　）议</a:t>
                </a:r>
                <a:endParaRPr lang="zh-CN" altLang="en-US" sz="2000">
                  <a:latin typeface="微软雅黑" panose="020b0503020204020204" pitchFamily="34" charset="-122"/>
                  <a:ea typeface="微软雅黑" panose="020b0503020204020204" pitchFamily="34" charset="-122"/>
                </a:endParaRPr>
              </a:p>
            </p:txBody>
          </p:sp>
          <p:sp>
            <p:nvSpPr>
              <p:cNvPr id="31" name="左大括号 30"/>
              <p:cNvSpPr/>
              <p:nvPr/>
            </p:nvSpPr>
            <p:spPr>
              <a:xfrm>
                <a:off x="1440282" y="1929274"/>
                <a:ext cx="140134" cy="1212671"/>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grpSp>
        <p:sp>
          <p:nvSpPr>
            <p:cNvPr id="29" name="矩形 28"/>
            <p:cNvSpPr/>
            <p:nvPr/>
          </p:nvSpPr>
          <p:spPr>
            <a:xfrm>
              <a:off x="748870" y="2378017"/>
              <a:ext cx="448736" cy="398842"/>
            </a:xfrm>
            <a:prstGeom prst="rect">
              <a:avLst/>
            </a:prstGeom>
          </p:spPr>
          <p:txBody>
            <a:bodyPr wrap="square">
              <a:spAutoFit/>
            </a:bodyPr>
            <a:lstStyle/>
            <a:p>
              <a:r>
                <a:rPr lang="zh-CN" altLang="en-US" sz="2000" b="1" smtClean="0"/>
                <a:t>③</a:t>
              </a:r>
              <a:endParaRPr lang="zh-CN" altLang="en-US" sz="2000" b="1">
                <a:solidFill>
                  <a:srgbClr val="FF0000"/>
                </a:solidFill>
              </a:endParaRPr>
            </a:p>
          </p:txBody>
        </p:sp>
      </p:grpSp>
      <p:sp>
        <p:nvSpPr>
          <p:cNvPr id="32" name="矩形 31"/>
          <p:cNvSpPr/>
          <p:nvPr/>
        </p:nvSpPr>
        <p:spPr>
          <a:xfrm>
            <a:off x="3822341" y="3337073"/>
            <a:ext cx="517499" cy="398780"/>
          </a:xfrm>
          <a:prstGeom prst="rect">
            <a:avLst/>
          </a:prstGeom>
        </p:spPr>
        <p:txBody>
          <a:bodyPr wrap="square">
            <a:spAutoFit/>
          </a:bodyPr>
          <a:lstStyle/>
          <a:p>
            <a:r>
              <a:rPr lang="zh-CN" altLang="en-US" sz="2000">
                <a:solidFill>
                  <a:srgbClr val="FF0000"/>
                </a:solidFill>
                <a:latin typeface="微软雅黑" panose="020b0503020204020204" pitchFamily="34" charset="-122"/>
                <a:ea typeface="微软雅黑" panose="020b0503020204020204" pitchFamily="34" charset="-122"/>
              </a:rPr>
              <a:t>绉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33" name="矩形 32"/>
          <p:cNvSpPr/>
          <p:nvPr/>
        </p:nvSpPr>
        <p:spPr>
          <a:xfrm>
            <a:off x="2831497" y="3297708"/>
            <a:ext cx="540596" cy="398780"/>
          </a:xfrm>
          <a:prstGeom prst="rect">
            <a:avLst/>
          </a:prstGeom>
        </p:spPr>
        <p:txBody>
          <a:bodyPr wrap="square">
            <a:spAutoFit/>
          </a:bodyPr>
          <a:lstStyle/>
          <a:p>
            <a:r>
              <a:rPr lang="zh-CN" altLang="en-US" sz="2000" smtClean="0">
                <a:solidFill>
                  <a:srgbClr val="FF0000"/>
                </a:solidFill>
                <a:latin typeface="微软雅黑" panose="020b0503020204020204" pitchFamily="34" charset="-122"/>
                <a:ea typeface="微软雅黑" panose="020b0503020204020204" pitchFamily="34" charset="-122"/>
              </a:rPr>
              <a:t>绉</a:t>
            </a:r>
            <a:r>
              <a:rPr lang="zh-CN" altLang="en-US" sz="2000">
                <a:solidFill>
                  <a:srgbClr val="FF0000"/>
                </a:solidFill>
                <a:latin typeface="微软雅黑" panose="020b0503020204020204" pitchFamily="34" charset="-122"/>
                <a:ea typeface="微软雅黑" panose="020b0503020204020204" pitchFamily="34" charset="-122"/>
              </a:rPr>
              <a:t>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34" name="矩形 33"/>
          <p:cNvSpPr/>
          <p:nvPr/>
        </p:nvSpPr>
        <p:spPr>
          <a:xfrm>
            <a:off x="2502334" y="3791935"/>
            <a:ext cx="540596" cy="398780"/>
          </a:xfrm>
          <a:prstGeom prst="rect">
            <a:avLst/>
          </a:prstGeom>
        </p:spPr>
        <p:txBody>
          <a:bodyPr wrap="square">
            <a:spAutoFit/>
          </a:bodyPr>
          <a:lstStyle/>
          <a:p>
            <a:r>
              <a:rPr lang="zh-CN" altLang="en-US" sz="2000">
                <a:solidFill>
                  <a:srgbClr val="FF0000"/>
                </a:solidFill>
                <a:latin typeface="微软雅黑" panose="020b0503020204020204" pitchFamily="34" charset="-122"/>
                <a:ea typeface="微软雅黑" panose="020b0503020204020204" pitchFamily="34" charset="-122"/>
              </a:rPr>
              <a:t>刍　</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35" name="矩形 34"/>
          <p:cNvSpPr/>
          <p:nvPr/>
        </p:nvSpPr>
        <p:spPr>
          <a:xfrm>
            <a:off x="2831497" y="2876215"/>
            <a:ext cx="540596" cy="398780"/>
          </a:xfrm>
          <a:prstGeom prst="rect">
            <a:avLst/>
          </a:prstGeom>
        </p:spPr>
        <p:txBody>
          <a:bodyPr wrap="square">
            <a:spAutoFit/>
          </a:bodyPr>
          <a:lstStyle/>
          <a:p>
            <a:r>
              <a:rPr lang="zh-CN" altLang="en-US" sz="2000">
                <a:solidFill>
                  <a:srgbClr val="FF0000"/>
                </a:solidFill>
                <a:latin typeface="微软雅黑" panose="020b0503020204020204" pitchFamily="34" charset="-122"/>
                <a:ea typeface="微软雅黑" panose="020b0503020204020204" pitchFamily="34" charset="-122"/>
              </a:rPr>
              <a:t>诌　</a:t>
            </a:r>
            <a:endParaRPr lang="zh-CN" altLang="en-US" sz="2000">
              <a:solidFill>
                <a:srgbClr val="FF0000"/>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754519" y="4490604"/>
            <a:ext cx="4890666" cy="1023272"/>
            <a:chOff x="724062" y="1538529"/>
            <a:chExt cx="4891430" cy="1023432"/>
          </a:xfrm>
        </p:grpSpPr>
        <p:grpSp>
          <p:nvGrpSpPr>
            <p:cNvPr id="37" name="组合 36"/>
            <p:cNvGrpSpPr/>
            <p:nvPr/>
          </p:nvGrpSpPr>
          <p:grpSpPr>
            <a:xfrm>
              <a:off x="1133058" y="1538529"/>
              <a:ext cx="4482434" cy="1023432"/>
              <a:chOff x="1451040" y="1507396"/>
              <a:chExt cx="4482434" cy="1023432"/>
            </a:xfrm>
          </p:grpSpPr>
          <p:sp>
            <p:nvSpPr>
              <p:cNvPr id="39" name="矩形 38"/>
              <p:cNvSpPr/>
              <p:nvPr/>
            </p:nvSpPr>
            <p:spPr>
              <a:xfrm>
                <a:off x="1451040" y="1507396"/>
                <a:ext cx="4482434" cy="1014889"/>
              </a:xfrm>
              <a:prstGeom prst="rect">
                <a:avLst/>
              </a:prstGeom>
            </p:spPr>
            <p:txBody>
              <a:bodyPr wrap="square">
                <a:spAutoFit/>
              </a:bodyPr>
              <a:lstStyle/>
              <a:p>
                <a:pPr algn="just">
                  <a:lnSpc>
                    <a:spcPct val="150000"/>
                  </a:lnSpc>
                </a:pPr>
                <a:r>
                  <a:rPr lang="zh-CN" altLang="en-US" sz="2000" smtClean="0">
                    <a:latin typeface="微软雅黑" panose="020b0503020204020204" pitchFamily="34" charset="-122"/>
                    <a:ea typeface="微软雅黑" panose="020b0503020204020204" pitchFamily="34" charset="-122"/>
                  </a:rPr>
                  <a:t>（</a:t>
                </a:r>
                <a:r>
                  <a:rPr lang="en-US" altLang="zh-CN" sz="2000" err="1">
                    <a:latin typeface="微软雅黑" panose="020b0503020204020204" pitchFamily="34" charset="-122"/>
                    <a:ea typeface="微软雅黑" panose="020b0503020204020204" pitchFamily="34" charset="-122"/>
                  </a:rPr>
                  <a:t>jiāng</a:t>
                </a:r>
                <a:r>
                  <a:rPr lang="zh-CN" altLang="en-US" sz="2000">
                    <a:latin typeface="微软雅黑" panose="020b0503020204020204" pitchFamily="34" charset="-122"/>
                    <a:ea typeface="微软雅黑" panose="020b0503020204020204" pitchFamily="34" charset="-122"/>
                  </a:rPr>
                  <a:t>）</a:t>
                </a:r>
                <a:r>
                  <a:rPr lang="zh-CN" altLang="en-US" sz="2000" smtClean="0">
                    <a:latin typeface="微软雅黑" panose="020b0503020204020204" pitchFamily="34" charset="-122"/>
                    <a:ea typeface="微软雅黑" panose="020b0503020204020204" pitchFamily="34" charset="-122"/>
                  </a:rPr>
                  <a:t>李代桃</a:t>
                </a:r>
                <a:r>
                  <a:rPr lang="en-US" altLang="zh-CN" sz="2000" smtClean="0">
                    <a:latin typeface="微软雅黑" panose="020b0503020204020204" pitchFamily="34" charset="-122"/>
                    <a:ea typeface="微软雅黑" panose="020b0503020204020204" pitchFamily="34" charset="-122"/>
                  </a:rPr>
                  <a:t>(        )</a:t>
                </a:r>
                <a:endParaRPr lang="en-US" altLang="zh-CN" sz="2000" smtClean="0">
                  <a:latin typeface="微软雅黑" panose="020b0503020204020204" pitchFamily="34" charset="-122"/>
                  <a:ea typeface="微软雅黑" panose="020b0503020204020204" pitchFamily="34" charset="-122"/>
                </a:endParaRPr>
              </a:p>
              <a:p>
                <a:pPr algn="just">
                  <a:lnSpc>
                    <a:spcPct val="150000"/>
                  </a:lnSpc>
                </a:pPr>
                <a:r>
                  <a:rPr lang="zh-CN" altLang="en-US" sz="2000" smtClean="0">
                    <a:latin typeface="微软雅黑" panose="020b0503020204020204" pitchFamily="34" charset="-122"/>
                    <a:ea typeface="微软雅黑" panose="020b0503020204020204" pitchFamily="34" charset="-122"/>
                  </a:rPr>
                  <a:t> （</a:t>
                </a:r>
                <a:r>
                  <a:rPr lang="en-US" altLang="zh-CN" sz="2000" err="1">
                    <a:latin typeface="微软雅黑" panose="020b0503020204020204" pitchFamily="34" charset="-122"/>
                    <a:ea typeface="微软雅黑" panose="020b0503020204020204" pitchFamily="34" charset="-122"/>
                  </a:rPr>
                  <a:t>jiāng</a:t>
                </a:r>
                <a:r>
                  <a:rPr lang="zh-CN" altLang="en-US" sz="2000">
                    <a:latin typeface="微软雅黑" panose="020b0503020204020204" pitchFamily="34" charset="-122"/>
                    <a:ea typeface="微软雅黑" panose="020b0503020204020204" pitchFamily="34" charset="-122"/>
                  </a:rPr>
                  <a:t>）</a:t>
                </a:r>
                <a:r>
                  <a:rPr lang="zh-CN" altLang="en-US" sz="2000" smtClean="0">
                    <a:latin typeface="微软雅黑" panose="020b0503020204020204" pitchFamily="34" charset="-122"/>
                    <a:ea typeface="微软雅黑" panose="020b0503020204020204" pitchFamily="34" charset="-122"/>
                  </a:rPr>
                  <a:t>名</a:t>
                </a:r>
                <a:r>
                  <a:rPr lang="en-US" altLang="zh-CN" sz="2000">
                    <a:latin typeface="微软雅黑" panose="020b0503020204020204" pitchFamily="34" charset="-122"/>
                    <a:ea typeface="微软雅黑" panose="020b0503020204020204" pitchFamily="34" charset="-122"/>
                  </a:rPr>
                  <a:t>(        </a:t>
                </a:r>
                <a:r>
                  <a:rPr lang="en-US" altLang="zh-CN" sz="2000" smtClean="0">
                    <a:latin typeface="微软雅黑" panose="020b0503020204020204" pitchFamily="34" charset="-122"/>
                    <a:ea typeface="微软雅黑" panose="020b0503020204020204" pitchFamily="34" charset="-122"/>
                  </a:rPr>
                  <a:t>)</a:t>
                </a:r>
                <a:r>
                  <a:rPr lang="zh-CN" altLang="en-US" sz="2000" smtClean="0">
                    <a:latin typeface="微软雅黑" panose="020b0503020204020204" pitchFamily="34" charset="-122"/>
                    <a:ea typeface="微软雅黑" panose="020b0503020204020204" pitchFamily="34" charset="-122"/>
                  </a:rPr>
                  <a:t> 利</a:t>
                </a:r>
                <a:r>
                  <a:rPr lang="zh-CN" altLang="en-US" sz="2000">
                    <a:latin typeface="微软雅黑" panose="020b0503020204020204" pitchFamily="34" charset="-122"/>
                    <a:ea typeface="微软雅黑" panose="020b0503020204020204" pitchFamily="34" charset="-122"/>
                  </a:rPr>
                  <a:t>锁</a:t>
                </a:r>
                <a:endParaRPr lang="zh-CN" altLang="en-US" sz="2000">
                  <a:latin typeface="微软雅黑" panose="020b0503020204020204" pitchFamily="34" charset="-122"/>
                  <a:ea typeface="微软雅黑" panose="020b0503020204020204" pitchFamily="34" charset="-122"/>
                </a:endParaRPr>
              </a:p>
            </p:txBody>
          </p:sp>
          <p:sp>
            <p:nvSpPr>
              <p:cNvPr id="40" name="左大括号 39"/>
              <p:cNvSpPr/>
              <p:nvPr/>
            </p:nvSpPr>
            <p:spPr>
              <a:xfrm>
                <a:off x="1451040" y="1644094"/>
                <a:ext cx="93643" cy="886734"/>
              </a:xfrm>
              <a:prstGeom prst="lef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grpSp>
        <p:sp>
          <p:nvSpPr>
            <p:cNvPr id="38" name="矩形 37"/>
            <p:cNvSpPr/>
            <p:nvPr/>
          </p:nvSpPr>
          <p:spPr>
            <a:xfrm>
              <a:off x="724062" y="1923094"/>
              <a:ext cx="448736" cy="398842"/>
            </a:xfrm>
            <a:prstGeom prst="rect">
              <a:avLst/>
            </a:prstGeom>
          </p:spPr>
          <p:txBody>
            <a:bodyPr wrap="square">
              <a:spAutoFit/>
            </a:bodyPr>
            <a:lstStyle/>
            <a:p>
              <a:r>
                <a:rPr lang="zh-CN" altLang="en-US" sz="2000" smtClean="0">
                  <a:latin typeface="微软雅黑" panose="020b0503020204020204" pitchFamily="34" charset="-122"/>
                  <a:ea typeface="微软雅黑" panose="020b0503020204020204" pitchFamily="34" charset="-122"/>
                </a:rPr>
                <a:t>⑤</a:t>
              </a:r>
              <a:endParaRPr lang="zh-CN" altLang="en-US" sz="2000">
                <a:solidFill>
                  <a:srgbClr val="FF0000"/>
                </a:solidFill>
              </a:endParaRPr>
            </a:p>
          </p:txBody>
        </p:sp>
      </p:grpSp>
      <p:sp>
        <p:nvSpPr>
          <p:cNvPr id="41" name="矩形 40"/>
          <p:cNvSpPr/>
          <p:nvPr/>
        </p:nvSpPr>
        <p:spPr>
          <a:xfrm>
            <a:off x="3295888" y="4588578"/>
            <a:ext cx="436880" cy="398780"/>
          </a:xfrm>
          <a:prstGeom prst="rect">
            <a:avLst/>
          </a:prstGeom>
        </p:spPr>
        <p:txBody>
          <a:bodyPr wrap="none">
            <a:spAutoFit/>
          </a:bodyPr>
          <a:lstStyle/>
          <a:p>
            <a:r>
              <a:rPr lang="zh-CN" altLang="en-US" sz="2000">
                <a:solidFill>
                  <a:srgbClr val="FF0000"/>
                </a:solidFill>
                <a:latin typeface="微软雅黑" panose="020b0503020204020204" pitchFamily="34" charset="-122"/>
                <a:ea typeface="微软雅黑" panose="020b0503020204020204" pitchFamily="34" charset="-122"/>
              </a:rPr>
              <a:t>僵</a:t>
            </a:r>
            <a:endParaRPr lang="zh-CN" altLang="en-US" sz="2000">
              <a:solidFill>
                <a:srgbClr val="FF0000"/>
              </a:solidFill>
              <a:latin typeface="微软雅黑" panose="020b0503020204020204" pitchFamily="34" charset="-122"/>
              <a:ea typeface="微软雅黑" panose="020b0503020204020204" pitchFamily="34" charset="-122"/>
            </a:endParaRPr>
          </a:p>
        </p:txBody>
      </p:sp>
      <p:sp>
        <p:nvSpPr>
          <p:cNvPr id="42" name="矩形 41"/>
          <p:cNvSpPr/>
          <p:nvPr/>
        </p:nvSpPr>
        <p:spPr>
          <a:xfrm>
            <a:off x="2821980" y="5074676"/>
            <a:ext cx="436880" cy="398780"/>
          </a:xfrm>
          <a:prstGeom prst="rect">
            <a:avLst/>
          </a:prstGeom>
        </p:spPr>
        <p:txBody>
          <a:bodyPr wrap="none">
            <a:spAutoFit/>
          </a:bodyPr>
          <a:lstStyle/>
          <a:p>
            <a:r>
              <a:rPr lang="zh-CN" altLang="en-US" sz="2000">
                <a:solidFill>
                  <a:srgbClr val="FF0000"/>
                </a:solidFill>
                <a:latin typeface="微软雅黑" panose="020b0503020204020204" pitchFamily="34" charset="-122"/>
                <a:ea typeface="微软雅黑" panose="020b0503020204020204" pitchFamily="34" charset="-122"/>
              </a:rPr>
              <a:t>缰</a:t>
            </a:r>
            <a:endParaRPr lang="zh-CN" altLang="en-US" sz="2000">
              <a:solidFill>
                <a:srgbClr val="FF000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9263354" y="943090"/>
            <a:ext cx="2997320" cy="535273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1000"/>
                                        <p:tgtEl>
                                          <p:spTgt spid="42"/>
                                        </p:tgtEl>
                                      </p:cBhvr>
                                    </p:animEffect>
                                    <p:anim calcmode="lin" valueType="num">
                                      <p:cBhvr>
                                        <p:cTn id="68" dur="1000" fill="hold"/>
                                        <p:tgtEl>
                                          <p:spTgt spid="42"/>
                                        </p:tgtEl>
                                        <p:attrNameLst>
                                          <p:attrName>ppt_x</p:attrName>
                                        </p:attrNameLst>
                                      </p:cBhvr>
                                      <p:tavLst>
                                        <p:tav tm="0">
                                          <p:val>
                                            <p:strVal val="#ppt_x"/>
                                          </p:val>
                                        </p:tav>
                                        <p:tav tm="100000">
                                          <p:val>
                                            <p:strVal val="#ppt_x"/>
                                          </p:val>
                                        </p:tav>
                                      </p:tavLst>
                                    </p:anim>
                                    <p:anim calcmode="lin" valueType="num">
                                      <p:cBhvr>
                                        <p:cTn id="6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32" grpId="0"/>
      <p:bldP spid="33" grpId="0"/>
      <p:bldP spid="34" grpId="0"/>
      <p:bldP spid="35" grpId="0"/>
      <p:bldP spid="41" grpId="0"/>
      <p:bldP spid="4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txBox="1"/>
          <p:nvPr/>
        </p:nvSpPr>
        <p:spPr bwMode="auto">
          <a:xfrm>
            <a:off x="766445" y="1773555"/>
            <a:ext cx="1618615" cy="441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25" tIns="45712" rIns="91425" bIns="45712" rtlCol="0">
            <a:normAutofit fontScale="90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b="1" smtClean="0">
                <a:solidFill>
                  <a:srgbClr val="FF0000"/>
                </a:solidFill>
                <a:latin typeface="微软雅黑" panose="020b0503020204020204" pitchFamily="34" charset="-122"/>
                <a:ea typeface="微软雅黑" panose="020b0503020204020204" pitchFamily="34" charset="-122"/>
              </a:rPr>
              <a:t>课内词语</a:t>
            </a:r>
            <a:endParaRPr lang="en-US" altLang="zh-CN" b="1" smtClean="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768404" y="2190936"/>
            <a:ext cx="1780759" cy="1753235"/>
          </a:xfrm>
          <a:prstGeom prst="rect">
            <a:avLst/>
          </a:prstGeom>
        </p:spPr>
        <p:txBody>
          <a:bodyPr wrap="square">
            <a:spAutoFit/>
          </a:bodyPr>
          <a:lstStyle/>
          <a:p>
            <a:pPr>
              <a:lnSpc>
                <a:spcPct val="150000"/>
              </a:lnSpc>
            </a:pPr>
            <a:r>
              <a:rPr lang="zh-CN" altLang="en-US" smtClean="0">
                <a:latin typeface="微软雅黑" panose="020b0503020204020204" pitchFamily="34" charset="-122"/>
                <a:ea typeface="微软雅黑" panose="020b0503020204020204" pitchFamily="34" charset="-122"/>
              </a:rPr>
              <a:t>拨乱反正</a:t>
            </a:r>
            <a:r>
              <a:rPr lang="zh-CN" altLang="en-US">
                <a:latin typeface="微软雅黑" panose="020b0503020204020204" pitchFamily="34" charset="-122"/>
                <a:ea typeface="微软雅黑" panose="020b0503020204020204" pitchFamily="34" charset="-122"/>
              </a:rPr>
              <a:t>：</a:t>
            </a:r>
            <a:endParaRPr lang="en-US" altLang="zh-CN" smtClean="0">
              <a:latin typeface="微软雅黑" panose="020b0503020204020204" pitchFamily="34" charset="-122"/>
              <a:ea typeface="微软雅黑" panose="020b0503020204020204" pitchFamily="34" charset="-122"/>
            </a:endParaRPr>
          </a:p>
          <a:p>
            <a:pPr>
              <a:lnSpc>
                <a:spcPct val="150000"/>
              </a:lnSpc>
            </a:pPr>
            <a:r>
              <a:rPr lang="zh-CN" altLang="en-US" smtClean="0">
                <a:latin typeface="微软雅黑" panose="020b0503020204020204" pitchFamily="34" charset="-122"/>
                <a:ea typeface="微软雅黑" panose="020b0503020204020204" pitchFamily="34" charset="-122"/>
              </a:rPr>
              <a:t>无稽之谈</a:t>
            </a:r>
            <a:r>
              <a:rPr lang="zh-CN" altLang="en-US">
                <a:latin typeface="微软雅黑" panose="020b0503020204020204" pitchFamily="34" charset="-122"/>
                <a:ea typeface="微软雅黑" panose="020b0503020204020204" pitchFamily="34" charset="-122"/>
              </a:rPr>
              <a:t>：</a:t>
            </a:r>
            <a:endParaRPr lang="en-US" altLang="zh-CN" smtClean="0">
              <a:latin typeface="微软雅黑" panose="020b0503020204020204" pitchFamily="34" charset="-122"/>
              <a:ea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rPr>
              <a:t>五花八门</a:t>
            </a:r>
            <a:r>
              <a:rPr lang="zh-CN" altLang="en-US" smtClean="0">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p:txBody>
      </p:sp>
      <p:sp>
        <p:nvSpPr>
          <p:cNvPr id="6" name="矩形 5"/>
          <p:cNvSpPr/>
          <p:nvPr/>
        </p:nvSpPr>
        <p:spPr>
          <a:xfrm>
            <a:off x="2434491" y="2311515"/>
            <a:ext cx="7966528" cy="460375"/>
          </a:xfrm>
          <a:prstGeom prst="rect">
            <a:avLst/>
          </a:prstGeom>
        </p:spPr>
        <p:txBody>
          <a:bodyPr wrap="square">
            <a:spAutoFit/>
          </a:bodyPr>
          <a:lstStyle/>
          <a:p>
            <a:r>
              <a:rPr lang="zh-CN" altLang="en-US">
                <a:solidFill>
                  <a:srgbClr val="FF0000"/>
                </a:solidFill>
                <a:latin typeface="微软雅黑" panose="020b0503020204020204" pitchFamily="34" charset="-122"/>
                <a:ea typeface="微软雅黑" panose="020b0503020204020204" pitchFamily="34" charset="-122"/>
              </a:rPr>
              <a:t>治理混乱的局面，使恢复正常。</a:t>
            </a: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7" name="矩形 6"/>
          <p:cNvSpPr/>
          <p:nvPr/>
        </p:nvSpPr>
        <p:spPr>
          <a:xfrm>
            <a:off x="2434492" y="2734729"/>
            <a:ext cx="7285262" cy="645160"/>
          </a:xfrm>
          <a:prstGeom prst="rect">
            <a:avLst/>
          </a:prstGeom>
        </p:spPr>
        <p:txBody>
          <a:bodyPr wrap="square">
            <a:spAutoFit/>
          </a:bodyPr>
          <a:lstStyle/>
          <a:p>
            <a:pPr>
              <a:lnSpc>
                <a:spcPct val="150000"/>
              </a:lnSpc>
            </a:pPr>
            <a:r>
              <a:rPr lang="zh-CN" altLang="en-US">
                <a:solidFill>
                  <a:srgbClr val="FF0000"/>
                </a:solidFill>
                <a:latin typeface="微软雅黑" panose="020b0503020204020204" pitchFamily="34" charset="-122"/>
                <a:ea typeface="微软雅黑" panose="020b0503020204020204" pitchFamily="34" charset="-122"/>
              </a:rPr>
              <a:t>无从查考、毫无根据的话。</a:t>
            </a: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8" name="矩形 7"/>
          <p:cNvSpPr/>
          <p:nvPr/>
        </p:nvSpPr>
        <p:spPr>
          <a:xfrm>
            <a:off x="2434492" y="3270207"/>
            <a:ext cx="7285262" cy="645160"/>
          </a:xfrm>
          <a:prstGeom prst="rect">
            <a:avLst/>
          </a:prstGeom>
        </p:spPr>
        <p:txBody>
          <a:bodyPr wrap="square">
            <a:spAutoFit/>
          </a:bodyPr>
          <a:lstStyle/>
          <a:p>
            <a:pPr>
              <a:lnSpc>
                <a:spcPct val="150000"/>
              </a:lnSpc>
            </a:pPr>
            <a:r>
              <a:rPr lang="zh-CN" altLang="en-US">
                <a:solidFill>
                  <a:srgbClr val="FF0000"/>
                </a:solidFill>
                <a:latin typeface="微软雅黑" panose="020b0503020204020204" pitchFamily="34" charset="-122"/>
                <a:ea typeface="微软雅黑" panose="020b0503020204020204" pitchFamily="34" charset="-122"/>
              </a:rPr>
              <a:t>形容花样繁多或变幻多端。</a:t>
            </a:r>
            <a:endParaRPr lang="zh-CN" altLang="en-US">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9191599" y="1053580"/>
            <a:ext cx="2997320" cy="535273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2"/>
          <p:cNvSpPr txBox="1"/>
          <p:nvPr/>
        </p:nvSpPr>
        <p:spPr bwMode="auto">
          <a:xfrm>
            <a:off x="1126490" y="1125855"/>
            <a:ext cx="1618615" cy="441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25" tIns="45712" rIns="91425" bIns="45712" rtlCol="0">
            <a:normAutofit fontScale="90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b="1">
                <a:solidFill>
                  <a:srgbClr val="FF0000"/>
                </a:solidFill>
                <a:latin typeface="微软雅黑" panose="020b0503020204020204" pitchFamily="34" charset="-122"/>
                <a:ea typeface="微软雅黑" panose="020b0503020204020204" pitchFamily="34" charset="-122"/>
              </a:rPr>
              <a:t>近义词语</a:t>
            </a:r>
            <a:endParaRPr lang="en-US" altLang="zh-CN" b="1" smtClean="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585784" y="1964223"/>
            <a:ext cx="1821180" cy="460375"/>
          </a:xfrm>
          <a:prstGeom prst="rect">
            <a:avLst/>
          </a:prstGeom>
        </p:spPr>
        <p:txBody>
          <a:bodyPr wrap="none">
            <a:spAutoFit/>
          </a:bodyPr>
          <a:lstStyle/>
          <a:p>
            <a:r>
              <a:rPr lang="en-US" altLang="zh-CN" b="1" smtClean="0">
                <a:latin typeface="微软雅黑" panose="020b0503020204020204" pitchFamily="34" charset="-122"/>
                <a:ea typeface="微软雅黑" panose="020b0503020204020204" pitchFamily="34" charset="-122"/>
              </a:rPr>
              <a:t>1.</a:t>
            </a:r>
            <a:r>
              <a:rPr lang="zh-CN" altLang="en-US" b="1" smtClean="0">
                <a:latin typeface="微软雅黑" panose="020b0503020204020204" pitchFamily="34" charset="-122"/>
                <a:ea typeface="微软雅黑" panose="020b0503020204020204" pitchFamily="34" charset="-122"/>
              </a:rPr>
              <a:t>制定</a:t>
            </a:r>
            <a:r>
              <a:rPr lang="en-US" altLang="zh-CN" b="1" smtClean="0">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制订</a:t>
            </a: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767080" y="2447290"/>
            <a:ext cx="8830310" cy="2861310"/>
          </a:xfrm>
          <a:prstGeom prst="rect">
            <a:avLst/>
          </a:prstGeom>
        </p:spPr>
        <p:txBody>
          <a:bodyPr wrap="square">
            <a:spAutoFit/>
          </a:bodyPr>
          <a:lstStyle/>
          <a:p>
            <a:pPr>
              <a:lnSpc>
                <a:spcPct val="150000"/>
              </a:lnSpc>
            </a:pPr>
            <a:r>
              <a:rPr lang="zh-CN" altLang="en-US" smtClean="0">
                <a:solidFill>
                  <a:srgbClr val="FF0000"/>
                </a:solidFill>
                <a:latin typeface="微软雅黑" panose="020b0503020204020204" pitchFamily="34" charset="-122"/>
                <a:ea typeface="微软雅黑" panose="020b0503020204020204" pitchFamily="34" charset="-122"/>
              </a:rPr>
              <a:t>相同</a:t>
            </a:r>
            <a:r>
              <a:rPr lang="zh-CN" altLang="en-US">
                <a:solidFill>
                  <a:srgbClr val="FF0000"/>
                </a:solidFill>
                <a:latin typeface="微软雅黑" panose="020b0503020204020204" pitchFamily="34" charset="-122"/>
                <a:ea typeface="微软雅黑" panose="020b0503020204020204" pitchFamily="34" charset="-122"/>
              </a:rPr>
              <a:t>点</a:t>
            </a:r>
            <a:r>
              <a:rPr lang="zh-CN" altLang="en-US" smtClean="0">
                <a:solidFill>
                  <a:srgbClr val="FF0000"/>
                </a:solidFill>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二者都是动词，都有“创制、拟定”的意思。</a:t>
            </a:r>
            <a:endParaRPr lang="zh-CN" altLang="en-US">
              <a:latin typeface="微软雅黑" panose="020b0503020204020204" pitchFamily="34" charset="-122"/>
              <a:ea typeface="微软雅黑" panose="020b0503020204020204" pitchFamily="34" charset="-122"/>
            </a:endParaRPr>
          </a:p>
          <a:p>
            <a:pPr>
              <a:lnSpc>
                <a:spcPct val="150000"/>
              </a:lnSpc>
            </a:pPr>
            <a:r>
              <a:rPr lang="zh-CN" altLang="en-US" smtClean="0">
                <a:solidFill>
                  <a:srgbClr val="FF0000"/>
                </a:solidFill>
                <a:latin typeface="微软雅黑" panose="020b0503020204020204" pitchFamily="34" charset="-122"/>
                <a:ea typeface="微软雅黑" panose="020b0503020204020204" pitchFamily="34" charset="-122"/>
              </a:rPr>
              <a:t>不同点：</a:t>
            </a:r>
            <a:r>
              <a:rPr lang="zh-CN" altLang="en-US">
                <a:latin typeface="微软雅黑" panose="020b0503020204020204" pitchFamily="34" charset="-122"/>
                <a:ea typeface="微软雅黑" panose="020b0503020204020204" pitchFamily="34" charset="-122"/>
              </a:rPr>
              <a:t>“制定”常与政策、法令、方针、路线等搭配，偏重</a:t>
            </a:r>
            <a:r>
              <a:rPr lang="zh-CN" altLang="en-US" smtClean="0">
                <a:latin typeface="微软雅黑" panose="020b0503020204020204" pitchFamily="34" charset="-122"/>
                <a:ea typeface="微软雅黑" panose="020b0503020204020204" pitchFamily="34" charset="-122"/>
              </a:rPr>
              <a:t>于做出</a:t>
            </a:r>
            <a:r>
              <a:rPr lang="zh-CN" altLang="en-US">
                <a:latin typeface="微软雅黑" panose="020b0503020204020204" pitchFamily="34" charset="-122"/>
                <a:ea typeface="微软雅黑" panose="020b0503020204020204" pitchFamily="34" charset="-122"/>
              </a:rPr>
              <a:t>最后决定，使完全确定下来。强调动作已完成。</a:t>
            </a:r>
            <a:r>
              <a:rPr lang="zh-CN" altLang="en-US" smtClean="0">
                <a:latin typeface="微软雅黑" panose="020b0503020204020204" pitchFamily="34" charset="-122"/>
                <a:ea typeface="微软雅黑" panose="020b0503020204020204" pitchFamily="34" charset="-122"/>
              </a:rPr>
              <a:t>“制订”常</a:t>
            </a:r>
            <a:r>
              <a:rPr lang="zh-CN" altLang="en-US">
                <a:latin typeface="微软雅黑" panose="020b0503020204020204" pitchFamily="34" charset="-122"/>
                <a:ea typeface="微软雅黑" panose="020b0503020204020204" pitchFamily="34" charset="-122"/>
              </a:rPr>
              <a:t>与计划、方案等搭配，偏重于从无到有的创制、草拟</a:t>
            </a:r>
            <a:r>
              <a:rPr lang="zh-CN" altLang="en-US" smtClean="0">
                <a:latin typeface="微软雅黑" panose="020b0503020204020204" pitchFamily="34" charset="-122"/>
                <a:ea typeface="微软雅黑" panose="020b0503020204020204" pitchFamily="34" charset="-122"/>
              </a:rPr>
              <a:t>而后的</a:t>
            </a:r>
            <a:r>
              <a:rPr lang="zh-CN" altLang="en-US">
                <a:latin typeface="微软雅黑" panose="020b0503020204020204" pitchFamily="34" charset="-122"/>
                <a:ea typeface="微软雅黑" panose="020b0503020204020204" pitchFamily="34" charset="-122"/>
              </a:rPr>
              <a:t>订立。只说动作本身，不管动作是否完成。</a:t>
            </a:r>
            <a:endParaRPr lang="zh-CN" altLang="en-US">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9191599" y="1053580"/>
            <a:ext cx="2997320" cy="535273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55837" y="1410384"/>
            <a:ext cx="1821180" cy="460375"/>
          </a:xfrm>
          <a:prstGeom prst="rect">
            <a:avLst/>
          </a:prstGeom>
        </p:spPr>
        <p:txBody>
          <a:bodyPr wrap="none">
            <a:spAutoFit/>
          </a:bodyPr>
          <a:lstStyle/>
          <a:p>
            <a:r>
              <a:rPr lang="en-US" altLang="zh-CN" b="1" smtClean="0">
                <a:latin typeface="微软雅黑" panose="020b0503020204020204" pitchFamily="34" charset="-122"/>
                <a:ea typeface="微软雅黑" panose="020b0503020204020204" pitchFamily="34" charset="-122"/>
              </a:rPr>
              <a:t>2.</a:t>
            </a:r>
            <a:r>
              <a:rPr lang="zh-CN" altLang="en-US" b="1" smtClean="0">
                <a:latin typeface="微软雅黑" panose="020b0503020204020204" pitchFamily="34" charset="-122"/>
                <a:ea typeface="微软雅黑" panose="020b0503020204020204" pitchFamily="34" charset="-122"/>
              </a:rPr>
              <a:t>捏造</a:t>
            </a:r>
            <a:r>
              <a:rPr lang="en-US" altLang="zh-CN" b="1">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伪造</a:t>
            </a:r>
            <a:endParaRPr lang="zh-CN" altLang="en-US">
              <a:latin typeface="微软雅黑" panose="020b0503020204020204" pitchFamily="34" charset="-122"/>
              <a:ea typeface="微软雅黑" panose="020b0503020204020204" pitchFamily="34" charset="-122"/>
            </a:endParaRPr>
          </a:p>
        </p:txBody>
      </p:sp>
      <p:sp>
        <p:nvSpPr>
          <p:cNvPr id="3" name="矩形 2"/>
          <p:cNvSpPr/>
          <p:nvPr/>
        </p:nvSpPr>
        <p:spPr>
          <a:xfrm>
            <a:off x="767080" y="2038350"/>
            <a:ext cx="7216140" cy="2861310"/>
          </a:xfrm>
          <a:prstGeom prst="rect">
            <a:avLst/>
          </a:prstGeom>
        </p:spPr>
        <p:txBody>
          <a:bodyPr wrap="square">
            <a:spAutoFit/>
          </a:bodyPr>
          <a:lstStyle/>
          <a:p>
            <a:pPr>
              <a:lnSpc>
                <a:spcPct val="150000"/>
              </a:lnSpc>
            </a:pPr>
            <a:r>
              <a:rPr lang="zh-CN" altLang="en-US">
                <a:solidFill>
                  <a:srgbClr val="FF0000"/>
                </a:solidFill>
                <a:latin typeface="微软雅黑" panose="020b0503020204020204" pitchFamily="34" charset="-122"/>
                <a:ea typeface="微软雅黑" panose="020b0503020204020204" pitchFamily="34" charset="-122"/>
              </a:rPr>
              <a:t>相同点</a:t>
            </a:r>
            <a:r>
              <a:rPr lang="zh-CN" altLang="en-US" smtClean="0">
                <a:solidFill>
                  <a:srgbClr val="FF0000"/>
                </a:solidFill>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二者都是动词，都有“假造”的意思。</a:t>
            </a:r>
            <a:endParaRPr lang="zh-CN" altLang="en-US">
              <a:latin typeface="微软雅黑" panose="020b0503020204020204" pitchFamily="34" charset="-122"/>
              <a:ea typeface="微软雅黑" panose="020b0503020204020204" pitchFamily="34" charset="-122"/>
            </a:endParaRPr>
          </a:p>
          <a:p>
            <a:pPr>
              <a:lnSpc>
                <a:spcPct val="150000"/>
              </a:lnSpc>
            </a:pPr>
            <a:r>
              <a:rPr lang="zh-CN" altLang="en-US" smtClean="0">
                <a:solidFill>
                  <a:srgbClr val="FF0000"/>
                </a:solidFill>
                <a:latin typeface="微软雅黑" panose="020b0503020204020204" pitchFamily="34" charset="-122"/>
                <a:ea typeface="微软雅黑" panose="020b0503020204020204" pitchFamily="34" charset="-122"/>
              </a:rPr>
              <a:t>不同点：</a:t>
            </a:r>
            <a:r>
              <a:rPr lang="zh-CN" altLang="en-US">
                <a:latin typeface="微软雅黑" panose="020b0503020204020204" pitchFamily="34" charset="-122"/>
                <a:ea typeface="微软雅黑" panose="020b0503020204020204" pitchFamily="34" charset="-122"/>
              </a:rPr>
              <a:t> </a:t>
            </a:r>
            <a:r>
              <a:rPr lang="zh-CN" altLang="en-US" smtClean="0">
                <a:latin typeface="微软雅黑" panose="020b0503020204020204" pitchFamily="34" charset="-122"/>
                <a:ea typeface="微软雅黑" panose="020b0503020204020204" pitchFamily="34" charset="-122"/>
              </a:rPr>
              <a:t>”捏造</a:t>
            </a:r>
            <a:r>
              <a:rPr lang="zh-CN" altLang="en-US">
                <a:latin typeface="微软雅黑" panose="020b0503020204020204" pitchFamily="34" charset="-122"/>
                <a:ea typeface="微软雅黑" panose="020b0503020204020204" pitchFamily="34" charset="-122"/>
              </a:rPr>
              <a:t>”指无中生有，虚构事实，以达到欺骗、污蔑</a:t>
            </a:r>
            <a:r>
              <a:rPr lang="zh-CN" altLang="en-US" smtClean="0">
                <a:latin typeface="微软雅黑" panose="020b0503020204020204" pitchFamily="34" charset="-122"/>
                <a:ea typeface="微软雅黑" panose="020b0503020204020204" pitchFamily="34" charset="-122"/>
              </a:rPr>
              <a:t>或诽谤</a:t>
            </a:r>
            <a:r>
              <a:rPr lang="zh-CN" altLang="en-US">
                <a:latin typeface="微软雅黑" panose="020b0503020204020204" pitchFamily="34" charset="-122"/>
                <a:ea typeface="微软雅黑" panose="020b0503020204020204" pitchFamily="34" charset="-122"/>
              </a:rPr>
              <a:t>的目的，其对象常是证据、言论等抽象的事物。</a:t>
            </a:r>
            <a:r>
              <a:rPr lang="zh-CN" altLang="en-US" smtClean="0">
                <a:latin typeface="微软雅黑" panose="020b0503020204020204" pitchFamily="34" charset="-122"/>
                <a:ea typeface="微软雅黑" panose="020b0503020204020204" pitchFamily="34" charset="-122"/>
              </a:rPr>
              <a:t>“伪造”即</a:t>
            </a:r>
            <a:r>
              <a:rPr lang="zh-CN" altLang="en-US">
                <a:latin typeface="微软雅黑" panose="020b0503020204020204" pitchFamily="34" charset="-122"/>
                <a:ea typeface="微软雅黑" panose="020b0503020204020204" pitchFamily="34" charset="-122"/>
              </a:rPr>
              <a:t>假造，其对象可以是历史、言论，以及证件、货币、印章等</a:t>
            </a:r>
            <a:r>
              <a:rPr lang="zh-CN" altLang="en-US" smtClean="0">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8759164" y="981825"/>
            <a:ext cx="2997320" cy="535273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55837" y="1410384"/>
            <a:ext cx="1821180" cy="460375"/>
          </a:xfrm>
          <a:prstGeom prst="rect">
            <a:avLst/>
          </a:prstGeom>
        </p:spPr>
        <p:txBody>
          <a:bodyPr wrap="none">
            <a:spAutoFit/>
          </a:bodyPr>
          <a:lstStyle/>
          <a:p>
            <a:r>
              <a:rPr lang="en-US" altLang="zh-CN" b="1" smtClean="0">
                <a:latin typeface="微软雅黑" panose="020b0503020204020204" pitchFamily="34" charset="-122"/>
                <a:ea typeface="微软雅黑" panose="020b0503020204020204" pitchFamily="34" charset="-122"/>
              </a:rPr>
              <a:t>3.</a:t>
            </a:r>
            <a:r>
              <a:rPr lang="zh-CN" altLang="en-US" b="1" smtClean="0">
                <a:latin typeface="微软雅黑" panose="020b0503020204020204" pitchFamily="34" charset="-122"/>
                <a:ea typeface="微软雅黑" panose="020b0503020204020204" pitchFamily="34" charset="-122"/>
              </a:rPr>
              <a:t>捍卫</a:t>
            </a:r>
            <a:r>
              <a:rPr lang="en-US" altLang="zh-CN" b="1">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保卫</a:t>
            </a:r>
            <a:endParaRPr lang="zh-CN" altLang="en-US">
              <a:latin typeface="微软雅黑" panose="020b0503020204020204" pitchFamily="34" charset="-122"/>
              <a:ea typeface="微软雅黑" panose="020b0503020204020204" pitchFamily="34" charset="-122"/>
            </a:endParaRPr>
          </a:p>
        </p:txBody>
      </p:sp>
      <p:sp>
        <p:nvSpPr>
          <p:cNvPr id="3" name="矩形 2"/>
          <p:cNvSpPr/>
          <p:nvPr/>
        </p:nvSpPr>
        <p:spPr>
          <a:xfrm>
            <a:off x="767080" y="2038350"/>
            <a:ext cx="8547100" cy="2861310"/>
          </a:xfrm>
          <a:prstGeom prst="rect">
            <a:avLst/>
          </a:prstGeom>
        </p:spPr>
        <p:txBody>
          <a:bodyPr wrap="square">
            <a:spAutoFit/>
          </a:bodyPr>
          <a:lstStyle/>
          <a:p>
            <a:pPr>
              <a:lnSpc>
                <a:spcPct val="150000"/>
              </a:lnSpc>
            </a:pPr>
            <a:r>
              <a:rPr lang="zh-CN" altLang="en-US">
                <a:solidFill>
                  <a:srgbClr val="FF0000"/>
                </a:solidFill>
                <a:latin typeface="微软雅黑" panose="020b0503020204020204" pitchFamily="34" charset="-122"/>
                <a:ea typeface="微软雅黑" panose="020b0503020204020204" pitchFamily="34" charset="-122"/>
              </a:rPr>
              <a:t>相同点</a:t>
            </a:r>
            <a:r>
              <a:rPr lang="zh-CN" altLang="en-US" smtClean="0">
                <a:solidFill>
                  <a:srgbClr val="FF0000"/>
                </a:solidFill>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二者都有“ 保护使不受侵犯”的意思。</a:t>
            </a:r>
            <a:endParaRPr lang="zh-CN" altLang="en-US">
              <a:latin typeface="微软雅黑" panose="020b0503020204020204" pitchFamily="34" charset="-122"/>
              <a:ea typeface="微软雅黑" panose="020b0503020204020204" pitchFamily="34" charset="-122"/>
            </a:endParaRPr>
          </a:p>
          <a:p>
            <a:pPr>
              <a:lnSpc>
                <a:spcPct val="150000"/>
              </a:lnSpc>
            </a:pPr>
            <a:r>
              <a:rPr lang="zh-CN" altLang="en-US" smtClean="0">
                <a:solidFill>
                  <a:srgbClr val="FF0000"/>
                </a:solidFill>
                <a:latin typeface="微软雅黑" panose="020b0503020204020204" pitchFamily="34" charset="-122"/>
                <a:ea typeface="微软雅黑" panose="020b0503020204020204" pitchFamily="34" charset="-122"/>
              </a:rPr>
              <a:t>不同点：</a:t>
            </a:r>
            <a:r>
              <a:rPr lang="zh-CN" altLang="en-US">
                <a:latin typeface="微软雅黑" panose="020b0503020204020204" pitchFamily="34" charset="-122"/>
                <a:ea typeface="微软雅黑" panose="020b0503020204020204" pitchFamily="34" charset="-122"/>
              </a:rPr>
              <a:t>“捍卫”指抵御各种外来势力，确保安全，比</a:t>
            </a:r>
            <a:r>
              <a:rPr lang="zh-CN" altLang="en-US" smtClean="0">
                <a:latin typeface="微软雅黑" panose="020b0503020204020204" pitchFamily="34" charset="-122"/>
                <a:ea typeface="微软雅黑" panose="020b0503020204020204" pitchFamily="34" charset="-122"/>
              </a:rPr>
              <a:t>“保卫”语义</a:t>
            </a:r>
            <a:r>
              <a:rPr lang="zh-CN" altLang="en-US">
                <a:latin typeface="微软雅黑" panose="020b0503020204020204" pitchFamily="34" charset="-122"/>
                <a:ea typeface="微软雅黑" panose="020b0503020204020204" pitchFamily="34" charset="-122"/>
              </a:rPr>
              <a:t>重。色彩较庄重，对象不能是人。“保卫”指尽力防守住</a:t>
            </a:r>
            <a:r>
              <a:rPr lang="zh-CN" altLang="en-US" smtClean="0">
                <a:latin typeface="微软雅黑" panose="020b0503020204020204" pitchFamily="34" charset="-122"/>
                <a:ea typeface="微软雅黑" panose="020b0503020204020204" pitchFamily="34" charset="-122"/>
              </a:rPr>
              <a:t>，使得</a:t>
            </a:r>
            <a:r>
              <a:rPr lang="zh-CN" altLang="en-US">
                <a:latin typeface="微软雅黑" panose="020b0503020204020204" pitchFamily="34" charset="-122"/>
                <a:ea typeface="微软雅黑" panose="020b0503020204020204" pitchFamily="34" charset="-122"/>
              </a:rPr>
              <a:t>到安全，不受侵犯，手段多指用武力或强大的力量，</a:t>
            </a:r>
            <a:r>
              <a:rPr lang="zh-CN" altLang="en-US" smtClean="0">
                <a:latin typeface="微软雅黑" panose="020b0503020204020204" pitchFamily="34" charset="-122"/>
                <a:ea typeface="微软雅黑" panose="020b0503020204020204" pitchFamily="34" charset="-122"/>
              </a:rPr>
              <a:t>对象</a:t>
            </a:r>
            <a:r>
              <a:rPr lang="zh-CN" altLang="en-US">
                <a:latin typeface="微软雅黑" panose="020b0503020204020204" pitchFamily="34" charset="-122"/>
                <a:ea typeface="微软雅黑" panose="020b0503020204020204" pitchFamily="34" charset="-122"/>
              </a:rPr>
              <a:t>多是重大的抽象的事物，或者是重要人物、众人</a:t>
            </a:r>
            <a:r>
              <a:rPr lang="zh-CN" altLang="en-US" smtClean="0">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8975064" y="909435"/>
            <a:ext cx="2997320" cy="535273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55837" y="1410384"/>
            <a:ext cx="3040380" cy="460375"/>
          </a:xfrm>
          <a:prstGeom prst="rect">
            <a:avLst/>
          </a:prstGeom>
        </p:spPr>
        <p:txBody>
          <a:bodyPr wrap="none">
            <a:spAutoFit/>
          </a:bodyPr>
          <a:lstStyle/>
          <a:p>
            <a:r>
              <a:rPr lang="en-US" altLang="zh-CN" b="1" smtClean="0">
                <a:latin typeface="微软雅黑" panose="020b0503020204020204" pitchFamily="34" charset="-122"/>
                <a:ea typeface="微软雅黑" panose="020b0503020204020204" pitchFamily="34" charset="-122"/>
              </a:rPr>
              <a:t>4.</a:t>
            </a:r>
            <a:r>
              <a:rPr lang="zh-CN" altLang="en-US" b="1" smtClean="0">
                <a:latin typeface="微软雅黑" panose="020b0503020204020204" pitchFamily="34" charset="-122"/>
                <a:ea typeface="微软雅黑" panose="020b0503020204020204" pitchFamily="34" charset="-122"/>
              </a:rPr>
              <a:t>拨乱反正</a:t>
            </a:r>
            <a:r>
              <a:rPr lang="en-US" altLang="zh-CN" b="1" smtClean="0">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正本清源</a:t>
            </a:r>
            <a:endParaRPr lang="zh-CN" altLang="en-US">
              <a:latin typeface="微软雅黑" panose="020b0503020204020204" pitchFamily="34" charset="-122"/>
              <a:ea typeface="微软雅黑" panose="020b0503020204020204" pitchFamily="34" charset="-122"/>
            </a:endParaRPr>
          </a:p>
        </p:txBody>
      </p:sp>
      <p:sp>
        <p:nvSpPr>
          <p:cNvPr id="3" name="矩形 2"/>
          <p:cNvSpPr/>
          <p:nvPr/>
        </p:nvSpPr>
        <p:spPr>
          <a:xfrm>
            <a:off x="767258" y="2038588"/>
            <a:ext cx="9042182" cy="2306955"/>
          </a:xfrm>
          <a:prstGeom prst="rect">
            <a:avLst/>
          </a:prstGeom>
        </p:spPr>
        <p:txBody>
          <a:bodyPr wrap="square">
            <a:spAutoFit/>
          </a:bodyPr>
          <a:lstStyle/>
          <a:p>
            <a:pPr>
              <a:lnSpc>
                <a:spcPct val="150000"/>
              </a:lnSpc>
            </a:pPr>
            <a:r>
              <a:rPr lang="zh-CN" altLang="en-US">
                <a:solidFill>
                  <a:srgbClr val="FF0000"/>
                </a:solidFill>
                <a:latin typeface="微软雅黑" panose="020b0503020204020204" pitchFamily="34" charset="-122"/>
                <a:ea typeface="微软雅黑" panose="020b0503020204020204" pitchFamily="34" charset="-122"/>
              </a:rPr>
              <a:t>相同点</a:t>
            </a:r>
            <a:r>
              <a:rPr lang="zh-CN" altLang="en-US" smtClean="0">
                <a:solidFill>
                  <a:srgbClr val="FF0000"/>
                </a:solidFill>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二者都有“改变混乱状态，使恢复正常”的意思。</a:t>
            </a:r>
            <a:endParaRPr lang="zh-CN" altLang="en-US">
              <a:latin typeface="微软雅黑" panose="020b0503020204020204" pitchFamily="34" charset="-122"/>
              <a:ea typeface="微软雅黑" panose="020b0503020204020204" pitchFamily="34" charset="-122"/>
            </a:endParaRPr>
          </a:p>
          <a:p>
            <a:pPr>
              <a:lnSpc>
                <a:spcPct val="150000"/>
              </a:lnSpc>
            </a:pPr>
            <a:r>
              <a:rPr lang="zh-CN" altLang="en-US" smtClean="0">
                <a:solidFill>
                  <a:srgbClr val="FF0000"/>
                </a:solidFill>
                <a:latin typeface="微软雅黑" panose="020b0503020204020204" pitchFamily="34" charset="-122"/>
                <a:ea typeface="微软雅黑" panose="020b0503020204020204" pitchFamily="34" charset="-122"/>
              </a:rPr>
              <a:t>不同点：</a:t>
            </a:r>
            <a:r>
              <a:rPr lang="zh-CN" altLang="en-US">
                <a:latin typeface="微软雅黑" panose="020b0503020204020204" pitchFamily="34" charset="-122"/>
                <a:ea typeface="微软雅黑" panose="020b0503020204020204" pitchFamily="34" charset="-122"/>
              </a:rPr>
              <a:t>“</a:t>
            </a:r>
            <a:r>
              <a:rPr lang="zh-CN" altLang="en-US" smtClean="0">
                <a:latin typeface="微软雅黑" panose="020b0503020204020204" pitchFamily="34" charset="-122"/>
                <a:ea typeface="微软雅黑" panose="020b0503020204020204" pitchFamily="34" charset="-122"/>
              </a:rPr>
              <a:t>拨乱反正”</a:t>
            </a:r>
            <a:r>
              <a:rPr lang="zh-CN" altLang="en-US">
                <a:latin typeface="微软雅黑" panose="020b0503020204020204" pitchFamily="34" charset="-122"/>
                <a:ea typeface="微软雅黑" panose="020b0503020204020204" pitchFamily="34" charset="-122"/>
              </a:rPr>
              <a:t>指治理乱世，恢复正道；现多指消除</a:t>
            </a:r>
            <a:r>
              <a:rPr lang="zh-CN" altLang="en-US" smtClean="0">
                <a:latin typeface="微软雅黑" panose="020b0503020204020204" pitchFamily="34" charset="-122"/>
                <a:ea typeface="微软雅黑" panose="020b0503020204020204" pitchFamily="34" charset="-122"/>
              </a:rPr>
              <a:t>混乱</a:t>
            </a:r>
            <a:r>
              <a:rPr lang="zh-CN" altLang="en-US">
                <a:latin typeface="微软雅黑" panose="020b0503020204020204" pitchFamily="34" charset="-122"/>
                <a:ea typeface="微软雅黑" panose="020b0503020204020204" pitchFamily="34" charset="-122"/>
              </a:rPr>
              <a:t>局面，恢复正常情况；多用于重大事件。“正本清源”指</a:t>
            </a:r>
            <a:r>
              <a:rPr lang="zh-CN" altLang="en-US" smtClean="0">
                <a:latin typeface="微软雅黑" panose="020b0503020204020204" pitchFamily="34" charset="-122"/>
                <a:ea typeface="微软雅黑" panose="020b0503020204020204" pitchFamily="34" charset="-122"/>
              </a:rPr>
              <a:t>从根源</a:t>
            </a:r>
            <a:r>
              <a:rPr lang="zh-CN" altLang="en-US">
                <a:latin typeface="微软雅黑" panose="020b0503020204020204" pitchFamily="34" charset="-122"/>
                <a:ea typeface="微软雅黑" panose="020b0503020204020204" pitchFamily="34" charset="-122"/>
              </a:rPr>
              <a:t>上清理整顿，用于重大事件或一般事件</a:t>
            </a:r>
            <a:r>
              <a:rPr lang="zh-CN" altLang="en-US" smtClean="0">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9191599" y="1053580"/>
            <a:ext cx="2997320" cy="535273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55837" y="1098450"/>
            <a:ext cx="3131185" cy="460375"/>
          </a:xfrm>
          <a:prstGeom prst="rect">
            <a:avLst/>
          </a:prstGeom>
        </p:spPr>
        <p:txBody>
          <a:bodyPr wrap="none">
            <a:spAutoFit/>
          </a:bodyPr>
          <a:lstStyle/>
          <a:p>
            <a:r>
              <a:rPr lang="en-US" altLang="zh-CN" b="1" smtClean="0">
                <a:latin typeface="微软雅黑" panose="020b0503020204020204" pitchFamily="34" charset="-122"/>
                <a:ea typeface="微软雅黑" panose="020b0503020204020204" pitchFamily="34" charset="-122"/>
              </a:rPr>
              <a:t>5.</a:t>
            </a:r>
            <a:r>
              <a:rPr lang="zh-CN" altLang="en-US" b="1">
                <a:latin typeface="微软雅黑" panose="020b0503020204020204" pitchFamily="34" charset="-122"/>
                <a:ea typeface="微软雅黑" panose="020b0503020204020204" pitchFamily="34" charset="-122"/>
              </a:rPr>
              <a:t>无稽之谈</a:t>
            </a:r>
            <a:r>
              <a:rPr lang="en-US" altLang="zh-CN" b="1">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不经之谈</a:t>
            </a:r>
            <a:endParaRPr lang="zh-CN" altLang="en-US">
              <a:latin typeface="微软雅黑" panose="020b0503020204020204" pitchFamily="34" charset="-122"/>
              <a:ea typeface="微软雅黑" panose="020b0503020204020204" pitchFamily="34" charset="-122"/>
            </a:endParaRPr>
          </a:p>
        </p:txBody>
      </p:sp>
      <p:sp>
        <p:nvSpPr>
          <p:cNvPr id="3" name="矩形 2"/>
          <p:cNvSpPr/>
          <p:nvPr/>
        </p:nvSpPr>
        <p:spPr>
          <a:xfrm>
            <a:off x="767259" y="1662117"/>
            <a:ext cx="9612248" cy="1753235"/>
          </a:xfrm>
          <a:prstGeom prst="rect">
            <a:avLst/>
          </a:prstGeom>
        </p:spPr>
        <p:txBody>
          <a:bodyPr wrap="square">
            <a:spAutoFit/>
          </a:bodyPr>
          <a:lstStyle/>
          <a:p>
            <a:pPr>
              <a:lnSpc>
                <a:spcPct val="150000"/>
              </a:lnSpc>
            </a:pPr>
            <a:r>
              <a:rPr lang="zh-CN" altLang="en-US">
                <a:solidFill>
                  <a:srgbClr val="FF0000"/>
                </a:solidFill>
                <a:latin typeface="微软雅黑" panose="020b0503020204020204" pitchFamily="34" charset="-122"/>
                <a:ea typeface="微软雅黑" panose="020b0503020204020204" pitchFamily="34" charset="-122"/>
              </a:rPr>
              <a:t>相同点</a:t>
            </a:r>
            <a:r>
              <a:rPr lang="zh-CN" altLang="en-US" smtClean="0">
                <a:solidFill>
                  <a:srgbClr val="FF0000"/>
                </a:solidFill>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都指说出的话没根据，属贬义词</a:t>
            </a:r>
            <a:r>
              <a:rPr lang="zh-CN" altLang="en-US" smtClean="0">
                <a:latin typeface="微软雅黑" panose="020b0503020204020204" pitchFamily="34" charset="-122"/>
                <a:ea typeface="微软雅黑" panose="020b0503020204020204" pitchFamily="34" charset="-122"/>
              </a:rPr>
              <a:t>。</a:t>
            </a:r>
            <a:endParaRPr lang="zh-CN" altLang="en-US">
              <a:latin typeface="微软雅黑" panose="020b0503020204020204" pitchFamily="34" charset="-122"/>
              <a:ea typeface="微软雅黑" panose="020b0503020204020204" pitchFamily="34" charset="-122"/>
            </a:endParaRPr>
          </a:p>
          <a:p>
            <a:pPr>
              <a:lnSpc>
                <a:spcPct val="150000"/>
              </a:lnSpc>
            </a:pPr>
            <a:r>
              <a:rPr lang="zh-CN" altLang="en-US" smtClean="0">
                <a:solidFill>
                  <a:srgbClr val="FF0000"/>
                </a:solidFill>
                <a:latin typeface="微软雅黑" panose="020b0503020204020204" pitchFamily="34" charset="-122"/>
                <a:ea typeface="微软雅黑" panose="020b0503020204020204" pitchFamily="34" charset="-122"/>
              </a:rPr>
              <a:t>不同点：</a:t>
            </a:r>
            <a:r>
              <a:rPr lang="zh-CN" altLang="en-US">
                <a:latin typeface="微软雅黑" panose="020b0503020204020204" pitchFamily="34" charset="-122"/>
                <a:ea typeface="微软雅黑" panose="020b0503020204020204" pitchFamily="34" charset="-122"/>
              </a:rPr>
              <a:t> ”</a:t>
            </a:r>
            <a:r>
              <a:rPr lang="zh-CN" altLang="en-US" smtClean="0">
                <a:latin typeface="微软雅黑" panose="020b0503020204020204" pitchFamily="34" charset="-122"/>
                <a:ea typeface="微软雅黑" panose="020b0503020204020204" pitchFamily="34" charset="-122"/>
              </a:rPr>
              <a:t>无稽之谈</a:t>
            </a:r>
            <a:r>
              <a:rPr lang="zh-CN" altLang="en-US">
                <a:latin typeface="微软雅黑" panose="020b0503020204020204" pitchFamily="34" charset="-122"/>
                <a:ea typeface="微软雅黑" panose="020b0503020204020204" pitchFamily="34" charset="-122"/>
              </a:rPr>
              <a:t>”指毫无根据的说法。用于形容言辞</a:t>
            </a:r>
            <a:r>
              <a:rPr lang="zh-CN" altLang="en-US" smtClean="0">
                <a:latin typeface="微软雅黑" panose="020b0503020204020204" pitchFamily="34" charset="-122"/>
                <a:ea typeface="微软雅黑" panose="020b0503020204020204" pitchFamily="34" charset="-122"/>
              </a:rPr>
              <a:t>。“不经之谈”</a:t>
            </a:r>
            <a:r>
              <a:rPr lang="zh-CN" altLang="en-US">
                <a:latin typeface="微软雅黑" panose="020b0503020204020204" pitchFamily="34" charset="-122"/>
                <a:ea typeface="微软雅黑" panose="020b0503020204020204" pitchFamily="34" charset="-122"/>
              </a:rPr>
              <a:t>指荒诞无稽、没有根据的话。用于描绘人的</a:t>
            </a:r>
            <a:r>
              <a:rPr lang="zh-CN" altLang="en-US" smtClean="0">
                <a:latin typeface="微软雅黑" panose="020b0503020204020204" pitchFamily="34" charset="-122"/>
                <a:ea typeface="微软雅黑" panose="020b0503020204020204" pitchFamily="34" charset="-122"/>
              </a:rPr>
              <a:t>言谈。</a:t>
            </a: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a:xfrm>
            <a:off x="688105" y="3443328"/>
            <a:ext cx="3131185" cy="460375"/>
          </a:xfrm>
          <a:prstGeom prst="rect">
            <a:avLst/>
          </a:prstGeom>
        </p:spPr>
        <p:txBody>
          <a:bodyPr wrap="none">
            <a:spAutoFit/>
          </a:bodyPr>
          <a:lstStyle/>
          <a:p>
            <a:r>
              <a:rPr lang="en-US" altLang="zh-CN" b="1" smtClean="0">
                <a:latin typeface="微软雅黑" panose="020b0503020204020204" pitchFamily="34" charset="-122"/>
                <a:ea typeface="微软雅黑" panose="020b0503020204020204" pitchFamily="34" charset="-122"/>
              </a:rPr>
              <a:t>6.</a:t>
            </a:r>
            <a:r>
              <a:rPr lang="zh-CN" altLang="en-US" b="1">
                <a:latin typeface="微软雅黑" panose="020b0503020204020204" pitchFamily="34" charset="-122"/>
                <a:ea typeface="微软雅黑" panose="020b0503020204020204" pitchFamily="34" charset="-122"/>
              </a:rPr>
              <a:t>五花八门</a:t>
            </a:r>
            <a:r>
              <a:rPr lang="en-US" altLang="zh-CN" b="1">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形形色色</a:t>
            </a:r>
            <a:endParaRPr lang="zh-CN" altLang="en-US">
              <a:latin typeface="微软雅黑" panose="020b0503020204020204" pitchFamily="34" charset="-122"/>
              <a:ea typeface="微软雅黑" panose="020b0503020204020204" pitchFamily="34" charset="-122"/>
            </a:endParaRPr>
          </a:p>
        </p:txBody>
      </p:sp>
      <p:sp>
        <p:nvSpPr>
          <p:cNvPr id="5" name="矩形 4"/>
          <p:cNvSpPr/>
          <p:nvPr/>
        </p:nvSpPr>
        <p:spPr>
          <a:xfrm>
            <a:off x="799527" y="4060776"/>
            <a:ext cx="9483177" cy="1753235"/>
          </a:xfrm>
          <a:prstGeom prst="rect">
            <a:avLst/>
          </a:prstGeom>
        </p:spPr>
        <p:txBody>
          <a:bodyPr wrap="square">
            <a:spAutoFit/>
          </a:bodyPr>
          <a:lstStyle/>
          <a:p>
            <a:pPr>
              <a:lnSpc>
                <a:spcPct val="150000"/>
              </a:lnSpc>
            </a:pPr>
            <a:r>
              <a:rPr lang="zh-CN" altLang="en-US">
                <a:solidFill>
                  <a:srgbClr val="FF0000"/>
                </a:solidFill>
                <a:latin typeface="微软雅黑" panose="020b0503020204020204" pitchFamily="34" charset="-122"/>
                <a:ea typeface="微软雅黑" panose="020b0503020204020204" pitchFamily="34" charset="-122"/>
              </a:rPr>
              <a:t>相同点</a:t>
            </a:r>
            <a:r>
              <a:rPr lang="zh-CN" altLang="en-US" smtClean="0">
                <a:solidFill>
                  <a:srgbClr val="FF0000"/>
                </a:solidFill>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都形容繁多。</a:t>
            </a:r>
            <a:endParaRPr lang="en-US" altLang="zh-CN" smtClean="0">
              <a:latin typeface="微软雅黑" panose="020b0503020204020204" pitchFamily="34" charset="-122"/>
              <a:ea typeface="微软雅黑" panose="020b0503020204020204" pitchFamily="34" charset="-122"/>
            </a:endParaRPr>
          </a:p>
          <a:p>
            <a:pPr>
              <a:lnSpc>
                <a:spcPct val="150000"/>
              </a:lnSpc>
            </a:pPr>
            <a:r>
              <a:rPr lang="zh-CN" altLang="en-US" smtClean="0">
                <a:solidFill>
                  <a:srgbClr val="FF0000"/>
                </a:solidFill>
                <a:latin typeface="微软雅黑" panose="020b0503020204020204" pitchFamily="34" charset="-122"/>
                <a:ea typeface="微软雅黑" panose="020b0503020204020204" pitchFamily="34" charset="-122"/>
              </a:rPr>
              <a:t>不同点：</a:t>
            </a:r>
            <a:r>
              <a:rPr lang="zh-CN" altLang="en-US">
                <a:latin typeface="微软雅黑" panose="020b0503020204020204" pitchFamily="34" charset="-122"/>
                <a:ea typeface="微软雅黑" panose="020b0503020204020204" pitchFamily="34" charset="-122"/>
              </a:rPr>
              <a:t>“五花八门”多形容花样繁多或变幻多端。</a:t>
            </a:r>
            <a:r>
              <a:rPr lang="zh-CN" altLang="en-US" smtClean="0">
                <a:latin typeface="微软雅黑" panose="020b0503020204020204" pitchFamily="34" charset="-122"/>
                <a:ea typeface="微软雅黑" panose="020b0503020204020204" pitchFamily="34" charset="-122"/>
              </a:rPr>
              <a:t>“形形色色”</a:t>
            </a:r>
            <a:r>
              <a:rPr lang="zh-CN" altLang="en-US">
                <a:latin typeface="微软雅黑" panose="020b0503020204020204" pitchFamily="34" charset="-122"/>
                <a:ea typeface="微软雅黑" panose="020b0503020204020204" pitchFamily="34" charset="-122"/>
              </a:rPr>
              <a:t>形容事物种类繁多，各式各样。</a:t>
            </a:r>
            <a:endParaRPr lang="zh-CN" altLang="en-US">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9191599" y="1098665"/>
            <a:ext cx="2997320" cy="535273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p:cNvSpPr txBox="1"/>
          <p:nvPr/>
        </p:nvSpPr>
        <p:spPr bwMode="auto">
          <a:xfrm>
            <a:off x="1558334" y="765797"/>
            <a:ext cx="3272119" cy="50315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25000" lnSpcReduction="20000"/>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sz="11200" b="1" smtClean="0">
                <a:solidFill>
                  <a:srgbClr val="FF0000"/>
                </a:solidFill>
                <a:latin typeface="微软雅黑" panose="020b0503020204020204" pitchFamily="34" charset="-122"/>
                <a:ea typeface="微软雅黑" panose="020b0503020204020204" pitchFamily="34" charset="-122"/>
              </a:rPr>
              <a:t>课后作业：</a:t>
            </a:r>
            <a:r>
              <a:rPr lang="en-US" altLang="zh-CN" sz="9600" u="sng" smtClean="0">
                <a:latin typeface="微软雅黑" panose="020b0503020204020204" pitchFamily="34" charset="-122"/>
                <a:ea typeface="微软雅黑" panose="020b0503020204020204" pitchFamily="34" charset="-122"/>
              </a:rPr>
              <a:t>                 </a:t>
            </a:r>
            <a:r>
              <a:rPr lang="en-US" altLang="zh-CN" sz="9600" smtClean="0">
                <a:latin typeface="微软雅黑" panose="020b0503020204020204" pitchFamily="34" charset="-122"/>
                <a:ea typeface="微软雅黑" panose="020b0503020204020204" pitchFamily="34" charset="-122"/>
              </a:rPr>
              <a:t> </a:t>
            </a:r>
            <a:endParaRPr lang="zh-CN" altLang="zh-CN" sz="9600" smtClean="0">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r>
              <a:rPr lang="en-US" altLang="zh-CN" sz="2000" u="sng" smtClean="0"/>
              <a:t>                 </a:t>
            </a:r>
            <a:r>
              <a:rPr lang="en-US" altLang="zh-CN" sz="2000" smtClean="0"/>
              <a:t> </a:t>
            </a:r>
            <a:endParaRPr lang="zh-CN" altLang="zh-CN" sz="2000" smtClean="0"/>
          </a:p>
          <a:p>
            <a:pPr marL="0" indent="0" eaLnBrk="1" hangingPunct="1">
              <a:buFont typeface="Arial" panose="020b0604020202020204" pitchFamily="34" charset="0"/>
              <a:buNone/>
            </a:pPr>
            <a:endParaRPr lang="en-US" altLang="zh-CN" sz="2000" smtClean="0">
              <a:latin typeface="+mj-ea"/>
            </a:endParaRPr>
          </a:p>
          <a:p>
            <a:pPr marL="0" indent="0" eaLnBrk="1" hangingPunct="1">
              <a:buFont typeface="Arial" panose="020b0604020202020204" pitchFamily="34" charset="0"/>
              <a:buNone/>
            </a:pPr>
            <a:r>
              <a:rPr lang="en-US" altLang="zh-CN" sz="2000" b="1" smtClean="0">
                <a:latin typeface="+mj-ea"/>
              </a:rPr>
              <a:t> </a:t>
            </a:r>
            <a:endParaRPr lang="zh-CN" altLang="en-US">
              <a:solidFill>
                <a:srgbClr val="FF0000"/>
              </a:solidFill>
              <a:latin typeface="+mj-ea"/>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2078" y="703132"/>
            <a:ext cx="1638472" cy="852177"/>
          </a:xfrm>
          <a:prstGeom prst="rect">
            <a:avLst/>
          </a:prstGeom>
        </p:spPr>
      </p:pic>
      <p:sp>
        <p:nvSpPr>
          <p:cNvPr id="4" name="Rectangle 5"/>
          <p:cNvSpPr>
            <a:spLocks noChangeArrowheads="1"/>
          </p:cNvSpPr>
          <p:nvPr/>
        </p:nvSpPr>
        <p:spPr bwMode="auto">
          <a:xfrm>
            <a:off x="1" y="183"/>
            <a:ext cx="308610" cy="459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5" tIns="45712" rIns="91425" bIns="45712" numCol="1" anchor="ctr" anchorCtr="0" compatLnSpc="1">
            <a:spAutoFit/>
          </a:bodyPr>
          <a:lstStyle/>
          <a:p>
            <a:endParaRPr lang="zh-CN" altLang="en-US">
              <a:solidFill>
                <a:prstClr val="black"/>
              </a:solidFill>
            </a:endParaRPr>
          </a:p>
        </p:txBody>
      </p:sp>
      <p:sp>
        <p:nvSpPr>
          <p:cNvPr id="5" name="矩形 4"/>
          <p:cNvSpPr/>
          <p:nvPr/>
        </p:nvSpPr>
        <p:spPr>
          <a:xfrm>
            <a:off x="451620" y="1773710"/>
            <a:ext cx="8163909" cy="3322955"/>
          </a:xfrm>
          <a:prstGeom prst="rect">
            <a:avLst/>
          </a:prstGeom>
        </p:spPr>
        <p:txBody>
          <a:bodyPr wrap="square">
            <a:spAutoFit/>
          </a:bodyPr>
          <a:lstStyle/>
          <a:p>
            <a:pPr>
              <a:lnSpc>
                <a:spcPct val="150000"/>
              </a:lnSpc>
            </a:pPr>
            <a:r>
              <a:rPr lang="en-US" altLang="zh-CN" sz="2000" smtClean="0">
                <a:solidFill>
                  <a:prstClr val="black"/>
                </a:solidFill>
                <a:latin typeface="微软雅黑" panose="020b0503020204020204" pitchFamily="34" charset="-122"/>
                <a:ea typeface="微软雅黑" panose="020b0503020204020204" pitchFamily="34" charset="-122"/>
              </a:rPr>
              <a:t>1.</a:t>
            </a:r>
            <a:r>
              <a:rPr lang="zh-CN" altLang="en-US" sz="2000" smtClean="0">
                <a:solidFill>
                  <a:prstClr val="black"/>
                </a:solidFill>
                <a:latin typeface="微软雅黑" panose="020b0503020204020204" pitchFamily="34" charset="-122"/>
                <a:ea typeface="微软雅黑" panose="020b0503020204020204" pitchFamily="34" charset="-122"/>
              </a:rPr>
              <a:t>填入</a:t>
            </a:r>
            <a:r>
              <a:rPr lang="zh-CN" altLang="en-US" sz="2000">
                <a:solidFill>
                  <a:prstClr val="black"/>
                </a:solidFill>
                <a:latin typeface="微软雅黑" panose="020b0503020204020204" pitchFamily="34" charset="-122"/>
                <a:ea typeface="微软雅黑" panose="020b0503020204020204" pitchFamily="34" charset="-122"/>
              </a:rPr>
              <a:t>下列句中横线处最恰当的一项是 （　　</a:t>
            </a:r>
            <a:r>
              <a:rPr lang="zh-CN" altLang="en-US" sz="2000" smtClean="0">
                <a:solidFill>
                  <a:prstClr val="black"/>
                </a:solidFill>
                <a:latin typeface="微软雅黑" panose="020b0503020204020204" pitchFamily="34" charset="-122"/>
                <a:ea typeface="微软雅黑" panose="020b0503020204020204" pitchFamily="34" charset="-122"/>
              </a:rPr>
              <a:t>）</a:t>
            </a:r>
            <a:endParaRPr lang="en-US" altLang="zh-CN" sz="200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2000">
                <a:solidFill>
                  <a:prstClr val="black"/>
                </a:solidFill>
                <a:latin typeface="微软雅黑" panose="020b0503020204020204" pitchFamily="34" charset="-122"/>
                <a:ea typeface="微软雅黑" panose="020b0503020204020204" pitchFamily="34" charset="-122"/>
              </a:rPr>
              <a:t>① 我用一面放大镜检查磨损的书脊和封面，排除</a:t>
            </a:r>
            <a:r>
              <a:rPr lang="zh-CN" altLang="en-US" sz="2000" smtClean="0">
                <a:solidFill>
                  <a:prstClr val="black"/>
                </a:solidFill>
                <a:latin typeface="微软雅黑" panose="020b0503020204020204" pitchFamily="34" charset="-122"/>
                <a:ea typeface="微软雅黑" panose="020b0503020204020204" pitchFamily="34" charset="-122"/>
              </a:rPr>
              <a:t>了</a:t>
            </a:r>
            <a:r>
              <a:rPr lang="en-US" altLang="zh-CN" sz="2000" smtClean="0">
                <a:solidFill>
                  <a:prstClr val="black"/>
                </a:solidFill>
                <a:latin typeface="微软雅黑" panose="020b0503020204020204" pitchFamily="34" charset="-122"/>
                <a:ea typeface="微软雅黑" panose="020b0503020204020204" pitchFamily="34" charset="-122"/>
              </a:rPr>
              <a:t>________</a:t>
            </a:r>
            <a:r>
              <a:rPr lang="zh-CN" altLang="en-US" sz="2000" smtClean="0">
                <a:solidFill>
                  <a:prstClr val="black"/>
                </a:solidFill>
                <a:latin typeface="微软雅黑" panose="020b0503020204020204" pitchFamily="34" charset="-122"/>
                <a:ea typeface="微软雅黑" panose="020b0503020204020204" pitchFamily="34" charset="-122"/>
              </a:rPr>
              <a:t>的可能性</a:t>
            </a:r>
            <a:r>
              <a:rPr lang="zh-CN" altLang="en-US" sz="200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2000">
                <a:solidFill>
                  <a:prstClr val="black"/>
                </a:solidFill>
                <a:latin typeface="微软雅黑" panose="020b0503020204020204" pitchFamily="34" charset="-122"/>
                <a:ea typeface="微软雅黑" panose="020b0503020204020204" pitchFamily="34" charset="-122"/>
              </a:rPr>
              <a:t>② </a:t>
            </a:r>
            <a:r>
              <a:rPr lang="zh-CN" altLang="en-US" sz="2000" smtClean="0">
                <a:solidFill>
                  <a:prstClr val="black"/>
                </a:solidFill>
                <a:latin typeface="微软雅黑" panose="020b0503020204020204" pitchFamily="34" charset="-122"/>
                <a:ea typeface="微软雅黑" panose="020b0503020204020204" pitchFamily="34" charset="-122"/>
              </a:rPr>
              <a:t>国家</a:t>
            </a:r>
            <a:r>
              <a:rPr lang="en-US" altLang="zh-CN" sz="2000">
                <a:solidFill>
                  <a:prstClr val="black"/>
                </a:solidFill>
                <a:latin typeface="微软雅黑" panose="020b0503020204020204" pitchFamily="34" charset="-122"/>
                <a:ea typeface="微软雅黑" panose="020b0503020204020204" pitchFamily="34" charset="-122"/>
              </a:rPr>
              <a:t>________</a:t>
            </a:r>
            <a:r>
              <a:rPr lang="zh-CN" altLang="en-US" sz="2000" smtClean="0">
                <a:solidFill>
                  <a:prstClr val="black"/>
                </a:solidFill>
                <a:latin typeface="微软雅黑" panose="020b0503020204020204" pitchFamily="34" charset="-122"/>
                <a:ea typeface="微软雅黑" panose="020b0503020204020204" pitchFamily="34" charset="-122"/>
              </a:rPr>
              <a:t>专项</a:t>
            </a:r>
            <a:r>
              <a:rPr lang="zh-CN" altLang="en-US" sz="2000">
                <a:solidFill>
                  <a:prstClr val="black"/>
                </a:solidFill>
                <a:latin typeface="微软雅黑" panose="020b0503020204020204" pitchFamily="34" charset="-122"/>
                <a:ea typeface="微软雅黑" panose="020b0503020204020204" pitchFamily="34" charset="-122"/>
              </a:rPr>
              <a:t>法律，着重保护未成年人的权益。</a:t>
            </a:r>
            <a:endParaRPr lang="zh-CN" altLang="en-US" sz="200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2000">
                <a:solidFill>
                  <a:prstClr val="black"/>
                </a:solidFill>
                <a:latin typeface="微软雅黑" panose="020b0503020204020204" pitchFamily="34" charset="-122"/>
                <a:ea typeface="微软雅黑" panose="020b0503020204020204" pitchFamily="34" charset="-122"/>
              </a:rPr>
              <a:t>③ 中国无惧任何贸易胁迫，绝不怕打贸易战，有决心、</a:t>
            </a:r>
            <a:r>
              <a:rPr lang="zh-CN" altLang="en-US" sz="2000" smtClean="0">
                <a:solidFill>
                  <a:prstClr val="black"/>
                </a:solidFill>
                <a:latin typeface="微软雅黑" panose="020b0503020204020204" pitchFamily="34" charset="-122"/>
                <a:ea typeface="微软雅黑" panose="020b0503020204020204" pitchFamily="34" charset="-122"/>
              </a:rPr>
              <a:t>有能力</a:t>
            </a:r>
            <a:r>
              <a:rPr lang="zh-CN" altLang="en-US" sz="2000">
                <a:solidFill>
                  <a:prstClr val="black"/>
                </a:solidFill>
                <a:latin typeface="微软雅黑" panose="020b0503020204020204" pitchFamily="34" charset="-122"/>
                <a:ea typeface="微软雅黑" panose="020b0503020204020204" pitchFamily="34" charset="-122"/>
              </a:rPr>
              <a:t>采取一切必要措施，</a:t>
            </a:r>
            <a:r>
              <a:rPr lang="zh-CN" altLang="en-US" sz="2000" smtClean="0">
                <a:solidFill>
                  <a:prstClr val="black"/>
                </a:solidFill>
                <a:latin typeface="微软雅黑" panose="020b0503020204020204" pitchFamily="34" charset="-122"/>
                <a:ea typeface="微软雅黑" panose="020b0503020204020204" pitchFamily="34" charset="-122"/>
              </a:rPr>
              <a:t>坚决</a:t>
            </a:r>
            <a:r>
              <a:rPr lang="en-US" altLang="zh-CN" sz="2000">
                <a:solidFill>
                  <a:prstClr val="black"/>
                </a:solidFill>
                <a:latin typeface="微软雅黑" panose="020b0503020204020204" pitchFamily="34" charset="-122"/>
                <a:ea typeface="微软雅黑" panose="020b0503020204020204" pitchFamily="34" charset="-122"/>
              </a:rPr>
              <a:t>________</a:t>
            </a:r>
            <a:r>
              <a:rPr lang="zh-CN" altLang="en-US" sz="2000" smtClean="0">
                <a:solidFill>
                  <a:prstClr val="black"/>
                </a:solidFill>
                <a:latin typeface="微软雅黑" panose="020b0503020204020204" pitchFamily="34" charset="-122"/>
                <a:ea typeface="微软雅黑" panose="020b0503020204020204" pitchFamily="34" charset="-122"/>
              </a:rPr>
              <a:t>国家</a:t>
            </a:r>
            <a:r>
              <a:rPr lang="zh-CN" altLang="en-US" sz="2000">
                <a:solidFill>
                  <a:prstClr val="black"/>
                </a:solidFill>
                <a:latin typeface="微软雅黑" panose="020b0503020204020204" pitchFamily="34" charset="-122"/>
                <a:ea typeface="微软雅黑" panose="020b0503020204020204" pitchFamily="34" charset="-122"/>
              </a:rPr>
              <a:t>和人民的利益。</a:t>
            </a:r>
            <a:endParaRPr lang="zh-CN" altLang="en-US" sz="200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a:solidFill>
                  <a:prstClr val="black"/>
                </a:solidFill>
                <a:latin typeface="微软雅黑" panose="020b0503020204020204" pitchFamily="34" charset="-122"/>
                <a:ea typeface="微软雅黑" panose="020b0503020204020204" pitchFamily="34" charset="-122"/>
              </a:rPr>
              <a:t>A. </a:t>
            </a:r>
            <a:r>
              <a:rPr lang="zh-CN" altLang="en-US" sz="2000">
                <a:solidFill>
                  <a:prstClr val="black"/>
                </a:solidFill>
                <a:latin typeface="微软雅黑" panose="020b0503020204020204" pitchFamily="34" charset="-122"/>
                <a:ea typeface="微软雅黑" panose="020b0503020204020204" pitchFamily="34" charset="-122"/>
              </a:rPr>
              <a:t>捏造　制定　</a:t>
            </a:r>
            <a:r>
              <a:rPr lang="zh-CN" altLang="en-US" sz="2000" smtClean="0">
                <a:solidFill>
                  <a:prstClr val="black"/>
                </a:solidFill>
                <a:latin typeface="微软雅黑" panose="020b0503020204020204" pitchFamily="34" charset="-122"/>
                <a:ea typeface="微软雅黑" panose="020b0503020204020204" pitchFamily="34" charset="-122"/>
              </a:rPr>
              <a:t>捍卫</a:t>
            </a:r>
            <a:r>
              <a:rPr lang="en-US" altLang="zh-CN" sz="2000" smtClean="0">
                <a:solidFill>
                  <a:prstClr val="black"/>
                </a:solidFill>
                <a:latin typeface="微软雅黑" panose="020b0503020204020204" pitchFamily="34" charset="-122"/>
                <a:ea typeface="微软雅黑" panose="020b0503020204020204" pitchFamily="34" charset="-122"/>
              </a:rPr>
              <a:t>		B</a:t>
            </a:r>
            <a:r>
              <a:rPr lang="en-US" altLang="zh-CN" sz="2000">
                <a:solidFill>
                  <a:prstClr val="black"/>
                </a:solidFill>
                <a:latin typeface="微软雅黑" panose="020b0503020204020204" pitchFamily="34" charset="-122"/>
                <a:ea typeface="微软雅黑" panose="020b0503020204020204" pitchFamily="34" charset="-122"/>
              </a:rPr>
              <a:t>. </a:t>
            </a:r>
            <a:r>
              <a:rPr lang="zh-CN" altLang="en-US" sz="2000">
                <a:solidFill>
                  <a:prstClr val="black"/>
                </a:solidFill>
                <a:latin typeface="微软雅黑" panose="020b0503020204020204" pitchFamily="34" charset="-122"/>
                <a:ea typeface="微软雅黑" panose="020b0503020204020204" pitchFamily="34" charset="-122"/>
              </a:rPr>
              <a:t>伪造　制定　捍卫</a:t>
            </a:r>
            <a:endParaRPr lang="zh-CN" altLang="en-US" sz="200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a:solidFill>
                  <a:prstClr val="black"/>
                </a:solidFill>
                <a:latin typeface="微软雅黑" panose="020b0503020204020204" pitchFamily="34" charset="-122"/>
                <a:ea typeface="微软雅黑" panose="020b0503020204020204" pitchFamily="34" charset="-122"/>
              </a:rPr>
              <a:t>C. </a:t>
            </a:r>
            <a:r>
              <a:rPr lang="zh-CN" altLang="en-US" sz="2000">
                <a:solidFill>
                  <a:prstClr val="black"/>
                </a:solidFill>
                <a:latin typeface="微软雅黑" panose="020b0503020204020204" pitchFamily="34" charset="-122"/>
                <a:ea typeface="微软雅黑" panose="020b0503020204020204" pitchFamily="34" charset="-122"/>
              </a:rPr>
              <a:t>伪造　制订　</a:t>
            </a:r>
            <a:r>
              <a:rPr lang="zh-CN" altLang="en-US" sz="2000" smtClean="0">
                <a:solidFill>
                  <a:prstClr val="black"/>
                </a:solidFill>
                <a:latin typeface="微软雅黑" panose="020b0503020204020204" pitchFamily="34" charset="-122"/>
                <a:ea typeface="微软雅黑" panose="020b0503020204020204" pitchFamily="34" charset="-122"/>
              </a:rPr>
              <a:t>保卫</a:t>
            </a:r>
            <a:r>
              <a:rPr lang="en-US" altLang="zh-CN" sz="2000" smtClean="0">
                <a:solidFill>
                  <a:prstClr val="black"/>
                </a:solidFill>
                <a:latin typeface="微软雅黑" panose="020b0503020204020204" pitchFamily="34" charset="-122"/>
                <a:ea typeface="微软雅黑" panose="020b0503020204020204" pitchFamily="34" charset="-122"/>
              </a:rPr>
              <a:t>		D</a:t>
            </a:r>
            <a:r>
              <a:rPr lang="en-US" altLang="zh-CN" sz="2000">
                <a:solidFill>
                  <a:prstClr val="black"/>
                </a:solidFill>
                <a:latin typeface="微软雅黑" panose="020b0503020204020204" pitchFamily="34" charset="-122"/>
                <a:ea typeface="微软雅黑" panose="020b0503020204020204" pitchFamily="34" charset="-122"/>
              </a:rPr>
              <a:t>. </a:t>
            </a:r>
            <a:r>
              <a:rPr lang="zh-CN" altLang="en-US" sz="2000">
                <a:solidFill>
                  <a:prstClr val="black"/>
                </a:solidFill>
                <a:latin typeface="微软雅黑" panose="020b0503020204020204" pitchFamily="34" charset="-122"/>
                <a:ea typeface="微软雅黑" panose="020b0503020204020204" pitchFamily="34" charset="-122"/>
              </a:rPr>
              <a:t>捏造　制订　保卫</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3">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358" y="621852"/>
            <a:ext cx="6109046" cy="5077460"/>
          </a:xfrm>
          <a:prstGeom prst="rect">
            <a:avLst/>
          </a:prstGeom>
        </p:spPr>
        <p:txBody>
          <a:bodyPr wrap="square">
            <a:spAutoFit/>
          </a:bodyPr>
          <a:lstStyle/>
          <a:p>
            <a:pPr algn="just">
              <a:lnSpc>
                <a:spcPct val="150000"/>
              </a:lnSpc>
            </a:pPr>
            <a:r>
              <a:rPr lang="zh-CN" altLang="en-US" b="1" smtClean="0">
                <a:latin typeface="微软雅黑" panose="020b0503020204020204" pitchFamily="34" charset="-122"/>
                <a:ea typeface="微软雅黑" panose="020b0503020204020204" pitchFamily="34" charset="-122"/>
              </a:rPr>
              <a:t>         </a:t>
            </a:r>
            <a:r>
              <a:rPr lang="en-US" altLang="zh-CN" b="1" smtClean="0">
                <a:latin typeface="微软雅黑" panose="020b0503020204020204" pitchFamily="34" charset="-122"/>
                <a:ea typeface="微软雅黑" panose="020b0503020204020204" pitchFamily="34" charset="-122"/>
              </a:rPr>
              <a:t>1977</a:t>
            </a:r>
            <a:r>
              <a:rPr lang="zh-CN" altLang="en-US" b="1" smtClean="0">
                <a:latin typeface="微软雅黑" panose="020b0503020204020204" pitchFamily="34" charset="-122"/>
                <a:ea typeface="微软雅黑" panose="020b0503020204020204" pitchFamily="34" charset="-122"/>
              </a:rPr>
              <a:t>年</a:t>
            </a:r>
            <a:r>
              <a:rPr lang="zh-CN" altLang="en-US" b="1">
                <a:latin typeface="微软雅黑" panose="020b0503020204020204" pitchFamily="34" charset="-122"/>
                <a:ea typeface="微软雅黑" panose="020b0503020204020204" pitchFamily="34" charset="-122"/>
              </a:rPr>
              <a:t>，</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光明日报</a:t>
            </a:r>
            <a:r>
              <a:rPr lang="en-US" altLang="zh-CN" b="1">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的</a:t>
            </a:r>
            <a:r>
              <a:rPr lang="en-US" altLang="zh-CN" b="1" smtClean="0">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哲学</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专刊组组长请胡福明为</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哲学</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专刊撰稿。胡福明</a:t>
            </a:r>
            <a:r>
              <a:rPr lang="zh-CN" altLang="en-US" b="1" smtClean="0">
                <a:latin typeface="微软雅黑" panose="020b0503020204020204" pitchFamily="34" charset="-122"/>
                <a:ea typeface="微软雅黑" panose="020b0503020204020204" pitchFamily="34" charset="-122"/>
              </a:rPr>
              <a:t>完成</a:t>
            </a:r>
            <a:r>
              <a:rPr lang="zh-CN" altLang="en-US" b="1">
                <a:latin typeface="微软雅黑" panose="020b0503020204020204" pitchFamily="34" charset="-122"/>
                <a:ea typeface="微软雅黑" panose="020b0503020204020204" pitchFamily="34" charset="-122"/>
              </a:rPr>
              <a:t>了两篇稿子，其中一篇是</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实践是检验真理的唯一标准</a:t>
            </a:r>
            <a:r>
              <a:rPr lang="en-US" altLang="zh-CN" b="1">
                <a:latin typeface="微软雅黑" panose="020b0503020204020204" pitchFamily="34" charset="-122"/>
                <a:ea typeface="微软雅黑" panose="020b0503020204020204" pitchFamily="34" charset="-122"/>
              </a:rPr>
              <a:t>》</a:t>
            </a:r>
            <a:r>
              <a:rPr lang="zh-CN" altLang="en-US" b="1" smtClean="0">
                <a:latin typeface="微软雅黑" panose="020b0503020204020204" pitchFamily="34" charset="-122"/>
                <a:ea typeface="微软雅黑" panose="020b0503020204020204" pitchFamily="34" charset="-122"/>
              </a:rPr>
              <a:t>。后来</a:t>
            </a:r>
            <a:r>
              <a:rPr lang="zh-CN" altLang="en-US" b="1">
                <a:latin typeface="微软雅黑" panose="020b0503020204020204" pitchFamily="34" charset="-122"/>
                <a:ea typeface="微软雅黑" panose="020b0503020204020204" pitchFamily="34" charset="-122"/>
              </a:rPr>
              <a:t>，这篇文章经过反复修改，于</a:t>
            </a:r>
            <a:r>
              <a:rPr lang="en-US" altLang="zh-CN" b="1" smtClean="0">
                <a:latin typeface="微软雅黑" panose="020b0503020204020204" pitchFamily="34" charset="-122"/>
                <a:ea typeface="微软雅黑" panose="020b0503020204020204" pitchFamily="34" charset="-122"/>
              </a:rPr>
              <a:t>1978</a:t>
            </a:r>
            <a:r>
              <a:rPr lang="zh-CN" altLang="en-US" b="1" smtClean="0">
                <a:latin typeface="微软雅黑" panose="020b0503020204020204" pitchFamily="34" charset="-122"/>
                <a:ea typeface="微软雅黑" panose="020b0503020204020204" pitchFamily="34" charset="-122"/>
              </a:rPr>
              <a:t>年</a:t>
            </a:r>
            <a:r>
              <a:rPr lang="en-US" altLang="zh-CN" b="1" smtClean="0">
                <a:latin typeface="微软雅黑" panose="020b0503020204020204" pitchFamily="34" charset="-122"/>
                <a:ea typeface="微软雅黑" panose="020b0503020204020204" pitchFamily="34" charset="-122"/>
              </a:rPr>
              <a:t>5</a:t>
            </a:r>
            <a:r>
              <a:rPr lang="zh-CN" altLang="en-US" b="1" smtClean="0">
                <a:latin typeface="微软雅黑" panose="020b0503020204020204" pitchFamily="34" charset="-122"/>
                <a:ea typeface="微软雅黑" panose="020b0503020204020204" pitchFamily="34" charset="-122"/>
              </a:rPr>
              <a:t>月</a:t>
            </a:r>
            <a:r>
              <a:rPr lang="en-US" altLang="zh-CN" b="1" smtClean="0">
                <a:latin typeface="微软雅黑" panose="020b0503020204020204" pitchFamily="34" charset="-122"/>
                <a:ea typeface="微软雅黑" panose="020b0503020204020204" pitchFamily="34" charset="-122"/>
              </a:rPr>
              <a:t>11</a:t>
            </a:r>
            <a:r>
              <a:rPr lang="zh-CN" altLang="en-US" b="1" smtClean="0">
                <a:latin typeface="微软雅黑" panose="020b0503020204020204" pitchFamily="34" charset="-122"/>
                <a:ea typeface="微软雅黑" panose="020b0503020204020204" pitchFamily="34" charset="-122"/>
              </a:rPr>
              <a:t>日</a:t>
            </a:r>
            <a:r>
              <a:rPr lang="zh-CN" altLang="en-US" b="1">
                <a:latin typeface="微软雅黑" panose="020b0503020204020204" pitchFamily="34" charset="-122"/>
                <a:ea typeface="微软雅黑" panose="020b0503020204020204" pitchFamily="34" charset="-122"/>
              </a:rPr>
              <a:t>以</a:t>
            </a:r>
            <a:r>
              <a:rPr lang="zh-CN" altLang="en-US" b="1" smtClean="0">
                <a:latin typeface="微软雅黑" panose="020b0503020204020204" pitchFamily="34" charset="-122"/>
                <a:ea typeface="微软雅黑" panose="020b0503020204020204" pitchFamily="34" charset="-122"/>
              </a:rPr>
              <a:t>“特约评论员”</a:t>
            </a:r>
            <a:r>
              <a:rPr lang="zh-CN" altLang="en-US" b="1">
                <a:latin typeface="微软雅黑" panose="020b0503020204020204" pitchFamily="34" charset="-122"/>
                <a:ea typeface="微软雅黑" panose="020b0503020204020204" pitchFamily="34" charset="-122"/>
              </a:rPr>
              <a:t>的名义在</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光明日报</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上发表。这篇文章很快引发</a:t>
            </a:r>
            <a:r>
              <a:rPr lang="zh-CN" altLang="en-US" b="1" smtClean="0">
                <a:latin typeface="微软雅黑" panose="020b0503020204020204" pitchFamily="34" charset="-122"/>
                <a:ea typeface="微软雅黑" panose="020b0503020204020204" pitchFamily="34" charset="-122"/>
              </a:rPr>
              <a:t>了一</a:t>
            </a:r>
            <a:r>
              <a:rPr lang="zh-CN" altLang="en-US" b="1">
                <a:latin typeface="微软雅黑" panose="020b0503020204020204" pitchFamily="34" charset="-122"/>
                <a:ea typeface="微软雅黑" panose="020b0503020204020204" pitchFamily="34" charset="-122"/>
              </a:rPr>
              <a:t>场全国范围内的真理标准问题大讨论，对中国社会发展</a:t>
            </a:r>
            <a:r>
              <a:rPr lang="zh-CN" altLang="en-US" b="1" smtClean="0">
                <a:latin typeface="微软雅黑" panose="020b0503020204020204" pitchFamily="34" charset="-122"/>
                <a:ea typeface="微软雅黑" panose="020b0503020204020204" pitchFamily="34" charset="-122"/>
              </a:rPr>
              <a:t>产生</a:t>
            </a:r>
            <a:r>
              <a:rPr lang="zh-CN" altLang="en-US" b="1">
                <a:latin typeface="微软雅黑" panose="020b0503020204020204" pitchFamily="34" charset="-122"/>
                <a:ea typeface="微软雅黑" panose="020b0503020204020204" pitchFamily="34" charset="-122"/>
              </a:rPr>
              <a:t>了深远影响。</a:t>
            </a:r>
            <a:endParaRPr lang="zh-CN" altLang="en-US" b="1">
              <a:latin typeface="微软雅黑" panose="020b0503020204020204" pitchFamily="34" charset="-122"/>
              <a:ea typeface="微软雅黑" panose="020b0503020204020204" pitchFamily="34" charset="-122"/>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887253" y="2349696"/>
            <a:ext cx="4857750" cy="283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5474" y="809295"/>
            <a:ext cx="8163909" cy="4707890"/>
          </a:xfrm>
          <a:prstGeom prst="rect">
            <a:avLst/>
          </a:prstGeom>
        </p:spPr>
        <p:txBody>
          <a:bodyPr wrap="square">
            <a:spAutoFit/>
          </a:bodyPr>
          <a:lstStyle/>
          <a:p>
            <a:pPr>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答案：</a:t>
            </a:r>
            <a:r>
              <a:rPr lang="en-US" altLang="zh-CN" sz="2000" smtClean="0">
                <a:solidFill>
                  <a:prstClr val="black"/>
                </a:solidFill>
                <a:latin typeface="微软雅黑" panose="020b0503020204020204" pitchFamily="34" charset="-122"/>
                <a:ea typeface="微软雅黑" panose="020b0503020204020204" pitchFamily="34" charset="-122"/>
              </a:rPr>
              <a:t>B</a:t>
            </a:r>
            <a:r>
              <a:rPr lang="zh-CN" altLang="en-US" sz="2000">
                <a:solidFill>
                  <a:prstClr val="black"/>
                </a:solidFill>
                <a:latin typeface="微软雅黑" panose="020b0503020204020204" pitchFamily="34" charset="-122"/>
                <a:ea typeface="微软雅黑" panose="020b0503020204020204" pitchFamily="34" charset="-122"/>
              </a:rPr>
              <a:t>　</a:t>
            </a:r>
            <a:endParaRPr lang="en-US" altLang="zh-CN" sz="200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解析</a:t>
            </a:r>
            <a:r>
              <a:rPr lang="zh-CN" altLang="en-US" sz="2000">
                <a:solidFill>
                  <a:srgbClr val="FF0000"/>
                </a:solidFill>
                <a:latin typeface="微软雅黑" panose="020b0503020204020204" pitchFamily="34" charset="-122"/>
                <a:ea typeface="微软雅黑" panose="020b0503020204020204" pitchFamily="34" charset="-122"/>
              </a:rPr>
              <a:t>：</a:t>
            </a:r>
            <a:r>
              <a:rPr lang="zh-CN" altLang="en-US" sz="2000">
                <a:solidFill>
                  <a:prstClr val="black"/>
                </a:solidFill>
                <a:latin typeface="微软雅黑" panose="020b0503020204020204" pitchFamily="34" charset="-122"/>
                <a:ea typeface="微软雅黑" panose="020b0503020204020204" pitchFamily="34" charset="-122"/>
              </a:rPr>
              <a:t>“捏造”指无中生有，虚构事实，以达到欺骗、污蔑或诽谤</a:t>
            </a:r>
            <a:r>
              <a:rPr lang="zh-CN" altLang="en-US" sz="2000" smtClean="0">
                <a:solidFill>
                  <a:prstClr val="black"/>
                </a:solidFill>
                <a:latin typeface="微软雅黑" panose="020b0503020204020204" pitchFamily="34" charset="-122"/>
                <a:ea typeface="微软雅黑" panose="020b0503020204020204" pitchFamily="34" charset="-122"/>
              </a:rPr>
              <a:t>的目的</a:t>
            </a:r>
            <a:r>
              <a:rPr lang="zh-CN" altLang="en-US" sz="2000">
                <a:solidFill>
                  <a:prstClr val="black"/>
                </a:solidFill>
                <a:latin typeface="微软雅黑" panose="020b0503020204020204" pitchFamily="34" charset="-122"/>
                <a:ea typeface="微软雅黑" panose="020b0503020204020204" pitchFamily="34" charset="-122"/>
              </a:rPr>
              <a:t>，其对象常是证据、言论等抽象的事物。“伪造”即假造，其</a:t>
            </a:r>
            <a:r>
              <a:rPr lang="zh-CN" altLang="en-US" sz="2000" smtClean="0">
                <a:solidFill>
                  <a:prstClr val="black"/>
                </a:solidFill>
                <a:latin typeface="微软雅黑" panose="020b0503020204020204" pitchFamily="34" charset="-122"/>
                <a:ea typeface="微软雅黑" panose="020b0503020204020204" pitchFamily="34" charset="-122"/>
              </a:rPr>
              <a:t>对象可以</a:t>
            </a:r>
            <a:r>
              <a:rPr lang="zh-CN" altLang="en-US" sz="2000">
                <a:solidFill>
                  <a:prstClr val="black"/>
                </a:solidFill>
                <a:latin typeface="微软雅黑" panose="020b0503020204020204" pitchFamily="34" charset="-122"/>
                <a:ea typeface="微软雅黑" panose="020b0503020204020204" pitchFamily="34" charset="-122"/>
              </a:rPr>
              <a:t>是历史、言论，以及证件、货币、印章等。① 语境是“用一面</a:t>
            </a:r>
            <a:r>
              <a:rPr lang="zh-CN" altLang="en-US" sz="2000" smtClean="0">
                <a:solidFill>
                  <a:prstClr val="black"/>
                </a:solidFill>
                <a:latin typeface="微软雅黑" panose="020b0503020204020204" pitchFamily="34" charset="-122"/>
                <a:ea typeface="微软雅黑" panose="020b0503020204020204" pitchFamily="34" charset="-122"/>
              </a:rPr>
              <a:t>放大镜</a:t>
            </a:r>
            <a:r>
              <a:rPr lang="zh-CN" altLang="en-US" sz="2000">
                <a:solidFill>
                  <a:prstClr val="black"/>
                </a:solidFill>
                <a:latin typeface="微软雅黑" panose="020b0503020204020204" pitchFamily="34" charset="-122"/>
                <a:ea typeface="微软雅黑" panose="020b0503020204020204" pitchFamily="34" charset="-122"/>
              </a:rPr>
              <a:t>检查磨损的书脊和封面”，排除造假的可能，选用“伪造”。</a:t>
            </a:r>
            <a:r>
              <a:rPr lang="zh-CN" altLang="en-US" sz="2000" smtClean="0">
                <a:solidFill>
                  <a:prstClr val="black"/>
                </a:solidFill>
                <a:latin typeface="微软雅黑" panose="020b0503020204020204" pitchFamily="34" charset="-122"/>
                <a:ea typeface="微软雅黑" panose="020b0503020204020204" pitchFamily="34" charset="-122"/>
              </a:rPr>
              <a:t>“制定”常</a:t>
            </a:r>
            <a:r>
              <a:rPr lang="zh-CN" altLang="en-US" sz="2000">
                <a:solidFill>
                  <a:prstClr val="black"/>
                </a:solidFill>
                <a:latin typeface="微软雅黑" panose="020b0503020204020204" pitchFamily="34" charset="-122"/>
                <a:ea typeface="微软雅黑" panose="020b0503020204020204" pitchFamily="34" charset="-122"/>
              </a:rPr>
              <a:t>与政策、法令、方针、路线等搭配，偏重于做出最后决定，使完全</a:t>
            </a:r>
            <a:r>
              <a:rPr lang="zh-CN" altLang="en-US" sz="2000" smtClean="0">
                <a:solidFill>
                  <a:prstClr val="black"/>
                </a:solidFill>
                <a:latin typeface="微软雅黑" panose="020b0503020204020204" pitchFamily="34" charset="-122"/>
                <a:ea typeface="微软雅黑" panose="020b0503020204020204" pitchFamily="34" charset="-122"/>
              </a:rPr>
              <a:t>确定</a:t>
            </a:r>
            <a:r>
              <a:rPr lang="zh-CN" altLang="en-US" sz="2000">
                <a:solidFill>
                  <a:prstClr val="black"/>
                </a:solidFill>
                <a:latin typeface="微软雅黑" panose="020b0503020204020204" pitchFamily="34" charset="-122"/>
                <a:ea typeface="微软雅黑" panose="020b0503020204020204" pitchFamily="34" charset="-122"/>
              </a:rPr>
              <a:t>下来。强调动作已完成。“制订”常与计划、方案等搭配，偏重</a:t>
            </a:r>
            <a:r>
              <a:rPr lang="zh-CN" altLang="en-US" sz="2000" smtClean="0">
                <a:solidFill>
                  <a:prstClr val="black"/>
                </a:solidFill>
                <a:latin typeface="微软雅黑" panose="020b0503020204020204" pitchFamily="34" charset="-122"/>
                <a:ea typeface="微软雅黑" panose="020b0503020204020204" pitchFamily="34" charset="-122"/>
              </a:rPr>
              <a:t>于从无到有</a:t>
            </a:r>
            <a:r>
              <a:rPr lang="zh-CN" altLang="en-US" sz="2000">
                <a:solidFill>
                  <a:prstClr val="black"/>
                </a:solidFill>
                <a:latin typeface="微软雅黑" panose="020b0503020204020204" pitchFamily="34" charset="-122"/>
                <a:ea typeface="微软雅黑" panose="020b0503020204020204" pitchFamily="34" charset="-122"/>
              </a:rPr>
              <a:t>的创制、草拟而后的订立。只说动作本身，不管动作是否</a:t>
            </a:r>
            <a:r>
              <a:rPr lang="zh-CN" altLang="en-US" sz="2000" smtClean="0">
                <a:solidFill>
                  <a:prstClr val="black"/>
                </a:solidFill>
                <a:latin typeface="微软雅黑" panose="020b0503020204020204" pitchFamily="34" charset="-122"/>
                <a:ea typeface="微软雅黑" panose="020b0503020204020204" pitchFamily="34" charset="-122"/>
              </a:rPr>
              <a:t>完成</a:t>
            </a:r>
            <a:r>
              <a:rPr lang="zh-CN" altLang="en-US" sz="2000">
                <a:solidFill>
                  <a:prstClr val="black"/>
                </a:solidFill>
                <a:latin typeface="微软雅黑" panose="020b0503020204020204" pitchFamily="34" charset="-122"/>
                <a:ea typeface="微软雅黑" panose="020b0503020204020204" pitchFamily="34" charset="-122"/>
              </a:rPr>
              <a:t>。结合语境，② 选“制定”。“捍卫”指抵御各种外来势力，确保安全</a:t>
            </a:r>
            <a:r>
              <a:rPr lang="zh-CN" altLang="en-US" sz="2000" smtClean="0">
                <a:solidFill>
                  <a:prstClr val="black"/>
                </a:solidFill>
                <a:latin typeface="微软雅黑" panose="020b0503020204020204" pitchFamily="34" charset="-122"/>
                <a:ea typeface="微软雅黑" panose="020b0503020204020204" pitchFamily="34" charset="-122"/>
              </a:rPr>
              <a:t>，比</a:t>
            </a:r>
            <a:r>
              <a:rPr lang="zh-CN" altLang="en-US" sz="2000">
                <a:solidFill>
                  <a:prstClr val="black"/>
                </a:solidFill>
                <a:latin typeface="微软雅黑" panose="020b0503020204020204" pitchFamily="34" charset="-122"/>
                <a:ea typeface="微软雅黑" panose="020b0503020204020204" pitchFamily="34" charset="-122"/>
              </a:rPr>
              <a:t>“保卫”语义重。结合语境，③ 选用“捍卫”。</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67471" y="981746"/>
            <a:ext cx="8182049" cy="5169535"/>
          </a:xfrm>
          <a:prstGeom prst="rect">
            <a:avLst/>
          </a:prstGeom>
        </p:spPr>
        <p:txBody>
          <a:bodyPr wrap="square">
            <a:spAutoFit/>
          </a:bodyPr>
          <a:lstStyle/>
          <a:p>
            <a:pPr algn="just">
              <a:lnSpc>
                <a:spcPct val="150000"/>
              </a:lnSpc>
            </a:pPr>
            <a:r>
              <a:rPr lang="en-US" altLang="zh-CN" sz="2000" smtClean="0">
                <a:solidFill>
                  <a:prstClr val="black"/>
                </a:solidFill>
                <a:latin typeface="微软雅黑" panose="020b0503020204020204" pitchFamily="34" charset="-122"/>
                <a:ea typeface="微软雅黑" panose="020b0503020204020204" pitchFamily="34" charset="-122"/>
              </a:rPr>
              <a:t>2.</a:t>
            </a:r>
            <a:r>
              <a:rPr lang="zh-CN" altLang="en-US" sz="2000">
                <a:solidFill>
                  <a:prstClr val="black"/>
                </a:solidFill>
                <a:latin typeface="微软雅黑" panose="020b0503020204020204" pitchFamily="34" charset="-122"/>
                <a:ea typeface="微软雅黑" panose="020b0503020204020204" pitchFamily="34" charset="-122"/>
              </a:rPr>
              <a:t>下列各句中</a:t>
            </a:r>
            <a:r>
              <a:rPr lang="zh-CN" altLang="en-US" sz="2000" smtClean="0">
                <a:solidFill>
                  <a:prstClr val="black"/>
                </a:solidFill>
                <a:latin typeface="微软雅黑" panose="020b0503020204020204" pitchFamily="34" charset="-122"/>
                <a:ea typeface="微软雅黑" panose="020b0503020204020204" pitchFamily="34" charset="-122"/>
              </a:rPr>
              <a:t>加色成语</a:t>
            </a:r>
            <a:r>
              <a:rPr lang="zh-CN" altLang="en-US" sz="2000">
                <a:solidFill>
                  <a:prstClr val="black"/>
                </a:solidFill>
                <a:latin typeface="微软雅黑" panose="020b0503020204020204" pitchFamily="34" charset="-122"/>
                <a:ea typeface="微软雅黑" panose="020b0503020204020204" pitchFamily="34" charset="-122"/>
              </a:rPr>
              <a:t>的使用，全部正确的一项是 （　　</a:t>
            </a:r>
            <a:r>
              <a:rPr lang="zh-CN" altLang="en-US" sz="2000" smtClean="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smtClean="0">
                <a:solidFill>
                  <a:prstClr val="black"/>
                </a:solidFill>
                <a:latin typeface="微软雅黑" panose="020b0503020204020204" pitchFamily="34" charset="-122"/>
                <a:ea typeface="微软雅黑" panose="020b0503020204020204" pitchFamily="34" charset="-122"/>
              </a:rPr>
              <a:t>①希</a:t>
            </a:r>
            <a:r>
              <a:rPr lang="zh-CN" altLang="en-US" sz="2000">
                <a:solidFill>
                  <a:prstClr val="black"/>
                </a:solidFill>
                <a:latin typeface="微软雅黑" panose="020b0503020204020204" pitchFamily="34" charset="-122"/>
                <a:ea typeface="微软雅黑" panose="020b0503020204020204" pitchFamily="34" charset="-122"/>
              </a:rPr>
              <a:t>尔勒认为，如果机器有“智能”，就意味着它具有</a:t>
            </a:r>
            <a:r>
              <a:rPr lang="zh-CN" altLang="en-US" sz="2000" smtClean="0">
                <a:solidFill>
                  <a:prstClr val="black"/>
                </a:solidFill>
                <a:latin typeface="微软雅黑" panose="020b0503020204020204" pitchFamily="34" charset="-122"/>
                <a:ea typeface="微软雅黑" panose="020b0503020204020204" pitchFamily="34" charset="-122"/>
              </a:rPr>
              <a:t>理解能力</a:t>
            </a:r>
            <a:r>
              <a:rPr lang="zh-CN" altLang="en-US" sz="2000">
                <a:solidFill>
                  <a:prstClr val="black"/>
                </a:solidFill>
                <a:latin typeface="微软雅黑" panose="020b0503020204020204" pitchFamily="34" charset="-122"/>
                <a:ea typeface="微软雅黑" panose="020b0503020204020204" pitchFamily="34" charset="-122"/>
              </a:rPr>
              <a:t>。既然机器没有理解能力，那么所谓的“让机器拥有</a:t>
            </a:r>
            <a:r>
              <a:rPr lang="zh-CN" altLang="en-US" sz="2000" smtClean="0">
                <a:solidFill>
                  <a:prstClr val="black"/>
                </a:solidFill>
                <a:latin typeface="微软雅黑" panose="020b0503020204020204" pitchFamily="34" charset="-122"/>
                <a:ea typeface="微软雅黑" panose="020b0503020204020204" pitchFamily="34" charset="-122"/>
              </a:rPr>
              <a:t>人类</a:t>
            </a:r>
            <a:r>
              <a:rPr lang="zh-CN" altLang="en-US" sz="2000">
                <a:solidFill>
                  <a:prstClr val="black"/>
                </a:solidFill>
                <a:latin typeface="微软雅黑" panose="020b0503020204020204" pitchFamily="34" charset="-122"/>
                <a:ea typeface="微软雅黑" panose="020b0503020204020204" pitchFamily="34" charset="-122"/>
              </a:rPr>
              <a:t>智能”的说法就是</a:t>
            </a:r>
            <a:r>
              <a:rPr lang="zh-CN" altLang="en-US" sz="2000" smtClean="0">
                <a:solidFill>
                  <a:srgbClr val="FF0000"/>
                </a:solidFill>
                <a:latin typeface="微软雅黑" panose="020b0503020204020204" pitchFamily="34" charset="-122"/>
                <a:ea typeface="微软雅黑" panose="020b0503020204020204" pitchFamily="34" charset="-122"/>
              </a:rPr>
              <a:t>无稽之谈</a:t>
            </a:r>
            <a:r>
              <a:rPr lang="zh-CN" altLang="en-US" sz="2000" smtClean="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smtClean="0">
                <a:solidFill>
                  <a:prstClr val="black"/>
                </a:solidFill>
                <a:latin typeface="微软雅黑" panose="020b0503020204020204" pitchFamily="34" charset="-122"/>
                <a:ea typeface="微软雅黑" panose="020b0503020204020204" pitchFamily="34" charset="-122"/>
              </a:rPr>
              <a:t>②在</a:t>
            </a:r>
            <a:r>
              <a:rPr lang="zh-CN" altLang="en-US" sz="2000">
                <a:solidFill>
                  <a:prstClr val="black"/>
                </a:solidFill>
                <a:latin typeface="微软雅黑" panose="020b0503020204020204" pitchFamily="34" charset="-122"/>
                <a:ea typeface="微软雅黑" panose="020b0503020204020204" pitchFamily="34" charset="-122"/>
              </a:rPr>
              <a:t>医学技术发达的今天，某些江湖郎中却声称可以</a:t>
            </a:r>
            <a:r>
              <a:rPr lang="zh-CN" altLang="en-US" sz="2000" smtClean="0">
                <a:solidFill>
                  <a:prstClr val="black"/>
                </a:solidFill>
                <a:latin typeface="微软雅黑" panose="020b0503020204020204" pitchFamily="34" charset="-122"/>
                <a:ea typeface="微软雅黑" panose="020b0503020204020204" pitchFamily="34" charset="-122"/>
              </a:rPr>
              <a:t>通过“气功”</a:t>
            </a:r>
            <a:r>
              <a:rPr lang="zh-CN" altLang="en-US" sz="2000">
                <a:solidFill>
                  <a:prstClr val="black"/>
                </a:solidFill>
                <a:latin typeface="微软雅黑" panose="020b0503020204020204" pitchFamily="34" charset="-122"/>
                <a:ea typeface="微软雅黑" panose="020b0503020204020204" pitchFamily="34" charset="-122"/>
              </a:rPr>
              <a:t>治疗不治之症，这种谎言当真是</a:t>
            </a:r>
            <a:r>
              <a:rPr lang="zh-CN" altLang="en-US" sz="2000" smtClean="0">
                <a:solidFill>
                  <a:srgbClr val="FF0000"/>
                </a:solidFill>
                <a:latin typeface="微软雅黑" panose="020b0503020204020204" pitchFamily="34" charset="-122"/>
                <a:ea typeface="微软雅黑" panose="020b0503020204020204" pitchFamily="34" charset="-122"/>
              </a:rPr>
              <a:t>自吹自擂</a:t>
            </a:r>
            <a:r>
              <a:rPr lang="zh-CN" altLang="en-US" sz="2000" smtClean="0">
                <a:solidFill>
                  <a:prstClr val="black"/>
                </a:solidFill>
                <a:latin typeface="微软雅黑" panose="020b0503020204020204" pitchFamily="34" charset="-122"/>
                <a:ea typeface="微软雅黑" panose="020b0503020204020204" pitchFamily="34" charset="-122"/>
              </a:rPr>
              <a:t>，</a:t>
            </a:r>
            <a:r>
              <a:rPr lang="zh-CN" altLang="en-US" sz="2000">
                <a:solidFill>
                  <a:prstClr val="black"/>
                </a:solidFill>
                <a:latin typeface="微软雅黑" panose="020b0503020204020204" pitchFamily="34" charset="-122"/>
                <a:ea typeface="微软雅黑" panose="020b0503020204020204" pitchFamily="34" charset="-122"/>
              </a:rPr>
              <a:t>最终换</a:t>
            </a:r>
            <a:r>
              <a:rPr lang="zh-CN" altLang="en-US" sz="2000" smtClean="0">
                <a:solidFill>
                  <a:prstClr val="black"/>
                </a:solidFill>
                <a:latin typeface="微软雅黑" panose="020b0503020204020204" pitchFamily="34" charset="-122"/>
                <a:ea typeface="微软雅黑" panose="020b0503020204020204" pitchFamily="34" charset="-122"/>
              </a:rPr>
              <a:t>来的</a:t>
            </a:r>
            <a:r>
              <a:rPr lang="zh-CN" altLang="en-US" sz="2000">
                <a:solidFill>
                  <a:prstClr val="black"/>
                </a:solidFill>
                <a:latin typeface="微软雅黑" panose="020b0503020204020204" pitchFamily="34" charset="-122"/>
                <a:ea typeface="微软雅黑" panose="020b0503020204020204" pitchFamily="34" charset="-122"/>
              </a:rPr>
              <a:t>只是贻笑大方。</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smtClean="0">
                <a:solidFill>
                  <a:prstClr val="black"/>
                </a:solidFill>
                <a:latin typeface="微软雅黑" panose="020b0503020204020204" pitchFamily="34" charset="-122"/>
                <a:ea typeface="微软雅黑" panose="020b0503020204020204" pitchFamily="34" charset="-122"/>
              </a:rPr>
              <a:t>③结果</a:t>
            </a:r>
            <a:r>
              <a:rPr lang="zh-CN" altLang="en-US" sz="2000">
                <a:solidFill>
                  <a:prstClr val="black"/>
                </a:solidFill>
                <a:latin typeface="微软雅黑" panose="020b0503020204020204" pitchFamily="34" charset="-122"/>
                <a:ea typeface="微软雅黑" panose="020b0503020204020204" pitchFamily="34" charset="-122"/>
              </a:rPr>
              <a:t>再次导致</a:t>
            </a:r>
            <a:r>
              <a:rPr lang="zh-CN" altLang="en-US" sz="2000">
                <a:solidFill>
                  <a:srgbClr val="FF0000"/>
                </a:solidFill>
                <a:latin typeface="微软雅黑" panose="020b0503020204020204" pitchFamily="34" charset="-122"/>
                <a:ea typeface="微软雅黑" panose="020b0503020204020204" pitchFamily="34" charset="-122"/>
              </a:rPr>
              <a:t>舆论</a:t>
            </a:r>
            <a:r>
              <a:rPr lang="zh-CN" altLang="en-US" sz="2000" smtClean="0">
                <a:solidFill>
                  <a:srgbClr val="FF0000"/>
                </a:solidFill>
                <a:latin typeface="微软雅黑" panose="020b0503020204020204" pitchFamily="34" charset="-122"/>
                <a:ea typeface="微软雅黑" panose="020b0503020204020204" pitchFamily="34" charset="-122"/>
              </a:rPr>
              <a:t>哗然</a:t>
            </a:r>
            <a:r>
              <a:rPr lang="zh-CN" altLang="en-US" sz="2000" smtClean="0">
                <a:solidFill>
                  <a:prstClr val="black"/>
                </a:solidFill>
                <a:latin typeface="微软雅黑" panose="020b0503020204020204" pitchFamily="34" charset="-122"/>
                <a:ea typeface="微软雅黑" panose="020b0503020204020204" pitchFamily="34" charset="-122"/>
              </a:rPr>
              <a:t>，</a:t>
            </a:r>
            <a:r>
              <a:rPr lang="zh-CN" altLang="en-US" sz="2000">
                <a:solidFill>
                  <a:prstClr val="black"/>
                </a:solidFill>
                <a:latin typeface="微软雅黑" panose="020b0503020204020204" pitchFamily="34" charset="-122"/>
                <a:ea typeface="微软雅黑" panose="020b0503020204020204" pitchFamily="34" charset="-122"/>
              </a:rPr>
              <a:t>引发广大民众的强烈愤慨</a:t>
            </a:r>
            <a:r>
              <a:rPr lang="zh-CN" altLang="en-US" sz="2000" smtClean="0">
                <a:solidFill>
                  <a:prstClr val="black"/>
                </a:solidFill>
                <a:latin typeface="微软雅黑" panose="020b0503020204020204" pitchFamily="34" charset="-122"/>
                <a:ea typeface="微软雅黑" panose="020b0503020204020204" pitchFamily="34" charset="-122"/>
              </a:rPr>
              <a:t>。</a:t>
            </a:r>
            <a:endParaRPr lang="en-US" altLang="zh-CN" sz="2000" smtClean="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smtClean="0">
                <a:solidFill>
                  <a:prstClr val="black"/>
                </a:solidFill>
                <a:latin typeface="微软雅黑" panose="020b0503020204020204" pitchFamily="34" charset="-122"/>
                <a:ea typeface="微软雅黑" panose="020b0503020204020204" pitchFamily="34" charset="-122"/>
              </a:rPr>
              <a:t>④王先生</a:t>
            </a:r>
            <a:r>
              <a:rPr lang="zh-CN" altLang="en-US" sz="2000">
                <a:solidFill>
                  <a:prstClr val="black"/>
                </a:solidFill>
                <a:latin typeface="微软雅黑" panose="020b0503020204020204" pitchFamily="34" charset="-122"/>
                <a:ea typeface="微软雅黑" panose="020b0503020204020204" pitchFamily="34" charset="-122"/>
              </a:rPr>
              <a:t>出身于中医世家，传承家族特色诊疗技术，毕生</a:t>
            </a:r>
            <a:r>
              <a:rPr lang="zh-CN" altLang="en-US" sz="2000" smtClean="0">
                <a:solidFill>
                  <a:prstClr val="black"/>
                </a:solidFill>
                <a:latin typeface="微软雅黑" panose="020b0503020204020204" pitchFamily="34" charset="-122"/>
                <a:ea typeface="微软雅黑" panose="020b0503020204020204" pitchFamily="34" charset="-122"/>
              </a:rPr>
              <a:t>以</a:t>
            </a:r>
            <a:r>
              <a:rPr lang="zh-CN" altLang="en-US" sz="2000" smtClean="0">
                <a:solidFill>
                  <a:srgbClr val="FF0000"/>
                </a:solidFill>
                <a:latin typeface="微软雅黑" panose="020b0503020204020204" pitchFamily="34" charset="-122"/>
                <a:ea typeface="微软雅黑" panose="020b0503020204020204" pitchFamily="34" charset="-122"/>
              </a:rPr>
              <a:t>金针</a:t>
            </a:r>
            <a:r>
              <a:rPr lang="zh-CN" altLang="en-US" sz="2000">
                <a:solidFill>
                  <a:srgbClr val="FF0000"/>
                </a:solidFill>
                <a:latin typeface="微软雅黑" panose="020b0503020204020204" pitchFamily="34" charset="-122"/>
                <a:ea typeface="微软雅黑" panose="020b0503020204020204" pitchFamily="34" charset="-122"/>
              </a:rPr>
              <a:t>度人</a:t>
            </a:r>
            <a:endParaRPr lang="zh-CN" altLang="en-US" sz="200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000" smtClean="0">
                <a:solidFill>
                  <a:prstClr val="black"/>
                </a:solidFill>
                <a:latin typeface="微软雅黑" panose="020b0503020204020204" pitchFamily="34" charset="-122"/>
                <a:ea typeface="微软雅黑" panose="020b0503020204020204" pitchFamily="34" charset="-122"/>
              </a:rPr>
              <a:t>为</a:t>
            </a:r>
            <a:r>
              <a:rPr lang="zh-CN" altLang="en-US" sz="2000">
                <a:solidFill>
                  <a:prstClr val="black"/>
                </a:solidFill>
                <a:latin typeface="微软雅黑" panose="020b0503020204020204" pitchFamily="34" charset="-122"/>
                <a:ea typeface="微软雅黑" panose="020b0503020204020204" pitchFamily="34" charset="-122"/>
              </a:rPr>
              <a:t>追求，造福广大患者，饮誉一方</a:t>
            </a:r>
            <a:r>
              <a:rPr lang="zh-CN" altLang="en-US" sz="2000" smtClean="0">
                <a:solidFill>
                  <a:prstClr val="black"/>
                </a:solidFill>
                <a:latin typeface="微软雅黑" panose="020b0503020204020204" pitchFamily="34" charset="-122"/>
                <a:ea typeface="微软雅黑" panose="020b0503020204020204" pitchFamily="34" charset="-122"/>
              </a:rPr>
              <a:t>。</a:t>
            </a:r>
            <a:endParaRPr lang="en-US" altLang="zh-CN" sz="2000" smtClean="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smtClean="0">
                <a:solidFill>
                  <a:prstClr val="black"/>
                </a:solidFill>
                <a:latin typeface="微软雅黑" panose="020b0503020204020204" pitchFamily="34" charset="-122"/>
                <a:ea typeface="微软雅黑" panose="020b0503020204020204" pitchFamily="34" charset="-122"/>
              </a:rPr>
              <a:t>⑤美国</a:t>
            </a:r>
            <a:r>
              <a:rPr lang="zh-CN" altLang="en-US" sz="2000">
                <a:solidFill>
                  <a:prstClr val="black"/>
                </a:solidFill>
                <a:latin typeface="微软雅黑" panose="020b0503020204020204" pitchFamily="34" charset="-122"/>
                <a:ea typeface="微软雅黑" panose="020b0503020204020204" pitchFamily="34" charset="-122"/>
              </a:rPr>
              <a:t>的量化宽松货币政策，实际上也就是让其他国家来替他承担经济危机带来的后果，现在看来，这种做法无异于</a:t>
            </a:r>
            <a:r>
              <a:rPr lang="zh-CN" altLang="en-US" sz="2000">
                <a:solidFill>
                  <a:srgbClr val="FF0000"/>
                </a:solidFill>
                <a:latin typeface="微软雅黑" panose="020b0503020204020204" pitchFamily="34" charset="-122"/>
                <a:ea typeface="微软雅黑" panose="020b0503020204020204" pitchFamily="34" charset="-122"/>
              </a:rPr>
              <a:t>李代桃僵</a:t>
            </a:r>
            <a:r>
              <a:rPr lang="zh-CN" altLang="en-US" sz="2000" smtClean="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67471" y="724526"/>
            <a:ext cx="8182049" cy="1476375"/>
          </a:xfrm>
          <a:prstGeom prst="rect">
            <a:avLst/>
          </a:prstGeom>
        </p:spPr>
        <p:txBody>
          <a:bodyPr wrap="square">
            <a:spAutoFit/>
          </a:bodyPr>
          <a:lstStyle/>
          <a:p>
            <a:pPr algn="just">
              <a:lnSpc>
                <a:spcPct val="150000"/>
              </a:lnSpc>
            </a:pPr>
            <a:r>
              <a:rPr lang="zh-CN" altLang="en-US" sz="2000" smtClean="0">
                <a:solidFill>
                  <a:prstClr val="black"/>
                </a:solidFill>
                <a:latin typeface="微软雅黑" panose="020b0503020204020204" pitchFamily="34" charset="-122"/>
                <a:ea typeface="微软雅黑" panose="020b0503020204020204" pitchFamily="34" charset="-122"/>
              </a:rPr>
              <a:t>⑥漫步</a:t>
            </a:r>
            <a:r>
              <a:rPr lang="zh-CN" altLang="en-US" sz="2000">
                <a:solidFill>
                  <a:prstClr val="black"/>
                </a:solidFill>
                <a:latin typeface="微软雅黑" panose="020b0503020204020204" pitchFamily="34" charset="-122"/>
                <a:ea typeface="微软雅黑" panose="020b0503020204020204" pitchFamily="34" charset="-122"/>
              </a:rPr>
              <a:t>百年古村李家坑，细细品味村落的一草一木一花</a:t>
            </a:r>
            <a:r>
              <a:rPr lang="zh-CN" altLang="en-US" sz="2000" smtClean="0">
                <a:solidFill>
                  <a:prstClr val="black"/>
                </a:solidFill>
                <a:latin typeface="微软雅黑" panose="020b0503020204020204" pitchFamily="34" charset="-122"/>
                <a:ea typeface="微软雅黑" panose="020b0503020204020204" pitchFamily="34" charset="-122"/>
              </a:rPr>
              <a:t>，你</a:t>
            </a:r>
            <a:r>
              <a:rPr lang="zh-CN" altLang="en-US" sz="2000">
                <a:solidFill>
                  <a:prstClr val="black"/>
                </a:solidFill>
                <a:latin typeface="微软雅黑" panose="020b0503020204020204" pitchFamily="34" charset="-122"/>
                <a:ea typeface="微软雅黑" panose="020b0503020204020204" pitchFamily="34" charset="-122"/>
              </a:rPr>
              <a:t>是否也和我一样，</a:t>
            </a:r>
            <a:r>
              <a:rPr lang="zh-CN" altLang="en-US" sz="2000" smtClean="0">
                <a:solidFill>
                  <a:srgbClr val="FF0000"/>
                </a:solidFill>
                <a:latin typeface="微软雅黑" panose="020b0503020204020204" pitchFamily="34" charset="-122"/>
                <a:ea typeface="微软雅黑" panose="020b0503020204020204" pitchFamily="34" charset="-122"/>
              </a:rPr>
              <a:t>忍俊不禁</a:t>
            </a:r>
            <a:r>
              <a:rPr lang="zh-CN" altLang="en-US" sz="2000" smtClean="0">
                <a:solidFill>
                  <a:prstClr val="black"/>
                </a:solidFill>
                <a:latin typeface="微软雅黑" panose="020b0503020204020204" pitchFamily="34" charset="-122"/>
                <a:ea typeface="微软雅黑" panose="020b0503020204020204" pitchFamily="34" charset="-122"/>
              </a:rPr>
              <a:t>地</a:t>
            </a:r>
            <a:r>
              <a:rPr lang="zh-CN" altLang="en-US" sz="2000">
                <a:solidFill>
                  <a:prstClr val="black"/>
                </a:solidFill>
                <a:latin typeface="微软雅黑" panose="020b0503020204020204" pitchFamily="34" charset="-122"/>
                <a:ea typeface="微软雅黑" panose="020b0503020204020204" pitchFamily="34" charset="-122"/>
              </a:rPr>
              <a:t>生出“岁月静好，现世安稳</a:t>
            </a:r>
            <a:r>
              <a:rPr lang="zh-CN" altLang="en-US" sz="2000" smtClean="0">
                <a:solidFill>
                  <a:prstClr val="black"/>
                </a:solidFill>
                <a:latin typeface="微软雅黑" panose="020b0503020204020204" pitchFamily="34" charset="-122"/>
                <a:ea typeface="微软雅黑" panose="020b0503020204020204" pitchFamily="34" charset="-122"/>
              </a:rPr>
              <a:t>”的</a:t>
            </a:r>
            <a:r>
              <a:rPr lang="zh-CN" altLang="en-US" sz="2000">
                <a:solidFill>
                  <a:prstClr val="black"/>
                </a:solidFill>
                <a:latin typeface="微软雅黑" panose="020b0503020204020204" pitchFamily="34" charset="-122"/>
                <a:ea typeface="微软雅黑" panose="020b0503020204020204" pitchFamily="34" charset="-122"/>
              </a:rPr>
              <a:t>感慨</a:t>
            </a:r>
            <a:r>
              <a:rPr lang="zh-CN" altLang="en-US" sz="2000" smtClean="0">
                <a:solidFill>
                  <a:prstClr val="black"/>
                </a:solidFill>
                <a:latin typeface="微软雅黑" panose="020b0503020204020204" pitchFamily="34" charset="-122"/>
                <a:ea typeface="微软雅黑" panose="020b0503020204020204" pitchFamily="34" charset="-122"/>
              </a:rPr>
              <a:t>。</a:t>
            </a:r>
            <a:endParaRPr lang="en-US" altLang="zh-CN" sz="2000" smtClean="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000">
                <a:solidFill>
                  <a:prstClr val="black"/>
                </a:solidFill>
                <a:latin typeface="微软雅黑" panose="020b0503020204020204" pitchFamily="34" charset="-122"/>
                <a:ea typeface="微软雅黑" panose="020b0503020204020204" pitchFamily="34" charset="-122"/>
              </a:rPr>
              <a:t>A.①④⑥</a:t>
            </a:r>
            <a:r>
              <a:rPr lang="zh-CN" altLang="en-US" sz="2000">
                <a:solidFill>
                  <a:prstClr val="black"/>
                </a:solidFill>
                <a:latin typeface="微软雅黑" panose="020b0503020204020204" pitchFamily="34" charset="-122"/>
                <a:ea typeface="微软雅黑" panose="020b0503020204020204" pitchFamily="34" charset="-122"/>
              </a:rPr>
              <a:t>　　</a:t>
            </a:r>
            <a:r>
              <a:rPr lang="en-US" altLang="zh-CN" sz="2000">
                <a:solidFill>
                  <a:prstClr val="black"/>
                </a:solidFill>
                <a:latin typeface="微软雅黑" panose="020b0503020204020204" pitchFamily="34" charset="-122"/>
                <a:ea typeface="微软雅黑" panose="020b0503020204020204" pitchFamily="34" charset="-122"/>
              </a:rPr>
              <a:t>B.②④⑤</a:t>
            </a:r>
            <a:r>
              <a:rPr lang="zh-CN" altLang="en-US" sz="2000">
                <a:solidFill>
                  <a:prstClr val="black"/>
                </a:solidFill>
                <a:latin typeface="微软雅黑" panose="020b0503020204020204" pitchFamily="34" charset="-122"/>
                <a:ea typeface="微软雅黑" panose="020b0503020204020204" pitchFamily="34" charset="-122"/>
              </a:rPr>
              <a:t>　　</a:t>
            </a:r>
            <a:r>
              <a:rPr lang="en-US" altLang="zh-CN" sz="2000">
                <a:solidFill>
                  <a:prstClr val="black"/>
                </a:solidFill>
                <a:latin typeface="微软雅黑" panose="020b0503020204020204" pitchFamily="34" charset="-122"/>
                <a:ea typeface="微软雅黑" panose="020b0503020204020204" pitchFamily="34" charset="-122"/>
              </a:rPr>
              <a:t>C.②③⑥</a:t>
            </a:r>
            <a:r>
              <a:rPr lang="zh-CN" altLang="en-US" sz="2000">
                <a:solidFill>
                  <a:prstClr val="black"/>
                </a:solidFill>
                <a:latin typeface="微软雅黑" panose="020b0503020204020204" pitchFamily="34" charset="-122"/>
                <a:ea typeface="微软雅黑" panose="020b0503020204020204" pitchFamily="34" charset="-122"/>
              </a:rPr>
              <a:t>　　</a:t>
            </a:r>
            <a:r>
              <a:rPr lang="en-US" altLang="zh-CN" sz="2000">
                <a:solidFill>
                  <a:prstClr val="black"/>
                </a:solidFill>
                <a:latin typeface="微软雅黑" panose="020b0503020204020204" pitchFamily="34" charset="-122"/>
                <a:ea typeface="微软雅黑" panose="020b0503020204020204" pitchFamily="34" charset="-122"/>
              </a:rPr>
              <a:t>D.①③⑤</a:t>
            </a:r>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467182" y="2308454"/>
            <a:ext cx="8160788" cy="3784600"/>
          </a:xfrm>
          <a:prstGeom prst="rect">
            <a:avLst/>
          </a:prstGeom>
        </p:spPr>
        <p:txBody>
          <a:bodyPr wrap="square">
            <a:spAutoFit/>
          </a:bodyPr>
          <a:lstStyle/>
          <a:p>
            <a:pPr>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答案：</a:t>
            </a:r>
            <a:r>
              <a:rPr lang="en-US" altLang="zh-CN" sz="2000" smtClean="0">
                <a:solidFill>
                  <a:prstClr val="black"/>
                </a:solidFill>
                <a:latin typeface="微软雅黑" panose="020b0503020204020204" pitchFamily="34" charset="-122"/>
                <a:ea typeface="微软雅黑" panose="020b0503020204020204" pitchFamily="34" charset="-122"/>
              </a:rPr>
              <a:t>D</a:t>
            </a:r>
            <a:r>
              <a:rPr lang="zh-CN" altLang="en-US" sz="2000">
                <a:solidFill>
                  <a:prstClr val="black"/>
                </a:solidFill>
                <a:latin typeface="微软雅黑" panose="020b0503020204020204" pitchFamily="34" charset="-122"/>
                <a:ea typeface="微软雅黑" panose="020b0503020204020204" pitchFamily="34" charset="-122"/>
              </a:rPr>
              <a:t>　</a:t>
            </a:r>
            <a:r>
              <a:rPr lang="zh-CN" altLang="en-US" sz="2000">
                <a:solidFill>
                  <a:srgbClr val="FF0000"/>
                </a:solidFill>
                <a:latin typeface="微软雅黑" panose="020b0503020204020204" pitchFamily="34" charset="-122"/>
                <a:ea typeface="微软雅黑" panose="020b0503020204020204" pitchFamily="34" charset="-122"/>
              </a:rPr>
              <a:t>解析：</a:t>
            </a:r>
            <a:r>
              <a:rPr lang="zh-CN" altLang="en-US" sz="2000">
                <a:solidFill>
                  <a:prstClr val="black"/>
                </a:solidFill>
                <a:latin typeface="微软雅黑" panose="020b0503020204020204" pitchFamily="34" charset="-122"/>
                <a:ea typeface="微软雅黑" panose="020b0503020204020204" pitchFamily="34" charset="-122"/>
              </a:rPr>
              <a:t>①“无稽之谈”指无从查考、毫无根据的话。使用正确</a:t>
            </a:r>
            <a:r>
              <a:rPr lang="zh-CN" altLang="en-US" sz="2000" smtClean="0">
                <a:solidFill>
                  <a:prstClr val="black"/>
                </a:solidFill>
                <a:latin typeface="微软雅黑" panose="020b0503020204020204" pitchFamily="34" charset="-122"/>
                <a:ea typeface="微软雅黑" panose="020b0503020204020204" pitchFamily="34" charset="-122"/>
              </a:rPr>
              <a:t>。②</a:t>
            </a:r>
            <a:r>
              <a:rPr lang="zh-CN" altLang="en-US" sz="2000">
                <a:solidFill>
                  <a:prstClr val="black"/>
                </a:solidFill>
                <a:latin typeface="微软雅黑" panose="020b0503020204020204" pitchFamily="34" charset="-122"/>
                <a:ea typeface="微软雅黑" panose="020b0503020204020204" pitchFamily="34" charset="-122"/>
              </a:rPr>
              <a:t>“自吹自擂”比喻自我吹嘘，应改为“大言不惭”。“大言不惭”</a:t>
            </a:r>
            <a:r>
              <a:rPr lang="zh-CN" altLang="en-US" sz="2000" smtClean="0">
                <a:solidFill>
                  <a:prstClr val="black"/>
                </a:solidFill>
                <a:latin typeface="微软雅黑" panose="020b0503020204020204" pitchFamily="34" charset="-122"/>
                <a:ea typeface="微软雅黑" panose="020b0503020204020204" pitchFamily="34" charset="-122"/>
              </a:rPr>
              <a:t>指说大话</a:t>
            </a:r>
            <a:r>
              <a:rPr lang="zh-CN" altLang="en-US" sz="2000">
                <a:solidFill>
                  <a:prstClr val="black"/>
                </a:solidFill>
                <a:latin typeface="微软雅黑" panose="020b0503020204020204" pitchFamily="34" charset="-122"/>
                <a:ea typeface="微软雅黑" panose="020b0503020204020204" pitchFamily="34" charset="-122"/>
              </a:rPr>
              <a:t>而毫不感到难为情。该词和句中的“谎言”相照应。③</a:t>
            </a:r>
            <a:r>
              <a:rPr lang="zh-CN" altLang="en-US" sz="2000" smtClean="0">
                <a:solidFill>
                  <a:prstClr val="black"/>
                </a:solidFill>
                <a:latin typeface="微软雅黑" panose="020b0503020204020204" pitchFamily="34" charset="-122"/>
                <a:ea typeface="微软雅黑" panose="020b0503020204020204" pitchFamily="34" charset="-122"/>
              </a:rPr>
              <a:t>“舆论哗然”</a:t>
            </a:r>
            <a:r>
              <a:rPr lang="zh-CN" altLang="en-US" sz="2000">
                <a:solidFill>
                  <a:prstClr val="black"/>
                </a:solidFill>
                <a:latin typeface="微软雅黑" panose="020b0503020204020204" pitchFamily="34" charset="-122"/>
                <a:ea typeface="微软雅黑" panose="020b0503020204020204" pitchFamily="34" charset="-122"/>
              </a:rPr>
              <a:t>指公众大表惊讶和不满，使用正确。④“金针度人”指把</a:t>
            </a:r>
            <a:r>
              <a:rPr lang="zh-CN" altLang="en-US" sz="2000" smtClean="0">
                <a:solidFill>
                  <a:prstClr val="black"/>
                </a:solidFill>
                <a:latin typeface="微软雅黑" panose="020b0503020204020204" pitchFamily="34" charset="-122"/>
                <a:ea typeface="微软雅黑" panose="020b0503020204020204" pitchFamily="34" charset="-122"/>
              </a:rPr>
              <a:t>高明</a:t>
            </a:r>
            <a:r>
              <a:rPr lang="zh-CN" altLang="en-US" sz="2000">
                <a:solidFill>
                  <a:prstClr val="black"/>
                </a:solidFill>
                <a:latin typeface="微软雅黑" panose="020b0503020204020204" pitchFamily="34" charset="-122"/>
                <a:ea typeface="微软雅黑" panose="020b0503020204020204" pitchFamily="34" charset="-122"/>
              </a:rPr>
              <a:t>的方法传授给别人。而句中的语境是说王先生治病救人，不是</a:t>
            </a:r>
            <a:r>
              <a:rPr lang="zh-CN" altLang="en-US" sz="2000" smtClean="0">
                <a:solidFill>
                  <a:prstClr val="black"/>
                </a:solidFill>
                <a:latin typeface="微软雅黑" panose="020b0503020204020204" pitchFamily="34" charset="-122"/>
                <a:ea typeface="微软雅黑" panose="020b0503020204020204" pitchFamily="34" charset="-122"/>
              </a:rPr>
              <a:t>讲他</a:t>
            </a:r>
            <a:r>
              <a:rPr lang="zh-CN" altLang="en-US" sz="2000">
                <a:solidFill>
                  <a:prstClr val="black"/>
                </a:solidFill>
                <a:latin typeface="微软雅黑" panose="020b0503020204020204" pitchFamily="34" charset="-122"/>
                <a:ea typeface="微软雅黑" panose="020b0503020204020204" pitchFamily="34" charset="-122"/>
              </a:rPr>
              <a:t>要传授方法于人，所以，“金针度人”用在此处不合理。⑤</a:t>
            </a:r>
            <a:r>
              <a:rPr lang="zh-CN" altLang="en-US" sz="2000" smtClean="0">
                <a:solidFill>
                  <a:prstClr val="black"/>
                </a:solidFill>
                <a:latin typeface="微软雅黑" panose="020b0503020204020204" pitchFamily="34" charset="-122"/>
                <a:ea typeface="微软雅黑" panose="020b0503020204020204" pitchFamily="34" charset="-122"/>
              </a:rPr>
              <a:t>“李代桃僵”</a:t>
            </a:r>
            <a:r>
              <a:rPr lang="zh-CN" altLang="en-US" sz="2000">
                <a:solidFill>
                  <a:prstClr val="black"/>
                </a:solidFill>
                <a:latin typeface="微软雅黑" panose="020b0503020204020204" pitchFamily="34" charset="-122"/>
                <a:ea typeface="微软雅黑" panose="020b0503020204020204" pitchFamily="34" charset="-122"/>
              </a:rPr>
              <a:t>借指以此代彼或代人受过。使用正确。⑥“忍俊不禁”指</a:t>
            </a:r>
            <a:r>
              <a:rPr lang="zh-CN" altLang="en-US" sz="2000" smtClean="0">
                <a:solidFill>
                  <a:prstClr val="black"/>
                </a:solidFill>
                <a:latin typeface="微软雅黑" panose="020b0503020204020204" pitchFamily="34" charset="-122"/>
                <a:ea typeface="微软雅黑" panose="020b0503020204020204" pitchFamily="34" charset="-122"/>
              </a:rPr>
              <a:t>忍不住</a:t>
            </a:r>
            <a:r>
              <a:rPr lang="zh-CN" altLang="en-US" sz="2000">
                <a:solidFill>
                  <a:prstClr val="black"/>
                </a:solidFill>
                <a:latin typeface="微软雅黑" panose="020b0503020204020204" pitchFamily="34" charset="-122"/>
                <a:ea typeface="微软雅黑" panose="020b0503020204020204" pitchFamily="34" charset="-122"/>
              </a:rPr>
              <a:t>笑。应改为“不由自主”。“不由自主”指由不得自己，控制</a:t>
            </a:r>
            <a:r>
              <a:rPr lang="zh-CN" altLang="en-US" sz="2000" smtClean="0">
                <a:solidFill>
                  <a:prstClr val="black"/>
                </a:solidFill>
                <a:latin typeface="微软雅黑" panose="020b0503020204020204" pitchFamily="34" charset="-122"/>
                <a:ea typeface="微软雅黑" panose="020b0503020204020204" pitchFamily="34" charset="-122"/>
              </a:rPr>
              <a:t>不了自己</a:t>
            </a:r>
            <a:r>
              <a:rPr lang="zh-CN" altLang="en-US" sz="200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93283" y="766910"/>
            <a:ext cx="8325811" cy="4246245"/>
          </a:xfrm>
          <a:prstGeom prst="rect">
            <a:avLst/>
          </a:prstGeom>
        </p:spPr>
        <p:txBody>
          <a:bodyPr wrap="square">
            <a:spAutoFit/>
          </a:bodyPr>
          <a:lstStyle/>
          <a:p>
            <a:pPr algn="just">
              <a:lnSpc>
                <a:spcPct val="150000"/>
              </a:lnSpc>
            </a:pPr>
            <a:r>
              <a:rPr lang="en-US" altLang="zh-CN" sz="2000" smtClean="0">
                <a:solidFill>
                  <a:prstClr val="black"/>
                </a:solidFill>
                <a:latin typeface="微软雅黑" panose="020b0503020204020204" pitchFamily="34" charset="-122"/>
                <a:ea typeface="微软雅黑" panose="020b0503020204020204" pitchFamily="34" charset="-122"/>
              </a:rPr>
              <a:t>3.</a:t>
            </a:r>
            <a:r>
              <a:rPr lang="zh-CN" altLang="en-US" sz="2000">
                <a:solidFill>
                  <a:prstClr val="black"/>
                </a:solidFill>
                <a:latin typeface="微软雅黑" panose="020b0503020204020204" pitchFamily="34" charset="-122"/>
                <a:ea typeface="微软雅黑" panose="020b0503020204020204" pitchFamily="34" charset="-122"/>
              </a:rPr>
              <a:t> </a:t>
            </a:r>
            <a:r>
              <a:rPr lang="en-US" altLang="zh-CN" sz="2000" smtClean="0">
                <a:solidFill>
                  <a:prstClr val="black"/>
                </a:solidFill>
                <a:latin typeface="微软雅黑" panose="020b0503020204020204" pitchFamily="34" charset="-122"/>
                <a:ea typeface="微软雅黑" panose="020b0503020204020204" pitchFamily="34" charset="-122"/>
              </a:rPr>
              <a:t> </a:t>
            </a:r>
            <a:r>
              <a:rPr lang="zh-CN" altLang="en-US" sz="2000">
                <a:solidFill>
                  <a:prstClr val="black"/>
                </a:solidFill>
                <a:latin typeface="微软雅黑" panose="020b0503020204020204" pitchFamily="34" charset="-122"/>
                <a:ea typeface="微软雅黑" panose="020b0503020204020204" pitchFamily="34" charset="-122"/>
              </a:rPr>
              <a:t>下列句子中引号用法与例句相同的一项是 （　　</a:t>
            </a:r>
            <a:r>
              <a:rPr lang="zh-CN" altLang="en-US" sz="2000" smtClean="0">
                <a:solidFill>
                  <a:prstClr val="black"/>
                </a:solidFill>
                <a:latin typeface="微软雅黑" panose="020b0503020204020204" pitchFamily="34" charset="-122"/>
                <a:ea typeface="微软雅黑" panose="020b0503020204020204" pitchFamily="34" charset="-122"/>
              </a:rPr>
              <a:t>）</a:t>
            </a:r>
            <a:endParaRPr lang="en-US" altLang="zh-CN" sz="2000" smtClean="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a:solidFill>
                  <a:prstClr val="black"/>
                </a:solidFill>
                <a:latin typeface="微软雅黑" panose="020b0503020204020204" pitchFamily="34" charset="-122"/>
                <a:ea typeface="微软雅黑" panose="020b0503020204020204" pitchFamily="34" charset="-122"/>
              </a:rPr>
              <a:t>例句：他们以马列主义、毛泽东思想的“权威”自居，</a:t>
            </a:r>
            <a:r>
              <a:rPr lang="zh-CN" altLang="en-US" sz="2000" smtClean="0">
                <a:solidFill>
                  <a:prstClr val="black"/>
                </a:solidFill>
                <a:latin typeface="微软雅黑" panose="020b0503020204020204" pitchFamily="34" charset="-122"/>
                <a:ea typeface="微软雅黑" panose="020b0503020204020204" pitchFamily="34" charset="-122"/>
              </a:rPr>
              <a:t>实践证明</a:t>
            </a:r>
            <a:r>
              <a:rPr lang="zh-CN" altLang="en-US" sz="2000">
                <a:solidFill>
                  <a:prstClr val="black"/>
                </a:solidFill>
                <a:latin typeface="微软雅黑" panose="020b0503020204020204" pitchFamily="34" charset="-122"/>
                <a:ea typeface="微软雅黑" panose="020b0503020204020204" pitchFamily="34" charset="-122"/>
              </a:rPr>
              <a:t>他们是反马列主义，反毛泽东思想的政治骗子。</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000">
                <a:solidFill>
                  <a:prstClr val="black"/>
                </a:solidFill>
                <a:latin typeface="微软雅黑" panose="020b0503020204020204" pitchFamily="34" charset="-122"/>
                <a:ea typeface="微软雅黑" panose="020b0503020204020204" pitchFamily="34" charset="-122"/>
              </a:rPr>
              <a:t>A. </a:t>
            </a:r>
            <a:r>
              <a:rPr lang="zh-CN" altLang="en-US" sz="2000">
                <a:solidFill>
                  <a:prstClr val="black"/>
                </a:solidFill>
                <a:latin typeface="微软雅黑" panose="020b0503020204020204" pitchFamily="34" charset="-122"/>
                <a:ea typeface="微软雅黑" panose="020b0503020204020204" pitchFamily="34" charset="-122"/>
              </a:rPr>
              <a:t>这里说“只能”“才是”，就是说，标准只有一个，没有</a:t>
            </a:r>
            <a:r>
              <a:rPr lang="zh-CN" altLang="en-US" sz="2000" smtClean="0">
                <a:solidFill>
                  <a:prstClr val="black"/>
                </a:solidFill>
                <a:latin typeface="微软雅黑" panose="020b0503020204020204" pitchFamily="34" charset="-122"/>
                <a:ea typeface="微软雅黑" panose="020b0503020204020204" pitchFamily="34" charset="-122"/>
              </a:rPr>
              <a:t>第二</a:t>
            </a:r>
            <a:r>
              <a:rPr lang="zh-CN" altLang="en-US" sz="2000">
                <a:solidFill>
                  <a:prstClr val="black"/>
                </a:solidFill>
                <a:latin typeface="微软雅黑" panose="020b0503020204020204" pitchFamily="34" charset="-122"/>
                <a:ea typeface="微软雅黑" panose="020b0503020204020204" pitchFamily="34" charset="-122"/>
              </a:rPr>
              <a:t>个。</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000">
                <a:solidFill>
                  <a:prstClr val="black"/>
                </a:solidFill>
                <a:latin typeface="微软雅黑" panose="020b0503020204020204" pitchFamily="34" charset="-122"/>
                <a:ea typeface="微软雅黑" panose="020b0503020204020204" pitchFamily="34" charset="-122"/>
              </a:rPr>
              <a:t>B. </a:t>
            </a:r>
            <a:r>
              <a:rPr lang="zh-CN" altLang="en-US" sz="2000">
                <a:solidFill>
                  <a:prstClr val="black"/>
                </a:solidFill>
                <a:latin typeface="微软雅黑" panose="020b0503020204020204" pitchFamily="34" charset="-122"/>
                <a:ea typeface="微软雅黑" panose="020b0503020204020204" pitchFamily="34" charset="-122"/>
              </a:rPr>
              <a:t>为了深入批判“四人帮”，肃清其流毒和影响，在这个</a:t>
            </a:r>
            <a:r>
              <a:rPr lang="zh-CN" altLang="en-US" sz="2000" smtClean="0">
                <a:solidFill>
                  <a:prstClr val="black"/>
                </a:solidFill>
                <a:latin typeface="微软雅黑" panose="020b0503020204020204" pitchFamily="34" charset="-122"/>
                <a:ea typeface="微软雅黑" panose="020b0503020204020204" pitchFamily="34" charset="-122"/>
              </a:rPr>
              <a:t>问题上</a:t>
            </a:r>
            <a:r>
              <a:rPr lang="zh-CN" altLang="en-US" sz="2000">
                <a:solidFill>
                  <a:prstClr val="black"/>
                </a:solidFill>
                <a:latin typeface="微软雅黑" panose="020b0503020204020204" pitchFamily="34" charset="-122"/>
                <a:ea typeface="微软雅黑" panose="020b0503020204020204" pitchFamily="34" charset="-122"/>
              </a:rPr>
              <a:t>拨乱反正，十分必要。</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000" smtClean="0">
                <a:solidFill>
                  <a:prstClr val="black"/>
                </a:solidFill>
                <a:latin typeface="微软雅黑" panose="020b0503020204020204" pitchFamily="34" charset="-122"/>
                <a:ea typeface="微软雅黑" panose="020b0503020204020204" pitchFamily="34" charset="-122"/>
              </a:rPr>
              <a:t>C. </a:t>
            </a:r>
            <a:r>
              <a:rPr lang="zh-CN" altLang="en-US" sz="2000">
                <a:solidFill>
                  <a:prstClr val="black"/>
                </a:solidFill>
                <a:latin typeface="微软雅黑" panose="020b0503020204020204" pitchFamily="34" charset="-122"/>
                <a:ea typeface="微软雅黑" panose="020b0503020204020204" pitchFamily="34" charset="-122"/>
              </a:rPr>
              <a:t>所有这些，都曾经被奉为神圣不可侵犯的所谓“理论”，谁反对，就会被扣上反对马列主义、反对毛泽东思想的大帽子。</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000">
                <a:solidFill>
                  <a:prstClr val="black"/>
                </a:solidFill>
                <a:latin typeface="微软雅黑" panose="020b0503020204020204" pitchFamily="34" charset="-122"/>
                <a:ea typeface="微软雅黑" panose="020b0503020204020204" pitchFamily="34" charset="-122"/>
              </a:rPr>
              <a:t>D. </a:t>
            </a:r>
            <a:r>
              <a:rPr lang="zh-CN" altLang="en-US" sz="2000">
                <a:solidFill>
                  <a:prstClr val="black"/>
                </a:solidFill>
                <a:latin typeface="微软雅黑" panose="020b0503020204020204" pitchFamily="34" charset="-122"/>
                <a:ea typeface="微软雅黑" panose="020b0503020204020204" pitchFamily="34" charset="-122"/>
              </a:rPr>
              <a:t>可见，说“一切社会的历史都是阶级斗争的历史”，</a:t>
            </a:r>
            <a:r>
              <a:rPr lang="zh-CN" altLang="en-US" sz="2000" smtClean="0">
                <a:solidFill>
                  <a:prstClr val="black"/>
                </a:solidFill>
                <a:latin typeface="微软雅黑" panose="020b0503020204020204" pitchFamily="34" charset="-122"/>
                <a:ea typeface="微软雅黑" panose="020b0503020204020204" pitchFamily="34" charset="-122"/>
              </a:rPr>
              <a:t>并不确切</a:t>
            </a:r>
            <a:r>
              <a:rPr lang="zh-CN" altLang="en-US" sz="200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3" name="矩形 2"/>
          <p:cNvSpPr/>
          <p:nvPr/>
        </p:nvSpPr>
        <p:spPr>
          <a:xfrm>
            <a:off x="539468" y="5060379"/>
            <a:ext cx="8207629" cy="1014730"/>
          </a:xfrm>
          <a:prstGeom prst="rect">
            <a:avLst/>
          </a:prstGeom>
        </p:spPr>
        <p:txBody>
          <a:bodyPr wrap="square">
            <a:spAutoFit/>
          </a:bodyPr>
          <a:lstStyle/>
          <a:p>
            <a:pPr algn="just">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答案：</a:t>
            </a:r>
            <a:r>
              <a:rPr lang="en-US" altLang="zh-CN" sz="2000">
                <a:solidFill>
                  <a:prstClr val="black"/>
                </a:solidFill>
                <a:latin typeface="微软雅黑" panose="020b0503020204020204" pitchFamily="34" charset="-122"/>
                <a:ea typeface="微软雅黑" panose="020b0503020204020204" pitchFamily="34" charset="-122"/>
              </a:rPr>
              <a:t> C </a:t>
            </a:r>
            <a:r>
              <a:rPr lang="zh-CN" altLang="en-US" sz="2000" smtClean="0">
                <a:solidFill>
                  <a:prstClr val="black"/>
                </a:solidFill>
                <a:latin typeface="微软雅黑" panose="020b0503020204020204" pitchFamily="34" charset="-122"/>
                <a:ea typeface="微软雅黑" panose="020b0503020204020204" pitchFamily="34" charset="-122"/>
              </a:rPr>
              <a:t>　  </a:t>
            </a:r>
            <a:r>
              <a:rPr lang="zh-CN" altLang="en-US" sz="2000" smtClean="0">
                <a:solidFill>
                  <a:srgbClr val="FF0000"/>
                </a:solidFill>
                <a:latin typeface="微软雅黑" panose="020b0503020204020204" pitchFamily="34" charset="-122"/>
                <a:ea typeface="微软雅黑" panose="020b0503020204020204" pitchFamily="34" charset="-122"/>
              </a:rPr>
              <a:t>解析：</a:t>
            </a:r>
            <a:r>
              <a:rPr lang="zh-CN" altLang="en-US" sz="2000">
                <a:solidFill>
                  <a:prstClr val="black"/>
                </a:solidFill>
                <a:latin typeface="微软雅黑" panose="020b0503020204020204" pitchFamily="34" charset="-122"/>
                <a:ea typeface="微软雅黑" panose="020b0503020204020204" pitchFamily="34" charset="-122"/>
              </a:rPr>
              <a:t>例句和</a:t>
            </a:r>
            <a:r>
              <a:rPr lang="en-US" altLang="zh-CN" sz="2000">
                <a:solidFill>
                  <a:prstClr val="black"/>
                </a:solidFill>
                <a:latin typeface="微软雅黑" panose="020b0503020204020204" pitchFamily="34" charset="-122"/>
                <a:ea typeface="微软雅黑" panose="020b0503020204020204" pitchFamily="34" charset="-122"/>
              </a:rPr>
              <a:t>C </a:t>
            </a:r>
            <a:r>
              <a:rPr lang="zh-CN" altLang="en-US" sz="2000">
                <a:solidFill>
                  <a:prstClr val="black"/>
                </a:solidFill>
                <a:latin typeface="微软雅黑" panose="020b0503020204020204" pitchFamily="34" charset="-122"/>
                <a:ea typeface="微软雅黑" panose="020b0503020204020204" pitchFamily="34" charset="-122"/>
              </a:rPr>
              <a:t>项中的引号都表示反语讽刺，</a:t>
            </a:r>
            <a:r>
              <a:rPr lang="en-US" altLang="zh-CN" sz="2000">
                <a:solidFill>
                  <a:prstClr val="black"/>
                </a:solidFill>
                <a:latin typeface="微软雅黑" panose="020b0503020204020204" pitchFamily="34" charset="-122"/>
                <a:ea typeface="微软雅黑" panose="020b0503020204020204" pitchFamily="34" charset="-122"/>
              </a:rPr>
              <a:t>A. </a:t>
            </a:r>
            <a:r>
              <a:rPr lang="zh-CN" altLang="en-US" sz="2000">
                <a:solidFill>
                  <a:prstClr val="black"/>
                </a:solidFill>
                <a:latin typeface="微软雅黑" panose="020b0503020204020204" pitchFamily="34" charset="-122"/>
                <a:ea typeface="微软雅黑" panose="020b0503020204020204" pitchFamily="34" charset="-122"/>
              </a:rPr>
              <a:t>表示强调，</a:t>
            </a:r>
            <a:r>
              <a:rPr lang="en-US" altLang="zh-CN" sz="2000">
                <a:solidFill>
                  <a:prstClr val="black"/>
                </a:solidFill>
                <a:latin typeface="微软雅黑" panose="020b0503020204020204" pitchFamily="34" charset="-122"/>
                <a:ea typeface="微软雅黑" panose="020b0503020204020204" pitchFamily="34" charset="-122"/>
              </a:rPr>
              <a:t>B. </a:t>
            </a:r>
            <a:r>
              <a:rPr lang="zh-CN" altLang="en-US" sz="2000" smtClean="0">
                <a:solidFill>
                  <a:prstClr val="black"/>
                </a:solidFill>
                <a:latin typeface="微软雅黑" panose="020b0503020204020204" pitchFamily="34" charset="-122"/>
                <a:ea typeface="微软雅黑" panose="020b0503020204020204" pitchFamily="34" charset="-122"/>
              </a:rPr>
              <a:t>表示</a:t>
            </a:r>
            <a:r>
              <a:rPr lang="zh-CN" altLang="en-US" sz="2000">
                <a:solidFill>
                  <a:prstClr val="black"/>
                </a:solidFill>
                <a:latin typeface="微软雅黑" panose="020b0503020204020204" pitchFamily="34" charset="-122"/>
                <a:ea typeface="微软雅黑" panose="020b0503020204020204" pitchFamily="34" charset="-122"/>
              </a:rPr>
              <a:t>特定称谓，</a:t>
            </a:r>
            <a:r>
              <a:rPr lang="en-US" altLang="zh-CN" sz="2000">
                <a:solidFill>
                  <a:prstClr val="black"/>
                </a:solidFill>
                <a:latin typeface="微软雅黑" panose="020b0503020204020204" pitchFamily="34" charset="-122"/>
                <a:ea typeface="微软雅黑" panose="020b0503020204020204" pitchFamily="34" charset="-122"/>
              </a:rPr>
              <a:t>D. </a:t>
            </a:r>
            <a:r>
              <a:rPr lang="zh-CN" altLang="en-US" sz="2000">
                <a:solidFill>
                  <a:prstClr val="black"/>
                </a:solidFill>
                <a:latin typeface="微软雅黑" panose="020b0503020204020204" pitchFamily="34" charset="-122"/>
                <a:ea typeface="微软雅黑" panose="020b0503020204020204" pitchFamily="34" charset="-122"/>
              </a:rPr>
              <a:t>表示引用</a:t>
            </a:r>
            <a:r>
              <a:rPr lang="zh-CN" altLang="en-US" sz="2000" smtClean="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28028" y="1125739"/>
            <a:ext cx="8135633" cy="4246245"/>
          </a:xfrm>
          <a:prstGeom prst="rect">
            <a:avLst/>
          </a:prstGeom>
        </p:spPr>
        <p:txBody>
          <a:bodyPr wrap="square">
            <a:spAutoFit/>
          </a:bodyPr>
          <a:lstStyle/>
          <a:p>
            <a:pPr algn="just">
              <a:lnSpc>
                <a:spcPct val="150000"/>
              </a:lnSpc>
            </a:pPr>
            <a:r>
              <a:rPr lang="en-US" altLang="zh-CN" sz="2000" smtClean="0">
                <a:solidFill>
                  <a:prstClr val="black"/>
                </a:solidFill>
                <a:latin typeface="微软雅黑" panose="020b0503020204020204" pitchFamily="34" charset="-122"/>
                <a:ea typeface="微软雅黑" panose="020b0503020204020204" pitchFamily="34" charset="-122"/>
              </a:rPr>
              <a:t>4.</a:t>
            </a:r>
            <a:r>
              <a:rPr lang="zh-CN" altLang="en-US" sz="2000">
                <a:solidFill>
                  <a:prstClr val="black"/>
                </a:solidFill>
                <a:latin typeface="微软雅黑" panose="020b0503020204020204" pitchFamily="34" charset="-122"/>
                <a:ea typeface="微软雅黑" panose="020b0503020204020204" pitchFamily="34" charset="-122"/>
              </a:rPr>
              <a:t>下列句子中没有语病的一项</a:t>
            </a:r>
            <a:r>
              <a:rPr lang="zh-CN" altLang="en-US" sz="2000" smtClean="0">
                <a:solidFill>
                  <a:prstClr val="black"/>
                </a:solidFill>
                <a:latin typeface="微软雅黑" panose="020b0503020204020204" pitchFamily="34" charset="-122"/>
                <a:ea typeface="微软雅黑" panose="020b0503020204020204" pitchFamily="34" charset="-122"/>
              </a:rPr>
              <a:t>是（     ）</a:t>
            </a:r>
            <a:endParaRPr lang="en-US" altLang="zh-CN" sz="2000" smtClean="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000">
                <a:solidFill>
                  <a:prstClr val="black"/>
                </a:solidFill>
                <a:latin typeface="微软雅黑" panose="020b0503020204020204" pitchFamily="34" charset="-122"/>
                <a:ea typeface="微软雅黑" panose="020b0503020204020204" pitchFamily="34" charset="-122"/>
              </a:rPr>
              <a:t>A. </a:t>
            </a:r>
            <a:r>
              <a:rPr lang="zh-CN" altLang="en-US" sz="2000">
                <a:solidFill>
                  <a:prstClr val="black"/>
                </a:solidFill>
                <a:latin typeface="微软雅黑" panose="020b0503020204020204" pitchFamily="34" charset="-122"/>
                <a:ea typeface="微软雅黑" panose="020b0503020204020204" pitchFamily="34" charset="-122"/>
              </a:rPr>
              <a:t>做好生产救灾工作，决定于干部能否深入到群众中去，</a:t>
            </a:r>
            <a:r>
              <a:rPr lang="zh-CN" altLang="en-US" sz="2000" smtClean="0">
                <a:solidFill>
                  <a:prstClr val="black"/>
                </a:solidFill>
                <a:latin typeface="微软雅黑" panose="020b0503020204020204" pitchFamily="34" charset="-122"/>
                <a:ea typeface="微软雅黑" panose="020b0503020204020204" pitchFamily="34" charset="-122"/>
              </a:rPr>
              <a:t>了解</a:t>
            </a:r>
            <a:r>
              <a:rPr lang="zh-CN" altLang="en-US" sz="2000">
                <a:solidFill>
                  <a:prstClr val="black"/>
                </a:solidFill>
                <a:latin typeface="微软雅黑" panose="020b0503020204020204" pitchFamily="34" charset="-122"/>
                <a:ea typeface="微软雅黑" panose="020b0503020204020204" pitchFamily="34" charset="-122"/>
              </a:rPr>
              <a:t>群众困难，关心群众疾苦。</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000">
                <a:solidFill>
                  <a:prstClr val="black"/>
                </a:solidFill>
                <a:latin typeface="微软雅黑" panose="020b0503020204020204" pitchFamily="34" charset="-122"/>
                <a:ea typeface="微软雅黑" panose="020b0503020204020204" pitchFamily="34" charset="-122"/>
              </a:rPr>
              <a:t>B. </a:t>
            </a:r>
            <a:r>
              <a:rPr lang="zh-CN" altLang="en-US" sz="2000">
                <a:solidFill>
                  <a:prstClr val="black"/>
                </a:solidFill>
                <a:latin typeface="微软雅黑" panose="020b0503020204020204" pitchFamily="34" charset="-122"/>
                <a:ea typeface="微软雅黑" panose="020b0503020204020204" pitchFamily="34" charset="-122"/>
              </a:rPr>
              <a:t>某市在西部大开发的战略规划中能否抓住机遇，迅速</a:t>
            </a:r>
            <a:r>
              <a:rPr lang="zh-CN" altLang="en-US" sz="2000" smtClean="0">
                <a:solidFill>
                  <a:prstClr val="black"/>
                </a:solidFill>
                <a:latin typeface="微软雅黑" panose="020b0503020204020204" pitchFamily="34" charset="-122"/>
                <a:ea typeface="微软雅黑" panose="020b0503020204020204" pitchFamily="34" charset="-122"/>
              </a:rPr>
              <a:t>发展</a:t>
            </a:r>
            <a:r>
              <a:rPr lang="zh-CN" altLang="en-US" sz="2000">
                <a:solidFill>
                  <a:prstClr val="black"/>
                </a:solidFill>
                <a:latin typeface="微软雅黑" panose="020b0503020204020204" pitchFamily="34" charset="-122"/>
                <a:ea typeface="微软雅黑" panose="020b0503020204020204" pitchFamily="34" charset="-122"/>
              </a:rPr>
              <a:t>，关键在于培养一批具有现代意识的人才。</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000">
                <a:solidFill>
                  <a:prstClr val="black"/>
                </a:solidFill>
                <a:latin typeface="微软雅黑" panose="020b0503020204020204" pitchFamily="34" charset="-122"/>
                <a:ea typeface="微软雅黑" panose="020b0503020204020204" pitchFamily="34" charset="-122"/>
              </a:rPr>
              <a:t>C. </a:t>
            </a:r>
            <a:r>
              <a:rPr lang="zh-CN" altLang="en-US" sz="2000">
                <a:solidFill>
                  <a:prstClr val="black"/>
                </a:solidFill>
                <a:latin typeface="微软雅黑" panose="020b0503020204020204" pitchFamily="34" charset="-122"/>
                <a:ea typeface="微软雅黑" panose="020b0503020204020204" pitchFamily="34" charset="-122"/>
              </a:rPr>
              <a:t>储蓄所收储蓄额的高低对国家流动资金的增长有</a:t>
            </a:r>
            <a:r>
              <a:rPr lang="zh-CN" altLang="en-US" sz="2000" smtClean="0">
                <a:solidFill>
                  <a:prstClr val="black"/>
                </a:solidFill>
                <a:latin typeface="微软雅黑" panose="020b0503020204020204" pitchFamily="34" charset="-122"/>
                <a:ea typeface="微软雅黑" panose="020b0503020204020204" pitchFamily="34" charset="-122"/>
              </a:rPr>
              <a:t>重要的</a:t>
            </a:r>
            <a:r>
              <a:rPr lang="zh-CN" altLang="en-US" sz="2000">
                <a:solidFill>
                  <a:prstClr val="black"/>
                </a:solidFill>
                <a:latin typeface="微软雅黑" panose="020b0503020204020204" pitchFamily="34" charset="-122"/>
                <a:ea typeface="微软雅黑" panose="020b0503020204020204" pitchFamily="34" charset="-122"/>
              </a:rPr>
              <a:t>作用，因而动员城乡居民参加储蓄是积累资金的</a:t>
            </a:r>
            <a:r>
              <a:rPr lang="zh-CN" altLang="en-US" sz="2000" smtClean="0">
                <a:solidFill>
                  <a:prstClr val="black"/>
                </a:solidFill>
                <a:latin typeface="微软雅黑" panose="020b0503020204020204" pitchFamily="34" charset="-122"/>
                <a:ea typeface="微软雅黑" panose="020b0503020204020204" pitchFamily="34" charset="-122"/>
              </a:rPr>
              <a:t>重要手段</a:t>
            </a:r>
            <a:r>
              <a:rPr lang="zh-CN" altLang="en-US" sz="200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000">
                <a:solidFill>
                  <a:prstClr val="black"/>
                </a:solidFill>
                <a:latin typeface="微软雅黑" panose="020b0503020204020204" pitchFamily="34" charset="-122"/>
                <a:ea typeface="微软雅黑" panose="020b0503020204020204" pitchFamily="34" charset="-122"/>
              </a:rPr>
              <a:t>D. </a:t>
            </a:r>
            <a:r>
              <a:rPr lang="zh-CN" altLang="en-US" sz="2000">
                <a:solidFill>
                  <a:prstClr val="black"/>
                </a:solidFill>
                <a:latin typeface="微软雅黑" panose="020b0503020204020204" pitchFamily="34" charset="-122"/>
                <a:ea typeface="微软雅黑" panose="020b0503020204020204" pitchFamily="34" charset="-122"/>
              </a:rPr>
              <a:t>艺人们过去一贯遭白眼，如今却受到人们热切的青睐，</a:t>
            </a:r>
            <a:r>
              <a:rPr lang="zh-CN" altLang="en-US" sz="2000" smtClean="0">
                <a:solidFill>
                  <a:prstClr val="black"/>
                </a:solidFill>
                <a:latin typeface="微软雅黑" panose="020b0503020204020204" pitchFamily="34" charset="-122"/>
                <a:ea typeface="微软雅黑" panose="020b0503020204020204" pitchFamily="34" charset="-122"/>
              </a:rPr>
              <a:t>就在</a:t>
            </a:r>
            <a:r>
              <a:rPr lang="zh-CN" altLang="en-US" sz="2000">
                <a:solidFill>
                  <a:prstClr val="black"/>
                </a:solidFill>
                <a:latin typeface="微软雅黑" panose="020b0503020204020204" pitchFamily="34" charset="-122"/>
                <a:ea typeface="微软雅黑" panose="020b0503020204020204" pitchFamily="34" charset="-122"/>
              </a:rPr>
              <a:t>这白眼和青睐之间，他们体味着人间的温暖。</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11464" y="1485723"/>
            <a:ext cx="8207629" cy="2399665"/>
          </a:xfrm>
          <a:prstGeom prst="rect">
            <a:avLst/>
          </a:prstGeom>
        </p:spPr>
        <p:txBody>
          <a:bodyPr wrap="square">
            <a:spAutoFit/>
          </a:bodyPr>
          <a:lstStyle/>
          <a:p>
            <a:pPr algn="just">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答案：</a:t>
            </a:r>
            <a:r>
              <a:rPr lang="en-US" altLang="zh-CN" sz="2000" smtClean="0">
                <a:solidFill>
                  <a:prstClr val="black"/>
                </a:solidFill>
                <a:latin typeface="微软雅黑" panose="020b0503020204020204" pitchFamily="34" charset="-122"/>
                <a:ea typeface="微软雅黑" panose="020b0503020204020204" pitchFamily="34" charset="-122"/>
              </a:rPr>
              <a:t>C</a:t>
            </a:r>
            <a:r>
              <a:rPr lang="zh-CN" altLang="en-US" sz="2000">
                <a:solidFill>
                  <a:prstClr val="black"/>
                </a:solidFill>
                <a:latin typeface="微软雅黑" panose="020b0503020204020204" pitchFamily="34" charset="-122"/>
                <a:ea typeface="微软雅黑" panose="020b0503020204020204" pitchFamily="34" charset="-122"/>
              </a:rPr>
              <a:t>　</a:t>
            </a:r>
            <a:endParaRPr lang="en-US" altLang="zh-CN" sz="2000" smtClean="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解析</a:t>
            </a:r>
            <a:r>
              <a:rPr lang="zh-CN" altLang="en-US" sz="2000">
                <a:solidFill>
                  <a:srgbClr val="FF0000"/>
                </a:solidFill>
                <a:latin typeface="微软雅黑" panose="020b0503020204020204" pitchFamily="34" charset="-122"/>
                <a:ea typeface="微软雅黑" panose="020b0503020204020204" pitchFamily="34" charset="-122"/>
              </a:rPr>
              <a:t>：</a:t>
            </a:r>
            <a:r>
              <a:rPr lang="en-US" altLang="zh-CN" sz="2000">
                <a:solidFill>
                  <a:prstClr val="black"/>
                </a:solidFill>
                <a:latin typeface="微软雅黑" panose="020b0503020204020204" pitchFamily="34" charset="-122"/>
                <a:ea typeface="微软雅黑" panose="020b0503020204020204" pitchFamily="34" charset="-122"/>
              </a:rPr>
              <a:t>A </a:t>
            </a:r>
            <a:r>
              <a:rPr lang="zh-CN" altLang="en-US" sz="2000">
                <a:solidFill>
                  <a:prstClr val="black"/>
                </a:solidFill>
                <a:latin typeface="微软雅黑" panose="020b0503020204020204" pitchFamily="34" charset="-122"/>
                <a:ea typeface="微软雅黑" panose="020b0503020204020204" pitchFamily="34" charset="-122"/>
              </a:rPr>
              <a:t>项中“做好”是一面的，而“能否深入”是两面的，应改为“能深入到群众中去”；</a:t>
            </a:r>
            <a:r>
              <a:rPr lang="en-US" altLang="zh-CN" sz="2000">
                <a:solidFill>
                  <a:prstClr val="black"/>
                </a:solidFill>
                <a:latin typeface="微软雅黑" panose="020b0503020204020204" pitchFamily="34" charset="-122"/>
                <a:ea typeface="微软雅黑" panose="020b0503020204020204" pitchFamily="34" charset="-122"/>
              </a:rPr>
              <a:t>B </a:t>
            </a:r>
            <a:r>
              <a:rPr lang="zh-CN" altLang="en-US" sz="2000">
                <a:solidFill>
                  <a:prstClr val="black"/>
                </a:solidFill>
                <a:latin typeface="微软雅黑" panose="020b0503020204020204" pitchFamily="34" charset="-122"/>
                <a:ea typeface="微软雅黑" panose="020b0503020204020204" pitchFamily="34" charset="-122"/>
              </a:rPr>
              <a:t>项中前面讲的是两面，后面是一面的，必须在“培养”前面加上“能否”；</a:t>
            </a:r>
            <a:r>
              <a:rPr lang="en-US" altLang="zh-CN" sz="2000">
                <a:solidFill>
                  <a:prstClr val="black"/>
                </a:solidFill>
                <a:latin typeface="微软雅黑" panose="020b0503020204020204" pitchFamily="34" charset="-122"/>
                <a:ea typeface="微软雅黑" panose="020b0503020204020204" pitchFamily="34" charset="-122"/>
              </a:rPr>
              <a:t>D </a:t>
            </a:r>
            <a:r>
              <a:rPr lang="zh-CN" altLang="en-US" sz="2000">
                <a:solidFill>
                  <a:prstClr val="black"/>
                </a:solidFill>
                <a:latin typeface="微软雅黑" panose="020b0503020204020204" pitchFamily="34" charset="-122"/>
                <a:ea typeface="微软雅黑" panose="020b0503020204020204" pitchFamily="34" charset="-122"/>
              </a:rPr>
              <a:t>项中“白眼”和“青睐”是相反的两面，“温暖”是一面的，应将其改为“冷暖”。</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29498" y="909749"/>
            <a:ext cx="7991639" cy="3784600"/>
          </a:xfrm>
          <a:prstGeom prst="rect">
            <a:avLst/>
          </a:prstGeom>
        </p:spPr>
        <p:txBody>
          <a:bodyPr wrap="square">
            <a:spAutoFit/>
          </a:bodyPr>
          <a:lstStyle/>
          <a:p>
            <a:pPr algn="just">
              <a:lnSpc>
                <a:spcPct val="150000"/>
              </a:lnSpc>
            </a:pPr>
            <a:r>
              <a:rPr lang="en-US" altLang="zh-CN" sz="2000" smtClean="0">
                <a:solidFill>
                  <a:prstClr val="black"/>
                </a:solidFill>
                <a:latin typeface="微软雅黑" panose="020b0503020204020204" pitchFamily="34" charset="-122"/>
                <a:ea typeface="微软雅黑" panose="020b0503020204020204" pitchFamily="34" charset="-122"/>
              </a:rPr>
              <a:t>5.</a:t>
            </a:r>
            <a:r>
              <a:rPr lang="zh-CN" altLang="en-US" sz="2000">
                <a:solidFill>
                  <a:prstClr val="black"/>
                </a:solidFill>
                <a:latin typeface="微软雅黑" panose="020b0503020204020204" pitchFamily="34" charset="-122"/>
                <a:ea typeface="微软雅黑" panose="020b0503020204020204" pitchFamily="34" charset="-122"/>
              </a:rPr>
              <a:t>下面是一名大学应届毕业生的求职信的部分内容，有五</a:t>
            </a:r>
            <a:r>
              <a:rPr lang="zh-CN" altLang="en-US" sz="2000" smtClean="0">
                <a:solidFill>
                  <a:prstClr val="black"/>
                </a:solidFill>
                <a:latin typeface="微软雅黑" panose="020b0503020204020204" pitchFamily="34" charset="-122"/>
                <a:ea typeface="微软雅黑" panose="020b0503020204020204" pitchFamily="34" charset="-122"/>
              </a:rPr>
              <a:t>处不合</a:t>
            </a:r>
            <a:r>
              <a:rPr lang="zh-CN" altLang="en-US" sz="2000">
                <a:solidFill>
                  <a:prstClr val="black"/>
                </a:solidFill>
                <a:latin typeface="微软雅黑" panose="020b0503020204020204" pitchFamily="34" charset="-122"/>
                <a:ea typeface="微软雅黑" panose="020b0503020204020204" pitchFamily="34" charset="-122"/>
              </a:rPr>
              <a:t>书面语体的要求，请找出并修改。</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a:solidFill>
                  <a:prstClr val="black"/>
                </a:solidFill>
                <a:latin typeface="微软雅黑" panose="020b0503020204020204" pitchFamily="34" charset="-122"/>
                <a:ea typeface="微软雅黑" panose="020b0503020204020204" pitchFamily="34" charset="-122"/>
              </a:rPr>
              <a:t>维华公司人事部经理：</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a:solidFill>
                  <a:prstClr val="black"/>
                </a:solidFill>
                <a:latin typeface="微软雅黑" panose="020b0503020204020204" pitchFamily="34" charset="-122"/>
                <a:ea typeface="微软雅黑" panose="020b0503020204020204" pitchFamily="34" charset="-122"/>
              </a:rPr>
              <a:t>　　您好！</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a:solidFill>
                  <a:prstClr val="black"/>
                </a:solidFill>
                <a:latin typeface="微软雅黑" panose="020b0503020204020204" pitchFamily="34" charset="-122"/>
                <a:ea typeface="微软雅黑" panose="020b0503020204020204" pitchFamily="34" charset="-122"/>
              </a:rPr>
              <a:t>　　我从我校招生就业网上知道，你们公司正在招聘</a:t>
            </a:r>
            <a:r>
              <a:rPr lang="zh-CN" altLang="en-US" sz="2000" smtClean="0">
                <a:solidFill>
                  <a:prstClr val="black"/>
                </a:solidFill>
                <a:latin typeface="微软雅黑" panose="020b0503020204020204" pitchFamily="34" charset="-122"/>
                <a:ea typeface="微软雅黑" panose="020b0503020204020204" pitchFamily="34" charset="-122"/>
              </a:rPr>
              <a:t>销售代表</a:t>
            </a:r>
            <a:r>
              <a:rPr lang="zh-CN" altLang="en-US" sz="2000">
                <a:solidFill>
                  <a:prstClr val="black"/>
                </a:solidFill>
                <a:latin typeface="微软雅黑" panose="020b0503020204020204" pitchFamily="34" charset="-122"/>
                <a:ea typeface="微软雅黑" panose="020b0503020204020204" pitchFamily="34" charset="-122"/>
              </a:rPr>
              <a:t>，我不揣冒昧，向您寄上我的求职信。希望您能在</a:t>
            </a:r>
            <a:r>
              <a:rPr lang="zh-CN" altLang="en-US" sz="2000" smtClean="0">
                <a:solidFill>
                  <a:prstClr val="black"/>
                </a:solidFill>
                <a:latin typeface="微软雅黑" panose="020b0503020204020204" pitchFamily="34" charset="-122"/>
                <a:ea typeface="微软雅黑" panose="020b0503020204020204" pitchFamily="34" charset="-122"/>
              </a:rPr>
              <a:t>百忙</a:t>
            </a:r>
            <a:r>
              <a:rPr lang="zh-CN" altLang="en-US" sz="2000">
                <a:solidFill>
                  <a:prstClr val="black"/>
                </a:solidFill>
                <a:latin typeface="微软雅黑" panose="020b0503020204020204" pitchFamily="34" charset="-122"/>
                <a:ea typeface="微软雅黑" panose="020b0503020204020204" pitchFamily="34" charset="-122"/>
              </a:rPr>
              <a:t>之中抽空翻一翻我的求职信，在此我表示由衷的谢谢</a:t>
            </a:r>
            <a:r>
              <a:rPr lang="zh-CN" altLang="en-US" sz="2000" smtClean="0">
                <a:solidFill>
                  <a:prstClr val="black"/>
                </a:solidFill>
                <a:latin typeface="微软雅黑" panose="020b0503020204020204" pitchFamily="34" charset="-122"/>
                <a:ea typeface="微软雅黑" panose="020b0503020204020204" pitchFamily="34" charset="-122"/>
              </a:rPr>
              <a:t>。我</a:t>
            </a:r>
            <a:r>
              <a:rPr lang="zh-CN" altLang="en-US" sz="2000">
                <a:solidFill>
                  <a:prstClr val="black"/>
                </a:solidFill>
                <a:latin typeface="微软雅黑" panose="020b0503020204020204" pitchFamily="34" charset="-122"/>
                <a:ea typeface="微软雅黑" panose="020b0503020204020204" pitchFamily="34" charset="-122"/>
              </a:rPr>
              <a:t>叫王隽一，女，</a:t>
            </a:r>
            <a:r>
              <a:rPr lang="en-US" altLang="zh-CN" sz="2000" smtClean="0">
                <a:solidFill>
                  <a:prstClr val="black"/>
                </a:solidFill>
                <a:latin typeface="微软雅黑" panose="020b0503020204020204" pitchFamily="34" charset="-122"/>
                <a:ea typeface="微软雅黑" panose="020b0503020204020204" pitchFamily="34" charset="-122"/>
              </a:rPr>
              <a:t>1996</a:t>
            </a:r>
            <a:r>
              <a:rPr lang="zh-CN" altLang="en-US" sz="2000" smtClean="0">
                <a:solidFill>
                  <a:prstClr val="black"/>
                </a:solidFill>
                <a:latin typeface="微软雅黑" panose="020b0503020204020204" pitchFamily="34" charset="-122"/>
                <a:ea typeface="微软雅黑" panose="020b0503020204020204" pitchFamily="34" charset="-122"/>
              </a:rPr>
              <a:t>年</a:t>
            </a:r>
            <a:r>
              <a:rPr lang="en-US" altLang="zh-CN" sz="2000" smtClean="0">
                <a:solidFill>
                  <a:prstClr val="black"/>
                </a:solidFill>
                <a:latin typeface="微软雅黑" panose="020b0503020204020204" pitchFamily="34" charset="-122"/>
                <a:ea typeface="微软雅黑" panose="020b0503020204020204" pitchFamily="34" charset="-122"/>
              </a:rPr>
              <a:t>5</a:t>
            </a:r>
            <a:r>
              <a:rPr lang="zh-CN" altLang="en-US" sz="2000" smtClean="0">
                <a:solidFill>
                  <a:prstClr val="black"/>
                </a:solidFill>
                <a:latin typeface="微软雅黑" panose="020b0503020204020204" pitchFamily="34" charset="-122"/>
                <a:ea typeface="微软雅黑" panose="020b0503020204020204" pitchFamily="34" charset="-122"/>
              </a:rPr>
              <a:t>月</a:t>
            </a:r>
            <a:r>
              <a:rPr lang="zh-CN" altLang="en-US" sz="2000">
                <a:solidFill>
                  <a:prstClr val="black"/>
                </a:solidFill>
                <a:latin typeface="微软雅黑" panose="020b0503020204020204" pitchFamily="34" charset="-122"/>
                <a:ea typeface="微软雅黑" panose="020b0503020204020204" pitchFamily="34" charset="-122"/>
              </a:rPr>
              <a:t>生，汉族，打小在江西长大</a:t>
            </a:r>
            <a:r>
              <a:rPr lang="zh-CN" altLang="en-US" sz="2000" smtClean="0">
                <a:solidFill>
                  <a:prstClr val="black"/>
                </a:solidFill>
                <a:latin typeface="微软雅黑" panose="020b0503020204020204" pitchFamily="34" charset="-122"/>
                <a:ea typeface="微软雅黑" panose="020b0503020204020204" pitchFamily="34" charset="-122"/>
              </a:rPr>
              <a:t>，毕业</a:t>
            </a:r>
            <a:r>
              <a:rPr lang="zh-CN" altLang="en-US" sz="2000">
                <a:solidFill>
                  <a:prstClr val="black"/>
                </a:solidFill>
                <a:latin typeface="微软雅黑" panose="020b0503020204020204" pitchFamily="34" charset="-122"/>
                <a:ea typeface="微软雅黑" panose="020b0503020204020204" pitchFamily="34" charset="-122"/>
              </a:rPr>
              <a:t>于新华大学财务管理专业</a:t>
            </a:r>
            <a:r>
              <a:rPr lang="en-US" altLang="zh-CN" sz="200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仿宋" panose="02010609060101010101" charset="-122"/>
              <a:ea typeface="仿宋" panose="02010609060101010101"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23475" y="1341729"/>
            <a:ext cx="8459619" cy="3322955"/>
          </a:xfrm>
          <a:prstGeom prst="rect">
            <a:avLst/>
          </a:prstGeom>
        </p:spPr>
        <p:txBody>
          <a:bodyPr wrap="square">
            <a:spAutoFit/>
          </a:bodyPr>
          <a:lstStyle/>
          <a:p>
            <a:pPr algn="just">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答案：</a:t>
            </a:r>
            <a:r>
              <a:rPr lang="zh-CN" altLang="en-US" sz="2000" smtClean="0">
                <a:solidFill>
                  <a:prstClr val="black"/>
                </a:solidFill>
                <a:latin typeface="微软雅黑" panose="020b0503020204020204" pitchFamily="34" charset="-122"/>
                <a:ea typeface="微软雅黑" panose="020b0503020204020204" pitchFamily="34" charset="-122"/>
              </a:rPr>
              <a:t>①</a:t>
            </a:r>
            <a:r>
              <a:rPr lang="zh-CN" altLang="en-US" sz="2000">
                <a:solidFill>
                  <a:prstClr val="black"/>
                </a:solidFill>
                <a:latin typeface="微软雅黑" panose="020b0503020204020204" pitchFamily="34" charset="-122"/>
                <a:ea typeface="微软雅黑" panose="020b0503020204020204" pitchFamily="34" charset="-122"/>
              </a:rPr>
              <a:t>“知道”改为“获悉”。②“你们” 改为“贵”。③</a:t>
            </a:r>
            <a:r>
              <a:rPr lang="zh-CN" altLang="en-US" sz="2000" smtClean="0">
                <a:solidFill>
                  <a:prstClr val="black"/>
                </a:solidFill>
                <a:latin typeface="微软雅黑" panose="020b0503020204020204" pitchFamily="34" charset="-122"/>
                <a:ea typeface="微软雅黑" panose="020b0503020204020204" pitchFamily="34" charset="-122"/>
              </a:rPr>
              <a:t>“翻一翻” </a:t>
            </a:r>
            <a:r>
              <a:rPr lang="zh-CN" altLang="en-US" sz="2000">
                <a:solidFill>
                  <a:prstClr val="black"/>
                </a:solidFill>
                <a:latin typeface="微软雅黑" panose="020b0503020204020204" pitchFamily="34" charset="-122"/>
                <a:ea typeface="微软雅黑" panose="020b0503020204020204" pitchFamily="34" charset="-122"/>
              </a:rPr>
              <a:t>改为“翻阅”或“审阅”“浏览”。④“谢谢” 改为</a:t>
            </a:r>
            <a:r>
              <a:rPr lang="zh-CN" altLang="en-US" sz="2000" smtClean="0">
                <a:solidFill>
                  <a:prstClr val="black"/>
                </a:solidFill>
                <a:latin typeface="微软雅黑" panose="020b0503020204020204" pitchFamily="34" charset="-122"/>
                <a:ea typeface="微软雅黑" panose="020b0503020204020204" pitchFamily="34" charset="-122"/>
              </a:rPr>
              <a:t>“感谢”</a:t>
            </a:r>
            <a:r>
              <a:rPr lang="zh-CN" altLang="en-US" sz="2000">
                <a:solidFill>
                  <a:prstClr val="black"/>
                </a:solidFill>
                <a:latin typeface="微软雅黑" panose="020b0503020204020204" pitchFamily="34" charset="-122"/>
                <a:ea typeface="微软雅黑" panose="020b0503020204020204" pitchFamily="34" charset="-122"/>
              </a:rPr>
              <a:t>。⑤“打小在江西长大”改为“籍贯江西”或“江西人”。</a:t>
            </a:r>
            <a:endParaRPr lang="zh-CN" altLang="en-US" sz="200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解析：</a:t>
            </a:r>
            <a:r>
              <a:rPr lang="zh-CN" altLang="en-US" sz="2000" smtClean="0">
                <a:solidFill>
                  <a:prstClr val="black"/>
                </a:solidFill>
                <a:latin typeface="微软雅黑" panose="020b0503020204020204" pitchFamily="34" charset="-122"/>
                <a:ea typeface="微软雅黑" panose="020b0503020204020204" pitchFamily="34" charset="-122"/>
              </a:rPr>
              <a:t>本题</a:t>
            </a:r>
            <a:r>
              <a:rPr lang="zh-CN" altLang="en-US" sz="2000">
                <a:solidFill>
                  <a:prstClr val="black"/>
                </a:solidFill>
                <a:latin typeface="微软雅黑" panose="020b0503020204020204" pitchFamily="34" charset="-122"/>
                <a:ea typeface="微软雅黑" panose="020b0503020204020204" pitchFamily="34" charset="-122"/>
              </a:rPr>
              <a:t>考查语言表达的得体。“知道”“翻一翻”“谢谢”“</a:t>
            </a:r>
            <a:r>
              <a:rPr lang="zh-CN" altLang="en-US" sz="2000" smtClean="0">
                <a:solidFill>
                  <a:prstClr val="black"/>
                </a:solidFill>
                <a:latin typeface="微软雅黑" panose="020b0503020204020204" pitchFamily="34" charset="-122"/>
                <a:ea typeface="微软雅黑" panose="020b0503020204020204" pitchFamily="34" charset="-122"/>
              </a:rPr>
              <a:t>打小</a:t>
            </a:r>
            <a:r>
              <a:rPr lang="zh-CN" altLang="en-US" sz="2000">
                <a:solidFill>
                  <a:prstClr val="black"/>
                </a:solidFill>
                <a:latin typeface="微软雅黑" panose="020b0503020204020204" pitchFamily="34" charset="-122"/>
                <a:ea typeface="微软雅黑" panose="020b0503020204020204" pitchFamily="34" charset="-122"/>
              </a:rPr>
              <a:t>在江西长大”都比较口语化，与前后文语境不合，使用</a:t>
            </a:r>
            <a:r>
              <a:rPr lang="zh-CN" altLang="en-US" sz="2000" smtClean="0">
                <a:solidFill>
                  <a:prstClr val="black"/>
                </a:solidFill>
                <a:latin typeface="微软雅黑" panose="020b0503020204020204" pitchFamily="34" charset="-122"/>
                <a:ea typeface="微软雅黑" panose="020b0503020204020204" pitchFamily="34" charset="-122"/>
              </a:rPr>
              <a:t>不当</a:t>
            </a:r>
            <a:r>
              <a:rPr lang="zh-CN" altLang="en-US" sz="2000">
                <a:solidFill>
                  <a:prstClr val="black"/>
                </a:solidFill>
                <a:latin typeface="微软雅黑" panose="020b0503020204020204" pitchFamily="34" charset="-122"/>
                <a:ea typeface="微软雅黑" panose="020b0503020204020204" pitchFamily="34" charset="-122"/>
              </a:rPr>
              <a:t>，可改为“获悉”“翻阅”“感谢”“籍贯江西”等书面语</a:t>
            </a:r>
            <a:r>
              <a:rPr lang="zh-CN" altLang="en-US" sz="2000" smtClean="0">
                <a:solidFill>
                  <a:prstClr val="black"/>
                </a:solidFill>
                <a:latin typeface="微软雅黑" panose="020b0503020204020204" pitchFamily="34" charset="-122"/>
                <a:ea typeface="微软雅黑" panose="020b0503020204020204" pitchFamily="34" charset="-122"/>
              </a:rPr>
              <a:t>；句</a:t>
            </a:r>
            <a:r>
              <a:rPr lang="zh-CN" altLang="en-US" sz="2000">
                <a:solidFill>
                  <a:prstClr val="black"/>
                </a:solidFill>
                <a:latin typeface="微软雅黑" panose="020b0503020204020204" pitchFamily="34" charset="-122"/>
                <a:ea typeface="微软雅黑" panose="020b0503020204020204" pitchFamily="34" charset="-122"/>
              </a:rPr>
              <a:t>中说“你们公司”，谦敬色彩不当，可以改为“贵公司”。</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11464" y="1012513"/>
            <a:ext cx="7919642" cy="3784600"/>
          </a:xfrm>
          <a:prstGeom prst="rect">
            <a:avLst/>
          </a:prstGeom>
        </p:spPr>
        <p:txBody>
          <a:bodyPr wrap="square">
            <a:spAutoFit/>
          </a:bodyPr>
          <a:lstStyle/>
          <a:p>
            <a:pPr algn="just">
              <a:lnSpc>
                <a:spcPct val="150000"/>
              </a:lnSpc>
            </a:pPr>
            <a:r>
              <a:rPr lang="en-US" altLang="zh-CN" sz="2000" smtClean="0">
                <a:solidFill>
                  <a:prstClr val="black"/>
                </a:solidFill>
                <a:latin typeface="微软雅黑" panose="020b0503020204020204" pitchFamily="34" charset="-122"/>
                <a:ea typeface="微软雅黑" panose="020b0503020204020204" pitchFamily="34" charset="-122"/>
              </a:rPr>
              <a:t>6.</a:t>
            </a:r>
            <a:r>
              <a:rPr lang="zh-CN" altLang="en-US" sz="2000">
                <a:solidFill>
                  <a:prstClr val="black"/>
                </a:solidFill>
                <a:latin typeface="微软雅黑" panose="020b0503020204020204" pitchFamily="34" charset="-122"/>
                <a:ea typeface="微软雅黑" panose="020b0503020204020204" pitchFamily="34" charset="-122"/>
              </a:rPr>
              <a:t>根据下面的内容，给“微公益”下定义，不超过</a:t>
            </a:r>
            <a:r>
              <a:rPr lang="en-US" altLang="zh-CN" sz="2000" smtClean="0">
                <a:solidFill>
                  <a:prstClr val="black"/>
                </a:solidFill>
                <a:latin typeface="微软雅黑" panose="020b0503020204020204" pitchFamily="34" charset="-122"/>
                <a:ea typeface="微软雅黑" panose="020b0503020204020204" pitchFamily="34" charset="-122"/>
              </a:rPr>
              <a:t>50</a:t>
            </a:r>
            <a:r>
              <a:rPr lang="zh-CN" altLang="en-US" sz="2000" smtClean="0">
                <a:solidFill>
                  <a:prstClr val="black"/>
                </a:solidFill>
                <a:latin typeface="微软雅黑" panose="020b0503020204020204" pitchFamily="34" charset="-122"/>
                <a:ea typeface="微软雅黑" panose="020b0503020204020204" pitchFamily="34" charset="-122"/>
              </a:rPr>
              <a:t>个</a:t>
            </a:r>
            <a:r>
              <a:rPr lang="zh-CN" altLang="en-US" sz="2000">
                <a:solidFill>
                  <a:prstClr val="black"/>
                </a:solidFill>
                <a:latin typeface="微软雅黑" panose="020b0503020204020204" pitchFamily="34" charset="-122"/>
                <a:ea typeface="微软雅黑" panose="020b0503020204020204" pitchFamily="34" charset="-122"/>
              </a:rPr>
              <a:t>字</a:t>
            </a:r>
            <a:r>
              <a:rPr lang="zh-CN" altLang="en-US" sz="2000" smtClean="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a:p>
            <a:pPr indent="565150" algn="just">
              <a:lnSpc>
                <a:spcPct val="150000"/>
              </a:lnSpc>
            </a:pPr>
            <a:r>
              <a:rPr lang="zh-CN" altLang="en-US" sz="2000">
                <a:solidFill>
                  <a:prstClr val="black"/>
                </a:solidFill>
                <a:latin typeface="微软雅黑" panose="020b0503020204020204" pitchFamily="34" charset="-122"/>
                <a:ea typeface="微软雅黑" panose="020b0503020204020204" pitchFamily="34" charset="-122"/>
              </a:rPr>
              <a:t>随着社会的进步和人们生活水平的提高，越来越多</a:t>
            </a:r>
            <a:r>
              <a:rPr lang="zh-CN" altLang="en-US" sz="2000" smtClean="0">
                <a:solidFill>
                  <a:prstClr val="black"/>
                </a:solidFill>
                <a:latin typeface="微软雅黑" panose="020b0503020204020204" pitchFamily="34" charset="-122"/>
                <a:ea typeface="微软雅黑" panose="020b0503020204020204" pitchFamily="34" charset="-122"/>
              </a:rPr>
              <a:t>的普通人</a:t>
            </a:r>
            <a:r>
              <a:rPr lang="zh-CN" altLang="en-US" sz="2000">
                <a:solidFill>
                  <a:prstClr val="black"/>
                </a:solidFill>
                <a:latin typeface="微软雅黑" panose="020b0503020204020204" pitchFamily="34" charset="-122"/>
                <a:ea typeface="微软雅黑" panose="020b0503020204020204" pitchFamily="34" charset="-122"/>
              </a:rPr>
              <a:t>开始参与到公益事业中来，于是一种草根公益</a:t>
            </a:r>
            <a:r>
              <a:rPr lang="zh-CN" altLang="en-US" sz="2000" smtClean="0">
                <a:solidFill>
                  <a:prstClr val="black"/>
                </a:solidFill>
                <a:latin typeface="微软雅黑" panose="020b0503020204020204" pitchFamily="34" charset="-122"/>
                <a:ea typeface="微软雅黑" panose="020b0503020204020204" pitchFamily="34" charset="-122"/>
              </a:rPr>
              <a:t>应运而生</a:t>
            </a:r>
            <a:r>
              <a:rPr lang="zh-CN" altLang="en-US" sz="2000">
                <a:solidFill>
                  <a:prstClr val="black"/>
                </a:solidFill>
                <a:latin typeface="微软雅黑" panose="020b0503020204020204" pitchFamily="34" charset="-122"/>
                <a:ea typeface="微软雅黑" panose="020b0503020204020204" pitchFamily="34" charset="-122"/>
              </a:rPr>
              <a:t>，这就是微公益。公益提供了一个很好的平台，</a:t>
            </a:r>
            <a:r>
              <a:rPr lang="zh-CN" altLang="en-US" sz="2000" smtClean="0">
                <a:solidFill>
                  <a:prstClr val="black"/>
                </a:solidFill>
                <a:latin typeface="微软雅黑" panose="020b0503020204020204" pitchFamily="34" charset="-122"/>
                <a:ea typeface="微软雅黑" panose="020b0503020204020204" pitchFamily="34" charset="-122"/>
              </a:rPr>
              <a:t>人们将</a:t>
            </a:r>
            <a:r>
              <a:rPr lang="zh-CN" altLang="en-US" sz="2000">
                <a:solidFill>
                  <a:prstClr val="black"/>
                </a:solidFill>
                <a:latin typeface="微软雅黑" panose="020b0503020204020204" pitchFamily="34" charset="-122"/>
                <a:ea typeface="微软雅黑" panose="020b0503020204020204" pitchFamily="34" charset="-122"/>
              </a:rPr>
              <a:t>微不足道的爱汇集起来，积少成多，就形成了一股</a:t>
            </a:r>
            <a:r>
              <a:rPr lang="zh-CN" altLang="en-US" sz="2000" smtClean="0">
                <a:solidFill>
                  <a:prstClr val="black"/>
                </a:solidFill>
                <a:latin typeface="微软雅黑" panose="020b0503020204020204" pitchFamily="34" charset="-122"/>
                <a:ea typeface="微软雅黑" panose="020b0503020204020204" pitchFamily="34" charset="-122"/>
              </a:rPr>
              <a:t>强大的</a:t>
            </a:r>
            <a:r>
              <a:rPr lang="zh-CN" altLang="en-US" sz="2000">
                <a:solidFill>
                  <a:prstClr val="black"/>
                </a:solidFill>
                <a:latin typeface="微软雅黑" panose="020b0503020204020204" pitchFamily="34" charset="-122"/>
                <a:ea typeface="微软雅黑" panose="020b0503020204020204" pitchFamily="34" charset="-122"/>
              </a:rPr>
              <a:t>社会力量。微公益关注贫困，关注教育，关注社区发展</a:t>
            </a:r>
            <a:r>
              <a:rPr lang="zh-CN" altLang="en-US" sz="2000" smtClean="0">
                <a:solidFill>
                  <a:prstClr val="black"/>
                </a:solidFill>
                <a:latin typeface="微软雅黑" panose="020b0503020204020204" pitchFamily="34" charset="-122"/>
                <a:ea typeface="微软雅黑" panose="020b0503020204020204" pitchFamily="34" charset="-122"/>
              </a:rPr>
              <a:t>，关注</a:t>
            </a:r>
            <a:r>
              <a:rPr lang="zh-CN" altLang="en-US" sz="2000">
                <a:solidFill>
                  <a:prstClr val="black"/>
                </a:solidFill>
                <a:latin typeface="微软雅黑" panose="020b0503020204020204" pitchFamily="34" charset="-122"/>
                <a:ea typeface="微软雅黑" panose="020b0503020204020204" pitchFamily="34" charset="-122"/>
              </a:rPr>
              <a:t>生物保护和低碳等，具有很强的利他性。它没有过</a:t>
            </a:r>
            <a:r>
              <a:rPr lang="zh-CN" altLang="en-US" sz="2000" smtClean="0">
                <a:solidFill>
                  <a:prstClr val="black"/>
                </a:solidFill>
                <a:latin typeface="微软雅黑" panose="020b0503020204020204" pitchFamily="34" charset="-122"/>
                <a:ea typeface="微软雅黑" panose="020b0503020204020204" pitchFamily="34" charset="-122"/>
              </a:rPr>
              <a:t>去大</a:t>
            </a:r>
            <a:r>
              <a:rPr lang="zh-CN" altLang="en-US" sz="2000">
                <a:solidFill>
                  <a:prstClr val="black"/>
                </a:solidFill>
                <a:latin typeface="微软雅黑" panose="020b0503020204020204" pitchFamily="34" charset="-122"/>
                <a:ea typeface="微软雅黑" panose="020b0503020204020204" pitchFamily="34" charset="-122"/>
              </a:rPr>
              <a:t>慈善者那种“行侠仗义”“扶贫济困”的远大抱负，</a:t>
            </a:r>
            <a:r>
              <a:rPr lang="zh-CN" altLang="en-US" sz="2000" smtClean="0">
                <a:solidFill>
                  <a:prstClr val="black"/>
                </a:solidFill>
                <a:latin typeface="微软雅黑" panose="020b0503020204020204" pitchFamily="34" charset="-122"/>
                <a:ea typeface="微软雅黑" panose="020b0503020204020204" pitchFamily="34" charset="-122"/>
              </a:rPr>
              <a:t>取而代之</a:t>
            </a:r>
            <a:r>
              <a:rPr lang="zh-CN" altLang="en-US" sz="2000">
                <a:solidFill>
                  <a:prstClr val="black"/>
                </a:solidFill>
                <a:latin typeface="微软雅黑" panose="020b0503020204020204" pitchFamily="34" charset="-122"/>
                <a:ea typeface="微软雅黑" panose="020b0503020204020204" pitchFamily="34" charset="-122"/>
              </a:rPr>
              <a:t>的是寓善于乐的参与方式。</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59921" y="837752"/>
            <a:ext cx="8063636" cy="4246245"/>
          </a:xfrm>
          <a:prstGeom prst="rect">
            <a:avLst/>
          </a:prstGeom>
        </p:spPr>
        <p:txBody>
          <a:bodyPr wrap="square">
            <a:spAutoFit/>
          </a:bodyPr>
          <a:lstStyle/>
          <a:p>
            <a:pPr algn="just">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答案：</a:t>
            </a:r>
            <a:r>
              <a:rPr lang="zh-CN" altLang="en-US" sz="2000" smtClean="0">
                <a:latin typeface="微软雅黑" panose="020b0503020204020204" pitchFamily="34" charset="-122"/>
                <a:ea typeface="微软雅黑" panose="020b0503020204020204" pitchFamily="34" charset="-122"/>
              </a:rPr>
              <a:t>微</a:t>
            </a:r>
            <a:r>
              <a:rPr lang="zh-CN" altLang="en-US" sz="2000">
                <a:latin typeface="微软雅黑" panose="020b0503020204020204" pitchFamily="34" charset="-122"/>
                <a:ea typeface="微软雅黑" panose="020b0503020204020204" pitchFamily="34" charset="-122"/>
              </a:rPr>
              <a:t>公益指普通人用寓善于乐的方式参与的、将</a:t>
            </a:r>
            <a:r>
              <a:rPr lang="zh-CN" altLang="en-US" sz="2000" smtClean="0">
                <a:latin typeface="微软雅黑" panose="020b0503020204020204" pitchFamily="34" charset="-122"/>
                <a:ea typeface="微软雅黑" panose="020b0503020204020204" pitchFamily="34" charset="-122"/>
              </a:rPr>
              <a:t>微小的</a:t>
            </a:r>
            <a:r>
              <a:rPr lang="zh-CN" altLang="en-US" sz="2000">
                <a:latin typeface="微软雅黑" panose="020b0503020204020204" pitchFamily="34" charset="-122"/>
                <a:ea typeface="微软雅黑" panose="020b0503020204020204" pitchFamily="34" charset="-122"/>
              </a:rPr>
              <a:t>爱心汇集并形成很强利他性的社会力量的活动形式。</a:t>
            </a:r>
            <a:endParaRPr lang="zh-CN" altLang="en-US" sz="2000">
              <a:latin typeface="微软雅黑" panose="020b0503020204020204" pitchFamily="34" charset="-122"/>
              <a:ea typeface="微软雅黑" panose="020b0503020204020204" pitchFamily="34" charset="-122"/>
            </a:endParaRPr>
          </a:p>
          <a:p>
            <a:pPr algn="just">
              <a:lnSpc>
                <a:spcPct val="150000"/>
              </a:lnSpc>
            </a:pPr>
            <a:r>
              <a:rPr lang="zh-CN" altLang="en-US" sz="2000">
                <a:solidFill>
                  <a:srgbClr val="FF0000"/>
                </a:solidFill>
                <a:latin typeface="微软雅黑" panose="020b0503020204020204" pitchFamily="34" charset="-122"/>
                <a:ea typeface="微软雅黑" panose="020b0503020204020204" pitchFamily="34" charset="-122"/>
              </a:rPr>
              <a:t>解析：</a:t>
            </a:r>
            <a:r>
              <a:rPr lang="zh-CN" altLang="en-US" sz="2000">
                <a:latin typeface="微软雅黑" panose="020b0503020204020204" pitchFamily="34" charset="-122"/>
                <a:ea typeface="微软雅黑" panose="020b0503020204020204" pitchFamily="34" charset="-122"/>
              </a:rPr>
              <a:t>本题考查压缩语段的能力。这是一道下定义的题目</a:t>
            </a:r>
            <a:r>
              <a:rPr lang="zh-CN" altLang="en-US" sz="2000" smtClean="0">
                <a:latin typeface="微软雅黑" panose="020b0503020204020204" pitchFamily="34" charset="-122"/>
                <a:ea typeface="微软雅黑" panose="020b0503020204020204" pitchFamily="34" charset="-122"/>
              </a:rPr>
              <a:t>，定义</a:t>
            </a:r>
            <a:r>
              <a:rPr lang="zh-CN" altLang="en-US" sz="2000">
                <a:latin typeface="微软雅黑" panose="020b0503020204020204" pitchFamily="34" charset="-122"/>
                <a:ea typeface="微软雅黑" panose="020b0503020204020204" pitchFamily="34" charset="-122"/>
              </a:rPr>
              <a:t>的格式是“被定义概念</a:t>
            </a: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种差</a:t>
            </a: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邻近属概念”。本题</a:t>
            </a:r>
            <a:r>
              <a:rPr lang="zh-CN" altLang="en-US" sz="2000" smtClean="0">
                <a:latin typeface="微软雅黑" panose="020b0503020204020204" pitchFamily="34" charset="-122"/>
                <a:ea typeface="微软雅黑" panose="020b0503020204020204" pitchFamily="34" charset="-122"/>
              </a:rPr>
              <a:t>被定义</a:t>
            </a:r>
            <a:r>
              <a:rPr lang="zh-CN" altLang="en-US" sz="2000">
                <a:latin typeface="微软雅黑" panose="020b0503020204020204" pitchFamily="34" charset="-122"/>
                <a:ea typeface="微软雅黑" panose="020b0503020204020204" pitchFamily="34" charset="-122"/>
              </a:rPr>
              <a:t>概念是“微公益”，种差可以先从材料中提取出</a:t>
            </a:r>
            <a:r>
              <a:rPr lang="zh-CN" altLang="en-US" sz="2000" smtClean="0">
                <a:latin typeface="微软雅黑" panose="020b0503020204020204" pitchFamily="34" charset="-122"/>
                <a:ea typeface="微软雅黑" panose="020b0503020204020204" pitchFamily="34" charset="-122"/>
              </a:rPr>
              <a:t>“微公益”</a:t>
            </a:r>
            <a:r>
              <a:rPr lang="zh-CN" altLang="en-US" sz="2000">
                <a:latin typeface="微软雅黑" panose="020b0503020204020204" pitchFamily="34" charset="-122"/>
                <a:ea typeface="微软雅黑" panose="020b0503020204020204" pitchFamily="34" charset="-122"/>
              </a:rPr>
              <a:t>的特点，邻近属概念是“活动形式”，然后进行整合。</a:t>
            </a:r>
            <a:r>
              <a:rPr lang="zh-CN" altLang="en-US" sz="2000" smtClean="0">
                <a:latin typeface="微软雅黑" panose="020b0503020204020204" pitchFamily="34" charset="-122"/>
                <a:ea typeface="微软雅黑" panose="020b0503020204020204" pitchFamily="34" charset="-122"/>
              </a:rPr>
              <a:t>特点</a:t>
            </a:r>
            <a:r>
              <a:rPr lang="zh-CN" altLang="en-US" sz="2000">
                <a:latin typeface="微软雅黑" panose="020b0503020204020204" pitchFamily="34" charset="-122"/>
                <a:ea typeface="微软雅黑" panose="020b0503020204020204" pitchFamily="34" charset="-122"/>
              </a:rPr>
              <a:t>有“普通人参与”“草根公益”“人们将微不足道的爱</a:t>
            </a:r>
            <a:r>
              <a:rPr lang="zh-CN" altLang="en-US" sz="2000" smtClean="0">
                <a:latin typeface="微软雅黑" panose="020b0503020204020204" pitchFamily="34" charset="-122"/>
                <a:ea typeface="微软雅黑" panose="020b0503020204020204" pitchFamily="34" charset="-122"/>
              </a:rPr>
              <a:t>汇集起来</a:t>
            </a:r>
            <a:r>
              <a:rPr lang="zh-CN" altLang="en-US" sz="2000">
                <a:latin typeface="微软雅黑" panose="020b0503020204020204" pitchFamily="34" charset="-122"/>
                <a:ea typeface="微软雅黑" panose="020b0503020204020204" pitchFamily="34" charset="-122"/>
              </a:rPr>
              <a:t>，积少成多，就形成了一股强大的社会力量”和“具有</a:t>
            </a:r>
            <a:r>
              <a:rPr lang="zh-CN" altLang="en-US" sz="2000" smtClean="0">
                <a:latin typeface="微软雅黑" panose="020b0503020204020204" pitchFamily="34" charset="-122"/>
                <a:ea typeface="微软雅黑" panose="020b0503020204020204" pitchFamily="34" charset="-122"/>
              </a:rPr>
              <a:t>很强</a:t>
            </a:r>
            <a:r>
              <a:rPr lang="zh-CN" altLang="en-US" sz="2000">
                <a:latin typeface="微软雅黑" panose="020b0503020204020204" pitchFamily="34" charset="-122"/>
                <a:ea typeface="微软雅黑" panose="020b0503020204020204" pitchFamily="34" charset="-122"/>
              </a:rPr>
              <a:t>的利他性”“是寓善于乐的参与方式”，然后按照顺序和</a:t>
            </a:r>
            <a:r>
              <a:rPr lang="zh-CN" altLang="en-US" sz="2000" smtClean="0">
                <a:latin typeface="微软雅黑" panose="020b0503020204020204" pitchFamily="34" charset="-122"/>
                <a:ea typeface="微软雅黑" panose="020b0503020204020204" pitchFamily="34" charset="-122"/>
              </a:rPr>
              <a:t>字数</a:t>
            </a:r>
            <a:r>
              <a:rPr lang="zh-CN" altLang="en-US" sz="2000">
                <a:latin typeface="微软雅黑" panose="020b0503020204020204" pitchFamily="34" charset="-122"/>
                <a:ea typeface="微软雅黑" panose="020b0503020204020204" pitchFamily="34" charset="-122"/>
              </a:rPr>
              <a:t>要求组织答案。</a:t>
            </a:r>
            <a:endParaRPr lang="zh-CN" altLang="en-US" sz="2000">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71411" y="304653"/>
            <a:ext cx="11268219" cy="6554470"/>
          </a:xfrm>
          <a:prstGeom prst="rect">
            <a:avLst/>
          </a:prstGeom>
          <a:noFill/>
        </p:spPr>
        <p:txBody>
          <a:bodyPr wrap="square" rtlCol="0" anchor="t">
            <a:spAutoFit/>
          </a:bodyPr>
          <a:lstStyle/>
          <a:p>
            <a:r>
              <a:rPr lang="zh-CN" altLang="en-US" sz="2800"/>
              <a:t>这场大讨论的发生有着深刻的社会历史背景。请在文本内</a:t>
            </a:r>
            <a:r>
              <a:rPr lang="zh-CN" altLang="en-US" sz="2800" b="1">
                <a:solidFill>
                  <a:srgbClr val="C00000"/>
                </a:solidFill>
              </a:rPr>
              <a:t>圈画梳理相关的背景信息。</a:t>
            </a:r>
            <a:endParaRPr lang="zh-CN" altLang="en-US" sz="2800" b="1">
              <a:solidFill>
                <a:srgbClr val="C00000"/>
              </a:solidFill>
            </a:endParaRPr>
          </a:p>
          <a:p>
            <a:r>
              <a:rPr lang="zh-CN" altLang="en-US" sz="2800"/>
              <a:t>1.检验真理的标准早被无产阶级的革命导师解决，“由于‘四人帮’的破坏和他们控制下的舆论工具大量的歪曲宣传，把这个问题搞得混乱不堪”。（课本P15）</a:t>
            </a:r>
            <a:endParaRPr lang="zh-CN" altLang="en-US" sz="2800"/>
          </a:p>
          <a:p>
            <a:r>
              <a:rPr lang="zh-CN" altLang="en-US" sz="2800"/>
              <a:t>2.“四人帮”出于篡党夺权的反革命需要，鼓吹种种唯心论的先验论，反对实践是检验真理的标准。例如，他们炮制“天才论”，捏造文艺、教育等各条战线的“黑线专政论”，</a:t>
            </a:r>
            <a:r>
              <a:rPr lang="en-US" altLang="zh-CN" sz="2800"/>
              <a:t>......</a:t>
            </a:r>
            <a:r>
              <a:rPr lang="zh-CN" altLang="en-US" sz="2800"/>
              <a:t>虚构儒法斗争继续到现在的无稽之谈，等等。（课本P17）</a:t>
            </a:r>
            <a:endParaRPr lang="zh-CN" altLang="en-US" sz="2800"/>
          </a:p>
          <a:p>
            <a:r>
              <a:rPr lang="zh-CN" altLang="en-US" sz="2800"/>
              <a:t>3.林彪、“四人帮”为了篡党夺权，胡诌什么“一句顶一万句”，“句句是真理”。（课本P21）</a:t>
            </a:r>
            <a:endParaRPr lang="zh-CN" altLang="en-US" sz="2800"/>
          </a:p>
          <a:p>
            <a:r>
              <a:rPr lang="zh-CN" altLang="en-US" sz="2800"/>
              <a:t>4.现在，“四人帮”及其资产阶级帮派体系已被摧毁，但是，“四人帮”加在人们身上的精神枷锁，还远没有完全破碎……“圣经上载了的才是对的”，这种倾向依然存在。无论在理论上或实际工作中，“四人帮”都设置了不少禁锢人们思想的“禁区”。（课本P21）</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additive="base">
                                        <p:cTn id="1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additive="base">
                                        <p:cTn id="18"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blinds(horizontal)">
                                      <p:cBhvr>
                                        <p:cTn id="24" dur="500"/>
                                        <p:tgtEl>
                                          <p:spTgt spid="2">
                                            <p:txEl>
                                              <p:pRg st="3" end="3"/>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39468" y="621762"/>
            <a:ext cx="7919642" cy="1014730"/>
          </a:xfrm>
          <a:prstGeom prst="rect">
            <a:avLst/>
          </a:prstGeom>
        </p:spPr>
        <p:txBody>
          <a:bodyPr wrap="square">
            <a:spAutoFit/>
          </a:bodyPr>
          <a:lstStyle/>
          <a:p>
            <a:pPr algn="just">
              <a:lnSpc>
                <a:spcPct val="150000"/>
              </a:lnSpc>
            </a:pPr>
            <a:r>
              <a:rPr lang="en-US" altLang="zh-CN" sz="2000" smtClean="0">
                <a:solidFill>
                  <a:prstClr val="black"/>
                </a:solidFill>
                <a:latin typeface="微软雅黑" panose="020b0503020204020204" pitchFamily="34" charset="-122"/>
                <a:ea typeface="微软雅黑" panose="020b0503020204020204" pitchFamily="34" charset="-122"/>
              </a:rPr>
              <a:t>7.</a:t>
            </a:r>
            <a:r>
              <a:rPr lang="zh-CN" altLang="en-US" sz="2000">
                <a:solidFill>
                  <a:prstClr val="black"/>
                </a:solidFill>
                <a:latin typeface="微软雅黑" panose="020b0503020204020204" pitchFamily="34" charset="-122"/>
                <a:ea typeface="微软雅黑" panose="020b0503020204020204" pitchFamily="34" charset="-122"/>
              </a:rPr>
              <a:t>下面是公务员报考流程图，请按照顺序把这个图转写成</a:t>
            </a:r>
            <a:r>
              <a:rPr lang="zh-CN" altLang="en-US" sz="2000" smtClean="0">
                <a:solidFill>
                  <a:prstClr val="black"/>
                </a:solidFill>
                <a:latin typeface="微软雅黑" panose="020b0503020204020204" pitchFamily="34" charset="-122"/>
                <a:ea typeface="微软雅黑" panose="020b0503020204020204" pitchFamily="34" charset="-122"/>
              </a:rPr>
              <a:t>一段</a:t>
            </a:r>
            <a:r>
              <a:rPr lang="zh-CN" altLang="en-US" sz="2000">
                <a:solidFill>
                  <a:prstClr val="black"/>
                </a:solidFill>
                <a:latin typeface="微软雅黑" panose="020b0503020204020204" pitchFamily="34" charset="-122"/>
                <a:ea typeface="微软雅黑" panose="020b0503020204020204" pitchFamily="34" charset="-122"/>
              </a:rPr>
              <a:t>文字介绍，要求内容完整，表述准确，语言连贯，不</a:t>
            </a:r>
            <a:r>
              <a:rPr lang="zh-CN" altLang="en-US" sz="2000" smtClean="0">
                <a:solidFill>
                  <a:prstClr val="black"/>
                </a:solidFill>
                <a:latin typeface="微软雅黑" panose="020b0503020204020204" pitchFamily="34" charset="-122"/>
                <a:ea typeface="微软雅黑" panose="020b0503020204020204" pitchFamily="34" charset="-122"/>
              </a:rPr>
              <a:t>超过</a:t>
            </a:r>
            <a:r>
              <a:rPr lang="en-US" altLang="zh-CN" sz="2000" smtClean="0">
                <a:solidFill>
                  <a:prstClr val="black"/>
                </a:solidFill>
                <a:latin typeface="微软雅黑" panose="020b0503020204020204" pitchFamily="34" charset="-122"/>
                <a:ea typeface="微软雅黑" panose="020b0503020204020204" pitchFamily="34" charset="-122"/>
              </a:rPr>
              <a:t>100 </a:t>
            </a:r>
            <a:r>
              <a:rPr lang="zh-CN" altLang="en-US" sz="2000">
                <a:solidFill>
                  <a:prstClr val="black"/>
                </a:solidFill>
                <a:latin typeface="微软雅黑" panose="020b0503020204020204" pitchFamily="34" charset="-122"/>
                <a:ea typeface="微软雅黑" panose="020b0503020204020204" pitchFamily="34" charset="-122"/>
              </a:rPr>
              <a:t>字</a:t>
            </a:r>
            <a:r>
              <a:rPr lang="zh-CN" altLang="en-US" sz="2000" smtClean="0">
                <a:solidFill>
                  <a:prstClr val="black"/>
                </a:solidFill>
                <a:latin typeface="微软雅黑" panose="020b0503020204020204" pitchFamily="34" charset="-122"/>
                <a:ea typeface="微软雅黑" panose="020b0503020204020204" pitchFamily="34" charset="-122"/>
              </a:rPr>
              <a:t>。</a:t>
            </a:r>
            <a:endParaRPr lang="zh-CN" altLang="en-US" sz="2000">
              <a:solidFill>
                <a:prstClr val="black"/>
              </a:solidFill>
              <a:latin typeface="微软雅黑" panose="020b0503020204020204" pitchFamily="34" charset="-122"/>
              <a:ea typeface="微软雅黑" panose="020b0503020204020204" pitchFamily="34" charset="-122"/>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87438" y="1701713"/>
            <a:ext cx="6235191" cy="3887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2" name="图片 6"/>
          <p:cNvPicPr>
            <a:picLocks noChangeAspect="1" noChangeArrowheads="1"/>
          </p:cNvPicPr>
          <p:nvPr/>
        </p:nvPicPr>
        <p:blipFill>
          <a:blip r:embed="rId3">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5474" y="678074"/>
            <a:ext cx="8495616" cy="5631180"/>
          </a:xfrm>
          <a:prstGeom prst="rect">
            <a:avLst/>
          </a:prstGeom>
        </p:spPr>
        <p:txBody>
          <a:bodyPr wrap="square">
            <a:spAutoFit/>
          </a:bodyPr>
          <a:lstStyle/>
          <a:p>
            <a:pPr>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答案：</a:t>
            </a:r>
            <a:r>
              <a:rPr lang="zh-CN" altLang="en-US" sz="2000">
                <a:latin typeface="微软雅黑" panose="020b0503020204020204" pitchFamily="34" charset="-122"/>
                <a:ea typeface="微软雅黑" panose="020b0503020204020204" pitchFamily="34" charset="-122"/>
              </a:rPr>
              <a:t>国考办发布通知，对考试报名者提交的材料予以资格审查</a:t>
            </a:r>
            <a:r>
              <a:rPr lang="zh-CN" altLang="en-US" sz="2000" smtClean="0">
                <a:latin typeface="微软雅黑" panose="020b0503020204020204" pitchFamily="34" charset="-122"/>
                <a:ea typeface="微软雅黑" panose="020b0503020204020204" pitchFamily="34" charset="-122"/>
              </a:rPr>
              <a:t>，审查</a:t>
            </a:r>
            <a:r>
              <a:rPr lang="zh-CN" altLang="en-US" sz="2000">
                <a:latin typeface="微软雅黑" panose="020b0503020204020204" pitchFamily="34" charset="-122"/>
                <a:ea typeface="微软雅黑" panose="020b0503020204020204" pitchFamily="34" charset="-122"/>
              </a:rPr>
              <a:t>不合格者重新报名、提交材料。审查合格者参加笔试</a:t>
            </a:r>
            <a:r>
              <a:rPr lang="zh-CN" altLang="en-US" sz="2000" smtClean="0">
                <a:latin typeface="微软雅黑" panose="020b0503020204020204" pitchFamily="34" charset="-122"/>
                <a:ea typeface="微软雅黑" panose="020b0503020204020204" pitchFamily="34" charset="-122"/>
              </a:rPr>
              <a:t>，笔试</a:t>
            </a:r>
            <a:r>
              <a:rPr lang="zh-CN" altLang="en-US" sz="2000">
                <a:latin typeface="微软雅黑" panose="020b0503020204020204" pitchFamily="34" charset="-122"/>
                <a:ea typeface="微软雅黑" panose="020b0503020204020204" pitchFamily="34" charset="-122"/>
              </a:rPr>
              <a:t>通过者与成绩排名未进面试申请调剂通过者一同</a:t>
            </a:r>
            <a:r>
              <a:rPr lang="zh-CN" altLang="en-US" sz="2000" smtClean="0">
                <a:latin typeface="微软雅黑" panose="020b0503020204020204" pitchFamily="34" charset="-122"/>
                <a:ea typeface="微软雅黑" panose="020b0503020204020204" pitchFamily="34" charset="-122"/>
              </a:rPr>
              <a:t>参加面试</a:t>
            </a:r>
            <a:r>
              <a:rPr lang="zh-CN" altLang="en-US" sz="2000">
                <a:latin typeface="微软雅黑" panose="020b0503020204020204" pitchFamily="34" charset="-122"/>
                <a:ea typeface="微软雅黑" panose="020b0503020204020204" pitchFamily="34" charset="-122"/>
              </a:rPr>
              <a:t>，面试及体检合格者予以公示试用。　</a:t>
            </a:r>
            <a:endParaRPr lang="en-US" altLang="zh-CN" sz="2000" smtClean="0">
              <a:latin typeface="微软雅黑" panose="020b0503020204020204" pitchFamily="34" charset="-122"/>
              <a:ea typeface="微软雅黑" panose="020b0503020204020204" pitchFamily="34" charset="-122"/>
            </a:endParaRPr>
          </a:p>
          <a:p>
            <a:pPr>
              <a:lnSpc>
                <a:spcPct val="150000"/>
              </a:lnSpc>
            </a:pPr>
            <a:r>
              <a:rPr lang="zh-CN" altLang="en-US" sz="2000" smtClean="0">
                <a:solidFill>
                  <a:srgbClr val="FF0000"/>
                </a:solidFill>
                <a:latin typeface="微软雅黑" panose="020b0503020204020204" pitchFamily="34" charset="-122"/>
                <a:ea typeface="微软雅黑" panose="020b0503020204020204" pitchFamily="34" charset="-122"/>
              </a:rPr>
              <a:t>解析：</a:t>
            </a:r>
            <a:r>
              <a:rPr lang="zh-CN" altLang="en-US" sz="2000" smtClean="0">
                <a:latin typeface="微软雅黑" panose="020b0503020204020204" pitchFamily="34" charset="-122"/>
                <a:ea typeface="微软雅黑" panose="020b0503020204020204" pitchFamily="34" charset="-122"/>
              </a:rPr>
              <a:t>解答</a:t>
            </a:r>
            <a:r>
              <a:rPr lang="zh-CN" altLang="en-US" sz="2000">
                <a:latin typeface="微软雅黑" panose="020b0503020204020204" pitchFamily="34" charset="-122"/>
                <a:ea typeface="微软雅黑" panose="020b0503020204020204" pitchFamily="34" charset="-122"/>
              </a:rPr>
              <a:t>这类将流程图转化为文字的题目</a:t>
            </a:r>
            <a:r>
              <a:rPr lang="zh-CN" altLang="en-US" sz="2000" smtClean="0">
                <a:latin typeface="微软雅黑" panose="020b0503020204020204" pitchFamily="34" charset="-122"/>
                <a:ea typeface="微软雅黑" panose="020b0503020204020204" pitchFamily="34" charset="-122"/>
              </a:rPr>
              <a:t>时一定</a:t>
            </a:r>
            <a:r>
              <a:rPr lang="zh-CN" altLang="en-US" sz="2000">
                <a:latin typeface="微软雅黑" panose="020b0503020204020204" pitchFamily="34" charset="-122"/>
                <a:ea typeface="微软雅黑" panose="020b0503020204020204" pitchFamily="34" charset="-122"/>
              </a:rPr>
              <a:t>要兼顾图示中的各个要素。首先要读清图示的标题</a:t>
            </a:r>
            <a:r>
              <a:rPr lang="zh-CN" altLang="en-US" sz="2000" smtClean="0">
                <a:latin typeface="微软雅黑" panose="020b0503020204020204" pitchFamily="34" charset="-122"/>
                <a:ea typeface="微软雅黑" panose="020b0503020204020204" pitchFamily="34" charset="-122"/>
              </a:rPr>
              <a:t>注释</a:t>
            </a:r>
            <a:r>
              <a:rPr lang="zh-CN" altLang="en-US" sz="2000">
                <a:latin typeface="微软雅黑" panose="020b0503020204020204" pitchFamily="34" charset="-122"/>
                <a:ea typeface="微软雅黑" panose="020b0503020204020204" pitchFamily="34" charset="-122"/>
              </a:rPr>
              <a:t>，看清楚题目要求，明确陈述对象是什么。找出图示中</a:t>
            </a:r>
            <a:r>
              <a:rPr lang="zh-CN" altLang="en-US" sz="2000" smtClean="0">
                <a:latin typeface="微软雅黑" panose="020b0503020204020204" pitchFamily="34" charset="-122"/>
                <a:ea typeface="微软雅黑" panose="020b0503020204020204" pitchFamily="34" charset="-122"/>
              </a:rPr>
              <a:t>每一</a:t>
            </a:r>
            <a:r>
              <a:rPr lang="zh-CN" altLang="en-US" sz="2000">
                <a:latin typeface="微软雅黑" panose="020b0503020204020204" pitchFamily="34" charset="-122"/>
                <a:ea typeface="微软雅黑" panose="020b0503020204020204" pitchFamily="34" charset="-122"/>
              </a:rPr>
              <a:t>个重点环节，方框里的词语属于关键概念，是句子的</a:t>
            </a:r>
            <a:r>
              <a:rPr lang="zh-CN" altLang="en-US" sz="2000" smtClean="0">
                <a:latin typeface="微软雅黑" panose="020b0503020204020204" pitchFamily="34" charset="-122"/>
                <a:ea typeface="微软雅黑" panose="020b0503020204020204" pitchFamily="34" charset="-122"/>
              </a:rPr>
              <a:t>“主干”</a:t>
            </a:r>
            <a:r>
              <a:rPr lang="zh-CN" altLang="en-US" sz="2000">
                <a:latin typeface="微软雅黑" panose="020b0503020204020204" pitchFamily="34" charset="-122"/>
                <a:ea typeface="微软雅黑" panose="020b0503020204020204" pitchFamily="34" charset="-122"/>
              </a:rPr>
              <a:t>；带箭头的横线展示着事件发展的趋势或动作行为的</a:t>
            </a:r>
            <a:r>
              <a:rPr lang="zh-CN" altLang="en-US" sz="2000" smtClean="0">
                <a:latin typeface="微软雅黑" panose="020b0503020204020204" pitchFamily="34" charset="-122"/>
                <a:ea typeface="微软雅黑" panose="020b0503020204020204" pitchFamily="34" charset="-122"/>
              </a:rPr>
              <a:t>走向</a:t>
            </a:r>
            <a:r>
              <a:rPr lang="zh-CN" altLang="en-US" sz="2000">
                <a:latin typeface="微软雅黑" panose="020b0503020204020204" pitchFamily="34" charset="-122"/>
                <a:ea typeface="微软雅黑" panose="020b0503020204020204" pitchFamily="34" charset="-122"/>
              </a:rPr>
              <a:t>。本题是公务员报考流程图，按照箭头方向把方框内的</a:t>
            </a:r>
            <a:r>
              <a:rPr lang="zh-CN" altLang="en-US" sz="2000" smtClean="0">
                <a:latin typeface="微软雅黑" panose="020b0503020204020204" pitchFamily="34" charset="-122"/>
                <a:ea typeface="微软雅黑" panose="020b0503020204020204" pitchFamily="34" charset="-122"/>
              </a:rPr>
              <a:t>要点</a:t>
            </a:r>
            <a:r>
              <a:rPr lang="zh-CN" altLang="en-US" sz="2000">
                <a:latin typeface="微软雅黑" panose="020b0503020204020204" pitchFamily="34" charset="-122"/>
                <a:ea typeface="微软雅黑" panose="020b0503020204020204" pitchFamily="34" charset="-122"/>
              </a:rPr>
              <a:t>用文字清晰地转述出来即可。解答本题需要注意其中</a:t>
            </a:r>
            <a:r>
              <a:rPr lang="zh-CN" altLang="en-US" sz="2000" smtClean="0">
                <a:latin typeface="微软雅黑" panose="020b0503020204020204" pitchFamily="34" charset="-122"/>
                <a:ea typeface="微软雅黑" panose="020b0503020204020204" pitchFamily="34" charset="-122"/>
              </a:rPr>
              <a:t>的两</a:t>
            </a:r>
            <a:r>
              <a:rPr lang="zh-CN" altLang="en-US" sz="2000">
                <a:latin typeface="微软雅黑" panose="020b0503020204020204" pitchFamily="34" charset="-122"/>
                <a:ea typeface="微软雅黑" panose="020b0503020204020204" pitchFamily="34" charset="-122"/>
              </a:rPr>
              <a:t>个环节，“资格审查未通过者，需要重新提交”，“笔试未</a:t>
            </a:r>
            <a:r>
              <a:rPr lang="zh-CN" altLang="en-US" sz="2000" smtClean="0">
                <a:latin typeface="微软雅黑" panose="020b0503020204020204" pitchFamily="34" charset="-122"/>
                <a:ea typeface="微软雅黑" panose="020b0503020204020204" pitchFamily="34" charset="-122"/>
              </a:rPr>
              <a:t>进入</a:t>
            </a:r>
            <a:r>
              <a:rPr lang="zh-CN" altLang="en-US" sz="2000">
                <a:latin typeface="微软雅黑" panose="020b0503020204020204" pitchFamily="34" charset="-122"/>
                <a:ea typeface="微软雅黑" panose="020b0503020204020204" pitchFamily="34" charset="-122"/>
              </a:rPr>
              <a:t>面试排名的，需要申请调剂，之后与笔试通过者一起</a:t>
            </a:r>
            <a:r>
              <a:rPr lang="zh-CN" altLang="en-US" sz="2000" smtClean="0">
                <a:latin typeface="微软雅黑" panose="020b0503020204020204" pitchFamily="34" charset="-122"/>
                <a:ea typeface="微软雅黑" panose="020b0503020204020204" pitchFamily="34" charset="-122"/>
              </a:rPr>
              <a:t>进行面试</a:t>
            </a:r>
            <a:r>
              <a:rPr lang="zh-CN" altLang="en-US" sz="2000">
                <a:latin typeface="微软雅黑" panose="020b0503020204020204" pitchFamily="34" charset="-122"/>
                <a:ea typeface="微软雅黑" panose="020b0503020204020204" pitchFamily="34" charset="-122"/>
              </a:rPr>
              <a:t>”。注意语言表达的准确、连贯、简洁。</a:t>
            </a:r>
            <a:endParaRPr lang="zh-CN" altLang="en-US" sz="2000">
              <a:latin typeface="微软雅黑" panose="020b0503020204020204" pitchFamily="34" charset="-122"/>
              <a:ea typeface="微软雅黑" panose="020b0503020204020204" pitchFamily="34" charset="-122"/>
            </a:endParaRPr>
          </a:p>
        </p:txBody>
      </p:sp>
      <p:pic>
        <p:nvPicPr>
          <p:cNvPr id="48132" name="图片 6"/>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9263063" y="2925763"/>
            <a:ext cx="2037160" cy="2716212"/>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9429546" y="617659"/>
            <a:ext cx="1465351" cy="1285039"/>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00355" name="Picture 26"/>
          <p:cNvPicPr>
            <a:picLocks noChangeAspect="1"/>
          </p:cNvPicPr>
          <p:nvPr>
            <p:ph idx="1"/>
          </p:nvPr>
        </p:nvPicPr>
        <p:blipFill>
          <a:blip r:embed="rId2">
            <a:clrChange>
              <a:clrFrom>
                <a:srgbClr val="FFFFFF"/>
              </a:clrFrom>
              <a:clrTo>
                <a:srgbClr val="FFFFFF">
                  <a:alpha val="0"/>
                </a:srgbClr>
              </a:clrTo>
            </a:clrChange>
          </a:blip>
          <a:stretch>
            <a:fillRect/>
          </a:stretch>
        </p:blipFill>
        <p:spPr>
          <a:xfrm>
            <a:off x="608235" y="2387128"/>
            <a:ext cx="10967276" cy="2966256"/>
          </a:xfrm>
          <a:prstGeom prst="rect">
            <a:avLst/>
          </a:prstGeom>
          <a:noFill/>
          <a:ln w="9525">
            <a:noFill/>
          </a:ln>
        </p:spPr>
      </p:pic>
      <p:sp>
        <p:nvSpPr>
          <p:cNvPr id="8" name="矩形 7"/>
          <p:cNvSpPr/>
          <p:nvPr/>
        </p:nvSpPr>
        <p:spPr>
          <a:xfrm>
            <a:off x="3300532" y="5749880"/>
            <a:ext cx="3777615" cy="455295"/>
          </a:xfrm>
          <a:prstGeom prst="rect">
            <a:avLst/>
          </a:prstGeom>
          <a:noFill/>
          <a:ln w="9525">
            <a:noFill/>
          </a:ln>
        </p:spPr>
        <p:txBody>
          <a:bodyPr wrap="none" lIns="86397" tIns="43198" rIns="86397" bIns="43198">
            <a:spAutoFit/>
          </a:bodyPr>
          <a:lstStyle>
            <a:lvl1pPr marL="342900" indent="-342900" algn="l" rtl="0" fontAlgn="base">
              <a:spcBef>
                <a:spcPct val="20000"/>
              </a:spcBef>
              <a:spcAft>
                <a:spcPct val="0"/>
              </a:spcAft>
              <a:buClr>
                <a:schemeClr val="tx2"/>
              </a:buClr>
              <a:buSzPct val="50000"/>
              <a:buFont typeface="Wingdings 2" pitchFamily="18" charset="2"/>
              <a:buChar char="ß"/>
              <a:defRPr sz="3200" b="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stStyle>
          <a:p>
            <a:pPr marL="0" lvl="0" indent="0" defTabSz="862330" eaLnBrk="1" hangingPunct="1">
              <a:spcBef>
                <a:spcPct val="0"/>
              </a:spcBef>
              <a:buClrTx/>
              <a:buSzTx/>
              <a:buFontTx/>
              <a:buNone/>
            </a:pPr>
            <a:r>
              <a:rPr lang="en-US" altLang="zh-CN" sz="2400" b="1">
                <a:solidFill>
                  <a:srgbClr val="004E6E"/>
                </a:solidFill>
                <a:latin typeface="Arial" panose="020b0604020202020204" pitchFamily="34" charset="0"/>
                <a:ea typeface="宋体" panose="02010600030101010101" pitchFamily="2" charset="-122"/>
              </a:rPr>
              <a:t>Thank you for watching !</a:t>
            </a:r>
            <a:endParaRPr lang="zh-CN" altLang="en-US" sz="2400">
              <a:solidFill>
                <a:srgbClr val="004E6E"/>
              </a:solidFill>
              <a:latin typeface="Calibri" panose="020f0502020204030204" pitchFamily="34" charset="0"/>
              <a:ea typeface="宋体" panose="02010600030101010101" pitchFamily="2" charset="-122"/>
            </a:endParaRPr>
          </a:p>
        </p:txBody>
      </p:sp>
      <p:pic>
        <p:nvPicPr>
          <p:cNvPr id="100356" name="New picture"/>
          <p:cNvPicPr/>
          <p:nvPr/>
        </p:nvPicPr>
        <p:blipFill>
          <a:blip r:embed="rId3"/>
          <a:stretch>
            <a:fillRect/>
          </a:stretch>
        </p:blipFill>
        <p:spPr>
          <a:xfrm>
            <a:off x="10883900" y="12611100"/>
            <a:ext cx="304800" cy="2159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8"/>
                                        </p:tgtEl>
                                        <p:attrNameLst>
                                          <p:attrName>style.visibility</p:attrName>
                                        </p:attrNameLst>
                                      </p:cBhvr>
                                      <p:to>
                                        <p:strVal val="visible"/>
                                      </p:to>
                                    </p:set>
                                    <p:anim calcmode="discrete" valueType="clr">
                                      <p:cBhvr override="childStyle">
                                        <p:cTn id="13"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8"/>
                                        </p:tgtEl>
                                        <p:attrNameLst>
                                          <p:attrName>fillcolor</p:attrName>
                                        </p:attrNameLst>
                                      </p:cBhvr>
                                      <p:tavLst>
                                        <p:tav tm="0">
                                          <p:val>
                                            <p:clrVal>
                                              <a:schemeClr val="accent2"/>
                                            </p:clrVal>
                                          </p:val>
                                        </p:tav>
                                        <p:tav tm="50000">
                                          <p:val>
                                            <p:clrVal>
                                              <a:schemeClr val="hlink"/>
                                            </p:clrVal>
                                          </p:val>
                                        </p:tav>
                                      </p:tavLst>
                                    </p:anim>
                                    <p:set>
                                      <p:cBhvr>
                                        <p:cTn id="15"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87931" y="1002409"/>
            <a:ext cx="11531703" cy="4030980"/>
          </a:xfrm>
          <a:prstGeom prst="rect">
            <a:avLst/>
          </a:prstGeom>
          <a:noFill/>
        </p:spPr>
        <p:txBody>
          <a:bodyPr wrap="square" rtlCol="0" anchor="t">
            <a:spAutoFit/>
          </a:bodyPr>
          <a:lstStyle/>
          <a:p>
            <a:r>
              <a:rPr lang="zh-CN" altLang="en-US" sz="3200"/>
              <a:t>四人帮控制下的社会有什么特点？</a:t>
            </a:r>
            <a:endParaRPr lang="zh-CN" altLang="en-US" sz="3200"/>
          </a:p>
          <a:p>
            <a:endParaRPr lang="zh-CN" altLang="en-US" sz="3200"/>
          </a:p>
          <a:p>
            <a:r>
              <a:rPr lang="zh-CN" altLang="en-US" sz="3200">
                <a:solidFill>
                  <a:srgbClr val="C00000"/>
                </a:solidFill>
              </a:rPr>
              <a:t>理论上混乱</a:t>
            </a:r>
            <a:r>
              <a:rPr lang="zh-CN" altLang="en-US" sz="3200"/>
              <a:t>：检验真理的标准混乱不堪——“唯心论的先验论”“天才论”“黑线专政论”等。</a:t>
            </a:r>
            <a:endParaRPr lang="zh-CN" altLang="en-US" sz="3200"/>
          </a:p>
          <a:p>
            <a:r>
              <a:rPr lang="zh-CN" altLang="en-US" sz="3200">
                <a:solidFill>
                  <a:srgbClr val="C00000"/>
                </a:solidFill>
              </a:rPr>
              <a:t>思想上禁锢</a:t>
            </a:r>
            <a:r>
              <a:rPr lang="zh-CN" altLang="en-US" sz="3200"/>
              <a:t>：精神枷锁——“圣经上载了的才是对的”“一句顶一万句”“句句是真理”。</a:t>
            </a:r>
            <a:endParaRPr lang="zh-CN" altLang="en-US" sz="3200"/>
          </a:p>
          <a:p>
            <a:r>
              <a:rPr lang="zh-CN" altLang="en-US" sz="3200">
                <a:solidFill>
                  <a:srgbClr val="C00000"/>
                </a:solidFill>
              </a:rPr>
              <a:t>实践上限制</a:t>
            </a:r>
            <a:r>
              <a:rPr lang="zh-CN" altLang="en-US" sz="3200"/>
              <a:t>：限制、宰割、裁剪无限丰富的飞速发展的革命实践。</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89280" y="362585"/>
            <a:ext cx="11231245" cy="6123940"/>
          </a:xfrm>
          <a:prstGeom prst="rect">
            <a:avLst/>
          </a:prstGeom>
          <a:noFill/>
        </p:spPr>
        <p:txBody>
          <a:bodyPr wrap="square" rtlCol="0" anchor="t">
            <a:spAutoFit/>
          </a:bodyPr>
          <a:lstStyle/>
          <a:p>
            <a:r>
              <a:rPr lang="zh-CN" altLang="en-US" sz="2800"/>
              <a:t>【资料补充】</a:t>
            </a:r>
            <a:r>
              <a:rPr lang="zh-CN" altLang="en-US" sz="2800" b="1">
                <a:solidFill>
                  <a:srgbClr val="C00000"/>
                </a:solidFill>
              </a:rPr>
              <a:t>粉碎“四人帮”后，我以为，“文革”要结束了，</a:t>
            </a:r>
            <a:r>
              <a:rPr lang="zh-CN" altLang="en-US" sz="2800"/>
              <a:t>社会主义现代化建设的新时期要开始了，中国历史发展要出现重大转变。</a:t>
            </a:r>
            <a:r>
              <a:rPr lang="zh-CN" altLang="en-US" sz="2800" b="1">
                <a:solidFill>
                  <a:srgbClr val="C00000"/>
                </a:solidFill>
              </a:rPr>
              <a:t>“两个凡是”出来后，问题复杂了。</a:t>
            </a:r>
            <a:r>
              <a:rPr lang="zh-CN" altLang="en-US" sz="2800"/>
              <a:t>“两个凡是”的本质是维护“文革”的理论、路线、方针、政策。当时，我认为，中国已处于重大历史关头：要么坚持“文革”的理论、路线、政策，中国人民将陷入苦难深渊；要么改弦更辙，否定“文革”的理论、路线、政策，重新开辟社会主义现代化建设的新道路，使中华民族自立于世界民族之林。党、国家、民族处于十字路口。我作为一个党员，一个理论工作者，理所当然地反对第一种前途，争取第二种前途。至此，我认识到必须批判“两个凡是”。中国的出路就在否定“两个凡是”。</a:t>
            </a:r>
            <a:r>
              <a:rPr lang="zh-CN" altLang="en-US" sz="2800" b="1">
                <a:solidFill>
                  <a:srgbClr val="C00000"/>
                </a:solidFill>
              </a:rPr>
              <a:t>否定“两个凡是”，才能彻底拨乱反正。经过了近半年的摸索，到1977年6月初，我才找到了拨乱反正的根本关键：批判“两个凡是”。</a:t>
            </a:r>
            <a:endParaRPr lang="zh-CN" altLang="en-US" sz="2800" b="1">
              <a:solidFill>
                <a:srgbClr val="C00000"/>
              </a:solidFill>
            </a:endParaRPr>
          </a:p>
          <a:p>
            <a:endParaRPr lang="zh-CN" altLang="en-US" sz="2800"/>
          </a:p>
          <a:p>
            <a:r>
              <a:rPr lang="zh-CN" altLang="en-US" sz="2800"/>
              <a:t>…………</a:t>
            </a: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46002" y="469728"/>
            <a:ext cx="10768552" cy="6123940"/>
          </a:xfrm>
          <a:prstGeom prst="rect">
            <a:avLst/>
          </a:prstGeom>
          <a:noFill/>
        </p:spPr>
        <p:txBody>
          <a:bodyPr wrap="square" rtlCol="0" anchor="t">
            <a:spAutoFit/>
          </a:bodyPr>
          <a:lstStyle/>
          <a:p>
            <a:r>
              <a:rPr lang="zh-CN" altLang="en-US" sz="2800">
                <a:sym typeface="+mn-ea"/>
              </a:rPr>
              <a:t>批判对象确定了，</a:t>
            </a:r>
            <a:r>
              <a:rPr lang="zh-CN" altLang="en-US" sz="2800" b="1">
                <a:solidFill>
                  <a:srgbClr val="C00000"/>
                </a:solidFill>
                <a:sym typeface="+mn-ea"/>
              </a:rPr>
              <a:t>究竟怎么批判呢?</a:t>
            </a:r>
            <a:r>
              <a:rPr lang="zh-CN" altLang="en-US" sz="2800">
                <a:sym typeface="+mn-ea"/>
              </a:rPr>
              <a:t>写篇批判“句句是真理"的文章，这种文章太多了，难以使人们获得新意，不会起多大作用，达不到否定“两个凡是”的目的。怎样才能有力地批判“两个凡是”呢?怎样才能使人抛弃“两个凡是”呢?必须提出科学的论点，与之对立。</a:t>
            </a:r>
            <a:endParaRPr lang="zh-CN" altLang="en-US" sz="2800"/>
          </a:p>
          <a:p>
            <a:endParaRPr lang="zh-CN" altLang="en-US" sz="2800"/>
          </a:p>
          <a:p>
            <a:r>
              <a:rPr lang="zh-CN" altLang="en-US" sz="2800">
                <a:sym typeface="+mn-ea"/>
              </a:rPr>
              <a:t>…………</a:t>
            </a:r>
            <a:endParaRPr lang="zh-CN" altLang="en-US" sz="2800"/>
          </a:p>
          <a:p>
            <a:endParaRPr lang="zh-CN" altLang="en-US" sz="2800"/>
          </a:p>
          <a:p>
            <a:r>
              <a:rPr lang="zh-CN" altLang="en-US" sz="2800">
                <a:sym typeface="+mn-ea"/>
              </a:rPr>
              <a:t>弄清了“两个凡是”的本质，再探索与之对立的正面观点就容易了，这时，我有两个选择，一是宣传“实践论”，一是宣传“实践是检验真理的标准”。经过反复研究，我选择了“实践是检验真理的标准"这个论点，批判“两个凡是”。 </a:t>
            </a:r>
            <a:endParaRPr lang="zh-CN" altLang="en-US" sz="2800"/>
          </a:p>
          <a:p>
            <a:endParaRPr lang="zh-CN" altLang="en-US" sz="2800"/>
          </a:p>
          <a:p>
            <a:r>
              <a:rPr lang="zh-CN" altLang="en-US" sz="2800">
                <a:sym typeface="+mn-ea"/>
              </a:rPr>
              <a:t>——胡福明《真理标准大讨论的序曲——谈实践标准一文的写作、修改和发表过程》</a:t>
            </a:r>
            <a:endParaRPr lang="zh-CN" altLang="en-US" sz="2800">
              <a:sym typeface="+mn-ea"/>
            </a:endParaRPr>
          </a:p>
        </p:txBody>
      </p:sp>
    </p:spTree>
  </p:cSld>
  <p:clrMapOvr>
    <a:masterClrMapping/>
  </p:clrMapOvr>
  <p:transition/>
  <p:timing/>
</p:sld>
</file>

<file path=ppt/tags/tag1.xml><?xml version="1.0" encoding="utf-8"?>
<p:tagLst xmlns:p="http://schemas.openxmlformats.org/presentationml/2006/main">
  <p:tag name="MH" val="20150816225314"/>
  <p:tag name="MH_LIBRARY" val="GRAPHIC"/>
  <p:tag name="MH_ORDER" val="1"/>
  <p:tag name="MH_TYPE" val="SubTitle"/>
</p:tagLst>
</file>

<file path=ppt/tags/tag2.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xml><?xml version="1.0" encoding="utf-8"?>
<p:tagLst xmlns:p="http://schemas.openxmlformats.org/presentationml/2006/main">
  <p:tag name="KSO_WM_UNIT_PLACING_PICTURE_USER_VIEWPORT" val="{&quot;height&quot;:5303,&quot;width&quot;:7287}"/>
</p:tagLst>
</file>

<file path=ppt/tags/tag4.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284</Paragraphs>
  <Slides>62</Slides>
  <Notes>6</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62</vt:i4>
      </vt:variant>
    </vt:vector>
  </HeadingPairs>
  <TitlesOfParts>
    <vt:vector baseType="lpstr" size="80">
      <vt:lpstr>Arial</vt:lpstr>
      <vt:lpstr>Arial Black</vt:lpstr>
      <vt:lpstr>宋体</vt:lpstr>
      <vt:lpstr>Calibri</vt:lpstr>
      <vt:lpstr>微软雅黑</vt:lpstr>
      <vt:lpstr>Times New Roman</vt:lpstr>
      <vt:lpstr>楷体</vt:lpstr>
      <vt:lpstr>Wingdings</vt:lpstr>
      <vt:lpstr>苏新诗古印宋简</vt:lpstr>
      <vt:lpstr>华文仿宋</vt:lpstr>
      <vt:lpstr>华文中宋</vt:lpstr>
      <vt:lpstr>方正中等线简体</vt:lpstr>
      <vt:lpstr>Courier New</vt:lpstr>
      <vt:lpstr>Adobe 黑体 Std R</vt:lpstr>
      <vt:lpstr>隶书</vt:lpstr>
      <vt:lpstr>仿宋</vt:lpstr>
      <vt:lpstr>Wingdings 2</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2022-10-08T15:37:53.548</cp:lastPrinted>
  <dcterms:created xsi:type="dcterms:W3CDTF">2022-10-08T15:37:53Z</dcterms:created>
  <dcterms:modified xsi:type="dcterms:W3CDTF">2022-10-08T07:37:55Z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