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58" r:id="rId5"/>
    <p:sldId id="260" r:id="rId6"/>
    <p:sldId id="268" r:id="rId7"/>
    <p:sldId id="261" r:id="rId8"/>
    <p:sldId id="262" r:id="rId9"/>
    <p:sldId id="274" r:id="rId10"/>
    <p:sldId id="272" r:id="rId11"/>
    <p:sldId id="271" r:id="rId12"/>
    <p:sldId id="266" r:id="rId13"/>
    <p:sldId id="278" r:id="rId1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882" y="-108"/>
      </p:cViewPr>
      <p:guideLst>
        <p:guide orient="horz" pos="2160"/>
        <p:guide pos="29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1508" name="日期占位符 2150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9" name="页脚占位符 2150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0" name="灯片编号占位符 2150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8.xml"/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slide" Target="slide10.xml"/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" name="矩形 35"/>
          <p:cNvSpPr/>
          <p:nvPr/>
        </p:nvSpPr>
        <p:spPr>
          <a:xfrm>
            <a:off x="0" y="3860800"/>
            <a:ext cx="9144000" cy="16557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1" name="文本框 4130"/>
          <p:cNvSpPr txBox="1"/>
          <p:nvPr/>
        </p:nvSpPr>
        <p:spPr>
          <a:xfrm>
            <a:off x="377825" y="4005263"/>
            <a:ext cx="8586788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7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散文诗二首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荷叶</a:t>
            </a:r>
            <a:r>
              <a:rPr lang="en-US" altLang="zh-CN" sz="4800" b="1">
                <a:latin typeface="Arial" panose="020B0604020202020204" pitchFamily="34" charset="0"/>
                <a:ea typeface="楷体" panose="02010609060101010101" pitchFamily="49" charset="-122"/>
              </a:rPr>
              <a:t>•</a:t>
            </a:r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母亲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971550" y="4868863"/>
            <a:ext cx="7056438" cy="0"/>
          </a:xfrm>
          <a:prstGeom prst="line">
            <a:avLst/>
          </a:prstGeom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53" name="文本框 4130"/>
          <p:cNvSpPr txBox="1"/>
          <p:nvPr/>
        </p:nvSpPr>
        <p:spPr>
          <a:xfrm>
            <a:off x="3419475" y="4973638"/>
            <a:ext cx="28082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RJ·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七年级语文上册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"/>
          <p:cNvSpPr/>
          <p:nvPr/>
        </p:nvSpPr>
        <p:spPr>
          <a:xfrm>
            <a:off x="323850" y="765175"/>
            <a:ext cx="8496300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    园里莲花很多，只择其中两朵来写，这里作者采用了什么表现手法？这样写有什么作用？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50" y="2205038"/>
            <a:ext cx="8496300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两朵莲花，一红一白，一谢一安然，以白衬红，更突出红莲在勇敢慈怜的荷叶荫庇下的幸福。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pic>
        <p:nvPicPr>
          <p:cNvPr id="19460" name="Picture 2" descr="http://userimage6.360doc.com/15/0103/08/14839562_201501030859240800.jpg"/>
          <p:cNvPicPr>
            <a:picLocks noChangeAspect="1"/>
          </p:cNvPicPr>
          <p:nvPr/>
        </p:nvPicPr>
        <p:blipFill>
          <a:blip r:embed="rId1"/>
          <a:srcRect l="10080"/>
          <a:stretch>
            <a:fillRect/>
          </a:stretch>
        </p:blipFill>
        <p:spPr>
          <a:xfrm>
            <a:off x="755650" y="3860800"/>
            <a:ext cx="3240088" cy="2401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4" descr="http://s4.sinaimg.cn/middle/6211934ft8612e4aa97b3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860800"/>
            <a:ext cx="3729037" cy="2474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323850" y="1916113"/>
            <a:ext cx="8569325" cy="316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Arial" panose="020B0604020202020204" pitchFamily="34" charset="0"/>
              </a:rPr>
              <a:t>        这是一篇借景写人、托荷赞母的散文，写荷花是为了写“我” ，写荷叶是为了写母亲 ，文中将“我” 比作 “风吹雨打的荷花” ；将母亲 比作“替荷花抵挡风雨的荷叶” ，歌颂了母亲对子女无私奉献的爱。 </a:t>
            </a:r>
            <a:endParaRPr lang="zh-CN" altLang="en-US" sz="2600" b="1" dirty="0">
              <a:latin typeface="Arial" panose="020B0604020202020204" pitchFamily="34" charset="0"/>
            </a:endParaRPr>
          </a:p>
        </p:txBody>
      </p:sp>
      <p:pic>
        <p:nvPicPr>
          <p:cNvPr id="19458" name="Picture 1" descr="D:\图库\图标2\图标\课堂小结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052513"/>
            <a:ext cx="2378075" cy="50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D:\图库\图标2\图标\随堂练习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765175"/>
            <a:ext cx="22479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矩形 2"/>
          <p:cNvSpPr/>
          <p:nvPr/>
        </p:nvSpPr>
        <p:spPr>
          <a:xfrm>
            <a:off x="395288" y="1700213"/>
            <a:ext cx="84248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这首散文诗是借助一种具体的形象来抒发对母亲的爱。你也可以用这种手法写一句话表达对母亲的爱。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4" name="文本框 29698"/>
          <p:cNvSpPr txBox="1"/>
          <p:nvPr/>
        </p:nvSpPr>
        <p:spPr>
          <a:xfrm>
            <a:off x="468313" y="4678363"/>
            <a:ext cx="8358188" cy="1450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lnSpc>
                <a:spcPct val="170000"/>
              </a:lnSpc>
              <a:buClrTx/>
              <a:buSzTx/>
              <a:buFontTx/>
              <a:defRPr/>
            </a:pPr>
            <a:r>
              <a:rPr kumimoji="0" lang="zh-CN" altLang="en-US" sz="2600" b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母亲，如果我是</a:t>
            </a:r>
            <a:r>
              <a:rPr kumimoji="0" lang="zh-CN" altLang="en-US" sz="2600" b="1" kern="1200" cap="none" spc="0" normalizeH="0" baseline="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＿</a:t>
            </a:r>
            <a:r>
              <a:rPr kumimoji="0" lang="zh-CN" altLang="en-US" sz="2600" b="1" u="sng" kern="1200" cap="none" spc="0" normalizeH="0" baseline="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</a:t>
            </a:r>
            <a:r>
              <a:rPr kumimoji="0" lang="zh-CN" altLang="en-US" sz="2600" b="1" kern="1200" cap="none" spc="0" normalizeH="0" baseline="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＿，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你就是</a:t>
            </a:r>
            <a:r>
              <a:rPr kumimoji="0" lang="zh-CN" altLang="en-US" sz="2600" b="1" kern="1200" cap="none" spc="0" normalizeH="0" baseline="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＿</a:t>
            </a:r>
            <a:r>
              <a:rPr kumimoji="0" lang="zh-CN" altLang="en-US" sz="2600" b="1" u="sng" kern="1200" cap="none" spc="0" normalizeH="0" baseline="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</a:t>
            </a:r>
            <a:r>
              <a:rPr kumimoji="0" lang="zh-CN" altLang="en-US" sz="2600" b="1" kern="1200" cap="none" spc="0" normalizeH="0" baseline="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＿，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除了你，谁</a:t>
            </a:r>
            <a:r>
              <a:rPr kumimoji="0" lang="zh-CN" altLang="en-US" sz="2600" b="1" u="sng" kern="1200" cap="none" spc="0" normalizeH="0" baseline="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＿＿              ＿＿</a:t>
            </a:r>
            <a:r>
              <a:rPr kumimoji="0" lang="zh-CN" altLang="en-US" sz="2600" b="1" kern="1200" cap="none" spc="0" normalizeH="0" baseline="0" noProof="1" smtClean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？</a:t>
            </a:r>
            <a:endParaRPr kumimoji="0" lang="zh-CN" altLang="en-US" sz="2600" b="1" kern="1200" cap="none" spc="0" normalizeH="0" baseline="0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29699"/>
          <p:cNvSpPr txBox="1"/>
          <p:nvPr/>
        </p:nvSpPr>
        <p:spPr>
          <a:xfrm>
            <a:off x="468313" y="3284538"/>
            <a:ext cx="8229600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en-US" sz="2600" b="1" kern="1200" cap="none" spc="0" normalizeH="0" baseline="0" noProof="1" smtClean="0">
                <a:solidFill>
                  <a:srgbClr val="0000FF"/>
                </a:solidFill>
                <a:latin typeface="+mn-ea"/>
                <a:ea typeface="+mn-ea"/>
                <a:cs typeface="+mn-ea"/>
              </a:rPr>
              <a:t>示例</a:t>
            </a:r>
            <a:r>
              <a:rPr kumimoji="0" lang="zh-CN" altLang="en-US" sz="2600" b="1" kern="1200" cap="none" spc="0" normalizeH="0" baseline="0" noProof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：</a:t>
            </a:r>
            <a:r>
              <a:rPr kumimoji="0" lang="zh-CN" altLang="en-US" sz="2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母亲，如果我是红莲，你就是荷叶，除了你，谁是我在无遮拦天空下的荫蔽？</a:t>
            </a:r>
            <a:endParaRPr kumimoji="0" lang="zh-CN" altLang="en-US" sz="26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938" y="4795838"/>
            <a:ext cx="1223962" cy="4921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水滴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788" y="4795838"/>
            <a:ext cx="935037" cy="4921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大海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TextBox 7"/>
          <p:cNvSpPr txBox="1"/>
          <p:nvPr/>
        </p:nvSpPr>
        <p:spPr>
          <a:xfrm>
            <a:off x="3059113" y="620713"/>
            <a:ext cx="4897437" cy="3698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350" y="5445125"/>
            <a:ext cx="3529013" cy="4914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600" b="1" kern="1200" cap="none" spc="0" normalizeH="0" baseline="0" noProof="1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是我奔流路程</a:t>
            </a:r>
            <a:r>
              <a:rPr kumimoji="0" lang="zh-CN" altLang="en-US" sz="2600" b="1" kern="1200" cap="none" spc="0" normalizeH="0" baseline="0" noProof="1" smtClean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中的依靠</a:t>
            </a:r>
            <a:endParaRPr kumimoji="0" lang="zh-CN" altLang="en-US" sz="2600" kern="1200" cap="none" spc="0" normalizeH="0" baseline="0" noProof="0" dirty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allAtOnce"/>
      <p:bldP spid="6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5"/>
          <p:cNvSpPr txBox="1"/>
          <p:nvPr/>
        </p:nvSpPr>
        <p:spPr>
          <a:xfrm>
            <a:off x="395288" y="1271588"/>
            <a:ext cx="6480175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冰心</a:t>
            </a:r>
            <a:r>
              <a:rPr lang="zh-CN" altLang="en-US" sz="2600" b="1" dirty="0">
                <a:latin typeface="宋体" panose="02010600030101010101" pitchFamily="2" charset="-122"/>
              </a:rPr>
              <a:t> </a:t>
            </a:r>
            <a:r>
              <a:rPr lang="en-US" altLang="zh-CN" sz="2600" b="1">
                <a:latin typeface="宋体" panose="02010600030101010101" pitchFamily="2" charset="-122"/>
              </a:rPr>
              <a:t>(1900</a:t>
            </a:r>
            <a:r>
              <a:rPr lang="zh-CN" altLang="en-US" sz="2600" b="1" dirty="0">
                <a:latin typeface="宋体" panose="02010600030101010101" pitchFamily="2" charset="-122"/>
              </a:rPr>
              <a:t>－</a:t>
            </a:r>
            <a:r>
              <a:rPr lang="en-US" altLang="zh-CN" sz="2600" b="1">
                <a:latin typeface="宋体" panose="02010600030101010101" pitchFamily="2" charset="-122"/>
              </a:rPr>
              <a:t>1999)</a:t>
            </a:r>
            <a:r>
              <a:rPr lang="zh-CN" altLang="en-US" sz="2600" b="1" dirty="0">
                <a:latin typeface="宋体" panose="02010600030101010101" pitchFamily="2" charset="-122"/>
              </a:rPr>
              <a:t>，原名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谢婉莹</a:t>
            </a:r>
            <a:r>
              <a:rPr lang="zh-CN" altLang="en-US" sz="2600" b="1" dirty="0">
                <a:latin typeface="宋体" panose="02010600030101010101" pitchFamily="2" charset="-122"/>
              </a:rPr>
              <a:t>，中国现代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著名女作家，儿童文学家</a:t>
            </a:r>
            <a:r>
              <a:rPr lang="zh-CN" altLang="en-US" sz="2600" b="1" dirty="0">
                <a:latin typeface="宋体" panose="02010600030101010101" pitchFamily="2" charset="-122"/>
              </a:rPr>
              <a:t>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403225" y="2509838"/>
            <a:ext cx="5608638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代表作有：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散文集</a:t>
            </a:r>
            <a:r>
              <a:rPr lang="en-US" altLang="zh-CN" sz="2600" b="1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寄小读者</a:t>
            </a:r>
            <a:r>
              <a:rPr lang="en-US" altLang="zh-CN" sz="2600" b="1">
                <a:latin typeface="宋体" panose="02010600030101010101" pitchFamily="2" charset="-122"/>
              </a:rPr>
              <a:t>》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600" b="1">
                <a:latin typeface="宋体" panose="02010600030101010101" pitchFamily="2" charset="-122"/>
              </a:rPr>
              <a:t>          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诗集</a:t>
            </a:r>
            <a:r>
              <a:rPr lang="en-US" altLang="zh-CN" sz="2600" b="1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繁星》</a:t>
            </a:r>
            <a:r>
              <a:rPr lang="en-US" altLang="zh-CN" sz="2600" b="1">
                <a:latin typeface="宋体" panose="02010600030101010101" pitchFamily="2" charset="-122"/>
              </a:rPr>
              <a:t>《</a:t>
            </a:r>
            <a:r>
              <a:rPr lang="zh-CN" altLang="en-US" sz="2600" b="1" dirty="0">
                <a:latin typeface="宋体" panose="02010600030101010101" pitchFamily="2" charset="-122"/>
              </a:rPr>
              <a:t>春水</a:t>
            </a:r>
            <a:r>
              <a:rPr lang="en-US" altLang="zh-CN" sz="2600" b="1">
                <a:latin typeface="宋体" panose="02010600030101010101" pitchFamily="2" charset="-122"/>
              </a:rPr>
              <a:t>》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051050" y="3959225"/>
            <a:ext cx="6948488" cy="2493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冰心的创作内容大致包括：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母爱、童真、自然</a:t>
            </a:r>
            <a:r>
              <a:rPr lang="zh-CN" altLang="en-US" sz="2600" b="1" dirty="0">
                <a:latin typeface="宋体" panose="02010600030101010101" pitchFamily="2" charset="-122"/>
              </a:rPr>
              <a:t>三个方面。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以宣扬“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爱的哲学</a:t>
            </a:r>
            <a:r>
              <a:rPr lang="zh-CN" altLang="en-US" sz="2600" b="1" dirty="0">
                <a:latin typeface="宋体" panose="02010600030101010101" pitchFamily="2" charset="-122"/>
              </a:rPr>
              <a:t>”著称，而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母爱</a:t>
            </a:r>
            <a:r>
              <a:rPr lang="zh-CN" altLang="en-US" sz="2600" b="1" dirty="0">
                <a:latin typeface="宋体" panose="02010600030101010101" pitchFamily="2" charset="-122"/>
              </a:rPr>
              <a:t>，就是“爱的哲学”的根本出发点。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5124" name="Picture 8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959225"/>
            <a:ext cx="1727200" cy="249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9" descr="图片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1125538"/>
            <a:ext cx="1797050" cy="248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" y="469900"/>
            <a:ext cx="2247900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2007730202117464_2[1]"/>
          <p:cNvPicPr>
            <a:picLocks noChangeAspect="1"/>
          </p:cNvPicPr>
          <p:nvPr/>
        </p:nvPicPr>
        <p:blipFill>
          <a:blip r:embed="rId1"/>
          <a:srcRect t="2617" b="4861"/>
          <a:stretch>
            <a:fillRect/>
          </a:stretch>
        </p:blipFill>
        <p:spPr>
          <a:xfrm>
            <a:off x="684213" y="765175"/>
            <a:ext cx="3500437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8" descr="a500a6b40466970d89f447bab21358a8"/>
          <p:cNvPicPr>
            <a:picLocks noChangeAspect="1"/>
          </p:cNvPicPr>
          <p:nvPr/>
        </p:nvPicPr>
        <p:blipFill>
          <a:blip r:embed="rId2"/>
          <a:srcRect b="4353"/>
          <a:stretch>
            <a:fillRect/>
          </a:stretch>
        </p:blipFill>
        <p:spPr>
          <a:xfrm>
            <a:off x="4932363" y="1844675"/>
            <a:ext cx="3527425" cy="304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图片1"/>
          <p:cNvPicPr>
            <a:picLocks noChangeAspect="1"/>
          </p:cNvPicPr>
          <p:nvPr/>
        </p:nvPicPr>
        <p:blipFill>
          <a:blip r:embed="rId3"/>
          <a:srcRect l="6537" t="6975" r="7047" b="7173"/>
          <a:stretch>
            <a:fillRect/>
          </a:stretch>
        </p:blipFill>
        <p:spPr>
          <a:xfrm>
            <a:off x="684213" y="3429000"/>
            <a:ext cx="3667125" cy="2822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Rectangle 8"/>
          <p:cNvSpPr/>
          <p:nvPr/>
        </p:nvSpPr>
        <p:spPr>
          <a:xfrm>
            <a:off x="179388" y="1196975"/>
            <a:ext cx="4175125" cy="46085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花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瑞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    ）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菡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    ）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萏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    ）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攲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    ）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斜：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遮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    ）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拦：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荫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    ）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蔽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    ）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徘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    ）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徊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（    ）</a:t>
            </a: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7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7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 Box 9"/>
          <p:cNvSpPr txBox="1"/>
          <p:nvPr/>
        </p:nvSpPr>
        <p:spPr>
          <a:xfrm>
            <a:off x="1258888" y="1412875"/>
            <a:ext cx="71596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err="1">
                <a:solidFill>
                  <a:srgbClr val="FF0000"/>
                </a:solidFill>
                <a:latin typeface="宋体" panose="02010600030101010101" pitchFamily="2" charset="-122"/>
              </a:rPr>
              <a:t>ruì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en-US" altLang="zh-CN" sz="2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 Box 12"/>
          <p:cNvSpPr txBox="1"/>
          <p:nvPr/>
        </p:nvSpPr>
        <p:spPr>
          <a:xfrm>
            <a:off x="971550" y="2060575"/>
            <a:ext cx="7080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err="1">
                <a:solidFill>
                  <a:srgbClr val="FF0000"/>
                </a:solidFill>
                <a:latin typeface="宋体" panose="02010600030101010101" pitchFamily="2" charset="-122"/>
              </a:rPr>
              <a:t>hàn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20" name="Text Box 16"/>
          <p:cNvSpPr txBox="1"/>
          <p:nvPr/>
        </p:nvSpPr>
        <p:spPr>
          <a:xfrm>
            <a:off x="1003300" y="2711450"/>
            <a:ext cx="68897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600" b="1" err="1">
                <a:solidFill>
                  <a:srgbClr val="FF0000"/>
                </a:solidFill>
                <a:latin typeface="宋体" panose="02010600030101010101" pitchFamily="2" charset="-122"/>
              </a:rPr>
              <a:t>qī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Text Box 17"/>
          <p:cNvSpPr txBox="1"/>
          <p:nvPr/>
        </p:nvSpPr>
        <p:spPr>
          <a:xfrm>
            <a:off x="900113" y="3430588"/>
            <a:ext cx="79216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err="1">
                <a:solidFill>
                  <a:srgbClr val="FF0000"/>
                </a:solidFill>
                <a:latin typeface="宋体" panose="02010600030101010101" pitchFamily="2" charset="-122"/>
              </a:rPr>
              <a:t>zhē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 Box 18"/>
          <p:cNvSpPr txBox="1"/>
          <p:nvPr/>
        </p:nvSpPr>
        <p:spPr>
          <a:xfrm>
            <a:off x="3798888" y="4078288"/>
            <a:ext cx="4373562" cy="493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en-US" altLang="zh-CN" sz="2600" b="1">
                <a:latin typeface="宋体" panose="02010600030101010101" pitchFamily="2" charset="-122"/>
              </a:rPr>
              <a:t> ①</a:t>
            </a:r>
            <a:r>
              <a:rPr lang="zh-CN" altLang="en-US" sz="2600" b="1" dirty="0">
                <a:latin typeface="宋体" panose="02010600030101010101" pitchFamily="2" charset="-122"/>
              </a:rPr>
              <a:t>（树叶）遮蔽；②隐蔽。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23" name="Text Box 19"/>
          <p:cNvSpPr txBox="1"/>
          <p:nvPr/>
        </p:nvSpPr>
        <p:spPr>
          <a:xfrm>
            <a:off x="2627313" y="1423988"/>
            <a:ext cx="374491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latin typeface="宋体" panose="02010600030101010101" pitchFamily="2" charset="-122"/>
              </a:rPr>
              <a:t>指花带来的好兆头。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95738" y="4654550"/>
            <a:ext cx="46085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600" b="1">
                <a:latin typeface="宋体" panose="02010600030101010101" pitchFamily="2" charset="-122"/>
              </a:rPr>
              <a:t>①</a:t>
            </a:r>
            <a:r>
              <a:rPr lang="zh-CN" altLang="en-US" sz="2600" b="1" dirty="0">
                <a:latin typeface="宋体" panose="02010600030101010101" pitchFamily="2" charset="-122"/>
              </a:rPr>
              <a:t>在一个地方来回地走；</a:t>
            </a:r>
            <a:endParaRPr lang="zh-CN" altLang="en-US" sz="26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②比喻犹豫不决。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3779838" y="2060575"/>
            <a:ext cx="5688012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荷花的别称，文中指红莲含苞未放。</a:t>
            </a:r>
            <a:endParaRPr lang="zh-CN" altLang="en-US" sz="2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2627313" y="2711450"/>
            <a:ext cx="2363787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倾斜，歪斜。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 </a:t>
            </a:r>
            <a:endParaRPr lang="zh-CN" altLang="en-US" sz="2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3"/>
          <p:cNvSpPr txBox="1"/>
          <p:nvPr/>
        </p:nvSpPr>
        <p:spPr>
          <a:xfrm>
            <a:off x="2700338" y="3430588"/>
            <a:ext cx="2193925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600" b="1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遮挡，阻挡。</a:t>
            </a:r>
            <a:endParaRPr lang="zh-CN" altLang="en-US" sz="2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文本框 4"/>
          <p:cNvSpPr txBox="1"/>
          <p:nvPr/>
        </p:nvSpPr>
        <p:spPr>
          <a:xfrm>
            <a:off x="900113" y="4090988"/>
            <a:ext cx="614680" cy="4914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err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y</a:t>
            </a:r>
            <a:r>
              <a:rPr lang="en-US" altLang="zh-CN" sz="26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ī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n</a:t>
            </a:r>
            <a:endParaRPr lang="zh-CN" altLang="en-US" sz="2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文本框 5"/>
          <p:cNvSpPr txBox="1"/>
          <p:nvPr/>
        </p:nvSpPr>
        <p:spPr>
          <a:xfrm>
            <a:off x="900113" y="4727575"/>
            <a:ext cx="690562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err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pái</a:t>
            </a:r>
            <a:endParaRPr lang="en-US" altLang="zh-CN" sz="2600" b="1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0" name="Text Box 12"/>
          <p:cNvSpPr txBox="1"/>
          <p:nvPr/>
        </p:nvSpPr>
        <p:spPr>
          <a:xfrm>
            <a:off x="2555875" y="2060575"/>
            <a:ext cx="792163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err="1">
                <a:solidFill>
                  <a:srgbClr val="FF0000"/>
                </a:solidFill>
                <a:latin typeface="宋体" panose="02010600030101010101" pitchFamily="2" charset="-122"/>
              </a:rPr>
              <a:t>dàn</a:t>
            </a:r>
            <a:r>
              <a:rPr lang="en-US" altLang="zh-CN" sz="2600" b="1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sp>
        <p:nvSpPr>
          <p:cNvPr id="31" name="文本框 4"/>
          <p:cNvSpPr txBox="1"/>
          <p:nvPr/>
        </p:nvSpPr>
        <p:spPr>
          <a:xfrm>
            <a:off x="2700338" y="4078288"/>
            <a:ext cx="520700" cy="493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err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bì</a:t>
            </a:r>
            <a:endParaRPr lang="zh-CN" altLang="en-US" sz="2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文本框 5"/>
          <p:cNvSpPr txBox="1"/>
          <p:nvPr/>
        </p:nvSpPr>
        <p:spPr>
          <a:xfrm>
            <a:off x="2555875" y="4727575"/>
            <a:ext cx="858838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600" b="1" err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huái</a:t>
            </a:r>
            <a:endParaRPr lang="en-US" altLang="zh-CN" sz="2600" b="1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6161" name="Picture 1" descr="D:\图库\图标2\图标\字词积累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549275"/>
            <a:ext cx="2247900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6"/>
          <p:cNvSpPr txBox="1"/>
          <p:nvPr/>
        </p:nvSpPr>
        <p:spPr>
          <a:xfrm>
            <a:off x="4284663" y="2520950"/>
            <a:ext cx="4418012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母亲啊！你是荷叶，我是红莲。心中的雨点来了，</a:t>
            </a:r>
            <a:r>
              <a:rPr lang="zh-CN" altLang="en-US" sz="2600" b="1" u="sng" dirty="0">
                <a:latin typeface="宋体" panose="02010600030101010101" pitchFamily="2" charset="-122"/>
              </a:rPr>
              <a:t>除了你，谁是我在无遮拦天空下的荫蔽？</a:t>
            </a:r>
            <a:r>
              <a:rPr lang="zh-CN" altLang="en-US" sz="2600" b="1" dirty="0">
                <a:latin typeface="宋体" panose="02010600030101010101" pitchFamily="2" charset="-122"/>
              </a:rPr>
              <a:t> </a:t>
            </a:r>
            <a:endParaRPr lang="zh-CN" altLang="en-US" sz="2600" b="1" dirty="0">
              <a:latin typeface="宋体" panose="02010600030101010101" pitchFamily="2" charset="-122"/>
            </a:endParaRPr>
          </a:p>
        </p:txBody>
      </p:sp>
      <p:pic>
        <p:nvPicPr>
          <p:cNvPr id="14338" name="Picture 11" descr="888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404813"/>
            <a:ext cx="2879725" cy="3324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Line 14"/>
          <p:cNvSpPr/>
          <p:nvPr/>
        </p:nvSpPr>
        <p:spPr>
          <a:xfrm>
            <a:off x="5076825" y="3744913"/>
            <a:ext cx="1582738" cy="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6" name="Picture 18" descr="MasterPiecel15892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3946525"/>
            <a:ext cx="3497263" cy="2651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7"/>
          <p:cNvGrpSpPr/>
          <p:nvPr/>
        </p:nvGrpSpPr>
        <p:grpSpPr>
          <a:xfrm>
            <a:off x="4427538" y="1152525"/>
            <a:ext cx="2351087" cy="1347788"/>
            <a:chOff x="0" y="0"/>
            <a:chExt cx="1872" cy="1806"/>
          </a:xfrm>
        </p:grpSpPr>
        <p:sp>
          <p:nvSpPr>
            <p:cNvPr id="14342" name="AutoShape 24"/>
            <p:cNvSpPr/>
            <p:nvPr/>
          </p:nvSpPr>
          <p:spPr>
            <a:xfrm>
              <a:off x="0" y="0"/>
              <a:ext cx="1872" cy="1806"/>
            </a:xfrm>
            <a:prstGeom prst="wedgeEllipseCallout">
              <a:avLst>
                <a:gd name="adj1" fmla="val 1269"/>
                <a:gd name="adj2" fmla="val 101463"/>
              </a:avLst>
            </a:prstGeom>
            <a:solidFill>
              <a:srgbClr val="FFFFFF"/>
            </a:solidFill>
            <a:ln w="635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endPara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343" name="Text Box 25"/>
            <p:cNvSpPr txBox="1"/>
            <p:nvPr/>
          </p:nvSpPr>
          <p:spPr>
            <a:xfrm>
              <a:off x="135" y="193"/>
              <a:ext cx="1666" cy="14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2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象征着人生路上的风雨、坎坷、磨难。</a:t>
              </a:r>
              <a:endPara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1" descr="D:\图库\图标2\图标\整体感知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692150"/>
            <a:ext cx="22479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Y"/>
          <p:cNvPicPr>
            <a:picLocks noChangeAspect="1"/>
          </p:cNvPicPr>
          <p:nvPr/>
        </p:nvPicPr>
        <p:blipFill>
          <a:blip r:embed="rId2"/>
          <a:srcRect b="3769"/>
          <a:stretch>
            <a:fillRect/>
          </a:stretch>
        </p:blipFill>
        <p:spPr>
          <a:xfrm>
            <a:off x="468313" y="2133600"/>
            <a:ext cx="2997200" cy="320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635375" y="1853883"/>
            <a:ext cx="5184775" cy="314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600" b="1" dirty="0">
                <a:latin typeface="宋体" panose="02010600030101010101" pitchFamily="2" charset="-122"/>
              </a:rPr>
              <a:t>    课文的重点是写红莲。文章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四次写看到红莲</a:t>
            </a:r>
            <a:r>
              <a:rPr lang="en-US" altLang="zh-CN" sz="2600" b="1">
                <a:latin typeface="宋体" panose="02010600030101010101" pitchFamily="2" charset="-122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</a:rPr>
              <a:t>当时的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环境</a:t>
            </a:r>
            <a:r>
              <a:rPr lang="zh-CN" altLang="en-US" sz="2600" b="1" dirty="0">
                <a:latin typeface="宋体" panose="02010600030101010101" pitchFamily="2" charset="-122"/>
              </a:rPr>
              <a:t>是怎样的</a:t>
            </a:r>
            <a:r>
              <a:rPr lang="en-US" altLang="zh-CN" sz="2600" b="1">
                <a:latin typeface="宋体" panose="02010600030101010101" pitchFamily="2" charset="-122"/>
              </a:rPr>
              <a:t>? 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红莲的形态如何</a:t>
            </a:r>
            <a:r>
              <a:rPr lang="zh-CN" altLang="en-US" sz="2600" b="1" dirty="0">
                <a:latin typeface="宋体" panose="02010600030101010101" pitchFamily="2" charset="-122"/>
              </a:rPr>
              <a:t>呢</a:t>
            </a:r>
            <a:r>
              <a:rPr lang="en-US" altLang="zh-CN" sz="2600" b="1">
                <a:latin typeface="宋体" panose="02010600030101010101" pitchFamily="2" charset="-122"/>
              </a:rPr>
              <a:t>? </a:t>
            </a:r>
            <a:r>
              <a:rPr lang="zh-CN" altLang="en-US" sz="2600" b="1" dirty="0">
                <a:latin typeface="宋体" panose="02010600030101010101" pitchFamily="2" charset="-122"/>
              </a:rPr>
              <a:t>作者的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</a:rPr>
              <a:t>心境</a:t>
            </a:r>
            <a:r>
              <a:rPr lang="zh-CN" altLang="en-US" sz="2600" b="1" dirty="0">
                <a:latin typeface="宋体" panose="02010600030101010101" pitchFamily="2" charset="-122"/>
              </a:rPr>
              <a:t>又是怎样的</a:t>
            </a:r>
            <a:r>
              <a:rPr lang="en-US" altLang="zh-CN" sz="2600" b="1">
                <a:latin typeface="宋体" panose="02010600030101010101" pitchFamily="2" charset="-122"/>
              </a:rPr>
              <a:t>?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Group 51"/>
          <p:cNvGraphicFramePr>
            <a:graphicFrameLocks noGrp="1"/>
          </p:cNvGraphicFramePr>
          <p:nvPr/>
        </p:nvGraphicFramePr>
        <p:xfrm>
          <a:off x="323850" y="981075"/>
          <a:ext cx="8534400" cy="5124450"/>
        </p:xfrm>
        <a:graphic>
          <a:graphicData uri="http://schemas.openxmlformats.org/drawingml/2006/table">
            <a:tbl>
              <a:tblPr/>
              <a:tblGrid>
                <a:gridCol w="1263650"/>
                <a:gridCol w="1692275"/>
                <a:gridCol w="1692275"/>
                <a:gridCol w="1905000"/>
                <a:gridCol w="1981200"/>
              </a:tblGrid>
              <a:tr h="792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环境</a:t>
                      </a: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红莲</a:t>
                      </a: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心境</a:t>
                      </a: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25" name="Text Box 46">
            <a:hlinkClick r:id="rId2" action="ppaction://hlinksldjump"/>
          </p:cNvPr>
          <p:cNvSpPr txBox="1"/>
          <p:nvPr/>
        </p:nvSpPr>
        <p:spPr>
          <a:xfrm>
            <a:off x="1695450" y="1147763"/>
            <a:ext cx="144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第一次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26" name="Text Box 47">
            <a:hlinkClick r:id="rId3" action="ppaction://hlinksldjump"/>
          </p:cNvPr>
          <p:cNvSpPr txBox="1"/>
          <p:nvPr/>
        </p:nvSpPr>
        <p:spPr>
          <a:xfrm>
            <a:off x="3371850" y="1147763"/>
            <a:ext cx="144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第二次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27" name="Text Box 48">
            <a:hlinkClick r:id="rId4" action="ppaction://hlinksldjump"/>
          </p:cNvPr>
          <p:cNvSpPr txBox="1"/>
          <p:nvPr/>
        </p:nvSpPr>
        <p:spPr>
          <a:xfrm>
            <a:off x="5200650" y="1147763"/>
            <a:ext cx="144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第三次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28" name="Text Box 49"/>
          <p:cNvSpPr txBox="1"/>
          <p:nvPr/>
        </p:nvSpPr>
        <p:spPr>
          <a:xfrm>
            <a:off x="7105650" y="1147763"/>
            <a:ext cx="144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第四次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Group 5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23850" y="981075"/>
          <a:ext cx="8534400" cy="5195888"/>
        </p:xfrm>
        <a:graphic>
          <a:graphicData uri="http://schemas.openxmlformats.org/drawingml/2006/table">
            <a:tbl>
              <a:tblPr/>
              <a:tblGrid>
                <a:gridCol w="1263650"/>
                <a:gridCol w="1692275"/>
                <a:gridCol w="1692275"/>
                <a:gridCol w="1905000"/>
                <a:gridCol w="1981200"/>
              </a:tblGrid>
              <a:tr h="8640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环境</a:t>
                      </a: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4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红莲</a:t>
                      </a: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3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心境</a:t>
                      </a: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 Box 34"/>
          <p:cNvSpPr txBox="1"/>
          <p:nvPr/>
        </p:nvSpPr>
        <p:spPr>
          <a:xfrm>
            <a:off x="1530350" y="2212975"/>
            <a:ext cx="1817688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繁杂的雨声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浓阴的天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35"/>
          <p:cNvSpPr txBox="1"/>
          <p:nvPr/>
        </p:nvSpPr>
        <p:spPr>
          <a:xfrm>
            <a:off x="1476375" y="3716338"/>
            <a:ext cx="19018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开满 亭亭</a:t>
            </a:r>
            <a:r>
              <a:rPr lang="zh-CN" altLang="en-US" sz="2400" dirty="0">
                <a:latin typeface="Arial" panose="020B0604020202020204" pitchFamily="34" charset="0"/>
              </a:rPr>
              <a:t> 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algn="ctr"/>
            <a:r>
              <a:rPr lang="zh-CN" altLang="en-US" b="1" i="1" dirty="0">
                <a:latin typeface="Arial" panose="020B0604020202020204" pitchFamily="34" charset="0"/>
              </a:rPr>
              <a:t>（白莲已经凋谢）</a:t>
            </a:r>
            <a:endParaRPr lang="zh-CN" altLang="en-US" b="1" i="1" dirty="0">
              <a:latin typeface="Arial" panose="020B0604020202020204" pitchFamily="34" charset="0"/>
            </a:endParaRPr>
          </a:p>
        </p:txBody>
      </p:sp>
      <p:sp>
        <p:nvSpPr>
          <p:cNvPr id="5" name="Text Box 36"/>
          <p:cNvSpPr txBox="1"/>
          <p:nvPr/>
        </p:nvSpPr>
        <p:spPr>
          <a:xfrm>
            <a:off x="2054225" y="5321300"/>
            <a:ext cx="8604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烦闷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Text Box 37"/>
          <p:cNvSpPr txBox="1"/>
          <p:nvPr/>
        </p:nvSpPr>
        <p:spPr>
          <a:xfrm>
            <a:off x="2990850" y="2212975"/>
            <a:ext cx="226536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雷声作了 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雨愈下愈大 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38"/>
          <p:cNvSpPr txBox="1"/>
          <p:nvPr/>
        </p:nvSpPr>
        <p:spPr>
          <a:xfrm>
            <a:off x="3449638" y="3797300"/>
            <a:ext cx="1487487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左右攲斜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 Box 39"/>
          <p:cNvSpPr txBox="1"/>
          <p:nvPr/>
        </p:nvSpPr>
        <p:spPr>
          <a:xfrm>
            <a:off x="3524250" y="5321300"/>
            <a:ext cx="12715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不适意 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 Box 41"/>
          <p:cNvSpPr txBox="1"/>
          <p:nvPr/>
        </p:nvSpPr>
        <p:spPr>
          <a:xfrm>
            <a:off x="7029450" y="3873500"/>
            <a:ext cx="1482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不摇动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42"/>
          <p:cNvSpPr txBox="1"/>
          <p:nvPr/>
        </p:nvSpPr>
        <p:spPr>
          <a:xfrm>
            <a:off x="4819650" y="5381625"/>
            <a:ext cx="22669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不宁的心绪散尽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Box 43">
            <a:hlinkClick r:id="rId2" action="ppaction://hlinksldjump"/>
          </p:cNvPr>
          <p:cNvSpPr txBox="1"/>
          <p:nvPr/>
        </p:nvSpPr>
        <p:spPr>
          <a:xfrm>
            <a:off x="6875463" y="5405438"/>
            <a:ext cx="20526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深深地受了感动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44"/>
          <p:cNvSpPr txBox="1"/>
          <p:nvPr/>
        </p:nvSpPr>
        <p:spPr>
          <a:xfrm>
            <a:off x="5100638" y="3781425"/>
            <a:ext cx="14874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在大荷叶的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覆盖下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Box 45"/>
          <p:cNvSpPr txBox="1"/>
          <p:nvPr/>
        </p:nvSpPr>
        <p:spPr>
          <a:xfrm>
            <a:off x="6724650" y="2273300"/>
            <a:ext cx="221615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雨势并不减退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勇敢慈怜的荷叶上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聚了些水珠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61" name="Text Box 46">
            <a:hlinkClick r:id="rId3" action="ppaction://hlinksldjump"/>
          </p:cNvPr>
          <p:cNvSpPr txBox="1"/>
          <p:nvPr/>
        </p:nvSpPr>
        <p:spPr>
          <a:xfrm>
            <a:off x="1695450" y="1160463"/>
            <a:ext cx="144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第一次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62" name="Text Box 47">
            <a:hlinkClick r:id="rId4" action="ppaction://hlinksldjump"/>
          </p:cNvPr>
          <p:cNvSpPr txBox="1"/>
          <p:nvPr/>
        </p:nvSpPr>
        <p:spPr>
          <a:xfrm>
            <a:off x="3371850" y="1160463"/>
            <a:ext cx="144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第二次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63" name="Text Box 48">
            <a:hlinkClick r:id="rId5" action="ppaction://hlinksldjump"/>
          </p:cNvPr>
          <p:cNvSpPr txBox="1"/>
          <p:nvPr/>
        </p:nvSpPr>
        <p:spPr>
          <a:xfrm>
            <a:off x="5200650" y="1160463"/>
            <a:ext cx="144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第三次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64" name="Text Box 49"/>
          <p:cNvSpPr txBox="1"/>
          <p:nvPr/>
        </p:nvSpPr>
        <p:spPr>
          <a:xfrm>
            <a:off x="7105650" y="1160463"/>
            <a:ext cx="144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第四次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 Box 50"/>
          <p:cNvSpPr txBox="1"/>
          <p:nvPr/>
        </p:nvSpPr>
        <p:spPr>
          <a:xfrm>
            <a:off x="4647565" y="2212975"/>
            <a:ext cx="21399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400" b="1" i="1" dirty="0">
                <a:solidFill>
                  <a:srgbClr val="FF0000"/>
                </a:solidFill>
                <a:latin typeface="Arial" panose="020B0604020202020204" pitchFamily="34" charset="0"/>
              </a:rPr>
              <a:t>（雨肆意地下着）</a:t>
            </a:r>
            <a:endParaRPr lang="zh-CN" altLang="en-US" sz="2400" b="1" i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9" grpId="0"/>
      <p:bldP spid="13" grpId="0"/>
      <p:bldP spid="11" grpId="0"/>
      <p:bldP spid="14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1" descr="D:\图库\图标2\图标\写法探究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825" y="692150"/>
            <a:ext cx="224790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28673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75" y="3789363"/>
            <a:ext cx="3587750" cy="271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28674"/>
          <p:cNvSpPr txBox="1"/>
          <p:nvPr/>
        </p:nvSpPr>
        <p:spPr>
          <a:xfrm>
            <a:off x="395288" y="1557338"/>
            <a:ext cx="5545137" cy="492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作者是怎样托物寄情，以花喻人的？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28675"/>
          <p:cNvSpPr txBox="1"/>
          <p:nvPr/>
        </p:nvSpPr>
        <p:spPr>
          <a:xfrm>
            <a:off x="354013" y="2208213"/>
            <a:ext cx="8539162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“荷花”是“我”；“荷叶”是母亲。作者要表达的感情是：母爱博大无边，伟大无穷。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TABLE_BEAUTIFY" val="smartTable{3a6c6bd8-89f1-4ee6-b7d1-bc0620c31180}"/>
</p:tagLst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WPS 演示</Application>
  <PresentationFormat>在屏幕上显示</PresentationFormat>
  <Paragraphs>139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鸢尾</cp:lastModifiedBy>
  <cp:revision>48</cp:revision>
  <dcterms:created xsi:type="dcterms:W3CDTF">2017-02-18T06:44:12Z</dcterms:created>
  <dcterms:modified xsi:type="dcterms:W3CDTF">2020-10-29T00:39:08Z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