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3" r:id="rId2"/>
  </p:sldMasterIdLst>
  <p:sldIdLst>
    <p:sldId id="257" r:id="rId3"/>
    <p:sldId id="281" r:id="rId4"/>
    <p:sldId id="318" r:id="rId5"/>
    <p:sldId id="320" r:id="rId6"/>
    <p:sldId id="321" r:id="rId7"/>
    <p:sldId id="322" r:id="rId8"/>
    <p:sldId id="325" r:id="rId9"/>
    <p:sldId id="283" r:id="rId10"/>
    <p:sldId id="303" r:id="rId11"/>
    <p:sldId id="304" r:id="rId12"/>
    <p:sldId id="305" r:id="rId13"/>
    <p:sldId id="286" r:id="rId14"/>
    <p:sldId id="326" r:id="rId15"/>
    <p:sldId id="332" r:id="rId16"/>
    <p:sldId id="327" r:id="rId17"/>
    <p:sldId id="333" r:id="rId18"/>
    <p:sldId id="287" r:id="rId19"/>
    <p:sldId id="293" r:id="rId20"/>
    <p:sldId id="294" r:id="rId21"/>
    <p:sldId id="295" r:id="rId22"/>
    <p:sldId id="296" r:id="rId23"/>
    <p:sldId id="297" r:id="rId24"/>
    <p:sldId id="298" r:id="rId25"/>
    <p:sldId id="331" r:id="rId26"/>
    <p:sldId id="335" r:id="rId27"/>
    <p:sldId id="334" r:id="rId28"/>
    <p:sldId id="302" r:id="rId29"/>
  </p:sldIdLst>
  <p:sldSz cx="9144000" cy="6858000" type="screen4x3"/>
  <p:notesSz cx="6858000" cy="9144000"/>
  <p:custDataLst>
    <p:tags r:id="rId30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948" y="-114"/>
      </p:cViewPr>
      <p:guideLst>
        <p:guide orient="horz" pos="216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199" cy="76199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tags" Target="tags/tag2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848600" cy="54864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352800" y="6324600"/>
            <a:ext cx="2057400" cy="3048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bl">
  <p:cSld name="标题和表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Media">
  <p:cSld name="标题，文本与媒体剪辑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 spd="slow">
    <p:wedge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848600" cy="54864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352800" y="6324600"/>
            <a:ext cx="2057400" cy="3048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bl">
  <p:cSld name="标题和表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zh-CN" altLang="zh-CN">
                <a:solidFill>
                  <a:srgbClr val="000000"/>
                </a:solidFill>
              </a:rPr>
              <a:t/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Media">
  <p:cSld name="标题，文本与媒体剪辑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 spd="slow">
    <p:wedg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image" Target="file:///D:\qq&#25991;&#20214;\712321467\Image\C2C\Image2\%7b75232B38-A165-1FB7-499C-2E1C792CACB5%7d.png" TargetMode="External" /><Relationship Id="rId16" Type="http://schemas.openxmlformats.org/officeDocument/2006/relationships/image" Target="../media/image1.png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24.xml" /><Relationship Id="rId11" Type="http://schemas.openxmlformats.org/officeDocument/2006/relationships/slideLayout" Target="../slideLayouts/slideLayout25.xml" /><Relationship Id="rId12" Type="http://schemas.openxmlformats.org/officeDocument/2006/relationships/slideLayout" Target="../slideLayouts/slideLayout26.xml" /><Relationship Id="rId13" Type="http://schemas.openxmlformats.org/officeDocument/2006/relationships/slideLayout" Target="../slideLayouts/slideLayout27.xml" /><Relationship Id="rId14" Type="http://schemas.openxmlformats.org/officeDocument/2006/relationships/slideLayout" Target="../slideLayouts/slideLayout28.xml" /><Relationship Id="rId15" Type="http://schemas.openxmlformats.org/officeDocument/2006/relationships/image" Target="file:///D:\qq&#25991;&#20214;\712321467\Image\C2C\Image2\%7b75232B38-A165-1FB7-499C-2E1C792CACB5%7d.png" TargetMode="External" /><Relationship Id="rId16" Type="http://schemas.openxmlformats.org/officeDocument/2006/relationships/image" Target="../media/image1.png" /><Relationship Id="rId17" Type="http://schemas.openxmlformats.org/officeDocument/2006/relationships/theme" Target="../theme/theme2.xml" /><Relationship Id="rId2" Type="http://schemas.openxmlformats.org/officeDocument/2006/relationships/slideLayout" Target="../slideLayouts/slideLayout16.xml" /><Relationship Id="rId3" Type="http://schemas.openxmlformats.org/officeDocument/2006/relationships/slideLayout" Target="../slideLayouts/slideLayout17.xml" /><Relationship Id="rId4" Type="http://schemas.openxmlformats.org/officeDocument/2006/relationships/slideLayout" Target="../slideLayouts/slideLayout18.xml" /><Relationship Id="rId5" Type="http://schemas.openxmlformats.org/officeDocument/2006/relationships/slideLayout" Target="../slideLayouts/slideLayout19.xml" /><Relationship Id="rId6" Type="http://schemas.openxmlformats.org/officeDocument/2006/relationships/slideLayout" Target="../slideLayouts/slideLayout20.xml" /><Relationship Id="rId7" Type="http://schemas.openxmlformats.org/officeDocument/2006/relationships/slideLayout" Target="../slideLayouts/slideLayout21.xml" /><Relationship Id="rId8" Type="http://schemas.openxmlformats.org/officeDocument/2006/relationships/slideLayout" Target="../slideLayouts/slideLayout22.xml" /><Relationship Id="rId9" Type="http://schemas.openxmlformats.org/officeDocument/2006/relationships/slideLayout" Target="../slideLayouts/slideLayout2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1031" name="图片 1073743875" descr="学科网 zxxk.com" title=""/>
          <p:cNvPicPr>
            <a:picLocks noChangeAspect="1"/>
          </p:cNvPicPr>
          <p:nvPr/>
        </p:nvPicPr>
        <p:blipFill>
          <a:blip r:embed="rId16" r:link="rId1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1031" name="图片 1073743875" descr="学科网 zxxk.com" title=""/>
          <p:cNvPicPr>
            <a:picLocks noChangeAspect="1"/>
          </p:cNvPicPr>
          <p:nvPr/>
        </p:nvPicPr>
        <p:blipFill>
          <a:blip r:embed="rId16" r:link="rId1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6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gif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gif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image" Target="../media/image3.png" /><Relationship Id="rId3" Type="http://schemas.openxmlformats.org/officeDocument/2006/relationships/audio" Target="NULL" /><Relationship Id="rId4" Type="http://schemas.microsoft.com/office/2007/relationships/media" Target="file:///C:\Users\Administrator\Desktop\&#26032;&#24314;&#25991;&#20214;&#22841;\9&#34560;&#30456;.mp3" TargetMode="Ex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2275" name="Rectangle 3" title=""/>
          <p:cNvSpPr>
            <a:spLocks noGrp="1" noChangeArrowheads="1"/>
          </p:cNvSpPr>
          <p:nvPr>
            <p:ph type="body" idx="4294967295"/>
          </p:nvPr>
        </p:nvSpPr>
        <p:spPr>
          <a:xfrm>
            <a:off x="452438" y="2185988"/>
            <a:ext cx="8229600" cy="43084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4000" b="1" i="0" u="none" strike="noStrike" kern="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收二川，排八阵，六出七擒，五丈原前，点四十九盏明灯，一心只为酬三顾； </a:t>
            </a:r>
            <a:endParaRPr kumimoji="0" lang="zh-CN" altLang="en-US" sz="4000" b="1" i="0" u="none" strike="noStrike" kern="0" cap="none" spc="0" normalizeH="0" baseline="0" noProof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4000" b="1" i="0" u="none" strike="noStrike" kern="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取西蜀，定南蛮，东和北拒，中军帐里，变金木土爻神卦，水面偏能用火攻。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123" name="WordArt 4" title=""/>
          <p:cNvSpPr>
            <a:spLocks noTextEdit="1"/>
          </p:cNvSpPr>
          <p:nvPr/>
        </p:nvSpPr>
        <p:spPr>
          <a:xfrm rot="860678">
            <a:off x="4937125" y="841375"/>
            <a:ext cx="3086100" cy="1016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063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60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+mn-ea"/>
                <a:ea typeface="+mn-ea"/>
              </a:rPr>
              <a:t>他是谁？</a:t>
            </a:r>
            <a:endParaRPr lang="zh-CN" altLang="en-US" sz="60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5124" name="WordArt 4" title=""/>
          <p:cNvSpPr>
            <a:spLocks noTextEdit="1"/>
          </p:cNvSpPr>
          <p:nvPr/>
        </p:nvSpPr>
        <p:spPr>
          <a:xfrm rot="-625542">
            <a:off x="2633663" y="5380038"/>
            <a:ext cx="3086100" cy="1016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063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60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+mn-ea"/>
                <a:ea typeface="+mn-ea"/>
              </a:rPr>
              <a:t>诸葛亮</a:t>
            </a:r>
            <a:endParaRPr lang="zh-CN" altLang="en-US" sz="60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5125" name="TextBox 4" title=""/>
          <p:cNvSpPr txBox="1"/>
          <p:nvPr/>
        </p:nvSpPr>
        <p:spPr>
          <a:xfrm>
            <a:off x="7696200" y="0"/>
            <a:ext cx="1447800" cy="4000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第一环节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07873" title=""/>
          <p:cNvSpPr/>
          <p:nvPr/>
        </p:nvSpPr>
        <p:spPr>
          <a:xfrm>
            <a:off x="2771775" y="1196975"/>
            <a:ext cx="6372225" cy="41751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33CC"/>
                </a:solidFill>
                <a:latin typeface="华文中宋" panose="02010600040101010101" charset="-122"/>
                <a:ea typeface="华文中宋" panose="02010600040101010101" charset="-122"/>
              </a:rPr>
              <a:t>　　  </a:t>
            </a:r>
            <a:r>
              <a:rPr lang="zh-CN" altLang="en-US" sz="3200" b="1">
                <a:solidFill>
                  <a:srgbClr val="0033CC"/>
                </a:solidFill>
                <a:latin typeface="华文中宋" panose="02010600040101010101" charset="-122"/>
                <a:ea typeface="华文中宋" panose="02010600040101010101" charset="-122"/>
              </a:rPr>
              <a:t>目睹国势艰危，生灵涂炭，而自身又</a:t>
            </a:r>
            <a:r>
              <a:rPr lang="zh-CN" altLang="en-US" sz="3200" b="1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</a:rPr>
              <a:t>请缨无路，报国无门</a:t>
            </a:r>
            <a:r>
              <a:rPr lang="zh-CN" altLang="en-US" sz="3200" b="1">
                <a:solidFill>
                  <a:srgbClr val="0033CC"/>
                </a:solidFill>
                <a:latin typeface="华文中宋" panose="02010600040101010101" charset="-122"/>
                <a:ea typeface="华文中宋" panose="02010600040101010101" charset="-122"/>
              </a:rPr>
              <a:t>，因此诗人对</a:t>
            </a:r>
            <a:r>
              <a:rPr lang="zh-CN" altLang="en-US" sz="3200" b="1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</a:rPr>
              <a:t>开创基业、挽救时局</a:t>
            </a:r>
            <a:r>
              <a:rPr lang="zh-CN" altLang="en-US" sz="3200" b="1">
                <a:solidFill>
                  <a:srgbClr val="0033CC"/>
                </a:solidFill>
                <a:latin typeface="华文中宋" panose="02010600040101010101" charset="-122"/>
                <a:ea typeface="华文中宋" panose="02010600040101010101" charset="-122"/>
              </a:rPr>
              <a:t>的诸葛亮，无限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仰慕</a:t>
            </a:r>
            <a:r>
              <a:rPr lang="zh-CN" altLang="en-US" sz="3200" b="1">
                <a:solidFill>
                  <a:srgbClr val="0033CC"/>
                </a:solidFill>
                <a:latin typeface="华文中宋" panose="02010600040101010101" charset="-122"/>
                <a:ea typeface="华文中宋" panose="02010600040101010101" charset="-122"/>
              </a:rPr>
              <a:t>，备加敬重。 </a:t>
            </a:r>
            <a:endParaRPr lang="zh-CN" altLang="en-US" sz="3200" b="1">
              <a:solidFill>
                <a:srgbClr val="0033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0033CC"/>
                </a:solidFill>
                <a:latin typeface="华文中宋" panose="02010600040101010101" charset="-122"/>
                <a:ea typeface="华文中宋" panose="02010600040101010101" charset="-122"/>
              </a:rPr>
              <a:t>　    这段时间，他创作了一系列赞扬诸葛亮的诗篇，</a:t>
            </a:r>
            <a:r>
              <a:rPr lang="en-US" altLang="zh-CN" sz="3200" b="1">
                <a:solidFill>
                  <a:srgbClr val="0033CC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3200" b="1">
                <a:solidFill>
                  <a:srgbClr val="0033CC"/>
                </a:solidFill>
                <a:latin typeface="华文中宋" panose="02010600040101010101" charset="-122"/>
                <a:ea typeface="华文中宋" panose="02010600040101010101" charset="-122"/>
              </a:rPr>
              <a:t>蜀相</a:t>
            </a:r>
            <a:r>
              <a:rPr lang="en-US" altLang="zh-CN" sz="3200" b="1">
                <a:solidFill>
                  <a:srgbClr val="0033CC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3200" b="1">
                <a:solidFill>
                  <a:srgbClr val="0033CC"/>
                </a:solidFill>
                <a:latin typeface="华文中宋" panose="02010600040101010101" charset="-122"/>
                <a:ea typeface="华文中宋" panose="02010600040101010101" charset="-122"/>
              </a:rPr>
              <a:t>为其中最著名的一首。 </a:t>
            </a:r>
            <a:endParaRPr lang="zh-CN" altLang="en-US" sz="3200" b="1">
              <a:solidFill>
                <a:srgbClr val="0033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1267" name="矩形 207874" title=""/>
          <p:cNvSpPr>
            <a:spLocks noTextEdit="1"/>
          </p:cNvSpPr>
          <p:nvPr/>
        </p:nvSpPr>
        <p:spPr>
          <a:xfrm>
            <a:off x="539750" y="333375"/>
            <a:ext cx="2836863" cy="124460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FF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写作背景</a:t>
            </a:r>
            <a:endParaRPr lang="zh-CN" altLang="en-US" sz="3600"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FF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8" name="图片 20787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05038"/>
            <a:ext cx="3059113" cy="424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文本框 207876" title=""/>
          <p:cNvSpPr txBox="1"/>
          <p:nvPr/>
        </p:nvSpPr>
        <p:spPr>
          <a:xfrm>
            <a:off x="8604250" y="6381750"/>
            <a:ext cx="5397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</a:rPr>
              <a:t>6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11270" name="TextBox 5" title=""/>
          <p:cNvSpPr txBox="1"/>
          <p:nvPr/>
        </p:nvSpPr>
        <p:spPr>
          <a:xfrm>
            <a:off x="7696200" y="0"/>
            <a:ext cx="1447800" cy="4000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第二环节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Rectangle 2" title="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  <a:t>蜀   相</a:t>
            </a:r>
            <a:b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</a:b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  <a:t>杜甫</a:t>
            </a: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1987" name="Rectangle 3" title="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762000"/>
            <a:ext cx="7859713" cy="24479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丞相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祠堂</a:t>
            </a:r>
            <a:r>
              <a:rPr lang="en-US" altLang="zh-CN" b="1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何处</a:t>
            </a:r>
            <a:r>
              <a:rPr lang="en-US" altLang="zh-CN" b="1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寻？锦官</a:t>
            </a:r>
            <a:r>
              <a:rPr lang="en-US" altLang="zh-CN" b="1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城外</a:t>
            </a:r>
            <a:r>
              <a:rPr lang="en-US" altLang="zh-CN" b="1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柏</a:t>
            </a:r>
            <a:r>
              <a:rPr lang="en-US" altLang="zh-CN" b="1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森森。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3399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映阶</a:t>
            </a:r>
            <a:r>
              <a:rPr lang="en-US" altLang="zh-CN" b="1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碧草</a:t>
            </a:r>
            <a:r>
              <a:rPr lang="en-US" altLang="zh-CN" b="1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自</a:t>
            </a:r>
            <a:r>
              <a:rPr lang="en-US" altLang="zh-CN" b="1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春色，隔叶</a:t>
            </a:r>
            <a:r>
              <a:rPr lang="en-US" altLang="zh-CN" b="1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黄鹂</a:t>
            </a:r>
            <a:r>
              <a:rPr lang="en-US" altLang="zh-CN" b="1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空</a:t>
            </a:r>
            <a:r>
              <a:rPr lang="en-US" altLang="zh-CN" b="1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好音。 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3399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三顾</a:t>
            </a:r>
            <a:r>
              <a:rPr lang="en-US" altLang="zh-CN" b="1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频烦</a:t>
            </a:r>
            <a:r>
              <a:rPr lang="en-US" altLang="zh-CN" b="1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天下</a:t>
            </a:r>
            <a:r>
              <a:rPr lang="en-US" altLang="zh-CN" b="1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计，两朝</a:t>
            </a:r>
            <a:r>
              <a:rPr lang="en-US" altLang="zh-CN" b="1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开济</a:t>
            </a:r>
            <a:r>
              <a:rPr lang="en-US" altLang="zh-CN" b="1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老臣</a:t>
            </a:r>
            <a:r>
              <a:rPr lang="en-US" altLang="zh-CN" b="1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心。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3399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出师</a:t>
            </a:r>
            <a:r>
              <a:rPr lang="en-US" altLang="zh-CN" b="1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未捷</a:t>
            </a:r>
            <a:r>
              <a:rPr lang="en-US" altLang="zh-CN" b="1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身</a:t>
            </a:r>
            <a:r>
              <a:rPr lang="en-US" altLang="zh-CN" b="1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先死，长使</a:t>
            </a:r>
            <a:r>
              <a:rPr lang="en-US" altLang="zh-CN" b="1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英雄</a:t>
            </a:r>
            <a:r>
              <a:rPr lang="en-US" altLang="zh-CN" b="1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泪</a:t>
            </a:r>
            <a:r>
              <a:rPr lang="en-US" altLang="zh-CN" b="1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sym typeface="+mn-ea"/>
              </a:rPr>
              <a:t>/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满襟。 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3399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292" name="Text Box 22" title=""/>
          <p:cNvSpPr txBox="1"/>
          <p:nvPr/>
        </p:nvSpPr>
        <p:spPr>
          <a:xfrm>
            <a:off x="252413" y="3124200"/>
            <a:ext cx="8891587" cy="3540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sz="2800">
                <a:latin typeface="Arial" panose="020b0604020202020204" pitchFamily="34" charset="0"/>
              </a:rPr>
              <a:t>何处去寻找武侯诸葛亮的祠堂？在成都城外那柏树茂密的地方。</a:t>
            </a:r>
            <a:endParaRPr lang="zh-CN" altLang="en-US" sz="2800">
              <a:latin typeface="Arial" panose="020b0604020202020204" pitchFamily="34" charset="0"/>
            </a:endParaRPr>
          </a:p>
          <a:p>
            <a:pPr marL="342900" indent="-342900"/>
            <a:r>
              <a:rPr lang="zh-CN" altLang="en-US" sz="2800">
                <a:latin typeface="Arial" panose="020b0604020202020204" pitchFamily="34" charset="0"/>
              </a:rPr>
              <a:t>碧草照映台阶呈现自然的春色，树上的黄鹂隔枝徒然婉啭鸣唱。</a:t>
            </a:r>
            <a:endParaRPr lang="zh-CN" altLang="en-US" sz="2800">
              <a:latin typeface="Arial" panose="020b0604020202020204" pitchFamily="34" charset="0"/>
            </a:endParaRPr>
          </a:p>
          <a:p>
            <a:pPr marL="342900" indent="-342900"/>
            <a:r>
              <a:rPr lang="zh-CN" altLang="en-US" sz="2800">
                <a:latin typeface="Arial" panose="020b0604020202020204" pitchFamily="34" charset="0"/>
              </a:rPr>
              <a:t>定夺天下先主曾三顾茅庐拜访，辅佐两朝开国与继业忠诚满腔。</a:t>
            </a:r>
            <a:endParaRPr lang="zh-CN" altLang="en-US" sz="2800">
              <a:latin typeface="Arial" panose="020b0604020202020204" pitchFamily="34" charset="0"/>
            </a:endParaRPr>
          </a:p>
          <a:p>
            <a:pPr marL="342900" indent="-342900"/>
            <a:r>
              <a:rPr lang="zh-CN" altLang="en-US" sz="2800">
                <a:latin typeface="Arial" panose="020b0604020202020204" pitchFamily="34" charset="0"/>
              </a:rPr>
              <a:t>可惜出师伐魏未捷而身先病亡，长使历代英雄们对此涕泪满裳！</a:t>
            </a:r>
            <a:r>
              <a:rPr lang="zh-CN" altLang="en-US" sz="2400">
                <a:latin typeface="Arial" panose="020b0604020202020204" pitchFamily="34" charset="0"/>
              </a:rPr>
              <a:t> 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12293" name="TextBox 8" title=""/>
          <p:cNvSpPr txBox="1"/>
          <p:nvPr/>
        </p:nvSpPr>
        <p:spPr>
          <a:xfrm>
            <a:off x="7696200" y="0"/>
            <a:ext cx="1447800" cy="4000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第二环节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29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2">
                                            <p:txEl>
                                              <p:charRg st="29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2">
                                            <p:txEl>
                                              <p:charRg st="29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58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92">
                                            <p:txEl>
                                              <p:charRg st="58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92">
                                            <p:txEl>
                                              <p:charRg st="58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87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2">
                                            <p:txEl>
                                              <p:charRg st="87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2">
                                            <p:txEl>
                                              <p:charRg st="87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5" name="TextBox 2" title=""/>
          <p:cNvSpPr txBox="1"/>
          <p:nvPr/>
        </p:nvSpPr>
        <p:spPr>
          <a:xfrm>
            <a:off x="2114550" y="1714500"/>
            <a:ext cx="6688138" cy="82391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</a:rPr>
              <a:t>诗的主要内容是什么？</a:t>
            </a:r>
            <a:endParaRPr lang="zh-CN" altLang="en-US" sz="4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2" name="TextBox 3" title=""/>
          <p:cNvSpPr txBox="1"/>
          <p:nvPr/>
        </p:nvSpPr>
        <p:spPr>
          <a:xfrm>
            <a:off x="2114550" y="3213100"/>
            <a:ext cx="6643688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/>
                <a:ea typeface="楷体_GB2312"/>
              </a:rPr>
              <a:t>杜甫游武侯祠的所见所感。</a:t>
            </a:r>
            <a:endParaRPr lang="zh-CN" altLang="en-US" sz="3600" b="1">
              <a:solidFill>
                <a:srgbClr val="FF0000"/>
              </a:solidFill>
              <a:latin typeface="楷体_GB2312"/>
              <a:ea typeface="楷体_GB2312"/>
            </a:endParaRPr>
          </a:p>
          <a:p>
            <a:r>
              <a:rPr lang="zh-CN" altLang="en-US" sz="3600" b="1">
                <a:solidFill>
                  <a:srgbClr val="0070C0"/>
                </a:solidFill>
                <a:latin typeface="楷体_GB2312"/>
                <a:ea typeface="楷体_GB2312"/>
              </a:rPr>
              <a:t>前四句：写凭吊丞相祠堂及诸葛武侯祠内景物</a:t>
            </a:r>
            <a:endParaRPr lang="zh-CN" altLang="en-US" sz="3600" b="1">
              <a:solidFill>
                <a:srgbClr val="0070C0"/>
              </a:solidFill>
              <a:latin typeface="楷体_GB2312"/>
              <a:ea typeface="楷体_GB2312"/>
            </a:endParaRPr>
          </a:p>
          <a:p>
            <a:r>
              <a:rPr lang="zh-CN" altLang="en-US" sz="3600" b="1">
                <a:solidFill>
                  <a:srgbClr val="0070C0"/>
                </a:solidFill>
                <a:latin typeface="楷体_GB2312"/>
                <a:ea typeface="楷体_GB2312"/>
              </a:rPr>
              <a:t>后四句：咏叹丞相的才德</a:t>
            </a:r>
            <a:endParaRPr lang="zh-CN" altLang="en-US" sz="3600" b="1">
              <a:solidFill>
                <a:srgbClr val="0070C0"/>
              </a:solidFill>
              <a:latin typeface="楷体_GB2312"/>
              <a:ea typeface="楷体_GB2312"/>
            </a:endParaRPr>
          </a:p>
        </p:txBody>
      </p:sp>
      <p:sp>
        <p:nvSpPr>
          <p:cNvPr id="6" name="TextBox 9" title=""/>
          <p:cNvSpPr txBox="1"/>
          <p:nvPr/>
        </p:nvSpPr>
        <p:spPr>
          <a:xfrm>
            <a:off x="2987675" y="577850"/>
            <a:ext cx="50466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</a:rPr>
              <a:t>蜀相</a:t>
            </a:r>
            <a:r>
              <a:rPr lang="en-US" altLang="zh-CN" sz="4000" b="1">
                <a:solidFill>
                  <a:srgbClr val="FF0000"/>
                </a:solidFill>
                <a:latin typeface="楷体_GB2312"/>
                <a:ea typeface="楷体_GB2312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</a:rPr>
              <a:t>诸葛亮</a:t>
            </a:r>
            <a:endParaRPr lang="zh-CN" altLang="en-US" sz="40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2" name="TextBox 1" title=""/>
          <p:cNvSpPr txBox="1"/>
          <p:nvPr/>
        </p:nvSpPr>
        <p:spPr>
          <a:xfrm>
            <a:off x="265113" y="2349500"/>
            <a:ext cx="1292225" cy="30956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7200" b="1">
                <a:solidFill>
                  <a:srgbClr val="FF0000"/>
                </a:solidFill>
                <a:latin typeface="Arial" panose="020b0604020202020204" pitchFamily="34" charset="0"/>
              </a:rPr>
              <a:t>看内容</a:t>
            </a:r>
            <a:endParaRPr lang="zh-CN" altLang="en-US" sz="7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318" name="TextBox 6" title=""/>
          <p:cNvSpPr txBox="1"/>
          <p:nvPr/>
        </p:nvSpPr>
        <p:spPr>
          <a:xfrm>
            <a:off x="7696200" y="0"/>
            <a:ext cx="1447800" cy="4000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第二环节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7172" grpId="0"/>
      <p:bldP spid="6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标题 1" title="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727075"/>
          </a:xfrm>
        </p:spPr>
        <p:txBody>
          <a:bodyPr anchor="ctr" anchorCtr="0"/>
          <a:lstStyle/>
          <a:p>
            <a:pPr algn="l"/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14338" name="内容占位符 2" title=""/>
          <p:cNvSpPr>
            <a:spLocks noGrp="1"/>
          </p:cNvSpPr>
          <p:nvPr>
            <p:ph sz="half" idx="1"/>
          </p:nvPr>
        </p:nvSpPr>
        <p:spPr>
          <a:xfrm>
            <a:off x="0" y="750570"/>
            <a:ext cx="9144000" cy="6107430"/>
          </a:xfrm>
        </p:spPr>
        <p:txBody>
          <a:bodyPr anchor="t" anchorCtr="0"/>
          <a:lstStyle/>
          <a:p>
            <a:pPr marL="0" indent="0"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讨论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既然本诗是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咏史怀古诗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，而咏史怀古诗的最终目的是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抒己志（情）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，那么请同学们把全诗每一联能够体现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作者情感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字词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找出来，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结合全诗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，分析本诗表达了作者怎样的思想感情？（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关键字词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+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情感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讨论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你认为颔联中，哪两个字与境界的关系最为密切，为什么？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ClrTx/>
              <a:buSzTx/>
              <a:buFontTx/>
              <a:buNone/>
            </a:pP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ClrTx/>
              <a:buSzTx/>
              <a:buFontTx/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3" name="TextBox 4" title=""/>
          <p:cNvSpPr txBox="1"/>
          <p:nvPr/>
        </p:nvSpPr>
        <p:spPr>
          <a:xfrm>
            <a:off x="152400" y="-76200"/>
            <a:ext cx="7523480" cy="829945"/>
          </a:xfrm>
          <a:prstGeom prst="rect">
            <a:avLst/>
          </a:prstGeom>
          <a:solidFill>
            <a:srgbClr val="BBE0E3"/>
          </a:solidFill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4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合作探究</a:t>
            </a:r>
            <a:r>
              <a:rPr kumimoji="1" lang="en-US" altLang="zh-CN" sz="4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4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析情感、赏技巧</a:t>
            </a:r>
            <a:endParaRPr kumimoji="1" lang="zh-CN" altLang="en-US" sz="4800" b="1" kern="1200" cap="none" spc="0" normalizeH="0" baseline="0" noProof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标题 1" title="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727075"/>
          </a:xfrm>
        </p:spPr>
        <p:txBody>
          <a:bodyPr anchor="ctr" anchorCtr="0"/>
          <a:lstStyle/>
          <a:p>
            <a:pPr algn="l"/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14338" name="内容占位符 2" title=""/>
          <p:cNvSpPr>
            <a:spLocks noGrp="1"/>
          </p:cNvSpPr>
          <p:nvPr>
            <p:ph sz="half" idx="1"/>
          </p:nvPr>
        </p:nvSpPr>
        <p:spPr>
          <a:xfrm>
            <a:off x="0" y="750570"/>
            <a:ext cx="9144000" cy="6107430"/>
          </a:xfrm>
        </p:spPr>
        <p:txBody>
          <a:bodyPr anchor="t" anchorCtr="0"/>
          <a:lstStyle/>
          <a:p>
            <a:pPr marL="0" indent="0">
              <a:buClrTx/>
              <a:buSzTx/>
              <a:buFontTx/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分工：1</a:t>
            </a:r>
            <a:r>
              <a:rPr lang="en-US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r>
              <a:rPr lang="zh-CN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请</a:t>
            </a:r>
            <a:r>
              <a:rPr lang="en-US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1-3</a:t>
            </a:r>
            <a:r>
              <a:rPr lang="zh-CN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组的同学分析首联和颔联，</a:t>
            </a:r>
            <a:r>
              <a:rPr lang="en-US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4-7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组</a:t>
            </a:r>
            <a:r>
              <a:rPr lang="en-US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的同学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分析颈联和尾联</a:t>
            </a:r>
            <a:r>
              <a:rPr lang="en-US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回答第</a:t>
            </a:r>
            <a:r>
              <a:rPr lang="en-US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题时，需首先概括炼字题答题步骤。</a:t>
            </a:r>
            <a:endParaRPr lang="en-US" altLang="zh-CN" sz="32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lang="zh-CN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要求：</a:t>
            </a:r>
            <a:r>
              <a:rPr 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讨论时，全体起立，认真讨论，合作完成</a:t>
            </a:r>
            <a:r>
              <a:rPr lang="zh-CN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sz="32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en-US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展示时，书写工整，卷面干净，条理清晰</a:t>
            </a:r>
            <a:r>
              <a:rPr lang="zh-CN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zh-CN" sz="32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en-US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评分时，标准明确，严肃认真，有理有据</a:t>
            </a:r>
            <a:r>
              <a:rPr lang="zh-CN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ClrTx/>
              <a:buSzTx/>
              <a:buFontTx/>
              <a:buNone/>
            </a:pP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3" name="TextBox 4" title=""/>
          <p:cNvSpPr txBox="1"/>
          <p:nvPr/>
        </p:nvSpPr>
        <p:spPr>
          <a:xfrm>
            <a:off x="152400" y="-76200"/>
            <a:ext cx="8244205" cy="829945"/>
          </a:xfrm>
          <a:prstGeom prst="rect">
            <a:avLst/>
          </a:prstGeom>
          <a:solidFill>
            <a:srgbClr val="BBE0E3"/>
          </a:solidFill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4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合作探究</a:t>
            </a:r>
            <a:r>
              <a:rPr kumimoji="1" lang="en-US" altLang="zh-CN" sz="4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4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析情感、赏技巧</a:t>
            </a:r>
            <a:endParaRPr kumimoji="1" lang="zh-CN" altLang="en-US" sz="4800" b="1" kern="1200" cap="none" spc="0" normalizeH="0" baseline="0" noProof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框 3" title=""/>
          <p:cNvSpPr txBox="1"/>
          <p:nvPr/>
        </p:nvSpPr>
        <p:spPr>
          <a:xfrm>
            <a:off x="1933575" y="3079750"/>
            <a:ext cx="43243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endParaRPr lang="zh-CN" altLang="en-US" sz="32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en-US" sz="32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0" y="930275"/>
            <a:ext cx="922338" cy="500697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lstStyle/>
          <a:p>
            <a:r>
              <a:rPr lang="zh-CN" altLang="en-US" sz="4800" b="1">
                <a:latin typeface="Times New Roman" panose="02020603050405020304" pitchFamily="18" charset="0"/>
                <a:ea typeface="宋体" panose="02010600030101010101" pitchFamily="2" charset="-122"/>
              </a:rPr>
              <a:t>作者情感</a:t>
            </a:r>
            <a:endParaRPr lang="zh-CN" altLang="en-US" sz="4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左大括号 6" title=""/>
          <p:cNvSpPr/>
          <p:nvPr/>
        </p:nvSpPr>
        <p:spPr>
          <a:xfrm>
            <a:off x="1038225" y="833438"/>
            <a:ext cx="287338" cy="3074988"/>
          </a:xfrm>
          <a:prstGeom prst="leftBrace">
            <a:avLst/>
          </a:prstGeom>
          <a:ln w="603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矩形 8" title=""/>
          <p:cNvSpPr/>
          <p:nvPr/>
        </p:nvSpPr>
        <p:spPr>
          <a:xfrm>
            <a:off x="1763713" y="584200"/>
            <a:ext cx="7380288" cy="654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base"/>
            <a:r>
              <a:rPr lang="en-US" altLang="zh-CN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首联</a:t>
            </a:r>
            <a:r>
              <a:rPr lang="en-US" altLang="zh-CN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①对诸葛亮的</a:t>
            </a:r>
            <a:r>
              <a:rPr lang="zh-CN" altLang="en-US" sz="2800" b="1" strike="noStrike" noProof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敬仰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；（</a:t>
            </a:r>
            <a:r>
              <a:rPr lang="zh-CN" altLang="en-US" sz="28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寻、柏森森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lang="zh-CN" altLang="en-US" sz="2800" b="1" strike="noStrike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矩形 9" title=""/>
          <p:cNvSpPr/>
          <p:nvPr/>
        </p:nvSpPr>
        <p:spPr>
          <a:xfrm>
            <a:off x="1763713" y="1350963"/>
            <a:ext cx="7380288" cy="12430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base"/>
            <a:r>
              <a:rPr lang="en-US" altLang="zh-CN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颔联</a:t>
            </a:r>
            <a:r>
              <a:rPr lang="en-US" altLang="zh-CN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②对</a:t>
            </a:r>
            <a:r>
              <a:rPr lang="zh-CN" altLang="en-US" sz="2800" b="1" strike="noStrike" noProof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世事变迁的感慨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和对</a:t>
            </a:r>
            <a:r>
              <a:rPr lang="zh-CN" altLang="en-US" sz="2800" b="1" strike="noStrike" noProof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武侯功业被人遗忘的惋惜；（</a:t>
            </a:r>
            <a:r>
              <a:rPr lang="zh-CN" altLang="en-US" sz="28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自春色、空好音</a:t>
            </a:r>
            <a:r>
              <a:rPr lang="zh-CN" altLang="en-US" sz="2800" b="1" strike="noStrike" noProof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lang="zh-CN" altLang="en-US" sz="2800" b="1" strike="noStrike" noProof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base"/>
            <a:endParaRPr lang="zh-CN" altLang="en-US" sz="2800" b="1" strike="noStrike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矩形 10" title=""/>
          <p:cNvSpPr/>
          <p:nvPr/>
        </p:nvSpPr>
        <p:spPr>
          <a:xfrm>
            <a:off x="1763713" y="2706688"/>
            <a:ext cx="7380288" cy="8937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base"/>
            <a:r>
              <a:rPr lang="en-US" altLang="zh-CN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颈联</a:t>
            </a:r>
            <a:r>
              <a:rPr lang="en-US" altLang="zh-CN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</a:t>
            </a:r>
            <a:r>
              <a:rPr lang="zh-CN" altLang="en-US" sz="2800" b="1" strike="noStrike" noProof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歌颂诸葛亮的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的过人才智、丰功伟绩和对国家的忠心；（</a:t>
            </a:r>
            <a:r>
              <a:rPr lang="zh-CN" altLang="en-US" sz="28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三顾频烦、两朝、老臣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lang="zh-CN" altLang="en-US" sz="2800" b="1" strike="noStrike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矩形 11" title=""/>
          <p:cNvSpPr/>
          <p:nvPr/>
        </p:nvSpPr>
        <p:spPr>
          <a:xfrm>
            <a:off x="1763713" y="3819525"/>
            <a:ext cx="6737350" cy="1120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base"/>
            <a:r>
              <a:rPr lang="zh-CN" altLang="en-US" sz="2800" b="1" strike="noStrike" noProof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（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尾联）④</a:t>
            </a:r>
            <a:r>
              <a:rPr lang="zh-CN" altLang="en-US" sz="2800" b="1" strike="noStrike" noProof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惋惜诸葛亮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</a:t>
            </a:r>
            <a:r>
              <a:rPr lang="zh-CN" altLang="en-US" sz="2800" b="1" strike="noStrike" noProof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壮志未酬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；（泪）</a:t>
            </a:r>
            <a:endParaRPr lang="zh-CN" altLang="en-US" sz="2800" b="1" strike="noStrike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 fontAlgn="base"/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⑤</a:t>
            </a:r>
            <a:r>
              <a:rPr lang="zh-CN" altLang="en-US" sz="2800" b="1" strike="noStrike" noProof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哀叹自己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功业未就。</a:t>
            </a:r>
            <a:endParaRPr lang="zh-CN" altLang="en-US" sz="2800" b="1" strike="noStrike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 fontAlgn="base"/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（</a:t>
            </a:r>
            <a:r>
              <a:rPr lang="zh-CN" altLang="en-US" sz="28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题目、英雄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lang="zh-CN" altLang="en-US" sz="2800" b="1" strike="noStrike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Rectangle 2" title=""/>
          <p:cNvSpPr>
            <a:spLocks noGrp="1"/>
          </p:cNvSpPr>
          <p:nvPr>
            <p:ph/>
          </p:nvPr>
        </p:nvSpPr>
        <p:spPr>
          <a:xfrm>
            <a:off x="331788" y="2019300"/>
            <a:ext cx="8442325" cy="373380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endParaRPr lang="zh-CN" altLang="en-US" sz="2800">
              <a:latin typeface="华文新魏" panose="02010800040101010101" charset="-122"/>
              <a:ea typeface="华文新魏" panose="02010800040101010101" charset="-122"/>
            </a:endParaRPr>
          </a:p>
          <a:p>
            <a:pPr eaLnBrk="1" hangingPunct="1">
              <a:buNone/>
            </a:pPr>
            <a:endParaRPr lang="zh-CN" altLang="en-US" sz="2800">
              <a:latin typeface="华文新魏" panose="02010800040101010101" charset="-122"/>
              <a:ea typeface="华文新魏" panose="02010800040101010101" charset="-122"/>
            </a:endParaRPr>
          </a:p>
          <a:p>
            <a:pPr eaLnBrk="1" hangingPunct="1">
              <a:buNone/>
            </a:pPr>
            <a:r>
              <a:rPr lang="zh-CN" altLang="en-US" b="1">
                <a:solidFill>
                  <a:schemeClr val="accent2"/>
                </a:solidFill>
                <a:latin typeface="华文新魏" panose="02010800040101010101" charset="-122"/>
                <a:ea typeface="华文新魏" panose="02010800040101010101" charset="-122"/>
              </a:rPr>
              <a:t>答：是自和空。</a:t>
            </a:r>
            <a:r>
              <a:rPr lang="zh-CN" altLang="en-US" b="1">
                <a:latin typeface="华文新魏" panose="02010800040101010101" charset="-122"/>
                <a:ea typeface="华文新魏" panose="02010800040101010101" charset="-122"/>
              </a:rPr>
              <a:t>自的意思是独自，空的意思是白白的，徒然的。</a:t>
            </a:r>
            <a:r>
              <a:rPr lang="zh-CN" altLang="en-US" b="1">
                <a:solidFill>
                  <a:schemeClr val="accent2"/>
                </a:solidFill>
                <a:latin typeface="华文新魏" panose="02010800040101010101" charset="-122"/>
                <a:ea typeface="华文新魏" panose="02010800040101010101" charset="-122"/>
              </a:rPr>
              <a:t>台阶旁的绿草独自葱翠，昭示着春光的明媚，躲在叶下的黄鹂尽管叫声悦耳，却无人倾听，这是一幅冷寂、凄凉的春日图。作者</a:t>
            </a:r>
            <a:r>
              <a:rPr lang="zh-CN" altLang="en-US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寓情于景</a:t>
            </a:r>
            <a:r>
              <a:rPr lang="zh-CN" altLang="en-US" b="1">
                <a:solidFill>
                  <a:schemeClr val="accent2"/>
                </a:solidFill>
                <a:latin typeface="华文新魏" panose="02010800040101010101" charset="-122"/>
                <a:ea typeface="华文新魏" panose="02010800040101010101" charset="-122"/>
              </a:rPr>
              <a:t>，</a:t>
            </a:r>
            <a:r>
              <a:rPr lang="zh-CN" altLang="en-US" b="1">
                <a:latin typeface="华文新魏" panose="02010800040101010101" charset="-122"/>
                <a:ea typeface="华文新魏" panose="02010800040101010101" charset="-122"/>
              </a:rPr>
              <a:t>表现了心中的感伤，为下文感叹诸葛亮的壮志未酬作铺垫。</a:t>
            </a:r>
            <a:endParaRPr lang="zh-CN" altLang="en-US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0963" name="AutoShape 3" title=""/>
          <p:cNvSpPr/>
          <p:nvPr/>
        </p:nvSpPr>
        <p:spPr>
          <a:xfrm>
            <a:off x="5867400" y="4371975"/>
            <a:ext cx="1371600" cy="457200"/>
          </a:xfrm>
          <a:prstGeom prst="wedgeRectCallout">
            <a:avLst>
              <a:gd name="adj1" fmla="val -42708"/>
              <a:gd name="adj2" fmla="val 15347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zh-CN" altLang="en-US" sz="3200">
                <a:solidFill>
                  <a:srgbClr val="F1100B"/>
                </a:solidFill>
                <a:latin typeface="Arial" panose="020b0604020202020204" pitchFamily="34" charset="0"/>
                <a:ea typeface="华文行楷" panose="02010800040101010101" charset="-122"/>
              </a:rPr>
              <a:t>步骤</a:t>
            </a:r>
            <a:r>
              <a:rPr lang="en-US" altLang="zh-CN" sz="3200">
                <a:solidFill>
                  <a:srgbClr val="F1100B"/>
                </a:solidFill>
                <a:latin typeface="Arial" panose="020b0604020202020204" pitchFamily="34" charset="0"/>
                <a:ea typeface="华文行楷" panose="02010800040101010101" charset="-122"/>
              </a:rPr>
              <a:t>3</a:t>
            </a:r>
            <a:endParaRPr lang="en-US" altLang="zh-CN" sz="3200">
              <a:solidFill>
                <a:srgbClr val="F1100B"/>
              </a:solidFill>
              <a:latin typeface="Arial" panose="020b0604020202020204" pitchFamily="34" charset="0"/>
              <a:ea typeface="华文行楷" panose="02010800040101010101" charset="-122"/>
            </a:endParaRPr>
          </a:p>
        </p:txBody>
      </p:sp>
      <p:sp>
        <p:nvSpPr>
          <p:cNvPr id="40964" name="AutoShape 4" title=""/>
          <p:cNvSpPr/>
          <p:nvPr/>
        </p:nvSpPr>
        <p:spPr>
          <a:xfrm>
            <a:off x="2438400" y="4876800"/>
            <a:ext cx="1600200" cy="381000"/>
          </a:xfrm>
          <a:prstGeom prst="wedgeRectCallout">
            <a:avLst>
              <a:gd name="adj1" fmla="val -80852"/>
              <a:gd name="adj2" fmla="val 17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zh-CN" altLang="en-US" sz="3200">
                <a:solidFill>
                  <a:srgbClr val="F1100B"/>
                </a:solidFill>
                <a:latin typeface="Arial" panose="020b0604020202020204" pitchFamily="34" charset="0"/>
                <a:ea typeface="华文行楷" panose="02010800040101010101" charset="-122"/>
              </a:rPr>
              <a:t>步骤</a:t>
            </a:r>
            <a:r>
              <a:rPr lang="en-US" altLang="zh-CN" sz="3200">
                <a:solidFill>
                  <a:srgbClr val="F1100B"/>
                </a:solidFill>
                <a:latin typeface="Arial" panose="020b0604020202020204" pitchFamily="34" charset="0"/>
                <a:ea typeface="华文行楷" panose="02010800040101010101" charset="-122"/>
              </a:rPr>
              <a:t>4</a:t>
            </a:r>
            <a:endParaRPr lang="en-US" altLang="zh-CN" sz="3200">
              <a:solidFill>
                <a:srgbClr val="F1100B"/>
              </a:solidFill>
              <a:latin typeface="Arial" panose="020b0604020202020204" pitchFamily="34" charset="0"/>
              <a:ea typeface="华文行楷" panose="02010800040101010101" charset="-122"/>
            </a:endParaRPr>
          </a:p>
        </p:txBody>
      </p:sp>
      <p:sp>
        <p:nvSpPr>
          <p:cNvPr id="40965" name="AutoShape 5" title=""/>
          <p:cNvSpPr/>
          <p:nvPr/>
        </p:nvSpPr>
        <p:spPr>
          <a:xfrm>
            <a:off x="4229100" y="2214563"/>
            <a:ext cx="1295400" cy="304800"/>
          </a:xfrm>
          <a:prstGeom prst="wedgeRectCallout">
            <a:avLst>
              <a:gd name="adj1" fmla="val 48528"/>
              <a:gd name="adj2" fmla="val 20833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zh-CN" altLang="en-US" sz="3200">
                <a:solidFill>
                  <a:srgbClr val="F1100B"/>
                </a:solidFill>
                <a:latin typeface="Arial" panose="020b0604020202020204" pitchFamily="34" charset="0"/>
                <a:ea typeface="华文行楷" panose="02010800040101010101" charset="-122"/>
              </a:rPr>
              <a:t>步骤</a:t>
            </a:r>
            <a:r>
              <a:rPr lang="en-US" altLang="zh-CN" sz="3200">
                <a:solidFill>
                  <a:srgbClr val="F1100B"/>
                </a:solidFill>
                <a:latin typeface="Arial" panose="020b0604020202020204" pitchFamily="34" charset="0"/>
                <a:ea typeface="华文行楷" panose="02010800040101010101" charset="-122"/>
              </a:rPr>
              <a:t>1</a:t>
            </a:r>
            <a:endParaRPr lang="en-US" altLang="zh-CN" sz="3200">
              <a:solidFill>
                <a:srgbClr val="F1100B"/>
              </a:solidFill>
              <a:latin typeface="Arial" panose="020b0604020202020204" pitchFamily="34" charset="0"/>
              <a:ea typeface="华文行楷" panose="02010800040101010101" charset="-122"/>
            </a:endParaRPr>
          </a:p>
        </p:txBody>
      </p:sp>
      <p:sp>
        <p:nvSpPr>
          <p:cNvPr id="40966" name="AutoShape 6" title=""/>
          <p:cNvSpPr/>
          <p:nvPr/>
        </p:nvSpPr>
        <p:spPr>
          <a:xfrm>
            <a:off x="6996113" y="2543175"/>
            <a:ext cx="1828800" cy="457200"/>
          </a:xfrm>
          <a:prstGeom prst="wedgeRectCallout">
            <a:avLst>
              <a:gd name="adj1" fmla="val -63542"/>
              <a:gd name="adj2" fmla="val 19236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zh-CN" altLang="en-US" sz="3200">
                <a:solidFill>
                  <a:srgbClr val="F1100B"/>
                </a:solidFill>
                <a:latin typeface="Arial" panose="020b0604020202020204" pitchFamily="34" charset="0"/>
                <a:ea typeface="华文行楷" panose="02010800040101010101" charset="-122"/>
              </a:rPr>
              <a:t>步骤</a:t>
            </a:r>
            <a:r>
              <a:rPr lang="en-US" altLang="zh-CN" sz="3200">
                <a:solidFill>
                  <a:srgbClr val="F1100B"/>
                </a:solidFill>
                <a:latin typeface="Arial" panose="020b0604020202020204" pitchFamily="34" charset="0"/>
                <a:ea typeface="华文行楷" panose="02010800040101010101" charset="-122"/>
              </a:rPr>
              <a:t>2</a:t>
            </a:r>
            <a:endParaRPr lang="en-US" altLang="zh-CN" sz="3200">
              <a:solidFill>
                <a:srgbClr val="F1100B"/>
              </a:solidFill>
              <a:latin typeface="Arial" panose="020b0604020202020204" pitchFamily="34" charset="0"/>
              <a:ea typeface="华文行楷" panose="02010800040101010101" charset="-122"/>
            </a:endParaRPr>
          </a:p>
        </p:txBody>
      </p:sp>
      <p:sp>
        <p:nvSpPr>
          <p:cNvPr id="16391" name="Text Box 7" title=""/>
          <p:cNvSpPr txBox="1"/>
          <p:nvPr/>
        </p:nvSpPr>
        <p:spPr>
          <a:xfrm>
            <a:off x="279400" y="622300"/>
            <a:ext cx="86042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rgbClr val="003300"/>
                </a:solidFill>
                <a:latin typeface="华文新魏" panose="02010800040101010101" charset="-122"/>
                <a:ea typeface="华文新魏" panose="02010800040101010101" charset="-122"/>
              </a:rPr>
              <a:t>映阶碧草</a:t>
            </a:r>
            <a:r>
              <a:rPr lang="zh-CN" altLang="en-US" sz="4400" b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</a:rPr>
              <a:t>自</a:t>
            </a:r>
            <a:r>
              <a:rPr lang="zh-CN" altLang="en-US" sz="4400" b="1">
                <a:solidFill>
                  <a:srgbClr val="003300"/>
                </a:solidFill>
                <a:latin typeface="华文新魏" panose="02010800040101010101" charset="-122"/>
                <a:ea typeface="华文新魏" panose="02010800040101010101" charset="-122"/>
              </a:rPr>
              <a:t>春色，隔叶黄鹂</a:t>
            </a:r>
            <a:r>
              <a:rPr lang="zh-CN" altLang="en-US" sz="4400" b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</a:rPr>
              <a:t>空</a:t>
            </a:r>
            <a:r>
              <a:rPr lang="zh-CN" altLang="en-US" sz="4400" b="1">
                <a:solidFill>
                  <a:srgbClr val="003300"/>
                </a:solidFill>
                <a:latin typeface="华文新魏" panose="02010800040101010101" charset="-122"/>
                <a:ea typeface="华文新魏" panose="02010800040101010101" charset="-122"/>
              </a:rPr>
              <a:t>好音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华文新魏" panose="02010800040101010101" charset="-122"/>
            </a:endParaRPr>
          </a:p>
        </p:txBody>
      </p:sp>
      <p:sp>
        <p:nvSpPr>
          <p:cNvPr id="40968" name="Rectangle 8" title=""/>
          <p:cNvSpPr/>
          <p:nvPr/>
        </p:nvSpPr>
        <p:spPr>
          <a:xfrm>
            <a:off x="279400" y="1412875"/>
            <a:ext cx="8545513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1100B"/>
                </a:solidFill>
                <a:latin typeface="华文新魏" panose="02010800040101010101" charset="-122"/>
                <a:ea typeface="华文新魏" panose="02010800040101010101" charset="-122"/>
              </a:rPr>
              <a:t>答题技巧：</a:t>
            </a:r>
            <a:r>
              <a:rPr lang="en-US" altLang="zh-CN" sz="2800" b="1">
                <a:solidFill>
                  <a:srgbClr val="F1100B"/>
                </a:solidFill>
                <a:latin typeface="华文新魏" panose="02010800040101010101" charset="-122"/>
                <a:ea typeface="华文新魏" panose="02010800040101010101" charset="-122"/>
              </a:rPr>
              <a:t>1</a:t>
            </a:r>
            <a:r>
              <a:rPr lang="zh-CN" altLang="en-US" sz="2800" b="1">
                <a:solidFill>
                  <a:srgbClr val="F1100B"/>
                </a:solidFill>
                <a:latin typeface="华文新魏" panose="02010800040101010101" charset="-122"/>
                <a:ea typeface="华文新魏" panose="02010800040101010101" charset="-122"/>
              </a:rPr>
              <a:t>，解释字     </a:t>
            </a:r>
            <a:r>
              <a:rPr lang="en-US" altLang="zh-CN" sz="2800" b="1">
                <a:solidFill>
                  <a:srgbClr val="F1100B"/>
                </a:solidFill>
                <a:latin typeface="华文新魏" panose="02010800040101010101" charset="-122"/>
                <a:ea typeface="华文新魏" panose="02010800040101010101" charset="-122"/>
              </a:rPr>
              <a:t>2</a:t>
            </a:r>
            <a:r>
              <a:rPr lang="zh-CN" altLang="en-US" sz="2800" b="1">
                <a:solidFill>
                  <a:srgbClr val="F1100B"/>
                </a:solidFill>
                <a:latin typeface="华文新魏" panose="02010800040101010101" charset="-122"/>
                <a:ea typeface="华文新魏" panose="02010800040101010101" charset="-122"/>
              </a:rPr>
              <a:t>，解释句子。</a:t>
            </a:r>
            <a:r>
              <a:rPr lang="en-US" altLang="zh-CN" sz="2800" b="1">
                <a:solidFill>
                  <a:srgbClr val="F1100B"/>
                </a:solidFill>
                <a:latin typeface="华文新魏" panose="02010800040101010101" charset="-122"/>
                <a:ea typeface="华文新魏" panose="02010800040101010101" charset="-122"/>
              </a:rPr>
              <a:t>3</a:t>
            </a:r>
            <a:r>
              <a:rPr lang="zh-CN" altLang="en-US" sz="2800" b="1">
                <a:solidFill>
                  <a:srgbClr val="F1100B"/>
                </a:solidFill>
                <a:latin typeface="华文新魏" panose="02010800040101010101" charset="-122"/>
                <a:ea typeface="华文新魏" panose="02010800040101010101" charset="-122"/>
              </a:rPr>
              <a:t>，答手法。</a:t>
            </a:r>
            <a:endParaRPr lang="en-US" altLang="zh-CN" sz="2800" b="1">
              <a:solidFill>
                <a:srgbClr val="F1100B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en-US" altLang="zh-CN" sz="2800" b="1">
                <a:solidFill>
                  <a:srgbClr val="F1100B"/>
                </a:solidFill>
                <a:latin typeface="华文新魏" panose="02010800040101010101" charset="-122"/>
                <a:ea typeface="华文新魏" panose="02010800040101010101" charset="-122"/>
              </a:rPr>
              <a:t>4</a:t>
            </a:r>
            <a:r>
              <a:rPr lang="zh-CN" altLang="en-US" sz="2800" b="1">
                <a:solidFill>
                  <a:srgbClr val="F1100B"/>
                </a:solidFill>
                <a:latin typeface="华文新魏" panose="02010800040101010101" charset="-122"/>
                <a:ea typeface="华文新魏" panose="02010800040101010101" charset="-122"/>
              </a:rPr>
              <a:t>，答思想感情</a:t>
            </a:r>
            <a:endParaRPr lang="zh-CN" altLang="en-US" sz="2800" b="1">
              <a:solidFill>
                <a:srgbClr val="F1100B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6393" name="TextBox 8" title=""/>
          <p:cNvSpPr txBox="1"/>
          <p:nvPr/>
        </p:nvSpPr>
        <p:spPr>
          <a:xfrm>
            <a:off x="7696200" y="0"/>
            <a:ext cx="1447800" cy="4000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第二环节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 animBg="1"/>
      <p:bldP spid="40964" grpId="0" animBg="1"/>
      <p:bldP spid="40965" grpId="0" animBg="1"/>
      <p:bldP spid="40966" grpId="0" animBg="1"/>
      <p:bldP spid="4096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 title=""/>
          <p:cNvSpPr txBox="1"/>
          <p:nvPr/>
        </p:nvSpPr>
        <p:spPr>
          <a:xfrm>
            <a:off x="214313" y="271463"/>
            <a:ext cx="8786813" cy="7699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4400" b="1" kern="1200" cap="none" spc="0" normalizeH="0" baseline="0" noProof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丞相</a:t>
            </a:r>
            <a:r>
              <a:rPr kumimoji="1" lang="zh-CN" altLang="en-US" sz="4400" b="1" kern="1200" cap="none" spc="0" normalizeH="0" baseline="0" noProof="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祠堂</a:t>
            </a:r>
            <a:r>
              <a:rPr kumimoji="1" lang="zh-CN" altLang="en-US" sz="4400" b="1" kern="1200" cap="none" spc="0" normalizeH="0" baseline="0" noProof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何处寻？ 锦官城外</a:t>
            </a:r>
            <a:r>
              <a:rPr kumimoji="1" lang="zh-CN" altLang="en-US" sz="4400" b="1" kern="1200" cap="none" spc="0" normalizeH="0" baseline="0" noProof="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柏</a:t>
            </a:r>
            <a:r>
              <a:rPr kumimoji="1" lang="zh-CN" altLang="en-US" sz="4400" b="1" kern="1200" cap="none" spc="0" normalizeH="0" baseline="0" noProof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森森</a:t>
            </a:r>
            <a:endParaRPr kumimoji="1" lang="zh-CN" altLang="en-US" sz="4400" b="1" kern="1200" cap="none" spc="0" normalizeH="0" baseline="0" noProof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TextBox 13" title=""/>
          <p:cNvSpPr txBox="1"/>
          <p:nvPr/>
        </p:nvSpPr>
        <p:spPr>
          <a:xfrm>
            <a:off x="1547813" y="2762250"/>
            <a:ext cx="67865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_GB2312"/>
                <a:ea typeface="楷体_GB2312"/>
              </a:rPr>
              <a:t>柏</a:t>
            </a:r>
            <a:r>
              <a:rPr lang="en-US" altLang="zh-CN" sz="4400" b="1">
                <a:solidFill>
                  <a:srgbClr val="FF0000"/>
                </a:solidFill>
                <a:latin typeface="楷体_GB2312"/>
                <a:ea typeface="楷体_GB2312"/>
              </a:rPr>
              <a:t>—</a:t>
            </a:r>
            <a:r>
              <a:rPr lang="zh-CN" altLang="en-US" sz="4400" b="1">
                <a:solidFill>
                  <a:srgbClr val="0070C0"/>
                </a:solidFill>
                <a:latin typeface="楷体_GB2312"/>
                <a:ea typeface="楷体_GB2312"/>
              </a:rPr>
              <a:t>肃穆、安谧</a:t>
            </a:r>
            <a:r>
              <a:rPr lang="en-US" altLang="zh-CN" sz="4400" b="1">
                <a:solidFill>
                  <a:srgbClr val="FF0000"/>
                </a:solidFill>
                <a:latin typeface="楷体_GB2312"/>
                <a:ea typeface="楷体_GB2312"/>
              </a:rPr>
              <a:t>——</a:t>
            </a:r>
            <a:r>
              <a:rPr lang="zh-CN" altLang="en-US" sz="4400" b="1">
                <a:solidFill>
                  <a:srgbClr val="FF0000"/>
                </a:solidFill>
                <a:latin typeface="楷体_GB2312"/>
                <a:ea typeface="楷体_GB2312"/>
              </a:rPr>
              <a:t>崇敬</a:t>
            </a:r>
            <a:endParaRPr lang="zh-CN" altLang="en-US" sz="44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2" name="TextBox 1" title=""/>
          <p:cNvSpPr txBox="1"/>
          <p:nvPr/>
        </p:nvSpPr>
        <p:spPr>
          <a:xfrm>
            <a:off x="106363" y="1325563"/>
            <a:ext cx="1108075" cy="55451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</a:rPr>
              <a:t>首联</a:t>
            </a:r>
            <a:endParaRPr lang="zh-CN" altLang="en-US" sz="6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2" title=""/>
          <p:cNvSpPr txBox="1"/>
          <p:nvPr/>
        </p:nvSpPr>
        <p:spPr>
          <a:xfrm>
            <a:off x="1331913" y="1557338"/>
            <a:ext cx="73898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Arial" panose="020b0604020202020204" pitchFamily="34" charset="0"/>
              </a:rPr>
              <a:t>这两句诗中的主要意象是什么？</a:t>
            </a:r>
            <a:endParaRPr lang="zh-CN" altLang="en-US" sz="4000" b="1">
              <a:latin typeface="Arial" panose="020b0604020202020204" pitchFamily="34" charset="0"/>
            </a:endParaRPr>
          </a:p>
        </p:txBody>
      </p:sp>
      <p:sp>
        <p:nvSpPr>
          <p:cNvPr id="6" name="TextBox 5" title=""/>
          <p:cNvSpPr txBox="1"/>
          <p:nvPr/>
        </p:nvSpPr>
        <p:spPr>
          <a:xfrm>
            <a:off x="2133600" y="4114800"/>
            <a:ext cx="1524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Arial" panose="020b0604020202020204" pitchFamily="34" charset="0"/>
              </a:rPr>
              <a:t>炼字</a:t>
            </a:r>
            <a:endParaRPr lang="zh-CN" altLang="en-US" sz="4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 title=""/>
          <p:cNvSpPr/>
          <p:nvPr/>
        </p:nvSpPr>
        <p:spPr>
          <a:xfrm>
            <a:off x="1752600" y="5334000"/>
            <a:ext cx="388620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Arial" panose="020b0604020202020204" pitchFamily="34" charset="0"/>
              </a:rPr>
              <a:t>抒情方法</a:t>
            </a:r>
            <a:endParaRPr lang="zh-CN" altLang="en-US" sz="4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344" name="TextBox 7" title=""/>
          <p:cNvSpPr txBox="1"/>
          <p:nvPr/>
        </p:nvSpPr>
        <p:spPr>
          <a:xfrm>
            <a:off x="7696200" y="0"/>
            <a:ext cx="1447800" cy="4000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第二环节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/>
      <p:bldP spid="2" grpId="0"/>
      <p:bldP spid="3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2" name="TextBox 3" title=""/>
          <p:cNvSpPr txBox="1"/>
          <p:nvPr/>
        </p:nvSpPr>
        <p:spPr>
          <a:xfrm>
            <a:off x="2057400" y="533400"/>
            <a:ext cx="5262563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</a:rPr>
              <a:t>颈联</a:t>
            </a: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</a:rPr>
              <a:t>赏形象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1" name="TextBox 4" title=""/>
          <p:cNvSpPr txBox="1"/>
          <p:nvPr/>
        </p:nvSpPr>
        <p:spPr>
          <a:xfrm>
            <a:off x="1143000" y="1219200"/>
            <a:ext cx="854075" cy="544036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</a:rPr>
              <a:t>三 顾 频 烦 天 下 计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2" name="TextBox 5" title=""/>
          <p:cNvSpPr txBox="1"/>
          <p:nvPr/>
        </p:nvSpPr>
        <p:spPr>
          <a:xfrm>
            <a:off x="7315200" y="1066800"/>
            <a:ext cx="854075" cy="553085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</a:rPr>
              <a:t>两 朝 开 济 老 臣 心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3" name="TextBox 14" title=""/>
          <p:cNvSpPr txBox="1"/>
          <p:nvPr/>
        </p:nvSpPr>
        <p:spPr>
          <a:xfrm>
            <a:off x="2000250" y="1643063"/>
            <a:ext cx="514350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4400" b="1">
                <a:solidFill>
                  <a:srgbClr val="000000"/>
                </a:solidFill>
                <a:latin typeface="宋体" panose="02010600030101010101" pitchFamily="2" charset="-122"/>
              </a:rPr>
              <a:t>、本联中诸葛亮的</a:t>
            </a:r>
            <a:endParaRPr lang="en-US" altLang="zh-CN" sz="4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en-US" altLang="zh-CN" sz="4400" b="1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4400" b="1">
                <a:solidFill>
                  <a:srgbClr val="000000"/>
                </a:solidFill>
                <a:latin typeface="宋体" panose="02010600030101010101" pitchFamily="2" charset="-122"/>
              </a:rPr>
              <a:t>事迹有哪些？</a:t>
            </a:r>
            <a:endParaRPr lang="zh-CN" altLang="en-US" sz="4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7414" name="TextBox 15" title=""/>
          <p:cNvSpPr txBox="1"/>
          <p:nvPr/>
        </p:nvSpPr>
        <p:spPr>
          <a:xfrm>
            <a:off x="2133600" y="4572000"/>
            <a:ext cx="4929188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4400" b="1">
                <a:solidFill>
                  <a:srgbClr val="000000"/>
                </a:solidFill>
                <a:latin typeface="宋体" panose="02010600030101010101" pitchFamily="2" charset="-122"/>
              </a:rPr>
              <a:t>、诸葛亮的形象是怎样的？</a:t>
            </a:r>
            <a:endParaRPr lang="zh-CN" altLang="en-US" sz="4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7415" name="TextBox 6" title=""/>
          <p:cNvSpPr txBox="1"/>
          <p:nvPr/>
        </p:nvSpPr>
        <p:spPr>
          <a:xfrm>
            <a:off x="7696200" y="0"/>
            <a:ext cx="1447800" cy="4000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第二环节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7" name="TextBox 6" title=""/>
          <p:cNvSpPr txBox="1"/>
          <p:nvPr/>
        </p:nvSpPr>
        <p:spPr>
          <a:xfrm>
            <a:off x="1371600" y="1828800"/>
            <a:ext cx="2846388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</a:rPr>
              <a:t>三顾茅庐</a:t>
            </a:r>
            <a:endParaRPr lang="zh-CN" altLang="en-US" sz="40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10250" name="TextBox 9" title=""/>
          <p:cNvSpPr txBox="1"/>
          <p:nvPr/>
        </p:nvSpPr>
        <p:spPr>
          <a:xfrm>
            <a:off x="5029200" y="4419600"/>
            <a:ext cx="32829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</a:rPr>
              <a:t>济助后主</a:t>
            </a:r>
            <a:endParaRPr lang="zh-CN" altLang="en-US" sz="40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10251" name="TextBox 10" title=""/>
          <p:cNvSpPr txBox="1"/>
          <p:nvPr/>
        </p:nvSpPr>
        <p:spPr>
          <a:xfrm>
            <a:off x="1295400" y="2667000"/>
            <a:ext cx="36226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楷体_GB2312"/>
                <a:ea typeface="楷体_GB2312"/>
              </a:rPr>
              <a:t>（知恩图报）</a:t>
            </a:r>
            <a:endParaRPr lang="zh-CN" altLang="en-US" sz="4000" b="1">
              <a:solidFill>
                <a:srgbClr val="000000"/>
              </a:solidFill>
              <a:latin typeface="楷体_GB2312"/>
              <a:ea typeface="楷体_GB2312"/>
            </a:endParaRPr>
          </a:p>
        </p:txBody>
      </p:sp>
      <p:sp>
        <p:nvSpPr>
          <p:cNvPr id="10254" name="TextBox 13" title=""/>
          <p:cNvSpPr txBox="1"/>
          <p:nvPr/>
        </p:nvSpPr>
        <p:spPr>
          <a:xfrm>
            <a:off x="4495800" y="5181600"/>
            <a:ext cx="27860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楷体_GB2312"/>
                <a:ea typeface="楷体_GB2312"/>
              </a:rPr>
              <a:t>（忠心耿耿）</a:t>
            </a:r>
            <a:endParaRPr lang="zh-CN" altLang="en-US" sz="4000" b="1">
              <a:solidFill>
                <a:srgbClr val="000000"/>
              </a:solidFill>
              <a:latin typeface="楷体_GB2312"/>
              <a:ea typeface="楷体_GB2312"/>
            </a:endParaRPr>
          </a:p>
        </p:txBody>
      </p:sp>
      <p:sp>
        <p:nvSpPr>
          <p:cNvPr id="18438" name="TextBox 1" title=""/>
          <p:cNvSpPr txBox="1"/>
          <p:nvPr/>
        </p:nvSpPr>
        <p:spPr>
          <a:xfrm>
            <a:off x="1600200" y="914400"/>
            <a:ext cx="6318250" cy="7620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三 顾</a:t>
            </a:r>
            <a:r>
              <a:rPr lang="zh-CN" altLang="en-US" sz="4400" b="1">
                <a:solidFill>
                  <a:srgbClr val="000000"/>
                </a:solidFill>
                <a:latin typeface="Arial" panose="020b0604020202020204" pitchFamily="34" charset="0"/>
              </a:rPr>
              <a:t> 频 烦 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天 下 计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Box 8" title=""/>
          <p:cNvSpPr txBox="1"/>
          <p:nvPr/>
        </p:nvSpPr>
        <p:spPr>
          <a:xfrm>
            <a:off x="1905000" y="4419600"/>
            <a:ext cx="30146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</a:rPr>
              <a:t>开创蜀汉</a:t>
            </a:r>
            <a:endParaRPr lang="zh-CN" altLang="en-US" sz="40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17" name="TextBox 12" title=""/>
          <p:cNvSpPr txBox="1"/>
          <p:nvPr/>
        </p:nvSpPr>
        <p:spPr>
          <a:xfrm>
            <a:off x="1447800" y="5105400"/>
            <a:ext cx="304958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楷体_GB2312"/>
                <a:ea typeface="楷体_GB2312"/>
              </a:rPr>
              <a:t>（鞠躬尽瘁死而后已）</a:t>
            </a:r>
            <a:endParaRPr lang="zh-CN" altLang="en-US" sz="4000" b="1">
              <a:solidFill>
                <a:srgbClr val="000000"/>
              </a:solidFill>
              <a:latin typeface="楷体_GB2312"/>
              <a:ea typeface="楷体_GB2312"/>
            </a:endParaRPr>
          </a:p>
        </p:txBody>
      </p:sp>
      <p:sp>
        <p:nvSpPr>
          <p:cNvPr id="18" name="TextBox 7" title=""/>
          <p:cNvSpPr txBox="1"/>
          <p:nvPr/>
        </p:nvSpPr>
        <p:spPr>
          <a:xfrm>
            <a:off x="4040188" y="1828800"/>
            <a:ext cx="5103812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</a:rPr>
              <a:t>计定天下（隆中对）</a:t>
            </a:r>
            <a:endParaRPr lang="zh-CN" altLang="en-US" sz="40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19" name="TextBox 11" title=""/>
          <p:cNvSpPr txBox="1"/>
          <p:nvPr/>
        </p:nvSpPr>
        <p:spPr>
          <a:xfrm>
            <a:off x="4419600" y="2590800"/>
            <a:ext cx="42894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楷体_GB2312"/>
                <a:ea typeface="楷体_GB2312"/>
              </a:rPr>
              <a:t>（济世雄才）</a:t>
            </a:r>
            <a:endParaRPr lang="zh-CN" altLang="en-US" sz="4000" b="1">
              <a:solidFill>
                <a:srgbClr val="000000"/>
              </a:solidFill>
              <a:latin typeface="楷体_GB2312"/>
              <a:ea typeface="楷体_GB2312"/>
            </a:endParaRPr>
          </a:p>
        </p:txBody>
      </p:sp>
      <p:sp>
        <p:nvSpPr>
          <p:cNvPr id="18443" name="TextBox 2" title=""/>
          <p:cNvSpPr txBox="1"/>
          <p:nvPr/>
        </p:nvSpPr>
        <p:spPr>
          <a:xfrm>
            <a:off x="1973263" y="3532188"/>
            <a:ext cx="6211887" cy="7620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两 朝 </a:t>
            </a:r>
            <a:r>
              <a:rPr lang="zh-CN" altLang="en-US" sz="4400" b="1">
                <a:latin typeface="Arial" panose="020b0604020202020204" pitchFamily="34" charset="0"/>
              </a:rPr>
              <a:t>开 济 </a:t>
            </a:r>
            <a:r>
              <a:rPr lang="zh-CN" altLang="en-US" sz="4400" b="1" u="sng">
                <a:solidFill>
                  <a:srgbClr val="FF0000"/>
                </a:solidFill>
                <a:latin typeface="Arial" panose="020b0604020202020204" pitchFamily="34" charset="0"/>
              </a:rPr>
              <a:t>老 臣 心</a:t>
            </a:r>
            <a:endParaRPr lang="zh-CN" altLang="en-US" sz="4400" b="1" u="sng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8444" name="TextBox 11" title=""/>
          <p:cNvSpPr txBox="1"/>
          <p:nvPr/>
        </p:nvSpPr>
        <p:spPr>
          <a:xfrm>
            <a:off x="7696200" y="0"/>
            <a:ext cx="1447800" cy="4000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第二环节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  <p:bldP spid="10250" grpId="0"/>
      <p:bldP spid="10251" grpId="0"/>
      <p:bldP spid="10254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Picture 2" title=""/>
          <p:cNvPicPr>
            <a:picLocks noChangeAspect="1"/>
          </p:cNvPicPr>
          <p:nvPr/>
        </p:nvPicPr>
        <p:blipFill>
          <a:blip r:embed="rId2"/>
          <a:srcRect l="1746" r="7623"/>
          <a:stretch>
            <a:fillRect/>
          </a:stretch>
        </p:blipFill>
        <p:spPr>
          <a:xfrm>
            <a:off x="468313" y="430213"/>
            <a:ext cx="7416800" cy="5761037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6147" name="WordArt 3" title=""/>
          <p:cNvSpPr>
            <a:spLocks noTextEdit="1"/>
          </p:cNvSpPr>
          <p:nvPr/>
        </p:nvSpPr>
        <p:spPr>
          <a:xfrm rot="5400000">
            <a:off x="7402513" y="1604963"/>
            <a:ext cx="2041525" cy="79057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蜀相</a:t>
            </a:r>
            <a:endParaRPr lang="zh-CN" altLang="en-US" sz="3600">
              <a:ln w="9525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8" name="TextBox 2" title=""/>
          <p:cNvSpPr txBox="1"/>
          <p:nvPr/>
        </p:nvSpPr>
        <p:spPr>
          <a:xfrm>
            <a:off x="8089900" y="3763963"/>
            <a:ext cx="739775" cy="1295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</a:rPr>
              <a:t>杜甫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  <p:sp>
        <p:nvSpPr>
          <p:cNvPr id="6149" name="TextBox 4" title=""/>
          <p:cNvSpPr txBox="1"/>
          <p:nvPr/>
        </p:nvSpPr>
        <p:spPr>
          <a:xfrm>
            <a:off x="7696200" y="0"/>
            <a:ext cx="1447800" cy="4000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第一环节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70" name="TextBox 5" title=""/>
          <p:cNvSpPr txBox="1"/>
          <p:nvPr/>
        </p:nvSpPr>
        <p:spPr>
          <a:xfrm>
            <a:off x="2057400" y="4114800"/>
            <a:ext cx="4786313" cy="1446213"/>
          </a:xfrm>
          <a:prstGeom prst="rect">
            <a:avLst/>
          </a:prstGeom>
          <a:noFill/>
          <a:ln w="50800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</a:rPr>
              <a:t>讨论：</a:t>
            </a:r>
            <a:r>
              <a:rPr lang="zh-CN" altLang="en-US" sz="4400" b="1">
                <a:solidFill>
                  <a:srgbClr val="000000"/>
                </a:solidFill>
                <a:latin typeface="宋体" panose="02010600030101010101" pitchFamily="2" charset="-122"/>
              </a:rPr>
              <a:t>杜甫借古伤  己，伤的是什么？</a:t>
            </a:r>
            <a:endParaRPr lang="zh-CN" altLang="en-US" sz="4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9459" name="TextBox 8" title=""/>
          <p:cNvSpPr txBox="1"/>
          <p:nvPr/>
        </p:nvSpPr>
        <p:spPr>
          <a:xfrm>
            <a:off x="539750" y="1628775"/>
            <a:ext cx="6804025" cy="8223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</a:rPr>
              <a:t>出 师 未 捷 身 先 死</a:t>
            </a:r>
            <a:endParaRPr lang="zh-CN" altLang="en-US" sz="4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0" name="TextBox 9" title=""/>
          <p:cNvSpPr txBox="1"/>
          <p:nvPr/>
        </p:nvSpPr>
        <p:spPr>
          <a:xfrm>
            <a:off x="2882900" y="2498725"/>
            <a:ext cx="6240463" cy="8223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</a:rPr>
              <a:t>长 使 英 雄 泪 满 襟</a:t>
            </a:r>
            <a:endParaRPr lang="zh-CN" altLang="en-US" sz="4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TextBox 1" title=""/>
          <p:cNvSpPr txBox="1"/>
          <p:nvPr/>
        </p:nvSpPr>
        <p:spPr>
          <a:xfrm>
            <a:off x="1219200" y="381000"/>
            <a:ext cx="695483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5400" b="1" kern="1200" cap="none" spc="0" normalizeH="0" baseline="0" noProof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尾联</a:t>
            </a:r>
            <a:r>
              <a:rPr kumimoji="0" lang="en-US" altLang="zh-CN" sz="5400" b="1" kern="1200" cap="none" spc="0" normalizeH="0" baseline="0" noProof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5400" b="1" kern="1200" cap="none" spc="0" normalizeH="0" baseline="0" noProof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赏感情</a:t>
            </a:r>
            <a:endParaRPr kumimoji="0" lang="zh-CN" altLang="en-US" sz="5400" b="1" kern="1200" cap="none" spc="0" normalizeH="0" baseline="0" noProof="0">
              <a:solidFill>
                <a:srgbClr val="FF0000"/>
              </a:solidFill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2" name="TextBox 5" title=""/>
          <p:cNvSpPr txBox="1"/>
          <p:nvPr/>
        </p:nvSpPr>
        <p:spPr>
          <a:xfrm>
            <a:off x="7696200" y="0"/>
            <a:ext cx="1447800" cy="4000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第二环节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8" name="Text Box 4" title=""/>
          <p:cNvSpPr txBox="1"/>
          <p:nvPr/>
        </p:nvSpPr>
        <p:spPr>
          <a:xfrm>
            <a:off x="684213" y="4005263"/>
            <a:ext cx="7920037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          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这句诗写出了历史上一切事业未竟的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英雄人物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对其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壮志未酬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的深深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惋惜和共鸣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。 </a:t>
            </a:r>
            <a:endParaRPr lang="zh-CN" altLang="en-US" sz="3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483" name="Rectangle 5" title=""/>
          <p:cNvSpPr/>
          <p:nvPr/>
        </p:nvSpPr>
        <p:spPr>
          <a:xfrm>
            <a:off x="-252412" y="549275"/>
            <a:ext cx="9396412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 eaLnBrk="0" hangingPunct="0"/>
            <a:r>
              <a:rPr lang="zh-CN" altLang="en-US" sz="4000" b="1">
                <a:solidFill>
                  <a:srgbClr val="003300"/>
                </a:solidFill>
                <a:latin typeface="华文新魏" panose="02010800040101010101" charset="-122"/>
                <a:ea typeface="华文新魏" panose="02010800040101010101" charset="-122"/>
              </a:rPr>
              <a:t>出师未捷身先死，长使</a:t>
            </a:r>
            <a: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  <a:t>英雄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泪满襟</a:t>
            </a:r>
            <a:endParaRPr lang="zh-CN" altLang="en-US" sz="40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矩形 1" title=""/>
          <p:cNvSpPr/>
          <p:nvPr/>
        </p:nvSpPr>
        <p:spPr>
          <a:xfrm>
            <a:off x="457200" y="2286000"/>
            <a:ext cx="8461375" cy="107791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泪满襟</a:t>
            </a:r>
            <a:r>
              <a:rPr lang="en-US" altLang="zh-CN" sz="3200" b="1">
                <a:latin typeface="Arial" panose="020b0604020202020204" pitchFamily="34" charset="0"/>
              </a:rPr>
              <a:t>——</a:t>
            </a:r>
            <a:r>
              <a:rPr lang="zh-CN" altLang="en-US" sz="3200" b="1">
                <a:latin typeface="Arial" panose="020b0604020202020204" pitchFamily="34" charset="0"/>
              </a:rPr>
              <a:t>对诸葛亮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献身精神的景仰</a:t>
            </a:r>
            <a:r>
              <a:rPr lang="zh-CN" altLang="en-US" sz="3200" b="1">
                <a:latin typeface="Arial" panose="020b0604020202020204" pitchFamily="34" charset="0"/>
              </a:rPr>
              <a:t>、</a:t>
            </a:r>
            <a:endParaRPr lang="en-US" altLang="zh-CN" sz="3200" b="1">
              <a:latin typeface="Arial" panose="020b0604020202020204" pitchFamily="34" charset="0"/>
            </a:endParaRPr>
          </a:p>
          <a:p>
            <a:r>
              <a:rPr lang="en-US" altLang="zh-CN" sz="3200" b="1">
                <a:latin typeface="Arial" panose="020b0604020202020204" pitchFamily="34" charset="0"/>
              </a:rPr>
              <a:t>                               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事业未竟的痛惜</a:t>
            </a:r>
            <a:r>
              <a:rPr lang="zh-CN" altLang="en-US" sz="3200" b="1">
                <a:latin typeface="Arial" panose="020b0604020202020204" pitchFamily="34" charset="0"/>
              </a:rPr>
              <a:t>。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20485" name="TextBox 4" title=""/>
          <p:cNvSpPr txBox="1"/>
          <p:nvPr/>
        </p:nvSpPr>
        <p:spPr>
          <a:xfrm>
            <a:off x="7696200" y="0"/>
            <a:ext cx="1447800" cy="4000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第二环节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Rectangle 2" title=""/>
          <p:cNvSpPr>
            <a:spLocks noGrp="1"/>
          </p:cNvSpPr>
          <p:nvPr>
            <p:ph type="title"/>
          </p:nvPr>
        </p:nvSpPr>
        <p:spPr>
          <a:xfrm>
            <a:off x="468313" y="-292100"/>
            <a:ext cx="8229600" cy="1128713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3200" b="1">
                <a:solidFill>
                  <a:srgbClr val="CC0000"/>
                </a:solidFill>
                <a:ea typeface="黑体" panose="02010609060101010101" pitchFamily="49" charset="-122"/>
              </a:rPr>
              <a:t>挖掘二者连接点</a:t>
            </a:r>
            <a:endParaRPr lang="zh-CN" altLang="en-US" sz="3200" b="1">
              <a:solidFill>
                <a:srgbClr val="CC0000"/>
              </a:solidFill>
              <a:ea typeface="黑体" panose="02010609060101010101" pitchFamily="49" charset="-122"/>
            </a:endParaRPr>
          </a:p>
        </p:txBody>
      </p:sp>
      <p:graphicFrame>
        <p:nvGraphicFramePr>
          <p:cNvPr id="29699" name="Group 3" title=""/>
          <p:cNvGraphicFramePr>
            <a:graphicFrameLocks noGrp="1"/>
          </p:cNvGraphicFramePr>
          <p:nvPr/>
        </p:nvGraphicFramePr>
        <p:xfrm>
          <a:off x="250825" y="549275"/>
          <a:ext cx="8713788" cy="5838825"/>
        </p:xfrm>
        <a:graphic>
          <a:graphicData uri="http://schemas.openxmlformats.org/drawingml/2006/table">
            <a:tbl>
              <a:tblPr/>
              <a:tblGrid>
                <a:gridCol w="1081088"/>
                <a:gridCol w="3887787"/>
                <a:gridCol w="3744913"/>
              </a:tblGrid>
              <a:tr h="695325"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诸 葛 亮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  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杜      甫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时代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7600"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才情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理想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付出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8050"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结果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8925"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不同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41" name="Rectangle 39" title=""/>
          <p:cNvSpPr/>
          <p:nvPr/>
        </p:nvSpPr>
        <p:spPr>
          <a:xfrm>
            <a:off x="762000" y="549275"/>
            <a:ext cx="649288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b="1">
                <a:solidFill>
                  <a:srgbClr val="000000"/>
                </a:solidFill>
                <a:latin typeface="Arial" panose="020b0604020202020204" pitchFamily="34" charset="0"/>
              </a:rPr>
              <a:t>人物</a:t>
            </a:r>
            <a:endParaRPr lang="zh-CN" altLang="en-US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542" name="Rectangle 40" title=""/>
          <p:cNvSpPr/>
          <p:nvPr/>
        </p:nvSpPr>
        <p:spPr>
          <a:xfrm>
            <a:off x="250825" y="901700"/>
            <a:ext cx="649288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Arial" panose="020b0604020202020204" pitchFamily="34" charset="0"/>
              </a:rPr>
              <a:t>角度</a:t>
            </a:r>
            <a:endParaRPr lang="zh-CN" altLang="en-US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543" name="Line 41" title=""/>
          <p:cNvSpPr/>
          <p:nvPr/>
        </p:nvSpPr>
        <p:spPr>
          <a:xfrm>
            <a:off x="179388" y="549275"/>
            <a:ext cx="1223962" cy="7191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9738" name="Rectangle 42" title=""/>
          <p:cNvSpPr/>
          <p:nvPr/>
        </p:nvSpPr>
        <p:spPr>
          <a:xfrm>
            <a:off x="1692275" y="1268413"/>
            <a:ext cx="33131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战争频频 动荡不安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39" name="Rectangle 43" title=""/>
          <p:cNvSpPr/>
          <p:nvPr/>
        </p:nvSpPr>
        <p:spPr>
          <a:xfrm>
            <a:off x="5219700" y="1196975"/>
            <a:ext cx="34004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战争不断  安史之乱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40" name="Rectangle 44" title=""/>
          <p:cNvSpPr/>
          <p:nvPr/>
        </p:nvSpPr>
        <p:spPr>
          <a:xfrm>
            <a:off x="1692275" y="1916113"/>
            <a:ext cx="33845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两表酬三顾，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一对足千秋。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41" name="Rectangle 45" title=""/>
          <p:cNvSpPr/>
          <p:nvPr/>
        </p:nvSpPr>
        <p:spPr>
          <a:xfrm>
            <a:off x="5364163" y="1771650"/>
            <a:ext cx="377983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世上疮痍，诗中圣哲； </a:t>
            </a:r>
            <a:b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民间疾苦，笔底波澜。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42" name="Rectangle 46" title=""/>
          <p:cNvSpPr/>
          <p:nvPr/>
        </p:nvSpPr>
        <p:spPr>
          <a:xfrm>
            <a:off x="1533525" y="2838450"/>
            <a:ext cx="3398838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匡扶汉室，一统天下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43" name="Rectangle 47" title=""/>
          <p:cNvSpPr/>
          <p:nvPr/>
        </p:nvSpPr>
        <p:spPr>
          <a:xfrm>
            <a:off x="5148263" y="2852738"/>
            <a:ext cx="39957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致君尧舜上，志在匡国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44" name="Rectangle 48" title=""/>
          <p:cNvSpPr/>
          <p:nvPr/>
        </p:nvSpPr>
        <p:spPr>
          <a:xfrm>
            <a:off x="1547813" y="3370263"/>
            <a:ext cx="3398837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鞠躬尽瘁，死而后已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45" name="Rectangle 49" title=""/>
          <p:cNvSpPr/>
          <p:nvPr/>
        </p:nvSpPr>
        <p:spPr>
          <a:xfrm>
            <a:off x="5508625" y="3370263"/>
            <a:ext cx="3398838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拼尽全力，不遗余力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46" name="Rectangle 50" title=""/>
          <p:cNvSpPr/>
          <p:nvPr/>
        </p:nvSpPr>
        <p:spPr>
          <a:xfrm>
            <a:off x="1619250" y="3860800"/>
            <a:ext cx="3529013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统一大业未成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内心壮志未酬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47" name="Rectangle 51" title=""/>
          <p:cNvSpPr/>
          <p:nvPr/>
        </p:nvSpPr>
        <p:spPr>
          <a:xfrm>
            <a:off x="5364163" y="3860800"/>
            <a:ext cx="352901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仕途坎坷终遭贬谪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志向未就壮志未酬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48" name="Rectangle 52" title=""/>
          <p:cNvSpPr/>
          <p:nvPr/>
        </p:nvSpPr>
        <p:spPr>
          <a:xfrm>
            <a:off x="1476375" y="4870450"/>
            <a:ext cx="3960813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收二川，摆八阵，七擒六出取西蜀，定南蛮，东和孙吴，北拒曹魏。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9749" name="Rectangle 53" title=""/>
          <p:cNvSpPr/>
          <p:nvPr/>
        </p:nvSpPr>
        <p:spPr>
          <a:xfrm>
            <a:off x="5487988" y="4926013"/>
            <a:ext cx="2971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仕途屡遭贬谪，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失意难耐。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56" name="TextBox 18" title=""/>
          <p:cNvSpPr txBox="1"/>
          <p:nvPr/>
        </p:nvSpPr>
        <p:spPr>
          <a:xfrm>
            <a:off x="7696200" y="0"/>
            <a:ext cx="1447800" cy="4000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第二环节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442700" y="116967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38" grpId="0"/>
      <p:bldP spid="29739" grpId="0"/>
      <p:bldP spid="29740" grpId="0"/>
      <p:bldP spid="29741" grpId="0"/>
      <p:bldP spid="29742" grpId="0"/>
      <p:bldP spid="29743" grpId="0"/>
      <p:bldP spid="29744" grpId="0"/>
      <p:bldP spid="29745" grpId="0"/>
      <p:bldP spid="29746" grpId="0"/>
      <p:bldP spid="29747" grpId="0"/>
      <p:bldP spid="29748" grpId="0"/>
      <p:bldP spid="297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TextBox 11" title=""/>
          <p:cNvSpPr txBox="1"/>
          <p:nvPr/>
        </p:nvSpPr>
        <p:spPr>
          <a:xfrm>
            <a:off x="2501900" y="477838"/>
            <a:ext cx="4897438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800" b="1" kern="1200" cap="none" spc="0" normalizeH="0" baseline="0" noProof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尾联</a:t>
            </a:r>
            <a:r>
              <a:rPr kumimoji="0" lang="en-US" altLang="zh-CN" sz="4800" b="1" kern="1200" cap="none" spc="0" normalizeH="0" baseline="0" noProof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4800" b="1" kern="1200" cap="none" spc="0" normalizeH="0" baseline="0" noProof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赏感情</a:t>
            </a:r>
            <a:endParaRPr kumimoji="0" lang="zh-CN" altLang="en-US" sz="4800" b="1" kern="1200" cap="none" spc="0" normalizeH="0" baseline="0" noProof="0">
              <a:solidFill>
                <a:srgbClr val="FF0000"/>
              </a:solidFill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1" name="矩形 2" title=""/>
          <p:cNvSpPr/>
          <p:nvPr/>
        </p:nvSpPr>
        <p:spPr>
          <a:xfrm>
            <a:off x="1403350" y="2651125"/>
            <a:ext cx="6481763" cy="2554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楷体_GB2312"/>
                <a:ea typeface="楷体" panose="02010609060101010101" pitchFamily="49" charset="-122"/>
              </a:rPr>
              <a:t>由两者的对比：看出作者通过对诸葛亮的</a:t>
            </a: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" panose="02010609060101010101" pitchFamily="49" charset="-122"/>
              </a:rPr>
              <a:t>壮志未酬</a:t>
            </a:r>
            <a:r>
              <a:rPr lang="zh-CN" altLang="en-US" sz="4000" b="1">
                <a:latin typeface="楷体_GB2312"/>
                <a:ea typeface="楷体" panose="02010609060101010101" pitchFamily="49" charset="-122"/>
              </a:rPr>
              <a:t>的</a:t>
            </a: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" panose="02010609060101010101" pitchFamily="49" charset="-122"/>
              </a:rPr>
              <a:t>惋惜和共鸣</a:t>
            </a:r>
            <a:r>
              <a:rPr lang="zh-CN" altLang="en-US" sz="4000" b="1">
                <a:latin typeface="楷体_GB2312"/>
                <a:ea typeface="楷体" panose="02010609060101010101" pitchFamily="49" charset="-122"/>
              </a:rPr>
              <a:t>，抒发了自己的功业未就的深沉</a:t>
            </a: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" panose="02010609060101010101" pitchFamily="49" charset="-122"/>
              </a:rPr>
              <a:t>感慨</a:t>
            </a:r>
            <a:r>
              <a:rPr lang="zh-CN" altLang="en-US" sz="4000" b="1">
                <a:latin typeface="楷体_GB2312"/>
                <a:ea typeface="楷体" panose="02010609060101010101" pitchFamily="49" charset="-122"/>
              </a:rPr>
              <a:t>。</a:t>
            </a:r>
            <a:endParaRPr lang="zh-CN" altLang="en-US" sz="4000" b="1">
              <a:latin typeface="楷体_GB2312"/>
              <a:ea typeface="楷体" panose="02010609060101010101" pitchFamily="49" charset="-122"/>
            </a:endParaRPr>
          </a:p>
        </p:txBody>
      </p:sp>
      <p:pic>
        <p:nvPicPr>
          <p:cNvPr id="22532" name="图片 4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488" y="1225550"/>
            <a:ext cx="2381250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TextBox 4" title=""/>
          <p:cNvSpPr txBox="1"/>
          <p:nvPr/>
        </p:nvSpPr>
        <p:spPr>
          <a:xfrm>
            <a:off x="7696200" y="0"/>
            <a:ext cx="1447800" cy="4000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第二环节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6306" name="Text Box 2" title=""/>
          <p:cNvSpPr txBox="1"/>
          <p:nvPr/>
        </p:nvSpPr>
        <p:spPr>
          <a:xfrm>
            <a:off x="2919413" y="533400"/>
            <a:ext cx="5178425" cy="639763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latin typeface="楷体_GB2312"/>
                <a:ea typeface="楷体_GB2312"/>
              </a:rPr>
              <a:t>本诗的主旨是什么？</a:t>
            </a:r>
            <a:endParaRPr lang="zh-CN" altLang="en-US" sz="36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5" name="Text Box 3" title=""/>
          <p:cNvSpPr txBox="1"/>
          <p:nvPr/>
        </p:nvSpPr>
        <p:spPr>
          <a:xfrm>
            <a:off x="1143000" y="3352800"/>
            <a:ext cx="6934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6308" name="Text Box 4" title=""/>
          <p:cNvSpPr txBox="1">
            <a:spLocks noChangeArrowheads="1"/>
          </p:cNvSpPr>
          <p:nvPr/>
        </p:nvSpPr>
        <p:spPr bwMode="auto">
          <a:xfrm>
            <a:off x="762000" y="2514600"/>
            <a:ext cx="7550150" cy="341249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3600" b="1" kern="1200" cap="none" spc="0" normalizeH="0" baseline="0" noProof="0">
                <a:solidFill>
                  <a:srgbClr val="000000"/>
                </a:solidFill>
                <a:latin typeface="楷体_GB2312" pitchFamily="49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1" lang="zh-CN" altLang="en-US" sz="3600" b="1" kern="1200" cap="none" spc="0" normalizeH="0" baseline="0" noProof="0">
                <a:solidFill>
                  <a:srgbClr val="000000"/>
                </a:solidFill>
                <a:latin typeface="楷体_GB2312" pitchFamily="49" charset="-122"/>
                <a:ea typeface="宋体" panose="02010600030101010101" pitchFamily="2" charset="-122"/>
                <a:cs typeface="+mn-cs"/>
              </a:rPr>
              <a:t>诗人借歌颂诸葛亮的过人才智和丰功伟绩，抒发了对这位历史人物的</a:t>
            </a:r>
            <a:r>
              <a:rPr kumimoji="1" lang="zh-CN" altLang="en-US" sz="3600" b="1" u="sng" kern="1200" cap="none" spc="0" normalizeH="0" baseline="0" noProof="0">
                <a:solidFill>
                  <a:srgbClr val="FF0000"/>
                </a:solidFill>
                <a:latin typeface="楷体_GB2312" pitchFamily="49" charset="-122"/>
                <a:ea typeface="宋体" panose="02010600030101010101" pitchFamily="2" charset="-122"/>
                <a:cs typeface="+mn-cs"/>
              </a:rPr>
              <a:t>敬仰</a:t>
            </a:r>
            <a:r>
              <a:rPr kumimoji="1" lang="zh-CN" altLang="en-US" sz="3600" b="1" kern="1200" cap="none" spc="0" normalizeH="0" baseline="0" noProof="0">
                <a:solidFill>
                  <a:srgbClr val="000000"/>
                </a:solidFill>
                <a:latin typeface="楷体_GB2312" pitchFamily="49" charset="-122"/>
                <a:ea typeface="宋体" panose="02010600030101010101" pitchFamily="2" charset="-122"/>
                <a:cs typeface="+mn-cs"/>
              </a:rPr>
              <a:t>和对他未能成就大功业的</a:t>
            </a:r>
            <a:r>
              <a:rPr kumimoji="1" lang="zh-CN" altLang="en-US" sz="3600" b="1" u="sng" kern="1200" cap="none" spc="0" normalizeH="0" baseline="0" noProof="0">
                <a:solidFill>
                  <a:srgbClr val="FF0000"/>
                </a:solidFill>
                <a:latin typeface="楷体_GB2312" pitchFamily="49" charset="-122"/>
                <a:ea typeface="宋体" panose="02010600030101010101" pitchFamily="2" charset="-122"/>
                <a:cs typeface="+mn-cs"/>
              </a:rPr>
              <a:t>惋惜</a:t>
            </a:r>
            <a:r>
              <a:rPr kumimoji="1" lang="zh-CN" altLang="en-US" sz="3600" b="1" noProof="0">
                <a:solidFill>
                  <a:srgbClr val="000000"/>
                </a:solidFill>
                <a:latin typeface="楷体_GB2312" pitchFamily="49" charset="-122"/>
                <a:sym typeface="+mn-ea"/>
              </a:rPr>
              <a:t>之情，含蓄地表达了诗人</a:t>
            </a:r>
            <a:r>
              <a:rPr kumimoji="1" lang="zh-CN" altLang="en-US" sz="3600" b="1" u="sng" kern="1200" cap="none" spc="0" normalizeH="0" baseline="0" noProof="0">
                <a:solidFill>
                  <a:srgbClr val="FF0000"/>
                </a:solidFill>
                <a:latin typeface="楷体_GB2312" pitchFamily="49" charset="-122"/>
                <a:ea typeface="宋体" panose="02010600030101010101" pitchFamily="2" charset="-122"/>
                <a:cs typeface="+mn-cs"/>
              </a:rPr>
              <a:t>功业未就</a:t>
            </a:r>
            <a:r>
              <a:rPr kumimoji="1" lang="zh-CN" altLang="en-US" sz="3600" b="1" noProof="0">
                <a:solidFill>
                  <a:srgbClr val="000000"/>
                </a:solidFill>
                <a:latin typeface="楷体_GB2312" pitchFamily="49" charset="-122"/>
                <a:sym typeface="+mn-ea"/>
              </a:rPr>
              <a:t>的苦闷。</a:t>
            </a:r>
            <a:endParaRPr kumimoji="1" lang="zh-CN" altLang="en-US" sz="3600" b="1" kern="1200" cap="none" spc="0" normalizeH="0" baseline="0" noProof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6309" name="Text Box 5" title=""/>
          <p:cNvSpPr txBox="1">
            <a:spLocks noChangeArrowheads="1"/>
          </p:cNvSpPr>
          <p:nvPr/>
        </p:nvSpPr>
        <p:spPr bwMode="auto">
          <a:xfrm>
            <a:off x="404813" y="325438"/>
            <a:ext cx="2492375" cy="1016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kern="1200" cap="none" spc="0" normalizeH="0" baseline="0" noProof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小结：</a:t>
            </a:r>
            <a:endParaRPr kumimoji="0" lang="zh-CN" altLang="en-US" sz="6000" kern="1200" cap="none" spc="0" normalizeH="0" baseline="0" noProof="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23558" name="TextBox 1" title=""/>
          <p:cNvSpPr txBox="1"/>
          <p:nvPr/>
        </p:nvSpPr>
        <p:spPr>
          <a:xfrm>
            <a:off x="0" y="6488113"/>
            <a:ext cx="4067175" cy="3698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>
                <a:latin typeface="Arial" panose="020b0604020202020204" pitchFamily="34" charset="0"/>
              </a:rPr>
              <a:t>    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3559" name="TextBox 6" title=""/>
          <p:cNvSpPr txBox="1"/>
          <p:nvPr/>
        </p:nvSpPr>
        <p:spPr>
          <a:xfrm>
            <a:off x="7696200" y="0"/>
            <a:ext cx="1447800" cy="4000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第三环节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6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26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6" grpId="0" animBg="1"/>
      <p:bldP spid="226308" grpId="0" animBg="1"/>
      <p:bldP spid="22630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1" name="矩形 2" title=""/>
          <p:cNvSpPr/>
          <p:nvPr/>
        </p:nvSpPr>
        <p:spPr>
          <a:xfrm>
            <a:off x="533400" y="1600200"/>
            <a:ext cx="8670925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/>
            <a:r>
              <a:rPr lang="en-US" altLang="zh-CN" sz="3200" b="1">
                <a:latin typeface="楷体_GB2312"/>
                <a:ea typeface="楷体" panose="02010609060101010101" pitchFamily="49" charset="-122"/>
              </a:rPr>
              <a:t>3.</a:t>
            </a:r>
            <a:r>
              <a:rPr lang="zh-CN" altLang="en-US" sz="3200" b="1">
                <a:latin typeface="楷体_GB2312"/>
                <a:ea typeface="楷体" panose="02010609060101010101" pitchFamily="49" charset="-122"/>
              </a:rPr>
              <a:t>理解性默写：</a:t>
            </a:r>
            <a:endParaRPr lang="zh-CN" altLang="en-US" sz="3200" b="1">
              <a:latin typeface="楷体_GB2312"/>
              <a:ea typeface="楷体" panose="02010609060101010101" pitchFamily="49" charset="-122"/>
            </a:endParaRPr>
          </a:p>
          <a:p>
            <a:pPr indent="457200"/>
            <a:r>
              <a:rPr lang="en-US" altLang="zh-CN" sz="3200" b="1">
                <a:latin typeface="楷体_GB2312"/>
                <a:ea typeface="楷体" panose="02010609060101010101" pitchFamily="49" charset="-122"/>
              </a:rPr>
              <a:t>（1）杜甫《蜀相》中“ </a:t>
            </a:r>
            <a:r>
              <a:rPr lang="en-US" altLang="zh-CN" sz="3200" b="1" u="sng">
                <a:latin typeface="楷体_GB2312"/>
                <a:ea typeface="楷体" panose="02010609060101010101" pitchFamily="49" charset="-122"/>
              </a:rPr>
              <a:t>                 </a:t>
            </a:r>
            <a:r>
              <a:rPr lang="en-US" altLang="zh-CN" sz="3200" b="1">
                <a:latin typeface="楷体_GB2312"/>
                <a:ea typeface="楷体" panose="02010609060101010101" pitchFamily="49" charset="-122"/>
              </a:rPr>
              <a:t>，</a:t>
            </a:r>
            <a:r>
              <a:rPr lang="en-US" altLang="zh-CN" sz="3200" b="1" u="sng">
                <a:latin typeface="楷体_GB2312"/>
                <a:ea typeface="楷体" panose="02010609060101010101" pitchFamily="49" charset="-122"/>
              </a:rPr>
              <a:t>              </a:t>
            </a:r>
            <a:r>
              <a:rPr lang="en-US" altLang="zh-CN" sz="3200" b="1">
                <a:latin typeface="楷体_GB2312"/>
                <a:ea typeface="楷体" panose="02010609060101010101" pitchFamily="49" charset="-122"/>
              </a:rPr>
              <a:t> ”两句，借对祠堂庭宇景色的描写，抒发凭吊情怀。这是因景抒情的千古名句。</a:t>
            </a:r>
            <a:endParaRPr lang="en-US" altLang="zh-CN" sz="3200" b="1">
              <a:latin typeface="楷体_GB2312"/>
              <a:ea typeface="楷体" panose="02010609060101010101" pitchFamily="49" charset="-122"/>
            </a:endParaRPr>
          </a:p>
          <a:p>
            <a:pPr indent="457200"/>
            <a:r>
              <a:rPr lang="en-US" altLang="zh-CN" sz="3200" b="1">
                <a:latin typeface="楷体_GB2312"/>
                <a:ea typeface="楷体" panose="02010609060101010101" pitchFamily="49" charset="-122"/>
              </a:rPr>
              <a:t>（2）杜甫《蜀相》中高度概括评价诸葛亮一生伟大功业的句子是“  </a:t>
            </a:r>
            <a:r>
              <a:rPr lang="en-US" altLang="zh-CN" sz="3200" b="1" u="sng">
                <a:latin typeface="楷体_GB2312"/>
                <a:ea typeface="楷体" panose="02010609060101010101" pitchFamily="49" charset="-122"/>
              </a:rPr>
              <a:t>                ，               </a:t>
            </a:r>
            <a:r>
              <a:rPr lang="en-US" altLang="zh-CN" sz="3200" b="1">
                <a:latin typeface="楷体_GB231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_GB2312"/>
                <a:ea typeface="楷体" panose="02010609060101010101" pitchFamily="49" charset="-122"/>
              </a:rPr>
              <a:t>。</a:t>
            </a:r>
            <a:r>
              <a:rPr lang="en-US" altLang="zh-CN" sz="3600" b="1" u="sng">
                <a:latin typeface="楷体_GB2312"/>
                <a:ea typeface="楷体" panose="02010609060101010101" pitchFamily="49" charset="-122"/>
              </a:rPr>
              <a:t>                  </a:t>
            </a:r>
            <a:endParaRPr lang="en-US" altLang="zh-CN" sz="3600" b="1" u="sng">
              <a:latin typeface="楷体_GB2312"/>
              <a:ea typeface="楷体" panose="02010609060101010101" pitchFamily="49" charset="-122"/>
            </a:endParaRPr>
          </a:p>
        </p:txBody>
      </p:sp>
      <p:sp>
        <p:nvSpPr>
          <p:cNvPr id="22533" name="TextBox 4" title=""/>
          <p:cNvSpPr txBox="1"/>
          <p:nvPr/>
        </p:nvSpPr>
        <p:spPr>
          <a:xfrm>
            <a:off x="7696200" y="0"/>
            <a:ext cx="1447800" cy="4000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第二环节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4" title=""/>
          <p:cNvSpPr txBox="1"/>
          <p:nvPr/>
        </p:nvSpPr>
        <p:spPr>
          <a:xfrm>
            <a:off x="381000" y="381000"/>
            <a:ext cx="6785610" cy="829945"/>
          </a:xfrm>
          <a:prstGeom prst="rect">
            <a:avLst/>
          </a:prstGeom>
          <a:solidFill>
            <a:srgbClr val="BBE0E3"/>
          </a:solidFill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4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当堂检测</a:t>
            </a:r>
            <a:r>
              <a:rPr kumimoji="1" lang="en-US" altLang="zh-CN" sz="4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4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巩固提升</a:t>
            </a:r>
            <a:endParaRPr kumimoji="1" lang="zh-CN" altLang="en-US" sz="4800" b="1" kern="1200" cap="none" spc="0" normalizeH="0" baseline="0" noProof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1" name="矩形 2" title=""/>
          <p:cNvSpPr/>
          <p:nvPr/>
        </p:nvSpPr>
        <p:spPr>
          <a:xfrm>
            <a:off x="533400" y="1905000"/>
            <a:ext cx="863473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/>
            <a:r>
              <a:rPr lang="en-US" altLang="zh-CN" sz="3200" b="1">
                <a:latin typeface="楷体_GB2312"/>
                <a:ea typeface="楷体" panose="02010609060101010101" pitchFamily="49" charset="-122"/>
              </a:rPr>
              <a:t>1.C“</a:t>
            </a:r>
            <a:r>
              <a:rPr lang="zh-CN" altLang="en-US" sz="3200" b="1">
                <a:latin typeface="楷体_GB2312"/>
                <a:ea typeface="楷体" panose="02010609060101010101" pitchFamily="49" charset="-122"/>
              </a:rPr>
              <a:t>频烦</a:t>
            </a:r>
            <a:r>
              <a:rPr lang="en-US" altLang="zh-CN" sz="3200" b="1">
                <a:latin typeface="楷体_GB231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_GB2312"/>
                <a:ea typeface="楷体" panose="02010609060101010101" pitchFamily="49" charset="-122"/>
              </a:rPr>
              <a:t>即频繁，是</a:t>
            </a:r>
            <a:r>
              <a:rPr lang="en-US" altLang="zh-CN" sz="3200" b="1">
                <a:latin typeface="楷体_GB231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_GB2312"/>
                <a:ea typeface="楷体" panose="02010609060101010101" pitchFamily="49" charset="-122"/>
              </a:rPr>
              <a:t>多次</a:t>
            </a:r>
            <a:r>
              <a:rPr lang="en-US" altLang="zh-CN" sz="3200" b="1">
                <a:latin typeface="楷体_GB231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_GB2312"/>
                <a:ea typeface="楷体" panose="02010609060101010101" pitchFamily="49" charset="-122"/>
              </a:rPr>
              <a:t>的意思而非</a:t>
            </a:r>
            <a:r>
              <a:rPr lang="en-US" altLang="zh-CN" sz="3200" b="1">
                <a:latin typeface="楷体_GB231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_GB2312"/>
                <a:ea typeface="楷体" panose="02010609060101010101" pitchFamily="49" charset="-122"/>
              </a:rPr>
              <a:t>连续</a:t>
            </a:r>
            <a:r>
              <a:rPr lang="en-US" altLang="zh-CN" sz="3200" b="1">
                <a:latin typeface="楷体_GB231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_GB2312"/>
                <a:ea typeface="楷体" panose="02010609060101010101" pitchFamily="49" charset="-122"/>
              </a:rPr>
              <a:t>，</a:t>
            </a:r>
            <a:r>
              <a:rPr lang="en-US" altLang="zh-CN" sz="3200" b="1">
                <a:latin typeface="楷体_GB231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_GB2312"/>
                <a:ea typeface="楷体" panose="02010609060101010101" pitchFamily="49" charset="-122"/>
              </a:rPr>
              <a:t>两朝</a:t>
            </a:r>
            <a:r>
              <a:rPr lang="en-US" altLang="zh-CN" sz="3200" b="1">
                <a:latin typeface="楷体_GB231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_GB2312"/>
                <a:ea typeface="楷体" panose="02010609060101010101" pitchFamily="49" charset="-122"/>
              </a:rPr>
              <a:t>指蜀先主刘备和后主刘禅两代，而非</a:t>
            </a:r>
            <a:r>
              <a:rPr lang="en-US" altLang="zh-CN" sz="3200" b="1">
                <a:latin typeface="楷体_GB231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_GB2312"/>
                <a:ea typeface="楷体" panose="02010609060101010101" pitchFamily="49" charset="-122"/>
              </a:rPr>
              <a:t>开创基业</a:t>
            </a:r>
            <a:r>
              <a:rPr lang="en-US" altLang="zh-CN" sz="3200" b="1">
                <a:latin typeface="楷体_GB231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_GB2312"/>
                <a:ea typeface="楷体" panose="02010609060101010101" pitchFamily="49" charset="-122"/>
              </a:rPr>
              <a:t>，</a:t>
            </a:r>
            <a:r>
              <a:rPr lang="en-US" altLang="zh-CN" sz="3200" b="1">
                <a:latin typeface="楷体_GB231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_GB2312"/>
                <a:ea typeface="楷体" panose="02010609060101010101" pitchFamily="49" charset="-122"/>
              </a:rPr>
              <a:t>济</a:t>
            </a:r>
            <a:r>
              <a:rPr lang="en-US" altLang="zh-CN" sz="3200" b="1">
                <a:latin typeface="楷体_GB231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_GB2312"/>
                <a:ea typeface="楷体" panose="02010609060101010101" pitchFamily="49" charset="-122"/>
              </a:rPr>
              <a:t>是</a:t>
            </a:r>
            <a:r>
              <a:rPr lang="en-US" altLang="zh-CN" sz="3200" b="1">
                <a:latin typeface="楷体_GB231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_GB2312"/>
                <a:ea typeface="楷体" panose="02010609060101010101" pitchFamily="49" charset="-122"/>
              </a:rPr>
              <a:t>扶助</a:t>
            </a:r>
            <a:r>
              <a:rPr lang="en-US" altLang="zh-CN" sz="3200" b="1">
                <a:latin typeface="楷体_GB231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_GB231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_GB2312"/>
              <a:ea typeface="楷体" panose="02010609060101010101" pitchFamily="49" charset="-122"/>
            </a:endParaRPr>
          </a:p>
          <a:p>
            <a:pPr indent="457200"/>
            <a:r>
              <a:rPr lang="en-US" altLang="zh-CN" sz="3200" b="1">
                <a:latin typeface="楷体_GB2312"/>
                <a:ea typeface="楷体" panose="02010609060101010101" pitchFamily="49" charset="-122"/>
              </a:rPr>
              <a:t>2.B  </a:t>
            </a:r>
            <a:r>
              <a:rPr lang="zh-CN" altLang="en-US" sz="3200" b="1">
                <a:latin typeface="楷体_GB2312"/>
                <a:ea typeface="楷体" panose="02010609060101010101" pitchFamily="49" charset="-122"/>
              </a:rPr>
              <a:t>对感情基调概括不全面，不只有赞美、敬仰，还有叹惋、感伤的思想感情。</a:t>
            </a:r>
            <a:endParaRPr lang="zh-CN" altLang="en-US" sz="3200" b="1">
              <a:latin typeface="楷体_GB2312"/>
              <a:ea typeface="楷体" panose="02010609060101010101" pitchFamily="49" charset="-122"/>
            </a:endParaRPr>
          </a:p>
          <a:p>
            <a:pPr indent="457200"/>
            <a:r>
              <a:rPr lang="en-US" altLang="zh-CN" sz="3200" b="1">
                <a:latin typeface="楷体_GB2312"/>
                <a:ea typeface="楷体" panose="02010609060101010101" pitchFamily="49" charset="-122"/>
              </a:rPr>
              <a:t>3.(1)映阶碧草自春色，隔叶黄鹂空好音</a:t>
            </a:r>
            <a:endParaRPr lang="en-US" altLang="zh-CN" sz="3200" b="1">
              <a:latin typeface="楷体_GB2312"/>
              <a:ea typeface="楷体" panose="02010609060101010101" pitchFamily="49" charset="-122"/>
            </a:endParaRPr>
          </a:p>
          <a:p>
            <a:pPr indent="457200"/>
            <a:r>
              <a:rPr lang="en-US" altLang="zh-CN" sz="3200" b="1">
                <a:latin typeface="楷体_GB2312"/>
                <a:ea typeface="楷体" panose="02010609060101010101" pitchFamily="49" charset="-122"/>
              </a:rPr>
              <a:t>  (2)三顾频烦天下计,两朝开济老臣心</a:t>
            </a:r>
            <a:endParaRPr lang="en-US" altLang="zh-CN" sz="3200" b="1">
              <a:latin typeface="楷体_GB2312"/>
              <a:ea typeface="楷体" panose="02010609060101010101" pitchFamily="49" charset="-122"/>
            </a:endParaRPr>
          </a:p>
        </p:txBody>
      </p:sp>
      <p:sp>
        <p:nvSpPr>
          <p:cNvPr id="22533" name="TextBox 4" title=""/>
          <p:cNvSpPr txBox="1"/>
          <p:nvPr/>
        </p:nvSpPr>
        <p:spPr>
          <a:xfrm>
            <a:off x="7696200" y="0"/>
            <a:ext cx="1447800" cy="4000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第二环节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4" title=""/>
          <p:cNvSpPr txBox="1"/>
          <p:nvPr/>
        </p:nvSpPr>
        <p:spPr>
          <a:xfrm>
            <a:off x="381000" y="381000"/>
            <a:ext cx="6785610" cy="829945"/>
          </a:xfrm>
          <a:prstGeom prst="rect">
            <a:avLst/>
          </a:prstGeom>
          <a:solidFill>
            <a:srgbClr val="BBE0E3"/>
          </a:solidFill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4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当堂检测</a:t>
            </a:r>
            <a:r>
              <a:rPr kumimoji="1" lang="en-US" altLang="zh-CN" sz="4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4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巩固提升</a:t>
            </a:r>
            <a:endParaRPr kumimoji="1" lang="zh-CN" altLang="en-US" sz="4800" b="1" kern="1200" cap="none" spc="0" normalizeH="0" baseline="0" noProof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Oval 2" title=""/>
          <p:cNvSpPr/>
          <p:nvPr/>
        </p:nvSpPr>
        <p:spPr>
          <a:xfrm>
            <a:off x="4616450" y="1143000"/>
            <a:ext cx="1752600" cy="60960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993300"/>
              </a:gs>
            </a:gsLst>
            <a:lin ang="18900000" scaled="1"/>
          </a:gradFill>
          <a:ln w="9525">
            <a:noFill/>
          </a:ln>
        </p:spPr>
        <p:txBody>
          <a:bodyPr wrap="none" anchor="ctr" anchorCtr="0"/>
          <a:lstStyle/>
          <a:p>
            <a:pPr algn="ctr"/>
            <a:r>
              <a:rPr lang="zh-CN" altLang="en-US" sz="4800" b="1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作业布置</a:t>
            </a:r>
            <a:endParaRPr lang="zh-CN" altLang="en-US" sz="4800" b="1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4579" name="Text Box 3" title=""/>
          <p:cNvSpPr txBox="1"/>
          <p:nvPr/>
        </p:nvSpPr>
        <p:spPr>
          <a:xfrm>
            <a:off x="2339975" y="2805430"/>
            <a:ext cx="569214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400" b="1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1</a:t>
            </a:r>
            <a:r>
              <a:rPr lang="zh-CN" altLang="en-US" sz="4400" b="1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、背诵并默写这首诗。</a:t>
            </a:r>
            <a:endParaRPr lang="zh-CN" altLang="en-US" sz="4400" b="1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24581" name="Picture 7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90800" cy="259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2" name="TextBox 5" title=""/>
          <p:cNvSpPr txBox="1"/>
          <p:nvPr/>
        </p:nvSpPr>
        <p:spPr>
          <a:xfrm>
            <a:off x="7696200" y="0"/>
            <a:ext cx="1447800" cy="4000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第三环节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4" title=""/>
          <p:cNvSpPr txBox="1"/>
          <p:nvPr/>
        </p:nvSpPr>
        <p:spPr>
          <a:xfrm>
            <a:off x="551815" y="740410"/>
            <a:ext cx="2887980" cy="829945"/>
          </a:xfrm>
          <a:prstGeom prst="rect">
            <a:avLst/>
          </a:prstGeom>
          <a:solidFill>
            <a:srgbClr val="BBE0E3"/>
          </a:solidFill>
          <a:effectLst>
            <a:innerShdw blurRad="114300">
              <a:prstClr val="black"/>
            </a:inn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4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学习目标</a:t>
            </a:r>
            <a:endParaRPr kumimoji="1" lang="zh-CN" altLang="en-US" sz="4800" b="1" kern="1200" cap="none" spc="0" normalizeH="0" baseline="0" noProof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3" name="TextBox 5" title=""/>
          <p:cNvSpPr txBox="1"/>
          <p:nvPr/>
        </p:nvSpPr>
        <p:spPr>
          <a:xfrm>
            <a:off x="586105" y="2000250"/>
            <a:ext cx="83991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通过课前预习，能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说出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你心目中的杜甫形象；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通过反复吟诵，能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说出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诗歌基本内容，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分析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作者丰富的情感，并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总结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炼字题的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个答题步骤；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（重点）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3.熟练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背诵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《蜀相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》，准确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概括并体会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诗人深沉而强烈的爱国主义情怀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（难点）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9蜀相.mp3" title="">
            <a:hlinkClick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-76200" y="5638800"/>
            <a:ext cx="76200" cy="7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7" name="TextBox 9" title=""/>
          <p:cNvSpPr txBox="1"/>
          <p:nvPr/>
        </p:nvSpPr>
        <p:spPr>
          <a:xfrm>
            <a:off x="7696200" y="0"/>
            <a:ext cx="1447800" cy="4000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第二环节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69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1" name="矩形 2" title=""/>
          <p:cNvSpPr/>
          <p:nvPr/>
        </p:nvSpPr>
        <p:spPr>
          <a:xfrm>
            <a:off x="533400" y="1905000"/>
            <a:ext cx="773620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/>
            <a:r>
              <a:rPr lang="en-US" altLang="zh-CN" sz="4400" b="1">
                <a:latin typeface="楷体_GB2312"/>
                <a:ea typeface="楷体" panose="02010609060101010101" pitchFamily="49" charset="-122"/>
              </a:rPr>
              <a:t>1.</a:t>
            </a:r>
            <a:r>
              <a:rPr lang="zh-CN" altLang="en-US" sz="4400" b="1">
                <a:latin typeface="楷体_GB2312"/>
                <a:ea typeface="楷体" panose="02010609060101010101" pitchFamily="49" charset="-122"/>
              </a:rPr>
              <a:t>如果让你用</a:t>
            </a:r>
            <a:r>
              <a:rPr lang="en-US" altLang="zh-CN" sz="4400" b="1">
                <a:latin typeface="楷体_GB2312"/>
                <a:ea typeface="楷体" panose="02010609060101010101" pitchFamily="49" charset="-122"/>
              </a:rPr>
              <a:t>“</a:t>
            </a:r>
            <a:r>
              <a:rPr lang="zh-CN" altLang="en-US" sz="4400" b="1">
                <a:latin typeface="楷体_GB2312"/>
                <a:ea typeface="楷体" panose="02010609060101010101" pitchFamily="49" charset="-122"/>
              </a:rPr>
              <a:t>一个（</a:t>
            </a:r>
            <a:r>
              <a:rPr lang="en-US" altLang="zh-CN" sz="4400" b="1">
                <a:latin typeface="楷体_GB2312"/>
                <a:ea typeface="楷体" panose="02010609060101010101" pitchFamily="49" charset="-122"/>
              </a:rPr>
              <a:t>   </a:t>
            </a:r>
            <a:r>
              <a:rPr lang="zh-CN" altLang="en-US" sz="4400" b="1">
                <a:latin typeface="楷体_GB2312"/>
                <a:ea typeface="楷体" panose="02010609060101010101" pitchFamily="49" charset="-122"/>
              </a:rPr>
              <a:t>）</a:t>
            </a:r>
            <a:r>
              <a:rPr lang="en-US" altLang="zh-CN" sz="4400" b="1">
                <a:latin typeface="楷体_GB2312"/>
                <a:ea typeface="楷体" panose="02010609060101010101" pitchFamily="49" charset="-122"/>
              </a:rPr>
              <a:t> </a:t>
            </a:r>
            <a:r>
              <a:rPr lang="zh-CN" altLang="en-US" sz="4400" b="1">
                <a:latin typeface="楷体_GB2312"/>
                <a:ea typeface="楷体" panose="02010609060101010101" pitchFamily="49" charset="-122"/>
              </a:rPr>
              <a:t>的杜甫</a:t>
            </a:r>
            <a:r>
              <a:rPr lang="en-US" altLang="zh-CN" sz="4400" b="1">
                <a:latin typeface="楷体_GB2312"/>
                <a:ea typeface="楷体" panose="02010609060101010101" pitchFamily="49" charset="-122"/>
              </a:rPr>
              <a:t>”</a:t>
            </a:r>
            <a:r>
              <a:rPr lang="zh-CN" altLang="en-US" sz="4400" b="1">
                <a:latin typeface="楷体_GB2312"/>
                <a:ea typeface="楷体" panose="02010609060101010101" pitchFamily="49" charset="-122"/>
              </a:rPr>
              <a:t>介绍作者，你会填什么词？为什么填这个词？</a:t>
            </a:r>
            <a:endParaRPr lang="zh-CN" altLang="en-US" sz="4400" b="1">
              <a:latin typeface="楷体_GB2312"/>
              <a:ea typeface="楷体" panose="02010609060101010101" pitchFamily="49" charset="-122"/>
            </a:endParaRPr>
          </a:p>
        </p:txBody>
      </p:sp>
      <p:sp>
        <p:nvSpPr>
          <p:cNvPr id="22533" name="TextBox 4" title=""/>
          <p:cNvSpPr txBox="1"/>
          <p:nvPr/>
        </p:nvSpPr>
        <p:spPr>
          <a:xfrm>
            <a:off x="7696200" y="0"/>
            <a:ext cx="1447800" cy="4000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第二环节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4" title=""/>
          <p:cNvSpPr txBox="1"/>
          <p:nvPr/>
        </p:nvSpPr>
        <p:spPr>
          <a:xfrm>
            <a:off x="381000" y="381000"/>
            <a:ext cx="4377690" cy="829945"/>
          </a:xfrm>
          <a:prstGeom prst="rect">
            <a:avLst/>
          </a:prstGeom>
          <a:solidFill>
            <a:srgbClr val="BBE0E3"/>
          </a:solidFill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4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自主学习</a:t>
            </a:r>
            <a:r>
              <a:rPr kumimoji="1" lang="en-US" altLang="zh-CN" sz="4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4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杜甫</a:t>
            </a:r>
            <a:endParaRPr kumimoji="1" lang="zh-CN" altLang="en-US" sz="4800" b="1" kern="1200" cap="none" spc="0" normalizeH="0" baseline="0" noProof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TextBox 11" title=""/>
          <p:cNvSpPr txBox="1"/>
          <p:nvPr/>
        </p:nvSpPr>
        <p:spPr>
          <a:xfrm>
            <a:off x="990600" y="4648200"/>
            <a:ext cx="6973570" cy="2122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一个（可怜</a:t>
            </a:r>
            <a:r>
              <a:rPr kumimoji="0" lang="en-US" altLang="zh-CN" sz="4400" b="1" kern="1200" cap="none" spc="0" normalizeH="0" baseline="0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/</a:t>
            </a:r>
            <a:r>
              <a:rPr kumimoji="0" lang="zh-CN" altLang="en-US" sz="4400" b="1" kern="1200" cap="none" spc="0" normalizeH="0" baseline="0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忧国忧民</a:t>
            </a:r>
            <a:r>
              <a:rPr lang="en-US" altLang="zh-CN" sz="4400" b="1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400" b="1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历经磨难</a:t>
            </a:r>
            <a:r>
              <a:rPr lang="en-US" altLang="zh-CN" sz="4400" b="1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kumimoji="0" lang="zh-CN" altLang="en-US" sz="4400" b="1" kern="1200" cap="none" spc="0" normalizeH="0" baseline="0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爱国</a:t>
            </a:r>
            <a:r>
              <a:rPr lang="en-US" altLang="zh-CN" sz="4400" b="1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kumimoji="0" lang="zh-CN" altLang="en-US" sz="4400" b="1" kern="1200" cap="none" spc="0" normalizeH="0" baseline="0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不得志</a:t>
            </a:r>
            <a:r>
              <a:rPr lang="en-US" altLang="zh-CN" sz="4400" b="1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kumimoji="0" lang="zh-CN" altLang="en-US" sz="4400" b="1" kern="1200" cap="none" spc="0" normalizeH="0" baseline="0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有才气</a:t>
            </a:r>
            <a:r>
              <a:rPr kumimoji="0" lang="en-US" altLang="zh-CN" sz="4400" b="1" kern="1200" cap="none" spc="0" normalizeH="0" baseline="0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4400" b="1" kern="1200" cap="none" spc="0" normalizeH="0" baseline="0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）的杜甫</a:t>
            </a:r>
            <a:endParaRPr kumimoji="0" lang="zh-CN" altLang="en-US" sz="4400" b="1" kern="1200" cap="none" spc="0" normalizeH="0" baseline="0" noProof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1" name="矩形 2" title=""/>
          <p:cNvSpPr/>
          <p:nvPr/>
        </p:nvSpPr>
        <p:spPr>
          <a:xfrm>
            <a:off x="533400" y="1905000"/>
            <a:ext cx="7736205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/>
            <a:r>
              <a:rPr lang="en-US" altLang="zh-CN" sz="4400" b="1">
                <a:latin typeface="楷体_GB2312"/>
                <a:ea typeface="楷体" panose="02010609060101010101" pitchFamily="49" charset="-122"/>
              </a:rPr>
              <a:t>2.</a:t>
            </a:r>
            <a:r>
              <a:rPr lang="zh-CN" altLang="en-US" sz="4400" b="1">
                <a:latin typeface="楷体_GB2312"/>
                <a:ea typeface="楷体" panose="02010609060101010101" pitchFamily="49" charset="-122"/>
              </a:rPr>
              <a:t>这首诗歌的题目叫作《蜀相》，</a:t>
            </a:r>
            <a:r>
              <a:rPr lang="en-US" altLang="zh-CN" sz="4400" b="1">
                <a:latin typeface="楷体_GB2312"/>
                <a:ea typeface="楷体" panose="02010609060101010101" pitchFamily="49" charset="-122"/>
              </a:rPr>
              <a:t>“</a:t>
            </a:r>
            <a:r>
              <a:rPr lang="zh-CN" altLang="en-US" sz="4400" b="1">
                <a:latin typeface="楷体_GB2312"/>
                <a:ea typeface="楷体" panose="02010609060101010101" pitchFamily="49" charset="-122"/>
              </a:rPr>
              <a:t>蜀相</a:t>
            </a:r>
            <a:r>
              <a:rPr lang="en-US" altLang="zh-CN" sz="4400" b="1">
                <a:latin typeface="楷体_GB2312"/>
                <a:ea typeface="楷体" panose="02010609060101010101" pitchFamily="49" charset="-122"/>
              </a:rPr>
              <a:t>”</a:t>
            </a:r>
            <a:r>
              <a:rPr lang="zh-CN" altLang="en-US" sz="4400" b="1">
                <a:latin typeface="楷体_GB2312"/>
                <a:ea typeface="楷体" panose="02010609060101010101" pitchFamily="49" charset="-122"/>
              </a:rPr>
              <a:t>是什么意思？指的是谁？</a:t>
            </a:r>
            <a:endParaRPr lang="zh-CN" altLang="en-US" sz="4400" b="1">
              <a:latin typeface="楷体_GB2312"/>
              <a:ea typeface="楷体" panose="02010609060101010101" pitchFamily="49" charset="-122"/>
            </a:endParaRPr>
          </a:p>
          <a:p>
            <a:pPr indent="457200"/>
            <a:r>
              <a:rPr lang="en-US" altLang="zh-CN" sz="4400" b="1">
                <a:latin typeface="楷体_GB2312"/>
                <a:ea typeface="楷体" panose="02010609060101010101" pitchFamily="49" charset="-122"/>
              </a:rPr>
              <a:t>3.</a:t>
            </a:r>
            <a:r>
              <a:rPr lang="zh-CN" altLang="en-US" sz="4400" b="1">
                <a:latin typeface="楷体_GB2312"/>
                <a:ea typeface="楷体" panose="02010609060101010101" pitchFamily="49" charset="-122"/>
              </a:rPr>
              <a:t>从诗歌的题材上讲，这是一首什么诗？</a:t>
            </a:r>
            <a:endParaRPr lang="zh-CN" altLang="en-US" sz="4400" b="1">
              <a:latin typeface="楷体_GB2312"/>
              <a:ea typeface="楷体" panose="02010609060101010101" pitchFamily="49" charset="-122"/>
            </a:endParaRPr>
          </a:p>
        </p:txBody>
      </p:sp>
      <p:sp>
        <p:nvSpPr>
          <p:cNvPr id="22533" name="TextBox 4" title=""/>
          <p:cNvSpPr txBox="1"/>
          <p:nvPr/>
        </p:nvSpPr>
        <p:spPr>
          <a:xfrm>
            <a:off x="7696200" y="0"/>
            <a:ext cx="1447800" cy="4000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第二环节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4" title=""/>
          <p:cNvSpPr txBox="1"/>
          <p:nvPr/>
        </p:nvSpPr>
        <p:spPr>
          <a:xfrm>
            <a:off x="381000" y="381000"/>
            <a:ext cx="4377690" cy="829945"/>
          </a:xfrm>
          <a:prstGeom prst="rect">
            <a:avLst/>
          </a:prstGeom>
          <a:solidFill>
            <a:srgbClr val="BBE0E3"/>
          </a:solidFill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4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自主学习</a:t>
            </a:r>
            <a:r>
              <a:rPr kumimoji="1" lang="en-US" altLang="zh-CN" sz="4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4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释题</a:t>
            </a:r>
            <a:endParaRPr kumimoji="1" lang="zh-CN" altLang="en-US" sz="4800" b="1" kern="1200" cap="none" spc="0" normalizeH="0" baseline="0" noProof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内容占位符 2" title=""/>
          <p:cNvSpPr>
            <a:spLocks noGrp="1"/>
          </p:cNvSpPr>
          <p:nvPr>
            <p:ph sz="half" idx="1"/>
          </p:nvPr>
        </p:nvSpPr>
        <p:spPr>
          <a:xfrm>
            <a:off x="185738" y="992188"/>
            <a:ext cx="4267200" cy="5786437"/>
          </a:xfrm>
        </p:spPr>
        <p:txBody>
          <a:bodyPr anchor="t" anchorCtr="0"/>
          <a:lstStyle/>
          <a:p>
            <a:pPr marL="0" indent="0">
              <a:buClrTx/>
              <a:buSzTx/>
              <a:buFontTx/>
              <a:buNone/>
            </a:pPr>
            <a:r>
              <a:rPr lang="zh-CN" altLang="en-US" sz="4800" b="1"/>
              <a:t>蜀相</a:t>
            </a:r>
            <a:endParaRPr lang="zh-CN" altLang="en-US" sz="4800" b="1"/>
          </a:p>
          <a:p>
            <a:pPr marL="0" indent="0">
              <a:buClrTx/>
              <a:buSzTx/>
              <a:buFontTx/>
              <a:buNone/>
            </a:pPr>
            <a:r>
              <a:rPr lang="zh-CN" altLang="en-US" sz="4800" b="1"/>
              <a:t>     </a:t>
            </a:r>
            <a:endParaRPr lang="zh-CN" altLang="en-US" sz="4800" b="1"/>
          </a:p>
          <a:p>
            <a:pPr marL="0" indent="0">
              <a:buClrTx/>
              <a:buSzTx/>
              <a:buFontTx/>
              <a:buNone/>
            </a:pPr>
            <a:endParaRPr lang="zh-CN" altLang="en-US" sz="4800" b="1"/>
          </a:p>
          <a:p>
            <a:pPr marL="0" indent="0">
              <a:buClrTx/>
              <a:buSzTx/>
              <a:buFontTx/>
              <a:buNone/>
            </a:pPr>
            <a:endParaRPr lang="zh-CN" altLang="en-US" sz="4800" b="1"/>
          </a:p>
          <a:p>
            <a:pPr marL="0" indent="0">
              <a:buClrTx/>
              <a:buSzTx/>
              <a:buFontTx/>
              <a:buNone/>
            </a:pPr>
            <a:r>
              <a:rPr lang="zh-CN" altLang="en-US" sz="4800" b="1"/>
              <a:t>杜甫</a:t>
            </a:r>
            <a:endParaRPr lang="zh-CN" altLang="en-US" sz="4800" b="1"/>
          </a:p>
        </p:txBody>
      </p:sp>
      <p:sp>
        <p:nvSpPr>
          <p:cNvPr id="12290" name="内容占位符 3" title=""/>
          <p:cNvSpPr>
            <a:spLocks noGrp="1"/>
          </p:cNvSpPr>
          <p:nvPr>
            <p:ph sz="half" idx="2"/>
          </p:nvPr>
        </p:nvSpPr>
        <p:spPr>
          <a:xfrm>
            <a:off x="4489450" y="485775"/>
            <a:ext cx="4197350" cy="5640388"/>
          </a:xfrm>
        </p:spPr>
        <p:txBody>
          <a:bodyPr anchor="t" anchorCtr="0"/>
          <a:lstStyle/>
          <a:p>
            <a:pPr marL="0" indent="0">
              <a:buClrTx/>
              <a:buSzTx/>
              <a:buFontTx/>
              <a:buNone/>
            </a:pPr>
            <a:endParaRPr lang="zh-CN" altLang="en-US" b="1"/>
          </a:p>
          <a:p>
            <a:pPr marL="0" indent="0">
              <a:buClrTx/>
              <a:buSzTx/>
              <a:buFontTx/>
              <a:buNone/>
            </a:pPr>
            <a:endParaRPr lang="zh-CN" altLang="en-US" b="1"/>
          </a:p>
          <a:p>
            <a:pPr marL="0" indent="0">
              <a:buClrTx/>
              <a:buSzTx/>
              <a:buFontTx/>
              <a:buNone/>
            </a:pPr>
            <a:endParaRPr lang="zh-CN" altLang="en-US"/>
          </a:p>
        </p:txBody>
      </p:sp>
      <p:cxnSp>
        <p:nvCxnSpPr>
          <p:cNvPr id="5" name="直接箭头连接符 4" title=""/>
          <p:cNvCxnSpPr/>
          <p:nvPr/>
        </p:nvCxnSpPr>
        <p:spPr>
          <a:xfrm>
            <a:off x="1766888" y="1381125"/>
            <a:ext cx="2003425" cy="3175"/>
          </a:xfrm>
          <a:prstGeom prst="straightConnector1">
            <a:avLst/>
          </a:prstGeom>
          <a:ln w="730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0" name="文本框 5" title=""/>
          <p:cNvSpPr txBox="1"/>
          <p:nvPr/>
        </p:nvSpPr>
        <p:spPr>
          <a:xfrm>
            <a:off x="3995738" y="917575"/>
            <a:ext cx="3206750" cy="3044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蜀汉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丞相，指诸葛亮。</a:t>
            </a:r>
            <a:endParaRPr lang="zh-CN" altLang="en-US" sz="4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en-US" sz="4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4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7" name="直接箭头连接符 6" title=""/>
          <p:cNvCxnSpPr/>
          <p:nvPr/>
        </p:nvCxnSpPr>
        <p:spPr>
          <a:xfrm>
            <a:off x="1593850" y="4956175"/>
            <a:ext cx="2003425" cy="4763"/>
          </a:xfrm>
          <a:prstGeom prst="straightConnector1">
            <a:avLst/>
          </a:prstGeom>
          <a:ln w="730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2" name="文本框 7" title=""/>
          <p:cNvSpPr txBox="1"/>
          <p:nvPr/>
        </p:nvSpPr>
        <p:spPr>
          <a:xfrm>
            <a:off x="3770313" y="4702175"/>
            <a:ext cx="4121150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唐朝</a:t>
            </a:r>
            <a:endParaRPr lang="zh-CN" altLang="en-US" sz="4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9" name="直接箭头连接符 8" title=""/>
          <p:cNvCxnSpPr/>
          <p:nvPr/>
        </p:nvCxnSpPr>
        <p:spPr>
          <a:xfrm flipH="1">
            <a:off x="4779963" y="1603375"/>
            <a:ext cx="12700" cy="3013075"/>
          </a:xfrm>
          <a:prstGeom prst="straightConnector1">
            <a:avLst/>
          </a:prstGeom>
          <a:ln w="79375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右大括号 1" title=""/>
          <p:cNvSpPr/>
          <p:nvPr/>
        </p:nvSpPr>
        <p:spPr>
          <a:xfrm>
            <a:off x="6958013" y="1214438"/>
            <a:ext cx="407988" cy="3792538"/>
          </a:xfrm>
          <a:prstGeom prst="rightBrace">
            <a:avLst/>
          </a:prstGeom>
          <a:ln w="793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" name="文本框 2" title=""/>
          <p:cNvSpPr txBox="1"/>
          <p:nvPr/>
        </p:nvSpPr>
        <p:spPr>
          <a:xfrm>
            <a:off x="7688263" y="836613"/>
            <a:ext cx="1106487" cy="4938712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lstStyle/>
          <a:p>
            <a:r>
              <a:rPr lang="zh-CN" altLang="en-US" sz="6000" b="1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咏史怀古诗</a:t>
            </a:r>
            <a:endParaRPr lang="zh-CN" altLang="en-US" sz="6000" b="1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2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内容占位符 5" title=""/>
          <p:cNvSpPr>
            <a:spLocks noGrp="1"/>
          </p:cNvSpPr>
          <p:nvPr>
            <p:ph idx="1"/>
          </p:nvPr>
        </p:nvSpPr>
        <p:spPr>
          <a:xfrm>
            <a:off x="193675" y="0"/>
            <a:ext cx="8950325" cy="6126163"/>
          </a:xfrm>
        </p:spPr>
        <p:txBody>
          <a:bodyPr anchor="t" anchorCtr="0"/>
          <a:lstStyle/>
          <a:p>
            <a:pPr marL="0" indent="0">
              <a:buNone/>
            </a:pPr>
            <a:r>
              <a:rPr lang="zh-CN" altLang="zh-CN" sz="3600" b="1">
                <a:solidFill>
                  <a:srgbClr val="C00000"/>
                </a:solidFill>
              </a:rPr>
              <a:t>咏史怀古诗：（记笔记）</a:t>
            </a:r>
            <a:endParaRPr lang="zh-CN" altLang="zh-CN" sz="3600" b="1"/>
          </a:p>
          <a:p>
            <a:pPr marL="0" indent="0">
              <a:buNone/>
            </a:pPr>
            <a:r>
              <a:rPr lang="en-US" altLang="zh-CN" sz="3600" b="1"/>
              <a:t>1.</a:t>
            </a:r>
            <a:r>
              <a:rPr lang="zh-CN" altLang="zh-CN" sz="3600" b="1"/>
              <a:t>写作结构：</a:t>
            </a:r>
            <a:endParaRPr lang="zh-CN" altLang="zh-CN" sz="3600" b="1"/>
          </a:p>
          <a:p>
            <a:pPr marL="0" indent="0">
              <a:buNone/>
            </a:pPr>
            <a:r>
              <a:rPr lang="zh-CN" altLang="zh-CN" sz="3600" b="1"/>
              <a:t> 临</a:t>
            </a:r>
            <a:r>
              <a:rPr lang="zh-CN" altLang="zh-CN" sz="3600" b="1">
                <a:solidFill>
                  <a:srgbClr val="C00000"/>
                </a:solidFill>
              </a:rPr>
              <a:t>古地</a:t>
            </a:r>
            <a:r>
              <a:rPr lang="zh-CN" altLang="zh-CN" sz="3600" b="1"/>
              <a:t>—思</a:t>
            </a:r>
            <a:r>
              <a:rPr lang="zh-CN" altLang="zh-CN" sz="3600" b="1">
                <a:solidFill>
                  <a:srgbClr val="C00000"/>
                </a:solidFill>
              </a:rPr>
              <a:t>古人</a:t>
            </a:r>
            <a:r>
              <a:rPr lang="zh-CN" altLang="zh-CN" sz="3600" b="1"/>
              <a:t>—</a:t>
            </a:r>
            <a:r>
              <a:rPr lang="zh-CN" altLang="zh-CN" sz="3600" b="1">
                <a:solidFill>
                  <a:srgbClr val="C00000"/>
                </a:solidFill>
              </a:rPr>
              <a:t>忆其事</a:t>
            </a:r>
            <a:r>
              <a:rPr lang="zh-CN" altLang="zh-CN" sz="3600" b="1"/>
              <a:t>—抒</a:t>
            </a:r>
            <a:r>
              <a:rPr lang="zh-CN" altLang="zh-CN" sz="3600" b="1">
                <a:solidFill>
                  <a:srgbClr val="00B050"/>
                </a:solidFill>
              </a:rPr>
              <a:t>己志（情</a:t>
            </a:r>
            <a:r>
              <a:rPr lang="zh-CN" altLang="en-US" sz="3600" b="1">
                <a:solidFill>
                  <a:srgbClr val="00B050"/>
                </a:solidFill>
              </a:rPr>
              <a:t>）</a:t>
            </a:r>
            <a:endParaRPr lang="zh-CN" altLang="zh-CN" sz="3600" b="1"/>
          </a:p>
          <a:p>
            <a:pPr marL="0" indent="0">
              <a:buNone/>
            </a:pPr>
            <a:r>
              <a:rPr lang="en-US" altLang="zh-CN" sz="3600" b="1"/>
              <a:t>2.</a:t>
            </a:r>
            <a:r>
              <a:rPr lang="zh-CN" altLang="zh-CN" sz="3600" b="1"/>
              <a:t>思想感情</a:t>
            </a:r>
            <a:r>
              <a:rPr lang="en-US" altLang="zh-CN" sz="3600" b="1"/>
              <a:t>:</a:t>
            </a:r>
            <a:endParaRPr lang="en-US" altLang="zh-CN" sz="3600" b="1"/>
          </a:p>
          <a:p>
            <a:pPr marL="0" indent="0">
              <a:buNone/>
            </a:pPr>
            <a:r>
              <a:rPr lang="en-US" altLang="zh-CN" sz="3600" b="1"/>
              <a:t>  </a:t>
            </a:r>
            <a:r>
              <a:rPr lang="zh-CN" altLang="zh-CN" sz="3600" b="1"/>
              <a:t>多感慨</a:t>
            </a:r>
            <a:r>
              <a:rPr lang="zh-CN" altLang="zh-CN" sz="3600" b="1">
                <a:solidFill>
                  <a:srgbClr val="C00000"/>
                </a:solidFill>
              </a:rPr>
              <a:t>个人命运</a:t>
            </a:r>
            <a:r>
              <a:rPr lang="zh-CN" altLang="zh-CN" sz="3600" b="1"/>
              <a:t>，抨击</a:t>
            </a:r>
            <a:r>
              <a:rPr lang="zh-CN" altLang="zh-CN" sz="3600" b="1">
                <a:solidFill>
                  <a:srgbClr val="C00000"/>
                </a:solidFill>
              </a:rPr>
              <a:t>社会实质</a:t>
            </a:r>
            <a:r>
              <a:rPr lang="zh-CN" altLang="zh-CN" sz="3600" b="1"/>
              <a:t>。</a:t>
            </a:r>
            <a:endParaRPr lang="zh-CN" altLang="zh-CN" sz="3600" b="1"/>
          </a:p>
          <a:p>
            <a:pPr marL="0" indent="0">
              <a:buNone/>
            </a:pPr>
            <a:r>
              <a:rPr lang="zh-CN" altLang="zh-CN" sz="3600" b="1"/>
              <a:t>具体为：</a:t>
            </a:r>
            <a:r>
              <a:rPr lang="zh-CN" altLang="zh-CN" sz="3600" b="1">
                <a:latin typeface="Calibri" panose="020f0502020204030204" pitchFamily="34" charset="0"/>
              </a:rPr>
              <a:t>①</a:t>
            </a:r>
            <a:r>
              <a:rPr lang="zh-CN" altLang="zh-CN" sz="3600" b="1">
                <a:solidFill>
                  <a:srgbClr val="C00000"/>
                </a:solidFill>
              </a:rPr>
              <a:t>国家</a:t>
            </a:r>
            <a:r>
              <a:rPr lang="zh-CN" altLang="zh-CN" sz="3600" b="1"/>
              <a:t>——</a:t>
            </a:r>
            <a:r>
              <a:rPr lang="zh-CN" altLang="zh-CN" sz="3600" b="1">
                <a:solidFill>
                  <a:srgbClr val="7030A0"/>
                </a:solidFill>
              </a:rPr>
              <a:t>国运衰微，国土沦丧</a:t>
            </a:r>
            <a:r>
              <a:rPr lang="zh-CN" altLang="zh-CN" sz="3600" b="1"/>
              <a:t>               </a:t>
            </a:r>
            <a:endParaRPr lang="zh-CN" altLang="zh-CN" sz="3600" b="1"/>
          </a:p>
          <a:p>
            <a:pPr marL="0" indent="0">
              <a:buNone/>
            </a:pPr>
            <a:r>
              <a:rPr lang="zh-CN" altLang="zh-CN" sz="3600" b="1"/>
              <a:t>             </a:t>
            </a:r>
            <a:r>
              <a:rPr lang="zh-CN" altLang="zh-CN" sz="3600" b="1">
                <a:latin typeface="Calibri" panose="020f0502020204030204" pitchFamily="34" charset="0"/>
              </a:rPr>
              <a:t>②</a:t>
            </a:r>
            <a:r>
              <a:rPr lang="zh-CN" altLang="zh-CN" sz="3600" b="1">
                <a:solidFill>
                  <a:srgbClr val="C00000"/>
                </a:solidFill>
              </a:rPr>
              <a:t>统治者</a:t>
            </a:r>
            <a:r>
              <a:rPr lang="zh-CN" altLang="zh-CN" sz="3600" b="1"/>
              <a:t>——</a:t>
            </a:r>
            <a:r>
              <a:rPr lang="zh-CN" altLang="zh-CN" sz="3600" b="1">
                <a:solidFill>
                  <a:srgbClr val="7030A0"/>
                </a:solidFill>
              </a:rPr>
              <a:t>昏庸腐朽， 骄奢淫逸 </a:t>
            </a:r>
            <a:endParaRPr lang="zh-CN" altLang="zh-CN" sz="3600" b="1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zh-CN" altLang="zh-CN" sz="3600" b="1"/>
              <a:t>             </a:t>
            </a:r>
            <a:r>
              <a:rPr lang="zh-CN" altLang="zh-CN" sz="3600" b="1">
                <a:latin typeface="Calibri" panose="020f0502020204030204" pitchFamily="34" charset="0"/>
              </a:rPr>
              <a:t>③</a:t>
            </a:r>
            <a:r>
              <a:rPr lang="zh-CN" altLang="zh-CN" sz="3600" b="1">
                <a:solidFill>
                  <a:srgbClr val="C00000"/>
                </a:solidFill>
              </a:rPr>
              <a:t>古地</a:t>
            </a:r>
            <a:r>
              <a:rPr lang="zh-CN" altLang="zh-CN" sz="3600" b="1"/>
              <a:t>——</a:t>
            </a:r>
            <a:r>
              <a:rPr lang="zh-CN" altLang="zh-CN" sz="3600" b="1">
                <a:solidFill>
                  <a:srgbClr val="7030A0"/>
                </a:solidFill>
              </a:rPr>
              <a:t>昔盛今衰，人事沧桑 </a:t>
            </a:r>
            <a:endParaRPr lang="zh-CN" altLang="zh-CN" sz="3600" b="1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zh-CN" altLang="zh-CN" sz="3600" b="1"/>
              <a:t>             </a:t>
            </a:r>
            <a:r>
              <a:rPr lang="zh-CN" altLang="zh-CN" sz="3600" b="1">
                <a:latin typeface="Calibri" panose="020f0502020204030204" pitchFamily="34" charset="0"/>
              </a:rPr>
              <a:t>④</a:t>
            </a:r>
            <a:r>
              <a:rPr lang="zh-CN" altLang="zh-CN" sz="3600" b="1">
                <a:solidFill>
                  <a:srgbClr val="C00000"/>
                </a:solidFill>
              </a:rPr>
              <a:t>古人</a:t>
            </a:r>
            <a:r>
              <a:rPr lang="zh-CN" altLang="zh-CN" sz="3600" b="1"/>
              <a:t>——</a:t>
            </a:r>
            <a:r>
              <a:rPr lang="zh-CN" altLang="zh-CN" sz="3600" b="1">
                <a:solidFill>
                  <a:srgbClr val="7030A0"/>
                </a:solidFill>
              </a:rPr>
              <a:t>壮志难酬，报国无门</a:t>
            </a:r>
            <a:endParaRPr lang="zh-CN" altLang="zh-CN" sz="3600" b="1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zh-CN" altLang="zh-CN" sz="3600" b="1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9506" name="Text Box 2" title=""/>
          <p:cNvSpPr txBox="1">
            <a:spLocks noChangeArrowheads="1"/>
          </p:cNvSpPr>
          <p:nvPr/>
        </p:nvSpPr>
        <p:spPr bwMode="auto">
          <a:xfrm>
            <a:off x="668338" y="560388"/>
            <a:ext cx="7986713" cy="29860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400" b="1" kern="1200" cap="none" spc="0" normalizeH="0" baseline="0" noProof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怀古咏史诗</a:t>
            </a:r>
            <a:endParaRPr kumimoji="1" lang="en-US" altLang="zh-CN" sz="4400" b="1" kern="1200" cap="none" spc="0" normalizeH="0" baseline="0" noProof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000000"/>
                </a:solidFill>
                <a:latin typeface="+mn-ea"/>
                <a:ea typeface="宋体" panose="02010600030101010101" pitchFamily="2" charset="-122"/>
                <a:cs typeface="+mn-cs"/>
              </a:rPr>
              <a:t>    诗人以历史事件、历史人物、历史陈迹为题材，借登高望远、咏叹史实、怀念古迹来达到</a:t>
            </a:r>
            <a:r>
              <a:rPr kumimoji="1" lang="zh-CN" altLang="en-US" sz="3200" b="1" kern="1200" cap="none" spc="0" normalizeH="0" baseline="0" noProof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感慨兴衰、寄托哀思、托古讽今</a:t>
            </a:r>
            <a:r>
              <a:rPr kumimoji="1" lang="zh-CN" altLang="en-US" sz="3200" b="1" kern="1200" cap="none" spc="0" normalizeH="0" baseline="0" noProof="0">
                <a:solidFill>
                  <a:srgbClr val="000000"/>
                </a:solidFill>
                <a:latin typeface="+mn-ea"/>
                <a:ea typeface="宋体" panose="02010600030101010101" pitchFamily="2" charset="-122"/>
                <a:cs typeface="+mn-cs"/>
              </a:rPr>
              <a:t>等目的。</a:t>
            </a:r>
            <a:endParaRPr kumimoji="1" lang="zh-CN" altLang="en-US" sz="3200" b="1" kern="1200" cap="none" spc="0" normalizeH="0" baseline="0" noProof="0">
              <a:solidFill>
                <a:srgbClr val="000000"/>
              </a:solidFill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507" name="Text Box 3" title=""/>
          <p:cNvSpPr txBox="1">
            <a:spLocks noChangeArrowheads="1"/>
          </p:cNvSpPr>
          <p:nvPr/>
        </p:nvSpPr>
        <p:spPr bwMode="auto">
          <a:xfrm>
            <a:off x="669925" y="3581400"/>
            <a:ext cx="8474075" cy="206216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latin typeface="+mn-ea"/>
                <a:ea typeface="宋体" panose="02010600030101010101" pitchFamily="2" charset="-122"/>
                <a:cs typeface="+mn-cs"/>
              </a:rPr>
              <a:t>①</a:t>
            </a: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弄清史实，</a:t>
            </a:r>
            <a:r>
              <a:rPr kumimoji="0" lang="zh-CN" altLang="en-US" sz="3200" b="1" kern="1200" cap="none" spc="0" normalizeH="0" baseline="0" noProof="0">
                <a:latin typeface="+mn-ea"/>
                <a:ea typeface="宋体" panose="02010600030101010101" pitchFamily="2" charset="-122"/>
                <a:cs typeface="+mn-cs"/>
              </a:rPr>
              <a:t>作者“怀”什么“古”；</a:t>
            </a:r>
            <a:endParaRPr kumimoji="0" lang="zh-CN" altLang="en-US" sz="3200" b="1" kern="1200" cap="none" spc="0" normalizeH="0" baseline="0" noProof="0">
              <a:latin typeface="+mn-ea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latin typeface="+mn-ea"/>
                <a:ea typeface="宋体" panose="02010600030101010101" pitchFamily="2" charset="-122"/>
                <a:cs typeface="+mn-cs"/>
              </a:rPr>
              <a:t>②</a:t>
            </a: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体会意图，</a:t>
            </a:r>
            <a:r>
              <a:rPr kumimoji="0" lang="zh-CN" altLang="en-US" sz="3200" b="1" kern="1200" cap="none" spc="0" normalizeH="0" baseline="0" noProof="0">
                <a:latin typeface="+mn-ea"/>
                <a:ea typeface="宋体" panose="02010600030101010101" pitchFamily="2" charset="-122"/>
                <a:cs typeface="+mn-cs"/>
              </a:rPr>
              <a:t>作者为什么怀古；</a:t>
            </a:r>
            <a:endParaRPr kumimoji="0" lang="zh-CN" altLang="en-US" sz="3200" b="1" kern="1200" cap="none" spc="0" normalizeH="0" baseline="0" noProof="0">
              <a:latin typeface="+mn-ea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latin typeface="+mn-ea"/>
                <a:ea typeface="宋体" panose="02010600030101010101" pitchFamily="2" charset="-122"/>
                <a:cs typeface="+mn-cs"/>
              </a:rPr>
              <a:t>③</a:t>
            </a: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领悟感情，</a:t>
            </a:r>
            <a:r>
              <a:rPr kumimoji="0" lang="zh-CN" altLang="en-US" sz="3200" b="1" kern="1200" cap="none" spc="0" normalizeH="0" baseline="0" noProof="0">
                <a:latin typeface="+mn-ea"/>
                <a:ea typeface="宋体" panose="02010600030101010101" pitchFamily="2" charset="-122"/>
                <a:cs typeface="+mn-cs"/>
              </a:rPr>
              <a:t>作者在怀古中表达了什么感情；</a:t>
            </a:r>
            <a:endParaRPr kumimoji="0" lang="zh-CN" altLang="en-US" sz="3200" b="1" kern="1200" cap="none" spc="0" normalizeH="0" baseline="0" noProof="0">
              <a:latin typeface="+mn-ea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latin typeface="+mn-ea"/>
                <a:ea typeface="宋体" panose="02010600030101010101" pitchFamily="2" charset="-122"/>
                <a:cs typeface="+mn-cs"/>
              </a:rPr>
              <a:t>④</a:t>
            </a: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分析写法，</a:t>
            </a:r>
            <a:r>
              <a:rPr kumimoji="0" lang="zh-CN" altLang="en-US" sz="3200" b="1" kern="1200" cap="none" spc="0" normalizeH="0" baseline="0" noProof="0">
                <a:latin typeface="+mn-ea"/>
                <a:ea typeface="宋体" panose="02010600030101010101" pitchFamily="2" charset="-122"/>
                <a:cs typeface="+mn-cs"/>
              </a:rPr>
              <a:t>特别要注意分析典故。 </a:t>
            </a:r>
            <a:endParaRPr kumimoji="0" lang="zh-CN" altLang="en-US" sz="3200" b="1" kern="1200" cap="none" spc="0" normalizeH="0" baseline="0" noProof="0"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6" name="TextBox 4" title=""/>
          <p:cNvSpPr txBox="1"/>
          <p:nvPr/>
        </p:nvSpPr>
        <p:spPr>
          <a:xfrm>
            <a:off x="7696200" y="0"/>
            <a:ext cx="1447800" cy="4000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第二环节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矩形 206849" title=""/>
          <p:cNvSpPr/>
          <p:nvPr/>
        </p:nvSpPr>
        <p:spPr>
          <a:xfrm>
            <a:off x="3581400" y="1600200"/>
            <a:ext cx="5329555" cy="52355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33CC"/>
                </a:solidFill>
                <a:latin typeface="华文中宋" panose="02010600040101010101" charset="-122"/>
                <a:ea typeface="华文中宋" panose="02010600040101010101" charset="-122"/>
              </a:rPr>
              <a:t>　　</a:t>
            </a:r>
            <a:r>
              <a:rPr lang="zh-CN" altLang="en-US" sz="3200" b="1">
                <a:solidFill>
                  <a:srgbClr val="0033CC"/>
                </a:solidFill>
                <a:latin typeface="华文中宋" panose="02010600040101010101" charset="-122"/>
                <a:ea typeface="华文中宋" panose="02010600040101010101" charset="-122"/>
              </a:rPr>
              <a:t>此诗作于唐肃宗上元元年（760年），杜甫（49岁）避乱成都的次年春天，</a:t>
            </a:r>
            <a:r>
              <a:rPr lang="zh-CN" altLang="en-US" sz="3200" b="1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</a:rPr>
              <a:t>安史之乱仍未平息</a:t>
            </a:r>
            <a:r>
              <a:rPr lang="zh-CN" altLang="en-US" sz="3200" b="1">
                <a:solidFill>
                  <a:srgbClr val="0033CC"/>
                </a:solidFill>
                <a:latin typeface="华文中宋" panose="02010600040101010101" charset="-122"/>
                <a:ea typeface="华文中宋" panose="02010600040101010101" charset="-122"/>
              </a:rPr>
              <a:t>，唐王朝仍处于风雨飘摇之中；唐肃宗</a:t>
            </a:r>
            <a:r>
              <a:rPr lang="zh-CN" altLang="en-US" sz="3200" b="1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</a:rPr>
              <a:t>信任</a:t>
            </a:r>
            <a:r>
              <a:rPr lang="zh-CN" altLang="en-US" sz="3200" b="1">
                <a:solidFill>
                  <a:srgbClr val="0033CC"/>
                </a:solidFill>
                <a:latin typeface="华文中宋" panose="02010600040101010101" charset="-122"/>
                <a:ea typeface="华文中宋" panose="02010600040101010101" charset="-122"/>
              </a:rPr>
              <a:t>宦官，</a:t>
            </a:r>
            <a:r>
              <a:rPr lang="zh-CN" altLang="en-US" sz="3200" b="1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</a:rPr>
              <a:t>猜忌</a:t>
            </a:r>
            <a:r>
              <a:rPr lang="zh-CN" altLang="en-US" sz="3200" b="1">
                <a:solidFill>
                  <a:srgbClr val="0033CC"/>
                </a:solidFill>
                <a:latin typeface="华文中宋" panose="02010600040101010101" charset="-122"/>
                <a:ea typeface="华文中宋" panose="02010600040101010101" charset="-122"/>
              </a:rPr>
              <a:t>如杜甫这样真正忧国忧民的文人。</a:t>
            </a:r>
            <a:endParaRPr lang="zh-CN" altLang="en-US" sz="3200" b="1">
              <a:solidFill>
                <a:srgbClr val="0033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0243" name="矩形 206850" title=""/>
          <p:cNvSpPr>
            <a:spLocks noTextEdit="1"/>
          </p:cNvSpPr>
          <p:nvPr/>
        </p:nvSpPr>
        <p:spPr>
          <a:xfrm>
            <a:off x="539750" y="692150"/>
            <a:ext cx="2836863" cy="124460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FF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写作背景</a:t>
            </a:r>
            <a:endParaRPr lang="zh-CN" altLang="en-US" sz="3600"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FF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4" name="图片 206851" title=""/>
          <p:cNvPicPr>
            <a:picLocks noChangeAspect="1"/>
          </p:cNvPicPr>
          <p:nvPr/>
        </p:nvPicPr>
        <p:blipFill>
          <a:blip r:embed="rId2">
            <a:lum bright="12000" contrast="18000"/>
          </a:blip>
          <a:stretch>
            <a:fillRect/>
          </a:stretch>
        </p:blipFill>
        <p:spPr>
          <a:xfrm>
            <a:off x="395288" y="2276475"/>
            <a:ext cx="3111500" cy="393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文本框 206852" title=""/>
          <p:cNvSpPr txBox="1"/>
          <p:nvPr/>
        </p:nvSpPr>
        <p:spPr>
          <a:xfrm>
            <a:off x="8532813" y="6308725"/>
            <a:ext cx="431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</a:rPr>
              <a:t>5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3" name="TextBox 4" title=""/>
          <p:cNvSpPr txBox="1"/>
          <p:nvPr/>
        </p:nvSpPr>
        <p:spPr>
          <a:xfrm>
            <a:off x="152400" y="0"/>
            <a:ext cx="8812530" cy="829945"/>
          </a:xfrm>
          <a:prstGeom prst="rect">
            <a:avLst/>
          </a:prstGeom>
          <a:solidFill>
            <a:srgbClr val="BBE0E3"/>
          </a:solidFill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4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自主学习</a:t>
            </a:r>
            <a:r>
              <a:rPr kumimoji="1" lang="en-US" altLang="zh-CN" sz="4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4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弄清史实，体会意图</a:t>
            </a:r>
            <a:endParaRPr kumimoji="1" lang="zh-CN" altLang="en-US" sz="4800" b="1" kern="1200" cap="none" spc="0" normalizeH="0" baseline="0" noProof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TIMING" val="|76.4|16.7"/>
</p:tagLst>
</file>

<file path=ppt/tags/tag2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MzU4MTFiZWMzNmQyNWNmMGRjNDg1MWY5YzIzYTczYzMifQ=="/>
  <p:tag name="KSO_WPP_MARK_KEY" val="10e194e6-1b12-4418-9269-49b656e1b192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171</Paragraphs>
  <Slides>27</Slides>
  <Notes>0</Notes>
  <TotalTime>0</TotalTime>
  <HiddenSlides>8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8">
      <vt:lpstr>Arial</vt:lpstr>
      <vt:lpstr>宋体</vt:lpstr>
      <vt:lpstr>楷体</vt:lpstr>
      <vt:lpstr>黑体</vt:lpstr>
      <vt:lpstr>Times New Roman</vt:lpstr>
      <vt:lpstr>楷体_GB2312</vt:lpstr>
      <vt:lpstr>Calibri</vt:lpstr>
      <vt:lpstr>华文中宋</vt:lpstr>
      <vt:lpstr>华文新魏</vt:lpstr>
      <vt:lpstr>华文行楷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蜀   相杜甫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挖掘二者连接点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2023-09-08T14:41:39.443</cp:lastPrinted>
  <dcterms:created xsi:type="dcterms:W3CDTF">2023-09-08T14:41:39Z</dcterms:created>
  <dcterms:modified xsi:type="dcterms:W3CDTF">2023-09-08T06:41:39Z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