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51" r:id="rId2"/>
  </p:sldMasterIdLst>
  <p:sldIdLst>
    <p:sldId id="271" r:id="rId3"/>
    <p:sldId id="259" r:id="rId4"/>
    <p:sldId id="334" r:id="rId5"/>
    <p:sldId id="307" r:id="rId6"/>
    <p:sldId id="335" r:id="rId7"/>
    <p:sldId id="322" r:id="rId8"/>
    <p:sldId id="336" r:id="rId9"/>
    <p:sldId id="337" r:id="rId10"/>
    <p:sldId id="338" r:id="rId11"/>
    <p:sldId id="339" r:id="rId12"/>
    <p:sldId id="340" r:id="rId13"/>
    <p:sldId id="341" r:id="rId14"/>
    <p:sldId id="323" r:id="rId15"/>
    <p:sldId id="342" r:id="rId16"/>
    <p:sldId id="343" r:id="rId17"/>
    <p:sldId id="344" r:id="rId18"/>
    <p:sldId id="345" r:id="rId19"/>
    <p:sldId id="333" r:id="rId20"/>
    <p:sldId id="267" r:id="rId21"/>
    <p:sldId id="325" r:id="rId22"/>
    <p:sldId id="346" r:id="rId23"/>
    <p:sldId id="326" r:id="rId24"/>
    <p:sldId id="347" r:id="rId25"/>
    <p:sldId id="327" r:id="rId26"/>
    <p:sldId id="328" r:id="rId27"/>
    <p:sldId id="348" r:id="rId28"/>
    <p:sldId id="332" r:id="rId29"/>
    <p:sldId id="272" r:id="rId30"/>
    <p:sldId id="330" r:id="rId31"/>
    <p:sldId id="349" r:id="rId32"/>
    <p:sldId id="331" r:id="rId33"/>
    <p:sldId id="350" r:id="rId3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3" autoAdjust="0"/>
    <p:restoredTop sz="95488" autoAdjust="0"/>
  </p:normalViewPr>
  <p:slideViewPr>
    <p:cSldViewPr>
      <p:cViewPr varScale="1">
        <p:scale>
          <a:sx n="61" d="100"/>
          <a:sy n="61" d="100"/>
        </p:scale>
        <p:origin x="-1404" y="-84"/>
      </p:cViewPr>
      <p:guideLst>
        <p:guide orient="horz" pos="618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Relationship Id="rId5" Type="http://schemas.openxmlformats.org/officeDocument/2006/relationships/image" Target="../media/image10.emf"/><Relationship Id="rId4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8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slide" Target="../slides/slide28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E712EC-A1FB-40CA-91E9-F0B1F830F975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A0C447-A974-46EC-A131-2FEE35AF4D4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714356"/>
            <a:ext cx="2057400" cy="557216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714356"/>
            <a:ext cx="6019800" cy="557216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EDF28C-C966-4928-91EC-ABF845BD52FB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0B344-B6B1-4BDB-8E25-0319AE0AFC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7AEEE9-AAA1-489B-9352-344B799410C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D901E9-0ADF-4A02-876A-A2E42427E55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B8DE0-3D5C-4E0D-8C0D-46FA0CC123D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E6164-6CC9-49FF-854D-49162C596B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51AAA-09A6-4AC6-93AD-4B90E83CAA87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6F56E6-2248-48EE-B85B-EF80C50DFA1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595D8-A781-4EF0-B8A4-6A2A10D1469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790C6-4D4A-4232-958B-39C9CA5D8D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96CDD-824B-4442-BEA0-58DAC6051A06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79F85F-FEF0-4450-A01B-23D60D62B7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63733-1388-4291-BD0E-0DD24FFA7DA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E1877-EAF5-42CF-A9FC-7306D93BAB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4CAE9-74DA-44CA-BA7E-744638F7D1A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DD11B-0DF0-477C-9927-C005728C0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D1C15-4738-437D-94D3-9470A86A072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B37CBF-2FFF-4BD7-96EC-542B280E06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" descr="font.pn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组合 1"/>
          <p:cNvGrpSpPr>
            <a:grpSpLocks/>
          </p:cNvGrpSpPr>
          <p:nvPr userDrawn="1"/>
        </p:nvGrpSpPr>
        <p:grpSpPr bwMode="auto">
          <a:xfrm>
            <a:off x="2411413" y="1558925"/>
            <a:ext cx="5946775" cy="214313"/>
            <a:chOff x="2411760" y="1558504"/>
            <a:chExt cx="5946429" cy="214312"/>
          </a:xfrm>
        </p:grpSpPr>
        <p:sp>
          <p:nvSpPr>
            <p:cNvPr id="7" name="Line 46"/>
            <p:cNvSpPr>
              <a:spLocks noChangeShapeType="1"/>
            </p:cNvSpPr>
            <p:nvPr userDrawn="1"/>
          </p:nvSpPr>
          <p:spPr bwMode="auto">
            <a:xfrm>
              <a:off x="2626060" y="1663279"/>
              <a:ext cx="5732129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/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十六角星 12"/>
            <p:cNvSpPr/>
            <p:nvPr userDrawn="1"/>
          </p:nvSpPr>
          <p:spPr>
            <a:xfrm>
              <a:off x="2411760" y="1558504"/>
              <a:ext cx="214300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34F0C2-6BDF-4EA2-A97C-92C0BEF7F66E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2C494-D43D-46BA-A9B9-F99FAD4E6C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45FBE-DD40-46C8-A149-5C76F07383A0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B15E18-8AF9-4BCF-A46D-23E83F5BC1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4B8C6-94E0-4781-B79F-11C0459613E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C733E-CDFD-4C63-984D-3F226E0467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B0326-41E7-4CB5-8F1B-A67CDAC5A789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0EAFE-3706-4AD9-BD95-D89497C12A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5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8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9"/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4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10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11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hlinkClick r:id="rId2" action="ppaction://hlinksldjump"/>
          </p:cNvPr>
          <p:cNvSpPr/>
          <p:nvPr userDrawn="1"/>
        </p:nvSpPr>
        <p:spPr>
          <a:xfrm>
            <a:off x="7667625" y="280988"/>
            <a:ext cx="1368425" cy="312737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五边形 2">
            <a:hlinkClick r:id="rId3" action="ppaction://hlinksldjump"/>
          </p:cNvPr>
          <p:cNvSpPr/>
          <p:nvPr userDrawn="1"/>
        </p:nvSpPr>
        <p:spPr>
          <a:xfrm>
            <a:off x="6465888" y="282575"/>
            <a:ext cx="1368425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4" action="ppaction://hlinksldjump"/>
          </p:cNvPr>
          <p:cNvSpPr/>
          <p:nvPr userDrawn="1"/>
        </p:nvSpPr>
        <p:spPr>
          <a:xfrm>
            <a:off x="5292725" y="282575"/>
            <a:ext cx="1366838" cy="312738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6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单元首页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92117" y="857232"/>
            <a:ext cx="2936875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857232"/>
            <a:ext cx="5111750" cy="5429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2000240"/>
            <a:ext cx="3008313" cy="428628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00107"/>
            <a:ext cx="5486400" cy="3727467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AEE65F-49FE-4FAD-ACB0-BBBFCF4C1223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BD75FB-74FC-4A98-B922-2AEE11B2B3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  <p:sldLayoutId id="2147483884" r:id="rId10"/>
    <p:sldLayoutId id="2147483885" r:id="rId11"/>
    <p:sldLayoutId id="2147483886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rgbClr val="353781"/>
          </a:solidFill>
          <a:latin typeface="黑体" pitchFamily="2" charset="-122"/>
          <a:ea typeface="黑体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35378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433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D1D15ED-D3E3-467F-A86B-61B4B2720851}" type="datetimeFigureOut">
              <a:rPr lang="zh-CN" altLang="en-US"/>
              <a:pPr>
                <a:defRPr/>
              </a:pPr>
              <a:t>2016/9/19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7F02960-2130-4DBF-96AF-DB6D5FFD94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3" r:id="rId2"/>
    <p:sldLayoutId id="2147483872" r:id="rId3"/>
    <p:sldLayoutId id="2147483871" r:id="rId4"/>
    <p:sldLayoutId id="2147483870" r:id="rId5"/>
    <p:sldLayoutId id="2147483869" r:id="rId6"/>
    <p:sldLayoutId id="2147483868" r:id="rId7"/>
    <p:sldLayoutId id="2147483867" r:id="rId8"/>
    <p:sldLayoutId id="2147483866" r:id="rId9"/>
    <p:sldLayoutId id="2147483865" r:id="rId10"/>
    <p:sldLayoutId id="2147483864" r:id="rId11"/>
  </p:sldLayoutIdLst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13" Type="http://schemas.openxmlformats.org/officeDocument/2006/relationships/package" Target="../embeddings/Microsoft_Word___99.docx"/><Relationship Id="rId3" Type="http://schemas.openxmlformats.org/officeDocument/2006/relationships/slide" Target="slide19.xml"/><Relationship Id="rId7" Type="http://schemas.openxmlformats.org/officeDocument/2006/relationships/slide" Target="slide25.xml"/><Relationship Id="rId12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6" Type="http://schemas.openxmlformats.org/officeDocument/2006/relationships/slide" Target="slide24.xml"/><Relationship Id="rId11" Type="http://schemas.openxmlformats.org/officeDocument/2006/relationships/package" Target="../embeddings/Microsoft_Word___77.docx"/><Relationship Id="rId5" Type="http://schemas.openxmlformats.org/officeDocument/2006/relationships/slide" Target="slide22.xml"/><Relationship Id="rId10" Type="http://schemas.openxmlformats.org/officeDocument/2006/relationships/package" Target="../embeddings/Microsoft_Word___66.docx"/><Relationship Id="rId4" Type="http://schemas.openxmlformats.org/officeDocument/2006/relationships/slide" Target="slide20.xml"/><Relationship Id="rId9" Type="http://schemas.openxmlformats.org/officeDocument/2006/relationships/package" Target="../embeddings/Microsoft_Word___55.docx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package" Target="../embeddings/Microsoft_Word___1010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19.xml"/><Relationship Id="rId7" Type="http://schemas.openxmlformats.org/officeDocument/2006/relationships/slide" Target="slide2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6" Type="http://schemas.openxmlformats.org/officeDocument/2006/relationships/slide" Target="slide24.xml"/><Relationship Id="rId5" Type="http://schemas.openxmlformats.org/officeDocument/2006/relationships/slide" Target="slide22.xml"/><Relationship Id="rId4" Type="http://schemas.openxmlformats.org/officeDocument/2006/relationships/slide" Target="slide20.xml"/><Relationship Id="rId9" Type="http://schemas.openxmlformats.org/officeDocument/2006/relationships/package" Target="../embeddings/Microsoft_Word___111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7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Relationship Id="rId6" Type="http://schemas.openxmlformats.org/officeDocument/2006/relationships/slide" Target="slide25.xml"/><Relationship Id="rId5" Type="http://schemas.openxmlformats.org/officeDocument/2006/relationships/slide" Target="slide24.xml"/><Relationship Id="rId4" Type="http://schemas.openxmlformats.org/officeDocument/2006/relationships/slide" Target="slide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package" Target="../embeddings/Microsoft_Word___1212.docx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8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package" Target="../embeddings/Microsoft_Word___1414.docx"/><Relationship Id="rId5" Type="http://schemas.openxmlformats.org/officeDocument/2006/relationships/slide" Target="slide31.xml"/><Relationship Id="rId4" Type="http://schemas.openxmlformats.org/officeDocument/2006/relationships/slide" Target="slid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Word___2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slide" Target="slide13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package" Target="../embeddings/Microsoft_Word___3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slide" Target="slide13.xml"/><Relationship Id="rId5" Type="http://schemas.openxmlformats.org/officeDocument/2006/relationships/slide" Target="slide6.xml"/><Relationship Id="rId4" Type="http://schemas.openxmlformats.org/officeDocument/2006/relationships/slide" Target="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5" Type="http://schemas.openxmlformats.org/officeDocument/2006/relationships/slide" Target="slide13.xml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2" name="Object 18"/>
          <p:cNvGraphicFramePr>
            <a:graphicFrameLocks noChangeAspect="1"/>
          </p:cNvGraphicFramePr>
          <p:nvPr/>
        </p:nvGraphicFramePr>
        <p:xfrm>
          <a:off x="508000" y="3117850"/>
          <a:ext cx="8128000" cy="876300"/>
        </p:xfrm>
        <a:graphic>
          <a:graphicData uri="http://schemas.openxmlformats.org/presentationml/2006/ole">
            <p:oleObj spid="_x0000_s1042" name="文档" r:id="rId3" imgW="3839157" imgH="414794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 bwMode="auto">
          <a:xfrm>
            <a:off x="508000" y="2106613"/>
            <a:ext cx="812800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为什么说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为天下得人难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请根据选段谈谈你的理解。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参考答案：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得人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是治国理政的人才。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他们既要能施惠百姓使其安生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又要能教化百姓使其向善。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这种人才十分稀有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很难找到。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意思对即可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解答本题应抓住关键字眼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来理解原文意思。选段对比了尧、舜与农夫的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指出了君王以不能替天下找到贤能之人来治理国家为忧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实际就是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得人难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浙江高考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阅读下面的材料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(1)~(2)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知言者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尽心知性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于凡天下之言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无不有以究极其理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而识其是非得失之所以然也。浩然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盛大流行之貌。气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即所谓体之充者。本自浩然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失养故馁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惟孟子为善养之以复其初也。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盖惟知言</a:t>
            </a:r>
            <a:r>
              <a:rPr lang="en-US" altLang="zh-CN" sz="22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则有以明夫道义</a:t>
            </a:r>
            <a:r>
              <a:rPr lang="en-US" altLang="zh-CN" sz="22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而于天下之事无所疑</a:t>
            </a:r>
            <a:r>
              <a:rPr lang="en-US" altLang="zh-CN" sz="22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养气</a:t>
            </a:r>
            <a:r>
              <a:rPr lang="en-US" altLang="zh-CN" sz="22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则有以配夫道义</a:t>
            </a:r>
            <a:r>
              <a:rPr lang="en-US" altLang="zh-CN" sz="2200" u="sng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而于天下之事无所惧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此其所以当大任而不动心也。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 algn="r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选自朱熹《四书章句集注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孟子集注》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根据材料可以判断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朱熹这段话是对《孟子》中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我知言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我善养吾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　　　　　　　　　　　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一句的注释。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答案：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浩然之气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结合课文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利用成语和名句可以想到这四个字。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 bwMode="auto">
          <a:xfrm>
            <a:off x="508000" y="1911350"/>
            <a:ext cx="8128000" cy="328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从画线句中概括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养气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的功能。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参考答案：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知言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能明道义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于事无疑。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养气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能配道义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于事无惧。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此题选用朱熹关于《孟子》的一段注释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即对名言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我知言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我善养吾浩然之气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的解读。在设题上注重中学教学和高考选拔双重实际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连接课内外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彰显文化性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以填空、概括等题型进行考查。本题要求概括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养气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的功能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扣住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功能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二字从画线句中截取关键词语整合答案即可。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295400"/>
            <a:ext cx="8128000" cy="45212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NEU-BZ-S92"/>
                <a:ea typeface="方正宋黑_GBK" panose="03000509000000000000" pitchFamily="65" charset="-122"/>
                <a:cs typeface="Times New Roman" panose="02020603050405020304" pitchFamily="18" charset="0"/>
              </a:rPr>
              <a:t>暮色孟子林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孙继泉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林子里静静的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是那种暮春午后特有的宁谧和安详。而且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在春日暖阳的烘烤下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林子里升腾着一股浓郁的柏香。林是孟子林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它铺展在鲁南邹城四基山下。此刻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我们已经在这片山林墓地上徘徊了许久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在这丛茂密的古柏下思索了许久。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我们是专程前来拜谒孟子的。享殿正中绘有孟子像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存有几块从林里迁过来的石碑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除此之外再也没有别的了。享殿后面就是孟子墓。这是一个状如小山的大土丘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墓的四周用一圈石墙兜住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墓顶上植满柏树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树下长满了茅草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几株苦菜开着黄色的或白色的花朵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还有一丛地黄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对生的紫色花苞像一只只小喇叭。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3013" name="矩形 6"/>
          <p:cNvSpPr>
            <a:spLocks noChangeAspect="1"/>
          </p:cNvSpPr>
          <p:nvPr/>
        </p:nvSpPr>
        <p:spPr bwMode="auto">
          <a:xfrm>
            <a:off x="508000" y="985838"/>
            <a:ext cx="8128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孟子墓很晚才被查证。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管理所副所长马登科向我们介绍说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孟子逝于公元前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289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后历经秦汉、三国两晋南北朝和隋唐时期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没人知道孟子葬于何处。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1300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年后的北宋时期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孔子第四十五代孙孔道辅出任兖州知府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他发誓不惜一切代价寻到孟子墓。他派人深入调查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多方了解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并查阅了大量的史料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最后在四基山之阳找到了孟子墓。于是组织当地工匠铲除荆莽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砌石垒土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兴建堂宇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定期祭祀。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孟子墓不同于皇陵、王陵和贵族陵墓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这儿没有那些珍贵的陪葬物品和出土文物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没有任何色彩炫目的图片资料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有的只是一抔黄土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几缕清风。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我们忽然动念攀登四基山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想站在山顶看一看孟子林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看一看孟子墓。山不高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一会儿就到达了山顶。从山顶上回望孟子林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林子像一方深绿色的毯子平铺在山坡上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看不到孟子墓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也看不到孟林中的唯一建筑享殿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它们全都隐进了这片黛绿中。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4037" name="矩形 5"/>
          <p:cNvSpPr>
            <a:spLocks noChangeAspect="1"/>
          </p:cNvSpPr>
          <p:nvPr/>
        </p:nvSpPr>
        <p:spPr bwMode="auto">
          <a:xfrm>
            <a:off x="508000" y="1092200"/>
            <a:ext cx="8128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孟子为何葬于这片山坡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我的理解是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选择山坡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能够正面与太阳相对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在北半球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只有带坡度的地面才能在一天中的某一个时刻与金色的阳光呈直角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才能得到太阳完完全全的照耀。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下山的路上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我仔细揣摩自己的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猜测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越发觉得有了几分道理。孟子学成之后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率弟子周游列国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推行自己仁政治国的政治抱负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他乘兴而去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却失望而归。孤独的孟子只有与日月相对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与上苍交流。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他说些什么呢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他说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以力服人者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非心服也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力不赡也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以德服人者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中心悦而诚服也。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分人以财谓之惠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教人以善谓之忠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为天下得人者谓之仁。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人不可以无耻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无耻之耻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无耻矣。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穷则独善其身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达则兼善天下。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en-US" altLang="zh-CN" sz="2200">
                <a:solidFill>
                  <a:srgbClr val="000000"/>
                </a:solidFill>
                <a:latin typeface="楷体"/>
                <a:ea typeface="方正书宋_GBK"/>
                <a:cs typeface="方正书宋_GBK"/>
              </a:rPr>
              <a:t>……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5061" name="矩形 6"/>
          <p:cNvSpPr>
            <a:spLocks noChangeAspect="1"/>
          </p:cNvSpPr>
          <p:nvPr/>
        </p:nvSpPr>
        <p:spPr bwMode="auto">
          <a:xfrm>
            <a:off x="508000" y="1681163"/>
            <a:ext cx="8128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这些话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孟子说给谁听呢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他们是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齐威王、邹穆公、鲁平公、滕文公、梁惠王、梁襄王、齐宣王。这些人不能说不聪明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然而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这些人间君王却听不进这些话语。那么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他们的覆亡就是早晚的事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是注定的事。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其实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这样的珠玑之言是结在大树顶梢的一串串饱满的果实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是阳光雨露孕育的甘美浆果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由于它挂得高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人们看不到它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由于它隐得深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飞鸟也找不着它。它就只有完好无损地交给太阳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交给苍天了。说完这些话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孟子一无挂碍地走了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因为他真正做到了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仰不愧于天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俯不怍于人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美文共品</a:t>
            </a:r>
          </a:p>
        </p:txBody>
      </p:sp>
      <p:sp>
        <p:nvSpPr>
          <p:cNvPr id="46085" name="矩形 6"/>
          <p:cNvSpPr>
            <a:spLocks noChangeAspect="1"/>
          </p:cNvSpPr>
          <p:nvPr/>
        </p:nvSpPr>
        <p:spPr bwMode="auto">
          <a:xfrm>
            <a:off x="508000" y="2290763"/>
            <a:ext cx="8128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来到山脚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已经是夕阳西下时分。阳光照着这片浓密的林子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似给每一株古柏都镶上了一层金箔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看去有说不出的和煦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说不出的温暖。几杆树影横在孟子墓上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如太阳的手指。树在风中晃动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影子在墓上游移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像一个白发老人将手按在爱子的头顶反复摩挲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一遍又一遍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一天又一天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一年又一年。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 algn="r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选自《人民日报》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508000" y="3173413"/>
          <a:ext cx="8128000" cy="765175"/>
        </p:xfrm>
        <a:graphic>
          <a:graphicData uri="http://schemas.openxmlformats.org/presentationml/2006/ole">
            <p:oleObj spid="_x0000_s4106" name="文档" r:id="rId3" imgW="3839157" imgH="362585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椭圆 13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" name="椭圆 14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" name="椭圆 15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椭圆 16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21" name="矩形 20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6613"/>
            <a:ext cx="8128000" cy="2898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通假字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颁白者不负戴于道路矣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斑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则必餍酒肉而后反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返回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蚤起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早些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施从良人之所之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施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迤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斜行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卒然问曰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卒然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猝然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突然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由水之就下　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犹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好像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02113" y="2576513"/>
            <a:ext cx="15938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635375" y="2979738"/>
            <a:ext cx="20224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025650" y="3381375"/>
            <a:ext cx="20208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29000" y="3789363"/>
            <a:ext cx="2020888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593975" y="4192588"/>
            <a:ext cx="35687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835275" y="4581525"/>
            <a:ext cx="3568700" cy="293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8" grpId="0" animBg="1"/>
      <p:bldP spid="20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单元概说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677" name="矩形 1"/>
          <p:cNvSpPr>
            <a:spLocks noChangeAspect="1"/>
          </p:cNvSpPr>
          <p:nvPr/>
        </p:nvSpPr>
        <p:spPr bwMode="auto">
          <a:xfrm>
            <a:off x="508000" y="1092200"/>
            <a:ext cx="8128000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本单元设为七节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所选文章集中反映了孟子的思想精华。《王好战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请以战喻》以四则寓言警策统治者更好地制定政策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达到富国强民的目的。《王何必曰利》体现了孟子的义利观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提醒统治者应该把仁义道德当作政治决策的出发点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不应把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放在首位。《民为贵》体现了孟子的民本思想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孟子提醒统治者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只有得民心才具备拥有天下的合理性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才能巩固国家的统治基础。《乐民之乐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忧民之忧》论证了统治者应与民同乐、关心民生的道理。《人和》论述团结的重要性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认为一个国家只有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才能长治久安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立于不败之地。《我善养吾浩然之气》论述个人情操、尊严和民族气节问题。《仁义礼智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我固有之》认为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恻隐、羞恶、恭敬、是非之心人皆有之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人们应该发扬自身的这些优点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提升个人的道德素养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以此确立个人的道德和尊严。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164" name="矩形 1"/>
          <p:cNvSpPr>
            <a:spLocks noChangeAspect="1"/>
          </p:cNvSpPr>
          <p:nvPr/>
        </p:nvSpPr>
        <p:spPr bwMode="auto">
          <a:xfrm>
            <a:off x="508000" y="1112838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古今异义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5152" name="Object 32"/>
          <p:cNvGraphicFramePr>
            <a:graphicFrameLocks noChangeAspect="1"/>
          </p:cNvGraphicFramePr>
          <p:nvPr/>
        </p:nvGraphicFramePr>
        <p:xfrm>
          <a:off x="312738" y="1554163"/>
          <a:ext cx="8128000" cy="457200"/>
        </p:xfrm>
        <a:graphic>
          <a:graphicData uri="http://schemas.openxmlformats.org/presentationml/2006/ole">
            <p:oleObj spid="_x0000_s5152" name="文档" r:id="rId9" imgW="3839157" imgH="216039" progId="">
              <p:embed/>
            </p:oleObj>
          </a:graphicData>
        </a:graphic>
      </p:graphicFrame>
      <p:sp>
        <p:nvSpPr>
          <p:cNvPr id="4" name="矩形 3"/>
          <p:cNvSpPr>
            <a:spLocks noChangeAspect="1"/>
          </p:cNvSpPr>
          <p:nvPr/>
        </p:nvSpPr>
        <p:spPr>
          <a:xfrm>
            <a:off x="508000" y="1968500"/>
            <a:ext cx="4630738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不要期望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没有希望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3" name="Object 33"/>
          <p:cNvGraphicFramePr>
            <a:graphicFrameLocks noChangeAspect="1"/>
          </p:cNvGraphicFramePr>
          <p:nvPr/>
        </p:nvGraphicFramePr>
        <p:xfrm>
          <a:off x="312738" y="2430463"/>
          <a:ext cx="8128000" cy="457200"/>
        </p:xfrm>
        <a:graphic>
          <a:graphicData uri="http://schemas.openxmlformats.org/presentationml/2006/ole">
            <p:oleObj spid="_x0000_s5153" name="文档" r:id="rId10" imgW="3839157" imgH="216039" progId="">
              <p:embed/>
            </p:oleObj>
          </a:graphicData>
        </a:graphic>
      </p:graphicFrame>
      <p:sp>
        <p:nvSpPr>
          <p:cNvPr id="6" name="矩形 5"/>
          <p:cNvSpPr>
            <a:spLocks noChangeAspect="1"/>
          </p:cNvSpPr>
          <p:nvPr/>
        </p:nvSpPr>
        <p:spPr>
          <a:xfrm>
            <a:off x="508000" y="2822575"/>
            <a:ext cx="8128000" cy="50006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可以凭借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表示同意、认可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4" name="Object 34"/>
          <p:cNvGraphicFramePr>
            <a:graphicFrameLocks noChangeAspect="1"/>
          </p:cNvGraphicFramePr>
          <p:nvPr/>
        </p:nvGraphicFramePr>
        <p:xfrm>
          <a:off x="312738" y="3282950"/>
          <a:ext cx="8128000" cy="457200"/>
        </p:xfrm>
        <a:graphic>
          <a:graphicData uri="http://schemas.openxmlformats.org/presentationml/2006/ole">
            <p:oleObj spid="_x0000_s5154" name="文档" r:id="rId11" imgW="3839157" imgH="216039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3678238"/>
            <a:ext cx="5478463" cy="4984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供养活着的家人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保养身体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5" name="Object 35"/>
          <p:cNvGraphicFramePr>
            <a:graphicFrameLocks noChangeAspect="1"/>
          </p:cNvGraphicFramePr>
          <p:nvPr/>
        </p:nvGraphicFramePr>
        <p:xfrm>
          <a:off x="312738" y="4133850"/>
          <a:ext cx="8128000" cy="457200"/>
        </p:xfrm>
        <a:graphic>
          <a:graphicData uri="http://schemas.openxmlformats.org/presentationml/2006/ole">
            <p:oleObj spid="_x0000_s5155" name="文档" r:id="rId12" imgW="3839157" imgH="216039" progId="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5529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这样却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用在后半句话的开头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表示转折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156" name="Object 36"/>
          <p:cNvGraphicFramePr>
            <a:graphicFrameLocks noChangeAspect="1"/>
          </p:cNvGraphicFramePr>
          <p:nvPr/>
        </p:nvGraphicFramePr>
        <p:xfrm>
          <a:off x="312738" y="5014913"/>
          <a:ext cx="8128000" cy="457200"/>
        </p:xfrm>
        <a:graphic>
          <a:graphicData uri="http://schemas.openxmlformats.org/presentationml/2006/ole">
            <p:oleObj spid="_x0000_s5156" name="文档" r:id="rId13" imgW="3839157" imgH="216039" progId="">
              <p:embed/>
            </p:oleObj>
          </a:graphicData>
        </a:graphic>
      </p:graphicFrame>
      <p:sp>
        <p:nvSpPr>
          <p:cNvPr id="15" name="矩形 14"/>
          <p:cNvSpPr>
            <a:spLocks noChangeAspect="1"/>
          </p:cNvSpPr>
          <p:nvPr/>
        </p:nvSpPr>
        <p:spPr>
          <a:xfrm>
            <a:off x="508000" y="5429250"/>
            <a:ext cx="8128000" cy="4984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依靠、指望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抬头向上看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敬仰而有所期望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01775" y="2024063"/>
            <a:ext cx="1135063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501775" y="2892425"/>
            <a:ext cx="1135063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509713" y="3741738"/>
            <a:ext cx="194310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497013" y="4608513"/>
            <a:ext cx="85407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493838" y="5478463"/>
            <a:ext cx="1417637" cy="303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10" name="椭圆 9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椭圆 10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椭圆 11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椭圆 20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2" name="椭圆 21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" name="矩形 23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312738" y="2636838"/>
          <a:ext cx="8128000" cy="457200"/>
        </p:xfrm>
        <a:graphic>
          <a:graphicData uri="http://schemas.openxmlformats.org/presentationml/2006/ole">
            <p:oleObj spid="_x0000_s6152" name="文档" r:id="rId9" imgW="3839157" imgH="216039" progId="">
              <p:embed/>
            </p:oleObj>
          </a:graphicData>
        </a:graphic>
      </p:graphicFrame>
      <p:sp>
        <p:nvSpPr>
          <p:cNvPr id="17" name="矩形 16"/>
          <p:cNvSpPr>
            <a:spLocks noChangeAspect="1"/>
          </p:cNvSpPr>
          <p:nvPr/>
        </p:nvSpPr>
        <p:spPr>
          <a:xfrm>
            <a:off x="508000" y="3094038"/>
            <a:ext cx="8128000" cy="8667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这样做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”;“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不符合</a:t>
            </a:r>
            <a:r>
              <a:rPr lang="en-US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。今义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指事理的正确和错误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也指口舌。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06538" y="3163888"/>
            <a:ext cx="442277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7563"/>
            <a:ext cx="8128000" cy="29368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一词多义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数口之家可以无饥矣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几、几个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胜负之数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存亡之理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命运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数吕师孟叔侄为逆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列举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数罟不入洿池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形容词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数犯边境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副词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屡次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67138" y="2997200"/>
            <a:ext cx="17208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62350" y="3390900"/>
            <a:ext cx="1147763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92500" y="3808413"/>
            <a:ext cx="1147763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928938" y="4194175"/>
            <a:ext cx="114935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70138" y="4602163"/>
            <a:ext cx="1147762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5304" name="矩形 1"/>
          <p:cNvSpPr>
            <a:spLocks noChangeAspect="1"/>
          </p:cNvSpPr>
          <p:nvPr/>
        </p:nvSpPr>
        <p:spPr bwMode="auto">
          <a:xfrm>
            <a:off x="508000" y="2087563"/>
            <a:ext cx="8128000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涂有饿莩而不知发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开仓赈济饥民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百发百中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朝发白帝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暮至江陵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出发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不悱不发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启发人的思维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⑤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今王发政施仁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发布、公布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</a:rPr>
              <a:t>⑥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舜发于畎亩之中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动词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兴起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492500" y="2586038"/>
            <a:ext cx="22637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5375" y="2990850"/>
            <a:ext cx="1169988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549650" y="3395663"/>
            <a:ext cx="1169988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371725" y="3810000"/>
            <a:ext cx="22860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33700" y="4214813"/>
            <a:ext cx="199707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192463" y="4624388"/>
            <a:ext cx="11699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3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4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5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6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7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8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183" name="矩形 1"/>
          <p:cNvSpPr>
            <a:spLocks noChangeAspect="1"/>
          </p:cNvSpPr>
          <p:nvPr/>
        </p:nvSpPr>
        <p:spPr bwMode="auto">
          <a:xfrm>
            <a:off x="508000" y="976313"/>
            <a:ext cx="18732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词类活用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7175" name="Object 7"/>
          <p:cNvGraphicFramePr>
            <a:graphicFrameLocks noChangeAspect="1"/>
          </p:cNvGraphicFramePr>
          <p:nvPr/>
        </p:nvGraphicFramePr>
        <p:xfrm>
          <a:off x="312738" y="1452563"/>
          <a:ext cx="8128000" cy="4913312"/>
        </p:xfrm>
        <a:graphic>
          <a:graphicData uri="http://schemas.openxmlformats.org/presentationml/2006/ole">
            <p:oleObj spid="_x0000_s7175" name="文档" r:id="rId9" imgW="4019538" imgH="2418912" progId="">
              <p:embed/>
            </p:oleObj>
          </a:graphicData>
        </a:graphic>
      </p:graphicFrame>
      <p:sp>
        <p:nvSpPr>
          <p:cNvPr id="12" name="矩形 11"/>
          <p:cNvSpPr/>
          <p:nvPr/>
        </p:nvSpPr>
        <p:spPr>
          <a:xfrm>
            <a:off x="2344738" y="1473200"/>
            <a:ext cx="21796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13125" y="1924050"/>
            <a:ext cx="19177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13025" y="2351088"/>
            <a:ext cx="244951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63963" y="2801938"/>
            <a:ext cx="30559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44738" y="3232150"/>
            <a:ext cx="2179637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284663" y="3663950"/>
            <a:ext cx="217963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33938" y="4130675"/>
            <a:ext cx="29829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35213" y="4564063"/>
            <a:ext cx="245586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221163" y="4981575"/>
            <a:ext cx="3821112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148138" y="5451475"/>
            <a:ext cx="2476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097338" y="5865813"/>
            <a:ext cx="2181225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37368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特殊句式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是亦走也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则无望民之多于邻国也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养生丧死无憾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王道之始也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申之以孝悌之义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颁白者不负戴于道路矣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然而不王者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未之有也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非我也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岁也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是何异于刺人而杀之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状语后置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(9)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此其为餍足之道也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良人者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所仰望而终身也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而良人未之知也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今有人日攘其邻之鸡者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定语后置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25700" y="1495425"/>
            <a:ext cx="779463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95750" y="1889125"/>
            <a:ext cx="1079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52938" y="2298700"/>
            <a:ext cx="787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55963" y="2690813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92575" y="3105150"/>
            <a:ext cx="10795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92550" y="3473450"/>
            <a:ext cx="1079500" cy="287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74950" y="3908425"/>
            <a:ext cx="787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817938" y="4310063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546475" y="4706938"/>
            <a:ext cx="787400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306888" y="5103813"/>
            <a:ext cx="78740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402013" y="5505450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40213" y="5918200"/>
            <a:ext cx="1081087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</a:p>
        </p:txBody>
      </p:sp>
      <p:sp>
        <p:nvSpPr>
          <p:cNvPr id="4" name="椭圆 3">
            <a:hlinkClick r:id="rId2" action="ppaction://hlinksldjump"/>
          </p:cNvPr>
          <p:cNvSpPr/>
          <p:nvPr/>
        </p:nvSpPr>
        <p:spPr>
          <a:xfrm>
            <a:off x="268446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1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椭圆 4">
            <a:hlinkClick r:id="rId3" action="ppaction://hlinksldjump"/>
          </p:cNvPr>
          <p:cNvSpPr/>
          <p:nvPr/>
        </p:nvSpPr>
        <p:spPr>
          <a:xfrm>
            <a:off x="3059113" y="692150"/>
            <a:ext cx="288925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2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椭圆 5">
            <a:hlinkClick r:id="rId4" action="ppaction://hlinksldjump"/>
          </p:cNvPr>
          <p:cNvSpPr/>
          <p:nvPr/>
        </p:nvSpPr>
        <p:spPr>
          <a:xfrm>
            <a:off x="343535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3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椭圆 6">
            <a:hlinkClick r:id="rId5" action="ppaction://hlinksldjump"/>
          </p:cNvPr>
          <p:cNvSpPr/>
          <p:nvPr/>
        </p:nvSpPr>
        <p:spPr>
          <a:xfrm>
            <a:off x="3810000" y="692150"/>
            <a:ext cx="287338" cy="288925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4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椭圆 7">
            <a:hlinkClick r:id="rId6" action="ppaction://hlinksldjump"/>
          </p:cNvPr>
          <p:cNvSpPr/>
          <p:nvPr/>
        </p:nvSpPr>
        <p:spPr>
          <a:xfrm>
            <a:off x="4184650" y="692150"/>
            <a:ext cx="287338" cy="288925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5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矩形 9">
            <a:hlinkClick r:id="rId7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名句名篇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9400" name="矩形 1"/>
          <p:cNvSpPr>
            <a:spLocks noChangeAspect="1"/>
          </p:cNvSpPr>
          <p:nvPr/>
        </p:nvSpPr>
        <p:spPr bwMode="auto">
          <a:xfrm>
            <a:off x="508000" y="3325813"/>
            <a:ext cx="81280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是非君子之道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14675" y="3422650"/>
            <a:ext cx="784225" cy="288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" name="矩形 19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名句名篇</a:t>
            </a: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309813"/>
            <a:ext cx="8128000" cy="24923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或百步而后止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或五十步而后止。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以五十步笑百步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则何如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谷与鱼鳖不可胜食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材木不可胜用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是使民养生丧死无憾也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。养生丧死无憾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王道之始也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谨庠序之教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颁白者不负戴于道路矣。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七十者衣帛食肉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黎民不饥不寒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未之有也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天油然作云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沛然下雨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则苗浡然兴之矣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56200" y="2376488"/>
            <a:ext cx="1949450" cy="287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48275" y="2765425"/>
            <a:ext cx="2808288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8550" y="3173413"/>
            <a:ext cx="1368425" cy="2968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93988" y="3575050"/>
            <a:ext cx="191135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93800" y="3978275"/>
            <a:ext cx="1911350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3738" y="3978275"/>
            <a:ext cx="1646237" cy="29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859213" y="4381500"/>
            <a:ext cx="1930400" cy="2968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992188"/>
            <a:ext cx="8128000" cy="53340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谨庠序之教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申之以孝悌之义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颁白者不负戴于道路矣。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小心办好学校教育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反复向学生讲明孝敬老人、顺从兄长的道理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那么头发花白的老人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不会在路上背着或顶着东西了。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在两千多年前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孟子就意识到了礼义教化的作用。只有提高劳动人民的文化水平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弘扬高尚的道德情操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才能出现尊老爱幼、互助友爱的政治局面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才能促进社会的和谐。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七十者衣帛食肉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黎民不饥不寒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然而不王者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未之有也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译文：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七十以上的人能穿上丝绸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吃上肉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普通百姓饿不着、冻不着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做到了这些还不能成就王业的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没有这样的事。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赏析：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这句话阐述王道之成的道理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提出了使民心归顺的仁政主张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即以民为本。一个国家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要想长治久安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就必须先使百姓生活殷实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得到百姓的拥护。只有这样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社会才能和谐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政治与经济才能健康发展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国家才会强大。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992188"/>
            <a:ext cx="8128000" cy="53197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孟子认为梁惠王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的原因是什么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梁惠王移民移粟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自认为已经尽心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但孟子却认为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梁惠王所谓的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与邻国统治者的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不尽心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、不行仁政在本质上没有什么区别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只是形式上不同而已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所以才造成了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民不加多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的结果。要使民加多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就必须施仁政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行王道。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则选文中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孟子见梁襄王后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出来对人说梁襄王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望之不似人君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就之而不见所畏焉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体现了孟子怎样的个性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从选文内容来看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梁襄王是怎样的一个人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提示：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孟子对梁襄王的评价犀利、泼辣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流露出鲜明的感情色彩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表现了孟子率真的个性。从孟子的评价及孟子和梁襄王的对话中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我们可体会到梁襄王虽有贪得之野心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却无王者之威仪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其精神状态是低下的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尤其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卒然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的问话中流露出惶惑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表现出涉世不深的窘态。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单元概说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9701" name="矩形 2"/>
          <p:cNvSpPr>
            <a:spLocks noChangeAspect="1"/>
          </p:cNvSpPr>
          <p:nvPr/>
        </p:nvSpPr>
        <p:spPr bwMode="auto">
          <a:xfrm>
            <a:off x="508000" y="2317750"/>
            <a:ext cx="8128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往年高考涉及《孟子》的试题形式主要是名句的背诵默写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2010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年北京卷考查了与孟子言论有关的文言文语段的断句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;2011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年湖南卷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,2012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年福建卷以及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年浙江卷考查了《孟子》选文所体现的孟子思想。更值得关注的是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,2011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年江西卷作文的话题材料竟出自《孟子》。由此可以推断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以后的高考题对《孟子》等古代文化经典的考查还会继续。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文本图解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92188"/>
            <a:ext cx="8128000" cy="544512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本课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则选文都运用了比喻说理的方法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</a:rPr>
              <a:t>试做具体分析。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楷体"/>
            </a:endParaRPr>
          </a:p>
          <a:p>
            <a:pPr indent="266700">
              <a:lnSpc>
                <a:spcPts val="3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</a:rPr>
              <a:t>提示：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本课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则选文都运用了比喻说理的方法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生动形象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直观易懂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而且含义丰富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揭示道理深刻。第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则选文以逃兵为喻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说明梁惠王的政治跟邻国没有本质的区别。第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则选文借乞墦齐人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抨击那些不择手段追逐富贵利达的人。第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则选文以偷窃邻人之鸡为喻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说明宋国大夫和国君知错不改。第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则选文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同样以苗之枯兴的生动比喻说明了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天下莫不与也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的道理。孟子将人民盼望不嗜杀的君王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比作七八月间的旱苗盼雨。孟子以苗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的对比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说明雨对禾苗生死荣枯的关系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显示人民对明君与暴君的态度。槁苗望雨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孰能御之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民之归附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沛然谁能御之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反诘得让人毋庸置疑。要天下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关键在于君王不嗜杀人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如甘霖惠旱苗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则民便如水归沟壑。前以天上雨水比君泽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后以地上流水比民心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两喻相衔联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又各赋其义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既自然又新颖。雨润禾苗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水向低处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生活中习见之事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易明之理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既为人熟知又深感贴切。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8207" name="矩形 4"/>
          <p:cNvSpPr>
            <a:spLocks noChangeAspect="1"/>
          </p:cNvSpPr>
          <p:nvPr/>
        </p:nvSpPr>
        <p:spPr bwMode="auto">
          <a:xfrm>
            <a:off x="508000" y="992188"/>
            <a:ext cx="7366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8202" name="Object 10"/>
          <p:cNvGraphicFramePr>
            <a:graphicFrameLocks noChangeAspect="1"/>
          </p:cNvGraphicFramePr>
          <p:nvPr/>
        </p:nvGraphicFramePr>
        <p:xfrm>
          <a:off x="508000" y="1433513"/>
          <a:ext cx="8128000" cy="1963737"/>
        </p:xfrm>
        <a:graphic>
          <a:graphicData uri="http://schemas.openxmlformats.org/presentationml/2006/ole">
            <p:oleObj spid="_x0000_s8202" name="文档" r:id="rId6" imgW="3839157" imgH="926805" progId="">
              <p:embed/>
            </p:oleObj>
          </a:graphicData>
        </a:graphic>
      </p:graphicFrame>
      <p:sp>
        <p:nvSpPr>
          <p:cNvPr id="8208" name="矩形 6"/>
          <p:cNvSpPr>
            <a:spLocks noChangeAspect="1"/>
          </p:cNvSpPr>
          <p:nvPr/>
        </p:nvSpPr>
        <p:spPr bwMode="auto">
          <a:xfrm>
            <a:off x="508000" y="3397250"/>
            <a:ext cx="736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8203" name="Object 11"/>
          <p:cNvGraphicFramePr>
            <a:graphicFrameLocks noChangeAspect="1"/>
          </p:cNvGraphicFramePr>
          <p:nvPr/>
        </p:nvGraphicFramePr>
        <p:xfrm>
          <a:off x="508000" y="3894138"/>
          <a:ext cx="8128000" cy="2836862"/>
        </p:xfrm>
        <a:graphic>
          <a:graphicData uri="http://schemas.openxmlformats.org/presentationml/2006/ole">
            <p:oleObj spid="_x0000_s8203" name="文档" r:id="rId7" imgW="3839157" imgH="1340159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文本图解</a:t>
            </a: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916113"/>
            <a:ext cx="8128000" cy="12731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戴盈之问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关市之征渐减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孟子回答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攘鸡之非即停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  <a:defRPr/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508000" y="3217863"/>
          <a:ext cx="8128000" cy="2159000"/>
        </p:xfrm>
        <a:graphic>
          <a:graphicData uri="http://schemas.openxmlformats.org/presentationml/2006/ole">
            <p:oleObj spid="_x0000_s9222" name="文档" r:id="rId6" imgW="3839157" imgH="1019342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作家作品</a:t>
            </a:r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0725" name="矩形 1"/>
          <p:cNvSpPr>
            <a:spLocks noChangeAspect="1"/>
          </p:cNvSpPr>
          <p:nvPr/>
        </p:nvSpPr>
        <p:spPr bwMode="auto">
          <a:xfrm>
            <a:off x="508000" y="1498600"/>
            <a:ext cx="8128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孟子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约前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372—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289),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名轲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字子舆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相传是鲁国贵族孟孙氏的后裔。他幼年丧父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家庭贫困。受业于孔子之孙子思的门人。邹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今山东邹城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人。战国时期伟大的思想家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儒家主要代表之一。学成后他曾以士的身份游说诸侯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企图推行自己的政治主张。但当时几个大国都致力于富国强兵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力图通过暴力手段实现统一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因而孟子的仁政学说没有得到实行的机会。晚年退居讲学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和弟子万章、公孙丑等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序《诗》《书》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述仲尼之意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撰写了《孟子》一书。孟子继承并发展了孔子的儒家思想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尤其是继承了孔子的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礼治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德政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并发展为自己的仁政学说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提倡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王道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主张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仁政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。仁政学说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是孟子政治思想的核心。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13" name="矩形 1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作家作品</a:t>
            </a:r>
          </a:p>
        </p:txBody>
      </p:sp>
      <p:sp>
        <p:nvSpPr>
          <p:cNvPr id="16" name="矩形 15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高考档案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" name="矩形 16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749" name="矩形 2"/>
          <p:cNvSpPr>
            <a:spLocks noChangeAspect="1"/>
          </p:cNvSpPr>
          <p:nvPr/>
        </p:nvSpPr>
        <p:spPr bwMode="auto">
          <a:xfrm>
            <a:off x="508000" y="2317750"/>
            <a:ext cx="81280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《孟子》作为记录孟子重要思想言论的一部语录体著作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既是儒家经典之一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也是先秦诸子中比较优秀的散文著作。其内容包括孟子及其弟子的政治、教育、哲学、伦理等思想观点和政治活动等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还保存了有关其他学派的一些资料。《孟子》中的文章长于论辩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善用比喻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气势磅礴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感情充沛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说服力强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对后世散文产生过巨大影响。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68" name="矩形 5"/>
          <p:cNvSpPr>
            <a:spLocks noChangeAspect="1"/>
          </p:cNvSpPr>
          <p:nvPr/>
        </p:nvSpPr>
        <p:spPr bwMode="auto">
          <a:xfrm>
            <a:off x="508000" y="992188"/>
            <a:ext cx="22383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一、名句背诵</a:t>
            </a:r>
            <a:r>
              <a:rPr lang="en-US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</p:txBody>
      </p:sp>
      <p:graphicFrame>
        <p:nvGraphicFramePr>
          <p:cNvPr id="2063" name="Object 15"/>
          <p:cNvGraphicFramePr>
            <a:graphicFrameLocks noChangeAspect="1"/>
          </p:cNvGraphicFramePr>
          <p:nvPr/>
        </p:nvGraphicFramePr>
        <p:xfrm>
          <a:off x="508000" y="1506538"/>
          <a:ext cx="8128000" cy="5045075"/>
        </p:xfrm>
        <a:graphic>
          <a:graphicData uri="http://schemas.openxmlformats.org/presentationml/2006/ole">
            <p:oleObj spid="_x0000_s2063" name="文档" r:id="rId7" imgW="3839157" imgH="2383625" progId="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5003800" y="1617663"/>
            <a:ext cx="25130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出则无敌国外患者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5807075" y="2565400"/>
            <a:ext cx="19478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必先苦其心志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2997200" y="2924175"/>
            <a:ext cx="13843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劳其筋骨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5724525" y="2924175"/>
            <a:ext cx="138271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饿其体肤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5" name="矩形 14"/>
          <p:cNvSpPr>
            <a:spLocks noChangeAspect="1"/>
          </p:cNvSpPr>
          <p:nvPr/>
        </p:nvSpPr>
        <p:spPr bwMode="auto">
          <a:xfrm>
            <a:off x="2997200" y="3295650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空乏其身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6" name="矩形 15"/>
          <p:cNvSpPr>
            <a:spLocks noChangeAspect="1"/>
          </p:cNvSpPr>
          <p:nvPr/>
        </p:nvSpPr>
        <p:spPr bwMode="auto">
          <a:xfrm>
            <a:off x="5353050" y="3292475"/>
            <a:ext cx="19478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行拂乱其所为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7" name="矩形 16"/>
          <p:cNvSpPr>
            <a:spLocks noChangeAspect="1"/>
          </p:cNvSpPr>
          <p:nvPr/>
        </p:nvSpPr>
        <p:spPr bwMode="auto">
          <a:xfrm>
            <a:off x="3159125" y="3667125"/>
            <a:ext cx="19478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所以动心忍性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8" name="矩形 17"/>
          <p:cNvSpPr>
            <a:spLocks noChangeAspect="1"/>
          </p:cNvSpPr>
          <p:nvPr/>
        </p:nvSpPr>
        <p:spPr bwMode="auto">
          <a:xfrm>
            <a:off x="3984625" y="4425950"/>
            <a:ext cx="138271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树之以桑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9" name="矩形 18"/>
          <p:cNvSpPr>
            <a:spLocks noChangeAspect="1"/>
          </p:cNvSpPr>
          <p:nvPr/>
        </p:nvSpPr>
        <p:spPr bwMode="auto">
          <a:xfrm>
            <a:off x="5065713" y="5173663"/>
            <a:ext cx="27940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征于色发于声而后喻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3087" name="Object 15"/>
          <p:cNvGraphicFramePr>
            <a:graphicFrameLocks noChangeAspect="1"/>
          </p:cNvGraphicFramePr>
          <p:nvPr/>
        </p:nvGraphicFramePr>
        <p:xfrm>
          <a:off x="508000" y="1744663"/>
          <a:ext cx="8128000" cy="3622675"/>
        </p:xfrm>
        <a:graphic>
          <a:graphicData uri="http://schemas.openxmlformats.org/presentationml/2006/ole">
            <p:oleObj spid="_x0000_s3087" name="文档" r:id="rId7" imgW="3839157" imgH="1711385" progId="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 bwMode="auto">
          <a:xfrm>
            <a:off x="4427538" y="1733550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亲戚畔之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9" name="矩形 8"/>
          <p:cNvSpPr>
            <a:spLocks noChangeAspect="1"/>
          </p:cNvSpPr>
          <p:nvPr/>
        </p:nvSpPr>
        <p:spPr bwMode="auto">
          <a:xfrm>
            <a:off x="3194050" y="2082800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天下顺之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1" name="矩形 10"/>
          <p:cNvSpPr>
            <a:spLocks noChangeAspect="1"/>
          </p:cNvSpPr>
          <p:nvPr/>
        </p:nvSpPr>
        <p:spPr bwMode="auto">
          <a:xfrm>
            <a:off x="4572000" y="2487613"/>
            <a:ext cx="1947863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黎民不饥不寒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2" name="矩形 11"/>
          <p:cNvSpPr>
            <a:spLocks noChangeAspect="1"/>
          </p:cNvSpPr>
          <p:nvPr/>
        </p:nvSpPr>
        <p:spPr bwMode="auto">
          <a:xfrm>
            <a:off x="4452938" y="3227388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人恒爱之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3" name="矩形 12"/>
          <p:cNvSpPr>
            <a:spLocks noChangeAspect="1"/>
          </p:cNvSpPr>
          <p:nvPr/>
        </p:nvSpPr>
        <p:spPr bwMode="auto">
          <a:xfrm>
            <a:off x="3590925" y="3602038"/>
            <a:ext cx="13843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人恒敬之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  <p:sp>
        <p:nvSpPr>
          <p:cNvPr id="14" name="矩形 13"/>
          <p:cNvSpPr>
            <a:spLocks noChangeAspect="1"/>
          </p:cNvSpPr>
          <p:nvPr/>
        </p:nvSpPr>
        <p:spPr bwMode="auto">
          <a:xfrm>
            <a:off x="4405313" y="4006850"/>
            <a:ext cx="222885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申之以孝悌之义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zh-CN" altLang="en-US" sz="22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98600"/>
            <a:ext cx="8128000" cy="4114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二、其他形式的试题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文化经典阅读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.(2015·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福建高考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阅读下面的《孟子》选段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完成后面的题目。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尧以不得舜为己忧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舜以不得禹、皋陶为己忧。夫以百亩之不易</a:t>
            </a:r>
            <a:r>
              <a:rPr lang="zh-CN" altLang="zh-CN" sz="2200" baseline="300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为己忧者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农夫也。分人以财谓之惠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教人以善谓之忠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为天下得人者谓之仁。是故以天下与人易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为天下得人难。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《孟子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滕文公上》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ea typeface="黑体" pitchFamily="49" charset="-122"/>
                <a:cs typeface="Times New Roman" pitchFamily="18" charset="0"/>
              </a:rPr>
              <a:t>注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Times New Roman" pitchFamily="18" charset="0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修治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耕种。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尧、舜的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与农夫有什么不同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请简述。</a:t>
            </a:r>
            <a:endParaRPr lang="zh-CN" altLang="zh-CN" sz="2200">
              <a:solidFill>
                <a:srgbClr val="000000"/>
              </a:solidFill>
              <a:latin typeface="NEU-BZ-S92"/>
              <a:cs typeface="Times New Roman" pitchFamily="18" charset="0"/>
            </a:endParaRPr>
          </a:p>
          <a:p>
            <a:pPr indent="2794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参考答案：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的内容不同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农夫为耕种丰歉而忧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尧、舜则为治理天下的人才难得而忧。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意思对即可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288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单元概说</a:t>
            </a: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01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作家作品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2598738" y="692150"/>
            <a:ext cx="1008062" cy="28892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高考档案</a:t>
            </a:r>
          </a:p>
        </p:txBody>
      </p:sp>
      <p:sp>
        <p:nvSpPr>
          <p:cNvPr id="5" name="矩形 4">
            <a:hlinkClick r:id="rId5" action="ppaction://hlinksldjump"/>
          </p:cNvPr>
          <p:cNvSpPr/>
          <p:nvPr/>
        </p:nvSpPr>
        <p:spPr>
          <a:xfrm>
            <a:off x="3700463" y="692150"/>
            <a:ext cx="1008062" cy="288925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1400" dirty="0">
                <a:solidFill>
                  <a:schemeClr val="accent4">
                    <a:lumMod val="20000"/>
                    <a:lumOff val="80000"/>
                  </a:schemeClr>
                </a:solidFill>
              </a:rPr>
              <a:t>美文共品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7893" name="矩形 5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ea typeface="黑体" pitchFamily="49" charset="-122"/>
                <a:cs typeface="Times New Roman" pitchFamily="18" charset="0"/>
              </a:rPr>
              <a:t>解析：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解答时应注意题干所问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重在两者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的不同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农夫之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百亩之不易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即把耕种不好百亩田地当作自己的忧虑。而尧、舜的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在于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不得舜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不得禹、皋陶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结合文段可以知道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舜、禹、皋陶是指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治国理政的人才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所以概括尧、舜的忧不能仅停留在字面上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而应综合分析其含意。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金牌学案14模板">
  <a:themeElements>
    <a:clrScheme name="气流">
      <a:dk1>
        <a:sysClr val="windowText" lastClr="000000"/>
      </a:dk1>
      <a:lt1>
        <a:sysClr val="window" lastClr="CCE8C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经典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金牌学案14模板</Template>
  <TotalTime>91</TotalTime>
  <Words>4777</Words>
  <Application>Microsoft Office PowerPoint</Application>
  <PresentationFormat>全屏显示(4:3)</PresentationFormat>
  <Paragraphs>255</Paragraphs>
  <Slides>32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</vt:lpstr>
      <vt:lpstr>宋体</vt:lpstr>
      <vt:lpstr>黑体</vt:lpstr>
      <vt:lpstr>Calibri</vt:lpstr>
      <vt:lpstr>Calibri Light</vt:lpstr>
      <vt:lpstr>Times New Roman</vt:lpstr>
      <vt:lpstr>NEU-BZ-S92</vt:lpstr>
      <vt:lpstr>方正书宋_GBK</vt:lpstr>
      <vt:lpstr>楷体</vt:lpstr>
      <vt:lpstr>方正宋黑_GBK</vt:lpstr>
      <vt:lpstr>金牌学案14模板</vt:lpstr>
      <vt:lpstr>自定义设计方案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金牌学案14模板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Windows 用户</cp:lastModifiedBy>
  <cp:revision>36</cp:revision>
  <dcterms:created xsi:type="dcterms:W3CDTF">2015-07-28T05:59:53Z</dcterms:created>
  <dcterms:modified xsi:type="dcterms:W3CDTF">2016-09-19T01:43:19Z</dcterms:modified>
</cp:coreProperties>
</file>