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71" r:id="rId12"/>
    <p:sldId id="272" r:id="rId13"/>
    <p:sldId id="273" r:id="rId14"/>
    <p:sldId id="266" r:id="rId15"/>
    <p:sldId id="267" r:id="rId16"/>
    <p:sldId id="268" r:id="rId17"/>
    <p:sldId id="269" r:id="rId18"/>
    <p:sldId id="270" r:id="rId19"/>
    <p:sldId id="274" r:id="rId20"/>
  </p:sldIdLst>
  <p:sldSz cx="12192000" cy="6858000"/>
  <p:notesSz cx="6858000" cy="9144000"/>
  <p:custDataLst>
    <p:tags r:id="rId2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  <p:ext uri="{1BD7E111-0CB8-44D6-8891-C1BB2F81B7CC}">
      <p1710:readonlyRecommended xmlns:p1710="http://schemas.microsoft.com/office/powerpoint/2017/10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napToGrid="0">
      <p:cViewPr varScale="1">
        <p:scale>
          <a:sx n="75" d="100"/>
          <a:sy n="75" d="100"/>
        </p:scale>
        <p:origin x="-114" y="-27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9240"/>
    </p:cViewPr>
  </p:sorter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8A10AE5-C462-4FE7-9AA2-34422EFEF9DF}" type="datetimeFigureOut">
              <a:rPr lang="zh-CN" altLang="en-US" smtClean="0"/>
              <a:t>2021-12-3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D870314-1C08-43F6-BF2E-04448F5281D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23498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D870314-1C08-43F6-BF2E-04448F5281D6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11060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276FEF-0A3C-4D31-9E47-F43639AA1AFC}" type="datetimeFigureOut">
              <a:rPr lang="zh-CN" altLang="en-US" smtClean="0"/>
              <a:t>2021-12-3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A704A-2BC9-4408-9195-7A7AB35F8DF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276FEF-0A3C-4D31-9E47-F43639AA1AFC}" type="datetimeFigureOut">
              <a:rPr lang="zh-CN" altLang="en-US" smtClean="0"/>
              <a:t>2021-12-3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A704A-2BC9-4408-9195-7A7AB35F8DF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276FEF-0A3C-4D31-9E47-F43639AA1AFC}" type="datetimeFigureOut">
              <a:rPr lang="zh-CN" altLang="en-US" smtClean="0"/>
              <a:t>2021-12-3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A704A-2BC9-4408-9195-7A7AB35F8DF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276FEF-0A3C-4D31-9E47-F43639AA1AFC}" type="datetimeFigureOut">
              <a:rPr lang="zh-CN" altLang="en-US" smtClean="0"/>
              <a:t>2021-12-3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A704A-2BC9-4408-9195-7A7AB35F8DF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276FEF-0A3C-4D31-9E47-F43639AA1AFC}" type="datetimeFigureOut">
              <a:rPr lang="zh-CN" altLang="en-US" smtClean="0"/>
              <a:t>2021-12-3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A704A-2BC9-4408-9195-7A7AB35F8DF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276FEF-0A3C-4D31-9E47-F43639AA1AFC}" type="datetimeFigureOut">
              <a:rPr lang="zh-CN" altLang="en-US" smtClean="0"/>
              <a:t>2021-12-3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A704A-2BC9-4408-9195-7A7AB35F8DF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276FEF-0A3C-4D31-9E47-F43639AA1AFC}" type="datetimeFigureOut">
              <a:rPr lang="zh-CN" altLang="en-US" smtClean="0"/>
              <a:t>2021-12-3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A704A-2BC9-4408-9195-7A7AB35F8DF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276FEF-0A3C-4D31-9E47-F43639AA1AFC}" type="datetimeFigureOut">
              <a:rPr lang="zh-CN" altLang="en-US" smtClean="0"/>
              <a:t>2021-12-3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A704A-2BC9-4408-9195-7A7AB35F8DF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276FEF-0A3C-4D31-9E47-F43639AA1AFC}" type="datetimeFigureOut">
              <a:rPr lang="zh-CN" altLang="en-US" smtClean="0"/>
              <a:t>2021-12-3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A704A-2BC9-4408-9195-7A7AB35F8DF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276FEF-0A3C-4D31-9E47-F43639AA1AFC}" type="datetimeFigureOut">
              <a:rPr lang="zh-CN" altLang="en-US" smtClean="0"/>
              <a:t>2021-12-3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A704A-2BC9-4408-9195-7A7AB35F8DF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276FEF-0A3C-4D31-9E47-F43639AA1AFC}" type="datetimeFigureOut">
              <a:rPr lang="zh-CN" altLang="en-US" smtClean="0"/>
              <a:t>2021-12-3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A704A-2BC9-4408-9195-7A7AB35F8DF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276FEF-0A3C-4D31-9E47-F43639AA1AFC}" type="datetimeFigureOut">
              <a:rPr lang="zh-CN" altLang="en-US" smtClean="0"/>
              <a:t>2021-12-3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0A704A-2BC9-4408-9195-7A7AB35F8DF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b="1"/>
              <a:t>丰富词语的积累</a:t>
            </a:r>
          </a:p>
        </p:txBody>
      </p:sp>
      <p:sp>
        <p:nvSpPr>
          <p:cNvPr id="4" name="副标题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kern="1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kern="1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kern="1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）代词，能代替事物名称的词。</a:t>
            </a:r>
            <a:r>
              <a:rPr lang="zh-CN" altLang="zh-CN"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/>
            </a:r>
            <a:br>
              <a:rPr lang="zh-CN" altLang="zh-CN"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</a:b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indent="306070">
              <a:spcAft>
                <a:spcPct val="0"/>
              </a:spcAft>
            </a:pPr>
            <a:r>
              <a:rPr lang="zh-CN" altLang="zh-CN" sz="1800" kern="1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有人称代词：如我、你、它、她们、大家、咱们等；</a:t>
            </a:r>
            <a:endParaRPr lang="zh-CN" altLang="zh-CN" sz="1800">
              <a:effectLst/>
              <a:latin typeface="Tahoma" panose="020B0604030504040204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306070">
              <a:spcAft>
                <a:spcPct val="0"/>
              </a:spcAft>
            </a:pPr>
            <a:r>
              <a:rPr lang="zh-CN" altLang="zh-CN" sz="1800" kern="1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有疑问代词：如谁、什么、怎么、哪里、为什么等；</a:t>
            </a:r>
            <a:endParaRPr lang="zh-CN" altLang="zh-CN" sz="1800">
              <a:effectLst/>
              <a:latin typeface="Tahoma" panose="020B0604030504040204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306070">
              <a:spcAft>
                <a:spcPct val="0"/>
              </a:spcAft>
            </a:pPr>
            <a:r>
              <a:rPr lang="zh-CN" altLang="zh-CN" sz="1800" kern="1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有指示代词：如这、那、那里、那边等。</a:t>
            </a:r>
            <a:endParaRPr lang="zh-CN" altLang="zh-CN" sz="1800">
              <a:effectLst/>
              <a:latin typeface="Tahoma" panose="020B0604030504040204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0672" y="3429000"/>
            <a:ext cx="4407477" cy="3264798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/>
              <a:t>副词和介词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indent="306070">
              <a:spcAft>
                <a:spcPct val="0"/>
              </a:spcAft>
            </a:pPr>
            <a:r>
              <a:rPr lang="zh-CN" altLang="zh-CN" sz="1800" kern="1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1800" kern="1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1800" kern="1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）副词，</a:t>
            </a:r>
            <a:r>
              <a:rPr lang="zh-CN" altLang="zh-CN" sz="1800" kern="100">
                <a:solidFill>
                  <a:srgbClr val="000000"/>
                </a:solidFill>
                <a:effectLst/>
                <a:latin typeface="Tahom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1800" kern="1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起修饰或限制动词或形容词作用、表程度或范围的词。</a:t>
            </a:r>
            <a:endParaRPr lang="zh-CN" altLang="zh-CN" sz="1800">
              <a:effectLst/>
              <a:latin typeface="Tahoma" panose="020B0604030504040204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306070">
              <a:spcAft>
                <a:spcPct val="0"/>
              </a:spcAft>
            </a:pPr>
            <a:r>
              <a:rPr lang="zh-CN" altLang="zh-CN" sz="1800" kern="1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有程度副词：如很、极、非常、太、过分等；</a:t>
            </a:r>
            <a:endParaRPr lang="zh-CN" altLang="zh-CN" sz="1800">
              <a:effectLst/>
              <a:latin typeface="Tahoma" panose="020B0604030504040204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306070">
              <a:spcAft>
                <a:spcPct val="0"/>
              </a:spcAft>
            </a:pPr>
            <a:r>
              <a:rPr lang="zh-CN" altLang="zh-CN" sz="1800" kern="1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有时间副词：如已、刚、才、将、要等；</a:t>
            </a:r>
            <a:endParaRPr lang="zh-CN" altLang="zh-CN" sz="1800">
              <a:effectLst/>
              <a:latin typeface="Tahoma" panose="020B0604030504040204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306070">
              <a:spcAft>
                <a:spcPct val="0"/>
              </a:spcAft>
            </a:pPr>
            <a:r>
              <a:rPr lang="zh-CN" altLang="zh-CN" sz="1800" kern="1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有范围副词：如都、全、总、只、仅等；</a:t>
            </a:r>
            <a:endParaRPr lang="zh-CN" altLang="zh-CN" sz="1800">
              <a:effectLst/>
              <a:latin typeface="Tahoma" panose="020B0604030504040204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306070">
              <a:spcAft>
                <a:spcPct val="0"/>
              </a:spcAft>
            </a:pPr>
            <a:r>
              <a:rPr lang="zh-CN" altLang="zh-CN" sz="1800" kern="1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有情态副词：如正好、果然、刚好、依然、全然等；</a:t>
            </a:r>
            <a:endParaRPr lang="zh-CN" altLang="zh-CN" sz="1800">
              <a:effectLst/>
              <a:latin typeface="Tahoma" panose="020B0604030504040204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306070">
              <a:spcAft>
                <a:spcPct val="0"/>
              </a:spcAft>
            </a:pPr>
            <a:r>
              <a:rPr lang="zh-CN" altLang="zh-CN" sz="1800" kern="1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有语气副词：如准保、确实、不、没有、岂、难等；</a:t>
            </a:r>
            <a:endParaRPr lang="zh-CN" altLang="zh-CN" sz="1800">
              <a:effectLst/>
              <a:latin typeface="Tahoma" panose="020B0604030504040204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306070">
              <a:spcAft>
                <a:spcPct val="0"/>
              </a:spcAft>
            </a:pPr>
            <a:r>
              <a:rPr lang="zh-CN" altLang="zh-CN" sz="1800" kern="1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有重复副词：如又、再、还、仍等。</a:t>
            </a:r>
            <a:endParaRPr lang="zh-CN" altLang="zh-CN" sz="1800">
              <a:effectLst/>
              <a:latin typeface="Tahoma" panose="020B0604030504040204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indent="306070">
              <a:spcAft>
                <a:spcPct val="0"/>
              </a:spcAft>
            </a:pPr>
            <a:r>
              <a:rPr lang="zh-CN" altLang="zh-CN" sz="1800" kern="1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1800" kern="1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1800" kern="1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）介词，用在名词、代词或名词性词组前边</a:t>
            </a:r>
            <a:r>
              <a:rPr lang="en-US" altLang="zh-CN" sz="1800" kern="1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1800" kern="1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合起来表示方向、对象等的词。</a:t>
            </a:r>
            <a:endParaRPr lang="zh-CN" altLang="zh-CN" sz="1800">
              <a:effectLst/>
              <a:latin typeface="Tahoma" panose="020B0604030504040204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306070">
              <a:spcAft>
                <a:spcPct val="0"/>
              </a:spcAft>
            </a:pPr>
            <a:r>
              <a:rPr lang="zh-CN" altLang="zh-CN" sz="1800" kern="1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如：从、往、在、当、把、对、同、为、以、比等。</a:t>
            </a:r>
            <a:endParaRPr lang="zh-CN" altLang="zh-CN" sz="1800">
              <a:effectLst/>
              <a:latin typeface="Tahoma" panose="020B0604030504040204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8544" y="3429000"/>
            <a:ext cx="5181600" cy="3060383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/>
              <a:t>连词和助词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indent="306070">
              <a:spcAft>
                <a:spcPct val="0"/>
              </a:spcAft>
            </a:pPr>
            <a:r>
              <a:rPr lang="zh-CN" altLang="zh-CN" sz="1800" kern="1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1800" kern="1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1800" kern="1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）连词，连接词、短语或句子的词。</a:t>
            </a:r>
            <a:endParaRPr lang="zh-CN" altLang="zh-CN" sz="1800">
              <a:effectLst/>
              <a:latin typeface="Tahoma" panose="020B0604030504040204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306070">
              <a:spcAft>
                <a:spcPct val="0"/>
              </a:spcAft>
            </a:pPr>
            <a:r>
              <a:rPr lang="zh-CN" altLang="zh-CN" sz="1800" kern="1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如：和、同、跟、不但、而且、只要、而且等。</a:t>
            </a:r>
            <a:endParaRPr lang="zh-CN" altLang="zh-CN" sz="1800">
              <a:effectLst/>
              <a:latin typeface="Tahoma" panose="020B0604030504040204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indent="306070">
              <a:spcAft>
                <a:spcPct val="0"/>
              </a:spcAft>
            </a:pPr>
            <a:r>
              <a:rPr lang="zh-CN" altLang="zh-CN" sz="1800" kern="1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1800" kern="1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1800" kern="1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）助词，附着在别的词后面、独立性差、无实义的一种特殊的虚词</a:t>
            </a:r>
            <a:endParaRPr lang="zh-CN" altLang="zh-CN" sz="1800">
              <a:effectLst/>
              <a:latin typeface="Tahoma" panose="020B0604030504040204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306070">
              <a:spcAft>
                <a:spcPct val="0"/>
              </a:spcAft>
            </a:pPr>
            <a:r>
              <a:rPr lang="zh-CN" altLang="zh-CN" sz="1800" kern="1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有结构助词：如的、地、得、所等；</a:t>
            </a:r>
            <a:endParaRPr lang="zh-CN" altLang="zh-CN" sz="1800">
              <a:effectLst/>
              <a:latin typeface="Tahoma" panose="020B0604030504040204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306070">
              <a:spcAft>
                <a:spcPct val="0"/>
              </a:spcAft>
            </a:pPr>
            <a:r>
              <a:rPr lang="zh-CN" altLang="zh-CN" sz="1800" kern="1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有时态助词：如着、了、过等；</a:t>
            </a:r>
            <a:endParaRPr lang="zh-CN" altLang="zh-CN" sz="1800">
              <a:effectLst/>
              <a:latin typeface="Tahoma" panose="020B0604030504040204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306070">
              <a:spcAft>
                <a:spcPct val="0"/>
              </a:spcAft>
            </a:pPr>
            <a:r>
              <a:rPr lang="zh-CN" altLang="zh-CN" sz="1800" kern="1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有语气助词：如呢、吧、吗、哟、哩、呀、啥等。</a:t>
            </a:r>
            <a:endParaRPr lang="zh-CN" altLang="zh-CN" sz="1800">
              <a:effectLst/>
              <a:latin typeface="Tahoma" panose="020B0604030504040204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3432492"/>
            <a:ext cx="5181600" cy="3060383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/>
              <a:t>叹词和拟声词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indent="306070">
              <a:spcAft>
                <a:spcPct val="0"/>
              </a:spcAft>
            </a:pPr>
            <a:r>
              <a:rPr lang="zh-CN" altLang="zh-CN" sz="1800" kern="1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1800" kern="1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1800" kern="1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）叹词，表示感叹或者呼唤答应的词。</a:t>
            </a:r>
            <a:endParaRPr lang="zh-CN" altLang="zh-CN" sz="1800">
              <a:effectLst/>
              <a:latin typeface="Tahoma" panose="020B0604030504040204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306070">
              <a:spcAft>
                <a:spcPct val="0"/>
              </a:spcAft>
            </a:pPr>
            <a:r>
              <a:rPr lang="zh-CN" altLang="zh-CN" sz="1800" kern="1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如：啊、哎、哦、噢、哼、呸、唏、呀等。</a:t>
            </a:r>
            <a:endParaRPr lang="zh-CN" altLang="zh-CN" sz="1800">
              <a:effectLst/>
              <a:latin typeface="Tahoma" panose="020B0604030504040204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indent="306070">
              <a:spcAft>
                <a:spcPct val="0"/>
              </a:spcAft>
            </a:pPr>
            <a:r>
              <a:rPr lang="zh-CN" altLang="zh-CN" sz="1800" kern="1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1800" kern="1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sz="1800" kern="1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）拟声词，模拟事物的声音的词。</a:t>
            </a:r>
            <a:endParaRPr lang="zh-CN" altLang="zh-CN" sz="1800">
              <a:effectLst/>
              <a:latin typeface="Tahoma" panose="020B0604030504040204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306070">
              <a:spcAft>
                <a:spcPct val="0"/>
              </a:spcAft>
            </a:pPr>
            <a:r>
              <a:rPr lang="zh-CN" altLang="zh-CN" sz="1800" kern="1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如：哗哗、轰隆隆、淅淅沥沥、咚咚、噼里啪啦等。</a:t>
            </a:r>
            <a:r>
              <a:rPr lang="en-US" altLang="zh-CN" sz="1800" kern="1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1800">
              <a:effectLst/>
              <a:latin typeface="Tahoma" panose="020B0604030504040204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0891" y="3584892"/>
            <a:ext cx="5181600" cy="3060383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spcAft>
                <a:spcPct val="0"/>
              </a:spcAft>
            </a:pPr>
            <a:r>
              <a:rPr lang="zh-CN" altLang="zh-CN" sz="4800" b="1" kern="100">
                <a:solidFill>
                  <a:srgbClr val="F79646"/>
                </a:solidFill>
                <a:effectLst/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自学巩固</a:t>
            </a:r>
            <a:r>
              <a:rPr lang="zh-CN" altLang="en-US" sz="4800" b="1" kern="100">
                <a:solidFill>
                  <a:srgbClr val="F79646"/>
                </a:solidFill>
                <a:effectLst/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endParaRPr lang="zh-CN" altLang="en-US" sz="480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Aft>
                <a:spcPts val="600"/>
              </a:spcAft>
            </a:pPr>
            <a:r>
              <a:rPr lang="en-US" altLang="zh-CN" sz="180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1.</a:t>
            </a:r>
            <a:r>
              <a:rPr lang="zh-CN" altLang="zh-CN" sz="1800">
                <a:solidFill>
                  <a:srgbClr val="000000"/>
                </a:solidFill>
                <a:effectLst/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下面句中加点词语词性依次对应正确的一项是</a:t>
            </a:r>
            <a:r>
              <a:rPr lang="zh-CN" altLang="zh-CN" sz="1800">
                <a:solidFill>
                  <a:srgbClr val="000000"/>
                </a:solidFill>
                <a:effectLst/>
                <a:latin typeface="Tahoma" panose="020B060403050404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1800">
                <a:solidFill>
                  <a:srgbClr val="000000"/>
                </a:solidFill>
                <a:effectLst/>
                <a:latin typeface="Tahoma" panose="020B060403050404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1800">
                <a:solidFill>
                  <a:srgbClr val="000000"/>
                </a:solidFill>
                <a:effectLst/>
                <a:latin typeface="Tahoma" panose="020B060403050404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）</a:t>
            </a:r>
            <a:endParaRPr lang="zh-CN" altLang="zh-CN" sz="1800">
              <a:effectLst/>
              <a:latin typeface="Tahoma" panose="020B0604030504040204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spcAft>
                <a:spcPts val="600"/>
              </a:spcAft>
            </a:pPr>
            <a:r>
              <a:rPr lang="zh-CN" altLang="zh-CN" sz="1800">
                <a:solidFill>
                  <a:srgbClr val="000000"/>
                </a:solidFill>
                <a:effectLst/>
                <a:latin typeface="Tahoma" panose="020B0604030504040204" pitchFamily="34" charset="0"/>
                <a:ea typeface="楷体" panose="02010609060101010101" pitchFamily="49" charset="-122"/>
                <a:cs typeface="宋体" panose="02010600030101010101" pitchFamily="2" charset="-122"/>
              </a:rPr>
              <a:t>她一边</a:t>
            </a:r>
            <a:r>
              <a:rPr lang="zh-CN" altLang="zh-CN" sz="1800">
                <a:solidFill>
                  <a:srgbClr val="FF0000"/>
                </a:solidFill>
                <a:effectLst/>
                <a:latin typeface="Tahoma" panose="020B0604030504040204" pitchFamily="34" charset="0"/>
                <a:ea typeface="楷体" panose="02010609060101010101" pitchFamily="49" charset="-122"/>
                <a:cs typeface="宋体" panose="02010600030101010101" pitchFamily="2" charset="-122"/>
              </a:rPr>
              <a:t>和</a:t>
            </a:r>
            <a:r>
              <a:rPr lang="zh-CN" altLang="zh-CN" sz="1800">
                <a:solidFill>
                  <a:srgbClr val="000000"/>
                </a:solidFill>
                <a:effectLst/>
                <a:latin typeface="Tahoma" panose="020B0604030504040204" pitchFamily="34" charset="0"/>
                <a:ea typeface="楷体" panose="02010609060101010101" pitchFamily="49" charset="-122"/>
                <a:cs typeface="宋体" panose="02010600030101010101" pitchFamily="2" charset="-122"/>
              </a:rPr>
              <a:t>面，一边</a:t>
            </a:r>
            <a:r>
              <a:rPr lang="zh-CN" altLang="zh-CN" sz="1800">
                <a:solidFill>
                  <a:srgbClr val="FF0000"/>
                </a:solidFill>
                <a:effectLst/>
                <a:latin typeface="Tahoma" panose="020B0604030504040204" pitchFamily="34" charset="0"/>
                <a:ea typeface="楷体" panose="02010609060101010101" pitchFamily="49" charset="-122"/>
                <a:cs typeface="宋体" panose="02010600030101010101" pitchFamily="2" charset="-122"/>
              </a:rPr>
              <a:t>和</a:t>
            </a:r>
            <a:r>
              <a:rPr lang="zh-CN" altLang="zh-CN" sz="1800">
                <a:solidFill>
                  <a:srgbClr val="000000"/>
                </a:solidFill>
                <a:effectLst/>
                <a:latin typeface="Tahoma" panose="020B0604030504040204" pitchFamily="34" charset="0"/>
                <a:ea typeface="楷体" panose="02010609060101010101" pitchFamily="49" charset="-122"/>
                <a:cs typeface="宋体" panose="02010600030101010101" pitchFamily="2" charset="-122"/>
              </a:rPr>
              <a:t>颜悦色地</a:t>
            </a:r>
            <a:r>
              <a:rPr lang="zh-CN" altLang="zh-CN" sz="1800">
                <a:solidFill>
                  <a:srgbClr val="FF0000"/>
                </a:solidFill>
                <a:effectLst/>
                <a:latin typeface="Tahoma" panose="020B0604030504040204" pitchFamily="34" charset="0"/>
                <a:ea typeface="楷体" panose="02010609060101010101" pitchFamily="49" charset="-122"/>
                <a:cs typeface="宋体" panose="02010600030101010101" pitchFamily="2" charset="-122"/>
              </a:rPr>
              <a:t>和</a:t>
            </a:r>
            <a:r>
              <a:rPr lang="zh-CN" altLang="zh-CN" sz="1800">
                <a:solidFill>
                  <a:srgbClr val="000000"/>
                </a:solidFill>
                <a:effectLst/>
                <a:latin typeface="Tahoma" panose="020B0604030504040204" pitchFamily="34" charset="0"/>
                <a:ea typeface="楷体" panose="02010609060101010101" pitchFamily="49" charset="-122"/>
                <a:cs typeface="宋体" panose="02010600030101010101" pitchFamily="2" charset="-122"/>
              </a:rPr>
              <a:t>大家讲自己的经历，她说她</a:t>
            </a:r>
            <a:r>
              <a:rPr lang="zh-CN" altLang="zh-CN" sz="1800">
                <a:solidFill>
                  <a:srgbClr val="FF0000"/>
                </a:solidFill>
                <a:effectLst/>
                <a:latin typeface="Tahoma" panose="020B0604030504040204" pitchFamily="34" charset="0"/>
                <a:ea typeface="楷体" panose="02010609060101010101" pitchFamily="49" charset="-122"/>
                <a:cs typeface="宋体" panose="02010600030101010101" pitchFamily="2" charset="-122"/>
              </a:rPr>
              <a:t>和</a:t>
            </a:r>
            <a:r>
              <a:rPr lang="zh-CN" altLang="zh-CN" sz="1800">
                <a:solidFill>
                  <a:srgbClr val="000000"/>
                </a:solidFill>
                <a:effectLst/>
                <a:latin typeface="Tahoma" panose="020B0604030504040204" pitchFamily="34" charset="0"/>
                <a:ea typeface="楷体" panose="02010609060101010101" pitchFamily="49" charset="-122"/>
                <a:cs typeface="宋体" panose="02010600030101010101" pitchFamily="2" charset="-122"/>
              </a:rPr>
              <a:t>丈夫是一对患难夫妻。</a:t>
            </a:r>
            <a:r>
              <a:rPr lang="en-US" altLang="zh-CN" sz="1800">
                <a:solidFill>
                  <a:srgbClr val="000000"/>
                </a:solidFill>
                <a:effectLst/>
                <a:latin typeface="Tahoma" panose="020B0604030504040204" pitchFamily="34" charset="0"/>
                <a:ea typeface="楷体" panose="02010609060101010101" pitchFamily="49" charset="-122"/>
                <a:cs typeface="宋体" panose="02010600030101010101" pitchFamily="2" charset="-122"/>
              </a:rPr>
              <a:t> </a:t>
            </a:r>
            <a:endParaRPr lang="zh-CN" altLang="zh-CN" sz="1800">
              <a:effectLst/>
              <a:latin typeface="Tahoma" panose="020B0604030504040204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spcAft>
                <a:spcPts val="600"/>
              </a:spcAft>
            </a:pPr>
            <a:r>
              <a:rPr lang="zh-CN" altLang="zh-CN" sz="1800">
                <a:solidFill>
                  <a:srgbClr val="000000"/>
                </a:solidFill>
                <a:effectLst/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（①动词②形容词③介词④连词）</a:t>
            </a:r>
            <a:endParaRPr lang="zh-CN" altLang="zh-CN" sz="1800">
              <a:effectLst/>
              <a:latin typeface="Tahoma" panose="020B0604030504040204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342900" lvl="0" indent="-342900">
              <a:spcAft>
                <a:spcPts val="600"/>
              </a:spcAft>
              <a:buFont typeface="+mj-lt"/>
              <a:buAutoNum type="alphaUcPeriod"/>
              <a:tabLst>
                <a:tab pos="198120" algn="l"/>
              </a:tabLst>
            </a:pPr>
            <a:r>
              <a:rPr lang="zh-CN" altLang="zh-CN" sz="1800">
                <a:solidFill>
                  <a:srgbClr val="000000"/>
                </a:solidFill>
                <a:effectLst/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①②④③</a:t>
            </a:r>
            <a:r>
              <a:rPr lang="en-US" altLang="zh-CN" sz="1800">
                <a:solidFill>
                  <a:srgbClr val="000000"/>
                </a:solidFill>
                <a:effectLst/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en-US" altLang="zh-CN" sz="180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Verdana" panose="020B0604030504040204" pitchFamily="34" charset="0"/>
              </a:rPr>
              <a:t>B.</a:t>
            </a:r>
            <a:r>
              <a:rPr lang="zh-CN" altLang="zh-CN" sz="1800">
                <a:solidFill>
                  <a:srgbClr val="000000"/>
                </a:solidFill>
                <a:effectLst/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③①②④</a:t>
            </a:r>
            <a:r>
              <a:rPr lang="en-US" altLang="zh-CN" sz="180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Verdana" panose="020B0604030504040204" pitchFamily="34" charset="0"/>
              </a:rPr>
              <a:t> </a:t>
            </a:r>
            <a:endParaRPr lang="zh-CN" altLang="zh-CN" sz="1800">
              <a:effectLst/>
              <a:latin typeface="Tahoma" panose="020B0604030504040204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spcAft>
                <a:spcPts val="600"/>
              </a:spcAft>
            </a:pPr>
            <a:r>
              <a:rPr lang="en-US" altLang="zh-CN" sz="180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Verdana" panose="020B0604030504040204" pitchFamily="34" charset="0"/>
              </a:rPr>
              <a:t>C.</a:t>
            </a:r>
            <a:r>
              <a:rPr lang="zh-CN" altLang="zh-CN" sz="1800">
                <a:solidFill>
                  <a:srgbClr val="000000"/>
                </a:solidFill>
                <a:effectLst/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①②③④</a:t>
            </a:r>
            <a:r>
              <a:rPr lang="zh-CN" altLang="zh-CN" sz="1800">
                <a:solidFill>
                  <a:srgbClr val="000000"/>
                </a:solidFill>
                <a:effectLst/>
                <a:latin typeface="Tahoma" panose="020B0604030504040204" pitchFamily="34" charset="0"/>
                <a:ea typeface="宋体" panose="02010600030101010101" pitchFamily="2" charset="-122"/>
                <a:cs typeface="Verdana" panose="020B0604030504040204" pitchFamily="34" charset="0"/>
              </a:rPr>
              <a:t> </a:t>
            </a:r>
            <a:r>
              <a:rPr lang="en-US" altLang="zh-CN" sz="1800">
                <a:solidFill>
                  <a:srgbClr val="000000"/>
                </a:solidFill>
                <a:effectLst/>
                <a:latin typeface="Tahoma" panose="020B0604030504040204" pitchFamily="34" charset="0"/>
                <a:ea typeface="宋体" panose="02010600030101010101" pitchFamily="2" charset="-122"/>
                <a:cs typeface="Verdana" panose="020B0604030504040204" pitchFamily="34" charset="0"/>
              </a:rPr>
              <a:t>  D.</a:t>
            </a:r>
            <a:r>
              <a:rPr lang="zh-CN" altLang="zh-CN" sz="1800">
                <a:solidFill>
                  <a:srgbClr val="000000"/>
                </a:solidFill>
                <a:effectLst/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③①④②</a:t>
            </a:r>
            <a:endParaRPr lang="en-US" altLang="zh-CN" sz="1800">
              <a:solidFill>
                <a:srgbClr val="000000"/>
              </a:solidFill>
              <a:effectLst/>
              <a:latin typeface="Tahoma" panose="020B060403050404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spcAft>
                <a:spcPts val="600"/>
              </a:spcAft>
            </a:pPr>
            <a:r>
              <a:rPr lang="zh-CN" altLang="zh-CN" sz="1800">
                <a:solidFill>
                  <a:srgbClr val="FF0000"/>
                </a:solidFill>
                <a:effectLst/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答案：</a:t>
            </a:r>
            <a:r>
              <a:rPr lang="en-US" altLang="zh-CN" sz="1800">
                <a:solidFill>
                  <a:srgbClr val="FF0000"/>
                </a:solidFill>
                <a:effectLst/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C</a:t>
            </a:r>
            <a:endParaRPr lang="zh-CN" altLang="zh-CN" sz="1800">
              <a:effectLst/>
              <a:latin typeface="Tahoma" panose="020B0604030504040204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spcAft>
                <a:spcPts val="600"/>
              </a:spcAft>
            </a:pPr>
            <a:endParaRPr lang="zh-CN" altLang="zh-CN" sz="1800">
              <a:effectLst/>
              <a:latin typeface="Tahoma" panose="020B0604030504040204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7291" y="3119076"/>
            <a:ext cx="4930673" cy="3738923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sz="4400" b="1" kern="100">
                <a:solidFill>
                  <a:srgbClr val="F79646"/>
                </a:solidFill>
                <a:effectLst/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自学巩固</a:t>
            </a:r>
            <a:r>
              <a:rPr lang="zh-CN" altLang="en-US" sz="4400" b="1" kern="100">
                <a:solidFill>
                  <a:srgbClr val="F79646"/>
                </a:solidFill>
                <a:effectLst/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Aft>
                <a:spcPts val="600"/>
              </a:spcAft>
            </a:pPr>
            <a:r>
              <a:rPr lang="en-US" altLang="zh-CN" sz="180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2.</a:t>
            </a:r>
            <a:r>
              <a:rPr lang="zh-CN" altLang="zh-CN" sz="1800">
                <a:solidFill>
                  <a:srgbClr val="000000"/>
                </a:solidFill>
                <a:effectLst/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词性完全相同的一组是</a:t>
            </a:r>
            <a:r>
              <a:rPr lang="zh-CN" altLang="zh-CN" sz="1800">
                <a:solidFill>
                  <a:srgbClr val="000000"/>
                </a:solidFill>
                <a:effectLst/>
                <a:latin typeface="Tahoma" panose="020B060403050404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1800">
                <a:solidFill>
                  <a:srgbClr val="000000"/>
                </a:solidFill>
                <a:effectLst/>
                <a:latin typeface="Tahoma" panose="020B060403050404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1800">
                <a:solidFill>
                  <a:srgbClr val="000000"/>
                </a:solidFill>
                <a:effectLst/>
                <a:latin typeface="Tahoma" panose="020B060403050404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）</a:t>
            </a:r>
            <a:endParaRPr lang="zh-CN" altLang="zh-CN" sz="1800">
              <a:effectLst/>
              <a:latin typeface="Tahoma" panose="020B0604030504040204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spcAft>
                <a:spcPts val="600"/>
              </a:spcAft>
            </a:pPr>
            <a:r>
              <a:rPr lang="en-US" altLang="zh-CN" sz="180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A</a:t>
            </a:r>
            <a:r>
              <a:rPr lang="zh-CN" altLang="zh-CN" sz="1800">
                <a:solidFill>
                  <a:srgbClr val="000000"/>
                </a:solidFill>
                <a:effectLst/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．宝贵</a:t>
            </a:r>
            <a:r>
              <a:rPr lang="en-US" altLang="zh-CN" sz="1800">
                <a:solidFill>
                  <a:srgbClr val="000000"/>
                </a:solidFill>
                <a:effectLst/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   </a:t>
            </a:r>
            <a:r>
              <a:rPr lang="zh-CN" altLang="zh-CN" sz="1800">
                <a:solidFill>
                  <a:srgbClr val="000000"/>
                </a:solidFill>
                <a:effectLst/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光荣</a:t>
            </a:r>
            <a:r>
              <a:rPr lang="en-US" altLang="zh-CN" sz="1800">
                <a:solidFill>
                  <a:srgbClr val="000000"/>
                </a:solidFill>
                <a:effectLst/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   </a:t>
            </a:r>
            <a:r>
              <a:rPr lang="zh-CN" altLang="zh-CN" sz="1800">
                <a:solidFill>
                  <a:srgbClr val="000000"/>
                </a:solidFill>
                <a:effectLst/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骄傲</a:t>
            </a:r>
            <a:r>
              <a:rPr lang="en-US" altLang="zh-CN" sz="1800">
                <a:solidFill>
                  <a:srgbClr val="000000"/>
                </a:solidFill>
                <a:effectLst/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   </a:t>
            </a:r>
            <a:r>
              <a:rPr lang="zh-CN" altLang="zh-CN" sz="1800">
                <a:solidFill>
                  <a:srgbClr val="000000"/>
                </a:solidFill>
                <a:effectLst/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战友</a:t>
            </a:r>
            <a:r>
              <a:rPr lang="en-US" altLang="zh-CN" sz="1800">
                <a:solidFill>
                  <a:srgbClr val="000000"/>
                </a:solidFill>
                <a:effectLst/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endParaRPr lang="zh-CN" altLang="zh-CN" sz="1800">
              <a:effectLst/>
              <a:latin typeface="Tahoma" panose="020B0604030504040204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spcAft>
                <a:spcPts val="600"/>
              </a:spcAft>
            </a:pPr>
            <a:r>
              <a:rPr lang="en-US" altLang="zh-CN" sz="180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B</a:t>
            </a:r>
            <a:r>
              <a:rPr lang="zh-CN" altLang="zh-CN" sz="1800">
                <a:solidFill>
                  <a:srgbClr val="000000"/>
                </a:solidFill>
                <a:effectLst/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．制造</a:t>
            </a:r>
            <a:r>
              <a:rPr lang="en-US" altLang="zh-CN" sz="1800">
                <a:solidFill>
                  <a:srgbClr val="000000"/>
                </a:solidFill>
                <a:effectLst/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   </a:t>
            </a:r>
            <a:r>
              <a:rPr lang="zh-CN" altLang="zh-CN" sz="1800">
                <a:solidFill>
                  <a:srgbClr val="000000"/>
                </a:solidFill>
                <a:effectLst/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报答</a:t>
            </a:r>
            <a:r>
              <a:rPr lang="en-US" altLang="zh-CN" sz="1800">
                <a:solidFill>
                  <a:srgbClr val="000000"/>
                </a:solidFill>
                <a:effectLst/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   </a:t>
            </a:r>
            <a:r>
              <a:rPr lang="zh-CN" altLang="zh-CN" sz="1800">
                <a:solidFill>
                  <a:srgbClr val="000000"/>
                </a:solidFill>
                <a:effectLst/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提高</a:t>
            </a:r>
            <a:r>
              <a:rPr lang="en-US" altLang="zh-CN" sz="1800">
                <a:solidFill>
                  <a:srgbClr val="000000"/>
                </a:solidFill>
                <a:effectLst/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   </a:t>
            </a:r>
            <a:r>
              <a:rPr lang="zh-CN" altLang="zh-CN" sz="1800">
                <a:solidFill>
                  <a:srgbClr val="000000"/>
                </a:solidFill>
                <a:effectLst/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寻求</a:t>
            </a:r>
            <a:endParaRPr lang="zh-CN" altLang="zh-CN" sz="1800">
              <a:effectLst/>
              <a:latin typeface="Tahoma" panose="020B0604030504040204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spcAft>
                <a:spcPts val="600"/>
              </a:spcAft>
            </a:pPr>
            <a:r>
              <a:rPr lang="en-US" altLang="zh-CN" sz="180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C</a:t>
            </a:r>
            <a:r>
              <a:rPr lang="zh-CN" altLang="zh-CN" sz="1800">
                <a:solidFill>
                  <a:srgbClr val="000000"/>
                </a:solidFill>
                <a:effectLst/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．角色</a:t>
            </a:r>
            <a:r>
              <a:rPr lang="en-US" altLang="zh-CN" sz="1800">
                <a:solidFill>
                  <a:srgbClr val="000000"/>
                </a:solidFill>
                <a:effectLst/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   </a:t>
            </a:r>
            <a:r>
              <a:rPr lang="zh-CN" altLang="zh-CN" sz="1800">
                <a:solidFill>
                  <a:srgbClr val="000000"/>
                </a:solidFill>
                <a:effectLst/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语文</a:t>
            </a:r>
            <a:r>
              <a:rPr lang="en-US" altLang="zh-CN" sz="1800">
                <a:solidFill>
                  <a:srgbClr val="000000"/>
                </a:solidFill>
                <a:effectLst/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   </a:t>
            </a:r>
            <a:r>
              <a:rPr lang="zh-CN" altLang="zh-CN" sz="1800">
                <a:solidFill>
                  <a:srgbClr val="000000"/>
                </a:solidFill>
                <a:effectLst/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经常</a:t>
            </a:r>
            <a:r>
              <a:rPr lang="en-US" altLang="zh-CN" sz="1800">
                <a:solidFill>
                  <a:srgbClr val="000000"/>
                </a:solidFill>
                <a:effectLst/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   </a:t>
            </a:r>
            <a:r>
              <a:rPr lang="zh-CN" altLang="zh-CN" sz="1800">
                <a:solidFill>
                  <a:srgbClr val="000000"/>
                </a:solidFill>
                <a:effectLst/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兴趣</a:t>
            </a:r>
            <a:r>
              <a:rPr lang="en-US" altLang="zh-CN" sz="1800">
                <a:solidFill>
                  <a:srgbClr val="000000"/>
                </a:solidFill>
                <a:effectLst/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endParaRPr lang="zh-CN" altLang="zh-CN" sz="1800">
              <a:effectLst/>
              <a:latin typeface="Tahoma" panose="020B0604030504040204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spcAft>
                <a:spcPts val="600"/>
              </a:spcAft>
            </a:pPr>
            <a:r>
              <a:rPr lang="en-US" altLang="zh-CN" sz="180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D</a:t>
            </a:r>
            <a:r>
              <a:rPr lang="zh-CN" altLang="zh-CN" sz="1800">
                <a:solidFill>
                  <a:srgbClr val="000000"/>
                </a:solidFill>
                <a:effectLst/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．非常</a:t>
            </a:r>
            <a:r>
              <a:rPr lang="en-US" altLang="zh-CN" sz="1800">
                <a:solidFill>
                  <a:srgbClr val="000000"/>
                </a:solidFill>
                <a:effectLst/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   </a:t>
            </a:r>
            <a:r>
              <a:rPr lang="zh-CN" altLang="zh-CN" sz="1800">
                <a:solidFill>
                  <a:srgbClr val="000000"/>
                </a:solidFill>
                <a:effectLst/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偶尔</a:t>
            </a:r>
            <a:r>
              <a:rPr lang="en-US" altLang="zh-CN" sz="1800">
                <a:solidFill>
                  <a:srgbClr val="000000"/>
                </a:solidFill>
                <a:effectLst/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   </a:t>
            </a:r>
            <a:r>
              <a:rPr lang="zh-CN" altLang="zh-CN" sz="1800">
                <a:solidFill>
                  <a:srgbClr val="000000"/>
                </a:solidFill>
                <a:effectLst/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清楚</a:t>
            </a:r>
            <a:r>
              <a:rPr lang="en-US" altLang="zh-CN" sz="1800">
                <a:solidFill>
                  <a:srgbClr val="000000"/>
                </a:solidFill>
                <a:effectLst/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    </a:t>
            </a:r>
            <a:r>
              <a:rPr lang="zh-CN" altLang="zh-CN" sz="1800">
                <a:solidFill>
                  <a:srgbClr val="000000"/>
                </a:solidFill>
                <a:effectLst/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风景</a:t>
            </a:r>
            <a:endParaRPr lang="zh-CN" altLang="zh-CN" sz="1800">
              <a:effectLst/>
              <a:latin typeface="Tahoma" panose="020B0604030504040204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spcAft>
                <a:spcPts val="600"/>
              </a:spcAft>
            </a:pPr>
            <a:r>
              <a:rPr lang="zh-CN" altLang="zh-CN" sz="1800">
                <a:solidFill>
                  <a:srgbClr val="FF0000"/>
                </a:solidFill>
                <a:effectLst/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答案：</a:t>
            </a:r>
            <a:r>
              <a:rPr lang="en-US" altLang="zh-CN" sz="1800">
                <a:solidFill>
                  <a:srgbClr val="FF0000"/>
                </a:solidFill>
                <a:effectLst/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B</a:t>
            </a:r>
            <a:endParaRPr lang="zh-CN" altLang="zh-CN" sz="1800">
              <a:effectLst/>
              <a:latin typeface="Tahoma" panose="020B0604030504040204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spcAft>
                <a:spcPts val="600"/>
              </a:spcAft>
            </a:pPr>
            <a:r>
              <a:rPr lang="zh-CN" altLang="zh-CN" sz="1800">
                <a:solidFill>
                  <a:srgbClr val="FF0000"/>
                </a:solidFill>
                <a:effectLst/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解析：</a:t>
            </a:r>
            <a:r>
              <a:rPr lang="en-US" altLang="zh-CN" sz="1800">
                <a:solidFill>
                  <a:srgbClr val="FF0000"/>
                </a:solidFill>
                <a:effectLst/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A</a:t>
            </a:r>
            <a:r>
              <a:rPr lang="zh-CN" altLang="zh-CN" sz="1800">
                <a:solidFill>
                  <a:srgbClr val="FF0000"/>
                </a:solidFill>
                <a:effectLst/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项，宝贵（形容词），光荣（形容词或者名词）</a:t>
            </a:r>
            <a:r>
              <a:rPr lang="zh-CN" altLang="zh-CN" sz="1800" kern="100">
                <a:solidFill>
                  <a:srgbClr val="FF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zh-CN" sz="1800">
                <a:solidFill>
                  <a:srgbClr val="FF0000"/>
                </a:solidFill>
                <a:effectLst/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骄傲（形容词或者名词），战友（名词）。</a:t>
            </a:r>
            <a:r>
              <a:rPr lang="en-US" altLang="zh-CN" sz="1800">
                <a:solidFill>
                  <a:srgbClr val="FF0000"/>
                </a:solidFill>
                <a:effectLst/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B</a:t>
            </a:r>
            <a:r>
              <a:rPr lang="zh-CN" altLang="zh-CN" sz="1800">
                <a:solidFill>
                  <a:srgbClr val="FF0000"/>
                </a:solidFill>
                <a:effectLst/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项，全部为动词。</a:t>
            </a:r>
            <a:r>
              <a:rPr lang="en-US" altLang="zh-CN" sz="1800">
                <a:solidFill>
                  <a:srgbClr val="FF0000"/>
                </a:solidFill>
                <a:effectLst/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C</a:t>
            </a:r>
            <a:r>
              <a:rPr lang="zh-CN" altLang="zh-CN" sz="1800">
                <a:solidFill>
                  <a:srgbClr val="FF0000"/>
                </a:solidFill>
                <a:effectLst/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项，角色（名词），语文（名词），经常（副词）兴趣（名词）。</a:t>
            </a:r>
            <a:r>
              <a:rPr lang="en-US" altLang="zh-CN" sz="1800">
                <a:solidFill>
                  <a:srgbClr val="FF0000"/>
                </a:solidFill>
                <a:effectLst/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D</a:t>
            </a:r>
            <a:r>
              <a:rPr lang="zh-CN" altLang="zh-CN" sz="1800">
                <a:solidFill>
                  <a:srgbClr val="FF0000"/>
                </a:solidFill>
                <a:effectLst/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项，非常（副词），偶尔（副词），清楚（形容词），风景（名词）。故选</a:t>
            </a:r>
            <a:r>
              <a:rPr lang="en-US" altLang="zh-CN" sz="1800">
                <a:solidFill>
                  <a:srgbClr val="FF0000"/>
                </a:solidFill>
                <a:effectLst/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B</a:t>
            </a:r>
            <a:r>
              <a:rPr lang="zh-CN" altLang="zh-CN" sz="1800">
                <a:solidFill>
                  <a:srgbClr val="FF0000"/>
                </a:solidFill>
                <a:effectLst/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项。</a:t>
            </a:r>
            <a:endParaRPr lang="zh-CN" altLang="zh-CN" sz="1800">
              <a:effectLst/>
              <a:latin typeface="Tahoma" panose="020B0604030504040204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3091" y="562912"/>
            <a:ext cx="4930673" cy="3738923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sz="4400" b="1" kern="100">
                <a:solidFill>
                  <a:srgbClr val="F79646"/>
                </a:solidFill>
                <a:effectLst/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自学巩固</a:t>
            </a:r>
            <a:r>
              <a:rPr lang="zh-CN" altLang="en-US" sz="4400" b="1" kern="100">
                <a:solidFill>
                  <a:srgbClr val="F79646"/>
                </a:solidFill>
                <a:effectLst/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spcAft>
                <a:spcPts val="600"/>
              </a:spcAft>
            </a:pPr>
            <a:r>
              <a:rPr lang="en-US" altLang="zh-CN" sz="180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3.</a:t>
            </a:r>
            <a:r>
              <a:rPr lang="zh-CN" altLang="zh-CN" sz="1800">
                <a:solidFill>
                  <a:srgbClr val="000000"/>
                </a:solidFill>
                <a:effectLst/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下面各组中加点词词性相同的一项是</a:t>
            </a:r>
            <a:r>
              <a:rPr lang="zh-CN" altLang="zh-CN" sz="1800">
                <a:solidFill>
                  <a:srgbClr val="000000"/>
                </a:solidFill>
                <a:effectLst/>
                <a:latin typeface="Tahoma" panose="020B060403050404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1800">
                <a:solidFill>
                  <a:srgbClr val="000000"/>
                </a:solidFill>
                <a:effectLst/>
                <a:latin typeface="Tahoma" panose="020B060403050404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1800">
                <a:solidFill>
                  <a:srgbClr val="000000"/>
                </a:solidFill>
                <a:effectLst/>
                <a:latin typeface="Tahoma" panose="020B060403050404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）</a:t>
            </a:r>
            <a:endParaRPr lang="zh-CN" altLang="zh-CN" sz="1800">
              <a:effectLst/>
              <a:latin typeface="Tahoma" panose="020B0604030504040204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spcAft>
                <a:spcPts val="600"/>
              </a:spcAft>
            </a:pPr>
            <a:r>
              <a:rPr lang="en-US" altLang="zh-CN" sz="180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A</a:t>
            </a:r>
            <a:r>
              <a:rPr lang="zh-CN" altLang="zh-CN" sz="1800">
                <a:solidFill>
                  <a:srgbClr val="000000"/>
                </a:solidFill>
                <a:effectLst/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．①</a:t>
            </a:r>
            <a:r>
              <a:rPr lang="zh-CN" altLang="zh-CN" sz="1800">
                <a:solidFill>
                  <a:srgbClr val="000000"/>
                </a:solidFill>
                <a:effectLst/>
                <a:latin typeface="Tahoma" panose="020B0604030504040204" pitchFamily="34" charset="0"/>
                <a:ea typeface="宋体" panose="02010600030101010101" pitchFamily="2" charset="-122"/>
                <a:cs typeface="Verdana" panose="020B0604030504040204" pitchFamily="34" charset="0"/>
              </a:rPr>
              <a:t> </a:t>
            </a:r>
            <a:r>
              <a:rPr lang="zh-CN" altLang="zh-CN" sz="1800">
                <a:solidFill>
                  <a:srgbClr val="000000"/>
                </a:solidFill>
                <a:effectLst/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这</a:t>
            </a:r>
            <a:r>
              <a:rPr lang="zh-CN" altLang="zh-CN" sz="1800">
                <a:solidFill>
                  <a:srgbClr val="FF0000"/>
                </a:solidFill>
                <a:effectLst/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朦胧</a:t>
            </a:r>
            <a:r>
              <a:rPr lang="zh-CN" altLang="zh-CN" sz="1800">
                <a:solidFill>
                  <a:srgbClr val="000000"/>
                </a:solidFill>
                <a:effectLst/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的月光，实在照不了多远</a:t>
            </a:r>
            <a:r>
              <a:rPr lang="en-US" altLang="zh-CN" sz="1800">
                <a:solidFill>
                  <a:srgbClr val="000000"/>
                </a:solidFill>
                <a:effectLst/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endParaRPr lang="zh-CN" altLang="zh-CN" sz="1800">
              <a:effectLst/>
              <a:latin typeface="Tahoma" panose="020B0604030504040204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133350">
              <a:spcAft>
                <a:spcPts val="600"/>
              </a:spcAft>
            </a:pPr>
            <a:r>
              <a:rPr lang="en-US" altLang="zh-CN" sz="180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 </a:t>
            </a:r>
            <a:r>
              <a:rPr lang="zh-CN" altLang="zh-CN" sz="1800">
                <a:solidFill>
                  <a:srgbClr val="000000"/>
                </a:solidFill>
                <a:effectLst/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1800">
                <a:solidFill>
                  <a:srgbClr val="000000"/>
                </a:solidFill>
                <a:effectLst/>
                <a:latin typeface="Tahoma" panose="020B0604030504040204" pitchFamily="34" charset="0"/>
                <a:ea typeface="宋体" panose="02010600030101010101" pitchFamily="2" charset="-122"/>
                <a:cs typeface="Verdana" panose="020B0604030504040204" pitchFamily="34" charset="0"/>
              </a:rPr>
              <a:t> </a:t>
            </a:r>
            <a:r>
              <a:rPr lang="zh-CN" altLang="zh-CN" sz="1800">
                <a:solidFill>
                  <a:srgbClr val="000000"/>
                </a:solidFill>
                <a:effectLst/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月色便</a:t>
            </a:r>
            <a:r>
              <a:rPr lang="zh-CN" altLang="zh-CN" sz="1800">
                <a:solidFill>
                  <a:srgbClr val="FF0000"/>
                </a:solidFill>
                <a:effectLst/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朦胧</a:t>
            </a:r>
            <a:r>
              <a:rPr lang="zh-CN" altLang="zh-CN" sz="1800">
                <a:solidFill>
                  <a:srgbClr val="000000"/>
                </a:solidFill>
                <a:effectLst/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在水气里</a:t>
            </a:r>
            <a:endParaRPr lang="zh-CN" altLang="zh-CN" sz="1800">
              <a:effectLst/>
              <a:latin typeface="Tahoma" panose="020B0604030504040204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spcAft>
                <a:spcPts val="600"/>
              </a:spcAft>
            </a:pPr>
            <a:r>
              <a:rPr lang="en-US" altLang="zh-CN" sz="180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B</a:t>
            </a:r>
            <a:r>
              <a:rPr lang="zh-CN" altLang="zh-CN" sz="1800">
                <a:solidFill>
                  <a:srgbClr val="000000"/>
                </a:solidFill>
                <a:effectLst/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．①掌握法律武器，增强禁毒</a:t>
            </a:r>
            <a:r>
              <a:rPr lang="zh-CN" altLang="zh-CN" sz="1800">
                <a:solidFill>
                  <a:srgbClr val="FF0000"/>
                </a:solidFill>
                <a:effectLst/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意识</a:t>
            </a:r>
            <a:r>
              <a:rPr lang="en-US" altLang="zh-CN" sz="1800">
                <a:solidFill>
                  <a:srgbClr val="000000"/>
                </a:solidFill>
                <a:effectLst/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endParaRPr lang="zh-CN" altLang="zh-CN" sz="1800">
              <a:effectLst/>
              <a:latin typeface="Tahoma" panose="020B0604030504040204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200025">
              <a:spcAft>
                <a:spcPts val="600"/>
              </a:spcAft>
            </a:pPr>
            <a:r>
              <a:rPr lang="zh-CN" altLang="zh-CN" sz="1800">
                <a:solidFill>
                  <a:srgbClr val="000000"/>
                </a:solidFill>
                <a:effectLst/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②朋友</a:t>
            </a:r>
            <a:r>
              <a:rPr lang="en-US" altLang="zh-CN" sz="1800">
                <a:solidFill>
                  <a:srgbClr val="000000"/>
                </a:solidFill>
                <a:effectLst/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zh-CN" sz="1800">
                <a:solidFill>
                  <a:srgbClr val="000000"/>
                </a:solidFill>
                <a:effectLst/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你是否</a:t>
            </a:r>
            <a:r>
              <a:rPr lang="zh-CN" altLang="zh-CN" sz="1800">
                <a:solidFill>
                  <a:srgbClr val="FF0000"/>
                </a:solidFill>
                <a:effectLst/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意识</a:t>
            </a:r>
            <a:r>
              <a:rPr lang="zh-CN" altLang="zh-CN" sz="1800">
                <a:solidFill>
                  <a:srgbClr val="000000"/>
                </a:solidFill>
                <a:effectLst/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到你在幸福之中呢</a:t>
            </a:r>
            <a:r>
              <a:rPr lang="en-US" altLang="zh-CN" sz="1800">
                <a:solidFill>
                  <a:srgbClr val="000000"/>
                </a:solidFill>
                <a:effectLst/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?</a:t>
            </a:r>
            <a:endParaRPr lang="zh-CN" altLang="zh-CN" sz="1800">
              <a:effectLst/>
              <a:latin typeface="Tahoma" panose="020B0604030504040204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spcAft>
                <a:spcPts val="600"/>
              </a:spcAft>
            </a:pPr>
            <a:r>
              <a:rPr lang="en-US" altLang="zh-CN" sz="180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C</a:t>
            </a:r>
            <a:r>
              <a:rPr lang="zh-CN" altLang="zh-CN" sz="1800">
                <a:solidFill>
                  <a:srgbClr val="000000"/>
                </a:solidFill>
                <a:effectLst/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．①工作随便，学习</a:t>
            </a:r>
            <a:r>
              <a:rPr lang="zh-CN" altLang="zh-CN" sz="1800">
                <a:solidFill>
                  <a:srgbClr val="FF0000"/>
                </a:solidFill>
                <a:effectLst/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松懈</a:t>
            </a:r>
            <a:r>
              <a:rPr lang="en-US" altLang="zh-CN" sz="1800">
                <a:solidFill>
                  <a:srgbClr val="000000"/>
                </a:solidFill>
                <a:effectLst/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endParaRPr lang="zh-CN" altLang="zh-CN" sz="1800">
              <a:effectLst/>
              <a:latin typeface="Tahoma" panose="020B0604030504040204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200025">
              <a:spcAft>
                <a:spcPts val="600"/>
              </a:spcAft>
            </a:pPr>
            <a:r>
              <a:rPr lang="zh-CN" altLang="zh-CN" sz="1800">
                <a:solidFill>
                  <a:srgbClr val="000000"/>
                </a:solidFill>
                <a:effectLst/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②刚才出力摇船犹如龙船似的那股劲儿，现在在每个人的身体里</a:t>
            </a:r>
            <a:r>
              <a:rPr lang="zh-CN" altLang="zh-CN" sz="1800">
                <a:solidFill>
                  <a:srgbClr val="FF0000"/>
                </a:solidFill>
                <a:effectLst/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松懈</a:t>
            </a:r>
            <a:r>
              <a:rPr lang="zh-CN" altLang="zh-CN" sz="1800">
                <a:solidFill>
                  <a:srgbClr val="000000"/>
                </a:solidFill>
                <a:effectLst/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下来了</a:t>
            </a:r>
            <a:endParaRPr lang="zh-CN" altLang="zh-CN" sz="1800">
              <a:effectLst/>
              <a:latin typeface="Tahoma" panose="020B0604030504040204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spcAft>
                <a:spcPct val="0"/>
              </a:spcAft>
            </a:pPr>
            <a:r>
              <a:rPr lang="en-US" altLang="zh-CN" sz="180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D</a:t>
            </a:r>
            <a:r>
              <a:rPr lang="zh-CN" altLang="zh-CN" sz="1800">
                <a:solidFill>
                  <a:srgbClr val="000000"/>
                </a:solidFill>
                <a:effectLst/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．①酒香不怕巷子</a:t>
            </a:r>
            <a:r>
              <a:rPr lang="zh-CN" altLang="zh-CN" sz="1800">
                <a:solidFill>
                  <a:srgbClr val="FF0000"/>
                </a:solidFill>
                <a:effectLst/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深</a:t>
            </a:r>
            <a:r>
              <a:rPr lang="en-US" altLang="zh-CN" sz="1800">
                <a:solidFill>
                  <a:srgbClr val="000000"/>
                </a:solidFill>
                <a:effectLst/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endParaRPr lang="zh-CN" altLang="zh-CN" sz="1800">
              <a:effectLst/>
              <a:latin typeface="Tahoma" panose="020B0604030504040204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200025">
              <a:spcAft>
                <a:spcPct val="0"/>
              </a:spcAft>
            </a:pPr>
            <a:r>
              <a:rPr lang="zh-CN" altLang="zh-CN" sz="1800">
                <a:solidFill>
                  <a:srgbClr val="000000"/>
                </a:solidFill>
                <a:effectLst/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②这本书的内容很</a:t>
            </a:r>
            <a:r>
              <a:rPr lang="zh-CN" altLang="zh-CN" sz="1800">
                <a:solidFill>
                  <a:srgbClr val="FF0000"/>
                </a:solidFill>
                <a:effectLst/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深</a:t>
            </a:r>
            <a:r>
              <a:rPr lang="zh-CN" altLang="zh-CN" sz="1800">
                <a:solidFill>
                  <a:srgbClr val="000000"/>
                </a:solidFill>
                <a:effectLst/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，可真难懂</a:t>
            </a:r>
            <a:r>
              <a:rPr lang="zh-CN" altLang="zh-CN" sz="1800">
                <a:solidFill>
                  <a:srgbClr val="000000"/>
                </a:solidFill>
                <a:effectLst/>
                <a:latin typeface="Tahoma" panose="020B060403050404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1800">
              <a:solidFill>
                <a:srgbClr val="000000"/>
              </a:solidFill>
              <a:effectLst/>
              <a:latin typeface="Tahoma" panose="020B060403050404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spcAft>
                <a:spcPct val="0"/>
              </a:spcAft>
            </a:pPr>
            <a:r>
              <a:rPr lang="zh-CN" altLang="zh-CN" sz="1800">
                <a:solidFill>
                  <a:srgbClr val="FF0000"/>
                </a:solidFill>
                <a:effectLst/>
                <a:latin typeface="Tahoma" panose="020B060403050404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答案：</a:t>
            </a:r>
            <a:r>
              <a:rPr lang="en-US" altLang="zh-CN" sz="1800">
                <a:solidFill>
                  <a:srgbClr val="FF0000"/>
                </a:solidFill>
                <a:effectLst/>
                <a:latin typeface="Tahoma" panose="020B060403050404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zh-CN" sz="1800">
              <a:effectLst/>
              <a:latin typeface="Tahoma" panose="020B0604030504040204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spcAft>
                <a:spcPct val="0"/>
              </a:spcAft>
            </a:pPr>
            <a:r>
              <a:rPr lang="zh-CN" altLang="zh-CN" sz="1800">
                <a:solidFill>
                  <a:srgbClr val="FF0000"/>
                </a:solidFill>
                <a:effectLst/>
                <a:latin typeface="Tahoma" panose="020B060403050404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解析：</a:t>
            </a:r>
            <a:r>
              <a:rPr lang="en-US" altLang="zh-CN" sz="1800">
                <a:solidFill>
                  <a:srgbClr val="FF0000"/>
                </a:solidFill>
                <a:effectLst/>
                <a:latin typeface="Tahoma" panose="020B060403050404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1800">
                <a:solidFill>
                  <a:srgbClr val="FF0000"/>
                </a:solidFill>
                <a:effectLst/>
                <a:latin typeface="Tahoma" panose="020B060403050404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项，①形容词，②动词。</a:t>
            </a:r>
            <a:r>
              <a:rPr lang="en-US" altLang="zh-CN" sz="1800">
                <a:solidFill>
                  <a:srgbClr val="FF0000"/>
                </a:solidFill>
                <a:effectLst/>
                <a:latin typeface="Tahoma" panose="020B060403050404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1800">
                <a:solidFill>
                  <a:srgbClr val="FF0000"/>
                </a:solidFill>
                <a:effectLst/>
                <a:latin typeface="Tahoma" panose="020B060403050404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项，①名词，②动词。</a:t>
            </a:r>
            <a:r>
              <a:rPr lang="en-US" altLang="zh-CN" sz="1800">
                <a:solidFill>
                  <a:srgbClr val="FF0000"/>
                </a:solidFill>
                <a:effectLst/>
                <a:latin typeface="Tahoma" panose="020B060403050404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1800">
                <a:solidFill>
                  <a:srgbClr val="FF0000"/>
                </a:solidFill>
                <a:effectLst/>
                <a:latin typeface="Tahoma" panose="020B060403050404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项，①形容词，②动词。</a:t>
            </a:r>
            <a:r>
              <a:rPr lang="en-US" altLang="zh-CN" sz="1800">
                <a:solidFill>
                  <a:srgbClr val="FF0000"/>
                </a:solidFill>
                <a:effectLst/>
                <a:latin typeface="Tahoma" panose="020B060403050404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1800">
                <a:solidFill>
                  <a:srgbClr val="FF0000"/>
                </a:solidFill>
                <a:effectLst/>
                <a:latin typeface="Tahoma" panose="020B060403050404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项均为形容词。故选</a:t>
            </a:r>
            <a:r>
              <a:rPr lang="en-US" altLang="zh-CN" sz="1800">
                <a:solidFill>
                  <a:srgbClr val="FF0000"/>
                </a:solidFill>
                <a:effectLst/>
                <a:latin typeface="Tahoma" panose="020B060403050404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1800">
                <a:solidFill>
                  <a:srgbClr val="FF0000"/>
                </a:solidFill>
                <a:effectLst/>
                <a:latin typeface="Tahoma" panose="020B060403050404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项。</a:t>
            </a:r>
            <a:endParaRPr lang="zh-CN" altLang="zh-CN" sz="1800">
              <a:effectLst/>
              <a:latin typeface="Tahoma" panose="020B0604030504040204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200025">
              <a:spcAft>
                <a:spcPct val="0"/>
              </a:spcAft>
            </a:pPr>
            <a:endParaRPr lang="zh-CN" altLang="zh-CN" sz="1800">
              <a:effectLst/>
              <a:latin typeface="Tahoma" panose="020B0604030504040204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3255" y="105712"/>
            <a:ext cx="4930673" cy="3738923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sz="4400" b="1" kern="100">
                <a:solidFill>
                  <a:srgbClr val="F79646"/>
                </a:solidFill>
                <a:effectLst/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自学巩固</a:t>
            </a:r>
            <a:r>
              <a:rPr lang="zh-CN" altLang="en-US" sz="4400" b="1" kern="100">
                <a:solidFill>
                  <a:srgbClr val="F79646"/>
                </a:solidFill>
                <a:effectLst/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Aft>
                <a:spcPts val="600"/>
              </a:spcAft>
            </a:pPr>
            <a:r>
              <a:rPr lang="en-US" altLang="zh-CN" sz="180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4.</a:t>
            </a:r>
            <a:r>
              <a:rPr lang="zh-CN" altLang="zh-CN" sz="1800">
                <a:solidFill>
                  <a:srgbClr val="000000"/>
                </a:solidFill>
                <a:effectLst/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请将下列虚词的具体词性填写在后面的括号内。</a:t>
            </a:r>
            <a:endParaRPr lang="zh-CN" altLang="zh-CN" sz="1800">
              <a:effectLst/>
              <a:latin typeface="Tahoma" panose="020B0604030504040204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spcAft>
                <a:spcPts val="600"/>
              </a:spcAft>
            </a:pPr>
            <a:r>
              <a:rPr lang="zh-CN" altLang="zh-CN" sz="1800">
                <a:solidFill>
                  <a:srgbClr val="000000"/>
                </a:solidFill>
                <a:effectLst/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en-US" altLang="zh-CN" sz="1800">
                <a:solidFill>
                  <a:srgbClr val="000000"/>
                </a:solidFill>
                <a:effectLst/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A.</a:t>
            </a:r>
            <a:r>
              <a:rPr lang="zh-CN" altLang="zh-CN" sz="1800">
                <a:solidFill>
                  <a:srgbClr val="000000"/>
                </a:solidFill>
                <a:effectLst/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副词</a:t>
            </a:r>
            <a:r>
              <a:rPr lang="en-US" altLang="zh-CN" sz="1800">
                <a:solidFill>
                  <a:srgbClr val="000000"/>
                </a:solidFill>
                <a:effectLst/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 B.</a:t>
            </a:r>
            <a:r>
              <a:rPr lang="zh-CN" altLang="zh-CN" sz="1800">
                <a:solidFill>
                  <a:srgbClr val="000000"/>
                </a:solidFill>
                <a:effectLst/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叹词</a:t>
            </a:r>
            <a:r>
              <a:rPr lang="en-US" altLang="zh-CN" sz="1800">
                <a:solidFill>
                  <a:srgbClr val="000000"/>
                </a:solidFill>
                <a:effectLst/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 C.</a:t>
            </a:r>
            <a:r>
              <a:rPr lang="zh-CN" altLang="zh-CN" sz="1800">
                <a:solidFill>
                  <a:srgbClr val="000000"/>
                </a:solidFill>
                <a:effectLst/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介词</a:t>
            </a:r>
            <a:r>
              <a:rPr lang="en-US" altLang="zh-CN" sz="1800">
                <a:solidFill>
                  <a:srgbClr val="000000"/>
                </a:solidFill>
                <a:effectLst/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 D.</a:t>
            </a:r>
            <a:r>
              <a:rPr lang="zh-CN" altLang="zh-CN" sz="1800">
                <a:solidFill>
                  <a:srgbClr val="000000"/>
                </a:solidFill>
                <a:effectLst/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拟声词</a:t>
            </a:r>
            <a:endParaRPr lang="zh-CN" altLang="zh-CN" sz="1800">
              <a:effectLst/>
              <a:latin typeface="Tahoma" panose="020B0604030504040204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spcAft>
                <a:spcPts val="600"/>
              </a:spcAft>
            </a:pPr>
            <a:r>
              <a:rPr lang="zh-CN" altLang="zh-CN" sz="1800">
                <a:solidFill>
                  <a:srgbClr val="000000"/>
                </a:solidFill>
                <a:effectLst/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越发（</a:t>
            </a:r>
            <a:r>
              <a:rPr lang="en-US" altLang="zh-CN" sz="1800">
                <a:solidFill>
                  <a:srgbClr val="FF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     </a:t>
            </a:r>
            <a:r>
              <a:rPr lang="zh-CN" altLang="zh-CN" sz="1800">
                <a:solidFill>
                  <a:srgbClr val="000000"/>
                </a:solidFill>
                <a:effectLst/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）   除了（</a:t>
            </a:r>
            <a:r>
              <a:rPr lang="en-US" altLang="zh-CN" sz="1800">
                <a:solidFill>
                  <a:srgbClr val="FF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     </a:t>
            </a:r>
            <a:r>
              <a:rPr lang="zh-CN" altLang="zh-CN" sz="1800">
                <a:solidFill>
                  <a:srgbClr val="000000"/>
                </a:solidFill>
                <a:effectLst/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）  始终（</a:t>
            </a:r>
            <a:r>
              <a:rPr lang="en-US" altLang="zh-CN" sz="1800">
                <a:solidFill>
                  <a:srgbClr val="FF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     </a:t>
            </a:r>
            <a:r>
              <a:rPr lang="zh-CN" altLang="zh-CN" sz="1800">
                <a:solidFill>
                  <a:srgbClr val="000000"/>
                </a:solidFill>
                <a:effectLst/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） </a:t>
            </a:r>
            <a:endParaRPr lang="zh-CN" altLang="zh-CN" sz="1800">
              <a:effectLst/>
              <a:latin typeface="Tahoma" panose="020B0604030504040204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spcAft>
                <a:spcPts val="600"/>
              </a:spcAft>
            </a:pPr>
            <a:r>
              <a:rPr lang="zh-CN" altLang="zh-CN" sz="1800">
                <a:solidFill>
                  <a:srgbClr val="000000"/>
                </a:solidFill>
                <a:effectLst/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依照（</a:t>
            </a:r>
            <a:r>
              <a:rPr lang="en-US" altLang="zh-CN" sz="1800">
                <a:solidFill>
                  <a:srgbClr val="FF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     </a:t>
            </a:r>
            <a:r>
              <a:rPr lang="zh-CN" altLang="zh-CN" sz="1800">
                <a:solidFill>
                  <a:srgbClr val="000000"/>
                </a:solidFill>
                <a:effectLst/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）   沿着（</a:t>
            </a:r>
            <a:r>
              <a:rPr lang="en-US" altLang="zh-CN" sz="1800">
                <a:solidFill>
                  <a:srgbClr val="FF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     </a:t>
            </a:r>
            <a:r>
              <a:rPr lang="zh-CN" altLang="zh-CN" sz="1800">
                <a:solidFill>
                  <a:srgbClr val="000000"/>
                </a:solidFill>
                <a:effectLst/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）  索性（</a:t>
            </a:r>
            <a:r>
              <a:rPr lang="en-US" altLang="zh-CN" sz="1800">
                <a:solidFill>
                  <a:srgbClr val="FF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     </a:t>
            </a:r>
            <a:r>
              <a:rPr lang="zh-CN" altLang="zh-CN" sz="1800">
                <a:solidFill>
                  <a:srgbClr val="000000"/>
                </a:solidFill>
                <a:effectLst/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） </a:t>
            </a:r>
            <a:endParaRPr lang="zh-CN" altLang="zh-CN" sz="1800">
              <a:effectLst/>
              <a:latin typeface="Tahoma" panose="020B0604030504040204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spcAft>
                <a:spcPts val="600"/>
              </a:spcAft>
            </a:pPr>
            <a:r>
              <a:rPr lang="zh-CN" altLang="zh-CN" sz="1800">
                <a:solidFill>
                  <a:srgbClr val="000000"/>
                </a:solidFill>
                <a:effectLst/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扑通（</a:t>
            </a:r>
            <a:r>
              <a:rPr lang="en-US" altLang="zh-CN" sz="1800">
                <a:solidFill>
                  <a:srgbClr val="FF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     </a:t>
            </a:r>
            <a:r>
              <a:rPr lang="zh-CN" altLang="zh-CN" sz="1800">
                <a:solidFill>
                  <a:srgbClr val="000000"/>
                </a:solidFill>
                <a:effectLst/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） </a:t>
            </a:r>
            <a:r>
              <a:rPr lang="en-US" altLang="zh-CN" sz="1800">
                <a:solidFill>
                  <a:srgbClr val="000000"/>
                </a:solidFill>
                <a:effectLst/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lang="zh-CN" altLang="zh-CN" sz="1800">
                <a:solidFill>
                  <a:srgbClr val="000000"/>
                </a:solidFill>
                <a:effectLst/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哦（</a:t>
            </a:r>
            <a:r>
              <a:rPr lang="en-US" altLang="zh-CN" sz="1800">
                <a:solidFill>
                  <a:srgbClr val="FF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     </a:t>
            </a:r>
            <a:r>
              <a:rPr lang="zh-CN" altLang="zh-CN" sz="1800">
                <a:solidFill>
                  <a:srgbClr val="000000"/>
                </a:solidFill>
                <a:effectLst/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） </a:t>
            </a:r>
            <a:r>
              <a:rPr lang="en-US" altLang="zh-CN" sz="1800">
                <a:solidFill>
                  <a:srgbClr val="000000"/>
                </a:solidFill>
                <a:effectLst/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zh-CN" sz="1800">
                <a:solidFill>
                  <a:srgbClr val="000000"/>
                </a:solidFill>
                <a:effectLst/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屡次（</a:t>
            </a:r>
            <a:r>
              <a:rPr lang="en-US" altLang="zh-CN" sz="1800">
                <a:solidFill>
                  <a:srgbClr val="FF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     </a:t>
            </a:r>
            <a:r>
              <a:rPr lang="zh-CN" altLang="zh-CN" sz="1800">
                <a:solidFill>
                  <a:srgbClr val="000000"/>
                </a:solidFill>
                <a:effectLst/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） </a:t>
            </a:r>
            <a:endParaRPr lang="zh-CN" altLang="zh-CN" sz="1800">
              <a:effectLst/>
              <a:latin typeface="Tahoma" panose="020B0604030504040204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spcAft>
                <a:spcPts val="600"/>
              </a:spcAft>
            </a:pPr>
            <a:r>
              <a:rPr lang="zh-CN" altLang="zh-CN" sz="1800">
                <a:solidFill>
                  <a:srgbClr val="000000"/>
                </a:solidFill>
                <a:effectLst/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何必（</a:t>
            </a:r>
            <a:r>
              <a:rPr lang="en-US" altLang="zh-CN" sz="1800">
                <a:solidFill>
                  <a:srgbClr val="FF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     </a:t>
            </a:r>
            <a:r>
              <a:rPr lang="zh-CN" altLang="zh-CN" sz="1800">
                <a:solidFill>
                  <a:srgbClr val="000000"/>
                </a:solidFill>
                <a:effectLst/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altLang="zh-CN" sz="1800">
                <a:solidFill>
                  <a:srgbClr val="000000"/>
                </a:solidFill>
                <a:effectLst/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zh-CN" sz="1800">
                <a:solidFill>
                  <a:srgbClr val="000000"/>
                </a:solidFill>
                <a:effectLst/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自从（</a:t>
            </a:r>
            <a:r>
              <a:rPr lang="en-US" altLang="zh-CN" sz="1800">
                <a:solidFill>
                  <a:srgbClr val="FF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     </a:t>
            </a:r>
            <a:r>
              <a:rPr lang="zh-CN" altLang="zh-CN" sz="1800">
                <a:solidFill>
                  <a:srgbClr val="000000"/>
                </a:solidFill>
                <a:effectLst/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）  </a:t>
            </a:r>
            <a:r>
              <a:rPr lang="en-US" altLang="zh-CN" sz="1800">
                <a:solidFill>
                  <a:srgbClr val="000000"/>
                </a:solidFill>
                <a:effectLst/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zh-CN" sz="1800">
                <a:solidFill>
                  <a:srgbClr val="000000"/>
                </a:solidFill>
                <a:effectLst/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砰（</a:t>
            </a:r>
            <a:r>
              <a:rPr lang="en-US" altLang="zh-CN" sz="1800">
                <a:solidFill>
                  <a:srgbClr val="FF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     </a:t>
            </a:r>
            <a:r>
              <a:rPr lang="zh-CN" altLang="zh-CN" sz="1800">
                <a:solidFill>
                  <a:srgbClr val="000000"/>
                </a:solidFill>
                <a:effectLst/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zh-CN" sz="1800">
              <a:effectLst/>
              <a:latin typeface="Tahoma" panose="020B0604030504040204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spcAft>
                <a:spcPts val="600"/>
              </a:spcAft>
            </a:pPr>
            <a:r>
              <a:rPr lang="en-US" altLang="zh-CN" sz="180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  </a:t>
            </a:r>
            <a:r>
              <a:rPr lang="zh-CN" altLang="zh-CN" sz="1800">
                <a:solidFill>
                  <a:srgbClr val="000000"/>
                </a:solidFill>
                <a:effectLst/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啊（</a:t>
            </a:r>
            <a:r>
              <a:rPr lang="en-US" altLang="zh-CN" sz="1800">
                <a:solidFill>
                  <a:srgbClr val="FF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     </a:t>
            </a:r>
            <a:r>
              <a:rPr lang="zh-CN" altLang="zh-CN" sz="1800">
                <a:solidFill>
                  <a:srgbClr val="000000"/>
                </a:solidFill>
                <a:effectLst/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） </a:t>
            </a:r>
            <a:r>
              <a:rPr lang="en-US" altLang="zh-CN" sz="1800">
                <a:solidFill>
                  <a:srgbClr val="000000"/>
                </a:solidFill>
                <a:effectLst/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lang="zh-CN" altLang="zh-CN" sz="1800">
                <a:solidFill>
                  <a:srgbClr val="000000"/>
                </a:solidFill>
                <a:effectLst/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却（</a:t>
            </a:r>
            <a:r>
              <a:rPr lang="en-US" altLang="zh-CN" sz="1800">
                <a:solidFill>
                  <a:srgbClr val="FF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     </a:t>
            </a:r>
            <a:r>
              <a:rPr lang="zh-CN" altLang="zh-CN" sz="1800">
                <a:solidFill>
                  <a:srgbClr val="000000"/>
                </a:solidFill>
                <a:effectLst/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zh-CN" sz="1800">
              <a:effectLst/>
              <a:latin typeface="Tahoma" panose="020B0604030504040204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2691" y="2904330"/>
            <a:ext cx="4930673" cy="3738923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sz="4400" b="1" kern="100">
                <a:solidFill>
                  <a:srgbClr val="F79646"/>
                </a:solidFill>
                <a:effectLst/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自学巩固</a:t>
            </a:r>
            <a:r>
              <a:rPr lang="zh-CN" altLang="en-US" sz="4400" b="1" kern="100">
                <a:solidFill>
                  <a:srgbClr val="F79646"/>
                </a:solidFill>
                <a:effectLst/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Aft>
                <a:spcPts val="600"/>
              </a:spcAft>
            </a:pPr>
            <a:r>
              <a:rPr lang="en-US" altLang="zh-CN" sz="180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4.</a:t>
            </a:r>
            <a:r>
              <a:rPr lang="zh-CN" altLang="zh-CN" sz="1800">
                <a:solidFill>
                  <a:srgbClr val="000000"/>
                </a:solidFill>
                <a:effectLst/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请将下列虚词的具体词性填写在后面的括号内。</a:t>
            </a:r>
            <a:endParaRPr lang="zh-CN" altLang="zh-CN" sz="1800">
              <a:effectLst/>
              <a:latin typeface="Tahoma" panose="020B0604030504040204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spcAft>
                <a:spcPts val="600"/>
              </a:spcAft>
            </a:pPr>
            <a:r>
              <a:rPr lang="zh-CN" altLang="zh-CN" sz="1800">
                <a:solidFill>
                  <a:srgbClr val="000000"/>
                </a:solidFill>
                <a:effectLst/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en-US" altLang="zh-CN" sz="1800">
                <a:solidFill>
                  <a:srgbClr val="000000"/>
                </a:solidFill>
                <a:effectLst/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A.</a:t>
            </a:r>
            <a:r>
              <a:rPr lang="zh-CN" altLang="zh-CN" sz="1800">
                <a:solidFill>
                  <a:srgbClr val="000000"/>
                </a:solidFill>
                <a:effectLst/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副词</a:t>
            </a:r>
            <a:r>
              <a:rPr lang="en-US" altLang="zh-CN" sz="1800">
                <a:solidFill>
                  <a:srgbClr val="000000"/>
                </a:solidFill>
                <a:effectLst/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 B.</a:t>
            </a:r>
            <a:r>
              <a:rPr lang="zh-CN" altLang="zh-CN" sz="1800">
                <a:solidFill>
                  <a:srgbClr val="000000"/>
                </a:solidFill>
                <a:effectLst/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叹词</a:t>
            </a:r>
            <a:r>
              <a:rPr lang="en-US" altLang="zh-CN" sz="1800">
                <a:solidFill>
                  <a:srgbClr val="000000"/>
                </a:solidFill>
                <a:effectLst/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 C.</a:t>
            </a:r>
            <a:r>
              <a:rPr lang="zh-CN" altLang="zh-CN" sz="1800">
                <a:solidFill>
                  <a:srgbClr val="000000"/>
                </a:solidFill>
                <a:effectLst/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介词</a:t>
            </a:r>
            <a:r>
              <a:rPr lang="en-US" altLang="zh-CN" sz="1800">
                <a:solidFill>
                  <a:srgbClr val="000000"/>
                </a:solidFill>
                <a:effectLst/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 D.</a:t>
            </a:r>
            <a:r>
              <a:rPr lang="zh-CN" altLang="zh-CN" sz="1800">
                <a:solidFill>
                  <a:srgbClr val="000000"/>
                </a:solidFill>
                <a:effectLst/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拟声词</a:t>
            </a:r>
            <a:endParaRPr lang="zh-CN" altLang="zh-CN" sz="1800">
              <a:effectLst/>
              <a:latin typeface="Tahoma" panose="020B0604030504040204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spcAft>
                <a:spcPts val="600"/>
              </a:spcAft>
            </a:pPr>
            <a:r>
              <a:rPr lang="zh-CN" altLang="zh-CN" sz="1800">
                <a:solidFill>
                  <a:srgbClr val="000000"/>
                </a:solidFill>
                <a:effectLst/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越发（</a:t>
            </a:r>
            <a:r>
              <a:rPr lang="en-US" altLang="zh-CN" sz="1800">
                <a:solidFill>
                  <a:srgbClr val="FF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A</a:t>
            </a:r>
            <a:r>
              <a:rPr lang="zh-CN" altLang="zh-CN" sz="1800">
                <a:solidFill>
                  <a:srgbClr val="FF0000"/>
                </a:solidFill>
                <a:effectLst/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副词</a:t>
            </a:r>
            <a:r>
              <a:rPr lang="zh-CN" altLang="zh-CN" sz="1800">
                <a:solidFill>
                  <a:srgbClr val="000000"/>
                </a:solidFill>
                <a:effectLst/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）   除了（</a:t>
            </a:r>
            <a:r>
              <a:rPr lang="en-US" altLang="zh-CN" sz="1800">
                <a:solidFill>
                  <a:srgbClr val="FF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C</a:t>
            </a:r>
            <a:r>
              <a:rPr lang="zh-CN" altLang="zh-CN" sz="1800">
                <a:solidFill>
                  <a:srgbClr val="FF0000"/>
                </a:solidFill>
                <a:effectLst/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介词</a:t>
            </a:r>
            <a:r>
              <a:rPr lang="zh-CN" altLang="zh-CN" sz="1800">
                <a:solidFill>
                  <a:srgbClr val="000000"/>
                </a:solidFill>
                <a:effectLst/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）  始终（</a:t>
            </a:r>
            <a:r>
              <a:rPr lang="en-US" altLang="zh-CN" sz="1800">
                <a:solidFill>
                  <a:srgbClr val="FF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A</a:t>
            </a:r>
            <a:r>
              <a:rPr lang="zh-CN" altLang="zh-CN" sz="1800">
                <a:solidFill>
                  <a:srgbClr val="FF0000"/>
                </a:solidFill>
                <a:effectLst/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副词</a:t>
            </a:r>
            <a:r>
              <a:rPr lang="zh-CN" altLang="zh-CN" sz="1800">
                <a:solidFill>
                  <a:srgbClr val="000000"/>
                </a:solidFill>
                <a:effectLst/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） </a:t>
            </a:r>
            <a:endParaRPr lang="zh-CN" altLang="zh-CN" sz="1800">
              <a:effectLst/>
              <a:latin typeface="Tahoma" panose="020B0604030504040204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spcAft>
                <a:spcPts val="600"/>
              </a:spcAft>
            </a:pPr>
            <a:r>
              <a:rPr lang="zh-CN" altLang="zh-CN" sz="1800">
                <a:solidFill>
                  <a:srgbClr val="000000"/>
                </a:solidFill>
                <a:effectLst/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依照（</a:t>
            </a:r>
            <a:r>
              <a:rPr lang="en-US" altLang="zh-CN" sz="1800">
                <a:solidFill>
                  <a:srgbClr val="FF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C</a:t>
            </a:r>
            <a:r>
              <a:rPr lang="zh-CN" altLang="zh-CN" sz="1800">
                <a:solidFill>
                  <a:srgbClr val="FF0000"/>
                </a:solidFill>
                <a:effectLst/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介词</a:t>
            </a:r>
            <a:r>
              <a:rPr lang="zh-CN" altLang="zh-CN" sz="1800">
                <a:solidFill>
                  <a:srgbClr val="000000"/>
                </a:solidFill>
                <a:effectLst/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）   沿着（</a:t>
            </a:r>
            <a:r>
              <a:rPr lang="en-US" altLang="zh-CN" sz="1800">
                <a:solidFill>
                  <a:srgbClr val="FF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C</a:t>
            </a:r>
            <a:r>
              <a:rPr lang="zh-CN" altLang="zh-CN" sz="1800">
                <a:solidFill>
                  <a:srgbClr val="FF0000"/>
                </a:solidFill>
                <a:effectLst/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介词</a:t>
            </a:r>
            <a:r>
              <a:rPr lang="zh-CN" altLang="zh-CN" sz="1800">
                <a:solidFill>
                  <a:srgbClr val="000000"/>
                </a:solidFill>
                <a:effectLst/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）  索性（</a:t>
            </a:r>
            <a:r>
              <a:rPr lang="en-US" altLang="zh-CN" sz="1800">
                <a:solidFill>
                  <a:srgbClr val="FF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A</a:t>
            </a:r>
            <a:r>
              <a:rPr lang="zh-CN" altLang="zh-CN" sz="1800">
                <a:solidFill>
                  <a:srgbClr val="FF0000"/>
                </a:solidFill>
                <a:effectLst/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副词</a:t>
            </a:r>
            <a:r>
              <a:rPr lang="zh-CN" altLang="zh-CN" sz="1800">
                <a:solidFill>
                  <a:srgbClr val="000000"/>
                </a:solidFill>
                <a:effectLst/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） </a:t>
            </a:r>
            <a:endParaRPr lang="zh-CN" altLang="zh-CN" sz="1800">
              <a:effectLst/>
              <a:latin typeface="Tahoma" panose="020B0604030504040204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spcAft>
                <a:spcPts val="600"/>
              </a:spcAft>
            </a:pPr>
            <a:r>
              <a:rPr lang="zh-CN" altLang="zh-CN" sz="1800">
                <a:solidFill>
                  <a:srgbClr val="000000"/>
                </a:solidFill>
                <a:effectLst/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扑通（</a:t>
            </a:r>
            <a:r>
              <a:rPr lang="en-US" altLang="zh-CN" sz="1800">
                <a:solidFill>
                  <a:srgbClr val="FF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D</a:t>
            </a:r>
            <a:r>
              <a:rPr lang="zh-CN" altLang="zh-CN" sz="1800">
                <a:solidFill>
                  <a:srgbClr val="FF0000"/>
                </a:solidFill>
                <a:effectLst/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拟声词</a:t>
            </a:r>
            <a:r>
              <a:rPr lang="zh-CN" altLang="zh-CN" sz="1800">
                <a:solidFill>
                  <a:srgbClr val="000000"/>
                </a:solidFill>
                <a:effectLst/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） 哦（</a:t>
            </a:r>
            <a:r>
              <a:rPr lang="en-US" altLang="zh-CN" sz="1800">
                <a:solidFill>
                  <a:srgbClr val="FF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B</a:t>
            </a:r>
            <a:r>
              <a:rPr lang="zh-CN" altLang="zh-CN" sz="1800">
                <a:solidFill>
                  <a:srgbClr val="FF0000"/>
                </a:solidFill>
                <a:effectLst/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叹词</a:t>
            </a:r>
            <a:r>
              <a:rPr lang="zh-CN" altLang="zh-CN" sz="1800">
                <a:solidFill>
                  <a:srgbClr val="000000"/>
                </a:solidFill>
                <a:effectLst/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） </a:t>
            </a:r>
            <a:r>
              <a:rPr lang="en-US" altLang="zh-CN" sz="1800">
                <a:solidFill>
                  <a:srgbClr val="000000"/>
                </a:solidFill>
                <a:effectLst/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altLang="zh-CN" sz="1800">
                <a:solidFill>
                  <a:srgbClr val="000000"/>
                </a:solidFill>
                <a:effectLst/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屡次（</a:t>
            </a:r>
            <a:r>
              <a:rPr lang="en-US" altLang="zh-CN" sz="1800">
                <a:solidFill>
                  <a:srgbClr val="FF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A</a:t>
            </a:r>
            <a:r>
              <a:rPr lang="zh-CN" altLang="zh-CN" sz="1800">
                <a:solidFill>
                  <a:srgbClr val="FF0000"/>
                </a:solidFill>
                <a:effectLst/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副词</a:t>
            </a:r>
            <a:r>
              <a:rPr lang="zh-CN" altLang="zh-CN" sz="1800">
                <a:solidFill>
                  <a:srgbClr val="000000"/>
                </a:solidFill>
                <a:effectLst/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） </a:t>
            </a:r>
            <a:endParaRPr lang="zh-CN" altLang="zh-CN" sz="1800">
              <a:effectLst/>
              <a:latin typeface="Tahoma" panose="020B0604030504040204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spcAft>
                <a:spcPts val="600"/>
              </a:spcAft>
            </a:pPr>
            <a:r>
              <a:rPr lang="zh-CN" altLang="zh-CN" sz="1800">
                <a:solidFill>
                  <a:srgbClr val="000000"/>
                </a:solidFill>
                <a:effectLst/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何必（</a:t>
            </a:r>
            <a:r>
              <a:rPr lang="en-US" altLang="zh-CN" sz="1800">
                <a:solidFill>
                  <a:srgbClr val="FF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A</a:t>
            </a:r>
            <a:r>
              <a:rPr lang="zh-CN" altLang="zh-CN" sz="1800">
                <a:solidFill>
                  <a:srgbClr val="FF0000"/>
                </a:solidFill>
                <a:effectLst/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副词</a:t>
            </a:r>
            <a:r>
              <a:rPr lang="zh-CN" altLang="zh-CN" sz="1800">
                <a:solidFill>
                  <a:srgbClr val="000000"/>
                </a:solidFill>
                <a:effectLst/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altLang="zh-CN" sz="1800">
                <a:solidFill>
                  <a:srgbClr val="000000"/>
                </a:solidFill>
                <a:effectLst/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zh-CN" sz="1800">
                <a:solidFill>
                  <a:srgbClr val="000000"/>
                </a:solidFill>
                <a:effectLst/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自从（</a:t>
            </a:r>
            <a:r>
              <a:rPr lang="en-US" altLang="zh-CN" sz="1800">
                <a:solidFill>
                  <a:srgbClr val="FF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C</a:t>
            </a:r>
            <a:r>
              <a:rPr lang="zh-CN" altLang="zh-CN" sz="1800">
                <a:solidFill>
                  <a:srgbClr val="FF0000"/>
                </a:solidFill>
                <a:effectLst/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介词</a:t>
            </a:r>
            <a:r>
              <a:rPr lang="zh-CN" altLang="zh-CN" sz="1800">
                <a:solidFill>
                  <a:srgbClr val="000000"/>
                </a:solidFill>
                <a:effectLst/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）  砰（</a:t>
            </a:r>
            <a:r>
              <a:rPr lang="en-US" altLang="zh-CN" sz="1800">
                <a:solidFill>
                  <a:srgbClr val="FF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D</a:t>
            </a:r>
            <a:r>
              <a:rPr lang="zh-CN" altLang="zh-CN" sz="1800">
                <a:solidFill>
                  <a:srgbClr val="FF0000"/>
                </a:solidFill>
                <a:effectLst/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拟声词</a:t>
            </a:r>
            <a:r>
              <a:rPr lang="zh-CN" altLang="zh-CN" sz="1800">
                <a:solidFill>
                  <a:srgbClr val="000000"/>
                </a:solidFill>
                <a:effectLst/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zh-CN" sz="1800">
              <a:effectLst/>
              <a:latin typeface="Tahoma" panose="020B0604030504040204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spcAft>
                <a:spcPts val="600"/>
              </a:spcAft>
            </a:pPr>
            <a:r>
              <a:rPr lang="en-US" altLang="zh-CN" sz="180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 </a:t>
            </a:r>
            <a:r>
              <a:rPr lang="zh-CN" altLang="zh-CN" sz="1800">
                <a:solidFill>
                  <a:srgbClr val="000000"/>
                </a:solidFill>
                <a:effectLst/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啊（</a:t>
            </a:r>
            <a:r>
              <a:rPr lang="en-US" altLang="zh-CN" sz="1800">
                <a:solidFill>
                  <a:srgbClr val="FF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B</a:t>
            </a:r>
            <a:r>
              <a:rPr lang="zh-CN" altLang="zh-CN" sz="1800">
                <a:solidFill>
                  <a:srgbClr val="FF0000"/>
                </a:solidFill>
                <a:effectLst/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叹词</a:t>
            </a:r>
            <a:r>
              <a:rPr lang="zh-CN" altLang="zh-CN" sz="1800">
                <a:solidFill>
                  <a:srgbClr val="000000"/>
                </a:solidFill>
                <a:effectLst/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） </a:t>
            </a:r>
            <a:r>
              <a:rPr lang="en-US" altLang="zh-CN" sz="1800">
                <a:solidFill>
                  <a:srgbClr val="000000"/>
                </a:solidFill>
                <a:effectLst/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zh-CN" sz="1800">
                <a:solidFill>
                  <a:srgbClr val="000000"/>
                </a:solidFill>
                <a:effectLst/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却（</a:t>
            </a:r>
            <a:r>
              <a:rPr lang="en-US" altLang="zh-CN" sz="1800">
                <a:solidFill>
                  <a:srgbClr val="FF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A</a:t>
            </a:r>
            <a:r>
              <a:rPr lang="zh-CN" altLang="zh-CN" sz="1800">
                <a:solidFill>
                  <a:srgbClr val="FF0000"/>
                </a:solidFill>
                <a:effectLst/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副词</a:t>
            </a:r>
            <a:r>
              <a:rPr lang="zh-CN" altLang="zh-CN" sz="1800">
                <a:solidFill>
                  <a:srgbClr val="000000"/>
                </a:solidFill>
                <a:effectLst/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zh-CN" sz="1800">
              <a:effectLst/>
              <a:latin typeface="Tahoma" panose="020B0604030504040204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2691" y="2904330"/>
            <a:ext cx="4930673" cy="3738923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spcAft>
                <a:spcPct val="0"/>
              </a:spcAft>
              <a:tabLst>
                <a:tab pos="2933700" algn="l"/>
              </a:tabLst>
            </a:pPr>
            <a:r>
              <a:rPr lang="zh-CN" altLang="zh-CN" sz="4800" b="1" kern="100">
                <a:solidFill>
                  <a:srgbClr val="F79646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核心突破</a:t>
            </a:r>
            <a:r>
              <a:rPr lang="zh-CN" altLang="en-US" sz="4800" b="1" kern="100">
                <a:solidFill>
                  <a:srgbClr val="F79646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endParaRPr lang="zh-CN" altLang="en-US" sz="480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>
              <a:spcAft>
                <a:spcPct val="0"/>
              </a:spcAft>
            </a:pPr>
            <a:r>
              <a:rPr lang="zh-CN" altLang="zh-CN" sz="1800" b="1">
                <a:effectLst/>
                <a:latin typeface="Tahoma" panose="020B060403050404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了解词语“家族”，让积累更加有效</a:t>
            </a:r>
            <a:endParaRPr lang="zh-CN" altLang="zh-CN" sz="1800">
              <a:effectLst/>
              <a:latin typeface="Tahoma" panose="020B0604030504040204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266700" algn="just">
              <a:spcAft>
                <a:spcPct val="0"/>
              </a:spcAft>
            </a:pPr>
            <a:r>
              <a:rPr lang="zh-CN" altLang="zh-CN" sz="1800">
                <a:effectLst/>
                <a:latin typeface="Tahoma" panose="020B060403050404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我们一直都在积累词语，请写一段文字，说说自己从前是怎样积累词语的，现在有什么更好的方法。</a:t>
            </a:r>
            <a:endParaRPr lang="zh-CN" altLang="zh-CN" sz="1800">
              <a:effectLst/>
              <a:latin typeface="Tahoma" panose="020B0604030504040204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r>
              <a:rPr lang="zh-CN" altLang="zh-CN" sz="1900" b="1">
                <a:solidFill>
                  <a:srgbClr val="FF0000"/>
                </a:solidFill>
              </a:rPr>
              <a:t>参考示例：</a:t>
            </a:r>
            <a:endParaRPr lang="zh-CN" altLang="zh-CN" sz="1900">
              <a:solidFill>
                <a:srgbClr val="FF0000"/>
              </a:solidFill>
            </a:endParaRPr>
          </a:p>
          <a:p>
            <a:r>
              <a:rPr lang="en-US" altLang="zh-CN" sz="1900">
                <a:solidFill>
                  <a:srgbClr val="FF0000"/>
                </a:solidFill>
              </a:rPr>
              <a:t>①</a:t>
            </a:r>
            <a:r>
              <a:rPr lang="zh-CN" altLang="zh-CN" sz="1900">
                <a:solidFill>
                  <a:srgbClr val="FF0000"/>
                </a:solidFill>
              </a:rPr>
              <a:t>我们可以抓住一个中心主题，从词语的“家族”或者“系统”出发，展开联想，触类旁通，增加我们的词汇量。例如描写人物神态的四字词语：</a:t>
            </a:r>
          </a:p>
          <a:p>
            <a:r>
              <a:rPr lang="zh-CN" altLang="zh-CN" sz="1900">
                <a:solidFill>
                  <a:srgbClr val="FF0000"/>
                </a:solidFill>
              </a:rPr>
              <a:t>全神贯注、聚精会神、毛骨悚然、目瞪口呆、大惊失色、垂头丧气、心平气和、神采奕奕、笑逐颜开、眉飞色舞、神采奕奕、漫不经心、愁眉苦脸、炯炯有神……</a:t>
            </a:r>
          </a:p>
          <a:p>
            <a:r>
              <a:rPr lang="en-US" altLang="zh-CN" sz="1900">
                <a:solidFill>
                  <a:srgbClr val="FF0000"/>
                </a:solidFill>
              </a:rPr>
              <a:t>②</a:t>
            </a:r>
            <a:r>
              <a:rPr lang="zh-CN" altLang="zh-CN" sz="1900">
                <a:solidFill>
                  <a:srgbClr val="FF0000"/>
                </a:solidFill>
              </a:rPr>
              <a:t>遵循词语的多义性，理清内在关系，进行对比归类。例如前后两个字意思相反的四字成语：</a:t>
            </a:r>
          </a:p>
          <a:p>
            <a:r>
              <a:rPr lang="zh-CN" altLang="zh-CN" sz="1900">
                <a:solidFill>
                  <a:srgbClr val="FF0000"/>
                </a:solidFill>
              </a:rPr>
              <a:t>外柔内刚、生死存亡、男尊女卑、是非曲直、悲欢离合、喜怒哀乐、厚古薄今、男女老幼、早出晚归、日日夜夜、得失成败、凶多吉少、重男轻女、此起彼伏、外圆内方……</a:t>
            </a:r>
          </a:p>
          <a:p>
            <a:endParaRPr lang="zh-CN" altLang="en-US" sz="1700">
              <a:latin typeface="Tahoma" panose="020B060403050404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1557000" y="10604500"/>
            <a:ext cx="304800" cy="2286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264236" y="3327472"/>
            <a:ext cx="3616037" cy="1325563"/>
          </a:xfrm>
        </p:spPr>
        <p:txBody>
          <a:bodyPr/>
          <a:lstStyle/>
          <a:p>
            <a:r>
              <a:rPr lang="zh-CN" altLang="en-US"/>
              <a:t>由数量到质量</a:t>
            </a:r>
          </a:p>
        </p:txBody>
      </p:sp>
      <p:pic>
        <p:nvPicPr>
          <p:cNvPr id="5" name="内容占位符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072" y="526473"/>
            <a:ext cx="6938549" cy="5421890"/>
          </a:xfrm>
        </p:spPr>
      </p:pic>
      <p:sp>
        <p:nvSpPr>
          <p:cNvPr id="6" name="标题 1"/>
          <p:cNvSpPr txBox="1"/>
          <p:nvPr/>
        </p:nvSpPr>
        <p:spPr>
          <a:xfrm>
            <a:off x="8174181" y="1480416"/>
            <a:ext cx="3616037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/>
              <a:t>由积累到梳理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/>
              <a:t>积累词语的方法和策略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384473" y="1832553"/>
            <a:ext cx="3241964" cy="4351338"/>
          </a:xfrm>
        </p:spPr>
        <p:txBody>
          <a:bodyPr/>
          <a:lstStyle/>
          <a:p>
            <a:r>
              <a:rPr lang="en-US" altLang="zh-CN"/>
              <a:t>1.</a:t>
            </a:r>
            <a:r>
              <a:rPr lang="zh-CN" altLang="en-US"/>
              <a:t>了解词语</a:t>
            </a:r>
            <a:r>
              <a:rPr lang="zh-CN" altLang="en-US">
                <a:solidFill>
                  <a:srgbClr val="FF0000"/>
                </a:solidFill>
              </a:rPr>
              <a:t>“家族”</a:t>
            </a:r>
            <a:r>
              <a:rPr lang="zh-CN" altLang="en-US"/>
              <a:t>，让积累更加有效。</a:t>
            </a:r>
            <a:endParaRPr lang="en-US" altLang="zh-CN"/>
          </a:p>
          <a:p>
            <a:endParaRPr lang="en-US" altLang="zh-CN"/>
          </a:p>
          <a:p>
            <a:r>
              <a:rPr lang="en-US" altLang="zh-CN"/>
              <a:t>2.</a:t>
            </a:r>
            <a:r>
              <a:rPr lang="zh-CN" altLang="en-US"/>
              <a:t>丰富</a:t>
            </a:r>
            <a:r>
              <a:rPr lang="zh-CN" altLang="en-US">
                <a:solidFill>
                  <a:srgbClr val="FF0000"/>
                </a:solidFill>
              </a:rPr>
              <a:t>熟语</a:t>
            </a:r>
            <a:r>
              <a:rPr lang="zh-CN" altLang="en-US"/>
              <a:t>积累，让语言多姿多彩。</a:t>
            </a:r>
            <a:endParaRPr lang="en-US" altLang="zh-CN"/>
          </a:p>
          <a:p>
            <a:endParaRPr lang="en-US" altLang="zh-CN"/>
          </a:p>
          <a:p>
            <a:r>
              <a:rPr lang="en-US" altLang="zh-CN"/>
              <a:t>3.</a:t>
            </a:r>
            <a:r>
              <a:rPr lang="zh-CN" altLang="en-US"/>
              <a:t>关注</a:t>
            </a:r>
            <a:r>
              <a:rPr lang="zh-CN" altLang="en-US">
                <a:solidFill>
                  <a:srgbClr val="FF0000"/>
                </a:solidFill>
              </a:rPr>
              <a:t>新词语</a:t>
            </a:r>
            <a:r>
              <a:rPr lang="zh-CN" altLang="en-US"/>
              <a:t>，</a:t>
            </a:r>
            <a:endParaRPr lang="en-US" altLang="zh-CN"/>
          </a:p>
          <a:p>
            <a:pPr marL="0" indent="0">
              <a:buNone/>
            </a:pPr>
            <a:r>
              <a:rPr lang="en-US" altLang="zh-CN"/>
              <a:t>  </a:t>
            </a:r>
            <a:r>
              <a:rPr lang="zh-CN" altLang="en-US"/>
              <a:t>让语言鲜活生动。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3543" y="1967345"/>
            <a:ext cx="4782420" cy="3713018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zh-CN" sz="3600" b="1" kern="1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依据词性，词语可以分成实词和虚词两大类。</a:t>
            </a:r>
            <a:endParaRPr lang="zh-CN" altLang="en-US" sz="3600" b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770207"/>
            <a:ext cx="6075218" cy="1908175"/>
          </a:xfrm>
        </p:spPr>
        <p:txBody>
          <a:bodyPr/>
          <a:lstStyle/>
          <a:p>
            <a:r>
              <a:rPr lang="zh-CN" altLang="zh-CN" sz="1800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实词是指有实际意义的词，包括</a:t>
            </a:r>
            <a:r>
              <a:rPr lang="zh-CN" altLang="zh-CN" sz="1800" kern="10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名词、动词、形容词、数词、量词和代词</a:t>
            </a:r>
            <a:r>
              <a:rPr lang="zh-CN" altLang="zh-CN" sz="1800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等六种。虚词是指没有</a:t>
            </a:r>
            <a:r>
              <a:rPr lang="zh-CN" altLang="zh-CN" sz="1800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实在</a:t>
            </a:r>
            <a:r>
              <a:rPr lang="zh-CN" altLang="zh-CN" sz="1800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意义的词，包括</a:t>
            </a:r>
            <a:r>
              <a:rPr lang="zh-CN" altLang="zh-CN" sz="1800" kern="10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副词、介词、连词、助词、叹词、拟声词</a:t>
            </a:r>
            <a:r>
              <a:rPr lang="zh-CN" altLang="zh-CN" sz="1800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等六种。</a:t>
            </a:r>
            <a:endParaRPr lang="zh-CN" altLang="zh-CN" sz="1800" kern="100">
              <a:effectLst/>
              <a:latin typeface="宋体" panose="02010600030101010101" pitchFamily="2" charset="-122"/>
              <a:ea typeface="宋体" panose="02010600030101010101" pitchFamily="2" charset="-122"/>
              <a:cs typeface="Cambria Math" panose="02040503050406030204" pitchFamily="18" charset="0"/>
            </a:endParaRPr>
          </a:p>
          <a:p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6617" y="3134663"/>
            <a:ext cx="4287305" cy="3295866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054929" y="3800310"/>
            <a:ext cx="3699164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/>
              <a:t>上午、第二、发芽</a:t>
            </a:r>
            <a:endParaRPr lang="en-US" altLang="zh-CN" sz="2000"/>
          </a:p>
          <a:p>
            <a:endParaRPr lang="en-US" altLang="zh-CN" sz="2000"/>
          </a:p>
          <a:p>
            <a:r>
              <a:rPr lang="zh-CN" altLang="en-US" sz="2000"/>
              <a:t>公里、漂亮、那边</a:t>
            </a:r>
            <a:endParaRPr lang="en-US" altLang="zh-CN" sz="2000"/>
          </a:p>
          <a:p>
            <a:endParaRPr lang="en-US" altLang="zh-CN" sz="2000"/>
          </a:p>
          <a:p>
            <a:r>
              <a:rPr lang="zh-CN" altLang="en-US" sz="2000"/>
              <a:t>非常、的、把</a:t>
            </a:r>
            <a:endParaRPr lang="en-US" altLang="zh-CN" sz="2000"/>
          </a:p>
          <a:p>
            <a:endParaRPr lang="en-US" altLang="zh-CN" sz="2000"/>
          </a:p>
          <a:p>
            <a:r>
              <a:rPr lang="zh-CN" altLang="en-US" sz="2000"/>
              <a:t>哎、只要、轰隆隆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zh-CN" kern="1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kern="1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kern="1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）名词：表示人或事物及衍生名称的词。</a:t>
            </a:r>
            <a:r>
              <a:rPr lang="zh-CN" altLang="zh-CN"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/>
            </a:r>
            <a:br>
              <a:rPr lang="zh-CN" altLang="zh-CN"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</a:b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indent="266700">
              <a:spcAft>
                <a:spcPct val="0"/>
              </a:spcAft>
            </a:pPr>
            <a:r>
              <a:rPr lang="zh-CN" altLang="zh-CN" sz="1800" kern="1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有人物名词：如学生、群众、老头、妇女、同志等；</a:t>
            </a:r>
            <a:endParaRPr lang="zh-CN" altLang="zh-CN" sz="1800">
              <a:effectLst/>
              <a:latin typeface="Tahoma" panose="020B0604030504040204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266700">
              <a:spcAft>
                <a:spcPct val="0"/>
              </a:spcAft>
            </a:pPr>
            <a:r>
              <a:rPr lang="zh-CN" altLang="zh-CN" sz="1800" kern="1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有事物名词：如笔、杉木、蜗牛、猎豹等；</a:t>
            </a:r>
            <a:endParaRPr lang="zh-CN" altLang="zh-CN" sz="1800">
              <a:effectLst/>
              <a:latin typeface="Tahoma" panose="020B0604030504040204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266700">
              <a:spcAft>
                <a:spcPct val="0"/>
              </a:spcAft>
            </a:pPr>
            <a:r>
              <a:rPr lang="zh-CN" altLang="zh-CN" sz="1800" kern="1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有时间名词：如上午、过去、将来、午夜、三更等；</a:t>
            </a:r>
            <a:endParaRPr lang="zh-CN" altLang="zh-CN" sz="1800">
              <a:effectLst/>
              <a:latin typeface="Tahoma" panose="020B0604030504040204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266700">
              <a:spcAft>
                <a:spcPct val="0"/>
              </a:spcAft>
            </a:pPr>
            <a:r>
              <a:rPr lang="zh-CN" altLang="zh-CN" sz="1800" kern="1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有方位名词：如东南、上面、前方、内部、中间等。</a:t>
            </a:r>
            <a:endParaRPr lang="zh-CN" altLang="zh-CN" sz="1800">
              <a:effectLst/>
              <a:latin typeface="Tahoma" panose="020B0604030504040204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266700">
              <a:spcAft>
                <a:spcPct val="0"/>
              </a:spcAft>
            </a:pPr>
            <a:r>
              <a:rPr lang="zh-CN" altLang="zh-CN" sz="1800" kern="1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有关系名词：如亲兄弟、亲姐妹、父亲、母亲等。</a:t>
            </a:r>
            <a:endParaRPr lang="zh-CN" altLang="zh-CN" sz="1800">
              <a:effectLst/>
              <a:latin typeface="Tahoma" panose="020B0604030504040204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0672" y="3429000"/>
            <a:ext cx="4407477" cy="3264798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zh-CN" kern="1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kern="1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kern="1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）动词：表示动作行为及发展变化的词。</a:t>
            </a:r>
            <a:r>
              <a:rPr lang="zh-CN" altLang="zh-CN"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/>
            </a:r>
            <a:br>
              <a:rPr lang="zh-CN" altLang="zh-CN"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</a:b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indent="266700">
              <a:spcAft>
                <a:spcPct val="0"/>
              </a:spcAft>
            </a:pPr>
            <a:r>
              <a:rPr lang="zh-CN" altLang="zh-CN" sz="1800" kern="1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有行为动词：如跑、唱、喝、敲、吆喝、盯、踢等；</a:t>
            </a:r>
            <a:endParaRPr lang="zh-CN" altLang="zh-CN" sz="1800">
              <a:effectLst/>
              <a:latin typeface="Tahoma" panose="020B0604030504040204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266700">
              <a:spcAft>
                <a:spcPct val="0"/>
              </a:spcAft>
            </a:pPr>
            <a:r>
              <a:rPr lang="zh-CN" altLang="zh-CN" sz="1800" kern="1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有发展动词：如生长、枯萎、发芽、结果、产卵等；</a:t>
            </a:r>
            <a:endParaRPr lang="zh-CN" altLang="zh-CN" sz="1800">
              <a:effectLst/>
              <a:latin typeface="Tahoma" panose="020B0604030504040204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266700">
              <a:spcAft>
                <a:spcPct val="0"/>
              </a:spcAft>
            </a:pPr>
            <a:r>
              <a:rPr lang="zh-CN" altLang="zh-CN" sz="1800" kern="1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有心理动词：如喜欢、恨、气愤、觉得、思考等；</a:t>
            </a:r>
            <a:endParaRPr lang="zh-CN" altLang="zh-CN" sz="1800">
              <a:effectLst/>
              <a:latin typeface="Tahoma" panose="020B0604030504040204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266700">
              <a:spcAft>
                <a:spcPct val="0"/>
              </a:spcAft>
            </a:pPr>
            <a:r>
              <a:rPr lang="zh-CN" altLang="zh-CN" sz="1800" kern="1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有存现动词：如消失、显现、有、丢失、幻灭等；</a:t>
            </a:r>
            <a:endParaRPr lang="zh-CN" altLang="zh-CN" sz="1800">
              <a:effectLst/>
              <a:latin typeface="Tahoma" panose="020B0604030504040204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266700">
              <a:spcAft>
                <a:spcPct val="0"/>
              </a:spcAft>
            </a:pPr>
            <a:r>
              <a:rPr lang="zh-CN" altLang="zh-CN" sz="1800" kern="1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有使令动词：如使、让、令、禁止、勒令等；</a:t>
            </a:r>
            <a:endParaRPr lang="zh-CN" altLang="zh-CN" sz="1800">
              <a:effectLst/>
              <a:latin typeface="Tahoma" panose="020B0604030504040204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266700">
              <a:spcAft>
                <a:spcPct val="0"/>
              </a:spcAft>
            </a:pPr>
            <a:r>
              <a:rPr lang="zh-CN" altLang="zh-CN" sz="1800" kern="1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有能愿动词：如会、愿意、可以、能够、宁可等；</a:t>
            </a:r>
            <a:endParaRPr lang="zh-CN" altLang="zh-CN" sz="1800">
              <a:effectLst/>
              <a:latin typeface="Tahoma" panose="020B0604030504040204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266700">
              <a:spcAft>
                <a:spcPct val="0"/>
              </a:spcAft>
            </a:pPr>
            <a:r>
              <a:rPr lang="zh-CN" altLang="zh-CN" sz="1800" kern="1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有趋向动词：如来、去、上、下等；</a:t>
            </a:r>
            <a:endParaRPr lang="zh-CN" altLang="zh-CN" sz="1800">
              <a:effectLst/>
              <a:latin typeface="Tahoma" panose="020B0604030504040204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266700">
              <a:spcAft>
                <a:spcPct val="0"/>
              </a:spcAft>
            </a:pPr>
            <a:r>
              <a:rPr lang="zh-CN" altLang="zh-CN" sz="1800" kern="1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有判断动词：如是、为、乃等。</a:t>
            </a:r>
            <a:endParaRPr lang="zh-CN" altLang="zh-CN" sz="1800">
              <a:effectLst/>
              <a:latin typeface="Tahoma" panose="020B0604030504040204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0672" y="3429000"/>
            <a:ext cx="4407477" cy="3264798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zh-CN" kern="1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kern="1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kern="1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）形容词，表示事物性质、状貌特征的词。</a:t>
            </a:r>
            <a:r>
              <a:rPr lang="zh-CN" altLang="zh-CN"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/>
            </a:r>
            <a:br>
              <a:rPr lang="zh-CN" altLang="zh-CN"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</a:b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indent="306070">
              <a:spcAft>
                <a:spcPct val="0"/>
              </a:spcAft>
            </a:pPr>
            <a:r>
              <a:rPr lang="zh-CN" altLang="zh-CN" sz="1800" kern="1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有表形状的：如大、高、胖、瘪、细、壮等；</a:t>
            </a:r>
            <a:endParaRPr lang="zh-CN" altLang="zh-CN" sz="1800">
              <a:effectLst/>
              <a:latin typeface="Tahoma" panose="020B0604030504040204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306070">
              <a:spcAft>
                <a:spcPct val="0"/>
              </a:spcAft>
            </a:pPr>
            <a:r>
              <a:rPr lang="zh-CN" altLang="zh-CN" sz="1800" kern="1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有表性质的：如甜、好、香、漂亮、圆滑、机智等；</a:t>
            </a:r>
            <a:endParaRPr lang="zh-CN" altLang="zh-CN" sz="1800">
              <a:effectLst/>
              <a:latin typeface="Tahoma" panose="020B0604030504040204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306070">
              <a:spcAft>
                <a:spcPct val="0"/>
              </a:spcAft>
            </a:pPr>
            <a:r>
              <a:rPr lang="zh-CN" altLang="zh-CN" sz="1800" kern="1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有表示状态的：如快、浓、满、多、迅速、悄悄等。</a:t>
            </a:r>
            <a:endParaRPr lang="zh-CN" altLang="zh-CN" sz="1800">
              <a:effectLst/>
              <a:latin typeface="Tahoma" panose="020B0604030504040204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0672" y="3429000"/>
            <a:ext cx="4407477" cy="3264798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kern="1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kern="1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kern="1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）数词，表示事物数目的词。</a:t>
            </a:r>
            <a:r>
              <a:rPr lang="zh-CN" altLang="zh-CN"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/>
            </a:r>
            <a:br>
              <a:rPr lang="zh-CN" altLang="zh-CN"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</a:b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indent="306070">
              <a:spcAft>
                <a:spcPct val="0"/>
              </a:spcAft>
            </a:pPr>
            <a:r>
              <a:rPr lang="zh-CN" altLang="zh-CN" sz="1800" kern="1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有确数词：如一、二、三、壹、贰、叁等；</a:t>
            </a:r>
            <a:endParaRPr lang="zh-CN" altLang="zh-CN" sz="1800">
              <a:effectLst/>
              <a:latin typeface="Tahoma" panose="020B0604030504040204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306070">
              <a:spcAft>
                <a:spcPct val="0"/>
              </a:spcAft>
            </a:pPr>
            <a:r>
              <a:rPr lang="zh-CN" altLang="zh-CN" sz="1800" kern="1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有概数词：如几、一些、左右、以下、余等；</a:t>
            </a:r>
            <a:endParaRPr lang="zh-CN" altLang="zh-CN" sz="1800">
              <a:effectLst/>
              <a:latin typeface="Tahoma" panose="020B0604030504040204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306070">
              <a:spcAft>
                <a:spcPct val="0"/>
              </a:spcAft>
            </a:pPr>
            <a:r>
              <a:rPr lang="zh-CN" altLang="zh-CN" sz="1800" kern="1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有序数词：如第一、第二、老大、老三、初九等。</a:t>
            </a:r>
            <a:endParaRPr lang="zh-CN" altLang="zh-CN" sz="1800">
              <a:effectLst/>
              <a:latin typeface="Tahoma" panose="020B0604030504040204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0672" y="3429000"/>
            <a:ext cx="4407477" cy="3264798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kern="1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kern="1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kern="1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）量词，表示事物或动作的单位。</a:t>
            </a:r>
            <a:r>
              <a:rPr lang="zh-CN" altLang="zh-CN"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/>
            </a:r>
            <a:br>
              <a:rPr lang="zh-CN" altLang="zh-CN"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</a:b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indent="306070">
              <a:spcAft>
                <a:spcPct val="0"/>
              </a:spcAft>
            </a:pPr>
            <a:r>
              <a:rPr lang="zh-CN" altLang="zh-CN" sz="1800" kern="1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有名量词：如尺、寸、里、公里、斤、两、辆等；</a:t>
            </a:r>
            <a:endParaRPr lang="zh-CN" altLang="zh-CN" sz="1800">
              <a:effectLst/>
              <a:latin typeface="Tahoma" panose="020B0604030504040204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306070">
              <a:spcAft>
                <a:spcPct val="0"/>
              </a:spcAft>
            </a:pPr>
            <a:r>
              <a:rPr lang="zh-CN" altLang="zh-CN" sz="1800" kern="1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有动量词：如把、次、趟、下、回、声、脚、幢等；</a:t>
            </a:r>
            <a:endParaRPr lang="zh-CN" altLang="zh-CN" sz="1800">
              <a:effectLst/>
              <a:latin typeface="Tahoma" panose="020B0604030504040204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0672" y="3429000"/>
            <a:ext cx="4407477" cy="3264798"/>
          </a:xfrm>
          <a:prstGeom prst="rect">
            <a:avLst/>
          </a:prstGeom>
        </p:spPr>
      </p:pic>
    </p:spTree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1379</Words>
  <Application>Microsoft Office PowerPoint</Application>
  <PresentationFormat>自定义</PresentationFormat>
  <Paragraphs>123</Paragraphs>
  <Slides>19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0" baseType="lpstr">
      <vt:lpstr>Office 主题​​</vt:lpstr>
      <vt:lpstr>丰富词语的积累</vt:lpstr>
      <vt:lpstr>由数量到质量</vt:lpstr>
      <vt:lpstr>积累词语的方法和策略</vt:lpstr>
      <vt:lpstr>依据词性，词语可以分成实词和虚词两大类。</vt:lpstr>
      <vt:lpstr>（1）名词：表示人或事物及衍生名称的词。 </vt:lpstr>
      <vt:lpstr>（2）动词：表示动作行为及发展变化的词。 </vt:lpstr>
      <vt:lpstr>（3）形容词，表示事物性质、状貌特征的词。 </vt:lpstr>
      <vt:lpstr>（4）数词，表示事物数目的词。 </vt:lpstr>
      <vt:lpstr>（5）量词，表示事物或动作的单位。 </vt:lpstr>
      <vt:lpstr>（6）代词，能代替事物名称的词。 </vt:lpstr>
      <vt:lpstr>副词和介词</vt:lpstr>
      <vt:lpstr>连词和助词</vt:lpstr>
      <vt:lpstr>叹词和拟声词</vt:lpstr>
      <vt:lpstr>自学巩固：</vt:lpstr>
      <vt:lpstr>自学巩固：</vt:lpstr>
      <vt:lpstr>自学巩固：</vt:lpstr>
      <vt:lpstr>自学巩固：</vt:lpstr>
      <vt:lpstr>自学巩固：</vt:lpstr>
      <vt:lpstr>核心突破：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丰富词语的积累</dc:title>
  <dc:creator>rbm.xkw.com</dc:creator>
  <cp:lastModifiedBy>hj</cp:lastModifiedBy>
  <cp:revision>2</cp:revision>
  <cp:lastPrinted>2021-11-27T23:47:28Z</cp:lastPrinted>
  <dcterms:created xsi:type="dcterms:W3CDTF">2021-11-27T23:47:28Z</dcterms:created>
  <dcterms:modified xsi:type="dcterms:W3CDTF">2021-12-03T01:09:40Z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