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578" r:id="rId4"/>
    <p:sldId id="532" r:id="rId5"/>
    <p:sldId id="533" r:id="rId6"/>
    <p:sldId id="534" r:id="rId7"/>
    <p:sldId id="535" r:id="rId8"/>
    <p:sldId id="537" r:id="rId9"/>
    <p:sldId id="296" r:id="rId10"/>
    <p:sldId id="443" r:id="rId11"/>
    <p:sldId id="530" r:id="rId12"/>
    <p:sldId id="538" r:id="rId13"/>
    <p:sldId id="539" r:id="rId14"/>
    <p:sldId id="540" r:id="rId15"/>
    <p:sldId id="305" r:id="rId16"/>
    <p:sldId id="541" r:id="rId17"/>
    <p:sldId id="444" r:id="rId18"/>
    <p:sldId id="531" r:id="rId19"/>
    <p:sldId id="257" r:id="rId20"/>
    <p:sldId id="258" r:id="rId21"/>
    <p:sldId id="414" r:id="rId22"/>
    <p:sldId id="288" r:id="rId23"/>
    <p:sldId id="313" r:id="rId24"/>
    <p:sldId id="412" r:id="rId25"/>
    <p:sldId id="321" r:id="rId26"/>
    <p:sldId id="322" r:id="rId27"/>
    <p:sldId id="386" r:id="rId28"/>
    <p:sldId id="542" r:id="rId29"/>
    <p:sldId id="510" r:id="rId30"/>
    <p:sldId id="511" r:id="rId31"/>
    <p:sldId id="512" r:id="rId32"/>
    <p:sldId id="513" r:id="rId33"/>
    <p:sldId id="514" r:id="rId34"/>
    <p:sldId id="515" r:id="rId35"/>
    <p:sldId id="516" r:id="rId36"/>
    <p:sldId id="517" r:id="rId37"/>
    <p:sldId id="518" r:id="rId38"/>
    <p:sldId id="519" r:id="rId39"/>
    <p:sldId id="520" r:id="rId40"/>
    <p:sldId id="521" r:id="rId41"/>
    <p:sldId id="522" r:id="rId42"/>
    <p:sldId id="523" r:id="rId43"/>
    <p:sldId id="524" r:id="rId44"/>
    <p:sldId id="525" r:id="rId45"/>
    <p:sldId id="526" r:id="rId46"/>
    <p:sldId id="527" r:id="rId47"/>
    <p:sldId id="528" r:id="rId48"/>
    <p:sldId id="529" r:id="rId49"/>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18" y="12"/>
      </p:cViewPr>
      <p:guideLst>
        <p:guide orient="horz" pos="4156"/>
        <p:guide pos="438"/>
        <p:guide pos="3840"/>
        <p:guide pos="7242"/>
        <p:guide orient="horz" pos="1752"/>
        <p:guide orient="horz" pos="300"/>
      </p:guideLst>
    </p:cSldViewPr>
  </p:slideViewPr>
  <p:notesTextViewPr>
    <p:cViewPr>
      <p:scale>
        <a:sx n="1" d="1"/>
        <a:sy n="1" d="1"/>
      </p:scale>
      <p:origin x="0" y="0"/>
    </p:cViewPr>
  </p:notesTextViewPr>
  <p:sorterViewPr>
    <p:cViewPr>
      <p:scale>
        <a:sx n="100" d="100"/>
        <a:sy n="100" d="100"/>
      </p:scale>
      <p:origin x="0" y="-4162"/>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tags" Target="tags/tag6.xml" /><Relationship Id="rId51" Type="http://schemas.openxmlformats.org/officeDocument/2006/relationships/presProps" Target="presProps.xml" /><Relationship Id="rId52" Type="http://schemas.openxmlformats.org/officeDocument/2006/relationships/viewProps" Target="viewProps.xml" /><Relationship Id="rId53" Type="http://schemas.openxmlformats.org/officeDocument/2006/relationships/theme" Target="theme/theme1.xml" /><Relationship Id="rId54"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5D40C3-5343-42A2-B3A2-C1A719B7216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6106F6-B681-49F5-9246-1FCF63B022C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hyperlink" Target="http://baike.baidu.com/view/1706320.htm" TargetMode="Externa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hyperlink" Target="http://baike.haosou.com/doc/5539507-5755660.html" TargetMode="Externa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 Id="rId3" Type="http://schemas.openxmlformats.org/officeDocument/2006/relationships/hyperlink" Target="http://baike.haosou.com/doc/6672005-6885846.html" TargetMode="External" /><Relationship Id="rId4" Type="http://schemas.openxmlformats.org/officeDocument/2006/relationships/hyperlink" Target="http://baike.haosou.com/doc/4191506-4392228.html" TargetMode="Externa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 Id="rId3" Type="http://schemas.openxmlformats.org/officeDocument/2006/relationships/hyperlink" Target="http://baike.haosou.com/doc/5580529-5793407.html" TargetMode="External" /><Relationship Id="rId4" Type="http://schemas.openxmlformats.org/officeDocument/2006/relationships/hyperlink" Target="http://i1.qhimg.com/t01356f6ad7d5515eaf.jpg" TargetMode="Externa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hyperlink" Target="http://baike.baidu.com/view/135404.htm" TargetMode="External" /><Relationship Id="rId4" Type="http://schemas.openxmlformats.org/officeDocument/2006/relationships/hyperlink" Target="http://baike.baidu.com/view/1407135.htm" TargetMode="Externa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hyperlink" Target="http://baike.so.com/doc/5088733-5316780.html" TargetMode="External" /><Relationship Id="rId4" Type="http://schemas.openxmlformats.org/officeDocument/2006/relationships/hyperlink" Target="http://baike.so.com/doc/5426437-5664659.html" TargetMode="External" /><Relationship Id="rId5" Type="http://schemas.openxmlformats.org/officeDocument/2006/relationships/hyperlink" Target="http://baike.so.com/doc/7811582-8085677.html" TargetMode="Externa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 Id="rId3" Type="http://schemas.openxmlformats.org/officeDocument/2006/relationships/hyperlink" Target="http://baike.haosou.com/doc/5398533.html" TargetMode="External" /><Relationship Id="rId4" Type="http://schemas.openxmlformats.org/officeDocument/2006/relationships/hyperlink" Target="http://baike.haosou.com/doc/5356885.html" TargetMode="Externa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hyperlink" Target="http://baike.haosou.com/doc/6672005-6885846.html" TargetMode="External" /><Relationship Id="rId4" Type="http://schemas.openxmlformats.org/officeDocument/2006/relationships/hyperlink" Target="http://baike.haosou.com/doc/4191506-4392228.html" TargetMode="Externa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hyperlink" Target="http://www.baidu.com/link?url=S_LXefeekMIAQjH5KTFRVpu78daz9oi9QGlnd3FbIFqcuTJ5gmaDN78_FUeKoh21" TargetMode="Externa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5297" name="幻灯片图像占位符 90113"/>
          <p:cNvSpPr>
            <a:spLocks noGrp="1" noRot="1" noChangeAspect="1" noTextEdit="1"/>
          </p:cNvSpPr>
          <p:nvPr>
            <p:ph type="sldImg"/>
          </p:nvPr>
        </p:nvSpPr>
        <p:spPr/>
      </p:sp>
      <p:sp>
        <p:nvSpPr>
          <p:cNvPr id="55298" name="文本占位符 90114"/>
          <p:cNvSpPr>
            <a:spLocks noGrp="1"/>
          </p:cNvSpPr>
          <p:nvPr>
            <p:ph type="body" idx="1"/>
          </p:nvPr>
        </p:nvSpPr>
        <p:spPr/>
        <p:txBody>
          <a:bodyPr anchor="t"/>
          <a:lstStyle/>
          <a:p>
            <a:pPr lvl="0">
              <a:lnSpc>
                <a:spcPct val="80000"/>
              </a:lnSpc>
            </a:pPr>
            <a:r>
              <a:rPr lang="zh-CN" altLang="en-US" sz="800"/>
              <a:t>张九龄先生</a:t>
            </a:r>
            <a:r>
              <a:rPr lang="en-US" altLang="zh-CN" sz="800"/>
              <a:t>《</a:t>
            </a:r>
            <a:r>
              <a:rPr lang="zh-CN" altLang="en-US" sz="800"/>
              <a:t>春江晚景</a:t>
            </a:r>
            <a:r>
              <a:rPr lang="en-US" altLang="zh-CN" sz="800"/>
              <a:t>》</a:t>
            </a:r>
            <a:r>
              <a:rPr lang="zh-CN" altLang="en-US" sz="800"/>
              <a:t>看起来不难，但真要进行一番字词的疏通和格律的讲解还是有一些陷阱的。</a:t>
            </a:r>
          </a:p>
          <a:p>
            <a:pPr lvl="0">
              <a:lnSpc>
                <a:spcPct val="80000"/>
              </a:lnSpc>
            </a:pPr>
            <a:r>
              <a:rPr lang="en-US" altLang="zh-CN" sz="800"/>
              <a:t> </a:t>
            </a:r>
          </a:p>
          <a:p>
            <a:pPr lvl="0">
              <a:lnSpc>
                <a:spcPct val="80000"/>
              </a:lnSpc>
            </a:pPr>
            <a:r>
              <a:rPr lang="zh-CN" altLang="en-US" sz="800"/>
              <a:t>第一个陷阱是如何理解“秀发”这个关键词。</a:t>
            </a:r>
          </a:p>
          <a:p>
            <a:pPr lvl="0">
              <a:lnSpc>
                <a:spcPct val="80000"/>
              </a:lnSpc>
            </a:pPr>
            <a:r>
              <a:rPr lang="zh-CN" altLang="en-US" sz="800"/>
              <a:t>年代越早，文言文中关键词语的解释就更为重要。</a:t>
            </a:r>
          </a:p>
          <a:p>
            <a:pPr lvl="0">
              <a:lnSpc>
                <a:spcPct val="80000"/>
              </a:lnSpc>
            </a:pPr>
            <a:r>
              <a:rPr lang="zh-CN" altLang="en-US" sz="800"/>
              <a:t>什么是“秀发”？</a:t>
            </a:r>
          </a:p>
          <a:p>
            <a:pPr lvl="0">
              <a:lnSpc>
                <a:spcPct val="80000"/>
              </a:lnSpc>
            </a:pPr>
            <a:r>
              <a:rPr lang="zh-CN" altLang="en-US" sz="800"/>
              <a:t>程俊英先生在</a:t>
            </a:r>
            <a:r>
              <a:rPr lang="en-US" altLang="zh-CN" sz="800"/>
              <a:t>《</a:t>
            </a:r>
            <a:r>
              <a:rPr lang="zh-CN" altLang="en-US" sz="800"/>
              <a:t>诗经译注</a:t>
            </a:r>
            <a:r>
              <a:rPr lang="en-US" altLang="zh-CN" sz="800"/>
              <a:t>》</a:t>
            </a:r>
            <a:r>
              <a:rPr lang="zh-CN" altLang="en-US" sz="800"/>
              <a:t>中的</a:t>
            </a:r>
            <a:r>
              <a:rPr lang="en-US" altLang="zh-CN" sz="800"/>
              <a:t>《</a:t>
            </a:r>
            <a:r>
              <a:rPr lang="zh-CN" altLang="en-US" sz="800"/>
              <a:t>大雅</a:t>
            </a:r>
            <a:r>
              <a:rPr lang="en-US" altLang="zh-CN" sz="800"/>
              <a:t>·</a:t>
            </a:r>
            <a:r>
              <a:rPr lang="zh-CN" altLang="en-US" sz="800"/>
              <a:t>生民</a:t>
            </a:r>
            <a:r>
              <a:rPr lang="en-US" altLang="zh-CN" sz="800"/>
              <a:t>》“</a:t>
            </a:r>
            <a:r>
              <a:rPr lang="zh-CN" altLang="en-US" sz="800"/>
              <a:t>实发实秀”中这样解释。“发”指禾茎舒发拔节。“秀”指禾初生穗结实。</a:t>
            </a:r>
          </a:p>
          <a:p>
            <a:pPr lvl="0">
              <a:lnSpc>
                <a:spcPct val="80000"/>
              </a:lnSpc>
            </a:pPr>
            <a:r>
              <a:rPr lang="en-US" altLang="zh-CN" sz="800"/>
              <a:t>《</a:t>
            </a:r>
            <a:r>
              <a:rPr lang="zh-CN" altLang="en-US" sz="800"/>
              <a:t>汉典</a:t>
            </a:r>
            <a:r>
              <a:rPr lang="en-US" altLang="zh-CN" sz="800"/>
              <a:t>》</a:t>
            </a:r>
            <a:r>
              <a:rPr lang="zh-CN" altLang="en-US" sz="800"/>
              <a:t>中解释为</a:t>
            </a:r>
          </a:p>
          <a:p>
            <a:pPr lvl="0">
              <a:lnSpc>
                <a:spcPct val="80000"/>
              </a:lnSpc>
            </a:pPr>
            <a:r>
              <a:rPr lang="en-US" altLang="zh-CN" sz="800"/>
              <a:t>1</a:t>
            </a:r>
            <a:r>
              <a:rPr lang="zh-CN" altLang="en-US" sz="800"/>
              <a:t>．指植物生长繁茂，花朵盛开。语出</a:t>
            </a:r>
            <a:r>
              <a:rPr lang="en-US" altLang="zh-CN" sz="800"/>
              <a:t>《</a:t>
            </a:r>
            <a:r>
              <a:rPr lang="zh-CN" altLang="en-US" sz="800"/>
              <a:t>诗</a:t>
            </a:r>
            <a:r>
              <a:rPr lang="en-US" altLang="zh-CN" sz="800"/>
              <a:t>·</a:t>
            </a:r>
            <a:r>
              <a:rPr lang="zh-CN" altLang="en-US" sz="800"/>
              <a:t>大雅</a:t>
            </a:r>
            <a:r>
              <a:rPr lang="en-US" altLang="zh-CN" sz="800"/>
              <a:t>·</a:t>
            </a:r>
            <a:r>
              <a:rPr lang="zh-CN" altLang="en-US" sz="800"/>
              <a:t>生民</a:t>
            </a:r>
            <a:r>
              <a:rPr lang="en-US" altLang="zh-CN" sz="800"/>
              <a:t>》</a:t>
            </a:r>
            <a:r>
              <a:rPr lang="zh-CN" altLang="en-US" sz="800"/>
              <a:t>：“实发实秀。”</a:t>
            </a:r>
            <a:r>
              <a:rPr lang="en-US" altLang="zh-CN" sz="800"/>
              <a:t> </a:t>
            </a:r>
            <a:r>
              <a:rPr lang="zh-CN" altLang="en-US" sz="800"/>
              <a:t>宋</a:t>
            </a:r>
            <a:r>
              <a:rPr lang="en-US" altLang="zh-CN" sz="800"/>
              <a:t> </a:t>
            </a:r>
            <a:r>
              <a:rPr lang="zh-CN" altLang="en-US" sz="800"/>
              <a:t>林逋</a:t>
            </a:r>
            <a:r>
              <a:rPr lang="en-US" altLang="zh-CN" sz="800"/>
              <a:t> 《</a:t>
            </a:r>
            <a:r>
              <a:rPr lang="zh-CN" altLang="en-US" sz="800"/>
              <a:t>山舍小轩有石竹二丛</a:t>
            </a:r>
            <a:r>
              <a:rPr lang="en-US" altLang="zh-CN" sz="800"/>
              <a:t>》</a:t>
            </a:r>
            <a:r>
              <a:rPr lang="zh-CN" altLang="en-US" sz="800"/>
              <a:t>诗序：“山舍小轩有石竹二丛，鬨然秀发，因成二章。”</a:t>
            </a:r>
            <a:r>
              <a:rPr lang="en-US" altLang="zh-CN" sz="800"/>
              <a:t> </a:t>
            </a:r>
            <a:r>
              <a:rPr lang="zh-CN" altLang="en-US" sz="800"/>
              <a:t>元</a:t>
            </a:r>
            <a:r>
              <a:rPr lang="en-US" altLang="zh-CN" sz="800"/>
              <a:t> </a:t>
            </a:r>
            <a:r>
              <a:rPr lang="zh-CN" altLang="en-US" sz="800"/>
              <a:t>许有壬</a:t>
            </a:r>
            <a:r>
              <a:rPr lang="en-US" altLang="zh-CN" sz="800"/>
              <a:t> 《</a:t>
            </a:r>
            <a:r>
              <a:rPr lang="zh-CN" altLang="en-US" sz="800"/>
              <a:t>寻梅</a:t>
            </a:r>
            <a:r>
              <a:rPr lang="en-US" altLang="zh-CN" sz="800"/>
              <a:t>》</a:t>
            </a:r>
            <a:r>
              <a:rPr lang="zh-CN" altLang="en-US" sz="800"/>
              <a:t>诗：“何以慰吾衰，梅花秀发时。”</a:t>
            </a:r>
          </a:p>
          <a:p>
            <a:pPr lvl="0">
              <a:lnSpc>
                <a:spcPct val="80000"/>
              </a:lnSpc>
            </a:pPr>
            <a:r>
              <a:rPr lang="en-US" altLang="zh-CN" sz="800"/>
              <a:t>2 </a:t>
            </a:r>
            <a:r>
              <a:rPr lang="zh-CN" altLang="en-US" sz="800"/>
              <a:t>．喻指人神采焕发，才华出众。</a:t>
            </a:r>
            <a:r>
              <a:rPr lang="en-US" altLang="zh-CN" sz="800"/>
              <a:t> </a:t>
            </a:r>
            <a:r>
              <a:rPr lang="zh-CN" altLang="en-US" sz="800"/>
              <a:t>晋</a:t>
            </a:r>
            <a:r>
              <a:rPr lang="en-US" altLang="zh-CN" sz="800"/>
              <a:t> </a:t>
            </a:r>
            <a:r>
              <a:rPr lang="zh-CN" altLang="en-US" sz="800"/>
              <a:t>陆机</a:t>
            </a:r>
            <a:r>
              <a:rPr lang="en-US" altLang="zh-CN" sz="800"/>
              <a:t> 《</a:t>
            </a:r>
            <a:r>
              <a:rPr lang="zh-CN" altLang="en-US" sz="800"/>
              <a:t>辨亡论</a:t>
            </a:r>
            <a:r>
              <a:rPr lang="en-US" altLang="zh-CN" sz="800"/>
              <a:t>》</a:t>
            </a:r>
            <a:r>
              <a:rPr lang="zh-CN" altLang="en-US" sz="800"/>
              <a:t>上：“</a:t>
            </a:r>
            <a:r>
              <a:rPr lang="en-US" altLang="zh-CN" sz="800"/>
              <a:t> </a:t>
            </a:r>
            <a:r>
              <a:rPr lang="zh-CN" altLang="en-US" sz="800"/>
              <a:t>长沙</a:t>
            </a:r>
            <a:r>
              <a:rPr lang="en-US" altLang="zh-CN" sz="800"/>
              <a:t> </a:t>
            </a:r>
            <a:r>
              <a:rPr lang="zh-CN" altLang="en-US" sz="800"/>
              <a:t>桓王</a:t>
            </a:r>
            <a:r>
              <a:rPr lang="en-US" altLang="zh-CN" sz="800"/>
              <a:t> </a:t>
            </a:r>
            <a:r>
              <a:rPr lang="zh-CN" altLang="en-US" sz="800"/>
              <a:t>逸才命世，弱冠秀发。”</a:t>
            </a:r>
            <a:r>
              <a:rPr lang="en-US" altLang="zh-CN" sz="800"/>
              <a:t> </a:t>
            </a:r>
            <a:r>
              <a:rPr lang="zh-CN" altLang="en-US" sz="800"/>
              <a:t>南朝</a:t>
            </a:r>
            <a:r>
              <a:rPr lang="en-US" altLang="zh-CN" sz="800"/>
              <a:t> </a:t>
            </a:r>
            <a:r>
              <a:rPr lang="zh-CN" altLang="en-US" sz="800"/>
              <a:t>梁</a:t>
            </a:r>
            <a:r>
              <a:rPr lang="en-US" altLang="zh-CN" sz="800"/>
              <a:t> </a:t>
            </a:r>
            <a:r>
              <a:rPr lang="zh-CN" altLang="en-US" sz="800"/>
              <a:t>刘勰</a:t>
            </a:r>
            <a:r>
              <a:rPr lang="en-US" altLang="zh-CN" sz="800"/>
              <a:t> 《</a:t>
            </a:r>
            <a:r>
              <a:rPr lang="zh-CN" altLang="en-US" sz="800"/>
              <a:t>文心雕龙</a:t>
            </a:r>
            <a:r>
              <a:rPr lang="en-US" altLang="zh-CN" sz="800"/>
              <a:t>·</a:t>
            </a:r>
            <a:r>
              <a:rPr lang="zh-CN" altLang="en-US" sz="800"/>
              <a:t>时序</a:t>
            </a:r>
            <a:r>
              <a:rPr lang="en-US" altLang="zh-CN" sz="800"/>
              <a:t>》</a:t>
            </a:r>
            <a:r>
              <a:rPr lang="zh-CN" altLang="en-US" sz="800"/>
              <a:t>：“今圣歷方兴，文思光被，海岳降神，才英秀发。”清</a:t>
            </a:r>
            <a:r>
              <a:rPr lang="en-US" altLang="zh-CN" sz="800"/>
              <a:t> </a:t>
            </a:r>
            <a:r>
              <a:rPr lang="zh-CN" altLang="en-US" sz="800"/>
              <a:t>蒲松龄</a:t>
            </a:r>
            <a:r>
              <a:rPr lang="en-US" altLang="zh-CN" sz="800"/>
              <a:t> 《</a:t>
            </a:r>
            <a:r>
              <a:rPr lang="zh-CN" altLang="en-US" sz="800"/>
              <a:t>聊斋志异</a:t>
            </a:r>
            <a:r>
              <a:rPr lang="en-US" altLang="zh-CN" sz="800"/>
              <a:t>·</a:t>
            </a:r>
            <a:r>
              <a:rPr lang="zh-CN" altLang="en-US" sz="800"/>
              <a:t>刘夫人</a:t>
            </a:r>
            <a:r>
              <a:rPr lang="en-US" altLang="zh-CN" sz="800"/>
              <a:t>》</a:t>
            </a:r>
            <a:r>
              <a:rPr lang="zh-CN" altLang="en-US" sz="800"/>
              <a:t>：“公子秀发，何但做富家翁乎！”</a:t>
            </a:r>
          </a:p>
          <a:p>
            <a:pPr lvl="0">
              <a:lnSpc>
                <a:spcPct val="80000"/>
              </a:lnSpc>
            </a:pPr>
            <a:r>
              <a:rPr lang="en-US" altLang="zh-CN" sz="800"/>
              <a:t>3</a:t>
            </a:r>
            <a:r>
              <a:rPr lang="zh-CN" altLang="en-US" sz="800"/>
              <a:t>．形容诗文书法俊逸不群。</a:t>
            </a:r>
            <a:r>
              <a:rPr lang="en-US" altLang="zh-CN" sz="800"/>
              <a:t> </a:t>
            </a:r>
            <a:r>
              <a:rPr lang="zh-CN" altLang="en-US" sz="800"/>
              <a:t>唐</a:t>
            </a:r>
            <a:r>
              <a:rPr lang="en-US" altLang="zh-CN" sz="800"/>
              <a:t> </a:t>
            </a:r>
            <a:r>
              <a:rPr lang="zh-CN" altLang="en-US" sz="800"/>
              <a:t>杜甫</a:t>
            </a:r>
            <a:r>
              <a:rPr lang="en-US" altLang="zh-CN" sz="800"/>
              <a:t> 《</a:t>
            </a:r>
            <a:r>
              <a:rPr lang="zh-CN" altLang="en-US" sz="800"/>
              <a:t>石砚</a:t>
            </a:r>
            <a:r>
              <a:rPr lang="en-US" altLang="zh-CN" sz="800"/>
              <a:t>》</a:t>
            </a:r>
            <a:r>
              <a:rPr lang="zh-CN" altLang="en-US" sz="800"/>
              <a:t>诗：“</a:t>
            </a:r>
            <a:r>
              <a:rPr lang="en-US" altLang="zh-CN" sz="800"/>
              <a:t> </a:t>
            </a:r>
            <a:r>
              <a:rPr lang="zh-CN" altLang="en-US" sz="800"/>
              <a:t>平公</a:t>
            </a:r>
            <a:r>
              <a:rPr lang="en-US" altLang="zh-CN" sz="800"/>
              <a:t> </a:t>
            </a:r>
            <a:r>
              <a:rPr lang="zh-CN" altLang="en-US" sz="800"/>
              <a:t>今诗伯，秀发吾所羡。”</a:t>
            </a:r>
            <a:r>
              <a:rPr lang="en-US" altLang="zh-CN" sz="800"/>
              <a:t> </a:t>
            </a:r>
            <a:r>
              <a:rPr lang="zh-CN" altLang="en-US" sz="800"/>
              <a:t>清</a:t>
            </a:r>
            <a:r>
              <a:rPr lang="en-US" altLang="zh-CN" sz="800"/>
              <a:t> </a:t>
            </a:r>
            <a:r>
              <a:rPr lang="zh-CN" altLang="en-US" sz="800"/>
              <a:t>钱泳</a:t>
            </a:r>
            <a:r>
              <a:rPr lang="en-US" altLang="zh-CN" sz="800"/>
              <a:t> 《</a:t>
            </a:r>
            <a:r>
              <a:rPr lang="zh-CN" altLang="en-US" sz="800"/>
              <a:t>履园丛话</a:t>
            </a:r>
            <a:r>
              <a:rPr lang="en-US" altLang="zh-CN" sz="800"/>
              <a:t>·</a:t>
            </a:r>
            <a:r>
              <a:rPr lang="zh-CN" altLang="en-US" sz="800"/>
              <a:t>耆旧</a:t>
            </a:r>
            <a:r>
              <a:rPr lang="en-US" altLang="zh-CN" sz="800"/>
              <a:t>·</a:t>
            </a:r>
            <a:r>
              <a:rPr lang="zh-CN" altLang="en-US" sz="800"/>
              <a:t>梦楼太守</a:t>
            </a:r>
            <a:r>
              <a:rPr lang="en-US" altLang="zh-CN" sz="800"/>
              <a:t>》</a:t>
            </a:r>
            <a:r>
              <a:rPr lang="zh-CN" altLang="en-US" sz="800"/>
              <a:t>：“其书亦天然秀发，得</a:t>
            </a:r>
            <a:r>
              <a:rPr lang="en-US" altLang="zh-CN" sz="800"/>
              <a:t> </a:t>
            </a:r>
            <a:r>
              <a:rPr lang="zh-CN" altLang="en-US" sz="800"/>
              <a:t>松雪</a:t>
            </a:r>
            <a:r>
              <a:rPr lang="en-US" altLang="zh-CN" sz="800"/>
              <a:t> </a:t>
            </a:r>
            <a:r>
              <a:rPr lang="zh-CN" altLang="en-US" sz="800"/>
              <a:t>、</a:t>
            </a:r>
            <a:r>
              <a:rPr lang="en-US" altLang="zh-CN" sz="800"/>
              <a:t> </a:t>
            </a:r>
            <a:r>
              <a:rPr lang="zh-CN" altLang="en-US" sz="800"/>
              <a:t>华亭</a:t>
            </a:r>
            <a:r>
              <a:rPr lang="en-US" altLang="zh-CN" sz="800"/>
              <a:t> </a:t>
            </a:r>
            <a:r>
              <a:rPr lang="zh-CN" altLang="en-US" sz="800"/>
              <a:t>用笔。”</a:t>
            </a:r>
          </a:p>
          <a:p>
            <a:pPr lvl="0">
              <a:lnSpc>
                <a:spcPct val="80000"/>
              </a:lnSpc>
            </a:pPr>
            <a:r>
              <a:rPr lang="en-US" altLang="zh-CN" sz="800"/>
              <a:t>4</a:t>
            </a:r>
            <a:r>
              <a:rPr lang="zh-CN" altLang="en-US" sz="800"/>
              <a:t>．形容山势秀美挺拔。</a:t>
            </a:r>
            <a:r>
              <a:rPr lang="en-US" altLang="zh-CN" sz="800"/>
              <a:t> </a:t>
            </a:r>
            <a:r>
              <a:rPr lang="zh-CN" altLang="en-US" sz="800"/>
              <a:t>宋</a:t>
            </a:r>
            <a:r>
              <a:rPr lang="en-US" altLang="zh-CN" sz="800"/>
              <a:t> </a:t>
            </a:r>
            <a:r>
              <a:rPr lang="zh-CN" altLang="en-US" sz="800"/>
              <a:t>曾巩</a:t>
            </a:r>
            <a:r>
              <a:rPr lang="en-US" altLang="zh-CN" sz="800"/>
              <a:t> 《</a:t>
            </a:r>
            <a:r>
              <a:rPr lang="zh-CN" altLang="en-US" sz="800"/>
              <a:t>麻姑山送南城尉罗君</a:t>
            </a:r>
            <a:r>
              <a:rPr lang="en-US" altLang="zh-CN" sz="800"/>
              <a:t>》</a:t>
            </a:r>
            <a:r>
              <a:rPr lang="zh-CN" altLang="en-US" sz="800"/>
              <a:t>诗：“爱此层崖峻壑之秀发，开轩把酒可緃观。”</a:t>
            </a:r>
            <a:r>
              <a:rPr lang="en-US" altLang="zh-CN" sz="800"/>
              <a:t> </a:t>
            </a:r>
            <a:r>
              <a:rPr lang="zh-CN" altLang="en-US" sz="800"/>
              <a:t>宋</a:t>
            </a:r>
            <a:r>
              <a:rPr lang="en-US" altLang="zh-CN" sz="800"/>
              <a:t> </a:t>
            </a:r>
            <a:r>
              <a:rPr lang="zh-CN" altLang="en-US" sz="800"/>
              <a:t>曾巩</a:t>
            </a:r>
            <a:r>
              <a:rPr lang="en-US" altLang="zh-CN" sz="800"/>
              <a:t> 《</a:t>
            </a:r>
            <a:r>
              <a:rPr lang="zh-CN" altLang="en-US" sz="800"/>
              <a:t>万山</a:t>
            </a:r>
            <a:r>
              <a:rPr lang="en-US" altLang="zh-CN" sz="800"/>
              <a:t>》</a:t>
            </a:r>
            <a:r>
              <a:rPr lang="zh-CN" altLang="en-US" sz="800"/>
              <a:t>诗：“</a:t>
            </a:r>
            <a:r>
              <a:rPr lang="en-US" altLang="zh-CN" sz="800"/>
              <a:t> </a:t>
            </a:r>
            <a:r>
              <a:rPr lang="zh-CN" altLang="en-US" sz="800"/>
              <a:t>万山临汉皋</a:t>
            </a:r>
            <a:r>
              <a:rPr lang="en-US" altLang="zh-CN" sz="800"/>
              <a:t> </a:t>
            </a:r>
            <a:r>
              <a:rPr lang="zh-CN" altLang="en-US" sz="800"/>
              <a:t>，峯岭颇秀发。”</a:t>
            </a:r>
          </a:p>
          <a:p>
            <a:pPr lvl="0">
              <a:lnSpc>
                <a:spcPct val="80000"/>
              </a:lnSpc>
            </a:pPr>
            <a:r>
              <a:rPr lang="zh-CN" altLang="en-US" sz="800"/>
              <a:t>很显然，这里选第一个义项。</a:t>
            </a:r>
          </a:p>
          <a:p>
            <a:pPr lvl="0">
              <a:lnSpc>
                <a:spcPct val="80000"/>
              </a:lnSpc>
            </a:pPr>
            <a:r>
              <a:rPr lang="en-US" altLang="zh-CN" sz="800"/>
              <a:t> </a:t>
            </a:r>
          </a:p>
          <a:p>
            <a:pPr lvl="0">
              <a:lnSpc>
                <a:spcPct val="80000"/>
              </a:lnSpc>
            </a:pPr>
            <a:r>
              <a:rPr lang="zh-CN" altLang="en-US" sz="800"/>
              <a:t>第二个陷阱是关于律诗的对仗。</a:t>
            </a:r>
          </a:p>
          <a:p>
            <a:pPr lvl="0">
              <a:lnSpc>
                <a:spcPct val="80000"/>
              </a:lnSpc>
            </a:pPr>
            <a:r>
              <a:rPr lang="zh-CN" altLang="en-US" sz="800"/>
              <a:t>这首诗是五言律诗，但因为张九龄等人的五律经常带入五古，所以在格律方面并不完全按照律诗的规矩执行。高考出题老师认为第</a:t>
            </a:r>
            <a:r>
              <a:rPr lang="en-US" altLang="zh-CN" sz="800"/>
              <a:t>15</a:t>
            </a:r>
            <a:r>
              <a:rPr lang="zh-CN" altLang="en-US" sz="800"/>
              <a:t>题的</a:t>
            </a:r>
            <a:r>
              <a:rPr lang="en-US" altLang="zh-CN" sz="800"/>
              <a:t>C</a:t>
            </a:r>
            <a:r>
              <a:rPr lang="zh-CN" altLang="en-US" sz="800"/>
              <a:t>选项“颔联、颈联对仗工整，符合律诗的要求。”中“对仗工整”表述不对，对仗工整就是工对。</a:t>
            </a:r>
          </a:p>
          <a:p>
            <a:pPr lvl="0">
              <a:lnSpc>
                <a:spcPct val="80000"/>
              </a:lnSpc>
            </a:pPr>
            <a:r>
              <a:rPr lang="zh-CN" altLang="en-US" sz="800"/>
              <a:t>什么是对仗？在</a:t>
            </a:r>
            <a:r>
              <a:rPr lang="en-US" altLang="zh-CN" sz="800"/>
              <a:t>《</a:t>
            </a:r>
            <a:r>
              <a:rPr lang="zh-CN" altLang="en-US" sz="800"/>
              <a:t>古代汉语</a:t>
            </a:r>
            <a:r>
              <a:rPr lang="en-US" altLang="zh-CN" sz="800"/>
              <a:t>》</a:t>
            </a:r>
            <a:r>
              <a:rPr lang="zh-CN" altLang="en-US" sz="800"/>
              <a:t>一书中提到，对仗又称对偶，是指同一联的上下句，各个字词除了平仄相对外，其意义、词性须依次相类相同，同时上下句的构词形式、语法结构也须依次相类相同。对仗又有工对、宽对、借对、流水对、扇面对等方式。</a:t>
            </a:r>
          </a:p>
          <a:p>
            <a:pPr lvl="0">
              <a:lnSpc>
                <a:spcPct val="80000"/>
              </a:lnSpc>
            </a:pPr>
            <a:r>
              <a:rPr lang="zh-CN" altLang="en-US" sz="800"/>
              <a:t>工对例如：</a:t>
            </a:r>
          </a:p>
          <a:p>
            <a:pPr lvl="0">
              <a:lnSpc>
                <a:spcPct val="80000"/>
              </a:lnSpc>
            </a:pPr>
            <a:r>
              <a:rPr lang="zh-CN" altLang="en-US" sz="800"/>
              <a:t>两个黄鹂鸣翠柳，一行白鹭上青天。（杜甫</a:t>
            </a:r>
            <a:r>
              <a:rPr lang="en-US" altLang="zh-CN" sz="800"/>
              <a:t>《</a:t>
            </a:r>
            <a:r>
              <a:rPr lang="zh-CN" altLang="en-US" sz="800"/>
              <a:t>绝句四首</a:t>
            </a:r>
            <a:r>
              <a:rPr lang="en-US" altLang="zh-CN" sz="800"/>
              <a:t>》</a:t>
            </a:r>
            <a:r>
              <a:rPr lang="zh-CN" altLang="en-US" sz="800"/>
              <a:t>）</a:t>
            </a:r>
          </a:p>
          <a:p>
            <a:pPr lvl="0">
              <a:lnSpc>
                <a:spcPct val="80000"/>
              </a:lnSpc>
            </a:pPr>
            <a:r>
              <a:rPr lang="zh-CN" altLang="en-US" sz="800"/>
              <a:t>草枯鹰眼疾，雪尽马蹄轻。（王维</a:t>
            </a:r>
            <a:r>
              <a:rPr lang="en-US" altLang="zh-CN" sz="800"/>
              <a:t>《</a:t>
            </a:r>
            <a:r>
              <a:rPr lang="zh-CN" altLang="en-US" sz="800"/>
              <a:t>观猎</a:t>
            </a:r>
            <a:r>
              <a:rPr lang="en-US" altLang="zh-CN" sz="800"/>
              <a:t>》</a:t>
            </a:r>
            <a:r>
              <a:rPr lang="zh-CN" altLang="en-US" sz="800"/>
              <a:t>）</a:t>
            </a:r>
          </a:p>
          <a:p>
            <a:pPr lvl="0">
              <a:lnSpc>
                <a:spcPct val="80000"/>
              </a:lnSpc>
            </a:pPr>
            <a:r>
              <a:rPr lang="zh-CN" altLang="en-US" sz="800"/>
              <a:t>宽对例如：</a:t>
            </a:r>
          </a:p>
          <a:p>
            <a:pPr lvl="0">
              <a:lnSpc>
                <a:spcPct val="80000"/>
              </a:lnSpc>
            </a:pPr>
            <a:r>
              <a:rPr lang="zh-CN" altLang="en-US" sz="800"/>
              <a:t>文章千古事，得失寸心知。（杜甫</a:t>
            </a:r>
            <a:r>
              <a:rPr lang="en-US" altLang="zh-CN" sz="800"/>
              <a:t>《</a:t>
            </a:r>
            <a:r>
              <a:rPr lang="zh-CN" altLang="en-US" sz="800"/>
              <a:t>偶题</a:t>
            </a:r>
            <a:r>
              <a:rPr lang="en-US" altLang="zh-CN" sz="800"/>
              <a:t>》</a:t>
            </a:r>
            <a:r>
              <a:rPr lang="zh-CN" altLang="en-US" sz="800"/>
              <a:t>）</a:t>
            </a:r>
          </a:p>
          <a:p>
            <a:pPr lvl="0">
              <a:lnSpc>
                <a:spcPct val="80000"/>
              </a:lnSpc>
            </a:pPr>
            <a:r>
              <a:rPr lang="zh-CN" altLang="en-US" sz="800"/>
              <a:t>不待金门诏，空持宝剑游。（李白</a:t>
            </a:r>
            <a:r>
              <a:rPr lang="en-US" altLang="zh-CN" sz="800"/>
              <a:t>《</a:t>
            </a:r>
            <a:r>
              <a:rPr lang="zh-CN" altLang="en-US" sz="800"/>
              <a:t>寄淮南友人</a:t>
            </a:r>
            <a:r>
              <a:rPr lang="en-US" altLang="zh-CN" sz="800"/>
              <a:t>》</a:t>
            </a:r>
            <a:r>
              <a:rPr lang="zh-CN" altLang="en-US" sz="800"/>
              <a:t>）</a:t>
            </a:r>
          </a:p>
          <a:p>
            <a:pPr lvl="0">
              <a:lnSpc>
                <a:spcPct val="80000"/>
              </a:lnSpc>
            </a:pPr>
            <a:r>
              <a:rPr lang="zh-CN" altLang="en-US" sz="800"/>
              <a:t>出题老师认为</a:t>
            </a:r>
            <a:r>
              <a:rPr lang="en-US" altLang="zh-CN" sz="800"/>
              <a:t>《</a:t>
            </a:r>
            <a:r>
              <a:rPr lang="zh-CN" altLang="en-US" sz="800"/>
              <a:t>春日晚景</a:t>
            </a:r>
            <a:r>
              <a:rPr lang="en-US" altLang="zh-CN" sz="800"/>
              <a:t>》</a:t>
            </a:r>
            <a:r>
              <a:rPr lang="zh-CN" altLang="en-US" sz="800"/>
              <a:t>的颔联、颈联对仗不工整，所以</a:t>
            </a:r>
            <a:r>
              <a:rPr lang="en-US" altLang="zh-CN" sz="800"/>
              <a:t>C</a:t>
            </a:r>
            <a:r>
              <a:rPr lang="zh-CN" altLang="en-US" sz="800"/>
              <a:t>选项错误。</a:t>
            </a:r>
          </a:p>
          <a:p>
            <a:pPr lvl="0">
              <a:lnSpc>
                <a:spcPct val="80000"/>
              </a:lnSpc>
            </a:pPr>
            <a:r>
              <a:rPr lang="zh-CN" altLang="en-US" sz="800"/>
              <a:t>征路那逢此，春心益渺然。</a:t>
            </a:r>
          </a:p>
          <a:p>
            <a:pPr lvl="0">
              <a:lnSpc>
                <a:spcPct val="80000"/>
              </a:lnSpc>
            </a:pPr>
            <a:r>
              <a:rPr lang="zh-CN" altLang="en-US" sz="800"/>
              <a:t>兴来只自得，佳处莫能传。</a:t>
            </a:r>
          </a:p>
          <a:p>
            <a:pPr lvl="0">
              <a:lnSpc>
                <a:spcPct val="80000"/>
              </a:lnSpc>
            </a:pPr>
            <a:r>
              <a:rPr lang="zh-CN" altLang="en-US" sz="800"/>
              <a:t>诗歌的格律我就不敢妄称了，等我精通了再来论述此处吧。</a:t>
            </a:r>
          </a:p>
          <a:p>
            <a:pPr lvl="0">
              <a:lnSpc>
                <a:spcPct val="80000"/>
              </a:lnSpc>
            </a:pPr>
            <a:r>
              <a:rPr lang="en-US" altLang="zh-CN" sz="800"/>
              <a:t> </a:t>
            </a:r>
          </a:p>
          <a:p>
            <a:pPr lvl="0">
              <a:lnSpc>
                <a:spcPct val="80000"/>
              </a:lnSpc>
            </a:pPr>
            <a:r>
              <a:rPr lang="zh-CN" altLang="en-US" sz="800"/>
              <a:t>第三个陷阱是有关用典。</a:t>
            </a:r>
          </a:p>
          <a:p>
            <a:pPr lvl="0">
              <a:lnSpc>
                <a:spcPct val="80000"/>
              </a:lnSpc>
            </a:pPr>
            <a:r>
              <a:rPr lang="zh-CN" altLang="en-US" sz="800"/>
              <a:t>张九龄山水诗风格可以追溯至谢灵运，虽然当时已是唐朝，但这首五律还带有很鲜明的六朝山水诗玄言、清远的气象，比如“兴来只自得，佳处莫能传”和陶渊明</a:t>
            </a:r>
            <a:r>
              <a:rPr lang="en-US" altLang="zh-CN" sz="800"/>
              <a:t>《</a:t>
            </a:r>
            <a:r>
              <a:rPr lang="zh-CN" altLang="en-US" sz="800"/>
              <a:t>饮酒</a:t>
            </a:r>
            <a:r>
              <a:rPr lang="en-US" altLang="zh-CN" sz="800"/>
              <a:t>》“</a:t>
            </a:r>
            <a:r>
              <a:rPr lang="zh-CN" altLang="en-US" sz="800"/>
              <a:t>山气日夕佳。此中有真意，欲辨已忘言”的韵味颇为相近，“云日复相鲜”更是直接化用谢灵运</a:t>
            </a:r>
            <a:r>
              <a:rPr lang="en-US" altLang="zh-CN" sz="800"/>
              <a:t>《</a:t>
            </a:r>
            <a:r>
              <a:rPr lang="zh-CN" altLang="en-US" sz="800"/>
              <a:t>登江中孤屿</a:t>
            </a:r>
            <a:r>
              <a:rPr lang="en-US" altLang="zh-CN" sz="800"/>
              <a:t>》</a:t>
            </a:r>
            <a:r>
              <a:rPr lang="zh-CN" altLang="en-US" sz="800"/>
              <a:t>中的“云日相辉映，</a:t>
            </a:r>
            <a:r>
              <a:rPr lang="zh-CN" altLang="en-US" sz="800">
                <a:hlinkClick r:id="rId3"/>
              </a:rPr>
              <a:t>空水</a:t>
            </a:r>
            <a:r>
              <a:rPr lang="zh-CN" altLang="en-US" sz="800"/>
              <a:t>共澄鲜。”这一化用直接导致第</a:t>
            </a:r>
            <a:r>
              <a:rPr lang="en-US" altLang="zh-CN" sz="800"/>
              <a:t>15</a:t>
            </a:r>
            <a:r>
              <a:rPr lang="zh-CN" altLang="en-US" sz="800"/>
              <a:t>题</a:t>
            </a:r>
            <a:r>
              <a:rPr lang="en-US" altLang="zh-CN" sz="800"/>
              <a:t>A</a:t>
            </a:r>
            <a:r>
              <a:rPr lang="zh-CN" altLang="en-US" sz="800"/>
              <a:t>选项有错误。</a:t>
            </a:r>
          </a:p>
          <a:p>
            <a:pPr lvl="0">
              <a:lnSpc>
                <a:spcPct val="80000"/>
              </a:lnSpc>
            </a:pPr>
            <a:r>
              <a:rPr lang="en-US" altLang="zh-CN" sz="800"/>
              <a:t>A</a:t>
            </a:r>
            <a:r>
              <a:rPr lang="zh-CN" altLang="en-US" sz="800"/>
              <a:t>选项说“本诗用典与写实相结合，含蓄而又自然”。</a:t>
            </a:r>
          </a:p>
          <a:p>
            <a:pPr lvl="0">
              <a:lnSpc>
                <a:spcPct val="80000"/>
              </a:lnSpc>
            </a:pPr>
            <a:r>
              <a:rPr lang="zh-CN" altLang="en-US" sz="800"/>
              <a:t>什么是用典？哪些又是用典的表现？或许是用典太简单，很多专业的诗词书里压根不给它下定义。我翻阅了</a:t>
            </a:r>
            <a:r>
              <a:rPr lang="en-US" altLang="zh-CN" sz="800"/>
              <a:t>《</a:t>
            </a:r>
            <a:r>
              <a:rPr lang="zh-CN" altLang="en-US" sz="800"/>
              <a:t>现代汉语词典</a:t>
            </a:r>
            <a:r>
              <a:rPr lang="en-US" altLang="zh-CN" sz="800"/>
              <a:t>》</a:t>
            </a:r>
            <a:r>
              <a:rPr lang="zh-CN" altLang="en-US" sz="800"/>
              <a:t>，词典中对“典故”一词是这样解释的“诗文里引用的古书中的故事或词句”。</a:t>
            </a:r>
          </a:p>
          <a:p>
            <a:pPr lvl="0">
              <a:lnSpc>
                <a:spcPct val="80000"/>
              </a:lnSpc>
            </a:pPr>
            <a:r>
              <a:rPr lang="zh-CN" altLang="en-US" sz="800"/>
              <a:t>张九龄</a:t>
            </a:r>
            <a:r>
              <a:rPr lang="en-US" altLang="zh-CN" sz="800"/>
              <a:t>《</a:t>
            </a:r>
            <a:r>
              <a:rPr lang="zh-CN" altLang="en-US" sz="800"/>
              <a:t>春江晚景</a:t>
            </a:r>
            <a:r>
              <a:rPr lang="en-US" altLang="zh-CN" sz="800"/>
              <a:t>》“</a:t>
            </a:r>
            <a:r>
              <a:rPr lang="zh-CN" altLang="en-US" sz="800"/>
              <a:t>云日复相鲜”已直接化用谢灵运的诗句，符合用典的定义，再加上“江林皆秀发”一句确实是写实景，“薄暮津亭下，余花满客船”也是实景，所以</a:t>
            </a:r>
            <a:r>
              <a:rPr lang="en-US" altLang="zh-CN" sz="800"/>
              <a:t>A</a:t>
            </a:r>
            <a:r>
              <a:rPr lang="zh-CN" altLang="en-US" sz="800"/>
              <a:t>选项“本诗用典与写实相结合，含蓄而又自然”正确。</a:t>
            </a:r>
          </a:p>
          <a:p>
            <a:pPr lvl="0">
              <a:lnSpc>
                <a:spcPct val="80000"/>
              </a:lnSpc>
            </a:pPr>
            <a:r>
              <a:rPr lang="zh-CN" altLang="en-US" sz="800"/>
              <a:t>可结果标准答案把</a:t>
            </a:r>
            <a:r>
              <a:rPr lang="en-US" altLang="zh-CN" sz="800"/>
              <a:t>A</a:t>
            </a:r>
            <a:r>
              <a:rPr lang="zh-CN" altLang="en-US" sz="800"/>
              <a:t>项列为不正确，这只有一种解释，出题老师认为用典只能是诗文里引用的古书中的故事。他把“或词句”这三个字完全忽略了！那这样出选择题选项，会误导考生。</a:t>
            </a:r>
          </a:p>
          <a:p>
            <a:pPr lvl="0">
              <a:lnSpc>
                <a:spcPct val="80000"/>
              </a:lnSpc>
            </a:pPr>
            <a:r>
              <a:rPr lang="en-US" altLang="zh-CN" sz="800"/>
              <a:t> </a:t>
            </a:r>
          </a:p>
          <a:p>
            <a:pPr lvl="0">
              <a:lnSpc>
                <a:spcPct val="80000"/>
              </a:lnSpc>
            </a:pPr>
            <a:r>
              <a:rPr lang="zh-CN" altLang="en-US" sz="800"/>
              <a:t>第</a:t>
            </a:r>
            <a:r>
              <a:rPr lang="en-US" altLang="zh-CN" sz="800"/>
              <a:t>15</a:t>
            </a:r>
            <a:r>
              <a:rPr lang="zh-CN" altLang="en-US" sz="800"/>
              <a:t>题的</a:t>
            </a:r>
            <a:r>
              <a:rPr lang="en-US" altLang="zh-CN" sz="800"/>
              <a:t>B</a:t>
            </a:r>
            <a:r>
              <a:rPr lang="zh-CN" altLang="en-US" sz="800"/>
              <a:t>选项比较有明显错误，“本诗以咏物为题材，脉络清晰而且顺畅。”咏物诗大家可以联想贺知章的</a:t>
            </a:r>
            <a:r>
              <a:rPr lang="en-US" altLang="zh-CN" sz="800"/>
              <a:t>《</a:t>
            </a:r>
            <a:r>
              <a:rPr lang="zh-CN" altLang="en-US" sz="800"/>
              <a:t>咏柳</a:t>
            </a:r>
            <a:r>
              <a:rPr lang="en-US" altLang="zh-CN" sz="800"/>
              <a:t>》</a:t>
            </a:r>
            <a:r>
              <a:rPr lang="zh-CN" altLang="en-US" sz="800"/>
              <a:t>，和此诗一对比就有区别。咏物要针对某个具体的物体展开描写和歌咏，而写景则是写某一时段眼中之景。本诗题目</a:t>
            </a:r>
            <a:r>
              <a:rPr lang="en-US" altLang="zh-CN" sz="800"/>
              <a:t>《</a:t>
            </a:r>
            <a:r>
              <a:rPr lang="zh-CN" altLang="en-US" sz="800"/>
              <a:t>春日晚景</a:t>
            </a:r>
            <a:r>
              <a:rPr lang="en-US" altLang="zh-CN" sz="800"/>
              <a:t>》</a:t>
            </a:r>
            <a:r>
              <a:rPr lang="zh-CN" altLang="en-US" sz="800"/>
              <a:t>也点名了写景抒情之意。</a:t>
            </a:r>
          </a:p>
          <a:p>
            <a:pPr lvl="0">
              <a:lnSpc>
                <a:spcPct val="80000"/>
              </a:lnSpc>
            </a:pPr>
            <a:r>
              <a:rPr lang="zh-CN" altLang="en-US" sz="800"/>
              <a:t>“</a:t>
            </a:r>
            <a:r>
              <a:rPr lang="en-US" altLang="zh-CN" sz="800"/>
              <a:t>D</a:t>
            </a:r>
            <a:r>
              <a:rPr lang="zh-CN" altLang="en-US" sz="800"/>
              <a:t>．全诗的语言清新淡雅，又不失朴实之风。”这一个选项读起来第一感觉就挺正确。如果同学不管三七二十一，直接选了最顺眼的</a:t>
            </a:r>
            <a:r>
              <a:rPr lang="en-US" altLang="zh-CN" sz="800"/>
              <a:t>D</a:t>
            </a:r>
            <a:r>
              <a:rPr lang="zh-CN" altLang="en-US" sz="800"/>
              <a:t>，这事儿就简单了。</a:t>
            </a:r>
          </a:p>
          <a:p>
            <a:pPr lvl="0">
              <a:lnSpc>
                <a:spcPct val="80000"/>
              </a:lnSpc>
            </a:pPr>
            <a:r>
              <a:rPr lang="zh-CN" altLang="en-US" sz="800"/>
              <a:t>可高考选择题不能都这么碰运气随缘。。。所以出题人对每一个选择项务必还是要多推敲多考证，不能把烂摊子推给学生。</a:t>
            </a:r>
          </a:p>
          <a:p>
            <a:pPr lvl="0">
              <a:lnSpc>
                <a:spcPct val="80000"/>
              </a:lnSpc>
            </a:pPr>
            <a:r>
              <a:rPr lang="en-US" altLang="zh-CN" sz="800"/>
              <a:t> </a:t>
            </a:r>
            <a:endParaRPr lang="en-US" altLang="zh-CN" sz="800" b="1"/>
          </a:p>
          <a:p>
            <a:pPr lvl="0">
              <a:lnSpc>
                <a:spcPct val="80000"/>
              </a:lnSpc>
            </a:pPr>
            <a:r>
              <a:rPr lang="zh-CN" altLang="en-US" sz="800" b="1"/>
              <a:t>四、第</a:t>
            </a:r>
            <a:r>
              <a:rPr lang="en-US" altLang="zh-CN" sz="800" b="1"/>
              <a:t>14</a:t>
            </a:r>
            <a:r>
              <a:rPr lang="zh-CN" altLang="en-US" sz="800" b="1"/>
              <a:t>题和</a:t>
            </a:r>
            <a:r>
              <a:rPr lang="en-US" altLang="zh-CN" sz="800" b="1"/>
              <a:t>16</a:t>
            </a:r>
            <a:r>
              <a:rPr lang="zh-CN" altLang="en-US" sz="800" b="1"/>
              <a:t>题</a:t>
            </a:r>
            <a:endParaRPr lang="zh-CN" altLang="en-US" sz="800"/>
          </a:p>
          <a:p>
            <a:pPr lvl="0">
              <a:lnSpc>
                <a:spcPct val="80000"/>
              </a:lnSpc>
            </a:pPr>
            <a:r>
              <a:rPr lang="en-US" altLang="zh-CN" sz="800"/>
              <a:t>14</a:t>
            </a:r>
            <a:r>
              <a:rPr lang="zh-CN" altLang="en-US" sz="800"/>
              <a:t>题比较简单，高二第一学期课文</a:t>
            </a:r>
            <a:r>
              <a:rPr lang="en-US" altLang="zh-CN" sz="800"/>
              <a:t>《</a:t>
            </a:r>
            <a:r>
              <a:rPr lang="zh-CN" altLang="en-US" sz="800"/>
              <a:t>踏莎行</a:t>
            </a:r>
            <a:r>
              <a:rPr lang="en-US" altLang="zh-CN" sz="800"/>
              <a:t>·</a:t>
            </a:r>
            <a:r>
              <a:rPr lang="zh-CN" altLang="en-US" sz="800"/>
              <a:t>郴州旅舍</a:t>
            </a:r>
            <a:r>
              <a:rPr lang="en-US" altLang="zh-CN" sz="800"/>
              <a:t>》</a:t>
            </a:r>
            <a:r>
              <a:rPr lang="zh-CN" altLang="en-US" sz="800"/>
              <a:t>中的“月迷津渡”就有这个津。如果大家了解天津得名的由来就是因为明朝燕王朱棣在此地渡河夺了天下，故定名“天津”，意为“天子渡河的地方”，那就更简单了。</a:t>
            </a:r>
          </a:p>
          <a:p>
            <a:pPr lvl="0">
              <a:lnSpc>
                <a:spcPct val="80000"/>
              </a:lnSpc>
            </a:pPr>
            <a:r>
              <a:rPr lang="zh-CN" altLang="en-US" sz="800"/>
              <a:t>比较复杂的是第</a:t>
            </a:r>
            <a:r>
              <a:rPr lang="en-US" altLang="zh-CN" sz="800"/>
              <a:t>16</a:t>
            </a:r>
            <a:r>
              <a:rPr lang="zh-CN" altLang="en-US" sz="800"/>
              <a:t>题。</a:t>
            </a:r>
          </a:p>
          <a:p>
            <a:pPr lvl="0">
              <a:lnSpc>
                <a:spcPct val="80000"/>
              </a:lnSpc>
            </a:pPr>
            <a:r>
              <a:rPr lang="en-US" altLang="zh-CN" sz="800"/>
              <a:t>16</a:t>
            </a:r>
            <a:r>
              <a:rPr lang="zh-CN" altLang="en-US" sz="800"/>
              <a:t>．从情景关系的角度，赏析本诗前两联是如何表达作者情感的。（</a:t>
            </a:r>
            <a:r>
              <a:rPr lang="en-US" altLang="zh-CN" sz="800"/>
              <a:t>4</a:t>
            </a:r>
            <a:r>
              <a:rPr lang="zh-CN" altLang="en-US" sz="800"/>
              <a:t>分）</a:t>
            </a:r>
          </a:p>
          <a:p>
            <a:pPr lvl="0">
              <a:lnSpc>
                <a:spcPct val="80000"/>
              </a:lnSpc>
            </a:pPr>
            <a:r>
              <a:rPr lang="zh-CN" altLang="en-US" sz="800"/>
              <a:t>新浪答案</a:t>
            </a:r>
          </a:p>
          <a:p>
            <a:pPr lvl="0">
              <a:lnSpc>
                <a:spcPct val="80000"/>
              </a:lnSpc>
            </a:pPr>
            <a:r>
              <a:rPr lang="zh-CN" altLang="en-US" sz="800"/>
              <a:t>本诗首联描绘了树木繁茂、落霞与夕阳交相辉映的春江晚景，色彩艳丽，含蓄地传达出作者喜悦的心情。颔联则直接抒发作者在征路上见到美景时喜出望外的心情。两联景中有情，情中有景，情景交融。</a:t>
            </a:r>
          </a:p>
          <a:p>
            <a:pPr lvl="0">
              <a:lnSpc>
                <a:spcPct val="80000"/>
              </a:lnSpc>
            </a:pPr>
            <a:r>
              <a:rPr lang="zh-CN" altLang="en-US" sz="800"/>
              <a:t>春江晚景</a:t>
            </a:r>
          </a:p>
          <a:p>
            <a:pPr lvl="0">
              <a:lnSpc>
                <a:spcPct val="80000"/>
              </a:lnSpc>
            </a:pPr>
            <a:r>
              <a:rPr lang="zh-CN" altLang="en-US" sz="800"/>
              <a:t>张九龄</a:t>
            </a:r>
          </a:p>
          <a:p>
            <a:pPr lvl="0">
              <a:lnSpc>
                <a:spcPct val="80000"/>
              </a:lnSpc>
            </a:pPr>
            <a:r>
              <a:rPr lang="zh-CN" altLang="en-US" sz="800"/>
              <a:t>江林皆秀发，云日复相鲜。</a:t>
            </a:r>
          </a:p>
          <a:p>
            <a:pPr lvl="0">
              <a:lnSpc>
                <a:spcPct val="80000"/>
              </a:lnSpc>
            </a:pPr>
            <a:r>
              <a:rPr lang="en-US" altLang="zh-CN" sz="800"/>
              <a:t>    </a:t>
            </a:r>
            <a:r>
              <a:rPr lang="zh-CN" altLang="en-US" sz="800"/>
              <a:t>征路那</a:t>
            </a:r>
            <a:r>
              <a:rPr lang="en-US" altLang="zh-CN" sz="800"/>
              <a:t>①</a:t>
            </a:r>
            <a:r>
              <a:rPr lang="zh-CN" altLang="en-US" sz="800"/>
              <a:t>逢此，春心益渺然</a:t>
            </a:r>
            <a:r>
              <a:rPr lang="en-US" altLang="zh-CN" sz="800"/>
              <a:t>②</a:t>
            </a:r>
            <a:r>
              <a:rPr lang="zh-CN" altLang="en-US" sz="800"/>
              <a:t>。</a:t>
            </a:r>
          </a:p>
          <a:p>
            <a:pPr lvl="0">
              <a:lnSpc>
                <a:spcPct val="80000"/>
              </a:lnSpc>
            </a:pPr>
            <a:r>
              <a:rPr lang="zh-CN" altLang="en-US" sz="800"/>
              <a:t>兴来只自得，佳处莫能传。</a:t>
            </a:r>
          </a:p>
          <a:p>
            <a:pPr lvl="0">
              <a:lnSpc>
                <a:spcPct val="80000"/>
              </a:lnSpc>
            </a:pPr>
            <a:r>
              <a:rPr lang="zh-CN" altLang="en-US" sz="800"/>
              <a:t>薄暮津亭下，余花满客船。</a:t>
            </a:r>
          </a:p>
          <a:p>
            <a:pPr lvl="0">
              <a:lnSpc>
                <a:spcPct val="80000"/>
              </a:lnSpc>
            </a:pPr>
            <a:r>
              <a:rPr lang="zh-CN" altLang="en-US" sz="800"/>
              <a:t>【注】</a:t>
            </a:r>
            <a:r>
              <a:rPr lang="en-US" altLang="zh-CN" sz="800"/>
              <a:t>①</a:t>
            </a:r>
            <a:r>
              <a:rPr lang="zh-CN" altLang="en-US" sz="800"/>
              <a:t>那：同“哪”。</a:t>
            </a:r>
            <a:r>
              <a:rPr lang="en-US" altLang="zh-CN" sz="800"/>
              <a:t>②</a:t>
            </a:r>
            <a:r>
              <a:rPr lang="zh-CN" altLang="en-US" sz="800"/>
              <a:t>渺然：广阔辽远的样子。</a:t>
            </a:r>
          </a:p>
          <a:p>
            <a:pPr lvl="0">
              <a:lnSpc>
                <a:spcPct val="80000"/>
              </a:lnSpc>
            </a:pPr>
            <a:r>
              <a:rPr lang="zh-CN" altLang="en-US" sz="800"/>
              <a:t>因为前两联一是写实景，一是抒感慨，所以共三句的答案是这样组成的</a:t>
            </a:r>
          </a:p>
          <a:p>
            <a:pPr lvl="0">
              <a:lnSpc>
                <a:spcPct val="80000"/>
              </a:lnSpc>
            </a:pPr>
            <a:r>
              <a:rPr lang="zh-CN" altLang="en-US" sz="800"/>
              <a:t>答案第一句，先翻译描述第一联的景色</a:t>
            </a:r>
            <a:r>
              <a:rPr lang="en-US" altLang="zh-CN" sz="800"/>
              <a:t>+</a:t>
            </a:r>
            <a:r>
              <a:rPr lang="zh-CN" altLang="en-US" sz="800"/>
              <a:t>含蓄传达的心情</a:t>
            </a:r>
          </a:p>
          <a:p>
            <a:pPr lvl="0">
              <a:lnSpc>
                <a:spcPct val="80000"/>
              </a:lnSpc>
            </a:pPr>
            <a:r>
              <a:rPr lang="zh-CN" altLang="en-US" sz="800"/>
              <a:t>答案第二句，直接抒发了作者</a:t>
            </a:r>
            <a:r>
              <a:rPr lang="en-US" altLang="zh-CN" sz="800"/>
              <a:t>……  </a:t>
            </a:r>
            <a:r>
              <a:rPr lang="zh-CN" altLang="en-US" sz="800"/>
              <a:t>心情</a:t>
            </a:r>
          </a:p>
          <a:p>
            <a:pPr lvl="0">
              <a:lnSpc>
                <a:spcPct val="80000"/>
              </a:lnSpc>
            </a:pPr>
            <a:r>
              <a:rPr lang="zh-CN" altLang="en-US" sz="800"/>
              <a:t>答案第三句，景情关系经常用的套话“景中有情、情中有景，情景交融”。</a:t>
            </a:r>
          </a:p>
          <a:p>
            <a:pPr lvl="0">
              <a:lnSpc>
                <a:spcPct val="80000"/>
              </a:lnSpc>
            </a:pPr>
            <a:r>
              <a:rPr lang="zh-CN" altLang="en-US" sz="800"/>
              <a:t>树木繁茂从何得来？就从“秀发”中来。</a:t>
            </a:r>
          </a:p>
          <a:p>
            <a:pPr lvl="0">
              <a:lnSpc>
                <a:spcPct val="80000"/>
              </a:lnSpc>
            </a:pPr>
            <a:r>
              <a:rPr lang="zh-CN" altLang="en-US" sz="800"/>
              <a:t>我对答案用“喜出望外的心情”来表述张九龄看见此美景的心情表示不太同意，张九龄几乎所有的诗歌都是比较含蓄深广的，喜出望外是什么意境？是“一日看尽长安花”，是“白日放歌须纵酒，青春做伴好还乡”。</a:t>
            </a:r>
          </a:p>
          <a:p>
            <a:pPr lvl="0">
              <a:lnSpc>
                <a:spcPct val="80000"/>
              </a:lnSpc>
            </a:pPr>
            <a:r>
              <a:rPr lang="zh-CN" altLang="en-US" sz="800"/>
              <a:t>“征路那逢此，春心益渺然”是一种淡淡悠远的意外收获，久在宦途身经大唐盛世的唐朝高官张九龄又怎么会因为看见一些林木繁茂、春江晚霞之景就喜出望外了呢？这也太浅薄了，太小儿态了。</a:t>
            </a:r>
          </a:p>
          <a:p>
            <a:pPr lvl="0">
              <a:lnSpc>
                <a:spcPct val="80000"/>
              </a:lnSpc>
            </a:pPr>
            <a:r>
              <a:rPr lang="zh-CN" altLang="en-US" sz="800"/>
              <a:t>只能说这一路春天傍晚美丽江景平静了他的心情，放飞了他的思绪，让他的心胸与这长长久久，年复一年的四季轮转、山水风光一样，更加地高远清澹，超脱凡尘罢了。</a:t>
            </a:r>
          </a:p>
        </p:txBody>
      </p:sp>
      <p:sp>
        <p:nvSpPr>
          <p:cNvPr id="55299"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27</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385" name="幻灯片图像占位符 122881"/>
          <p:cNvSpPr>
            <a:spLocks noGrp="1" noRot="1" noChangeAspect="1" noTextEdit="1"/>
          </p:cNvSpPr>
          <p:nvPr>
            <p:ph type="sldImg"/>
          </p:nvPr>
        </p:nvSpPr>
        <p:spPr/>
      </p:sp>
      <p:sp>
        <p:nvSpPr>
          <p:cNvPr id="16386" name="文本占位符 122882"/>
          <p:cNvSpPr>
            <a:spLocks noGrp="1"/>
          </p:cNvSpPr>
          <p:nvPr>
            <p:ph type="body" idx="1"/>
          </p:nvPr>
        </p:nvSpPr>
        <p:spPr/>
        <p:txBody>
          <a:bodyPr anchor="t"/>
          <a:lstStyle/>
          <a:p>
            <a:pPr lvl="0"/>
            <a:endParaRPr lang="zh-CN" altLang="en-US"/>
          </a:p>
        </p:txBody>
      </p:sp>
      <p:sp>
        <p:nvSpPr>
          <p:cNvPr id="16387"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40</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0481" name="幻灯片图像占位符 113665"/>
          <p:cNvSpPr>
            <a:spLocks noGrp="1" noRot="1" noChangeAspect="1" noTextEdit="1"/>
          </p:cNvSpPr>
          <p:nvPr>
            <p:ph type="sldImg"/>
          </p:nvPr>
        </p:nvSpPr>
        <p:spPr/>
      </p:sp>
      <p:sp>
        <p:nvSpPr>
          <p:cNvPr id="20482" name="文本占位符 113666"/>
          <p:cNvSpPr>
            <a:spLocks noGrp="1"/>
          </p:cNvSpPr>
          <p:nvPr>
            <p:ph type="body" idx="1"/>
          </p:nvPr>
        </p:nvSpPr>
        <p:spPr/>
        <p:txBody>
          <a:bodyPr anchor="t"/>
          <a:lstStyle/>
          <a:p>
            <a:pPr lvl="0"/>
            <a:r>
              <a:rPr lang="zh-CN" altLang="en-US" b="1">
                <a:solidFill>
                  <a:schemeClr val="bg1"/>
                </a:solidFill>
              </a:rPr>
              <a:t>玉殿虚无野寺中 杜甫</a:t>
            </a:r>
          </a:p>
          <a:p>
            <a:pPr lvl="0"/>
            <a:r>
              <a:rPr lang="zh-CN" altLang="en-US" b="1">
                <a:solidFill>
                  <a:schemeClr val="bg1"/>
                </a:solidFill>
              </a:rPr>
              <a:t>关城树色催寒近 李颀</a:t>
            </a:r>
          </a:p>
          <a:p>
            <a:pPr lvl="0"/>
            <a:r>
              <a:rPr lang="zh-CN" altLang="en-US" b="1">
                <a:solidFill>
                  <a:schemeClr val="bg1"/>
                </a:solidFill>
              </a:rPr>
              <a:t>宋祁《落花》“沧海客归珠有泪,章台人去骨遗香”</a:t>
            </a:r>
          </a:p>
        </p:txBody>
      </p:sp>
      <p:sp>
        <p:nvSpPr>
          <p:cNvPr id="20483"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41</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16737"/>
          <p:cNvSpPr>
            <a:spLocks noGrp="1" noRot="1" noChangeAspect="1" noTextEdit="1"/>
          </p:cNvSpPr>
          <p:nvPr>
            <p:ph type="sldImg"/>
          </p:nvPr>
        </p:nvSpPr>
        <p:spPr/>
      </p:sp>
      <p:sp>
        <p:nvSpPr>
          <p:cNvPr id="22530" name="文本占位符 116738"/>
          <p:cNvSpPr>
            <a:spLocks noGrp="1"/>
          </p:cNvSpPr>
          <p:nvPr>
            <p:ph type="body" idx="1"/>
          </p:nvPr>
        </p:nvSpPr>
        <p:spPr/>
        <p:txBody>
          <a:bodyPr anchor="t"/>
          <a:lstStyle/>
          <a:p>
            <a:pPr lvl="0"/>
            <a:r>
              <a:rPr lang="zh-CN" altLang="en-US"/>
              <a:t>比红儿诗</a:t>
            </a:r>
            <a:r>
              <a:rPr lang="en-US" altLang="zh-CN"/>
              <a:t>,</a:t>
            </a:r>
            <a:r>
              <a:rPr lang="zh-CN" altLang="en-US"/>
              <a:t>唐代后期诗人罗虬的代表作  就是说浅红色的桃花在墙头上,没有风吹也可闻到桃花的香味。</a:t>
            </a:r>
          </a:p>
          <a:p>
            <a:pPr lvl="0"/>
            <a:r>
              <a:rPr lang="zh-CN" altLang="en-US">
                <a:solidFill>
                  <a:schemeClr val="bg1"/>
                </a:solidFill>
              </a:rPr>
              <a:t>禊</a:t>
            </a:r>
            <a:r>
              <a:rPr lang="en-US" altLang="zh-CN" err="1">
                <a:solidFill>
                  <a:schemeClr val="bg1"/>
                </a:solidFill>
              </a:rPr>
              <a:t>xì  </a:t>
            </a:r>
            <a:endParaRPr lang="zh-CN" altLang="en-US" b="1">
              <a:solidFill>
                <a:schemeClr val="bg1"/>
              </a:solidFill>
            </a:endParaRPr>
          </a:p>
        </p:txBody>
      </p:sp>
      <p:sp>
        <p:nvSpPr>
          <p:cNvPr id="22531"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42</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4577" name="幻灯片图像占位符 118785"/>
          <p:cNvSpPr>
            <a:spLocks noGrp="1" noRot="1" noChangeAspect="1" noTextEdit="1"/>
          </p:cNvSpPr>
          <p:nvPr>
            <p:ph type="sldImg"/>
          </p:nvPr>
        </p:nvSpPr>
        <p:spPr/>
      </p:sp>
      <p:sp>
        <p:nvSpPr>
          <p:cNvPr id="24578" name="文本占位符 118786"/>
          <p:cNvSpPr>
            <a:spLocks noGrp="1"/>
          </p:cNvSpPr>
          <p:nvPr>
            <p:ph type="body" idx="1"/>
          </p:nvPr>
        </p:nvSpPr>
        <p:spPr/>
        <p:txBody>
          <a:bodyPr anchor="t"/>
          <a:lstStyle/>
          <a:p>
            <a:pPr lvl="0"/>
            <a:r>
              <a:rPr lang="en-US" altLang="zh-CN"/>
              <a:t>《</a:t>
            </a:r>
            <a:r>
              <a:rPr lang="zh-CN" altLang="en-US"/>
              <a:t>江上吟 </a:t>
            </a:r>
            <a:r>
              <a:rPr lang="en-US" altLang="zh-CN"/>
              <a:t>》</a:t>
            </a:r>
            <a:r>
              <a:rPr lang="zh-CN" altLang="en-US"/>
              <a:t>是</a:t>
            </a:r>
            <a:r>
              <a:rPr lang="zh-CN" altLang="en-US">
                <a:hlinkClick r:id="rId3"/>
              </a:rPr>
              <a:t>唐代</a:t>
            </a:r>
            <a:r>
              <a:rPr lang="zh-CN" altLang="en-US"/>
              <a:t>伟大诗人李白的作品 </a:t>
            </a:r>
          </a:p>
          <a:p>
            <a:pPr lvl="0"/>
            <a:r>
              <a:rPr lang="zh-CN" altLang="en-US"/>
              <a:t>可以：可以用来。兴：指培养丰富的想象、联想能力。观</a:t>
            </a:r>
            <a:r>
              <a:rPr lang="en-US" altLang="zh-CN"/>
              <a:t>:</a:t>
            </a:r>
            <a:r>
              <a:rPr lang="zh-CN" altLang="en-US"/>
              <a:t>指提高观察事物的能力。群：指养成联系群众，亲和他人的能力。怨</a:t>
            </a:r>
            <a:r>
              <a:rPr lang="en-US" altLang="zh-CN"/>
              <a:t>:</a:t>
            </a:r>
            <a:r>
              <a:rPr lang="zh-CN" altLang="en-US"/>
              <a:t>指学习讥讽、怨刺的方法。 </a:t>
            </a:r>
          </a:p>
        </p:txBody>
      </p:sp>
      <p:sp>
        <p:nvSpPr>
          <p:cNvPr id="24579"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43</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6625" name="幻灯片图像占位符 141313"/>
          <p:cNvSpPr>
            <a:spLocks noGrp="1" noRot="1" noChangeAspect="1" noTextEdit="1"/>
          </p:cNvSpPr>
          <p:nvPr>
            <p:ph type="sldImg"/>
          </p:nvPr>
        </p:nvSpPr>
        <p:spPr/>
      </p:sp>
      <p:sp>
        <p:nvSpPr>
          <p:cNvPr id="26626" name="文本占位符 141314"/>
          <p:cNvSpPr>
            <a:spLocks noGrp="1"/>
          </p:cNvSpPr>
          <p:nvPr>
            <p:ph type="body" idx="1"/>
          </p:nvPr>
        </p:nvSpPr>
        <p:spPr/>
        <p:txBody>
          <a:bodyPr anchor="t"/>
          <a:lstStyle/>
          <a:p>
            <a:pPr lvl="0">
              <a:lnSpc>
                <a:spcPct val="90000"/>
              </a:lnSpc>
            </a:pPr>
            <a:r>
              <a:rPr lang="en-US" altLang="zh-CN" sz="1000"/>
              <a:t>(1)</a:t>
            </a:r>
            <a:r>
              <a:rPr lang="zh-CN" altLang="en-US" sz="1000"/>
              <a:t>好</a:t>
            </a:r>
            <a:r>
              <a:rPr lang="en-US" altLang="zh-CN" sz="1000"/>
              <a:t>:</a:t>
            </a:r>
            <a:r>
              <a:rPr lang="zh-CN" altLang="en-US" sz="1000"/>
              <a:t>喜好，流行。</a:t>
            </a:r>
          </a:p>
          <a:p>
            <a:pPr lvl="0">
              <a:lnSpc>
                <a:spcPct val="90000"/>
              </a:lnSpc>
            </a:pPr>
            <a:r>
              <a:rPr lang="en-US" altLang="zh-CN" sz="1000"/>
              <a:t>(2)</a:t>
            </a:r>
            <a:r>
              <a:rPr lang="zh-CN" altLang="en-US" sz="1000"/>
              <a:t>高髻</a:t>
            </a:r>
            <a:r>
              <a:rPr lang="en-US" altLang="zh-CN" sz="1000"/>
              <a:t>:</a:t>
            </a:r>
            <a:r>
              <a:rPr lang="zh-CN" altLang="en-US" sz="1000"/>
              <a:t>高高的发结。</a:t>
            </a:r>
          </a:p>
          <a:p>
            <a:pPr lvl="0">
              <a:lnSpc>
                <a:spcPct val="90000"/>
              </a:lnSpc>
            </a:pPr>
            <a:r>
              <a:rPr lang="en-US" altLang="zh-CN" sz="1000"/>
              <a:t>(3)</a:t>
            </a:r>
            <a:r>
              <a:rPr lang="zh-CN" altLang="en-US" sz="1000"/>
              <a:t>广眉</a:t>
            </a:r>
            <a:r>
              <a:rPr lang="en-US" altLang="zh-CN" sz="1000"/>
              <a:t>:</a:t>
            </a:r>
            <a:r>
              <a:rPr lang="zh-CN" altLang="en-US" sz="1000"/>
              <a:t>宽眉。</a:t>
            </a:r>
          </a:p>
          <a:p>
            <a:pPr lvl="0">
              <a:lnSpc>
                <a:spcPct val="90000"/>
              </a:lnSpc>
            </a:pPr>
            <a:r>
              <a:rPr lang="en-US" altLang="zh-CN" sz="1000"/>
              <a:t>(4)</a:t>
            </a:r>
            <a:r>
              <a:rPr lang="zh-CN" altLang="en-US" sz="1000"/>
              <a:t>且</a:t>
            </a:r>
            <a:r>
              <a:rPr lang="en-US" altLang="zh-CN" sz="1000"/>
              <a:t>:</a:t>
            </a:r>
            <a:r>
              <a:rPr lang="zh-CN" altLang="en-US" sz="1000"/>
              <a:t>将、马上。牛额</a:t>
            </a:r>
            <a:r>
              <a:rPr lang="en-US" altLang="zh-CN" sz="1000"/>
              <a:t>:</a:t>
            </a:r>
            <a:r>
              <a:rPr lang="zh-CN" altLang="en-US" sz="1000"/>
              <a:t>半个额头。</a:t>
            </a:r>
          </a:p>
          <a:p>
            <a:pPr lvl="0">
              <a:lnSpc>
                <a:spcPct val="90000"/>
              </a:lnSpc>
            </a:pPr>
            <a:r>
              <a:rPr lang="en-US" altLang="zh-CN" sz="1000"/>
              <a:t>(5)</a:t>
            </a:r>
            <a:r>
              <a:rPr lang="zh-CN" altLang="en-US" sz="1000"/>
              <a:t>大袖</a:t>
            </a:r>
            <a:r>
              <a:rPr lang="en-US" altLang="zh-CN" sz="1000"/>
              <a:t>:</a:t>
            </a:r>
            <a:r>
              <a:rPr lang="zh-CN" altLang="en-US" sz="1000"/>
              <a:t>宽大的衣袖。</a:t>
            </a:r>
          </a:p>
          <a:p>
            <a:pPr lvl="0">
              <a:lnSpc>
                <a:spcPct val="90000"/>
              </a:lnSpc>
            </a:pPr>
            <a:r>
              <a:rPr lang="en-US" altLang="zh-CN" sz="1000"/>
              <a:t>(6)</a:t>
            </a:r>
            <a:r>
              <a:rPr lang="zh-CN" altLang="en-US" sz="1000"/>
              <a:t>全匹帛</a:t>
            </a:r>
            <a:r>
              <a:rPr lang="en-US" altLang="zh-CN" sz="1000"/>
              <a:t>:</a:t>
            </a:r>
            <a:r>
              <a:rPr lang="zh-CN" altLang="en-US" sz="1000"/>
              <a:t>整匹的帛。帛</a:t>
            </a:r>
            <a:r>
              <a:rPr lang="en-US" altLang="zh-CN" sz="1000"/>
              <a:t>:</a:t>
            </a:r>
            <a:r>
              <a:rPr lang="zh-CN" altLang="en-US" sz="1000"/>
              <a:t>绸、缎一类</a:t>
            </a:r>
            <a:r>
              <a:rPr lang="zh-CN" altLang="en-US" sz="1000">
                <a:hlinkClick r:id="rId3"/>
              </a:rPr>
              <a:t>丝织品</a:t>
            </a:r>
            <a:r>
              <a:rPr lang="zh-CN" altLang="en-US" sz="1000"/>
              <a:t>的总称。</a:t>
            </a:r>
            <a:endParaRPr lang="zh-CN" altLang="en-US" sz="1000">
              <a:hlinkClick/>
            </a:endParaRPr>
          </a:p>
          <a:p>
            <a:pPr lvl="0">
              <a:lnSpc>
                <a:spcPct val="90000"/>
              </a:lnSpc>
            </a:pPr>
            <a:r>
              <a:rPr lang="zh-CN" altLang="en-US" sz="1000">
                <a:hlinkClick/>
              </a:rPr>
              <a:t>折叠</a:t>
            </a:r>
            <a:r>
              <a:rPr lang="zh-CN" altLang="en-US" sz="1000"/>
              <a:t>作品译文</a:t>
            </a:r>
          </a:p>
          <a:p>
            <a:pPr lvl="0">
              <a:lnSpc>
                <a:spcPct val="90000"/>
              </a:lnSpc>
            </a:pPr>
            <a:r>
              <a:rPr lang="zh-CN" altLang="en-US" sz="1000"/>
              <a:t>城里流行高</a:t>
            </a:r>
            <a:r>
              <a:rPr lang="zh-CN" altLang="en-US" sz="1000">
                <a:hlinkClick r:id="rId4"/>
              </a:rPr>
              <a:t>发髻</a:t>
            </a:r>
            <a:r>
              <a:rPr lang="zh-CN" altLang="en-US" sz="1000"/>
              <a:t>，天下人发髻高一尺。</a:t>
            </a:r>
          </a:p>
          <a:p>
            <a:pPr lvl="0">
              <a:lnSpc>
                <a:spcPct val="90000"/>
              </a:lnSpc>
            </a:pPr>
            <a:r>
              <a:rPr lang="zh-CN" altLang="en-US" sz="1000"/>
              <a:t>城里流行长眉毛，天下人画眉半个额头。</a:t>
            </a:r>
          </a:p>
          <a:p>
            <a:pPr lvl="0">
              <a:lnSpc>
                <a:spcPct val="90000"/>
              </a:lnSpc>
            </a:pPr>
            <a:r>
              <a:rPr lang="zh-CN" altLang="en-US" sz="1000"/>
              <a:t>城里流行大袖子，天下人就用整匹布做。今译：都城里爱好高髻，外地便把得发髻绾得高达一尺。指上有所好，</a:t>
            </a:r>
            <a:br>
              <a:rPr lang="zh-CN" altLang="en-US" sz="1000"/>
            </a:br>
            <a:r>
              <a:rPr lang="zh-CN" altLang="en-US" sz="1000"/>
              <a:t>下必效仿，而且必定过火。</a:t>
            </a:r>
            <a:br>
              <a:rPr lang="zh-CN" altLang="en-US" sz="1000"/>
            </a:br>
            <a:r>
              <a:rPr lang="en-US" altLang="zh-CN" sz="1000"/>
              <a:t>  </a:t>
            </a:r>
            <a:r>
              <a:rPr lang="zh-CN" altLang="en-US" sz="1000"/>
              <a:t>全文：“城中好高臀，四方高一尺；城中好广眉，四方且半额；城中好大袖，四方全匹帛”</a:t>
            </a:r>
            <a:br>
              <a:rPr lang="zh-CN" altLang="en-US" sz="1000"/>
            </a:br>
            <a:br>
              <a:rPr lang="zh-CN" altLang="en-US" sz="1000"/>
            </a:br>
            <a:r>
              <a:rPr lang="zh-CN" altLang="en-US" sz="1000"/>
              <a:t>这是</a:t>
            </a:r>
            <a:r>
              <a:rPr lang="en-US" altLang="zh-CN" sz="1000"/>
              <a:t>《</a:t>
            </a:r>
            <a:r>
              <a:rPr lang="zh-CN" altLang="en-US" sz="1000"/>
              <a:t>乐府诗集</a:t>
            </a:r>
            <a:r>
              <a:rPr lang="en-US" altLang="zh-CN" sz="1000"/>
              <a:t>》《</a:t>
            </a:r>
            <a:r>
              <a:rPr lang="zh-CN" altLang="en-US" sz="1000"/>
              <a:t>杂歌谣辞</a:t>
            </a:r>
            <a:r>
              <a:rPr lang="en-US" altLang="zh-CN" sz="1000"/>
              <a:t>·</a:t>
            </a:r>
            <a:r>
              <a:rPr lang="zh-CN" altLang="en-US" sz="1000"/>
              <a:t>谣辞</a:t>
            </a:r>
            <a:r>
              <a:rPr lang="en-US" altLang="zh-CN" sz="1000"/>
              <a:t>》</a:t>
            </a:r>
            <a:r>
              <a:rPr lang="zh-CN" altLang="en-US" sz="1000"/>
              <a:t>中的一首。</a:t>
            </a:r>
            <a:r>
              <a:rPr lang="en-US" altLang="zh-CN" sz="1000"/>
              <a:t>《</a:t>
            </a:r>
            <a:r>
              <a:rPr lang="zh-CN" altLang="en-US" sz="1000"/>
              <a:t>乐府诗集</a:t>
            </a:r>
            <a:r>
              <a:rPr lang="en-US" altLang="zh-CN" sz="1000"/>
              <a:t>》</a:t>
            </a:r>
            <a:r>
              <a:rPr lang="zh-CN" altLang="en-US" sz="1000"/>
              <a:t>是宋人郭茂倩编辑的一部乐府诗歌总集。乐府原是汉代音乐宫署的名称。</a:t>
            </a:r>
            <a:r>
              <a:rPr lang="en-US" altLang="zh-CN" sz="1000"/>
              <a:t>  《</a:t>
            </a:r>
            <a:r>
              <a:rPr lang="zh-CN" altLang="en-US" sz="1000"/>
              <a:t>城中谣</a:t>
            </a:r>
            <a:r>
              <a:rPr lang="en-US" altLang="zh-CN" sz="1000"/>
              <a:t>》</a:t>
            </a:r>
            <a:r>
              <a:rPr lang="zh-CN" altLang="en-US" sz="1000"/>
              <a:t>：</a:t>
            </a:r>
            <a:r>
              <a:rPr lang="en-US" altLang="zh-CN" sz="1000"/>
              <a:t>《</a:t>
            </a:r>
            <a:r>
              <a:rPr lang="zh-CN" altLang="en-US" sz="1000"/>
              <a:t>后汉书</a:t>
            </a:r>
            <a:r>
              <a:rPr lang="en-US" altLang="zh-CN" sz="1000"/>
              <a:t>·</a:t>
            </a:r>
            <a:r>
              <a:rPr lang="zh-CN" altLang="en-US" sz="1000"/>
              <a:t>马廖传</a:t>
            </a:r>
            <a:r>
              <a:rPr lang="en-US" altLang="zh-CN" sz="1000"/>
              <a:t>》</a:t>
            </a:r>
            <a:r>
              <a:rPr lang="zh-CN" altLang="en-US" sz="1000"/>
              <a:t>记载，马廖在上疏中，为阐述改变社会风气的重要性，引用的“长安语”，就是这首</a:t>
            </a:r>
            <a:r>
              <a:rPr lang="en-US" altLang="zh-CN" sz="1000"/>
              <a:t>《</a:t>
            </a:r>
            <a:r>
              <a:rPr lang="zh-CN" altLang="en-US" sz="1000"/>
              <a:t>城中谣</a:t>
            </a:r>
            <a:r>
              <a:rPr lang="en-US" altLang="zh-CN" sz="1000"/>
              <a:t>》</a:t>
            </a:r>
            <a:r>
              <a:rPr lang="zh-CN" altLang="en-US" sz="1000"/>
              <a:t>。 </a:t>
            </a:r>
          </a:p>
          <a:p>
            <a:pPr lvl="0">
              <a:lnSpc>
                <a:spcPct val="90000"/>
              </a:lnSpc>
            </a:pPr>
            <a:r>
              <a:rPr lang="zh-CN" altLang="en-US" sz="1000"/>
              <a:t>风行草偃 偃：倒伏。风一吹草就倒下。比喻道德文教的感化人。 </a:t>
            </a:r>
          </a:p>
          <a:p>
            <a:pPr lvl="0">
              <a:lnSpc>
                <a:spcPct val="90000"/>
              </a:lnSpc>
            </a:pPr>
            <a:r>
              <a:rPr lang="zh-CN" altLang="en-US" sz="1000"/>
              <a:t>（</a:t>
            </a:r>
            <a:r>
              <a:rPr lang="en-US" altLang="zh-CN" sz="1000"/>
              <a:t>《</a:t>
            </a:r>
            <a:r>
              <a:rPr lang="zh-CN" altLang="en-US" sz="1000"/>
              <a:t>城中谣</a:t>
            </a:r>
            <a:r>
              <a:rPr lang="en-US" altLang="zh-CN" sz="1000"/>
              <a:t>》</a:t>
            </a:r>
            <a:r>
              <a:rPr lang="zh-CN" altLang="en-US" sz="1000"/>
              <a:t>，原载</a:t>
            </a:r>
            <a:r>
              <a:rPr lang="en-US" altLang="zh-CN" sz="1000"/>
              <a:t>《</a:t>
            </a:r>
            <a:r>
              <a:rPr lang="zh-CN" altLang="en-US" sz="1000"/>
              <a:t>后汉书</a:t>
            </a:r>
            <a:r>
              <a:rPr lang="en-US" altLang="zh-CN" sz="1000"/>
              <a:t>·</a:t>
            </a:r>
            <a:r>
              <a:rPr lang="zh-CN" altLang="en-US" sz="1000"/>
              <a:t>马瘳传</a:t>
            </a:r>
            <a:r>
              <a:rPr lang="en-US" altLang="zh-CN" sz="1000"/>
              <a:t>》</a:t>
            </a:r>
            <a:r>
              <a:rPr lang="zh-CN" altLang="en-US" sz="1000"/>
              <a:t>，</a:t>
            </a:r>
            <a:r>
              <a:rPr lang="en-US" altLang="zh-CN" sz="1000"/>
              <a:t>《</a:t>
            </a:r>
            <a:r>
              <a:rPr lang="zh-CN" altLang="en-US" sz="1000"/>
              <a:t>玉台新咏</a:t>
            </a:r>
            <a:r>
              <a:rPr lang="en-US" altLang="zh-CN" sz="1000"/>
              <a:t>》</a:t>
            </a:r>
            <a:r>
              <a:rPr lang="zh-CN" altLang="en-US" sz="1000"/>
              <a:t>收录此诗，题为</a:t>
            </a:r>
            <a:r>
              <a:rPr lang="en-US" altLang="zh-CN" sz="1000"/>
              <a:t>《</a:t>
            </a:r>
            <a:r>
              <a:rPr lang="zh-CN" altLang="en-US" sz="1000"/>
              <a:t>童谣歌</a:t>
            </a:r>
            <a:r>
              <a:rPr lang="en-US" altLang="zh-CN" sz="1000"/>
              <a:t>》</a:t>
            </a:r>
            <a:r>
              <a:rPr lang="zh-CN" altLang="en-US" sz="1000"/>
              <a:t>，</a:t>
            </a:r>
            <a:r>
              <a:rPr lang="en-US" altLang="zh-CN" sz="1000"/>
              <a:t>《</a:t>
            </a:r>
            <a:r>
              <a:rPr lang="zh-CN" altLang="en-US" sz="1000"/>
              <a:t>乐府诗集</a:t>
            </a:r>
            <a:r>
              <a:rPr lang="en-US" altLang="zh-CN" sz="1000"/>
              <a:t>》</a:t>
            </a:r>
            <a:r>
              <a:rPr lang="zh-CN" altLang="en-US" sz="1000"/>
              <a:t>收入</a:t>
            </a:r>
            <a:r>
              <a:rPr lang="en-US" altLang="zh-CN" sz="1000"/>
              <a:t>《</a:t>
            </a:r>
            <a:r>
              <a:rPr lang="zh-CN" altLang="en-US" sz="1000"/>
              <a:t>杂歌谣辞</a:t>
            </a:r>
            <a:r>
              <a:rPr lang="en-US" altLang="zh-CN" sz="1000"/>
              <a:t>》</a:t>
            </a:r>
            <a:r>
              <a:rPr lang="zh-CN" altLang="en-US" sz="1000"/>
              <a:t>，题为</a:t>
            </a:r>
            <a:r>
              <a:rPr lang="en-US" altLang="zh-CN" sz="1000"/>
              <a:t>《</a:t>
            </a:r>
            <a:r>
              <a:rPr lang="zh-CN" altLang="en-US" sz="1000"/>
              <a:t>城中谣</a:t>
            </a:r>
            <a:r>
              <a:rPr lang="en-US" altLang="zh-CN" sz="1000"/>
              <a:t>》</a:t>
            </a:r>
            <a:r>
              <a:rPr lang="zh-CN" altLang="en-US" sz="1000"/>
              <a:t>。马廖</a:t>
            </a:r>
            <a:r>
              <a:rPr lang="en-US" altLang="zh-CN" sz="1000"/>
              <a:t>(</a:t>
            </a:r>
            <a:r>
              <a:rPr lang="zh-CN" altLang="en-US" sz="1000"/>
              <a:t>东汉初年人，马援子</a:t>
            </a:r>
            <a:r>
              <a:rPr lang="en-US" altLang="zh-CN" sz="1000"/>
              <a:t>)</a:t>
            </a:r>
            <a:r>
              <a:rPr lang="zh-CN" altLang="en-US" sz="1000"/>
              <a:t>鉴于“改政移风，必有其本”，“吏不奉法，良由慢起京师”，因引录这则谣辞作喻，说明“上行下效”的严重意义。偃：倒伏。风一吹草就倒下。比喻道德文教的感化人。）</a:t>
            </a:r>
          </a:p>
          <a:p>
            <a:pPr lvl="0">
              <a:lnSpc>
                <a:spcPct val="90000"/>
              </a:lnSpc>
            </a:pPr>
            <a:r>
              <a:rPr lang="en-US" altLang="zh-CN" sz="1000"/>
              <a:t>《</a:t>
            </a:r>
            <a:r>
              <a:rPr lang="zh-CN" altLang="en-US" sz="1000"/>
              <a:t>论语</a:t>
            </a:r>
            <a:r>
              <a:rPr lang="en-US" altLang="zh-CN" sz="1000"/>
              <a:t>·</a:t>
            </a:r>
            <a:r>
              <a:rPr lang="zh-CN" altLang="en-US" sz="1000"/>
              <a:t>颜渊</a:t>
            </a:r>
            <a:r>
              <a:rPr lang="en-US" altLang="zh-CN" sz="1000"/>
              <a:t>》</a:t>
            </a:r>
            <a:r>
              <a:rPr lang="zh-CN" altLang="en-US" sz="1000"/>
              <a:t>：“君子之德风，小人之德草。草上之风，必偃。”</a:t>
            </a:r>
            <a:r>
              <a:rPr lang="en-US" altLang="zh-CN" sz="1000"/>
              <a:t> </a:t>
            </a:r>
            <a:r>
              <a:rPr lang="zh-CN" altLang="en-US" sz="1000"/>
              <a:t>何晏</a:t>
            </a:r>
            <a:r>
              <a:rPr lang="en-US" altLang="zh-CN" sz="1000"/>
              <a:t> </a:t>
            </a:r>
            <a:r>
              <a:rPr lang="zh-CN" altLang="en-US" sz="1000"/>
              <a:t>集解引</a:t>
            </a:r>
            <a:r>
              <a:rPr lang="en-US" altLang="zh-CN" sz="1000"/>
              <a:t> </a:t>
            </a:r>
            <a:r>
              <a:rPr lang="zh-CN" altLang="en-US" sz="1000"/>
              <a:t>孔安国</a:t>
            </a:r>
            <a:r>
              <a:rPr lang="en-US" altLang="zh-CN" sz="1000"/>
              <a:t> </a:t>
            </a:r>
            <a:r>
              <a:rPr lang="zh-CN" altLang="en-US" sz="1000"/>
              <a:t>曰：“加草以风，无不仆者，犹民之化於上。”比喻庶民被德教感化而顺从君上。后以“风行草偃”比喻有声望者的言行影响世态俗情。</a:t>
            </a:r>
          </a:p>
        </p:txBody>
      </p:sp>
      <p:sp>
        <p:nvSpPr>
          <p:cNvPr id="26627"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44</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2769" name="幻灯片图像占位符 152577"/>
          <p:cNvSpPr>
            <a:spLocks noGrp="1" noRot="1" noChangeAspect="1" noTextEdit="1"/>
          </p:cNvSpPr>
          <p:nvPr>
            <p:ph type="sldImg"/>
          </p:nvPr>
        </p:nvSpPr>
        <p:spPr/>
      </p:sp>
      <p:sp>
        <p:nvSpPr>
          <p:cNvPr id="32770" name="文本占位符 152578"/>
          <p:cNvSpPr>
            <a:spLocks noGrp="1"/>
          </p:cNvSpPr>
          <p:nvPr>
            <p:ph type="body" idx="1"/>
          </p:nvPr>
        </p:nvSpPr>
        <p:spPr/>
        <p:txBody>
          <a:bodyPr anchor="t"/>
          <a:lstStyle/>
          <a:p>
            <a:pPr lvl="0"/>
            <a:r>
              <a:rPr lang="zh-CN" altLang="en-US" b="1">
                <a:solidFill>
                  <a:schemeClr val="bg1"/>
                </a:solidFill>
              </a:rPr>
              <a:t>悲陈陶  丽人行  哀江头  杜甫</a:t>
            </a:r>
          </a:p>
        </p:txBody>
      </p:sp>
      <p:sp>
        <p:nvSpPr>
          <p:cNvPr id="32771"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45</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4817" name="幻灯片图像占位符 156673"/>
          <p:cNvSpPr>
            <a:spLocks noGrp="1" noRot="1" noChangeAspect="1" noTextEdit="1"/>
          </p:cNvSpPr>
          <p:nvPr>
            <p:ph type="sldImg"/>
          </p:nvPr>
        </p:nvSpPr>
        <p:spPr/>
      </p:sp>
      <p:sp>
        <p:nvSpPr>
          <p:cNvPr id="34818" name="文本占位符 156674"/>
          <p:cNvSpPr>
            <a:spLocks noGrp="1"/>
          </p:cNvSpPr>
          <p:nvPr>
            <p:ph type="body" idx="1"/>
          </p:nvPr>
        </p:nvSpPr>
        <p:spPr/>
        <p:txBody>
          <a:bodyPr anchor="t"/>
          <a:lstStyle/>
          <a:p>
            <a:pPr lvl="0"/>
            <a:r>
              <a:rPr lang="en-US" altLang="zh-CN"/>
              <a:t>《</a:t>
            </a:r>
            <a:r>
              <a:rPr lang="zh-CN" altLang="en-US">
                <a:hlinkClick r:id="rId3"/>
              </a:rPr>
              <a:t>登乐游原</a:t>
            </a:r>
            <a:r>
              <a:rPr lang="en-US" altLang="zh-CN"/>
              <a:t>》</a:t>
            </a:r>
          </a:p>
          <a:p>
            <a:pPr lvl="0"/>
            <a:r>
              <a:rPr lang="zh-CN" altLang="en-US"/>
              <a:t>作者 唐</a:t>
            </a:r>
            <a:r>
              <a:rPr lang="en-US" altLang="zh-CN"/>
              <a:t>·</a:t>
            </a:r>
            <a:r>
              <a:rPr lang="zh-CN" altLang="en-US"/>
              <a:t>李商隐</a:t>
            </a:r>
          </a:p>
          <a:p>
            <a:pPr lvl="0"/>
            <a:r>
              <a:rPr lang="zh-CN" altLang="en-US"/>
              <a:t>向晚意不适，驱车登古原。</a:t>
            </a:r>
          </a:p>
          <a:p>
            <a:pPr lvl="0"/>
            <a:r>
              <a:rPr lang="zh-CN" altLang="en-US"/>
              <a:t>夕阳无限好，只是近黄昏。</a:t>
            </a:r>
          </a:p>
          <a:p>
            <a:pPr lvl="0"/>
            <a:r>
              <a:rPr lang="zh-CN" altLang="en-US"/>
              <a:t>李白</a:t>
            </a:r>
            <a:r>
              <a:rPr lang="en-US" altLang="zh-CN"/>
              <a:t>--《</a:t>
            </a:r>
            <a:r>
              <a:rPr lang="zh-CN" altLang="en-US"/>
              <a:t>月下独酌</a:t>
            </a:r>
            <a:r>
              <a:rPr lang="en-US" altLang="zh-CN"/>
              <a:t>》</a:t>
            </a:r>
          </a:p>
          <a:p>
            <a:pPr lvl="0"/>
            <a:r>
              <a:rPr lang="zh-CN" altLang="en-US"/>
              <a:t>花间一壶酒，独酌无相亲。</a:t>
            </a:r>
          </a:p>
          <a:p>
            <a:pPr lvl="0"/>
            <a:r>
              <a:rPr lang="zh-CN" altLang="en-US"/>
              <a:t>举杯邀明月，对影成三人。</a:t>
            </a:r>
            <a:r>
              <a:rPr lang="zh-CN" altLang="en-US">
                <a:hlinkClick r:id="rId4"/>
              </a:rPr>
              <a:t> </a:t>
            </a:r>
            <a:endParaRPr lang="zh-CN" altLang="en-US" b="1"/>
          </a:p>
          <a:p>
            <a:pPr lvl="0"/>
            <a:r>
              <a:rPr lang="zh-CN" altLang="en-US"/>
              <a:t>月既不解饮，影徒随我身。</a:t>
            </a:r>
            <a:endParaRPr lang="zh-CN" altLang="en-US" b="1"/>
          </a:p>
          <a:p>
            <a:pPr lvl="0"/>
            <a:r>
              <a:rPr lang="zh-CN" altLang="en-US"/>
              <a:t>暂伴月将影，行乐须及春。</a:t>
            </a:r>
            <a:endParaRPr lang="zh-CN" altLang="en-US" b="1"/>
          </a:p>
          <a:p>
            <a:pPr lvl="0"/>
            <a:r>
              <a:rPr lang="zh-CN" altLang="en-US"/>
              <a:t>我歌月徘徊，我舞影零乱。</a:t>
            </a:r>
            <a:endParaRPr lang="zh-CN" altLang="en-US" b="1"/>
          </a:p>
          <a:p>
            <a:pPr lvl="0"/>
            <a:r>
              <a:rPr lang="zh-CN" altLang="en-US"/>
              <a:t>醒时相交欢，醉后各分散。</a:t>
            </a:r>
            <a:endParaRPr lang="zh-CN" altLang="en-US" b="1"/>
          </a:p>
          <a:p>
            <a:pPr lvl="0"/>
            <a:r>
              <a:rPr lang="zh-CN" altLang="en-US"/>
              <a:t>永结无情游，相期邈云汉。</a:t>
            </a:r>
          </a:p>
        </p:txBody>
      </p:sp>
      <p:sp>
        <p:nvSpPr>
          <p:cNvPr id="34819"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46</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7345" name="幻灯片图像占位符 88065"/>
          <p:cNvSpPr>
            <a:spLocks noGrp="1" noRot="1" noChangeAspect="1" noTextEdit="1"/>
          </p:cNvSpPr>
          <p:nvPr>
            <p:ph type="sldImg"/>
          </p:nvPr>
        </p:nvSpPr>
        <p:spPr/>
      </p:sp>
      <p:sp>
        <p:nvSpPr>
          <p:cNvPr id="57346" name="文本占位符 88066"/>
          <p:cNvSpPr>
            <a:spLocks noGrp="1"/>
          </p:cNvSpPr>
          <p:nvPr>
            <p:ph type="body" idx="1"/>
          </p:nvPr>
        </p:nvSpPr>
        <p:spPr/>
        <p:txBody>
          <a:bodyPr anchor="t"/>
          <a:lstStyle/>
          <a:p>
            <a:pPr lvl="0"/>
            <a:r>
              <a:rPr lang="zh-CN" altLang="en-US"/>
              <a:t>渡口边的驿亭。 </a:t>
            </a:r>
          </a:p>
        </p:txBody>
      </p:sp>
      <p:sp>
        <p:nvSpPr>
          <p:cNvPr id="57347"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28</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9393" name="幻灯片图像占位符 115713"/>
          <p:cNvSpPr>
            <a:spLocks noGrp="1" noRot="1" noChangeAspect="1" noTextEdit="1"/>
          </p:cNvSpPr>
          <p:nvPr>
            <p:ph type="sldImg"/>
          </p:nvPr>
        </p:nvSpPr>
        <p:spPr/>
      </p:sp>
      <p:sp>
        <p:nvSpPr>
          <p:cNvPr id="59394" name="文本占位符 115714"/>
          <p:cNvSpPr>
            <a:spLocks noGrp="1"/>
          </p:cNvSpPr>
          <p:nvPr>
            <p:ph type="body" idx="1"/>
          </p:nvPr>
        </p:nvSpPr>
        <p:spPr/>
        <p:txBody>
          <a:bodyPr anchor="t"/>
          <a:lstStyle/>
          <a:p>
            <a:pPr lvl="0"/>
            <a:r>
              <a:rPr lang="zh-CN" altLang="en-US"/>
              <a:t>注释编辑</a:t>
            </a:r>
          </a:p>
          <a:p>
            <a:pPr lvl="0"/>
            <a:r>
              <a:rPr lang="en-US" altLang="zh-CN"/>
              <a:t>①</a:t>
            </a:r>
            <a:r>
              <a:rPr lang="zh-CN" altLang="en-US"/>
              <a:t>这首诗作于乾元元年</a:t>
            </a:r>
            <a:r>
              <a:rPr lang="en-US" altLang="zh-CN"/>
              <a:t>(758)</a:t>
            </a:r>
            <a:r>
              <a:rPr lang="zh-CN" altLang="en-US"/>
              <a:t>春末。严少尹</a:t>
            </a:r>
            <a:r>
              <a:rPr lang="en-US" altLang="zh-CN"/>
              <a:t>:</a:t>
            </a:r>
            <a:r>
              <a:rPr lang="zh-CN" altLang="en-US"/>
              <a:t>即严武。</a:t>
            </a:r>
          </a:p>
          <a:p>
            <a:pPr lvl="0"/>
            <a:r>
              <a:rPr lang="en-US" altLang="zh-CN"/>
              <a:t>②“</a:t>
            </a:r>
            <a:r>
              <a:rPr lang="zh-CN" altLang="en-US"/>
              <a:t>松菊”句</a:t>
            </a:r>
            <a:r>
              <a:rPr lang="en-US" altLang="zh-CN"/>
              <a:t>:</a:t>
            </a:r>
            <a:r>
              <a:rPr lang="zh-CN" altLang="en-US"/>
              <a:t>语本陶渊明</a:t>
            </a:r>
            <a:r>
              <a:rPr lang="en-US" altLang="zh-CN"/>
              <a:t>《</a:t>
            </a:r>
            <a:r>
              <a:rPr lang="zh-CN" altLang="en-US"/>
              <a:t>归去来兮辞</a:t>
            </a:r>
            <a:r>
              <a:rPr lang="en-US" altLang="zh-CN"/>
              <a:t>》:“</a:t>
            </a:r>
            <a:r>
              <a:rPr lang="zh-CN" altLang="en-US"/>
              <a:t>三径就荒，松菊犹存。”</a:t>
            </a:r>
          </a:p>
          <a:p>
            <a:pPr lvl="0"/>
            <a:r>
              <a:rPr lang="en-US" altLang="zh-CN"/>
              <a:t>③</a:t>
            </a:r>
            <a:r>
              <a:rPr lang="zh-CN" altLang="en-US"/>
              <a:t>葵</a:t>
            </a:r>
            <a:r>
              <a:rPr lang="en-US" altLang="zh-CN"/>
              <a:t>:</a:t>
            </a:r>
            <a:r>
              <a:rPr lang="zh-CN" altLang="en-US">
                <a:hlinkClick r:id="rId3"/>
              </a:rPr>
              <a:t>草木</a:t>
            </a:r>
            <a:r>
              <a:rPr lang="zh-CN" altLang="en-US"/>
              <a:t>植物，有莵葵、凫葵、楚葵等，其嫩叶皆可食。</a:t>
            </a:r>
          </a:p>
          <a:p>
            <a:pPr lvl="0"/>
            <a:r>
              <a:rPr lang="en-US" altLang="zh-CN"/>
              <a:t>④</a:t>
            </a:r>
            <a:r>
              <a:rPr lang="zh-CN" altLang="en-US"/>
              <a:t>乳</a:t>
            </a:r>
            <a:r>
              <a:rPr lang="en-US" altLang="zh-CN"/>
              <a:t>:《</a:t>
            </a:r>
            <a:r>
              <a:rPr lang="zh-CN" altLang="en-US"/>
              <a:t>说文</a:t>
            </a:r>
            <a:r>
              <a:rPr lang="en-US" altLang="zh-CN"/>
              <a:t>》:“</a:t>
            </a:r>
            <a:r>
              <a:rPr lang="zh-CN" altLang="en-US"/>
              <a:t>人及鸟生子曰乳。”</a:t>
            </a:r>
          </a:p>
          <a:p>
            <a:pPr lvl="0"/>
            <a:r>
              <a:rPr lang="en-US" altLang="zh-CN"/>
              <a:t>⑤ </a:t>
            </a:r>
            <a:r>
              <a:rPr lang="zh-CN" altLang="en-US"/>
              <a:t>黄发</a:t>
            </a:r>
            <a:r>
              <a:rPr lang="en-US" altLang="zh-CN"/>
              <a:t>:</a:t>
            </a:r>
            <a:r>
              <a:rPr lang="zh-CN" altLang="en-US"/>
              <a:t>年老之征。</a:t>
            </a:r>
            <a:r>
              <a:rPr lang="en-US" altLang="zh-CN"/>
              <a:t>《</a:t>
            </a:r>
            <a:r>
              <a:rPr lang="zh-CN" altLang="en-US"/>
              <a:t>诗</a:t>
            </a:r>
            <a:r>
              <a:rPr lang="en-US" altLang="zh-CN"/>
              <a:t>·</a:t>
            </a:r>
            <a:r>
              <a:rPr lang="zh-CN" altLang="en-US"/>
              <a:t>鲁颂，閟宫</a:t>
            </a:r>
            <a:r>
              <a:rPr lang="en-US" altLang="zh-CN"/>
              <a:t>》:“</a:t>
            </a:r>
            <a:r>
              <a:rPr lang="zh-CN" altLang="en-US"/>
              <a:t>黄发台背。”郑笺</a:t>
            </a:r>
            <a:r>
              <a:rPr lang="en-US" altLang="zh-CN"/>
              <a:t>:“</a:t>
            </a:r>
            <a:r>
              <a:rPr lang="zh-CN" altLang="en-US"/>
              <a:t>皆寿征也。”’</a:t>
            </a:r>
          </a:p>
          <a:p>
            <a:pPr lvl="0"/>
            <a:r>
              <a:rPr lang="zh-CN" altLang="en-US"/>
              <a:t>名句：</a:t>
            </a:r>
          </a:p>
          <a:p>
            <a:pPr lvl="0"/>
            <a:r>
              <a:rPr lang="zh-CN" altLang="en-US"/>
              <a:t>鹊乳先春草，莺啼过落花。</a:t>
            </a:r>
          </a:p>
          <a:p>
            <a:pPr lvl="0"/>
            <a:r>
              <a:rPr lang="zh-CN" altLang="en-US"/>
              <a:t>这两句写居处的景色：</a:t>
            </a:r>
            <a:r>
              <a:rPr lang="zh-CN" altLang="en-US">
                <a:hlinkClick r:id="rId4"/>
              </a:rPr>
              <a:t>春草</a:t>
            </a:r>
            <a:r>
              <a:rPr lang="zh-CN" altLang="en-US"/>
              <a:t>未生之先，鹊已孵卵；花残春过之后，黄莺仍在鸣啼。似乎鸟雀亦知春，藉此以延长春日。诗人见景抒情，从严少尹的隐居，想到年华易逝，自己已屈暮年，归宿何在</a:t>
            </a:r>
            <a:r>
              <a:rPr lang="en-US" altLang="zh-CN"/>
              <a:t>?</a:t>
            </a:r>
            <a:r>
              <a:rPr lang="zh-CN" altLang="en-US"/>
              <a:t>他倾慕少尹的隐居生活，心动神移。遣词造语达到了情景交融的艺术境界。</a:t>
            </a:r>
          </a:p>
          <a:p>
            <a:pPr lvl="0"/>
            <a:r>
              <a:rPr lang="zh-CN" altLang="en-US"/>
              <a:t>我隐居的地方虽然荒凉</a:t>
            </a:r>
            <a:r>
              <a:rPr lang="en-US" altLang="zh-CN"/>
              <a:t>,</a:t>
            </a:r>
            <a:r>
              <a:rPr lang="zh-CN" altLang="en-US"/>
              <a:t>但是长满了松树和菊花</a:t>
            </a:r>
            <a:r>
              <a:rPr lang="en-US" altLang="zh-CN"/>
              <a:t>.</a:t>
            </a:r>
            <a:br>
              <a:rPr lang="en-US" altLang="zh-CN"/>
            </a:br>
            <a:r>
              <a:rPr lang="en-US" altLang="zh-CN"/>
              <a:t>\x100\x100</a:t>
            </a:r>
            <a:r>
              <a:rPr lang="zh-CN" altLang="en-US"/>
              <a:t>我的家里藏书很多</a:t>
            </a:r>
            <a:r>
              <a:rPr lang="en-US" altLang="zh-CN"/>
              <a:t>.</a:t>
            </a:r>
            <a:br>
              <a:rPr lang="en-US" altLang="zh-CN"/>
            </a:br>
            <a:r>
              <a:rPr lang="en-US" altLang="zh-CN"/>
              <a:t>\x100\x100</a:t>
            </a:r>
            <a:r>
              <a:rPr lang="zh-CN" altLang="en-US"/>
              <a:t>我烹制葵菜邀请尊贵的宾客</a:t>
            </a:r>
            <a:r>
              <a:rPr lang="en-US" altLang="zh-CN"/>
              <a:t>,</a:t>
            </a:r>
            <a:r>
              <a:rPr lang="zh-CN" altLang="en-US"/>
              <a:t>来到我贫穷简陋的家里欣赏青竹</a:t>
            </a:r>
            <a:r>
              <a:rPr lang="en-US" altLang="zh-CN"/>
              <a:t>.</a:t>
            </a:r>
            <a:br>
              <a:rPr lang="en-US" altLang="zh-CN"/>
            </a:br>
            <a:r>
              <a:rPr lang="en-US" altLang="zh-CN"/>
              <a:t>\x100\x100</a:t>
            </a:r>
            <a:r>
              <a:rPr lang="zh-CN" altLang="en-US"/>
              <a:t>这时候春草还刚刚生长</a:t>
            </a:r>
            <a:r>
              <a:rPr lang="en-US" altLang="zh-CN"/>
              <a:t>,</a:t>
            </a:r>
            <a:r>
              <a:rPr lang="zh-CN" altLang="en-US"/>
              <a:t>鸟雀已经开始哺乳</a:t>
            </a:r>
            <a:r>
              <a:rPr lang="en-US" altLang="zh-CN"/>
              <a:t>,</a:t>
            </a:r>
            <a:r>
              <a:rPr lang="zh-CN" altLang="en-US"/>
              <a:t>鸟雀啼叫着飞过春天刚刚开败得落花</a:t>
            </a:r>
            <a:r>
              <a:rPr lang="en-US" altLang="zh-CN"/>
              <a:t>.</a:t>
            </a:r>
            <a:br>
              <a:rPr lang="en-US" altLang="zh-CN"/>
            </a:br>
            <a:r>
              <a:rPr lang="en-US" altLang="zh-CN"/>
              <a:t>\x100\x100</a:t>
            </a:r>
            <a:r>
              <a:rPr lang="zh-CN" altLang="en-US"/>
              <a:t>我们看着春天的美景</a:t>
            </a:r>
            <a:r>
              <a:rPr lang="en-US" altLang="zh-CN"/>
              <a:t>,</a:t>
            </a:r>
            <a:r>
              <a:rPr lang="zh-CN" altLang="en-US"/>
              <a:t>自怜自叹自己年纪很老了</a:t>
            </a:r>
            <a:r>
              <a:rPr lang="en-US" altLang="zh-CN"/>
              <a:t>,</a:t>
            </a:r>
            <a:r>
              <a:rPr lang="zh-CN" altLang="en-US"/>
              <a:t>一定要加倍珍惜年华</a:t>
            </a:r>
            <a:r>
              <a:rPr lang="en-US" altLang="zh-CN"/>
              <a:t>,</a:t>
            </a:r>
            <a:r>
              <a:rPr lang="zh-CN" altLang="en-US"/>
              <a:t>享受这美好闲适的时光</a:t>
            </a:r>
            <a:r>
              <a:rPr lang="en-US" altLang="zh-CN"/>
              <a:t>. </a:t>
            </a:r>
          </a:p>
        </p:txBody>
      </p:sp>
      <p:sp>
        <p:nvSpPr>
          <p:cNvPr id="59395"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29</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1441" name="幻灯片图像占位符 117761"/>
          <p:cNvSpPr>
            <a:spLocks noGrp="1" noRot="1" noChangeAspect="1" noTextEdit="1"/>
          </p:cNvSpPr>
          <p:nvPr>
            <p:ph type="sldImg"/>
          </p:nvPr>
        </p:nvSpPr>
        <p:spPr/>
      </p:sp>
      <p:sp>
        <p:nvSpPr>
          <p:cNvPr id="61442" name="文本占位符 117762"/>
          <p:cNvSpPr>
            <a:spLocks noGrp="1"/>
          </p:cNvSpPr>
          <p:nvPr>
            <p:ph type="body" idx="1"/>
          </p:nvPr>
        </p:nvSpPr>
        <p:spPr/>
        <p:txBody>
          <a:bodyPr anchor="t"/>
          <a:lstStyle/>
          <a:p>
            <a:pPr lvl="0">
              <a:spcBef>
                <a:spcPct val="0"/>
              </a:spcBef>
            </a:pPr>
            <a:r>
              <a:rPr lang="zh-CN" altLang="en-US" b="1">
                <a:solidFill>
                  <a:srgbClr val="000099"/>
                </a:solidFill>
              </a:rPr>
              <a:t>【解析】诗歌用“松菊”表现高洁、用“图书”表现学识、用“烹葵”“看竹”表现朋友之谊、用“鹊乳”“莺啼”表现季节等，最后一联表现诗人自感年岁已高更珍惜年华的情感。由此可以看出</a:t>
            </a:r>
            <a:r>
              <a:rPr lang="en-US" altLang="zh-CN" b="1">
                <a:solidFill>
                  <a:srgbClr val="000099"/>
                </a:solidFill>
              </a:rPr>
              <a:t>B</a:t>
            </a:r>
            <a:r>
              <a:rPr lang="zh-CN" altLang="en-US" b="1">
                <a:solidFill>
                  <a:srgbClr val="000099"/>
                </a:solidFill>
              </a:rPr>
              <a:t>项表述错误。</a:t>
            </a:r>
          </a:p>
        </p:txBody>
      </p:sp>
      <p:sp>
        <p:nvSpPr>
          <p:cNvPr id="61443"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30</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3489" name="幻灯片图像占位符 1"/>
          <p:cNvSpPr>
            <a:spLocks noGrp="1" noRot="1" noChangeAspect="1" noTextEdit="1"/>
          </p:cNvSpPr>
          <p:nvPr>
            <p:ph type="sldImg"/>
          </p:nvPr>
        </p:nvSpPr>
        <p:spPr/>
      </p:sp>
      <p:sp>
        <p:nvSpPr>
          <p:cNvPr id="63490" name="文本占位符 2"/>
          <p:cNvSpPr>
            <a:spLocks noGrp="1"/>
          </p:cNvSpPr>
          <p:nvPr>
            <p:ph type="body" idx="1"/>
          </p:nvPr>
        </p:nvSpPr>
        <p:spPr/>
        <p:txBody>
          <a:bodyPr anchor="t"/>
          <a:lstStyle/>
          <a:p>
            <a:pPr lvl="0" eaLnBrk="0">
              <a:lnSpc>
                <a:spcPct val="110000"/>
              </a:lnSpc>
            </a:pPr>
            <a:endParaRPr lang="zh-CN" altLang="en-US" b="1">
              <a:latin typeface="宋体" panose="02010600030101010101" pitchFamily="2" charset="-122"/>
            </a:endParaRPr>
          </a:p>
          <a:p>
            <a:pPr lvl="0"/>
            <a:r>
              <a:rPr lang="zh-CN" altLang="en-US" u="sng">
                <a:solidFill>
                  <a:schemeClr val="bg1"/>
                </a:solidFill>
                <a:latin typeface="楷体_GB2312" pitchFamily="49" charset="-122"/>
                <a:ea typeface="楷体_GB2312" pitchFamily="49" charset="-122"/>
              </a:rPr>
              <a:t>【答案】</a:t>
            </a:r>
            <a:r>
              <a:rPr lang="en-US" altLang="zh-CN" u="sng">
                <a:solidFill>
                  <a:schemeClr val="bg1"/>
                </a:solidFill>
                <a:latin typeface="楷体_GB2312" pitchFamily="49" charset="-122"/>
                <a:ea typeface="楷体_GB2312" pitchFamily="49" charset="-122"/>
              </a:rPr>
              <a:t>A</a:t>
            </a:r>
          </a:p>
          <a:p>
            <a:pPr lvl="0"/>
            <a:r>
              <a:rPr lang="en-US" altLang="zh-CN" u="sng">
                <a:solidFill>
                  <a:schemeClr val="bg1"/>
                </a:solidFill>
                <a:latin typeface="楷体_GB2312" pitchFamily="49" charset="-122"/>
                <a:ea typeface="楷体_GB2312" pitchFamily="49" charset="-122"/>
              </a:rPr>
              <a:t>[</a:t>
            </a:r>
            <a:r>
              <a:rPr lang="zh-CN" altLang="en-US" u="sng">
                <a:solidFill>
                  <a:schemeClr val="bg1"/>
                </a:solidFill>
                <a:latin typeface="楷体_GB2312" pitchFamily="49" charset="-122"/>
                <a:ea typeface="楷体_GB2312" pitchFamily="49" charset="-122"/>
              </a:rPr>
              <a:t>解析</a:t>
            </a:r>
            <a:r>
              <a:rPr lang="en-US" altLang="zh-CN" u="sng">
                <a:solidFill>
                  <a:schemeClr val="bg1"/>
                </a:solidFill>
                <a:latin typeface="楷体_GB2312" pitchFamily="49" charset="-122"/>
                <a:ea typeface="楷体_GB2312" pitchFamily="49" charset="-122"/>
              </a:rPr>
              <a:t>]</a:t>
            </a:r>
            <a:r>
              <a:rPr lang="zh-CN" altLang="en-US" u="sng">
                <a:solidFill>
                  <a:schemeClr val="bg1"/>
                </a:solidFill>
                <a:latin typeface="楷体_GB2312" pitchFamily="49" charset="-122"/>
                <a:ea typeface="楷体_GB2312" pitchFamily="49" charset="-122"/>
              </a:rPr>
              <a:t>此题考查学生对诗歌的分析和鉴赏能力。</a:t>
            </a:r>
            <a:r>
              <a:rPr lang="en-US" altLang="zh-CN" u="sng">
                <a:solidFill>
                  <a:schemeClr val="bg1"/>
                </a:solidFill>
                <a:latin typeface="楷体_GB2312" pitchFamily="49" charset="-122"/>
                <a:ea typeface="楷体_GB2312" pitchFamily="49" charset="-122"/>
              </a:rPr>
              <a:t>AB</a:t>
            </a:r>
            <a:r>
              <a:rPr lang="zh-CN" altLang="en-US" u="sng">
                <a:solidFill>
                  <a:schemeClr val="bg1"/>
                </a:solidFill>
                <a:latin typeface="楷体_GB2312" pitchFamily="49" charset="-122"/>
                <a:ea typeface="楷体_GB2312" pitchFamily="49" charset="-122"/>
              </a:rPr>
              <a:t>涉及诗歌手法，</a:t>
            </a:r>
            <a:r>
              <a:rPr lang="en-US" altLang="zh-CN" u="sng">
                <a:solidFill>
                  <a:schemeClr val="bg1"/>
                </a:solidFill>
                <a:latin typeface="楷体_GB2312" pitchFamily="49" charset="-122"/>
                <a:ea typeface="楷体_GB2312" pitchFamily="49" charset="-122"/>
              </a:rPr>
              <a:t>C</a:t>
            </a:r>
            <a:r>
              <a:rPr lang="zh-CN" altLang="en-US" u="sng">
                <a:solidFill>
                  <a:schemeClr val="bg1"/>
                </a:solidFill>
                <a:latin typeface="楷体_GB2312" pitchFamily="49" charset="-122"/>
                <a:ea typeface="楷体_GB2312" pitchFamily="49" charset="-122"/>
              </a:rPr>
              <a:t>项涉及布局谋篇，</a:t>
            </a:r>
            <a:r>
              <a:rPr lang="en-US" altLang="zh-CN" u="sng">
                <a:solidFill>
                  <a:schemeClr val="bg1"/>
                </a:solidFill>
                <a:latin typeface="楷体_GB2312" pitchFamily="49" charset="-122"/>
                <a:ea typeface="楷体_GB2312" pitchFamily="49" charset="-122"/>
              </a:rPr>
              <a:t>D</a:t>
            </a:r>
            <a:r>
              <a:rPr lang="zh-CN" altLang="en-US" u="sng">
                <a:solidFill>
                  <a:schemeClr val="bg1"/>
                </a:solidFill>
                <a:latin typeface="楷体_GB2312" pitchFamily="49" charset="-122"/>
                <a:ea typeface="楷体_GB2312" pitchFamily="49" charset="-122"/>
              </a:rPr>
              <a:t>项与语言特征有关。在诗歌表现手法中，“比”相当于比喻，“兴”是“先言他物以引起所咏之物”，很多诗歌中会出现比兴兼用的情况，但是“明月”一句的本体无从查起，此句只能看作“兴”。</a:t>
            </a:r>
            <a:r>
              <a:rPr lang="en-US" altLang="zh-CN" u="sng">
                <a:solidFill>
                  <a:schemeClr val="bg1"/>
                </a:solidFill>
                <a:latin typeface="楷体_GB2312" pitchFamily="49" charset="-122"/>
                <a:ea typeface="楷体_GB2312" pitchFamily="49" charset="-122"/>
              </a:rPr>
              <a:t>B</a:t>
            </a:r>
            <a:r>
              <a:rPr lang="zh-CN" altLang="en-US" u="sng">
                <a:solidFill>
                  <a:schemeClr val="bg1"/>
                </a:solidFill>
                <a:latin typeface="楷体_GB2312" pitchFamily="49" charset="-122"/>
                <a:ea typeface="楷体_GB2312" pitchFamily="49" charset="-122"/>
              </a:rPr>
              <a:t>项句意与全诗的情思相比，有对比反衬的作用。</a:t>
            </a:r>
            <a:r>
              <a:rPr lang="en-US" altLang="zh-CN" u="sng">
                <a:solidFill>
                  <a:schemeClr val="bg1"/>
                </a:solidFill>
                <a:latin typeface="楷体_GB2312" pitchFamily="49" charset="-122"/>
                <a:ea typeface="楷体_GB2312" pitchFamily="49" charset="-122"/>
              </a:rPr>
              <a:t>C</a:t>
            </a:r>
            <a:r>
              <a:rPr lang="zh-CN" altLang="en-US" u="sng">
                <a:solidFill>
                  <a:schemeClr val="bg1"/>
                </a:solidFill>
                <a:latin typeface="楷体_GB2312" pitchFamily="49" charset="-122"/>
                <a:ea typeface="楷体_GB2312" pitchFamily="49" charset="-122"/>
              </a:rPr>
              <a:t>的说法也是正确的，因为整首诗以叙述为主，兼有抒情，叙述的过程中包含着时间和空间的转移，可从“明月”“起”“出户”“入房”等词确认。</a:t>
            </a:r>
            <a:r>
              <a:rPr lang="en-US" altLang="zh-CN" u="sng">
                <a:solidFill>
                  <a:schemeClr val="bg1"/>
                </a:solidFill>
                <a:latin typeface="楷体_GB2312" pitchFamily="49" charset="-122"/>
                <a:ea typeface="楷体_GB2312" pitchFamily="49" charset="-122"/>
              </a:rPr>
              <a:t>D</a:t>
            </a:r>
            <a:r>
              <a:rPr lang="zh-CN" altLang="en-US" u="sng">
                <a:solidFill>
                  <a:schemeClr val="bg1"/>
                </a:solidFill>
                <a:latin typeface="楷体_GB2312" pitchFamily="49" charset="-122"/>
                <a:ea typeface="楷体_GB2312" pitchFamily="49" charset="-122"/>
              </a:rPr>
              <a:t>项是对该诗语言的最概括的表述。</a:t>
            </a:r>
          </a:p>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9633" name="幻灯片图像占位符 113665"/>
          <p:cNvSpPr>
            <a:spLocks noGrp="1" noRot="1" noChangeAspect="1" noTextEdit="1"/>
          </p:cNvSpPr>
          <p:nvPr>
            <p:ph type="sldImg"/>
          </p:nvPr>
        </p:nvSpPr>
        <p:spPr/>
      </p:sp>
      <p:sp>
        <p:nvSpPr>
          <p:cNvPr id="69634" name="文本占位符 113666"/>
          <p:cNvSpPr>
            <a:spLocks noGrp="1"/>
          </p:cNvSpPr>
          <p:nvPr>
            <p:ph type="body" idx="1"/>
          </p:nvPr>
        </p:nvSpPr>
        <p:spPr/>
        <p:txBody>
          <a:bodyPr anchor="t"/>
          <a:lstStyle/>
          <a:p>
            <a:pPr lvl="0"/>
            <a:r>
              <a:rPr lang="en-US" altLang="zh-CN"/>
              <a:t>①</a:t>
            </a:r>
            <a:r>
              <a:rPr lang="zh-CN" altLang="en-US">
                <a:hlinkClick r:id="rId3"/>
              </a:rPr>
              <a:t>诗眼</a:t>
            </a:r>
            <a:r>
              <a:rPr lang="en-US" altLang="zh-CN"/>
              <a:t>:</a:t>
            </a:r>
            <a:r>
              <a:rPr lang="zh-CN" altLang="en-US"/>
              <a:t>诗人的洞察力。</a:t>
            </a:r>
          </a:p>
          <a:p>
            <a:pPr lvl="0"/>
            <a:r>
              <a:rPr lang="en-US" altLang="zh-CN"/>
              <a:t>②</a:t>
            </a:r>
            <a:r>
              <a:rPr lang="zh-CN" altLang="en-US">
                <a:hlinkClick r:id="rId4"/>
              </a:rPr>
              <a:t>孔林</a:t>
            </a:r>
            <a:r>
              <a:rPr lang="en-US" altLang="zh-CN"/>
              <a:t>:</a:t>
            </a:r>
            <a:r>
              <a:rPr lang="zh-CN" altLang="en-US"/>
              <a:t>指孔丘的墓地，在今山东曲阜。</a:t>
            </a:r>
          </a:p>
          <a:p>
            <a:pPr lvl="0"/>
            <a:r>
              <a:rPr lang="en-US" altLang="zh-CN"/>
              <a:t>③</a:t>
            </a:r>
            <a:r>
              <a:rPr lang="zh-CN" altLang="en-US"/>
              <a:t>吴宫</a:t>
            </a:r>
            <a:r>
              <a:rPr lang="en-US" altLang="zh-CN"/>
              <a:t>:</a:t>
            </a:r>
            <a:r>
              <a:rPr lang="zh-CN" altLang="en-US"/>
              <a:t>指吴国的王宫。</a:t>
            </a:r>
          </a:p>
          <a:p>
            <a:pPr lvl="0"/>
            <a:r>
              <a:rPr lang="en-US" altLang="zh-CN"/>
              <a:t>④</a:t>
            </a:r>
            <a:r>
              <a:rPr lang="zh-CN" altLang="en-US"/>
              <a:t>楚庙</a:t>
            </a:r>
            <a:r>
              <a:rPr lang="en-US" altLang="zh-CN"/>
              <a:t>:</a:t>
            </a:r>
            <a:r>
              <a:rPr lang="zh-CN" altLang="en-US"/>
              <a:t>指楚国的宗庙。</a:t>
            </a:r>
          </a:p>
          <a:p>
            <a:pPr lvl="0"/>
            <a:r>
              <a:rPr lang="en-US" altLang="zh-CN"/>
              <a:t>⑤</a:t>
            </a:r>
            <a:r>
              <a:rPr lang="zh-CN" altLang="en-US">
                <a:hlinkClick r:id="rId5"/>
              </a:rPr>
              <a:t>投老</a:t>
            </a:r>
            <a:r>
              <a:rPr lang="en-US" altLang="zh-CN"/>
              <a:t>:</a:t>
            </a:r>
            <a:r>
              <a:rPr lang="zh-CN" altLang="en-US"/>
              <a:t>临老，到老。</a:t>
            </a:r>
          </a:p>
          <a:p>
            <a:pPr lvl="0"/>
            <a:r>
              <a:rPr lang="en-US" altLang="zh-CN"/>
              <a:t>D  不是描摹舒适生活而是表明闲适心情</a:t>
            </a:r>
          </a:p>
          <a:p>
            <a:pPr lvl="0"/>
            <a:endParaRPr lang="zh-CN" altLang="en-US"/>
          </a:p>
          <a:p>
            <a:pPr lvl="0"/>
            <a:r>
              <a:rPr lang="zh-CN" altLang="en-US"/>
              <a:t>张可久</a:t>
            </a:r>
          </a:p>
          <a:p>
            <a:pPr lvl="0"/>
            <a:endParaRPr lang="zh-CN" altLang="en-US"/>
          </a:p>
          <a:p>
            <a:pPr lvl="0"/>
            <a:r>
              <a:rPr lang="zh-CN" altLang="en-US"/>
              <a:t>　　兴亡千古繁华梦，诗眼倦天涯。孔林乔木，吴宫蔓草，楚庙寒鸦。</a:t>
            </a:r>
          </a:p>
          <a:p>
            <a:pPr lvl="0"/>
            <a:endParaRPr lang="zh-CN" altLang="en-US"/>
          </a:p>
          <a:p>
            <a:pPr lvl="0"/>
            <a:r>
              <a:rPr lang="zh-CN" altLang="en-US"/>
              <a:t>　　数间茅舍，藏书万卷，投老村家。山中何时，松花酿酒，春水煎茶。</a:t>
            </a:r>
          </a:p>
          <a:p>
            <a:pPr lvl="0"/>
            <a:endParaRPr lang="zh-CN" altLang="en-US"/>
          </a:p>
          <a:p>
            <a:pPr lvl="0"/>
            <a:r>
              <a:rPr lang="zh-CN" altLang="en-US"/>
              <a:t>　　①诗眼：诗人的洞察力。</a:t>
            </a:r>
          </a:p>
          <a:p>
            <a:pPr lvl="0"/>
            <a:endParaRPr lang="zh-CN" altLang="en-US"/>
          </a:p>
          <a:p>
            <a:pPr lvl="0"/>
            <a:r>
              <a:rPr lang="zh-CN" altLang="en-US"/>
              <a:t>　　②孔林：指孔丘的墓地，在今山东曲阜。</a:t>
            </a:r>
          </a:p>
          <a:p>
            <a:pPr lvl="0"/>
            <a:endParaRPr lang="zh-CN" altLang="en-US"/>
          </a:p>
          <a:p>
            <a:pPr lvl="0"/>
            <a:r>
              <a:rPr lang="zh-CN" altLang="en-US"/>
              <a:t>　　③吴宫：指吴国的王宫。</a:t>
            </a:r>
          </a:p>
          <a:p>
            <a:pPr lvl="0"/>
            <a:endParaRPr lang="zh-CN" altLang="en-US"/>
          </a:p>
          <a:p>
            <a:pPr lvl="0"/>
            <a:r>
              <a:rPr lang="zh-CN" altLang="en-US"/>
              <a:t>　　④楚庙：指楚国的宗庙。</a:t>
            </a:r>
          </a:p>
          <a:p>
            <a:pPr lvl="0"/>
            <a:endParaRPr lang="zh-CN" altLang="en-US"/>
          </a:p>
          <a:p>
            <a:pPr lvl="0"/>
            <a:r>
              <a:rPr lang="zh-CN" altLang="en-US"/>
              <a:t>　　⑤投老：临老，到老。</a:t>
            </a:r>
          </a:p>
          <a:p>
            <a:pPr lvl="0"/>
            <a:endParaRPr lang="zh-CN" altLang="en-US"/>
          </a:p>
          <a:p>
            <a:pPr lvl="0"/>
            <a:r>
              <a:rPr lang="zh-CN" altLang="en-US"/>
              <a:t>　　⑴“黄钟”是这首小令的曲调，“人月圆”是 。</a:t>
            </a:r>
          </a:p>
          <a:p>
            <a:pPr lvl="0"/>
            <a:endParaRPr lang="zh-CN" altLang="en-US"/>
          </a:p>
          <a:p>
            <a:pPr lvl="0"/>
            <a:r>
              <a:rPr lang="zh-CN" altLang="en-US"/>
              <a:t>　　答案 曲牌名</a:t>
            </a:r>
          </a:p>
          <a:p>
            <a:pPr lvl="0"/>
            <a:endParaRPr lang="zh-CN" altLang="en-US"/>
          </a:p>
          <a:p>
            <a:pPr lvl="0"/>
            <a:r>
              <a:rPr lang="zh-CN" altLang="en-US"/>
              <a:t>　　解析 “黄钟”为小令的曲调，“人月圆”为小令的曲牌，“山中书事”为小令的题目。</a:t>
            </a:r>
          </a:p>
          <a:p>
            <a:pPr lvl="0"/>
            <a:endParaRPr lang="zh-CN" altLang="en-US"/>
          </a:p>
          <a:p>
            <a:pPr lvl="0"/>
            <a:r>
              <a:rPr lang="zh-CN" altLang="en-US"/>
              <a:t>　　⑵对恰当的一项是</a:t>
            </a:r>
          </a:p>
          <a:p>
            <a:pPr lvl="0"/>
            <a:endParaRPr lang="zh-CN" altLang="en-US"/>
          </a:p>
          <a:p>
            <a:pPr lvl="0"/>
            <a:r>
              <a:rPr lang="zh-CN" altLang="en-US"/>
              <a:t>　　A.作品语言委婉，结构严谨，虚实结合，意境阔大，余韵耐人寻味。</a:t>
            </a:r>
          </a:p>
          <a:p>
            <a:pPr lvl="0"/>
            <a:endParaRPr lang="zh-CN" altLang="en-US"/>
          </a:p>
          <a:p>
            <a:pPr lvl="0"/>
            <a:r>
              <a:rPr lang="zh-CN" altLang="en-US"/>
              <a:t>　　B.首句以历史盛衰来表达作者对历代王朝的繁华只是瞬间一梦的感慨。</a:t>
            </a:r>
          </a:p>
          <a:p>
            <a:pPr lvl="0"/>
            <a:endParaRPr lang="zh-CN" altLang="en-US"/>
          </a:p>
          <a:p>
            <a:pPr lvl="0"/>
            <a:r>
              <a:rPr lang="zh-CN" altLang="en-US"/>
              <a:t>　　C.“孔林”“吴宫”“楚庙”三句意在赞颂儒家圣贤与英雄豪杰。</a:t>
            </a:r>
          </a:p>
          <a:p>
            <a:pPr lvl="0"/>
            <a:endParaRPr lang="zh-CN" altLang="en-US"/>
          </a:p>
          <a:p>
            <a:pPr lvl="0"/>
            <a:r>
              <a:rPr lang="zh-CN" altLang="en-US"/>
              <a:t>　　D.末尾紧扣“山中何事”的疑问作答，描摹了酿酒饮茶的舒适生活。</a:t>
            </a:r>
          </a:p>
          <a:p>
            <a:pPr lvl="0"/>
            <a:endParaRPr lang="zh-CN" altLang="en-US"/>
          </a:p>
          <a:p>
            <a:pPr lvl="0"/>
            <a:r>
              <a:rPr lang="zh-CN" altLang="en-US"/>
              <a:t>　　答案 B</a:t>
            </a:r>
          </a:p>
          <a:p>
            <a:pPr lvl="0"/>
            <a:endParaRPr lang="zh-CN" altLang="en-US"/>
          </a:p>
          <a:p>
            <a:pPr lvl="0"/>
            <a:r>
              <a:rPr lang="zh-CN" altLang="en-US"/>
              <a:t>　　解析 A项“委婉”错；C项用意分析错；D项“舒适生活”错。</a:t>
            </a:r>
          </a:p>
          <a:p>
            <a:pPr lvl="0"/>
            <a:endParaRPr lang="zh-CN" altLang="en-US"/>
          </a:p>
          <a:p>
            <a:pPr lvl="0"/>
            <a:r>
              <a:rPr lang="zh-CN" altLang="en-US"/>
              <a:t>　　⑶“诗眼倦天涯”中的“倦”字用得好，请简要说明理由。</a:t>
            </a:r>
          </a:p>
          <a:p>
            <a:pPr lvl="0"/>
            <a:endParaRPr lang="zh-CN" altLang="en-US"/>
          </a:p>
          <a:p>
            <a:pPr lvl="0"/>
            <a:r>
              <a:rPr lang="zh-CN" altLang="en-US"/>
              <a:t>　　答案 “倦”字既包括了作者风尘奔波之苦，落拓不遇之怨，世态炎凉之酸！又为后文归隐山村，诗酒自娱作了伏笔。</a:t>
            </a:r>
          </a:p>
          <a:p>
            <a:pPr lvl="0"/>
            <a:endParaRPr lang="zh-CN" altLang="en-US"/>
          </a:p>
          <a:p>
            <a:pPr lvl="0"/>
            <a:r>
              <a:rPr lang="zh-CN" altLang="en-US"/>
              <a:t>　　解析 对诗词曲作品的赏析，最终要落脚到某些词语上，对词语的赏析要结合作者的思想感情，通过体会作者的思想感情来体会词语使用的好处。分析“倦”的好处，首先分析“倦”表现出的作者的情感，再分析词语在整首曲中表达的感情。</a:t>
            </a:r>
          </a:p>
          <a:p>
            <a:pPr lvl="0"/>
            <a:endParaRPr lang="zh-CN" altLang="en-US"/>
          </a:p>
          <a:p>
            <a:pPr lvl="0"/>
            <a:r>
              <a:rPr lang="zh-CN" altLang="en-US"/>
              <a:t>　　赏析：</a:t>
            </a:r>
          </a:p>
          <a:p>
            <a:pPr lvl="0"/>
            <a:endParaRPr lang="zh-CN" altLang="en-US"/>
          </a:p>
          <a:p>
            <a:pPr lvl="0"/>
            <a:r>
              <a:rPr lang="zh-CN" altLang="en-US"/>
              <a:t>　　这首小令当是作者寓居西湖山下时所作。通过感慨历史的兴亡盛衰，表现了作者勘破世情，厌倦风尘的人生态度，和放情烟霞，诗酒自娱的恬淡情怀。</a:t>
            </a:r>
          </a:p>
          <a:p>
            <a:pPr lvl="0"/>
            <a:endParaRPr lang="zh-CN" altLang="en-US"/>
          </a:p>
          <a:p>
            <a:pPr lvl="0"/>
            <a:r>
              <a:rPr lang="zh-CN" altLang="en-US"/>
              <a:t>　　《人月圆》小令题名《山中书事》，实为怀古，借感叹古今的兴亡盛衰表达自己看破世情、隐居山野的生活态度。全曲上片咏史，下片抒怀。开头两句，总写历来兴亡盛衰，都如幻梦，自己早已参破世情，厌倦尘世。接下来三句，以孔林、吴宫与楚庙为例，说明往昔繁华，如今只剩下凄凉一片。下片转入对眼前山中生活的叙写，虽然这里仅有简陋的茅舍，但有诗书万卷。喝着自酿的松花酒，品着自煎的春水茶，幽闲宁静，诗酒自娱，自由自在。</a:t>
            </a:r>
          </a:p>
        </p:txBody>
      </p:sp>
      <p:sp>
        <p:nvSpPr>
          <p:cNvPr id="69635"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36</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1681" name="幻灯片图像占位符 47105"/>
          <p:cNvSpPr>
            <a:spLocks noGrp="1" noRot="1" noChangeAspect="1" noTextEdit="1"/>
          </p:cNvSpPr>
          <p:nvPr>
            <p:ph type="sldImg"/>
          </p:nvPr>
        </p:nvSpPr>
        <p:spPr/>
      </p:sp>
      <p:sp>
        <p:nvSpPr>
          <p:cNvPr id="71682" name="文本占位符 47106"/>
          <p:cNvSpPr>
            <a:spLocks noGrp="1"/>
          </p:cNvSpPr>
          <p:nvPr>
            <p:ph type="body" idx="1"/>
          </p:nvPr>
        </p:nvSpPr>
        <p:spPr/>
        <p:txBody>
          <a:bodyPr anchor="t"/>
          <a:lstStyle/>
          <a:p>
            <a:pPr lvl="0">
              <a:lnSpc>
                <a:spcPct val="90000"/>
              </a:lnSpc>
            </a:pPr>
            <a:r>
              <a:rPr lang="en-US" altLang="zh-CN"/>
              <a:t>[1]</a:t>
            </a:r>
            <a:r>
              <a:rPr lang="zh-CN" altLang="en-US"/>
              <a:t>寒食</a:t>
            </a:r>
            <a:r>
              <a:rPr lang="en-US" altLang="zh-CN"/>
              <a:t>:</a:t>
            </a:r>
            <a:r>
              <a:rPr lang="zh-CN" altLang="en-US"/>
              <a:t>节令名</a:t>
            </a:r>
            <a:r>
              <a:rPr lang="en-US" altLang="zh-CN"/>
              <a:t>,</a:t>
            </a:r>
            <a:r>
              <a:rPr lang="zh-CN" altLang="en-US"/>
              <a:t>在农历清明前一日或二日</a:t>
            </a:r>
            <a:r>
              <a:rPr lang="en-US" altLang="zh-CN"/>
              <a:t>.《</a:t>
            </a:r>
            <a:r>
              <a:rPr lang="zh-CN" altLang="en-US"/>
              <a:t>荆楚岁时记</a:t>
            </a:r>
            <a:r>
              <a:rPr lang="en-US" altLang="zh-CN"/>
              <a:t>》:"</a:t>
            </a:r>
            <a:r>
              <a:rPr lang="zh-CN" altLang="en-US"/>
              <a:t>去冬节一百五日</a:t>
            </a:r>
            <a:r>
              <a:rPr lang="en-US" altLang="zh-CN"/>
              <a:t>,</a:t>
            </a:r>
            <a:r>
              <a:rPr lang="zh-CN" altLang="en-US"/>
              <a:t>即有疾风甚雨</a:t>
            </a:r>
            <a:r>
              <a:rPr lang="en-US" altLang="zh-CN"/>
              <a:t>,</a:t>
            </a:r>
            <a:r>
              <a:rPr lang="zh-CN" altLang="en-US"/>
              <a:t>谓之寒食</a:t>
            </a:r>
            <a:r>
              <a:rPr lang="en-US" altLang="zh-CN"/>
              <a:t>,</a:t>
            </a:r>
            <a:r>
              <a:rPr lang="zh-CN" altLang="en-US"/>
              <a:t>禁火三日</a:t>
            </a:r>
            <a:r>
              <a:rPr lang="en-US" altLang="zh-CN"/>
              <a:t>."?</a:t>
            </a:r>
          </a:p>
          <a:p>
            <a:pPr lvl="0">
              <a:lnSpc>
                <a:spcPct val="90000"/>
              </a:lnSpc>
            </a:pPr>
            <a:r>
              <a:rPr lang="en-US" altLang="zh-CN"/>
              <a:t>[2]"</a:t>
            </a:r>
            <a:r>
              <a:rPr lang="zh-CN" altLang="en-US"/>
              <a:t>客思</a:t>
            </a:r>
            <a:r>
              <a:rPr lang="en-US" altLang="zh-CN"/>
              <a:t>"</a:t>
            </a:r>
            <a:r>
              <a:rPr lang="zh-CN" altLang="en-US"/>
              <a:t>二句是说客思如春风里的柳条之多</a:t>
            </a:r>
            <a:r>
              <a:rPr lang="en-US" altLang="zh-CN"/>
              <a:t>.</a:t>
            </a:r>
            <a:r>
              <a:rPr lang="zh-CN" altLang="en-US"/>
              <a:t>客思</a:t>
            </a:r>
            <a:r>
              <a:rPr lang="en-US" altLang="zh-CN"/>
              <a:t>:</a:t>
            </a:r>
            <a:r>
              <a:rPr lang="zh-CN" altLang="en-US"/>
              <a:t>他乡之思</a:t>
            </a:r>
            <a:r>
              <a:rPr lang="en-US" altLang="zh-CN"/>
              <a:t>.</a:t>
            </a:r>
            <a:r>
              <a:rPr lang="zh-CN" altLang="en-US"/>
              <a:t>思</a:t>
            </a:r>
            <a:r>
              <a:rPr lang="en-US" altLang="zh-CN"/>
              <a:t>:</a:t>
            </a:r>
            <a:r>
              <a:rPr lang="zh-CN" altLang="en-US"/>
              <a:t>思绪</a:t>
            </a:r>
            <a:r>
              <a:rPr lang="en-US" altLang="zh-CN"/>
              <a:t>,</a:t>
            </a:r>
            <a:r>
              <a:rPr lang="zh-CN" altLang="en-US"/>
              <a:t>心事</a:t>
            </a:r>
            <a:r>
              <a:rPr lang="en-US" altLang="zh-CN"/>
              <a:t>.</a:t>
            </a:r>
          </a:p>
          <a:p>
            <a:pPr lvl="0">
              <a:lnSpc>
                <a:spcPct val="90000"/>
              </a:lnSpc>
            </a:pPr>
            <a:r>
              <a:rPr lang="en-US" altLang="zh-CN"/>
              <a:t>[3]</a:t>
            </a:r>
            <a:r>
              <a:rPr lang="zh-CN" altLang="en-US"/>
              <a:t>冶城</a:t>
            </a:r>
            <a:r>
              <a:rPr lang="en-US" altLang="zh-CN"/>
              <a:t>:《</a:t>
            </a:r>
            <a:r>
              <a:rPr lang="zh-CN" altLang="en-US"/>
              <a:t>太平寰宇记</a:t>
            </a:r>
            <a:r>
              <a:rPr lang="en-US" altLang="zh-CN"/>
              <a:t>》</a:t>
            </a:r>
            <a:r>
              <a:rPr lang="zh-CN" altLang="en-US"/>
              <a:t>载</a:t>
            </a:r>
            <a:r>
              <a:rPr lang="en-US" altLang="zh-CN"/>
              <a:t>,</a:t>
            </a:r>
            <a:r>
              <a:rPr lang="zh-CN" altLang="en-US"/>
              <a:t>江南东道升州土元县</a:t>
            </a:r>
            <a:r>
              <a:rPr lang="en-US" altLang="zh-CN"/>
              <a:t>:</a:t>
            </a:r>
            <a:r>
              <a:rPr lang="zh-CN" altLang="en-US"/>
              <a:t>古冶城在今县四五里</a:t>
            </a:r>
            <a:r>
              <a:rPr lang="en-US" altLang="zh-CN"/>
              <a:t>;</a:t>
            </a:r>
            <a:r>
              <a:rPr lang="zh-CN" altLang="en-US"/>
              <a:t>本吴铸冶之 地</a:t>
            </a:r>
            <a:r>
              <a:rPr lang="en-US" altLang="zh-CN"/>
              <a:t>,</a:t>
            </a:r>
            <a:r>
              <a:rPr lang="zh-CN" altLang="en-US"/>
              <a:t>因以为名</a:t>
            </a:r>
            <a:r>
              <a:rPr lang="en-US" altLang="zh-CN"/>
              <a:t>.</a:t>
            </a:r>
            <a:r>
              <a:rPr lang="zh-CN" altLang="en-US"/>
              <a:t>故址在今</a:t>
            </a:r>
            <a:r>
              <a:rPr lang="zh-CN" altLang="en-US">
                <a:hlinkClick r:id="rId3"/>
              </a:rPr>
              <a:t>南京市</a:t>
            </a:r>
            <a:r>
              <a:rPr lang="zh-CN" altLang="en-US"/>
              <a:t>朝天宫附近</a:t>
            </a:r>
          </a:p>
          <a:p>
            <a:pPr lvl="0">
              <a:lnSpc>
                <a:spcPct val="90000"/>
              </a:lnSpc>
            </a:pPr>
            <a:r>
              <a:rPr lang="en-US" altLang="zh-CN"/>
              <a:t>[4]</a:t>
            </a:r>
            <a:r>
              <a:rPr lang="zh-CN" altLang="en-US"/>
              <a:t>巾</a:t>
            </a:r>
            <a:r>
              <a:rPr lang="en-US" altLang="zh-CN"/>
              <a:t>:</a:t>
            </a:r>
            <a:r>
              <a:rPr lang="zh-CN" altLang="en-US"/>
              <a:t>头巾</a:t>
            </a:r>
            <a:r>
              <a:rPr lang="en-US" altLang="zh-CN"/>
              <a:t>.</a:t>
            </a:r>
            <a:r>
              <a:rPr lang="zh-CN" altLang="en-US"/>
              <a:t>雪</a:t>
            </a:r>
            <a:r>
              <a:rPr lang="en-US" altLang="zh-CN"/>
              <a:t>:</a:t>
            </a:r>
            <a:r>
              <a:rPr lang="zh-CN" altLang="en-US"/>
              <a:t>白发</a:t>
            </a:r>
            <a:r>
              <a:rPr lang="en-US" altLang="zh-CN"/>
              <a:t>.</a:t>
            </a:r>
          </a:p>
          <a:p>
            <a:pPr lvl="0">
              <a:lnSpc>
                <a:spcPct val="90000"/>
              </a:lnSpc>
            </a:pPr>
            <a:r>
              <a:rPr lang="en-US" altLang="zh-CN"/>
              <a:t>[5]</a:t>
            </a:r>
            <a:r>
              <a:rPr lang="zh-CN" altLang="en-US"/>
              <a:t>朱</a:t>
            </a:r>
            <a:r>
              <a:rPr lang="en-US" altLang="zh-CN"/>
              <a:t>:</a:t>
            </a:r>
            <a:r>
              <a:rPr lang="zh-CN" altLang="en-US"/>
              <a:t>红色</a:t>
            </a:r>
            <a:r>
              <a:rPr lang="en-US" altLang="zh-CN"/>
              <a:t>,</a:t>
            </a:r>
            <a:r>
              <a:rPr lang="zh-CN" altLang="en-US"/>
              <a:t>常形容青春的容颜</a:t>
            </a:r>
            <a:r>
              <a:rPr lang="en-US" altLang="zh-CN"/>
              <a:t>.</a:t>
            </a:r>
          </a:p>
          <a:p>
            <a:pPr lvl="0">
              <a:lnSpc>
                <a:spcPct val="90000"/>
              </a:lnSpc>
            </a:pPr>
            <a:r>
              <a:rPr lang="en-US" altLang="zh-CN"/>
              <a:t>[6]</a:t>
            </a:r>
            <a:r>
              <a:rPr lang="zh-CN" altLang="en-US"/>
              <a:t>轩冕</a:t>
            </a:r>
            <a:r>
              <a:rPr lang="en-US" altLang="zh-CN"/>
              <a:t>:</a:t>
            </a:r>
            <a:r>
              <a:rPr lang="zh-CN" altLang="en-US"/>
              <a:t>古代公卿大夫的车服</a:t>
            </a:r>
            <a:r>
              <a:rPr lang="en-US" altLang="zh-CN"/>
              <a:t>,</a:t>
            </a:r>
            <a:r>
              <a:rPr lang="zh-CN" altLang="en-US"/>
              <a:t>因以指代官位爵禄</a:t>
            </a:r>
            <a:r>
              <a:rPr lang="en-US" altLang="zh-CN"/>
              <a:t>.</a:t>
            </a:r>
          </a:p>
          <a:p>
            <a:pPr lvl="0">
              <a:lnSpc>
                <a:spcPct val="90000"/>
              </a:lnSpc>
            </a:pPr>
            <a:r>
              <a:rPr lang="en-US" altLang="zh-CN"/>
              <a:t>[7]</a:t>
            </a:r>
            <a:r>
              <a:rPr lang="zh-CN" altLang="en-US"/>
              <a:t>老</a:t>
            </a:r>
            <a:r>
              <a:rPr lang="en-US" altLang="zh-CN"/>
              <a:t>:</a:t>
            </a:r>
            <a:r>
              <a:rPr lang="zh-CN" altLang="en-US"/>
              <a:t>终老</a:t>
            </a:r>
            <a:r>
              <a:rPr lang="en-US" altLang="zh-CN"/>
              <a:t>.</a:t>
            </a:r>
            <a:r>
              <a:rPr lang="zh-CN" altLang="en-US"/>
              <a:t>渔樵</a:t>
            </a:r>
            <a:r>
              <a:rPr lang="en-US" altLang="zh-CN"/>
              <a:t>:</a:t>
            </a:r>
            <a:r>
              <a:rPr lang="zh-CN" altLang="en-US"/>
              <a:t>渔人和樵夫</a:t>
            </a:r>
            <a:r>
              <a:rPr lang="en-US" altLang="zh-CN"/>
              <a:t>,</a:t>
            </a:r>
            <a:r>
              <a:rPr lang="zh-CN" altLang="en-US"/>
              <a:t>指代隐逸生活</a:t>
            </a:r>
            <a:endParaRPr lang="zh-CN" altLang="en-US">
              <a:hlinkClick/>
            </a:endParaRPr>
          </a:p>
          <a:p>
            <a:pPr lvl="0">
              <a:lnSpc>
                <a:spcPct val="90000"/>
              </a:lnSpc>
            </a:pPr>
            <a:r>
              <a:rPr lang="zh-CN" altLang="en-US">
                <a:hlinkClick/>
              </a:rPr>
              <a:t>折叠</a:t>
            </a:r>
            <a:r>
              <a:rPr lang="zh-CN" altLang="en-US"/>
              <a:t>翻译</a:t>
            </a:r>
          </a:p>
          <a:p>
            <a:pPr lvl="0">
              <a:lnSpc>
                <a:spcPct val="90000"/>
              </a:lnSpc>
            </a:pPr>
            <a:r>
              <a:rPr lang="zh-CN" altLang="en-US"/>
              <a:t>身居他乡的乡思像杨柳一样，被春风一吹就有千万条思绪。尤其是到了清明的</a:t>
            </a:r>
            <a:r>
              <a:rPr lang="zh-CN" altLang="en-US">
                <a:hlinkClick r:id="rId4"/>
              </a:rPr>
              <a:t>寒食节</a:t>
            </a:r>
            <a:r>
              <a:rPr lang="zh-CN" altLang="en-US"/>
              <a:t>，自己的眼泪就更多了，流的泪就快要淹没冶城了。自己的白头发像是要挣脱出头巾的束缚，镜子中自己的面容也已经显得苍老。不想知道官位的快乐啊，只求自己能够在青山绿水做一个打渔和砍柴的农民</a:t>
            </a:r>
          </a:p>
          <a:p>
            <a:pPr lvl="0">
              <a:lnSpc>
                <a:spcPct val="90000"/>
              </a:lnSpc>
            </a:pPr>
            <a:r>
              <a:rPr lang="zh-CN" altLang="en-US" b="1">
                <a:solidFill>
                  <a:srgbClr val="000099"/>
                </a:solidFill>
              </a:rPr>
              <a:t>解题指津：Ａ项从意象的角度分析，首联是写客思如春风里的柳条之多，而不是“生动地描绘了春天的美景”；Ｂ项从炼字的角度分析，为正确选项；Ｃ项从情感的角度分析，尾联写“但欲老渔樵”，表达意欲归隐的愿望，而非“只能辞官归隐的遗憾”；Ｄ项对全诗情感主旨作整体感受，犯了以偏概全的错误，“客思”没有贯穿全篇，整首诗不仅表现了客居他乡的哀伤，还有过早衰老的感叹以及意欲归隐的愿望。</a:t>
            </a:r>
            <a:endParaRPr lang="zh-CN" altLang="en-US" b="1"/>
          </a:p>
          <a:p>
            <a:pPr lvl="0">
              <a:lnSpc>
                <a:spcPct val="90000"/>
              </a:lnSpc>
            </a:pPr>
            <a:endParaRPr lang="zh-CN" altLang="en-US"/>
          </a:p>
        </p:txBody>
      </p:sp>
      <p:sp>
        <p:nvSpPr>
          <p:cNvPr id="71683"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37</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4753" name="幻灯片图像占位符 57345"/>
          <p:cNvSpPr>
            <a:spLocks noGrp="1" noRot="1" noChangeAspect="1" noTextEdit="1"/>
          </p:cNvSpPr>
          <p:nvPr>
            <p:ph type="sldImg"/>
          </p:nvPr>
        </p:nvSpPr>
        <p:spPr/>
      </p:sp>
      <p:sp>
        <p:nvSpPr>
          <p:cNvPr id="74754" name="文本占位符 57346"/>
          <p:cNvSpPr>
            <a:spLocks noGrp="1"/>
          </p:cNvSpPr>
          <p:nvPr>
            <p:ph type="body" idx="1"/>
          </p:nvPr>
        </p:nvSpPr>
        <p:spPr/>
        <p:txBody>
          <a:bodyPr anchor="t"/>
          <a:lstStyle/>
          <a:p>
            <a:pPr lvl="0">
              <a:lnSpc>
                <a:spcPct val="90000"/>
              </a:lnSpc>
            </a:pPr>
            <a:r>
              <a:rPr lang="en-US" altLang="zh-CN" sz="1000"/>
              <a:t>(1)</a:t>
            </a:r>
            <a:r>
              <a:rPr lang="zh-CN" altLang="en-US" sz="1000"/>
              <a:t>好</a:t>
            </a:r>
            <a:r>
              <a:rPr lang="en-US" altLang="zh-CN" sz="1000"/>
              <a:t>:</a:t>
            </a:r>
            <a:r>
              <a:rPr lang="zh-CN" altLang="en-US" sz="1000"/>
              <a:t>喜好，流行。</a:t>
            </a:r>
          </a:p>
          <a:p>
            <a:pPr lvl="0">
              <a:lnSpc>
                <a:spcPct val="90000"/>
              </a:lnSpc>
            </a:pPr>
            <a:r>
              <a:rPr lang="en-US" altLang="zh-CN" sz="1000"/>
              <a:t>(2)</a:t>
            </a:r>
            <a:r>
              <a:rPr lang="zh-CN" altLang="en-US" sz="1000"/>
              <a:t>高髻</a:t>
            </a:r>
            <a:r>
              <a:rPr lang="en-US" altLang="zh-CN" sz="1000"/>
              <a:t>:</a:t>
            </a:r>
            <a:r>
              <a:rPr lang="zh-CN" altLang="en-US" sz="1000"/>
              <a:t>高高的发结。</a:t>
            </a:r>
          </a:p>
          <a:p>
            <a:pPr lvl="0">
              <a:lnSpc>
                <a:spcPct val="90000"/>
              </a:lnSpc>
            </a:pPr>
            <a:r>
              <a:rPr lang="en-US" altLang="zh-CN" sz="1000"/>
              <a:t>(3)</a:t>
            </a:r>
            <a:r>
              <a:rPr lang="zh-CN" altLang="en-US" sz="1000"/>
              <a:t>广眉</a:t>
            </a:r>
            <a:r>
              <a:rPr lang="en-US" altLang="zh-CN" sz="1000"/>
              <a:t>:</a:t>
            </a:r>
            <a:r>
              <a:rPr lang="zh-CN" altLang="en-US" sz="1000"/>
              <a:t>宽眉。</a:t>
            </a:r>
          </a:p>
          <a:p>
            <a:pPr lvl="0">
              <a:lnSpc>
                <a:spcPct val="90000"/>
              </a:lnSpc>
            </a:pPr>
            <a:r>
              <a:rPr lang="en-US" altLang="zh-CN" sz="1000"/>
              <a:t>(4)</a:t>
            </a:r>
            <a:r>
              <a:rPr lang="zh-CN" altLang="en-US" sz="1000"/>
              <a:t>且</a:t>
            </a:r>
            <a:r>
              <a:rPr lang="en-US" altLang="zh-CN" sz="1000"/>
              <a:t>:</a:t>
            </a:r>
            <a:r>
              <a:rPr lang="zh-CN" altLang="en-US" sz="1000"/>
              <a:t>将、马上。牛额</a:t>
            </a:r>
            <a:r>
              <a:rPr lang="en-US" altLang="zh-CN" sz="1000"/>
              <a:t>:</a:t>
            </a:r>
            <a:r>
              <a:rPr lang="zh-CN" altLang="en-US" sz="1000"/>
              <a:t>半个额头。</a:t>
            </a:r>
          </a:p>
          <a:p>
            <a:pPr lvl="0">
              <a:lnSpc>
                <a:spcPct val="90000"/>
              </a:lnSpc>
            </a:pPr>
            <a:r>
              <a:rPr lang="en-US" altLang="zh-CN" sz="1000"/>
              <a:t>(5)</a:t>
            </a:r>
            <a:r>
              <a:rPr lang="zh-CN" altLang="en-US" sz="1000"/>
              <a:t>大袖</a:t>
            </a:r>
            <a:r>
              <a:rPr lang="en-US" altLang="zh-CN" sz="1000"/>
              <a:t>:</a:t>
            </a:r>
            <a:r>
              <a:rPr lang="zh-CN" altLang="en-US" sz="1000"/>
              <a:t>宽大的衣袖。</a:t>
            </a:r>
          </a:p>
          <a:p>
            <a:pPr lvl="0">
              <a:lnSpc>
                <a:spcPct val="90000"/>
              </a:lnSpc>
            </a:pPr>
            <a:r>
              <a:rPr lang="en-US" altLang="zh-CN" sz="1000"/>
              <a:t>(6)</a:t>
            </a:r>
            <a:r>
              <a:rPr lang="zh-CN" altLang="en-US" sz="1000"/>
              <a:t>全匹帛</a:t>
            </a:r>
            <a:r>
              <a:rPr lang="en-US" altLang="zh-CN" sz="1000"/>
              <a:t>:</a:t>
            </a:r>
            <a:r>
              <a:rPr lang="zh-CN" altLang="en-US" sz="1000"/>
              <a:t>整匹的帛。帛</a:t>
            </a:r>
            <a:r>
              <a:rPr lang="en-US" altLang="zh-CN" sz="1000"/>
              <a:t>:</a:t>
            </a:r>
            <a:r>
              <a:rPr lang="zh-CN" altLang="en-US" sz="1000"/>
              <a:t>绸、缎一类</a:t>
            </a:r>
            <a:r>
              <a:rPr lang="zh-CN" altLang="en-US" sz="1000">
                <a:hlinkClick r:id="rId3"/>
              </a:rPr>
              <a:t>丝织品</a:t>
            </a:r>
            <a:r>
              <a:rPr lang="zh-CN" altLang="en-US" sz="1000"/>
              <a:t>的总称。</a:t>
            </a:r>
            <a:endParaRPr lang="zh-CN" altLang="en-US" sz="1000">
              <a:hlinkClick/>
            </a:endParaRPr>
          </a:p>
          <a:p>
            <a:pPr lvl="0">
              <a:lnSpc>
                <a:spcPct val="90000"/>
              </a:lnSpc>
            </a:pPr>
            <a:r>
              <a:rPr lang="zh-CN" altLang="en-US" sz="1000">
                <a:hlinkClick/>
              </a:rPr>
              <a:t>折叠</a:t>
            </a:r>
            <a:r>
              <a:rPr lang="zh-CN" altLang="en-US" sz="1000"/>
              <a:t>作品译文</a:t>
            </a:r>
          </a:p>
          <a:p>
            <a:pPr lvl="0">
              <a:lnSpc>
                <a:spcPct val="90000"/>
              </a:lnSpc>
            </a:pPr>
            <a:r>
              <a:rPr lang="zh-CN" altLang="en-US" sz="1000"/>
              <a:t>城里流行高</a:t>
            </a:r>
            <a:r>
              <a:rPr lang="zh-CN" altLang="en-US" sz="1000">
                <a:hlinkClick r:id="rId4"/>
              </a:rPr>
              <a:t>发髻</a:t>
            </a:r>
            <a:r>
              <a:rPr lang="zh-CN" altLang="en-US" sz="1000"/>
              <a:t>，天下人发髻高一尺。</a:t>
            </a:r>
          </a:p>
          <a:p>
            <a:pPr lvl="0">
              <a:lnSpc>
                <a:spcPct val="90000"/>
              </a:lnSpc>
            </a:pPr>
            <a:r>
              <a:rPr lang="zh-CN" altLang="en-US" sz="1000"/>
              <a:t>城里流行长眉毛，天下人画眉半个额头。</a:t>
            </a:r>
          </a:p>
          <a:p>
            <a:pPr lvl="0">
              <a:lnSpc>
                <a:spcPct val="90000"/>
              </a:lnSpc>
            </a:pPr>
            <a:r>
              <a:rPr lang="zh-CN" altLang="en-US" sz="1000"/>
              <a:t>城里流行大袖子，天下人就用整匹布做。今译：都城里爱好高髻，外地便把得发髻绾得高达一尺。指上有所好，</a:t>
            </a:r>
            <a:br>
              <a:rPr lang="zh-CN" altLang="en-US" sz="1000"/>
            </a:br>
            <a:r>
              <a:rPr lang="zh-CN" altLang="en-US" sz="1000"/>
              <a:t>下必效仿，而且必定过火。</a:t>
            </a:r>
            <a:br>
              <a:rPr lang="zh-CN" altLang="en-US" sz="1000"/>
            </a:br>
            <a:r>
              <a:rPr lang="en-US" altLang="zh-CN" sz="1000"/>
              <a:t>  </a:t>
            </a:r>
            <a:r>
              <a:rPr lang="zh-CN" altLang="en-US" sz="1000"/>
              <a:t>全文：“城中好高臀，四方高一尺；城中好广眉，四方且半额；城中好大袖，四方全匹帛”</a:t>
            </a:r>
            <a:br>
              <a:rPr lang="zh-CN" altLang="en-US" sz="1000"/>
            </a:br>
            <a:br>
              <a:rPr lang="zh-CN" altLang="en-US" sz="1000"/>
            </a:br>
            <a:r>
              <a:rPr lang="zh-CN" altLang="en-US" sz="1000"/>
              <a:t>这是</a:t>
            </a:r>
            <a:r>
              <a:rPr lang="en-US" altLang="zh-CN" sz="1000"/>
              <a:t>《</a:t>
            </a:r>
            <a:r>
              <a:rPr lang="zh-CN" altLang="en-US" sz="1000"/>
              <a:t>乐府诗集</a:t>
            </a:r>
            <a:r>
              <a:rPr lang="en-US" altLang="zh-CN" sz="1000"/>
              <a:t>》《</a:t>
            </a:r>
            <a:r>
              <a:rPr lang="zh-CN" altLang="en-US" sz="1000"/>
              <a:t>杂歌谣辞</a:t>
            </a:r>
            <a:r>
              <a:rPr lang="en-US" altLang="zh-CN" sz="1000"/>
              <a:t>·</a:t>
            </a:r>
            <a:r>
              <a:rPr lang="zh-CN" altLang="en-US" sz="1000"/>
              <a:t>谣辞</a:t>
            </a:r>
            <a:r>
              <a:rPr lang="en-US" altLang="zh-CN" sz="1000"/>
              <a:t>》</a:t>
            </a:r>
            <a:r>
              <a:rPr lang="zh-CN" altLang="en-US" sz="1000"/>
              <a:t>中的一首。</a:t>
            </a:r>
            <a:r>
              <a:rPr lang="en-US" altLang="zh-CN" sz="1000"/>
              <a:t>《</a:t>
            </a:r>
            <a:r>
              <a:rPr lang="zh-CN" altLang="en-US" sz="1000"/>
              <a:t>乐府诗集</a:t>
            </a:r>
            <a:r>
              <a:rPr lang="en-US" altLang="zh-CN" sz="1000"/>
              <a:t>》</a:t>
            </a:r>
            <a:r>
              <a:rPr lang="zh-CN" altLang="en-US" sz="1000"/>
              <a:t>是宋人郭茂倩编辑的一部乐府诗歌总集。乐府原是汉代音乐宫署的名称。</a:t>
            </a:r>
            <a:r>
              <a:rPr lang="en-US" altLang="zh-CN" sz="1000"/>
              <a:t>  《</a:t>
            </a:r>
            <a:r>
              <a:rPr lang="zh-CN" altLang="en-US" sz="1000"/>
              <a:t>城中谣</a:t>
            </a:r>
            <a:r>
              <a:rPr lang="en-US" altLang="zh-CN" sz="1000"/>
              <a:t>》</a:t>
            </a:r>
            <a:r>
              <a:rPr lang="zh-CN" altLang="en-US" sz="1000"/>
              <a:t>：</a:t>
            </a:r>
            <a:r>
              <a:rPr lang="en-US" altLang="zh-CN" sz="1000"/>
              <a:t>《</a:t>
            </a:r>
            <a:r>
              <a:rPr lang="zh-CN" altLang="en-US" sz="1000"/>
              <a:t>后汉书</a:t>
            </a:r>
            <a:r>
              <a:rPr lang="en-US" altLang="zh-CN" sz="1000"/>
              <a:t>·</a:t>
            </a:r>
            <a:r>
              <a:rPr lang="zh-CN" altLang="en-US" sz="1000"/>
              <a:t>马廖传</a:t>
            </a:r>
            <a:r>
              <a:rPr lang="en-US" altLang="zh-CN" sz="1000"/>
              <a:t>》</a:t>
            </a:r>
            <a:r>
              <a:rPr lang="zh-CN" altLang="en-US" sz="1000"/>
              <a:t>记载，马廖在上疏中，为阐述改变社会风气的重要性，引用的“长安语”，就是这首</a:t>
            </a:r>
            <a:r>
              <a:rPr lang="en-US" altLang="zh-CN" sz="1000"/>
              <a:t>《</a:t>
            </a:r>
            <a:r>
              <a:rPr lang="zh-CN" altLang="en-US" sz="1000"/>
              <a:t>城中谣</a:t>
            </a:r>
            <a:r>
              <a:rPr lang="en-US" altLang="zh-CN" sz="1000"/>
              <a:t>》</a:t>
            </a:r>
            <a:r>
              <a:rPr lang="zh-CN" altLang="en-US" sz="1000"/>
              <a:t>。 </a:t>
            </a:r>
          </a:p>
          <a:p>
            <a:pPr lvl="0">
              <a:lnSpc>
                <a:spcPct val="90000"/>
              </a:lnSpc>
            </a:pPr>
            <a:r>
              <a:rPr lang="zh-CN" altLang="en-US" sz="1000"/>
              <a:t>风行草偃 偃：倒伏。风一吹草就倒下。比喻道德文教的感化人。 </a:t>
            </a:r>
          </a:p>
          <a:p>
            <a:pPr lvl="0">
              <a:lnSpc>
                <a:spcPct val="90000"/>
              </a:lnSpc>
            </a:pPr>
            <a:r>
              <a:rPr lang="zh-CN" altLang="en-US" sz="1000"/>
              <a:t>（</a:t>
            </a:r>
            <a:r>
              <a:rPr lang="en-US" altLang="zh-CN" sz="1000"/>
              <a:t>《</a:t>
            </a:r>
            <a:r>
              <a:rPr lang="zh-CN" altLang="en-US" sz="1000"/>
              <a:t>城中谣</a:t>
            </a:r>
            <a:r>
              <a:rPr lang="en-US" altLang="zh-CN" sz="1000"/>
              <a:t>》</a:t>
            </a:r>
            <a:r>
              <a:rPr lang="zh-CN" altLang="en-US" sz="1000"/>
              <a:t>，原载</a:t>
            </a:r>
            <a:r>
              <a:rPr lang="en-US" altLang="zh-CN" sz="1000"/>
              <a:t>《</a:t>
            </a:r>
            <a:r>
              <a:rPr lang="zh-CN" altLang="en-US" sz="1000"/>
              <a:t>后汉书</a:t>
            </a:r>
            <a:r>
              <a:rPr lang="en-US" altLang="zh-CN" sz="1000"/>
              <a:t>·</a:t>
            </a:r>
            <a:r>
              <a:rPr lang="zh-CN" altLang="en-US" sz="1000"/>
              <a:t>马瘳传</a:t>
            </a:r>
            <a:r>
              <a:rPr lang="en-US" altLang="zh-CN" sz="1000"/>
              <a:t>》</a:t>
            </a:r>
            <a:r>
              <a:rPr lang="zh-CN" altLang="en-US" sz="1000"/>
              <a:t>，</a:t>
            </a:r>
            <a:r>
              <a:rPr lang="en-US" altLang="zh-CN" sz="1000"/>
              <a:t>《</a:t>
            </a:r>
            <a:r>
              <a:rPr lang="zh-CN" altLang="en-US" sz="1000"/>
              <a:t>玉台新咏</a:t>
            </a:r>
            <a:r>
              <a:rPr lang="en-US" altLang="zh-CN" sz="1000"/>
              <a:t>》</a:t>
            </a:r>
            <a:r>
              <a:rPr lang="zh-CN" altLang="en-US" sz="1000"/>
              <a:t>收录此诗，题为</a:t>
            </a:r>
            <a:r>
              <a:rPr lang="en-US" altLang="zh-CN" sz="1000"/>
              <a:t>《</a:t>
            </a:r>
            <a:r>
              <a:rPr lang="zh-CN" altLang="en-US" sz="1000"/>
              <a:t>童谣歌</a:t>
            </a:r>
            <a:r>
              <a:rPr lang="en-US" altLang="zh-CN" sz="1000"/>
              <a:t>》</a:t>
            </a:r>
            <a:r>
              <a:rPr lang="zh-CN" altLang="en-US" sz="1000"/>
              <a:t>，</a:t>
            </a:r>
            <a:r>
              <a:rPr lang="en-US" altLang="zh-CN" sz="1000"/>
              <a:t>《</a:t>
            </a:r>
            <a:r>
              <a:rPr lang="zh-CN" altLang="en-US" sz="1000"/>
              <a:t>乐府诗集</a:t>
            </a:r>
            <a:r>
              <a:rPr lang="en-US" altLang="zh-CN" sz="1000"/>
              <a:t>》</a:t>
            </a:r>
            <a:r>
              <a:rPr lang="zh-CN" altLang="en-US" sz="1000"/>
              <a:t>收入</a:t>
            </a:r>
            <a:r>
              <a:rPr lang="en-US" altLang="zh-CN" sz="1000"/>
              <a:t>《</a:t>
            </a:r>
            <a:r>
              <a:rPr lang="zh-CN" altLang="en-US" sz="1000"/>
              <a:t>杂歌谣辞</a:t>
            </a:r>
            <a:r>
              <a:rPr lang="en-US" altLang="zh-CN" sz="1000"/>
              <a:t>》</a:t>
            </a:r>
            <a:r>
              <a:rPr lang="zh-CN" altLang="en-US" sz="1000"/>
              <a:t>，题为</a:t>
            </a:r>
            <a:r>
              <a:rPr lang="en-US" altLang="zh-CN" sz="1000"/>
              <a:t>《</a:t>
            </a:r>
            <a:r>
              <a:rPr lang="zh-CN" altLang="en-US" sz="1000"/>
              <a:t>城中谣</a:t>
            </a:r>
            <a:r>
              <a:rPr lang="en-US" altLang="zh-CN" sz="1000"/>
              <a:t>》</a:t>
            </a:r>
            <a:r>
              <a:rPr lang="zh-CN" altLang="en-US" sz="1000"/>
              <a:t>。马廖</a:t>
            </a:r>
            <a:r>
              <a:rPr lang="en-US" altLang="zh-CN" sz="1000"/>
              <a:t>(</a:t>
            </a:r>
            <a:r>
              <a:rPr lang="zh-CN" altLang="en-US" sz="1000"/>
              <a:t>东汉初年人，马援子</a:t>
            </a:r>
            <a:r>
              <a:rPr lang="en-US" altLang="zh-CN" sz="1000"/>
              <a:t>)</a:t>
            </a:r>
            <a:r>
              <a:rPr lang="zh-CN" altLang="en-US" sz="1000"/>
              <a:t>鉴于“改政移风，必有其本”，“吏不奉法，良由慢起京师”，因引录这则谣辞作喻，说明“上行下效”的严重意义。偃：倒伏。风一吹草就倒下。比喻道德文教的感化人。）</a:t>
            </a:r>
          </a:p>
          <a:p>
            <a:pPr lvl="0">
              <a:lnSpc>
                <a:spcPct val="90000"/>
              </a:lnSpc>
            </a:pPr>
            <a:r>
              <a:rPr lang="en-US" altLang="zh-CN" sz="1000"/>
              <a:t>《</a:t>
            </a:r>
            <a:r>
              <a:rPr lang="zh-CN" altLang="en-US" sz="1000"/>
              <a:t>论语</a:t>
            </a:r>
            <a:r>
              <a:rPr lang="en-US" altLang="zh-CN" sz="1000"/>
              <a:t>·</a:t>
            </a:r>
            <a:r>
              <a:rPr lang="zh-CN" altLang="en-US" sz="1000"/>
              <a:t>颜渊</a:t>
            </a:r>
            <a:r>
              <a:rPr lang="en-US" altLang="zh-CN" sz="1000"/>
              <a:t>》</a:t>
            </a:r>
            <a:r>
              <a:rPr lang="zh-CN" altLang="en-US" sz="1000"/>
              <a:t>：“君子之德风，小人之德草。草上之风，必偃。”</a:t>
            </a:r>
            <a:r>
              <a:rPr lang="en-US" altLang="zh-CN" sz="1000"/>
              <a:t> </a:t>
            </a:r>
            <a:r>
              <a:rPr lang="zh-CN" altLang="en-US" sz="1000"/>
              <a:t>何晏</a:t>
            </a:r>
            <a:r>
              <a:rPr lang="en-US" altLang="zh-CN" sz="1000"/>
              <a:t> </a:t>
            </a:r>
            <a:r>
              <a:rPr lang="zh-CN" altLang="en-US" sz="1000"/>
              <a:t>集解引</a:t>
            </a:r>
            <a:r>
              <a:rPr lang="en-US" altLang="zh-CN" sz="1000"/>
              <a:t> </a:t>
            </a:r>
            <a:r>
              <a:rPr lang="zh-CN" altLang="en-US" sz="1000"/>
              <a:t>孔安国</a:t>
            </a:r>
            <a:r>
              <a:rPr lang="en-US" altLang="zh-CN" sz="1000"/>
              <a:t> </a:t>
            </a:r>
            <a:r>
              <a:rPr lang="zh-CN" altLang="en-US" sz="1000"/>
              <a:t>曰：“加草以风，无不仆者，犹民之化於上。”比喻庶民被德教感化而顺从君上。后以“风行草偃”比喻有声望者的言行影响世态俗情。</a:t>
            </a:r>
          </a:p>
        </p:txBody>
      </p:sp>
      <p:sp>
        <p:nvSpPr>
          <p:cNvPr id="74755"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38</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6801" name="幻灯片图像占位符 61441"/>
          <p:cNvSpPr>
            <a:spLocks noGrp="1" noRot="1" noChangeAspect="1" noTextEdit="1"/>
          </p:cNvSpPr>
          <p:nvPr>
            <p:ph type="sldImg"/>
          </p:nvPr>
        </p:nvSpPr>
        <p:spPr/>
      </p:sp>
      <p:sp>
        <p:nvSpPr>
          <p:cNvPr id="76802" name="文本占位符 61442"/>
          <p:cNvSpPr>
            <a:spLocks noGrp="1"/>
          </p:cNvSpPr>
          <p:nvPr>
            <p:ph type="body" idx="1"/>
          </p:nvPr>
        </p:nvSpPr>
        <p:spPr/>
        <p:txBody>
          <a:bodyPr anchor="t"/>
          <a:lstStyle/>
          <a:p>
            <a:pPr lvl="0"/>
            <a:r>
              <a:rPr lang="zh-CN" altLang="en-US"/>
              <a:t>杜审言  </a:t>
            </a:r>
            <a:r>
              <a:rPr lang="zh-CN" altLang="en-US" u="sng">
                <a:hlinkClick r:id="rId3"/>
              </a:rPr>
              <a:t>和晋陵陆丞早春游望</a:t>
            </a:r>
            <a:r>
              <a:rPr lang="zh-CN" altLang="en-US"/>
              <a:t> </a:t>
            </a:r>
          </a:p>
        </p:txBody>
      </p:sp>
      <p:sp>
        <p:nvSpPr>
          <p:cNvPr id="76803"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rPr>
              <a:t>39</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B0085FD-9353-4447-AAD8-430C140DCD6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0085FD-9353-4447-AAD8-430C140DCD6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0085FD-9353-4447-AAD8-430C140DCD6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nvGrpSpPr>
      <p:grpSpPr>
        <a:xfrm>
          <a:off x="0" y="0"/>
          <a:ext cx="0" cy="0"/>
        </a:xfrm>
      </p:grpSpPr>
      <p:pic>
        <p:nvPicPr>
          <p:cNvPr id="3" name="图片 2"/>
          <p:cNvPicPr>
            <a:picLocks noChangeAspect="1"/>
          </p:cNvPicPr>
          <p:nvPr userDrawn="1"/>
        </p:nvPicPr>
        <p:blipFill>
          <a:blip r:embed="rId1"/>
          <a:srcRect t="22049" r="54675" b="21936"/>
          <a:stretch>
            <a:fillRect/>
          </a:stretch>
        </p:blipFill>
        <p:spPr>
          <a:xfrm>
            <a:off x="952455" y="-12701"/>
            <a:ext cx="10492980" cy="6858001"/>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0085FD-9353-4447-AAD8-430C140DCD6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B0085FD-9353-4447-AAD8-430C140DCD6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B0085FD-9353-4447-AAD8-430C140DCD6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3FC908-8B1D-4711-8EB1-141F4F0378CF}"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B0085FD-9353-4447-AAD8-430C140DCD6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3FC908-8B1D-4711-8EB1-141F4F0378CF}"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B0085FD-9353-4447-AAD8-430C140DCD6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3FC908-8B1D-4711-8EB1-141F4F0378CF}"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6B0085FD-9353-4447-AAD8-430C140DCD6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3FC908-8B1D-4711-8EB1-141F4F0378CF}"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B0085FD-9353-4447-AAD8-430C140DCD6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3FC908-8B1D-4711-8EB1-141F4F0378C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B0085FD-9353-4447-AAD8-430C140DCD6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3FC908-8B1D-4711-8EB1-141F4F0378CF}"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flip="none" rotWithShape="1">
          <a:gsLst>
            <a:gs pos="0">
              <a:srgbClr val="FDFDFD"/>
            </a:gs>
            <a:gs pos="100000">
              <a:schemeClr val="bg1">
                <a:lumMod val="95000"/>
              </a:schemeClr>
            </a:gs>
          </a:gsLst>
          <a:path path="circle">
            <a:fillToRect l="100000" t="100000"/>
          </a:path>
        </a:gra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0085FD-9353-4447-AAD8-430C140DCD6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3FC908-8B1D-4711-8EB1-141F4F0378CF}"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image" Target="../media/image2.jpeg" /><Relationship Id="rId5" Type="http://schemas.openxmlformats.org/officeDocument/2006/relationships/tags" Target="../tags/tag3.xml" /><Relationship Id="rId6" Type="http://schemas.openxmlformats.org/officeDocument/2006/relationships/tags" Target="../tags/tag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tags" Target="../tags/tag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6.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6.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6.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7.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41.xml" TargetMode="Internal" /><Relationship Id="rId3" Type="http://schemas.openxmlformats.org/officeDocument/2006/relationships/image" Target="../media/image8.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slide" Target="slide41.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6.xml" /><Relationship Id="rId3" Type="http://schemas.openxmlformats.org/officeDocument/2006/relationships/image" Target="../media/image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圆角矩形 8"/>
          <p:cNvSpPr/>
          <p:nvPr>
            <p:custDataLst>
              <p:tags r:id="rId2"/>
            </p:custDataLst>
          </p:nvPr>
        </p:nvSpPr>
        <p:spPr>
          <a:xfrm>
            <a:off x="172720" y="635"/>
            <a:ext cx="12019915" cy="6759575"/>
          </a:xfrm>
          <a:prstGeom prst="roundRect">
            <a:avLst>
              <a:gd name="adj" fmla="val 6305"/>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2040204020203" charset="-122"/>
              <a:ea typeface="微软雅黑" panose="020b0502040204020203" charset="-122"/>
            </a:endParaRPr>
          </a:p>
        </p:txBody>
      </p:sp>
      <p:sp>
        <p:nvSpPr>
          <p:cNvPr id="3" name="Title 6"/>
          <p:cNvSpPr txBox="1"/>
          <p:nvPr>
            <p:custDataLst>
              <p:tags r:id="rId3"/>
            </p:custDataLst>
          </p:nvPr>
        </p:nvSpPr>
        <p:spPr>
          <a:xfrm>
            <a:off x="172720" y="365760"/>
            <a:ext cx="7445375" cy="56597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en-US" sz="6600" spc="200">
                <a:ln w="3175">
                  <a:noFill/>
                  <a:prstDash val="dash"/>
                </a:ln>
                <a:solidFill>
                  <a:srgbClr val="FF0000"/>
                </a:solidFill>
                <a:latin typeface="方正粗黑宋简体" panose="02000000000000000000" charset="-122"/>
                <a:ea typeface="方正粗黑宋简体" panose="02000000000000000000" charset="-122"/>
                <a:cs typeface="方正粗黑宋简体" panose="02000000000000000000" charset="-122"/>
              </a:rPr>
              <a:t>2021届一轮复习</a:t>
            </a:r>
            <a:endParaRPr lang="en-US" sz="6600" spc="200">
              <a:ln w="3175">
                <a:noFill/>
                <a:prstDash val="dash"/>
              </a:ln>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marL="0" lvl="0" indent="-285750" algn="r" fontAlgn="ctr">
              <a:lnSpc>
                <a:spcPct val="130000"/>
              </a:lnSpc>
              <a:spcBef>
                <a:spcPts val="1000"/>
              </a:spcBef>
              <a:spcAft>
                <a:spcPct val="0"/>
              </a:spcAft>
              <a:buSzTx/>
              <a:buFont typeface="Wingdings"/>
              <a:buNone/>
            </a:pPr>
            <a:r>
              <a:rPr lang="zh-CN" altLang="en-US" sz="6600" spc="200">
                <a:ln w="3175">
                  <a:noFill/>
                  <a:prstDash val="dash"/>
                </a:ln>
                <a:solidFill>
                  <a:srgbClr val="7030A0"/>
                </a:solidFill>
                <a:latin typeface="方正粗黑宋简体" panose="02000000000000000000" charset="-122"/>
                <a:ea typeface="方正粗黑宋简体" panose="02000000000000000000" charset="-122"/>
                <a:cs typeface="方正粗黑宋简体" panose="02000000000000000000" charset="-122"/>
              </a:rPr>
              <a:t>古诗词鉴赏</a:t>
            </a:r>
            <a:endParaRPr lang="zh-CN" altLang="en-US" sz="6600" spc="200">
              <a:ln w="3175">
                <a:noFill/>
                <a:prstDash val="dash"/>
              </a:ln>
              <a:solidFill>
                <a:srgbClr val="7030A0"/>
              </a:solidFill>
              <a:latin typeface="方正粗黑宋简体" panose="02000000000000000000" charset="-122"/>
              <a:ea typeface="方正粗黑宋简体" panose="02000000000000000000" charset="-122"/>
              <a:cs typeface="方正粗黑宋简体" panose="02000000000000000000" charset="-122"/>
            </a:endParaRPr>
          </a:p>
          <a:p>
            <a:pPr marL="0" lvl="0" indent="-285750" algn="r" fontAlgn="ctr">
              <a:lnSpc>
                <a:spcPct val="130000"/>
              </a:lnSpc>
              <a:spcBef>
                <a:spcPts val="1000"/>
              </a:spcBef>
              <a:spcAft>
                <a:spcPct val="0"/>
              </a:spcAft>
              <a:buSzTx/>
              <a:buFont typeface="Wingdings"/>
              <a:buNone/>
            </a:pPr>
            <a:endParaRPr lang="zh-CN" altLang="en-US" sz="6600" spc="200">
              <a:ln w="3175">
                <a:noFill/>
                <a:prstDash val="dash"/>
              </a:ln>
              <a:solidFill>
                <a:srgbClr val="7030A0"/>
              </a:solidFill>
              <a:latin typeface="方正粗黑宋简体" panose="02000000000000000000" charset="-122"/>
              <a:ea typeface="方正粗黑宋简体" panose="02000000000000000000" charset="-122"/>
              <a:cs typeface="方正粗黑宋简体" panose="02000000000000000000" charset="-122"/>
            </a:endParaRPr>
          </a:p>
        </p:txBody>
      </p:sp>
      <p:sp>
        <p:nvSpPr>
          <p:cNvPr id="4" name="文本框 3"/>
          <p:cNvSpPr txBox="1"/>
          <p:nvPr/>
        </p:nvSpPr>
        <p:spPr>
          <a:xfrm>
            <a:off x="3119120" y="4800600"/>
            <a:ext cx="2316480" cy="706755"/>
          </a:xfrm>
          <a:prstGeom prst="rect">
            <a:avLst/>
          </a:prstGeom>
          <a:noFill/>
        </p:spPr>
        <p:txBody>
          <a:bodyPr wrap="none" rtlCol="0" anchor="t">
            <a:spAutoFit/>
          </a:bodyPr>
          <a:lstStyle/>
          <a:p>
            <a:r>
              <a:rPr lang="zh-CN" altLang="en-US" sz="4000" spc="200">
                <a:ln w="3175">
                  <a:noFill/>
                  <a:prstDash val="dash"/>
                </a:ln>
                <a:solidFill>
                  <a:schemeClr val="tx2"/>
                </a:solidFill>
                <a:latin typeface="Aa语文老师的字" panose="02010600010101010101" charset="-122"/>
                <a:ea typeface="Aa语文老师的字" panose="02010600010101010101" charset="-122"/>
                <a:cs typeface="方正粗黑宋简体" panose="02000000000000000000" charset="-122"/>
                <a:sym typeface="+mn-ea"/>
              </a:rPr>
              <a:t>第九课时</a:t>
            </a:r>
            <a:endParaRPr lang="zh-CN" altLang="en-US" sz="4000" spc="200">
              <a:ln w="3175">
                <a:noFill/>
                <a:prstDash val="dash"/>
              </a:ln>
              <a:solidFill>
                <a:schemeClr val="tx2"/>
              </a:solidFill>
              <a:latin typeface="Aa语文老师的字" panose="02010600010101010101" charset="-122"/>
              <a:ea typeface="Aa语文老师的字" panose="02010600010101010101" charset="-122"/>
              <a:cs typeface="方正粗黑宋简体" panose="02000000000000000000" charset="-122"/>
              <a:sym typeface="+mn-ea"/>
            </a:endParaRPr>
          </a:p>
        </p:txBody>
      </p:sp>
      <p:pic>
        <p:nvPicPr>
          <p:cNvPr id="2" name="图片 1"/>
          <p:cNvPicPr>
            <a:picLocks noChangeAspect="1"/>
          </p:cNvPicPr>
          <p:nvPr>
            <p:custDataLst>
              <p:tags r:id="rId5"/>
            </p:custDataLst>
          </p:nvPr>
        </p:nvPicPr>
        <p:blipFill>
          <a:blip r:embed="rId4"/>
          <a:srcRect l="6672" r="6672"/>
          <a:stretch>
            <a:fillRect/>
          </a:stretch>
        </p:blipFill>
        <p:spPr>
          <a:xfrm>
            <a:off x="7801610" y="365760"/>
            <a:ext cx="4075430" cy="4852670"/>
          </a:xfrm>
          <a:custGeom>
            <a:cxnLst>
              <a:cxn ang="3">
                <a:pos x="hc" y="t"/>
              </a:cxn>
              <a:cxn ang="cd2">
                <a:pos x="l" y="vc"/>
              </a:cxn>
              <a:cxn ang="cd4">
                <a:pos x="hc" y="b"/>
              </a:cxn>
              <a:cxn ang="0">
                <a:pos x="r" y="vc"/>
              </a:cxn>
            </a:cxnLst>
            <a:rect l="l" t="t" r="r" b="b"/>
            <a:pathLst>
              <a:path w="11520" h="7920">
                <a:moveTo>
                  <a:pt x="0" y="0"/>
                </a:moveTo>
                <a:lnTo>
                  <a:pt x="11520" y="0"/>
                </a:lnTo>
                <a:lnTo>
                  <a:pt x="11520" y="7920"/>
                </a:lnTo>
                <a:lnTo>
                  <a:pt x="0" y="7920"/>
                </a:lnTo>
                <a:lnTo>
                  <a:pt x="0" y="0"/>
                </a:lnTo>
                <a:close/>
              </a:path>
            </a:pathLst>
          </a:custGeom>
        </p:spPr>
      </p:pic>
      <p:sp>
        <p:nvSpPr>
          <p:cNvPr id="5" name="矩形 4"/>
          <p:cNvSpPr/>
          <p:nvPr/>
        </p:nvSpPr>
        <p:spPr>
          <a:xfrm>
            <a:off x="7991475" y="5919470"/>
            <a:ext cx="3695700" cy="398780"/>
          </a:xfrm>
          <a:prstGeom prst="rect">
            <a:avLst/>
          </a:prstGeom>
        </p:spPr>
        <p:txBody>
          <a:bodyPr wrap="square">
            <a:spAutoFit/>
          </a:bodyPr>
          <a:lstStyle/>
          <a:p>
            <a:r>
              <a:rPr lang="zh-CN" altLang="en-US" sz="2000" b="1" spc="300">
                <a:solidFill>
                  <a:srgbClr val="FF000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选择题解题技巧第二课</a:t>
            </a:r>
          </a:p>
        </p:txBody>
      </p:sp>
    </p:spTree>
    <p:custDataLst>
      <p:tags r:id="rId6"/>
    </p:custData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3187" name="内容占位符 2"/>
          <p:cNvSpPr>
            <a:spLocks noGrp="1"/>
          </p:cNvSpPr>
          <p:nvPr>
            <p:ph idx="1"/>
          </p:nvPr>
        </p:nvSpPr>
        <p:spPr>
          <a:xfrm>
            <a:off x="326738" y="485811"/>
            <a:ext cx="11560462" cy="6858000"/>
          </a:xfrm>
        </p:spPr>
        <p:txBody>
          <a:bodyPr>
            <a:normAutofit/>
          </a:bodyPr>
          <a:lstStyle/>
          <a:p>
            <a:pPr marL="0" indent="0">
              <a:buNone/>
            </a:pPr>
            <a:r>
              <a:rPr lang="en-US" altLang="zh-CN"/>
              <a:t> </a:t>
            </a:r>
            <a:endParaRPr lang="zh-CN" altLang="zh-CN"/>
          </a:p>
          <a:p>
            <a:pPr marL="0" indent="0" algn="ctr">
              <a:lnSpc>
                <a:spcPct val="100000"/>
              </a:lnSpc>
              <a:spcBef>
                <a:spcPct val="0"/>
              </a:spcBef>
              <a:buNone/>
            </a:pPr>
            <a:r>
              <a:rPr lang="zh-CN" altLang="zh-CN" sz="2400" smtClean="0">
                <a:solidFill>
                  <a:srgbClr val="FF0000"/>
                </a:solidFill>
              </a:rPr>
              <a:t>己亥①岁二首•僖宗广明元年</a:t>
            </a:r>
          </a:p>
          <a:p>
            <a:pPr marL="0" indent="0" algn="ctr">
              <a:lnSpc>
                <a:spcPct val="100000"/>
              </a:lnSpc>
              <a:spcBef>
                <a:spcPct val="0"/>
              </a:spcBef>
              <a:buNone/>
            </a:pPr>
            <a:r>
              <a:rPr lang="zh-CN" altLang="zh-CN" sz="1400" smtClean="0"/>
              <a:t>曹</a:t>
            </a:r>
            <a:r>
              <a:rPr lang="en-US" altLang="zh-CN" sz="1400" smtClean="0"/>
              <a:t>  </a:t>
            </a:r>
            <a:r>
              <a:rPr lang="zh-CN" altLang="zh-CN" sz="1400" smtClean="0"/>
              <a:t>松</a:t>
            </a:r>
          </a:p>
          <a:p>
            <a:pPr marL="0" indent="0" algn="ctr">
              <a:lnSpc>
                <a:spcPct val="100000"/>
              </a:lnSpc>
              <a:spcBef>
                <a:spcPct val="0"/>
              </a:spcBef>
              <a:buNone/>
            </a:pPr>
            <a:r>
              <a:rPr lang="zh-CN" altLang="zh-CN" sz="2400" b="1" smtClean="0">
                <a:solidFill>
                  <a:schemeClr val="accent5">
                    <a:lumMod val="50000"/>
                  </a:schemeClr>
                </a:solidFill>
              </a:rPr>
              <a:t>其一</a:t>
            </a:r>
          </a:p>
          <a:p>
            <a:pPr marL="0" indent="0" algn="ctr">
              <a:lnSpc>
                <a:spcPct val="100000"/>
              </a:lnSpc>
              <a:spcBef>
                <a:spcPct val="0"/>
              </a:spcBef>
              <a:buNone/>
            </a:pPr>
            <a:r>
              <a:rPr lang="zh-CN" altLang="zh-CN" sz="2400" b="1" smtClean="0"/>
              <a:t>泽国②江山入战图，生民何计乐樵苏③。</a:t>
            </a:r>
          </a:p>
          <a:p>
            <a:pPr marL="0" indent="0" algn="ctr">
              <a:lnSpc>
                <a:spcPct val="100000"/>
              </a:lnSpc>
              <a:spcBef>
                <a:spcPct val="0"/>
              </a:spcBef>
              <a:buNone/>
            </a:pPr>
            <a:r>
              <a:rPr lang="zh-CN" altLang="zh-CN" sz="2400" b="1" smtClean="0"/>
              <a:t>凭君莫话封侯事，一将功成万骨枯。</a:t>
            </a:r>
          </a:p>
          <a:p>
            <a:pPr marL="0" indent="0" algn="ctr">
              <a:lnSpc>
                <a:spcPct val="100000"/>
              </a:lnSpc>
              <a:spcBef>
                <a:spcPct val="0"/>
              </a:spcBef>
              <a:buNone/>
            </a:pPr>
            <a:r>
              <a:rPr lang="zh-CN" altLang="zh-CN" sz="2400" b="1" smtClean="0">
                <a:solidFill>
                  <a:schemeClr val="accent5">
                    <a:lumMod val="50000"/>
                  </a:schemeClr>
                </a:solidFill>
              </a:rPr>
              <a:t>其二</a:t>
            </a:r>
          </a:p>
          <a:p>
            <a:pPr marL="0" indent="0" algn="ctr">
              <a:lnSpc>
                <a:spcPct val="100000"/>
              </a:lnSpc>
              <a:spcBef>
                <a:spcPct val="0"/>
              </a:spcBef>
              <a:buNone/>
            </a:pPr>
            <a:r>
              <a:rPr lang="zh-CN" altLang="zh-CN" sz="2400" b="1" smtClean="0"/>
              <a:t>传闻④一战百神愁，两岸强兵过未休。</a:t>
            </a:r>
          </a:p>
          <a:p>
            <a:pPr marL="0" indent="0" algn="ctr">
              <a:lnSpc>
                <a:spcPct val="100000"/>
              </a:lnSpc>
              <a:spcBef>
                <a:spcPct val="0"/>
              </a:spcBef>
              <a:buNone/>
            </a:pPr>
            <a:r>
              <a:rPr lang="zh-CN" altLang="zh-CN" sz="2400" b="1" smtClean="0"/>
              <a:t>谁道沧江总无事，近来长共血争流。</a:t>
            </a:r>
          </a:p>
          <a:p>
            <a:pPr marL="0" indent="0">
              <a:buNone/>
            </a:pPr>
            <a:r>
              <a:rPr lang="en-US" altLang="zh-CN" sz="2000" smtClean="0"/>
              <a:t>[</a:t>
            </a:r>
            <a:r>
              <a:rPr lang="zh-CN" altLang="zh-CN" sz="2000" smtClean="0"/>
              <a:t>注</a:t>
            </a:r>
            <a:r>
              <a:rPr lang="en-US" altLang="zh-CN" sz="2000" smtClean="0"/>
              <a:t>]</a:t>
            </a:r>
            <a:r>
              <a:rPr lang="zh-CN" altLang="zh-CN" sz="2000" smtClean="0"/>
              <a:t>①己亥：公元</a:t>
            </a:r>
            <a:r>
              <a:rPr lang="en-US" altLang="zh-CN" sz="2000" smtClean="0"/>
              <a:t>879</a:t>
            </a:r>
            <a:r>
              <a:rPr lang="zh-CN" altLang="zh-CN" sz="2000" smtClean="0"/>
              <a:t>年（乾符六年）的干支。②泽国：泛指江南各地，因湖泽星罗棋布，故称。③樵苏：打柴为“樵”，割草为“苏”。④传闻：一作“波间”。</a:t>
            </a:r>
            <a:r>
              <a:rPr lang="en-US" altLang="zh-CN" sz="2000" smtClean="0"/>
              <a:t> </a:t>
            </a:r>
            <a:endParaRPr lang="zh-CN" altLang="zh-CN" sz="2000" smtClean="0"/>
          </a:p>
          <a:p>
            <a:pPr marL="0" indent="0">
              <a:buNone/>
            </a:pPr>
            <a:endParaRPr lang="zh-CN" altLang="en-US"/>
          </a:p>
        </p:txBody>
      </p:sp>
      <p:sp>
        <p:nvSpPr>
          <p:cNvPr id="2" name="矩形 1"/>
          <p:cNvSpPr/>
          <p:nvPr/>
        </p:nvSpPr>
        <p:spPr>
          <a:xfrm>
            <a:off x="0" y="224201"/>
            <a:ext cx="10002129" cy="584775"/>
          </a:xfrm>
          <a:prstGeom prst="rect">
            <a:avLst/>
          </a:prstGeom>
        </p:spPr>
        <p:txBody>
          <a:bodyPr wrap="square">
            <a:spAutoFit/>
          </a:bodyPr>
          <a:lstStyle/>
          <a:p>
            <a:pPr eaLnBrk="0" fontAlgn="base" hangingPunct="0">
              <a:spcBef>
                <a:spcPct val="0"/>
              </a:spcBef>
              <a:spcAft>
                <a:spcPct val="0"/>
              </a:spcAft>
            </a:pPr>
            <a:r>
              <a:rPr lang="zh-CN" altLang="en-US" sz="3200" b="1">
                <a:solidFill>
                  <a:srgbClr val="FF0000"/>
                </a:solidFill>
                <a:latin typeface="启功字体简体" panose="03000509000000000000" pitchFamily="65" charset="-122"/>
                <a:ea typeface="启功字体简体" panose="03000509000000000000" pitchFamily="65" charset="-122"/>
              </a:rPr>
              <a:t>设误点一</a:t>
            </a:r>
            <a:r>
              <a:rPr lang="zh-CN" altLang="zh-CN" sz="3200" b="1">
                <a:solidFill>
                  <a:srgbClr val="FF0000"/>
                </a:solidFill>
                <a:latin typeface="启功字体简体" panose="03000509000000000000" pitchFamily="65" charset="-122"/>
                <a:ea typeface="启功字体简体" panose="03000509000000000000" pitchFamily="65" charset="-122"/>
              </a:rPr>
              <a:t>：</a:t>
            </a:r>
            <a:r>
              <a:rPr lang="zh-CN" altLang="en-US" sz="3200" b="1">
                <a:solidFill>
                  <a:srgbClr val="FF0000"/>
                </a:solidFill>
                <a:latin typeface="启功字体简体" panose="03000509000000000000" pitchFamily="65" charset="-122"/>
                <a:ea typeface="启功字体简体" panose="03000509000000000000" pitchFamily="65" charset="-122"/>
              </a:rPr>
              <a:t>语言语风类错误之</a:t>
            </a:r>
            <a:r>
              <a:rPr lang="zh-CN" altLang="zh-CN" sz="3200" b="1">
                <a:solidFill>
                  <a:srgbClr val="FF0000"/>
                </a:solidFill>
                <a:latin typeface="启功字体简体" panose="03000509000000000000" pitchFamily="65" charset="-122"/>
                <a:ea typeface="启功字体简体" panose="03000509000000000000" pitchFamily="65" charset="-122"/>
              </a:rPr>
              <a:t>语言特色分析有误</a:t>
            </a:r>
          </a:p>
        </p:txBody>
      </p:sp>
      <p:sp>
        <p:nvSpPr>
          <p:cNvPr id="3" name="矩形 2"/>
          <p:cNvSpPr/>
          <p:nvPr/>
        </p:nvSpPr>
        <p:spPr>
          <a:xfrm>
            <a:off x="3300464" y="1840080"/>
            <a:ext cx="5917809" cy="1815882"/>
          </a:xfrm>
          <a:prstGeom prst="rect">
            <a:avLst/>
          </a:prstGeom>
          <a:solidFill>
            <a:schemeClr val="bg1"/>
          </a:solidFill>
        </p:spPr>
        <p:txBody>
          <a:bodyPr wrap="square">
            <a:spAutoFit/>
          </a:bodyPr>
          <a:lstStyle/>
          <a:p>
            <a:r>
              <a:rPr lang="zh-CN" altLang="zh-CN" sz="2800" b="1" smtClean="0">
                <a:solidFill>
                  <a:srgbClr val="FF0000"/>
                </a:solidFill>
                <a:latin typeface="楷体" panose="02010609060101010101" pitchFamily="49" charset="-122"/>
                <a:ea typeface="楷体" panose="02010609060101010101" pitchFamily="49" charset="-122"/>
              </a:rPr>
              <a:t>方</a:t>
            </a:r>
            <a:r>
              <a:rPr lang="zh-CN" altLang="zh-CN" sz="2800" b="1">
                <a:solidFill>
                  <a:srgbClr val="FF0000"/>
                </a:solidFill>
                <a:latin typeface="楷体" panose="02010609060101010101" pitchFamily="49" charset="-122"/>
                <a:ea typeface="楷体" panose="02010609060101010101" pitchFamily="49" charset="-122"/>
              </a:rPr>
              <a:t>法：</a:t>
            </a:r>
          </a:p>
          <a:p>
            <a:r>
              <a:rPr lang="zh-CN" altLang="zh-CN" sz="2800" b="1">
                <a:solidFill>
                  <a:srgbClr val="FF0000"/>
                </a:solidFill>
                <a:latin typeface="楷体" panose="02010609060101010101" pitchFamily="49" charset="-122"/>
                <a:ea typeface="楷体" panose="02010609060101010101" pitchFamily="49" charset="-122"/>
              </a:rPr>
              <a:t>①初读过程中注意整体感知诗歌语言特点</a:t>
            </a:r>
            <a:r>
              <a:rPr lang="zh-CN" altLang="zh-CN" sz="2800" b="1" smtClean="0">
                <a:solidFill>
                  <a:srgbClr val="FF0000"/>
                </a:solidFill>
                <a:latin typeface="楷体" panose="02010609060101010101" pitchFamily="49" charset="-122"/>
                <a:ea typeface="楷体" panose="02010609060101010101" pitchFamily="49" charset="-122"/>
              </a:rPr>
              <a:t>，</a:t>
            </a:r>
            <a:r>
              <a:rPr lang="zh-CN" altLang="en-US" sz="2800" b="1" smtClean="0">
                <a:solidFill>
                  <a:srgbClr val="FF0000"/>
                </a:solidFill>
                <a:latin typeface="楷体" panose="02010609060101010101" pitchFamily="49" charset="-122"/>
                <a:ea typeface="楷体" panose="02010609060101010101" pitchFamily="49" charset="-122"/>
              </a:rPr>
              <a:t>学会判断诗歌的</a:t>
            </a:r>
            <a:r>
              <a:rPr lang="zh-CN" altLang="zh-CN" sz="2800" b="1" smtClean="0">
                <a:solidFill>
                  <a:srgbClr val="FF0000"/>
                </a:solidFill>
                <a:latin typeface="楷体" panose="02010609060101010101" pitchFamily="49" charset="-122"/>
                <a:ea typeface="楷体" panose="02010609060101010101" pitchFamily="49" charset="-122"/>
              </a:rPr>
              <a:t>语</a:t>
            </a:r>
            <a:r>
              <a:rPr lang="zh-CN" altLang="zh-CN" sz="2800" b="1">
                <a:solidFill>
                  <a:srgbClr val="FF0000"/>
                </a:solidFill>
                <a:latin typeface="楷体" panose="02010609060101010101" pitchFamily="49" charset="-122"/>
                <a:ea typeface="楷体" panose="02010609060101010101" pitchFamily="49" charset="-122"/>
              </a:rPr>
              <a:t>言特色。</a:t>
            </a:r>
          </a:p>
          <a:p>
            <a:r>
              <a:rPr lang="zh-CN" altLang="zh-CN" sz="2800" b="1">
                <a:solidFill>
                  <a:srgbClr val="FF0000"/>
                </a:solidFill>
                <a:latin typeface="楷体" panose="02010609060101010101" pitchFamily="49" charset="-122"/>
                <a:ea typeface="楷体" panose="02010609060101010101" pitchFamily="49" charset="-122"/>
              </a:rPr>
              <a:t>②注意对诗歌语言特色的概括词。</a:t>
            </a:r>
          </a:p>
        </p:txBody>
      </p:sp>
      <p:sp>
        <p:nvSpPr>
          <p:cNvPr id="4" name="矩形 3"/>
          <p:cNvSpPr/>
          <p:nvPr/>
        </p:nvSpPr>
        <p:spPr>
          <a:xfrm>
            <a:off x="326738" y="4694708"/>
            <a:ext cx="11865262" cy="1934119"/>
          </a:xfrm>
          <a:prstGeom prst="rect">
            <a:avLst/>
          </a:prstGeom>
        </p:spPr>
        <p:txBody>
          <a:bodyPr wrap="square">
            <a:spAutoFit/>
          </a:bodyPr>
          <a:lstStyle/>
          <a:p>
            <a:pPr>
              <a:lnSpc>
                <a:spcPts val="2900"/>
              </a:lnSpc>
            </a:pPr>
            <a:r>
              <a:rPr lang="zh-CN" altLang="zh-CN" sz="2400" b="1"/>
              <a:t>下列对这首诗的理解和赏析，不正确的一项是</a:t>
            </a:r>
            <a:r>
              <a:rPr lang="en-US" altLang="zh-CN" sz="2400" b="1"/>
              <a:t>(    )</a:t>
            </a:r>
            <a:endParaRPr lang="zh-CN" altLang="zh-CN" sz="2400" b="1"/>
          </a:p>
          <a:p>
            <a:pPr>
              <a:lnSpc>
                <a:spcPts val="2900"/>
              </a:lnSpc>
            </a:pPr>
            <a:r>
              <a:rPr lang="en-US" altLang="zh-CN" sz="2400" b="1"/>
              <a:t>A</a:t>
            </a:r>
            <a:r>
              <a:rPr lang="zh-CN" altLang="zh-CN" sz="2400" b="1"/>
              <a:t>．</a:t>
            </a:r>
            <a:r>
              <a:rPr lang="zh-CN" altLang="zh-CN" sz="2400" b="1" smtClean="0"/>
              <a:t>第</a:t>
            </a:r>
            <a:r>
              <a:rPr lang="zh-CN" altLang="en-US" sz="2400" b="1" smtClean="0"/>
              <a:t>一</a:t>
            </a:r>
            <a:r>
              <a:rPr lang="zh-CN" altLang="zh-CN" sz="2400" b="1" smtClean="0"/>
              <a:t>首</a:t>
            </a:r>
            <a:r>
              <a:rPr lang="zh-CN" altLang="zh-CN" sz="2400" b="1"/>
              <a:t>开篇轻描淡写，让读者从那“战图”中去想象兵荒马乱、血流成河的现实。</a:t>
            </a:r>
            <a:r>
              <a:rPr lang="en-US" altLang="zh-CN" sz="2400" b="1"/>
              <a:t> </a:t>
            </a:r>
            <a:endParaRPr lang="zh-CN" altLang="zh-CN" sz="2400" b="1"/>
          </a:p>
          <a:p>
            <a:pPr>
              <a:lnSpc>
                <a:spcPts val="2900"/>
              </a:lnSpc>
            </a:pPr>
            <a:r>
              <a:rPr lang="en-US" altLang="zh-CN" sz="2400" b="1"/>
              <a:t>B</a:t>
            </a:r>
            <a:r>
              <a:rPr lang="zh-CN" altLang="zh-CN" sz="2400" b="1"/>
              <a:t>．“凭君”一句直写作者对将领讲封侯事的厌弃态度，表达出心中对战争的痛恨之情。</a:t>
            </a:r>
          </a:p>
          <a:p>
            <a:pPr>
              <a:lnSpc>
                <a:spcPts val="2900"/>
              </a:lnSpc>
            </a:pPr>
            <a:r>
              <a:rPr lang="en-US" altLang="zh-CN" sz="2400" b="1"/>
              <a:t>C</a:t>
            </a:r>
            <a:r>
              <a:rPr lang="zh-CN" altLang="zh-CN" sz="2400" b="1"/>
              <a:t>．第二首以“百神愁”之语痛斥战争的罪恶，用“谁道沧江总无食”反讽战事的频繁。</a:t>
            </a:r>
          </a:p>
          <a:p>
            <a:pPr>
              <a:lnSpc>
                <a:spcPts val="2900"/>
              </a:lnSpc>
            </a:pPr>
            <a:r>
              <a:rPr lang="en-US" altLang="zh-CN" sz="2400" b="1"/>
              <a:t>D</a:t>
            </a:r>
            <a:r>
              <a:rPr lang="zh-CN" altLang="zh-CN" sz="2400" b="1"/>
              <a:t>．两首诗风格迥异：其一用意曲折，语言</a:t>
            </a:r>
            <a:r>
              <a:rPr lang="zh-CN" altLang="zh-CN" sz="2400" b="1">
                <a:solidFill>
                  <a:srgbClr val="FF0000"/>
                </a:solidFill>
              </a:rPr>
              <a:t>委婉含蓄</a:t>
            </a:r>
            <a:r>
              <a:rPr lang="zh-CN" altLang="zh-CN" sz="2400" b="1"/>
              <a:t>；其二着力用笔，表达直白显豁</a:t>
            </a:r>
            <a:r>
              <a:rPr lang="zh-CN" altLang="zh-CN" sz="2400" b="1" smtClean="0"/>
              <a:t>。</a:t>
            </a:r>
            <a:endParaRPr lang="zh-CN" altLang="zh-CN"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4211" name="内容占位符 2"/>
          <p:cNvSpPr>
            <a:spLocks noGrp="1"/>
          </p:cNvSpPr>
          <p:nvPr>
            <p:ph idx="1"/>
          </p:nvPr>
        </p:nvSpPr>
        <p:spPr>
          <a:xfrm>
            <a:off x="140677" y="681037"/>
            <a:ext cx="12051323" cy="6176963"/>
          </a:xfrm>
        </p:spPr>
        <p:txBody>
          <a:bodyPr>
            <a:normAutofit fontScale="92500" lnSpcReduction="10000"/>
          </a:bodyPr>
          <a:lstStyle/>
          <a:p>
            <a:pPr marL="0" indent="0">
              <a:lnSpc>
                <a:spcPct val="110000"/>
              </a:lnSpc>
              <a:spcBef>
                <a:spcPct val="0"/>
              </a:spcBef>
              <a:buNone/>
            </a:pPr>
            <a:r>
              <a:rPr lang="zh-CN" altLang="zh-CN" smtClean="0"/>
              <a:t>（</a:t>
            </a:r>
            <a:r>
              <a:rPr lang="en-US" altLang="zh-CN"/>
              <a:t>1</a:t>
            </a:r>
            <a:r>
              <a:rPr lang="zh-CN" altLang="zh-CN"/>
              <a:t>）清新淡</a:t>
            </a:r>
            <a:r>
              <a:rPr lang="zh-CN" altLang="zh-CN" smtClean="0"/>
              <a:t>雅</a:t>
            </a:r>
            <a:r>
              <a:rPr lang="zh-CN" altLang="en-US" smtClean="0"/>
              <a:t>：</a:t>
            </a:r>
            <a:r>
              <a:rPr lang="zh-CN" altLang="zh-CN" smtClean="0"/>
              <a:t>其</a:t>
            </a:r>
            <a:r>
              <a:rPr lang="zh-CN" altLang="zh-CN"/>
              <a:t>特点是用语新颖，</a:t>
            </a:r>
            <a:r>
              <a:rPr lang="zh-CN" altLang="zh-CN" smtClean="0"/>
              <a:t>不落</a:t>
            </a:r>
            <a:r>
              <a:rPr lang="zh-CN" altLang="zh-CN"/>
              <a:t>俗套。大部分山水田园诗人：王维、孟浩然的诗相对比较清新。而陶潜的诗特点不乏清新，但主体风格是平淡。</a:t>
            </a:r>
            <a:r>
              <a:rPr lang="en-US" altLang="zh-CN"/>
              <a:t>  </a:t>
            </a:r>
            <a:endParaRPr lang="en-US" altLang="zh-CN" smtClean="0"/>
          </a:p>
          <a:p>
            <a:pPr marL="0" indent="0">
              <a:lnSpc>
                <a:spcPct val="110000"/>
              </a:lnSpc>
              <a:spcBef>
                <a:spcPct val="0"/>
              </a:spcBef>
              <a:buNone/>
            </a:pPr>
            <a:r>
              <a:rPr lang="zh-CN" altLang="zh-CN" smtClean="0"/>
              <a:t>（</a:t>
            </a:r>
            <a:r>
              <a:rPr lang="en-US" altLang="zh-CN"/>
              <a:t>2</a:t>
            </a:r>
            <a:r>
              <a:rPr lang="zh-CN" altLang="zh-CN"/>
              <a:t>）平淡质</a:t>
            </a:r>
            <a:r>
              <a:rPr lang="zh-CN" altLang="zh-CN" smtClean="0"/>
              <a:t>朴</a:t>
            </a:r>
            <a:r>
              <a:rPr lang="zh-CN" altLang="en-US" smtClean="0"/>
              <a:t>：</a:t>
            </a:r>
            <a:r>
              <a:rPr lang="zh-CN" altLang="zh-CN" smtClean="0"/>
              <a:t>又</a:t>
            </a:r>
            <a:r>
              <a:rPr lang="zh-CN" altLang="zh-CN"/>
              <a:t>称质朴，其特点是选用确切的字眼直接叙述，全用白描，不加修饰，显得真切深刻，又平易近人</a:t>
            </a:r>
            <a:r>
              <a:rPr lang="zh-CN" altLang="zh-CN" smtClean="0"/>
              <a:t>。用</a:t>
            </a:r>
            <a:r>
              <a:rPr lang="zh-CN" altLang="zh-CN"/>
              <a:t>语</a:t>
            </a:r>
            <a:r>
              <a:rPr lang="zh-CN" altLang="zh-CN" smtClean="0"/>
              <a:t>上返</a:t>
            </a:r>
            <a:r>
              <a:rPr lang="zh-CN" altLang="zh-CN"/>
              <a:t>璞归真，体现了诗人的真功夫，如陶渊明的诗，李煜的词。</a:t>
            </a:r>
          </a:p>
          <a:p>
            <a:pPr marL="0" indent="0">
              <a:lnSpc>
                <a:spcPct val="110000"/>
              </a:lnSpc>
              <a:spcBef>
                <a:spcPct val="0"/>
              </a:spcBef>
              <a:buNone/>
            </a:pPr>
            <a:r>
              <a:rPr lang="zh-CN" altLang="zh-CN"/>
              <a:t>（</a:t>
            </a:r>
            <a:r>
              <a:rPr lang="en-US" altLang="zh-CN"/>
              <a:t>3</a:t>
            </a:r>
            <a:r>
              <a:rPr lang="zh-CN" altLang="zh-CN"/>
              <a:t>）明净绚丽</a:t>
            </a:r>
          </a:p>
          <a:p>
            <a:pPr marL="0" indent="0">
              <a:lnSpc>
                <a:spcPct val="110000"/>
              </a:lnSpc>
              <a:spcBef>
                <a:spcPct val="0"/>
              </a:spcBef>
              <a:buNone/>
            </a:pPr>
            <a:r>
              <a:rPr lang="zh-CN" altLang="zh-CN"/>
              <a:t>其特点是有富丽的词藻、绚烂的色彩，奇幻的情思。如李商隐的诗。</a:t>
            </a:r>
          </a:p>
          <a:p>
            <a:pPr marL="0" indent="0">
              <a:lnSpc>
                <a:spcPct val="110000"/>
              </a:lnSpc>
              <a:spcBef>
                <a:spcPct val="0"/>
              </a:spcBef>
              <a:buNone/>
            </a:pPr>
            <a:r>
              <a:rPr lang="zh-CN" altLang="zh-CN"/>
              <a:t>（</a:t>
            </a:r>
            <a:r>
              <a:rPr lang="en-US" altLang="zh-CN"/>
              <a:t>4</a:t>
            </a:r>
            <a:r>
              <a:rPr lang="zh-CN" altLang="zh-CN"/>
              <a:t>）明白晓</a:t>
            </a:r>
            <a:r>
              <a:rPr lang="zh-CN" altLang="zh-CN" smtClean="0"/>
              <a:t>畅</a:t>
            </a:r>
            <a:r>
              <a:rPr lang="zh-CN" altLang="en-US" smtClean="0"/>
              <a:t>：</a:t>
            </a:r>
            <a:r>
              <a:rPr lang="zh-CN" altLang="zh-CN" smtClean="0"/>
              <a:t>其</a:t>
            </a:r>
            <a:r>
              <a:rPr lang="zh-CN" altLang="zh-CN"/>
              <a:t>特点是直接的，明朗的，爽快的，泼辣的，往往是斩钉截铁，一语破的。</a:t>
            </a:r>
          </a:p>
          <a:p>
            <a:pPr marL="0" indent="0">
              <a:lnSpc>
                <a:spcPct val="110000"/>
              </a:lnSpc>
              <a:spcBef>
                <a:spcPct val="0"/>
              </a:spcBef>
              <a:buNone/>
            </a:pPr>
            <a:r>
              <a:rPr lang="zh-CN" altLang="zh-CN"/>
              <a:t>（</a:t>
            </a:r>
            <a:r>
              <a:rPr lang="en-US" altLang="zh-CN"/>
              <a:t>5</a:t>
            </a:r>
            <a:r>
              <a:rPr lang="zh-CN" altLang="zh-CN"/>
              <a:t>）</a:t>
            </a:r>
            <a:r>
              <a:rPr lang="zh-CN" altLang="zh-CN" smtClean="0"/>
              <a:t>委婉</a:t>
            </a:r>
            <a:r>
              <a:rPr lang="zh-CN" altLang="zh-CN"/>
              <a:t>含</a:t>
            </a:r>
            <a:r>
              <a:rPr lang="zh-CN" altLang="zh-CN" smtClean="0"/>
              <a:t>蓄</a:t>
            </a:r>
            <a:r>
              <a:rPr lang="zh-CN" altLang="en-US"/>
              <a:t>：</a:t>
            </a:r>
            <a:r>
              <a:rPr lang="zh-CN" altLang="zh-CN" smtClean="0"/>
              <a:t>其</a:t>
            </a:r>
            <a:r>
              <a:rPr lang="zh-CN" altLang="zh-CN"/>
              <a:t>特点是意在言外，常常不是直接叙述，而是曲曲折折的倾诉，言在此而意在彼，或引而不发，或欲说还休，让读者去体味。如杜牧的绝句，李清照的词。</a:t>
            </a:r>
            <a:r>
              <a:rPr lang="en-US" altLang="zh-CN"/>
              <a:t> </a:t>
            </a:r>
            <a:endParaRPr lang="zh-CN" altLang="zh-CN"/>
          </a:p>
          <a:p>
            <a:pPr marL="0" indent="0">
              <a:lnSpc>
                <a:spcPct val="110000"/>
              </a:lnSpc>
              <a:spcBef>
                <a:spcPct val="0"/>
              </a:spcBef>
              <a:buNone/>
            </a:pPr>
            <a:r>
              <a:rPr lang="zh-CN" altLang="zh-CN"/>
              <a:t>（</a:t>
            </a:r>
            <a:r>
              <a:rPr lang="en-US" altLang="zh-CN"/>
              <a:t>6</a:t>
            </a:r>
            <a:r>
              <a:rPr lang="zh-CN" altLang="zh-CN"/>
              <a:t>）朴素自</a:t>
            </a:r>
            <a:r>
              <a:rPr lang="zh-CN" altLang="zh-CN" smtClean="0"/>
              <a:t>然</a:t>
            </a:r>
            <a:r>
              <a:rPr lang="zh-CN" altLang="en-US" smtClean="0"/>
              <a:t>：</a:t>
            </a:r>
            <a:r>
              <a:rPr lang="zh-CN" altLang="zh-CN" smtClean="0"/>
              <a:t>即</a:t>
            </a:r>
            <a:r>
              <a:rPr lang="zh-CN" altLang="zh-CN"/>
              <a:t>不加雕饰的率真朴素的语言，多用口语，较少炼字，读来平白如话，自然生</a:t>
            </a:r>
            <a:r>
              <a:rPr lang="zh-CN" altLang="zh-CN" smtClean="0"/>
              <a:t>动</a:t>
            </a:r>
            <a:r>
              <a:rPr lang="zh-CN" altLang="en-US" smtClean="0"/>
              <a:t>，</a:t>
            </a:r>
            <a:r>
              <a:rPr lang="zh-CN" altLang="zh-CN" smtClean="0"/>
              <a:t>韵味无</a:t>
            </a:r>
            <a:r>
              <a:rPr lang="zh-CN" altLang="zh-CN"/>
              <a:t>穷。</a:t>
            </a:r>
          </a:p>
          <a:p>
            <a:pPr marL="0" indent="0">
              <a:lnSpc>
                <a:spcPct val="110000"/>
              </a:lnSpc>
              <a:spcBef>
                <a:spcPct val="0"/>
              </a:spcBef>
              <a:buNone/>
            </a:pPr>
            <a:r>
              <a:rPr lang="zh-CN" altLang="zh-CN" smtClean="0">
                <a:solidFill>
                  <a:srgbClr val="FF0000"/>
                </a:solidFill>
              </a:rPr>
              <a:t>常</a:t>
            </a:r>
            <a:r>
              <a:rPr lang="zh-CN" altLang="zh-CN">
                <a:solidFill>
                  <a:srgbClr val="FF0000"/>
                </a:solidFill>
              </a:rPr>
              <a:t>考作家</a:t>
            </a:r>
            <a:r>
              <a:rPr lang="zh-CN" altLang="zh-CN" smtClean="0">
                <a:solidFill>
                  <a:srgbClr val="FF0000"/>
                </a:solidFill>
              </a:rPr>
              <a:t>语言</a:t>
            </a:r>
            <a:r>
              <a:rPr lang="zh-CN" altLang="zh-CN">
                <a:solidFill>
                  <a:srgbClr val="FF0000"/>
                </a:solidFill>
              </a:rPr>
              <a:t>风</a:t>
            </a:r>
            <a:r>
              <a:rPr lang="zh-CN" altLang="zh-CN" smtClean="0">
                <a:solidFill>
                  <a:srgbClr val="FF0000"/>
                </a:solidFill>
              </a:rPr>
              <a:t>格</a:t>
            </a:r>
            <a:r>
              <a:rPr lang="zh-CN" altLang="en-US" smtClean="0">
                <a:solidFill>
                  <a:srgbClr val="FF0000"/>
                </a:solidFill>
              </a:rPr>
              <a:t>见前课件</a:t>
            </a:r>
            <a:endParaRPr lang="zh-CN" altLang="zh-CN">
              <a:solidFill>
                <a:srgbClr val="FF0000"/>
              </a:solidFill>
            </a:endParaRPr>
          </a:p>
        </p:txBody>
      </p:sp>
      <p:sp>
        <p:nvSpPr>
          <p:cNvPr id="4" name="矩形 3"/>
          <p:cNvSpPr/>
          <p:nvPr/>
        </p:nvSpPr>
        <p:spPr>
          <a:xfrm>
            <a:off x="0" y="-126610"/>
            <a:ext cx="11389805" cy="923330"/>
          </a:xfrm>
          <a:prstGeom prst="rect">
            <a:avLst/>
          </a:prstGeom>
        </p:spPr>
        <p:txBody>
          <a:bodyPr wrap="square">
            <a:spAutoFit/>
          </a:bodyPr>
          <a:lstStyle/>
          <a:p>
            <a:r>
              <a:rPr lang="zh-CN" altLang="en-US" sz="5400" b="1">
                <a:solidFill>
                  <a:srgbClr val="FF0000"/>
                </a:solidFill>
                <a:latin typeface="华文行楷" panose="02010800040101010101" pitchFamily="2" charset="-122"/>
                <a:ea typeface="华文行楷" panose="02010800040101010101" pitchFamily="2" charset="-122"/>
              </a:rPr>
              <a:t>积累一：诗歌常见语言特</a:t>
            </a:r>
            <a:r>
              <a:rPr lang="zh-CN" altLang="en-US" sz="5400" b="1" smtClean="0">
                <a:solidFill>
                  <a:srgbClr val="FF0000"/>
                </a:solidFill>
                <a:latin typeface="华文行楷" panose="02010800040101010101" pitchFamily="2" charset="-122"/>
                <a:ea typeface="华文行楷" panose="02010800040101010101" pitchFamily="2" charset="-122"/>
              </a:rPr>
              <a:t>征</a:t>
            </a:r>
            <a:endParaRPr lang="zh-CN" altLang="en-US" sz="5400" b="1">
              <a:solidFill>
                <a:srgbClr val="FF0000"/>
              </a:solidFill>
              <a:latin typeface="华文行楷" pitchFamily="2" charset="-122"/>
              <a:ea typeface="华文行楷"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38546" y="186355"/>
            <a:ext cx="5743880" cy="646331"/>
          </a:xfrm>
          <a:prstGeom prst="rect">
            <a:avLst/>
          </a:prstGeom>
        </p:spPr>
        <p:txBody>
          <a:bodyPr wrap="none">
            <a:spAutoFit/>
          </a:bodyPr>
          <a:lstStyle/>
          <a:p>
            <a:pPr eaLnBrk="0" fontAlgn="base" hangingPunct="0">
              <a:spcBef>
                <a:spcPct val="0"/>
              </a:spcBef>
              <a:spcAft>
                <a:spcPct val="0"/>
              </a:spcAft>
            </a:pPr>
            <a:r>
              <a:rPr lang="zh-CN" altLang="en-US" sz="3600" b="1">
                <a:solidFill>
                  <a:schemeClr val="accent5">
                    <a:lumMod val="50000"/>
                  </a:schemeClr>
                </a:solidFill>
                <a:latin typeface="启功字体简体" panose="03000509000000000000" pitchFamily="65" charset="-122"/>
                <a:ea typeface="启功字体简体" panose="03000509000000000000" pitchFamily="65" charset="-122"/>
              </a:rPr>
              <a:t>设误点二：意境意象类错误</a:t>
            </a:r>
          </a:p>
        </p:txBody>
      </p:sp>
      <p:sp>
        <p:nvSpPr>
          <p:cNvPr id="5" name="矩形 4"/>
          <p:cNvSpPr/>
          <p:nvPr/>
        </p:nvSpPr>
        <p:spPr>
          <a:xfrm>
            <a:off x="6170502" y="740353"/>
            <a:ext cx="5857375" cy="5632311"/>
          </a:xfrm>
          <a:prstGeom prst="rect">
            <a:avLst/>
          </a:prstGeom>
        </p:spPr>
        <p:txBody>
          <a:bodyPr wrap="square">
            <a:spAutoFit/>
          </a:bodyPr>
          <a:lstStyle/>
          <a:p>
            <a:pPr lvl="0">
              <a:buFontTx/>
              <a:buNone/>
            </a:pPr>
            <a:r>
              <a:rPr lang="zh-CN" altLang="en-US" sz="2400" b="1"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答题方法：</a:t>
            </a:r>
            <a:endParaRPr lang="en-US" altLang="zh-CN" sz="2400" b="1" smtClean="0">
              <a:solidFill>
                <a:srgbClr val="FF0000"/>
              </a:solidFill>
              <a:latin typeface="楷体" pitchFamily="49" charset="-122"/>
              <a:ea typeface="楷体" pitchFamily="49" charset="-122"/>
              <a:cs typeface="Times New Roman" pitchFamily="18" charset="0"/>
            </a:endParaRPr>
          </a:p>
          <a:p>
            <a:pPr fontAlgn="base">
              <a:lnSpc>
                <a:spcPct val="200000"/>
              </a:lnSpc>
              <a:spcBef>
                <a:spcPct val="0"/>
              </a:spcBef>
              <a:spcAft>
                <a:spcPct val="0"/>
              </a:spcAft>
            </a:pPr>
            <a:r>
              <a:rPr lang="zh-CN" altLang="en-US" sz="2400" b="1"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找</a:t>
            </a:r>
            <a:r>
              <a:rPr lang="zh-CN" altLang="en-US"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出诗句中出现的意象，分析其各自的特征</a:t>
            </a:r>
            <a:r>
              <a:rPr lang="zh-CN" altLang="en-US" sz="2400" b="1"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400" b="1" smtClean="0">
                <a:solidFill>
                  <a:srgbClr val="FF0000"/>
                </a:solidFill>
                <a:latin typeface="楷体" panose="02010609060101010101" pitchFamily="49" charset="-122"/>
                <a:ea typeface="楷体" panose="02010609060101010101" pitchFamily="49" charset="-122"/>
              </a:rPr>
              <a:t>把</a:t>
            </a:r>
            <a:r>
              <a:rPr lang="zh-CN" altLang="en-US" sz="2400" b="1">
                <a:solidFill>
                  <a:srgbClr val="FF0000"/>
                </a:solidFill>
                <a:latin typeface="楷体" panose="02010609060101010101" pitchFamily="49" charset="-122"/>
                <a:ea typeface="楷体" panose="02010609060101010101" pitchFamily="49" charset="-122"/>
              </a:rPr>
              <a:t>握意象特点，关注意象的空间、色彩、声响、冷暖等</a:t>
            </a:r>
            <a:r>
              <a:rPr lang="zh-CN" altLang="en-US" sz="2400" b="1" smtClean="0">
                <a:solidFill>
                  <a:srgbClr val="FF0000"/>
                </a:solidFill>
                <a:latin typeface="楷体" panose="02010609060101010101" pitchFamily="49" charset="-122"/>
                <a:ea typeface="楷体" panose="02010609060101010101" pitchFamily="49" charset="-122"/>
              </a:rPr>
              <a:t>词，</a:t>
            </a:r>
            <a:r>
              <a:rPr lang="zh-CN" altLang="en-US" sz="2400" b="1"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最</a:t>
            </a:r>
            <a:r>
              <a:rPr lang="zh-CN" altLang="en-US"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后整合，整体感知营造的氛围，就能品味出诗歌意境。另外，熟记常见的意境特征：雄浑壮丽、壮阔苍茫、苍凉悲壮、闲适恬淡、清幽明净、冷清幽静等。</a:t>
            </a:r>
          </a:p>
        </p:txBody>
      </p:sp>
      <p:sp>
        <p:nvSpPr>
          <p:cNvPr id="6" name="矩形 5"/>
          <p:cNvSpPr/>
          <p:nvPr/>
        </p:nvSpPr>
        <p:spPr>
          <a:xfrm>
            <a:off x="0" y="946323"/>
            <a:ext cx="6387738" cy="5309146"/>
          </a:xfrm>
          <a:prstGeom prst="rect">
            <a:avLst/>
          </a:prstGeom>
        </p:spPr>
        <p:txBody>
          <a:bodyPr wrap="square">
            <a:spAutoFit/>
          </a:bodyPr>
          <a:lstStyle/>
          <a:p>
            <a:pPr lvl="0" algn="ctr" latinLnBrk="1">
              <a:lnSpc>
                <a:spcPct val="150000"/>
              </a:lnSpc>
            </a:pPr>
            <a:r>
              <a:rPr lang="zh-CN" altLang="en-US" sz="2400" b="1"/>
              <a:t>宿武陵即事</a:t>
            </a:r>
          </a:p>
          <a:p>
            <a:pPr lvl="0" algn="ctr" latinLnBrk="1">
              <a:lnSpc>
                <a:spcPct val="150000"/>
              </a:lnSpc>
            </a:pPr>
            <a:r>
              <a:rPr lang="en-US" altLang="zh-CN" b="1" smtClean="0">
                <a:solidFill>
                  <a:srgbClr val="FF3300"/>
                </a:solidFill>
              </a:rPr>
              <a:t>孟浩然</a:t>
            </a:r>
            <a:endParaRPr lang="en-US" altLang="zh-CN" b="1">
              <a:solidFill>
                <a:srgbClr val="FF3300"/>
              </a:solidFill>
            </a:endParaRPr>
          </a:p>
          <a:p>
            <a:pPr lvl="0" algn="ctr" latinLnBrk="1">
              <a:lnSpc>
                <a:spcPct val="150000"/>
              </a:lnSpc>
            </a:pPr>
            <a:r>
              <a:rPr lang="zh-CN" altLang="en-US" sz="2400" b="1"/>
              <a:t>川暗夕阳尽，孤舟泊岸初。</a:t>
            </a:r>
          </a:p>
          <a:p>
            <a:pPr lvl="0" algn="ctr" latinLnBrk="1">
              <a:lnSpc>
                <a:spcPct val="150000"/>
              </a:lnSpc>
            </a:pPr>
            <a:r>
              <a:rPr lang="zh-CN" altLang="en-US" sz="2400" b="1"/>
              <a:t>岭猿相叫啸，潭影似空虚。</a:t>
            </a:r>
          </a:p>
          <a:p>
            <a:pPr lvl="0" algn="ctr" latinLnBrk="1">
              <a:lnSpc>
                <a:spcPct val="150000"/>
              </a:lnSpc>
            </a:pPr>
            <a:r>
              <a:rPr lang="zh-CN" altLang="en-US" sz="2400" b="1"/>
              <a:t>就枕灭明烛，扣船闻夜渔。</a:t>
            </a:r>
          </a:p>
          <a:p>
            <a:pPr lvl="0" algn="ctr" latinLnBrk="1">
              <a:lnSpc>
                <a:spcPct val="150000"/>
              </a:lnSpc>
            </a:pPr>
            <a:r>
              <a:rPr lang="zh-CN" altLang="en-US" sz="2400" b="1"/>
              <a:t>鸡鸣问何处，人物是秦</a:t>
            </a:r>
            <a:r>
              <a:rPr lang="zh-CN" altLang="en-US" sz="2400" b="1" smtClean="0"/>
              <a:t>余</a:t>
            </a:r>
            <a:r>
              <a:rPr lang="zh-CN" altLang="en-US" b="1" smtClean="0"/>
              <a:t>。</a:t>
            </a:r>
            <a:endParaRPr lang="zh-CN" altLang="en-US" b="1"/>
          </a:p>
          <a:p>
            <a:pPr lvl="0" latinLnBrk="1">
              <a:lnSpc>
                <a:spcPct val="150000"/>
              </a:lnSpc>
            </a:pPr>
            <a:r>
              <a:rPr lang="zh-CN" altLang="en-US" sz="1600" b="1" smtClean="0"/>
              <a:t>秦</a:t>
            </a:r>
            <a:r>
              <a:rPr lang="zh-CN" altLang="en-US" sz="1600" b="1"/>
              <a:t>余：桃花源记中的典故</a:t>
            </a:r>
            <a:r>
              <a:rPr lang="zh-CN" altLang="en-US" sz="1600" b="1" smtClean="0"/>
              <a:t>。</a:t>
            </a:r>
            <a:endParaRPr lang="en-US" altLang="zh-CN" sz="1600" b="1" smtClean="0"/>
          </a:p>
          <a:p>
            <a:pPr latinLnBrk="1">
              <a:lnSpc>
                <a:spcPct val="150000"/>
              </a:lnSpc>
            </a:pPr>
            <a:r>
              <a:rPr lang="en-US" altLang="zh-CN" sz="2400" b="1"/>
              <a:t>C</a:t>
            </a:r>
            <a:r>
              <a:rPr lang="zh-CN" altLang="en-US" sz="2400" b="1"/>
              <a:t>、夜猿的啼声与望去深不可测的潭水表现出武陵之夜的</a:t>
            </a:r>
            <a:r>
              <a:rPr lang="zh-CN" altLang="en-US" sz="2400" b="1">
                <a:solidFill>
                  <a:srgbClr val="002060"/>
                </a:solidFill>
              </a:rPr>
              <a:t>壮阔美好</a:t>
            </a:r>
            <a:r>
              <a:rPr lang="zh-CN" altLang="en-US" sz="2400" b="1"/>
              <a:t>。</a:t>
            </a:r>
          </a:p>
          <a:p>
            <a:pPr lvl="0" latinLnBrk="1">
              <a:lnSpc>
                <a:spcPct val="150000"/>
              </a:lnSpc>
            </a:pPr>
            <a:endParaRPr lang="zh-CN" altLang="en-US" sz="2400" b="1"/>
          </a:p>
        </p:txBody>
      </p:sp>
      <p:sp>
        <p:nvSpPr>
          <p:cNvPr id="7" name="矩形 6"/>
          <p:cNvSpPr/>
          <p:nvPr/>
        </p:nvSpPr>
        <p:spPr>
          <a:xfrm>
            <a:off x="3573193" y="6372664"/>
            <a:ext cx="1453661" cy="369332"/>
          </a:xfrm>
          <a:prstGeom prst="rect">
            <a:avLst/>
          </a:prstGeom>
        </p:spPr>
        <p:txBody>
          <a:bodyPr wrap="square">
            <a:spAutoFit/>
          </a:bodyPr>
          <a:lstStyle/>
          <a:p>
            <a:pPr>
              <a:spcBef>
                <a:spcPct val="50000"/>
              </a:spcBef>
            </a:pPr>
            <a:r>
              <a:rPr lang="zh-CN" altLang="en-US" b="1" smtClean="0">
                <a:solidFill>
                  <a:srgbClr val="FF3300"/>
                </a:solidFill>
              </a:rPr>
              <a:t>“</a:t>
            </a:r>
            <a:r>
              <a:rPr lang="zh-CN" altLang="en-US" b="1">
                <a:solidFill>
                  <a:srgbClr val="FF3300"/>
                </a:solidFill>
              </a:rPr>
              <a:t>幽静冷僻”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53222" y="593984"/>
            <a:ext cx="5970383" cy="3724096"/>
          </a:xfrm>
          <a:prstGeom prst="rect">
            <a:avLst/>
          </a:prstGeom>
        </p:spPr>
        <p:txBody>
          <a:bodyPr wrap="square">
            <a:spAutoFit/>
          </a:bodyPr>
          <a:lstStyle/>
          <a:p>
            <a:pPr marL="266700" indent="-266700" algn="ctr">
              <a:lnSpc>
                <a:spcPct val="150000"/>
              </a:lnSpc>
              <a:spcAft>
                <a:spcPct val="0"/>
              </a:spcAft>
              <a:tabLst>
                <a:tab pos="3327400"/>
              </a:tabLst>
            </a:pPr>
            <a:r>
              <a:rPr lang="zh-CN" altLang="zh-CN" sz="2400" b="1" kern="0" smtClean="0">
                <a:solidFill>
                  <a:srgbClr val="FF0000"/>
                </a:solidFill>
                <a:latin typeface="Times New Roman" pitchFamily="18" charset="0"/>
                <a:cs typeface="宋体" panose="02010600030101010101" pitchFamily="2" charset="-122"/>
              </a:rPr>
              <a:t>夜</a:t>
            </a:r>
            <a:r>
              <a:rPr lang="zh-CN" altLang="zh-CN" sz="2400" b="1" kern="0">
                <a:solidFill>
                  <a:srgbClr val="FF0000"/>
                </a:solidFill>
                <a:latin typeface="Times New Roman" pitchFamily="18" charset="0"/>
                <a:cs typeface="宋体" panose="02010600030101010101" pitchFamily="2" charset="-122"/>
              </a:rPr>
              <a:t>坐念东征将士</a:t>
            </a:r>
            <a:endParaRPr lang="zh-CN" altLang="zh-CN" sz="2400" b="1" kern="100">
              <a:solidFill>
                <a:srgbClr val="FF0000"/>
              </a:solidFill>
              <a:latin typeface="Times New Roman" pitchFamily="18" charset="0"/>
            </a:endParaRPr>
          </a:p>
          <a:p>
            <a:pPr marL="266700" indent="-266700" algn="ctr">
              <a:lnSpc>
                <a:spcPct val="150000"/>
              </a:lnSpc>
              <a:spcAft>
                <a:spcPct val="0"/>
              </a:spcAft>
              <a:tabLst>
                <a:tab pos="3327400"/>
              </a:tabLst>
            </a:pPr>
            <a:r>
              <a:rPr lang="zh-CN" altLang="zh-CN" sz="2400" b="1" kern="0">
                <a:solidFill>
                  <a:srgbClr val="FF0000"/>
                </a:solidFill>
                <a:latin typeface="Times New Roman" pitchFamily="18" charset="0"/>
                <a:ea typeface="仿宋" panose="02010609060101010101" pitchFamily="49" charset="-122"/>
                <a:cs typeface="仿宋" panose="02010609060101010101" pitchFamily="49" charset="-122"/>
              </a:rPr>
              <a:t>陆 深</a:t>
            </a:r>
            <a:endParaRPr lang="zh-CN" altLang="zh-CN" sz="2400" b="1" kern="100">
              <a:solidFill>
                <a:srgbClr val="FF0000"/>
              </a:solidFill>
              <a:latin typeface="Times New Roman" pitchFamily="18" charset="0"/>
            </a:endParaRPr>
          </a:p>
          <a:p>
            <a:pPr algn="ctr">
              <a:lnSpc>
                <a:spcPct val="150000"/>
              </a:lnSpc>
              <a:spcAft>
                <a:spcPct val="0"/>
              </a:spcAft>
            </a:pPr>
            <a:r>
              <a:rPr lang="en-US" altLang="zh-CN" sz="2400" b="1" kern="0">
                <a:solidFill>
                  <a:srgbClr val="FF0000"/>
                </a:solidFill>
                <a:latin typeface="宋体" pitchFamily="2" charset="-122"/>
                <a:cs typeface="宋体" panose="02010600030101010101" pitchFamily="2" charset="-122"/>
              </a:rPr>
              <a:t> </a:t>
            </a:r>
            <a:r>
              <a:rPr lang="zh-CN" altLang="zh-CN" sz="2400" b="1" kern="100">
                <a:solidFill>
                  <a:srgbClr val="FF0000"/>
                </a:solidFill>
                <a:latin typeface="Times New Roman" pitchFamily="18" charset="0"/>
                <a:ea typeface="楷体_GB2312"/>
                <a:cs typeface="楷体_GB2312"/>
              </a:rPr>
              <a:t>长河乘夜渡貔貅①，兵气如云拥上游。</a:t>
            </a:r>
            <a:endParaRPr lang="zh-CN" altLang="zh-CN" sz="2400" b="1" kern="100">
              <a:solidFill>
                <a:srgbClr val="FF0000"/>
              </a:solidFill>
              <a:latin typeface="Times New Roman" pitchFamily="18" charset="0"/>
            </a:endParaRPr>
          </a:p>
          <a:p>
            <a:pPr algn="ctr">
              <a:lnSpc>
                <a:spcPct val="150000"/>
              </a:lnSpc>
              <a:spcAft>
                <a:spcPct val="0"/>
              </a:spcAft>
            </a:pPr>
            <a:r>
              <a:rPr lang="zh-CN" altLang="zh-CN" sz="2400" b="1" kern="100">
                <a:solidFill>
                  <a:srgbClr val="FF0000"/>
                </a:solidFill>
                <a:latin typeface="Times New Roman" pitchFamily="18" charset="0"/>
                <a:ea typeface="楷体_GB2312"/>
                <a:cs typeface="楷体_GB2312"/>
              </a:rPr>
              <a:t>大将能挥白羽扇，君王不爱紫貂裘。</a:t>
            </a:r>
            <a:endParaRPr lang="zh-CN" altLang="zh-CN" sz="2400" b="1" kern="100">
              <a:solidFill>
                <a:srgbClr val="FF0000"/>
              </a:solidFill>
              <a:latin typeface="Times New Roman" pitchFamily="18" charset="0"/>
            </a:endParaRPr>
          </a:p>
          <a:p>
            <a:pPr algn="ctr">
              <a:lnSpc>
                <a:spcPct val="150000"/>
              </a:lnSpc>
              <a:spcAft>
                <a:spcPct val="0"/>
              </a:spcAft>
            </a:pPr>
            <a:r>
              <a:rPr lang="zh-CN" altLang="zh-CN" sz="2400" b="1" kern="100">
                <a:solidFill>
                  <a:srgbClr val="FF0000"/>
                </a:solidFill>
                <a:latin typeface="Times New Roman" pitchFamily="18" charset="0"/>
                <a:ea typeface="楷体_GB2312"/>
                <a:cs typeface="楷体_GB2312"/>
              </a:rPr>
              <a:t>十二关山齐故国，百年疆域汉神州。</a:t>
            </a:r>
            <a:endParaRPr lang="zh-CN" altLang="zh-CN" sz="2400" b="1" kern="100">
              <a:solidFill>
                <a:srgbClr val="FF0000"/>
              </a:solidFill>
              <a:latin typeface="Times New Roman" pitchFamily="18" charset="0"/>
            </a:endParaRPr>
          </a:p>
          <a:p>
            <a:pPr algn="ctr">
              <a:spcAft>
                <a:spcPct val="0"/>
              </a:spcAft>
            </a:pPr>
            <a:r>
              <a:rPr lang="zh-CN" altLang="zh-CN" sz="2400" b="1" kern="100">
                <a:solidFill>
                  <a:srgbClr val="FF0000"/>
                </a:solidFill>
                <a:latin typeface="Times New Roman" pitchFamily="18" charset="0"/>
                <a:ea typeface="楷体_GB2312"/>
                <a:cs typeface="楷体_GB2312"/>
              </a:rPr>
              <a:t>不眠霜月闻刁斗，自启茅堂望斗牛。</a:t>
            </a:r>
            <a:endParaRPr lang="zh-CN" altLang="zh-CN" sz="2400" b="1" kern="100">
              <a:solidFill>
                <a:srgbClr val="FF0000"/>
              </a:solidFill>
              <a:latin typeface="Times New Roman" pitchFamily="18" charset="0"/>
            </a:endParaRPr>
          </a:p>
          <a:p>
            <a:pPr algn="just">
              <a:spcAft>
                <a:spcPct val="0"/>
              </a:spcAft>
            </a:pPr>
            <a:r>
              <a:rPr lang="en-US" altLang="zh-CN" kern="0">
                <a:latin typeface="楷体" panose="02010609060101010101" pitchFamily="49" charset="-122"/>
                <a:cs typeface="楷体" panose="02010609060101010101" pitchFamily="49" charset="-122"/>
              </a:rPr>
              <a:t> </a:t>
            </a:r>
            <a:r>
              <a:rPr lang="en-US" altLang="zh-CN" sz="1400" kern="0">
                <a:latin typeface="仿宋" panose="02010609060101010101" pitchFamily="49" charset="-122"/>
                <a:cs typeface="仿宋" panose="02010609060101010101" pitchFamily="49" charset="-122"/>
              </a:rPr>
              <a:t>[</a:t>
            </a:r>
            <a:r>
              <a:rPr lang="zh-CN" altLang="zh-CN" sz="1400" kern="0">
                <a:latin typeface="Times New Roman" pitchFamily="18" charset="0"/>
                <a:ea typeface="仿宋" panose="02010609060101010101" pitchFamily="49" charset="-122"/>
                <a:cs typeface="仿宋" panose="02010609060101010101" pitchFamily="49" charset="-122"/>
              </a:rPr>
              <a:t>注</a:t>
            </a:r>
            <a:r>
              <a:rPr lang="en-US" altLang="zh-CN" sz="1400" kern="0">
                <a:latin typeface="Times New Roman" pitchFamily="18" charset="0"/>
                <a:ea typeface="仿宋" panose="02010609060101010101" pitchFamily="49" charset="-122"/>
                <a:cs typeface="仿宋" panose="02010609060101010101" pitchFamily="49" charset="-122"/>
              </a:rPr>
              <a:t>]</a:t>
            </a:r>
            <a:r>
              <a:rPr lang="zh-CN" altLang="zh-CN" sz="1400" kern="0">
                <a:latin typeface="Times New Roman" pitchFamily="18" charset="0"/>
                <a:ea typeface="仿宋" panose="02010609060101010101" pitchFamily="49" charset="-122"/>
                <a:cs typeface="仿宋" panose="02010609060101010101" pitchFamily="49" charset="-122"/>
              </a:rPr>
              <a:t>①貔貅（</a:t>
            </a:r>
            <a:r>
              <a:rPr lang="en-US" altLang="zh-CN" sz="1400" kern="0">
                <a:latin typeface="宋体" pitchFamily="2" charset="-122"/>
                <a:cs typeface="宋体" panose="02010600030101010101" pitchFamily="2" charset="-122"/>
              </a:rPr>
              <a:t>p</a:t>
            </a:r>
            <a:r>
              <a:rPr lang="zh-CN" altLang="zh-CN" sz="1400" kern="0">
                <a:latin typeface="Times New Roman" pitchFamily="18" charset="0"/>
                <a:cs typeface="宋体" panose="02010600030101010101" pitchFamily="2" charset="-122"/>
              </a:rPr>
              <a:t>í</a:t>
            </a:r>
            <a:r>
              <a:rPr lang="en-US" altLang="zh-CN" sz="1400" kern="0">
                <a:latin typeface="Times New Roman" pitchFamily="18" charset="0"/>
                <a:cs typeface="宋体" panose="02010600030101010101" pitchFamily="2" charset="-122"/>
              </a:rPr>
              <a:t>xi</a:t>
            </a:r>
            <a:r>
              <a:rPr lang="zh-CN" altLang="zh-CN" sz="1400" kern="0">
                <a:latin typeface="Times New Roman" pitchFamily="18" charset="0"/>
                <a:cs typeface="宋体" panose="02010600030101010101" pitchFamily="2" charset="-122"/>
              </a:rPr>
              <a:t>ū</a:t>
            </a:r>
            <a:r>
              <a:rPr lang="zh-CN" altLang="zh-CN" sz="1400" kern="0">
                <a:latin typeface="Times New Roman" pitchFamily="18" charset="0"/>
                <a:ea typeface="仿宋" panose="02010609060101010101" pitchFamily="49" charset="-122"/>
                <a:cs typeface="仿宋" panose="02010609060101010101" pitchFamily="49" charset="-122"/>
              </a:rPr>
              <a:t>）</a:t>
            </a:r>
            <a:r>
              <a:rPr lang="zh-CN" altLang="zh-CN" sz="1400" kern="0" smtClean="0">
                <a:latin typeface="Times New Roman" pitchFamily="18" charset="0"/>
                <a:ea typeface="仿宋" panose="02010609060101010101" pitchFamily="49" charset="-122"/>
                <a:cs typeface="仿宋" panose="02010609060101010101" pitchFamily="49" charset="-122"/>
              </a:rPr>
              <a:t>：是神</a:t>
            </a:r>
            <a:r>
              <a:rPr lang="zh-CN" altLang="zh-CN" sz="1400" kern="0">
                <a:latin typeface="Times New Roman" pitchFamily="18" charset="0"/>
                <a:ea typeface="仿宋" panose="02010609060101010101" pitchFamily="49" charset="-122"/>
                <a:cs typeface="仿宋" panose="02010609060101010101" pitchFamily="49" charset="-122"/>
              </a:rPr>
              <a:t>话传说的一种凶猛的瑞兽。诗中比喻勇猛的战士、骁勇的部队。</a:t>
            </a:r>
            <a:endParaRPr lang="zh-CN" altLang="zh-CN" sz="1400" kern="100">
              <a:latin typeface="Times New Roman" pitchFamily="18" charset="0"/>
            </a:endParaRPr>
          </a:p>
        </p:txBody>
      </p:sp>
      <p:sp>
        <p:nvSpPr>
          <p:cNvPr id="4" name="矩形 3"/>
          <p:cNvSpPr/>
          <p:nvPr/>
        </p:nvSpPr>
        <p:spPr>
          <a:xfrm>
            <a:off x="0" y="0"/>
            <a:ext cx="7600157" cy="830997"/>
          </a:xfrm>
          <a:prstGeom prst="rect">
            <a:avLst/>
          </a:prstGeom>
        </p:spPr>
        <p:txBody>
          <a:bodyPr wrap="none">
            <a:spAutoFit/>
          </a:bodyPr>
          <a:lstStyle/>
          <a:p>
            <a:pPr eaLnBrk="0" fontAlgn="base" hangingPunct="0">
              <a:lnSpc>
                <a:spcPct val="150000"/>
              </a:lnSpc>
              <a:spcBef>
                <a:spcPct val="0"/>
              </a:spcBef>
              <a:spcAft>
                <a:spcPct val="0"/>
              </a:spcAft>
            </a:pPr>
            <a:r>
              <a:rPr lang="zh-CN" altLang="en-US" sz="3200" b="1">
                <a:solidFill>
                  <a:srgbClr val="002060"/>
                </a:solidFill>
                <a:latin typeface="启功字体简体" panose="03000509000000000000" pitchFamily="65" charset="-122"/>
                <a:ea typeface="启功字体简体" panose="03000509000000000000" pitchFamily="65" charset="-122"/>
              </a:rPr>
              <a:t>设误</a:t>
            </a:r>
            <a:r>
              <a:rPr lang="zh-CN" altLang="en-US" sz="3200" b="1" smtClean="0">
                <a:solidFill>
                  <a:srgbClr val="002060"/>
                </a:solidFill>
                <a:latin typeface="启功字体简体" panose="03000509000000000000" pitchFamily="65" charset="-122"/>
                <a:ea typeface="启功字体简体" panose="03000509000000000000" pitchFamily="65" charset="-122"/>
              </a:rPr>
              <a:t>点三</a:t>
            </a:r>
            <a:r>
              <a:rPr lang="zh-CN" altLang="zh-CN" sz="3200" b="1" smtClean="0">
                <a:solidFill>
                  <a:srgbClr val="002060"/>
                </a:solidFill>
                <a:latin typeface="启功字体简体" panose="03000509000000000000" pitchFamily="65" charset="-122"/>
                <a:ea typeface="启功字体简体" panose="03000509000000000000" pitchFamily="65" charset="-122"/>
              </a:rPr>
              <a:t>：</a:t>
            </a:r>
            <a:r>
              <a:rPr lang="zh-CN" altLang="zh-CN" sz="3200" b="1">
                <a:solidFill>
                  <a:srgbClr val="002060"/>
                </a:solidFill>
                <a:latin typeface="启功字体简体" panose="03000509000000000000" pitchFamily="65" charset="-122"/>
                <a:ea typeface="启功字体简体" panose="03000509000000000000" pitchFamily="65" charset="-122"/>
              </a:rPr>
              <a:t>情感分析有误，不明诗人意图</a:t>
            </a:r>
          </a:p>
        </p:txBody>
      </p:sp>
      <p:sp>
        <p:nvSpPr>
          <p:cNvPr id="5" name="矩形 4"/>
          <p:cNvSpPr/>
          <p:nvPr/>
        </p:nvSpPr>
        <p:spPr>
          <a:xfrm>
            <a:off x="151750" y="4318080"/>
            <a:ext cx="11885505" cy="2246769"/>
          </a:xfrm>
          <a:prstGeom prst="rect">
            <a:avLst/>
          </a:prstGeom>
        </p:spPr>
        <p:txBody>
          <a:bodyPr wrap="square">
            <a:spAutoFit/>
          </a:bodyPr>
          <a:lstStyle/>
          <a:p>
            <a:pPr lvl="0" eaLnBrk="0" fontAlgn="base" hangingPunct="0">
              <a:spcBef>
                <a:spcPct val="0"/>
              </a:spcBef>
              <a:spcAft>
                <a:spcPct val="0"/>
              </a:spcAft>
            </a:pPr>
            <a:r>
              <a:rPr lang="en-US" altLang="zh-CN" sz="2000" b="1">
                <a:latin typeface="楷体" panose="02010609060101010101" pitchFamily="49" charset="-122"/>
                <a:ea typeface="楷体" panose="02010609060101010101" pitchFamily="49" charset="-122"/>
                <a:cs typeface="Times New Roman" panose="02020603050405020304" pitchFamily="18" charset="0"/>
              </a:rPr>
              <a:t>1</a:t>
            </a:r>
            <a:r>
              <a:rPr lang="zh-CN" altLang="en-US" sz="2000" b="1">
                <a:latin typeface="楷体" panose="02010609060101010101" pitchFamily="49" charset="-122"/>
                <a:ea typeface="楷体" panose="02010609060101010101" pitchFamily="49" charset="-122"/>
                <a:cs typeface="Times New Roman" panose="02020603050405020304" pitchFamily="18" charset="0"/>
              </a:rPr>
              <a:t>．</a:t>
            </a:r>
            <a:r>
              <a:rPr lang="zh-CN" altLang="en-US" sz="2000" b="1">
                <a:solidFill>
                  <a:srgbClr val="000000"/>
                </a:solidFill>
                <a:latin typeface="楷体" panose="02010609060101010101" pitchFamily="49" charset="-122"/>
                <a:ea typeface="楷体" panose="02010609060101010101" pitchFamily="49" charset="-122"/>
                <a:cs typeface="宋体" panose="02010600030101010101" pitchFamily="2" charset="-122"/>
              </a:rPr>
              <a:t>下列对这首诗的理解和赏析，</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正确</a:t>
            </a:r>
            <a:r>
              <a:rPr lang="zh-CN" altLang="en-US" sz="2000" b="1">
                <a:solidFill>
                  <a:srgbClr val="000000"/>
                </a:solidFill>
                <a:latin typeface="楷体" panose="02010609060101010101" pitchFamily="49" charset="-122"/>
                <a:ea typeface="楷体" panose="02010609060101010101" pitchFamily="49" charset="-122"/>
                <a:cs typeface="宋体" panose="02010600030101010101" pitchFamily="2" charset="-122"/>
              </a:rPr>
              <a:t>的两项是</a:t>
            </a:r>
            <a:r>
              <a:rPr lang="en-US" altLang="zh-CN" sz="2000" b="1">
                <a:latin typeface="楷体" panose="02010609060101010101" pitchFamily="49" charset="-122"/>
                <a:ea typeface="楷体" panose="02010609060101010101" pitchFamily="49" charset="-122"/>
                <a:cs typeface="Times New Roman" panose="02020603050405020304" pitchFamily="18" charset="0"/>
              </a:rPr>
              <a:t>(    )(    )</a:t>
            </a:r>
            <a:endParaRPr lang="en-US" altLang="zh-CN" sz="2000" b="1">
              <a:latin typeface="楷体" pitchFamily="49" charset="-122"/>
              <a:ea typeface="楷体" pitchFamily="49" charset="-122"/>
            </a:endParaRPr>
          </a:p>
          <a:p>
            <a:pPr lvl="0" eaLnBrk="0" fontAlgn="base" hangingPunct="0">
              <a:spcBef>
                <a:spcPct val="0"/>
              </a:spcBef>
              <a:spcAft>
                <a:spcPct val="0"/>
              </a:spcAft>
            </a:pPr>
            <a:r>
              <a:rPr lang="en-US" altLang="zh-CN" sz="2000" b="1">
                <a:latin typeface="楷体" panose="02010609060101010101" pitchFamily="49" charset="-122"/>
                <a:ea typeface="楷体" panose="02010609060101010101" pitchFamily="49" charset="-122"/>
                <a:cs typeface="宋体" panose="02010600030101010101" pitchFamily="2" charset="-122"/>
              </a:rPr>
              <a:t>A</a:t>
            </a:r>
            <a:r>
              <a:rPr lang="zh-CN" altLang="en-US" sz="2000" b="1">
                <a:latin typeface="楷体" panose="02010609060101010101" pitchFamily="49" charset="-122"/>
                <a:ea typeface="楷体" panose="02010609060101010101" pitchFamily="49" charset="-122"/>
                <a:cs typeface="宋体" panose="02010600030101010101" pitchFamily="2" charset="-122"/>
              </a:rPr>
              <a:t>．诗歌起句不凡，用“貔貅”形容骁勇善的战前线战士，他们长河夜渡，不畏艰险，</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直接描写</a:t>
            </a:r>
            <a:r>
              <a:rPr lang="zh-CN" altLang="en-US" sz="2000" b="1">
                <a:latin typeface="楷体" panose="02010609060101010101" pitchFamily="49" charset="-122"/>
                <a:ea typeface="楷体" panose="02010609060101010101" pitchFamily="49" charset="-122"/>
                <a:cs typeface="宋体" panose="02010600030101010101" pitchFamily="2" charset="-122"/>
              </a:rPr>
              <a:t>了战斗场面的激烈。  </a:t>
            </a:r>
            <a:endParaRPr lang="zh-CN" altLang="en-US" sz="2000" b="1">
              <a:latin typeface="楷体" pitchFamily="49" charset="-122"/>
              <a:ea typeface="楷体" pitchFamily="49" charset="-122"/>
            </a:endParaRPr>
          </a:p>
          <a:p>
            <a:pPr lvl="0" eaLnBrk="0" fontAlgn="base" hangingPunct="0">
              <a:spcBef>
                <a:spcPct val="0"/>
              </a:spcBef>
              <a:spcAft>
                <a:spcPct val="0"/>
              </a:spcAft>
            </a:pPr>
            <a:r>
              <a:rPr lang="en-US" altLang="zh-CN" sz="2000" b="1">
                <a:latin typeface="楷体" panose="02010609060101010101" pitchFamily="49" charset="-122"/>
                <a:ea typeface="楷体" panose="02010609060101010101" pitchFamily="49" charset="-122"/>
                <a:cs typeface="宋体" panose="02010600030101010101" pitchFamily="2" charset="-122"/>
              </a:rPr>
              <a:t>B</a:t>
            </a:r>
            <a:r>
              <a:rPr lang="zh-CN" altLang="en-US" sz="2000" b="1">
                <a:latin typeface="楷体" panose="02010609060101010101" pitchFamily="49" charset="-122"/>
                <a:ea typeface="楷体" panose="02010609060101010101" pitchFamily="49" charset="-122"/>
                <a:cs typeface="宋体" panose="02010600030101010101" pitchFamily="2" charset="-122"/>
              </a:rPr>
              <a:t>．“挥白羽扇”</a:t>
            </a:r>
            <a:r>
              <a:rPr lang="en-US" altLang="zh-CN" sz="2000" b="1">
                <a:latin typeface="楷体" panose="02010609060101010101" pitchFamily="49" charset="-122"/>
                <a:ea typeface="楷体" panose="02010609060101010101" pitchFamily="49" charset="-122"/>
                <a:cs typeface="宋体" panose="02010600030101010101" pitchFamily="2" charset="-122"/>
              </a:rPr>
              <a:t>,</a:t>
            </a:r>
            <a:r>
              <a:rPr lang="zh-CN" altLang="en-US" sz="2000" b="1">
                <a:latin typeface="楷体" panose="02010609060101010101" pitchFamily="49" charset="-122"/>
                <a:ea typeface="楷体" panose="02010609060101010101" pitchFamily="49" charset="-122"/>
                <a:cs typeface="宋体" panose="02010600030101010101" pitchFamily="2" charset="-122"/>
              </a:rPr>
              <a:t>写大将手挥羽扇，让人想起“羽扇纶巾”的周瑜，</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暗喻诗人文武双全</a:t>
            </a:r>
            <a:r>
              <a:rPr lang="zh-CN" altLang="en-US" sz="2000" b="1">
                <a:latin typeface="楷体" panose="02010609060101010101" pitchFamily="49" charset="-122"/>
                <a:ea typeface="楷体" panose="02010609060101010101" pitchFamily="49" charset="-122"/>
                <a:cs typeface="宋体" panose="02010600030101010101" pitchFamily="2" charset="-122"/>
              </a:rPr>
              <a:t>，指挥若定。</a:t>
            </a:r>
            <a:endParaRPr lang="zh-CN" altLang="en-US" sz="2000" b="1">
              <a:latin typeface="楷体" panose="02010609060101010101" pitchFamily="49" charset="-122"/>
              <a:ea typeface="楷体" panose="02010609060101010101" pitchFamily="49" charset="-122"/>
            </a:endParaRPr>
          </a:p>
          <a:p>
            <a:pPr lvl="0" eaLnBrk="0" fontAlgn="base" hangingPunct="0">
              <a:spcBef>
                <a:spcPct val="0"/>
              </a:spcBef>
              <a:spcAft>
                <a:spcPct val="0"/>
              </a:spcAft>
            </a:pPr>
            <a:r>
              <a:rPr lang="en-US" altLang="zh-CN" sz="2000" b="1">
                <a:latin typeface="楷体" panose="02010609060101010101" pitchFamily="49" charset="-122"/>
                <a:ea typeface="楷体" panose="02010609060101010101" pitchFamily="49" charset="-122"/>
                <a:cs typeface="宋体" panose="02010600030101010101" pitchFamily="2" charset="-122"/>
              </a:rPr>
              <a:t>C</a:t>
            </a:r>
            <a:r>
              <a:rPr lang="zh-CN" altLang="en-US" sz="2000" b="1">
                <a:latin typeface="楷体" panose="02010609060101010101" pitchFamily="49" charset="-122"/>
                <a:ea typeface="楷体" panose="02010609060101010101" pitchFamily="49" charset="-122"/>
                <a:cs typeface="宋体" panose="02010600030101010101" pitchFamily="2" charset="-122"/>
              </a:rPr>
              <a:t>．诗歌第四句运用</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借代</a:t>
            </a:r>
            <a:r>
              <a:rPr lang="zh-CN" altLang="en-US" sz="2000" b="1">
                <a:latin typeface="楷体" panose="02010609060101010101" pitchFamily="49" charset="-122"/>
                <a:ea typeface="楷体" panose="02010609060101010101" pitchFamily="49" charset="-122"/>
                <a:cs typeface="宋体" panose="02010600030101010101" pitchFamily="2" charset="-122"/>
              </a:rPr>
              <a:t>的修辞手法，以“紫貂裘”代指皇帝对将士们的赏赐，表</a:t>
            </a:r>
            <a:r>
              <a:rPr lang="zh-CN" altLang="zh-CN" sz="2000" b="1">
                <a:latin typeface="楷体" panose="02010609060101010101" pitchFamily="49" charset="-122"/>
                <a:ea typeface="楷体" panose="02010609060101010101" pitchFamily="49" charset="-122"/>
                <a:cs typeface="宋体" panose="02010600030101010101" pitchFamily="2" charset="-122"/>
              </a:rPr>
              <a:t>明朝廷对战事的重视。</a:t>
            </a:r>
            <a:endParaRPr lang="zh-CN" altLang="zh-CN" sz="2000" b="1">
              <a:latin typeface="楷体" pitchFamily="49" charset="-122"/>
              <a:ea typeface="楷体" pitchFamily="49" charset="-122"/>
            </a:endParaRPr>
          </a:p>
          <a:p>
            <a:pPr lvl="0" eaLnBrk="0" fontAlgn="base" hangingPunct="0">
              <a:spcBef>
                <a:spcPct val="0"/>
              </a:spcBef>
              <a:spcAft>
                <a:spcPct val="0"/>
              </a:spcAft>
            </a:pPr>
            <a:r>
              <a:rPr lang="en-US" altLang="zh-CN" sz="2000" b="1">
                <a:latin typeface="楷体" panose="02010609060101010101" pitchFamily="49" charset="-122"/>
                <a:ea typeface="楷体" panose="02010609060101010101" pitchFamily="49" charset="-122"/>
                <a:cs typeface="宋体" panose="02010600030101010101" pitchFamily="2" charset="-122"/>
              </a:rPr>
              <a:t>D</a:t>
            </a:r>
            <a:r>
              <a:rPr lang="zh-CN" altLang="en-US" sz="2000" b="1">
                <a:latin typeface="楷体" panose="02010609060101010101" pitchFamily="49" charset="-122"/>
                <a:ea typeface="楷体" panose="02010609060101010101" pitchFamily="49" charset="-122"/>
                <a:cs typeface="宋体" panose="02010600030101010101" pitchFamily="2" charset="-122"/>
              </a:rPr>
              <a:t>．颈联以</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数词</a:t>
            </a:r>
            <a:r>
              <a:rPr lang="zh-CN" altLang="en-US" sz="2000" b="1">
                <a:latin typeface="楷体" panose="02010609060101010101" pitchFamily="49" charset="-122"/>
                <a:ea typeface="楷体" panose="02010609060101010101" pitchFamily="49" charset="-122"/>
                <a:cs typeface="宋体" panose="02010600030101010101" pitchFamily="2" charset="-122"/>
              </a:rPr>
              <a:t>入诗，节奏鲜明，音韵铿锵，从</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时空两方面</a:t>
            </a:r>
            <a:r>
              <a:rPr lang="zh-CN" altLang="en-US" sz="2000" b="1">
                <a:latin typeface="楷体" panose="02010609060101010101" pitchFamily="49" charset="-122"/>
                <a:ea typeface="楷体" panose="02010609060101010101" pitchFamily="49" charset="-122"/>
                <a:cs typeface="宋体" panose="02010600030101010101" pitchFamily="2" charset="-122"/>
              </a:rPr>
              <a:t>表现了国家收复失地的坚强决</a:t>
            </a:r>
            <a:r>
              <a:rPr lang="zh-CN" altLang="en-US" sz="2000" b="1" smtClean="0">
                <a:latin typeface="楷体" panose="02010609060101010101" pitchFamily="49" charset="-122"/>
                <a:ea typeface="楷体" panose="02010609060101010101" pitchFamily="49" charset="-122"/>
                <a:cs typeface="宋体" panose="02010600030101010101" pitchFamily="2" charset="-122"/>
              </a:rPr>
              <a:t>心。</a:t>
            </a:r>
            <a:endParaRPr lang="en-US" altLang="zh-CN" sz="2000" b="1">
              <a:latin typeface="楷体" pitchFamily="49" charset="-122"/>
              <a:ea typeface="楷体" pitchFamily="49" charset="-122"/>
              <a:cs typeface="宋体" panose="02010600030101010101" pitchFamily="2" charset="-122"/>
            </a:endParaRPr>
          </a:p>
          <a:p>
            <a:pPr eaLnBrk="0" fontAlgn="base" hangingPunct="0">
              <a:spcBef>
                <a:spcPct val="0"/>
              </a:spcBef>
              <a:spcAft>
                <a:spcPct val="0"/>
              </a:spcAft>
            </a:pPr>
            <a:r>
              <a:rPr lang="en-US" altLang="zh-CN" sz="2000" b="1">
                <a:latin typeface="楷体" panose="02010609060101010101" pitchFamily="49" charset="-122"/>
                <a:ea typeface="楷体" panose="02010609060101010101" pitchFamily="49" charset="-122"/>
                <a:cs typeface="宋体" panose="02010600030101010101" pitchFamily="2" charset="-122"/>
              </a:rPr>
              <a:t>E</a:t>
            </a:r>
            <a:r>
              <a:rPr lang="zh-CN" altLang="en-US" sz="2000" b="1">
                <a:latin typeface="楷体" panose="02010609060101010101" pitchFamily="49" charset="-122"/>
                <a:ea typeface="楷体" panose="02010609060101010101" pitchFamily="49" charset="-122"/>
                <a:cs typeface="宋体" panose="02010600030101010101" pitchFamily="2" charset="-122"/>
              </a:rPr>
              <a:t>．诗歌末两句中选取两</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细节</a:t>
            </a:r>
            <a:r>
              <a:rPr lang="zh-CN" altLang="en-US" sz="2000" b="1">
                <a:latin typeface="楷体" panose="02010609060101010101" pitchFamily="49" charset="-122"/>
                <a:ea typeface="楷体" panose="02010609060101010101" pitchFamily="49" charset="-122"/>
                <a:cs typeface="宋体" panose="02010600030101010101" pitchFamily="2" charset="-122"/>
              </a:rPr>
              <a:t>“闻刁斗”、“望斗牛”，由</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想象转</a:t>
            </a:r>
            <a:r>
              <a:rPr lang="zh-CN" altLang="en-US" sz="2000" b="1" smtClean="0">
                <a:solidFill>
                  <a:srgbClr val="FF0000"/>
                </a:solidFill>
                <a:latin typeface="楷体" panose="02010609060101010101" pitchFamily="49" charset="-122"/>
                <a:ea typeface="楷体" panose="02010609060101010101" pitchFamily="49" charset="-122"/>
                <a:cs typeface="宋体" panose="02010600030101010101" pitchFamily="2" charset="-122"/>
              </a:rPr>
              <a:t>入</a:t>
            </a:r>
            <a:r>
              <a:rPr lang="zh-CN" altLang="zh-CN" sz="2000" b="1" smtClean="0">
                <a:solidFill>
                  <a:srgbClr val="FF0000"/>
                </a:solidFill>
                <a:latin typeface="楷体" panose="02010609060101010101" pitchFamily="49" charset="-122"/>
                <a:ea typeface="楷体" panose="02010609060101010101" pitchFamily="49" charset="-122"/>
                <a:cs typeface="宋体" panose="02010600030101010101" pitchFamily="2" charset="-122"/>
              </a:rPr>
              <a:t>现</a:t>
            </a:r>
            <a:r>
              <a:rPr lang="zh-CN" altLang="zh-CN" sz="2000" b="1">
                <a:solidFill>
                  <a:srgbClr val="FF0000"/>
                </a:solidFill>
                <a:latin typeface="楷体" panose="02010609060101010101" pitchFamily="49" charset="-122"/>
                <a:ea typeface="楷体" panose="02010609060101010101" pitchFamily="49" charset="-122"/>
                <a:cs typeface="宋体" panose="02010600030101010101" pitchFamily="2" charset="-122"/>
              </a:rPr>
              <a:t>实</a:t>
            </a:r>
            <a:r>
              <a:rPr lang="zh-CN" altLang="zh-CN" sz="2000" b="1">
                <a:latin typeface="楷体" panose="02010609060101010101" pitchFamily="49" charset="-122"/>
                <a:ea typeface="楷体" panose="02010609060101010101" pitchFamily="49" charset="-122"/>
                <a:cs typeface="宋体" panose="02010600030101010101" pitchFamily="2" charset="-122"/>
              </a:rPr>
              <a:t>，表现了诗人</a:t>
            </a:r>
            <a:r>
              <a:rPr lang="zh-CN" altLang="zh-CN" sz="2000" b="1">
                <a:solidFill>
                  <a:srgbClr val="FF0000"/>
                </a:solidFill>
                <a:latin typeface="楷体" panose="02010609060101010101" pitchFamily="49" charset="-122"/>
                <a:ea typeface="楷体" panose="02010609060101010101" pitchFamily="49" charset="-122"/>
                <a:cs typeface="宋体" panose="02010600030101010101" pitchFamily="2" charset="-122"/>
              </a:rPr>
              <a:t>壮志难酬</a:t>
            </a:r>
            <a:r>
              <a:rPr lang="zh-CN" altLang="zh-CN" sz="2000" b="1">
                <a:latin typeface="楷体" panose="02010609060101010101" pitchFamily="49" charset="-122"/>
                <a:ea typeface="楷体" panose="02010609060101010101" pitchFamily="49" charset="-122"/>
                <a:cs typeface="宋体" panose="02010600030101010101" pitchFamily="2" charset="-122"/>
              </a:rPr>
              <a:t>的悲</a:t>
            </a:r>
            <a:r>
              <a:rPr lang="zh-CN" altLang="zh-CN" sz="2000" b="1" smtClean="0">
                <a:latin typeface="楷体" panose="02010609060101010101" pitchFamily="49" charset="-122"/>
                <a:ea typeface="楷体" panose="02010609060101010101" pitchFamily="49" charset="-122"/>
                <a:cs typeface="宋体" panose="02010600030101010101" pitchFamily="2" charset="-122"/>
              </a:rPr>
              <a:t>愤</a:t>
            </a:r>
            <a:r>
              <a:rPr lang="zh-CN" altLang="en-US" sz="2000" b="1" smtClean="0">
                <a:latin typeface="楷体" panose="02010609060101010101" pitchFamily="49" charset="-122"/>
                <a:ea typeface="楷体" panose="02010609060101010101" pitchFamily="49" charset="-122"/>
                <a:cs typeface="宋体" panose="02010600030101010101" pitchFamily="2" charset="-122"/>
              </a:rPr>
              <a:t>。</a:t>
            </a:r>
            <a:endParaRPr lang="zh-CN" altLang="zh-CN" sz="2000" b="1">
              <a:latin typeface="楷体" panose="02010609060101010101" pitchFamily="49" charset="-122"/>
              <a:ea typeface="楷体" panose="02010609060101010101" pitchFamily="49" charset="-122"/>
            </a:endParaRPr>
          </a:p>
        </p:txBody>
      </p:sp>
      <p:sp>
        <p:nvSpPr>
          <p:cNvPr id="6" name="矩形 5"/>
          <p:cNvSpPr/>
          <p:nvPr/>
        </p:nvSpPr>
        <p:spPr>
          <a:xfrm>
            <a:off x="6291450" y="628738"/>
            <a:ext cx="6096000" cy="3539430"/>
          </a:xfrm>
          <a:prstGeom prst="rect">
            <a:avLst/>
          </a:prstGeom>
        </p:spPr>
        <p:txBody>
          <a:bodyPr>
            <a:spAutoFit/>
          </a:bodyPr>
          <a:lstStyle/>
          <a:p>
            <a:pPr lvl="0" fontAlgn="base">
              <a:spcBef>
                <a:spcPct val="0"/>
              </a:spcBef>
              <a:spcAft>
                <a:spcPct val="0"/>
              </a:spcAft>
            </a:pPr>
            <a:r>
              <a:rPr lang="zh-CN" altLang="en-US" sz="2800" b="1" smtClean="0">
                <a:solidFill>
                  <a:schemeClr val="tx1">
                    <a:lumMod val="95000"/>
                    <a:lumOff val="5000"/>
                  </a:schemeClr>
                </a:solidFill>
              </a:rPr>
              <a:t>答题</a:t>
            </a:r>
            <a:r>
              <a:rPr lang="zh-CN" altLang="zh-CN" sz="2800" b="1" smtClean="0">
                <a:solidFill>
                  <a:schemeClr val="tx1">
                    <a:lumMod val="95000"/>
                    <a:lumOff val="5000"/>
                  </a:schemeClr>
                </a:solidFill>
              </a:rPr>
              <a:t>方</a:t>
            </a:r>
            <a:r>
              <a:rPr lang="zh-CN" altLang="zh-CN" sz="2800" b="1">
                <a:solidFill>
                  <a:schemeClr val="tx1">
                    <a:lumMod val="95000"/>
                    <a:lumOff val="5000"/>
                  </a:schemeClr>
                </a:solidFill>
              </a:rPr>
              <a:t>法：</a:t>
            </a:r>
          </a:p>
          <a:p>
            <a:pPr lvl="0" fontAlgn="base">
              <a:spcBef>
                <a:spcPct val="0"/>
              </a:spcBef>
              <a:spcAft>
                <a:spcPct val="0"/>
              </a:spcAft>
            </a:pPr>
            <a:r>
              <a:rPr lang="zh-CN" altLang="zh-CN" sz="2800" b="1">
                <a:solidFill>
                  <a:schemeClr val="tx1">
                    <a:lumMod val="95000"/>
                    <a:lumOff val="5000"/>
                  </a:schemeClr>
                </a:solidFill>
              </a:rPr>
              <a:t>①探究诗人写作意图，抓准诗中的感情词。</a:t>
            </a:r>
          </a:p>
          <a:p>
            <a:pPr lvl="0" fontAlgn="base">
              <a:spcBef>
                <a:spcPct val="0"/>
              </a:spcBef>
              <a:spcAft>
                <a:spcPct val="0"/>
              </a:spcAft>
            </a:pPr>
            <a:r>
              <a:rPr lang="zh-CN" altLang="zh-CN" sz="2800" b="1">
                <a:solidFill>
                  <a:schemeClr val="tx1">
                    <a:lumMod val="95000"/>
                    <a:lumOff val="5000"/>
                  </a:schemeClr>
                </a:solidFill>
              </a:rPr>
              <a:t>②关注注释，关注诗中</a:t>
            </a:r>
            <a:r>
              <a:rPr lang="zh-CN" altLang="zh-CN" sz="2800" b="1" smtClean="0">
                <a:solidFill>
                  <a:schemeClr val="tx1">
                    <a:lumMod val="95000"/>
                    <a:lumOff val="5000"/>
                  </a:schemeClr>
                </a:solidFill>
              </a:rPr>
              <a:t>可能</a:t>
            </a:r>
            <a:r>
              <a:rPr lang="zh-CN" altLang="zh-CN" sz="2800" b="1">
                <a:solidFill>
                  <a:schemeClr val="tx1">
                    <a:lumMod val="95000"/>
                    <a:lumOff val="5000"/>
                  </a:schemeClr>
                </a:solidFill>
              </a:rPr>
              <a:t>存在的多种感情及感情变化。</a:t>
            </a:r>
          </a:p>
          <a:p>
            <a:pPr lvl="0" fontAlgn="base">
              <a:spcBef>
                <a:spcPct val="0"/>
              </a:spcBef>
              <a:spcAft>
                <a:spcPct val="0"/>
              </a:spcAft>
            </a:pPr>
            <a:r>
              <a:rPr lang="zh-CN" altLang="zh-CN" sz="2800" b="1">
                <a:solidFill>
                  <a:schemeClr val="tx1">
                    <a:lumMod val="95000"/>
                    <a:lumOff val="5000"/>
                  </a:schemeClr>
                </a:solidFill>
              </a:rPr>
              <a:t>③关注选项中的“表达”、“抒发”等词即感情术语，如“落寞”“无奈”“孤寂”等</a:t>
            </a:r>
            <a:r>
              <a:rPr lang="zh-CN" altLang="zh-CN" sz="2800" b="1" smtClean="0">
                <a:solidFill>
                  <a:schemeClr val="tx1">
                    <a:lumMod val="95000"/>
                    <a:lumOff val="5000"/>
                  </a:schemeClr>
                </a:solidFill>
              </a:rPr>
              <a:t>。</a:t>
            </a:r>
            <a:endParaRPr lang="zh-CN" altLang="zh-CN" sz="2800" b="1">
              <a:solidFill>
                <a:schemeClr val="tx1">
                  <a:lumMod val="95000"/>
                  <a:lumOff val="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32791" y="830997"/>
            <a:ext cx="6385575" cy="6555641"/>
          </a:xfrm>
          <a:prstGeom prst="rect">
            <a:avLst/>
          </a:prstGeom>
          <a:noFill/>
          <a:ln>
            <a:noFill/>
          </a:ln>
        </p:spPr>
        <p:txBody>
          <a:bodyPr vert="horz" wrap="square" lIns="91440" tIns="45720" rIns="91440" bIns="45720" anchor="t">
            <a:spAutoFit/>
          </a:bodyPr>
          <a:lstStyle>
            <a:lvl1pPr marL="0" indent="0" algn="l" rtl="0" fontAlgn="base" latinLnBrk="1">
              <a:lnSpc>
                <a:spcPct val="100000"/>
              </a:lnSpc>
              <a:spcBef>
                <a:spcPct val="0"/>
              </a:spcBef>
              <a:spcAft>
                <a:spcPct val="0"/>
              </a:spcAft>
              <a:buFont typeface="Arial" pitchFamily="34" charset="0"/>
              <a:buNone/>
              <a:defRPr sz="1800" b="0" i="0" u="none" baseline="0">
                <a:solidFill>
                  <a:schemeClr val="dk1"/>
                </a:solidFill>
                <a:latin typeface="Arial" pitchFamily="34" charset="0"/>
                <a:ea typeface="宋体" pitchFamily="2" charset="-122"/>
                <a:sym typeface="Arial" pitchFamily="34" charset="0"/>
              </a:defRPr>
            </a:lvl1pPr>
            <a:lvl2pPr marL="457200" indent="0" algn="l" rtl="0" fontAlgn="base" latinLnBrk="1">
              <a:lnSpc>
                <a:spcPct val="100000"/>
              </a:lnSpc>
              <a:spcBef>
                <a:spcPct val="0"/>
              </a:spcBef>
              <a:spcAft>
                <a:spcPct val="0"/>
              </a:spcAft>
              <a:buFont typeface="Arial" pitchFamily="34" charset="0"/>
              <a:buNone/>
              <a:defRPr sz="1800" b="0" i="0" u="none" baseline="0">
                <a:solidFill>
                  <a:schemeClr val="dk1"/>
                </a:solidFill>
                <a:latin typeface="Arial" pitchFamily="34" charset="0"/>
                <a:ea typeface="宋体" pitchFamily="2" charset="-122"/>
                <a:sym typeface="Arial" pitchFamily="34" charset="0"/>
              </a:defRPr>
            </a:lvl2pPr>
            <a:lvl3pPr marL="914400" indent="0" algn="l" rtl="0" fontAlgn="base" latinLnBrk="1">
              <a:lnSpc>
                <a:spcPct val="100000"/>
              </a:lnSpc>
              <a:spcBef>
                <a:spcPct val="0"/>
              </a:spcBef>
              <a:spcAft>
                <a:spcPct val="0"/>
              </a:spcAft>
              <a:buFont typeface="Arial" pitchFamily="34" charset="0"/>
              <a:buNone/>
              <a:defRPr sz="1800" b="0" i="0" u="none" baseline="0">
                <a:solidFill>
                  <a:schemeClr val="dk1"/>
                </a:solidFill>
                <a:latin typeface="Arial" pitchFamily="34" charset="0"/>
                <a:ea typeface="宋体" pitchFamily="2" charset="-122"/>
                <a:sym typeface="Arial" pitchFamily="34" charset="0"/>
              </a:defRPr>
            </a:lvl3pPr>
            <a:lvl4pPr marL="1371600" indent="0" algn="l" rtl="0" fontAlgn="base" latinLnBrk="1">
              <a:lnSpc>
                <a:spcPct val="100000"/>
              </a:lnSpc>
              <a:spcBef>
                <a:spcPct val="0"/>
              </a:spcBef>
              <a:spcAft>
                <a:spcPct val="0"/>
              </a:spcAft>
              <a:buFont typeface="Arial" pitchFamily="34" charset="0"/>
              <a:buNone/>
              <a:defRPr sz="1800" b="0" i="0" u="none" baseline="0">
                <a:solidFill>
                  <a:schemeClr val="dk1"/>
                </a:solidFill>
                <a:latin typeface="Arial" pitchFamily="34" charset="0"/>
                <a:ea typeface="宋体" pitchFamily="2" charset="-122"/>
                <a:sym typeface="Arial" pitchFamily="34" charset="0"/>
              </a:defRPr>
            </a:lvl4pPr>
            <a:lvl5pPr marL="1828800" indent="0" algn="l" rtl="0" fontAlgn="base" latinLnBrk="1">
              <a:lnSpc>
                <a:spcPct val="100000"/>
              </a:lnSpc>
              <a:spcBef>
                <a:spcPct val="0"/>
              </a:spcBef>
              <a:spcAft>
                <a:spcPct val="0"/>
              </a:spcAft>
              <a:buFont typeface="Arial" pitchFamily="34" charset="0"/>
              <a:buNone/>
              <a:defRPr sz="1800" b="0" i="0" u="none" baseline="0">
                <a:solidFill>
                  <a:schemeClr val="dk1"/>
                </a:solidFill>
                <a:latin typeface="Arial" pitchFamily="34" charset="0"/>
                <a:ea typeface="宋体" pitchFamily="2" charset="-122"/>
                <a:sym typeface="Arial" pitchFamily="34" charset="0"/>
              </a:defRPr>
            </a:lvl5pPr>
          </a:lstStyle>
          <a:p>
            <a:pPr lvl="0" algn="ctr" eaLnBrk="1" latinLnBrk="1" hangingPunct="1"/>
            <a:r>
              <a:rPr lang="zh-CN" altLang="en-US" sz="2800" b="1"/>
              <a:t>早夏寄元校书</a:t>
            </a:r>
          </a:p>
          <a:p>
            <a:pPr lvl="0" algn="ctr" eaLnBrk="1" latinLnBrk="1" hangingPunct="1"/>
            <a:r>
              <a:rPr lang="zh-CN" altLang="en-US" sz="2400" b="1"/>
              <a:t>    </a:t>
            </a:r>
            <a:r>
              <a:rPr lang="zh-CN" altLang="en-US" sz="2000" b="1">
                <a:solidFill>
                  <a:srgbClr val="0000FF"/>
                </a:solidFill>
              </a:rPr>
              <a:t>司空曙</a:t>
            </a:r>
          </a:p>
          <a:p>
            <a:pPr lvl="0" algn="ctr" eaLnBrk="1" latinLnBrk="1" hangingPunct="1"/>
            <a:r>
              <a:rPr lang="zh-CN" altLang="en-US" sz="2800" b="1"/>
              <a:t>独游野径送</a:t>
            </a:r>
            <a:r>
              <a:rPr lang="zh-CN" altLang="en-US" sz="2800" b="1">
                <a:solidFill>
                  <a:srgbClr val="FF0000"/>
                </a:solidFill>
              </a:rPr>
              <a:t>芳菲</a:t>
            </a:r>
            <a:r>
              <a:rPr lang="zh-CN" altLang="en-US" sz="2800" b="1"/>
              <a:t>，</a:t>
            </a:r>
          </a:p>
          <a:p>
            <a:pPr lvl="0" algn="ctr" eaLnBrk="1" latinLnBrk="1" hangingPunct="1"/>
            <a:r>
              <a:rPr lang="zh-CN" altLang="en-US" sz="2800" b="1"/>
              <a:t>高竹林居接翠微。</a:t>
            </a:r>
          </a:p>
          <a:p>
            <a:pPr lvl="0" algn="ctr" eaLnBrk="1" latinLnBrk="1" hangingPunct="1"/>
            <a:r>
              <a:rPr lang="zh-CN" altLang="en-US" sz="2800" b="1"/>
              <a:t>绿岸草深虫入遍，</a:t>
            </a:r>
          </a:p>
          <a:p>
            <a:pPr lvl="0" algn="ctr" eaLnBrk="1" latinLnBrk="1" hangingPunct="1"/>
            <a:r>
              <a:rPr lang="zh-CN" altLang="en-US" sz="2800" b="1"/>
              <a:t>青丛花尽蝶来稀。</a:t>
            </a:r>
          </a:p>
          <a:p>
            <a:pPr lvl="0" algn="ctr" eaLnBrk="1" latinLnBrk="1" hangingPunct="1"/>
            <a:r>
              <a:rPr lang="zh-CN" altLang="en-US" sz="2800" b="1"/>
              <a:t>珠荷荐果香寒簟，</a:t>
            </a:r>
          </a:p>
          <a:p>
            <a:pPr lvl="0" algn="ctr" eaLnBrk="1" latinLnBrk="1" hangingPunct="1"/>
            <a:r>
              <a:rPr lang="zh-CN" altLang="en-US" sz="2800" b="1"/>
              <a:t>玉柄摇风满夏衣。</a:t>
            </a:r>
          </a:p>
          <a:p>
            <a:pPr lvl="0" algn="ctr" eaLnBrk="1" latinLnBrk="1" hangingPunct="1"/>
            <a:r>
              <a:rPr lang="zh-CN" altLang="en-US" sz="2800" b="1">
                <a:solidFill>
                  <a:srgbClr val="FF0000"/>
                </a:solidFill>
              </a:rPr>
              <a:t>蓬荜永无车马到</a:t>
            </a:r>
            <a:r>
              <a:rPr lang="zh-CN" altLang="en-US" sz="2800" b="1"/>
              <a:t>，</a:t>
            </a:r>
          </a:p>
          <a:p>
            <a:pPr lvl="0" algn="ctr" eaLnBrk="1" latinLnBrk="1" hangingPunct="1"/>
            <a:r>
              <a:rPr lang="zh-CN" altLang="en-US" sz="2800" b="1"/>
              <a:t>更当斋夜忆玄晖①</a:t>
            </a:r>
            <a:r>
              <a:rPr lang="zh-CN" altLang="en-US" sz="2400" b="1"/>
              <a:t>。</a:t>
            </a:r>
          </a:p>
          <a:p>
            <a:pPr lvl="0" eaLnBrk="1" latinLnBrk="1" hangingPunct="1"/>
            <a:r>
              <a:rPr lang="zh-CN" altLang="en-US" b="1"/>
              <a:t>注：①玄晖：南朝谢眺，字玄晖，善为诗，后常以此指有文采的人，此处借指元校书</a:t>
            </a:r>
            <a:r>
              <a:rPr lang="zh-CN" altLang="en-US" b="1" smtClean="0"/>
              <a:t>。</a:t>
            </a:r>
            <a:endParaRPr lang="en-US" altLang="zh-CN" b="1" smtClean="0"/>
          </a:p>
          <a:p>
            <a:r>
              <a:rPr lang="en-US" altLang="zh-CN" sz="2400" b="1">
                <a:solidFill>
                  <a:srgbClr val="FF3300"/>
                </a:solidFill>
              </a:rPr>
              <a:t>B</a:t>
            </a:r>
            <a:r>
              <a:rPr lang="zh-CN" altLang="en-US" sz="2400" b="1">
                <a:solidFill>
                  <a:srgbClr val="FF3300"/>
                </a:solidFill>
              </a:rPr>
              <a:t>芳草描写早夏美景，诗人借景抒情抒发自己对居室清幽得意，无人造访的孤独伤感。</a:t>
            </a:r>
            <a:r>
              <a:rPr lang="en-US" altLang="zh-CN" sz="2400" b="1">
                <a:solidFill>
                  <a:srgbClr val="FF3300"/>
                </a:solidFill>
              </a:rPr>
              <a:t>D</a:t>
            </a:r>
            <a:r>
              <a:rPr lang="zh-CN" altLang="en-US" sz="2400" b="1">
                <a:solidFill>
                  <a:srgbClr val="FF3300"/>
                </a:solidFill>
              </a:rPr>
              <a:t>并没有听到虫鸣声，反而见到虫子到处穿。</a:t>
            </a:r>
          </a:p>
          <a:p>
            <a:pPr lvl="0" eaLnBrk="1" latinLnBrk="1" hangingPunct="1"/>
            <a:endParaRPr lang="zh-CN" altLang="en-US" sz="2400" b="1"/>
          </a:p>
        </p:txBody>
      </p:sp>
      <p:sp>
        <p:nvSpPr>
          <p:cNvPr id="6" name="矩形 5"/>
          <p:cNvSpPr/>
          <p:nvPr/>
        </p:nvSpPr>
        <p:spPr>
          <a:xfrm>
            <a:off x="6026728" y="1206028"/>
            <a:ext cx="6165272" cy="3785652"/>
          </a:xfrm>
          <a:prstGeom prst="rect">
            <a:avLst/>
          </a:prstGeom>
        </p:spPr>
        <p:txBody>
          <a:bodyPr wrap="square">
            <a:spAutoFit/>
          </a:bodyPr>
          <a:lstStyle/>
          <a:p>
            <a:pPr lvl="0" latinLnBrk="1"/>
            <a:r>
              <a:rPr lang="en-US" altLang="zh-CN" sz="2000" b="1"/>
              <a:t>14.</a:t>
            </a:r>
            <a:r>
              <a:rPr lang="zh-CN" altLang="en-US" sz="2000" b="1"/>
              <a:t>下列对这首诗的理解和赏析，不正确的两项是（</a:t>
            </a:r>
            <a:r>
              <a:rPr lang="en-US" altLang="zh-CN" sz="2000" b="1"/>
              <a:t>5</a:t>
            </a:r>
            <a:r>
              <a:rPr lang="zh-CN" altLang="en-US" sz="2000" b="1"/>
              <a:t>分） （   ）（   ）</a:t>
            </a:r>
          </a:p>
          <a:p>
            <a:pPr lvl="0" latinLnBrk="1"/>
            <a:r>
              <a:rPr lang="en-US" altLang="zh-CN" sz="2000" b="1"/>
              <a:t>A.</a:t>
            </a:r>
            <a:r>
              <a:rPr lang="zh-CN" altLang="en-US" sz="2000" b="1"/>
              <a:t>题目中的“早夏”</a:t>
            </a:r>
            <a:r>
              <a:rPr lang="zh-CN" altLang="en-US" sz="2000" b="1">
                <a:solidFill>
                  <a:srgbClr val="FF0000"/>
                </a:solidFill>
              </a:rPr>
              <a:t>点明</a:t>
            </a:r>
            <a:r>
              <a:rPr lang="zh-CN" altLang="en-US" sz="2000" b="1"/>
              <a:t>此诗写的是早夏之景，同时从诗中的“花尽”“夏衣”两处也能够看出。</a:t>
            </a:r>
          </a:p>
          <a:p>
            <a:pPr lvl="0" latinLnBrk="1"/>
            <a:r>
              <a:rPr lang="en-US" altLang="zh-CN" sz="2000" b="1"/>
              <a:t>B.</a:t>
            </a:r>
            <a:r>
              <a:rPr lang="zh-CN" altLang="en-US" sz="2000" b="1"/>
              <a:t>首句中的“芳菲”</a:t>
            </a:r>
            <a:r>
              <a:rPr lang="zh-CN" altLang="en-US" sz="2000" b="1">
                <a:solidFill>
                  <a:srgbClr val="FF0000"/>
                </a:solidFill>
              </a:rPr>
              <a:t>描写了</a:t>
            </a:r>
            <a:r>
              <a:rPr lang="zh-CN" altLang="en-US" sz="2000" b="1"/>
              <a:t>早</a:t>
            </a:r>
            <a:r>
              <a:rPr lang="zh-CN" altLang="en-US" sz="2000" b="1">
                <a:solidFill>
                  <a:schemeClr val="tx1">
                    <a:lumMod val="95000"/>
                    <a:lumOff val="5000"/>
                  </a:schemeClr>
                </a:solidFill>
              </a:rPr>
              <a:t>夏</a:t>
            </a:r>
            <a:r>
              <a:rPr lang="zh-CN" altLang="en-US" sz="2000" b="1"/>
              <a:t>的美景，作者</a:t>
            </a:r>
            <a:r>
              <a:rPr lang="zh-CN" altLang="en-US" sz="2000" b="1">
                <a:solidFill>
                  <a:srgbClr val="FF0000"/>
                </a:solidFill>
              </a:rPr>
              <a:t>借景抒发自己因年老而一事无成的伤感之情。</a:t>
            </a:r>
          </a:p>
          <a:p>
            <a:pPr lvl="0" latinLnBrk="1"/>
            <a:r>
              <a:rPr lang="en-US" altLang="zh-CN" sz="2000" b="1"/>
              <a:t>C.“</a:t>
            </a:r>
            <a:r>
              <a:rPr lang="zh-CN" altLang="en-US" sz="2000" b="1"/>
              <a:t>高竹林居接翠微”</a:t>
            </a:r>
            <a:r>
              <a:rPr lang="zh-CN" altLang="en-US" sz="2000" b="1">
                <a:solidFill>
                  <a:srgbClr val="FF0000"/>
                </a:solidFill>
              </a:rPr>
              <a:t>是说</a:t>
            </a:r>
            <a:r>
              <a:rPr lang="zh-CN" altLang="en-US" sz="2000" b="1"/>
              <a:t>种着高大竹子的居所紧挨着青翠的山峰，</a:t>
            </a:r>
            <a:r>
              <a:rPr lang="zh-CN" altLang="en-US" sz="2000" b="1">
                <a:solidFill>
                  <a:srgbClr val="FF0000"/>
                </a:solidFill>
              </a:rPr>
              <a:t>写出</a:t>
            </a:r>
            <a:r>
              <a:rPr lang="zh-CN" altLang="en-US" sz="2000" b="1"/>
              <a:t>了居所环境的清幽。</a:t>
            </a:r>
          </a:p>
          <a:p>
            <a:pPr lvl="0" latinLnBrk="1"/>
            <a:r>
              <a:rPr lang="en-US" altLang="zh-CN" sz="2000" b="1"/>
              <a:t>D.“</a:t>
            </a:r>
            <a:r>
              <a:rPr lang="zh-CN" altLang="en-US" sz="2000" b="1"/>
              <a:t>绿岸草深虫入遍”一句生动形象地</a:t>
            </a:r>
            <a:r>
              <a:rPr lang="zh-CN" altLang="en-US" sz="2000" b="1">
                <a:solidFill>
                  <a:srgbClr val="FF0000"/>
                </a:solidFill>
              </a:rPr>
              <a:t>写出了</a:t>
            </a:r>
            <a:r>
              <a:rPr lang="zh-CN" altLang="en-US" sz="2000" b="1"/>
              <a:t>作者因草深看不到虫子的踪影，却听到虫鸣的情形。</a:t>
            </a:r>
          </a:p>
          <a:p>
            <a:pPr lvl="0" latinLnBrk="1"/>
            <a:r>
              <a:rPr lang="en-US" altLang="zh-CN" sz="2000" b="1"/>
              <a:t>E.“</a:t>
            </a:r>
            <a:r>
              <a:rPr lang="zh-CN" altLang="en-US" sz="2000" b="1"/>
              <a:t>玉柄摇风满夏衣”中的“满”字，将扇子摇出的无形凉爽的风化为有形，</a:t>
            </a:r>
            <a:r>
              <a:rPr lang="zh-CN" altLang="en-US" sz="2000" b="1">
                <a:solidFill>
                  <a:srgbClr val="FF0000"/>
                </a:solidFill>
              </a:rPr>
              <a:t>写出了</a:t>
            </a:r>
            <a:r>
              <a:rPr lang="zh-CN" altLang="en-US" sz="2000" b="1"/>
              <a:t>风入衣襟之态。</a:t>
            </a:r>
          </a:p>
        </p:txBody>
      </p:sp>
      <p:sp>
        <p:nvSpPr>
          <p:cNvPr id="7" name="矩形 6"/>
          <p:cNvSpPr/>
          <p:nvPr/>
        </p:nvSpPr>
        <p:spPr>
          <a:xfrm>
            <a:off x="0" y="0"/>
            <a:ext cx="7600157" cy="830997"/>
          </a:xfrm>
          <a:prstGeom prst="rect">
            <a:avLst/>
          </a:prstGeom>
        </p:spPr>
        <p:txBody>
          <a:bodyPr wrap="none">
            <a:spAutoFit/>
          </a:bodyPr>
          <a:lstStyle/>
          <a:p>
            <a:pPr eaLnBrk="0" fontAlgn="base" hangingPunct="0">
              <a:lnSpc>
                <a:spcPct val="150000"/>
              </a:lnSpc>
              <a:spcBef>
                <a:spcPct val="0"/>
              </a:spcBef>
              <a:spcAft>
                <a:spcPct val="0"/>
              </a:spcAft>
            </a:pPr>
            <a:r>
              <a:rPr lang="zh-CN" altLang="en-US" sz="3200" b="1">
                <a:solidFill>
                  <a:srgbClr val="002060"/>
                </a:solidFill>
                <a:latin typeface="启功字体简体" panose="03000509000000000000" pitchFamily="65" charset="-122"/>
                <a:ea typeface="启功字体简体" panose="03000509000000000000" pitchFamily="65" charset="-122"/>
              </a:rPr>
              <a:t>设误</a:t>
            </a:r>
            <a:r>
              <a:rPr lang="zh-CN" altLang="en-US" sz="3200" b="1" smtClean="0">
                <a:solidFill>
                  <a:srgbClr val="002060"/>
                </a:solidFill>
                <a:latin typeface="启功字体简体" panose="03000509000000000000" pitchFamily="65" charset="-122"/>
                <a:ea typeface="启功字体简体" panose="03000509000000000000" pitchFamily="65" charset="-122"/>
              </a:rPr>
              <a:t>点三</a:t>
            </a:r>
            <a:r>
              <a:rPr lang="zh-CN" altLang="zh-CN" sz="3200" b="1" smtClean="0">
                <a:solidFill>
                  <a:srgbClr val="002060"/>
                </a:solidFill>
                <a:latin typeface="启功字体简体" panose="03000509000000000000" pitchFamily="65" charset="-122"/>
                <a:ea typeface="启功字体简体" panose="03000509000000000000" pitchFamily="65" charset="-122"/>
              </a:rPr>
              <a:t>：</a:t>
            </a:r>
            <a:r>
              <a:rPr lang="zh-CN" altLang="zh-CN" sz="3200" b="1">
                <a:solidFill>
                  <a:srgbClr val="002060"/>
                </a:solidFill>
                <a:latin typeface="启功字体简体" panose="03000509000000000000" pitchFamily="65" charset="-122"/>
                <a:ea typeface="启功字体简体" panose="03000509000000000000" pitchFamily="65" charset="-122"/>
              </a:rPr>
              <a:t>情感分析有误，不明诗人意图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useBgFill="1">
        <p:nvSpPr>
          <p:cNvPr id="2" name="矩形 1"/>
          <p:cNvSpPr/>
          <p:nvPr/>
        </p:nvSpPr>
        <p:spPr>
          <a:xfrm>
            <a:off x="0" y="1754326"/>
            <a:ext cx="12192000" cy="4832092"/>
          </a:xfrm>
          <a:prstGeom prst="rect">
            <a:avLst/>
          </a:prstGeom>
        </p:spPr>
        <p:txBody>
          <a:bodyPr wrap="square">
            <a:spAutoFit/>
          </a:bodyPr>
          <a:lstStyle/>
          <a:p>
            <a:pPr algn="just">
              <a:spcAft>
                <a:spcPct val="0"/>
              </a:spcAft>
            </a:pP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要</a:t>
            </a:r>
            <a:r>
              <a:rPr lang="zh-CN" altLang="zh-CN" sz="2800" b="1" kern="100">
                <a:latin typeface="楷体" panose="02010609060101010101" pitchFamily="49" charset="-122"/>
                <a:ea typeface="楷体" panose="02010609060101010101" pitchFamily="49" charset="-122"/>
                <a:cs typeface="Times New Roman" panose="02020603050405020304" pitchFamily="18" charset="0"/>
              </a:rPr>
              <a:t>发现诗歌中常见的感情错误，首先应对选项中的</a:t>
            </a:r>
            <a:r>
              <a:rPr lang="zh-CN" altLang="zh-CN" sz="2800" b="1"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感情概括词</a:t>
            </a:r>
            <a:r>
              <a:rPr lang="zh-CN" altLang="zh-CN" sz="2800" b="1" kern="100">
                <a:latin typeface="楷体" panose="02010609060101010101" pitchFamily="49" charset="-122"/>
                <a:ea typeface="楷体" panose="02010609060101010101" pitchFamily="49" charset="-122"/>
                <a:cs typeface="Times New Roman" panose="02020603050405020304" pitchFamily="18" charset="0"/>
              </a:rPr>
              <a:t>保持敏感，其次应把握诗歌的</a:t>
            </a:r>
            <a:r>
              <a:rPr lang="zh-CN" altLang="zh-CN" sz="2800" b="1"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感情基调</a:t>
            </a:r>
            <a:r>
              <a:rPr lang="zh-CN" altLang="zh-CN" sz="2800" b="1" kern="100">
                <a:latin typeface="楷体" panose="02010609060101010101" pitchFamily="49" charset="-122"/>
                <a:ea typeface="楷体" panose="02010609060101010101" pitchFamily="49" charset="-122"/>
                <a:cs typeface="Times New Roman" panose="02020603050405020304" pitchFamily="18" charset="0"/>
              </a:rPr>
              <a:t>，再次，理应对古诗中</a:t>
            </a:r>
            <a:r>
              <a:rPr lang="zh-CN" altLang="zh-CN" sz="2800" b="1"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常见感情</a:t>
            </a:r>
            <a:r>
              <a:rPr lang="zh-CN" altLang="zh-CN" sz="2800" b="1" kern="100">
                <a:latin typeface="楷体" panose="02010609060101010101" pitchFamily="49" charset="-122"/>
                <a:ea typeface="楷体" panose="02010609060101010101" pitchFamily="49" charset="-122"/>
                <a:cs typeface="Times New Roman" panose="02020603050405020304" pitchFamily="18" charset="0"/>
              </a:rPr>
              <a:t>（情感、心情、心境、心绪、志趣、人生态度）加以掌握</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800" b="1" kern="100" smtClean="0">
                <a:latin typeface="楷体" panose="02010609060101010101" pitchFamily="49" charset="-122"/>
                <a:ea typeface="楷体" panose="02010609060101010101" pitchFamily="49" charset="-122"/>
                <a:cs typeface="Times New Roman" panose="02020603050405020304" pitchFamily="18" charset="0"/>
              </a:rPr>
              <a:t>试举例说明</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a:t>
            </a:r>
            <a:endParaRPr lang="zh-CN" altLang="zh-CN" sz="2800" b="1" kern="100">
              <a:latin typeface="楷体" pitchFamily="49" charset="-122"/>
              <a:ea typeface="楷体" pitchFamily="49" charset="-122"/>
              <a:cs typeface="Times New Roman" pitchFamily="18" charset="0"/>
            </a:endParaRPr>
          </a:p>
          <a:p>
            <a:pPr algn="just">
              <a:spcAft>
                <a:spcPct val="0"/>
              </a:spcAft>
            </a:pPr>
            <a:r>
              <a:rPr lang="zh-CN" altLang="zh-CN" sz="2800" b="1"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积极</a:t>
            </a:r>
            <a:r>
              <a:rPr lang="zh-CN" altLang="zh-CN" sz="2800" b="1" kern="100">
                <a:latin typeface="楷体" panose="02010609060101010101" pitchFamily="49" charset="-122"/>
                <a:ea typeface="楷体" panose="02010609060101010101" pitchFamily="49" charset="-122"/>
                <a:cs typeface="Times New Roman" panose="02020603050405020304" pitchFamily="18" charset="0"/>
              </a:rPr>
              <a:t>↗：愉悦、闲适、喜悦、快乐、欣喜、惊喜、兴奋、激动、宽慰、欣慰、期待、满足、喜爱、赞美、赞叹、豁达、旷达、乐观、豪迈、豪放、悠然自得、超然物外、舒畅、温暖、自得其乐、安贫乐道、淡泊、奋发图强、昂扬、洒脱、坚贞、高雅、高洁……</a:t>
            </a:r>
          </a:p>
          <a:p>
            <a:pPr algn="just">
              <a:spcAft>
                <a:spcPct val="0"/>
              </a:spcAft>
            </a:pPr>
            <a:r>
              <a:rPr lang="zh-CN" altLang="zh-CN" sz="2800" b="1"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消极</a:t>
            </a:r>
            <a:r>
              <a:rPr lang="zh-CN" altLang="zh-CN" sz="2800" b="1" kern="100">
                <a:latin typeface="楷体" panose="02010609060101010101" pitchFamily="49" charset="-122"/>
                <a:ea typeface="楷体" panose="02010609060101010101" pitchFamily="49" charset="-122"/>
                <a:cs typeface="Times New Roman" panose="02020603050405020304" pitchFamily="18" charset="0"/>
              </a:rPr>
              <a:t>↘：无奈、惆怅、伤感、落寞、失落、若有所失、感慨慨叹、孤独、寂寞、悲凉、悲伤、苦闷、烦闷、纷乱、烦乱、幽怨、忧郁、失意、苦痛、痛苦、悲愤、悲痛、悲叹、叹惋、惋惜、厌恶、痛心、痛恨、愤慨、愤懑、激愤、痛心疾首、担忧、不舍、悼念、批判、不满…</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a:t>
            </a:r>
            <a:endParaRPr lang="zh-CN" altLang="zh-CN" sz="2800" b="1"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3" name="矩形 2"/>
          <p:cNvSpPr/>
          <p:nvPr/>
        </p:nvSpPr>
        <p:spPr>
          <a:xfrm>
            <a:off x="0" y="0"/>
            <a:ext cx="11389805" cy="1754326"/>
          </a:xfrm>
          <a:prstGeom prst="rect">
            <a:avLst/>
          </a:prstGeom>
        </p:spPr>
        <p:txBody>
          <a:bodyPr wrap="square">
            <a:spAutoFit/>
          </a:bodyPr>
          <a:lstStyle/>
          <a:p>
            <a:r>
              <a:rPr lang="zh-CN" altLang="en-US" sz="5400" b="1">
                <a:solidFill>
                  <a:srgbClr val="FF0000"/>
                </a:solidFill>
                <a:latin typeface="华文行楷" panose="02010800040101010101" pitchFamily="2" charset="-122"/>
                <a:ea typeface="华文行楷" panose="02010800040101010101" pitchFamily="2" charset="-122"/>
              </a:rPr>
              <a:t>积</a:t>
            </a:r>
            <a:r>
              <a:rPr lang="zh-CN" altLang="en-US" sz="5400" b="1" smtClean="0">
                <a:solidFill>
                  <a:srgbClr val="FF0000"/>
                </a:solidFill>
                <a:latin typeface="华文行楷" panose="02010800040101010101" pitchFamily="2" charset="-122"/>
                <a:ea typeface="华文行楷" panose="02010800040101010101" pitchFamily="2" charset="-122"/>
              </a:rPr>
              <a:t>累二：</a:t>
            </a:r>
            <a:r>
              <a:rPr lang="zh-CN" altLang="zh-CN" sz="5400" b="1">
                <a:solidFill>
                  <a:srgbClr val="FF0000"/>
                </a:solidFill>
                <a:latin typeface="华文行楷" panose="02010800040101010101" pitchFamily="2" charset="-122"/>
                <a:ea typeface="华文行楷" panose="02010800040101010101" pitchFamily="2" charset="-122"/>
              </a:rPr>
              <a:t>古诗中常见感情总结</a:t>
            </a:r>
          </a:p>
          <a:p>
            <a:endParaRPr lang="zh-CN" altLang="en-US" sz="5400" b="1">
              <a:solidFill>
                <a:srgbClr val="FF0000"/>
              </a:solidFill>
              <a:latin typeface="华文行楷" panose="02010800040101010101" pitchFamily="2" charset="-122"/>
              <a:ea typeface="华文行楷" panose="02010800040101010101" pitchFamily="2" charset="-122"/>
            </a:endParaRPr>
          </a:p>
        </p:txBody>
      </p:sp>
      <p:grpSp>
        <p:nvGrpSpPr>
          <p:cNvPr id="4" name="组合 3"/>
          <p:cNvGrpSpPr/>
          <p:nvPr/>
        </p:nvGrpSpPr>
        <p:grpSpPr>
          <a:xfrm>
            <a:off x="0" y="1108888"/>
            <a:ext cx="11952514" cy="182881"/>
            <a:chOff x="8243978" y="3111823"/>
            <a:chExt cx="3577234" cy="281324"/>
          </a:xfrm>
        </p:grpSpPr>
        <p:grpSp>
          <p:nvGrpSpPr>
            <p:cNvPr id="5" name="组合 4"/>
            <p:cNvGrpSpPr/>
            <p:nvPr/>
          </p:nvGrpSpPr>
          <p:grpSpPr>
            <a:xfrm>
              <a:off x="10053924" y="3111823"/>
              <a:ext cx="1767288" cy="281324"/>
              <a:chOff x="306609" y="643766"/>
              <a:chExt cx="5671594" cy="902826"/>
            </a:xfrm>
          </p:grpSpPr>
          <p:sp>
            <p:nvSpPr>
              <p:cNvPr id="12" name="矩形 11"/>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43978" y="3111823"/>
              <a:ext cx="1767288" cy="281324"/>
              <a:chOff x="306609" y="643766"/>
              <a:chExt cx="5671594" cy="902826"/>
            </a:xfrm>
          </p:grpSpPr>
          <p:sp>
            <p:nvSpPr>
              <p:cNvPr id="7" name="矩形 6"/>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useBgFill="1">
        <p:nvSpPr>
          <p:cNvPr id="2" name="矩形 1"/>
          <p:cNvSpPr/>
          <p:nvPr/>
        </p:nvSpPr>
        <p:spPr>
          <a:xfrm>
            <a:off x="1" y="168813"/>
            <a:ext cx="12192000" cy="6370975"/>
          </a:xfrm>
          <a:prstGeom prst="rect">
            <a:avLst/>
          </a:prstGeom>
        </p:spPr>
        <p:txBody>
          <a:bodyPr wrap="square">
            <a:spAutoFit/>
          </a:bodyPr>
          <a:lstStyle/>
          <a:p>
            <a:pPr algn="just"/>
            <a:r>
              <a:rPr lang="en-US" altLang="zh-CN" sz="2400" b="1" kern="100">
                <a:latin typeface="楷体" panose="02010609060101010101" pitchFamily="49" charset="-122"/>
                <a:ea typeface="楷体" panose="02010609060101010101" pitchFamily="49" charset="-122"/>
                <a:cs typeface="Times New Roman" panose="02020603050405020304" pitchFamily="18" charset="0"/>
              </a:rPr>
              <a:t>1.</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忧国伤时：</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①揭露统治者的穷兵黩武，昏庸腐朽；</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②边塞征战的壮烈，山河沦丧的痛苦；</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③对百姓离乱的忧愁，对民族命运的担忧；</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④昔盛今衰的感慨，借故讽今的情怀，怀古伤今的感慨，物是人非的悲叹</a:t>
            </a:r>
          </a:p>
          <a:p>
            <a:pPr algn="just"/>
            <a:r>
              <a:rPr lang="en-US" altLang="zh-CN" sz="2400" b="1" kern="100">
                <a:latin typeface="楷体" panose="02010609060101010101" pitchFamily="49" charset="-122"/>
                <a:ea typeface="楷体" panose="02010609060101010101" pitchFamily="49" charset="-122"/>
                <a:cs typeface="Times New Roman" panose="02020603050405020304" pitchFamily="18" charset="0"/>
              </a:rPr>
              <a:t>2.</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人生志向：</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①建功立业的渴望，保家卫国的决心。</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②壮志难酬的悲叹，报国无门的愤懑。</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②宦海浮沉、仕途失意的苦闷；</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③洁身自好、不与当权者合作；</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④理想不为人知、知音难觅的愁苦心情；</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⑤寄情田园之乐、归隐山林之志。</a:t>
            </a:r>
          </a:p>
          <a:p>
            <a:pPr algn="just"/>
            <a:r>
              <a:rPr lang="en-US" altLang="zh-CN" sz="2400" b="1" kern="100">
                <a:latin typeface="楷体" panose="02010609060101010101" pitchFamily="49" charset="-122"/>
                <a:ea typeface="楷体" panose="02010609060101010101" pitchFamily="49" charset="-122"/>
                <a:cs typeface="Times New Roman" panose="02020603050405020304" pitchFamily="18" charset="0"/>
              </a:rPr>
              <a:t>3</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、人生感受：①惜春、伤春，悲秋之情；②人生短暂、青春易逝的伤感；③世事多变、沧海桑田；④告慰平生的喜悦。⑤漂泊无依，身世飘零</a:t>
            </a:r>
          </a:p>
          <a:p>
            <a:pPr algn="just"/>
            <a:r>
              <a:rPr lang="en-US" altLang="zh-CN" sz="2400" b="1" kern="100">
                <a:latin typeface="楷体" panose="02010609060101010101" pitchFamily="49" charset="-122"/>
                <a:ea typeface="楷体" panose="02010609060101010101" pitchFamily="49" charset="-122"/>
                <a:cs typeface="Times New Roman" panose="02020603050405020304" pitchFamily="18" charset="0"/>
              </a:rPr>
              <a:t>4</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、思乡怀人：①羁旅愁思；②思亲念友；③边关思乡；④闺中怀人。</a:t>
            </a:r>
          </a:p>
          <a:p>
            <a:pPr algn="just"/>
            <a:r>
              <a:rPr lang="en-US" altLang="zh-CN" sz="2400" b="1" kern="100">
                <a:latin typeface="楷体" panose="02010609060101010101" pitchFamily="49" charset="-122"/>
                <a:ea typeface="楷体" panose="02010609060101010101" pitchFamily="49" charset="-122"/>
                <a:cs typeface="Times New Roman" panose="02020603050405020304" pitchFamily="18" charset="0"/>
              </a:rPr>
              <a:t>5</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、长亭送别：①依依不舍的留恋；对友人的关心、挂念②情深意长的勉励；③坦陈心志的告白。</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任意多边形 6"/>
          <p:cNvSpPr/>
          <p:nvPr/>
        </p:nvSpPr>
        <p:spPr>
          <a:xfrm rot="10800000">
            <a:off x="11266026" y="2539539"/>
            <a:ext cx="925974" cy="1851948"/>
          </a:xfrm>
          <a:custGeom>
            <a:gdLst>
              <a:gd name="connsiteX0" fmla="*/ 0 w 925974"/>
              <a:gd name="connsiteY0" fmla="*/ 0 h 1851948"/>
              <a:gd name="connsiteX1" fmla="*/ 925974 w 925974"/>
              <a:gd name="connsiteY1" fmla="*/ 925974 h 1851948"/>
              <a:gd name="connsiteX2" fmla="*/ 0 w 925974"/>
              <a:gd name="connsiteY2" fmla="*/ 1851948 h 1851948"/>
            </a:gdLst>
            <a:cxnLst>
              <a:cxn ang="0">
                <a:pos x="connsiteX0" y="connsiteY0"/>
              </a:cxn>
              <a:cxn ang="0">
                <a:pos x="connsiteX1" y="connsiteY1"/>
              </a:cxn>
              <a:cxn ang="0">
                <a:pos x="connsiteX2" y="connsiteY2"/>
              </a:cxn>
            </a:cxnLst>
            <a:rect l="l" t="t" r="r" b="b"/>
            <a:pathLst>
              <a:path w="925973" h="1851947">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1961" y="2767019"/>
            <a:ext cx="925974" cy="1851948"/>
          </a:xfrm>
          <a:custGeom>
            <a:gdLst>
              <a:gd name="connsiteX0" fmla="*/ 0 w 925974"/>
              <a:gd name="connsiteY0" fmla="*/ 0 h 1851948"/>
              <a:gd name="connsiteX1" fmla="*/ 925974 w 925974"/>
              <a:gd name="connsiteY1" fmla="*/ 925974 h 1851948"/>
              <a:gd name="connsiteX2" fmla="*/ 0 w 925974"/>
              <a:gd name="connsiteY2" fmla="*/ 1851948 h 1851948"/>
            </a:gdLst>
            <a:cxnLst>
              <a:cxn ang="0">
                <a:pos x="connsiteX0" y="connsiteY0"/>
              </a:cxn>
              <a:cxn ang="0">
                <a:pos x="connsiteX1" y="connsiteY1"/>
              </a:cxn>
              <a:cxn ang="0">
                <a:pos x="connsiteX2" y="connsiteY2"/>
              </a:cxn>
            </a:cxnLst>
            <a:rect l="l" t="t" r="r" b="b"/>
            <a:pathLst>
              <a:path w="925973" h="1851947">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0577" y="3552316"/>
            <a:ext cx="12266023" cy="2862322"/>
          </a:xfrm>
          <a:prstGeom prst="rect">
            <a:avLst/>
          </a:prstGeom>
        </p:spPr>
        <p:txBody>
          <a:bodyPr wrap="square">
            <a:spAutoFit/>
          </a:bodyPr>
          <a:lstStyle/>
          <a:p>
            <a:pPr algn="just">
              <a:lnSpc>
                <a:spcPct val="150000"/>
              </a:lnSpc>
              <a:spcAft>
                <a:spcPct val="0"/>
              </a:spcAft>
            </a:pPr>
            <a:r>
              <a:rPr lang="en-US" altLang="zh-CN" sz="2400" b="1" kern="100" smtClean="0">
                <a:latin typeface="楷体" panose="02010609060101010101" pitchFamily="49" charset="-122"/>
                <a:ea typeface="楷体" panose="02010609060101010101" pitchFamily="49" charset="-122"/>
              </a:rPr>
              <a:t>1</a:t>
            </a:r>
            <a:r>
              <a:rPr lang="zh-CN" altLang="zh-CN" sz="2400" b="1" kern="100">
                <a:latin typeface="楷体" panose="02010609060101010101" pitchFamily="49" charset="-122"/>
                <a:ea typeface="楷体" panose="02010609060101010101" pitchFamily="49" charset="-122"/>
              </a:rPr>
              <a:t>．</a:t>
            </a:r>
            <a:r>
              <a:rPr lang="zh-CN" altLang="zh-CN" sz="2400" b="1" kern="100">
                <a:latin typeface="楷体" panose="02010609060101010101" pitchFamily="49" charset="-122"/>
                <a:ea typeface="楷体" panose="02010609060101010101" pitchFamily="49" charset="-122"/>
                <a:cs typeface="宋体" panose="02010600030101010101" pitchFamily="2" charset="-122"/>
              </a:rPr>
              <a:t>下列对诗歌内容的分析鉴赏，不正确的一项是（</a:t>
            </a:r>
            <a:r>
              <a:rPr lang="en-US" altLang="zh-CN" sz="2400" b="1" kern="100">
                <a:latin typeface="楷体" panose="02010609060101010101" pitchFamily="49" charset="-122"/>
                <a:ea typeface="楷体" panose="02010609060101010101" pitchFamily="49" charset="-122"/>
                <a:cs typeface="宋体" panose="02010600030101010101" pitchFamily="2" charset="-122"/>
              </a:rPr>
              <a:t>    </a:t>
            </a:r>
            <a:r>
              <a:rPr lang="zh-CN" altLang="zh-CN" sz="2400" b="1" kern="100">
                <a:latin typeface="楷体" panose="02010609060101010101" pitchFamily="49" charset="-122"/>
                <a:ea typeface="楷体" panose="02010609060101010101" pitchFamily="49" charset="-122"/>
                <a:cs typeface="宋体" panose="02010600030101010101" pitchFamily="2" charset="-122"/>
              </a:rPr>
              <a:t>）</a:t>
            </a:r>
            <a:endParaRPr lang="zh-CN" altLang="zh-CN" sz="2400" b="1" kern="100">
              <a:latin typeface="楷体" pitchFamily="49" charset="-122"/>
              <a:ea typeface="楷体" pitchFamily="49" charset="-122"/>
            </a:endParaRPr>
          </a:p>
          <a:p>
            <a:pPr algn="just">
              <a:lnSpc>
                <a:spcPct val="150000"/>
              </a:lnSpc>
              <a:spcAft>
                <a:spcPct val="0"/>
              </a:spcAft>
            </a:pPr>
            <a:r>
              <a:rPr lang="en-US" altLang="zh-CN" sz="2400" b="1" kern="100">
                <a:latin typeface="楷体" panose="02010609060101010101" pitchFamily="49" charset="-122"/>
                <a:ea typeface="楷体" panose="02010609060101010101" pitchFamily="49" charset="-122"/>
                <a:cs typeface="宋体" panose="02010600030101010101" pitchFamily="2" charset="-122"/>
              </a:rPr>
              <a:t>A</a:t>
            </a:r>
            <a:r>
              <a:rPr lang="zh-CN" altLang="zh-CN" sz="2400" b="1" kern="100">
                <a:latin typeface="楷体" panose="02010609060101010101" pitchFamily="49" charset="-122"/>
                <a:ea typeface="楷体" panose="02010609060101010101" pitchFamily="49" charset="-122"/>
                <a:cs typeface="宋体" panose="02010600030101010101" pitchFamily="2" charset="-122"/>
              </a:rPr>
              <a:t>．首联写相送，“江城”点明送别的地点，“新秋”点明送别的时间。</a:t>
            </a:r>
            <a:endParaRPr lang="zh-CN" altLang="zh-CN" sz="2400" b="1" kern="100">
              <a:latin typeface="楷体" panose="02010609060101010101" pitchFamily="49" charset="-122"/>
              <a:ea typeface="楷体" panose="02010609060101010101" pitchFamily="49" charset="-122"/>
            </a:endParaRPr>
          </a:p>
          <a:p>
            <a:pPr algn="just">
              <a:lnSpc>
                <a:spcPct val="150000"/>
              </a:lnSpc>
              <a:spcAft>
                <a:spcPct val="0"/>
              </a:spcAft>
            </a:pPr>
            <a:r>
              <a:rPr lang="en-US" altLang="zh-CN" sz="2400" b="1" kern="100">
                <a:latin typeface="楷体" panose="02010609060101010101" pitchFamily="49" charset="-122"/>
                <a:ea typeface="楷体" panose="02010609060101010101" pitchFamily="49" charset="-122"/>
                <a:cs typeface="宋体" panose="02010600030101010101" pitchFamily="2" charset="-122"/>
              </a:rPr>
              <a:t>B</a:t>
            </a:r>
            <a:r>
              <a:rPr lang="zh-CN" altLang="zh-CN" sz="2400" b="1" kern="100">
                <a:latin typeface="楷体" panose="02010609060101010101" pitchFamily="49" charset="-122"/>
                <a:ea typeface="楷体" panose="02010609060101010101" pitchFamily="49" charset="-122"/>
                <a:cs typeface="宋体" panose="02010600030101010101" pitchFamily="2" charset="-122"/>
              </a:rPr>
              <a:t>．首联中的“阻”既指相送之人视线为烟波所阻，又指行舟被烟波所阻。</a:t>
            </a:r>
            <a:endParaRPr lang="zh-CN" altLang="zh-CN" sz="2400" b="1" kern="100">
              <a:latin typeface="楷体" panose="02010609060101010101" pitchFamily="49" charset="-122"/>
              <a:ea typeface="楷体" panose="02010609060101010101" pitchFamily="49" charset="-122"/>
            </a:endParaRPr>
          </a:p>
          <a:p>
            <a:pPr algn="just">
              <a:lnSpc>
                <a:spcPct val="150000"/>
              </a:lnSpc>
              <a:spcAft>
                <a:spcPct val="0"/>
              </a:spcAft>
            </a:pPr>
            <a:r>
              <a:rPr lang="en-US" altLang="zh-CN" sz="2400" b="1" kern="100">
                <a:latin typeface="楷体" panose="02010609060101010101" pitchFamily="49" charset="-122"/>
                <a:ea typeface="楷体" panose="02010609060101010101" pitchFamily="49" charset="-122"/>
                <a:cs typeface="宋体" panose="02010600030101010101" pitchFamily="2" charset="-122"/>
              </a:rPr>
              <a:t>C</a:t>
            </a:r>
            <a:r>
              <a:rPr lang="zh-CN" altLang="zh-CN" sz="2400" b="1" kern="100">
                <a:latin typeface="楷体" panose="02010609060101010101" pitchFamily="49" charset="-122"/>
                <a:ea typeface="楷体" panose="02010609060101010101" pitchFamily="49" charset="-122"/>
                <a:cs typeface="宋体" panose="02010600030101010101" pitchFamily="2" charset="-122"/>
              </a:rPr>
              <a:t>．颔联“闻道”“更言”两词语言含糊，表明这些消息都是来自传闻。</a:t>
            </a:r>
            <a:endParaRPr lang="zh-CN" altLang="zh-CN" sz="2400" b="1" kern="100">
              <a:latin typeface="楷体" panose="02010609060101010101" pitchFamily="49" charset="-122"/>
              <a:ea typeface="楷体" panose="02010609060101010101" pitchFamily="49" charset="-122"/>
            </a:endParaRPr>
          </a:p>
          <a:p>
            <a:pPr algn="just">
              <a:lnSpc>
                <a:spcPct val="150000"/>
              </a:lnSpc>
              <a:spcAft>
                <a:spcPct val="0"/>
              </a:spcAft>
            </a:pPr>
            <a:r>
              <a:rPr lang="en-US" altLang="zh-CN" sz="2400" b="1" kern="100">
                <a:solidFill>
                  <a:schemeClr val="bg2">
                    <a:lumMod val="10000"/>
                  </a:schemeClr>
                </a:solidFill>
                <a:latin typeface="楷体" panose="02010609060101010101" pitchFamily="49" charset="-122"/>
                <a:ea typeface="楷体" panose="02010609060101010101" pitchFamily="49" charset="-122"/>
                <a:cs typeface="宋体" panose="02010600030101010101" pitchFamily="2" charset="-122"/>
              </a:rPr>
              <a:t>D</a:t>
            </a:r>
            <a:r>
              <a:rPr lang="zh-CN" altLang="zh-CN" sz="2400" b="1" kern="100">
                <a:latin typeface="楷体" panose="02010609060101010101" pitchFamily="49" charset="-122"/>
                <a:ea typeface="楷体" panose="02010609060101010101" pitchFamily="49" charset="-122"/>
                <a:cs typeface="宋体" panose="02010600030101010101" pitchFamily="2" charset="-122"/>
              </a:rPr>
              <a:t>．这首诗是一首七言律诗，律诗通常是四联八句，也可以是四句，也可以多于八句</a:t>
            </a:r>
            <a:r>
              <a:rPr lang="zh-CN" altLang="zh-CN" sz="2400" b="1" kern="100" smtClean="0">
                <a:latin typeface="楷体" panose="02010609060101010101" pitchFamily="49" charset="-122"/>
                <a:ea typeface="楷体" panose="02010609060101010101" pitchFamily="49" charset="-122"/>
                <a:cs typeface="宋体" panose="02010600030101010101" pitchFamily="2" charset="-122"/>
              </a:rPr>
              <a:t>。</a:t>
            </a:r>
            <a:endParaRPr lang="zh-CN" altLang="zh-CN" sz="2400" b="1" kern="100">
              <a:latin typeface="楷体" panose="02010609060101010101" pitchFamily="49" charset="-122"/>
              <a:ea typeface="楷体" panose="02010609060101010101" pitchFamily="49" charset="-122"/>
            </a:endParaRPr>
          </a:p>
        </p:txBody>
      </p:sp>
      <p:sp>
        <p:nvSpPr>
          <p:cNvPr id="8" name="矩形 7"/>
          <p:cNvSpPr/>
          <p:nvPr/>
        </p:nvSpPr>
        <p:spPr>
          <a:xfrm>
            <a:off x="101961" y="62091"/>
            <a:ext cx="7133684" cy="923330"/>
          </a:xfrm>
          <a:prstGeom prst="rect">
            <a:avLst/>
          </a:prstGeom>
        </p:spPr>
        <p:txBody>
          <a:bodyPr wrap="none">
            <a:spAutoFit/>
          </a:bodyPr>
          <a:lstStyle/>
          <a:p>
            <a:pPr algn="just">
              <a:lnSpc>
                <a:spcPct val="150000"/>
              </a:lnSpc>
            </a:pPr>
            <a:r>
              <a:rPr lang="zh-CN" altLang="en-US" sz="3600" b="1" smtClean="0">
                <a:solidFill>
                  <a:schemeClr val="accent5">
                    <a:lumMod val="50000"/>
                  </a:schemeClr>
                </a:solidFill>
                <a:latin typeface="启功字体简体" panose="03000509000000000000" pitchFamily="65" charset="-122"/>
                <a:ea typeface="启功字体简体" panose="03000509000000000000" pitchFamily="65" charset="-122"/>
              </a:rPr>
              <a:t>设误点四</a:t>
            </a:r>
            <a:r>
              <a:rPr lang="zh-CN" altLang="zh-CN" sz="3600" b="1" smtClean="0">
                <a:solidFill>
                  <a:schemeClr val="accent5">
                    <a:lumMod val="50000"/>
                  </a:schemeClr>
                </a:solidFill>
                <a:latin typeface="启功字体简体" panose="03000509000000000000" pitchFamily="65" charset="-122"/>
                <a:ea typeface="启功字体简体" panose="03000509000000000000" pitchFamily="65" charset="-122"/>
              </a:rPr>
              <a:t>：</a:t>
            </a:r>
            <a:r>
              <a:rPr lang="zh-CN" altLang="zh-CN" sz="3600" b="1">
                <a:solidFill>
                  <a:schemeClr val="accent5">
                    <a:lumMod val="50000"/>
                  </a:schemeClr>
                </a:solidFill>
                <a:latin typeface="启功字体简体" panose="03000509000000000000" pitchFamily="65" charset="-122"/>
                <a:ea typeface="启功字体简体" panose="03000509000000000000" pitchFamily="65" charset="-122"/>
              </a:rPr>
              <a:t>诗歌基本知识分析有误</a:t>
            </a:r>
          </a:p>
        </p:txBody>
      </p:sp>
      <p:sp>
        <p:nvSpPr>
          <p:cNvPr id="4" name="矩形 3"/>
          <p:cNvSpPr/>
          <p:nvPr/>
        </p:nvSpPr>
        <p:spPr>
          <a:xfrm>
            <a:off x="264600" y="1007557"/>
            <a:ext cx="6096000" cy="2554545"/>
          </a:xfrm>
          <a:prstGeom prst="rect">
            <a:avLst/>
          </a:prstGeom>
        </p:spPr>
        <p:txBody>
          <a:bodyPr>
            <a:spAutoFit/>
          </a:bodyPr>
          <a:lstStyle/>
          <a:p>
            <a:pPr algn="ctr" eaLnBrk="0" fontAlgn="base" hangingPunct="0">
              <a:spcBef>
                <a:spcPct val="0"/>
              </a:spcBef>
              <a:spcAft>
                <a:spcPct val="0"/>
              </a:spcAft>
            </a:pPr>
            <a:r>
              <a:rPr lang="zh-CN" altLang="zh-CN" sz="2800" b="1">
                <a:solidFill>
                  <a:srgbClr val="FF0000"/>
                </a:solidFill>
                <a:latin typeface="Times New Roman" pitchFamily="18" charset="0"/>
                <a:cs typeface="宋体" panose="02010600030101010101" pitchFamily="2" charset="-122"/>
              </a:rPr>
              <a:t>送孔巢父赴河南军</a:t>
            </a:r>
          </a:p>
          <a:p>
            <a:pPr algn="ctr" eaLnBrk="0" fontAlgn="base" hangingPunct="0">
              <a:spcBef>
                <a:spcPct val="0"/>
              </a:spcBef>
              <a:spcAft>
                <a:spcPct val="0"/>
              </a:spcAft>
            </a:pPr>
            <a:r>
              <a:rPr lang="zh-CN" altLang="zh-CN" sz="2000" b="1">
                <a:solidFill>
                  <a:schemeClr val="bg2">
                    <a:lumMod val="10000"/>
                  </a:schemeClr>
                </a:solidFill>
                <a:latin typeface="Times New Roman" pitchFamily="18" charset="0"/>
                <a:cs typeface="宋体" panose="02010600030101010101" pitchFamily="2" charset="-122"/>
              </a:rPr>
              <a:t>皇甫冉</a:t>
            </a:r>
          </a:p>
          <a:p>
            <a:pPr algn="ctr" eaLnBrk="0" fontAlgn="base" hangingPunct="0">
              <a:spcBef>
                <a:spcPct val="0"/>
              </a:spcBef>
              <a:spcAft>
                <a:spcPct val="0"/>
              </a:spcAft>
            </a:pPr>
            <a:r>
              <a:rPr lang="zh-CN" altLang="zh-CN" sz="2800" b="1">
                <a:solidFill>
                  <a:srgbClr val="FF0000"/>
                </a:solidFill>
                <a:latin typeface="Times New Roman" pitchFamily="18" charset="0"/>
                <a:cs typeface="宋体" panose="02010600030101010101" pitchFamily="2" charset="-122"/>
              </a:rPr>
              <a:t>江城相送阻烟波，况复新秋一雁过。</a:t>
            </a:r>
          </a:p>
          <a:p>
            <a:pPr algn="ctr" eaLnBrk="0" fontAlgn="base" hangingPunct="0">
              <a:spcBef>
                <a:spcPct val="0"/>
              </a:spcBef>
              <a:spcAft>
                <a:spcPct val="0"/>
              </a:spcAft>
            </a:pPr>
            <a:r>
              <a:rPr lang="zh-CN" altLang="zh-CN" sz="2800" b="1">
                <a:solidFill>
                  <a:srgbClr val="FF0000"/>
                </a:solidFill>
                <a:latin typeface="Times New Roman" pitchFamily="18" charset="0"/>
                <a:cs typeface="宋体" panose="02010600030101010101" pitchFamily="2" charset="-122"/>
              </a:rPr>
              <a:t>闻道全师征北虏，更言诸将会南河。</a:t>
            </a:r>
          </a:p>
          <a:p>
            <a:pPr algn="ctr" eaLnBrk="0" fontAlgn="base" hangingPunct="0">
              <a:spcBef>
                <a:spcPct val="0"/>
              </a:spcBef>
              <a:spcAft>
                <a:spcPct val="0"/>
              </a:spcAft>
            </a:pPr>
            <a:r>
              <a:rPr lang="zh-CN" altLang="zh-CN" sz="2800" b="1">
                <a:solidFill>
                  <a:srgbClr val="FF0000"/>
                </a:solidFill>
                <a:latin typeface="Times New Roman" pitchFamily="18" charset="0"/>
                <a:cs typeface="宋体" panose="02010600030101010101" pitchFamily="2" charset="-122"/>
              </a:rPr>
              <a:t>边心杳杳乡人绝，塞草青青战马多。</a:t>
            </a:r>
          </a:p>
          <a:p>
            <a:pPr algn="ctr" eaLnBrk="0" fontAlgn="base" hangingPunct="0">
              <a:spcBef>
                <a:spcPct val="0"/>
              </a:spcBef>
              <a:spcAft>
                <a:spcPct val="0"/>
              </a:spcAft>
            </a:pPr>
            <a:r>
              <a:rPr lang="zh-CN" altLang="zh-CN" sz="2800" b="1">
                <a:solidFill>
                  <a:srgbClr val="FF0000"/>
                </a:solidFill>
                <a:latin typeface="Times New Roman" pitchFamily="18" charset="0"/>
                <a:cs typeface="宋体" panose="02010600030101010101" pitchFamily="2" charset="-122"/>
              </a:rPr>
              <a:t>共许陈琳工奏记，知君名宦未蹉跎。</a:t>
            </a:r>
          </a:p>
        </p:txBody>
      </p:sp>
      <p:sp>
        <p:nvSpPr>
          <p:cNvPr id="5" name="矩形 4"/>
          <p:cNvSpPr/>
          <p:nvPr/>
        </p:nvSpPr>
        <p:spPr>
          <a:xfrm>
            <a:off x="6360600" y="1464230"/>
            <a:ext cx="5950657" cy="1569660"/>
          </a:xfrm>
          <a:prstGeom prst="rect">
            <a:avLst/>
          </a:prstGeom>
        </p:spPr>
        <p:txBody>
          <a:bodyPr wrap="square">
            <a:spAutoFit/>
          </a:bodyPr>
          <a:lstStyle/>
          <a:p>
            <a:r>
              <a:rPr lang="zh-CN" altLang="en-US" sz="3200" b="1" kern="100" smtClean="0">
                <a:solidFill>
                  <a:schemeClr val="bg2">
                    <a:lumMod val="10000"/>
                  </a:schemeClr>
                </a:solidFill>
                <a:latin typeface="Calibri" panose="020f0502020204030204" pitchFamily="34" charset="0"/>
              </a:rPr>
              <a:t>答题</a:t>
            </a:r>
            <a:r>
              <a:rPr lang="zh-CN" altLang="zh-CN" sz="3200" b="1" kern="100" smtClean="0">
                <a:solidFill>
                  <a:schemeClr val="bg2">
                    <a:lumMod val="10000"/>
                  </a:schemeClr>
                </a:solidFill>
                <a:latin typeface="Calibri" panose="020f0502020204030204" pitchFamily="34" charset="0"/>
              </a:rPr>
              <a:t>方</a:t>
            </a:r>
            <a:r>
              <a:rPr lang="zh-CN" altLang="zh-CN" sz="3200" b="1" kern="100">
                <a:solidFill>
                  <a:schemeClr val="bg2">
                    <a:lumMod val="10000"/>
                  </a:schemeClr>
                </a:solidFill>
                <a:latin typeface="Calibri" panose="020f0502020204030204" pitchFamily="34" charset="0"/>
              </a:rPr>
              <a:t>法</a:t>
            </a:r>
            <a:r>
              <a:rPr lang="zh-CN" altLang="zh-CN" sz="3200" b="1" kern="100" smtClean="0">
                <a:solidFill>
                  <a:schemeClr val="bg2">
                    <a:lumMod val="10000"/>
                  </a:schemeClr>
                </a:solidFill>
                <a:latin typeface="Calibri" panose="020f0502020204030204" pitchFamily="34" charset="0"/>
              </a:rPr>
              <a:t>：</a:t>
            </a:r>
            <a:endParaRPr lang="en-US" altLang="zh-CN" sz="3200" b="1" kern="100" smtClean="0">
              <a:solidFill>
                <a:schemeClr val="bg2">
                  <a:lumMod val="10000"/>
                </a:schemeClr>
              </a:solidFill>
              <a:latin typeface="Calibri" panose="020f0502020204030204" pitchFamily="34" charset="0"/>
            </a:endParaRPr>
          </a:p>
          <a:p>
            <a:r>
              <a:rPr lang="zh-CN" altLang="zh-CN" sz="3200" b="1" kern="100" smtClean="0">
                <a:solidFill>
                  <a:schemeClr val="bg2">
                    <a:lumMod val="10000"/>
                  </a:schemeClr>
                </a:solidFill>
                <a:latin typeface="Calibri" panose="020f0502020204030204" pitchFamily="34" charset="0"/>
              </a:rPr>
              <a:t>注</a:t>
            </a:r>
            <a:r>
              <a:rPr lang="zh-CN" altLang="zh-CN" sz="3200" b="1" kern="100">
                <a:solidFill>
                  <a:schemeClr val="bg2">
                    <a:lumMod val="10000"/>
                  </a:schemeClr>
                </a:solidFill>
                <a:latin typeface="Calibri" panose="020f0502020204030204" pitchFamily="34" charset="0"/>
              </a:rPr>
              <a:t>意选项中对诗歌体裁、题材等知识的表述。</a:t>
            </a:r>
            <a:endParaRPr lang="zh-CN" altLang="en-US" sz="3200">
              <a:solidFill>
                <a:schemeClr val="bg2">
                  <a:lumMod val="1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17565" y="596966"/>
            <a:ext cx="11952514" cy="182881"/>
            <a:chOff x="8243978" y="3111823"/>
            <a:chExt cx="3577234" cy="281324"/>
          </a:xfrm>
        </p:grpSpPr>
        <p:grpSp>
          <p:nvGrpSpPr>
            <p:cNvPr id="2" name="组合 1"/>
            <p:cNvGrpSpPr/>
            <p:nvPr/>
          </p:nvGrpSpPr>
          <p:grpSpPr>
            <a:xfrm>
              <a:off x="10053924" y="3111823"/>
              <a:ext cx="1767288" cy="281324"/>
              <a:chOff x="306609" y="643766"/>
              <a:chExt cx="5671594" cy="902826"/>
            </a:xfrm>
          </p:grpSpPr>
          <p:sp>
            <p:nvSpPr>
              <p:cNvPr id="17" name="矩形 16"/>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8243978" y="3111823"/>
              <a:ext cx="1767288" cy="281324"/>
              <a:chOff x="306609" y="643766"/>
              <a:chExt cx="5671594" cy="902826"/>
            </a:xfrm>
          </p:grpSpPr>
          <p:sp>
            <p:nvSpPr>
              <p:cNvPr id="24" name="矩形 23"/>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 name="文本框 3"/>
          <p:cNvSpPr txBox="1"/>
          <p:nvPr/>
        </p:nvSpPr>
        <p:spPr>
          <a:xfrm>
            <a:off x="-145666" y="-234031"/>
            <a:ext cx="12215745" cy="1661993"/>
          </a:xfrm>
          <a:prstGeom prst="rect">
            <a:avLst/>
          </a:prstGeom>
          <a:noFill/>
        </p:spPr>
        <p:txBody>
          <a:bodyPr wrap="square" rtlCol="0">
            <a:spAutoFit/>
          </a:bodyPr>
          <a:lstStyle/>
          <a:p>
            <a:r>
              <a:rPr lang="zh-CN" altLang="en-US" sz="5400" b="1">
                <a:solidFill>
                  <a:srgbClr val="FF0000"/>
                </a:solidFill>
                <a:latin typeface="华文行楷" panose="02010800040101010101" pitchFamily="2" charset="-122"/>
                <a:ea typeface="华文行楷" panose="02010800040101010101" pitchFamily="2" charset="-122"/>
              </a:rPr>
              <a:t>积累三</a:t>
            </a:r>
            <a:r>
              <a:rPr lang="zh-CN" altLang="zh-CN" sz="5400" b="1" smtClean="0">
                <a:solidFill>
                  <a:srgbClr val="FF0000"/>
                </a:solidFill>
                <a:latin typeface="华文行楷" panose="02010800040101010101" pitchFamily="2" charset="-122"/>
                <a:ea typeface="华文行楷" panose="02010800040101010101" pitchFamily="2" charset="-122"/>
              </a:rPr>
              <a:t>、需</a:t>
            </a:r>
            <a:r>
              <a:rPr lang="zh-CN" altLang="zh-CN" sz="5400" b="1">
                <a:solidFill>
                  <a:srgbClr val="FF0000"/>
                </a:solidFill>
                <a:latin typeface="华文行楷" panose="02010800040101010101" pitchFamily="2" charset="-122"/>
                <a:ea typeface="华文行楷" panose="02010800040101010101" pitchFamily="2" charset="-122"/>
              </a:rPr>
              <a:t>掌握的古诗基本知识</a:t>
            </a:r>
          </a:p>
          <a:p>
            <a:endParaRPr lang="zh-CN" altLang="en-US" sz="4800">
              <a:latin typeface="黑体" panose="02010609060101010101" pitchFamily="49" charset="-122"/>
              <a:ea typeface="黑体" panose="02010609060101010101" pitchFamily="49" charset="-122"/>
            </a:endParaRPr>
          </a:p>
        </p:txBody>
      </p:sp>
      <p:sp>
        <p:nvSpPr>
          <p:cNvPr id="31" name="文本框 30"/>
          <p:cNvSpPr txBox="1"/>
          <p:nvPr/>
        </p:nvSpPr>
        <p:spPr>
          <a:xfrm>
            <a:off x="-14069" y="793005"/>
            <a:ext cx="12206069" cy="6370975"/>
          </a:xfrm>
          <a:prstGeom prst="rect">
            <a:avLst/>
          </a:prstGeom>
          <a:noFill/>
        </p:spPr>
        <p:txBody>
          <a:bodyPr wrap="square" rtlCol="0">
            <a:spAutoFit/>
          </a:bodyPr>
          <a:lstStyle/>
          <a:p>
            <a:r>
              <a:rPr lang="en-US" altLang="zh-CN" sz="2400" smtClean="0"/>
              <a:t>(</a:t>
            </a:r>
            <a:r>
              <a:rPr lang="zh-CN" altLang="zh-CN" sz="2400"/>
              <a:t>一</a:t>
            </a:r>
            <a:r>
              <a:rPr lang="en-US" altLang="zh-CN" sz="2400"/>
              <a:t>)</a:t>
            </a:r>
            <a:r>
              <a:rPr lang="zh-CN" altLang="zh-CN" sz="2400"/>
              <a:t>诗</a:t>
            </a:r>
          </a:p>
          <a:p>
            <a:r>
              <a:rPr lang="en-US" altLang="zh-CN" sz="2400" smtClean="0"/>
              <a:t>1</a:t>
            </a:r>
            <a:r>
              <a:rPr lang="zh-CN" altLang="zh-CN" sz="2400"/>
              <a:t>．古体诗。与“近体”相对而言的诗体，亦称“古诗”“古风”</a:t>
            </a:r>
            <a:r>
              <a:rPr lang="zh-CN" altLang="zh-CN" sz="2400" smtClean="0"/>
              <a:t>。</a:t>
            </a:r>
            <a:endParaRPr lang="zh-CN" altLang="zh-CN" sz="2400"/>
          </a:p>
          <a:p>
            <a:r>
              <a:rPr lang="en-US" altLang="zh-CN" sz="2400"/>
              <a:t>2</a:t>
            </a:r>
            <a:r>
              <a:rPr lang="zh-CN" altLang="zh-CN" sz="2400"/>
              <a:t>．近体诗。亦称“今体诗”</a:t>
            </a:r>
            <a:r>
              <a:rPr lang="zh-CN" altLang="zh-CN" sz="2400" smtClean="0"/>
              <a:t>，包</a:t>
            </a:r>
            <a:r>
              <a:rPr lang="zh-CN" altLang="zh-CN" sz="2400"/>
              <a:t>括律诗、绝句和排律。由于有严格的格律要求，所以人们又把它称作“格律诗”。律诗的格律十分严密，其要求主要有：</a:t>
            </a:r>
          </a:p>
          <a:p>
            <a:r>
              <a:rPr lang="en-US" altLang="zh-CN" sz="2400"/>
              <a:t>(1)</a:t>
            </a:r>
            <a:r>
              <a:rPr lang="zh-CN" altLang="zh-CN" sz="2400"/>
              <a:t>诗的每句字数整齐划一，有五言和七言两种，简称五律、七律。</a:t>
            </a:r>
          </a:p>
          <a:p>
            <a:r>
              <a:rPr lang="en-US" altLang="zh-CN" sz="2400"/>
              <a:t>(2)</a:t>
            </a:r>
            <a:r>
              <a:rPr lang="zh-CN" altLang="zh-CN" sz="2400"/>
              <a:t>诗句的数量有不同限制，通常每首八句；超过八句，即在</a:t>
            </a:r>
            <a:r>
              <a:rPr lang="en-US" altLang="zh-CN" sz="2400"/>
              <a:t>10</a:t>
            </a:r>
            <a:r>
              <a:rPr lang="zh-CN" altLang="zh-CN" sz="2400"/>
              <a:t>句以上的律诗，称排律或长律。</a:t>
            </a:r>
          </a:p>
          <a:p>
            <a:r>
              <a:rPr lang="en-US" altLang="zh-CN" sz="2400"/>
              <a:t>(3)</a:t>
            </a:r>
            <a:r>
              <a:rPr lang="zh-CN" altLang="zh-CN" sz="2400"/>
              <a:t>有特定的对仗要求，八句者每两句为一联，计四联，依次通常称首联、颔联、颈联和尾联。每联的上句称为出句，下句称为对句。每首中间两 联，即颔联、颈联必须对仗。</a:t>
            </a:r>
          </a:p>
          <a:p>
            <a:r>
              <a:rPr lang="en-US" altLang="zh-CN" sz="2400"/>
              <a:t>(4)</a:t>
            </a:r>
            <a:r>
              <a:rPr lang="zh-CN" altLang="zh-CN" sz="2400"/>
              <a:t>声韵格律的要求严格，律诗要求全首通押一韵，限平声韵；二、四、六、八句押韵，而首句可押可不押，一般说来，五律首句多数不押韵，七律首句多数押韵。</a:t>
            </a:r>
          </a:p>
          <a:p>
            <a:r>
              <a:rPr lang="en-US" altLang="zh-CN" sz="2400"/>
              <a:t>   </a:t>
            </a:r>
            <a:r>
              <a:rPr lang="en-US" altLang="zh-CN" sz="2400">
                <a:solidFill>
                  <a:schemeClr val="tx1">
                    <a:lumMod val="95000"/>
                    <a:lumOff val="5000"/>
                  </a:schemeClr>
                </a:solidFill>
              </a:rPr>
              <a:t> </a:t>
            </a:r>
            <a:r>
              <a:rPr lang="zh-CN" altLang="zh-CN" sz="2400">
                <a:solidFill>
                  <a:schemeClr val="tx1">
                    <a:lumMod val="95000"/>
                    <a:lumOff val="5000"/>
                  </a:schemeClr>
                </a:solidFill>
              </a:rPr>
              <a:t>绝句</a:t>
            </a:r>
            <a:r>
              <a:rPr lang="zh-CN" altLang="zh-CN" sz="2400"/>
              <a:t>也称截句、断句、绝诗。每首仅有四句，每句五字的，简称五绝；每句七字的，简称七绝 。绝句的声律要求与律诗相同。具体说来有四种：</a:t>
            </a:r>
          </a:p>
          <a:p>
            <a:r>
              <a:rPr lang="en-US" altLang="zh-CN" sz="2400"/>
              <a:t>(1) </a:t>
            </a:r>
            <a:r>
              <a:rPr lang="zh-CN" altLang="zh-CN" sz="2400"/>
              <a:t>首尾两联，完全不用对仗，这是常式。</a:t>
            </a:r>
          </a:p>
          <a:p>
            <a:r>
              <a:rPr lang="en-US" altLang="zh-CN" sz="2400"/>
              <a:t>(2) </a:t>
            </a:r>
            <a:r>
              <a:rPr lang="zh-CN" altLang="zh-CN" sz="2400" smtClean="0"/>
              <a:t>律诗</a:t>
            </a:r>
            <a:r>
              <a:rPr lang="zh-CN" altLang="zh-CN" sz="2400"/>
              <a:t>的后半两联，即颈联和尾联，这也是一种相当普遍的情况，要求第一联对仗。</a:t>
            </a:r>
          </a:p>
          <a:p>
            <a:r>
              <a:rPr lang="en-US" altLang="zh-CN" sz="2400"/>
              <a:t>(3) </a:t>
            </a:r>
            <a:r>
              <a:rPr lang="zh-CN" altLang="zh-CN" sz="2400"/>
              <a:t>中间两联，即颔联和颈联，都必须对仗；</a:t>
            </a:r>
          </a:p>
          <a:p>
            <a:r>
              <a:rPr lang="en-US" altLang="zh-CN" sz="2400"/>
              <a:t>(4) </a:t>
            </a:r>
            <a:r>
              <a:rPr lang="zh-CN" altLang="zh-CN" sz="2400"/>
              <a:t>律诗前半两联，即首联和颔联，要求后一联对仗。</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20120" y="954421"/>
            <a:ext cx="11910771" cy="221921"/>
            <a:chOff x="8243978" y="3111823"/>
            <a:chExt cx="3577234" cy="281324"/>
          </a:xfrm>
        </p:grpSpPr>
        <p:grpSp>
          <p:nvGrpSpPr>
            <p:cNvPr id="2" name="组合 1"/>
            <p:cNvGrpSpPr/>
            <p:nvPr/>
          </p:nvGrpSpPr>
          <p:grpSpPr>
            <a:xfrm>
              <a:off x="10053924" y="3111823"/>
              <a:ext cx="1767288" cy="281324"/>
              <a:chOff x="306609" y="643766"/>
              <a:chExt cx="5671594" cy="902826"/>
            </a:xfrm>
          </p:grpSpPr>
          <p:sp>
            <p:nvSpPr>
              <p:cNvPr id="17" name="矩形 16"/>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8243978" y="3111823"/>
              <a:ext cx="1767288" cy="281324"/>
              <a:chOff x="306609" y="643766"/>
              <a:chExt cx="5671594" cy="902826"/>
            </a:xfrm>
          </p:grpSpPr>
          <p:sp>
            <p:nvSpPr>
              <p:cNvPr id="24" name="矩形 23"/>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文本框 30"/>
          <p:cNvSpPr txBox="1"/>
          <p:nvPr/>
        </p:nvSpPr>
        <p:spPr>
          <a:xfrm>
            <a:off x="120120" y="1176342"/>
            <a:ext cx="11910771" cy="5632311"/>
          </a:xfrm>
          <a:prstGeom prst="rect">
            <a:avLst/>
          </a:prstGeom>
          <a:noFill/>
        </p:spPr>
        <p:txBody>
          <a:bodyPr wrap="square" rtlCol="0">
            <a:spAutoFit/>
          </a:bodyPr>
          <a:lstStyle/>
          <a:p>
            <a:r>
              <a:rPr lang="zh-CN" altLang="zh-CN" sz="2400">
                <a:latin typeface="楷体" panose="02010609060101010101" pitchFamily="49" charset="-122"/>
                <a:ea typeface="楷体" panose="02010609060101010101" pitchFamily="49" charset="-122"/>
              </a:rPr>
              <a:t> </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二</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词</a:t>
            </a:r>
          </a:p>
          <a:p>
            <a:r>
              <a:rPr lang="en-US" altLang="zh-CN" sz="2400">
                <a:latin typeface="楷体" panose="02010609060101010101" pitchFamily="49" charset="-122"/>
                <a:ea typeface="楷体" panose="02010609060101010101" pitchFamily="49" charset="-122"/>
              </a:rPr>
              <a:t>     </a:t>
            </a:r>
            <a:r>
              <a:rPr lang="zh-CN" altLang="zh-CN" sz="2400">
                <a:latin typeface="楷体" panose="02010609060101010101" pitchFamily="49" charset="-122"/>
                <a:ea typeface="楷体" panose="02010609060101010101" pitchFamily="49" charset="-122"/>
              </a:rPr>
              <a:t>词，亦称“乐府”“长短句”“诗余”“琴趣”等</a:t>
            </a:r>
            <a:r>
              <a:rPr lang="zh-CN" altLang="zh-CN" sz="2400" smtClean="0">
                <a:latin typeface="楷体" panose="02010609060101010101" pitchFamily="49" charset="-122"/>
                <a:ea typeface="楷体" panose="02010609060101010101" pitchFamily="49" charset="-122"/>
              </a:rPr>
              <a:t>，约</a:t>
            </a:r>
            <a:r>
              <a:rPr lang="zh-CN" altLang="zh-CN" sz="2400">
                <a:latin typeface="楷体" panose="02010609060101010101" pitchFamily="49" charset="-122"/>
                <a:ea typeface="楷体" panose="02010609060101010101" pitchFamily="49" charset="-122"/>
              </a:rPr>
              <a:t>始于南朝，</a:t>
            </a:r>
            <a:r>
              <a:rPr lang="zh-CN" altLang="zh-CN" sz="2400" smtClean="0">
                <a:latin typeface="楷体" panose="02010609060101010101" pitchFamily="49" charset="-122"/>
                <a:ea typeface="楷体" panose="02010609060101010101" pitchFamily="49" charset="-122"/>
              </a:rPr>
              <a:t>定形</a:t>
            </a:r>
            <a:r>
              <a:rPr lang="zh-CN" altLang="zh-CN" sz="2400">
                <a:latin typeface="楷体" panose="02010609060101010101" pitchFamily="49" charset="-122"/>
                <a:ea typeface="楷体" panose="02010609060101010101" pitchFamily="49" charset="-122"/>
              </a:rPr>
              <a:t>于中晚唐，盛行于宋代。原指合乐歌唱的歌词，故又称“曲”或“曲子词”等。后依照乐谱声律节折而写新词，叫做“填词”，或称“倚声”。再后，则依前人作品的字数、句数、声律、韵律而填定，自此方与音乐分离，成为诗的别体，故称为“诗余”</a:t>
            </a:r>
            <a:r>
              <a:rPr lang="zh-CN" altLang="zh-CN" sz="2400" smtClean="0">
                <a:latin typeface="楷体" panose="02010609060101010101" pitchFamily="49" charset="-122"/>
                <a:ea typeface="楷体" panose="02010609060101010101" pitchFamily="49" charset="-122"/>
              </a:rPr>
              <a:t>。词有“</a:t>
            </a:r>
            <a:r>
              <a:rPr lang="zh-CN" altLang="zh-CN" sz="2400">
                <a:latin typeface="楷体" panose="02010609060101010101" pitchFamily="49" charset="-122"/>
                <a:ea typeface="楷体" panose="02010609060101010101" pitchFamily="49" charset="-122"/>
              </a:rPr>
              <a:t>令”“引”“近”“慢”等。“令”一般较短，“引”“近”一般较长，“慢”又比“引”、“近”长，盛行于北宋中叶以后。随后又出现了“小令”“中调”“长调”</a:t>
            </a:r>
            <a:r>
              <a:rPr lang="zh-CN" altLang="zh-CN" sz="2400" smtClean="0">
                <a:latin typeface="楷体" panose="02010609060101010101" pitchFamily="49" charset="-122"/>
                <a:ea typeface="楷体" panose="02010609060101010101" pitchFamily="49" charset="-122"/>
              </a:rPr>
              <a:t>：</a:t>
            </a:r>
            <a:r>
              <a:rPr lang="en-US" altLang="zh-CN" sz="2400" smtClean="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1)</a:t>
            </a:r>
            <a:r>
              <a:rPr lang="zh-CN" altLang="zh-CN" sz="2400">
                <a:latin typeface="楷体" panose="02010609060101010101" pitchFamily="49" charset="-122"/>
                <a:ea typeface="楷体" panose="02010609060101010101" pitchFamily="49" charset="-122"/>
              </a:rPr>
              <a:t>小令，限</a:t>
            </a:r>
            <a:r>
              <a:rPr lang="en-US" altLang="zh-CN" sz="2400">
                <a:latin typeface="楷体" panose="02010609060101010101" pitchFamily="49" charset="-122"/>
                <a:ea typeface="楷体" panose="02010609060101010101" pitchFamily="49" charset="-122"/>
              </a:rPr>
              <a:t>58</a:t>
            </a:r>
            <a:r>
              <a:rPr lang="zh-CN" altLang="zh-CN" sz="2400">
                <a:latin typeface="楷体" panose="02010609060101010101" pitchFamily="49" charset="-122"/>
                <a:ea typeface="楷体" panose="02010609060101010101" pitchFamily="49" charset="-122"/>
              </a:rPr>
              <a:t>字以内</a:t>
            </a:r>
            <a:r>
              <a:rPr lang="zh-CN" altLang="zh-CN" sz="2400" smtClean="0">
                <a:latin typeface="楷体" panose="02010609060101010101" pitchFamily="49" charset="-122"/>
                <a:ea typeface="楷体" panose="02010609060101010101" pitchFamily="49" charset="-122"/>
              </a:rPr>
              <a:t>。</a:t>
            </a:r>
            <a:r>
              <a:rPr lang="en-US" altLang="zh-CN" sz="2400" smtClean="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a:t>
            </a:r>
            <a:r>
              <a:rPr lang="zh-CN" altLang="zh-CN" sz="2400">
                <a:latin typeface="楷体" panose="02010609060101010101" pitchFamily="49" charset="-122"/>
                <a:ea typeface="楷体" panose="02010609060101010101" pitchFamily="49" charset="-122"/>
              </a:rPr>
              <a:t>中调，指</a:t>
            </a:r>
            <a:r>
              <a:rPr lang="en-US" altLang="zh-CN" sz="2400" smtClean="0">
                <a:latin typeface="楷体" panose="02010609060101010101" pitchFamily="49" charset="-122"/>
                <a:ea typeface="楷体" panose="02010609060101010101" pitchFamily="49" charset="-122"/>
              </a:rPr>
              <a:t>59</a:t>
            </a:r>
            <a:r>
              <a:rPr lang="zh-CN" altLang="zh-CN" sz="2400" smtClean="0">
                <a:latin typeface="楷体" panose="02010609060101010101" pitchFamily="49" charset="-122"/>
                <a:ea typeface="楷体" panose="02010609060101010101" pitchFamily="49" charset="-122"/>
              </a:rPr>
              <a:t>至</a:t>
            </a:r>
            <a:r>
              <a:rPr lang="en-US" altLang="zh-CN" sz="2400">
                <a:latin typeface="楷体" panose="02010609060101010101" pitchFamily="49" charset="-122"/>
                <a:ea typeface="楷体" panose="02010609060101010101" pitchFamily="49" charset="-122"/>
              </a:rPr>
              <a:t>90</a:t>
            </a:r>
            <a:r>
              <a:rPr lang="zh-CN" altLang="zh-CN" sz="2400">
                <a:latin typeface="楷体" panose="02010609060101010101" pitchFamily="49" charset="-122"/>
                <a:ea typeface="楷体" panose="02010609060101010101" pitchFamily="49" charset="-122"/>
              </a:rPr>
              <a:t>字</a:t>
            </a:r>
            <a:r>
              <a:rPr lang="zh-CN" altLang="zh-CN" sz="2400" smtClean="0">
                <a:latin typeface="楷体" panose="02010609060101010101" pitchFamily="49" charset="-122"/>
                <a:ea typeface="楷体" panose="02010609060101010101" pitchFamily="49" charset="-122"/>
              </a:rPr>
              <a:t>。</a:t>
            </a:r>
            <a:r>
              <a:rPr lang="en-US" altLang="zh-CN" sz="2400" smtClean="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3)</a:t>
            </a:r>
            <a:r>
              <a:rPr lang="zh-CN" altLang="zh-CN" sz="2400">
                <a:latin typeface="楷体" panose="02010609060101010101" pitchFamily="49" charset="-122"/>
                <a:ea typeface="楷体" panose="02010609060101010101" pitchFamily="49" charset="-122"/>
              </a:rPr>
              <a:t>长调，指</a:t>
            </a:r>
            <a:r>
              <a:rPr lang="en-US" altLang="zh-CN" sz="2400">
                <a:latin typeface="楷体" panose="02010609060101010101" pitchFamily="49" charset="-122"/>
                <a:ea typeface="楷体" panose="02010609060101010101" pitchFamily="49" charset="-122"/>
              </a:rPr>
              <a:t>91</a:t>
            </a:r>
            <a:r>
              <a:rPr lang="zh-CN" altLang="zh-CN" sz="2400">
                <a:latin typeface="楷体" panose="02010609060101010101" pitchFamily="49" charset="-122"/>
                <a:ea typeface="楷体" panose="02010609060101010101" pitchFamily="49" charset="-122"/>
              </a:rPr>
              <a:t>字以上者。</a:t>
            </a:r>
          </a:p>
          <a:p>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三</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曲</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一般指元曲</a:t>
            </a:r>
            <a:r>
              <a:rPr lang="en-US" altLang="zh-CN" sz="2400">
                <a:latin typeface="楷体" panose="02010609060101010101" pitchFamily="49" charset="-122"/>
                <a:ea typeface="楷体" panose="02010609060101010101" pitchFamily="49" charset="-122"/>
              </a:rPr>
              <a:t>)</a:t>
            </a:r>
            <a:endParaRPr lang="zh-CN" altLang="zh-CN" sz="2400">
              <a:latin typeface="楷体" pitchFamily="49" charset="-122"/>
              <a:ea typeface="楷体" pitchFamily="49" charset="-122"/>
            </a:endParaRPr>
          </a:p>
          <a:p>
            <a:r>
              <a:rPr lang="en-US" altLang="zh-CN" sz="2400">
                <a:latin typeface="楷体" panose="02010609060101010101" pitchFamily="49" charset="-122"/>
                <a:ea typeface="楷体" panose="02010609060101010101" pitchFamily="49" charset="-122"/>
              </a:rPr>
              <a:t>     </a:t>
            </a:r>
            <a:r>
              <a:rPr lang="zh-CN" altLang="zh-CN" sz="2400">
                <a:latin typeface="楷体" panose="02010609060101010101" pitchFamily="49" charset="-122"/>
                <a:ea typeface="楷体" panose="02010609060101010101" pitchFamily="49" charset="-122"/>
              </a:rPr>
              <a:t>元曲包括</a:t>
            </a:r>
            <a:r>
              <a:rPr lang="zh-CN" altLang="zh-CN" sz="2400">
                <a:solidFill>
                  <a:srgbClr val="FF0000"/>
                </a:solidFill>
                <a:latin typeface="楷体" panose="02010609060101010101" pitchFamily="49" charset="-122"/>
                <a:ea typeface="楷体" panose="02010609060101010101" pitchFamily="49" charset="-122"/>
              </a:rPr>
              <a:t>杂剧和散曲</a:t>
            </a:r>
            <a:r>
              <a:rPr lang="zh-CN" altLang="zh-CN" sz="2400">
                <a:latin typeface="楷体" panose="02010609060101010101" pitchFamily="49" charset="-122"/>
                <a:ea typeface="楷体" panose="02010609060101010101" pitchFamily="49" charset="-122"/>
              </a:rPr>
              <a:t>两种。杂剧属戏剧，散曲属诗歌。散曲是继词之后兴起的可供歌唱的新诗体，有一定的乐调和一定的歌词格式，是按节拍来歌唱的。每曲都有一定的乐谱，即“曲调”，每种曲调都有一个名称，即“曲牌”，每种曲调都属于一定的宫调。所以一般都在小令或散套的前面写上宫调名、曲牌名，并根据内容定出题目，如</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越调·天净沙</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《秋思》、</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般涉调·哨遍</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《高祖还乡》等。在形式上，</a:t>
            </a:r>
            <a:r>
              <a:rPr lang="zh-CN" altLang="zh-CN" sz="2400">
                <a:solidFill>
                  <a:srgbClr val="FF0000"/>
                </a:solidFill>
                <a:latin typeface="楷体" panose="02010609060101010101" pitchFamily="49" charset="-122"/>
                <a:ea typeface="楷体" panose="02010609060101010101" pitchFamily="49" charset="-122"/>
              </a:rPr>
              <a:t>散曲分为小令和套曲</a:t>
            </a:r>
            <a:r>
              <a:rPr lang="zh-CN" altLang="zh-CN" sz="2400">
                <a:latin typeface="楷体" panose="02010609060101010101" pitchFamily="49" charset="-122"/>
                <a:ea typeface="楷体" panose="02010609060101010101" pitchFamily="49" charset="-122"/>
              </a:rPr>
              <a:t>两大类别</a:t>
            </a:r>
            <a:r>
              <a:rPr lang="zh-CN" altLang="zh-CN" sz="2400" smtClean="0">
                <a:latin typeface="楷体" panose="02010609060101010101" pitchFamily="49" charset="-122"/>
                <a:ea typeface="楷体" panose="02010609060101010101" pitchFamily="49" charset="-122"/>
              </a:rPr>
              <a:t>。</a:t>
            </a:r>
            <a:endParaRPr lang="zh-CN" altLang="zh-CN"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827925" y="266612"/>
            <a:ext cx="9187737" cy="406265"/>
          </a:xfrm>
          <a:prstGeom prst="rect">
            <a:avLst/>
          </a:prstGeom>
        </p:spPr>
        <p:txBody>
          <a:bodyPr wrap="square">
            <a:spAutoFit/>
          </a:bodyPr>
          <a:lstStyle/>
          <a:p>
            <a:pPr eaLnBrk="0" hangingPunct="0">
              <a:lnSpc>
                <a:spcPct val="85000"/>
              </a:lnSpc>
              <a:spcBef>
                <a:spcPct val="30000"/>
              </a:spcBef>
            </a:pPr>
            <a:r>
              <a:rPr lang="en-US" altLang="zh-CN" sz="2400" smtClean="0">
                <a:solidFill>
                  <a:srgbClr val="CC3300"/>
                </a:solidFill>
                <a:latin typeface="Times New Roman" pitchFamily="18" charset="0"/>
                <a:ea typeface="方正稚艺_GBK" pitchFamily="65" charset="-122"/>
                <a:cs typeface="Times New Roman" panose="02020603050405020304" pitchFamily="18" charset="0"/>
              </a:rPr>
              <a:t>2017-2019</a:t>
            </a:r>
            <a:r>
              <a:rPr lang="zh-CN" altLang="en-US" sz="2400">
                <a:solidFill>
                  <a:srgbClr val="CC3300"/>
                </a:solidFill>
                <a:latin typeface="Times New Roman" pitchFamily="18" charset="0"/>
                <a:ea typeface="方正稚艺_GBK" pitchFamily="65" charset="-122"/>
                <a:cs typeface="Times New Roman" panose="02020603050405020304" pitchFamily="18" charset="0"/>
              </a:rPr>
              <a:t>年全国卷语文高考诗歌鉴赏客观</a:t>
            </a:r>
            <a:r>
              <a:rPr lang="zh-CN" altLang="en-US" sz="2400" smtClean="0">
                <a:solidFill>
                  <a:srgbClr val="CC3300"/>
                </a:solidFill>
                <a:latin typeface="Times New Roman" pitchFamily="18" charset="0"/>
                <a:ea typeface="方正稚艺_GBK" pitchFamily="65" charset="-122"/>
                <a:cs typeface="Times New Roman" panose="02020603050405020304" pitchFamily="18" charset="0"/>
              </a:rPr>
              <a:t>题选项设置考点总结</a:t>
            </a:r>
            <a:endParaRPr lang="zh-CN" altLang="en-US" sz="2400">
              <a:solidFill>
                <a:srgbClr val="CC3300"/>
              </a:solidFill>
              <a:latin typeface="Times New Roman" pitchFamily="18" charset="0"/>
              <a:ea typeface="方正稚艺_GBK" pitchFamily="65" charset="-122"/>
              <a:cs typeface="Times New Roman" pitchFamily="18" charset="0"/>
            </a:endParaRPr>
          </a:p>
        </p:txBody>
      </p:sp>
      <p:graphicFrame>
        <p:nvGraphicFramePr>
          <p:cNvPr id="6" name="表格 5"/>
          <p:cNvGraphicFramePr>
            <a:graphicFrameLocks noGrp="1"/>
          </p:cNvGraphicFramePr>
          <p:nvPr>
            <p:custDataLst>
              <p:tags r:id="rId3"/>
            </p:custDataLst>
          </p:nvPr>
        </p:nvGraphicFramePr>
        <p:xfrm>
          <a:off x="374075" y="933887"/>
          <a:ext cx="11610107" cy="5677083"/>
        </p:xfrm>
        <a:graphic>
          <a:graphicData uri="http://schemas.openxmlformats.org/drawingml/2006/table">
            <a:tbl>
              <a:tblPr>
                <a:tableStyleId>{5C22544A-7EE6-4342-B048-85BDC9FD1C3A}</a:tableStyleId>
              </a:tblPr>
              <a:tblGrid>
                <a:gridCol w="744136"/>
                <a:gridCol w="859548"/>
                <a:gridCol w="10006423"/>
              </a:tblGrid>
              <a:tr h="475323">
                <a:tc>
                  <a:txBody>
                    <a:bodyPr vert="horz" wrap="square"/>
                    <a:lstStyle/>
                    <a:p>
                      <a:pPr algn="ctr">
                        <a:spcAft>
                          <a:spcPct val="0"/>
                        </a:spcAft>
                      </a:pPr>
                      <a:r>
                        <a:rPr lang="zh-CN" sz="2000" kern="100">
                          <a:effectLst/>
                        </a:rPr>
                        <a:t>时间</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ctr">
                        <a:spcAft>
                          <a:spcPct val="0"/>
                        </a:spcAft>
                      </a:pPr>
                      <a:r>
                        <a:rPr lang="zh-CN" sz="2000" kern="100">
                          <a:effectLst/>
                        </a:rPr>
                        <a:t>卷别</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ctr">
                        <a:spcAft>
                          <a:spcPct val="0"/>
                        </a:spcAft>
                      </a:pPr>
                      <a:r>
                        <a:rPr lang="zh-CN" sz="2400" kern="100">
                          <a:solidFill>
                            <a:schemeClr val="tx1"/>
                          </a:solidFill>
                          <a:effectLst/>
                        </a:rPr>
                        <a:t>客主观题对应考点</a:t>
                      </a:r>
                      <a:endParaRPr lang="zh-CN" sz="240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r>
              <a:tr h="429496">
                <a:tc rowSpan="3">
                  <a:txBody>
                    <a:bodyPr vert="horz" wrap="square"/>
                    <a:lstStyle/>
                    <a:p>
                      <a:pPr algn="ctr">
                        <a:spcAft>
                          <a:spcPct val="0"/>
                        </a:spcAft>
                      </a:pPr>
                      <a:r>
                        <a:rPr lang="en-US" sz="2000" kern="100">
                          <a:effectLst/>
                        </a:rPr>
                        <a:t> </a:t>
                      </a:r>
                      <a:endParaRPr lang="zh-CN" sz="2000" kern="100">
                        <a:effectLst/>
                      </a:endParaRPr>
                    </a:p>
                    <a:p>
                      <a:pPr algn="ctr">
                        <a:spcAft>
                          <a:spcPct val="0"/>
                        </a:spcAft>
                      </a:pPr>
                      <a:r>
                        <a:rPr lang="en-US" sz="2000" kern="100">
                          <a:effectLst/>
                        </a:rPr>
                        <a:t>2016</a:t>
                      </a:r>
                      <a:r>
                        <a:rPr lang="zh-CN" sz="2000" kern="100">
                          <a:effectLst/>
                        </a:rPr>
                        <a:t>年</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ctr">
                        <a:spcAft>
                          <a:spcPct val="0"/>
                        </a:spcAft>
                      </a:pPr>
                      <a:r>
                        <a:rPr lang="en-US" sz="2000" kern="100">
                          <a:effectLst/>
                        </a:rPr>
                        <a:t>1</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l">
                        <a:spcAft>
                          <a:spcPct val="0"/>
                        </a:spcAft>
                      </a:pPr>
                      <a:r>
                        <a:rPr lang="zh-CN" sz="2400" kern="100">
                          <a:solidFill>
                            <a:schemeClr val="tx1"/>
                          </a:solidFill>
                          <a:effectLst/>
                        </a:rPr>
                        <a:t>景物形象描述及作用，表达技巧（典故）和思想情感</a:t>
                      </a:r>
                      <a:endParaRPr lang="zh-CN" sz="240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r>
              <a:tr h="429496">
                <a:tc vMerge="1">
                  <a:txBody>
                    <a:bodyPr vert="horz" wrap="square"/>
                    <a:lstStyle/>
                    <a:p/>
                  </a:txBody>
                  <a:tcPr/>
                </a:tc>
                <a:tc>
                  <a:txBody>
                    <a:bodyPr vert="horz" wrap="square"/>
                    <a:lstStyle/>
                    <a:p>
                      <a:pPr algn="ctr">
                        <a:spcAft>
                          <a:spcPct val="0"/>
                        </a:spcAft>
                      </a:pPr>
                      <a:r>
                        <a:rPr lang="en-US" sz="2000" kern="100">
                          <a:effectLst/>
                        </a:rPr>
                        <a:t>2</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l">
                        <a:spcAft>
                          <a:spcPct val="0"/>
                        </a:spcAft>
                      </a:pPr>
                      <a:r>
                        <a:rPr lang="zh-CN" sz="2400" kern="100">
                          <a:solidFill>
                            <a:schemeClr val="tx1"/>
                          </a:solidFill>
                          <a:effectLst/>
                        </a:rPr>
                        <a:t>诗句理解及人物形象，表达技巧（铺垫）</a:t>
                      </a:r>
                      <a:endParaRPr lang="zh-CN" sz="240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r>
              <a:tr h="429496">
                <a:tc vMerge="1">
                  <a:txBody>
                    <a:bodyPr vert="horz" wrap="square"/>
                    <a:lstStyle/>
                    <a:p/>
                  </a:txBody>
                  <a:tcPr/>
                </a:tc>
                <a:tc>
                  <a:txBody>
                    <a:bodyPr vert="horz" wrap="square"/>
                    <a:lstStyle/>
                    <a:p>
                      <a:pPr algn="ctr">
                        <a:spcAft>
                          <a:spcPct val="0"/>
                        </a:spcAft>
                      </a:pPr>
                      <a:r>
                        <a:rPr lang="en-US" sz="2000" kern="100">
                          <a:effectLst/>
                        </a:rPr>
                        <a:t>3</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l">
                        <a:spcAft>
                          <a:spcPct val="0"/>
                        </a:spcAft>
                      </a:pPr>
                      <a:r>
                        <a:rPr lang="zh-CN" sz="2400" kern="100">
                          <a:solidFill>
                            <a:schemeClr val="tx1"/>
                          </a:solidFill>
                          <a:effectLst/>
                        </a:rPr>
                        <a:t>语言（炼字），比较阅读（思想内容和观点态度）</a:t>
                      </a:r>
                      <a:endParaRPr lang="zh-CN" sz="240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r>
              <a:tr h="429496">
                <a:tc rowSpan="3">
                  <a:txBody>
                    <a:bodyPr vert="horz" wrap="square"/>
                    <a:lstStyle/>
                    <a:p>
                      <a:pPr algn="ctr">
                        <a:spcAft>
                          <a:spcPct val="0"/>
                        </a:spcAft>
                      </a:pPr>
                      <a:r>
                        <a:rPr lang="en-US" sz="2000" kern="100">
                          <a:effectLst/>
                        </a:rPr>
                        <a:t> </a:t>
                      </a:r>
                      <a:endParaRPr lang="zh-CN" sz="2000" kern="100">
                        <a:effectLst/>
                      </a:endParaRPr>
                    </a:p>
                    <a:p>
                      <a:pPr algn="ctr">
                        <a:spcAft>
                          <a:spcPct val="0"/>
                        </a:spcAft>
                      </a:pPr>
                      <a:r>
                        <a:rPr lang="en-US" sz="2000" kern="100">
                          <a:effectLst/>
                        </a:rPr>
                        <a:t>2017</a:t>
                      </a:r>
                      <a:r>
                        <a:rPr lang="zh-CN" sz="2000" kern="100">
                          <a:effectLst/>
                        </a:rPr>
                        <a:t>年</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ctr">
                        <a:spcAft>
                          <a:spcPct val="0"/>
                        </a:spcAft>
                      </a:pPr>
                      <a:r>
                        <a:rPr lang="en-US" sz="2000" kern="100">
                          <a:effectLst/>
                        </a:rPr>
                        <a:t>1</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l">
                        <a:spcAft>
                          <a:spcPct val="0"/>
                        </a:spcAft>
                      </a:pPr>
                      <a:r>
                        <a:rPr lang="zh-CN" sz="2400" kern="100">
                          <a:solidFill>
                            <a:schemeClr val="tx1"/>
                          </a:solidFill>
                          <a:effectLst/>
                        </a:rPr>
                        <a:t>诗句内容理解及表达技巧，语言（炼句）</a:t>
                      </a:r>
                      <a:endParaRPr lang="zh-CN" sz="240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r>
              <a:tr h="429496">
                <a:tc vMerge="1">
                  <a:txBody>
                    <a:bodyPr vert="horz" wrap="square"/>
                    <a:lstStyle/>
                    <a:p/>
                  </a:txBody>
                  <a:tcPr/>
                </a:tc>
                <a:tc>
                  <a:txBody>
                    <a:bodyPr vert="horz" wrap="square"/>
                    <a:lstStyle/>
                    <a:p>
                      <a:pPr algn="ctr">
                        <a:spcAft>
                          <a:spcPct val="0"/>
                        </a:spcAft>
                      </a:pPr>
                      <a:r>
                        <a:rPr lang="en-US" sz="2000" kern="100">
                          <a:effectLst/>
                        </a:rPr>
                        <a:t>2</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l">
                        <a:spcAft>
                          <a:spcPct val="0"/>
                        </a:spcAft>
                      </a:pPr>
                      <a:r>
                        <a:rPr lang="zh-CN" sz="2400" kern="100">
                          <a:solidFill>
                            <a:schemeClr val="tx1"/>
                          </a:solidFill>
                          <a:effectLst/>
                        </a:rPr>
                        <a:t>表达技巧（典故），人物形象（性格特点）</a:t>
                      </a:r>
                      <a:endParaRPr lang="zh-CN" sz="240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r>
              <a:tr h="429496">
                <a:tc vMerge="1">
                  <a:txBody>
                    <a:bodyPr vert="horz" wrap="square"/>
                    <a:lstStyle/>
                    <a:p/>
                  </a:txBody>
                  <a:tcPr/>
                </a:tc>
                <a:tc>
                  <a:txBody>
                    <a:bodyPr vert="horz" wrap="square"/>
                    <a:lstStyle/>
                    <a:p>
                      <a:pPr algn="ctr">
                        <a:spcAft>
                          <a:spcPct val="0"/>
                        </a:spcAft>
                      </a:pPr>
                      <a:r>
                        <a:rPr lang="en-US" sz="2000" kern="100">
                          <a:effectLst/>
                        </a:rPr>
                        <a:t>3</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l">
                        <a:spcAft>
                          <a:spcPct val="0"/>
                        </a:spcAft>
                      </a:pPr>
                      <a:r>
                        <a:rPr lang="zh-CN" sz="2400" kern="100">
                          <a:solidFill>
                            <a:schemeClr val="tx1"/>
                          </a:solidFill>
                          <a:effectLst/>
                        </a:rPr>
                        <a:t>表达技巧（典故），人物形象（性格特点）</a:t>
                      </a:r>
                      <a:endParaRPr lang="zh-CN" sz="240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r>
              <a:tr h="429496">
                <a:tc rowSpan="3">
                  <a:txBody>
                    <a:bodyPr vert="horz" wrap="square"/>
                    <a:lstStyle/>
                    <a:p>
                      <a:pPr algn="ctr">
                        <a:spcAft>
                          <a:spcPct val="0"/>
                        </a:spcAft>
                      </a:pPr>
                      <a:r>
                        <a:rPr lang="en-US" sz="2000" kern="100">
                          <a:effectLst/>
                        </a:rPr>
                        <a:t> </a:t>
                      </a:r>
                      <a:endParaRPr lang="zh-CN" sz="2000" kern="100">
                        <a:effectLst/>
                      </a:endParaRPr>
                    </a:p>
                    <a:p>
                      <a:pPr algn="ctr">
                        <a:spcAft>
                          <a:spcPct val="0"/>
                        </a:spcAft>
                      </a:pPr>
                      <a:r>
                        <a:rPr lang="en-US" sz="2000" kern="100">
                          <a:effectLst/>
                        </a:rPr>
                        <a:t>2018</a:t>
                      </a:r>
                      <a:r>
                        <a:rPr lang="zh-CN" sz="2000" kern="100">
                          <a:effectLst/>
                        </a:rPr>
                        <a:t>年</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ctr">
                        <a:spcAft>
                          <a:spcPct val="0"/>
                        </a:spcAft>
                      </a:pPr>
                      <a:r>
                        <a:rPr lang="en-US" sz="2000" kern="100">
                          <a:effectLst/>
                        </a:rPr>
                        <a:t>1</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l">
                        <a:spcAft>
                          <a:spcPct val="0"/>
                        </a:spcAft>
                      </a:pPr>
                      <a:r>
                        <a:rPr lang="zh-CN" sz="2400" kern="100">
                          <a:solidFill>
                            <a:schemeClr val="tx1"/>
                          </a:solidFill>
                          <a:effectLst/>
                        </a:rPr>
                        <a:t>内容理解、表达技巧（篇章结构），人生态度</a:t>
                      </a:r>
                      <a:endParaRPr lang="zh-CN" sz="240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r>
              <a:tr h="429496">
                <a:tc vMerge="1">
                  <a:txBody>
                    <a:bodyPr vert="horz" wrap="square"/>
                    <a:lstStyle/>
                    <a:p/>
                  </a:txBody>
                  <a:tcPr/>
                </a:tc>
                <a:tc>
                  <a:txBody>
                    <a:bodyPr vert="horz" wrap="square"/>
                    <a:lstStyle/>
                    <a:p>
                      <a:pPr algn="ctr">
                        <a:spcAft>
                          <a:spcPct val="0"/>
                        </a:spcAft>
                      </a:pPr>
                      <a:r>
                        <a:rPr lang="en-US" sz="2000" kern="100">
                          <a:effectLst/>
                        </a:rPr>
                        <a:t>2</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l">
                        <a:spcAft>
                          <a:spcPct val="0"/>
                        </a:spcAft>
                      </a:pPr>
                      <a:r>
                        <a:rPr lang="zh-CN" sz="2400" kern="100">
                          <a:solidFill>
                            <a:schemeClr val="tx1"/>
                          </a:solidFill>
                          <a:effectLst/>
                        </a:rPr>
                        <a:t>内容概括、表达技巧（想象、间接抒情），意象作用</a:t>
                      </a:r>
                      <a:endParaRPr lang="zh-CN" sz="240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r>
              <a:tr h="429496">
                <a:tc vMerge="1">
                  <a:txBody>
                    <a:bodyPr vert="horz" wrap="square"/>
                    <a:lstStyle/>
                    <a:p/>
                  </a:txBody>
                  <a:tcPr/>
                </a:tc>
                <a:tc>
                  <a:txBody>
                    <a:bodyPr vert="horz" wrap="square"/>
                    <a:lstStyle/>
                    <a:p>
                      <a:pPr algn="ctr">
                        <a:spcAft>
                          <a:spcPct val="0"/>
                        </a:spcAft>
                      </a:pPr>
                      <a:r>
                        <a:rPr lang="en-US" sz="2000" kern="100">
                          <a:effectLst/>
                        </a:rPr>
                        <a:t>3</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l">
                        <a:spcAft>
                          <a:spcPct val="0"/>
                        </a:spcAft>
                      </a:pPr>
                      <a:r>
                        <a:rPr lang="zh-CN" sz="2400" kern="100">
                          <a:solidFill>
                            <a:schemeClr val="tx1"/>
                          </a:solidFill>
                          <a:effectLst/>
                        </a:rPr>
                        <a:t>结构篇章、内容理解、语言风格，思想内容和观点态度</a:t>
                      </a:r>
                      <a:endParaRPr lang="zh-CN" sz="240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r>
              <a:tr h="429496">
                <a:tc rowSpan="3">
                  <a:txBody>
                    <a:bodyPr vert="horz" wrap="square"/>
                    <a:lstStyle/>
                    <a:p>
                      <a:pPr algn="ctr">
                        <a:spcAft>
                          <a:spcPct val="0"/>
                        </a:spcAft>
                      </a:pPr>
                      <a:r>
                        <a:rPr lang="en-US" sz="2000" kern="100">
                          <a:effectLst/>
                        </a:rPr>
                        <a:t> </a:t>
                      </a:r>
                      <a:endParaRPr lang="zh-CN" sz="2000" kern="100">
                        <a:effectLst/>
                      </a:endParaRPr>
                    </a:p>
                    <a:p>
                      <a:pPr algn="ctr">
                        <a:spcAft>
                          <a:spcPct val="0"/>
                        </a:spcAft>
                      </a:pPr>
                      <a:r>
                        <a:rPr lang="en-US" sz="2000" kern="100">
                          <a:effectLst/>
                        </a:rPr>
                        <a:t>2019</a:t>
                      </a:r>
                      <a:r>
                        <a:rPr lang="zh-CN" sz="2000" kern="100">
                          <a:effectLst/>
                        </a:rPr>
                        <a:t>年</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ctr">
                        <a:spcAft>
                          <a:spcPct val="0"/>
                        </a:spcAft>
                      </a:pPr>
                      <a:r>
                        <a:rPr lang="en-US" sz="2000" kern="100">
                          <a:effectLst/>
                        </a:rPr>
                        <a:t>1</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l">
                        <a:spcAft>
                          <a:spcPct val="0"/>
                        </a:spcAft>
                      </a:pPr>
                      <a:r>
                        <a:rPr lang="zh-CN" sz="2400" kern="100">
                          <a:solidFill>
                            <a:schemeClr val="tx1"/>
                          </a:solidFill>
                          <a:effectLst/>
                        </a:rPr>
                        <a:t>内容理解（画作内容、诗句内容）、表达技巧（写景抒情）、语言风格</a:t>
                      </a:r>
                      <a:endParaRPr lang="zh-CN" sz="240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r>
              <a:tr h="429496">
                <a:tc vMerge="1">
                  <a:txBody>
                    <a:bodyPr vert="horz" wrap="square"/>
                    <a:lstStyle/>
                    <a:p/>
                  </a:txBody>
                  <a:tcPr/>
                </a:tc>
                <a:tc>
                  <a:txBody>
                    <a:bodyPr vert="horz" wrap="square"/>
                    <a:lstStyle/>
                    <a:p>
                      <a:pPr algn="ctr">
                        <a:spcAft>
                          <a:spcPct val="0"/>
                        </a:spcAft>
                      </a:pPr>
                      <a:r>
                        <a:rPr lang="en-US" sz="2000" kern="100">
                          <a:effectLst/>
                        </a:rPr>
                        <a:t>2</a:t>
                      </a:r>
                      <a:endParaRPr lang="zh-CN" sz="2000" kern="100">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c>
                  <a:txBody>
                    <a:bodyPr vert="horz" wrap="square"/>
                    <a:lstStyle/>
                    <a:p>
                      <a:pPr algn="l">
                        <a:spcAft>
                          <a:spcPct val="0"/>
                        </a:spcAft>
                      </a:pPr>
                      <a:r>
                        <a:rPr lang="zh-CN" sz="2400" kern="100">
                          <a:solidFill>
                            <a:schemeClr val="tx1"/>
                          </a:solidFill>
                          <a:effectLst/>
                        </a:rPr>
                        <a:t>内容概括、重要词语（典故），情感态度、表达技巧（对比）</a:t>
                      </a:r>
                      <a:endParaRPr lang="zh-CN" sz="2400" kern="100">
                        <a:solidFill>
                          <a:schemeClr val="tx1"/>
                        </a:solidFill>
                        <a:effectLst/>
                        <a:latin typeface="Calibri" panose="020f0502020204030204" pitchFamily="34" charset="0"/>
                        <a:ea typeface="宋体" pitchFamily="2" charset="-122"/>
                        <a:cs typeface="Times New Roman" panose="02020603050405020304" pitchFamily="18" charset="0"/>
                      </a:endParaRPr>
                    </a:p>
                  </a:txBody>
                  <a:tcPr marL="50504" marR="50504" marT="33860" marB="33860">
                    <a:blipFill>
                      <a:blip r:embed="rId2"/>
                      <a:tile tx="0" ty="0" sx="100000" sy="100000" flip="none" algn="tl"/>
                    </a:blipFill>
                  </a:tcPr>
                </a:tc>
              </a:tr>
              <a:tr h="429496">
                <a:tc vMerge="1">
                  <a:txBody>
                    <a:bodyPr vert="horz" wrap="square"/>
                    <a:lstStyle/>
                    <a:p/>
                  </a:txBody>
                  <a:tcPr/>
                </a:tc>
                <a:tc>
                  <a:txBody>
                    <a:bodyPr vert="horz" wrap="square"/>
                    <a:lstStyle/>
                    <a:p>
                      <a:pPr algn="ctr">
                        <a:spcAft>
                          <a:spcPct val="0"/>
                        </a:spcAft>
                      </a:pPr>
                      <a:r>
                        <a:rPr lang="en-US" sz="2000" kern="100">
                          <a:effectLst/>
                        </a:rPr>
                        <a:t>3</a:t>
                      </a:r>
                      <a:endParaRPr lang="zh-CN" sz="2000" kern="100">
                        <a:effectLst/>
                        <a:latin typeface="Calibri" panose="020f0502020204030204" pitchFamily="34" charset="0"/>
                        <a:ea typeface="宋体" pitchFamily="2" charset="-122"/>
                        <a:cs typeface="Times New Roman" pitchFamily="18" charset="0"/>
                      </a:endParaRPr>
                    </a:p>
                  </a:txBody>
                  <a:tcPr marL="50504" marR="50504" marT="33860" marB="33860">
                    <a:blipFill>
                      <a:blip r:embed="rId2"/>
                      <a:tile tx="0" ty="0" sx="100000" sy="100000" flip="none" algn="tl"/>
                    </a:blipFill>
                  </a:tcPr>
                </a:tc>
                <a:tc>
                  <a:txBody>
                    <a:bodyPr vert="horz" wrap="square"/>
                    <a:lstStyle/>
                    <a:p>
                      <a:pPr algn="l">
                        <a:spcAft>
                          <a:spcPct val="0"/>
                        </a:spcAft>
                      </a:pPr>
                      <a:r>
                        <a:rPr lang="zh-CN" sz="2400" kern="100">
                          <a:solidFill>
                            <a:schemeClr val="tx1"/>
                          </a:solidFill>
                          <a:effectLst/>
                        </a:rPr>
                        <a:t>意象意境、内容理解、描写手法，思想内容和观点态度</a:t>
                      </a:r>
                      <a:endParaRPr lang="zh-CN" sz="2400" kern="100">
                        <a:solidFill>
                          <a:schemeClr val="tx1"/>
                        </a:solidFill>
                        <a:effectLst/>
                        <a:latin typeface="Calibri" panose="020f0502020204030204" pitchFamily="34" charset="0"/>
                        <a:ea typeface="宋体" pitchFamily="2" charset="-122"/>
                        <a:cs typeface="Times New Roman" pitchFamily="18" charset="0"/>
                      </a:endParaRPr>
                    </a:p>
                  </a:txBody>
                  <a:tcPr marL="50504" marR="50504" marT="33860" marB="33860">
                    <a:blipFill>
                      <a:blip r:embed="rId2"/>
                      <a:tile tx="0" ty="0" sx="100000" sy="100000" flip="none" algn="tl"/>
                    </a:blipFill>
                  </a:tcPr>
                </a:tc>
              </a:tr>
            </a:tbl>
          </a:graphicData>
        </a:graphic>
      </p:graphicFrame>
    </p:spTree>
  </p:cSld>
  <p:clrMapOvr>
    <a:masterClrMapping/>
  </p:clrMapOvr>
  <mc:AlternateContent>
    <mc:Choice xmlns:p14="http://schemas.microsoft.com/office/powerpoint/2010/main" Requires="p14">
      <p:transition spd="slow" p14:dur="1500">
        <p:wipe/>
      </p:transition>
    </mc:Choice>
    <mc:Fallback>
      <p:transition spd="slow">
        <p:wip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任意多边形 6"/>
          <p:cNvSpPr/>
          <p:nvPr/>
        </p:nvSpPr>
        <p:spPr>
          <a:xfrm rot="10800000">
            <a:off x="11266026" y="2539539"/>
            <a:ext cx="925974" cy="1851948"/>
          </a:xfrm>
          <a:custGeom>
            <a:gdLst>
              <a:gd name="connsiteX0" fmla="*/ 0 w 925974"/>
              <a:gd name="connsiteY0" fmla="*/ 0 h 1851948"/>
              <a:gd name="connsiteX1" fmla="*/ 925974 w 925974"/>
              <a:gd name="connsiteY1" fmla="*/ 925974 h 1851948"/>
              <a:gd name="connsiteX2" fmla="*/ 0 w 925974"/>
              <a:gd name="connsiteY2" fmla="*/ 1851948 h 1851948"/>
            </a:gdLst>
            <a:cxnLst>
              <a:cxn ang="0">
                <a:pos x="connsiteX0" y="connsiteY0"/>
              </a:cxn>
              <a:cxn ang="0">
                <a:pos x="connsiteX1" y="connsiteY1"/>
              </a:cxn>
              <a:cxn ang="0">
                <a:pos x="connsiteX2" y="connsiteY2"/>
              </a:cxn>
            </a:cxnLst>
            <a:rect l="l" t="t" r="r" b="b"/>
            <a:pathLst>
              <a:path w="925973" h="1851947">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4052820" y="4391487"/>
            <a:ext cx="18382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a:xfrm>
            <a:off x="0" y="2539539"/>
            <a:ext cx="925974" cy="1851948"/>
          </a:xfrm>
          <a:custGeom>
            <a:gdLst>
              <a:gd name="connsiteX0" fmla="*/ 0 w 925974"/>
              <a:gd name="connsiteY0" fmla="*/ 0 h 1851948"/>
              <a:gd name="connsiteX1" fmla="*/ 925974 w 925974"/>
              <a:gd name="connsiteY1" fmla="*/ 925974 h 1851948"/>
              <a:gd name="connsiteX2" fmla="*/ 0 w 925974"/>
              <a:gd name="connsiteY2" fmla="*/ 1851948 h 1851948"/>
            </a:gdLst>
            <a:cxnLst>
              <a:cxn ang="0">
                <a:pos x="connsiteX0" y="connsiteY0"/>
              </a:cxn>
              <a:cxn ang="0">
                <a:pos x="connsiteX1" y="connsiteY1"/>
              </a:cxn>
              <a:cxn ang="0">
                <a:pos x="connsiteX2" y="connsiteY2"/>
              </a:cxn>
            </a:cxnLst>
            <a:rect l="l" t="t" r="r" b="b"/>
            <a:pathLst>
              <a:path w="925973" h="1851947">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3" name="Picture 1"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57200"/>
            <a:ext cx="19050" cy="190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rot="10800000" flipV="1">
            <a:off x="5534712" y="4124850"/>
            <a:ext cx="5303520" cy="1546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lvl="0" eaLnBrk="0" fontAlgn="base" hangingPunct="0">
              <a:spcBef>
                <a:spcPct val="0"/>
              </a:spcBef>
              <a:spcAft>
                <a:spcPct val="0"/>
              </a:spcAft>
            </a:pPr>
            <a:r>
              <a:rPr kumimoji="0" lang="zh-CN" altLang="en-US" sz="200" b="0" i="0" u="none" strike="noStrike" cap="none" normalizeH="0" baseline="0" smtClean="0">
                <a:ln>
                  <a:noFill/>
                </a:ln>
                <a:solidFill>
                  <a:srgbClr val="FFFFFF"/>
                </a:solidFill>
                <a:effectLst/>
                <a:latin typeface="楷体" panose="02010609060101010101" pitchFamily="49" charset="-122"/>
                <a:ea typeface="楷体" panose="02010609060101010101" pitchFamily="49" charset="-122"/>
                <a:cs typeface="Times New Roman" panose="02020603050405020304" pitchFamily="18" charset="0"/>
              </a:rPr>
              <a:t>学</a:t>
            </a:r>
            <a:r>
              <a:rPr kumimoji="0" lang="en-US" altLang="zh-CN" sz="200" b="0" i="0" u="none" strike="noStrike" cap="none" normalizeH="0" baseline="0" smtClean="0">
                <a:ln>
                  <a:noFill/>
                </a:ln>
                <a:solidFill>
                  <a:srgbClr val="FFFFFF"/>
                </a:solidFill>
                <a:effectLst/>
                <a:latin typeface="楷体" panose="02010609060101010101" pitchFamily="49" charset="-122"/>
                <a:ea typeface="楷体" panose="02010609060101010101" pitchFamily="49" charset="-122"/>
                <a:cs typeface="Times New Roman" panose="02020603050405020304" pitchFamily="18" charset="0"/>
              </a:rPr>
              <a:t>_</a:t>
            </a:r>
            <a:r>
              <a:rPr kumimoji="0" lang="zh-CN" altLang="en-US" sz="200" b="0" i="0" u="none" strike="noStrike" cap="none" normalizeH="0" baseline="0" smtClean="0">
                <a:ln>
                  <a:noFill/>
                </a:ln>
                <a:solidFill>
                  <a:srgbClr val="FFFFFF"/>
                </a:solidFill>
                <a:effectLst/>
                <a:latin typeface="楷体" panose="02010609060101010101" pitchFamily="49" charset="-122"/>
                <a:ea typeface="楷体" panose="02010609060101010101" pitchFamily="49" charset="-122"/>
                <a:cs typeface="Times New Roman" panose="02020603050405020304" pitchFamily="18" charset="0"/>
              </a:rPr>
              <a:t>科</a:t>
            </a:r>
            <a:r>
              <a:rPr kumimoji="0" lang="en-US" altLang="zh-CN" sz="200" b="0" i="0" u="none" strike="noStrike" cap="none" normalizeH="0" baseline="0" smtClean="0">
                <a:ln>
                  <a:noFill/>
                </a:ln>
                <a:solidFill>
                  <a:srgbClr val="FFFFFF"/>
                </a:solidFill>
                <a:effectLst/>
                <a:latin typeface="楷体" panose="02010609060101010101" pitchFamily="49" charset="-122"/>
                <a:ea typeface="楷体" panose="02010609060101010101" pitchFamily="49" charset="-122"/>
                <a:cs typeface="Times New Roman" panose="02020603050405020304" pitchFamily="18" charset="0"/>
              </a:rPr>
              <a:t>_</a:t>
            </a:r>
            <a:r>
              <a:rPr kumimoji="0" lang="zh-CN" altLang="en-US" sz="200" b="0" i="0" u="none" strike="noStrike" cap="none" normalizeH="0" baseline="0" smtClean="0">
                <a:ln>
                  <a:noFill/>
                </a:ln>
                <a:solidFill>
                  <a:srgbClr val="FFFFFF"/>
                </a:solidFill>
                <a:effectLst/>
                <a:latin typeface="楷体" panose="02010609060101010101" pitchFamily="49" charset="-122"/>
                <a:ea typeface="楷体" panose="02010609060101010101" pitchFamily="49" charset="-122"/>
                <a:cs typeface="Times New Roman" panose="02020603050405020304" pitchFamily="18" charset="0"/>
              </a:rPr>
              <a:t>网</a:t>
            </a:r>
            <a:r>
              <a:rPr kumimoji="0" lang="en-US" altLang="zh-CN" sz="200" b="0" i="0" u="none" strike="noStrike" cap="none" normalizeH="0" baseline="0" smtClean="0">
                <a:ln>
                  <a:noFill/>
                </a:ln>
                <a:solidFill>
                  <a:srgbClr val="FFFFFF"/>
                </a:solidFill>
                <a:effectLst/>
                <a:latin typeface="楷体" panose="02010609060101010101" pitchFamily="49" charset="-122"/>
                <a:ea typeface="楷体" panose="02010609060101010101" pitchFamily="49" charset="-122"/>
                <a:cs typeface="Times New Roman" panose="02020603050405020304" pitchFamily="18" charset="0"/>
              </a:rPr>
              <a:t>Z_X_X_K]</a:t>
            </a:r>
            <a:endParaRPr kumimoji="0" lang="en-US" altLang="zh-CN" sz="2400" b="0" i="0" u="none" strike="noStrike" cap="none" normalizeH="0" baseline="0" smtClean="0">
              <a:ln>
                <a:noFill/>
              </a:ln>
              <a:solidFill>
                <a:schemeClr val="tx1"/>
              </a:solidFill>
              <a:effectLst/>
            </a:endParaRPr>
          </a:p>
          <a:p>
            <a:pPr marL="0" marR="0" lvl="0" indent="0" algn="l" defTabSz="914400" rtl="0" eaLnBrk="0" fontAlgn="base" latinLnBrk="0" hangingPunct="0">
              <a:lnSpc>
                <a:spcPts val="3700"/>
              </a:lnSpc>
              <a:spcBef>
                <a:spcPct val="0"/>
              </a:spcBef>
              <a:spcAft>
                <a:spcPct val="0"/>
              </a:spcAft>
              <a:buClrTx/>
              <a:buSzTx/>
              <a:buFontTx/>
              <a:buNone/>
            </a:pPr>
            <a:r>
              <a:rPr kumimoji="0" lang="zh-CN" altLang="en-US" sz="2000" b="1" i="0" u="none" strike="noStrike" cap="none" normalizeH="0" baseline="0" smtClean="0">
                <a:ln>
                  <a:noFill/>
                </a:ln>
                <a:effectLst/>
                <a:latin typeface="楷体" panose="02010609060101010101" pitchFamily="49" charset="-122"/>
                <a:ea typeface="楷体" panose="02010609060101010101" pitchFamily="49" charset="-122"/>
                <a:cs typeface="Times New Roman" panose="02020603050405020304" pitchFamily="18" charset="0"/>
              </a:rPr>
              <a:t>下列对这首诗的理解和赏析，不正确的一项是</a:t>
            </a:r>
            <a:r>
              <a:rPr kumimoji="0" lang="en-US" altLang="zh-CN" sz="2000" b="1" i="0" u="none" strike="noStrike" cap="none" normalizeH="0" baseline="0" smtClean="0">
                <a:ln>
                  <a:noFill/>
                </a:ln>
                <a:effectLst/>
                <a:latin typeface="楷体" panose="02010609060101010101" pitchFamily="49" charset="-122"/>
                <a:ea typeface="楷体" panose="02010609060101010101" pitchFamily="49" charset="-122"/>
                <a:cs typeface="Times New Roman" panose="02020603050405020304" pitchFamily="18" charset="0"/>
              </a:rPr>
              <a:t>B</a:t>
            </a:r>
            <a:r>
              <a:rPr kumimoji="0" lang="zh-CN" altLang="en-US" sz="2000" b="1" i="0" u="none" strike="noStrike" cap="none" normalizeH="0" baseline="0" smtClean="0">
                <a:ln>
                  <a:noFill/>
                </a:ln>
                <a:effectLst/>
                <a:latin typeface="楷体" panose="02010609060101010101" pitchFamily="49" charset="-122"/>
                <a:ea typeface="楷体" panose="02010609060101010101" pitchFamily="49" charset="-122"/>
                <a:cs typeface="Times New Roman" panose="02020603050405020304" pitchFamily="18" charset="0"/>
              </a:rPr>
              <a:t>．首联运用拟人的手法，写泰山上涌起山峰一样的云层；无边无际，遮满天空。</a:t>
            </a:r>
            <a:endParaRPr kumimoji="0" lang="zh-CN" altLang="en-US" sz="2800" b="1" i="0" u="none" strike="noStrike" cap="none" normalizeH="0" baseline="0" smtClean="0">
              <a:ln>
                <a:noFill/>
              </a:ln>
              <a:effectLst/>
              <a:latin typeface="楷体" pitchFamily="49" charset="-122"/>
              <a:ea typeface="楷体" pitchFamily="49" charset="-122"/>
            </a:endParaRPr>
          </a:p>
        </p:txBody>
      </p:sp>
      <p:sp>
        <p:nvSpPr>
          <p:cNvPr id="8" name="矩形 7"/>
          <p:cNvSpPr/>
          <p:nvPr/>
        </p:nvSpPr>
        <p:spPr>
          <a:xfrm>
            <a:off x="295423" y="721767"/>
            <a:ext cx="5167830" cy="4708981"/>
          </a:xfrm>
          <a:prstGeom prst="rect">
            <a:avLst/>
          </a:prstGeom>
        </p:spPr>
        <p:txBody>
          <a:bodyPr wrap="square">
            <a:spAutoFit/>
          </a:bodyPr>
          <a:lstStyle/>
          <a:p>
            <a:pPr algn="ctr">
              <a:lnSpc>
                <a:spcPct val="150000"/>
              </a:lnSpc>
              <a:spcAft>
                <a:spcPct val="0"/>
              </a:spcAft>
            </a:pPr>
            <a:r>
              <a:rPr lang="zh-CN" altLang="zh-CN" sz="3600" b="1" kern="100" smtClean="0">
                <a:solidFill>
                  <a:srgbClr val="C00000"/>
                </a:solidFill>
                <a:latin typeface="Calibri" panose="020f0502020204030204" pitchFamily="34" charset="0"/>
              </a:rPr>
              <a:t>对</a:t>
            </a:r>
            <a:r>
              <a:rPr lang="zh-CN" altLang="zh-CN" sz="3600" b="1" kern="100">
                <a:solidFill>
                  <a:srgbClr val="C00000"/>
                </a:solidFill>
                <a:latin typeface="Calibri" panose="020f0502020204030204" pitchFamily="34" charset="0"/>
              </a:rPr>
              <a:t>雨书怀走邀许主簿</a:t>
            </a:r>
            <a:endParaRPr lang="zh-CN" altLang="zh-CN" sz="2800" b="1" kern="100">
              <a:solidFill>
                <a:srgbClr val="C00000"/>
              </a:solidFill>
              <a:latin typeface="Times New Roman" pitchFamily="18" charset="0"/>
            </a:endParaRPr>
          </a:p>
          <a:p>
            <a:pPr algn="ctr">
              <a:lnSpc>
                <a:spcPct val="150000"/>
              </a:lnSpc>
              <a:spcAft>
                <a:spcPct val="0"/>
              </a:spcAft>
            </a:pPr>
            <a:r>
              <a:rPr lang="zh-CN" altLang="zh-CN" sz="2800" b="1" kern="100">
                <a:solidFill>
                  <a:srgbClr val="C00000"/>
                </a:solidFill>
                <a:latin typeface="Times New Roman" pitchFamily="18" charset="0"/>
                <a:ea typeface="仿宋" panose="02010609060101010101" pitchFamily="49" charset="-122"/>
                <a:cs typeface="仿宋" panose="02010609060101010101" pitchFamily="49" charset="-122"/>
              </a:rPr>
              <a:t>杜甫</a:t>
            </a:r>
            <a:endParaRPr lang="zh-CN" altLang="zh-CN" sz="2800" b="1" kern="100">
              <a:solidFill>
                <a:srgbClr val="C00000"/>
              </a:solidFill>
              <a:latin typeface="Times New Roman" pitchFamily="18" charset="0"/>
            </a:endParaRPr>
          </a:p>
          <a:p>
            <a:pPr algn="ctr">
              <a:lnSpc>
                <a:spcPct val="150000"/>
              </a:lnSpc>
              <a:spcAft>
                <a:spcPct val="0"/>
              </a:spcAft>
            </a:pPr>
            <a:r>
              <a:rPr lang="zh-CN" altLang="zh-CN" sz="2800" b="1" kern="100">
                <a:solidFill>
                  <a:srgbClr val="C00000"/>
                </a:solidFill>
                <a:latin typeface="Times New Roman" pitchFamily="18" charset="0"/>
                <a:ea typeface="楷体" panose="02010609060101010101" pitchFamily="49" charset="-122"/>
              </a:rPr>
              <a:t>东岳云峰起，溶溶满太虚①</a:t>
            </a:r>
            <a:r>
              <a:rPr lang="zh-CN" altLang="zh-CN" sz="2800" b="1" kern="100" smtClean="0">
                <a:solidFill>
                  <a:srgbClr val="C00000"/>
                </a:solidFill>
                <a:latin typeface="Times New Roman" pitchFamily="18" charset="0"/>
                <a:ea typeface="楷体" panose="02010609060101010101" pitchFamily="49" charset="-122"/>
              </a:rPr>
              <a:t>。</a:t>
            </a:r>
            <a:endParaRPr lang="en-US" altLang="zh-CN" sz="2800" b="1" kern="100">
              <a:solidFill>
                <a:srgbClr val="C00000"/>
              </a:solidFill>
              <a:latin typeface="Times New Roman" pitchFamily="18" charset="0"/>
            </a:endParaRPr>
          </a:p>
          <a:p>
            <a:pPr algn="ctr">
              <a:lnSpc>
                <a:spcPct val="150000"/>
              </a:lnSpc>
              <a:spcAft>
                <a:spcPct val="0"/>
              </a:spcAft>
            </a:pPr>
            <a:r>
              <a:rPr lang="zh-CN" altLang="zh-CN" sz="2800" b="1" kern="100" smtClean="0">
                <a:solidFill>
                  <a:srgbClr val="C00000"/>
                </a:solidFill>
                <a:latin typeface="Times New Roman" pitchFamily="18" charset="0"/>
                <a:ea typeface="楷体" panose="02010609060101010101" pitchFamily="49" charset="-122"/>
              </a:rPr>
              <a:t>震</a:t>
            </a:r>
            <a:r>
              <a:rPr lang="zh-CN" altLang="zh-CN" sz="2800" b="1" kern="100">
                <a:solidFill>
                  <a:srgbClr val="C00000"/>
                </a:solidFill>
                <a:latin typeface="Times New Roman" pitchFamily="18" charset="0"/>
                <a:ea typeface="楷体" panose="02010609060101010101" pitchFamily="49" charset="-122"/>
              </a:rPr>
              <a:t>雷翻幕燕，骤雨落河鱼。</a:t>
            </a:r>
            <a:endParaRPr lang="zh-CN" altLang="zh-CN" sz="2800" b="1" kern="100">
              <a:solidFill>
                <a:srgbClr val="C00000"/>
              </a:solidFill>
              <a:latin typeface="Times New Roman" pitchFamily="18" charset="0"/>
            </a:endParaRPr>
          </a:p>
          <a:p>
            <a:pPr algn="ctr">
              <a:lnSpc>
                <a:spcPct val="150000"/>
              </a:lnSpc>
              <a:spcAft>
                <a:spcPct val="0"/>
              </a:spcAft>
            </a:pPr>
            <a:r>
              <a:rPr lang="zh-CN" altLang="zh-CN" sz="2800" b="1" kern="100">
                <a:solidFill>
                  <a:srgbClr val="C00000"/>
                </a:solidFill>
                <a:latin typeface="Times New Roman" pitchFamily="18" charset="0"/>
                <a:ea typeface="楷体" panose="02010609060101010101" pitchFamily="49" charset="-122"/>
              </a:rPr>
              <a:t>座对贤人酒②，门听长者车。</a:t>
            </a:r>
            <a:endParaRPr lang="zh-CN" altLang="zh-CN" sz="2800" b="1" kern="100">
              <a:solidFill>
                <a:srgbClr val="C00000"/>
              </a:solidFill>
              <a:latin typeface="Times New Roman" pitchFamily="18" charset="0"/>
            </a:endParaRPr>
          </a:p>
          <a:p>
            <a:pPr algn="ctr">
              <a:lnSpc>
                <a:spcPct val="150000"/>
              </a:lnSpc>
              <a:spcAft>
                <a:spcPct val="0"/>
              </a:spcAft>
            </a:pPr>
            <a:r>
              <a:rPr lang="zh-CN" altLang="zh-CN" sz="2800" b="1" kern="100">
                <a:solidFill>
                  <a:srgbClr val="C00000"/>
                </a:solidFill>
                <a:latin typeface="Times New Roman" pitchFamily="18" charset="0"/>
                <a:ea typeface="楷体" panose="02010609060101010101" pitchFamily="49" charset="-122"/>
              </a:rPr>
              <a:t>相邀愧泥泞，骑马到阶除③。</a:t>
            </a:r>
            <a:endParaRPr lang="zh-CN" altLang="zh-CN" sz="2800" b="1" kern="100">
              <a:solidFill>
                <a:srgbClr val="C00000"/>
              </a:solidFill>
              <a:latin typeface="Times New Roman" pitchFamily="18" charset="0"/>
            </a:endParaRPr>
          </a:p>
          <a:p>
            <a:r>
              <a:rPr lang="zh-CN" altLang="zh-CN" kern="100">
                <a:latin typeface="楷体" panose="02010609060101010101" pitchFamily="49" charset="-122"/>
                <a:ea typeface="楷体" panose="02010609060101010101" pitchFamily="49" charset="-122"/>
                <a:cs typeface="Times New Roman" panose="02020603050405020304" pitchFamily="18" charset="0"/>
              </a:rPr>
              <a:t>【注】①太虚：天空。②贤人酒：浊酒。古人称清酒为圣人，浊酒为贤</a:t>
            </a:r>
            <a:r>
              <a:rPr lang="zh-CN" altLang="zh-CN" kern="100" smtClean="0">
                <a:latin typeface="楷体" panose="02010609060101010101" pitchFamily="49" charset="-122"/>
                <a:ea typeface="楷体" panose="02010609060101010101" pitchFamily="49" charset="-122"/>
                <a:cs typeface="Times New Roman" panose="02020603050405020304" pitchFamily="18" charset="0"/>
              </a:rPr>
              <a:t>人</a:t>
            </a:r>
            <a:r>
              <a:rPr lang="zh-CN" altLang="zh-CN">
                <a:latin typeface="楷体" panose="02010609060101010101" pitchFamily="49" charset="-122"/>
                <a:ea typeface="楷体" panose="02010609060101010101" pitchFamily="49" charset="-122"/>
              </a:rPr>
              <a:t>③阶</a:t>
            </a:r>
            <a:r>
              <a:rPr lang="zh-CN" altLang="zh-CN">
                <a:latin typeface="楷体" panose="02010609060101010101" pitchFamily="49" charset="-122"/>
                <a:ea typeface="楷体" panose="02010609060101010101" pitchFamily="49" charset="-122"/>
                <a:cs typeface="Times New Roman" panose="02020603050405020304" pitchFamily="18" charset="0"/>
              </a:rPr>
              <a:t>除：台阶</a:t>
            </a:r>
            <a:r>
              <a:rPr lang="zh-CN" altLang="zh-CN" smtClean="0">
                <a:latin typeface="楷体" panose="02010609060101010101" pitchFamily="49" charset="-122"/>
                <a:ea typeface="楷体" panose="02010609060101010101" pitchFamily="49" charset="-122"/>
                <a:cs typeface="Times New Roman" panose="02020603050405020304" pitchFamily="18" charset="0"/>
              </a:rPr>
              <a:t>。</a:t>
            </a:r>
            <a:endParaRPr lang="zh-CN" altLang="en-US">
              <a:latin typeface="楷体" pitchFamily="49" charset="-122"/>
              <a:ea typeface="楷体" pitchFamily="49" charset="-122"/>
            </a:endParaRPr>
          </a:p>
        </p:txBody>
      </p:sp>
      <p:sp>
        <p:nvSpPr>
          <p:cNvPr id="4" name="矩形 3"/>
          <p:cNvSpPr/>
          <p:nvPr/>
        </p:nvSpPr>
        <p:spPr>
          <a:xfrm>
            <a:off x="5890777" y="981315"/>
            <a:ext cx="6096000" cy="2308324"/>
          </a:xfrm>
          <a:prstGeom prst="rect">
            <a:avLst/>
          </a:prstGeom>
        </p:spPr>
        <p:txBody>
          <a:bodyPr>
            <a:spAutoFit/>
          </a:bodyPr>
          <a:lstStyle/>
          <a:p>
            <a:r>
              <a:rPr lang="zh-CN" altLang="zh-CN" sz="2400" b="1">
                <a:solidFill>
                  <a:srgbClr val="FF0000"/>
                </a:solidFill>
                <a:latin typeface="楷体" panose="02010609060101010101" pitchFamily="49" charset="-122"/>
                <a:ea typeface="楷体" panose="02010609060101010101" pitchFamily="49" charset="-122"/>
              </a:rPr>
              <a:t>突破方法：</a:t>
            </a:r>
            <a:br>
              <a:rPr lang="zh-CN" altLang="zh-CN" sz="2400">
                <a:solidFill>
                  <a:srgbClr val="FF0000"/>
                </a:solidFill>
                <a:latin typeface="楷体" panose="02010609060101010101" pitchFamily="49" charset="-122"/>
                <a:ea typeface="楷体" panose="02010609060101010101" pitchFamily="49" charset="-122"/>
              </a:rPr>
            </a:br>
            <a:r>
              <a:rPr lang="zh-CN" altLang="zh-CN" sz="2400" b="1">
                <a:solidFill>
                  <a:srgbClr val="FF0000"/>
                </a:solidFill>
                <a:latin typeface="楷体" panose="02010609060101010101" pitchFamily="49" charset="-122"/>
                <a:ea typeface="楷体" panose="02010609060101010101" pitchFamily="49" charset="-122"/>
              </a:rPr>
              <a:t>①注意结合诗句准确判断手法；【明确有无手法、何种手法】</a:t>
            </a:r>
            <a:br>
              <a:rPr lang="zh-CN" altLang="zh-CN" sz="2400">
                <a:solidFill>
                  <a:srgbClr val="FF0000"/>
                </a:solidFill>
                <a:latin typeface="楷体" panose="02010609060101010101" pitchFamily="49" charset="-122"/>
                <a:ea typeface="楷体" panose="02010609060101010101" pitchFamily="49" charset="-122"/>
              </a:rPr>
            </a:br>
            <a:r>
              <a:rPr lang="zh-CN" altLang="zh-CN" sz="2400" b="1">
                <a:solidFill>
                  <a:srgbClr val="FF0000"/>
                </a:solidFill>
                <a:latin typeface="楷体" panose="02010609060101010101" pitchFamily="49" charset="-122"/>
                <a:ea typeface="楷体" panose="02010609060101010101" pitchFamily="49" charset="-122"/>
              </a:rPr>
              <a:t>②了解相近手法的区别，细心体察、辨析。</a:t>
            </a:r>
            <a:r>
              <a:rPr lang="en-US" altLang="zh-CN" sz="2400" b="1">
                <a:solidFill>
                  <a:srgbClr val="FF0000"/>
                </a:solidFill>
                <a:latin typeface="楷体" panose="02010609060101010101" pitchFamily="49" charset="-122"/>
                <a:ea typeface="楷体" panose="02010609060101010101" pitchFamily="49" charset="-122"/>
              </a:rPr>
              <a:t> </a:t>
            </a:r>
            <a:endParaRPr lang="en-US" altLang="zh-CN" sz="2400" b="1" smtClean="0">
              <a:solidFill>
                <a:srgbClr val="FF0000"/>
              </a:solidFill>
              <a:latin typeface="楷体" pitchFamily="49" charset="-122"/>
              <a:ea typeface="楷体" pitchFamily="49" charset="-122"/>
            </a:endParaRPr>
          </a:p>
          <a:p>
            <a:r>
              <a:rPr lang="zh-CN" altLang="zh-CN" sz="2400" b="1" smtClean="0">
                <a:solidFill>
                  <a:srgbClr val="FF0000"/>
                </a:solidFill>
                <a:latin typeface="楷体" panose="02010609060101010101" pitchFamily="49" charset="-122"/>
                <a:ea typeface="楷体" panose="02010609060101010101" pitchFamily="49" charset="-122"/>
              </a:rPr>
              <a:t>③</a:t>
            </a:r>
            <a:r>
              <a:rPr lang="zh-CN" altLang="zh-CN" sz="2400" b="1">
                <a:solidFill>
                  <a:srgbClr val="FF0000"/>
                </a:solidFill>
                <a:latin typeface="楷体" panose="02010609060101010101" pitchFamily="49" charset="-122"/>
                <a:ea typeface="楷体" panose="02010609060101010101" pitchFamily="49" charset="-122"/>
              </a:rPr>
              <a:t>关注选项中的手法判定术语，还需注意手法效果与用意的分析是否准确。</a:t>
            </a:r>
            <a:endParaRPr lang="zh-CN" altLang="en-US" sz="2400">
              <a:solidFill>
                <a:srgbClr val="FF0000"/>
              </a:solidFill>
              <a:latin typeface="楷体" pitchFamily="49" charset="-122"/>
              <a:ea typeface="楷体" pitchFamily="49" charset="-122"/>
            </a:endParaRPr>
          </a:p>
        </p:txBody>
      </p:sp>
      <p:sp>
        <p:nvSpPr>
          <p:cNvPr id="11" name="矩形 10"/>
          <p:cNvSpPr/>
          <p:nvPr/>
        </p:nvSpPr>
        <p:spPr>
          <a:xfrm>
            <a:off x="19050" y="-147906"/>
            <a:ext cx="8523487" cy="923330"/>
          </a:xfrm>
          <a:prstGeom prst="rect">
            <a:avLst/>
          </a:prstGeom>
        </p:spPr>
        <p:txBody>
          <a:bodyPr wrap="none">
            <a:spAutoFit/>
          </a:bodyPr>
          <a:lstStyle/>
          <a:p>
            <a:pPr lvl="0" algn="just">
              <a:lnSpc>
                <a:spcPct val="150000"/>
              </a:lnSpc>
              <a:spcAft>
                <a:spcPct val="0"/>
              </a:spcAft>
            </a:pPr>
            <a:r>
              <a:rPr lang="zh-CN" altLang="en-US" sz="3600" b="1" smtClean="0">
                <a:solidFill>
                  <a:schemeClr val="accent5">
                    <a:lumMod val="50000"/>
                  </a:schemeClr>
                </a:solidFill>
                <a:latin typeface="启功字体简体" panose="03000509000000000000" pitchFamily="65" charset="-122"/>
                <a:ea typeface="启功字体简体" panose="03000509000000000000" pitchFamily="65" charset="-122"/>
              </a:rPr>
              <a:t>设误点五</a:t>
            </a:r>
            <a:r>
              <a:rPr lang="zh-CN" altLang="zh-CN" sz="3600" b="1" smtClean="0">
                <a:solidFill>
                  <a:schemeClr val="accent5">
                    <a:lumMod val="50000"/>
                  </a:schemeClr>
                </a:solidFill>
                <a:latin typeface="启功字体简体" panose="03000509000000000000" pitchFamily="65" charset="-122"/>
                <a:ea typeface="启功字体简体" panose="03000509000000000000" pitchFamily="65" charset="-122"/>
              </a:rPr>
              <a:t>：</a:t>
            </a:r>
            <a:r>
              <a:rPr lang="zh-CN" altLang="zh-CN" sz="3600" b="1">
                <a:solidFill>
                  <a:schemeClr val="accent5">
                    <a:lumMod val="50000"/>
                  </a:schemeClr>
                </a:solidFill>
                <a:latin typeface="启功字体简体" panose="03000509000000000000" pitchFamily="65" charset="-122"/>
                <a:ea typeface="启功字体简体" panose="03000509000000000000" pitchFamily="65" charset="-122"/>
              </a:rPr>
              <a:t>手法判断失误，效果分析不准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5" name="内容占位符 2"/>
          <p:cNvSpPr>
            <a:spLocks noGrp="1"/>
          </p:cNvSpPr>
          <p:nvPr>
            <p:ph idx="1"/>
          </p:nvPr>
        </p:nvSpPr>
        <p:spPr>
          <a:xfrm>
            <a:off x="53926" y="821955"/>
            <a:ext cx="12191999" cy="6465109"/>
          </a:xfrm>
        </p:spPr>
        <p:txBody>
          <a:bodyPr>
            <a:normAutofit fontScale="92500" lnSpcReduction="20000"/>
          </a:bodyPr>
          <a:lstStyle/>
          <a:p>
            <a:pPr marL="0" indent="0">
              <a:lnSpc>
                <a:spcPct val="120000"/>
              </a:lnSpc>
              <a:spcBef>
                <a:spcPct val="0"/>
              </a:spcBef>
              <a:buNone/>
            </a:pPr>
            <a:r>
              <a:rPr lang="en-US" altLang="zh-CN" smtClean="0"/>
              <a:t>1</a:t>
            </a:r>
            <a:r>
              <a:rPr lang="zh-CN" altLang="zh-CN"/>
              <a:t>、比喻和比</a:t>
            </a:r>
            <a:r>
              <a:rPr lang="zh-CN" altLang="zh-CN" smtClean="0"/>
              <a:t>拟</a:t>
            </a:r>
            <a:r>
              <a:rPr lang="zh-CN" altLang="en-US" smtClean="0"/>
              <a:t>：</a:t>
            </a:r>
            <a:r>
              <a:rPr lang="zh-CN" altLang="zh-CN" smtClean="0"/>
              <a:t>反</a:t>
            </a:r>
            <a:r>
              <a:rPr lang="zh-CN" altLang="zh-CN"/>
              <a:t>映事物间的关系不同。</a:t>
            </a:r>
          </a:p>
          <a:p>
            <a:pPr marL="0" indent="0">
              <a:lnSpc>
                <a:spcPct val="120000"/>
              </a:lnSpc>
              <a:spcBef>
                <a:spcPct val="0"/>
              </a:spcBef>
              <a:buNone/>
            </a:pPr>
            <a:r>
              <a:rPr lang="zh-CN" altLang="zh-CN"/>
              <a:t>比喻是以甲喻乙，两者有相似点 ，是相似关系；比拟是把甲当作乙，两者融为一体，是交融关系。</a:t>
            </a:r>
            <a:r>
              <a:rPr lang="en-US" altLang="zh-CN"/>
              <a:t> </a:t>
            </a:r>
            <a:endParaRPr lang="zh-CN" altLang="zh-CN"/>
          </a:p>
          <a:p>
            <a:pPr marL="0" indent="0">
              <a:lnSpc>
                <a:spcPct val="120000"/>
              </a:lnSpc>
              <a:spcBef>
                <a:spcPct val="0"/>
              </a:spcBef>
              <a:buNone/>
            </a:pPr>
            <a:r>
              <a:rPr lang="en-US" altLang="zh-CN"/>
              <a:t>2</a:t>
            </a:r>
            <a:r>
              <a:rPr lang="zh-CN" altLang="zh-CN"/>
              <a:t>、借喻和借代</a:t>
            </a:r>
          </a:p>
          <a:p>
            <a:pPr marL="0" indent="0">
              <a:lnSpc>
                <a:spcPct val="120000"/>
              </a:lnSpc>
              <a:spcBef>
                <a:spcPct val="0"/>
              </a:spcBef>
              <a:buNone/>
            </a:pPr>
            <a:r>
              <a:rPr lang="zh-CN" altLang="zh-CN"/>
              <a:t>（</a:t>
            </a:r>
            <a:r>
              <a:rPr lang="en-US" altLang="zh-CN"/>
              <a:t>1</a:t>
            </a:r>
            <a:r>
              <a:rPr lang="zh-CN" altLang="zh-CN"/>
              <a:t>）相同点：它们都用一事物代另一事物，事物本体不出现。</a:t>
            </a:r>
            <a:r>
              <a:rPr lang="en-US" altLang="zh-CN"/>
              <a:t> </a:t>
            </a:r>
            <a:endParaRPr lang="zh-CN" altLang="zh-CN"/>
          </a:p>
          <a:p>
            <a:pPr marL="0" indent="0">
              <a:lnSpc>
                <a:spcPct val="120000"/>
              </a:lnSpc>
              <a:spcBef>
                <a:spcPct val="0"/>
              </a:spcBef>
              <a:buNone/>
            </a:pPr>
            <a:r>
              <a:rPr lang="zh-CN" altLang="zh-CN"/>
              <a:t>（</a:t>
            </a:r>
            <a:r>
              <a:rPr lang="en-US" altLang="zh-CN"/>
              <a:t>2</a:t>
            </a:r>
            <a:r>
              <a:rPr lang="zh-CN" altLang="zh-CN"/>
              <a:t>）不同点</a:t>
            </a:r>
            <a:r>
              <a:rPr lang="en-US" altLang="zh-CN"/>
              <a:t> </a:t>
            </a:r>
            <a:r>
              <a:rPr lang="zh-CN" altLang="en-US"/>
              <a:t>：</a:t>
            </a:r>
            <a:r>
              <a:rPr lang="zh-CN" altLang="zh-CN" smtClean="0"/>
              <a:t>构</a:t>
            </a:r>
            <a:r>
              <a:rPr lang="zh-CN" altLang="zh-CN"/>
              <a:t>成借喻的基础是事物的相似性，即要求喻体和本体有某些方面的相似；构成借代的基础是事物 的相关性，即要求借体和本体有某种关系。借喻可以改为明喻或暗喻，借代则不能。</a:t>
            </a:r>
            <a:r>
              <a:rPr lang="en-US" altLang="zh-CN"/>
              <a:t> </a:t>
            </a:r>
            <a:endParaRPr lang="zh-CN" altLang="zh-CN"/>
          </a:p>
          <a:p>
            <a:pPr marL="0" indent="0">
              <a:lnSpc>
                <a:spcPct val="120000"/>
              </a:lnSpc>
              <a:spcBef>
                <a:spcPct val="0"/>
              </a:spcBef>
              <a:buNone/>
            </a:pPr>
            <a:r>
              <a:rPr lang="en-US" altLang="zh-CN"/>
              <a:t>3</a:t>
            </a:r>
            <a:r>
              <a:rPr lang="zh-CN" altLang="zh-CN"/>
              <a:t>、对偶和对比</a:t>
            </a:r>
          </a:p>
          <a:p>
            <a:pPr marL="0" indent="0">
              <a:lnSpc>
                <a:spcPct val="120000"/>
              </a:lnSpc>
              <a:spcBef>
                <a:spcPct val="0"/>
              </a:spcBef>
              <a:buNone/>
            </a:pPr>
            <a:r>
              <a:rPr lang="zh-CN" altLang="zh-CN"/>
              <a:t>（</a:t>
            </a:r>
            <a:r>
              <a:rPr lang="en-US" altLang="zh-CN"/>
              <a:t>1</a:t>
            </a:r>
            <a:r>
              <a:rPr lang="zh-CN" altLang="zh-CN"/>
              <a:t>）对偶主要是从结构形式上说的，其基本特点是“对称”，它要求结构相称，字数相等；对比是从意义上说的，其基本特点是“对立”，它要求意义相反或相对，而不管结构形式如何。</a:t>
            </a:r>
            <a:r>
              <a:rPr lang="en-US" altLang="zh-CN"/>
              <a:t> </a:t>
            </a:r>
            <a:endParaRPr lang="zh-CN" altLang="zh-CN"/>
          </a:p>
          <a:p>
            <a:pPr marL="0" indent="0">
              <a:lnSpc>
                <a:spcPct val="120000"/>
              </a:lnSpc>
              <a:spcBef>
                <a:spcPct val="0"/>
              </a:spcBef>
              <a:buNone/>
            </a:pPr>
            <a:r>
              <a:rPr lang="en-US" altLang="zh-CN"/>
              <a:t>4</a:t>
            </a:r>
            <a:r>
              <a:rPr lang="zh-CN" altLang="zh-CN"/>
              <a:t>、反问和设</a:t>
            </a:r>
            <a:r>
              <a:rPr lang="zh-CN" altLang="zh-CN" smtClean="0"/>
              <a:t>问（</a:t>
            </a:r>
            <a:r>
              <a:rPr lang="en-US" altLang="zh-CN"/>
              <a:t>1</a:t>
            </a:r>
            <a:r>
              <a:rPr lang="zh-CN" altLang="zh-CN"/>
              <a:t>）反问是答案就在问句中。设问是先问后答。</a:t>
            </a:r>
            <a:r>
              <a:rPr lang="en-US" altLang="zh-CN"/>
              <a:t> </a:t>
            </a:r>
            <a:endParaRPr lang="zh-CN" altLang="zh-CN"/>
          </a:p>
          <a:p>
            <a:pPr marL="0" indent="0">
              <a:lnSpc>
                <a:spcPct val="120000"/>
              </a:lnSpc>
              <a:spcBef>
                <a:spcPct val="0"/>
              </a:spcBef>
              <a:buNone/>
            </a:pPr>
            <a:r>
              <a:rPr lang="zh-CN" altLang="zh-CN"/>
              <a:t>（</a:t>
            </a:r>
            <a:r>
              <a:rPr lang="en-US" altLang="zh-CN"/>
              <a:t>2</a:t>
            </a:r>
            <a:r>
              <a:rPr lang="zh-CN" altLang="zh-CN"/>
              <a:t>）反问的作用主要是加强语气；而设问的作用主要是提出问题，引起注意，启发思考。</a:t>
            </a:r>
          </a:p>
          <a:p>
            <a:pPr marL="0" indent="0">
              <a:buNone/>
            </a:pPr>
            <a:endParaRPr lang="zh-CN" altLang="en-US" sz="3200" b="1">
              <a:solidFill>
                <a:srgbClr val="FF0000"/>
              </a:solidFill>
            </a:endParaRPr>
          </a:p>
          <a:p>
            <a:pPr marL="0" indent="0">
              <a:buNone/>
            </a:pPr>
            <a:endParaRPr lang="zh-CN" altLang="en-US" b="1">
              <a:solidFill>
                <a:srgbClr val="FF0000"/>
              </a:solidFill>
            </a:endParaRPr>
          </a:p>
          <a:p>
            <a:pPr marL="0" indent="0">
              <a:buNone/>
            </a:pPr>
            <a:endParaRPr lang="zh-CN" altLang="en-US" b="1">
              <a:solidFill>
                <a:srgbClr val="FF0000"/>
              </a:solidFill>
            </a:endParaRPr>
          </a:p>
          <a:p>
            <a:pPr marL="0" indent="0">
              <a:buNone/>
            </a:pPr>
            <a:endParaRPr lang="zh-CN" altLang="en-US" b="1">
              <a:solidFill>
                <a:srgbClr val="FF0000"/>
              </a:solidFill>
            </a:endParaRPr>
          </a:p>
          <a:p>
            <a:pPr marL="0" indent="0">
              <a:buNone/>
            </a:pPr>
            <a:endParaRPr lang="zh-CN" altLang="en-US" b="1" smtClean="0">
              <a:solidFill>
                <a:srgbClr val="FF0000"/>
              </a:solidFill>
            </a:endParaRPr>
          </a:p>
        </p:txBody>
      </p:sp>
      <p:sp>
        <p:nvSpPr>
          <p:cNvPr id="3" name="矩形 2"/>
          <p:cNvSpPr/>
          <p:nvPr/>
        </p:nvSpPr>
        <p:spPr>
          <a:xfrm>
            <a:off x="53926" y="0"/>
            <a:ext cx="12084148" cy="923330"/>
          </a:xfrm>
          <a:prstGeom prst="rect">
            <a:avLst/>
          </a:prstGeom>
        </p:spPr>
        <p:txBody>
          <a:bodyPr wrap="square">
            <a:spAutoFit/>
          </a:bodyPr>
          <a:lstStyle/>
          <a:p>
            <a:r>
              <a:rPr lang="zh-CN" altLang="en-US" sz="5400" b="1">
                <a:solidFill>
                  <a:srgbClr val="FF0000"/>
                </a:solidFill>
                <a:latin typeface="华文行楷" panose="02010800040101010101" pitchFamily="2" charset="-122"/>
                <a:ea typeface="华文行楷" panose="02010800040101010101" pitchFamily="2" charset="-122"/>
              </a:rPr>
              <a:t>积</a:t>
            </a:r>
            <a:r>
              <a:rPr lang="zh-CN" altLang="en-US" sz="5400" b="1" smtClean="0">
                <a:solidFill>
                  <a:srgbClr val="FF0000"/>
                </a:solidFill>
                <a:latin typeface="华文行楷" panose="02010800040101010101" pitchFamily="2" charset="-122"/>
                <a:ea typeface="华文行楷" panose="02010800040101010101" pitchFamily="2" charset="-122"/>
              </a:rPr>
              <a:t>累四：</a:t>
            </a:r>
            <a:r>
              <a:rPr lang="zh-CN" altLang="zh-CN" sz="5400" b="1">
                <a:solidFill>
                  <a:srgbClr val="FF0000"/>
                </a:solidFill>
                <a:latin typeface="华文行楷" panose="02010800040101010101" pitchFamily="2" charset="-122"/>
                <a:ea typeface="华文行楷" panose="02010800040101010101" pitchFamily="2" charset="-122"/>
              </a:rPr>
              <a:t>常见易混手法辨</a:t>
            </a:r>
            <a:r>
              <a:rPr lang="zh-CN" altLang="zh-CN" sz="5400" b="1" smtClean="0">
                <a:solidFill>
                  <a:srgbClr val="FF0000"/>
                </a:solidFill>
                <a:latin typeface="华文行楷" panose="02010800040101010101" pitchFamily="2" charset="-122"/>
                <a:ea typeface="华文行楷" panose="02010800040101010101" pitchFamily="2" charset="-122"/>
              </a:rPr>
              <a:t>析</a:t>
            </a:r>
            <a:endParaRPr lang="zh-CN" altLang="zh-CN" sz="5400" b="1">
              <a:solidFill>
                <a:srgbClr val="FF0000"/>
              </a:solidFill>
              <a:latin typeface="华文行楷" pitchFamily="2" charset="-122"/>
              <a:ea typeface="华文行楷" pitchFamily="2"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9" name="内容占位符 2"/>
          <p:cNvSpPr>
            <a:spLocks noGrp="1"/>
          </p:cNvSpPr>
          <p:nvPr>
            <p:ph idx="1"/>
          </p:nvPr>
        </p:nvSpPr>
        <p:spPr>
          <a:xfrm>
            <a:off x="0" y="-14068"/>
            <a:ext cx="12049314" cy="6858000"/>
          </a:xfrm>
        </p:spPr>
        <p:txBody>
          <a:bodyPr>
            <a:noAutofit/>
          </a:bodyPr>
          <a:lstStyle/>
          <a:p>
            <a:pPr marL="0" indent="0">
              <a:lnSpc>
                <a:spcPts val="2900"/>
              </a:lnSpc>
              <a:spcBef>
                <a:spcPct val="0"/>
              </a:spcBef>
              <a:buNone/>
            </a:pPr>
            <a:r>
              <a:rPr lang="en-US" altLang="zh-CN" sz="2000"/>
              <a:t>5</a:t>
            </a:r>
            <a:r>
              <a:rPr lang="zh-CN" altLang="zh-CN" sz="2000"/>
              <a:t>、对比和反衬</a:t>
            </a:r>
          </a:p>
          <a:p>
            <a:pPr marL="0" indent="0">
              <a:lnSpc>
                <a:spcPts val="2900"/>
              </a:lnSpc>
              <a:spcBef>
                <a:spcPct val="0"/>
              </a:spcBef>
              <a:buNone/>
            </a:pPr>
            <a:r>
              <a:rPr lang="zh-CN" altLang="zh-CN" sz="2000"/>
              <a:t>反衬只突出一个方面（正），另一个方面（反）只是作为陪衬。如王籍的《入若耶溪》“蝉噪林逾静，鸟鸣山更幽。”诗中尽管同时出现“噪”“鸣”和“静”“幽”，但主要表现的是“林静”和“山幽”，写“蝉噪”和“鸟鸣”的目的只是为了陪衬，因为蝉和鸟的声音听得越清楚，山林就越幽静。 对比则不同，正反两个方面都是所要表达的。如梅尧臣的《陶者》“陶尽门前土，屋上无片瓦。十指不沾泥，鳞鳞居大厦。”全诗句句对比，既要表达陶者的劳而不获，又要表达剥削者的不劳而获；既有对劳动人民的同情，又有对剥削者的憎恶。两相对照，鲜明而强烈。</a:t>
            </a:r>
          </a:p>
          <a:p>
            <a:pPr marL="0" indent="0">
              <a:lnSpc>
                <a:spcPts val="2900"/>
              </a:lnSpc>
              <a:spcBef>
                <a:spcPct val="0"/>
              </a:spcBef>
              <a:buNone/>
            </a:pPr>
            <a:r>
              <a:rPr lang="en-US" altLang="zh-CN" sz="2000"/>
              <a:t>(1)</a:t>
            </a:r>
            <a:r>
              <a:rPr lang="zh-CN" altLang="zh-CN" sz="2000"/>
              <a:t>反衬是两个事物，而对比可以是一个事物的不同方面。</a:t>
            </a:r>
          </a:p>
          <a:p>
            <a:pPr marL="0" indent="0">
              <a:lnSpc>
                <a:spcPts val="2900"/>
              </a:lnSpc>
              <a:spcBef>
                <a:spcPct val="0"/>
              </a:spcBef>
              <a:buNone/>
            </a:pPr>
            <a:r>
              <a:rPr lang="en-US" altLang="zh-CN" sz="2000"/>
              <a:t>(2)</a:t>
            </a:r>
            <a:r>
              <a:rPr lang="zh-CN" altLang="zh-CN" sz="2000"/>
              <a:t>对比的两个事物的关系是并列的，不分主次；衬托是以次要事物为陪衬突出一个主要事物，一方是工具，一方是目的，两者主次分明。</a:t>
            </a:r>
          </a:p>
          <a:p>
            <a:pPr marL="0" indent="0">
              <a:lnSpc>
                <a:spcPts val="2900"/>
              </a:lnSpc>
              <a:spcBef>
                <a:spcPct val="0"/>
              </a:spcBef>
              <a:buNone/>
            </a:pPr>
            <a:r>
              <a:rPr lang="en-US" altLang="zh-CN" sz="2000"/>
              <a:t>(3)</a:t>
            </a:r>
            <a:r>
              <a:rPr lang="zh-CN" altLang="zh-CN" sz="2000"/>
              <a:t>对比必须把双方都写，而反衬可只出现次要方，如以景衬情，以声衬寂。</a:t>
            </a:r>
          </a:p>
          <a:p>
            <a:pPr marL="0" indent="0">
              <a:lnSpc>
                <a:spcPts val="2900"/>
              </a:lnSpc>
              <a:spcBef>
                <a:spcPct val="0"/>
              </a:spcBef>
              <a:buNone/>
            </a:pPr>
            <a:r>
              <a:rPr lang="en-US" altLang="zh-CN" sz="2000"/>
              <a:t>(4 )</a:t>
            </a:r>
            <a:r>
              <a:rPr lang="zh-CN" altLang="zh-CN" sz="2000"/>
              <a:t>对比常用于论述，衬托常用于描写。</a:t>
            </a:r>
          </a:p>
          <a:p>
            <a:pPr marL="0" indent="0">
              <a:lnSpc>
                <a:spcPts val="2900"/>
              </a:lnSpc>
              <a:spcBef>
                <a:spcPct val="0"/>
              </a:spcBef>
              <a:buNone/>
            </a:pPr>
            <a:r>
              <a:rPr lang="en-US" altLang="zh-CN" sz="2000"/>
              <a:t>6</a:t>
            </a:r>
            <a:r>
              <a:rPr lang="zh-CN" altLang="zh-CN" sz="2000"/>
              <a:t>、烘托和渲染</a:t>
            </a:r>
          </a:p>
          <a:p>
            <a:pPr marL="0" indent="0">
              <a:lnSpc>
                <a:spcPts val="2900"/>
              </a:lnSpc>
              <a:spcBef>
                <a:spcPct val="0"/>
              </a:spcBef>
              <a:buNone/>
            </a:pPr>
            <a:r>
              <a:rPr lang="zh-CN" altLang="zh-CN" sz="2000"/>
              <a:t>烘托是一种侧面描写，常说成侧面烘托，即为了突出主要方面，从相关的次要方面下笔，以达到写主要方面的目的。如《陌上桑》“行者见罗敷，下担捋髭须。少年见罗敷，脱帽著梢头。耕者忘其犁，锄者忘其锄。”行者、少年、耕者、锄者的行为，皆因罗敷的美而导致，这就是从侧面烘托罗敷的美。渲染则是为了营造某种气氛或创设一种意境，直接进行铺陈式描写。如柳永《雨霖铃》“寒蝉凄切，对长亭晚，骤雨初歇。”写此凄清景象，目的是为下文的离别渲染一种凄凉伤感的气氛。渲染的作用常说成渲染了一种……的气氛</a:t>
            </a:r>
            <a:r>
              <a:rPr lang="zh-CN" altLang="zh-CN" sz="2000" smtClean="0"/>
              <a:t>。</a:t>
            </a:r>
            <a:endParaRPr lang="en-US" altLang="zh-CN" sz="2000" smtClean="0"/>
          </a:p>
          <a:p>
            <a:pPr marL="0" indent="0">
              <a:lnSpc>
                <a:spcPct val="100000"/>
              </a:lnSpc>
              <a:spcBef>
                <a:spcPct val="0"/>
              </a:spcBef>
              <a:buNone/>
            </a:pPr>
            <a:endParaRPr lang="zh-CN" altLang="zh-CN" sz="1800"/>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7" name="内容占位符 2"/>
          <p:cNvSpPr>
            <a:spLocks noGrp="1"/>
          </p:cNvSpPr>
          <p:nvPr>
            <p:ph idx="1"/>
          </p:nvPr>
        </p:nvSpPr>
        <p:spPr>
          <a:xfrm>
            <a:off x="117567" y="281354"/>
            <a:ext cx="11926388" cy="5895609"/>
          </a:xfrm>
        </p:spPr>
        <p:txBody>
          <a:bodyPr>
            <a:normAutofit fontScale="55000" lnSpcReduction="20000"/>
          </a:bodyPr>
          <a:lstStyle/>
          <a:p>
            <a:pPr marL="0" indent="0">
              <a:lnSpc>
                <a:spcPct val="120000"/>
              </a:lnSpc>
              <a:spcBef>
                <a:spcPct val="0"/>
              </a:spcBef>
              <a:buNone/>
            </a:pPr>
            <a:r>
              <a:rPr lang="en-US" altLang="zh-CN" sz="3600"/>
              <a:t>7</a:t>
            </a:r>
            <a:r>
              <a:rPr lang="zh-CN" altLang="zh-CN" sz="3600"/>
              <a:t>、烘托与衬托</a:t>
            </a:r>
          </a:p>
          <a:p>
            <a:pPr marL="0" indent="0">
              <a:lnSpc>
                <a:spcPct val="120000"/>
              </a:lnSpc>
              <a:spcBef>
                <a:spcPct val="0"/>
              </a:spcBef>
              <a:buNone/>
            </a:pPr>
            <a:r>
              <a:rPr lang="zh-CN" altLang="zh-CN" sz="3600"/>
              <a:t>“烘托”是通过别的事物把想要表达的事 物写出来，两事物相关。而“衬托”为了突出主要事物，用类似的事物或反面的、有差别的事物作陪衬，两物有相似性或可比性。如“忽闻水上琵琶声，主人忘归客不发”，是侧面烘托，通过写人们的反应来写琵琶曲。《三国演义》中先写徐庶的精明再写诸葛亮的神机妙算，这是以徐庶衬诸葛亮。</a:t>
            </a:r>
          </a:p>
          <a:p>
            <a:pPr marL="0" indent="0">
              <a:lnSpc>
                <a:spcPct val="120000"/>
              </a:lnSpc>
              <a:spcBef>
                <a:spcPct val="0"/>
              </a:spcBef>
              <a:buNone/>
            </a:pPr>
            <a:r>
              <a:rPr lang="en-US" altLang="zh-CN" sz="3600" smtClean="0"/>
              <a:t>8</a:t>
            </a:r>
            <a:r>
              <a:rPr lang="zh-CN" altLang="zh-CN" sz="3600"/>
              <a:t>、象征和托物言志</a:t>
            </a:r>
          </a:p>
          <a:p>
            <a:pPr marL="0" indent="0">
              <a:lnSpc>
                <a:spcPct val="120000"/>
              </a:lnSpc>
              <a:spcBef>
                <a:spcPct val="0"/>
              </a:spcBef>
              <a:buNone/>
            </a:pPr>
            <a:r>
              <a:rPr lang="zh-CN" altLang="zh-CN" sz="3600"/>
              <a:t>象征：借助某一具体形象，暗示特定的事物。（注意：象征体和被象征体之间要有相似性。）具有文化意义上的不确定性，如海燕可以象征革命者，也可以象征春 的使者；重在表现事物本身所具有的品质。象征可以象征别人，也可以是自己。</a:t>
            </a:r>
          </a:p>
          <a:p>
            <a:pPr marL="0" indent="0">
              <a:lnSpc>
                <a:spcPct val="120000"/>
              </a:lnSpc>
              <a:spcBef>
                <a:spcPct val="0"/>
              </a:spcBef>
              <a:buNone/>
            </a:pPr>
            <a:r>
              <a:rPr lang="zh-CN" altLang="zh-CN" sz="3600"/>
              <a:t>托物言志：将个人之“志”依托在某个具体之“物”上。（“托”借、假托的意思）具有文化意义的确定性，如松竹梅高洁的品质。重在表现作者的主观思想。托物言志，只能寄托自己的情志。</a:t>
            </a:r>
          </a:p>
          <a:p>
            <a:pPr marL="0" indent="0">
              <a:lnSpc>
                <a:spcPct val="120000"/>
              </a:lnSpc>
              <a:spcBef>
                <a:spcPct val="0"/>
              </a:spcBef>
              <a:buNone/>
            </a:pPr>
            <a:r>
              <a:rPr lang="en-US" altLang="zh-CN" sz="3600"/>
              <a:t>9</a:t>
            </a:r>
            <a:r>
              <a:rPr lang="zh-CN" altLang="zh-CN" sz="3600"/>
              <a:t>、用典和借古讽今</a:t>
            </a:r>
          </a:p>
          <a:p>
            <a:pPr marL="0" indent="0">
              <a:lnSpc>
                <a:spcPct val="120000"/>
              </a:lnSpc>
              <a:spcBef>
                <a:spcPct val="0"/>
              </a:spcBef>
              <a:buNone/>
            </a:pPr>
            <a:r>
              <a:rPr lang="zh-CN" altLang="zh-CN" sz="3600"/>
              <a:t>这两种手法没有严格的界限。用典是从材料（典故）角度说的，借古讽今是从写作目的角度说的。用典是借用古人古事或化用前人词句，目的是委婉抒发某种情感。如辛弃疾《摸鱼儿》“千金纵买相如赋，脉脉此情谁诉？”借用西汉陈皇后的典故，表达自己抗金主张无人诉说、无人理解的苦闷。借古讽今是通过对古迹古事的咏叹，讽谏当朝统治者。一些怀古诗和政治抒情诗中多采用这种手法。如王安石的《桂枝香》“至今商女，时时犹唱，《后庭》遗曲。”咏叹六朝的灭亡， 就是为了劝谏北宋统治者要接受教训，不要再骄奢淫逸，荒芜朝政了。</a:t>
            </a:r>
          </a:p>
          <a:p>
            <a:pPr marL="0" indent="0">
              <a:lnSpc>
                <a:spcPct val="120000"/>
              </a:lnSpc>
              <a:spcBef>
                <a:spcPct val="0"/>
              </a:spcBef>
              <a:buNone/>
            </a:pPr>
            <a:r>
              <a:rPr lang="en-US" altLang="zh-CN"/>
              <a:t> </a:t>
            </a:r>
            <a:endParaRPr lang="zh-CN" altLang="zh-CN"/>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740972" y="1846155"/>
            <a:ext cx="5242023" cy="3539430"/>
          </a:xfrm>
          <a:prstGeom prst="rect">
            <a:avLst/>
          </a:prstGeom>
        </p:spPr>
        <p:txBody>
          <a:bodyPr wrap="square">
            <a:spAutoFit/>
          </a:bodyPr>
          <a:lstStyle/>
          <a:p>
            <a:r>
              <a:rPr lang="zh-CN" altLang="en-US" sz="3200" smtClean="0">
                <a:latin typeface="楷体" panose="02010609060101010101" pitchFamily="49" charset="-122"/>
                <a:ea typeface="楷体" panose="02010609060101010101" pitchFamily="49" charset="-122"/>
              </a:rPr>
              <a:t>答题</a:t>
            </a:r>
            <a:r>
              <a:rPr lang="zh-CN" altLang="zh-CN" sz="3200" smtClean="0">
                <a:latin typeface="楷体" panose="02010609060101010101" pitchFamily="49" charset="-122"/>
                <a:ea typeface="楷体" panose="02010609060101010101" pitchFamily="49" charset="-122"/>
              </a:rPr>
              <a:t>方</a:t>
            </a:r>
            <a:r>
              <a:rPr lang="zh-CN" altLang="zh-CN" sz="3200">
                <a:latin typeface="楷体" panose="02010609060101010101" pitchFamily="49" charset="-122"/>
                <a:ea typeface="楷体" panose="02010609060101010101" pitchFamily="49" charset="-122"/>
              </a:rPr>
              <a:t>法：</a:t>
            </a:r>
          </a:p>
          <a:p>
            <a:r>
              <a:rPr lang="zh-CN" altLang="zh-CN" sz="3200">
                <a:latin typeface="楷体" panose="02010609060101010101" pitchFamily="49" charset="-122"/>
                <a:ea typeface="楷体" panose="02010609060101010101" pitchFamily="49" charset="-122"/>
              </a:rPr>
              <a:t>①整体理解诗歌，了解词与词、句与句间的逻辑关系；</a:t>
            </a:r>
          </a:p>
          <a:p>
            <a:r>
              <a:rPr lang="zh-CN" altLang="zh-CN" sz="3200">
                <a:latin typeface="楷体" panose="02010609060101010101" pitchFamily="49" charset="-122"/>
                <a:ea typeface="楷体" panose="02010609060101010101" pitchFamily="49" charset="-122"/>
              </a:rPr>
              <a:t>②关注选项中的“起承转合 ”、“线索”、“照应”、“对照”、“伏笔”、“铺垫”等词。</a:t>
            </a:r>
          </a:p>
        </p:txBody>
      </p:sp>
      <p:sp>
        <p:nvSpPr>
          <p:cNvPr id="5" name="矩形 4"/>
          <p:cNvSpPr/>
          <p:nvPr/>
        </p:nvSpPr>
        <p:spPr>
          <a:xfrm>
            <a:off x="-10419" y="125800"/>
            <a:ext cx="8523487" cy="923330"/>
          </a:xfrm>
          <a:prstGeom prst="rect">
            <a:avLst/>
          </a:prstGeom>
        </p:spPr>
        <p:txBody>
          <a:bodyPr wrap="none">
            <a:spAutoFit/>
          </a:bodyPr>
          <a:lstStyle/>
          <a:p>
            <a:pPr algn="just">
              <a:lnSpc>
                <a:spcPct val="150000"/>
              </a:lnSpc>
            </a:pPr>
            <a:r>
              <a:rPr lang="zh-CN" altLang="en-US" sz="3600" b="1" smtClean="0">
                <a:solidFill>
                  <a:schemeClr val="accent5">
                    <a:lumMod val="50000"/>
                  </a:schemeClr>
                </a:solidFill>
                <a:latin typeface="启功字体简体" panose="03000509000000000000" pitchFamily="65" charset="-122"/>
                <a:ea typeface="启功字体简体" panose="03000509000000000000" pitchFamily="65" charset="-122"/>
              </a:rPr>
              <a:t>设误点六</a:t>
            </a:r>
            <a:r>
              <a:rPr lang="zh-CN" altLang="zh-CN" sz="3600" b="1" smtClean="0">
                <a:solidFill>
                  <a:schemeClr val="accent5">
                    <a:lumMod val="50000"/>
                  </a:schemeClr>
                </a:solidFill>
                <a:latin typeface="启功字体简体" panose="03000509000000000000" pitchFamily="65" charset="-122"/>
                <a:ea typeface="启功字体简体" panose="03000509000000000000" pitchFamily="65" charset="-122"/>
              </a:rPr>
              <a:t>：</a:t>
            </a:r>
            <a:r>
              <a:rPr lang="zh-CN" altLang="zh-CN" sz="3600" b="1">
                <a:solidFill>
                  <a:schemeClr val="accent5">
                    <a:lumMod val="50000"/>
                  </a:schemeClr>
                </a:solidFill>
                <a:latin typeface="启功字体简体" panose="03000509000000000000" pitchFamily="65" charset="-122"/>
                <a:ea typeface="启功字体简体" panose="03000509000000000000" pitchFamily="65" charset="-122"/>
              </a:rPr>
              <a:t>结构分析不当，谋篇乱加阐</a:t>
            </a:r>
            <a:r>
              <a:rPr lang="zh-CN" altLang="zh-CN" sz="3600" b="1" smtClean="0">
                <a:solidFill>
                  <a:schemeClr val="accent5">
                    <a:lumMod val="50000"/>
                  </a:schemeClr>
                </a:solidFill>
                <a:latin typeface="启功字体简体" panose="03000509000000000000" pitchFamily="65" charset="-122"/>
                <a:ea typeface="启功字体简体" panose="03000509000000000000" pitchFamily="65" charset="-122"/>
              </a:rPr>
              <a:t>释</a:t>
            </a:r>
            <a:endParaRPr lang="zh-CN" altLang="en-US" sz="3600" b="1">
              <a:solidFill>
                <a:schemeClr val="accent5">
                  <a:lumMod val="50000"/>
                </a:schemeClr>
              </a:solidFill>
              <a:latin typeface="启功字体简体" panose="03000509000000000000" pitchFamily="65" charset="-122"/>
              <a:ea typeface="启功字体简体" panose="03000509000000000000" pitchFamily="65" charset="-122"/>
            </a:endParaRPr>
          </a:p>
        </p:txBody>
      </p:sp>
      <p:sp>
        <p:nvSpPr>
          <p:cNvPr id="4" name="矩形 3"/>
          <p:cNvSpPr/>
          <p:nvPr/>
        </p:nvSpPr>
        <p:spPr>
          <a:xfrm>
            <a:off x="198154" y="1049130"/>
            <a:ext cx="6542818" cy="5509200"/>
          </a:xfrm>
          <a:prstGeom prst="rect">
            <a:avLst/>
          </a:prstGeom>
        </p:spPr>
        <p:txBody>
          <a:bodyPr wrap="square">
            <a:spAutoFit/>
          </a:bodyPr>
          <a:lstStyle/>
          <a:p>
            <a:pPr algn="ctr"/>
            <a:r>
              <a:rPr lang="zh-CN" altLang="zh-CN" sz="2800">
                <a:solidFill>
                  <a:srgbClr val="FF0000"/>
                </a:solidFill>
              </a:rPr>
              <a:t>宿府①</a:t>
            </a:r>
          </a:p>
          <a:p>
            <a:pPr algn="ctr"/>
            <a:r>
              <a:rPr lang="zh-CN" altLang="zh-CN" sz="2800">
                <a:solidFill>
                  <a:srgbClr val="FF0000"/>
                </a:solidFill>
              </a:rPr>
              <a:t>杜甫</a:t>
            </a:r>
          </a:p>
          <a:p>
            <a:pPr algn="ctr"/>
            <a:r>
              <a:rPr lang="zh-CN" altLang="zh-CN" sz="2800">
                <a:solidFill>
                  <a:srgbClr val="FF0000"/>
                </a:solidFill>
              </a:rPr>
              <a:t>清秋幕府井梧寒，独宿江城蜡炬残。</a:t>
            </a:r>
          </a:p>
          <a:p>
            <a:pPr algn="ctr"/>
            <a:r>
              <a:rPr lang="zh-CN" altLang="zh-CN" sz="2800">
                <a:solidFill>
                  <a:srgbClr val="FF0000"/>
                </a:solidFill>
              </a:rPr>
              <a:t>永夜角声悲自语，中天月色好谁看？</a:t>
            </a:r>
          </a:p>
          <a:p>
            <a:pPr algn="ctr"/>
            <a:r>
              <a:rPr lang="zh-CN" altLang="zh-CN" sz="2800">
                <a:solidFill>
                  <a:srgbClr val="FF0000"/>
                </a:solidFill>
              </a:rPr>
              <a:t>风尘荏苒音书绝，关塞萧条行路难。</a:t>
            </a:r>
          </a:p>
          <a:p>
            <a:pPr algn="ctr"/>
            <a:r>
              <a:rPr lang="en-US" altLang="zh-CN" sz="2800">
                <a:solidFill>
                  <a:srgbClr val="FF0000"/>
                </a:solidFill>
              </a:rPr>
              <a:t>   </a:t>
            </a:r>
            <a:r>
              <a:rPr lang="zh-CN" altLang="zh-CN" sz="2800">
                <a:solidFill>
                  <a:srgbClr val="FF0000"/>
                </a:solidFill>
              </a:rPr>
              <a:t>已忍伶俜②十年事，强移栖息一枝安③。</a:t>
            </a:r>
          </a:p>
          <a:p>
            <a:r>
              <a:rPr lang="zh-CN" altLang="zh-CN" sz="1400"/>
              <a:t>【注】①这首诗是杜甫在安史之乱发生后十年，避乱成都，在严武幕府中任职时写下的。②伶俜：流离失所。③用《庄子·逍遥游》“鹪鹩巢于深林，不过一枝”意，喻自己之入严府，任参谋一职，只是为了一家生活，勉强求得暂时的安居。</a:t>
            </a:r>
            <a:r>
              <a:rPr lang="en-US" altLang="zh-CN" sz="1400"/>
              <a:t> </a:t>
            </a:r>
            <a:endParaRPr lang="en-US" altLang="zh-CN" sz="1400" smtClean="0"/>
          </a:p>
          <a:p>
            <a:r>
              <a:rPr lang="en-US" altLang="zh-CN" sz="3200" smtClean="0">
                <a:latin typeface="楷体" panose="02010609060101010101" pitchFamily="49" charset="-122"/>
                <a:ea typeface="楷体" panose="02010609060101010101" pitchFamily="49" charset="-122"/>
              </a:rPr>
              <a:t>D</a:t>
            </a:r>
            <a:r>
              <a:rPr lang="en-US" altLang="zh-CN" sz="3200">
                <a:latin typeface="楷体" panose="02010609060101010101" pitchFamily="49" charset="-122"/>
                <a:ea typeface="楷体" panose="02010609060101010101" pitchFamily="49" charset="-122"/>
              </a:rPr>
              <a:t>. </a:t>
            </a:r>
            <a:r>
              <a:rPr lang="zh-CN" altLang="zh-CN" sz="3200">
                <a:solidFill>
                  <a:srgbClr val="FF0000"/>
                </a:solidFill>
                <a:latin typeface="楷体" panose="02010609060101010101" pitchFamily="49" charset="-122"/>
                <a:ea typeface="楷体" panose="02010609060101010101" pitchFamily="49" charset="-122"/>
              </a:rPr>
              <a:t>尾联照应颔联</a:t>
            </a:r>
            <a:r>
              <a:rPr lang="zh-CN" altLang="zh-CN" sz="3200">
                <a:latin typeface="楷体" panose="02010609060101010101" pitchFamily="49" charset="-122"/>
                <a:ea typeface="楷体" panose="02010609060101010101" pitchFamily="49" charset="-122"/>
              </a:rPr>
              <a:t>，虽写“栖息一枝安”，但仍然有辗转流离之苦闷。诗人当时境遇凄凉，十年漂泊辗转，诗风沉郁。</a:t>
            </a:r>
          </a:p>
          <a:p>
            <a:endParaRPr lang="zh-CN" altLang="zh-CN"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3187" name="内容占位符 2"/>
          <p:cNvSpPr>
            <a:spLocks noGrp="1"/>
          </p:cNvSpPr>
          <p:nvPr>
            <p:ph idx="1"/>
          </p:nvPr>
        </p:nvSpPr>
        <p:spPr>
          <a:xfrm>
            <a:off x="309488" y="731520"/>
            <a:ext cx="11774659" cy="6516373"/>
          </a:xfrm>
        </p:spPr>
        <p:txBody>
          <a:bodyPr>
            <a:normAutofit fontScale="70000" lnSpcReduction="20000"/>
          </a:bodyPr>
          <a:lstStyle/>
          <a:p>
            <a:pPr marL="0" indent="0">
              <a:lnSpc>
                <a:spcPct val="120000"/>
              </a:lnSpc>
              <a:spcBef>
                <a:spcPct val="0"/>
              </a:spcBef>
              <a:buNone/>
            </a:pPr>
            <a:r>
              <a:rPr lang="zh-CN" altLang="zh-CN" smtClean="0"/>
              <a:t>（</a:t>
            </a:r>
            <a:r>
              <a:rPr lang="zh-CN" altLang="zh-CN"/>
              <a:t>一）总说</a:t>
            </a:r>
          </a:p>
          <a:p>
            <a:pPr marL="0" indent="0">
              <a:lnSpc>
                <a:spcPct val="120000"/>
              </a:lnSpc>
              <a:spcBef>
                <a:spcPct val="0"/>
              </a:spcBef>
              <a:buNone/>
            </a:pPr>
            <a:r>
              <a:rPr lang="en-US" altLang="zh-CN"/>
              <a:t>1.</a:t>
            </a:r>
            <a:r>
              <a:rPr lang="zh-CN" altLang="zh-CN"/>
              <a:t>从景情关系角度：（</a:t>
            </a:r>
            <a:r>
              <a:rPr lang="en-US" altLang="zh-CN"/>
              <a:t>1</a:t>
            </a:r>
            <a:r>
              <a:rPr lang="zh-CN" altLang="zh-CN"/>
              <a:t>）先景后情 （</a:t>
            </a:r>
            <a:r>
              <a:rPr lang="en-US" altLang="zh-CN"/>
              <a:t>2</a:t>
            </a:r>
            <a:r>
              <a:rPr lang="zh-CN" altLang="zh-CN"/>
              <a:t>）以景结情</a:t>
            </a:r>
          </a:p>
          <a:p>
            <a:pPr marL="0" indent="0">
              <a:lnSpc>
                <a:spcPct val="120000"/>
              </a:lnSpc>
              <a:spcBef>
                <a:spcPct val="0"/>
              </a:spcBef>
              <a:buNone/>
            </a:pPr>
            <a:r>
              <a:rPr lang="en-US" altLang="zh-CN"/>
              <a:t>2.</a:t>
            </a:r>
            <a:r>
              <a:rPr lang="zh-CN" altLang="zh-CN"/>
              <a:t>从前后句（联）的角度：（</a:t>
            </a:r>
            <a:r>
              <a:rPr lang="en-US" altLang="zh-CN"/>
              <a:t>1</a:t>
            </a:r>
            <a:r>
              <a:rPr lang="zh-CN" altLang="zh-CN"/>
              <a:t>）重章叠句 （</a:t>
            </a:r>
            <a:r>
              <a:rPr lang="en-US" altLang="zh-CN"/>
              <a:t>2</a:t>
            </a:r>
            <a:r>
              <a:rPr lang="zh-CN" altLang="zh-CN"/>
              <a:t>）铺垫 （</a:t>
            </a:r>
            <a:r>
              <a:rPr lang="en-US" altLang="zh-CN"/>
              <a:t>3</a:t>
            </a:r>
            <a:r>
              <a:rPr lang="zh-CN" altLang="zh-CN"/>
              <a:t>）照应 （</a:t>
            </a:r>
            <a:r>
              <a:rPr lang="en-US" altLang="zh-CN"/>
              <a:t>4</a:t>
            </a:r>
            <a:r>
              <a:rPr lang="zh-CN" altLang="zh-CN"/>
              <a:t>）过渡（</a:t>
            </a:r>
            <a:r>
              <a:rPr lang="en-US" altLang="zh-CN"/>
              <a:t>5</a:t>
            </a:r>
            <a:r>
              <a:rPr lang="zh-CN" altLang="zh-CN"/>
              <a:t>）承上启下</a:t>
            </a:r>
            <a:r>
              <a:rPr lang="en-US" altLang="zh-CN"/>
              <a:t> </a:t>
            </a:r>
            <a:endParaRPr lang="zh-CN" altLang="zh-CN"/>
          </a:p>
          <a:p>
            <a:pPr marL="0" indent="0">
              <a:lnSpc>
                <a:spcPct val="120000"/>
              </a:lnSpc>
              <a:spcBef>
                <a:spcPct val="0"/>
              </a:spcBef>
              <a:buNone/>
            </a:pPr>
            <a:r>
              <a:rPr lang="en-US" altLang="zh-CN"/>
              <a:t>3.</a:t>
            </a:r>
            <a:r>
              <a:rPr lang="zh-CN" altLang="zh-CN" smtClean="0"/>
              <a:t>从主</a:t>
            </a:r>
            <a:r>
              <a:rPr lang="zh-CN" altLang="zh-CN"/>
              <a:t>旨角度：（</a:t>
            </a:r>
            <a:r>
              <a:rPr lang="en-US" altLang="zh-CN"/>
              <a:t>1</a:t>
            </a:r>
            <a:r>
              <a:rPr lang="zh-CN" altLang="zh-CN"/>
              <a:t>）开篇点题（开宗明义） （</a:t>
            </a:r>
            <a:r>
              <a:rPr lang="en-US" altLang="zh-CN"/>
              <a:t>2</a:t>
            </a:r>
            <a:r>
              <a:rPr lang="zh-CN" altLang="zh-CN"/>
              <a:t>）卒章显志（画龙点睛）（</a:t>
            </a:r>
            <a:r>
              <a:rPr lang="en-US" altLang="zh-CN"/>
              <a:t>3</a:t>
            </a:r>
            <a:r>
              <a:rPr lang="zh-CN" altLang="zh-CN"/>
              <a:t>）以小见大 （</a:t>
            </a:r>
            <a:r>
              <a:rPr lang="en-US" altLang="zh-CN"/>
              <a:t>4</a:t>
            </a:r>
            <a:r>
              <a:rPr lang="zh-CN" altLang="zh-CN"/>
              <a:t>）对比</a:t>
            </a:r>
            <a:r>
              <a:rPr lang="en-US" altLang="zh-CN"/>
              <a:t> </a:t>
            </a:r>
            <a:endParaRPr lang="zh-CN" altLang="zh-CN"/>
          </a:p>
          <a:p>
            <a:pPr marL="0" indent="0">
              <a:lnSpc>
                <a:spcPct val="120000"/>
              </a:lnSpc>
              <a:spcBef>
                <a:spcPct val="0"/>
              </a:spcBef>
              <a:buNone/>
            </a:pPr>
            <a:r>
              <a:rPr lang="en-US" altLang="zh-CN"/>
              <a:t>4.</a:t>
            </a:r>
            <a:r>
              <a:rPr lang="zh-CN" altLang="zh-CN"/>
              <a:t>从诗歌情感的变化角度：抑扬 （欲扬先抑）</a:t>
            </a:r>
          </a:p>
          <a:p>
            <a:pPr marL="0" indent="0">
              <a:lnSpc>
                <a:spcPct val="120000"/>
              </a:lnSpc>
              <a:spcBef>
                <a:spcPct val="0"/>
              </a:spcBef>
              <a:buNone/>
            </a:pPr>
            <a:r>
              <a:rPr lang="zh-CN" altLang="zh-CN"/>
              <a:t>（二）各部分常见技巧</a:t>
            </a:r>
          </a:p>
          <a:p>
            <a:pPr marL="0" indent="0">
              <a:lnSpc>
                <a:spcPct val="120000"/>
              </a:lnSpc>
              <a:spcBef>
                <a:spcPct val="0"/>
              </a:spcBef>
              <a:buNone/>
            </a:pPr>
            <a:r>
              <a:rPr lang="en-US" altLang="zh-CN"/>
              <a:t>1</a:t>
            </a:r>
            <a:r>
              <a:rPr lang="zh-CN" altLang="zh-CN"/>
              <a:t>、就诗句开头提问的术语有：</a:t>
            </a:r>
          </a:p>
          <a:p>
            <a:pPr marL="0" indent="0">
              <a:lnSpc>
                <a:spcPct val="120000"/>
              </a:lnSpc>
              <a:spcBef>
                <a:spcPct val="0"/>
              </a:spcBef>
              <a:buNone/>
            </a:pPr>
            <a:r>
              <a:rPr lang="zh-CN" altLang="zh-CN"/>
              <a:t>内容—先景后情（先情后景）、叙事或议论开篇、比兴、统领全诗、设置悬念，制造波澜、交代背景（人、时、地、事、环境）、渲染气氛，烘托感情，奠定基调。</a:t>
            </a:r>
            <a:r>
              <a:rPr lang="en-US" altLang="zh-CN"/>
              <a:t> </a:t>
            </a:r>
            <a:endParaRPr lang="zh-CN" altLang="zh-CN"/>
          </a:p>
          <a:p>
            <a:pPr marL="0" indent="0">
              <a:lnSpc>
                <a:spcPct val="120000"/>
              </a:lnSpc>
              <a:spcBef>
                <a:spcPct val="0"/>
              </a:spcBef>
              <a:buNone/>
            </a:pPr>
            <a:r>
              <a:rPr lang="zh-CN" altLang="zh-CN"/>
              <a:t>结构—伏笔铺垫、蓄势、引起下文、抑扬、照应题目</a:t>
            </a:r>
          </a:p>
          <a:p>
            <a:pPr marL="0" indent="0">
              <a:lnSpc>
                <a:spcPct val="120000"/>
              </a:lnSpc>
              <a:spcBef>
                <a:spcPct val="0"/>
              </a:spcBef>
              <a:buNone/>
            </a:pPr>
            <a:r>
              <a:rPr lang="zh-CN" altLang="zh-CN"/>
              <a:t>主旨—开宗明义、开门见</a:t>
            </a:r>
            <a:r>
              <a:rPr lang="zh-CN" altLang="zh-CN" smtClean="0"/>
              <a:t>山形</a:t>
            </a:r>
            <a:r>
              <a:rPr lang="zh-CN" altLang="zh-CN"/>
              <a:t>式—重章叠句、对比</a:t>
            </a:r>
          </a:p>
          <a:p>
            <a:pPr marL="0" indent="0">
              <a:lnSpc>
                <a:spcPct val="120000"/>
              </a:lnSpc>
              <a:spcBef>
                <a:spcPct val="0"/>
              </a:spcBef>
              <a:buNone/>
            </a:pPr>
            <a:r>
              <a:rPr lang="en-US" altLang="zh-CN"/>
              <a:t>2</a:t>
            </a:r>
            <a:r>
              <a:rPr lang="zh-CN" altLang="zh-CN"/>
              <a:t>、就诗句中间提问的术语有：</a:t>
            </a:r>
          </a:p>
          <a:p>
            <a:pPr marL="0" indent="0">
              <a:lnSpc>
                <a:spcPct val="120000"/>
              </a:lnSpc>
              <a:spcBef>
                <a:spcPct val="0"/>
              </a:spcBef>
              <a:buNone/>
            </a:pPr>
            <a:r>
              <a:rPr lang="zh-CN" altLang="zh-CN"/>
              <a:t>内容—结合文本，诗句描写了什么景物</a:t>
            </a:r>
            <a:r>
              <a:rPr lang="en-US" altLang="zh-CN"/>
              <a:t> </a:t>
            </a:r>
            <a:endParaRPr lang="zh-CN" altLang="zh-CN"/>
          </a:p>
          <a:p>
            <a:pPr marL="0" indent="0">
              <a:lnSpc>
                <a:spcPct val="120000"/>
              </a:lnSpc>
              <a:spcBef>
                <a:spcPct val="0"/>
              </a:spcBef>
              <a:buNone/>
            </a:pPr>
            <a:r>
              <a:rPr lang="zh-CN" altLang="zh-CN"/>
              <a:t>结构—伏笔铺垫、蓄势、承上启下、抑扬、结构照应</a:t>
            </a:r>
          </a:p>
          <a:p>
            <a:pPr marL="0" indent="0">
              <a:lnSpc>
                <a:spcPct val="120000"/>
              </a:lnSpc>
              <a:spcBef>
                <a:spcPct val="0"/>
              </a:spcBef>
              <a:buNone/>
            </a:pPr>
            <a:r>
              <a:rPr lang="zh-CN" altLang="zh-CN"/>
              <a:t>主旨—点明主旨</a:t>
            </a:r>
          </a:p>
          <a:p>
            <a:pPr marL="0" indent="0">
              <a:lnSpc>
                <a:spcPct val="120000"/>
              </a:lnSpc>
              <a:spcBef>
                <a:spcPct val="0"/>
              </a:spcBef>
              <a:buNone/>
            </a:pPr>
            <a:r>
              <a:rPr lang="zh-CN" altLang="zh-CN"/>
              <a:t>形式—重章叠句、对比</a:t>
            </a:r>
          </a:p>
          <a:p>
            <a:pPr marL="0" indent="0">
              <a:lnSpc>
                <a:spcPct val="120000"/>
              </a:lnSpc>
              <a:spcBef>
                <a:spcPct val="0"/>
              </a:spcBef>
              <a:buNone/>
            </a:pPr>
            <a:r>
              <a:rPr lang="en-US" altLang="zh-CN"/>
              <a:t>3</a:t>
            </a:r>
            <a:r>
              <a:rPr lang="zh-CN" altLang="zh-CN"/>
              <a:t>、就诗句结尾提问的术语有</a:t>
            </a:r>
            <a:r>
              <a:rPr lang="zh-CN" altLang="zh-CN" smtClean="0"/>
              <a:t>：内</a:t>
            </a:r>
            <a:r>
              <a:rPr lang="zh-CN" altLang="zh-CN"/>
              <a:t>容—以景结</a:t>
            </a:r>
            <a:r>
              <a:rPr lang="zh-CN" altLang="zh-CN" smtClean="0"/>
              <a:t>情</a:t>
            </a:r>
            <a:r>
              <a:rPr lang="en-US" altLang="zh-CN"/>
              <a:t> </a:t>
            </a:r>
            <a:r>
              <a:rPr lang="en-US" altLang="zh-CN" smtClean="0"/>
              <a:t> </a:t>
            </a:r>
            <a:r>
              <a:rPr lang="zh-CN" altLang="zh-CN" smtClean="0"/>
              <a:t>结</a:t>
            </a:r>
            <a:r>
              <a:rPr lang="zh-CN" altLang="zh-CN"/>
              <a:t>构—抑扬、照应开头、照应前文、对比、总结</a:t>
            </a:r>
            <a:r>
              <a:rPr lang="en-US" altLang="zh-CN"/>
              <a:t> </a:t>
            </a:r>
            <a:endParaRPr lang="zh-CN" altLang="zh-CN"/>
          </a:p>
          <a:p>
            <a:pPr marL="0" indent="0">
              <a:lnSpc>
                <a:spcPct val="120000"/>
              </a:lnSpc>
              <a:spcBef>
                <a:spcPct val="0"/>
              </a:spcBef>
              <a:buNone/>
            </a:pPr>
            <a:r>
              <a:rPr lang="zh-CN" altLang="zh-CN"/>
              <a:t>主旨—卒章显志、以小见大、总括全</a:t>
            </a:r>
            <a:r>
              <a:rPr lang="zh-CN" altLang="zh-CN" smtClean="0"/>
              <a:t>诗</a:t>
            </a:r>
            <a:r>
              <a:rPr lang="en-US" altLang="zh-CN"/>
              <a:t> </a:t>
            </a:r>
            <a:endParaRPr lang="zh-CN" altLang="en-US" b="1">
              <a:latin typeface="华文行楷" pitchFamily="2" charset="-122"/>
              <a:ea typeface="华文行楷" pitchFamily="2" charset="-122"/>
            </a:endParaRPr>
          </a:p>
        </p:txBody>
      </p:sp>
      <p:sp>
        <p:nvSpPr>
          <p:cNvPr id="3" name="矩形 2"/>
          <p:cNvSpPr/>
          <p:nvPr/>
        </p:nvSpPr>
        <p:spPr>
          <a:xfrm>
            <a:off x="413298" y="-15854"/>
            <a:ext cx="8141972" cy="923330"/>
          </a:xfrm>
          <a:prstGeom prst="rect">
            <a:avLst/>
          </a:prstGeom>
        </p:spPr>
        <p:txBody>
          <a:bodyPr wrap="none">
            <a:spAutoFit/>
          </a:bodyPr>
          <a:lstStyle/>
          <a:p>
            <a:r>
              <a:rPr lang="zh-CN" altLang="en-US" sz="5400" b="1">
                <a:solidFill>
                  <a:srgbClr val="FF0000"/>
                </a:solidFill>
                <a:latin typeface="华文行楷" panose="02010800040101010101" pitchFamily="2" charset="-122"/>
                <a:ea typeface="华文行楷" panose="02010800040101010101" pitchFamily="2" charset="-122"/>
              </a:rPr>
              <a:t>积累五  常见</a:t>
            </a:r>
            <a:r>
              <a:rPr lang="zh-CN" altLang="zh-CN" sz="5400" b="1">
                <a:solidFill>
                  <a:srgbClr val="FF0000"/>
                </a:solidFill>
                <a:latin typeface="华文行楷" panose="02010800040101010101" pitchFamily="2" charset="-122"/>
                <a:ea typeface="华文行楷" panose="02010800040101010101" pitchFamily="2" charset="-122"/>
              </a:rPr>
              <a:t>诗歌结构技巧</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11016" y="1763537"/>
            <a:ext cx="11530818" cy="2800767"/>
          </a:xfrm>
          <a:prstGeom prst="rect">
            <a:avLst/>
          </a:prstGeom>
        </p:spPr>
        <p:txBody>
          <a:bodyPr wrap="square">
            <a:spAutoFit/>
          </a:bodyPr>
          <a:lstStyle/>
          <a:p>
            <a:pPr algn="ctr"/>
            <a:r>
              <a:rPr lang="zh-CN" altLang="en-US" sz="8800" b="1">
                <a:solidFill>
                  <a:srgbClr val="FF0000"/>
                </a:solidFill>
                <a:latin typeface="华文行楷" panose="02010800040101010101" pitchFamily="2" charset="-122"/>
                <a:ea typeface="华文行楷" panose="02010800040101010101" pitchFamily="2" charset="-122"/>
              </a:rPr>
              <a:t>见多识</a:t>
            </a:r>
            <a:r>
              <a:rPr lang="zh-CN" altLang="en-US" sz="8800" b="1" smtClean="0">
                <a:solidFill>
                  <a:srgbClr val="FF0000"/>
                </a:solidFill>
                <a:latin typeface="华文行楷" panose="02010800040101010101" pitchFamily="2" charset="-122"/>
                <a:ea typeface="华文行楷" panose="02010800040101010101" pitchFamily="2" charset="-122"/>
              </a:rPr>
              <a:t>广</a:t>
            </a:r>
            <a:endParaRPr lang="en-US" altLang="zh-CN" sz="8800" b="1" smtClean="0">
              <a:solidFill>
                <a:srgbClr val="FF0000"/>
              </a:solidFill>
              <a:latin typeface="华文行楷" panose="02010800040101010101" pitchFamily="2" charset="-122"/>
              <a:ea typeface="华文行楷" panose="02010800040101010101" pitchFamily="2" charset="-122"/>
            </a:endParaRPr>
          </a:p>
          <a:p>
            <a:pPr algn="ctr"/>
            <a:r>
              <a:rPr lang="zh-CN" altLang="en-US" sz="8800" b="1">
                <a:solidFill>
                  <a:srgbClr val="FF0000"/>
                </a:solidFill>
                <a:latin typeface="华文行楷" panose="02010800040101010101" pitchFamily="2" charset="-122"/>
                <a:ea typeface="华文行楷" panose="02010800040101010101" pitchFamily="2" charset="-122"/>
              </a:rPr>
              <a:t>有备无患</a:t>
            </a:r>
            <a:endParaRPr lang="en-US" altLang="zh-CN" sz="8800" b="1">
              <a:solidFill>
                <a:srgbClr val="FF0000"/>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3" name="文本框 87041"/>
          <p:cNvSpPr txBox="1"/>
          <p:nvPr/>
        </p:nvSpPr>
        <p:spPr>
          <a:xfrm>
            <a:off x="1558925" y="115888"/>
            <a:ext cx="9144000" cy="6134100"/>
          </a:xfrm>
          <a:prstGeom prst="rect">
            <a:avLst/>
          </a:prstGeom>
          <a:noFill/>
          <a:ln w="9525">
            <a:noFill/>
          </a:ln>
        </p:spPr>
        <p:txBody>
          <a:bodyPr anchor="t">
            <a:spAutoFit/>
          </a:bodyPr>
          <a:lstStyle/>
          <a:p>
            <a:pPr algn="ctr" fontAlgn="base">
              <a:spcBef>
                <a:spcPct val="0"/>
              </a:spcBef>
              <a:spcAft>
                <a:spcPct val="0"/>
              </a:spcAft>
            </a:pPr>
            <a:r>
              <a:rPr lang="en-US" altLang="zh-CN" sz="3600" b="1">
                <a:solidFill>
                  <a:srgbClr val="FFFFFF"/>
                </a:solidFill>
                <a:latin typeface="Arial" pitchFamily="34" charset="0"/>
                <a:ea typeface="宋体" pitchFamily="2" charset="-122"/>
              </a:rPr>
              <a:t> </a:t>
            </a:r>
            <a:r>
              <a:rPr lang="zh-CN" altLang="en-US" sz="3600" b="1">
                <a:latin typeface="Arial" pitchFamily="34" charset="0"/>
                <a:ea typeface="宋体" pitchFamily="2" charset="-122"/>
              </a:rPr>
              <a:t>春江晚景    张九龄</a:t>
            </a:r>
          </a:p>
          <a:p>
            <a:pPr algn="ctr" fontAlgn="base">
              <a:spcBef>
                <a:spcPct val="0"/>
              </a:spcBef>
              <a:spcAft>
                <a:spcPct val="0"/>
              </a:spcAft>
            </a:pPr>
            <a:r>
              <a:rPr lang="zh-CN" altLang="en-US" sz="3600" b="1">
                <a:latin typeface="Arial" pitchFamily="34" charset="0"/>
                <a:ea typeface="宋体" pitchFamily="2" charset="-122"/>
              </a:rPr>
              <a:t>江林皆秀发，云日复相鲜。</a:t>
            </a:r>
          </a:p>
          <a:p>
            <a:pPr algn="ctr" fontAlgn="base">
              <a:spcBef>
                <a:spcPct val="0"/>
              </a:spcBef>
              <a:spcAft>
                <a:spcPct val="0"/>
              </a:spcAft>
            </a:pPr>
            <a:r>
              <a:rPr lang="zh-CN" altLang="en-US" sz="3600" b="1">
                <a:latin typeface="Arial" pitchFamily="34" charset="0"/>
                <a:ea typeface="宋体" pitchFamily="2" charset="-122"/>
              </a:rPr>
              <a:t>  征路那逢此，春心益渺然。</a:t>
            </a:r>
          </a:p>
          <a:p>
            <a:pPr algn="ctr" fontAlgn="base">
              <a:spcBef>
                <a:spcPct val="0"/>
              </a:spcBef>
              <a:spcAft>
                <a:spcPct val="0"/>
              </a:spcAft>
            </a:pPr>
            <a:r>
              <a:rPr lang="zh-CN" altLang="en-US" sz="3600" b="1">
                <a:latin typeface="Arial" pitchFamily="34" charset="0"/>
                <a:ea typeface="宋体" pitchFamily="2" charset="-122"/>
              </a:rPr>
              <a:t>兴来只自得，佳处莫能传。</a:t>
            </a:r>
          </a:p>
          <a:p>
            <a:pPr algn="ctr" fontAlgn="base">
              <a:spcBef>
                <a:spcPct val="0"/>
              </a:spcBef>
              <a:spcAft>
                <a:spcPct val="0"/>
              </a:spcAft>
            </a:pPr>
            <a:r>
              <a:rPr lang="zh-CN" altLang="en-US" sz="3600" b="1">
                <a:latin typeface="Arial" pitchFamily="34" charset="0"/>
                <a:ea typeface="宋体" pitchFamily="2" charset="-122"/>
              </a:rPr>
              <a:t>薄暮津亭下，余花满客船。</a:t>
            </a:r>
          </a:p>
          <a:p>
            <a:pPr algn="ctr" fontAlgn="base">
              <a:spcBef>
                <a:spcPct val="0"/>
              </a:spcBef>
              <a:spcAft>
                <a:spcPct val="0"/>
              </a:spcAft>
            </a:pPr>
            <a:endParaRPr lang="zh-CN" altLang="en-US" sz="3600" b="1">
              <a:latin typeface="Arial" pitchFamily="34" charset="0"/>
              <a:ea typeface="宋体" pitchFamily="2" charset="-122"/>
            </a:endParaRPr>
          </a:p>
          <a:p>
            <a:pPr fontAlgn="base">
              <a:spcBef>
                <a:spcPct val="0"/>
              </a:spcBef>
              <a:spcAft>
                <a:spcPct val="0"/>
              </a:spcAft>
            </a:pPr>
            <a:r>
              <a:rPr lang="zh-CN" altLang="en-US" sz="3600" b="1">
                <a:latin typeface="Arial" pitchFamily="34" charset="0"/>
                <a:ea typeface="宋体" pitchFamily="2" charset="-122"/>
              </a:rPr>
              <a:t>（</a:t>
            </a:r>
            <a:r>
              <a:rPr lang="en-US" altLang="zh-CN" sz="3600" b="1">
                <a:latin typeface="Arial" pitchFamily="34" charset="0"/>
                <a:ea typeface="宋体" pitchFamily="2" charset="-122"/>
              </a:rPr>
              <a:t>2</a:t>
            </a:r>
            <a:r>
              <a:rPr lang="zh-CN" altLang="en-US" sz="3600" b="1">
                <a:latin typeface="Arial" pitchFamily="34" charset="0"/>
                <a:ea typeface="宋体" pitchFamily="2" charset="-122"/>
              </a:rPr>
              <a:t>）对本诗分析正确的一项是（</a:t>
            </a:r>
            <a:r>
              <a:rPr lang="en-US" altLang="zh-CN" sz="3600" b="1">
                <a:latin typeface="Arial" pitchFamily="34" charset="0"/>
                <a:ea typeface="宋体" pitchFamily="2" charset="-122"/>
              </a:rPr>
              <a:t>3</a:t>
            </a:r>
            <a:r>
              <a:rPr lang="zh-CN" altLang="en-US" sz="3600" b="1">
                <a:latin typeface="Arial" pitchFamily="34" charset="0"/>
                <a:ea typeface="宋体" pitchFamily="2" charset="-122"/>
              </a:rPr>
              <a:t>分）</a:t>
            </a:r>
          </a:p>
          <a:p>
            <a:pPr fontAlgn="base">
              <a:spcBef>
                <a:spcPct val="0"/>
              </a:spcBef>
              <a:spcAft>
                <a:spcPct val="0"/>
              </a:spcAft>
            </a:pPr>
            <a:r>
              <a:rPr lang="zh-CN" altLang="en-US" sz="3600" b="1">
                <a:latin typeface="Arial" pitchFamily="34" charset="0"/>
                <a:ea typeface="宋体" pitchFamily="2" charset="-122"/>
              </a:rPr>
              <a:t> </a:t>
            </a:r>
            <a:r>
              <a:rPr lang="en-US" altLang="zh-CN" sz="3600" b="1">
                <a:latin typeface="Arial" pitchFamily="34" charset="0"/>
                <a:ea typeface="宋体" pitchFamily="2" charset="-122"/>
              </a:rPr>
              <a:t>A</a:t>
            </a:r>
            <a:r>
              <a:rPr lang="zh-CN" altLang="en-US" sz="3600" b="1">
                <a:latin typeface="Arial" pitchFamily="34" charset="0"/>
                <a:ea typeface="宋体" pitchFamily="2" charset="-122"/>
              </a:rPr>
              <a:t>．本诗用典与写实相结合，含蓄而又自然。</a:t>
            </a:r>
          </a:p>
          <a:p>
            <a:pPr fontAlgn="base">
              <a:spcBef>
                <a:spcPct val="0"/>
              </a:spcBef>
              <a:spcAft>
                <a:spcPct val="0"/>
              </a:spcAft>
            </a:pPr>
            <a:r>
              <a:rPr lang="zh-CN" altLang="en-US" sz="3600" b="1">
                <a:latin typeface="Arial" pitchFamily="34" charset="0"/>
                <a:ea typeface="宋体" pitchFamily="2" charset="-122"/>
              </a:rPr>
              <a:t> </a:t>
            </a:r>
            <a:r>
              <a:rPr lang="en-US" altLang="zh-CN" sz="3600" b="1">
                <a:latin typeface="Arial" pitchFamily="34" charset="0"/>
                <a:ea typeface="宋体" pitchFamily="2" charset="-122"/>
              </a:rPr>
              <a:t>B</a:t>
            </a:r>
            <a:r>
              <a:rPr lang="zh-CN" altLang="en-US" sz="3600" b="1">
                <a:latin typeface="Arial" pitchFamily="34" charset="0"/>
                <a:ea typeface="宋体" pitchFamily="2" charset="-122"/>
              </a:rPr>
              <a:t>．本诗以咏物为题材，脉络清晰而且顺畅。</a:t>
            </a:r>
          </a:p>
          <a:p>
            <a:pPr fontAlgn="base">
              <a:spcBef>
                <a:spcPct val="0"/>
              </a:spcBef>
              <a:spcAft>
                <a:spcPct val="0"/>
              </a:spcAft>
            </a:pPr>
            <a:r>
              <a:rPr lang="zh-CN" altLang="en-US" sz="3600" b="1">
                <a:latin typeface="Arial" pitchFamily="34" charset="0"/>
                <a:ea typeface="宋体" pitchFamily="2" charset="-122"/>
              </a:rPr>
              <a:t> </a:t>
            </a:r>
            <a:r>
              <a:rPr lang="en-US" altLang="zh-CN" sz="3600" b="1">
                <a:latin typeface="Arial" pitchFamily="34" charset="0"/>
                <a:ea typeface="宋体" pitchFamily="2" charset="-122"/>
              </a:rPr>
              <a:t>C</a:t>
            </a:r>
            <a:r>
              <a:rPr lang="zh-CN" altLang="en-US" sz="3600" b="1">
                <a:latin typeface="Arial" pitchFamily="34" charset="0"/>
                <a:ea typeface="宋体" pitchFamily="2" charset="-122"/>
              </a:rPr>
              <a:t>．颔联、颈联对仗工整，符合律诗的要求。</a:t>
            </a:r>
          </a:p>
          <a:p>
            <a:pPr fontAlgn="base">
              <a:spcBef>
                <a:spcPct val="0"/>
              </a:spcBef>
              <a:spcAft>
                <a:spcPct val="0"/>
              </a:spcAft>
            </a:pPr>
            <a:r>
              <a:rPr lang="zh-CN" altLang="en-US" sz="3600" b="1">
                <a:latin typeface="Arial" pitchFamily="34" charset="0"/>
                <a:ea typeface="宋体" pitchFamily="2" charset="-122"/>
              </a:rPr>
              <a:t> </a:t>
            </a:r>
            <a:r>
              <a:rPr lang="en-US" altLang="zh-CN" sz="3600" b="1">
                <a:latin typeface="Arial" pitchFamily="34" charset="0"/>
                <a:ea typeface="宋体" pitchFamily="2" charset="-122"/>
              </a:rPr>
              <a:t>D</a:t>
            </a:r>
            <a:r>
              <a:rPr lang="zh-CN" altLang="en-US" sz="3600" b="1">
                <a:latin typeface="Arial" pitchFamily="34" charset="0"/>
                <a:ea typeface="宋体" pitchFamily="2" charset="-122"/>
              </a:rPr>
              <a:t>．全诗的语言清新淡雅，又不失朴实之风。</a:t>
            </a:r>
          </a:p>
        </p:txBody>
      </p:sp>
      <p:sp>
        <p:nvSpPr>
          <p:cNvPr id="87043" name="圆角矩形标注 87042"/>
          <p:cNvSpPr/>
          <p:nvPr/>
        </p:nvSpPr>
        <p:spPr>
          <a:xfrm>
            <a:off x="7464425" y="2924175"/>
            <a:ext cx="1366838" cy="647700"/>
          </a:xfrm>
          <a:prstGeom prst="wedgeRoundRectCallout">
            <a:avLst>
              <a:gd name="adj1" fmla="val -49301"/>
              <a:gd name="adj2" fmla="val 74264"/>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algn="ctr" fontAlgn="base">
              <a:spcBef>
                <a:spcPct val="0"/>
              </a:spcBef>
              <a:spcAft>
                <a:spcPct val="0"/>
              </a:spcAft>
            </a:pPr>
            <a:r>
              <a:rPr lang="en-US" altLang="zh-CN" sz="3600" b="1">
                <a:solidFill>
                  <a:srgbClr val="000000"/>
                </a:solidFill>
                <a:latin typeface="Arial" pitchFamily="34" charset="0"/>
                <a:ea typeface="宋体" pitchFamily="2" charset="-122"/>
              </a:rPr>
              <a:t>D</a:t>
            </a:r>
          </a:p>
        </p:txBody>
      </p:sp>
      <p:sp>
        <p:nvSpPr>
          <p:cNvPr id="87044" name="圆角矩形标注 87043"/>
          <p:cNvSpPr/>
          <p:nvPr/>
        </p:nvSpPr>
        <p:spPr>
          <a:xfrm>
            <a:off x="4151314" y="1628775"/>
            <a:ext cx="2592387" cy="2376488"/>
          </a:xfrm>
          <a:prstGeom prst="wedgeRoundRectCallout">
            <a:avLst>
              <a:gd name="adj1" fmla="val -46815"/>
              <a:gd name="adj2" fmla="val 56611"/>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en-US" altLang="zh-CN" sz="2400" b="1">
                <a:solidFill>
                  <a:srgbClr val="000000"/>
                </a:solidFill>
                <a:latin typeface="Arial" pitchFamily="34" charset="0"/>
                <a:ea typeface="宋体" pitchFamily="2" charset="-122"/>
              </a:rPr>
              <a:t>“</a:t>
            </a:r>
            <a:r>
              <a:rPr lang="zh-CN" altLang="en-US" sz="2400" b="1">
                <a:solidFill>
                  <a:srgbClr val="000000"/>
                </a:solidFill>
                <a:latin typeface="Arial" pitchFamily="34" charset="0"/>
                <a:ea typeface="宋体" pitchFamily="2" charset="-122"/>
              </a:rPr>
              <a:t>云日复相鲜”已直接化用谢灵运的诗句：“云日相辉映，空水共澄鲜 。”符合用典的定义。</a:t>
            </a:r>
          </a:p>
        </p:txBody>
      </p:sp>
      <p:sp>
        <p:nvSpPr>
          <p:cNvPr id="87046" name="圆角矩形标注 87045"/>
          <p:cNvSpPr/>
          <p:nvPr/>
        </p:nvSpPr>
        <p:spPr>
          <a:xfrm>
            <a:off x="4295775" y="3357564"/>
            <a:ext cx="1944688" cy="1366837"/>
          </a:xfrm>
          <a:prstGeom prst="wedgeRoundRectCallout">
            <a:avLst>
              <a:gd name="adj1" fmla="val -49509"/>
              <a:gd name="adj2" fmla="val 61500"/>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algn="ctr" fontAlgn="base">
              <a:spcBef>
                <a:spcPct val="0"/>
              </a:spcBef>
              <a:spcAft>
                <a:spcPct val="0"/>
              </a:spcAft>
            </a:pPr>
            <a:r>
              <a:rPr lang="en-US" altLang="zh-CN" sz="3600" b="1">
                <a:solidFill>
                  <a:srgbClr val="000000"/>
                </a:solidFill>
                <a:latin typeface="Arial" pitchFamily="34" charset="0"/>
                <a:ea typeface="宋体" pitchFamily="2" charset="-122"/>
              </a:rPr>
              <a:t>《</a:t>
            </a:r>
            <a:r>
              <a:rPr lang="zh-CN" altLang="en-US" sz="3600" b="1">
                <a:solidFill>
                  <a:srgbClr val="000000"/>
                </a:solidFill>
                <a:latin typeface="Arial" pitchFamily="34" charset="0"/>
                <a:ea typeface="宋体" pitchFamily="2" charset="-122"/>
              </a:rPr>
              <a:t>咏柳</a:t>
            </a:r>
            <a:r>
              <a:rPr lang="en-US" altLang="zh-CN" sz="3600" b="1">
                <a:solidFill>
                  <a:srgbClr val="000000"/>
                </a:solidFill>
                <a:latin typeface="Arial" pitchFamily="34" charset="0"/>
                <a:ea typeface="宋体" pitchFamily="2" charset="-122"/>
              </a:rPr>
              <a:t>》《</a:t>
            </a:r>
            <a:r>
              <a:rPr lang="zh-CN" altLang="en-US" sz="3600" b="1">
                <a:solidFill>
                  <a:srgbClr val="000000"/>
                </a:solidFill>
                <a:latin typeface="Arial" pitchFamily="34" charset="0"/>
                <a:ea typeface="宋体" pitchFamily="2" charset="-122"/>
              </a:rPr>
              <a:t>孤雁</a:t>
            </a:r>
            <a:r>
              <a:rPr lang="en-US" altLang="zh-CN" sz="3600" b="1">
                <a:solidFill>
                  <a:srgbClr val="000000"/>
                </a:solidFill>
                <a:latin typeface="Arial" pitchFamily="34" charset="0"/>
                <a:ea typeface="宋体" pitchFamily="2" charset="-122"/>
              </a:rPr>
              <a:t>》</a:t>
            </a:r>
          </a:p>
        </p:txBody>
      </p:sp>
      <p:sp>
        <p:nvSpPr>
          <p:cNvPr id="54277" name="矩形 126980"/>
          <p:cNvSpPr/>
          <p:nvPr/>
        </p:nvSpPr>
        <p:spPr>
          <a:xfrm>
            <a:off x="8262938" y="-12700"/>
            <a:ext cx="2405062" cy="954107"/>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algn="ctr" fontAlgn="base">
              <a:spcBef>
                <a:spcPct val="0"/>
              </a:spcBef>
              <a:spcAft>
                <a:spcPct val="0"/>
              </a:spcAft>
            </a:pPr>
            <a:r>
              <a:rPr lang="en-US" altLang="zh-CN" sz="2800" b="1">
                <a:solidFill>
                  <a:schemeClr val="bg1"/>
                </a:solidFill>
                <a:latin typeface="Arial" pitchFamily="34" charset="0"/>
                <a:ea typeface="黑体" panose="02010609060101010101" pitchFamily="49" charset="-122"/>
                <a:sym typeface="宋体" pitchFamily="2" charset="-122"/>
              </a:rPr>
              <a:t>2012</a:t>
            </a:r>
            <a:r>
              <a:rPr lang="zh-CN" altLang="en-US" sz="2800" b="1">
                <a:solidFill>
                  <a:schemeClr val="bg1"/>
                </a:solidFill>
                <a:latin typeface="Arial" pitchFamily="34" charset="0"/>
                <a:ea typeface="黑体" panose="02010609060101010101" pitchFamily="49" charset="-122"/>
                <a:sym typeface="宋体" pitchFamily="2" charset="-122"/>
              </a:rPr>
              <a:t>年上海卷</a:t>
            </a:r>
            <a:endParaRPr lang="zh-CN" altLang="en-US" sz="2800" b="1">
              <a:solidFill>
                <a:schemeClr val="bg1"/>
              </a:solidFill>
              <a:latin typeface="楷体_GB2312" pitchFamily="49" charset="-122"/>
              <a:ea typeface="楷体_GB2312" pitchFamily="49" charset="-122"/>
            </a:endParaRPr>
          </a:p>
        </p:txBody>
      </p:sp>
      <p:pic>
        <p:nvPicPr>
          <p:cNvPr id="54278" name="图片 1" descr="图片1"/>
          <p:cNvPicPr>
            <a:picLocks noChangeAspect="1"/>
          </p:cNvPicPr>
          <p:nvPr/>
        </p:nvPicPr>
        <p:blipFill>
          <a:blip r:embed="rId3"/>
          <a:stretch>
            <a:fillRect/>
          </a:stretch>
        </p:blipFill>
        <p:spPr>
          <a:xfrm>
            <a:off x="1751014" y="241300"/>
            <a:ext cx="1247775" cy="1066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7043"/>
                                        </p:tgtEl>
                                        <p:attrNameLst>
                                          <p:attrName>style.visibility</p:attrName>
                                        </p:attrNameLst>
                                      </p:cBhvr>
                                      <p:to>
                                        <p:strVal val="visible"/>
                                      </p:to>
                                    </p:set>
                                    <p:animEffect transition="in" filter="box(in)">
                                      <p:cBhvr>
                                        <p:cTn id="7" dur="500"/>
                                        <p:tgtEl>
                                          <p:spTgt spid="8704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87044"/>
                                        </p:tgtEl>
                                        <p:attrNameLst>
                                          <p:attrName>style.visibility</p:attrName>
                                        </p:attrNameLst>
                                      </p:cBhvr>
                                      <p:to>
                                        <p:strVal val="visible"/>
                                      </p:to>
                                    </p:set>
                                    <p:animEffect transition="in" filter="box(in)">
                                      <p:cBhvr>
                                        <p:cTn id="12" dur="500"/>
                                        <p:tgtEl>
                                          <p:spTgt spid="8704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2" nodeType="clickEffect">
                                  <p:stCondLst>
                                    <p:cond delay="0"/>
                                  </p:stCondLst>
                                  <p:childTnLst>
                                    <p:set>
                                      <p:cBhvr>
                                        <p:cTn id="16" dur="1" fill="hold">
                                          <p:stCondLst>
                                            <p:cond delay="0"/>
                                          </p:stCondLst>
                                        </p:cTn>
                                        <p:tgtEl>
                                          <p:spTgt spid="87046"/>
                                        </p:tgtEl>
                                        <p:attrNameLst>
                                          <p:attrName>style.visibility</p:attrName>
                                        </p:attrNameLst>
                                      </p:cBhvr>
                                      <p:to>
                                        <p:strVal val="visible"/>
                                      </p:to>
                                    </p:set>
                                    <p:animEffect transition="in" filter="box(in)">
                                      <p:cBhvr>
                                        <p:cTn id="17" dur="500"/>
                                        <p:tgtEl>
                                          <p:spTgt spid="87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P spid="87044" grpId="1"/>
      <p:bldP spid="87046" grpId="2"/>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1" name="文本框 86017"/>
          <p:cNvSpPr txBox="1"/>
          <p:nvPr/>
        </p:nvSpPr>
        <p:spPr>
          <a:xfrm>
            <a:off x="1558925" y="115889"/>
            <a:ext cx="9144000" cy="4522787"/>
          </a:xfrm>
          <a:prstGeom prst="rect">
            <a:avLst/>
          </a:prstGeom>
          <a:noFill/>
          <a:ln w="9525">
            <a:noFill/>
          </a:ln>
        </p:spPr>
        <p:txBody>
          <a:bodyPr anchor="t">
            <a:spAutoFit/>
          </a:bodyPr>
          <a:lstStyle/>
          <a:p>
            <a:pPr algn="ctr" fontAlgn="base">
              <a:spcBef>
                <a:spcPct val="0"/>
              </a:spcBef>
              <a:spcAft>
                <a:spcPct val="0"/>
              </a:spcAft>
            </a:pPr>
            <a:r>
              <a:rPr lang="zh-CN" altLang="en-US" sz="3200" b="1">
                <a:latin typeface="Arial" pitchFamily="34" charset="0"/>
                <a:ea typeface="宋体" pitchFamily="2" charset="-122"/>
              </a:rPr>
              <a:t> 春江晚景    张九龄</a:t>
            </a:r>
          </a:p>
          <a:p>
            <a:pPr algn="ctr" fontAlgn="base">
              <a:spcBef>
                <a:spcPct val="0"/>
              </a:spcBef>
              <a:spcAft>
                <a:spcPct val="0"/>
              </a:spcAft>
            </a:pPr>
            <a:r>
              <a:rPr lang="zh-CN" altLang="en-US" sz="3200" b="1">
                <a:latin typeface="Arial" pitchFamily="34" charset="0"/>
                <a:ea typeface="宋体" pitchFamily="2" charset="-122"/>
              </a:rPr>
              <a:t>江林皆秀发，云日复相鲜。</a:t>
            </a:r>
          </a:p>
          <a:p>
            <a:pPr algn="ctr" fontAlgn="base">
              <a:spcBef>
                <a:spcPct val="0"/>
              </a:spcBef>
              <a:spcAft>
                <a:spcPct val="0"/>
              </a:spcAft>
            </a:pPr>
            <a:r>
              <a:rPr lang="zh-CN" altLang="en-US" sz="3200" b="1">
                <a:latin typeface="Arial" pitchFamily="34" charset="0"/>
                <a:ea typeface="宋体" pitchFamily="2" charset="-122"/>
              </a:rPr>
              <a:t>  征路那</a:t>
            </a:r>
            <a:r>
              <a:rPr lang="en-US" altLang="zh-CN" sz="3200" b="1">
                <a:latin typeface="Arial" pitchFamily="34" charset="0"/>
                <a:ea typeface="宋体" pitchFamily="2" charset="-122"/>
              </a:rPr>
              <a:t>①</a:t>
            </a:r>
            <a:r>
              <a:rPr lang="zh-CN" altLang="en-US" sz="3200" b="1">
                <a:latin typeface="Arial" pitchFamily="34" charset="0"/>
                <a:ea typeface="宋体" pitchFamily="2" charset="-122"/>
              </a:rPr>
              <a:t>逢此，春心益渺然</a:t>
            </a:r>
            <a:r>
              <a:rPr lang="en-US" altLang="zh-CN" sz="3200" b="1">
                <a:latin typeface="Arial" pitchFamily="34" charset="0"/>
                <a:ea typeface="宋体" pitchFamily="2" charset="-122"/>
              </a:rPr>
              <a:t>②</a:t>
            </a:r>
            <a:r>
              <a:rPr lang="zh-CN" altLang="en-US" sz="3200" b="1">
                <a:latin typeface="Arial" pitchFamily="34" charset="0"/>
                <a:ea typeface="宋体" pitchFamily="2" charset="-122"/>
              </a:rPr>
              <a:t>。</a:t>
            </a:r>
          </a:p>
          <a:p>
            <a:pPr algn="ctr" fontAlgn="base">
              <a:spcBef>
                <a:spcPct val="0"/>
              </a:spcBef>
              <a:spcAft>
                <a:spcPct val="0"/>
              </a:spcAft>
            </a:pPr>
            <a:r>
              <a:rPr lang="zh-CN" altLang="en-US" sz="3200" b="1">
                <a:latin typeface="Arial" pitchFamily="34" charset="0"/>
                <a:ea typeface="宋体" pitchFamily="2" charset="-122"/>
              </a:rPr>
              <a:t>兴来只自得，佳处莫能传。</a:t>
            </a:r>
          </a:p>
          <a:p>
            <a:pPr algn="ctr" fontAlgn="base">
              <a:spcBef>
                <a:spcPct val="0"/>
              </a:spcBef>
              <a:spcAft>
                <a:spcPct val="0"/>
              </a:spcAft>
            </a:pPr>
            <a:r>
              <a:rPr lang="zh-CN" altLang="en-US" sz="3200" b="1">
                <a:latin typeface="Arial" pitchFamily="34" charset="0"/>
                <a:ea typeface="宋体" pitchFamily="2" charset="-122"/>
              </a:rPr>
              <a:t>薄暮津亭下，余花满客船。</a:t>
            </a:r>
          </a:p>
          <a:p>
            <a:pPr fontAlgn="base">
              <a:spcBef>
                <a:spcPct val="0"/>
              </a:spcBef>
              <a:spcAft>
                <a:spcPct val="0"/>
              </a:spcAft>
            </a:pPr>
            <a:r>
              <a:rPr lang="en-US" altLang="zh-CN" sz="3200" b="1">
                <a:latin typeface="Arial" pitchFamily="34" charset="0"/>
                <a:ea typeface="宋体" pitchFamily="2" charset="-122"/>
              </a:rPr>
              <a:t>[</a:t>
            </a:r>
            <a:r>
              <a:rPr lang="zh-CN" altLang="en-US" sz="3200" b="1">
                <a:latin typeface="Arial" pitchFamily="34" charset="0"/>
                <a:ea typeface="宋体" pitchFamily="2" charset="-122"/>
              </a:rPr>
              <a:t>注</a:t>
            </a:r>
            <a:r>
              <a:rPr lang="en-US" altLang="zh-CN" sz="3200" b="1">
                <a:latin typeface="Arial" pitchFamily="34" charset="0"/>
                <a:ea typeface="宋体" pitchFamily="2" charset="-122"/>
              </a:rPr>
              <a:t>] ①</a:t>
            </a:r>
            <a:r>
              <a:rPr lang="zh-CN" altLang="en-US" sz="3200" b="1">
                <a:latin typeface="Arial" pitchFamily="34" charset="0"/>
                <a:ea typeface="宋体" pitchFamily="2" charset="-122"/>
              </a:rPr>
              <a:t>那：同“哪”。</a:t>
            </a:r>
          </a:p>
          <a:p>
            <a:pPr fontAlgn="base">
              <a:spcBef>
                <a:spcPct val="0"/>
              </a:spcBef>
              <a:spcAft>
                <a:spcPct val="0"/>
              </a:spcAft>
            </a:pPr>
            <a:r>
              <a:rPr lang="zh-CN" altLang="en-US" sz="3200" b="1">
                <a:latin typeface="Arial" pitchFamily="34" charset="0"/>
                <a:ea typeface="宋体" pitchFamily="2" charset="-122"/>
              </a:rPr>
              <a:t>       </a:t>
            </a:r>
            <a:r>
              <a:rPr lang="en-US" altLang="zh-CN" sz="3200" b="1">
                <a:latin typeface="Arial" pitchFamily="34" charset="0"/>
                <a:ea typeface="宋体" pitchFamily="2" charset="-122"/>
              </a:rPr>
              <a:t>②</a:t>
            </a:r>
            <a:r>
              <a:rPr lang="zh-CN" altLang="en-US" sz="3200" b="1">
                <a:latin typeface="Arial" pitchFamily="34" charset="0"/>
                <a:ea typeface="宋体" pitchFamily="2" charset="-122"/>
              </a:rPr>
              <a:t>渺然：广阔辽远的样子。</a:t>
            </a:r>
          </a:p>
          <a:p>
            <a:pPr fontAlgn="base">
              <a:spcBef>
                <a:spcPct val="0"/>
              </a:spcBef>
              <a:spcAft>
                <a:spcPct val="0"/>
              </a:spcAft>
            </a:pPr>
            <a:r>
              <a:rPr lang="zh-CN" altLang="en-US" sz="3200" b="1">
                <a:latin typeface="Arial" pitchFamily="34" charset="0"/>
                <a:ea typeface="宋体" pitchFamily="2" charset="-122"/>
              </a:rPr>
              <a:t>（</a:t>
            </a:r>
            <a:r>
              <a:rPr lang="en-US" altLang="zh-CN" sz="3200" b="1">
                <a:latin typeface="Arial" pitchFamily="34" charset="0"/>
                <a:ea typeface="宋体" pitchFamily="2" charset="-122"/>
              </a:rPr>
              <a:t>3</a:t>
            </a:r>
            <a:r>
              <a:rPr lang="zh-CN" altLang="en-US" sz="3200" b="1">
                <a:latin typeface="Arial" pitchFamily="34" charset="0"/>
                <a:ea typeface="宋体" pitchFamily="2" charset="-122"/>
              </a:rPr>
              <a:t>）从情景关系的角度，赏析本诗前两联是如何表达作者情感的。（</a:t>
            </a:r>
            <a:r>
              <a:rPr lang="en-US" altLang="zh-CN" sz="3200" b="1">
                <a:latin typeface="Arial" pitchFamily="34" charset="0"/>
                <a:ea typeface="宋体" pitchFamily="2" charset="-122"/>
              </a:rPr>
              <a:t>4</a:t>
            </a:r>
            <a:r>
              <a:rPr lang="zh-CN" altLang="en-US" sz="3200" b="1">
                <a:latin typeface="Arial" pitchFamily="34" charset="0"/>
                <a:ea typeface="宋体" pitchFamily="2" charset="-122"/>
              </a:rPr>
              <a:t>分）</a:t>
            </a:r>
          </a:p>
        </p:txBody>
      </p:sp>
      <p:sp>
        <p:nvSpPr>
          <p:cNvPr id="86020" name="圆角矩形标注 86019"/>
          <p:cNvSpPr/>
          <p:nvPr/>
        </p:nvSpPr>
        <p:spPr>
          <a:xfrm>
            <a:off x="1558926" y="4562475"/>
            <a:ext cx="9109075" cy="2216150"/>
          </a:xfrm>
          <a:prstGeom prst="wedgeRoundRectCallout">
            <a:avLst>
              <a:gd name="adj1" fmla="val 1162"/>
              <a:gd name="adj2" fmla="val -72190"/>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zh-CN" altLang="en-US" sz="2800" b="1">
                <a:solidFill>
                  <a:srgbClr val="000000"/>
                </a:solidFill>
                <a:latin typeface="Arial" pitchFamily="34" charset="0"/>
                <a:ea typeface="宋体" pitchFamily="2" charset="-122"/>
              </a:rPr>
              <a:t>本诗首联描绘了</a:t>
            </a:r>
            <a:r>
              <a:rPr lang="zh-CN" altLang="en-US" sz="2800" b="1" u="sng">
                <a:solidFill>
                  <a:srgbClr val="000000"/>
                </a:solidFill>
                <a:latin typeface="Arial" pitchFamily="34" charset="0"/>
                <a:ea typeface="宋体" pitchFamily="2" charset="-122"/>
              </a:rPr>
              <a:t>树木繁茂</a:t>
            </a:r>
            <a:r>
              <a:rPr lang="zh-CN" altLang="en-US" sz="2800" b="1">
                <a:solidFill>
                  <a:srgbClr val="000000"/>
                </a:solidFill>
                <a:latin typeface="Arial" pitchFamily="34" charset="0"/>
                <a:ea typeface="宋体" pitchFamily="2" charset="-122"/>
              </a:rPr>
              <a:t>、落霞与夕阳交相辉映的春江晚景，色彩艳丽，含蓄地传达出作者喜悦的心情。颔联则直接抒发作者在征路上见到美景时喜出望外的心情。两联景中有情，情中有景，情景交融。（景色</a:t>
            </a:r>
            <a:r>
              <a:rPr lang="en-US" altLang="zh-CN" sz="2800" b="1">
                <a:solidFill>
                  <a:srgbClr val="000000"/>
                </a:solidFill>
                <a:latin typeface="Arial" pitchFamily="34" charset="0"/>
                <a:ea typeface="宋体" pitchFamily="2" charset="-122"/>
              </a:rPr>
              <a:t>2</a:t>
            </a:r>
            <a:r>
              <a:rPr lang="zh-CN" altLang="en-US" sz="2800" b="1">
                <a:solidFill>
                  <a:srgbClr val="000000"/>
                </a:solidFill>
                <a:latin typeface="Arial" pitchFamily="34" charset="0"/>
                <a:ea typeface="宋体" pitchFamily="2" charset="-122"/>
              </a:rPr>
              <a:t>分，情感</a:t>
            </a:r>
            <a:r>
              <a:rPr lang="en-US" altLang="zh-CN" sz="2800" b="1">
                <a:solidFill>
                  <a:srgbClr val="000000"/>
                </a:solidFill>
                <a:latin typeface="Arial" pitchFamily="34" charset="0"/>
                <a:ea typeface="宋体" pitchFamily="2" charset="-122"/>
              </a:rPr>
              <a:t>1</a:t>
            </a:r>
            <a:r>
              <a:rPr lang="zh-CN" altLang="en-US" sz="2800" b="1">
                <a:solidFill>
                  <a:srgbClr val="000000"/>
                </a:solidFill>
                <a:latin typeface="Arial" pitchFamily="34" charset="0"/>
                <a:ea typeface="宋体" pitchFamily="2" charset="-122"/>
              </a:rPr>
              <a:t>分，两者关系</a:t>
            </a:r>
            <a:r>
              <a:rPr lang="en-US" altLang="zh-CN" sz="2800" b="1">
                <a:solidFill>
                  <a:srgbClr val="000000"/>
                </a:solidFill>
                <a:latin typeface="Arial" pitchFamily="34" charset="0"/>
                <a:ea typeface="宋体" pitchFamily="2" charset="-122"/>
              </a:rPr>
              <a:t>1</a:t>
            </a:r>
            <a:r>
              <a:rPr lang="zh-CN" altLang="en-US" sz="2800" b="1">
                <a:solidFill>
                  <a:srgbClr val="000000"/>
                </a:solidFill>
                <a:latin typeface="Arial" pitchFamily="34" charset="0"/>
                <a:ea typeface="宋体" pitchFamily="2" charset="-122"/>
              </a:rPr>
              <a:t>分）</a:t>
            </a:r>
          </a:p>
        </p:txBody>
      </p:sp>
      <p:sp>
        <p:nvSpPr>
          <p:cNvPr id="56323" name="矩形 126980"/>
          <p:cNvSpPr/>
          <p:nvPr/>
        </p:nvSpPr>
        <p:spPr>
          <a:xfrm>
            <a:off x="8262938" y="-12700"/>
            <a:ext cx="2405062" cy="954107"/>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algn="ctr" fontAlgn="base">
              <a:spcBef>
                <a:spcPct val="0"/>
              </a:spcBef>
              <a:spcAft>
                <a:spcPct val="0"/>
              </a:spcAft>
            </a:pPr>
            <a:r>
              <a:rPr lang="en-US" altLang="zh-CN" sz="2800" b="1">
                <a:solidFill>
                  <a:schemeClr val="bg1"/>
                </a:solidFill>
                <a:latin typeface="Arial" pitchFamily="34" charset="0"/>
                <a:ea typeface="黑体" panose="02010609060101010101" pitchFamily="49" charset="-122"/>
                <a:sym typeface="宋体" pitchFamily="2" charset="-122"/>
              </a:rPr>
              <a:t>2012</a:t>
            </a:r>
            <a:r>
              <a:rPr lang="zh-CN" altLang="en-US" sz="2800" b="1">
                <a:solidFill>
                  <a:schemeClr val="bg1"/>
                </a:solidFill>
                <a:latin typeface="Arial" pitchFamily="34" charset="0"/>
                <a:ea typeface="黑体" panose="02010609060101010101" pitchFamily="49" charset="-122"/>
                <a:sym typeface="宋体" pitchFamily="2" charset="-122"/>
              </a:rPr>
              <a:t>年上海卷</a:t>
            </a:r>
            <a:endParaRPr lang="zh-CN" altLang="en-US" sz="2800" b="1">
              <a:solidFill>
                <a:schemeClr val="bg1"/>
              </a:solidFill>
              <a:latin typeface="楷体_GB2312" pitchFamily="49" charset="-122"/>
              <a:ea typeface="楷体_GB2312" pitchFamily="49" charset="-122"/>
            </a:endParaRPr>
          </a:p>
        </p:txBody>
      </p:sp>
      <p:pic>
        <p:nvPicPr>
          <p:cNvPr id="56324" name="图片 1" descr="图片1"/>
          <p:cNvPicPr>
            <a:picLocks noChangeAspect="1"/>
          </p:cNvPicPr>
          <p:nvPr/>
        </p:nvPicPr>
        <p:blipFill>
          <a:blip r:embed="rId3"/>
          <a:stretch>
            <a:fillRect/>
          </a:stretch>
        </p:blipFill>
        <p:spPr>
          <a:xfrm>
            <a:off x="1712914" y="115888"/>
            <a:ext cx="1247775" cy="1066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6020"/>
                                        </p:tgtEl>
                                        <p:attrNameLst>
                                          <p:attrName>style.visibility</p:attrName>
                                        </p:attrNameLst>
                                      </p:cBhvr>
                                      <p:to>
                                        <p:strVal val="visible"/>
                                      </p:to>
                                    </p:set>
                                    <p:animEffect transition="in" filter="box(in)">
                                      <p:cBhvr>
                                        <p:cTn id="7" dur="5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69" name="文本框 114689"/>
          <p:cNvSpPr txBox="1"/>
          <p:nvPr/>
        </p:nvSpPr>
        <p:spPr>
          <a:xfrm>
            <a:off x="1558925" y="187325"/>
            <a:ext cx="8521700" cy="6248400"/>
          </a:xfrm>
          <a:prstGeom prst="rect">
            <a:avLst/>
          </a:prstGeom>
          <a:noFill/>
          <a:ln w="9525">
            <a:noFill/>
          </a:ln>
        </p:spPr>
        <p:txBody>
          <a:bodyPr anchor="t">
            <a:spAutoFit/>
          </a:bodyPr>
          <a:lstStyle/>
          <a:p>
            <a:pPr algn="ctr" fontAlgn="base">
              <a:spcBef>
                <a:spcPct val="0"/>
              </a:spcBef>
              <a:spcAft>
                <a:spcPct val="0"/>
              </a:spcAft>
            </a:pPr>
            <a:r>
              <a:rPr lang="zh-CN" altLang="en-US" sz="3200" b="1">
                <a:latin typeface="Arial" pitchFamily="34" charset="0"/>
                <a:ea typeface="宋体" pitchFamily="2" charset="-122"/>
              </a:rPr>
              <a:t>晚春严少尹与诸公见过</a:t>
            </a:r>
          </a:p>
          <a:p>
            <a:pPr algn="ctr" fontAlgn="base">
              <a:spcBef>
                <a:spcPct val="0"/>
              </a:spcBef>
              <a:spcAft>
                <a:spcPct val="0"/>
              </a:spcAft>
            </a:pPr>
            <a:r>
              <a:rPr lang="zh-CN" altLang="en-US" sz="3600" b="1">
                <a:latin typeface="Arial" pitchFamily="34" charset="0"/>
                <a:ea typeface="宋体" pitchFamily="2" charset="-122"/>
              </a:rPr>
              <a:t>王维</a:t>
            </a:r>
          </a:p>
          <a:p>
            <a:pPr algn="ctr" fontAlgn="base">
              <a:spcBef>
                <a:spcPct val="0"/>
              </a:spcBef>
              <a:spcAft>
                <a:spcPct val="0"/>
              </a:spcAft>
            </a:pPr>
            <a:endParaRPr lang="zh-CN" altLang="en-US" sz="3600" b="1">
              <a:latin typeface="Arial" pitchFamily="34" charset="0"/>
              <a:ea typeface="宋体" pitchFamily="2" charset="-122"/>
            </a:endParaRPr>
          </a:p>
          <a:p>
            <a:pPr algn="ctr" fontAlgn="base">
              <a:spcBef>
                <a:spcPct val="0"/>
              </a:spcBef>
              <a:spcAft>
                <a:spcPct val="0"/>
              </a:spcAft>
            </a:pPr>
            <a:r>
              <a:rPr lang="zh-CN" altLang="en-US" sz="3600" b="1">
                <a:latin typeface="Arial" pitchFamily="34" charset="0"/>
                <a:ea typeface="宋体" pitchFamily="2" charset="-122"/>
              </a:rPr>
              <a:t>松菊荒三径，图书共五车。</a:t>
            </a:r>
          </a:p>
          <a:p>
            <a:pPr algn="ctr" fontAlgn="base">
              <a:spcBef>
                <a:spcPct val="0"/>
              </a:spcBef>
              <a:spcAft>
                <a:spcPct val="0"/>
              </a:spcAft>
            </a:pPr>
            <a:r>
              <a:rPr lang="zh-CN" altLang="en-US" sz="3600" b="1">
                <a:latin typeface="Arial" pitchFamily="34" charset="0"/>
                <a:ea typeface="宋体" pitchFamily="2" charset="-122"/>
              </a:rPr>
              <a:t>烹葵邀上客，看竹到贫家。</a:t>
            </a:r>
          </a:p>
          <a:p>
            <a:pPr algn="ctr" fontAlgn="base">
              <a:spcBef>
                <a:spcPct val="0"/>
              </a:spcBef>
              <a:spcAft>
                <a:spcPct val="0"/>
              </a:spcAft>
            </a:pPr>
            <a:r>
              <a:rPr lang="zh-CN" altLang="en-US" sz="3600" b="1">
                <a:latin typeface="Arial" pitchFamily="34" charset="0"/>
                <a:ea typeface="宋体" pitchFamily="2" charset="-122"/>
              </a:rPr>
              <a:t>鹊乳先春草，莺啼过落花。</a:t>
            </a:r>
          </a:p>
          <a:p>
            <a:pPr algn="ctr" fontAlgn="base">
              <a:spcBef>
                <a:spcPct val="0"/>
              </a:spcBef>
              <a:spcAft>
                <a:spcPct val="0"/>
              </a:spcAft>
            </a:pPr>
            <a:r>
              <a:rPr lang="zh-CN" altLang="en-US" sz="3600" b="1">
                <a:latin typeface="Arial" pitchFamily="34" charset="0"/>
                <a:ea typeface="宋体" pitchFamily="2" charset="-122"/>
              </a:rPr>
              <a:t>自怜黄发暮，一倍惜年华。</a:t>
            </a:r>
          </a:p>
          <a:p>
            <a:pPr fontAlgn="base">
              <a:spcBef>
                <a:spcPct val="0"/>
              </a:spcBef>
              <a:spcAft>
                <a:spcPct val="0"/>
              </a:spcAft>
            </a:pPr>
            <a:r>
              <a:rPr lang="zh-CN" altLang="en-US" sz="3200" b="1">
                <a:latin typeface="Arial" pitchFamily="34" charset="0"/>
                <a:ea typeface="宋体" pitchFamily="2" charset="-122"/>
              </a:rPr>
              <a:t>    </a:t>
            </a:r>
            <a:r>
              <a:rPr lang="en-US" altLang="zh-CN" sz="4000" b="1">
                <a:latin typeface="Arial" pitchFamily="34" charset="0"/>
                <a:ea typeface="宋体" pitchFamily="2" charset="-122"/>
              </a:rPr>
              <a:t>   </a:t>
            </a:r>
            <a:r>
              <a:rPr lang="zh-CN" altLang="en-US" sz="4000" b="1">
                <a:latin typeface="Arial" pitchFamily="34" charset="0"/>
                <a:ea typeface="宋体" pitchFamily="2" charset="-122"/>
              </a:rPr>
              <a:t>这首律诗共有几联对仗？回答正确的一项是（     ）（</a:t>
            </a:r>
            <a:r>
              <a:rPr lang="en-US" altLang="zh-CN" sz="4000" b="1">
                <a:latin typeface="Arial" pitchFamily="34" charset="0"/>
                <a:ea typeface="宋体" pitchFamily="2" charset="-122"/>
              </a:rPr>
              <a:t>1</a:t>
            </a:r>
            <a:r>
              <a:rPr lang="zh-CN" altLang="en-US" sz="4000" b="1">
                <a:latin typeface="Arial" pitchFamily="34" charset="0"/>
                <a:ea typeface="宋体" pitchFamily="2" charset="-122"/>
              </a:rPr>
              <a:t>分）</a:t>
            </a:r>
          </a:p>
          <a:p>
            <a:pPr fontAlgn="base">
              <a:spcBef>
                <a:spcPct val="0"/>
              </a:spcBef>
              <a:spcAft>
                <a:spcPct val="0"/>
              </a:spcAft>
            </a:pPr>
            <a:r>
              <a:rPr lang="zh-CN" altLang="en-US" sz="3600" b="1">
                <a:latin typeface="Arial" pitchFamily="34" charset="0"/>
                <a:ea typeface="宋体" pitchFamily="2" charset="-122"/>
              </a:rPr>
              <a:t>     </a:t>
            </a:r>
            <a:r>
              <a:rPr lang="en-US" altLang="zh-CN" sz="3600" b="1">
                <a:latin typeface="Arial" pitchFamily="34" charset="0"/>
                <a:ea typeface="宋体" pitchFamily="2" charset="-122"/>
              </a:rPr>
              <a:t>A</a:t>
            </a:r>
            <a:r>
              <a:rPr lang="zh-CN" altLang="en-US" sz="3600" b="1">
                <a:latin typeface="Arial" pitchFamily="34" charset="0"/>
                <a:ea typeface="宋体" pitchFamily="2" charset="-122"/>
              </a:rPr>
              <a:t>．一联      </a:t>
            </a:r>
            <a:r>
              <a:rPr lang="en-US" altLang="zh-CN" sz="3600" b="1">
                <a:latin typeface="Arial" pitchFamily="34" charset="0"/>
                <a:ea typeface="宋体" pitchFamily="2" charset="-122"/>
              </a:rPr>
              <a:t>B</a:t>
            </a:r>
            <a:r>
              <a:rPr lang="zh-CN" altLang="en-US" sz="3600" b="1">
                <a:latin typeface="Arial" pitchFamily="34" charset="0"/>
                <a:ea typeface="宋体" pitchFamily="2" charset="-122"/>
              </a:rPr>
              <a:t>．两联      </a:t>
            </a:r>
          </a:p>
          <a:p>
            <a:pPr fontAlgn="base">
              <a:spcBef>
                <a:spcPct val="0"/>
              </a:spcBef>
              <a:spcAft>
                <a:spcPct val="0"/>
              </a:spcAft>
            </a:pPr>
            <a:r>
              <a:rPr lang="zh-CN" altLang="en-US" sz="3600" b="1">
                <a:latin typeface="Arial" pitchFamily="34" charset="0"/>
                <a:ea typeface="宋体" pitchFamily="2" charset="-122"/>
              </a:rPr>
              <a:t>     </a:t>
            </a:r>
            <a:r>
              <a:rPr lang="en-US" altLang="zh-CN" sz="3600" b="1">
                <a:latin typeface="Arial" pitchFamily="34" charset="0"/>
                <a:ea typeface="宋体" pitchFamily="2" charset="-122"/>
              </a:rPr>
              <a:t>C</a:t>
            </a:r>
            <a:r>
              <a:rPr lang="zh-CN" altLang="en-US" sz="3600" b="1">
                <a:latin typeface="Arial" pitchFamily="34" charset="0"/>
                <a:ea typeface="宋体" pitchFamily="2" charset="-122"/>
              </a:rPr>
              <a:t>．三联      </a:t>
            </a:r>
            <a:r>
              <a:rPr lang="en-US" altLang="zh-CN" sz="3600" b="1">
                <a:latin typeface="Arial" pitchFamily="34" charset="0"/>
                <a:ea typeface="宋体" pitchFamily="2" charset="-122"/>
              </a:rPr>
              <a:t>D</a:t>
            </a:r>
            <a:r>
              <a:rPr lang="zh-CN" altLang="en-US" sz="3600" b="1">
                <a:latin typeface="Arial" pitchFamily="34" charset="0"/>
                <a:ea typeface="宋体" pitchFamily="2" charset="-122"/>
              </a:rPr>
              <a:t>．四联</a:t>
            </a:r>
          </a:p>
        </p:txBody>
      </p:sp>
      <p:sp>
        <p:nvSpPr>
          <p:cNvPr id="114691" name="圆角矩形标注 114690"/>
          <p:cNvSpPr/>
          <p:nvPr/>
        </p:nvSpPr>
        <p:spPr>
          <a:xfrm>
            <a:off x="7762875" y="5435600"/>
            <a:ext cx="719138" cy="647700"/>
          </a:xfrm>
          <a:prstGeom prst="wedgeRoundRectCallout">
            <a:avLst>
              <a:gd name="adj1" fmla="val -63468"/>
              <a:gd name="adj2" fmla="val 79657"/>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en-US" altLang="zh-CN" sz="4000" b="1">
                <a:solidFill>
                  <a:srgbClr val="000000"/>
                </a:solidFill>
                <a:latin typeface="Arial" pitchFamily="34" charset="0"/>
                <a:ea typeface="宋体" pitchFamily="2" charset="-122"/>
              </a:rPr>
              <a:t>C</a:t>
            </a:r>
          </a:p>
        </p:txBody>
      </p:sp>
      <p:sp>
        <p:nvSpPr>
          <p:cNvPr id="58371" name="矩形 126980"/>
          <p:cNvSpPr/>
          <p:nvPr/>
        </p:nvSpPr>
        <p:spPr>
          <a:xfrm>
            <a:off x="8262938" y="-12700"/>
            <a:ext cx="2405062" cy="954107"/>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algn="ctr" fontAlgn="base">
              <a:spcBef>
                <a:spcPct val="0"/>
              </a:spcBef>
              <a:spcAft>
                <a:spcPct val="0"/>
              </a:spcAft>
            </a:pPr>
            <a:r>
              <a:rPr lang="en-US" altLang="zh-CN" sz="2800" b="1">
                <a:solidFill>
                  <a:schemeClr val="bg1"/>
                </a:solidFill>
                <a:latin typeface="Arial" pitchFamily="34" charset="0"/>
                <a:ea typeface="黑体" panose="02010609060101010101" pitchFamily="49" charset="-122"/>
                <a:sym typeface="宋体" pitchFamily="2" charset="-122"/>
              </a:rPr>
              <a:t>2013</a:t>
            </a:r>
            <a:r>
              <a:rPr lang="zh-CN" altLang="en-US" sz="2800" b="1">
                <a:solidFill>
                  <a:schemeClr val="bg1"/>
                </a:solidFill>
                <a:latin typeface="Arial" pitchFamily="34" charset="0"/>
                <a:ea typeface="黑体" panose="02010609060101010101" pitchFamily="49" charset="-122"/>
                <a:sym typeface="宋体" pitchFamily="2" charset="-122"/>
              </a:rPr>
              <a:t>年上海卷</a:t>
            </a:r>
            <a:endParaRPr lang="zh-CN" altLang="en-US" sz="2800" b="1">
              <a:solidFill>
                <a:schemeClr val="bg1"/>
              </a:solidFill>
              <a:latin typeface="楷体_GB2312" pitchFamily="49" charset="-122"/>
              <a:ea typeface="楷体_GB2312" pitchFamily="49" charset="-122"/>
            </a:endParaRPr>
          </a:p>
        </p:txBody>
      </p:sp>
      <p:pic>
        <p:nvPicPr>
          <p:cNvPr id="58372" name="图片 1" descr="图片1"/>
          <p:cNvPicPr>
            <a:picLocks noChangeAspect="1"/>
          </p:cNvPicPr>
          <p:nvPr/>
        </p:nvPicPr>
        <p:blipFill>
          <a:blip r:embed="rId3"/>
          <a:stretch>
            <a:fillRect/>
          </a:stretch>
        </p:blipFill>
        <p:spPr>
          <a:xfrm>
            <a:off x="9078914" y="5537200"/>
            <a:ext cx="1247775" cy="1066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4691"/>
                                        </p:tgtEl>
                                        <p:attrNameLst>
                                          <p:attrName>style.visibility</p:attrName>
                                        </p:attrNameLst>
                                      </p:cBhvr>
                                      <p:to>
                                        <p:strVal val="visible"/>
                                      </p:to>
                                    </p:set>
                                    <p:animEffect transition="in" filter="box(in)">
                                      <p:cBhvr>
                                        <p:cTn id="7" dur="500"/>
                                        <p:tgtEl>
                                          <p:spTgt spid="114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4211" name="内容占位符 2"/>
          <p:cNvSpPr/>
          <p:nvPr/>
        </p:nvSpPr>
        <p:spPr bwMode="auto">
          <a:xfrm>
            <a:off x="138545" y="914400"/>
            <a:ext cx="11748655" cy="4502728"/>
          </a:xfrm>
          <a:prstGeom prst="rect">
            <a:avLst/>
          </a:prstGeom>
          <a:noFill/>
          <a:ln w="9525">
            <a:solidFill>
              <a:schemeClr val="bg1"/>
            </a:solidFill>
            <a:miter lim="800000"/>
          </a:ln>
        </p:spPr>
        <p:txBody>
          <a:bodyPr/>
          <a:lstStyle/>
          <a:p>
            <a:pPr marL="342900" indent="-342900" algn="ctr" fontAlgn="base">
              <a:lnSpc>
                <a:spcPct val="200000"/>
              </a:lnSpc>
              <a:spcBef>
                <a:spcPct val="20000"/>
              </a:spcBef>
              <a:spcAft>
                <a:spcPct val="0"/>
              </a:spcAft>
              <a:defRPr/>
            </a:pPr>
            <a:r>
              <a:rPr lang="zh-CN" altLang="en-US" sz="3200" b="1" smtClean="0">
                <a:solidFill>
                  <a:srgbClr val="000000"/>
                </a:solidFill>
                <a:latin typeface="Arial" pitchFamily="34" charset="0"/>
                <a:ea typeface="华文中宋" pitchFamily="2" charset="-122"/>
              </a:rPr>
              <a:t>①</a:t>
            </a:r>
            <a:r>
              <a:rPr lang="zh-CN" altLang="en-US" sz="3200" b="1">
                <a:solidFill>
                  <a:srgbClr val="000000"/>
                </a:solidFill>
                <a:latin typeface="Arial" pitchFamily="34" charset="0"/>
                <a:ea typeface="华文中宋" pitchFamily="2" charset="-122"/>
              </a:rPr>
              <a:t>字句理解有误</a:t>
            </a:r>
          </a:p>
          <a:p>
            <a:pPr marL="342900" indent="-342900" algn="ctr" fontAlgn="base">
              <a:lnSpc>
                <a:spcPct val="200000"/>
              </a:lnSpc>
              <a:spcBef>
                <a:spcPct val="40000"/>
              </a:spcBef>
              <a:spcAft>
                <a:spcPct val="0"/>
              </a:spcAft>
              <a:defRPr/>
            </a:pPr>
            <a:r>
              <a:rPr lang="zh-CN" altLang="en-US" sz="3200" b="1">
                <a:solidFill>
                  <a:srgbClr val="000000"/>
                </a:solidFill>
                <a:latin typeface="Arial" pitchFamily="34" charset="0"/>
                <a:ea typeface="华文中宋" pitchFamily="2" charset="-122"/>
              </a:rPr>
              <a:t>② </a:t>
            </a:r>
            <a:r>
              <a:rPr lang="zh-CN" altLang="en-US" sz="3200" b="1" smtClean="0">
                <a:solidFill>
                  <a:srgbClr val="000000"/>
                </a:solidFill>
                <a:latin typeface="Arial" pitchFamily="34" charset="0"/>
                <a:ea typeface="华文中宋" pitchFamily="2" charset="-122"/>
              </a:rPr>
              <a:t>画</a:t>
            </a:r>
            <a:r>
              <a:rPr lang="zh-CN" altLang="en-US" sz="3200" b="1">
                <a:solidFill>
                  <a:srgbClr val="000000"/>
                </a:solidFill>
                <a:latin typeface="Arial" pitchFamily="34" charset="0"/>
                <a:ea typeface="华文中宋" pitchFamily="2" charset="-122"/>
              </a:rPr>
              <a:t>面氛围有</a:t>
            </a:r>
            <a:r>
              <a:rPr lang="zh-CN" altLang="en-US" sz="3200" b="1" smtClean="0">
                <a:solidFill>
                  <a:srgbClr val="000000"/>
                </a:solidFill>
                <a:latin typeface="Arial" pitchFamily="34" charset="0"/>
                <a:ea typeface="华文中宋" pitchFamily="2" charset="-122"/>
              </a:rPr>
              <a:t>误</a:t>
            </a:r>
            <a:endParaRPr lang="en-US" altLang="zh-CN" sz="3200" b="1" smtClean="0">
              <a:solidFill>
                <a:srgbClr val="000000"/>
              </a:solidFill>
              <a:latin typeface="Arial" pitchFamily="34" charset="0"/>
              <a:ea typeface="华文中宋" pitchFamily="2" charset="-122"/>
            </a:endParaRPr>
          </a:p>
          <a:p>
            <a:pPr marL="342900" indent="-342900" algn="ctr" fontAlgn="base">
              <a:lnSpc>
                <a:spcPct val="200000"/>
              </a:lnSpc>
              <a:spcBef>
                <a:spcPct val="40000"/>
              </a:spcBef>
              <a:spcAft>
                <a:spcPct val="0"/>
              </a:spcAft>
              <a:defRPr/>
            </a:pPr>
            <a:r>
              <a:rPr lang="zh-CN" altLang="en-US" sz="3200" b="1" smtClean="0">
                <a:solidFill>
                  <a:srgbClr val="000000"/>
                </a:solidFill>
                <a:latin typeface="Arial" pitchFamily="34" charset="0"/>
                <a:ea typeface="华文中宋" pitchFamily="2" charset="-122"/>
              </a:rPr>
              <a:t>③情感态度有误</a:t>
            </a:r>
          </a:p>
          <a:p>
            <a:pPr marL="342900" indent="-342900" algn="ctr" fontAlgn="base">
              <a:lnSpc>
                <a:spcPct val="200000"/>
              </a:lnSpc>
              <a:spcBef>
                <a:spcPct val="40000"/>
              </a:spcBef>
              <a:spcAft>
                <a:spcPct val="0"/>
              </a:spcAft>
              <a:defRPr/>
            </a:pPr>
            <a:r>
              <a:rPr lang="zh-CN" altLang="en-US" sz="3200" b="1" smtClean="0">
                <a:solidFill>
                  <a:srgbClr val="000000"/>
                </a:solidFill>
                <a:latin typeface="Arial" pitchFamily="34" charset="0"/>
                <a:ea typeface="华文中宋" pitchFamily="2" charset="-122"/>
              </a:rPr>
              <a:t>④</a:t>
            </a:r>
            <a:r>
              <a:rPr lang="zh-CN" altLang="en-US" sz="3200" b="1">
                <a:solidFill>
                  <a:srgbClr val="000000"/>
                </a:solidFill>
                <a:latin typeface="Arial" pitchFamily="34" charset="0"/>
                <a:ea typeface="华文中宋" pitchFamily="2" charset="-122"/>
              </a:rPr>
              <a:t>语</a:t>
            </a:r>
            <a:r>
              <a:rPr lang="zh-CN" altLang="en-US" sz="3200" b="1" smtClean="0">
                <a:solidFill>
                  <a:srgbClr val="000000"/>
                </a:solidFill>
                <a:latin typeface="Arial" pitchFamily="34" charset="0"/>
                <a:ea typeface="华文中宋" pitchFamily="2" charset="-122"/>
              </a:rPr>
              <a:t>言风格有</a:t>
            </a:r>
            <a:r>
              <a:rPr lang="zh-CN" altLang="en-US" sz="3200" b="1">
                <a:solidFill>
                  <a:srgbClr val="000000"/>
                </a:solidFill>
                <a:latin typeface="Arial" pitchFamily="34" charset="0"/>
                <a:ea typeface="华文中宋" pitchFamily="2" charset="-122"/>
              </a:rPr>
              <a:t>误</a:t>
            </a:r>
          </a:p>
          <a:p>
            <a:pPr marL="342900" indent="-342900" algn="ctr" fontAlgn="base">
              <a:lnSpc>
                <a:spcPct val="200000"/>
              </a:lnSpc>
              <a:spcBef>
                <a:spcPct val="40000"/>
              </a:spcBef>
              <a:spcAft>
                <a:spcPct val="0"/>
              </a:spcAft>
              <a:defRPr/>
            </a:pPr>
            <a:r>
              <a:rPr lang="zh-CN" altLang="en-US" sz="3200" b="1" smtClean="0">
                <a:solidFill>
                  <a:srgbClr val="000000"/>
                </a:solidFill>
                <a:latin typeface="Arial" pitchFamily="34" charset="0"/>
                <a:ea typeface="华文中宋" pitchFamily="2" charset="-122"/>
              </a:rPr>
              <a:t>⑤</a:t>
            </a:r>
            <a:r>
              <a:rPr lang="zh-CN" altLang="en-US" sz="3200" b="1">
                <a:solidFill>
                  <a:srgbClr val="000000"/>
                </a:solidFill>
                <a:latin typeface="Arial" pitchFamily="34" charset="0"/>
                <a:ea typeface="华文中宋" pitchFamily="2" charset="-122"/>
              </a:rPr>
              <a:t>艺</a:t>
            </a:r>
            <a:r>
              <a:rPr lang="zh-CN" altLang="en-US" sz="3200" b="1" smtClean="0">
                <a:solidFill>
                  <a:srgbClr val="000000"/>
                </a:solidFill>
                <a:latin typeface="Arial" pitchFamily="34" charset="0"/>
                <a:ea typeface="华文中宋" pitchFamily="2" charset="-122"/>
              </a:rPr>
              <a:t>术技巧有误</a:t>
            </a:r>
          </a:p>
        </p:txBody>
      </p:sp>
      <p:sp>
        <p:nvSpPr>
          <p:cNvPr id="3" name="矩形 2"/>
          <p:cNvSpPr/>
          <p:nvPr/>
        </p:nvSpPr>
        <p:spPr>
          <a:xfrm>
            <a:off x="124691" y="305932"/>
            <a:ext cx="11776364" cy="510909"/>
          </a:xfrm>
          <a:prstGeom prst="rect">
            <a:avLst/>
          </a:prstGeom>
        </p:spPr>
        <p:txBody>
          <a:bodyPr wrap="square">
            <a:spAutoFit/>
          </a:bodyPr>
          <a:lstStyle/>
          <a:p>
            <a:pPr eaLnBrk="0" hangingPunct="0">
              <a:lnSpc>
                <a:spcPct val="85000"/>
              </a:lnSpc>
              <a:spcBef>
                <a:spcPct val="30000"/>
              </a:spcBef>
            </a:pPr>
            <a:r>
              <a:rPr lang="en-US" altLang="zh-CN" sz="3200" smtClean="0">
                <a:solidFill>
                  <a:srgbClr val="CC3300"/>
                </a:solidFill>
                <a:latin typeface="Times New Roman" pitchFamily="18" charset="0"/>
                <a:ea typeface="方正稚艺_GBK" pitchFamily="65" charset="-122"/>
                <a:cs typeface="Times New Roman" panose="02020603050405020304" pitchFamily="18" charset="0"/>
              </a:rPr>
              <a:t>2017-2019</a:t>
            </a:r>
            <a:r>
              <a:rPr lang="zh-CN" altLang="en-US" sz="3200">
                <a:solidFill>
                  <a:srgbClr val="CC3300"/>
                </a:solidFill>
                <a:latin typeface="Times New Roman" pitchFamily="18" charset="0"/>
                <a:ea typeface="方正稚艺_GBK" pitchFamily="65" charset="-122"/>
                <a:cs typeface="Times New Roman" panose="02020603050405020304" pitchFamily="18" charset="0"/>
              </a:rPr>
              <a:t>年全国卷语文高考诗歌鉴赏客观</a:t>
            </a:r>
            <a:r>
              <a:rPr lang="zh-CN" altLang="en-US" sz="3200" smtClean="0">
                <a:solidFill>
                  <a:srgbClr val="CC3300"/>
                </a:solidFill>
                <a:latin typeface="Times New Roman" pitchFamily="18" charset="0"/>
                <a:ea typeface="方正稚艺_GBK" pitchFamily="65" charset="-122"/>
                <a:cs typeface="Times New Roman" panose="02020603050405020304" pitchFamily="18" charset="0"/>
              </a:rPr>
              <a:t>题</a:t>
            </a:r>
            <a:r>
              <a:rPr lang="zh-CN" altLang="en-US" sz="3200">
                <a:solidFill>
                  <a:srgbClr val="CC3300"/>
                </a:solidFill>
                <a:latin typeface="Times New Roman" pitchFamily="18" charset="0"/>
                <a:ea typeface="方正稚艺_GBK" pitchFamily="65" charset="-122"/>
                <a:cs typeface="Times New Roman" panose="02020603050405020304" pitchFamily="18" charset="0"/>
              </a:rPr>
              <a:t>选项陷阱设置</a:t>
            </a:r>
            <a:r>
              <a:rPr lang="zh-CN" altLang="en-US" sz="3200" smtClean="0">
                <a:solidFill>
                  <a:srgbClr val="CC3300"/>
                </a:solidFill>
                <a:latin typeface="Times New Roman" pitchFamily="18" charset="0"/>
                <a:ea typeface="方正稚艺_GBK" pitchFamily="65" charset="-122"/>
                <a:cs typeface="Times New Roman" panose="02020603050405020304" pitchFamily="18" charset="0"/>
              </a:rPr>
              <a:t>点</a:t>
            </a:r>
            <a:endParaRPr lang="zh-CN" altLang="en-US" sz="3200">
              <a:solidFill>
                <a:srgbClr val="CC3300"/>
              </a:solidFill>
              <a:latin typeface="Times New Roman" pitchFamily="18" charset="0"/>
              <a:ea typeface="方正稚艺_GBK" pitchFamily="65" charset="-122"/>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4211"/>
                                        </p:tgtEl>
                                        <p:attrNameLst>
                                          <p:attrName>style.visibility</p:attrName>
                                        </p:attrNameLst>
                                      </p:cBhvr>
                                      <p:to>
                                        <p:strVal val="visible"/>
                                      </p:to>
                                    </p:set>
                                    <p:animEffect transition="in" filter="blinds(horizontal)">
                                      <p:cBhvr>
                                        <p:cTn id="7" dur="500"/>
                                        <p:tgtEl>
                                          <p:spTgt spid="94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7" name="文本框 116737"/>
          <p:cNvSpPr txBox="1"/>
          <p:nvPr/>
        </p:nvSpPr>
        <p:spPr>
          <a:xfrm>
            <a:off x="1558925" y="546101"/>
            <a:ext cx="9144000" cy="5630863"/>
          </a:xfrm>
          <a:prstGeom prst="rect">
            <a:avLst/>
          </a:prstGeom>
          <a:noFill/>
          <a:ln w="9525">
            <a:noFill/>
          </a:ln>
        </p:spPr>
        <p:txBody>
          <a:bodyPr anchor="t">
            <a:spAutoFit/>
          </a:bodyPr>
          <a:lstStyle/>
          <a:p>
            <a:pPr algn="ctr" fontAlgn="base">
              <a:spcBef>
                <a:spcPct val="0"/>
              </a:spcBef>
              <a:spcAft>
                <a:spcPct val="0"/>
              </a:spcAft>
            </a:pPr>
            <a:r>
              <a:rPr lang="zh-CN" altLang="en-US" sz="3600" b="1">
                <a:latin typeface="Arial" pitchFamily="34" charset="0"/>
                <a:ea typeface="宋体" pitchFamily="2" charset="-122"/>
              </a:rPr>
              <a:t>晚春严少尹与诸公见过  王维</a:t>
            </a:r>
          </a:p>
          <a:p>
            <a:pPr algn="ctr" fontAlgn="base">
              <a:spcBef>
                <a:spcPct val="0"/>
              </a:spcBef>
              <a:spcAft>
                <a:spcPct val="0"/>
              </a:spcAft>
            </a:pPr>
            <a:r>
              <a:rPr lang="zh-CN" altLang="en-US" sz="3600" b="1">
                <a:latin typeface="Arial" pitchFamily="34" charset="0"/>
                <a:ea typeface="宋体" pitchFamily="2" charset="-122"/>
              </a:rPr>
              <a:t>松菊荒三径，图书共五车。</a:t>
            </a:r>
          </a:p>
          <a:p>
            <a:pPr algn="ctr" fontAlgn="base">
              <a:spcBef>
                <a:spcPct val="0"/>
              </a:spcBef>
              <a:spcAft>
                <a:spcPct val="0"/>
              </a:spcAft>
            </a:pPr>
            <a:r>
              <a:rPr lang="zh-CN" altLang="en-US" sz="3600" b="1">
                <a:latin typeface="Arial" pitchFamily="34" charset="0"/>
                <a:ea typeface="宋体" pitchFamily="2" charset="-122"/>
              </a:rPr>
              <a:t>烹葵邀上客，看竹到贫家。</a:t>
            </a:r>
          </a:p>
          <a:p>
            <a:pPr algn="ctr" fontAlgn="base">
              <a:spcBef>
                <a:spcPct val="0"/>
              </a:spcBef>
              <a:spcAft>
                <a:spcPct val="0"/>
              </a:spcAft>
            </a:pPr>
            <a:r>
              <a:rPr lang="zh-CN" altLang="en-US" sz="3600" b="1">
                <a:latin typeface="Arial" pitchFamily="34" charset="0"/>
                <a:ea typeface="宋体" pitchFamily="2" charset="-122"/>
              </a:rPr>
              <a:t>鹊乳先春草，莺啼过落花。</a:t>
            </a:r>
          </a:p>
          <a:p>
            <a:pPr algn="ctr" fontAlgn="base">
              <a:spcBef>
                <a:spcPct val="0"/>
              </a:spcBef>
              <a:spcAft>
                <a:spcPct val="0"/>
              </a:spcAft>
            </a:pPr>
            <a:r>
              <a:rPr lang="zh-CN" altLang="en-US" sz="3600" b="1">
                <a:latin typeface="Arial" pitchFamily="34" charset="0"/>
                <a:ea typeface="宋体" pitchFamily="2" charset="-122"/>
              </a:rPr>
              <a:t>自怜黄发暮，一倍惜年华。</a:t>
            </a:r>
          </a:p>
          <a:p>
            <a:pPr fontAlgn="base">
              <a:spcBef>
                <a:spcPct val="0"/>
              </a:spcBef>
              <a:spcAft>
                <a:spcPct val="0"/>
              </a:spcAft>
            </a:pPr>
            <a:r>
              <a:rPr lang="zh-CN" altLang="en-US" sz="3600" b="1">
                <a:latin typeface="Arial" pitchFamily="34" charset="0"/>
                <a:ea typeface="宋体" pitchFamily="2" charset="-122"/>
              </a:rPr>
              <a:t>     对本诗分析不正确的一项是（</a:t>
            </a:r>
            <a:r>
              <a:rPr lang="en-US" altLang="zh-CN" sz="3600" b="1">
                <a:latin typeface="Arial" pitchFamily="34" charset="0"/>
                <a:ea typeface="宋体" pitchFamily="2" charset="-122"/>
              </a:rPr>
              <a:t>3</a:t>
            </a:r>
            <a:r>
              <a:rPr lang="zh-CN" altLang="en-US" sz="3600" b="1">
                <a:latin typeface="Arial" pitchFamily="34" charset="0"/>
                <a:ea typeface="宋体" pitchFamily="2" charset="-122"/>
              </a:rPr>
              <a:t>分）</a:t>
            </a:r>
          </a:p>
          <a:p>
            <a:pPr fontAlgn="base">
              <a:spcBef>
                <a:spcPct val="0"/>
              </a:spcBef>
              <a:spcAft>
                <a:spcPct val="0"/>
              </a:spcAft>
            </a:pPr>
            <a:r>
              <a:rPr lang="en-US" altLang="zh-CN" sz="3600" b="1">
                <a:latin typeface="Arial" pitchFamily="34" charset="0"/>
                <a:ea typeface="宋体" pitchFamily="2" charset="-122"/>
              </a:rPr>
              <a:t>A</a:t>
            </a:r>
            <a:r>
              <a:rPr lang="zh-CN" altLang="en-US" sz="3600" b="1">
                <a:latin typeface="Arial" pitchFamily="34" charset="0"/>
                <a:ea typeface="宋体" pitchFamily="2" charset="-122"/>
              </a:rPr>
              <a:t>．首联用典贴切，反映了诗人的精神追求。</a:t>
            </a:r>
          </a:p>
          <a:p>
            <a:pPr fontAlgn="base">
              <a:spcBef>
                <a:spcPct val="0"/>
              </a:spcBef>
              <a:spcAft>
                <a:spcPct val="0"/>
              </a:spcAft>
            </a:pPr>
            <a:r>
              <a:rPr lang="en-US" altLang="zh-CN" sz="3600" b="1">
                <a:latin typeface="Arial" pitchFamily="34" charset="0"/>
                <a:ea typeface="宋体" pitchFamily="2" charset="-122"/>
              </a:rPr>
              <a:t>B</a:t>
            </a:r>
            <a:r>
              <a:rPr lang="zh-CN" altLang="en-US" sz="3600" b="1">
                <a:latin typeface="Arial" pitchFamily="34" charset="0"/>
                <a:ea typeface="宋体" pitchFamily="2" charset="-122"/>
              </a:rPr>
              <a:t>．颔联流露出诗人因家贫待客不周的歉意。</a:t>
            </a:r>
          </a:p>
          <a:p>
            <a:pPr fontAlgn="base">
              <a:spcBef>
                <a:spcPct val="0"/>
              </a:spcBef>
              <a:spcAft>
                <a:spcPct val="0"/>
              </a:spcAft>
            </a:pPr>
            <a:r>
              <a:rPr lang="en-US" altLang="zh-CN" sz="3600" b="1">
                <a:latin typeface="Arial" pitchFamily="34" charset="0"/>
                <a:ea typeface="宋体" pitchFamily="2" charset="-122"/>
              </a:rPr>
              <a:t>C</a:t>
            </a:r>
            <a:r>
              <a:rPr lang="zh-CN" altLang="en-US" sz="3600" b="1">
                <a:latin typeface="Arial" pitchFamily="34" charset="0"/>
                <a:ea typeface="宋体" pitchFamily="2" charset="-122"/>
              </a:rPr>
              <a:t>．全诗将写景、叙事、抒情三者融为一体。</a:t>
            </a:r>
          </a:p>
          <a:p>
            <a:pPr fontAlgn="base">
              <a:spcBef>
                <a:spcPct val="0"/>
              </a:spcBef>
              <a:spcAft>
                <a:spcPct val="0"/>
              </a:spcAft>
            </a:pPr>
            <a:r>
              <a:rPr lang="en-US" altLang="zh-CN" sz="3600" b="1">
                <a:latin typeface="Arial" pitchFamily="34" charset="0"/>
                <a:ea typeface="宋体" pitchFamily="2" charset="-122"/>
              </a:rPr>
              <a:t>D</a:t>
            </a:r>
            <a:r>
              <a:rPr lang="zh-CN" altLang="en-US" sz="3600" b="1">
                <a:latin typeface="Arial" pitchFamily="34" charset="0"/>
                <a:ea typeface="宋体" pitchFamily="2" charset="-122"/>
              </a:rPr>
              <a:t>．全诗的语言清晰流畅，不见雕琢的痕迹。</a:t>
            </a:r>
          </a:p>
        </p:txBody>
      </p:sp>
      <p:sp>
        <p:nvSpPr>
          <p:cNvPr id="116739" name="圆角矩形标注 116738"/>
          <p:cNvSpPr/>
          <p:nvPr/>
        </p:nvSpPr>
        <p:spPr>
          <a:xfrm>
            <a:off x="9264650" y="2706688"/>
            <a:ext cx="719138" cy="647700"/>
          </a:xfrm>
          <a:prstGeom prst="wedgeRoundRectCallout">
            <a:avLst>
              <a:gd name="adj1" fmla="val -63468"/>
              <a:gd name="adj2" fmla="val 79657"/>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en-US" altLang="zh-CN" sz="4000" b="1">
                <a:solidFill>
                  <a:srgbClr val="000000"/>
                </a:solidFill>
                <a:latin typeface="Arial" pitchFamily="34" charset="0"/>
                <a:ea typeface="宋体" pitchFamily="2" charset="-122"/>
              </a:rPr>
              <a:t>B</a:t>
            </a:r>
          </a:p>
        </p:txBody>
      </p:sp>
      <p:sp>
        <p:nvSpPr>
          <p:cNvPr id="116740" name="圆角矩形标注 116739"/>
          <p:cNvSpPr/>
          <p:nvPr/>
        </p:nvSpPr>
        <p:spPr>
          <a:xfrm>
            <a:off x="9501188" y="619125"/>
            <a:ext cx="1166812" cy="1422400"/>
          </a:xfrm>
          <a:prstGeom prst="wedgeRoundRectCallout">
            <a:avLst>
              <a:gd name="adj1" fmla="val -87505"/>
              <a:gd name="adj2" fmla="val -23796"/>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zh-CN" altLang="en-US" sz="2800" b="1">
                <a:solidFill>
                  <a:srgbClr val="000000"/>
                </a:solidFill>
                <a:latin typeface="Arial" pitchFamily="34" charset="0"/>
                <a:ea typeface="宋体" pitchFamily="2" charset="-122"/>
              </a:rPr>
              <a:t>见过 </a:t>
            </a:r>
          </a:p>
          <a:p>
            <a:pPr fontAlgn="base">
              <a:spcBef>
                <a:spcPct val="0"/>
              </a:spcBef>
              <a:spcAft>
                <a:spcPct val="0"/>
              </a:spcAft>
            </a:pPr>
            <a:r>
              <a:rPr lang="zh-CN" altLang="en-US" sz="2800" b="1">
                <a:solidFill>
                  <a:srgbClr val="000000"/>
                </a:solidFill>
                <a:latin typeface="Arial" pitchFamily="34" charset="0"/>
                <a:ea typeface="宋体" pitchFamily="2" charset="-122"/>
              </a:rPr>
              <a:t>见赠</a:t>
            </a:r>
          </a:p>
          <a:p>
            <a:pPr fontAlgn="base">
              <a:spcBef>
                <a:spcPct val="0"/>
              </a:spcBef>
              <a:spcAft>
                <a:spcPct val="0"/>
              </a:spcAft>
            </a:pPr>
            <a:r>
              <a:rPr lang="zh-CN" altLang="en-US" sz="2800" b="1">
                <a:solidFill>
                  <a:srgbClr val="000000"/>
                </a:solidFill>
                <a:latin typeface="Arial" pitchFamily="34" charset="0"/>
                <a:ea typeface="宋体" pitchFamily="2" charset="-122"/>
              </a:rPr>
              <a:t>见寄</a:t>
            </a:r>
          </a:p>
        </p:txBody>
      </p:sp>
      <p:sp>
        <p:nvSpPr>
          <p:cNvPr id="60420" name="矩形 126980"/>
          <p:cNvSpPr/>
          <p:nvPr/>
        </p:nvSpPr>
        <p:spPr>
          <a:xfrm>
            <a:off x="8298657" y="0"/>
            <a:ext cx="2405062" cy="954107"/>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algn="ctr" fontAlgn="base">
              <a:spcBef>
                <a:spcPct val="0"/>
              </a:spcBef>
              <a:spcAft>
                <a:spcPct val="0"/>
              </a:spcAft>
            </a:pPr>
            <a:r>
              <a:rPr lang="en-US" altLang="zh-CN" sz="2800" b="1">
                <a:solidFill>
                  <a:schemeClr val="bg1"/>
                </a:solidFill>
                <a:latin typeface="Arial" pitchFamily="34" charset="0"/>
                <a:ea typeface="黑体" panose="02010609060101010101" pitchFamily="49" charset="-122"/>
                <a:sym typeface="宋体" pitchFamily="2" charset="-122"/>
              </a:rPr>
              <a:t>2013</a:t>
            </a:r>
            <a:r>
              <a:rPr lang="zh-CN" altLang="en-US" sz="2800" b="1">
                <a:solidFill>
                  <a:schemeClr val="bg1"/>
                </a:solidFill>
                <a:latin typeface="Arial" pitchFamily="34" charset="0"/>
                <a:ea typeface="黑体" panose="02010609060101010101" pitchFamily="49" charset="-122"/>
                <a:sym typeface="宋体" pitchFamily="2" charset="-122"/>
              </a:rPr>
              <a:t>年上海卷</a:t>
            </a:r>
            <a:endParaRPr lang="zh-CN" altLang="en-US" sz="2800" b="1">
              <a:solidFill>
                <a:schemeClr val="bg1"/>
              </a:solidFill>
              <a:latin typeface="楷体_GB2312" pitchFamily="49" charset="-122"/>
              <a:ea typeface="楷体_GB2312" pitchFamily="49" charset="-122"/>
            </a:endParaRPr>
          </a:p>
        </p:txBody>
      </p:sp>
      <p:pic>
        <p:nvPicPr>
          <p:cNvPr id="60421" name="图片 1" descr="图片1"/>
          <p:cNvPicPr>
            <a:picLocks noChangeAspect="1"/>
          </p:cNvPicPr>
          <p:nvPr/>
        </p:nvPicPr>
        <p:blipFill>
          <a:blip r:embed="rId3"/>
          <a:stretch>
            <a:fillRect/>
          </a:stretch>
        </p:blipFill>
        <p:spPr>
          <a:xfrm>
            <a:off x="1801814" y="355600"/>
            <a:ext cx="1247775" cy="1066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6739"/>
                                        </p:tgtEl>
                                        <p:attrNameLst>
                                          <p:attrName>style.visibility</p:attrName>
                                        </p:attrNameLst>
                                      </p:cBhvr>
                                      <p:to>
                                        <p:strVal val="visible"/>
                                      </p:to>
                                    </p:set>
                                    <p:animEffect transition="in" filter="box(in)">
                                      <p:cBhvr>
                                        <p:cTn id="7" dur="500"/>
                                        <p:tgtEl>
                                          <p:spTgt spid="11673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116740"/>
                                        </p:tgtEl>
                                        <p:attrNameLst>
                                          <p:attrName>style.visibility</p:attrName>
                                        </p:attrNameLst>
                                      </p:cBhvr>
                                      <p:to>
                                        <p:strVal val="visible"/>
                                      </p:to>
                                    </p:set>
                                    <p:animEffect transition="in" filter="box(in)">
                                      <p:cBhvr>
                                        <p:cTn id="12" dur="500"/>
                                        <p:tgtEl>
                                          <p:spTgt spid="116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p:bldP spid="116740" grpId="1"/>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5" name="文本框 107521"/>
          <p:cNvSpPr txBox="1"/>
          <p:nvPr/>
        </p:nvSpPr>
        <p:spPr>
          <a:xfrm>
            <a:off x="1558925" y="44450"/>
            <a:ext cx="8642350" cy="6584950"/>
          </a:xfrm>
          <a:prstGeom prst="rect">
            <a:avLst/>
          </a:prstGeom>
          <a:noFill/>
          <a:ln w="9525">
            <a:noFill/>
          </a:ln>
        </p:spPr>
        <p:txBody>
          <a:bodyPr anchor="t">
            <a:spAutoFit/>
          </a:bodyPr>
          <a:lstStyle/>
          <a:p>
            <a:pPr algn="ct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明月何皎皎</a:t>
            </a:r>
          </a:p>
          <a:p>
            <a:pPr algn="ct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明月何皎皎，照我罗床帏。</a:t>
            </a:r>
          </a:p>
          <a:p>
            <a:pPr algn="ct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忧愁不能寐，揽衣起徘徊。</a:t>
            </a:r>
          </a:p>
          <a:p>
            <a:pPr algn="ct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客行虽云乐，不如早旋归。</a:t>
            </a:r>
          </a:p>
          <a:p>
            <a:pPr algn="ct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出户独彷徨，愁思当告谁？</a:t>
            </a:r>
          </a:p>
          <a:p>
            <a:pPr algn="ct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  引领</a:t>
            </a:r>
            <a:r>
              <a:rPr lang="en-US" altLang="zh-CN" sz="3200" b="1">
                <a:solidFill>
                  <a:srgbClr val="000000"/>
                </a:solidFill>
                <a:latin typeface="宋体" pitchFamily="2" charset="-122"/>
                <a:ea typeface="宋体" pitchFamily="2" charset="-122"/>
              </a:rPr>
              <a:t>①</a:t>
            </a:r>
            <a:r>
              <a:rPr lang="zh-CN" altLang="en-US" sz="3200" b="1">
                <a:solidFill>
                  <a:srgbClr val="000000"/>
                </a:solidFill>
                <a:latin typeface="宋体" pitchFamily="2" charset="-122"/>
                <a:ea typeface="宋体" pitchFamily="2" charset="-122"/>
              </a:rPr>
              <a:t>还入房，泪下沾衣裳。</a:t>
            </a:r>
          </a:p>
          <a:p>
            <a:pP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      【注】</a:t>
            </a:r>
            <a:r>
              <a:rPr lang="en-US" altLang="zh-CN" sz="3200" b="1">
                <a:solidFill>
                  <a:srgbClr val="000000"/>
                </a:solidFill>
                <a:latin typeface="宋体" pitchFamily="2" charset="-122"/>
                <a:ea typeface="宋体" pitchFamily="2" charset="-122"/>
              </a:rPr>
              <a:t>①</a:t>
            </a:r>
            <a:r>
              <a:rPr lang="zh-CN" altLang="en-US" sz="3200" b="1">
                <a:solidFill>
                  <a:srgbClr val="000000"/>
                </a:solidFill>
                <a:latin typeface="宋体" pitchFamily="2" charset="-122"/>
                <a:ea typeface="宋体" pitchFamily="2" charset="-122"/>
              </a:rPr>
              <a:t>引领：伸颈远望</a:t>
            </a:r>
          </a:p>
          <a:p>
            <a:pPr eaLnBrk="0" fontAlgn="base">
              <a:lnSpc>
                <a:spcPct val="110000"/>
              </a:lnSpc>
              <a:spcBef>
                <a:spcPct val="0"/>
              </a:spcBef>
              <a:spcAft>
                <a:spcPct val="0"/>
              </a:spcAft>
            </a:pPr>
            <a:r>
              <a:rPr lang="en-US" altLang="zh-CN" sz="3200" b="1">
                <a:solidFill>
                  <a:srgbClr val="000000"/>
                </a:solidFill>
                <a:latin typeface="宋体" pitchFamily="2" charset="-122"/>
                <a:ea typeface="宋体" pitchFamily="2" charset="-122"/>
              </a:rPr>
              <a:t>   </a:t>
            </a:r>
            <a:r>
              <a:rPr lang="zh-CN" altLang="en-US" sz="3200" b="1">
                <a:solidFill>
                  <a:srgbClr val="000000"/>
                </a:solidFill>
                <a:latin typeface="宋体" pitchFamily="2" charset="-122"/>
                <a:ea typeface="宋体" pitchFamily="2" charset="-122"/>
              </a:rPr>
              <a:t>对本诗分析不正确的一项是（    ）（</a:t>
            </a:r>
            <a:r>
              <a:rPr lang="en-US" altLang="zh-CN" sz="3200" b="1">
                <a:solidFill>
                  <a:srgbClr val="000000"/>
                </a:solidFill>
                <a:latin typeface="宋体" pitchFamily="2" charset="-122"/>
                <a:ea typeface="宋体" pitchFamily="2" charset="-122"/>
              </a:rPr>
              <a:t>3</a:t>
            </a:r>
            <a:r>
              <a:rPr lang="zh-CN" altLang="en-US" sz="3200" b="1">
                <a:solidFill>
                  <a:srgbClr val="000000"/>
                </a:solidFill>
                <a:latin typeface="宋体" pitchFamily="2" charset="-122"/>
                <a:ea typeface="宋体" pitchFamily="2" charset="-122"/>
              </a:rPr>
              <a:t>分）</a:t>
            </a:r>
          </a:p>
          <a:p>
            <a:pPr eaLnBrk="0" fontAlgn="base">
              <a:lnSpc>
                <a:spcPct val="110000"/>
              </a:lnSpc>
              <a:spcBef>
                <a:spcPct val="0"/>
              </a:spcBef>
              <a:spcAft>
                <a:spcPct val="0"/>
              </a:spcAft>
            </a:pPr>
            <a:r>
              <a:rPr lang="en-US" altLang="zh-CN" sz="3200" b="1">
                <a:solidFill>
                  <a:srgbClr val="000000"/>
                </a:solidFill>
                <a:latin typeface="宋体" pitchFamily="2" charset="-122"/>
                <a:ea typeface="宋体" pitchFamily="2" charset="-122"/>
              </a:rPr>
              <a:t>A</a:t>
            </a:r>
            <a:r>
              <a:rPr lang="zh-CN" altLang="en-US" sz="3200" b="1">
                <a:solidFill>
                  <a:srgbClr val="000000"/>
                </a:solidFill>
                <a:latin typeface="宋体" pitchFamily="2" charset="-122"/>
                <a:ea typeface="宋体" pitchFamily="2" charset="-122"/>
              </a:rPr>
              <a:t>．“明月何皎皎”这一句运用了比兴手法。</a:t>
            </a:r>
          </a:p>
          <a:p>
            <a:pPr eaLnBrk="0" fontAlgn="base">
              <a:lnSpc>
                <a:spcPct val="110000"/>
              </a:lnSpc>
              <a:spcBef>
                <a:spcPct val="0"/>
              </a:spcBef>
              <a:spcAft>
                <a:spcPct val="0"/>
              </a:spcAft>
            </a:pPr>
            <a:r>
              <a:rPr lang="en-US" altLang="zh-CN" sz="3200" b="1">
                <a:solidFill>
                  <a:srgbClr val="000000"/>
                </a:solidFill>
                <a:latin typeface="宋体" pitchFamily="2" charset="-122"/>
                <a:ea typeface="宋体" pitchFamily="2" charset="-122"/>
              </a:rPr>
              <a:t>B</a:t>
            </a:r>
            <a:r>
              <a:rPr lang="zh-CN" altLang="en-US" sz="3200" b="1">
                <a:solidFill>
                  <a:srgbClr val="000000"/>
                </a:solidFill>
                <a:latin typeface="宋体" pitchFamily="2" charset="-122"/>
                <a:ea typeface="宋体" pitchFamily="2" charset="-122"/>
              </a:rPr>
              <a:t>．“客行虽云乐”在诗中有以乐衬哀的效果。</a:t>
            </a:r>
          </a:p>
          <a:p>
            <a:pPr eaLnBrk="0" fontAlgn="base">
              <a:lnSpc>
                <a:spcPct val="110000"/>
              </a:lnSpc>
              <a:spcBef>
                <a:spcPct val="0"/>
              </a:spcBef>
              <a:spcAft>
                <a:spcPct val="0"/>
              </a:spcAft>
            </a:pPr>
            <a:r>
              <a:rPr lang="en-US" altLang="zh-CN" sz="3200" b="1">
                <a:solidFill>
                  <a:srgbClr val="000000"/>
                </a:solidFill>
                <a:latin typeface="宋体" pitchFamily="2" charset="-122"/>
                <a:ea typeface="宋体" pitchFamily="2" charset="-122"/>
              </a:rPr>
              <a:t>C</a:t>
            </a:r>
            <a:r>
              <a:rPr lang="zh-CN" altLang="en-US" sz="3200" b="1">
                <a:solidFill>
                  <a:srgbClr val="000000"/>
                </a:solidFill>
                <a:latin typeface="宋体" pitchFamily="2" charset="-122"/>
                <a:ea typeface="宋体" pitchFamily="2" charset="-122"/>
              </a:rPr>
              <a:t>．诗人以时间推移、空间转换来谋篇布局。</a:t>
            </a:r>
          </a:p>
          <a:p>
            <a:pPr eaLnBrk="0" fontAlgn="base">
              <a:lnSpc>
                <a:spcPct val="110000"/>
              </a:lnSpc>
              <a:spcBef>
                <a:spcPct val="0"/>
              </a:spcBef>
              <a:spcAft>
                <a:spcPct val="0"/>
              </a:spcAft>
            </a:pPr>
            <a:r>
              <a:rPr lang="en-US" altLang="zh-CN" sz="3200" b="1">
                <a:solidFill>
                  <a:srgbClr val="000000"/>
                </a:solidFill>
                <a:latin typeface="宋体" pitchFamily="2" charset="-122"/>
                <a:ea typeface="宋体" pitchFamily="2" charset="-122"/>
              </a:rPr>
              <a:t>D</a:t>
            </a:r>
            <a:r>
              <a:rPr lang="zh-CN" altLang="en-US" sz="3200" b="1">
                <a:solidFill>
                  <a:srgbClr val="000000"/>
                </a:solidFill>
                <a:latin typeface="宋体" pitchFamily="2" charset="-122"/>
                <a:ea typeface="宋体" pitchFamily="2" charset="-122"/>
              </a:rPr>
              <a:t>．本诗语言浅显，朴素自然，而余味无穷。</a:t>
            </a:r>
            <a:endParaRPr lang="zh-CN" altLang="en-US" u="sng">
              <a:solidFill>
                <a:srgbClr val="FFFFFF"/>
              </a:solidFill>
              <a:latin typeface="楷体_GB2312" pitchFamily="49" charset="-122"/>
              <a:ea typeface="楷体_GB2312" pitchFamily="49" charset="-122"/>
            </a:endParaRPr>
          </a:p>
        </p:txBody>
      </p:sp>
      <p:pic>
        <p:nvPicPr>
          <p:cNvPr id="62466" name="图片 107522" descr="Ng20_d"/>
          <p:cNvPicPr>
            <a:picLocks noChangeAspect="1"/>
          </p:cNvPicPr>
          <p:nvPr/>
        </p:nvPicPr>
        <p:blipFill>
          <a:blip r:embed="rId3">
            <a:clrChange>
              <a:clrFrom>
                <a:srgbClr val="E2D7C5"/>
              </a:clrFrom>
              <a:clrTo>
                <a:srgbClr val="E2D7C5">
                  <a:alpha val="0"/>
                </a:srgbClr>
              </a:clrTo>
            </a:clrChange>
          </a:blip>
          <a:srcRect l="48982" r="0"/>
          <a:stretch>
            <a:fillRect/>
          </a:stretch>
        </p:blipFill>
        <p:spPr>
          <a:xfrm>
            <a:off x="10004426" y="5805488"/>
            <a:ext cx="663575" cy="1052512"/>
          </a:xfrm>
          <a:prstGeom prst="rect">
            <a:avLst/>
          </a:prstGeom>
          <a:noFill/>
          <a:ln w="9525">
            <a:noFill/>
          </a:ln>
        </p:spPr>
      </p:pic>
      <p:sp>
        <p:nvSpPr>
          <p:cNvPr id="62467" name="矩形 107523"/>
          <p:cNvSpPr/>
          <p:nvPr/>
        </p:nvSpPr>
        <p:spPr>
          <a:xfrm>
            <a:off x="8940800" y="0"/>
            <a:ext cx="1727200" cy="528638"/>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800" b="1">
                <a:solidFill>
                  <a:srgbClr val="FFFFFF"/>
                </a:solidFill>
                <a:latin typeface="楷体_GB2312" pitchFamily="49" charset="-122"/>
                <a:ea typeface="楷体_GB2312" pitchFamily="49" charset="-122"/>
              </a:rPr>
              <a:t>11</a:t>
            </a:r>
            <a:r>
              <a:rPr lang="zh-CN" altLang="en-US" sz="2800" b="1">
                <a:solidFill>
                  <a:srgbClr val="FFFFFF"/>
                </a:solidFill>
                <a:latin typeface="楷体_GB2312" pitchFamily="49" charset="-122"/>
                <a:ea typeface="楷体_GB2312" pitchFamily="49" charset="-122"/>
              </a:rPr>
              <a:t>上海卷</a:t>
            </a:r>
          </a:p>
        </p:txBody>
      </p:sp>
      <p:sp>
        <p:nvSpPr>
          <p:cNvPr id="107525" name="矩形 107524"/>
          <p:cNvSpPr/>
          <p:nvPr/>
        </p:nvSpPr>
        <p:spPr>
          <a:xfrm>
            <a:off x="7896225" y="3735389"/>
            <a:ext cx="439738" cy="701675"/>
          </a:xfrm>
          <a:prstGeom prst="rect">
            <a:avLst/>
          </a:prstGeom>
          <a:noFill/>
          <a:ln w="9525">
            <a:noFill/>
          </a:ln>
        </p:spPr>
        <p:txBody>
          <a:bodyPr wrap="none" anchor="t">
            <a:spAutoFit/>
          </a:bodyPr>
          <a:lstStyle/>
          <a:p>
            <a:pPr fontAlgn="base">
              <a:spcBef>
                <a:spcPct val="0"/>
              </a:spcBef>
              <a:spcAft>
                <a:spcPct val="0"/>
              </a:spcAft>
            </a:pPr>
            <a:r>
              <a:rPr lang="en-US" altLang="zh-CN" sz="4000" b="1">
                <a:solidFill>
                  <a:srgbClr val="FF0000"/>
                </a:solidFill>
                <a:latin typeface="宋体" pitchFamily="2" charset="-122"/>
                <a:ea typeface="宋体" pitchFamily="2" charset="-122"/>
              </a:rPr>
              <a:t>A</a:t>
            </a:r>
          </a:p>
        </p:txBody>
      </p:sp>
      <p:sp>
        <p:nvSpPr>
          <p:cNvPr id="107527" name="圆角矩形标注 107526"/>
          <p:cNvSpPr/>
          <p:nvPr/>
        </p:nvSpPr>
        <p:spPr>
          <a:xfrm>
            <a:off x="8256588" y="692151"/>
            <a:ext cx="2411412" cy="1800225"/>
          </a:xfrm>
          <a:prstGeom prst="wedgeRoundRectCallout">
            <a:avLst>
              <a:gd name="adj1" fmla="val -165144"/>
              <a:gd name="adj2" fmla="val -39593"/>
              <a:gd name="adj3" fmla="val 16667"/>
            </a:avLst>
          </a:prstGeom>
          <a:solidFill>
            <a:schemeClr val="tx1"/>
          </a:solidFill>
          <a:ln w="9525">
            <a:noFill/>
          </a:ln>
        </p:spPr>
        <p:txBody>
          <a:bodyPr anchor="t"/>
          <a:lstStyle/>
          <a:p>
            <a:pPr fontAlgn="base">
              <a:spcBef>
                <a:spcPct val="0"/>
              </a:spcBef>
              <a:spcAft>
                <a:spcPct val="0"/>
              </a:spcAft>
            </a:pPr>
            <a:r>
              <a:rPr lang="zh-CN" altLang="en-US" sz="2800" b="1">
                <a:solidFill>
                  <a:srgbClr val="FFFFFF"/>
                </a:solidFill>
                <a:latin typeface="楷体_GB2312" pitchFamily="49" charset="-122"/>
                <a:ea typeface="楷体_GB2312" pitchFamily="49" charset="-122"/>
              </a:rPr>
              <a:t>关关雎鸠，在河之洲。窈窕</a:t>
            </a:r>
            <a:r>
              <a:rPr lang="zh-CN" altLang="en-US" sz="2800" b="1" u="sng">
                <a:solidFill>
                  <a:srgbClr val="FF0000"/>
                </a:solidFill>
                <a:latin typeface="楷体_GB2312" pitchFamily="49" charset="-122"/>
                <a:ea typeface="楷体_GB2312" pitchFamily="49" charset="-122"/>
              </a:rPr>
              <a:t>淑女</a:t>
            </a:r>
            <a:r>
              <a:rPr lang="zh-CN" altLang="en-US" sz="2800" b="1">
                <a:solidFill>
                  <a:srgbClr val="FFFFFF"/>
                </a:solidFill>
                <a:latin typeface="楷体_GB2312" pitchFamily="49" charset="-122"/>
                <a:ea typeface="楷体_GB2312" pitchFamily="49" charset="-122"/>
              </a:rPr>
              <a:t>，君子好逑</a:t>
            </a:r>
          </a:p>
        </p:txBody>
      </p:sp>
      <p:sp>
        <p:nvSpPr>
          <p:cNvPr id="107528" name="圆角矩形标注 107527"/>
          <p:cNvSpPr/>
          <p:nvPr/>
        </p:nvSpPr>
        <p:spPr>
          <a:xfrm>
            <a:off x="8256588" y="2544764"/>
            <a:ext cx="2411412" cy="1584325"/>
          </a:xfrm>
          <a:prstGeom prst="wedgeRoundRectCallout">
            <a:avLst>
              <a:gd name="adj1" fmla="val -46579"/>
              <a:gd name="adj2" fmla="val 78056"/>
              <a:gd name="adj3" fmla="val 16667"/>
            </a:avLst>
          </a:prstGeom>
          <a:solidFill>
            <a:schemeClr val="tx1"/>
          </a:solidFill>
          <a:ln w="9525">
            <a:noFill/>
          </a:ln>
        </p:spPr>
        <p:txBody>
          <a:bodyPr anchor="t"/>
          <a:lstStyle/>
          <a:p>
            <a:pPr fontAlgn="base">
              <a:spcBef>
                <a:spcPct val="0"/>
              </a:spcBef>
              <a:spcAft>
                <a:spcPct val="0"/>
              </a:spcAft>
            </a:pPr>
            <a:r>
              <a:rPr lang="zh-CN" altLang="en-US" sz="3200" b="1">
                <a:solidFill>
                  <a:srgbClr val="FFFFFF"/>
                </a:solidFill>
                <a:latin typeface="楷体_GB2312" pitchFamily="49" charset="-122"/>
                <a:ea typeface="楷体_GB2312" pitchFamily="49" charset="-122"/>
              </a:rPr>
              <a:t>比兼兴 桑之落矣，其黄而陨。</a:t>
            </a:r>
          </a:p>
        </p:txBody>
      </p:sp>
      <p:sp>
        <p:nvSpPr>
          <p:cNvPr id="2" name="圆角矩形标注 1"/>
          <p:cNvSpPr/>
          <p:nvPr/>
        </p:nvSpPr>
        <p:spPr>
          <a:xfrm>
            <a:off x="8335963" y="4846639"/>
            <a:ext cx="2411412" cy="1584325"/>
          </a:xfrm>
          <a:prstGeom prst="wedgeRoundRectCallout">
            <a:avLst>
              <a:gd name="adj1" fmla="val -89222"/>
              <a:gd name="adj2" fmla="val -30940"/>
              <a:gd name="adj3" fmla="val 16667"/>
            </a:avLst>
          </a:prstGeom>
          <a:solidFill>
            <a:schemeClr val="tx1"/>
          </a:solidFill>
          <a:ln w="9525">
            <a:noFill/>
          </a:ln>
        </p:spPr>
        <p:txBody>
          <a:bodyPr anchor="t"/>
          <a:lstStyle/>
          <a:p>
            <a:pPr fontAlgn="base">
              <a:spcBef>
                <a:spcPct val="0"/>
              </a:spcBef>
              <a:spcAft>
                <a:spcPct val="0"/>
              </a:spcAft>
            </a:pPr>
            <a:r>
              <a:rPr lang="zh-CN" altLang="en-US" sz="3200" b="1">
                <a:solidFill>
                  <a:srgbClr val="FFFFFF"/>
                </a:solidFill>
                <a:latin typeface="楷体_GB2312" pitchFamily="49" charset="-122"/>
                <a:ea typeface="楷体_GB2312" pitchFamily="49" charset="-122"/>
              </a:rPr>
              <a:t>锦城虽云乐</a:t>
            </a:r>
          </a:p>
          <a:p>
            <a:pPr fontAlgn="base">
              <a:spcBef>
                <a:spcPct val="0"/>
              </a:spcBef>
              <a:spcAft>
                <a:spcPct val="0"/>
              </a:spcAft>
            </a:pPr>
            <a:r>
              <a:rPr lang="zh-CN" altLang="en-US" sz="3200" b="1">
                <a:solidFill>
                  <a:srgbClr val="FFFFFF"/>
                </a:solidFill>
                <a:latin typeface="楷体_GB2312" pitchFamily="49" charset="-122"/>
                <a:ea typeface="楷体_GB2312" pitchFamily="49" charset="-122"/>
              </a:rPr>
              <a:t>不如早还乡</a:t>
            </a:r>
          </a:p>
          <a:p>
            <a:pPr fontAlgn="base">
              <a:spcBef>
                <a:spcPct val="0"/>
              </a:spcBef>
              <a:spcAft>
                <a:spcPct val="0"/>
              </a:spcAft>
            </a:pPr>
            <a:r>
              <a:rPr lang="zh-CN" altLang="en-US" sz="3200" b="1">
                <a:solidFill>
                  <a:srgbClr val="FFFFFF"/>
                </a:solidFill>
                <a:latin typeface="楷体_GB2312" pitchFamily="49" charset="-122"/>
                <a:ea typeface="楷体_GB2312" pitchFamily="49" charset="-122"/>
              </a:rPr>
              <a:t>  </a:t>
            </a:r>
            <a:r>
              <a:rPr lang="en-US" altLang="zh-CN" sz="3200" b="1">
                <a:solidFill>
                  <a:srgbClr val="FFFFFF"/>
                </a:solidFill>
                <a:latin typeface="Arial" pitchFamily="34" charset="0"/>
                <a:ea typeface="楷体_GB2312" pitchFamily="49" charset="-122"/>
              </a:rPr>
              <a:t>——</a:t>
            </a:r>
            <a:r>
              <a:rPr lang="zh-CN" altLang="en-US" sz="3200" b="1">
                <a:solidFill>
                  <a:srgbClr val="FFFFFF"/>
                </a:solidFill>
                <a:latin typeface="楷体_GB2312" pitchFamily="49" charset="-122"/>
                <a:ea typeface="楷体_GB2312" pitchFamily="49" charset="-122"/>
              </a:rPr>
              <a:t>李白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7525"/>
                                        </p:tgtEl>
                                        <p:attrNameLst>
                                          <p:attrName>style.visibility</p:attrName>
                                        </p:attrNameLst>
                                      </p:cBhvr>
                                      <p:to>
                                        <p:strVal val="visible"/>
                                      </p:to>
                                    </p:set>
                                    <p:animEffect transition="in" filter="checkerboard(across)">
                                      <p:cBhvr>
                                        <p:cTn id="7" dur="500"/>
                                        <p:tgtEl>
                                          <p:spTgt spid="1075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107527"/>
                                        </p:tgtEl>
                                        <p:attrNameLst>
                                          <p:attrName>style.visibility</p:attrName>
                                        </p:attrNameLst>
                                      </p:cBhvr>
                                      <p:to>
                                        <p:strVal val="visible"/>
                                      </p:to>
                                    </p:set>
                                    <p:animEffect transition="in" filter="checkerboard(across)">
                                      <p:cBhvr>
                                        <p:cTn id="12" dur="500"/>
                                        <p:tgtEl>
                                          <p:spTgt spid="107527"/>
                                        </p:tgtEl>
                                      </p:cBhvr>
                                    </p:animEffect>
                                  </p:childTnLst>
                                  <p:subTnLst>
                                    <p:set>
                                      <p:cBhvr override="childStyle">
                                        <p:cTn dur="1" fill="hold" display="0" masterRel="nextClick" afterEffect="1"/>
                                        <p:tgtEl>
                                          <p:spTgt spid="10752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2" nodeType="clickEffect">
                                  <p:stCondLst>
                                    <p:cond delay="0"/>
                                  </p:stCondLst>
                                  <p:childTnLst>
                                    <p:set>
                                      <p:cBhvr>
                                        <p:cTn id="16" dur="1" fill="hold">
                                          <p:stCondLst>
                                            <p:cond delay="0"/>
                                          </p:stCondLst>
                                        </p:cTn>
                                        <p:tgtEl>
                                          <p:spTgt spid="107528"/>
                                        </p:tgtEl>
                                        <p:attrNameLst>
                                          <p:attrName>style.visibility</p:attrName>
                                        </p:attrNameLst>
                                      </p:cBhvr>
                                      <p:to>
                                        <p:strVal val="visible"/>
                                      </p:to>
                                    </p:set>
                                    <p:animEffect transition="in" filter="checkerboard(across)">
                                      <p:cBhvr>
                                        <p:cTn id="17" dur="500"/>
                                        <p:tgtEl>
                                          <p:spTgt spid="107528"/>
                                        </p:tgtEl>
                                      </p:cBhvr>
                                    </p:animEffect>
                                  </p:childTnLst>
                                  <p:subTnLst>
                                    <p:set>
                                      <p:cBhvr override="childStyle">
                                        <p:cTn dur="1" fill="hold" display="0" masterRel="nextClick" afterEffect="1"/>
                                        <p:tgtEl>
                                          <p:spTgt spid="107528"/>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3"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heckerboard(across)">
                                      <p:cBhvr>
                                        <p:cTn id="22"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5" grpId="0"/>
      <p:bldP spid="107527" grpId="1"/>
      <p:bldP spid="107528" grpId="2"/>
      <p:bldP spid="2" grpId="3"/>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3" name="文本框 108545"/>
          <p:cNvSpPr txBox="1"/>
          <p:nvPr/>
        </p:nvSpPr>
        <p:spPr>
          <a:xfrm>
            <a:off x="1558925" y="44451"/>
            <a:ext cx="8642350" cy="4894263"/>
          </a:xfrm>
          <a:prstGeom prst="rect">
            <a:avLst/>
          </a:prstGeom>
          <a:noFill/>
          <a:ln w="9525">
            <a:noFill/>
          </a:ln>
        </p:spPr>
        <p:txBody>
          <a:bodyPr anchor="t">
            <a:spAutoFit/>
          </a:bodyPr>
          <a:lstStyle/>
          <a:p>
            <a:pPr algn="ct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明月何皎皎</a:t>
            </a:r>
          </a:p>
          <a:p>
            <a:pPr algn="ct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明月何皎皎，照我罗床帏。</a:t>
            </a:r>
          </a:p>
          <a:p>
            <a:pPr algn="ct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忧愁不能寐，揽衣起徘徊。</a:t>
            </a:r>
          </a:p>
          <a:p>
            <a:pPr algn="ct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客行虽云乐，不如早旋归。</a:t>
            </a:r>
          </a:p>
          <a:p>
            <a:pPr algn="ct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出户独彷徨，愁思当告谁？</a:t>
            </a:r>
          </a:p>
          <a:p>
            <a:pPr algn="ct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  引领</a:t>
            </a:r>
            <a:r>
              <a:rPr lang="en-US" altLang="zh-CN" sz="3200" b="1">
                <a:solidFill>
                  <a:srgbClr val="000000"/>
                </a:solidFill>
                <a:latin typeface="宋体" pitchFamily="2" charset="-122"/>
                <a:ea typeface="宋体" pitchFamily="2" charset="-122"/>
              </a:rPr>
              <a:t>①</a:t>
            </a:r>
            <a:r>
              <a:rPr lang="zh-CN" altLang="en-US" sz="3200" b="1">
                <a:solidFill>
                  <a:srgbClr val="000000"/>
                </a:solidFill>
                <a:latin typeface="宋体" pitchFamily="2" charset="-122"/>
                <a:ea typeface="宋体" pitchFamily="2" charset="-122"/>
              </a:rPr>
              <a:t>还入房，泪下沾衣裳</a:t>
            </a:r>
            <a:r>
              <a:rPr lang="zh-CN" altLang="en-US" sz="2800" b="1">
                <a:solidFill>
                  <a:srgbClr val="000000"/>
                </a:solidFill>
                <a:latin typeface="宋体" pitchFamily="2" charset="-122"/>
                <a:ea typeface="宋体" pitchFamily="2" charset="-122"/>
              </a:rPr>
              <a:t>。</a:t>
            </a:r>
          </a:p>
          <a:p>
            <a:pPr eaLnBrk="0" fontAlgn="base">
              <a:lnSpc>
                <a:spcPct val="110000"/>
              </a:lnSpc>
              <a:spcBef>
                <a:spcPct val="0"/>
              </a:spcBef>
              <a:spcAft>
                <a:spcPct val="0"/>
              </a:spcAft>
            </a:pPr>
            <a:r>
              <a:rPr lang="zh-CN" altLang="en-US" sz="2800" b="1">
                <a:solidFill>
                  <a:srgbClr val="000000"/>
                </a:solidFill>
                <a:latin typeface="宋体" pitchFamily="2" charset="-122"/>
                <a:ea typeface="宋体" pitchFamily="2" charset="-122"/>
              </a:rPr>
              <a:t>      【注】</a:t>
            </a:r>
            <a:r>
              <a:rPr lang="en-US" altLang="zh-CN" sz="2800" b="1">
                <a:solidFill>
                  <a:srgbClr val="000000"/>
                </a:solidFill>
                <a:latin typeface="宋体" pitchFamily="2" charset="-122"/>
                <a:ea typeface="宋体" pitchFamily="2" charset="-122"/>
              </a:rPr>
              <a:t>①</a:t>
            </a:r>
            <a:r>
              <a:rPr lang="zh-CN" altLang="en-US" sz="2800" b="1">
                <a:solidFill>
                  <a:srgbClr val="000000"/>
                </a:solidFill>
                <a:latin typeface="宋体" pitchFamily="2" charset="-122"/>
                <a:ea typeface="宋体" pitchFamily="2" charset="-122"/>
              </a:rPr>
              <a:t>引领：伸颈远望</a:t>
            </a:r>
          </a:p>
          <a:p>
            <a:pPr eaLnBrk="0" fontAlgn="base">
              <a:lnSpc>
                <a:spcPct val="110000"/>
              </a:lnSpc>
              <a:spcBef>
                <a:spcPct val="0"/>
              </a:spcBef>
              <a:spcAft>
                <a:spcPct val="0"/>
              </a:spcAft>
            </a:pPr>
            <a:r>
              <a:rPr lang="en-US" altLang="zh-CN" sz="3200" b="1">
                <a:solidFill>
                  <a:srgbClr val="000000"/>
                </a:solidFill>
                <a:latin typeface="宋体" pitchFamily="2" charset="-122"/>
                <a:ea typeface="宋体" pitchFamily="2" charset="-122"/>
              </a:rPr>
              <a:t>16.</a:t>
            </a:r>
            <a:r>
              <a:rPr lang="zh-CN" altLang="en-US" sz="3200" b="1">
                <a:solidFill>
                  <a:srgbClr val="000000"/>
                </a:solidFill>
                <a:latin typeface="宋体" pitchFamily="2" charset="-122"/>
                <a:ea typeface="宋体" pitchFamily="2" charset="-122"/>
              </a:rPr>
              <a:t>本诗通过一连串的动作刻画来传达思想感情，从这一角度加以赏析。（</a:t>
            </a:r>
            <a:r>
              <a:rPr lang="en-US" altLang="zh-CN" sz="3200" b="1">
                <a:solidFill>
                  <a:srgbClr val="000000"/>
                </a:solidFill>
                <a:latin typeface="宋体" pitchFamily="2" charset="-122"/>
                <a:ea typeface="宋体" pitchFamily="2" charset="-122"/>
              </a:rPr>
              <a:t>4</a:t>
            </a:r>
            <a:r>
              <a:rPr lang="zh-CN" altLang="en-US" sz="3200" b="1">
                <a:solidFill>
                  <a:srgbClr val="000000"/>
                </a:solidFill>
                <a:latin typeface="宋体" pitchFamily="2" charset="-122"/>
                <a:ea typeface="宋体" pitchFamily="2" charset="-122"/>
              </a:rPr>
              <a:t>分）</a:t>
            </a:r>
          </a:p>
        </p:txBody>
      </p:sp>
      <p:pic>
        <p:nvPicPr>
          <p:cNvPr id="64514" name="图片 108546" descr="Ng20_d"/>
          <p:cNvPicPr>
            <a:picLocks noChangeAspect="1"/>
          </p:cNvPicPr>
          <p:nvPr/>
        </p:nvPicPr>
        <p:blipFill>
          <a:blip r:embed="rId2">
            <a:clrChange>
              <a:clrFrom>
                <a:srgbClr val="E2D7C5"/>
              </a:clrFrom>
              <a:clrTo>
                <a:srgbClr val="E2D7C5">
                  <a:alpha val="0"/>
                </a:srgbClr>
              </a:clrTo>
            </a:clrChange>
          </a:blip>
          <a:srcRect l="48982" r="0"/>
          <a:stretch>
            <a:fillRect/>
          </a:stretch>
        </p:blipFill>
        <p:spPr>
          <a:xfrm>
            <a:off x="10004426" y="5805488"/>
            <a:ext cx="663575" cy="1052512"/>
          </a:xfrm>
          <a:prstGeom prst="rect">
            <a:avLst/>
          </a:prstGeom>
          <a:noFill/>
          <a:ln w="9525">
            <a:noFill/>
          </a:ln>
        </p:spPr>
      </p:pic>
      <p:sp>
        <p:nvSpPr>
          <p:cNvPr id="64515" name="矩形 108547"/>
          <p:cNvSpPr/>
          <p:nvPr/>
        </p:nvSpPr>
        <p:spPr>
          <a:xfrm>
            <a:off x="8940800" y="1"/>
            <a:ext cx="1727200" cy="460375"/>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400" b="1">
                <a:solidFill>
                  <a:srgbClr val="FFFFFF"/>
                </a:solidFill>
                <a:latin typeface="楷体_GB2312" pitchFamily="49" charset="-122"/>
                <a:ea typeface="楷体_GB2312" pitchFamily="49" charset="-122"/>
              </a:rPr>
              <a:t>2011</a:t>
            </a:r>
            <a:r>
              <a:rPr lang="zh-CN" altLang="en-US" sz="2400" b="1">
                <a:solidFill>
                  <a:srgbClr val="FFFFFF"/>
                </a:solidFill>
                <a:latin typeface="楷体_GB2312" pitchFamily="49" charset="-122"/>
                <a:ea typeface="楷体_GB2312" pitchFamily="49" charset="-122"/>
              </a:rPr>
              <a:t>上海卷</a:t>
            </a:r>
          </a:p>
        </p:txBody>
      </p:sp>
      <p:sp>
        <p:nvSpPr>
          <p:cNvPr id="108549" name="文本框 108548"/>
          <p:cNvSpPr txBox="1"/>
          <p:nvPr/>
        </p:nvSpPr>
        <p:spPr>
          <a:xfrm>
            <a:off x="1524000" y="5032376"/>
            <a:ext cx="9144000" cy="1814513"/>
          </a:xfrm>
          <a:prstGeom prst="rect">
            <a:avLst/>
          </a:prstGeom>
          <a:solidFill>
            <a:schemeClr val="tx1"/>
          </a:solidFill>
          <a:ln w="9525">
            <a:noFill/>
          </a:ln>
        </p:spPr>
        <p:txBody>
          <a:bodyPr anchor="t">
            <a:spAutoFit/>
          </a:bodyPr>
          <a:lstStyle/>
          <a:p>
            <a:pPr fontAlgn="base">
              <a:spcBef>
                <a:spcPct val="50000"/>
              </a:spcBef>
              <a:spcAft>
                <a:spcPct val="0"/>
              </a:spcAft>
            </a:pPr>
            <a:r>
              <a:rPr lang="en-US" altLang="zh-CN" sz="2800" b="1">
                <a:solidFill>
                  <a:srgbClr val="FFFFFF"/>
                </a:solidFill>
                <a:latin typeface="楷体_GB2312" pitchFamily="49" charset="-122"/>
                <a:ea typeface="楷体_GB2312" pitchFamily="49" charset="-122"/>
              </a:rPr>
              <a:t>    “</a:t>
            </a:r>
            <a:r>
              <a:rPr lang="zh-CN" altLang="en-US" sz="2800" b="1">
                <a:solidFill>
                  <a:srgbClr val="FFFFFF"/>
                </a:solidFill>
                <a:latin typeface="楷体_GB2312" pitchFamily="49" charset="-122"/>
                <a:ea typeface="楷体_GB2312" pitchFamily="49" charset="-122"/>
              </a:rPr>
              <a:t>我”揽衣而起，出门徘徊，伸颈远望，回房落泪；这些动作</a:t>
            </a:r>
            <a:r>
              <a:rPr lang="zh-CN" altLang="en-US" sz="2800" b="1" u="sng">
                <a:solidFill>
                  <a:srgbClr val="FFFFFF"/>
                </a:solidFill>
                <a:latin typeface="楷体_GB2312" pitchFamily="49" charset="-122"/>
                <a:ea typeface="楷体_GB2312" pitchFamily="49" charset="-122"/>
              </a:rPr>
              <a:t>写出了</a:t>
            </a:r>
            <a:r>
              <a:rPr lang="zh-CN" altLang="en-US" sz="2800" b="1">
                <a:solidFill>
                  <a:srgbClr val="FFFFFF"/>
                </a:solidFill>
                <a:latin typeface="楷体_GB2312" pitchFamily="49" charset="-122"/>
                <a:ea typeface="楷体_GB2312" pitchFamily="49" charset="-122"/>
              </a:rPr>
              <a:t>“我”夜不能寐的</a:t>
            </a:r>
            <a:r>
              <a:rPr lang="zh-CN" altLang="en-US" sz="2800" b="1" u="sng">
                <a:solidFill>
                  <a:srgbClr val="FFFFFF"/>
                </a:solidFill>
                <a:latin typeface="楷体_GB2312" pitchFamily="49" charset="-122"/>
                <a:ea typeface="楷体_GB2312" pitchFamily="49" charset="-122"/>
              </a:rPr>
              <a:t>状态</a:t>
            </a:r>
            <a:r>
              <a:rPr lang="zh-CN" altLang="en-US" sz="2800" b="1">
                <a:solidFill>
                  <a:srgbClr val="FFFFFF"/>
                </a:solidFill>
                <a:latin typeface="楷体_GB2312" pitchFamily="49" charset="-122"/>
                <a:ea typeface="楷体_GB2312" pitchFamily="49" charset="-122"/>
              </a:rPr>
              <a:t>；</a:t>
            </a:r>
            <a:r>
              <a:rPr lang="zh-CN" altLang="en-US" sz="2800" b="1" u="sng">
                <a:solidFill>
                  <a:srgbClr val="FFFFFF"/>
                </a:solidFill>
                <a:latin typeface="楷体_GB2312" pitchFamily="49" charset="-122"/>
                <a:ea typeface="楷体_GB2312" pitchFamily="49" charset="-122"/>
              </a:rPr>
              <a:t>流露</a:t>
            </a:r>
            <a:r>
              <a:rPr lang="zh-CN" altLang="en-US" sz="2800" b="1">
                <a:solidFill>
                  <a:srgbClr val="FFFFFF"/>
                </a:solidFill>
                <a:latin typeface="楷体_GB2312" pitchFamily="49" charset="-122"/>
                <a:ea typeface="楷体_GB2312" pitchFamily="49" charset="-122"/>
              </a:rPr>
              <a:t>出忧愁、孤独的</a:t>
            </a:r>
            <a:r>
              <a:rPr lang="zh-CN" altLang="en-US" sz="2800" b="1" u="sng">
                <a:solidFill>
                  <a:srgbClr val="FFFFFF"/>
                </a:solidFill>
                <a:latin typeface="楷体_GB2312" pitchFamily="49" charset="-122"/>
                <a:ea typeface="楷体_GB2312" pitchFamily="49" charset="-122"/>
              </a:rPr>
              <a:t>情绪</a:t>
            </a:r>
            <a:r>
              <a:rPr lang="zh-CN" altLang="en-US" sz="2800" b="1">
                <a:solidFill>
                  <a:srgbClr val="FFFFFF"/>
                </a:solidFill>
                <a:latin typeface="楷体_GB2312" pitchFamily="49" charset="-122"/>
                <a:ea typeface="楷体_GB2312" pitchFamily="49" charset="-122"/>
              </a:rPr>
              <a:t>，</a:t>
            </a:r>
            <a:r>
              <a:rPr lang="zh-CN" altLang="en-US" sz="2800" b="1" u="sng">
                <a:solidFill>
                  <a:srgbClr val="FFFFFF"/>
                </a:solidFill>
                <a:latin typeface="楷体_GB2312" pitchFamily="49" charset="-122"/>
                <a:ea typeface="楷体_GB2312" pitchFamily="49" charset="-122"/>
              </a:rPr>
              <a:t>表达</a:t>
            </a:r>
            <a:r>
              <a:rPr lang="zh-CN" altLang="en-US" sz="2800" b="1">
                <a:solidFill>
                  <a:srgbClr val="FFFFFF"/>
                </a:solidFill>
                <a:latin typeface="楷体_GB2312" pitchFamily="49" charset="-122"/>
                <a:ea typeface="楷体_GB2312" pitchFamily="49" charset="-122"/>
              </a:rPr>
              <a:t>了思念家乡、思念亲人的</a:t>
            </a:r>
            <a:r>
              <a:rPr lang="zh-CN" altLang="en-US" sz="2800" b="1" u="sng">
                <a:solidFill>
                  <a:srgbClr val="FFFFFF"/>
                </a:solidFill>
                <a:latin typeface="楷体_GB2312" pitchFamily="49" charset="-122"/>
                <a:ea typeface="楷体_GB2312" pitchFamily="49" charset="-122"/>
              </a:rPr>
              <a:t>情感</a:t>
            </a:r>
            <a:r>
              <a:rPr lang="zh-CN" altLang="en-US" sz="2800" b="1">
                <a:solidFill>
                  <a:srgbClr val="FFFFFF"/>
                </a:solidFill>
                <a:latin typeface="楷体_GB2312" pitchFamily="49" charset="-122"/>
                <a:ea typeface="楷体_GB2312" pitchFamily="49" charset="-122"/>
              </a:rPr>
              <a:t>。（动作</a:t>
            </a:r>
            <a:r>
              <a:rPr lang="en-US" altLang="zh-CN" sz="2800" b="1">
                <a:solidFill>
                  <a:srgbClr val="FFFFFF"/>
                </a:solidFill>
                <a:latin typeface="楷体_GB2312" pitchFamily="49" charset="-122"/>
                <a:ea typeface="楷体_GB2312" pitchFamily="49" charset="-122"/>
              </a:rPr>
              <a:t>1</a:t>
            </a:r>
            <a:r>
              <a:rPr lang="zh-CN" altLang="en-US" sz="2800" b="1">
                <a:solidFill>
                  <a:srgbClr val="FFFFFF"/>
                </a:solidFill>
                <a:latin typeface="楷体_GB2312" pitchFamily="49" charset="-122"/>
                <a:ea typeface="楷体_GB2312" pitchFamily="49" charset="-122"/>
              </a:rPr>
              <a:t>分；状态</a:t>
            </a:r>
            <a:r>
              <a:rPr lang="en-US" altLang="zh-CN" sz="2800" b="1">
                <a:solidFill>
                  <a:srgbClr val="FFFFFF"/>
                </a:solidFill>
                <a:latin typeface="楷体_GB2312" pitchFamily="49" charset="-122"/>
                <a:ea typeface="楷体_GB2312" pitchFamily="49" charset="-122"/>
              </a:rPr>
              <a:t>1</a:t>
            </a:r>
            <a:r>
              <a:rPr lang="zh-CN" altLang="en-US" sz="2800" b="1">
                <a:solidFill>
                  <a:srgbClr val="FFFFFF"/>
                </a:solidFill>
                <a:latin typeface="楷体_GB2312" pitchFamily="49" charset="-122"/>
                <a:ea typeface="楷体_GB2312" pitchFamily="49" charset="-122"/>
              </a:rPr>
              <a:t>分；情绪</a:t>
            </a:r>
            <a:r>
              <a:rPr lang="en-US" altLang="zh-CN" sz="2800" b="1">
                <a:solidFill>
                  <a:srgbClr val="FFFFFF"/>
                </a:solidFill>
                <a:latin typeface="楷体_GB2312" pitchFamily="49" charset="-122"/>
                <a:ea typeface="楷体_GB2312" pitchFamily="49" charset="-122"/>
              </a:rPr>
              <a:t>1</a:t>
            </a:r>
            <a:r>
              <a:rPr lang="zh-CN" altLang="en-US" sz="2800" b="1">
                <a:solidFill>
                  <a:srgbClr val="FFFFFF"/>
                </a:solidFill>
                <a:latin typeface="楷体_GB2312" pitchFamily="49" charset="-122"/>
                <a:ea typeface="楷体_GB2312" pitchFamily="49" charset="-122"/>
              </a:rPr>
              <a:t>分；情感</a:t>
            </a:r>
            <a:r>
              <a:rPr lang="en-US" altLang="zh-CN" sz="2800" b="1">
                <a:solidFill>
                  <a:srgbClr val="FFFFFF"/>
                </a:solidFill>
                <a:latin typeface="楷体_GB2312" pitchFamily="49" charset="-122"/>
                <a:ea typeface="楷体_GB2312" pitchFamily="49" charset="-122"/>
              </a:rPr>
              <a:t>1</a:t>
            </a:r>
            <a:r>
              <a:rPr lang="zh-CN" altLang="en-US" sz="2800" b="1">
                <a:solidFill>
                  <a:srgbClr val="FFFFFF"/>
                </a:solidFill>
                <a:latin typeface="楷体_GB2312" pitchFamily="49" charset="-122"/>
                <a:ea typeface="楷体_GB2312" pitchFamily="49" charset="-122"/>
              </a:rPr>
              <a:t>分）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8549"/>
                                        </p:tgtEl>
                                        <p:attrNameLst>
                                          <p:attrName>style.visibility</p:attrName>
                                        </p:attrNameLst>
                                      </p:cBhvr>
                                      <p:to>
                                        <p:strVal val="visible"/>
                                      </p:to>
                                    </p:set>
                                    <p:animEffect transition="in" filter="box(in)">
                                      <p:cBhvr>
                                        <p:cTn id="7" dur="500"/>
                                        <p:tgtEl>
                                          <p:spTgt spid="108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9"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7" name="文本框 112641"/>
          <p:cNvSpPr txBox="1"/>
          <p:nvPr/>
        </p:nvSpPr>
        <p:spPr>
          <a:xfrm>
            <a:off x="1558925" y="44450"/>
            <a:ext cx="8642350" cy="5467350"/>
          </a:xfrm>
          <a:prstGeom prst="rect">
            <a:avLst/>
          </a:prstGeom>
          <a:noFill/>
          <a:ln w="9525">
            <a:noFill/>
          </a:ln>
        </p:spPr>
        <p:txBody>
          <a:bodyPr anchor="t">
            <a:spAutoFit/>
          </a:bodyPr>
          <a:lstStyle/>
          <a:p>
            <a:pPr algn="ctr" eaLnBrk="0" fontAlgn="base">
              <a:lnSpc>
                <a:spcPct val="110000"/>
              </a:lnSpc>
              <a:spcBef>
                <a:spcPct val="0"/>
              </a:spcBef>
              <a:spcAft>
                <a:spcPct val="0"/>
              </a:spcAft>
            </a:pPr>
            <a:r>
              <a:rPr lang="zh-CN" altLang="en-US" sz="3600" b="1">
                <a:solidFill>
                  <a:srgbClr val="000000"/>
                </a:solidFill>
                <a:latin typeface="宋体" pitchFamily="2" charset="-122"/>
                <a:ea typeface="宋体" pitchFamily="2" charset="-122"/>
              </a:rPr>
              <a:t>明月何皎皎</a:t>
            </a:r>
          </a:p>
          <a:p>
            <a:pPr algn="ctr" eaLnBrk="0" fontAlgn="base">
              <a:lnSpc>
                <a:spcPct val="110000"/>
              </a:lnSpc>
              <a:spcBef>
                <a:spcPct val="0"/>
              </a:spcBef>
              <a:spcAft>
                <a:spcPct val="0"/>
              </a:spcAft>
            </a:pPr>
            <a:r>
              <a:rPr lang="zh-CN" altLang="en-US" sz="3600" b="1">
                <a:solidFill>
                  <a:srgbClr val="000000"/>
                </a:solidFill>
                <a:latin typeface="宋体" pitchFamily="2" charset="-122"/>
                <a:ea typeface="宋体" pitchFamily="2" charset="-122"/>
              </a:rPr>
              <a:t>明月何皎皎，照我罗床帏。</a:t>
            </a:r>
          </a:p>
          <a:p>
            <a:pPr algn="ctr" eaLnBrk="0" fontAlgn="base">
              <a:lnSpc>
                <a:spcPct val="110000"/>
              </a:lnSpc>
              <a:spcBef>
                <a:spcPct val="0"/>
              </a:spcBef>
              <a:spcAft>
                <a:spcPct val="0"/>
              </a:spcAft>
            </a:pPr>
            <a:r>
              <a:rPr lang="zh-CN" altLang="en-US" sz="3600" b="1">
                <a:solidFill>
                  <a:srgbClr val="000000"/>
                </a:solidFill>
                <a:latin typeface="宋体" pitchFamily="2" charset="-122"/>
                <a:ea typeface="宋体" pitchFamily="2" charset="-122"/>
              </a:rPr>
              <a:t>忧愁不能寐，揽衣起徘徊。</a:t>
            </a:r>
          </a:p>
          <a:p>
            <a:pPr algn="ctr" eaLnBrk="0" fontAlgn="base">
              <a:lnSpc>
                <a:spcPct val="110000"/>
              </a:lnSpc>
              <a:spcBef>
                <a:spcPct val="0"/>
              </a:spcBef>
              <a:spcAft>
                <a:spcPct val="0"/>
              </a:spcAft>
            </a:pPr>
            <a:r>
              <a:rPr lang="zh-CN" altLang="en-US" sz="3600" b="1">
                <a:solidFill>
                  <a:srgbClr val="000000"/>
                </a:solidFill>
                <a:latin typeface="宋体" pitchFamily="2" charset="-122"/>
                <a:ea typeface="宋体" pitchFamily="2" charset="-122"/>
              </a:rPr>
              <a:t>客行虽云乐，不如早旋归。</a:t>
            </a:r>
          </a:p>
          <a:p>
            <a:pPr algn="ctr" eaLnBrk="0" fontAlgn="base">
              <a:lnSpc>
                <a:spcPct val="110000"/>
              </a:lnSpc>
              <a:spcBef>
                <a:spcPct val="0"/>
              </a:spcBef>
              <a:spcAft>
                <a:spcPct val="0"/>
              </a:spcAft>
            </a:pPr>
            <a:r>
              <a:rPr lang="zh-CN" altLang="en-US" sz="3600" b="1">
                <a:solidFill>
                  <a:srgbClr val="000000"/>
                </a:solidFill>
                <a:latin typeface="宋体" pitchFamily="2" charset="-122"/>
                <a:ea typeface="宋体" pitchFamily="2" charset="-122"/>
              </a:rPr>
              <a:t>出户独彷徨，愁思当告谁？</a:t>
            </a:r>
          </a:p>
          <a:p>
            <a:pPr algn="ctr" eaLnBrk="0" fontAlgn="base">
              <a:lnSpc>
                <a:spcPct val="110000"/>
              </a:lnSpc>
              <a:spcBef>
                <a:spcPct val="0"/>
              </a:spcBef>
              <a:spcAft>
                <a:spcPct val="0"/>
              </a:spcAft>
            </a:pPr>
            <a:r>
              <a:rPr lang="zh-CN" altLang="en-US" sz="3600" b="1">
                <a:solidFill>
                  <a:srgbClr val="000000"/>
                </a:solidFill>
                <a:latin typeface="宋体" pitchFamily="2" charset="-122"/>
                <a:ea typeface="宋体" pitchFamily="2" charset="-122"/>
              </a:rPr>
              <a:t>  引领</a:t>
            </a:r>
            <a:r>
              <a:rPr lang="en-US" altLang="zh-CN" sz="3600" b="1">
                <a:solidFill>
                  <a:srgbClr val="000000"/>
                </a:solidFill>
                <a:latin typeface="宋体" pitchFamily="2" charset="-122"/>
                <a:ea typeface="宋体" pitchFamily="2" charset="-122"/>
              </a:rPr>
              <a:t>①</a:t>
            </a:r>
            <a:r>
              <a:rPr lang="zh-CN" altLang="en-US" sz="3600" b="1">
                <a:solidFill>
                  <a:srgbClr val="000000"/>
                </a:solidFill>
                <a:latin typeface="宋体" pitchFamily="2" charset="-122"/>
                <a:ea typeface="宋体" pitchFamily="2" charset="-122"/>
              </a:rPr>
              <a:t>还入房，泪下沾衣裳。</a:t>
            </a:r>
          </a:p>
          <a:p>
            <a:pPr eaLnBrk="0" fontAlgn="base">
              <a:lnSpc>
                <a:spcPct val="110000"/>
              </a:lnSpc>
              <a:spcBef>
                <a:spcPct val="0"/>
              </a:spcBef>
              <a:spcAft>
                <a:spcPct val="0"/>
              </a:spcAft>
            </a:pPr>
            <a:r>
              <a:rPr lang="zh-CN" altLang="en-US" sz="3600" b="1">
                <a:solidFill>
                  <a:srgbClr val="000000"/>
                </a:solidFill>
                <a:latin typeface="宋体" pitchFamily="2" charset="-122"/>
                <a:ea typeface="宋体" pitchFamily="2" charset="-122"/>
              </a:rPr>
              <a:t>      【注】</a:t>
            </a:r>
            <a:r>
              <a:rPr lang="en-US" altLang="zh-CN" sz="3600" b="1">
                <a:solidFill>
                  <a:srgbClr val="000000"/>
                </a:solidFill>
                <a:latin typeface="宋体" pitchFamily="2" charset="-122"/>
                <a:ea typeface="宋体" pitchFamily="2" charset="-122"/>
              </a:rPr>
              <a:t>①</a:t>
            </a:r>
            <a:r>
              <a:rPr lang="zh-CN" altLang="en-US" sz="3600" b="1">
                <a:solidFill>
                  <a:srgbClr val="000000"/>
                </a:solidFill>
                <a:latin typeface="宋体" pitchFamily="2" charset="-122"/>
                <a:ea typeface="宋体" pitchFamily="2" charset="-122"/>
              </a:rPr>
              <a:t>引领：伸颈远望</a:t>
            </a:r>
          </a:p>
          <a:p>
            <a:pPr eaLnBrk="0" fontAlgn="base">
              <a:lnSpc>
                <a:spcPct val="110000"/>
              </a:lnSpc>
              <a:spcBef>
                <a:spcPct val="0"/>
              </a:spcBef>
              <a:spcAft>
                <a:spcPct val="0"/>
              </a:spcAft>
            </a:pPr>
            <a:endParaRPr lang="zh-CN" altLang="en-US" sz="3600" b="1">
              <a:solidFill>
                <a:srgbClr val="000000"/>
              </a:solidFill>
              <a:latin typeface="宋体" panose="02010600030101010101" pitchFamily="2" charset="-122"/>
              <a:ea typeface="宋体" pitchFamily="2" charset="-122"/>
            </a:endParaRPr>
          </a:p>
          <a:p>
            <a:pPr eaLnBrk="0" fontAlgn="base">
              <a:lnSpc>
                <a:spcPct val="110000"/>
              </a:lnSpc>
              <a:spcBef>
                <a:spcPct val="0"/>
              </a:spcBef>
              <a:spcAft>
                <a:spcPct val="0"/>
              </a:spcAft>
            </a:pPr>
            <a:r>
              <a:rPr lang="zh-CN" altLang="en-US" sz="3200" b="1">
                <a:solidFill>
                  <a:srgbClr val="000000"/>
                </a:solidFill>
                <a:latin typeface="宋体" pitchFamily="2" charset="-122"/>
                <a:ea typeface="宋体" pitchFamily="2" charset="-122"/>
              </a:rPr>
              <a:t>从体裁上看，这是一首五言</a:t>
            </a:r>
            <a:r>
              <a:rPr lang="en-US" altLang="zh-CN" sz="3200" b="1">
                <a:solidFill>
                  <a:srgbClr val="000000"/>
                </a:solidFill>
                <a:latin typeface="宋体" pitchFamily="2" charset="-122"/>
                <a:ea typeface="宋体" pitchFamily="2" charset="-122"/>
              </a:rPr>
              <a:t>□□</a:t>
            </a:r>
            <a:r>
              <a:rPr lang="zh-CN" altLang="en-US" sz="3200" b="1">
                <a:solidFill>
                  <a:srgbClr val="000000"/>
                </a:solidFill>
                <a:latin typeface="宋体" pitchFamily="2" charset="-122"/>
                <a:ea typeface="宋体" pitchFamily="2" charset="-122"/>
              </a:rPr>
              <a:t>诗。（</a:t>
            </a:r>
            <a:r>
              <a:rPr lang="en-US" altLang="zh-CN" sz="3200" b="1">
                <a:solidFill>
                  <a:srgbClr val="000000"/>
                </a:solidFill>
                <a:latin typeface="宋体" pitchFamily="2" charset="-122"/>
                <a:ea typeface="宋体" pitchFamily="2" charset="-122"/>
              </a:rPr>
              <a:t>1</a:t>
            </a:r>
            <a:r>
              <a:rPr lang="zh-CN" altLang="en-US" sz="3200" b="1">
                <a:solidFill>
                  <a:srgbClr val="000000"/>
                </a:solidFill>
                <a:latin typeface="宋体" pitchFamily="2" charset="-122"/>
                <a:ea typeface="宋体" pitchFamily="2" charset="-122"/>
              </a:rPr>
              <a:t>分）</a:t>
            </a:r>
          </a:p>
        </p:txBody>
      </p:sp>
      <p:pic>
        <p:nvPicPr>
          <p:cNvPr id="65538" name="图片 112642" descr="Ng20_d"/>
          <p:cNvPicPr>
            <a:picLocks noChangeAspect="1"/>
          </p:cNvPicPr>
          <p:nvPr/>
        </p:nvPicPr>
        <p:blipFill>
          <a:blip r:embed="rId2">
            <a:clrChange>
              <a:clrFrom>
                <a:srgbClr val="E2D7C5"/>
              </a:clrFrom>
              <a:clrTo>
                <a:srgbClr val="E2D7C5">
                  <a:alpha val="0"/>
                </a:srgbClr>
              </a:clrTo>
            </a:clrChange>
          </a:blip>
          <a:srcRect l="48982" r="0"/>
          <a:stretch>
            <a:fillRect/>
          </a:stretch>
        </p:blipFill>
        <p:spPr>
          <a:xfrm>
            <a:off x="10004426" y="5805488"/>
            <a:ext cx="663575" cy="1052512"/>
          </a:xfrm>
          <a:prstGeom prst="rect">
            <a:avLst/>
          </a:prstGeom>
          <a:noFill/>
          <a:ln w="9525">
            <a:noFill/>
          </a:ln>
        </p:spPr>
      </p:pic>
      <p:sp>
        <p:nvSpPr>
          <p:cNvPr id="112647" name="矩形 112646"/>
          <p:cNvSpPr/>
          <p:nvPr/>
        </p:nvSpPr>
        <p:spPr>
          <a:xfrm>
            <a:off x="4727575" y="5589589"/>
            <a:ext cx="1708150" cy="701675"/>
          </a:xfrm>
          <a:prstGeom prst="rect">
            <a:avLst/>
          </a:prstGeom>
          <a:noFill/>
          <a:ln w="9525">
            <a:noFill/>
          </a:ln>
        </p:spPr>
        <p:txBody>
          <a:bodyPr anchor="t">
            <a:spAutoFit/>
          </a:bodyPr>
          <a:lstStyle/>
          <a:p>
            <a:pPr fontAlgn="base">
              <a:spcBef>
                <a:spcPct val="0"/>
              </a:spcBef>
              <a:spcAft>
                <a:spcPct val="0"/>
              </a:spcAft>
            </a:pPr>
            <a:r>
              <a:rPr lang="zh-CN" altLang="en-US" sz="4000" b="1">
                <a:solidFill>
                  <a:srgbClr val="000000"/>
                </a:solidFill>
                <a:latin typeface="Arial" pitchFamily="34" charset="0"/>
                <a:ea typeface="宋体" pitchFamily="2" charset="-122"/>
              </a:rPr>
              <a:t>古体</a:t>
            </a:r>
          </a:p>
        </p:txBody>
      </p:sp>
      <p:sp>
        <p:nvSpPr>
          <p:cNvPr id="65540" name="矩形 108547"/>
          <p:cNvSpPr/>
          <p:nvPr/>
        </p:nvSpPr>
        <p:spPr>
          <a:xfrm>
            <a:off x="8940800" y="1"/>
            <a:ext cx="1727200" cy="460375"/>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400" b="1">
                <a:solidFill>
                  <a:srgbClr val="FFFFFF"/>
                </a:solidFill>
                <a:latin typeface="楷体_GB2312" pitchFamily="49" charset="-122"/>
                <a:ea typeface="楷体_GB2312" pitchFamily="49" charset="-122"/>
              </a:rPr>
              <a:t>2011</a:t>
            </a:r>
            <a:r>
              <a:rPr lang="zh-CN" altLang="en-US" sz="2400" b="1">
                <a:solidFill>
                  <a:srgbClr val="FFFFFF"/>
                </a:solidFill>
                <a:latin typeface="楷体_GB2312" pitchFamily="49" charset="-122"/>
                <a:ea typeface="楷体_GB2312" pitchFamily="49" charset="-122"/>
              </a:rPr>
              <a:t>上海卷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7"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1" name="文本框 109569"/>
          <p:cNvSpPr txBox="1"/>
          <p:nvPr/>
        </p:nvSpPr>
        <p:spPr>
          <a:xfrm>
            <a:off x="7824788" y="765176"/>
            <a:ext cx="2627312" cy="6001643"/>
          </a:xfrm>
          <a:prstGeom prst="rect">
            <a:avLst/>
          </a:prstGeom>
          <a:noFill/>
          <a:ln w="9525">
            <a:noFill/>
          </a:ln>
        </p:spPr>
        <p:txBody>
          <a:bodyPr anchor="t">
            <a:spAutoFit/>
          </a:bodyPr>
          <a:lstStyle/>
          <a:p>
            <a:pPr fontAlgn="base">
              <a:spcBef>
                <a:spcPct val="50000"/>
              </a:spcBef>
              <a:spcAft>
                <a:spcPct val="0"/>
              </a:spcAft>
            </a:pPr>
            <a:r>
              <a:rPr lang="zh-CN" altLang="en-US" sz="3200" b="1">
                <a:solidFill>
                  <a:srgbClr val="FF0000"/>
                </a:solidFill>
                <a:latin typeface="楷体_GB2312" pitchFamily="49" charset="-122"/>
                <a:ea typeface="楷体_GB2312" pitchFamily="49" charset="-122"/>
              </a:rPr>
              <a:t>本篇诗歌突出表现了细致的动作、心理描写，刻画了一个久客异乡、愁思辗转、夜不能寐的</a:t>
            </a:r>
            <a:r>
              <a:rPr lang="zh-CN" altLang="en-US" sz="3200" b="1" u="sng">
                <a:solidFill>
                  <a:srgbClr val="333399"/>
                </a:solidFill>
                <a:latin typeface="楷体_GB2312" pitchFamily="49" charset="-122"/>
                <a:ea typeface="楷体_GB2312" pitchFamily="49" charset="-122"/>
              </a:rPr>
              <a:t>游子（抒情主人公，一说是思妇诗）</a:t>
            </a:r>
            <a:r>
              <a:rPr lang="zh-CN" altLang="en-US" sz="3200" b="1">
                <a:solidFill>
                  <a:srgbClr val="FF0000"/>
                </a:solidFill>
                <a:latin typeface="楷体_GB2312" pitchFamily="49" charset="-122"/>
                <a:ea typeface="楷体_GB2312" pitchFamily="49" charset="-122"/>
              </a:rPr>
              <a:t>形象。 </a:t>
            </a:r>
          </a:p>
        </p:txBody>
      </p:sp>
      <p:sp>
        <p:nvSpPr>
          <p:cNvPr id="66562" name="文本框 109570"/>
          <p:cNvSpPr txBox="1"/>
          <p:nvPr/>
        </p:nvSpPr>
        <p:spPr>
          <a:xfrm>
            <a:off x="1524001" y="260351"/>
            <a:ext cx="6659563" cy="5730875"/>
          </a:xfrm>
          <a:prstGeom prst="rect">
            <a:avLst/>
          </a:prstGeom>
          <a:noFill/>
          <a:ln w="9525">
            <a:noFill/>
          </a:ln>
        </p:spPr>
        <p:txBody>
          <a:bodyPr anchor="t">
            <a:spAutoFit/>
          </a:bodyPr>
          <a:lstStyle/>
          <a:p>
            <a:pPr algn="ctr" eaLnBrk="0" fontAlgn="base">
              <a:lnSpc>
                <a:spcPct val="110000"/>
              </a:lnSpc>
              <a:spcBef>
                <a:spcPct val="0"/>
              </a:spcBef>
              <a:spcAft>
                <a:spcPct val="0"/>
              </a:spcAft>
            </a:pPr>
            <a:r>
              <a:rPr lang="zh-CN" altLang="en-US" sz="2800" b="1">
                <a:solidFill>
                  <a:srgbClr val="000000"/>
                </a:solidFill>
                <a:latin typeface="宋体" pitchFamily="2" charset="-122"/>
                <a:ea typeface="宋体" pitchFamily="2" charset="-122"/>
              </a:rPr>
              <a:t>阅读诗歌，完成题目。（</a:t>
            </a:r>
            <a:r>
              <a:rPr lang="en-US" altLang="zh-CN" sz="2800" b="1">
                <a:solidFill>
                  <a:srgbClr val="000000"/>
                </a:solidFill>
                <a:latin typeface="宋体" pitchFamily="2" charset="-122"/>
                <a:ea typeface="宋体" pitchFamily="2" charset="-122"/>
              </a:rPr>
              <a:t>8</a:t>
            </a:r>
            <a:r>
              <a:rPr lang="zh-CN" altLang="en-US" sz="2800" b="1">
                <a:solidFill>
                  <a:srgbClr val="000000"/>
                </a:solidFill>
                <a:latin typeface="宋体" pitchFamily="2" charset="-122"/>
                <a:ea typeface="宋体" pitchFamily="2" charset="-122"/>
              </a:rPr>
              <a:t>分）</a:t>
            </a:r>
          </a:p>
          <a:p>
            <a:pPr algn="ctr" eaLnBrk="0" fontAlgn="base">
              <a:lnSpc>
                <a:spcPct val="110000"/>
              </a:lnSpc>
              <a:spcBef>
                <a:spcPct val="0"/>
              </a:spcBef>
              <a:spcAft>
                <a:spcPct val="0"/>
              </a:spcAft>
            </a:pPr>
            <a:r>
              <a:rPr lang="zh-CN" altLang="en-US" sz="2800" b="1">
                <a:solidFill>
                  <a:srgbClr val="000000"/>
                </a:solidFill>
                <a:latin typeface="宋体" pitchFamily="2" charset="-122"/>
                <a:ea typeface="宋体" pitchFamily="2" charset="-122"/>
              </a:rPr>
              <a:t>明月何皎皎</a:t>
            </a:r>
          </a:p>
          <a:p>
            <a:pPr eaLnBrk="0" fontAlgn="base">
              <a:lnSpc>
                <a:spcPct val="110000"/>
              </a:lnSpc>
              <a:spcBef>
                <a:spcPct val="0"/>
              </a:spcBef>
              <a:spcAft>
                <a:spcPct val="0"/>
              </a:spcAft>
            </a:pPr>
            <a:r>
              <a:rPr lang="zh-CN" altLang="en-US" sz="2800" b="1">
                <a:solidFill>
                  <a:srgbClr val="000000"/>
                </a:solidFill>
                <a:latin typeface="宋体" pitchFamily="2" charset="-122"/>
                <a:ea typeface="宋体" pitchFamily="2" charset="-122"/>
              </a:rPr>
              <a:t>  明月何皎皎，照我罗床帏。</a:t>
            </a:r>
            <a:r>
              <a:rPr lang="en-US" altLang="zh-CN" sz="2800" b="1" err="1">
                <a:solidFill>
                  <a:srgbClr val="000000"/>
                </a:solidFill>
                <a:latin typeface="宋体" pitchFamily="2" charset="-122"/>
                <a:ea typeface="宋体" pitchFamily="2" charset="-122"/>
              </a:rPr>
              <a:t>wéi </a:t>
            </a:r>
          </a:p>
          <a:p>
            <a:pPr eaLnBrk="0" fontAlgn="base">
              <a:lnSpc>
                <a:spcPct val="110000"/>
              </a:lnSpc>
              <a:spcBef>
                <a:spcPct val="0"/>
              </a:spcBef>
              <a:spcAft>
                <a:spcPct val="0"/>
              </a:spcAft>
            </a:pPr>
            <a:r>
              <a:rPr lang="en-US" altLang="zh-CN" sz="2800" b="1">
                <a:solidFill>
                  <a:srgbClr val="000000"/>
                </a:solidFill>
                <a:latin typeface="宋体" pitchFamily="2" charset="-122"/>
                <a:ea typeface="宋体" pitchFamily="2" charset="-122"/>
              </a:rPr>
              <a:t>  </a:t>
            </a:r>
            <a:r>
              <a:rPr lang="zh-CN" altLang="en-US" sz="2800" b="1">
                <a:solidFill>
                  <a:srgbClr val="000000"/>
                </a:solidFill>
                <a:latin typeface="宋体" pitchFamily="2" charset="-122"/>
                <a:ea typeface="宋体" pitchFamily="2" charset="-122"/>
              </a:rPr>
              <a:t>忧愁不能寐，揽衣起徘徊。</a:t>
            </a:r>
          </a:p>
          <a:p>
            <a:pPr eaLnBrk="0" fontAlgn="base">
              <a:lnSpc>
                <a:spcPct val="110000"/>
              </a:lnSpc>
              <a:spcBef>
                <a:spcPct val="0"/>
              </a:spcBef>
              <a:spcAft>
                <a:spcPct val="0"/>
              </a:spcAft>
            </a:pPr>
            <a:r>
              <a:rPr lang="zh-CN" altLang="en-US" sz="2800" b="1">
                <a:solidFill>
                  <a:srgbClr val="000000"/>
                </a:solidFill>
                <a:latin typeface="宋体" pitchFamily="2" charset="-122"/>
                <a:ea typeface="宋体" pitchFamily="2" charset="-122"/>
              </a:rPr>
              <a:t>  </a:t>
            </a:r>
            <a:r>
              <a:rPr lang="zh-CN" altLang="en-US" sz="2800" b="1" u="sng">
                <a:solidFill>
                  <a:srgbClr val="333399"/>
                </a:solidFill>
                <a:latin typeface="宋体" pitchFamily="2" charset="-122"/>
                <a:ea typeface="宋体" pitchFamily="2" charset="-122"/>
              </a:rPr>
              <a:t>客行</a:t>
            </a:r>
            <a:r>
              <a:rPr lang="zh-CN" altLang="en-US" sz="2800" b="1">
                <a:solidFill>
                  <a:srgbClr val="000000"/>
                </a:solidFill>
                <a:latin typeface="宋体" pitchFamily="2" charset="-122"/>
                <a:ea typeface="宋体" pitchFamily="2" charset="-122"/>
              </a:rPr>
              <a:t>虽云乐，不如早旋归。</a:t>
            </a:r>
          </a:p>
          <a:p>
            <a:pPr eaLnBrk="0" fontAlgn="base">
              <a:lnSpc>
                <a:spcPct val="110000"/>
              </a:lnSpc>
              <a:spcBef>
                <a:spcPct val="0"/>
              </a:spcBef>
              <a:spcAft>
                <a:spcPct val="0"/>
              </a:spcAft>
            </a:pPr>
            <a:r>
              <a:rPr lang="zh-CN" altLang="en-US" sz="2800" b="1">
                <a:solidFill>
                  <a:srgbClr val="000000"/>
                </a:solidFill>
                <a:latin typeface="宋体" pitchFamily="2" charset="-122"/>
                <a:ea typeface="宋体" pitchFamily="2" charset="-122"/>
              </a:rPr>
              <a:t>  出户独彷徨，愁思当告谁？</a:t>
            </a:r>
          </a:p>
          <a:p>
            <a:pPr eaLnBrk="0" fontAlgn="base">
              <a:lnSpc>
                <a:spcPct val="110000"/>
              </a:lnSpc>
              <a:spcBef>
                <a:spcPct val="0"/>
              </a:spcBef>
              <a:spcAft>
                <a:spcPct val="0"/>
              </a:spcAft>
            </a:pPr>
            <a:r>
              <a:rPr lang="zh-CN" altLang="en-US" sz="2800" b="1">
                <a:solidFill>
                  <a:srgbClr val="000000"/>
                </a:solidFill>
                <a:latin typeface="宋体" pitchFamily="2" charset="-122"/>
                <a:ea typeface="宋体" pitchFamily="2" charset="-122"/>
              </a:rPr>
              <a:t>  引领</a:t>
            </a:r>
            <a:r>
              <a:rPr lang="en-US" altLang="zh-CN" sz="2800" b="1">
                <a:solidFill>
                  <a:srgbClr val="000000"/>
                </a:solidFill>
                <a:latin typeface="宋体" pitchFamily="2" charset="-122"/>
                <a:ea typeface="宋体" pitchFamily="2" charset="-122"/>
              </a:rPr>
              <a:t>①</a:t>
            </a:r>
            <a:r>
              <a:rPr lang="zh-CN" altLang="en-US" sz="2800" b="1">
                <a:solidFill>
                  <a:srgbClr val="000000"/>
                </a:solidFill>
                <a:latin typeface="宋体" pitchFamily="2" charset="-122"/>
                <a:ea typeface="宋体" pitchFamily="2" charset="-122"/>
              </a:rPr>
              <a:t>还入房，泪下沾衣裳。</a:t>
            </a:r>
          </a:p>
          <a:p>
            <a:pPr eaLnBrk="0" fontAlgn="base">
              <a:lnSpc>
                <a:spcPct val="110000"/>
              </a:lnSpc>
              <a:spcBef>
                <a:spcPct val="0"/>
              </a:spcBef>
              <a:spcAft>
                <a:spcPct val="0"/>
              </a:spcAft>
            </a:pPr>
            <a:r>
              <a:rPr lang="zh-CN" altLang="en-US" sz="2800" b="1">
                <a:solidFill>
                  <a:srgbClr val="000000"/>
                </a:solidFill>
                <a:latin typeface="宋体" pitchFamily="2" charset="-122"/>
                <a:ea typeface="宋体" pitchFamily="2" charset="-122"/>
              </a:rPr>
              <a:t>      【注】</a:t>
            </a:r>
            <a:r>
              <a:rPr lang="en-US" altLang="zh-CN" sz="2800" b="1">
                <a:solidFill>
                  <a:srgbClr val="000000"/>
                </a:solidFill>
                <a:latin typeface="宋体" pitchFamily="2" charset="-122"/>
                <a:ea typeface="宋体" pitchFamily="2" charset="-122"/>
              </a:rPr>
              <a:t>①</a:t>
            </a:r>
            <a:r>
              <a:rPr lang="zh-CN" altLang="en-US" sz="2800" b="1">
                <a:solidFill>
                  <a:srgbClr val="000000"/>
                </a:solidFill>
                <a:latin typeface="宋体" pitchFamily="2" charset="-122"/>
                <a:ea typeface="宋体" pitchFamily="2" charset="-122"/>
              </a:rPr>
              <a:t>引领：伸颈远望</a:t>
            </a:r>
          </a:p>
          <a:p>
            <a:pPr eaLnBrk="0" fontAlgn="base">
              <a:lnSpc>
                <a:spcPct val="110000"/>
              </a:lnSpc>
              <a:spcBef>
                <a:spcPct val="0"/>
              </a:spcBef>
              <a:spcAft>
                <a:spcPct val="0"/>
              </a:spcAft>
            </a:pPr>
            <a:r>
              <a:rPr lang="zh-CN" altLang="en-US" sz="2800" b="1">
                <a:solidFill>
                  <a:srgbClr val="000000"/>
                </a:solidFill>
                <a:latin typeface="宋体" pitchFamily="2" charset="-122"/>
                <a:ea typeface="宋体" pitchFamily="2" charset="-122"/>
              </a:rPr>
              <a:t>　　</a:t>
            </a:r>
            <a:r>
              <a:rPr lang="en-US" altLang="zh-CN" sz="2800" b="1">
                <a:solidFill>
                  <a:srgbClr val="000000"/>
                </a:solidFill>
                <a:latin typeface="宋体" pitchFamily="2" charset="-122"/>
                <a:ea typeface="宋体" pitchFamily="2" charset="-122"/>
              </a:rPr>
              <a:t>①</a:t>
            </a:r>
            <a:r>
              <a:rPr lang="zh-CN" altLang="en-US" sz="2800" b="1">
                <a:solidFill>
                  <a:srgbClr val="000000"/>
                </a:solidFill>
                <a:latin typeface="宋体" pitchFamily="2" charset="-122"/>
                <a:ea typeface="宋体" pitchFamily="2" charset="-122"/>
              </a:rPr>
              <a:t>罗床帏：罗帐。</a:t>
            </a:r>
            <a:r>
              <a:rPr lang="en-US" altLang="zh-CN" sz="2800" b="1">
                <a:solidFill>
                  <a:srgbClr val="000000"/>
                </a:solidFill>
                <a:latin typeface="宋体" pitchFamily="2" charset="-122"/>
                <a:ea typeface="宋体" pitchFamily="2" charset="-122"/>
              </a:rPr>
              <a:t>②</a:t>
            </a:r>
            <a:r>
              <a:rPr lang="zh-CN" altLang="en-US" sz="2800" b="1">
                <a:solidFill>
                  <a:srgbClr val="000000"/>
                </a:solidFill>
                <a:latin typeface="宋体" pitchFamily="2" charset="-122"/>
                <a:ea typeface="宋体" pitchFamily="2" charset="-122"/>
              </a:rPr>
              <a:t>寐：入睡。</a:t>
            </a:r>
          </a:p>
          <a:p>
            <a:pPr eaLnBrk="0" fontAlgn="base">
              <a:lnSpc>
                <a:spcPct val="110000"/>
              </a:lnSpc>
              <a:spcBef>
                <a:spcPct val="0"/>
              </a:spcBef>
              <a:spcAft>
                <a:spcPct val="0"/>
              </a:spcAft>
            </a:pPr>
            <a:r>
              <a:rPr lang="zh-CN" altLang="en-US" sz="2800" b="1">
                <a:solidFill>
                  <a:srgbClr val="000000"/>
                </a:solidFill>
                <a:latin typeface="宋体" pitchFamily="2" charset="-122"/>
                <a:ea typeface="宋体" pitchFamily="2" charset="-122"/>
              </a:rPr>
              <a:t>　　</a:t>
            </a:r>
            <a:r>
              <a:rPr lang="en-US" altLang="zh-CN" sz="2800" b="1">
                <a:solidFill>
                  <a:srgbClr val="000000"/>
                </a:solidFill>
                <a:latin typeface="宋体" pitchFamily="2" charset="-122"/>
                <a:ea typeface="宋体" pitchFamily="2" charset="-122"/>
              </a:rPr>
              <a:t>③</a:t>
            </a:r>
            <a:r>
              <a:rPr lang="zh-CN" altLang="en-US" sz="2800" b="1">
                <a:solidFill>
                  <a:srgbClr val="000000"/>
                </a:solidFill>
                <a:latin typeface="宋体" pitchFamily="2" charset="-122"/>
                <a:ea typeface="宋体" pitchFamily="2" charset="-122"/>
              </a:rPr>
              <a:t>揽衣：犹言“披衣”</a:t>
            </a:r>
            <a:br>
              <a:rPr lang="zh-CN" altLang="en-US" sz="2800" b="1">
                <a:solidFill>
                  <a:srgbClr val="000000"/>
                </a:solidFill>
                <a:latin typeface="宋体" pitchFamily="2" charset="-122"/>
                <a:ea typeface="宋体" pitchFamily="2" charset="-122"/>
              </a:rPr>
            </a:br>
            <a:r>
              <a:rPr lang="zh-CN" altLang="en-US" sz="2800" b="1">
                <a:solidFill>
                  <a:srgbClr val="000000"/>
                </a:solidFill>
                <a:latin typeface="宋体" pitchFamily="2" charset="-122"/>
                <a:ea typeface="宋体" pitchFamily="2" charset="-122"/>
              </a:rPr>
              <a:t>　　</a:t>
            </a:r>
            <a:r>
              <a:rPr lang="en-US" altLang="zh-CN" sz="2800" b="1">
                <a:solidFill>
                  <a:srgbClr val="000000"/>
                </a:solidFill>
                <a:latin typeface="宋体" pitchFamily="2" charset="-122"/>
                <a:ea typeface="宋体" pitchFamily="2" charset="-122"/>
              </a:rPr>
              <a:t>④</a:t>
            </a:r>
            <a:r>
              <a:rPr lang="zh-CN" altLang="en-US" sz="2800" b="1">
                <a:solidFill>
                  <a:srgbClr val="000000"/>
                </a:solidFill>
                <a:latin typeface="宋体" pitchFamily="2" charset="-122"/>
                <a:ea typeface="宋体" pitchFamily="2" charset="-122"/>
              </a:rPr>
              <a:t>旋归；回归，归家。</a:t>
            </a:r>
          </a:p>
          <a:p>
            <a:pPr eaLnBrk="0" fontAlgn="base">
              <a:lnSpc>
                <a:spcPct val="110000"/>
              </a:lnSpc>
              <a:spcBef>
                <a:spcPct val="0"/>
              </a:spcBef>
              <a:spcAft>
                <a:spcPct val="0"/>
              </a:spcAft>
            </a:pPr>
            <a:r>
              <a:rPr lang="zh-CN" altLang="en-US" sz="2800" b="1">
                <a:solidFill>
                  <a:srgbClr val="000000"/>
                </a:solidFill>
                <a:latin typeface="宋体" pitchFamily="2" charset="-122"/>
                <a:ea typeface="宋体" pitchFamily="2" charset="-122"/>
              </a:rPr>
              <a:t>    </a:t>
            </a:r>
            <a:r>
              <a:rPr lang="en-US" altLang="zh-CN" sz="2800" b="1">
                <a:solidFill>
                  <a:srgbClr val="000000"/>
                </a:solidFill>
                <a:latin typeface="宋体" pitchFamily="2" charset="-122"/>
                <a:ea typeface="宋体" pitchFamily="2" charset="-122"/>
              </a:rPr>
              <a:t>⑤</a:t>
            </a:r>
            <a:r>
              <a:rPr lang="zh-CN" altLang="en-US" sz="2800" b="1">
                <a:solidFill>
                  <a:srgbClr val="000000"/>
                </a:solidFill>
                <a:latin typeface="宋体" pitchFamily="2" charset="-122"/>
                <a:ea typeface="宋体" pitchFamily="2" charset="-122"/>
              </a:rPr>
              <a:t>裳衣：一作“衣裳”。</a:t>
            </a:r>
          </a:p>
        </p:txBody>
      </p:sp>
      <p:pic>
        <p:nvPicPr>
          <p:cNvPr id="66563" name="图片 109571" descr="Ng20_d"/>
          <p:cNvPicPr>
            <a:picLocks noChangeAspect="1"/>
          </p:cNvPicPr>
          <p:nvPr/>
        </p:nvPicPr>
        <p:blipFill>
          <a:blip r:embed="rId2">
            <a:clrChange>
              <a:clrFrom>
                <a:srgbClr val="E2D7C5"/>
              </a:clrFrom>
              <a:clrTo>
                <a:srgbClr val="E2D7C5">
                  <a:alpha val="0"/>
                </a:srgbClr>
              </a:clrTo>
            </a:clrChange>
          </a:blip>
          <a:srcRect l="48982" r="0"/>
          <a:stretch>
            <a:fillRect/>
          </a:stretch>
        </p:blipFill>
        <p:spPr>
          <a:xfrm>
            <a:off x="10004426" y="5805488"/>
            <a:ext cx="663575" cy="1052512"/>
          </a:xfrm>
          <a:prstGeom prst="rect">
            <a:avLst/>
          </a:prstGeom>
          <a:noFill/>
          <a:ln w="9525">
            <a:noFill/>
          </a:ln>
        </p:spPr>
      </p:pic>
      <p:sp>
        <p:nvSpPr>
          <p:cNvPr id="66564" name="矩形 108547"/>
          <p:cNvSpPr/>
          <p:nvPr/>
        </p:nvSpPr>
        <p:spPr>
          <a:xfrm>
            <a:off x="8940800" y="1"/>
            <a:ext cx="1727200" cy="460375"/>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400" b="1">
                <a:solidFill>
                  <a:srgbClr val="FFFFFF"/>
                </a:solidFill>
                <a:latin typeface="楷体_GB2312" pitchFamily="49" charset="-122"/>
                <a:ea typeface="楷体_GB2312" pitchFamily="49" charset="-122"/>
              </a:rPr>
              <a:t>2011</a:t>
            </a:r>
            <a:r>
              <a:rPr lang="zh-CN" altLang="en-US" sz="2400" b="1">
                <a:solidFill>
                  <a:srgbClr val="FFFFFF"/>
                </a:solidFill>
                <a:latin typeface="楷体_GB2312" pitchFamily="49" charset="-122"/>
                <a:ea typeface="楷体_GB2312" pitchFamily="49" charset="-122"/>
              </a:rPr>
              <a:t>上海卷</a:t>
            </a: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5" name="文本框 27649"/>
          <p:cNvSpPr txBox="1"/>
          <p:nvPr/>
        </p:nvSpPr>
        <p:spPr>
          <a:xfrm>
            <a:off x="1524000" y="604839"/>
            <a:ext cx="9144000" cy="4092575"/>
          </a:xfrm>
          <a:prstGeom prst="rect">
            <a:avLst/>
          </a:prstGeom>
          <a:noFill/>
          <a:ln w="9525">
            <a:noFill/>
          </a:ln>
        </p:spPr>
        <p:txBody>
          <a:bodyPr anchor="t">
            <a:spAutoFit/>
          </a:bodyPr>
          <a:lstStyle/>
          <a:p>
            <a:pPr algn="ctr" fontAlgn="base">
              <a:spcBef>
                <a:spcPct val="0"/>
              </a:spcBef>
              <a:spcAft>
                <a:spcPct val="0"/>
              </a:spcAft>
            </a:pPr>
            <a:r>
              <a:rPr lang="en-US" altLang="zh-CN" sz="3200" b="1">
                <a:latin typeface="Arial" pitchFamily="34" charset="0"/>
                <a:ea typeface="黑体" panose="02010609060101010101" pitchFamily="49" charset="-122"/>
              </a:rPr>
              <a:t>[</a:t>
            </a:r>
            <a:r>
              <a:rPr lang="zh-CN" altLang="en-US" sz="3200" b="1">
                <a:latin typeface="Arial" pitchFamily="34" charset="0"/>
                <a:ea typeface="黑体" panose="02010609060101010101" pitchFamily="49" charset="-122"/>
              </a:rPr>
              <a:t>黄钟</a:t>
            </a:r>
            <a:r>
              <a:rPr lang="en-US" altLang="zh-CN" sz="3200" b="1">
                <a:latin typeface="Arial" pitchFamily="34" charset="0"/>
                <a:ea typeface="黑体" panose="02010609060101010101" pitchFamily="49" charset="-122"/>
              </a:rPr>
              <a:t>] </a:t>
            </a:r>
            <a:r>
              <a:rPr lang="zh-CN" altLang="en-US" sz="3200" b="1">
                <a:latin typeface="Arial" pitchFamily="34" charset="0"/>
                <a:ea typeface="黑体" panose="02010609060101010101" pitchFamily="49" charset="-122"/>
              </a:rPr>
              <a:t>人月圆  山中书事</a:t>
            </a:r>
          </a:p>
          <a:p>
            <a:pPr algn="ctr" fontAlgn="base">
              <a:spcBef>
                <a:spcPct val="0"/>
              </a:spcBef>
              <a:spcAft>
                <a:spcPct val="0"/>
              </a:spcAft>
            </a:pPr>
            <a:r>
              <a:rPr lang="zh-CN" altLang="en-US" sz="3200" b="1">
                <a:latin typeface="Arial" pitchFamily="34" charset="0"/>
                <a:ea typeface="宋体" pitchFamily="2" charset="-122"/>
              </a:rPr>
              <a:t>张可久</a:t>
            </a:r>
          </a:p>
          <a:p>
            <a:pPr fontAlgn="base">
              <a:spcBef>
                <a:spcPct val="0"/>
              </a:spcBef>
              <a:spcAft>
                <a:spcPct val="0"/>
              </a:spcAft>
            </a:pPr>
            <a:r>
              <a:rPr lang="zh-CN" altLang="en-US" sz="3200" b="1">
                <a:latin typeface="Arial" pitchFamily="34" charset="0"/>
                <a:ea typeface="楷体_GB2312" pitchFamily="49" charset="-122"/>
              </a:rPr>
              <a:t>　   </a:t>
            </a:r>
            <a:r>
              <a:rPr lang="zh-CN" altLang="en-US" sz="3200" b="1">
                <a:latin typeface="Arial" pitchFamily="34" charset="0"/>
                <a:ea typeface="黑体" panose="02010609060101010101" pitchFamily="49" charset="-122"/>
              </a:rPr>
              <a:t>兴亡千古繁华梦，诗眼倦天涯。</a:t>
            </a:r>
            <a:r>
              <a:rPr lang="zh-CN" altLang="en-US" sz="3600" b="1">
                <a:latin typeface="Arial" pitchFamily="34" charset="0"/>
                <a:ea typeface="楷体_GB2312" pitchFamily="49" charset="-122"/>
                <a:hlinkClick r:id="rId2" action="ppaction://hlinksldjump"/>
              </a:rPr>
              <a:t>孔林</a:t>
            </a:r>
            <a:r>
              <a:rPr lang="zh-CN" altLang="en-US" sz="3200" b="1">
                <a:latin typeface="Arial" pitchFamily="34" charset="0"/>
                <a:ea typeface="黑体" panose="02010609060101010101" pitchFamily="49" charset="-122"/>
              </a:rPr>
              <a:t>乔木，吴宫蔓草，楚庙寒鸦。 </a:t>
            </a:r>
            <a:br>
              <a:rPr lang="zh-CN" altLang="en-US" sz="3200" b="1">
                <a:latin typeface="Arial" pitchFamily="34" charset="0"/>
                <a:ea typeface="黑体" panose="02010609060101010101" pitchFamily="49" charset="-122"/>
                <a:hlinkClick r:id="rId2" action="ppaction://hlinksldjump"/>
              </a:rPr>
            </a:br>
            <a:r>
              <a:rPr lang="zh-CN" altLang="en-US" sz="3200" b="1">
                <a:latin typeface="Arial" pitchFamily="34" charset="0"/>
                <a:ea typeface="黑体" panose="02010609060101010101" pitchFamily="49" charset="-122"/>
              </a:rPr>
              <a:t>       数间茅舍，藏书万卷，投老村家。山中何事，松花酿酒，春水煎茶。</a:t>
            </a:r>
          </a:p>
          <a:p>
            <a:pPr algn="just" fontAlgn="base">
              <a:spcBef>
                <a:spcPct val="0"/>
              </a:spcBef>
              <a:spcAft>
                <a:spcPct val="0"/>
              </a:spcAft>
            </a:pPr>
            <a:r>
              <a:rPr lang="zh-CN" altLang="en-US" sz="2800" b="1">
                <a:latin typeface="Arial" pitchFamily="34" charset="0"/>
                <a:ea typeface="宋体" pitchFamily="2" charset="-122"/>
              </a:rPr>
              <a:t>        </a:t>
            </a:r>
            <a:r>
              <a:rPr lang="zh-CN" altLang="en-US" sz="3200" b="1">
                <a:latin typeface="Arial" pitchFamily="34" charset="0"/>
                <a:ea typeface="宋体" pitchFamily="2" charset="-122"/>
              </a:rPr>
              <a:t> </a:t>
            </a:r>
            <a:r>
              <a:rPr lang="en-US" altLang="zh-CN" sz="3200" b="1">
                <a:latin typeface="Arial" pitchFamily="34" charset="0"/>
                <a:ea typeface="宋体" pitchFamily="2" charset="-122"/>
              </a:rPr>
              <a:t>1</a:t>
            </a:r>
            <a:r>
              <a:rPr lang="zh-CN" altLang="en-US" sz="3200" b="1">
                <a:latin typeface="Arial" pitchFamily="34" charset="0"/>
                <a:ea typeface="宋体" pitchFamily="2" charset="-122"/>
              </a:rPr>
              <a:t>．“黄钟”是这首小令的曲调，“人月圆”是</a:t>
            </a:r>
            <a:r>
              <a:rPr lang="zh-CN" altLang="en-US" sz="3200" b="1" u="sng">
                <a:latin typeface="Arial" pitchFamily="34" charset="0"/>
                <a:ea typeface="宋体" pitchFamily="2" charset="-122"/>
              </a:rPr>
              <a:t>　　</a:t>
            </a:r>
            <a:r>
              <a:rPr lang="zh-CN" altLang="en-US" sz="3200" b="1">
                <a:latin typeface="Arial" pitchFamily="34" charset="0"/>
                <a:ea typeface="宋体" pitchFamily="2" charset="-122"/>
              </a:rPr>
              <a:t>。（</a:t>
            </a:r>
            <a:r>
              <a:rPr lang="en-US" altLang="zh-CN" sz="3200" b="1">
                <a:latin typeface="Arial" pitchFamily="34" charset="0"/>
                <a:ea typeface="宋体" pitchFamily="2" charset="-122"/>
              </a:rPr>
              <a:t>1</a:t>
            </a:r>
            <a:r>
              <a:rPr lang="zh-CN" altLang="en-US" sz="3200" b="1">
                <a:latin typeface="Arial" pitchFamily="34" charset="0"/>
                <a:ea typeface="宋体" pitchFamily="2" charset="-122"/>
              </a:rPr>
              <a:t>分）</a:t>
            </a:r>
          </a:p>
        </p:txBody>
      </p:sp>
      <p:sp>
        <p:nvSpPr>
          <p:cNvPr id="27651" name="矩形 27650"/>
          <p:cNvSpPr/>
          <p:nvPr/>
        </p:nvSpPr>
        <p:spPr>
          <a:xfrm>
            <a:off x="3719513" y="5475289"/>
            <a:ext cx="1708150" cy="701675"/>
          </a:xfrm>
          <a:prstGeom prst="rect">
            <a:avLst/>
          </a:prstGeom>
          <a:noFill/>
          <a:ln w="9525">
            <a:noFill/>
          </a:ln>
        </p:spPr>
        <p:txBody>
          <a:bodyPr anchor="t">
            <a:spAutoFit/>
          </a:bodyPr>
          <a:lstStyle/>
          <a:p>
            <a:pPr fontAlgn="base">
              <a:spcBef>
                <a:spcPct val="0"/>
              </a:spcBef>
              <a:spcAft>
                <a:spcPct val="0"/>
              </a:spcAft>
            </a:pPr>
            <a:r>
              <a:rPr lang="zh-CN" altLang="en-US" sz="4000" b="1">
                <a:solidFill>
                  <a:srgbClr val="FF0000"/>
                </a:solidFill>
                <a:latin typeface="Arial" pitchFamily="34" charset="0"/>
                <a:ea typeface="宋体" pitchFamily="2" charset="-122"/>
              </a:rPr>
              <a:t>曲牌</a:t>
            </a:r>
          </a:p>
        </p:txBody>
      </p:sp>
      <p:sp>
        <p:nvSpPr>
          <p:cNvPr id="67587" name="文本框 26625"/>
          <p:cNvSpPr txBox="1"/>
          <p:nvPr/>
        </p:nvSpPr>
        <p:spPr>
          <a:xfrm>
            <a:off x="1639889" y="31750"/>
            <a:ext cx="8353425" cy="522288"/>
          </a:xfrm>
          <a:prstGeom prst="rect">
            <a:avLst/>
          </a:prstGeom>
          <a:noFill/>
          <a:ln w="9525">
            <a:noFill/>
          </a:ln>
        </p:spPr>
        <p:txBody>
          <a:bodyPr anchor="t">
            <a:spAutoFit/>
          </a:bodyPr>
          <a:lstStyle/>
          <a:p>
            <a:pPr algn="just" fontAlgn="base">
              <a:spcBef>
                <a:spcPct val="0"/>
              </a:spcBef>
              <a:spcAft>
                <a:spcPct val="0"/>
              </a:spcAft>
            </a:pPr>
            <a:r>
              <a:rPr lang="zh-CN" altLang="en-US" sz="2800" b="1">
                <a:latin typeface="Arial" pitchFamily="34" charset="0"/>
                <a:ea typeface="宋体" pitchFamily="2" charset="-122"/>
              </a:rPr>
              <a:t>阅读下面的小令，</a:t>
            </a:r>
            <a:r>
              <a:rPr lang="zh-CN" altLang="en-US" sz="2800" b="1">
                <a:latin typeface="宋体" pitchFamily="2" charset="-122"/>
                <a:ea typeface="宋体" pitchFamily="2" charset="-122"/>
              </a:rPr>
              <a:t>完成第</a:t>
            </a:r>
            <a:r>
              <a:rPr lang="en-US" altLang="zh-CN" sz="2800" b="1">
                <a:latin typeface="宋体" pitchFamily="2" charset="-122"/>
                <a:ea typeface="宋体" pitchFamily="2" charset="-122"/>
              </a:rPr>
              <a:t>1</a:t>
            </a:r>
            <a:r>
              <a:rPr lang="zh-CN" altLang="en-US" sz="2800" b="1">
                <a:latin typeface="宋体" pitchFamily="2" charset="-122"/>
                <a:ea typeface="宋体" pitchFamily="2" charset="-122"/>
              </a:rPr>
              <a:t>－</a:t>
            </a:r>
            <a:r>
              <a:rPr lang="en-US" altLang="zh-CN" sz="2800" b="1">
                <a:latin typeface="宋体" pitchFamily="2" charset="-122"/>
                <a:ea typeface="宋体" pitchFamily="2" charset="-122"/>
              </a:rPr>
              <a:t>3</a:t>
            </a:r>
            <a:r>
              <a:rPr lang="zh-CN" altLang="en-US" sz="2800" b="1">
                <a:latin typeface="宋体" pitchFamily="2" charset="-122"/>
                <a:ea typeface="宋体" pitchFamily="2" charset="-122"/>
              </a:rPr>
              <a:t>题。（</a:t>
            </a:r>
            <a:r>
              <a:rPr lang="en-US" altLang="zh-CN" sz="2800" b="1">
                <a:latin typeface="宋体" pitchFamily="2" charset="-122"/>
                <a:ea typeface="宋体" pitchFamily="2" charset="-122"/>
              </a:rPr>
              <a:t>8</a:t>
            </a:r>
            <a:r>
              <a:rPr lang="zh-CN" altLang="en-US" sz="2800" b="1">
                <a:latin typeface="宋体" pitchFamily="2" charset="-122"/>
                <a:ea typeface="宋体" pitchFamily="2" charset="-122"/>
              </a:rPr>
              <a:t>分）</a:t>
            </a:r>
            <a:r>
              <a:rPr lang="zh-CN" altLang="en-US" sz="2800" b="1">
                <a:latin typeface="Arial" pitchFamily="34" charset="0"/>
                <a:ea typeface="宋体" pitchFamily="2" charset="-122"/>
              </a:rPr>
              <a:t> </a:t>
            </a:r>
          </a:p>
        </p:txBody>
      </p:sp>
      <p:pic>
        <p:nvPicPr>
          <p:cNvPr id="67588" name="图片 26626" descr="2"/>
          <p:cNvPicPr>
            <a:picLocks noChangeAspect="1"/>
          </p:cNvPicPr>
          <p:nvPr/>
        </p:nvPicPr>
        <p:blipFill>
          <a:blip r:embed="rId3"/>
          <a:stretch>
            <a:fillRect/>
          </a:stretch>
        </p:blipFill>
        <p:spPr>
          <a:xfrm>
            <a:off x="7354888" y="4371976"/>
            <a:ext cx="3313112" cy="2486025"/>
          </a:xfrm>
          <a:prstGeom prst="rect">
            <a:avLst/>
          </a:prstGeom>
          <a:noFill/>
          <a:ln w="9525">
            <a:noFill/>
          </a:ln>
        </p:spPr>
      </p:pic>
      <p:sp>
        <p:nvSpPr>
          <p:cNvPr id="67589" name="矩形 108547"/>
          <p:cNvSpPr/>
          <p:nvPr/>
        </p:nvSpPr>
        <p:spPr>
          <a:xfrm>
            <a:off x="8778876" y="1"/>
            <a:ext cx="1889125" cy="460375"/>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400" b="1">
                <a:solidFill>
                  <a:srgbClr val="000000"/>
                </a:solidFill>
                <a:latin typeface="楷体_GB2312" pitchFamily="49" charset="-122"/>
                <a:ea typeface="楷体_GB2312" pitchFamily="49" charset="-122"/>
              </a:rPr>
              <a:t>2006</a:t>
            </a:r>
            <a:r>
              <a:rPr lang="zh-CN" altLang="en-US" sz="2400" b="1">
                <a:solidFill>
                  <a:srgbClr val="000000"/>
                </a:solidFill>
                <a:latin typeface="楷体_GB2312" pitchFamily="49" charset="-122"/>
                <a:ea typeface="楷体_GB2312" pitchFamily="49" charset="-122"/>
              </a:rPr>
              <a:t>上海卷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09" name="文本框 28673"/>
          <p:cNvSpPr txBox="1"/>
          <p:nvPr/>
        </p:nvSpPr>
        <p:spPr>
          <a:xfrm>
            <a:off x="1524000" y="-2540"/>
            <a:ext cx="9144000" cy="6432550"/>
          </a:xfrm>
          <a:prstGeom prst="rect">
            <a:avLst/>
          </a:prstGeom>
          <a:noFill/>
          <a:ln w="9525">
            <a:noFill/>
          </a:ln>
        </p:spPr>
        <p:txBody>
          <a:bodyPr anchor="t">
            <a:spAutoFit/>
          </a:bodyPr>
          <a:lstStyle/>
          <a:p>
            <a:pPr algn="ctr" fontAlgn="base">
              <a:spcBef>
                <a:spcPct val="0"/>
              </a:spcBef>
              <a:spcAft>
                <a:spcPct val="0"/>
              </a:spcAft>
            </a:pPr>
            <a:r>
              <a:rPr lang="en-US" altLang="zh-CN" sz="3200" b="1">
                <a:latin typeface="Arial" pitchFamily="34" charset="0"/>
                <a:ea typeface="黑体" panose="02010609060101010101" pitchFamily="49" charset="-122"/>
              </a:rPr>
              <a:t>[</a:t>
            </a:r>
            <a:r>
              <a:rPr lang="zh-CN" altLang="en-US" sz="3200" b="1">
                <a:latin typeface="Arial" pitchFamily="34" charset="0"/>
                <a:ea typeface="黑体" panose="02010609060101010101" pitchFamily="49" charset="-122"/>
              </a:rPr>
              <a:t>黄钟</a:t>
            </a:r>
            <a:r>
              <a:rPr lang="en-US" altLang="zh-CN" sz="3200" b="1">
                <a:latin typeface="Arial" pitchFamily="34" charset="0"/>
                <a:ea typeface="黑体" panose="02010609060101010101" pitchFamily="49" charset="-122"/>
              </a:rPr>
              <a:t>]</a:t>
            </a:r>
            <a:r>
              <a:rPr lang="zh-CN" altLang="en-US" sz="3200" b="1">
                <a:latin typeface="Arial" pitchFamily="34" charset="0"/>
                <a:ea typeface="黑体" panose="02010609060101010101" pitchFamily="49" charset="-122"/>
              </a:rPr>
              <a:t>人月圆  山中书事</a:t>
            </a:r>
          </a:p>
          <a:p>
            <a:pPr algn="ctr" fontAlgn="base">
              <a:spcBef>
                <a:spcPct val="0"/>
              </a:spcBef>
              <a:spcAft>
                <a:spcPct val="0"/>
              </a:spcAft>
            </a:pPr>
            <a:r>
              <a:rPr lang="zh-CN" altLang="en-US" sz="3200" b="1">
                <a:latin typeface="Arial" pitchFamily="34" charset="0"/>
                <a:ea typeface="宋体" pitchFamily="2" charset="-122"/>
              </a:rPr>
              <a:t>张可久</a:t>
            </a:r>
          </a:p>
          <a:p>
            <a:pPr fontAlgn="base">
              <a:spcBef>
                <a:spcPct val="0"/>
              </a:spcBef>
              <a:spcAft>
                <a:spcPct val="0"/>
              </a:spcAft>
            </a:pPr>
            <a:r>
              <a:rPr lang="zh-CN" altLang="en-US" sz="3200" b="1">
                <a:latin typeface="Arial" pitchFamily="34" charset="0"/>
                <a:ea typeface="楷体_GB2312" pitchFamily="49" charset="-122"/>
              </a:rPr>
              <a:t>　　兴亡千古繁华梦，诗眼倦天涯。</a:t>
            </a:r>
            <a:r>
              <a:rPr lang="zh-CN" altLang="en-US" sz="3200" b="1">
                <a:latin typeface="Arial" pitchFamily="34" charset="0"/>
                <a:ea typeface="楷体_GB2312" pitchFamily="49" charset="-122"/>
                <a:hlinkClick r:id="rId3" action="ppaction://hlinksldjump"/>
              </a:rPr>
              <a:t>孔林</a:t>
            </a:r>
            <a:r>
              <a:rPr lang="zh-CN" altLang="en-US" sz="3200" b="1">
                <a:latin typeface="Arial" pitchFamily="34" charset="0"/>
                <a:ea typeface="楷体_GB2312" pitchFamily="49" charset="-122"/>
              </a:rPr>
              <a:t>乔木，吴宫蔓草，楚庙寒鸦。     数间茅舍，藏书万卷，投老村家。山中何事，松花酿酒，春水煎茶。</a:t>
            </a:r>
          </a:p>
          <a:p>
            <a:pPr fontAlgn="base">
              <a:spcBef>
                <a:spcPct val="0"/>
              </a:spcBef>
              <a:spcAft>
                <a:spcPct val="0"/>
              </a:spcAft>
            </a:pPr>
            <a:r>
              <a:rPr lang="en-US" altLang="zh-CN" sz="2800" b="1">
                <a:latin typeface="Arial" pitchFamily="34" charset="0"/>
                <a:ea typeface="宋体" pitchFamily="2" charset="-122"/>
              </a:rPr>
              <a:t>2</a:t>
            </a:r>
            <a:r>
              <a:rPr lang="zh-CN" altLang="en-US" sz="2800" b="1">
                <a:latin typeface="Arial" pitchFamily="34" charset="0"/>
                <a:ea typeface="宋体" pitchFamily="2" charset="-122"/>
              </a:rPr>
              <a:t>．对作品赏析恰当的一项是（</a:t>
            </a:r>
            <a:r>
              <a:rPr lang="en-US" altLang="zh-CN" sz="2800" b="1">
                <a:latin typeface="Arial" pitchFamily="34" charset="0"/>
                <a:ea typeface="宋体" pitchFamily="2" charset="-122"/>
              </a:rPr>
              <a:t>3</a:t>
            </a:r>
            <a:r>
              <a:rPr lang="zh-CN" altLang="en-US" sz="2800" b="1">
                <a:latin typeface="Arial" pitchFamily="34" charset="0"/>
                <a:ea typeface="宋体" pitchFamily="2" charset="-122"/>
              </a:rPr>
              <a:t>分）</a:t>
            </a:r>
          </a:p>
          <a:p>
            <a:pPr algn="just" fontAlgn="base">
              <a:spcBef>
                <a:spcPct val="0"/>
              </a:spcBef>
              <a:spcAft>
                <a:spcPct val="0"/>
              </a:spcAft>
            </a:pPr>
            <a:r>
              <a:rPr lang="en-US" altLang="zh-CN" sz="2800" b="1">
                <a:latin typeface="Arial" pitchFamily="34" charset="0"/>
                <a:ea typeface="宋体" pitchFamily="2" charset="-122"/>
              </a:rPr>
              <a:t>  A</a:t>
            </a:r>
            <a:r>
              <a:rPr lang="zh-CN" altLang="en-US" sz="2800" b="1">
                <a:latin typeface="Arial" pitchFamily="34" charset="0"/>
                <a:ea typeface="宋体" pitchFamily="2" charset="-122"/>
              </a:rPr>
              <a:t>．作品语言委婉，结构严谨，虚实结合，意境阔大，余韵耐人寻味。</a:t>
            </a:r>
          </a:p>
          <a:p>
            <a:pPr algn="just" fontAlgn="base">
              <a:spcBef>
                <a:spcPct val="0"/>
              </a:spcBef>
              <a:spcAft>
                <a:spcPct val="0"/>
              </a:spcAft>
            </a:pPr>
            <a:r>
              <a:rPr lang="en-US" altLang="zh-CN" sz="2800" b="1">
                <a:latin typeface="Arial" pitchFamily="34" charset="0"/>
                <a:ea typeface="宋体" pitchFamily="2" charset="-122"/>
              </a:rPr>
              <a:t>  B</a:t>
            </a:r>
            <a:r>
              <a:rPr lang="zh-CN" altLang="en-US" sz="2800" b="1">
                <a:latin typeface="Arial" pitchFamily="34" charset="0"/>
                <a:ea typeface="宋体" pitchFamily="2" charset="-122"/>
              </a:rPr>
              <a:t>．首句以历史盛衰来表达作者对历代王朝的繁华只是瞬间一梦的感慨。</a:t>
            </a:r>
          </a:p>
          <a:p>
            <a:pPr algn="just" fontAlgn="base">
              <a:spcBef>
                <a:spcPct val="0"/>
              </a:spcBef>
              <a:spcAft>
                <a:spcPct val="0"/>
              </a:spcAft>
            </a:pPr>
            <a:r>
              <a:rPr lang="en-US" altLang="zh-CN" sz="2800" b="1">
                <a:latin typeface="Arial" pitchFamily="34" charset="0"/>
                <a:ea typeface="宋体" pitchFamily="2" charset="-122"/>
              </a:rPr>
              <a:t>  C</a:t>
            </a:r>
            <a:r>
              <a:rPr lang="zh-CN" altLang="en-US" sz="2800" b="1">
                <a:latin typeface="Arial" pitchFamily="34" charset="0"/>
                <a:ea typeface="宋体" pitchFamily="2" charset="-122"/>
              </a:rPr>
              <a:t>．“孔林”、“吴宫”、“楚庙”三句意在赞颂儒家圣贤与英雄豪杰。</a:t>
            </a:r>
          </a:p>
          <a:p>
            <a:pPr algn="just" fontAlgn="base">
              <a:spcBef>
                <a:spcPct val="0"/>
              </a:spcBef>
              <a:spcAft>
                <a:spcPct val="0"/>
              </a:spcAft>
            </a:pPr>
            <a:r>
              <a:rPr lang="en-US" altLang="zh-CN" sz="2800" b="1">
                <a:latin typeface="Arial" pitchFamily="34" charset="0"/>
                <a:ea typeface="宋体" pitchFamily="2" charset="-122"/>
              </a:rPr>
              <a:t>  D</a:t>
            </a:r>
            <a:r>
              <a:rPr lang="zh-CN" altLang="en-US" sz="2800" b="1">
                <a:latin typeface="Arial" pitchFamily="34" charset="0"/>
                <a:ea typeface="宋体" pitchFamily="2" charset="-122"/>
              </a:rPr>
              <a:t>．末尾紧扣“山中何事”的疑问作答，描摹了酿酒饮茶的舒适生活。 </a:t>
            </a:r>
          </a:p>
        </p:txBody>
      </p:sp>
      <p:sp>
        <p:nvSpPr>
          <p:cNvPr id="28675" name="矩形 28674"/>
          <p:cNvSpPr/>
          <p:nvPr/>
        </p:nvSpPr>
        <p:spPr>
          <a:xfrm>
            <a:off x="4429126" y="5845811"/>
            <a:ext cx="5942965" cy="1076325"/>
          </a:xfrm>
          <a:prstGeom prst="rect">
            <a:avLst/>
          </a:prstGeom>
          <a:noFill/>
          <a:ln w="9525">
            <a:noFill/>
          </a:ln>
        </p:spPr>
        <p:txBody>
          <a:bodyPr wrap="square" anchor="t">
            <a:spAutoFit/>
          </a:bodyPr>
          <a:lstStyle/>
          <a:p>
            <a:pPr fontAlgn="base">
              <a:spcBef>
                <a:spcPct val="0"/>
              </a:spcBef>
              <a:spcAft>
                <a:spcPct val="0"/>
              </a:spcAft>
            </a:pPr>
            <a:r>
              <a:rPr lang="zh-CN" altLang="en-US" sz="3200" b="1">
                <a:solidFill>
                  <a:schemeClr val="bg1"/>
                </a:solidFill>
                <a:latin typeface="Arial" pitchFamily="34" charset="0"/>
                <a:ea typeface="宋体" pitchFamily="2" charset="-122"/>
              </a:rPr>
              <a:t>Ｂ</a:t>
            </a:r>
            <a:r>
              <a:rPr lang="en-US" altLang="zh-CN" sz="3200" b="1">
                <a:solidFill>
                  <a:schemeClr val="bg1"/>
                </a:solidFill>
                <a:latin typeface="Arial" pitchFamily="34" charset="0"/>
                <a:ea typeface="宋体" pitchFamily="2" charset="-122"/>
              </a:rPr>
              <a:t>/A“</a:t>
            </a:r>
            <a:r>
              <a:rPr lang="zh-CN" altLang="en-US" sz="3200" b="1">
                <a:solidFill>
                  <a:schemeClr val="bg1"/>
                </a:solidFill>
                <a:latin typeface="Arial" pitchFamily="34" charset="0"/>
                <a:ea typeface="宋体" pitchFamily="2" charset="-122"/>
              </a:rPr>
              <a:t>意境阔大</a:t>
            </a:r>
            <a:r>
              <a:rPr lang="en-US" altLang="zh-CN" sz="3200" b="1">
                <a:solidFill>
                  <a:schemeClr val="bg1"/>
                </a:solidFill>
                <a:latin typeface="Arial" pitchFamily="34" charset="0"/>
                <a:ea typeface="宋体" pitchFamily="2" charset="-122"/>
              </a:rPr>
              <a:t>”</a:t>
            </a:r>
            <a:r>
              <a:rPr lang="zh-CN" altLang="en-US" sz="3200" b="1">
                <a:solidFill>
                  <a:schemeClr val="bg1"/>
                </a:solidFill>
                <a:latin typeface="Arial" pitchFamily="34" charset="0"/>
                <a:ea typeface="宋体" pitchFamily="2" charset="-122"/>
              </a:rPr>
              <a:t>错；</a:t>
            </a:r>
            <a:r>
              <a:rPr lang="en-US" altLang="zh-CN" sz="3200" b="1">
                <a:solidFill>
                  <a:schemeClr val="bg1"/>
                </a:solidFill>
                <a:latin typeface="Arial" pitchFamily="34" charset="0"/>
                <a:ea typeface="宋体" pitchFamily="2" charset="-122"/>
              </a:rPr>
              <a:t>C“</a:t>
            </a:r>
            <a:r>
              <a:rPr lang="zh-CN" altLang="en-US" sz="3200" b="1">
                <a:solidFill>
                  <a:schemeClr val="bg1"/>
                </a:solidFill>
                <a:latin typeface="Arial" pitchFamily="34" charset="0"/>
                <a:ea typeface="宋体" pitchFamily="2" charset="-122"/>
              </a:rPr>
              <a:t>赞颂</a:t>
            </a:r>
            <a:r>
              <a:rPr lang="en-US" altLang="zh-CN" sz="3200" b="1">
                <a:solidFill>
                  <a:schemeClr val="bg1"/>
                </a:solidFill>
                <a:latin typeface="Arial" pitchFamily="34" charset="0"/>
                <a:ea typeface="宋体" pitchFamily="2" charset="-122"/>
              </a:rPr>
              <a:t>”</a:t>
            </a:r>
            <a:r>
              <a:rPr lang="zh-CN" altLang="en-US" sz="3200" b="1">
                <a:solidFill>
                  <a:schemeClr val="bg1"/>
                </a:solidFill>
                <a:latin typeface="Arial" pitchFamily="34" charset="0"/>
                <a:ea typeface="宋体" pitchFamily="2" charset="-122"/>
              </a:rPr>
              <a:t>说法错；</a:t>
            </a:r>
            <a:r>
              <a:rPr lang="en-US" altLang="zh-CN" sz="3200" b="1">
                <a:solidFill>
                  <a:schemeClr val="bg1"/>
                </a:solidFill>
                <a:latin typeface="Arial" pitchFamily="34" charset="0"/>
                <a:ea typeface="宋体" pitchFamily="2" charset="-122"/>
              </a:rPr>
              <a:t>D“</a:t>
            </a:r>
            <a:r>
              <a:rPr lang="zh-CN" altLang="en-US" sz="3200" b="1">
                <a:solidFill>
                  <a:schemeClr val="bg1"/>
                </a:solidFill>
                <a:latin typeface="Arial" pitchFamily="34" charset="0"/>
                <a:ea typeface="宋体" pitchFamily="2" charset="-122"/>
              </a:rPr>
              <a:t>舒适生活</a:t>
            </a:r>
            <a:r>
              <a:rPr lang="en-US" altLang="zh-CN" sz="3200" b="1">
                <a:solidFill>
                  <a:schemeClr val="bg1"/>
                </a:solidFill>
                <a:latin typeface="Arial" pitchFamily="34" charset="0"/>
                <a:ea typeface="宋体" pitchFamily="2" charset="-122"/>
              </a:rPr>
              <a:t>”</a:t>
            </a:r>
            <a:r>
              <a:rPr lang="zh-CN" altLang="en-US" sz="3200" b="1">
                <a:solidFill>
                  <a:schemeClr val="bg1"/>
                </a:solidFill>
                <a:latin typeface="Arial" pitchFamily="34" charset="0"/>
                <a:ea typeface="宋体" pitchFamily="2" charset="-122"/>
              </a:rPr>
              <a:t>表述不当</a:t>
            </a:r>
          </a:p>
        </p:txBody>
      </p:sp>
      <p:sp>
        <p:nvSpPr>
          <p:cNvPr id="68611" name="矩形 108547"/>
          <p:cNvSpPr/>
          <p:nvPr/>
        </p:nvSpPr>
        <p:spPr>
          <a:xfrm>
            <a:off x="8867776" y="1"/>
            <a:ext cx="1800225" cy="460375"/>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400" b="1">
                <a:solidFill>
                  <a:srgbClr val="000000"/>
                </a:solidFill>
                <a:latin typeface="楷体_GB2312" pitchFamily="49" charset="-122"/>
                <a:ea typeface="楷体_GB2312" pitchFamily="49" charset="-122"/>
              </a:rPr>
              <a:t>2006</a:t>
            </a:r>
            <a:r>
              <a:rPr lang="zh-CN" altLang="en-US" sz="2400" b="1">
                <a:solidFill>
                  <a:srgbClr val="000000"/>
                </a:solidFill>
                <a:latin typeface="楷体_GB2312" pitchFamily="49" charset="-122"/>
                <a:ea typeface="楷体_GB2312" pitchFamily="49" charset="-122"/>
              </a:rPr>
              <a:t>上海卷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0657" name="矩形 45057"/>
          <p:cNvSpPr/>
          <p:nvPr/>
        </p:nvSpPr>
        <p:spPr>
          <a:xfrm>
            <a:off x="1524000" y="6088"/>
            <a:ext cx="9144000" cy="6817251"/>
          </a:xfrm>
          <a:prstGeom prst="rect">
            <a:avLst/>
          </a:prstGeom>
          <a:noFill/>
          <a:ln w="9525">
            <a:noFill/>
          </a:ln>
        </p:spPr>
        <p:txBody>
          <a:bodyPr anchor="ctr">
            <a:spAutoFit/>
          </a:bodyPr>
          <a:lstStyle/>
          <a:p>
            <a:pPr indent="266700" algn="ctr" fontAlgn="base">
              <a:spcBef>
                <a:spcPct val="0"/>
              </a:spcBef>
              <a:spcAft>
                <a:spcPct val="0"/>
              </a:spcAft>
            </a:pPr>
            <a:r>
              <a:rPr lang="zh-CN" altLang="en-US" sz="4100" b="1">
                <a:latin typeface="Arial" pitchFamily="34" charset="0"/>
                <a:ea typeface="宋体" pitchFamily="2" charset="-122"/>
              </a:rPr>
              <a:t>壬辰寒食</a:t>
            </a:r>
            <a:r>
              <a:rPr lang="en-US" altLang="zh-CN" sz="4100" b="1" baseline="30000">
                <a:latin typeface="Arial" pitchFamily="34" charset="0"/>
                <a:ea typeface="宋体" pitchFamily="2" charset="-122"/>
              </a:rPr>
              <a:t>①</a:t>
            </a:r>
            <a:r>
              <a:rPr lang="zh-CN" altLang="en-US" sz="4100" b="1">
                <a:latin typeface="Arial" pitchFamily="34" charset="0"/>
                <a:ea typeface="宋体" pitchFamily="2" charset="-122"/>
              </a:rPr>
              <a:t>　　王安石</a:t>
            </a:r>
          </a:p>
          <a:p>
            <a:pPr indent="266700" algn="ctr" fontAlgn="base">
              <a:spcBef>
                <a:spcPct val="0"/>
              </a:spcBef>
              <a:spcAft>
                <a:spcPct val="0"/>
              </a:spcAft>
            </a:pPr>
            <a:r>
              <a:rPr lang="zh-CN" altLang="en-US" sz="4100" b="1">
                <a:latin typeface="Arial" pitchFamily="34" charset="0"/>
                <a:ea typeface="宋体" pitchFamily="2" charset="-122"/>
              </a:rPr>
              <a:t>客思似杨柳，春风千万条。</a:t>
            </a:r>
          </a:p>
          <a:p>
            <a:pPr indent="266700" algn="ctr" fontAlgn="base">
              <a:spcBef>
                <a:spcPct val="0"/>
              </a:spcBef>
              <a:spcAft>
                <a:spcPct val="0"/>
              </a:spcAft>
            </a:pPr>
            <a:r>
              <a:rPr lang="zh-CN" altLang="en-US" sz="4100" b="1">
                <a:latin typeface="Arial" pitchFamily="34" charset="0"/>
                <a:ea typeface="宋体" pitchFamily="2" charset="-122"/>
              </a:rPr>
              <a:t>更倾寒食泪，欲涨冶城</a:t>
            </a:r>
            <a:r>
              <a:rPr lang="en-US" altLang="zh-CN" sz="4100" b="1" baseline="30000">
                <a:latin typeface="Arial" pitchFamily="34" charset="0"/>
                <a:ea typeface="宋体" pitchFamily="2" charset="-122"/>
              </a:rPr>
              <a:t>②</a:t>
            </a:r>
            <a:r>
              <a:rPr lang="zh-CN" altLang="en-US" sz="4100" b="1">
                <a:latin typeface="Arial" pitchFamily="34" charset="0"/>
                <a:ea typeface="宋体" pitchFamily="2" charset="-122"/>
              </a:rPr>
              <a:t>潮。</a:t>
            </a:r>
          </a:p>
          <a:p>
            <a:pPr indent="266700" algn="ctr" fontAlgn="base">
              <a:spcBef>
                <a:spcPct val="0"/>
              </a:spcBef>
              <a:spcAft>
                <a:spcPct val="0"/>
              </a:spcAft>
            </a:pPr>
            <a:r>
              <a:rPr lang="zh-CN" altLang="en-US" sz="4100" b="1">
                <a:latin typeface="Arial" pitchFamily="34" charset="0"/>
                <a:ea typeface="宋体" pitchFamily="2" charset="-122"/>
              </a:rPr>
              <a:t>巾发雪争出，镜颜朱早凋。</a:t>
            </a:r>
          </a:p>
          <a:p>
            <a:pPr indent="266700" algn="ctr" fontAlgn="base">
              <a:spcBef>
                <a:spcPct val="0"/>
              </a:spcBef>
              <a:spcAft>
                <a:spcPct val="0"/>
              </a:spcAft>
            </a:pPr>
            <a:r>
              <a:rPr lang="zh-CN" altLang="en-US" sz="4100" b="1">
                <a:latin typeface="Arial" pitchFamily="34" charset="0"/>
                <a:ea typeface="宋体" pitchFamily="2" charset="-122"/>
              </a:rPr>
              <a:t>未知轩冕乐，但欲老渔樵。</a:t>
            </a:r>
          </a:p>
          <a:p>
            <a:pPr indent="266700" fontAlgn="base">
              <a:spcBef>
                <a:spcPct val="0"/>
              </a:spcBef>
              <a:spcAft>
                <a:spcPct val="0"/>
              </a:spcAft>
            </a:pPr>
            <a:r>
              <a:rPr lang="zh-CN" altLang="en-US" sz="2900" b="1">
                <a:latin typeface="Arial" pitchFamily="34" charset="0"/>
                <a:ea typeface="宋体" pitchFamily="2" charset="-122"/>
              </a:rPr>
              <a:t>【注】</a:t>
            </a:r>
            <a:r>
              <a:rPr lang="en-US" altLang="zh-CN" sz="2900" b="1">
                <a:latin typeface="Arial" pitchFamily="34" charset="0"/>
                <a:ea typeface="宋体" pitchFamily="2" charset="-122"/>
              </a:rPr>
              <a:t>①</a:t>
            </a:r>
            <a:r>
              <a:rPr lang="zh-CN" altLang="en-US" sz="2900" b="1">
                <a:latin typeface="Arial" pitchFamily="34" charset="0"/>
                <a:ea typeface="宋体" pitchFamily="2" charset="-122"/>
              </a:rPr>
              <a:t>寒食：清明前一天（一说前两天）。</a:t>
            </a:r>
            <a:r>
              <a:rPr lang="en-US" altLang="zh-CN" sz="2900" b="1">
                <a:latin typeface="Arial" pitchFamily="34" charset="0"/>
                <a:ea typeface="宋体" pitchFamily="2" charset="-122"/>
              </a:rPr>
              <a:t>②</a:t>
            </a:r>
            <a:r>
              <a:rPr lang="zh-CN" altLang="en-US" sz="2900" b="1">
                <a:latin typeface="Arial" pitchFamily="34" charset="0"/>
                <a:ea typeface="宋体" pitchFamily="2" charset="-122"/>
              </a:rPr>
              <a:t>冶城：古地名，在今南京市西，临长江。</a:t>
            </a:r>
          </a:p>
          <a:p>
            <a:pPr indent="266700" fontAlgn="base">
              <a:spcBef>
                <a:spcPct val="0"/>
              </a:spcBef>
              <a:spcAft>
                <a:spcPct val="0"/>
              </a:spcAft>
            </a:pPr>
            <a:r>
              <a:rPr lang="zh-CN" altLang="en-US" sz="2900" b="1">
                <a:latin typeface="Arial" pitchFamily="34" charset="0"/>
                <a:ea typeface="宋体" pitchFamily="2" charset="-122"/>
              </a:rPr>
              <a:t>对作品赏析恰当的一项是（</a:t>
            </a:r>
            <a:r>
              <a:rPr lang="en-US" altLang="zh-CN" sz="2900" b="1">
                <a:latin typeface="Arial" pitchFamily="34" charset="0"/>
                <a:ea typeface="宋体" pitchFamily="2" charset="-122"/>
              </a:rPr>
              <a:t>3</a:t>
            </a:r>
            <a:r>
              <a:rPr lang="zh-CN" altLang="en-US" sz="2900" b="1">
                <a:latin typeface="Arial" pitchFamily="34" charset="0"/>
                <a:ea typeface="宋体" pitchFamily="2" charset="-122"/>
              </a:rPr>
              <a:t>分）</a:t>
            </a:r>
          </a:p>
          <a:p>
            <a:pPr indent="266700" fontAlgn="base">
              <a:spcBef>
                <a:spcPct val="0"/>
              </a:spcBef>
              <a:spcAft>
                <a:spcPct val="0"/>
              </a:spcAft>
            </a:pPr>
            <a:r>
              <a:rPr lang="en-US" altLang="zh-CN" sz="2900" b="1">
                <a:latin typeface="Arial" pitchFamily="34" charset="0"/>
                <a:ea typeface="宋体" pitchFamily="2" charset="-122"/>
              </a:rPr>
              <a:t>A</a:t>
            </a:r>
            <a:r>
              <a:rPr lang="zh-CN" altLang="en-US" sz="2900" b="1">
                <a:latin typeface="Arial" pitchFamily="34" charset="0"/>
                <a:ea typeface="宋体" pitchFamily="2" charset="-122"/>
              </a:rPr>
              <a:t>首联从杨柳和春风写起，生动地描绘了春天的美景</a:t>
            </a:r>
          </a:p>
          <a:p>
            <a:pPr indent="266700" fontAlgn="base">
              <a:spcBef>
                <a:spcPct val="0"/>
              </a:spcBef>
              <a:spcAft>
                <a:spcPct val="0"/>
              </a:spcAft>
            </a:pPr>
            <a:r>
              <a:rPr lang="en-US" altLang="zh-CN" sz="2900" b="1">
                <a:latin typeface="Arial" pitchFamily="34" charset="0"/>
                <a:ea typeface="宋体" pitchFamily="2" charset="-122"/>
              </a:rPr>
              <a:t>B</a:t>
            </a:r>
            <a:r>
              <a:rPr lang="zh-CN" altLang="en-US" sz="2900" b="1">
                <a:latin typeface="Arial" pitchFamily="34" charset="0"/>
                <a:ea typeface="宋体" pitchFamily="2" charset="-122"/>
              </a:rPr>
              <a:t>颔联以“倾”、“涨”夸张地抒发了作者的哀痛之情。</a:t>
            </a:r>
          </a:p>
          <a:p>
            <a:pPr indent="266700" fontAlgn="base">
              <a:spcBef>
                <a:spcPct val="0"/>
              </a:spcBef>
              <a:spcAft>
                <a:spcPct val="0"/>
              </a:spcAft>
            </a:pPr>
            <a:r>
              <a:rPr lang="en-US" altLang="zh-CN" sz="2900" b="1">
                <a:latin typeface="Arial" pitchFamily="34" charset="0"/>
                <a:ea typeface="宋体" pitchFamily="2" charset="-122"/>
              </a:rPr>
              <a:t>C</a:t>
            </a:r>
            <a:r>
              <a:rPr lang="zh-CN" altLang="en-US" sz="2900" b="1">
                <a:latin typeface="Arial" pitchFamily="34" charset="0"/>
                <a:ea typeface="宋体" pitchFamily="2" charset="-122"/>
              </a:rPr>
              <a:t>尾联写出了作者因过早衰老，只能辞官归隐的遗憾</a:t>
            </a:r>
          </a:p>
          <a:p>
            <a:pPr indent="266700" fontAlgn="base">
              <a:spcBef>
                <a:spcPct val="0"/>
              </a:spcBef>
              <a:spcAft>
                <a:spcPct val="0"/>
              </a:spcAft>
            </a:pPr>
            <a:r>
              <a:rPr lang="en-US" altLang="zh-CN" sz="2900" b="1">
                <a:latin typeface="Arial" pitchFamily="34" charset="0"/>
                <a:ea typeface="宋体" pitchFamily="2" charset="-122"/>
              </a:rPr>
              <a:t>D</a:t>
            </a:r>
            <a:r>
              <a:rPr lang="zh-CN" altLang="en-US" sz="2900" b="1">
                <a:latin typeface="Arial" pitchFamily="34" charset="0"/>
                <a:ea typeface="宋体" pitchFamily="2" charset="-122"/>
              </a:rPr>
              <a:t>诗歌以“客思”贯穿全篇，表现了客居他乡的哀伤</a:t>
            </a:r>
            <a:r>
              <a:rPr lang="zh-CN" altLang="en-US" sz="2900" b="1">
                <a:solidFill>
                  <a:schemeClr val="bg1"/>
                </a:solidFill>
                <a:latin typeface="Arial" pitchFamily="34" charset="0"/>
                <a:ea typeface="宋体" pitchFamily="2" charset="-122"/>
              </a:rPr>
              <a:t>。</a:t>
            </a:r>
            <a:endParaRPr lang="zh-CN" altLang="en-US" sz="2800" b="1">
              <a:solidFill>
                <a:schemeClr val="bg1"/>
              </a:solidFill>
              <a:latin typeface="Arial" pitchFamily="34" charset="0"/>
              <a:ea typeface="宋体" pitchFamily="2" charset="-122"/>
            </a:endParaRPr>
          </a:p>
        </p:txBody>
      </p:sp>
      <p:sp>
        <p:nvSpPr>
          <p:cNvPr id="70658" name="矩形 45058"/>
          <p:cNvSpPr/>
          <p:nvPr/>
        </p:nvSpPr>
        <p:spPr>
          <a:xfrm>
            <a:off x="1524001" y="0"/>
            <a:ext cx="1476375" cy="406400"/>
          </a:xfrm>
          <a:prstGeom prst="rect">
            <a:avLst/>
          </a:prstGeom>
          <a:solidFill>
            <a:schemeClr val="bg2"/>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000" b="1">
                <a:solidFill>
                  <a:schemeClr val="bg1"/>
                </a:solidFill>
                <a:latin typeface="楷体_GB2312" pitchFamily="49" charset="-122"/>
                <a:ea typeface="楷体_GB2312" pitchFamily="49" charset="-122"/>
              </a:rPr>
              <a:t>2008</a:t>
            </a:r>
            <a:r>
              <a:rPr lang="zh-CN" altLang="en-US" sz="2000" b="1">
                <a:solidFill>
                  <a:schemeClr val="bg1"/>
                </a:solidFill>
                <a:latin typeface="楷体_GB2312" pitchFamily="49" charset="-122"/>
                <a:ea typeface="楷体_GB2312" pitchFamily="49" charset="-122"/>
              </a:rPr>
              <a:t>上海卷</a:t>
            </a:r>
            <a:endParaRPr lang="zh-CN" altLang="en-US" b="1">
              <a:solidFill>
                <a:schemeClr val="bg1"/>
              </a:solidFill>
              <a:latin typeface="Arial" pitchFamily="34" charset="0"/>
              <a:ea typeface="宋体" pitchFamily="2" charset="-122"/>
            </a:endParaRPr>
          </a:p>
        </p:txBody>
      </p:sp>
      <p:sp>
        <p:nvSpPr>
          <p:cNvPr id="45061" name="椭圆 45060"/>
          <p:cNvSpPr/>
          <p:nvPr/>
        </p:nvSpPr>
        <p:spPr>
          <a:xfrm>
            <a:off x="7464425" y="3860800"/>
            <a:ext cx="431800" cy="43180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lstStyle/>
          <a:p>
            <a:pPr algn="ctr" fontAlgn="base">
              <a:spcBef>
                <a:spcPct val="0"/>
              </a:spcBef>
              <a:spcAft>
                <a:spcPct val="0"/>
              </a:spcAft>
            </a:pPr>
            <a:r>
              <a:rPr lang="en-US" altLang="zh-CN" sz="2800">
                <a:solidFill>
                  <a:srgbClr val="FFFFFF"/>
                </a:solidFill>
                <a:latin typeface="Arial" pitchFamily="34" charset="0"/>
                <a:ea typeface="宋体" pitchFamily="2" charset="-122"/>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anim calcmode="lin" valueType="num">
                                      <p:cBhvr additive="base">
                                        <p:cTn id="7" dur="500" fill="hold"/>
                                        <p:tgtEl>
                                          <p:spTgt spid="45061"/>
                                        </p:tgtEl>
                                        <p:attrNameLst>
                                          <p:attrName>ppt_x</p:attrName>
                                        </p:attrNameLst>
                                      </p:cBhvr>
                                      <p:tavLst>
                                        <p:tav tm="0">
                                          <p:val>
                                            <p:strVal val="#ppt_x"/>
                                          </p:val>
                                        </p:tav>
                                        <p:tav tm="100000">
                                          <p:val>
                                            <p:strVal val="#ppt_x"/>
                                          </p:val>
                                        </p:tav>
                                      </p:tavLst>
                                    </p:anim>
                                    <p:anim calcmode="lin" valueType="num">
                                      <p:cBhvr additive="base">
                                        <p:cTn id="8" dur="500" fill="hold"/>
                                        <p:tgtEl>
                                          <p:spTgt spid="450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30" name="文本框 56321"/>
          <p:cNvSpPr txBox="1"/>
          <p:nvPr/>
        </p:nvSpPr>
        <p:spPr>
          <a:xfrm>
            <a:off x="1774826" y="260350"/>
            <a:ext cx="8702675" cy="4030980"/>
          </a:xfrm>
          <a:prstGeom prst="rect">
            <a:avLst/>
          </a:prstGeom>
          <a:noFill/>
          <a:ln w="9525">
            <a:noFill/>
          </a:ln>
        </p:spPr>
        <p:txBody>
          <a:bodyPr anchor="t">
            <a:spAutoFit/>
          </a:bodyPr>
          <a:lstStyle/>
          <a:p>
            <a:pPr fontAlgn="base">
              <a:spcBef>
                <a:spcPct val="0"/>
              </a:spcBef>
              <a:spcAft>
                <a:spcPct val="0"/>
              </a:spcAft>
            </a:pPr>
            <a:r>
              <a:rPr lang="zh-CN" altLang="en-US" sz="3200" b="1">
                <a:latin typeface="楷体_GB2312" pitchFamily="49" charset="-122"/>
                <a:ea typeface="楷体_GB2312" pitchFamily="49" charset="-122"/>
              </a:rPr>
              <a:t>【台湾高考】   “城中好高髻，四方高一尺；城中好广眉，四方且半额；城中好大袖，四方全匹帛”是一首汉代流行的歌谣，下列文句，与其意义最接近的是： </a:t>
            </a:r>
          </a:p>
          <a:p>
            <a:pPr fontAlgn="base">
              <a:spcBef>
                <a:spcPct val="0"/>
              </a:spcBef>
              <a:spcAft>
                <a:spcPct val="0"/>
              </a:spcAft>
            </a:pPr>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A</a:t>
            </a:r>
            <a:r>
              <a:rPr lang="zh-CN" altLang="en-US" sz="3200" b="1">
                <a:latin typeface="楷体_GB2312" pitchFamily="49" charset="-122"/>
                <a:ea typeface="楷体_GB2312" pitchFamily="49" charset="-122"/>
              </a:rPr>
              <a:t>）人弃我取，人取我予 </a:t>
            </a:r>
          </a:p>
          <a:p>
            <a:pPr fontAlgn="base">
              <a:spcBef>
                <a:spcPct val="0"/>
              </a:spcBef>
              <a:spcAft>
                <a:spcPct val="0"/>
              </a:spcAft>
            </a:pPr>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B</a:t>
            </a:r>
            <a:r>
              <a:rPr lang="zh-CN" altLang="en-US" sz="3200" b="1">
                <a:latin typeface="楷体_GB2312" pitchFamily="49" charset="-122"/>
                <a:ea typeface="楷体_GB2312" pitchFamily="49" charset="-122"/>
              </a:rPr>
              <a:t>）入乡问禁，入境随俗 </a:t>
            </a:r>
          </a:p>
          <a:p>
            <a:pPr fontAlgn="base">
              <a:spcBef>
                <a:spcPct val="0"/>
              </a:spcBef>
              <a:spcAft>
                <a:spcPct val="0"/>
              </a:spcAft>
            </a:pPr>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C</a:t>
            </a:r>
            <a:r>
              <a:rPr lang="zh-CN" altLang="en-US" sz="3200" b="1">
                <a:latin typeface="楷体_GB2312" pitchFamily="49" charset="-122"/>
                <a:ea typeface="楷体_GB2312" pitchFamily="49" charset="-122"/>
              </a:rPr>
              <a:t>）风行草偃，变本加厉 </a:t>
            </a:r>
          </a:p>
          <a:p>
            <a:pPr fontAlgn="base">
              <a:spcBef>
                <a:spcPct val="0"/>
              </a:spcBef>
              <a:spcAft>
                <a:spcPct val="0"/>
              </a:spcAft>
            </a:pPr>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D</a:t>
            </a:r>
            <a:r>
              <a:rPr lang="zh-CN" altLang="en-US" sz="3200" b="1">
                <a:latin typeface="楷体_GB2312" pitchFamily="49" charset="-122"/>
                <a:ea typeface="楷体_GB2312" pitchFamily="49" charset="-122"/>
              </a:rPr>
              <a:t>）追求时髦，风尚互异 </a:t>
            </a:r>
          </a:p>
        </p:txBody>
      </p:sp>
      <p:sp>
        <p:nvSpPr>
          <p:cNvPr id="56323" name="文本框 56322"/>
          <p:cNvSpPr txBox="1"/>
          <p:nvPr/>
        </p:nvSpPr>
        <p:spPr>
          <a:xfrm>
            <a:off x="9120188" y="4437064"/>
            <a:ext cx="550862" cy="701675"/>
          </a:xfrm>
          <a:prstGeom prst="rect">
            <a:avLst/>
          </a:prstGeom>
          <a:noFill/>
          <a:ln w="9525">
            <a:noFill/>
          </a:ln>
        </p:spPr>
        <p:txBody>
          <a:bodyPr wrap="none" anchor="t">
            <a:spAutoFit/>
          </a:bodyPr>
          <a:lstStyle/>
          <a:p>
            <a:pPr fontAlgn="base">
              <a:spcBef>
                <a:spcPct val="0"/>
              </a:spcBef>
              <a:spcAft>
                <a:spcPct val="0"/>
              </a:spcAft>
            </a:pPr>
            <a:r>
              <a:rPr lang="en-US" altLang="zh-CN" sz="4000" b="1">
                <a:latin typeface="Arial" pitchFamily="34" charset="0"/>
                <a:ea typeface="宋体" pitchFamily="2" charset="-122"/>
              </a:rPr>
              <a:t>C</a:t>
            </a:r>
          </a:p>
        </p:txBody>
      </p:sp>
      <p:sp>
        <p:nvSpPr>
          <p:cNvPr id="56324" name="圆角矩形标注 56323"/>
          <p:cNvSpPr/>
          <p:nvPr/>
        </p:nvSpPr>
        <p:spPr>
          <a:xfrm>
            <a:off x="3508375" y="4506596"/>
            <a:ext cx="5236210" cy="1914525"/>
          </a:xfrm>
          <a:prstGeom prst="wedgeRoundRectCallout">
            <a:avLst>
              <a:gd name="adj1" fmla="val -37703"/>
              <a:gd name="adj2" fmla="val -69867"/>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zh-CN" altLang="en-US" sz="3600" b="1">
                <a:solidFill>
                  <a:srgbClr val="000000"/>
                </a:solidFill>
                <a:latin typeface="Arial" pitchFamily="34" charset="0"/>
                <a:ea typeface="宋体" pitchFamily="2" charset="-122"/>
              </a:rPr>
              <a:t>风一吹草就倒下。后遂以“风行草偃”等比喻道德文教能感化人。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323"/>
                                        </p:tgtEl>
                                        <p:attrNameLst>
                                          <p:attrName>style.visibility</p:attrName>
                                        </p:attrNameLst>
                                      </p:cBhvr>
                                      <p:to>
                                        <p:strVal val="visible"/>
                                      </p:to>
                                    </p:set>
                                    <p:animEffect transition="in" filter="checkerboard(across)">
                                      <p:cBhvr>
                                        <p:cTn id="7" dur="500"/>
                                        <p:tgtEl>
                                          <p:spTgt spid="5632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56324"/>
                                        </p:tgtEl>
                                        <p:attrNameLst>
                                          <p:attrName>style.visibility</p:attrName>
                                        </p:attrNameLst>
                                      </p:cBhvr>
                                      <p:to>
                                        <p:strVal val="visible"/>
                                      </p:to>
                                    </p:set>
                                    <p:animEffect transition="in" filter="wedge">
                                      <p:cBhvr>
                                        <p:cTn id="12" dur="2000"/>
                                        <p:tgtEl>
                                          <p:spTgt spid="56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P spid="56324" grpId="1"/>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8" name="文本框 60417"/>
          <p:cNvSpPr txBox="1"/>
          <p:nvPr/>
        </p:nvSpPr>
        <p:spPr>
          <a:xfrm>
            <a:off x="1524000" y="44451"/>
            <a:ext cx="9144000" cy="6615113"/>
          </a:xfrm>
          <a:prstGeom prst="rect">
            <a:avLst/>
          </a:prstGeom>
          <a:noFill/>
          <a:ln w="9525">
            <a:noFill/>
          </a:ln>
        </p:spPr>
        <p:txBody>
          <a:bodyPr anchor="t">
            <a:spAutoFit/>
          </a:bodyPr>
          <a:lstStyle/>
          <a:p>
            <a:pPr fontAlgn="base">
              <a:spcBef>
                <a:spcPct val="0"/>
              </a:spcBef>
              <a:spcAft>
                <a:spcPct val="0"/>
              </a:spcAft>
            </a:pPr>
            <a:r>
              <a:rPr lang="zh-CN" altLang="en-US" sz="4000" b="1">
                <a:latin typeface="Arial" pitchFamily="34" charset="0"/>
                <a:ea typeface="宋体" pitchFamily="2" charset="-122"/>
              </a:rPr>
              <a:t>（</a:t>
            </a:r>
            <a:r>
              <a:rPr lang="en-US" altLang="zh-CN" sz="4000" b="1">
                <a:latin typeface="Arial" pitchFamily="34" charset="0"/>
                <a:ea typeface="宋体" pitchFamily="2" charset="-122"/>
              </a:rPr>
              <a:t>2009</a:t>
            </a:r>
            <a:r>
              <a:rPr lang="zh-CN" altLang="en-US" sz="4000" b="1">
                <a:latin typeface="Arial" pitchFamily="34" charset="0"/>
                <a:ea typeface="宋体" pitchFamily="2" charset="-122"/>
              </a:rPr>
              <a:t>台湾）斟酌下引律诗的诗境，</a:t>
            </a:r>
            <a:r>
              <a:rPr lang="en-US" altLang="zh-CN" sz="4000" b="1">
                <a:latin typeface="Arial" pitchFamily="34" charset="0"/>
                <a:ea typeface="宋体" pitchFamily="2" charset="-122"/>
              </a:rPr>
              <a:t>□</a:t>
            </a:r>
            <a:r>
              <a:rPr lang="zh-CN" altLang="en-US" sz="4000" b="1">
                <a:latin typeface="Arial" pitchFamily="34" charset="0"/>
                <a:ea typeface="宋体" pitchFamily="2" charset="-122"/>
              </a:rPr>
              <a:t>内的语词最适宜填入的选项是：</a:t>
            </a:r>
          </a:p>
          <a:p>
            <a:pPr algn="ctr" fontAlgn="base">
              <a:spcBef>
                <a:spcPct val="0"/>
              </a:spcBef>
              <a:spcAft>
                <a:spcPct val="0"/>
              </a:spcAft>
            </a:pPr>
            <a:r>
              <a:rPr lang="zh-CN" altLang="en-US" sz="4000" b="1">
                <a:latin typeface="Arial" pitchFamily="34" charset="0"/>
                <a:ea typeface="宋体" pitchFamily="2" charset="-122"/>
              </a:rPr>
              <a:t>独有宦游人，偏</a:t>
            </a:r>
            <a:r>
              <a:rPr lang="en-US" altLang="zh-CN" sz="4000" b="1">
                <a:latin typeface="Arial" pitchFamily="34" charset="0"/>
                <a:ea typeface="宋体" pitchFamily="2" charset="-122"/>
              </a:rPr>
              <a:t>□</a:t>
            </a:r>
            <a:r>
              <a:rPr lang="zh-CN" altLang="en-US" sz="4000" b="1">
                <a:latin typeface="Arial" pitchFamily="34" charset="0"/>
                <a:ea typeface="宋体" pitchFamily="2" charset="-122"/>
              </a:rPr>
              <a:t>物候新。</a:t>
            </a:r>
          </a:p>
          <a:p>
            <a:pPr algn="ctr" fontAlgn="base">
              <a:spcBef>
                <a:spcPct val="0"/>
              </a:spcBef>
              <a:spcAft>
                <a:spcPct val="0"/>
              </a:spcAft>
            </a:pPr>
            <a:r>
              <a:rPr lang="zh-CN" altLang="en-US" sz="4000" b="1">
                <a:latin typeface="Arial" pitchFamily="34" charset="0"/>
                <a:ea typeface="宋体" pitchFamily="2" charset="-122"/>
              </a:rPr>
              <a:t>云霞出海曙，梅柳渡江</a:t>
            </a:r>
            <a:r>
              <a:rPr lang="en-US" altLang="zh-CN" sz="4000" b="1">
                <a:latin typeface="Arial" pitchFamily="34" charset="0"/>
                <a:ea typeface="宋体" pitchFamily="2" charset="-122"/>
              </a:rPr>
              <a:t>□</a:t>
            </a:r>
            <a:r>
              <a:rPr lang="zh-CN" altLang="en-US" sz="4000" b="1">
                <a:latin typeface="Arial" pitchFamily="34" charset="0"/>
                <a:ea typeface="宋体" pitchFamily="2" charset="-122"/>
              </a:rPr>
              <a:t>。</a:t>
            </a:r>
          </a:p>
          <a:p>
            <a:pPr algn="ctr" fontAlgn="base">
              <a:spcBef>
                <a:spcPct val="0"/>
              </a:spcBef>
              <a:spcAft>
                <a:spcPct val="0"/>
              </a:spcAft>
            </a:pPr>
            <a:r>
              <a:rPr lang="zh-CN" altLang="en-US" sz="4000" b="1">
                <a:latin typeface="Arial" pitchFamily="34" charset="0"/>
                <a:ea typeface="宋体" pitchFamily="2" charset="-122"/>
              </a:rPr>
              <a:t>淑气催黄鸟，</a:t>
            </a:r>
            <a:r>
              <a:rPr lang="en-US" altLang="zh-CN" sz="4000" b="1">
                <a:latin typeface="Arial" pitchFamily="34" charset="0"/>
                <a:ea typeface="宋体" pitchFamily="2" charset="-122"/>
              </a:rPr>
              <a:t>□□</a:t>
            </a:r>
            <a:r>
              <a:rPr lang="zh-CN" altLang="en-US" sz="4000" b="1">
                <a:latin typeface="Arial" pitchFamily="34" charset="0"/>
                <a:ea typeface="宋体" pitchFamily="2" charset="-122"/>
              </a:rPr>
              <a:t>转绿蘋。</a:t>
            </a:r>
          </a:p>
          <a:p>
            <a:pPr algn="ctr" fontAlgn="base">
              <a:spcBef>
                <a:spcPct val="0"/>
              </a:spcBef>
              <a:spcAft>
                <a:spcPct val="0"/>
              </a:spcAft>
            </a:pPr>
            <a:r>
              <a:rPr lang="zh-CN" altLang="en-US" sz="4000" b="1">
                <a:latin typeface="Arial" pitchFamily="34" charset="0"/>
                <a:ea typeface="宋体" pitchFamily="2" charset="-122"/>
              </a:rPr>
              <a:t>忽闻歌古调，</a:t>
            </a:r>
            <a:r>
              <a:rPr lang="en-US" altLang="zh-CN" sz="4000" b="1">
                <a:latin typeface="Arial" pitchFamily="34" charset="0"/>
                <a:ea typeface="宋体" pitchFamily="2" charset="-122"/>
              </a:rPr>
              <a:t>□□</a:t>
            </a:r>
            <a:r>
              <a:rPr lang="zh-CN" altLang="en-US" sz="4000" b="1">
                <a:latin typeface="Arial" pitchFamily="34" charset="0"/>
                <a:ea typeface="宋体" pitchFamily="2" charset="-122"/>
              </a:rPr>
              <a:t>欲沾襟。</a:t>
            </a:r>
          </a:p>
          <a:p>
            <a:pPr algn="ctr" fontAlgn="base">
              <a:spcBef>
                <a:spcPct val="0"/>
              </a:spcBef>
              <a:spcAft>
                <a:spcPct val="0"/>
              </a:spcAft>
            </a:pPr>
            <a:endParaRPr lang="zh-CN" altLang="en-US" sz="2800" b="1">
              <a:latin typeface="Arial" pitchFamily="34" charset="0"/>
              <a:ea typeface="宋体" pitchFamily="2" charset="-122"/>
            </a:endParaRPr>
          </a:p>
          <a:p>
            <a:pPr algn="ctr" fontAlgn="base">
              <a:spcBef>
                <a:spcPct val="0"/>
              </a:spcBef>
              <a:spcAft>
                <a:spcPct val="0"/>
              </a:spcAft>
            </a:pPr>
            <a:r>
              <a:rPr lang="en-US" altLang="zh-CN" sz="4000" b="1">
                <a:latin typeface="Arial" pitchFamily="34" charset="0"/>
                <a:ea typeface="宋体" pitchFamily="2" charset="-122"/>
              </a:rPr>
              <a:t>(A)</a:t>
            </a:r>
            <a:r>
              <a:rPr lang="zh-CN" altLang="en-US" sz="4000" b="1">
                <a:latin typeface="Arial" pitchFamily="34" charset="0"/>
                <a:ea typeface="宋体" pitchFamily="2" charset="-122"/>
              </a:rPr>
              <a:t>惊／春／晴光／归思</a:t>
            </a:r>
          </a:p>
          <a:p>
            <a:pPr algn="ctr" fontAlgn="base">
              <a:spcBef>
                <a:spcPct val="0"/>
              </a:spcBef>
              <a:spcAft>
                <a:spcPct val="0"/>
              </a:spcAft>
            </a:pPr>
            <a:r>
              <a:rPr lang="en-US" altLang="zh-CN" sz="4000" b="1">
                <a:latin typeface="Arial" pitchFamily="34" charset="0"/>
                <a:ea typeface="宋体" pitchFamily="2" charset="-122"/>
              </a:rPr>
              <a:t>(B)</a:t>
            </a:r>
            <a:r>
              <a:rPr lang="zh-CN" altLang="en-US" sz="4000" b="1">
                <a:latin typeface="Arial" pitchFamily="34" charset="0"/>
                <a:ea typeface="宋体" pitchFamily="2" charset="-122"/>
              </a:rPr>
              <a:t>逢／明／晴光／离愁</a:t>
            </a:r>
          </a:p>
          <a:p>
            <a:pPr algn="ctr" fontAlgn="base">
              <a:spcBef>
                <a:spcPct val="0"/>
              </a:spcBef>
              <a:spcAft>
                <a:spcPct val="0"/>
              </a:spcAft>
            </a:pPr>
            <a:r>
              <a:rPr lang="en-US" altLang="zh-CN" sz="4000" b="1">
                <a:latin typeface="Arial" pitchFamily="34" charset="0"/>
                <a:ea typeface="宋体" pitchFamily="2" charset="-122"/>
              </a:rPr>
              <a:t>(C)</a:t>
            </a:r>
            <a:r>
              <a:rPr lang="zh-CN" altLang="en-US" sz="4000" b="1">
                <a:latin typeface="Arial" pitchFamily="34" charset="0"/>
                <a:ea typeface="宋体" pitchFamily="2" charset="-122"/>
              </a:rPr>
              <a:t>惊／明／南风／归思 </a:t>
            </a:r>
          </a:p>
          <a:p>
            <a:pPr algn="ctr" fontAlgn="base">
              <a:spcBef>
                <a:spcPct val="0"/>
              </a:spcBef>
              <a:spcAft>
                <a:spcPct val="0"/>
              </a:spcAft>
            </a:pPr>
            <a:r>
              <a:rPr lang="en-US" altLang="zh-CN" sz="4000" b="1">
                <a:latin typeface="Arial" pitchFamily="34" charset="0"/>
                <a:ea typeface="宋体" pitchFamily="2" charset="-122"/>
              </a:rPr>
              <a:t>(D)</a:t>
            </a:r>
            <a:r>
              <a:rPr lang="zh-CN" altLang="en-US" sz="4000" b="1">
                <a:latin typeface="Arial" pitchFamily="34" charset="0"/>
                <a:ea typeface="宋体" pitchFamily="2" charset="-122"/>
              </a:rPr>
              <a:t>逢／春／南风／离愁</a:t>
            </a:r>
          </a:p>
        </p:txBody>
      </p:sp>
      <p:sp>
        <p:nvSpPr>
          <p:cNvPr id="60419" name="文本框 60418"/>
          <p:cNvSpPr txBox="1"/>
          <p:nvPr/>
        </p:nvSpPr>
        <p:spPr>
          <a:xfrm>
            <a:off x="9551988" y="5013326"/>
            <a:ext cx="550862" cy="701675"/>
          </a:xfrm>
          <a:prstGeom prst="rect">
            <a:avLst/>
          </a:prstGeom>
          <a:noFill/>
          <a:ln w="9525">
            <a:noFill/>
          </a:ln>
        </p:spPr>
        <p:txBody>
          <a:bodyPr wrap="none" anchor="t">
            <a:spAutoFit/>
          </a:bodyPr>
          <a:lstStyle/>
          <a:p>
            <a:pPr fontAlgn="base">
              <a:spcBef>
                <a:spcPct val="0"/>
              </a:spcBef>
              <a:spcAft>
                <a:spcPct val="0"/>
              </a:spcAft>
            </a:pPr>
            <a:r>
              <a:rPr lang="en-US" altLang="zh-CN" sz="4000" b="1">
                <a:latin typeface="Arial" pitchFamily="34" charset="0"/>
                <a:ea typeface="宋体" pitchFamily="2" charset="-122"/>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box(in)">
                                      <p:cBhvr>
                                        <p:cTn id="7" dur="500"/>
                                        <p:tgtEl>
                                          <p:spTgt spid="604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99654" y="0"/>
            <a:ext cx="10515600" cy="1325563"/>
          </a:xfrm>
        </p:spPr>
        <p:txBody>
          <a:bodyPr>
            <a:normAutofit/>
          </a:bodyPr>
          <a:lstStyle/>
          <a:p>
            <a:pPr eaLnBrk="0" hangingPunct="0">
              <a:lnSpc>
                <a:spcPct val="85000"/>
              </a:lnSpc>
              <a:spcBef>
                <a:spcPct val="30000"/>
              </a:spcBef>
            </a:pPr>
            <a:r>
              <a:rPr lang="zh-CN" altLang="en-US" sz="6000" smtClean="0">
                <a:solidFill>
                  <a:srgbClr val="CC3300"/>
                </a:solidFill>
                <a:latin typeface="Times New Roman" pitchFamily="18" charset="0"/>
                <a:ea typeface="方正稚艺_GBK" pitchFamily="65" charset="-122"/>
                <a:cs typeface="Times New Roman" panose="02020603050405020304" pitchFamily="18" charset="0"/>
              </a:rPr>
              <a:t>错因归类及答题对策</a:t>
            </a:r>
            <a:endParaRPr lang="zh-CN" altLang="en-US" sz="6000">
              <a:solidFill>
                <a:srgbClr val="CC3300"/>
              </a:solidFill>
              <a:latin typeface="Times New Roman" pitchFamily="18" charset="0"/>
              <a:ea typeface="方正稚艺_GBK" pitchFamily="65" charset="-122"/>
              <a:cs typeface="Times New Roman" pitchFamily="18" charset="0"/>
            </a:endParaRPr>
          </a:p>
        </p:txBody>
      </p:sp>
      <p:sp>
        <p:nvSpPr>
          <p:cNvPr id="7" name="矩形 6"/>
          <p:cNvSpPr/>
          <p:nvPr/>
        </p:nvSpPr>
        <p:spPr>
          <a:xfrm>
            <a:off x="128587" y="1520031"/>
            <a:ext cx="12192000" cy="4838248"/>
          </a:xfrm>
          <a:prstGeom prst="rect">
            <a:avLst/>
          </a:prstGeom>
        </p:spPr>
        <p:txBody>
          <a:bodyPr wrap="square">
            <a:spAutoFit/>
          </a:bodyPr>
          <a:lstStyle/>
          <a:p>
            <a:pPr lvl="0">
              <a:lnSpc>
                <a:spcPct val="80000"/>
              </a:lnSpc>
            </a:pPr>
            <a:endParaRPr lang="en-US" altLang="zh-CN" b="1"/>
          </a:p>
          <a:p>
            <a:pPr lvl="0">
              <a:lnSpc>
                <a:spcPct val="150000"/>
              </a:lnSpc>
            </a:pPr>
            <a:r>
              <a:rPr lang="en-US" altLang="zh-CN" sz="2800" b="1">
                <a:solidFill>
                  <a:srgbClr val="000000"/>
                </a:solidFill>
                <a:latin typeface="Arial" pitchFamily="34" charset="0"/>
                <a:ea typeface="华文中宋" pitchFamily="2" charset="-122"/>
              </a:rPr>
              <a:t>1.</a:t>
            </a:r>
            <a:r>
              <a:rPr lang="zh-CN" altLang="en-US" sz="2800" b="1">
                <a:solidFill>
                  <a:srgbClr val="FF0000"/>
                </a:solidFill>
                <a:latin typeface="Arial" pitchFamily="34" charset="0"/>
                <a:ea typeface="华文中宋" pitchFamily="2" charset="-122"/>
              </a:rPr>
              <a:t>语言语风类错误</a:t>
            </a:r>
            <a:r>
              <a:rPr lang="zh-CN" altLang="en-US" sz="2800" b="1">
                <a:solidFill>
                  <a:srgbClr val="000000"/>
                </a:solidFill>
                <a:latin typeface="Arial" pitchFamily="34" charset="0"/>
                <a:ea typeface="华文中宋" pitchFamily="2" charset="-122"/>
              </a:rPr>
              <a:t>：或</a:t>
            </a:r>
            <a:r>
              <a:rPr lang="zh-CN" altLang="en-US" sz="2800" b="1">
                <a:solidFill>
                  <a:schemeClr val="accent2"/>
                </a:solidFill>
                <a:latin typeface="Arial" pitchFamily="34" charset="0"/>
                <a:ea typeface="华文中宋" pitchFamily="2" charset="-122"/>
              </a:rPr>
              <a:t>故意译错实词虚词</a:t>
            </a:r>
            <a:r>
              <a:rPr lang="en-US" altLang="zh-CN" sz="2800" b="1">
                <a:solidFill>
                  <a:srgbClr val="000000"/>
                </a:solidFill>
                <a:latin typeface="Arial" pitchFamily="34" charset="0"/>
                <a:ea typeface="华文中宋" pitchFamily="2" charset="-122"/>
              </a:rPr>
              <a:t>;</a:t>
            </a:r>
            <a:r>
              <a:rPr lang="zh-CN" altLang="en-US" sz="2800" b="1">
                <a:solidFill>
                  <a:srgbClr val="000000"/>
                </a:solidFill>
                <a:latin typeface="Arial" pitchFamily="34" charset="0"/>
                <a:ea typeface="华文中宋" pitchFamily="2" charset="-122"/>
              </a:rPr>
              <a:t>或对诗歌的语言风格判断错误。</a:t>
            </a:r>
          </a:p>
          <a:p>
            <a:pPr lvl="0">
              <a:lnSpc>
                <a:spcPct val="150000"/>
              </a:lnSpc>
            </a:pPr>
            <a:r>
              <a:rPr lang="en-US" altLang="zh-CN" sz="2800" b="1">
                <a:solidFill>
                  <a:srgbClr val="000000"/>
                </a:solidFill>
                <a:latin typeface="Arial" pitchFamily="34" charset="0"/>
                <a:ea typeface="华文中宋" pitchFamily="2" charset="-122"/>
              </a:rPr>
              <a:t>2.</a:t>
            </a:r>
            <a:r>
              <a:rPr lang="zh-CN" altLang="en-US" sz="2800" b="1">
                <a:solidFill>
                  <a:srgbClr val="FF0000"/>
                </a:solidFill>
                <a:latin typeface="Arial" pitchFamily="34" charset="0"/>
                <a:ea typeface="华文中宋" pitchFamily="2" charset="-122"/>
              </a:rPr>
              <a:t>意境意象类错误</a:t>
            </a:r>
            <a:r>
              <a:rPr lang="zh-CN" altLang="en-US" sz="2800" b="1">
                <a:solidFill>
                  <a:srgbClr val="000000"/>
                </a:solidFill>
                <a:latin typeface="Arial" pitchFamily="34" charset="0"/>
                <a:ea typeface="华文中宋" pitchFamily="2" charset="-122"/>
              </a:rPr>
              <a:t>：对诗歌的意象的含义判断错误</a:t>
            </a:r>
            <a:r>
              <a:rPr lang="en-US" altLang="zh-CN" sz="2800" b="1">
                <a:solidFill>
                  <a:srgbClr val="000000"/>
                </a:solidFill>
                <a:latin typeface="Arial" pitchFamily="34" charset="0"/>
                <a:ea typeface="华文中宋" pitchFamily="2" charset="-122"/>
              </a:rPr>
              <a:t>;</a:t>
            </a:r>
            <a:r>
              <a:rPr lang="zh-CN" altLang="en-US" sz="2800" b="1">
                <a:solidFill>
                  <a:srgbClr val="000000"/>
                </a:solidFill>
                <a:latin typeface="Arial" pitchFamily="34" charset="0"/>
                <a:ea typeface="华文中宋" pitchFamily="2" charset="-122"/>
              </a:rPr>
              <a:t>或对意境的概括错误。</a:t>
            </a:r>
          </a:p>
          <a:p>
            <a:pPr lvl="0">
              <a:lnSpc>
                <a:spcPct val="150000"/>
              </a:lnSpc>
            </a:pPr>
            <a:r>
              <a:rPr lang="en-US" altLang="zh-CN" sz="2800" b="1">
                <a:solidFill>
                  <a:srgbClr val="000000"/>
                </a:solidFill>
                <a:latin typeface="Arial" pitchFamily="34" charset="0"/>
                <a:ea typeface="华文中宋" pitchFamily="2" charset="-122"/>
              </a:rPr>
              <a:t>3.</a:t>
            </a:r>
            <a:r>
              <a:rPr lang="zh-CN" altLang="en-US" sz="2800" b="1">
                <a:solidFill>
                  <a:srgbClr val="FF0000"/>
                </a:solidFill>
                <a:latin typeface="Arial" pitchFamily="34" charset="0"/>
                <a:ea typeface="华文中宋" pitchFamily="2" charset="-122"/>
              </a:rPr>
              <a:t>技巧手法类错误</a:t>
            </a:r>
            <a:r>
              <a:rPr lang="zh-CN" altLang="en-US" sz="2800" b="1">
                <a:solidFill>
                  <a:srgbClr val="000000"/>
                </a:solidFill>
                <a:latin typeface="Arial" pitchFamily="34" charset="0"/>
                <a:ea typeface="华文中宋" pitchFamily="2" charset="-122"/>
              </a:rPr>
              <a:t>：对诗歌运用的写作技巧的类型或作用判断错误。</a:t>
            </a:r>
          </a:p>
          <a:p>
            <a:pPr lvl="0">
              <a:lnSpc>
                <a:spcPct val="150000"/>
              </a:lnSpc>
            </a:pPr>
            <a:r>
              <a:rPr lang="en-US" altLang="zh-CN" sz="2800" b="1">
                <a:solidFill>
                  <a:srgbClr val="000000"/>
                </a:solidFill>
                <a:latin typeface="Arial" pitchFamily="34" charset="0"/>
                <a:ea typeface="华文中宋" pitchFamily="2" charset="-122"/>
              </a:rPr>
              <a:t>4.</a:t>
            </a:r>
            <a:r>
              <a:rPr lang="zh-CN" altLang="en-US" sz="2800" b="1">
                <a:solidFill>
                  <a:srgbClr val="FF0000"/>
                </a:solidFill>
                <a:latin typeface="Arial" pitchFamily="34" charset="0"/>
                <a:ea typeface="华文中宋" pitchFamily="2" charset="-122"/>
              </a:rPr>
              <a:t>思想情感类错误</a:t>
            </a:r>
            <a:r>
              <a:rPr lang="zh-CN" altLang="en-US" sz="2800" b="1">
                <a:solidFill>
                  <a:srgbClr val="000000"/>
                </a:solidFill>
                <a:latin typeface="Arial" pitchFamily="34" charset="0"/>
                <a:ea typeface="华文中宋" pitchFamily="2" charset="-122"/>
              </a:rPr>
              <a:t>：拔高情感</a:t>
            </a:r>
            <a:r>
              <a:rPr lang="en-US" altLang="zh-CN" sz="2800" b="1">
                <a:solidFill>
                  <a:srgbClr val="000000"/>
                </a:solidFill>
                <a:latin typeface="Arial" pitchFamily="34" charset="0"/>
                <a:ea typeface="华文中宋" pitchFamily="2" charset="-122"/>
              </a:rPr>
              <a:t>(</a:t>
            </a:r>
            <a:r>
              <a:rPr lang="zh-CN" altLang="en-US" sz="2800" b="1">
                <a:solidFill>
                  <a:srgbClr val="000000"/>
                </a:solidFill>
                <a:latin typeface="Arial" pitchFamily="34" charset="0"/>
                <a:ea typeface="华文中宋" pitchFamily="2" charset="-122"/>
              </a:rPr>
              <a:t>对诗歌中描写的情感故意妄加引申，添上某种光圈</a:t>
            </a:r>
            <a:r>
              <a:rPr lang="en-US" altLang="zh-CN" sz="2800" b="1">
                <a:solidFill>
                  <a:srgbClr val="000000"/>
                </a:solidFill>
                <a:latin typeface="Arial" pitchFamily="34" charset="0"/>
                <a:ea typeface="华文中宋" pitchFamily="2" charset="-122"/>
              </a:rPr>
              <a:t>);</a:t>
            </a:r>
            <a:r>
              <a:rPr lang="zh-CN" altLang="en-US" sz="2800" b="1">
                <a:solidFill>
                  <a:srgbClr val="000000"/>
                </a:solidFill>
                <a:latin typeface="Arial" pitchFamily="34" charset="0"/>
                <a:ea typeface="华文中宋" pitchFamily="2" charset="-122"/>
              </a:rPr>
              <a:t>或转移情感。</a:t>
            </a:r>
          </a:p>
          <a:p>
            <a:pPr lvl="0">
              <a:lnSpc>
                <a:spcPct val="150000"/>
              </a:lnSpc>
            </a:pPr>
            <a:r>
              <a:rPr lang="en-US" altLang="zh-CN" sz="2800" b="1">
                <a:solidFill>
                  <a:srgbClr val="000000"/>
                </a:solidFill>
                <a:latin typeface="Arial" pitchFamily="34" charset="0"/>
                <a:ea typeface="华文中宋" pitchFamily="2" charset="-122"/>
              </a:rPr>
              <a:t>5.</a:t>
            </a:r>
            <a:r>
              <a:rPr lang="zh-CN" altLang="en-US" sz="2800" b="1">
                <a:solidFill>
                  <a:srgbClr val="FF0000"/>
                </a:solidFill>
                <a:latin typeface="Arial" pitchFamily="34" charset="0"/>
                <a:ea typeface="华文中宋" pitchFamily="2" charset="-122"/>
              </a:rPr>
              <a:t>观点内容类错误</a:t>
            </a:r>
            <a:r>
              <a:rPr lang="zh-CN" altLang="en-US" sz="2800" b="1">
                <a:latin typeface="Arial" pitchFamily="34" charset="0"/>
                <a:ea typeface="华文中宋" pitchFamily="2" charset="-122"/>
              </a:rPr>
              <a:t>：扩大范围</a:t>
            </a:r>
            <a:r>
              <a:rPr lang="en-US" altLang="zh-CN" sz="2800" b="1">
                <a:latin typeface="Arial" pitchFamily="34" charset="0"/>
                <a:ea typeface="华文中宋" pitchFamily="2" charset="-122"/>
              </a:rPr>
              <a:t>(</a:t>
            </a:r>
            <a:r>
              <a:rPr lang="zh-CN" altLang="en-US" sz="2800" b="1">
                <a:latin typeface="Arial" pitchFamily="34" charset="0"/>
                <a:ea typeface="华文中宋" pitchFamily="2" charset="-122"/>
              </a:rPr>
              <a:t>把作家的某一具体作品风格用其整体作品风格来</a:t>
            </a:r>
            <a:r>
              <a:rPr lang="zh-CN" altLang="en-US" sz="2800" b="1">
                <a:solidFill>
                  <a:srgbClr val="000000"/>
                </a:solidFill>
                <a:latin typeface="Arial" pitchFamily="34" charset="0"/>
                <a:ea typeface="华文中宋" pitchFamily="2" charset="-122"/>
              </a:rPr>
              <a:t>代替</a:t>
            </a:r>
            <a:r>
              <a:rPr lang="en-US" altLang="zh-CN" sz="2800" b="1">
                <a:solidFill>
                  <a:srgbClr val="000000"/>
                </a:solidFill>
                <a:latin typeface="Arial" pitchFamily="34" charset="0"/>
                <a:ea typeface="华文中宋" pitchFamily="2" charset="-122"/>
              </a:rPr>
              <a:t>)</a:t>
            </a: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文本框 121857"/>
          <p:cNvSpPr txBox="1"/>
          <p:nvPr/>
        </p:nvSpPr>
        <p:spPr>
          <a:xfrm>
            <a:off x="1524000" y="44451"/>
            <a:ext cx="9144000" cy="6494085"/>
          </a:xfrm>
          <a:prstGeom prst="rect">
            <a:avLst/>
          </a:prstGeom>
          <a:noFill/>
          <a:ln w="9525">
            <a:noFill/>
          </a:ln>
        </p:spPr>
        <p:txBody>
          <a:bodyPr anchor="t">
            <a:spAutoFit/>
          </a:bodyPr>
          <a:lstStyle/>
          <a:p>
            <a:pPr fontAlgn="base">
              <a:spcBef>
                <a:spcPct val="0"/>
              </a:spcBef>
              <a:spcAft>
                <a:spcPct val="0"/>
              </a:spcAft>
            </a:pPr>
            <a:r>
              <a:rPr lang="zh-CN" altLang="en-US" sz="4000">
                <a:latin typeface="Arial" pitchFamily="34" charset="0"/>
                <a:ea typeface="宋体" pitchFamily="2" charset="-122"/>
              </a:rPr>
              <a:t>（</a:t>
            </a:r>
            <a:r>
              <a:rPr lang="en-US" altLang="zh-CN" sz="4000">
                <a:latin typeface="Arial" pitchFamily="34" charset="0"/>
                <a:ea typeface="宋体" pitchFamily="2" charset="-122"/>
              </a:rPr>
              <a:t>2009</a:t>
            </a:r>
            <a:r>
              <a:rPr lang="zh-CN" altLang="en-US" sz="4000">
                <a:latin typeface="Arial" pitchFamily="34" charset="0"/>
                <a:ea typeface="宋体" pitchFamily="2" charset="-122"/>
              </a:rPr>
              <a:t>台湾）关于下引词作文意的叙述，正确的选项是：</a:t>
            </a:r>
          </a:p>
          <a:p>
            <a:pPr fontAlgn="base">
              <a:spcBef>
                <a:spcPct val="0"/>
              </a:spcBef>
              <a:spcAft>
                <a:spcPct val="0"/>
              </a:spcAft>
            </a:pPr>
            <a:r>
              <a:rPr lang="zh-CN" altLang="en-US" sz="4000">
                <a:latin typeface="Arial" pitchFamily="34" charset="0"/>
                <a:ea typeface="宋体" pitchFamily="2" charset="-122"/>
              </a:rPr>
              <a:t>      常记溪亭日暮，沉醉不知归路。兴尽晚回舟，误入藕花深处。争渡，争渡，惊起一滩鸥鹭。</a:t>
            </a:r>
          </a:p>
          <a:p>
            <a:pPr fontAlgn="base">
              <a:spcBef>
                <a:spcPct val="0"/>
              </a:spcBef>
              <a:spcAft>
                <a:spcPct val="0"/>
              </a:spcAft>
            </a:pPr>
            <a:r>
              <a:rPr lang="zh-CN" altLang="en-US" sz="4000">
                <a:latin typeface="Arial" pitchFamily="34" charset="0"/>
                <a:ea typeface="宋体" pitchFamily="2" charset="-122"/>
              </a:rPr>
              <a:t>                   （李清照</a:t>
            </a:r>
            <a:r>
              <a:rPr lang="en-US" altLang="zh-CN" sz="4000">
                <a:latin typeface="Arial" pitchFamily="34" charset="0"/>
                <a:ea typeface="宋体" pitchFamily="2" charset="-122"/>
              </a:rPr>
              <a:t>《</a:t>
            </a:r>
            <a:r>
              <a:rPr lang="zh-CN" altLang="en-US" sz="4000">
                <a:latin typeface="Arial" pitchFamily="34" charset="0"/>
                <a:ea typeface="宋体" pitchFamily="2" charset="-122"/>
              </a:rPr>
              <a:t>如梦令</a:t>
            </a:r>
            <a:r>
              <a:rPr lang="en-US" altLang="zh-CN" sz="4000">
                <a:latin typeface="Arial" pitchFamily="34" charset="0"/>
                <a:ea typeface="宋体" pitchFamily="2" charset="-122"/>
              </a:rPr>
              <a:t>》</a:t>
            </a:r>
            <a:r>
              <a:rPr lang="zh-CN" altLang="en-US" sz="4000">
                <a:latin typeface="Arial" pitchFamily="34" charset="0"/>
                <a:ea typeface="宋体" pitchFamily="2" charset="-122"/>
              </a:rPr>
              <a:t>）</a:t>
            </a:r>
          </a:p>
          <a:p>
            <a:pPr fontAlgn="base">
              <a:spcBef>
                <a:spcPct val="0"/>
              </a:spcBef>
              <a:spcAft>
                <a:spcPct val="0"/>
              </a:spcAft>
            </a:pPr>
            <a:r>
              <a:rPr lang="zh-CN" altLang="en-US" sz="4400">
                <a:latin typeface="Arial" pitchFamily="34" charset="0"/>
                <a:ea typeface="宋体" pitchFamily="2" charset="-122"/>
              </a:rPr>
              <a:t>  </a:t>
            </a:r>
            <a:r>
              <a:rPr lang="en-US" altLang="zh-CN" sz="4400">
                <a:latin typeface="Arial" pitchFamily="34" charset="0"/>
                <a:ea typeface="宋体" pitchFamily="2" charset="-122"/>
              </a:rPr>
              <a:t>(A)</a:t>
            </a:r>
            <a:r>
              <a:rPr lang="zh-CN" altLang="en-US" sz="4400">
                <a:latin typeface="Arial" pitchFamily="34" charset="0"/>
                <a:ea typeface="宋体" pitchFamily="2" charset="-122"/>
              </a:rPr>
              <a:t>隐含日暮花残的感伤</a:t>
            </a:r>
          </a:p>
          <a:p>
            <a:pPr fontAlgn="base">
              <a:spcBef>
                <a:spcPct val="0"/>
              </a:spcBef>
              <a:spcAft>
                <a:spcPct val="0"/>
              </a:spcAft>
            </a:pPr>
            <a:r>
              <a:rPr lang="zh-CN" altLang="en-US" sz="4400">
                <a:latin typeface="Arial" pitchFamily="34" charset="0"/>
                <a:ea typeface="宋体" pitchFamily="2" charset="-122"/>
              </a:rPr>
              <a:t>  </a:t>
            </a:r>
            <a:r>
              <a:rPr lang="en-US" altLang="zh-CN" sz="4400">
                <a:latin typeface="Arial" pitchFamily="34" charset="0"/>
                <a:ea typeface="宋体" pitchFamily="2" charset="-122"/>
              </a:rPr>
              <a:t>(B)</a:t>
            </a:r>
            <a:r>
              <a:rPr lang="zh-CN" altLang="en-US" sz="4400">
                <a:latin typeface="Arial" pitchFamily="34" charset="0"/>
                <a:ea typeface="宋体" pitchFamily="2" charset="-122"/>
              </a:rPr>
              <a:t>记述醉酒迷航的惊惶</a:t>
            </a:r>
          </a:p>
          <a:p>
            <a:pPr fontAlgn="base">
              <a:spcBef>
                <a:spcPct val="0"/>
              </a:spcBef>
              <a:spcAft>
                <a:spcPct val="0"/>
              </a:spcAft>
            </a:pPr>
            <a:r>
              <a:rPr lang="zh-CN" altLang="en-US" sz="4400">
                <a:latin typeface="Arial" pitchFamily="34" charset="0"/>
                <a:ea typeface="宋体" pitchFamily="2" charset="-122"/>
              </a:rPr>
              <a:t>  </a:t>
            </a:r>
            <a:r>
              <a:rPr lang="en-US" altLang="zh-CN" sz="4400">
                <a:latin typeface="Arial" pitchFamily="34" charset="0"/>
                <a:ea typeface="宋体" pitchFamily="2" charset="-122"/>
              </a:rPr>
              <a:t>(C)</a:t>
            </a:r>
            <a:r>
              <a:rPr lang="zh-CN" altLang="en-US" sz="4400">
                <a:latin typeface="Arial" pitchFamily="34" charset="0"/>
                <a:ea typeface="宋体" pitchFamily="2" charset="-122"/>
              </a:rPr>
              <a:t>叙写忘情游赏的愉悦</a:t>
            </a:r>
          </a:p>
          <a:p>
            <a:pPr fontAlgn="base">
              <a:spcBef>
                <a:spcPct val="0"/>
              </a:spcBef>
              <a:spcAft>
                <a:spcPct val="0"/>
              </a:spcAft>
            </a:pPr>
            <a:r>
              <a:rPr lang="zh-CN" altLang="en-US" sz="4400">
                <a:latin typeface="Arial" pitchFamily="34" charset="0"/>
                <a:ea typeface="宋体" pitchFamily="2" charset="-122"/>
              </a:rPr>
              <a:t>  </a:t>
            </a:r>
            <a:r>
              <a:rPr lang="en-US" altLang="zh-CN" sz="4400">
                <a:latin typeface="Arial" pitchFamily="34" charset="0"/>
                <a:ea typeface="宋体" pitchFamily="2" charset="-122"/>
              </a:rPr>
              <a:t>(D)</a:t>
            </a:r>
            <a:r>
              <a:rPr lang="zh-CN" altLang="en-US" sz="4400">
                <a:latin typeface="Arial" pitchFamily="34" charset="0"/>
                <a:ea typeface="宋体" pitchFamily="2" charset="-122"/>
              </a:rPr>
              <a:t>描绘天真无邪的童趣</a:t>
            </a:r>
          </a:p>
        </p:txBody>
      </p:sp>
      <p:sp>
        <p:nvSpPr>
          <p:cNvPr id="121859" name="文本框 121858"/>
          <p:cNvSpPr txBox="1"/>
          <p:nvPr/>
        </p:nvSpPr>
        <p:spPr>
          <a:xfrm>
            <a:off x="9551988" y="5013326"/>
            <a:ext cx="550862" cy="701675"/>
          </a:xfrm>
          <a:prstGeom prst="rect">
            <a:avLst/>
          </a:prstGeom>
          <a:noFill/>
          <a:ln w="9525">
            <a:noFill/>
          </a:ln>
        </p:spPr>
        <p:txBody>
          <a:bodyPr wrap="none" anchor="t">
            <a:spAutoFit/>
          </a:bodyPr>
          <a:lstStyle/>
          <a:p>
            <a:pPr fontAlgn="base">
              <a:spcBef>
                <a:spcPct val="0"/>
              </a:spcBef>
              <a:spcAft>
                <a:spcPct val="0"/>
              </a:spcAft>
            </a:pPr>
            <a:r>
              <a:rPr lang="en-US" altLang="zh-CN" sz="4000">
                <a:latin typeface="Arial" pitchFamily="34" charset="0"/>
                <a:ea typeface="宋体" pitchFamily="2" charset="-122"/>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21859">
                                            <p:txEl>
                                              <p:pRg st="0" end="0"/>
                                            </p:txEl>
                                          </p:spTgt>
                                        </p:tgtEl>
                                        <p:attrNameLst>
                                          <p:attrName>style.visibility</p:attrName>
                                        </p:attrNameLst>
                                      </p:cBhvr>
                                      <p:to>
                                        <p:strVal val="visible"/>
                                      </p:to>
                                    </p:set>
                                    <p:animEffect transition="in" filter="box(in)">
                                      <p:cBhvr>
                                        <p:cTn id="7" dur="500"/>
                                        <p:tgtEl>
                                          <p:spTgt spid="1218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文本框 112641"/>
          <p:cNvSpPr txBox="1"/>
          <p:nvPr/>
        </p:nvSpPr>
        <p:spPr>
          <a:xfrm>
            <a:off x="1524000" y="44451"/>
            <a:ext cx="9144000" cy="6492875"/>
          </a:xfrm>
          <a:prstGeom prst="rect">
            <a:avLst/>
          </a:prstGeom>
          <a:noFill/>
          <a:ln w="9525">
            <a:noFill/>
          </a:ln>
        </p:spPr>
        <p:txBody>
          <a:bodyPr anchor="t">
            <a:spAutoFit/>
          </a:bodyPr>
          <a:lstStyle/>
          <a:p>
            <a:pPr fontAlgn="base">
              <a:spcBef>
                <a:spcPct val="0"/>
              </a:spcBef>
              <a:spcAft>
                <a:spcPct val="0"/>
              </a:spcAft>
            </a:pPr>
            <a:r>
              <a:rPr lang="zh-CN" altLang="en-US" sz="3200">
                <a:latin typeface="Arial" pitchFamily="34" charset="0"/>
                <a:ea typeface="宋体" pitchFamily="2" charset="-122"/>
              </a:rPr>
              <a:t>（</a:t>
            </a:r>
            <a:r>
              <a:rPr lang="en-US" altLang="zh-CN" sz="3200">
                <a:latin typeface="Arial" pitchFamily="34" charset="0"/>
                <a:ea typeface="宋体" pitchFamily="2" charset="-122"/>
              </a:rPr>
              <a:t>2013</a:t>
            </a:r>
            <a:r>
              <a:rPr lang="zh-CN" altLang="en-US" sz="3200">
                <a:latin typeface="Arial" pitchFamily="34" charset="0"/>
                <a:ea typeface="宋体" pitchFamily="2" charset="-122"/>
              </a:rPr>
              <a:t>台湾） “关城树色催寒近”、“乱花渐欲迷人眼”、“沧海客归珠迸泪”、“翠华想像空山里”分别为四首诗中的对仗句的上句，选出其下句依序对应正确的选项：</a:t>
            </a:r>
          </a:p>
          <a:p>
            <a:pPr fontAlgn="base">
              <a:spcBef>
                <a:spcPct val="0"/>
              </a:spcBef>
              <a:spcAft>
                <a:spcPct val="0"/>
              </a:spcAft>
            </a:pPr>
            <a:endParaRPr lang="zh-CN" altLang="en-US" sz="3200">
              <a:latin typeface="Arial" pitchFamily="34" charset="0"/>
              <a:ea typeface="宋体" pitchFamily="2" charset="-122"/>
            </a:endParaRPr>
          </a:p>
          <a:p>
            <a:pPr fontAlgn="base">
              <a:spcBef>
                <a:spcPct val="0"/>
              </a:spcBef>
              <a:spcAft>
                <a:spcPct val="0"/>
              </a:spcAft>
            </a:pPr>
            <a:r>
              <a:rPr lang="zh-CN" altLang="en-US" sz="3200">
                <a:latin typeface="Arial" pitchFamily="34" charset="0"/>
                <a:ea typeface="宋体" pitchFamily="2" charset="-122"/>
              </a:rPr>
              <a:t>  </a:t>
            </a:r>
            <a:r>
              <a:rPr lang="en-US" altLang="zh-CN" sz="3200">
                <a:latin typeface="Arial" pitchFamily="34" charset="0"/>
                <a:ea typeface="宋体" pitchFamily="2" charset="-122"/>
              </a:rPr>
              <a:t>A.</a:t>
            </a:r>
            <a:r>
              <a:rPr lang="zh-CN" altLang="en-US" sz="3200">
                <a:latin typeface="Arial" pitchFamily="34" charset="0"/>
                <a:ea typeface="宋体" pitchFamily="2" charset="-122"/>
              </a:rPr>
              <a:t>玉殿虚无野寺中</a:t>
            </a:r>
            <a:r>
              <a:rPr lang="en-US" altLang="zh-CN" sz="3200">
                <a:latin typeface="Arial" pitchFamily="34" charset="0"/>
                <a:ea typeface="宋体" pitchFamily="2" charset="-122"/>
              </a:rPr>
              <a:t>/</a:t>
            </a:r>
            <a:r>
              <a:rPr lang="zh-CN" altLang="en-US" sz="3200">
                <a:latin typeface="Arial" pitchFamily="34" charset="0"/>
                <a:ea typeface="宋体" pitchFamily="2" charset="-122"/>
              </a:rPr>
              <a:t>浅草才能没马蹄</a:t>
            </a:r>
            <a:r>
              <a:rPr lang="en-US" altLang="zh-CN" sz="3200">
                <a:latin typeface="Arial" pitchFamily="34" charset="0"/>
                <a:ea typeface="宋体" pitchFamily="2" charset="-122"/>
              </a:rPr>
              <a:t>/</a:t>
            </a:r>
            <a:r>
              <a:rPr lang="zh-CN" altLang="en-US" sz="3200">
                <a:latin typeface="Arial" pitchFamily="34" charset="0"/>
                <a:ea typeface="宋体" pitchFamily="2" charset="-122"/>
              </a:rPr>
              <a:t>草台人去骨遗香</a:t>
            </a:r>
            <a:r>
              <a:rPr lang="en-US" altLang="zh-CN" sz="3200">
                <a:latin typeface="Arial" pitchFamily="34" charset="0"/>
                <a:ea typeface="宋体" pitchFamily="2" charset="-122"/>
              </a:rPr>
              <a:t>/</a:t>
            </a:r>
            <a:r>
              <a:rPr lang="zh-CN" altLang="en-US" sz="3200">
                <a:latin typeface="Arial" pitchFamily="34" charset="0"/>
                <a:ea typeface="宋体" pitchFamily="2" charset="-122"/>
              </a:rPr>
              <a:t>御苑砧声向晚多  </a:t>
            </a:r>
          </a:p>
          <a:p>
            <a:pPr fontAlgn="base">
              <a:spcBef>
                <a:spcPct val="0"/>
              </a:spcBef>
              <a:spcAft>
                <a:spcPct val="0"/>
              </a:spcAft>
            </a:pPr>
            <a:r>
              <a:rPr lang="zh-CN" altLang="en-US" sz="3200">
                <a:latin typeface="Arial" pitchFamily="34" charset="0"/>
                <a:ea typeface="宋体" pitchFamily="2" charset="-122"/>
              </a:rPr>
              <a:t>  </a:t>
            </a:r>
            <a:r>
              <a:rPr lang="en-US" altLang="zh-CN" sz="3200">
                <a:latin typeface="Arial" pitchFamily="34" charset="0"/>
                <a:ea typeface="宋体" pitchFamily="2" charset="-122"/>
              </a:rPr>
              <a:t>B.</a:t>
            </a:r>
            <a:r>
              <a:rPr lang="zh-CN" altLang="en-US" sz="3200">
                <a:latin typeface="Arial" pitchFamily="34" charset="0"/>
                <a:ea typeface="宋体" pitchFamily="2" charset="-122"/>
              </a:rPr>
              <a:t>草台人去骨遗香</a:t>
            </a:r>
            <a:r>
              <a:rPr lang="en-US" altLang="zh-CN" sz="3200">
                <a:latin typeface="Arial" pitchFamily="34" charset="0"/>
                <a:ea typeface="宋体" pitchFamily="2" charset="-122"/>
              </a:rPr>
              <a:t>/</a:t>
            </a:r>
            <a:r>
              <a:rPr lang="zh-CN" altLang="en-US" sz="3200">
                <a:latin typeface="Arial" pitchFamily="34" charset="0"/>
                <a:ea typeface="宋体" pitchFamily="2" charset="-122"/>
              </a:rPr>
              <a:t>玉殿虚无野寺中</a:t>
            </a:r>
            <a:r>
              <a:rPr lang="en-US" altLang="zh-CN" sz="3200">
                <a:latin typeface="Arial" pitchFamily="34" charset="0"/>
                <a:ea typeface="宋体" pitchFamily="2" charset="-122"/>
              </a:rPr>
              <a:t>/</a:t>
            </a:r>
            <a:r>
              <a:rPr lang="zh-CN" altLang="en-US" sz="3200">
                <a:latin typeface="Arial" pitchFamily="34" charset="0"/>
                <a:ea typeface="宋体" pitchFamily="2" charset="-122"/>
              </a:rPr>
              <a:t>浅草才能没马蹄</a:t>
            </a:r>
            <a:r>
              <a:rPr lang="en-US" altLang="zh-CN" sz="3200">
                <a:latin typeface="Arial" pitchFamily="34" charset="0"/>
                <a:ea typeface="宋体" pitchFamily="2" charset="-122"/>
              </a:rPr>
              <a:t>/</a:t>
            </a:r>
            <a:r>
              <a:rPr lang="zh-CN" altLang="en-US" sz="3200">
                <a:latin typeface="Arial" pitchFamily="34" charset="0"/>
                <a:ea typeface="宋体" pitchFamily="2" charset="-122"/>
              </a:rPr>
              <a:t>御苑砧声向晚多</a:t>
            </a:r>
          </a:p>
          <a:p>
            <a:pPr fontAlgn="base">
              <a:spcBef>
                <a:spcPct val="0"/>
              </a:spcBef>
              <a:spcAft>
                <a:spcPct val="0"/>
              </a:spcAft>
            </a:pPr>
            <a:r>
              <a:rPr lang="zh-CN" altLang="en-US" sz="3200">
                <a:latin typeface="Arial" pitchFamily="34" charset="0"/>
                <a:ea typeface="宋体" pitchFamily="2" charset="-122"/>
              </a:rPr>
              <a:t>  </a:t>
            </a:r>
            <a:r>
              <a:rPr lang="en-US" altLang="zh-CN" sz="3200">
                <a:latin typeface="Arial" pitchFamily="34" charset="0"/>
                <a:ea typeface="宋体" pitchFamily="2" charset="-122"/>
              </a:rPr>
              <a:t>C.</a:t>
            </a:r>
            <a:r>
              <a:rPr lang="zh-CN" altLang="en-US" sz="3200">
                <a:latin typeface="Arial" pitchFamily="34" charset="0"/>
                <a:ea typeface="宋体" pitchFamily="2" charset="-122"/>
              </a:rPr>
              <a:t>浅草才能没马蹄</a:t>
            </a:r>
            <a:r>
              <a:rPr lang="en-US" altLang="zh-CN" sz="3200">
                <a:latin typeface="Arial" pitchFamily="34" charset="0"/>
                <a:ea typeface="宋体" pitchFamily="2" charset="-122"/>
              </a:rPr>
              <a:t>/</a:t>
            </a:r>
            <a:r>
              <a:rPr lang="zh-CN" altLang="en-US" sz="3200">
                <a:latin typeface="Arial" pitchFamily="34" charset="0"/>
                <a:ea typeface="宋体" pitchFamily="2" charset="-122"/>
              </a:rPr>
              <a:t>御苑砧声向晚多</a:t>
            </a:r>
            <a:r>
              <a:rPr lang="en-US" altLang="zh-CN" sz="3200">
                <a:latin typeface="Arial" pitchFamily="34" charset="0"/>
                <a:ea typeface="宋体" pitchFamily="2" charset="-122"/>
              </a:rPr>
              <a:t>/</a:t>
            </a:r>
            <a:r>
              <a:rPr lang="zh-CN" altLang="en-US" sz="3200">
                <a:latin typeface="Arial" pitchFamily="34" charset="0"/>
                <a:ea typeface="宋体" pitchFamily="2" charset="-122"/>
              </a:rPr>
              <a:t>玉殿虚无野寺中</a:t>
            </a:r>
            <a:r>
              <a:rPr lang="en-US" altLang="zh-CN" sz="3200">
                <a:latin typeface="Arial" pitchFamily="34" charset="0"/>
                <a:ea typeface="宋体" pitchFamily="2" charset="-122"/>
              </a:rPr>
              <a:t>/</a:t>
            </a:r>
            <a:r>
              <a:rPr lang="zh-CN" altLang="en-US" sz="3200">
                <a:latin typeface="Arial" pitchFamily="34" charset="0"/>
                <a:ea typeface="宋体" pitchFamily="2" charset="-122"/>
              </a:rPr>
              <a:t>草台人去骨遗香</a:t>
            </a:r>
          </a:p>
          <a:p>
            <a:pPr fontAlgn="base">
              <a:spcBef>
                <a:spcPct val="0"/>
              </a:spcBef>
              <a:spcAft>
                <a:spcPct val="0"/>
              </a:spcAft>
            </a:pPr>
            <a:r>
              <a:rPr lang="zh-CN" altLang="en-US" sz="3200">
                <a:latin typeface="Arial" pitchFamily="34" charset="0"/>
                <a:ea typeface="宋体" pitchFamily="2" charset="-122"/>
              </a:rPr>
              <a:t>  </a:t>
            </a:r>
            <a:r>
              <a:rPr lang="en-US" altLang="zh-CN" sz="3200">
                <a:latin typeface="Arial" pitchFamily="34" charset="0"/>
                <a:ea typeface="宋体" pitchFamily="2" charset="-122"/>
              </a:rPr>
              <a:t>D.</a:t>
            </a:r>
            <a:r>
              <a:rPr lang="zh-CN" altLang="en-US" sz="3200">
                <a:latin typeface="Arial" pitchFamily="34" charset="0"/>
                <a:ea typeface="宋体" pitchFamily="2" charset="-122"/>
              </a:rPr>
              <a:t>御苑砧声向晚多</a:t>
            </a:r>
            <a:r>
              <a:rPr lang="en-US" altLang="zh-CN" sz="3200">
                <a:latin typeface="Arial" pitchFamily="34" charset="0"/>
                <a:ea typeface="宋体" pitchFamily="2" charset="-122"/>
              </a:rPr>
              <a:t>/</a:t>
            </a:r>
            <a:r>
              <a:rPr lang="zh-CN" altLang="en-US" sz="3200">
                <a:latin typeface="Arial" pitchFamily="34" charset="0"/>
                <a:ea typeface="宋体" pitchFamily="2" charset="-122"/>
              </a:rPr>
              <a:t>浅草才能没马蹄</a:t>
            </a:r>
            <a:r>
              <a:rPr lang="en-US" altLang="zh-CN" sz="3200">
                <a:latin typeface="Arial" pitchFamily="34" charset="0"/>
                <a:ea typeface="宋体" pitchFamily="2" charset="-122"/>
              </a:rPr>
              <a:t>/</a:t>
            </a:r>
            <a:r>
              <a:rPr lang="zh-CN" altLang="en-US" sz="3200">
                <a:latin typeface="Arial" pitchFamily="34" charset="0"/>
                <a:ea typeface="宋体" pitchFamily="2" charset="-122"/>
              </a:rPr>
              <a:t>草台人去骨遗香</a:t>
            </a:r>
            <a:r>
              <a:rPr lang="en-US" altLang="zh-CN" sz="3200">
                <a:latin typeface="Arial" pitchFamily="34" charset="0"/>
                <a:ea typeface="宋体" pitchFamily="2" charset="-122"/>
              </a:rPr>
              <a:t>/</a:t>
            </a:r>
            <a:r>
              <a:rPr lang="zh-CN" altLang="en-US" sz="3200">
                <a:latin typeface="Arial" pitchFamily="34" charset="0"/>
                <a:ea typeface="宋体" pitchFamily="2" charset="-122"/>
              </a:rPr>
              <a:t>玉殿虚无野寺中</a:t>
            </a:r>
          </a:p>
        </p:txBody>
      </p:sp>
      <p:sp>
        <p:nvSpPr>
          <p:cNvPr id="112643" name="文本框 112642"/>
          <p:cNvSpPr txBox="1"/>
          <p:nvPr/>
        </p:nvSpPr>
        <p:spPr>
          <a:xfrm>
            <a:off x="8759826" y="6156326"/>
            <a:ext cx="550863" cy="701675"/>
          </a:xfrm>
          <a:prstGeom prst="rect">
            <a:avLst/>
          </a:prstGeom>
          <a:noFill/>
          <a:ln w="9525">
            <a:noFill/>
          </a:ln>
        </p:spPr>
        <p:txBody>
          <a:bodyPr wrap="none" anchor="t">
            <a:spAutoFit/>
          </a:bodyPr>
          <a:lstStyle/>
          <a:p>
            <a:pPr fontAlgn="base">
              <a:spcBef>
                <a:spcPct val="0"/>
              </a:spcBef>
              <a:spcAft>
                <a:spcPct val="0"/>
              </a:spcAft>
            </a:pPr>
            <a:r>
              <a:rPr lang="en-US" altLang="zh-CN" sz="4000">
                <a:latin typeface="Arial" pitchFamily="34" charset="0"/>
                <a:ea typeface="宋体" pitchFamily="2" charset="-122"/>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12643">
                                            <p:txEl>
                                              <p:pRg st="0" end="0"/>
                                            </p:txEl>
                                          </p:spTgt>
                                        </p:tgtEl>
                                        <p:attrNameLst>
                                          <p:attrName>style.visibility</p:attrName>
                                        </p:attrNameLst>
                                      </p:cBhvr>
                                      <p:to>
                                        <p:strVal val="visible"/>
                                      </p:to>
                                    </p:set>
                                    <p:animEffect transition="in" filter="box(in)">
                                      <p:cBhvr>
                                        <p:cTn id="7" dur="500"/>
                                        <p:tgtEl>
                                          <p:spTgt spid="1126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文本框 115713"/>
          <p:cNvSpPr txBox="1"/>
          <p:nvPr/>
        </p:nvSpPr>
        <p:spPr>
          <a:xfrm>
            <a:off x="1524000" y="44451"/>
            <a:ext cx="9144000" cy="6677025"/>
          </a:xfrm>
          <a:prstGeom prst="rect">
            <a:avLst/>
          </a:prstGeom>
          <a:noFill/>
          <a:ln w="9525">
            <a:noFill/>
          </a:ln>
        </p:spPr>
        <p:txBody>
          <a:bodyPr anchor="t">
            <a:spAutoFit/>
          </a:bodyPr>
          <a:lstStyle/>
          <a:p>
            <a:pPr fontAlgn="base">
              <a:spcBef>
                <a:spcPct val="0"/>
              </a:spcBef>
              <a:spcAft>
                <a:spcPct val="0"/>
              </a:spcAft>
            </a:pPr>
            <a:r>
              <a:rPr lang="zh-CN" altLang="en-US" sz="3600">
                <a:latin typeface="Arial" pitchFamily="34" charset="0"/>
                <a:ea typeface="宋体" pitchFamily="2" charset="-122"/>
              </a:rPr>
              <a:t>（</a:t>
            </a:r>
            <a:r>
              <a:rPr lang="en-US" altLang="zh-CN" sz="3600">
                <a:latin typeface="Arial" pitchFamily="34" charset="0"/>
                <a:ea typeface="宋体" pitchFamily="2" charset="-122"/>
              </a:rPr>
              <a:t>2014</a:t>
            </a:r>
            <a:r>
              <a:rPr lang="zh-CN" altLang="en-US" sz="3600">
                <a:latin typeface="Arial" pitchFamily="34" charset="0"/>
                <a:ea typeface="宋体" pitchFamily="2" charset="-122"/>
              </a:rPr>
              <a:t>台湾）桃花因颜色鲜艳美丽，故诗人常借以比喻美丽的女子。下列诗歌中的桃花，不具此喻意的选项是：</a:t>
            </a:r>
          </a:p>
          <a:p>
            <a:pPr fontAlgn="base">
              <a:spcBef>
                <a:spcPct val="0"/>
              </a:spcBef>
              <a:spcAft>
                <a:spcPct val="0"/>
              </a:spcAft>
            </a:pPr>
            <a:r>
              <a:rPr lang="en-US" altLang="zh-CN" sz="4000">
                <a:latin typeface="Arial" pitchFamily="34" charset="0"/>
                <a:ea typeface="宋体" pitchFamily="2" charset="-122"/>
              </a:rPr>
              <a:t>A.</a:t>
            </a:r>
            <a:r>
              <a:rPr lang="zh-CN" altLang="en-US" sz="4000">
                <a:latin typeface="Arial" pitchFamily="34" charset="0"/>
                <a:ea typeface="宋体" pitchFamily="2" charset="-122"/>
              </a:rPr>
              <a:t>一夜清风动扇愁，背时容色入新秋。</a:t>
            </a:r>
          </a:p>
          <a:p>
            <a:pPr fontAlgn="base">
              <a:spcBef>
                <a:spcPct val="0"/>
              </a:spcBef>
              <a:spcAft>
                <a:spcPct val="0"/>
              </a:spcAft>
            </a:pPr>
            <a:r>
              <a:rPr lang="zh-CN" altLang="en-US" sz="4000">
                <a:latin typeface="Arial" pitchFamily="34" charset="0"/>
                <a:ea typeface="宋体" pitchFamily="2" charset="-122"/>
              </a:rPr>
              <a:t>   桃花眼里汪汪泪，忍到更深枕上流</a:t>
            </a:r>
          </a:p>
          <a:p>
            <a:pPr fontAlgn="base">
              <a:spcBef>
                <a:spcPct val="0"/>
              </a:spcBef>
              <a:spcAft>
                <a:spcPct val="0"/>
              </a:spcAft>
            </a:pPr>
            <a:r>
              <a:rPr lang="en-US" altLang="zh-CN" sz="4000">
                <a:latin typeface="Arial" pitchFamily="34" charset="0"/>
                <a:ea typeface="宋体" pitchFamily="2" charset="-122"/>
              </a:rPr>
              <a:t>B.</a:t>
            </a:r>
            <a:r>
              <a:rPr lang="zh-CN" altLang="en-US" sz="4000">
                <a:latin typeface="Arial" pitchFamily="34" charset="0"/>
                <a:ea typeface="宋体" pitchFamily="2" charset="-122"/>
              </a:rPr>
              <a:t>每坐台前见玉容，今朝不与昨朝同。</a:t>
            </a:r>
          </a:p>
          <a:p>
            <a:pPr fontAlgn="base">
              <a:spcBef>
                <a:spcPct val="0"/>
              </a:spcBef>
              <a:spcAft>
                <a:spcPct val="0"/>
              </a:spcAft>
            </a:pPr>
            <a:r>
              <a:rPr lang="zh-CN" altLang="en-US" sz="4000">
                <a:latin typeface="Arial" pitchFamily="34" charset="0"/>
                <a:ea typeface="宋体" pitchFamily="2" charset="-122"/>
              </a:rPr>
              <a:t>   良人一夜出门宿，减却桃花一半红</a:t>
            </a:r>
          </a:p>
          <a:p>
            <a:pPr fontAlgn="base">
              <a:spcBef>
                <a:spcPct val="0"/>
              </a:spcBef>
              <a:spcAft>
                <a:spcPct val="0"/>
              </a:spcAft>
            </a:pPr>
            <a:r>
              <a:rPr lang="en-US" altLang="zh-CN" sz="4000">
                <a:latin typeface="Arial" pitchFamily="34" charset="0"/>
                <a:ea typeface="宋体" pitchFamily="2" charset="-122"/>
              </a:rPr>
              <a:t>C.</a:t>
            </a:r>
            <a:r>
              <a:rPr lang="zh-CN" altLang="en-US" sz="4000">
                <a:latin typeface="Arial" pitchFamily="34" charset="0"/>
                <a:ea typeface="宋体" pitchFamily="2" charset="-122"/>
              </a:rPr>
              <a:t>浅色桃花亚短墙，不因风送也闻香。</a:t>
            </a:r>
          </a:p>
          <a:p>
            <a:pPr fontAlgn="base">
              <a:spcBef>
                <a:spcPct val="0"/>
              </a:spcBef>
              <a:spcAft>
                <a:spcPct val="0"/>
              </a:spcAft>
            </a:pPr>
            <a:r>
              <a:rPr lang="zh-CN" altLang="en-US" sz="4000">
                <a:latin typeface="Arial" pitchFamily="34" charset="0"/>
                <a:ea typeface="宋体" pitchFamily="2" charset="-122"/>
              </a:rPr>
              <a:t>   凝情尽日君知否，还似红儿淡薄汝</a:t>
            </a:r>
          </a:p>
          <a:p>
            <a:pPr fontAlgn="base">
              <a:spcBef>
                <a:spcPct val="0"/>
              </a:spcBef>
              <a:spcAft>
                <a:spcPct val="0"/>
              </a:spcAft>
            </a:pPr>
            <a:r>
              <a:rPr lang="en-US" altLang="zh-CN" sz="4000">
                <a:latin typeface="Arial" pitchFamily="34" charset="0"/>
                <a:ea typeface="宋体" pitchFamily="2" charset="-122"/>
              </a:rPr>
              <a:t>D.</a:t>
            </a:r>
            <a:r>
              <a:rPr lang="zh-CN" altLang="en-US" sz="4000">
                <a:latin typeface="Arial" pitchFamily="34" charset="0"/>
                <a:ea typeface="宋体" pitchFamily="2" charset="-122"/>
              </a:rPr>
              <a:t>暮春三月日重三，春水桃花满禊潭。</a:t>
            </a:r>
          </a:p>
          <a:p>
            <a:pPr fontAlgn="base">
              <a:spcBef>
                <a:spcPct val="0"/>
              </a:spcBef>
              <a:spcAft>
                <a:spcPct val="0"/>
              </a:spcAft>
            </a:pPr>
            <a:r>
              <a:rPr lang="zh-CN" altLang="en-US" sz="4000">
                <a:latin typeface="Arial" pitchFamily="34" charset="0"/>
                <a:ea typeface="宋体" pitchFamily="2" charset="-122"/>
              </a:rPr>
              <a:t>    广乐逶迤天上下，仙舟摇衍镜中酣</a:t>
            </a:r>
          </a:p>
        </p:txBody>
      </p:sp>
      <p:sp>
        <p:nvSpPr>
          <p:cNvPr id="115715" name="文本框 115714"/>
          <p:cNvSpPr txBox="1"/>
          <p:nvPr/>
        </p:nvSpPr>
        <p:spPr>
          <a:xfrm>
            <a:off x="10117138" y="1052514"/>
            <a:ext cx="550862" cy="701675"/>
          </a:xfrm>
          <a:prstGeom prst="rect">
            <a:avLst/>
          </a:prstGeom>
          <a:noFill/>
          <a:ln w="9525">
            <a:noFill/>
          </a:ln>
        </p:spPr>
        <p:txBody>
          <a:bodyPr wrap="none" anchor="t">
            <a:spAutoFit/>
          </a:bodyPr>
          <a:lstStyle/>
          <a:p>
            <a:pPr fontAlgn="base">
              <a:spcBef>
                <a:spcPct val="0"/>
              </a:spcBef>
              <a:spcAft>
                <a:spcPct val="0"/>
              </a:spcAft>
            </a:pPr>
            <a:r>
              <a:rPr lang="en-US" altLang="zh-CN" sz="4000">
                <a:solidFill>
                  <a:srgbClr val="00FFFF"/>
                </a:solidFill>
                <a:latin typeface="Arial" pitchFamily="34" charset="0"/>
                <a:ea typeface="宋体" pitchFamily="2" charset="-122"/>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15715">
                                            <p:txEl>
                                              <p:pRg st="0" end="0"/>
                                            </p:txEl>
                                          </p:spTgt>
                                        </p:tgtEl>
                                        <p:attrNameLst>
                                          <p:attrName>style.visibility</p:attrName>
                                        </p:attrNameLst>
                                      </p:cBhvr>
                                      <p:to>
                                        <p:strVal val="visible"/>
                                      </p:to>
                                    </p:set>
                                    <p:animEffect transition="in" filter="box(in)">
                                      <p:cBhvr>
                                        <p:cTn id="7" dur="500"/>
                                        <p:tgtEl>
                                          <p:spTgt spid="1157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文本框 117761"/>
          <p:cNvSpPr txBox="1"/>
          <p:nvPr/>
        </p:nvSpPr>
        <p:spPr>
          <a:xfrm>
            <a:off x="1524000" y="44450"/>
            <a:ext cx="9144000" cy="6134100"/>
          </a:xfrm>
          <a:prstGeom prst="rect">
            <a:avLst/>
          </a:prstGeom>
          <a:noFill/>
          <a:ln w="9525">
            <a:noFill/>
          </a:ln>
        </p:spPr>
        <p:txBody>
          <a:bodyPr anchor="t">
            <a:spAutoFit/>
          </a:bodyPr>
          <a:lstStyle/>
          <a:p>
            <a:pPr fontAlgn="base">
              <a:spcBef>
                <a:spcPct val="0"/>
              </a:spcBef>
              <a:spcAft>
                <a:spcPct val="0"/>
              </a:spcAft>
            </a:pPr>
            <a:r>
              <a:rPr lang="zh-CN" altLang="en-US" sz="3600">
                <a:latin typeface="Arial" pitchFamily="34" charset="0"/>
                <a:ea typeface="宋体" pitchFamily="2" charset="-122"/>
              </a:rPr>
              <a:t>（</a:t>
            </a:r>
            <a:r>
              <a:rPr lang="en-US" altLang="zh-CN" sz="3600">
                <a:latin typeface="Arial" pitchFamily="34" charset="0"/>
                <a:ea typeface="宋体" pitchFamily="2" charset="-122"/>
              </a:rPr>
              <a:t>2014</a:t>
            </a:r>
            <a:r>
              <a:rPr lang="zh-CN" altLang="en-US" sz="3600">
                <a:latin typeface="Arial" pitchFamily="34" charset="0"/>
                <a:ea typeface="宋体" pitchFamily="2" charset="-122"/>
              </a:rPr>
              <a:t>台湾）阅读下文，选出最接近其意旨的选项：</a:t>
            </a:r>
          </a:p>
          <a:p>
            <a:pPr fontAlgn="base">
              <a:spcBef>
                <a:spcPct val="0"/>
              </a:spcBef>
              <a:spcAft>
                <a:spcPct val="0"/>
              </a:spcAft>
            </a:pPr>
            <a:r>
              <a:rPr lang="zh-CN" altLang="en-US" sz="3600">
                <a:latin typeface="Arial" pitchFamily="34" charset="0"/>
                <a:ea typeface="宋体" pitchFamily="2" charset="-122"/>
              </a:rPr>
              <a:t>       坚信一首诗的沉默比所有的扩音器加起来更清晰，比机枪的口才野炮的雄辩更持久。坚信文字的冰库能冷藏最烫的激情最新鲜的想象。时间，你带得走歌者带不走歌。（余光中</a:t>
            </a:r>
            <a:r>
              <a:rPr lang="en-US" altLang="zh-CN" sz="3600">
                <a:latin typeface="Arial" pitchFamily="34" charset="0"/>
                <a:ea typeface="宋体" pitchFamily="2" charset="-122"/>
              </a:rPr>
              <a:t>《</a:t>
            </a:r>
            <a:r>
              <a:rPr lang="zh-CN" altLang="en-US" sz="3600">
                <a:latin typeface="Arial" pitchFamily="34" charset="0"/>
                <a:ea typeface="宋体" pitchFamily="2" charset="-122"/>
              </a:rPr>
              <a:t>青青边愁</a:t>
            </a:r>
            <a:r>
              <a:rPr lang="en-US" altLang="zh-CN" sz="3600">
                <a:latin typeface="Arial" pitchFamily="34" charset="0"/>
                <a:ea typeface="宋体" pitchFamily="2" charset="-122"/>
              </a:rPr>
              <a:t>》</a:t>
            </a:r>
            <a:r>
              <a:rPr lang="zh-CN" altLang="en-US" sz="3600">
                <a:latin typeface="Arial" pitchFamily="34" charset="0"/>
                <a:ea typeface="宋体" pitchFamily="2" charset="-122"/>
              </a:rPr>
              <a:t>）</a:t>
            </a:r>
          </a:p>
          <a:p>
            <a:pPr fontAlgn="base">
              <a:spcBef>
                <a:spcPct val="0"/>
              </a:spcBef>
              <a:spcAft>
                <a:spcPct val="0"/>
              </a:spcAft>
            </a:pPr>
            <a:r>
              <a:rPr lang="zh-CN" altLang="en-US" sz="3600">
                <a:latin typeface="Arial" pitchFamily="34" charset="0"/>
                <a:ea typeface="宋体" pitchFamily="2" charset="-122"/>
              </a:rPr>
              <a:t>（</a:t>
            </a:r>
            <a:r>
              <a:rPr lang="en-US" altLang="zh-CN" sz="3600">
                <a:latin typeface="Arial" pitchFamily="34" charset="0"/>
                <a:ea typeface="宋体" pitchFamily="2" charset="-122"/>
              </a:rPr>
              <a:t>A</a:t>
            </a:r>
            <a:r>
              <a:rPr lang="zh-CN" altLang="en-US" sz="3600">
                <a:latin typeface="Arial" pitchFamily="34" charset="0"/>
                <a:ea typeface="宋体" pitchFamily="2" charset="-122"/>
              </a:rPr>
              <a:t>）笔落惊风雨，诗成泣鬼神</a:t>
            </a:r>
          </a:p>
          <a:p>
            <a:pPr fontAlgn="base">
              <a:spcBef>
                <a:spcPct val="0"/>
              </a:spcBef>
              <a:spcAft>
                <a:spcPct val="0"/>
              </a:spcAft>
            </a:pPr>
            <a:r>
              <a:rPr lang="zh-CN" altLang="en-US" sz="3600">
                <a:latin typeface="Arial" pitchFamily="34" charset="0"/>
                <a:ea typeface="宋体" pitchFamily="2" charset="-122"/>
              </a:rPr>
              <a:t>（</a:t>
            </a:r>
            <a:r>
              <a:rPr lang="en-US" altLang="zh-CN" sz="3600">
                <a:latin typeface="Arial" pitchFamily="34" charset="0"/>
                <a:ea typeface="宋体" pitchFamily="2" charset="-122"/>
              </a:rPr>
              <a:t>B</a:t>
            </a:r>
            <a:r>
              <a:rPr lang="zh-CN" altLang="en-US" sz="3600">
                <a:latin typeface="Arial" pitchFamily="34" charset="0"/>
                <a:ea typeface="宋体" pitchFamily="2" charset="-122"/>
              </a:rPr>
              <a:t>）不惜歌者苦，但伤知音稀</a:t>
            </a:r>
          </a:p>
          <a:p>
            <a:pPr fontAlgn="base">
              <a:spcBef>
                <a:spcPct val="0"/>
              </a:spcBef>
              <a:spcAft>
                <a:spcPct val="0"/>
              </a:spcAft>
            </a:pPr>
            <a:r>
              <a:rPr lang="zh-CN" altLang="en-US" sz="3600">
                <a:latin typeface="Arial" pitchFamily="34" charset="0"/>
                <a:ea typeface="宋体" pitchFamily="2" charset="-122"/>
              </a:rPr>
              <a:t>（</a:t>
            </a:r>
            <a:r>
              <a:rPr lang="en-US" altLang="zh-CN" sz="3600">
                <a:latin typeface="Arial" pitchFamily="34" charset="0"/>
                <a:ea typeface="宋体" pitchFamily="2" charset="-122"/>
              </a:rPr>
              <a:t>C</a:t>
            </a:r>
            <a:r>
              <a:rPr lang="zh-CN" altLang="en-US" sz="3600">
                <a:latin typeface="Arial" pitchFamily="34" charset="0"/>
                <a:ea typeface="宋体" pitchFamily="2" charset="-122"/>
              </a:rPr>
              <a:t>）屈平词赋悬日月，楚王台榭空山丘</a:t>
            </a:r>
          </a:p>
          <a:p>
            <a:pPr fontAlgn="base">
              <a:spcBef>
                <a:spcPct val="0"/>
              </a:spcBef>
              <a:spcAft>
                <a:spcPct val="0"/>
              </a:spcAft>
            </a:pPr>
            <a:r>
              <a:rPr lang="zh-CN" altLang="en-US" sz="3600">
                <a:latin typeface="Arial" pitchFamily="34" charset="0"/>
                <a:ea typeface="宋体" pitchFamily="2" charset="-122"/>
              </a:rPr>
              <a:t>（</a:t>
            </a:r>
            <a:r>
              <a:rPr lang="en-US" altLang="zh-CN" sz="3600">
                <a:latin typeface="Arial" pitchFamily="34" charset="0"/>
                <a:ea typeface="宋体" pitchFamily="2" charset="-122"/>
              </a:rPr>
              <a:t>D</a:t>
            </a:r>
            <a:r>
              <a:rPr lang="zh-CN" altLang="en-US" sz="3600">
                <a:latin typeface="Arial" pitchFamily="34" charset="0"/>
                <a:ea typeface="宋体" pitchFamily="2" charset="-122"/>
              </a:rPr>
              <a:t>）诗可以兴，可以观，可以群，可以怨</a:t>
            </a:r>
          </a:p>
        </p:txBody>
      </p:sp>
      <p:sp>
        <p:nvSpPr>
          <p:cNvPr id="117763" name="文本框 117762"/>
          <p:cNvSpPr txBox="1"/>
          <p:nvPr/>
        </p:nvSpPr>
        <p:spPr>
          <a:xfrm>
            <a:off x="8759826" y="6156326"/>
            <a:ext cx="550863" cy="701675"/>
          </a:xfrm>
          <a:prstGeom prst="rect">
            <a:avLst/>
          </a:prstGeom>
          <a:noFill/>
          <a:ln w="9525">
            <a:noFill/>
          </a:ln>
        </p:spPr>
        <p:txBody>
          <a:bodyPr wrap="none" anchor="t">
            <a:spAutoFit/>
          </a:bodyPr>
          <a:lstStyle/>
          <a:p>
            <a:pPr fontAlgn="base">
              <a:spcBef>
                <a:spcPct val="0"/>
              </a:spcBef>
              <a:spcAft>
                <a:spcPct val="0"/>
              </a:spcAft>
            </a:pPr>
            <a:r>
              <a:rPr lang="en-US" altLang="zh-CN" sz="4000">
                <a:solidFill>
                  <a:srgbClr val="00FFFF"/>
                </a:solidFill>
                <a:latin typeface="Arial" pitchFamily="34" charset="0"/>
                <a:ea typeface="宋体" pitchFamily="2" charset="-122"/>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Effect transition="in" filter="box(in)">
                                      <p:cBhvr>
                                        <p:cTn id="7" dur="500"/>
                                        <p:tgtEl>
                                          <p:spTgt spid="1177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文本框 140289"/>
          <p:cNvSpPr txBox="1"/>
          <p:nvPr/>
        </p:nvSpPr>
        <p:spPr>
          <a:xfrm>
            <a:off x="1774826" y="260350"/>
            <a:ext cx="8702675" cy="5016500"/>
          </a:xfrm>
          <a:prstGeom prst="rect">
            <a:avLst/>
          </a:prstGeom>
          <a:noFill/>
          <a:ln w="9525">
            <a:noFill/>
          </a:ln>
        </p:spPr>
        <p:txBody>
          <a:bodyPr anchor="t">
            <a:spAutoFit/>
          </a:bodyPr>
          <a:lstStyle/>
          <a:p>
            <a:pPr fontAlgn="base">
              <a:spcBef>
                <a:spcPct val="0"/>
              </a:spcBef>
              <a:spcAft>
                <a:spcPct val="0"/>
              </a:spcAft>
            </a:pPr>
            <a:r>
              <a:rPr lang="en-US" altLang="zh-CN" sz="4000">
                <a:solidFill>
                  <a:srgbClr val="FFFFFF"/>
                </a:solidFill>
                <a:latin typeface="楷体_GB2312" pitchFamily="49" charset="-122"/>
                <a:ea typeface="楷体_GB2312" pitchFamily="49" charset="-122"/>
              </a:rPr>
              <a:t>   </a:t>
            </a:r>
            <a:r>
              <a:rPr lang="en-US" altLang="zh-CN" sz="4000">
                <a:latin typeface="楷体_GB2312" pitchFamily="49" charset="-122"/>
                <a:ea typeface="楷体_GB2312" pitchFamily="49" charset="-122"/>
              </a:rPr>
              <a:t>“</a:t>
            </a:r>
            <a:r>
              <a:rPr lang="zh-CN" altLang="en-US" sz="4000">
                <a:latin typeface="楷体_GB2312" pitchFamily="49" charset="-122"/>
                <a:ea typeface="楷体_GB2312" pitchFamily="49" charset="-122"/>
              </a:rPr>
              <a:t>城中好高髻，四方高一尺；城中好广眉，四方且半额；城中好大袖，四方全匹帛”是一首汉代流行的歌谣，下列文句，与其意义最接近的是： </a:t>
            </a:r>
          </a:p>
          <a:p>
            <a:pPr fontAlgn="base">
              <a:spcBef>
                <a:spcPct val="0"/>
              </a:spcBef>
              <a:spcAft>
                <a:spcPct val="0"/>
              </a:spcAft>
            </a:pPr>
            <a:r>
              <a:rPr lang="zh-CN" altLang="en-US" sz="4000">
                <a:latin typeface="楷体_GB2312" pitchFamily="49" charset="-122"/>
                <a:ea typeface="楷体_GB2312" pitchFamily="49" charset="-122"/>
              </a:rPr>
              <a:t>（</a:t>
            </a:r>
            <a:r>
              <a:rPr lang="en-US" altLang="zh-CN" sz="4000">
                <a:latin typeface="楷体_GB2312" pitchFamily="49" charset="-122"/>
                <a:ea typeface="楷体_GB2312" pitchFamily="49" charset="-122"/>
              </a:rPr>
              <a:t>A</a:t>
            </a:r>
            <a:r>
              <a:rPr lang="zh-CN" altLang="en-US" sz="4000">
                <a:latin typeface="楷体_GB2312" pitchFamily="49" charset="-122"/>
                <a:ea typeface="楷体_GB2312" pitchFamily="49" charset="-122"/>
              </a:rPr>
              <a:t>）人弃我取，人取我予 </a:t>
            </a:r>
          </a:p>
          <a:p>
            <a:pPr fontAlgn="base">
              <a:spcBef>
                <a:spcPct val="0"/>
              </a:spcBef>
              <a:spcAft>
                <a:spcPct val="0"/>
              </a:spcAft>
            </a:pPr>
            <a:r>
              <a:rPr lang="zh-CN" altLang="en-US" sz="4000">
                <a:latin typeface="楷体_GB2312" pitchFamily="49" charset="-122"/>
                <a:ea typeface="楷体_GB2312" pitchFamily="49" charset="-122"/>
              </a:rPr>
              <a:t>（</a:t>
            </a:r>
            <a:r>
              <a:rPr lang="en-US" altLang="zh-CN" sz="4000">
                <a:latin typeface="楷体_GB2312" pitchFamily="49" charset="-122"/>
                <a:ea typeface="楷体_GB2312" pitchFamily="49" charset="-122"/>
              </a:rPr>
              <a:t>B</a:t>
            </a:r>
            <a:r>
              <a:rPr lang="zh-CN" altLang="en-US" sz="4000">
                <a:latin typeface="楷体_GB2312" pitchFamily="49" charset="-122"/>
                <a:ea typeface="楷体_GB2312" pitchFamily="49" charset="-122"/>
              </a:rPr>
              <a:t>）入乡问禁，入境随俗 </a:t>
            </a:r>
          </a:p>
          <a:p>
            <a:pPr fontAlgn="base">
              <a:spcBef>
                <a:spcPct val="0"/>
              </a:spcBef>
              <a:spcAft>
                <a:spcPct val="0"/>
              </a:spcAft>
            </a:pPr>
            <a:r>
              <a:rPr lang="zh-CN" altLang="en-US" sz="4000">
                <a:latin typeface="楷体_GB2312" pitchFamily="49" charset="-122"/>
                <a:ea typeface="楷体_GB2312" pitchFamily="49" charset="-122"/>
              </a:rPr>
              <a:t>（</a:t>
            </a:r>
            <a:r>
              <a:rPr lang="en-US" altLang="zh-CN" sz="4000">
                <a:latin typeface="楷体_GB2312" pitchFamily="49" charset="-122"/>
                <a:ea typeface="楷体_GB2312" pitchFamily="49" charset="-122"/>
              </a:rPr>
              <a:t>C</a:t>
            </a:r>
            <a:r>
              <a:rPr lang="zh-CN" altLang="en-US" sz="4000">
                <a:latin typeface="楷体_GB2312" pitchFamily="49" charset="-122"/>
                <a:ea typeface="楷体_GB2312" pitchFamily="49" charset="-122"/>
              </a:rPr>
              <a:t>）风行草偃，变本加厉 </a:t>
            </a:r>
          </a:p>
          <a:p>
            <a:pPr fontAlgn="base">
              <a:spcBef>
                <a:spcPct val="0"/>
              </a:spcBef>
              <a:spcAft>
                <a:spcPct val="0"/>
              </a:spcAft>
            </a:pPr>
            <a:r>
              <a:rPr lang="zh-CN" altLang="en-US" sz="4000">
                <a:latin typeface="楷体_GB2312" pitchFamily="49" charset="-122"/>
                <a:ea typeface="楷体_GB2312" pitchFamily="49" charset="-122"/>
              </a:rPr>
              <a:t>（</a:t>
            </a:r>
            <a:r>
              <a:rPr lang="en-US" altLang="zh-CN" sz="4000">
                <a:latin typeface="楷体_GB2312" pitchFamily="49" charset="-122"/>
                <a:ea typeface="楷体_GB2312" pitchFamily="49" charset="-122"/>
              </a:rPr>
              <a:t>D</a:t>
            </a:r>
            <a:r>
              <a:rPr lang="zh-CN" altLang="en-US" sz="4000">
                <a:latin typeface="楷体_GB2312" pitchFamily="49" charset="-122"/>
                <a:ea typeface="楷体_GB2312" pitchFamily="49" charset="-122"/>
              </a:rPr>
              <a:t>）追求时髦，风尚互异 </a:t>
            </a:r>
          </a:p>
        </p:txBody>
      </p:sp>
      <p:sp>
        <p:nvSpPr>
          <p:cNvPr id="140291" name="文本框 140290"/>
          <p:cNvSpPr txBox="1"/>
          <p:nvPr/>
        </p:nvSpPr>
        <p:spPr>
          <a:xfrm>
            <a:off x="9120188" y="4437064"/>
            <a:ext cx="550862" cy="701675"/>
          </a:xfrm>
          <a:prstGeom prst="rect">
            <a:avLst/>
          </a:prstGeom>
          <a:noFill/>
          <a:ln w="9525">
            <a:noFill/>
          </a:ln>
        </p:spPr>
        <p:txBody>
          <a:bodyPr wrap="none" anchor="t">
            <a:spAutoFit/>
          </a:bodyPr>
          <a:lstStyle/>
          <a:p>
            <a:pPr fontAlgn="base">
              <a:spcBef>
                <a:spcPct val="0"/>
              </a:spcBef>
              <a:spcAft>
                <a:spcPct val="0"/>
              </a:spcAft>
            </a:pPr>
            <a:r>
              <a:rPr lang="en-US" altLang="zh-CN" sz="4000">
                <a:latin typeface="Arial" pitchFamily="34" charset="0"/>
                <a:ea typeface="宋体" pitchFamily="2" charset="-122"/>
              </a:rPr>
              <a:t>C</a:t>
            </a:r>
          </a:p>
        </p:txBody>
      </p:sp>
      <p:sp>
        <p:nvSpPr>
          <p:cNvPr id="140292" name="圆角矩形标注 140291"/>
          <p:cNvSpPr/>
          <p:nvPr/>
        </p:nvSpPr>
        <p:spPr>
          <a:xfrm>
            <a:off x="4500564" y="260351"/>
            <a:ext cx="5267325" cy="3713163"/>
          </a:xfrm>
          <a:prstGeom prst="wedgeRoundRectCallout">
            <a:avLst>
              <a:gd name="adj1" fmla="val -45694"/>
              <a:gd name="adj2" fmla="val 59824"/>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zh-CN" altLang="en-US" sz="4800">
                <a:solidFill>
                  <a:srgbClr val="000000"/>
                </a:solidFill>
                <a:latin typeface="Arial" pitchFamily="34" charset="0"/>
                <a:ea typeface="宋体" pitchFamily="2" charset="-122"/>
              </a:rPr>
              <a:t>风一吹草就倒下。后遂以“风行草偃”等比喻道德文教能感化人。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0291"/>
                                        </p:tgtEl>
                                        <p:attrNameLst>
                                          <p:attrName>style.visibility</p:attrName>
                                        </p:attrNameLst>
                                      </p:cBhvr>
                                      <p:to>
                                        <p:strVal val="visible"/>
                                      </p:to>
                                    </p:set>
                                    <p:animEffect transition="in" filter="checkerboard(across)">
                                      <p:cBhvr>
                                        <p:cTn id="7" dur="500"/>
                                        <p:tgtEl>
                                          <p:spTgt spid="1402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140292"/>
                                        </p:tgtEl>
                                        <p:attrNameLst>
                                          <p:attrName>style.visibility</p:attrName>
                                        </p:attrNameLst>
                                      </p:cBhvr>
                                      <p:to>
                                        <p:strVal val="visible"/>
                                      </p:to>
                                    </p:set>
                                    <p:animEffect transition="in" filter="wedge">
                                      <p:cBhvr>
                                        <p:cTn id="12" dur="2000"/>
                                        <p:tgtEl>
                                          <p:spTgt spid="140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p:bldP spid="140292" grpId="1"/>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文本框 151553"/>
          <p:cNvSpPr txBox="1"/>
          <p:nvPr/>
        </p:nvSpPr>
        <p:spPr>
          <a:xfrm>
            <a:off x="1524000" y="44450"/>
            <a:ext cx="9144000" cy="6134100"/>
          </a:xfrm>
          <a:prstGeom prst="rect">
            <a:avLst/>
          </a:prstGeom>
          <a:noFill/>
          <a:ln w="9525">
            <a:noFill/>
          </a:ln>
        </p:spPr>
        <p:txBody>
          <a:bodyPr anchor="t">
            <a:spAutoFit/>
          </a:bodyPr>
          <a:lstStyle/>
          <a:p>
            <a:pPr fontAlgn="base">
              <a:spcBef>
                <a:spcPct val="0"/>
              </a:spcBef>
              <a:spcAft>
                <a:spcPct val="0"/>
              </a:spcAft>
            </a:pPr>
            <a:r>
              <a:rPr lang="zh-CN" altLang="en-US" sz="3600">
                <a:latin typeface="Arial" pitchFamily="34" charset="0"/>
                <a:ea typeface="宋体" pitchFamily="2" charset="-122"/>
              </a:rPr>
              <a:t>（</a:t>
            </a:r>
            <a:r>
              <a:rPr lang="en-US" altLang="zh-CN" sz="3600">
                <a:latin typeface="Arial" pitchFamily="34" charset="0"/>
                <a:ea typeface="宋体" pitchFamily="2" charset="-122"/>
              </a:rPr>
              <a:t>2014</a:t>
            </a:r>
            <a:r>
              <a:rPr lang="zh-CN" altLang="en-US" sz="3600">
                <a:latin typeface="Arial" pitchFamily="34" charset="0"/>
                <a:ea typeface="宋体" pitchFamily="2" charset="-122"/>
              </a:rPr>
              <a:t>台湾）唐代诗人特展的宣传广告牌有诗句如下，可作为此诗人特展解说标题的选项是：</a:t>
            </a:r>
          </a:p>
          <a:p>
            <a:pPr fontAlgn="base">
              <a:spcBef>
                <a:spcPct val="0"/>
              </a:spcBef>
              <a:spcAft>
                <a:spcPct val="0"/>
              </a:spcAft>
            </a:pPr>
            <a:r>
              <a:rPr lang="zh-CN" altLang="en-US" sz="3600">
                <a:latin typeface="Arial" pitchFamily="34" charset="0"/>
                <a:ea typeface="宋体" pitchFamily="2" charset="-122"/>
              </a:rPr>
              <a:t>       被廷争疏离君主／被战争逐出长安／蜀道这条玄宗仓皇出奔的路／你奔，就苦于上青天了／丽人行的低吟／悲陈陶的吶喊／哀江头的吞声／没感动任何当局／你的诗只有酒壶听懂</a:t>
            </a:r>
          </a:p>
          <a:p>
            <a:pPr fontAlgn="base">
              <a:spcBef>
                <a:spcPct val="0"/>
              </a:spcBef>
              <a:spcAft>
                <a:spcPct val="0"/>
              </a:spcAft>
            </a:pPr>
            <a:r>
              <a:rPr lang="zh-CN" altLang="en-US" sz="3600">
                <a:latin typeface="Arial" pitchFamily="34" charset="0"/>
                <a:ea typeface="宋体" pitchFamily="2" charset="-122"/>
              </a:rPr>
              <a:t>（</a:t>
            </a:r>
            <a:r>
              <a:rPr lang="en-US" altLang="zh-CN" sz="3600">
                <a:latin typeface="Arial" pitchFamily="34" charset="0"/>
                <a:ea typeface="宋体" pitchFamily="2" charset="-122"/>
              </a:rPr>
              <a:t>A</a:t>
            </a:r>
            <a:r>
              <a:rPr lang="zh-CN" altLang="en-US" sz="3600">
                <a:latin typeface="Arial" pitchFamily="34" charset="0"/>
                <a:ea typeface="宋体" pitchFamily="2" charset="-122"/>
              </a:rPr>
              <a:t>）流放夜郎            （</a:t>
            </a:r>
            <a:r>
              <a:rPr lang="en-US" altLang="zh-CN" sz="3600">
                <a:latin typeface="Arial" pitchFamily="34" charset="0"/>
                <a:ea typeface="宋体" pitchFamily="2" charset="-122"/>
              </a:rPr>
              <a:t>B</a:t>
            </a:r>
            <a:r>
              <a:rPr lang="zh-CN" altLang="en-US" sz="3600">
                <a:latin typeface="Arial" pitchFamily="34" charset="0"/>
                <a:ea typeface="宋体" pitchFamily="2" charset="-122"/>
              </a:rPr>
              <a:t>）天上谪仙人</a:t>
            </a:r>
          </a:p>
          <a:p>
            <a:pPr fontAlgn="base">
              <a:spcBef>
                <a:spcPct val="0"/>
              </a:spcBef>
              <a:spcAft>
                <a:spcPct val="0"/>
              </a:spcAft>
            </a:pPr>
            <a:r>
              <a:rPr lang="zh-CN" altLang="en-US" sz="3600">
                <a:latin typeface="Arial" pitchFamily="34" charset="0"/>
                <a:ea typeface="宋体" pitchFamily="2" charset="-122"/>
              </a:rPr>
              <a:t>（</a:t>
            </a:r>
            <a:r>
              <a:rPr lang="en-US" altLang="zh-CN" sz="3600">
                <a:latin typeface="Arial" pitchFamily="34" charset="0"/>
                <a:ea typeface="宋体" pitchFamily="2" charset="-122"/>
              </a:rPr>
              <a:t>C</a:t>
            </a:r>
            <a:r>
              <a:rPr lang="zh-CN" altLang="en-US" sz="3600">
                <a:latin typeface="Arial" pitchFamily="34" charset="0"/>
                <a:ea typeface="宋体" pitchFamily="2" charset="-122"/>
              </a:rPr>
              <a:t>）成都浣花草堂     （</a:t>
            </a:r>
            <a:r>
              <a:rPr lang="en-US" altLang="zh-CN" sz="3600">
                <a:latin typeface="Arial" pitchFamily="34" charset="0"/>
                <a:ea typeface="宋体" pitchFamily="2" charset="-122"/>
              </a:rPr>
              <a:t>D</a:t>
            </a:r>
            <a:r>
              <a:rPr lang="zh-CN" altLang="en-US" sz="3600">
                <a:latin typeface="Arial" pitchFamily="34" charset="0"/>
                <a:ea typeface="宋体" pitchFamily="2" charset="-122"/>
              </a:rPr>
              <a:t>）见证安史之乱</a:t>
            </a:r>
          </a:p>
          <a:p>
            <a:pPr fontAlgn="base">
              <a:spcBef>
                <a:spcPct val="0"/>
              </a:spcBef>
              <a:spcAft>
                <a:spcPct val="0"/>
              </a:spcAft>
            </a:pPr>
            <a:r>
              <a:rPr lang="zh-CN" altLang="en-US" sz="3600">
                <a:latin typeface="Arial" pitchFamily="34" charset="0"/>
                <a:ea typeface="宋体" pitchFamily="2" charset="-122"/>
              </a:rPr>
              <a:t>（</a:t>
            </a:r>
            <a:r>
              <a:rPr lang="en-US" altLang="zh-CN" sz="3600">
                <a:latin typeface="Arial" pitchFamily="34" charset="0"/>
                <a:ea typeface="宋体" pitchFamily="2" charset="-122"/>
              </a:rPr>
              <a:t>E</a:t>
            </a:r>
            <a:r>
              <a:rPr lang="zh-CN" altLang="en-US" sz="3600">
                <a:latin typeface="Arial" pitchFamily="34" charset="0"/>
                <a:ea typeface="宋体" pitchFamily="2" charset="-122"/>
              </a:rPr>
              <a:t>）继承新乐府运动</a:t>
            </a:r>
          </a:p>
        </p:txBody>
      </p:sp>
      <p:sp>
        <p:nvSpPr>
          <p:cNvPr id="151555" name="文本框 151554"/>
          <p:cNvSpPr txBox="1"/>
          <p:nvPr/>
        </p:nvSpPr>
        <p:spPr>
          <a:xfrm>
            <a:off x="8759826" y="6021389"/>
            <a:ext cx="917575" cy="701675"/>
          </a:xfrm>
          <a:prstGeom prst="rect">
            <a:avLst/>
          </a:prstGeom>
          <a:noFill/>
          <a:ln w="9525">
            <a:noFill/>
          </a:ln>
        </p:spPr>
        <p:txBody>
          <a:bodyPr wrap="none" anchor="t">
            <a:spAutoFit/>
          </a:bodyPr>
          <a:lstStyle/>
          <a:p>
            <a:pPr fontAlgn="base">
              <a:spcBef>
                <a:spcPct val="0"/>
              </a:spcBef>
              <a:spcAft>
                <a:spcPct val="0"/>
              </a:spcAft>
            </a:pPr>
            <a:r>
              <a:rPr lang="en-US" altLang="zh-CN" sz="4000">
                <a:solidFill>
                  <a:srgbClr val="00FFFF"/>
                </a:solidFill>
                <a:latin typeface="Arial" pitchFamily="34" charset="0"/>
                <a:ea typeface="宋体" pitchFamily="2" charset="-122"/>
              </a:rPr>
              <a:t>CD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51555">
                                            <p:txEl>
                                              <p:pRg st="0" end="0"/>
                                            </p:txEl>
                                          </p:spTgt>
                                        </p:tgtEl>
                                        <p:attrNameLst>
                                          <p:attrName>style.visibility</p:attrName>
                                        </p:attrNameLst>
                                      </p:cBhvr>
                                      <p:to>
                                        <p:strVal val="visible"/>
                                      </p:to>
                                    </p:set>
                                    <p:animEffect transition="in" filter="box(in)">
                                      <p:cBhvr>
                                        <p:cTn id="7" dur="500"/>
                                        <p:tgtEl>
                                          <p:spTgt spid="1515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文本框 155649"/>
          <p:cNvSpPr txBox="1"/>
          <p:nvPr/>
        </p:nvSpPr>
        <p:spPr>
          <a:xfrm>
            <a:off x="1524000" y="44451"/>
            <a:ext cx="9144000" cy="6862763"/>
          </a:xfrm>
          <a:prstGeom prst="rect">
            <a:avLst/>
          </a:prstGeom>
          <a:noFill/>
          <a:ln w="9525">
            <a:noFill/>
          </a:ln>
        </p:spPr>
        <p:txBody>
          <a:bodyPr anchor="t">
            <a:spAutoFit/>
          </a:bodyPr>
          <a:lstStyle/>
          <a:p>
            <a:pPr fontAlgn="base">
              <a:spcBef>
                <a:spcPct val="0"/>
              </a:spcBef>
              <a:spcAft>
                <a:spcPct val="0"/>
              </a:spcAft>
            </a:pPr>
            <a:r>
              <a:rPr lang="zh-CN" altLang="en-US" sz="3200">
                <a:latin typeface="Arial" pitchFamily="34" charset="0"/>
                <a:ea typeface="宋体" pitchFamily="2" charset="-122"/>
              </a:rPr>
              <a:t>（</a:t>
            </a:r>
            <a:r>
              <a:rPr lang="en-US" altLang="zh-CN" sz="3200">
                <a:latin typeface="Arial" pitchFamily="34" charset="0"/>
                <a:ea typeface="宋体" pitchFamily="2" charset="-122"/>
              </a:rPr>
              <a:t>2009</a:t>
            </a:r>
            <a:r>
              <a:rPr lang="zh-CN" altLang="en-US" sz="3200">
                <a:latin typeface="Arial" pitchFamily="34" charset="0"/>
                <a:ea typeface="宋体" pitchFamily="2" charset="-122"/>
              </a:rPr>
              <a:t>台湾）下列诗句均是文学史上名家诗篇的名句摘录，请仔细阅读，并选出叙述正确的选项：</a:t>
            </a:r>
          </a:p>
          <a:p>
            <a:pPr fontAlgn="base">
              <a:spcBef>
                <a:spcPct val="0"/>
              </a:spcBef>
              <a:spcAft>
                <a:spcPct val="0"/>
              </a:spcAft>
            </a:pPr>
            <a:r>
              <a:rPr lang="zh-CN" altLang="en-US" sz="3200">
                <a:latin typeface="Arial" pitchFamily="34" charset="0"/>
                <a:ea typeface="宋体" pitchFamily="2" charset="-122"/>
              </a:rPr>
              <a:t>甲、夕阳无限好，只是近黄昏</a:t>
            </a:r>
          </a:p>
          <a:p>
            <a:pPr fontAlgn="base">
              <a:spcBef>
                <a:spcPct val="0"/>
              </a:spcBef>
              <a:spcAft>
                <a:spcPct val="0"/>
              </a:spcAft>
            </a:pPr>
            <a:r>
              <a:rPr lang="zh-CN" altLang="en-US" sz="3200">
                <a:latin typeface="Arial" pitchFamily="34" charset="0"/>
                <a:ea typeface="宋体" pitchFamily="2" charset="-122"/>
              </a:rPr>
              <a:t>乙、感时花溅泪，恨别鸟惊心</a:t>
            </a:r>
          </a:p>
          <a:p>
            <a:pPr fontAlgn="base">
              <a:spcBef>
                <a:spcPct val="0"/>
              </a:spcBef>
              <a:spcAft>
                <a:spcPct val="0"/>
              </a:spcAft>
            </a:pPr>
            <a:r>
              <a:rPr lang="zh-CN" altLang="en-US" sz="3200">
                <a:latin typeface="Arial" pitchFamily="34" charset="0"/>
                <a:ea typeface="宋体" pitchFamily="2" charset="-122"/>
              </a:rPr>
              <a:t>丙、举杯邀明月，对影成三人</a:t>
            </a:r>
          </a:p>
          <a:p>
            <a:pPr fontAlgn="base">
              <a:spcBef>
                <a:spcPct val="0"/>
              </a:spcBef>
              <a:spcAft>
                <a:spcPct val="0"/>
              </a:spcAft>
            </a:pPr>
            <a:r>
              <a:rPr lang="zh-CN" altLang="en-US" sz="3200">
                <a:latin typeface="Arial" pitchFamily="34" charset="0"/>
                <a:ea typeface="宋体" pitchFamily="2" charset="-122"/>
              </a:rPr>
              <a:t>丁、花径不曾缘客扫，蓬门今始为君开</a:t>
            </a:r>
          </a:p>
          <a:p>
            <a:pPr fontAlgn="base">
              <a:spcBef>
                <a:spcPct val="0"/>
              </a:spcBef>
              <a:spcAft>
                <a:spcPct val="0"/>
              </a:spcAft>
            </a:pPr>
            <a:r>
              <a:rPr lang="zh-CN" altLang="en-US" sz="3200">
                <a:latin typeface="Arial" pitchFamily="34" charset="0"/>
                <a:ea typeface="宋体" pitchFamily="2" charset="-122"/>
              </a:rPr>
              <a:t>戊、问渠那得清如许，为有源头活水来</a:t>
            </a:r>
          </a:p>
          <a:p>
            <a:pPr fontAlgn="base">
              <a:spcBef>
                <a:spcPct val="0"/>
              </a:spcBef>
              <a:spcAft>
                <a:spcPct val="0"/>
              </a:spcAft>
            </a:pPr>
            <a:r>
              <a:rPr lang="zh-CN" altLang="en-US" sz="3200">
                <a:latin typeface="Arial" pitchFamily="34" charset="0"/>
                <a:ea typeface="宋体" pitchFamily="2" charset="-122"/>
              </a:rPr>
              <a:t>己、不识庐山真面目，只缘身在此山中</a:t>
            </a:r>
          </a:p>
          <a:p>
            <a:pPr fontAlgn="base">
              <a:spcBef>
                <a:spcPct val="0"/>
              </a:spcBef>
              <a:spcAft>
                <a:spcPct val="0"/>
              </a:spcAft>
            </a:pPr>
            <a:r>
              <a:rPr lang="zh-CN" altLang="en-US" sz="3200">
                <a:latin typeface="Arial" pitchFamily="34" charset="0"/>
                <a:ea typeface="宋体" pitchFamily="2" charset="-122"/>
              </a:rPr>
              <a:t>庚、白日放歌须纵酒，青春作伴好还乡</a:t>
            </a:r>
          </a:p>
          <a:p>
            <a:pPr fontAlgn="base">
              <a:spcBef>
                <a:spcPct val="0"/>
              </a:spcBef>
              <a:spcAft>
                <a:spcPct val="0"/>
              </a:spcAft>
            </a:pPr>
            <a:r>
              <a:rPr lang="zh-CN" altLang="en-US" sz="3200">
                <a:latin typeface="Arial" pitchFamily="34" charset="0"/>
                <a:ea typeface="宋体" pitchFamily="2" charset="-122"/>
              </a:rPr>
              <a:t>  </a:t>
            </a:r>
            <a:r>
              <a:rPr lang="en-US" altLang="zh-CN" sz="3200">
                <a:latin typeface="Arial" pitchFamily="34" charset="0"/>
                <a:ea typeface="宋体" pitchFamily="2" charset="-122"/>
              </a:rPr>
              <a:t>(A)</a:t>
            </a:r>
            <a:r>
              <a:rPr lang="zh-CN" altLang="en-US" sz="3200">
                <a:latin typeface="Arial" pitchFamily="34" charset="0"/>
                <a:ea typeface="宋体" pitchFamily="2" charset="-122"/>
              </a:rPr>
              <a:t>乙戊己都是宋诗 </a:t>
            </a:r>
          </a:p>
          <a:p>
            <a:pPr fontAlgn="base">
              <a:spcBef>
                <a:spcPct val="0"/>
              </a:spcBef>
              <a:spcAft>
                <a:spcPct val="0"/>
              </a:spcAft>
            </a:pPr>
            <a:r>
              <a:rPr lang="zh-CN" altLang="en-US" sz="3200">
                <a:latin typeface="Arial" pitchFamily="34" charset="0"/>
                <a:ea typeface="宋体" pitchFamily="2" charset="-122"/>
              </a:rPr>
              <a:t>  </a:t>
            </a:r>
            <a:r>
              <a:rPr lang="en-US" altLang="zh-CN" sz="3200">
                <a:latin typeface="Arial" pitchFamily="34" charset="0"/>
                <a:ea typeface="宋体" pitchFamily="2" charset="-122"/>
              </a:rPr>
              <a:t>(B)</a:t>
            </a:r>
            <a:r>
              <a:rPr lang="zh-CN" altLang="en-US" sz="3200">
                <a:latin typeface="Arial" pitchFamily="34" charset="0"/>
                <a:ea typeface="宋体" pitchFamily="2" charset="-122"/>
              </a:rPr>
              <a:t>甲戊己原诗皆为绝句</a:t>
            </a:r>
          </a:p>
          <a:p>
            <a:pPr fontAlgn="base">
              <a:spcBef>
                <a:spcPct val="0"/>
              </a:spcBef>
              <a:spcAft>
                <a:spcPct val="0"/>
              </a:spcAft>
            </a:pPr>
            <a:r>
              <a:rPr lang="zh-CN" altLang="en-US" sz="3200">
                <a:latin typeface="Arial" pitchFamily="34" charset="0"/>
                <a:ea typeface="宋体" pitchFamily="2" charset="-122"/>
              </a:rPr>
              <a:t>  </a:t>
            </a:r>
            <a:r>
              <a:rPr lang="en-US" altLang="zh-CN" sz="3200">
                <a:latin typeface="Arial" pitchFamily="34" charset="0"/>
                <a:ea typeface="宋体" pitchFamily="2" charset="-122"/>
              </a:rPr>
              <a:t>(C)</a:t>
            </a:r>
            <a:r>
              <a:rPr lang="zh-CN" altLang="en-US" sz="3200">
                <a:latin typeface="Arial" pitchFamily="34" charset="0"/>
                <a:ea typeface="宋体" pitchFamily="2" charset="-122"/>
              </a:rPr>
              <a:t>乙丁庚都是对仗的诗句</a:t>
            </a:r>
          </a:p>
          <a:p>
            <a:pPr fontAlgn="base">
              <a:spcBef>
                <a:spcPct val="0"/>
              </a:spcBef>
              <a:spcAft>
                <a:spcPct val="0"/>
              </a:spcAft>
            </a:pPr>
            <a:r>
              <a:rPr lang="zh-CN" altLang="en-US" sz="2800">
                <a:latin typeface="Arial" pitchFamily="34" charset="0"/>
                <a:ea typeface="宋体" pitchFamily="2" charset="-122"/>
              </a:rPr>
              <a:t>  </a:t>
            </a:r>
            <a:r>
              <a:rPr lang="en-US" altLang="zh-CN" sz="2800">
                <a:latin typeface="Arial" pitchFamily="34" charset="0"/>
                <a:ea typeface="宋体" pitchFamily="2" charset="-122"/>
              </a:rPr>
              <a:t>(D)</a:t>
            </a:r>
            <a:r>
              <a:rPr lang="zh-CN" altLang="en-US" sz="2800">
                <a:latin typeface="Arial" pitchFamily="34" charset="0"/>
                <a:ea typeface="宋体" pitchFamily="2" charset="-122"/>
              </a:rPr>
              <a:t>其中有三项是杜甫的名句</a:t>
            </a:r>
          </a:p>
          <a:p>
            <a:pPr fontAlgn="base">
              <a:spcBef>
                <a:spcPct val="0"/>
              </a:spcBef>
              <a:spcAft>
                <a:spcPct val="0"/>
              </a:spcAft>
            </a:pPr>
            <a:r>
              <a:rPr lang="zh-CN" altLang="en-US" sz="2800">
                <a:latin typeface="Arial" pitchFamily="34" charset="0"/>
                <a:ea typeface="宋体" pitchFamily="2" charset="-122"/>
              </a:rPr>
              <a:t>  </a:t>
            </a:r>
            <a:r>
              <a:rPr lang="en-US" altLang="zh-CN" sz="2800">
                <a:latin typeface="Arial" pitchFamily="34" charset="0"/>
                <a:ea typeface="宋体" pitchFamily="2" charset="-122"/>
              </a:rPr>
              <a:t>(E)</a:t>
            </a:r>
            <a:r>
              <a:rPr lang="zh-CN" altLang="en-US" sz="2800">
                <a:latin typeface="Arial" pitchFamily="34" charset="0"/>
                <a:ea typeface="宋体" pitchFamily="2" charset="-122"/>
              </a:rPr>
              <a:t>甲丙庚都是李白的作品</a:t>
            </a:r>
          </a:p>
        </p:txBody>
      </p:sp>
      <p:sp>
        <p:nvSpPr>
          <p:cNvPr id="155651" name="文本框 155650"/>
          <p:cNvSpPr txBox="1"/>
          <p:nvPr/>
        </p:nvSpPr>
        <p:spPr>
          <a:xfrm>
            <a:off x="8759825" y="6021389"/>
            <a:ext cx="1284288" cy="701675"/>
          </a:xfrm>
          <a:prstGeom prst="rect">
            <a:avLst/>
          </a:prstGeom>
          <a:noFill/>
          <a:ln w="9525">
            <a:noFill/>
          </a:ln>
        </p:spPr>
        <p:txBody>
          <a:bodyPr wrap="none" anchor="t">
            <a:spAutoFit/>
          </a:bodyPr>
          <a:lstStyle/>
          <a:p>
            <a:pPr fontAlgn="base">
              <a:spcBef>
                <a:spcPct val="0"/>
              </a:spcBef>
              <a:spcAft>
                <a:spcPct val="0"/>
              </a:spcAft>
            </a:pPr>
            <a:r>
              <a:rPr lang="en-US" altLang="zh-CN" sz="4000">
                <a:solidFill>
                  <a:srgbClr val="00FFFF"/>
                </a:solidFill>
                <a:latin typeface="Arial" pitchFamily="34" charset="0"/>
                <a:ea typeface="宋体" pitchFamily="2" charset="-122"/>
              </a:rPr>
              <a:t>BCD</a:t>
            </a:r>
          </a:p>
        </p:txBody>
      </p:sp>
      <p:pic>
        <p:nvPicPr>
          <p:cNvPr id="155653" name="New picture" hidden="1"/>
          <p:cNvPicPr/>
          <p:nvPr/>
        </p:nvPicPr>
        <p:blipFill>
          <a:blip r:embed="rId3"/>
          <a:stretch>
            <a:fillRect/>
          </a:stretch>
        </p:blipFill>
        <p:spPr>
          <a:xfrm>
            <a:off x="12522200" y="11506200"/>
            <a:ext cx="444500" cy="482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55651">
                                            <p:txEl>
                                              <p:pRg st="0" end="0"/>
                                            </p:txEl>
                                          </p:spTgt>
                                        </p:tgtEl>
                                        <p:attrNameLst>
                                          <p:attrName>style.visibility</p:attrName>
                                        </p:attrNameLst>
                                      </p:cBhvr>
                                      <p:to>
                                        <p:strVal val="visible"/>
                                      </p:to>
                                    </p:set>
                                    <p:animEffect transition="in" filter="box(in)">
                                      <p:cBhvr>
                                        <p:cTn id="7" dur="500"/>
                                        <p:tgtEl>
                                          <p:spTgt spid="1556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0881" y="3450925"/>
            <a:ext cx="11721005" cy="3046988"/>
          </a:xfrm>
          <a:prstGeom prst="rect">
            <a:avLst/>
          </a:prstGeom>
        </p:spPr>
        <p:txBody>
          <a:bodyPr wrap="square">
            <a:spAutoFit/>
          </a:bodyPr>
          <a:lstStyle/>
          <a:p>
            <a:pPr algn="just"/>
            <a:r>
              <a:rPr lang="en-US" altLang="zh-CN" sz="2400" b="1" smtClean="0">
                <a:latin typeface="华文楷体" panose="02010600040101010101" pitchFamily="2" charset="-122"/>
                <a:ea typeface="华文楷体" panose="02010600040101010101" pitchFamily="2" charset="-122"/>
              </a:rPr>
              <a:t>1.</a:t>
            </a:r>
            <a:r>
              <a:rPr lang="zh-CN" altLang="en-US" sz="2400" b="1" smtClean="0">
                <a:latin typeface="华文楷体" panose="02010600040101010101" pitchFamily="2" charset="-122"/>
                <a:ea typeface="华文楷体" panose="02010600040101010101" pitchFamily="2" charset="-122"/>
              </a:rPr>
              <a:t>下</a:t>
            </a:r>
            <a:r>
              <a:rPr lang="zh-CN" altLang="en-US" sz="2400" b="1">
                <a:latin typeface="华文楷体" panose="02010600040101010101" pitchFamily="2" charset="-122"/>
                <a:ea typeface="华文楷体" panose="02010600040101010101" pitchFamily="2" charset="-122"/>
              </a:rPr>
              <a:t>列对两首诗的理解，不正确的一项是（</a:t>
            </a:r>
            <a:r>
              <a:rPr lang="en-US" altLang="zh-CN" sz="2400" b="1">
                <a:latin typeface="华文楷体" panose="02010600040101010101" pitchFamily="2" charset="-122"/>
                <a:ea typeface="华文楷体" panose="02010600040101010101" pitchFamily="2" charset="-122"/>
              </a:rPr>
              <a:t>3</a:t>
            </a:r>
            <a:r>
              <a:rPr lang="zh-CN" altLang="en-US" sz="2400" b="1">
                <a:latin typeface="华文楷体" panose="02010600040101010101" pitchFamily="2" charset="-122"/>
                <a:ea typeface="华文楷体" panose="02010600040101010101" pitchFamily="2" charset="-122"/>
              </a:rPr>
              <a:t>分）</a:t>
            </a:r>
          </a:p>
          <a:p>
            <a:pPr algn="just"/>
            <a:r>
              <a:rPr lang="en-US" altLang="zh-CN" sz="2400" b="1" smtClean="0">
                <a:latin typeface="华文楷体" panose="02010600040101010101" pitchFamily="2" charset="-122"/>
                <a:ea typeface="华文楷体" panose="02010600040101010101" pitchFamily="2" charset="-122"/>
              </a:rPr>
              <a:t>C</a:t>
            </a:r>
            <a:r>
              <a:rPr lang="zh-CN" altLang="en-US" sz="2400" b="1">
                <a:latin typeface="华文楷体" panose="02010600040101010101" pitchFamily="2" charset="-122"/>
                <a:ea typeface="华文楷体" panose="02010600040101010101" pitchFamily="2" charset="-122"/>
              </a:rPr>
              <a:t>两首诗所题咏的墨梅图，不但描绘了梅花，还</a:t>
            </a:r>
            <a:r>
              <a:rPr lang="zh-CN" altLang="en-US" sz="2400" b="1">
                <a:solidFill>
                  <a:srgbClr val="FF0000"/>
                </a:solidFill>
                <a:latin typeface="华文楷体" panose="02010600040101010101" pitchFamily="2" charset="-122"/>
                <a:ea typeface="华文楷体" panose="02010600040101010101" pitchFamily="2" charset="-122"/>
              </a:rPr>
              <a:t>描绘了桃花、李花，对比鲜明</a:t>
            </a:r>
            <a:r>
              <a:rPr lang="zh-CN" altLang="en-US" sz="2400" b="1">
                <a:latin typeface="华文楷体" panose="02010600040101010101" pitchFamily="2" charset="-122"/>
                <a:ea typeface="华文楷体" panose="02010600040101010101" pitchFamily="2" charset="-122"/>
              </a:rPr>
              <a:t>。</a:t>
            </a:r>
          </a:p>
          <a:p>
            <a:pPr algn="just"/>
            <a:r>
              <a:rPr lang="en-US" altLang="zh-CN" sz="2400" b="1">
                <a:latin typeface="华文楷体" panose="02010600040101010101" pitchFamily="2" charset="-122"/>
                <a:ea typeface="华文楷体" panose="02010600040101010101" pitchFamily="2" charset="-122"/>
              </a:rPr>
              <a:t>D</a:t>
            </a:r>
            <a:r>
              <a:rPr lang="zh-CN" altLang="en-US" sz="2400" b="1">
                <a:latin typeface="华文楷体" panose="02010600040101010101" pitchFamily="2" charset="-122"/>
                <a:ea typeface="华文楷体" panose="02010600040101010101" pitchFamily="2" charset="-122"/>
              </a:rPr>
              <a:t>两首诗所题咏的墨梅图，</a:t>
            </a:r>
            <a:r>
              <a:rPr lang="zh-CN" altLang="en-US" sz="2400" b="1">
                <a:solidFill>
                  <a:schemeClr val="accent1">
                    <a:lumMod val="75000"/>
                  </a:schemeClr>
                </a:solidFill>
                <a:latin typeface="华文楷体" panose="02010600040101010101" pitchFamily="2" charset="-122"/>
                <a:ea typeface="华文楷体" panose="02010600040101010101" pitchFamily="2" charset="-122"/>
              </a:rPr>
              <a:t>没有描绘含章殿和九方皋</a:t>
            </a:r>
            <a:r>
              <a:rPr lang="zh-CN" altLang="en-US" sz="2400" b="1">
                <a:latin typeface="华文楷体" panose="02010600040101010101" pitchFamily="2" charset="-122"/>
                <a:ea typeface="华文楷体" panose="02010600040101010101" pitchFamily="2" charset="-122"/>
              </a:rPr>
              <a:t>，诗人提及二者是在用典。</a:t>
            </a:r>
          </a:p>
          <a:p>
            <a:pPr algn="just"/>
            <a:r>
              <a:rPr lang="en-US" altLang="zh-CN" sz="2400" b="1" smtClean="0">
                <a:latin typeface="华文楷体" panose="02010600040101010101" pitchFamily="2" charset="-122"/>
                <a:ea typeface="华文楷体" panose="02010600040101010101" pitchFamily="2" charset="-122"/>
              </a:rPr>
              <a:t>2.</a:t>
            </a:r>
            <a:r>
              <a:rPr lang="zh-CN" altLang="en-US" sz="2400" b="1" smtClean="0">
                <a:latin typeface="华文楷体" panose="02010600040101010101" pitchFamily="2" charset="-122"/>
                <a:ea typeface="华文楷体" panose="02010600040101010101" pitchFamily="2" charset="-122"/>
              </a:rPr>
              <a:t>题</a:t>
            </a:r>
            <a:r>
              <a:rPr lang="zh-CN" altLang="en-US" sz="2400" b="1">
                <a:latin typeface="华文楷体" panose="02010600040101010101" pitchFamily="2" charset="-122"/>
                <a:ea typeface="华文楷体" panose="02010600040101010101" pitchFamily="2" charset="-122"/>
              </a:rPr>
              <a:t>画诗往往包含“画外音”。下列分析，正确的一项是（</a:t>
            </a:r>
            <a:r>
              <a:rPr lang="en-US" altLang="zh-CN" sz="2400" b="1">
                <a:latin typeface="华文楷体" panose="02010600040101010101" pitchFamily="2" charset="-122"/>
                <a:ea typeface="华文楷体" panose="02010600040101010101" pitchFamily="2" charset="-122"/>
              </a:rPr>
              <a:t>3</a:t>
            </a:r>
            <a:r>
              <a:rPr lang="zh-CN" altLang="en-US" sz="2400" b="1">
                <a:latin typeface="华文楷体" panose="02010600040101010101" pitchFamily="2" charset="-122"/>
                <a:ea typeface="华文楷体" panose="02010600040101010101" pitchFamily="2" charset="-122"/>
              </a:rPr>
              <a:t>分）</a:t>
            </a:r>
          </a:p>
          <a:p>
            <a:pPr algn="just"/>
            <a:r>
              <a:rPr lang="en-US" altLang="zh-CN" sz="2400" b="1">
                <a:latin typeface="华文楷体" panose="02010600040101010101" pitchFamily="2" charset="-122"/>
                <a:ea typeface="华文楷体" panose="02010600040101010101" pitchFamily="2" charset="-122"/>
              </a:rPr>
              <a:t>A</a:t>
            </a:r>
            <a:r>
              <a:rPr lang="zh-CN" altLang="en-US" sz="2400" b="1">
                <a:latin typeface="华文楷体" panose="02010600040101010101" pitchFamily="2" charset="-122"/>
                <a:ea typeface="华文楷体" panose="02010600040101010101" pitchFamily="2" charset="-122"/>
              </a:rPr>
              <a:t>第一首反映了诗人</a:t>
            </a:r>
            <a:r>
              <a:rPr lang="zh-CN" altLang="en-US" sz="2400" b="1">
                <a:solidFill>
                  <a:schemeClr val="accent1">
                    <a:lumMod val="75000"/>
                  </a:schemeClr>
                </a:solidFill>
                <a:latin typeface="华文楷体" panose="02010600040101010101" pitchFamily="2" charset="-122"/>
                <a:ea typeface="华文楷体" panose="02010600040101010101" pitchFamily="2" charset="-122"/>
              </a:rPr>
              <a:t>爱好清姝、不喜浓艳</a:t>
            </a:r>
            <a:r>
              <a:rPr lang="zh-CN" altLang="en-US" sz="2400" b="1">
                <a:latin typeface="华文楷体" panose="02010600040101010101" pitchFamily="2" charset="-122"/>
                <a:ea typeface="华文楷体" panose="02010600040101010101" pitchFamily="2" charset="-122"/>
              </a:rPr>
              <a:t>的审美追求。</a:t>
            </a:r>
          </a:p>
          <a:p>
            <a:pPr algn="just"/>
            <a:r>
              <a:rPr lang="en-US" altLang="zh-CN" sz="2400" b="1">
                <a:latin typeface="华文楷体" panose="02010600040101010101" pitchFamily="2" charset="-122"/>
                <a:ea typeface="华文楷体" panose="02010600040101010101" pitchFamily="2" charset="-122"/>
              </a:rPr>
              <a:t>B</a:t>
            </a:r>
            <a:r>
              <a:rPr lang="zh-CN" altLang="en-US" sz="2400" b="1">
                <a:latin typeface="华文楷体" panose="02010600040101010101" pitchFamily="2" charset="-122"/>
                <a:ea typeface="华文楷体" panose="02010600040101010101" pitchFamily="2" charset="-122"/>
              </a:rPr>
              <a:t>第一首讽刺了现实生活中</a:t>
            </a:r>
            <a:r>
              <a:rPr lang="zh-CN" altLang="en-US" sz="2400" b="1">
                <a:solidFill>
                  <a:schemeClr val="accent1">
                    <a:lumMod val="50000"/>
                  </a:schemeClr>
                </a:solidFill>
                <a:latin typeface="华文楷体" panose="02010600040101010101" pitchFamily="2" charset="-122"/>
                <a:ea typeface="华文楷体" panose="02010600040101010101" pitchFamily="2" charset="-122"/>
              </a:rPr>
              <a:t>颠倒黑白</a:t>
            </a:r>
            <a:r>
              <a:rPr lang="zh-CN" altLang="en-US" sz="2400" b="1">
                <a:latin typeface="华文楷体" panose="02010600040101010101" pitchFamily="2" charset="-122"/>
                <a:ea typeface="华文楷体" panose="02010600040101010101" pitchFamily="2" charset="-122"/>
              </a:rPr>
              <a:t>、奴颜婢膝之人。</a:t>
            </a:r>
          </a:p>
          <a:p>
            <a:pPr algn="just"/>
            <a:r>
              <a:rPr lang="en-US" altLang="zh-CN" sz="2400" b="1">
                <a:latin typeface="华文楷体" panose="02010600040101010101" pitchFamily="2" charset="-122"/>
                <a:ea typeface="华文楷体" panose="02010600040101010101" pitchFamily="2" charset="-122"/>
              </a:rPr>
              <a:t>C</a:t>
            </a:r>
            <a:r>
              <a:rPr lang="zh-CN" altLang="en-US" sz="2400" b="1">
                <a:latin typeface="华文楷体" panose="02010600040101010101" pitchFamily="2" charset="-122"/>
                <a:ea typeface="华文楷体" panose="02010600040101010101" pitchFamily="2" charset="-122"/>
              </a:rPr>
              <a:t>第二首联想到古代公主的梅花妆，表现梅花的</a:t>
            </a:r>
            <a:r>
              <a:rPr lang="zh-CN" altLang="en-US" sz="2400" b="1">
                <a:solidFill>
                  <a:schemeClr val="accent1">
                    <a:lumMod val="50000"/>
                  </a:schemeClr>
                </a:solidFill>
                <a:latin typeface="华文楷体" panose="02010600040101010101" pitchFamily="2" charset="-122"/>
                <a:ea typeface="华文楷体" panose="02010600040101010101" pitchFamily="2" charset="-122"/>
              </a:rPr>
              <a:t>富贵气质</a:t>
            </a:r>
            <a:r>
              <a:rPr lang="zh-CN" altLang="en-US" sz="2400" b="1">
                <a:latin typeface="华文楷体" panose="02010600040101010101" pitchFamily="2" charset="-122"/>
                <a:ea typeface="华文楷体" panose="02010600040101010101" pitchFamily="2" charset="-122"/>
              </a:rPr>
              <a:t>。</a:t>
            </a:r>
          </a:p>
          <a:p>
            <a:pPr algn="just"/>
            <a:r>
              <a:rPr lang="en-US" altLang="zh-CN" sz="2400" b="1">
                <a:latin typeface="华文楷体" panose="02010600040101010101" pitchFamily="2" charset="-122"/>
                <a:ea typeface="华文楷体" panose="02010600040101010101" pitchFamily="2" charset="-122"/>
              </a:rPr>
              <a:t>D</a:t>
            </a:r>
            <a:r>
              <a:rPr lang="zh-CN" altLang="en-US" sz="2400" b="1">
                <a:latin typeface="华文楷体" panose="02010600040101010101" pitchFamily="2" charset="-122"/>
                <a:ea typeface="华文楷体" panose="02010600040101010101" pitchFamily="2" charset="-122"/>
              </a:rPr>
              <a:t>第二首比较</a:t>
            </a:r>
            <a:r>
              <a:rPr lang="zh-CN" altLang="en-US" sz="2400" b="1">
                <a:solidFill>
                  <a:srgbClr val="FF0000"/>
                </a:solidFill>
                <a:latin typeface="华文楷体" panose="02010600040101010101" pitchFamily="2" charset="-122"/>
                <a:ea typeface="华文楷体" panose="02010600040101010101" pitchFamily="2" charset="-122"/>
              </a:rPr>
              <a:t>画梅和相马的相似点，说明艺术来源于生活。</a:t>
            </a:r>
          </a:p>
        </p:txBody>
      </p:sp>
      <p:sp>
        <p:nvSpPr>
          <p:cNvPr id="3" name="矩形 2"/>
          <p:cNvSpPr/>
          <p:nvPr/>
        </p:nvSpPr>
        <p:spPr>
          <a:xfrm>
            <a:off x="5165187" y="868957"/>
            <a:ext cx="7205002" cy="1759712"/>
          </a:xfrm>
          <a:prstGeom prst="rect">
            <a:avLst/>
          </a:prstGeom>
        </p:spPr>
        <p:txBody>
          <a:bodyPr wrap="square">
            <a:spAutoFit/>
          </a:bodyPr>
          <a:lstStyle/>
          <a:p>
            <a:pPr lvl="2" fontAlgn="base">
              <a:lnSpc>
                <a:spcPct val="105000"/>
              </a:lnSpc>
              <a:spcBef>
                <a:spcPct val="0"/>
              </a:spcBef>
              <a:spcAft>
                <a:spcPct val="0"/>
              </a:spcAft>
            </a:pPr>
            <a:endParaRPr lang="zh-CN" altLang="en-US" sz="2000" b="1">
              <a:latin typeface="华文楷体" pitchFamily="2" charset="-122"/>
              <a:ea typeface="华文楷体" panose="02010600040101010101" pitchFamily="2" charset="-122"/>
            </a:endParaRPr>
          </a:p>
          <a:p>
            <a:pPr lvl="2" algn="ctr" fontAlgn="base">
              <a:lnSpc>
                <a:spcPct val="105000"/>
              </a:lnSpc>
              <a:spcBef>
                <a:spcPct val="0"/>
              </a:spcBef>
              <a:spcAft>
                <a:spcPct val="0"/>
              </a:spcAft>
            </a:pPr>
            <a:r>
              <a:rPr lang="zh-CN" altLang="en-US" sz="2800" b="1">
                <a:latin typeface="华文楷体" panose="02010600040101010101" pitchFamily="2" charset="-122"/>
                <a:ea typeface="华文楷体" panose="02010600040101010101" pitchFamily="2" charset="-122"/>
              </a:rPr>
              <a:t>其四</a:t>
            </a:r>
          </a:p>
          <a:p>
            <a:pPr lvl="2" algn="ctr" fontAlgn="base">
              <a:lnSpc>
                <a:spcPct val="105000"/>
              </a:lnSpc>
              <a:spcBef>
                <a:spcPct val="0"/>
              </a:spcBef>
              <a:spcAft>
                <a:spcPct val="0"/>
              </a:spcAft>
            </a:pPr>
            <a:r>
              <a:rPr lang="zh-CN" altLang="en-US" sz="2800" b="1" smtClean="0">
                <a:latin typeface="华文楷体" panose="02010600040101010101" pitchFamily="2" charset="-122"/>
                <a:ea typeface="华文楷体" panose="02010600040101010101" pitchFamily="2" charset="-122"/>
              </a:rPr>
              <a:t>含章檐</a:t>
            </a:r>
            <a:r>
              <a:rPr lang="zh-CN" altLang="en-US" sz="2800" b="1">
                <a:latin typeface="华文楷体" panose="02010600040101010101" pitchFamily="2" charset="-122"/>
                <a:ea typeface="华文楷体" panose="02010600040101010101" pitchFamily="2" charset="-122"/>
              </a:rPr>
              <a:t>下</a:t>
            </a:r>
            <a:r>
              <a:rPr lang="zh-CN" altLang="en-US" sz="2800" b="1">
                <a:solidFill>
                  <a:srgbClr val="0070C0"/>
                </a:solidFill>
                <a:latin typeface="华文楷体" panose="02010600040101010101" pitchFamily="2" charset="-122"/>
                <a:ea typeface="华文楷体" panose="02010600040101010101" pitchFamily="2" charset="-122"/>
              </a:rPr>
              <a:t>春风面</a:t>
            </a:r>
            <a:r>
              <a:rPr lang="zh-CN" altLang="en-US" sz="2800" b="1">
                <a:latin typeface="华文楷体" panose="02010600040101010101" pitchFamily="2" charset="-122"/>
                <a:ea typeface="华文楷体" panose="02010600040101010101" pitchFamily="2" charset="-122"/>
              </a:rPr>
              <a:t>，造化功成</a:t>
            </a:r>
            <a:r>
              <a:rPr lang="zh-CN" altLang="en-US" sz="2800" b="1">
                <a:solidFill>
                  <a:srgbClr val="0070C0"/>
                </a:solidFill>
                <a:latin typeface="华文楷体" panose="02010600040101010101" pitchFamily="2" charset="-122"/>
                <a:ea typeface="华文楷体" panose="02010600040101010101" pitchFamily="2" charset="-122"/>
              </a:rPr>
              <a:t>秋兔毫</a:t>
            </a:r>
            <a:r>
              <a:rPr lang="zh-CN" altLang="en-US" sz="2800" b="1">
                <a:latin typeface="华文楷体" panose="02010600040101010101" pitchFamily="2" charset="-122"/>
                <a:ea typeface="华文楷体" panose="02010600040101010101" pitchFamily="2" charset="-122"/>
              </a:rPr>
              <a:t>。</a:t>
            </a:r>
          </a:p>
          <a:p>
            <a:pPr lvl="2" algn="ctr" fontAlgn="base">
              <a:lnSpc>
                <a:spcPct val="105000"/>
              </a:lnSpc>
              <a:spcBef>
                <a:spcPct val="0"/>
              </a:spcBef>
              <a:spcAft>
                <a:spcPct val="0"/>
              </a:spcAft>
            </a:pPr>
            <a:r>
              <a:rPr lang="zh-CN" altLang="en-US" sz="2800" b="1">
                <a:latin typeface="华文楷体" panose="02010600040101010101" pitchFamily="2" charset="-122"/>
                <a:ea typeface="华文楷体" panose="02010600040101010101" pitchFamily="2" charset="-122"/>
              </a:rPr>
              <a:t>意足不求颜色似，前身相马九方</a:t>
            </a:r>
            <a:r>
              <a:rPr lang="zh-CN" altLang="en-US" sz="2800" b="1" smtClean="0">
                <a:latin typeface="华文楷体" panose="02010600040101010101" pitchFamily="2" charset="-122"/>
                <a:ea typeface="华文楷体" panose="02010600040101010101" pitchFamily="2" charset="-122"/>
              </a:rPr>
              <a:t>皋。</a:t>
            </a:r>
            <a:endParaRPr lang="zh-CN" altLang="en-US" sz="3200" b="1">
              <a:latin typeface="华文楷体" pitchFamily="2" charset="-122"/>
              <a:ea typeface="华文楷体" panose="02010600040101010101" pitchFamily="2" charset="-122"/>
            </a:endParaRPr>
          </a:p>
        </p:txBody>
      </p:sp>
      <p:sp>
        <p:nvSpPr>
          <p:cNvPr id="4" name="矩形 3"/>
          <p:cNvSpPr/>
          <p:nvPr/>
        </p:nvSpPr>
        <p:spPr>
          <a:xfrm>
            <a:off x="-703284" y="1275023"/>
            <a:ext cx="6546699" cy="1449628"/>
          </a:xfrm>
          <a:prstGeom prst="rect">
            <a:avLst/>
          </a:prstGeom>
        </p:spPr>
        <p:txBody>
          <a:bodyPr wrap="square">
            <a:spAutoFit/>
          </a:bodyPr>
          <a:lstStyle/>
          <a:p>
            <a:pPr lvl="2" algn="ctr" fontAlgn="base">
              <a:lnSpc>
                <a:spcPct val="105000"/>
              </a:lnSpc>
              <a:spcBef>
                <a:spcPct val="0"/>
              </a:spcBef>
              <a:spcAft>
                <a:spcPct val="0"/>
              </a:spcAft>
            </a:pPr>
            <a:r>
              <a:rPr lang="zh-CN" altLang="en-US" sz="2800" b="1" smtClean="0">
                <a:solidFill>
                  <a:srgbClr val="FF0000"/>
                </a:solidFill>
                <a:latin typeface="华文楷体" panose="02010600040101010101" pitchFamily="2" charset="-122"/>
                <a:ea typeface="华文楷体" panose="02010600040101010101" pitchFamily="2" charset="-122"/>
              </a:rPr>
              <a:t>其</a:t>
            </a:r>
            <a:r>
              <a:rPr lang="zh-CN" altLang="en-US" sz="2800" b="1">
                <a:solidFill>
                  <a:srgbClr val="FF0000"/>
                </a:solidFill>
                <a:latin typeface="华文楷体" panose="02010600040101010101" pitchFamily="2" charset="-122"/>
                <a:ea typeface="华文楷体" panose="02010600040101010101" pitchFamily="2" charset="-122"/>
              </a:rPr>
              <a:t>一</a:t>
            </a:r>
          </a:p>
          <a:p>
            <a:pPr lvl="2" algn="ctr" fontAlgn="base">
              <a:lnSpc>
                <a:spcPct val="105000"/>
              </a:lnSpc>
              <a:spcBef>
                <a:spcPct val="0"/>
              </a:spcBef>
              <a:spcAft>
                <a:spcPct val="0"/>
              </a:spcAft>
            </a:pPr>
            <a:r>
              <a:rPr lang="zh-CN" altLang="en-US" sz="2800" b="1">
                <a:solidFill>
                  <a:srgbClr val="FF0000"/>
                </a:solidFill>
                <a:latin typeface="华文楷体" panose="02010600040101010101" pitchFamily="2" charset="-122"/>
                <a:ea typeface="华文楷体" panose="02010600040101010101" pitchFamily="2" charset="-122"/>
              </a:rPr>
              <a:t>巧画无</a:t>
            </a:r>
            <a:r>
              <a:rPr lang="zh-CN" altLang="en-US" sz="2800" b="1" smtClean="0">
                <a:solidFill>
                  <a:srgbClr val="FF0000"/>
                </a:solidFill>
                <a:latin typeface="华文楷体" panose="02010600040101010101" pitchFamily="2" charset="-122"/>
                <a:ea typeface="华文楷体" panose="02010600040101010101" pitchFamily="2" charset="-122"/>
              </a:rPr>
              <a:t>盐丑</a:t>
            </a:r>
            <a:r>
              <a:rPr lang="zh-CN" altLang="en-US" sz="2800" b="1">
                <a:solidFill>
                  <a:srgbClr val="FF0000"/>
                </a:solidFill>
                <a:latin typeface="华文楷体" panose="02010600040101010101" pitchFamily="2" charset="-122"/>
                <a:ea typeface="华文楷体" panose="02010600040101010101" pitchFamily="2" charset="-122"/>
              </a:rPr>
              <a:t>不除，此花风韵更清姝。</a:t>
            </a:r>
          </a:p>
          <a:p>
            <a:pPr lvl="2" algn="ctr" fontAlgn="base">
              <a:lnSpc>
                <a:spcPct val="105000"/>
              </a:lnSpc>
              <a:spcBef>
                <a:spcPct val="0"/>
              </a:spcBef>
              <a:spcAft>
                <a:spcPct val="0"/>
              </a:spcAft>
            </a:pPr>
            <a:r>
              <a:rPr lang="zh-CN" altLang="en-US" sz="2800" b="1">
                <a:solidFill>
                  <a:srgbClr val="FF0000"/>
                </a:solidFill>
                <a:latin typeface="华文楷体" panose="02010600040101010101" pitchFamily="2" charset="-122"/>
                <a:ea typeface="华文楷体" panose="02010600040101010101" pitchFamily="2" charset="-122"/>
              </a:rPr>
              <a:t>从</a:t>
            </a:r>
            <a:r>
              <a:rPr lang="zh-CN" altLang="en-US" sz="2800" b="1" smtClean="0">
                <a:solidFill>
                  <a:srgbClr val="FF0000"/>
                </a:solidFill>
                <a:latin typeface="华文楷体" panose="02010600040101010101" pitchFamily="2" charset="-122"/>
                <a:ea typeface="华文楷体" panose="02010600040101010101" pitchFamily="2" charset="-122"/>
              </a:rPr>
              <a:t>教变</a:t>
            </a:r>
            <a:r>
              <a:rPr lang="zh-CN" altLang="en-US" sz="2800" b="1">
                <a:solidFill>
                  <a:srgbClr val="FF0000"/>
                </a:solidFill>
                <a:latin typeface="华文楷体" panose="02010600040101010101" pitchFamily="2" charset="-122"/>
                <a:ea typeface="华文楷体" panose="02010600040101010101" pitchFamily="2" charset="-122"/>
              </a:rPr>
              <a:t>白能为黑，桃李依然是仆奴。</a:t>
            </a:r>
            <a:endParaRPr lang="zh-CN" altLang="en-US" sz="2400">
              <a:solidFill>
                <a:srgbClr val="FF0000"/>
              </a:solidFill>
            </a:endParaRPr>
          </a:p>
        </p:txBody>
      </p:sp>
      <p:sp>
        <p:nvSpPr>
          <p:cNvPr id="5" name="文本框 40963"/>
          <p:cNvSpPr txBox="1">
            <a:spLocks noChangeArrowheads="1"/>
          </p:cNvSpPr>
          <p:nvPr/>
        </p:nvSpPr>
        <p:spPr bwMode="auto">
          <a:xfrm>
            <a:off x="100881" y="-48075"/>
            <a:ext cx="3275365" cy="769441"/>
          </a:xfrm>
          <a:prstGeom prst="rect">
            <a:avLst/>
          </a:prstGeom>
          <a:noFill/>
          <a:ln w="9525">
            <a:noFill/>
            <a:miter lim="800000"/>
          </a:ln>
        </p:spPr>
        <p:txBody>
          <a:bodyPr wrap="square">
            <a:spAutoFit/>
          </a:bodyPr>
          <a:lstStyle/>
          <a:p>
            <a:pPr fontAlgn="base">
              <a:spcBef>
                <a:spcPct val="0"/>
              </a:spcBef>
              <a:spcAft>
                <a:spcPct val="0"/>
              </a:spcAft>
            </a:pPr>
            <a:r>
              <a:rPr lang="zh-CN" altLang="en-US" sz="4400" b="1">
                <a:solidFill>
                  <a:schemeClr val="accent1">
                    <a:lumMod val="50000"/>
                  </a:schemeClr>
                </a:solidFill>
                <a:latin typeface="华文行楷" panose="02010800040101010101" pitchFamily="2" charset="-122"/>
                <a:ea typeface="华文行楷" panose="02010800040101010101" pitchFamily="2" charset="-122"/>
              </a:rPr>
              <a:t>作业讲评：</a:t>
            </a:r>
          </a:p>
        </p:txBody>
      </p:sp>
      <p:sp>
        <p:nvSpPr>
          <p:cNvPr id="6" name="矩形 5"/>
          <p:cNvSpPr/>
          <p:nvPr/>
        </p:nvSpPr>
        <p:spPr>
          <a:xfrm>
            <a:off x="2117187" y="435943"/>
            <a:ext cx="6096000" cy="984116"/>
          </a:xfrm>
          <a:prstGeom prst="rect">
            <a:avLst/>
          </a:prstGeom>
        </p:spPr>
        <p:txBody>
          <a:bodyPr>
            <a:spAutoFit/>
          </a:bodyPr>
          <a:lstStyle/>
          <a:p>
            <a:pPr lvl="2" algn="ctr" fontAlgn="base">
              <a:lnSpc>
                <a:spcPct val="105000"/>
              </a:lnSpc>
              <a:spcBef>
                <a:spcPct val="0"/>
              </a:spcBef>
              <a:spcAft>
                <a:spcPct val="0"/>
              </a:spcAft>
            </a:pPr>
            <a:r>
              <a:rPr lang="zh-CN" altLang="en-US" sz="2800" b="1">
                <a:solidFill>
                  <a:srgbClr val="FF0000"/>
                </a:solidFill>
                <a:latin typeface="华文楷体" panose="02010600040101010101" pitchFamily="2" charset="-122"/>
                <a:ea typeface="华文楷体" panose="02010600040101010101" pitchFamily="2" charset="-122"/>
              </a:rPr>
              <a:t>和张规臣水墨梅五绝</a:t>
            </a:r>
            <a:endParaRPr lang="en-US" altLang="zh-CN" sz="2800" b="1">
              <a:solidFill>
                <a:srgbClr val="FF0000"/>
              </a:solidFill>
              <a:latin typeface="华文楷体" pitchFamily="2" charset="-122"/>
              <a:ea typeface="华文楷体" panose="02010600040101010101" pitchFamily="2" charset="-122"/>
            </a:endParaRPr>
          </a:p>
          <a:p>
            <a:pPr lvl="2" algn="ctr" fontAlgn="base">
              <a:lnSpc>
                <a:spcPct val="105000"/>
              </a:lnSpc>
              <a:spcBef>
                <a:spcPct val="0"/>
              </a:spcBef>
              <a:spcAft>
                <a:spcPct val="0"/>
              </a:spcAft>
            </a:pPr>
            <a:r>
              <a:rPr lang="zh-CN" altLang="en-US" sz="2800" b="1">
                <a:solidFill>
                  <a:srgbClr val="FF0000"/>
                </a:solidFill>
                <a:latin typeface="华文楷体" panose="02010600040101010101" pitchFamily="2" charset="-122"/>
                <a:ea typeface="华文楷体" panose="02010600040101010101" pitchFamily="2" charset="-122"/>
              </a:rPr>
              <a:t>陈与义</a:t>
            </a:r>
          </a:p>
        </p:txBody>
      </p:sp>
      <p:sp>
        <p:nvSpPr>
          <p:cNvPr id="7" name="矩形 6"/>
          <p:cNvSpPr/>
          <p:nvPr/>
        </p:nvSpPr>
        <p:spPr>
          <a:xfrm>
            <a:off x="8189741" y="2885442"/>
            <a:ext cx="3296529" cy="1554272"/>
          </a:xfrm>
          <a:prstGeom prst="rect">
            <a:avLst/>
          </a:prstGeom>
          <a:solidFill>
            <a:srgbClr val="A5A5A5"/>
          </a:solidFill>
        </p:spPr>
        <p:txBody>
          <a:bodyPr wrap="square">
            <a:spAutoFit/>
          </a:bodyPr>
          <a:lstStyle/>
          <a:p>
            <a:pPr algn="just">
              <a:lnSpc>
                <a:spcPts val="1900"/>
              </a:lnSpc>
              <a:spcAft>
                <a:spcPct val="0"/>
              </a:spcAft>
            </a:pPr>
            <a:r>
              <a:rPr lang="zh-CN" altLang="zh-CN" b="1" kern="0">
                <a:solidFill>
                  <a:srgbClr val="FF0000"/>
                </a:solidFill>
                <a:latin typeface="楷体" panose="02010609060101010101" pitchFamily="49" charset="-122"/>
                <a:ea typeface="楷体" panose="02010609060101010101" pitchFamily="49" charset="-122"/>
                <a:cs typeface="Arial" pitchFamily="34" charset="0"/>
              </a:rPr>
              <a:t>把无盐画再美也除不去她本身的丑，而梅花在画家笔下更加清雅漂</a:t>
            </a:r>
            <a:r>
              <a:rPr lang="zh-CN" altLang="zh-CN" b="1" kern="0" smtClean="0">
                <a:solidFill>
                  <a:srgbClr val="FF0000"/>
                </a:solidFill>
                <a:latin typeface="楷体" panose="02010609060101010101" pitchFamily="49" charset="-122"/>
                <a:ea typeface="楷体" panose="02010609060101010101" pitchFamily="49" charset="-122"/>
                <a:cs typeface="Arial" pitchFamily="34" charset="0"/>
              </a:rPr>
              <a:t>亮</a:t>
            </a:r>
            <a:r>
              <a:rPr lang="zh-CN" altLang="en-US" b="1" kern="0" smtClean="0">
                <a:solidFill>
                  <a:srgbClr val="FF0000"/>
                </a:solidFill>
                <a:latin typeface="楷体" panose="02010609060101010101" pitchFamily="49" charset="-122"/>
                <a:ea typeface="楷体" panose="02010609060101010101" pitchFamily="49" charset="-122"/>
                <a:cs typeface="Arial" pitchFamily="34" charset="0"/>
              </a:rPr>
              <a:t>，</a:t>
            </a:r>
            <a:r>
              <a:rPr lang="zh-CN" altLang="zh-CN" b="1" kern="0" smtClean="0">
                <a:solidFill>
                  <a:srgbClr val="FF0000"/>
                </a:solidFill>
                <a:latin typeface="楷体" panose="02010609060101010101" pitchFamily="49" charset="-122"/>
                <a:ea typeface="楷体" panose="02010609060101010101" pitchFamily="49" charset="-122"/>
                <a:cs typeface="Arial" pitchFamily="34" charset="0"/>
              </a:rPr>
              <a:t>是</a:t>
            </a:r>
            <a:r>
              <a:rPr lang="zh-CN" altLang="zh-CN" b="1" kern="0">
                <a:solidFill>
                  <a:srgbClr val="FF0000"/>
                </a:solidFill>
                <a:latin typeface="楷体" panose="02010609060101010101" pitchFamily="49" charset="-122"/>
                <a:ea typeface="楷体" panose="02010609060101010101" pitchFamily="49" charset="-122"/>
                <a:cs typeface="Arial" pitchFamily="34" charset="0"/>
              </a:rPr>
              <a:t>它本身就有风韵。即使把自然中的白梅处理成墨梅，桃花、李花依旧只能对梅花俯首称臣。</a:t>
            </a:r>
            <a:endParaRPr lang="zh-CN" altLang="zh-CN" sz="1400" b="1" kern="100">
              <a:solidFill>
                <a:srgbClr val="FF0000"/>
              </a:solidFill>
              <a:latin typeface="楷体" pitchFamily="49" charset="-122"/>
              <a:ea typeface="楷体" pitchFamily="49" charset="-122"/>
              <a:cs typeface="Times New Roman" pitchFamily="18" charset="0"/>
            </a:endParaRPr>
          </a:p>
        </p:txBody>
      </p:sp>
      <p:sp>
        <p:nvSpPr>
          <p:cNvPr id="8" name="矩形 7"/>
          <p:cNvSpPr/>
          <p:nvPr/>
        </p:nvSpPr>
        <p:spPr>
          <a:xfrm>
            <a:off x="8099035" y="4659535"/>
            <a:ext cx="3568505" cy="2041585"/>
          </a:xfrm>
          <a:prstGeom prst="rect">
            <a:avLst/>
          </a:prstGeom>
          <a:solidFill>
            <a:srgbClr val="E6B875"/>
          </a:solidFill>
        </p:spPr>
        <p:txBody>
          <a:bodyPr wrap="square">
            <a:spAutoFit/>
          </a:bodyPr>
          <a:lstStyle/>
          <a:p>
            <a:pPr algn="just">
              <a:lnSpc>
                <a:spcPts val="1900"/>
              </a:lnSpc>
            </a:pPr>
            <a:r>
              <a:rPr lang="zh-CN" altLang="zh-CN" b="1" kern="0">
                <a:solidFill>
                  <a:schemeClr val="accent1">
                    <a:lumMod val="50000"/>
                  </a:schemeClr>
                </a:solidFill>
                <a:latin typeface="楷体" panose="02010609060101010101" pitchFamily="49" charset="-122"/>
                <a:ea typeface="楷体" panose="02010609060101010101" pitchFamily="49" charset="-122"/>
                <a:cs typeface="Arial" pitchFamily="34" charset="0"/>
              </a:rPr>
              <a:t>曾使含章殿下寿阳公主如春风样容颜更美丽的梅花，神奇地出现在画者笔下，简直巧夺天工。仔细分辨，画者画梅不追求颜色相似，却画出了梅花之神，那种神完气足，让人相信画者懂梅，爱梅，简直就是梅的知己与伯乐，像懂马、爱马的九方皋一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661182" y="1214897"/>
            <a:ext cx="11530818" cy="4154984"/>
          </a:xfrm>
          <a:prstGeom prst="rect">
            <a:avLst/>
          </a:prstGeom>
        </p:spPr>
        <p:txBody>
          <a:bodyPr wrap="square">
            <a:spAutoFit/>
          </a:bodyPr>
          <a:lstStyle/>
          <a:p>
            <a:pPr algn="ctr"/>
            <a:r>
              <a:rPr lang="zh-CN" altLang="en-US" sz="8800" b="1">
                <a:solidFill>
                  <a:srgbClr val="FF0000"/>
                </a:solidFill>
                <a:latin typeface="华文行楷" panose="02010800040101010101" pitchFamily="2" charset="-122"/>
                <a:ea typeface="华文行楷" panose="02010800040101010101" pitchFamily="2" charset="-122"/>
              </a:rPr>
              <a:t>古代诗歌鉴</a:t>
            </a:r>
            <a:r>
              <a:rPr lang="zh-CN" altLang="en-US" sz="8800" b="1" smtClean="0">
                <a:solidFill>
                  <a:srgbClr val="FF0000"/>
                </a:solidFill>
                <a:latin typeface="华文行楷" panose="02010800040101010101" pitchFamily="2" charset="-122"/>
                <a:ea typeface="华文行楷" panose="02010800040101010101" pitchFamily="2" charset="-122"/>
              </a:rPr>
              <a:t>赏</a:t>
            </a:r>
            <a:endParaRPr lang="en-US" altLang="zh-CN" sz="8800" b="1" smtClean="0">
              <a:solidFill>
                <a:srgbClr val="FF0000"/>
              </a:solidFill>
              <a:latin typeface="华文行楷" pitchFamily="2" charset="-122"/>
              <a:ea typeface="华文行楷" pitchFamily="2" charset="-122"/>
            </a:endParaRPr>
          </a:p>
          <a:p>
            <a:pPr algn="ctr"/>
            <a:r>
              <a:rPr lang="zh-CN" altLang="en-US" sz="8800" b="1" smtClean="0">
                <a:solidFill>
                  <a:srgbClr val="FF0000"/>
                </a:solidFill>
                <a:latin typeface="华文行楷" panose="02010800040101010101" pitchFamily="2" charset="-122"/>
                <a:ea typeface="华文行楷" panose="02010800040101010101" pitchFamily="2" charset="-122"/>
              </a:rPr>
              <a:t>之</a:t>
            </a:r>
            <a:endParaRPr lang="en-US" altLang="zh-CN" sz="8800" b="1" smtClean="0">
              <a:solidFill>
                <a:srgbClr val="FF0000"/>
              </a:solidFill>
              <a:latin typeface="华文行楷" panose="02010800040101010101" pitchFamily="2" charset="-122"/>
              <a:ea typeface="华文行楷" panose="02010800040101010101" pitchFamily="2" charset="-122"/>
            </a:endParaRPr>
          </a:p>
          <a:p>
            <a:pPr algn="ctr"/>
            <a:r>
              <a:rPr lang="zh-CN" altLang="en-US" sz="8800" b="1" smtClean="0">
                <a:solidFill>
                  <a:srgbClr val="FF0000"/>
                </a:solidFill>
                <a:latin typeface="华文行楷" panose="02010800040101010101" pitchFamily="2" charset="-122"/>
                <a:ea typeface="华文行楷" panose="02010800040101010101" pitchFamily="2" charset="-122"/>
              </a:rPr>
              <a:t>选</a:t>
            </a:r>
            <a:r>
              <a:rPr lang="zh-CN" altLang="en-US" sz="8800" b="1">
                <a:solidFill>
                  <a:srgbClr val="FF0000"/>
                </a:solidFill>
                <a:latin typeface="华文行楷" panose="02010800040101010101" pitchFamily="2" charset="-122"/>
                <a:ea typeface="华文行楷" panose="02010800040101010101" pitchFamily="2" charset="-122"/>
              </a:rPr>
              <a:t>择</a:t>
            </a:r>
            <a:r>
              <a:rPr lang="zh-CN" altLang="en-US" sz="8800" b="1" smtClean="0">
                <a:solidFill>
                  <a:srgbClr val="FF0000"/>
                </a:solidFill>
                <a:latin typeface="华文行楷" panose="02010800040101010101" pitchFamily="2" charset="-122"/>
                <a:ea typeface="华文行楷" panose="02010800040101010101" pitchFamily="2" charset="-122"/>
              </a:rPr>
              <a:t>题答题策略</a:t>
            </a:r>
            <a:endParaRPr lang="en-US" altLang="zh-CN" sz="8800" b="1">
              <a:solidFill>
                <a:srgbClr val="FF0000"/>
              </a:solidFill>
              <a:latin typeface="华文行楷" pitchFamily="2" charset="-122"/>
              <a:ea typeface="华文行楷" pitchFamily="2" charset="-122"/>
            </a:endParaRPr>
          </a:p>
        </p:txBody>
      </p:sp>
    </p:spTree>
  </p:cSld>
  <p:clrMapOvr>
    <a:masterClrMapping/>
  </p:clrMapOvr>
  <mc:AlternateContent>
    <mc:Choice xmlns:p14="http://schemas.microsoft.com/office/powerpoint/2010/main" Requires="p14">
      <p:transition p14:dur="100">
        <p:cut/>
      </p:transition>
    </mc:Choice>
    <mc:Fallback>
      <p:transition>
        <p:cut/>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121105" y="1716258"/>
            <a:ext cx="12074623" cy="3990836"/>
          </a:xfrm>
          <a:prstGeom prst="rect">
            <a:avLst/>
          </a:prstGeom>
          <a:noFill/>
        </p:spPr>
        <p:txBody>
          <a:bodyPr wrap="square" rtlCol="0">
            <a:spAutoFit/>
          </a:bodyPr>
          <a:lstStyle/>
          <a:p>
            <a:pPr indent="266700" eaLnBrk="0" fontAlgn="base" hangingPunct="0">
              <a:lnSpc>
                <a:spcPts val="3800"/>
              </a:lnSpc>
            </a:pPr>
            <a:r>
              <a:rPr lang="zh-CN" altLang="zh-CN"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1</a:t>
            </a:r>
            <a:r>
              <a:rPr lang="zh-CN" altLang="en-US" sz="2800">
                <a:solidFill>
                  <a:srgbClr val="FF0000"/>
                </a:solidFill>
                <a:latin typeface="楷体" panose="02010609060101010101" pitchFamily="49" charset="-122"/>
                <a:ea typeface="楷体" panose="02010609060101010101" pitchFamily="49" charset="-122"/>
                <a:cs typeface="Times New Roman" panose="02020603050405020304" pitchFamily="18" charset="0"/>
              </a:rPr>
              <a:t>）读懂诗歌，疏通</a:t>
            </a:r>
            <a:r>
              <a:rPr lang="zh-CN" altLang="en-US"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诗</a:t>
            </a:r>
            <a:r>
              <a:rPr lang="zh-CN"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意，把握、理解诗歌中的“景”和“情</a:t>
            </a:r>
            <a:r>
              <a:rPr lang="zh-CN" altLang="zh-CN"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800" smtClean="0">
              <a:solidFill>
                <a:srgbClr val="FF0000"/>
              </a:solidFill>
              <a:latin typeface="楷体" pitchFamily="49" charset="-122"/>
              <a:ea typeface="楷体" pitchFamily="49" charset="-122"/>
              <a:cs typeface="Times New Roman" pitchFamily="18" charset="0"/>
            </a:endParaRPr>
          </a:p>
          <a:p>
            <a:pPr indent="266700" eaLnBrk="0" fontAlgn="base" hangingPunct="0">
              <a:lnSpc>
                <a:spcPts val="3800"/>
              </a:lnSpc>
            </a:pPr>
            <a:r>
              <a:rPr lang="zh-CN" altLang="zh-CN"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2</a:t>
            </a:r>
            <a:r>
              <a:rPr lang="zh-CN" altLang="en-US"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800">
                <a:solidFill>
                  <a:srgbClr val="FF0000"/>
                </a:solidFill>
                <a:latin typeface="楷体" panose="02010609060101010101" pitchFamily="49" charset="-122"/>
                <a:ea typeface="楷体" panose="02010609060101010101" pitchFamily="49" charset="-122"/>
                <a:cs typeface="Times New Roman" panose="02020603050405020304" pitchFamily="18" charset="0"/>
              </a:rPr>
              <a:t>熟知</a:t>
            </a:r>
            <a:r>
              <a:rPr lang="zh-CN" altLang="en-US"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考</a:t>
            </a:r>
            <a:r>
              <a:rPr lang="zh-CN" altLang="en-US" sz="2800">
                <a:solidFill>
                  <a:srgbClr val="FF0000"/>
                </a:solidFill>
                <a:latin typeface="楷体" panose="02010609060101010101" pitchFamily="49" charset="-122"/>
                <a:ea typeface="楷体" panose="02010609060101010101" pitchFamily="49" charset="-122"/>
                <a:cs typeface="Times New Roman" panose="02020603050405020304" pitchFamily="18" charset="0"/>
              </a:rPr>
              <a:t>点</a:t>
            </a:r>
            <a:r>
              <a:rPr lang="en-US"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800" b="1" u="sng">
                <a:solidFill>
                  <a:schemeClr val="accent5">
                    <a:lumMod val="50000"/>
                  </a:schemeClr>
                </a:solidFill>
                <a:latin typeface="楷体" panose="02010609060101010101" pitchFamily="49" charset="-122"/>
                <a:ea typeface="楷体" panose="02010609060101010101" pitchFamily="49" charset="-122"/>
                <a:cs typeface="Times New Roman" panose="02020603050405020304" pitchFamily="18" charset="0"/>
              </a:rPr>
              <a:t>形象、语言、表达技巧、思想内容和观点态度</a:t>
            </a:r>
            <a:r>
              <a:rPr lang="en-US" altLang="zh-CN"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800">
              <a:latin typeface="楷体" pitchFamily="49" charset="-122"/>
              <a:ea typeface="楷体" pitchFamily="49" charset="-122"/>
            </a:endParaRPr>
          </a:p>
          <a:p>
            <a:pPr lvl="0" indent="266700" eaLnBrk="0" fontAlgn="base" hangingPunct="0">
              <a:lnSpc>
                <a:spcPts val="3800"/>
              </a:lnSpc>
            </a:pPr>
            <a:r>
              <a:rPr lang="zh-CN" altLang="en-US" sz="2800" smtClean="0">
                <a:solidFill>
                  <a:srgbClr val="FF0000"/>
                </a:solidFill>
                <a:latin typeface="楷体" panose="02010609060101010101" pitchFamily="49" charset="-122"/>
                <a:ea typeface="楷体" panose="02010609060101010101" pitchFamily="49" charset="-122"/>
              </a:rPr>
              <a:t>（</a:t>
            </a:r>
            <a:r>
              <a:rPr lang="en-US" altLang="zh-CN" sz="2800" smtClean="0">
                <a:solidFill>
                  <a:srgbClr val="FF0000"/>
                </a:solidFill>
                <a:latin typeface="楷体" panose="02010609060101010101" pitchFamily="49" charset="-122"/>
                <a:ea typeface="楷体" panose="02010609060101010101" pitchFamily="49" charset="-122"/>
              </a:rPr>
              <a:t>3</a:t>
            </a:r>
            <a:r>
              <a:rPr lang="zh-CN" altLang="en-US" sz="2800" smtClean="0">
                <a:solidFill>
                  <a:srgbClr val="FF0000"/>
                </a:solidFill>
                <a:latin typeface="楷体" panose="02010609060101010101" pitchFamily="49" charset="-122"/>
                <a:ea typeface="楷体" panose="02010609060101010101" pitchFamily="49" charset="-122"/>
              </a:rPr>
              <a:t>）三</a:t>
            </a:r>
            <a:r>
              <a:rPr lang="zh-CN" altLang="en-US" sz="2800">
                <a:solidFill>
                  <a:srgbClr val="FF0000"/>
                </a:solidFill>
                <a:latin typeface="楷体" panose="02010609060101010101" pitchFamily="49" charset="-122"/>
                <a:ea typeface="楷体" panose="02010609060101010101" pitchFamily="49" charset="-122"/>
              </a:rPr>
              <a:t>个关</a:t>
            </a:r>
            <a:r>
              <a:rPr lang="zh-CN" altLang="en-US" sz="2800" smtClean="0">
                <a:solidFill>
                  <a:srgbClr val="FF0000"/>
                </a:solidFill>
                <a:latin typeface="楷体" panose="02010609060101010101" pitchFamily="49" charset="-122"/>
                <a:ea typeface="楷体" panose="02010609060101010101" pitchFamily="49" charset="-122"/>
              </a:rPr>
              <a:t>注</a:t>
            </a:r>
            <a:endParaRPr lang="en-US" altLang="zh-CN" sz="2800" smtClean="0">
              <a:solidFill>
                <a:srgbClr val="FF0000"/>
              </a:solidFill>
              <a:latin typeface="楷体" pitchFamily="49" charset="-122"/>
              <a:ea typeface="楷体" pitchFamily="49" charset="-122"/>
            </a:endParaRPr>
          </a:p>
          <a:p>
            <a:pPr defTabSz="609600">
              <a:lnSpc>
                <a:spcPts val="3800"/>
              </a:lnSpc>
            </a:pPr>
            <a:r>
              <a:rPr lang="zh-CN" altLang="en-US" sz="2800" b="1" smtClean="0">
                <a:latin typeface="楷体" panose="02010609060101010101" pitchFamily="49" charset="-122"/>
                <a:ea typeface="楷体" panose="02010609060101010101" pitchFamily="49" charset="-122"/>
              </a:rPr>
              <a:t>     关</a:t>
            </a:r>
            <a:r>
              <a:rPr lang="zh-CN" altLang="en-US" sz="2800" b="1">
                <a:latin typeface="楷体" panose="02010609060101010101" pitchFamily="49" charset="-122"/>
                <a:ea typeface="楷体" panose="02010609060101010101" pitchFamily="49" charset="-122"/>
              </a:rPr>
              <a:t>注</a:t>
            </a:r>
            <a:r>
              <a:rPr lang="zh-CN" altLang="en-US" sz="2800" b="1" smtClean="0">
                <a:latin typeface="楷体" panose="02010609060101010101" pitchFamily="49" charset="-122"/>
                <a:ea typeface="楷体" panose="02010609060101010101" pitchFamily="49" charset="-122"/>
              </a:rPr>
              <a:t>术  语</a:t>
            </a:r>
            <a:r>
              <a:rPr lang="en-US" altLang="zh-CN" sz="2800"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技巧术语、情感术语、诗歌专门术语（如送别诗、</a:t>
            </a:r>
            <a:r>
              <a:rPr lang="zh-CN" altLang="en-US" b="1" smtClean="0">
                <a:latin typeface="楷体" panose="02010609060101010101" pitchFamily="49" charset="-122"/>
                <a:ea typeface="楷体" panose="02010609060101010101" pitchFamily="49" charset="-122"/>
              </a:rPr>
              <a:t>律诗</a:t>
            </a:r>
            <a:r>
              <a:rPr lang="zh-CN" altLang="en-US" b="1">
                <a:latin typeface="楷体" panose="02010609060101010101" pitchFamily="49" charset="-122"/>
                <a:ea typeface="楷体" panose="02010609060101010101" pitchFamily="49" charset="-122"/>
              </a:rPr>
              <a:t>等</a:t>
            </a:r>
            <a:r>
              <a:rPr lang="zh-CN" altLang="en-US" b="1" smtClean="0">
                <a:latin typeface="楷体" panose="02010609060101010101" pitchFamily="49" charset="-122"/>
                <a:ea typeface="楷体" panose="02010609060101010101" pitchFamily="49" charset="-122"/>
              </a:rPr>
              <a:t>）</a:t>
            </a:r>
            <a:endParaRPr lang="zh-CN" altLang="en-US" sz="2800" b="1">
              <a:latin typeface="楷体" pitchFamily="49" charset="-122"/>
              <a:ea typeface="楷体" pitchFamily="49" charset="-122"/>
            </a:endParaRPr>
          </a:p>
          <a:p>
            <a:pPr defTabSz="609600">
              <a:lnSpc>
                <a:spcPts val="3800"/>
              </a:lnSpc>
            </a:pPr>
            <a:r>
              <a:rPr lang="zh-CN" altLang="en-US" sz="2800" b="1" smtClean="0">
                <a:latin typeface="楷体" panose="02010609060101010101" pitchFamily="49" charset="-122"/>
                <a:ea typeface="楷体" panose="02010609060101010101" pitchFamily="49" charset="-122"/>
              </a:rPr>
              <a:t>     关</a:t>
            </a:r>
            <a:r>
              <a:rPr lang="zh-CN" altLang="en-US" sz="2800" b="1">
                <a:latin typeface="楷体" panose="02010609060101010101" pitchFamily="49" charset="-122"/>
                <a:ea typeface="楷体" panose="02010609060101010101" pitchFamily="49" charset="-122"/>
              </a:rPr>
              <a:t>注修饰词</a:t>
            </a:r>
            <a:r>
              <a:rPr lang="en-US" altLang="zh-CN" sz="2800"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对景物特点、人物特点等进行概括的形容词，对语言特色进行概括的修饰词</a:t>
            </a:r>
            <a:r>
              <a:rPr lang="zh-CN" altLang="en-US" b="1" smtClean="0">
                <a:latin typeface="楷体" panose="02010609060101010101" pitchFamily="49" charset="-122"/>
                <a:ea typeface="楷体" panose="02010609060101010101" pitchFamily="49" charset="-122"/>
              </a:rPr>
              <a:t>等</a:t>
            </a:r>
            <a:endParaRPr lang="en-US" altLang="zh-CN" sz="2800" b="1" smtClean="0">
              <a:latin typeface="楷体" pitchFamily="49" charset="-122"/>
              <a:ea typeface="楷体" pitchFamily="49" charset="-122"/>
            </a:endParaRPr>
          </a:p>
          <a:p>
            <a:pPr algn="ctr" defTabSz="609600">
              <a:lnSpc>
                <a:spcPts val="3800"/>
              </a:lnSpc>
            </a:pPr>
            <a:r>
              <a:rPr lang="zh-CN" altLang="en-US" sz="2800" b="1" smtClean="0">
                <a:latin typeface="楷体" panose="02010609060101010101" pitchFamily="49" charset="-122"/>
                <a:ea typeface="楷体" panose="02010609060101010101" pitchFamily="49" charset="-122"/>
              </a:rPr>
              <a:t>    关</a:t>
            </a:r>
            <a:r>
              <a:rPr lang="zh-CN" altLang="en-US" sz="2800" b="1">
                <a:latin typeface="楷体" panose="02010609060101010101" pitchFamily="49" charset="-122"/>
                <a:ea typeface="楷体" panose="02010609060101010101" pitchFamily="49" charset="-122"/>
              </a:rPr>
              <a:t>注命题语</a:t>
            </a:r>
            <a:r>
              <a:rPr lang="en-US" altLang="zh-CN" sz="28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如范围、程度词（只、都、全、一些），是非词（无、没有），关联词，</a:t>
            </a:r>
            <a:r>
              <a:rPr lang="zh-CN" altLang="en-US" sz="2000" b="1" smtClean="0">
                <a:latin typeface="楷体" panose="02010609060101010101" pitchFamily="49" charset="-122"/>
                <a:ea typeface="楷体" panose="02010609060101010101" pitchFamily="49" charset="-122"/>
              </a:rPr>
              <a:t>术  语</a:t>
            </a:r>
            <a:r>
              <a:rPr lang="zh-CN" altLang="en-US" sz="2000" b="1">
                <a:latin typeface="楷体" panose="02010609060101010101" pitchFamily="49" charset="-122"/>
                <a:ea typeface="楷体" panose="02010609060101010101" pitchFamily="49" charset="-122"/>
              </a:rPr>
              <a:t>连接词（和、或、还有等</a:t>
            </a:r>
            <a:r>
              <a:rPr lang="zh-CN" altLang="en-US" sz="2000" b="1" smtClean="0">
                <a:latin typeface="楷体" panose="02010609060101010101" pitchFamily="49" charset="-122"/>
                <a:ea typeface="楷体" panose="02010609060101010101" pitchFamily="49" charset="-122"/>
              </a:rPr>
              <a:t>）  </a:t>
            </a:r>
            <a:endParaRPr lang="en-US" altLang="zh-CN" sz="2000" b="1" smtClean="0">
              <a:latin typeface="楷体" pitchFamily="49" charset="-122"/>
              <a:ea typeface="楷体" pitchFamily="49" charset="-122"/>
            </a:endParaRPr>
          </a:p>
          <a:p>
            <a:pPr algn="ctr" defTabSz="609600">
              <a:lnSpc>
                <a:spcPts val="3800"/>
              </a:lnSpc>
            </a:pPr>
            <a:r>
              <a:rPr lang="zh-CN" altLang="en-US" sz="2000" b="1" smtClean="0">
                <a:latin typeface="楷体" panose="02010609060101010101" pitchFamily="49" charset="-122"/>
                <a:ea typeface="楷体" panose="02010609060101010101" pitchFamily="49" charset="-122"/>
              </a:rPr>
              <a:t>“表现出”“表达了”“描绘了”“营造了”“运用了”</a:t>
            </a:r>
            <a:endParaRPr lang="zh-CN" altLang="en-US" sz="1200" b="1">
              <a:latin typeface="楷体" pitchFamily="49" charset="-122"/>
              <a:ea typeface="楷体" pitchFamily="49" charset="-122"/>
            </a:endParaRPr>
          </a:p>
        </p:txBody>
      </p:sp>
      <p:pic>
        <p:nvPicPr>
          <p:cNvPr id="2052" name="Picture 4"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flipV="1">
            <a:off x="0" y="411481"/>
            <a:ext cx="9525" cy="45719"/>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9525" y="71066"/>
            <a:ext cx="3262432" cy="1015663"/>
          </a:xfrm>
          <a:prstGeom prst="rect">
            <a:avLst/>
          </a:prstGeom>
        </p:spPr>
        <p:txBody>
          <a:bodyPr wrap="none">
            <a:spAutoFit/>
          </a:bodyPr>
          <a:lstStyle/>
          <a:p>
            <a:pPr algn="ctr"/>
            <a:r>
              <a:rPr lang="zh-CN" altLang="zh-CN" sz="6000" b="1" smtClean="0">
                <a:solidFill>
                  <a:srgbClr val="FF0000"/>
                </a:solidFill>
                <a:latin typeface="华文行楷" panose="02010800040101010101" pitchFamily="2" charset="-122"/>
                <a:ea typeface="华文行楷" panose="02010800040101010101" pitchFamily="2" charset="-122"/>
              </a:rPr>
              <a:t>解</a:t>
            </a:r>
            <a:r>
              <a:rPr lang="zh-CN" altLang="zh-CN" sz="6000" b="1">
                <a:solidFill>
                  <a:srgbClr val="FF0000"/>
                </a:solidFill>
                <a:latin typeface="华文行楷" panose="02010800040101010101" pitchFamily="2" charset="-122"/>
                <a:ea typeface="华文行楷" panose="02010800040101010101" pitchFamily="2" charset="-122"/>
              </a:rPr>
              <a:t>题</a:t>
            </a:r>
            <a:r>
              <a:rPr lang="zh-CN" altLang="en-US" sz="6000" b="1">
                <a:solidFill>
                  <a:srgbClr val="FF0000"/>
                </a:solidFill>
                <a:latin typeface="华文行楷" panose="02010800040101010101" pitchFamily="2" charset="-122"/>
                <a:ea typeface="华文行楷" panose="02010800040101010101" pitchFamily="2" charset="-122"/>
              </a:rPr>
              <a:t>前提</a:t>
            </a:r>
            <a:endParaRPr lang="zh-CN" altLang="zh-CN" sz="6000" b="1">
              <a:solidFill>
                <a:srgbClr val="FF0000"/>
              </a:solidFill>
              <a:latin typeface="华文行楷" pitchFamily="2" charset="-122"/>
              <a:ea typeface="华文行楷" pitchFamily="2" charset="-122"/>
            </a:endParaRPr>
          </a:p>
        </p:txBody>
      </p:sp>
    </p:spTree>
  </p:cSld>
  <p:clrMapOvr>
    <a:masterClrMapping/>
  </p:clrMapOvr>
  <p:transition spd="slow">
    <p:push dir="u"/>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1028" name="Picture 4"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57200"/>
            <a:ext cx="9525" cy="9525"/>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78122" y="11896"/>
            <a:ext cx="9562233" cy="684803"/>
          </a:xfrm>
          <a:prstGeom prst="rect">
            <a:avLst/>
          </a:prstGeom>
        </p:spPr>
        <p:txBody>
          <a:bodyPr wrap="none">
            <a:spAutoFit/>
          </a:bodyPr>
          <a:lstStyle/>
          <a:p>
            <a:pPr lvl="0" algn="just">
              <a:lnSpc>
                <a:spcPct val="150000"/>
              </a:lnSpc>
              <a:spcAft>
                <a:spcPct val="0"/>
              </a:spcAft>
            </a:pP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设误点一</a:t>
            </a:r>
            <a:r>
              <a:rPr lang="zh-CN" altLang="zh-CN" sz="2800" b="1" smtClean="0">
                <a:solidFill>
                  <a:schemeClr val="accent5">
                    <a:lumMod val="50000"/>
                  </a:schemeClr>
                </a:solidFill>
                <a:latin typeface="启功字体简体" panose="03000509000000000000" pitchFamily="65" charset="-122"/>
                <a:ea typeface="启功字体简体" panose="03000509000000000000" pitchFamily="65" charset="-122"/>
              </a:rPr>
              <a:t>：</a:t>
            </a: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语言语风类错</a:t>
            </a:r>
            <a:r>
              <a:rPr lang="zh-CN" altLang="en-US" sz="2800" b="1" smtClean="0">
                <a:solidFill>
                  <a:schemeClr val="accent5">
                    <a:lumMod val="50000"/>
                  </a:schemeClr>
                </a:solidFill>
                <a:latin typeface="启功字体简体" panose="03000509000000000000" pitchFamily="65" charset="-122"/>
                <a:ea typeface="启功字体简体" panose="03000509000000000000" pitchFamily="65" charset="-122"/>
              </a:rPr>
              <a:t>误之</a:t>
            </a:r>
            <a:r>
              <a:rPr lang="zh-CN" altLang="zh-CN" sz="2800" b="1" smtClean="0">
                <a:solidFill>
                  <a:schemeClr val="accent5">
                    <a:lumMod val="50000"/>
                  </a:schemeClr>
                </a:solidFill>
                <a:latin typeface="启功字体简体" panose="03000509000000000000" pitchFamily="65" charset="-122"/>
                <a:ea typeface="启功字体简体" panose="03000509000000000000" pitchFamily="65" charset="-122"/>
              </a:rPr>
              <a:t>词</a:t>
            </a:r>
            <a:r>
              <a:rPr lang="zh-CN" altLang="zh-CN" sz="2800" b="1">
                <a:solidFill>
                  <a:schemeClr val="accent5">
                    <a:lumMod val="50000"/>
                  </a:schemeClr>
                </a:solidFill>
                <a:latin typeface="启功字体简体" panose="03000509000000000000" pitchFamily="65" charset="-122"/>
                <a:ea typeface="启功字体简体" panose="03000509000000000000" pitchFamily="65" charset="-122"/>
              </a:rPr>
              <a:t>句翻译不准，内容理解有误</a:t>
            </a:r>
          </a:p>
        </p:txBody>
      </p:sp>
      <p:sp>
        <p:nvSpPr>
          <p:cNvPr id="7" name="矩形 6"/>
          <p:cNvSpPr/>
          <p:nvPr/>
        </p:nvSpPr>
        <p:spPr>
          <a:xfrm>
            <a:off x="9525" y="3257014"/>
            <a:ext cx="12182475" cy="3600986"/>
          </a:xfrm>
          <a:prstGeom prst="rect">
            <a:avLst/>
          </a:prstGeom>
        </p:spPr>
        <p:txBody>
          <a:bodyPr wrap="square">
            <a:spAutoFit/>
          </a:bodyPr>
          <a:lstStyle/>
          <a:p>
            <a:pPr algn="just">
              <a:spcAft>
                <a:spcPct val="0"/>
              </a:spcAft>
            </a:pPr>
            <a:r>
              <a:rPr lang="en-US" altLang="zh-CN" sz="2000" b="1" kern="100" smtClean="0">
                <a:latin typeface="楷体" panose="02010609060101010101" pitchFamily="49" charset="-122"/>
                <a:ea typeface="楷体" panose="02010609060101010101" pitchFamily="49" charset="-122"/>
              </a:rPr>
              <a:t>1</a:t>
            </a:r>
            <a:r>
              <a:rPr lang="zh-CN" altLang="zh-CN" sz="2000" b="1" kern="100">
                <a:latin typeface="楷体" panose="02010609060101010101" pitchFamily="49" charset="-122"/>
                <a:ea typeface="楷体" panose="02010609060101010101" pitchFamily="49" charset="-122"/>
              </a:rPr>
              <a:t>．下面对这首诗歌思想内容与艺术特色的分析和鉴赏，不恰当的两项是（</a:t>
            </a:r>
            <a:r>
              <a:rPr lang="en-US" altLang="zh-CN" sz="2000" b="1" kern="100">
                <a:latin typeface="楷体" panose="02010609060101010101" pitchFamily="49" charset="-122"/>
                <a:ea typeface="楷体" panose="02010609060101010101" pitchFamily="49" charset="-122"/>
              </a:rPr>
              <a:t>    </a:t>
            </a:r>
            <a:r>
              <a:rPr lang="zh-CN" altLang="zh-CN" sz="2000" b="1" kern="100">
                <a:latin typeface="楷体" panose="02010609060101010101" pitchFamily="49" charset="-122"/>
                <a:ea typeface="楷体" panose="02010609060101010101" pitchFamily="49" charset="-122"/>
              </a:rPr>
              <a:t>）（</a:t>
            </a:r>
            <a:r>
              <a:rPr lang="en-US" altLang="zh-CN" sz="2000" b="1" kern="100">
                <a:latin typeface="楷体" panose="02010609060101010101" pitchFamily="49" charset="-122"/>
                <a:ea typeface="楷体" panose="02010609060101010101" pitchFamily="49" charset="-122"/>
              </a:rPr>
              <a:t>    </a:t>
            </a:r>
            <a:r>
              <a:rPr lang="zh-CN" altLang="zh-CN" sz="2000" b="1" kern="100">
                <a:latin typeface="楷体" panose="02010609060101010101" pitchFamily="49" charset="-122"/>
                <a:ea typeface="楷体" panose="02010609060101010101" pitchFamily="49" charset="-122"/>
              </a:rPr>
              <a:t>）</a:t>
            </a:r>
          </a:p>
          <a:p>
            <a:pPr algn="just">
              <a:spcAft>
                <a:spcPct val="0"/>
              </a:spcAft>
            </a:pPr>
            <a:r>
              <a:rPr lang="en-US" altLang="zh-CN" sz="2000" b="1" kern="100">
                <a:latin typeface="楷体" panose="02010609060101010101" pitchFamily="49" charset="-122"/>
                <a:ea typeface="楷体" panose="02010609060101010101" pitchFamily="49" charset="-122"/>
              </a:rPr>
              <a:t>A</a:t>
            </a:r>
            <a:r>
              <a:rPr lang="zh-CN" altLang="zh-CN" sz="2000" b="1" kern="100">
                <a:latin typeface="楷体" panose="02010609060101010101" pitchFamily="49" charset="-122"/>
                <a:ea typeface="楷体" panose="02010609060101010101" pitchFamily="49" charset="-122"/>
              </a:rPr>
              <a:t>．诗人行至西塞山这个东吴江防边塞，前望江水，历史往事等引起丰富的联想，但诗人并没有借西塞山势发盛衰荣辱的感叹。</a:t>
            </a:r>
          </a:p>
          <a:p>
            <a:pPr algn="just">
              <a:spcAft>
                <a:spcPct val="0"/>
              </a:spcAft>
            </a:pPr>
            <a:r>
              <a:rPr lang="en-US" altLang="zh-CN" sz="2000" b="1" kern="100">
                <a:latin typeface="楷体" panose="02010609060101010101" pitchFamily="49" charset="-122"/>
                <a:ea typeface="楷体" panose="02010609060101010101" pitchFamily="49" charset="-122"/>
              </a:rPr>
              <a:t>B</a:t>
            </a:r>
            <a:r>
              <a:rPr lang="zh-CN" altLang="zh-CN" sz="2000" b="1" kern="100">
                <a:latin typeface="楷体" panose="02010609060101010101" pitchFamily="49" charset="-122"/>
                <a:ea typeface="楷体" panose="02010609060101010101" pitchFamily="49" charset="-122"/>
              </a:rPr>
              <a:t>．颔联写诗人所见，前望是庐山，后看是斜月；</a:t>
            </a:r>
            <a:r>
              <a:rPr lang="zh-CN" altLang="zh-CN" sz="2000" b="1" kern="100">
                <a:solidFill>
                  <a:srgbClr val="FF0000"/>
                </a:solidFill>
                <a:latin typeface="楷体" panose="02010609060101010101" pitchFamily="49" charset="-122"/>
                <a:ea typeface="楷体" panose="02010609060101010101" pitchFamily="49" charset="-122"/>
              </a:rPr>
              <a:t>“渐映”写月光逐渐明亮</a:t>
            </a:r>
            <a:r>
              <a:rPr lang="zh-CN" altLang="zh-CN" sz="2000" b="1" kern="100">
                <a:latin typeface="楷体" panose="02010609060101010101" pitchFamily="49" charset="-122"/>
                <a:ea typeface="楷体" panose="02010609060101010101" pitchFamily="49" charset="-122"/>
              </a:rPr>
              <a:t>，“斜生”巧妙的写时间的推移、位差的变化。</a:t>
            </a:r>
          </a:p>
          <a:p>
            <a:pPr algn="just">
              <a:spcAft>
                <a:spcPct val="0"/>
              </a:spcAft>
            </a:pPr>
            <a:r>
              <a:rPr lang="en-US" altLang="zh-CN" sz="2000" b="1" kern="100">
                <a:latin typeface="楷体" panose="02010609060101010101" pitchFamily="49" charset="-122"/>
                <a:ea typeface="楷体" panose="02010609060101010101" pitchFamily="49" charset="-122"/>
              </a:rPr>
              <a:t>C</a:t>
            </a:r>
            <a:r>
              <a:rPr lang="zh-CN" altLang="zh-CN" sz="2000" b="1" kern="100">
                <a:latin typeface="楷体" panose="02010609060101010101" pitchFamily="49" charset="-122"/>
                <a:ea typeface="楷体" panose="02010609060101010101" pitchFamily="49" charset="-122"/>
              </a:rPr>
              <a:t>．颈</a:t>
            </a:r>
            <a:r>
              <a:rPr lang="zh-CN" altLang="zh-CN" sz="2000" b="1" kern="100" smtClean="0">
                <a:latin typeface="楷体" panose="02010609060101010101" pitchFamily="49" charset="-122"/>
                <a:ea typeface="楷体" panose="02010609060101010101" pitchFamily="49" charset="-122"/>
              </a:rPr>
              <a:t>联</a:t>
            </a:r>
            <a:r>
              <a:rPr lang="zh-CN" altLang="en-US" sz="2000" b="1" kern="100" smtClean="0">
                <a:solidFill>
                  <a:srgbClr val="FF0000"/>
                </a:solidFill>
                <a:latin typeface="楷体" panose="02010609060101010101" pitchFamily="49" charset="-122"/>
                <a:ea typeface="楷体" panose="02010609060101010101" pitchFamily="49" charset="-122"/>
              </a:rPr>
              <a:t>化虚为实</a:t>
            </a:r>
            <a:r>
              <a:rPr lang="zh-CN" altLang="zh-CN" sz="2000" b="1" kern="100" smtClean="0">
                <a:latin typeface="楷体" panose="02010609060101010101" pitchFamily="49" charset="-122"/>
                <a:ea typeface="楷体" panose="02010609060101010101" pitchFamily="49" charset="-122"/>
              </a:rPr>
              <a:t>，</a:t>
            </a:r>
            <a:r>
              <a:rPr lang="zh-CN" altLang="zh-CN" sz="2000" b="1" kern="100">
                <a:latin typeface="楷体" panose="02010609060101010101" pitchFamily="49" charset="-122"/>
                <a:ea typeface="楷体" panose="02010609060101010101" pitchFamily="49" charset="-122"/>
              </a:rPr>
              <a:t>把西塞山一带异时生长成熟的植物作艺术的归纳，使得描绘的景物更加富有艺术魅力和生活情趣。</a:t>
            </a:r>
          </a:p>
          <a:p>
            <a:pPr algn="just">
              <a:spcAft>
                <a:spcPct val="0"/>
              </a:spcAft>
            </a:pPr>
            <a:r>
              <a:rPr lang="en-US" altLang="zh-CN" sz="2000" b="1" kern="100">
                <a:latin typeface="楷体" panose="02010609060101010101" pitchFamily="49" charset="-122"/>
                <a:ea typeface="楷体" panose="02010609060101010101" pitchFamily="49" charset="-122"/>
              </a:rPr>
              <a:t>D</a:t>
            </a:r>
            <a:r>
              <a:rPr lang="zh-CN" altLang="zh-CN" sz="2000" b="1" kern="100">
                <a:latin typeface="楷体" panose="02010609060101010101" pitchFamily="49" charset="-122"/>
                <a:ea typeface="楷体" panose="02010609060101010101" pitchFamily="49" charset="-122"/>
              </a:rPr>
              <a:t>．尾联，表现了诗人对西塞山的爱恋，他把芦花化作宁静恬适的生活伴侣，期望有一天独棹扁舟而来，依傍芦荻结庵而居</a:t>
            </a:r>
            <a:r>
              <a:rPr lang="zh-CN" altLang="zh-CN" sz="2000" b="1" kern="100" smtClean="0">
                <a:latin typeface="楷体" panose="02010609060101010101" pitchFamily="49" charset="-122"/>
                <a:ea typeface="楷体" panose="02010609060101010101" pitchFamily="49" charset="-122"/>
              </a:rPr>
              <a:t>。</a:t>
            </a:r>
            <a:endParaRPr lang="en-US" altLang="zh-CN" sz="2000" b="1" kern="100" smtClean="0">
              <a:latin typeface="楷体" pitchFamily="49" charset="-122"/>
              <a:ea typeface="楷体" pitchFamily="49" charset="-122"/>
            </a:endParaRPr>
          </a:p>
          <a:p>
            <a:pPr algn="just">
              <a:spcAft>
                <a:spcPct val="0"/>
              </a:spcAft>
            </a:pPr>
            <a:r>
              <a:rPr lang="en-US" altLang="zh-CN" sz="2000" b="1" kern="100" smtClean="0">
                <a:latin typeface="楷体" panose="02010609060101010101" pitchFamily="49" charset="-122"/>
                <a:ea typeface="楷体" panose="02010609060101010101" pitchFamily="49" charset="-122"/>
              </a:rPr>
              <a:t>E</a:t>
            </a:r>
            <a:r>
              <a:rPr lang="zh-CN" altLang="zh-CN" sz="2000" b="1" kern="100">
                <a:latin typeface="楷体" panose="02010609060101010101" pitchFamily="49" charset="-122"/>
                <a:ea typeface="楷体" panose="02010609060101010101" pitchFamily="49" charset="-122"/>
              </a:rPr>
              <a:t>．这首诗写诗人舟行至西塞山下时所见所感，前两联暗示诗人的行迹，第三联写出对此地烹紫薇、摘黄柑的乡间生活的赞美</a:t>
            </a:r>
            <a:r>
              <a:rPr lang="zh-CN" altLang="zh-CN" sz="2800" b="1" kern="100">
                <a:latin typeface="楷体" panose="02010609060101010101" pitchFamily="49" charset="-122"/>
                <a:ea typeface="楷体" panose="02010609060101010101" pitchFamily="49" charset="-122"/>
              </a:rPr>
              <a:t>。</a:t>
            </a:r>
          </a:p>
        </p:txBody>
      </p:sp>
      <p:sp>
        <p:nvSpPr>
          <p:cNvPr id="2" name="矩形 1"/>
          <p:cNvSpPr/>
          <p:nvPr/>
        </p:nvSpPr>
        <p:spPr>
          <a:xfrm>
            <a:off x="6341849" y="696699"/>
            <a:ext cx="5458265" cy="3046988"/>
          </a:xfrm>
          <a:prstGeom prst="rect">
            <a:avLst/>
          </a:prstGeom>
        </p:spPr>
        <p:txBody>
          <a:bodyPr wrap="square">
            <a:spAutoFit/>
          </a:bodyPr>
          <a:lstStyle/>
          <a:p>
            <a:pPr lvl="0" eaLnBrk="0" fontAlgn="base" hangingPunct="0">
              <a:spcBef>
                <a:spcPct val="0"/>
              </a:spcBef>
              <a:spcAft>
                <a:spcPct val="0"/>
              </a:spcAft>
            </a:pPr>
            <a:r>
              <a:rPr lang="zh-CN" altLang="en-US" sz="2400" b="1" smtClean="0">
                <a:latin typeface="楷体" panose="02010609060101010101" pitchFamily="49" charset="-122"/>
                <a:ea typeface="楷体" panose="02010609060101010101" pitchFamily="49" charset="-122"/>
                <a:cs typeface="Times New Roman" panose="02020603050405020304" pitchFamily="18" charset="0"/>
              </a:rPr>
              <a:t>答题方法：</a:t>
            </a:r>
            <a:endParaRPr lang="en-US" altLang="zh-CN" sz="2400" b="1" smtClean="0">
              <a:latin typeface="楷体" pitchFamily="49" charset="-122"/>
              <a:ea typeface="楷体" pitchFamily="49" charset="-122"/>
              <a:cs typeface="Times New Roman" pitchFamily="18" charset="0"/>
            </a:endParaRPr>
          </a:p>
          <a:p>
            <a:pPr lvl="0" eaLnBrk="0" fontAlgn="base" hangingPunct="0">
              <a:spcBef>
                <a:spcPct val="0"/>
              </a:spcBef>
              <a:spcAft>
                <a:spcPct val="0"/>
              </a:spcAft>
            </a:pPr>
            <a:r>
              <a:rPr lang="en-US" altLang="zh-CN" sz="2400" b="1" smtClean="0">
                <a:latin typeface="楷体" panose="02010609060101010101" pitchFamily="49" charset="-122"/>
                <a:ea typeface="楷体" panose="02010609060101010101" pitchFamily="49" charset="-122"/>
                <a:cs typeface="Times New Roman" panose="02020603050405020304" pitchFamily="18" charset="0"/>
              </a:rPr>
              <a:t>1.</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回</a:t>
            </a:r>
            <a:r>
              <a:rPr lang="zh-CN" altLang="zh-CN" sz="2400" b="1">
                <a:latin typeface="楷体" panose="02010609060101010101" pitchFamily="49" charset="-122"/>
                <a:ea typeface="楷体" panose="02010609060101010101" pitchFamily="49" charset="-122"/>
                <a:cs typeface="Times New Roman" panose="02020603050405020304" pitchFamily="18" charset="0"/>
              </a:rPr>
              <a:t>归诗歌词句，从整体上把握诗歌内容</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400" b="1" smtClean="0">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spcBef>
                <a:spcPct val="0"/>
              </a:spcBef>
              <a:spcAft>
                <a:spcPct val="0"/>
              </a:spcAft>
            </a:pPr>
            <a:r>
              <a:rPr lang="en-US" altLang="zh-CN" sz="2400" b="1" smtClean="0">
                <a:latin typeface="楷体" panose="02010609060101010101" pitchFamily="49" charset="-122"/>
                <a:ea typeface="楷体" panose="02010609060101010101" pitchFamily="49" charset="-122"/>
                <a:cs typeface="Times New Roman" panose="02020603050405020304" pitchFamily="18" charset="0"/>
              </a:rPr>
              <a:t>2.</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关</a:t>
            </a:r>
            <a:r>
              <a:rPr lang="zh-CN" altLang="zh-CN" sz="2400" b="1">
                <a:latin typeface="楷体" panose="02010609060101010101" pitchFamily="49" charset="-122"/>
                <a:ea typeface="楷体" panose="02010609060101010101" pitchFamily="49" charset="-122"/>
                <a:cs typeface="Times New Roman" panose="02020603050405020304" pitchFamily="18" charset="0"/>
              </a:rPr>
              <a:t>注景物描写的</a:t>
            </a:r>
            <a:r>
              <a:rPr lang="zh-CN" altLang="zh-CN"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时节、地点、特点</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a:t>
            </a:r>
            <a:r>
              <a:rPr lang="zh-CN" altLang="zh-CN" sz="2400" kern="100">
                <a:latin typeface="楷体" panose="02010609060101010101" pitchFamily="49" charset="-122"/>
                <a:ea typeface="楷体" panose="02010609060101010101" pitchFamily="49" charset="-122"/>
              </a:rPr>
              <a:t> </a:t>
            </a:r>
            <a:endParaRPr lang="en-US" altLang="zh-CN" sz="2400" kern="100" smtClean="0">
              <a:latin typeface="楷体" pitchFamily="49" charset="-122"/>
              <a:ea typeface="楷体" pitchFamily="49" charset="-122"/>
            </a:endParaRPr>
          </a:p>
          <a:p>
            <a:pPr lvl="0" eaLnBrk="0" fontAlgn="base" hangingPunct="0">
              <a:spcBef>
                <a:spcPct val="0"/>
              </a:spcBef>
              <a:spcAft>
                <a:spcPct val="0"/>
              </a:spcAft>
            </a:pPr>
            <a:r>
              <a:rPr lang="en-US" altLang="zh-CN" sz="2400" kern="100" smtClean="0">
                <a:latin typeface="楷体" panose="02010609060101010101" pitchFamily="49" charset="-122"/>
                <a:ea typeface="楷体" panose="02010609060101010101" pitchFamily="49" charset="-122"/>
              </a:rPr>
              <a:t>3.</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关</a:t>
            </a:r>
            <a:r>
              <a:rPr lang="zh-CN" altLang="zh-CN" sz="2400" b="1">
                <a:latin typeface="楷体" panose="02010609060101010101" pitchFamily="49" charset="-122"/>
                <a:ea typeface="楷体" panose="02010609060101010101" pitchFamily="49" charset="-122"/>
                <a:cs typeface="Times New Roman" panose="02020603050405020304" pitchFamily="18" charset="0"/>
              </a:rPr>
              <a:t>注</a:t>
            </a:r>
            <a:r>
              <a:rPr lang="zh-CN" altLang="zh-CN"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事件、人物、动作或评</a:t>
            </a:r>
            <a:r>
              <a:rPr lang="zh-CN" altLang="zh-CN" sz="2400" b="1"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价</a:t>
            </a:r>
            <a:r>
              <a:rPr lang="zh-CN" altLang="en-US" sz="2400" b="1" smtClean="0">
                <a:latin typeface="楷体" panose="02010609060101010101" pitchFamily="49" charset="-122"/>
                <a:ea typeface="楷体" panose="02010609060101010101" pitchFamily="49" charset="-122"/>
                <a:cs typeface="Times New Roman" panose="02020603050405020304" pitchFamily="18" charset="0"/>
              </a:rPr>
              <a:t>；</a:t>
            </a:r>
            <a:endParaRPr lang="zh-CN" altLang="zh-CN" sz="3200">
              <a:latin typeface="楷体" pitchFamily="49" charset="-122"/>
              <a:ea typeface="楷体" pitchFamily="49" charset="-122"/>
            </a:endParaRPr>
          </a:p>
          <a:p>
            <a:pPr eaLnBrk="0" fontAlgn="base" hangingPunct="0">
              <a:spcBef>
                <a:spcPct val="0"/>
              </a:spcBef>
              <a:spcAft>
                <a:spcPct val="0"/>
              </a:spcAft>
            </a:pPr>
            <a:r>
              <a:rPr lang="en-US" altLang="zh-CN" sz="2400" b="1" smtClean="0">
                <a:latin typeface="楷体" panose="02010609060101010101" pitchFamily="49" charset="-122"/>
                <a:ea typeface="楷体" panose="02010609060101010101" pitchFamily="49" charset="-122"/>
                <a:cs typeface="Times New Roman" panose="02020603050405020304" pitchFamily="18" charset="0"/>
              </a:rPr>
              <a:t>4.</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关</a:t>
            </a:r>
            <a:r>
              <a:rPr lang="zh-CN" altLang="zh-CN" sz="2400" b="1">
                <a:latin typeface="楷体" panose="02010609060101010101" pitchFamily="49" charset="-122"/>
                <a:ea typeface="楷体" panose="02010609060101010101" pitchFamily="49" charset="-122"/>
                <a:cs typeface="Times New Roman" panose="02020603050405020304" pitchFamily="18" charset="0"/>
              </a:rPr>
              <a:t>注选项中的</a:t>
            </a:r>
            <a:r>
              <a:rPr lang="zh-CN" altLang="zh-CN"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“意思是”、“状写”、“描绘”、“刻画”</a:t>
            </a:r>
            <a:r>
              <a:rPr lang="zh-CN" altLang="zh-CN" sz="2400" b="1">
                <a:latin typeface="楷体" panose="02010609060101010101" pitchFamily="49" charset="-122"/>
                <a:ea typeface="楷体" panose="02010609060101010101" pitchFamily="49" charset="-122"/>
                <a:cs typeface="Times New Roman" panose="02020603050405020304" pitchFamily="18" charset="0"/>
              </a:rPr>
              <a:t>等词</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400" b="1" smtClean="0">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spcBef>
                <a:spcPct val="0"/>
              </a:spcBef>
              <a:spcAft>
                <a:spcPct val="0"/>
              </a:spcAft>
            </a:pPr>
            <a:endParaRPr lang="zh-CN" altLang="zh-CN" sz="2400"/>
          </a:p>
        </p:txBody>
      </p:sp>
      <p:sp>
        <p:nvSpPr>
          <p:cNvPr id="3" name="矩形 2"/>
          <p:cNvSpPr/>
          <p:nvPr/>
        </p:nvSpPr>
        <p:spPr>
          <a:xfrm>
            <a:off x="9525" y="683007"/>
            <a:ext cx="6785169" cy="2308324"/>
          </a:xfrm>
          <a:prstGeom prst="rect">
            <a:avLst/>
          </a:prstGeom>
        </p:spPr>
        <p:txBody>
          <a:bodyPr wrap="square">
            <a:spAutoFit/>
          </a:bodyPr>
          <a:lstStyle/>
          <a:p>
            <a:pPr algn="ctr">
              <a:spcAft>
                <a:spcPct val="0"/>
              </a:spcAft>
            </a:pPr>
            <a:r>
              <a:rPr lang="zh-CN" altLang="zh-CN" sz="2400" b="1" kern="0">
                <a:solidFill>
                  <a:srgbClr val="FF0000"/>
                </a:solidFill>
                <a:latin typeface="Times New Roman" pitchFamily="18" charset="0"/>
                <a:cs typeface="宋体" panose="02010600030101010101" pitchFamily="2" charset="-122"/>
              </a:rPr>
              <a:t>西塞山下作</a:t>
            </a:r>
            <a:endParaRPr lang="zh-CN" altLang="zh-CN" sz="2400" b="1" kern="100">
              <a:solidFill>
                <a:srgbClr val="FF0000"/>
              </a:solidFill>
              <a:latin typeface="Times New Roman" pitchFamily="18" charset="0"/>
            </a:endParaRPr>
          </a:p>
          <a:p>
            <a:pPr algn="ctr">
              <a:spcAft>
                <a:spcPct val="0"/>
              </a:spcAft>
            </a:pPr>
            <a:r>
              <a:rPr lang="zh-CN" altLang="zh-CN" sz="2400" b="1" kern="0">
                <a:solidFill>
                  <a:srgbClr val="FF0000"/>
                </a:solidFill>
                <a:latin typeface="Times New Roman" pitchFamily="18" charset="0"/>
                <a:ea typeface="仿宋" panose="02010609060101010101" pitchFamily="49" charset="-122"/>
                <a:cs typeface="仿宋" panose="02010609060101010101" pitchFamily="49" charset="-122"/>
              </a:rPr>
              <a:t>韦庄</a:t>
            </a:r>
            <a:endParaRPr lang="zh-CN" altLang="zh-CN" sz="2400" b="1" kern="100">
              <a:solidFill>
                <a:srgbClr val="FF0000"/>
              </a:solidFill>
              <a:latin typeface="Times New Roman" pitchFamily="18" charset="0"/>
            </a:endParaRPr>
          </a:p>
          <a:p>
            <a:pPr algn="ctr">
              <a:spcAft>
                <a:spcPct val="0"/>
              </a:spcAft>
            </a:pPr>
            <a:r>
              <a:rPr lang="zh-CN" altLang="zh-CN" sz="2400" b="1" kern="100">
                <a:solidFill>
                  <a:srgbClr val="FF0000"/>
                </a:solidFill>
                <a:latin typeface="Times New Roman" pitchFamily="18" charset="0"/>
                <a:ea typeface="楷体" panose="02010609060101010101" pitchFamily="49" charset="-122"/>
              </a:rPr>
              <a:t>西塞山前水似蓝，乱云如絮满澄潭。</a:t>
            </a:r>
            <a:endParaRPr lang="zh-CN" altLang="zh-CN" sz="2400" b="1" kern="100">
              <a:solidFill>
                <a:srgbClr val="FF0000"/>
              </a:solidFill>
              <a:latin typeface="Times New Roman" pitchFamily="18" charset="0"/>
            </a:endParaRPr>
          </a:p>
          <a:p>
            <a:pPr algn="ctr">
              <a:spcAft>
                <a:spcPct val="0"/>
              </a:spcAft>
            </a:pPr>
            <a:r>
              <a:rPr lang="zh-CN" altLang="zh-CN" sz="2400" b="1" kern="100">
                <a:solidFill>
                  <a:srgbClr val="FF0000"/>
                </a:solidFill>
                <a:latin typeface="Times New Roman" pitchFamily="18" charset="0"/>
                <a:ea typeface="楷体" panose="02010609060101010101" pitchFamily="49" charset="-122"/>
              </a:rPr>
              <a:t>孤</a:t>
            </a:r>
            <a:r>
              <a:rPr lang="zh-CN" altLang="zh-CN" sz="2400" b="1" kern="100" smtClean="0">
                <a:solidFill>
                  <a:srgbClr val="FF0000"/>
                </a:solidFill>
                <a:latin typeface="Times New Roman" pitchFamily="18" charset="0"/>
                <a:ea typeface="楷体" panose="02010609060101010101" pitchFamily="49" charset="-122"/>
              </a:rPr>
              <a:t>峰渐</a:t>
            </a:r>
            <a:r>
              <a:rPr lang="zh-CN" altLang="zh-CN" sz="2400" b="1" kern="100">
                <a:solidFill>
                  <a:srgbClr val="FF0000"/>
                </a:solidFill>
                <a:latin typeface="Times New Roman" pitchFamily="18" charset="0"/>
                <a:ea typeface="楷体" panose="02010609060101010101" pitchFamily="49" charset="-122"/>
              </a:rPr>
              <a:t>映湓城北，片月斜生梦泽南。</a:t>
            </a:r>
            <a:endParaRPr lang="zh-CN" altLang="zh-CN" sz="2400" b="1" kern="100">
              <a:solidFill>
                <a:srgbClr val="FF0000"/>
              </a:solidFill>
              <a:latin typeface="Times New Roman" pitchFamily="18" charset="0"/>
            </a:endParaRPr>
          </a:p>
          <a:p>
            <a:pPr algn="ctr">
              <a:spcAft>
                <a:spcPct val="0"/>
              </a:spcAft>
            </a:pPr>
            <a:r>
              <a:rPr lang="zh-CN" altLang="zh-CN" sz="2400" b="1" kern="100" smtClean="0">
                <a:solidFill>
                  <a:srgbClr val="FF0000"/>
                </a:solidFill>
                <a:latin typeface="Times New Roman" pitchFamily="18" charset="0"/>
                <a:ea typeface="楷体" panose="02010609060101010101" pitchFamily="49" charset="-122"/>
              </a:rPr>
              <a:t>爨动</a:t>
            </a:r>
            <a:r>
              <a:rPr lang="zh-CN" altLang="zh-CN" sz="2400" b="1" kern="100">
                <a:solidFill>
                  <a:srgbClr val="FF0000"/>
                </a:solidFill>
                <a:latin typeface="Times New Roman" pitchFamily="18" charset="0"/>
                <a:ea typeface="楷体" panose="02010609060101010101" pitchFamily="49" charset="-122"/>
              </a:rPr>
              <a:t>晓烟烹紫蕨，露和香蒂摘黄柑。</a:t>
            </a:r>
            <a:endParaRPr lang="zh-CN" altLang="zh-CN" sz="2400" b="1" kern="100">
              <a:solidFill>
                <a:srgbClr val="FF0000"/>
              </a:solidFill>
              <a:latin typeface="Times New Roman" pitchFamily="18" charset="0"/>
            </a:endParaRPr>
          </a:p>
          <a:p>
            <a:pPr algn="ctr"/>
            <a:r>
              <a:rPr lang="zh-CN" altLang="zh-CN" sz="2400" b="1" kern="100">
                <a:solidFill>
                  <a:srgbClr val="FF0000"/>
                </a:solidFill>
                <a:latin typeface="Times New Roman" pitchFamily="18" charset="0"/>
                <a:ea typeface="楷体" panose="02010609060101010101" pitchFamily="49" charset="-122"/>
              </a:rPr>
              <a:t>他年却棹扁舟去，终傍芦花结一庵</a:t>
            </a:r>
            <a:r>
              <a:rPr lang="zh-CN" altLang="zh-CN" sz="2400" b="1" kern="100" smtClean="0">
                <a:solidFill>
                  <a:srgbClr val="FF0000"/>
                </a:solidFill>
                <a:latin typeface="Times New Roman" pitchFamily="18" charset="0"/>
                <a:ea typeface="楷体" panose="02010609060101010101" pitchFamily="49" charset="-122"/>
              </a:rPr>
              <a:t>。</a:t>
            </a:r>
            <a:endParaRPr lang="en-US" altLang="zh-CN" sz="2400" b="1" kern="100">
              <a:solidFill>
                <a:srgbClr val="FF0000"/>
              </a:solidFill>
              <a:latin typeface="Times New Roman" pitchFamily="18" charset="0"/>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1028" name="Picture 4"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57200"/>
            <a:ext cx="9525" cy="9525"/>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54746" y="4713985"/>
            <a:ext cx="12135174" cy="1938992"/>
          </a:xfrm>
          <a:prstGeom prst="rect">
            <a:avLst/>
          </a:prstGeom>
        </p:spPr>
        <p:txBody>
          <a:bodyPr wrap="square">
            <a:spAutoFit/>
          </a:bodyPr>
          <a:lstStyle/>
          <a:p>
            <a:pPr lvl="0" eaLnBrk="0" fontAlgn="base" hangingPunct="0">
              <a:spcBef>
                <a:spcPct val="0"/>
              </a:spcBef>
              <a:spcAft>
                <a:spcPct val="0"/>
              </a:spcAft>
            </a:pPr>
            <a:r>
              <a:rPr lang="en-US" altLang="zh-CN" sz="2000" b="1">
                <a:latin typeface="Times New Roman" pitchFamily="18" charset="0"/>
                <a:cs typeface="Times New Roman" panose="02020603050405020304" pitchFamily="18" charset="0"/>
              </a:rPr>
              <a:t>1</a:t>
            </a:r>
            <a:r>
              <a:rPr lang="zh-CN" altLang="en-US" sz="2000" b="1">
                <a:latin typeface="Times New Roman" pitchFamily="18" charset="0"/>
                <a:cs typeface="Times New Roman" panose="02020603050405020304" pitchFamily="18" charset="0"/>
              </a:rPr>
              <a:t>．下列对这首诗的赏析不正确的一项是（    ） </a:t>
            </a:r>
            <a:endParaRPr lang="zh-CN" altLang="en-US" sz="2000" b="1"/>
          </a:p>
          <a:p>
            <a:pPr lvl="0" eaLnBrk="0" fontAlgn="base" hangingPunct="0">
              <a:spcBef>
                <a:spcPct val="0"/>
              </a:spcBef>
              <a:spcAft>
                <a:spcPct val="0"/>
              </a:spcAft>
            </a:pPr>
            <a:r>
              <a:rPr lang="en-US" altLang="zh-CN" sz="2000" b="1">
                <a:latin typeface="Times New Roman" pitchFamily="18" charset="0"/>
                <a:cs typeface="Times New Roman" panose="02020603050405020304" pitchFamily="18" charset="0"/>
              </a:rPr>
              <a:t>A</a:t>
            </a:r>
            <a:r>
              <a:rPr lang="zh-CN" altLang="en-US" sz="2000" b="1">
                <a:latin typeface="Times New Roman" pitchFamily="18" charset="0"/>
                <a:cs typeface="Times New Roman" panose="02020603050405020304" pitchFamily="18" charset="0"/>
              </a:rPr>
              <a:t>．首联写诗人离开辋川已近一年，归时正遇春耕农忙，细数时间点明时节，也流露出归来的急切与喜悦。</a:t>
            </a:r>
            <a:endParaRPr lang="zh-CN" altLang="en-US" sz="2000" b="1"/>
          </a:p>
          <a:p>
            <a:pPr lvl="0" eaLnBrk="0" fontAlgn="base" hangingPunct="0">
              <a:spcBef>
                <a:spcPct val="0"/>
              </a:spcBef>
              <a:spcAft>
                <a:spcPct val="0"/>
              </a:spcAft>
            </a:pPr>
            <a:r>
              <a:rPr lang="en-US" altLang="zh-CN" sz="2000" b="1">
                <a:latin typeface="Times New Roman" pitchFamily="18" charset="0"/>
                <a:cs typeface="Times New Roman" panose="02020603050405020304" pitchFamily="18" charset="0"/>
              </a:rPr>
              <a:t>B</a:t>
            </a:r>
            <a:r>
              <a:rPr lang="zh-CN" altLang="en-US" sz="2000" b="1">
                <a:latin typeface="Times New Roman" pitchFamily="18" charset="0"/>
                <a:cs typeface="Times New Roman" panose="02020603050405020304" pitchFamily="18" charset="0"/>
              </a:rPr>
              <a:t>．颔联写出辋川沿途所见，用语秀而不媚，于全诗质朴清新中别出生趣，合乎王维诗作“诗中有画”的特点。</a:t>
            </a:r>
            <a:endParaRPr lang="zh-CN" altLang="en-US" sz="2000" b="1"/>
          </a:p>
          <a:p>
            <a:pPr lvl="0" eaLnBrk="0" fontAlgn="base" hangingPunct="0">
              <a:spcBef>
                <a:spcPct val="0"/>
              </a:spcBef>
              <a:spcAft>
                <a:spcPct val="0"/>
              </a:spcAft>
            </a:pPr>
            <a:r>
              <a:rPr lang="en-US" altLang="zh-CN" sz="2000" b="1">
                <a:latin typeface="Times New Roman" pitchFamily="18" charset="0"/>
                <a:cs typeface="Times New Roman" panose="02020603050405020304" pitchFamily="18" charset="0"/>
              </a:rPr>
              <a:t>C</a:t>
            </a:r>
            <a:r>
              <a:rPr lang="zh-CN" altLang="en-US" sz="2000" b="1">
                <a:latin typeface="Times New Roman" pitchFamily="18" charset="0"/>
                <a:cs typeface="Times New Roman" panose="02020603050405020304" pitchFamily="18" charset="0"/>
              </a:rPr>
              <a:t>．颈联道出邻里多为善谈经论的僧人和年迈的乡贤，也暗合山庄的主要用</a:t>
            </a:r>
            <a:r>
              <a:rPr lang="zh-CN" altLang="zh-CN" sz="2000" b="1">
                <a:latin typeface="Times New Roman" pitchFamily="18" charset="0"/>
                <a:cs typeface="Times New Roman" panose="02020603050405020304" pitchFamily="18" charset="0"/>
              </a:rPr>
              <a:t>途及诗人参禅悟理的宗教倾向。</a:t>
            </a:r>
            <a:endParaRPr lang="zh-CN" altLang="zh-CN" sz="2000" b="1"/>
          </a:p>
          <a:p>
            <a:pPr lvl="0" eaLnBrk="0" fontAlgn="base" hangingPunct="0">
              <a:spcBef>
                <a:spcPct val="0"/>
              </a:spcBef>
              <a:spcAft>
                <a:spcPct val="0"/>
              </a:spcAft>
            </a:pPr>
            <a:r>
              <a:rPr lang="en-US" altLang="zh-CN" sz="2000" b="1">
                <a:solidFill>
                  <a:srgbClr val="FF0000"/>
                </a:solidFill>
                <a:latin typeface="Times New Roman" pitchFamily="18" charset="0"/>
                <a:cs typeface="Times New Roman" panose="02020603050405020304" pitchFamily="18" charset="0"/>
              </a:rPr>
              <a:t>D</a:t>
            </a:r>
            <a:r>
              <a:rPr lang="zh-CN" altLang="en-US" sz="2000" b="1">
                <a:latin typeface="Times New Roman" pitchFamily="18" charset="0"/>
                <a:cs typeface="Times New Roman" panose="02020603050405020304" pitchFamily="18" charset="0"/>
              </a:rPr>
              <a:t>．尾联描写</a:t>
            </a:r>
            <a:r>
              <a:rPr lang="zh-CN" altLang="en-US" sz="2000" b="1">
                <a:solidFill>
                  <a:srgbClr val="FF0000"/>
                </a:solidFill>
                <a:latin typeface="Times New Roman" pitchFamily="18" charset="0"/>
                <a:cs typeface="Times New Roman" panose="02020603050405020304" pitchFamily="18" charset="0"/>
              </a:rPr>
              <a:t>诗人披衣倒屣与乡邻相见</a:t>
            </a:r>
            <a:r>
              <a:rPr lang="zh-CN" altLang="en-US" sz="2000" b="1">
                <a:latin typeface="Times New Roman" pitchFamily="18" charset="0"/>
                <a:cs typeface="Times New Roman" panose="02020603050405020304" pitchFamily="18" charset="0"/>
              </a:rPr>
              <a:t>，开怀畅谈的情景，以虚写的笔法表现了乡里间淳朴亲密的人际关</a:t>
            </a:r>
            <a:r>
              <a:rPr lang="zh-CN" altLang="en-US" sz="2000" b="1" smtClean="0">
                <a:latin typeface="Times New Roman" pitchFamily="18" charset="0"/>
                <a:cs typeface="Times New Roman" panose="02020603050405020304" pitchFamily="18" charset="0"/>
              </a:rPr>
              <a:t>系</a:t>
            </a:r>
            <a:endParaRPr lang="en-US" altLang="zh-CN" sz="2000" b="1">
              <a:latin typeface="Times New Roman" pitchFamily="18" charset="0"/>
              <a:cs typeface="Times New Roman" pitchFamily="18" charset="0"/>
            </a:endParaRPr>
          </a:p>
        </p:txBody>
      </p:sp>
      <p:sp>
        <p:nvSpPr>
          <p:cNvPr id="2" name="矩形 1"/>
          <p:cNvSpPr/>
          <p:nvPr/>
        </p:nvSpPr>
        <p:spPr>
          <a:xfrm>
            <a:off x="6396134" y="1564877"/>
            <a:ext cx="5458265" cy="2246769"/>
          </a:xfrm>
          <a:prstGeom prst="rect">
            <a:avLst/>
          </a:prstGeom>
        </p:spPr>
        <p:txBody>
          <a:bodyPr wrap="square">
            <a:spAutoFit/>
          </a:bodyPr>
          <a:lstStyle/>
          <a:p>
            <a:r>
              <a:rPr lang="zh-CN" altLang="en-US" sz="2800" b="1" smtClean="0">
                <a:solidFill>
                  <a:srgbClr val="FF0000"/>
                </a:solidFill>
              </a:rPr>
              <a:t>答题</a:t>
            </a:r>
            <a:r>
              <a:rPr lang="zh-CN" altLang="zh-CN" sz="2800" b="1" smtClean="0">
                <a:solidFill>
                  <a:srgbClr val="FF0000"/>
                </a:solidFill>
              </a:rPr>
              <a:t>方</a:t>
            </a:r>
            <a:r>
              <a:rPr lang="zh-CN" altLang="zh-CN" sz="2800" b="1">
                <a:solidFill>
                  <a:srgbClr val="FF0000"/>
                </a:solidFill>
              </a:rPr>
              <a:t>法</a:t>
            </a:r>
            <a:r>
              <a:rPr lang="zh-CN" altLang="zh-CN" sz="2800" b="1" smtClean="0">
                <a:solidFill>
                  <a:srgbClr val="FF0000"/>
                </a:solidFill>
              </a:rPr>
              <a:t>：</a:t>
            </a:r>
            <a:endParaRPr lang="en-US" altLang="zh-CN" sz="2800" b="1" smtClean="0">
              <a:solidFill>
                <a:srgbClr val="FF0000"/>
              </a:solidFill>
            </a:endParaRPr>
          </a:p>
          <a:p>
            <a:r>
              <a:rPr lang="zh-CN" altLang="zh-CN" sz="2800" b="1" smtClean="0">
                <a:solidFill>
                  <a:srgbClr val="FF0000"/>
                </a:solidFill>
              </a:rPr>
              <a:t>①</a:t>
            </a:r>
            <a:r>
              <a:rPr lang="zh-CN" altLang="zh-CN" sz="2800" b="1">
                <a:solidFill>
                  <a:srgbClr val="FF0000"/>
                </a:solidFill>
              </a:rPr>
              <a:t>理清诗中的人物关系。尤其是送别诗、怀人诗中，要注意主客问题。</a:t>
            </a:r>
          </a:p>
          <a:p>
            <a:r>
              <a:rPr lang="zh-CN" altLang="zh-CN" sz="2800" b="1">
                <a:solidFill>
                  <a:srgbClr val="FF0000"/>
                </a:solidFill>
              </a:rPr>
              <a:t>②关注选项中的提到人名和代词</a:t>
            </a:r>
            <a:r>
              <a:rPr lang="zh-CN" altLang="zh-CN" sz="2800" b="1" smtClean="0">
                <a:solidFill>
                  <a:srgbClr val="FF0000"/>
                </a:solidFill>
              </a:rPr>
              <a:t>。</a:t>
            </a:r>
            <a:endParaRPr lang="zh-CN" altLang="zh-CN" sz="2800">
              <a:solidFill>
                <a:srgbClr val="FF0000"/>
              </a:solidFill>
            </a:endParaRPr>
          </a:p>
        </p:txBody>
      </p:sp>
      <p:sp>
        <p:nvSpPr>
          <p:cNvPr id="3" name="矩形 2"/>
          <p:cNvSpPr/>
          <p:nvPr/>
        </p:nvSpPr>
        <p:spPr>
          <a:xfrm>
            <a:off x="154746" y="1056300"/>
            <a:ext cx="6119446" cy="3416320"/>
          </a:xfrm>
          <a:prstGeom prst="rect">
            <a:avLst/>
          </a:prstGeom>
        </p:spPr>
        <p:txBody>
          <a:bodyPr wrap="square">
            <a:spAutoFit/>
          </a:bodyPr>
          <a:lstStyle/>
          <a:p>
            <a:pPr lvl="0" algn="ctr" eaLnBrk="0" fontAlgn="base" hangingPunct="0">
              <a:spcBef>
                <a:spcPct val="0"/>
              </a:spcBef>
              <a:spcAft>
                <a:spcPct val="0"/>
              </a:spcAft>
            </a:pPr>
            <a:r>
              <a:rPr lang="zh-CN" altLang="zh-CN" sz="2800">
                <a:solidFill>
                  <a:srgbClr val="FF0000"/>
                </a:solidFill>
                <a:latin typeface="Times New Roman" pitchFamily="18" charset="0"/>
                <a:cs typeface="宋体" panose="02010600030101010101" pitchFamily="2" charset="-122"/>
              </a:rPr>
              <a:t>辋川别业</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Times New Roman" pitchFamily="18" charset="0"/>
                <a:cs typeface="仿宋" panose="02010609060101010101" pitchFamily="49" charset="-122"/>
              </a:rPr>
              <a:t>王维</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不到东山向一年，归来才及种春田。</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雨中草色绿堪染，水上桃花红欲然。</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优娄比丘经论学，伛偻丈人乡里贤。</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披衣倒屣且相见，相欢语笑衡门前。</a:t>
            </a:r>
            <a:endParaRPr lang="zh-CN" altLang="en-US" sz="2800">
              <a:solidFill>
                <a:srgbClr val="FF0000"/>
              </a:solidFill>
            </a:endParaRPr>
          </a:p>
          <a:p>
            <a:pPr lvl="0" eaLnBrk="0" fontAlgn="base" hangingPunct="0">
              <a:spcBef>
                <a:spcPct val="0"/>
              </a:spcBef>
              <a:spcAft>
                <a:spcPct val="0"/>
              </a:spcAft>
            </a:pPr>
            <a:r>
              <a:rPr lang="zh-CN" altLang="zh-CN" sz="1600">
                <a:latin typeface="楷体" panose="02010609060101010101" pitchFamily="49" charset="-122"/>
                <a:ea typeface="楷体" panose="02010609060101010101" pitchFamily="49" charset="-122"/>
                <a:cs typeface="Times New Roman" panose="02020603050405020304" pitchFamily="18" charset="0"/>
              </a:rPr>
              <a:t>【注释】辋川别业：王维在辋川山谷中园林旧址上营建的山庄，既富自然之趣，又有诗情画意，以供其母参禅礼佛及诗人自身隐居。别业：别墅。东山：指辋川别业所在的蓝田山。</a:t>
            </a:r>
            <a:endParaRPr lang="en-US" altLang="zh-CN" sz="1600">
              <a:latin typeface="楷体" pitchFamily="49" charset="-122"/>
              <a:ea typeface="楷体" pitchFamily="49" charset="-122"/>
              <a:cs typeface="Times New Roman" pitchFamily="18" charset="0"/>
            </a:endParaRPr>
          </a:p>
        </p:txBody>
      </p:sp>
      <p:sp>
        <p:nvSpPr>
          <p:cNvPr id="8" name="矩形 7"/>
          <p:cNvSpPr/>
          <p:nvPr/>
        </p:nvSpPr>
        <p:spPr>
          <a:xfrm>
            <a:off x="32804" y="73446"/>
            <a:ext cx="11765133" cy="954107"/>
          </a:xfrm>
          <a:prstGeom prst="rect">
            <a:avLst/>
          </a:prstGeom>
        </p:spPr>
        <p:txBody>
          <a:bodyPr wrap="square">
            <a:spAutoFit/>
          </a:bodyPr>
          <a:lstStyle/>
          <a:p>
            <a:pPr lvl="0" eaLnBrk="0" fontAlgn="base" hangingPunct="0">
              <a:spcBef>
                <a:spcPct val="0"/>
              </a:spcBef>
              <a:spcAft>
                <a:spcPct val="0"/>
              </a:spcAft>
            </a:pP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设误点一</a:t>
            </a:r>
            <a:r>
              <a:rPr lang="zh-CN" altLang="zh-CN" sz="2800" b="1">
                <a:solidFill>
                  <a:schemeClr val="accent5">
                    <a:lumMod val="50000"/>
                  </a:schemeClr>
                </a:solidFill>
                <a:latin typeface="启功字体简体" panose="03000509000000000000" pitchFamily="65" charset="-122"/>
                <a:ea typeface="启功字体简体" panose="03000509000000000000" pitchFamily="65" charset="-122"/>
              </a:rPr>
              <a:t>：</a:t>
            </a: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语言语风类错误</a:t>
            </a:r>
            <a:r>
              <a:rPr lang="zh-CN" altLang="en-US" sz="2800" b="1" smtClean="0">
                <a:solidFill>
                  <a:schemeClr val="accent5">
                    <a:lumMod val="50000"/>
                  </a:schemeClr>
                </a:solidFill>
                <a:latin typeface="启功字体简体" panose="03000509000000000000" pitchFamily="65" charset="-122"/>
                <a:ea typeface="启功字体简体" panose="03000509000000000000" pitchFamily="65" charset="-122"/>
              </a:rPr>
              <a:t>之</a:t>
            </a:r>
            <a:r>
              <a:rPr lang="zh-CN" altLang="zh-CN" sz="2800" b="1" smtClean="0">
                <a:solidFill>
                  <a:schemeClr val="accent5">
                    <a:lumMod val="50000"/>
                  </a:schemeClr>
                </a:solidFill>
                <a:latin typeface="启功字体简体" panose="03000509000000000000" pitchFamily="65" charset="-122"/>
                <a:ea typeface="启功字体简体" panose="03000509000000000000" pitchFamily="65" charset="-122"/>
              </a:rPr>
              <a:t>混</a:t>
            </a:r>
            <a:r>
              <a:rPr lang="zh-CN" altLang="zh-CN" sz="2800" b="1">
                <a:solidFill>
                  <a:schemeClr val="accent5">
                    <a:lumMod val="50000"/>
                  </a:schemeClr>
                </a:solidFill>
                <a:latin typeface="启功字体简体" panose="03000509000000000000" pitchFamily="65" charset="-122"/>
                <a:ea typeface="启功字体简体" panose="03000509000000000000" pitchFamily="65" charset="-122"/>
              </a:rPr>
              <a:t>淆视听</a:t>
            </a: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a:t>
            </a:r>
            <a:r>
              <a:rPr lang="zh-CN" altLang="zh-CN" sz="2800" b="1">
                <a:solidFill>
                  <a:schemeClr val="accent5">
                    <a:lumMod val="50000"/>
                  </a:schemeClr>
                </a:solidFill>
                <a:latin typeface="启功字体简体" panose="03000509000000000000" pitchFamily="65" charset="-122"/>
                <a:ea typeface="启功字体简体" panose="03000509000000000000" pitchFamily="65" charset="-122"/>
              </a:rPr>
              <a:t>弄错对象或动作的双方，以混淆视听。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BEAUTIFY_FLAG" val="#wm#"/>
  <p:tag name="KSO_WM_CHIP_GROUPID" val="5f22a7a4dda340fd2c9b58ef"/>
  <p:tag name="KSO_WM_CHIP_XID" val="5f22a7a4dda340fd2c9b58f0"/>
  <p:tag name="KSO_WM_TAG_VERSION" val="1.0"/>
  <p:tag name="KSO_WM_TEMPLATE_ASSEMBLE_GROUPID" val="5f48a2c2f3f92eac73830e73"/>
  <p:tag name="KSO_WM_TEMPLATE_ASSEMBLE_XID" val="5f48a2c2f3f92eac73830e73"/>
  <p:tag name="KSO_WM_TEMPLATE_CATEGORY" val="diagram"/>
  <p:tag name="KSO_WM_TEMPLATE_INDEX" val="20210162"/>
  <p:tag name="KSO_WM_UNIT_BLOCK" val="0"/>
  <p:tag name="KSO_WM_UNIT_COMPATIBLE" val="0"/>
  <p:tag name="KSO_WM_UNIT_DEC_AREA_ID" val="ea095481d0d64115a605da437295c8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0162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20"/>
</p:tagLst>
</file>

<file path=ppt/tags/tag2.xml><?xml version="1.0" encoding="utf-8"?>
<p:tagLst xmlns:p="http://schemas.openxmlformats.org/presentationml/2006/main">
  <p:tag name="KSO_WM_ASSEMBLE_CHIP_INDEX" val="17b151c3f3e54eaa88dff6dc58335899"/>
  <p:tag name="KSO_WM_BEAUTIFY_FLAG" val="#wm#"/>
  <p:tag name="KSO_WM_CHIP_FILLAREA_FILL_RULE" val="{&quot;fill_align&quot;:&quot;cm&quot;,&quot;fill_mode&quot;:&quot;full&quot;}"/>
  <p:tag name="KSO_WM_CHIP_GROUPID" val="5e6b05596848fb12bee65ac8"/>
  <p:tag name="KSO_WM_CHIP_XID" val="5e6b05596848fb12bee65aca"/>
  <p:tag name="KSO_WM_TAG_VERSION" val="1.0"/>
  <p:tag name="KSO_WM_TEMPLATE_ASSEMBLE_GROUPID" val="5f48a2c2f3f92eac73830e73"/>
  <p:tag name="KSO_WM_TEMPLATE_ASSEMBLE_XID" val="5f48a2c2f3f92eac73830e73"/>
  <p:tag name="KSO_WM_TEMPLATE_CATEGORY" val="diagram"/>
  <p:tag name="KSO_WM_TEMPLATE_INDEX" val="20210162"/>
  <p:tag name="KSO_WM_UNIT_BLOCK" val="0"/>
  <p:tag name="KSO_WM_UNIT_COMPATIBLE" val="0"/>
  <p:tag name="KSO_WM_UNIT_DEC_AREA_ID" val="9c16df55387c44e08277ed6f655f95f3"/>
  <p:tag name="KSO_WM_UNIT_DEFAULT_FONT" val="14;20;2"/>
  <p:tag name="KSO_WM_UNIT_DIAGRAM_ISNUMVISUAL" val="0"/>
  <p:tag name="KSO_WM_UNIT_DIAGRAM_ISREFERUNIT" val="0"/>
  <p:tag name="KSO_WM_UNIT_HIGHLIGHT" val="0"/>
  <p:tag name="KSO_WM_UNIT_ID" val="diagram20210162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8"/>
</p:tagLst>
</file>

<file path=ppt/tags/tag3.xml><?xml version="1.0" encoding="utf-8"?>
<p:tagLst xmlns:p="http://schemas.openxmlformats.org/presentationml/2006/main">
  <p:tag name="KSO_WM_ASSEMBLE_CHIP_INDEX" val="c7b7bbc417544027b7f7d2295aca3785"/>
  <p:tag name="KSO_WM_BEAUTIFY_FLAG" val="#wm#"/>
  <p:tag name="KSO_WM_CHIP_FILLAREA_FILL_RULE" val="{&quot;fill_align&quot;:&quot;cm&quot;,&quot;fill_mode&quot;:&quot;full&quot;}"/>
  <p:tag name="KSO_WM_CHIP_GROUPID" val="5e7310da9a230a26b9e88a19"/>
  <p:tag name="KSO_WM_CHIP_XID" val="5e7310da9a230a26b9e88a1a"/>
  <p:tag name="KSO_WM_TAG_VERSION" val="1.0"/>
  <p:tag name="KSO_WM_TEMPLATE_ASSEMBLE_GROUPID" val="5f48a2c2f3f92eac73830e73"/>
  <p:tag name="KSO_WM_TEMPLATE_ASSEMBLE_XID" val="5f48a2c2f3f92eac73830e73"/>
  <p:tag name="KSO_WM_TEMPLATE_CATEGORY" val="diagram"/>
  <p:tag name="KSO_WM_TEMPLATE_INDEX" val="20210162"/>
  <p:tag name="KSO_WM_UNIT_COMPATIBLE" val="1"/>
  <p:tag name="KSO_WM_UNIT_DEC_AREA_ID" val="5dc6b3ea56b5411e97415c7eb3b1b5fc"/>
  <p:tag name="KSO_WM_UNIT_DIAGRAM_ISNUMVISUAL" val="0"/>
  <p:tag name="KSO_WM_UNIT_DIAGRAM_ISREFERUNIT" val="0"/>
  <p:tag name="KSO_WM_UNIT_HIGHLIGHT" val="0"/>
  <p:tag name="KSO_WM_UNIT_ID" val="diagram20210162_1*d*1"/>
  <p:tag name="KSO_WM_UNIT_INDEX" val="1"/>
  <p:tag name="KSO_WM_UNIT_LAYERLEVEL" val="1"/>
  <p:tag name="KSO_WM_UNIT_PICTURE_CLIP_FLAG" val="0"/>
  <p:tag name="KSO_WM_UNIT_PLACING_PICTURE" val="c7b7bbc417544027b7f7d2295aca3785"/>
  <p:tag name="KSO_WM_UNIT_TYPE" val="d"/>
  <p:tag name="KSO_WM_UNIT_VALUE" val="1396*2030"/>
</p:tagLst>
</file>

<file path=ppt/tags/tag4.xml><?xml version="1.0" encoding="utf-8"?>
<p:tagLst xmlns:p="http://schemas.openxmlformats.org/presentationml/2006/main">
  <p:tag name="KSO_WM_BEAUTIFY_FLAG" val="#wm#"/>
  <p:tag name="KSO_WM_CHIP_FILLPROP" val="[[{&quot;fill_id&quot;:&quot;576dc001ee534062abfa84077d565965&quot;,&quot;fill_align&quot;:&quot;cm&quot;,&quot;text_align&quot;:&quot;cm&quot;,&quot;text_direction&quot;:&quot;horizontal&quot;,&quot;chip_types&quot;:[&quot;picture&quot;]},{&quot;fill_id&quot;:&quot;9cfa3c7c874e4cdb955fe51b0c9a9e86&quot;,&quot;fill_align&quot;:&quot;cm&quot;,&quot;text_align&quot;:&quot;lm&quot;,&quot;text_direction&quot;:&quot;horizontal&quot;,&quot;chip_types&quot;:[&quot;text&quot;]}]]"/>
  <p:tag name="KSO_WM_CHIP_GROUPID" val="5f22a7a4dda340fd2c9b58ef"/>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2a7a4dda340fd2c9b58f0"/>
  <p:tag name="KSO_WM_SLIDE_BACKGROUND" val="[&quot;general&quot;]"/>
  <p:tag name="KSO_WM_SLIDE_BACKGROUND_TYPE" val="general"/>
  <p:tag name="KSO_WM_SLIDE_BK_DARK_LIGHT" val="2"/>
  <p:tag name="KSO_WM_SLIDE_ID" val="diagram20210162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28T14:23:33&quot;,&quot;maxSize&quot;:{&quot;size1&quot;:47.600000000000001},&quot;minSize&quot;:{&quot;size1&quot;:47.600000000000001},&quot;normalSize&quot;:{&quot;size1&quot;:47.600000000000001},&quot;subLayout&quot;:[{&quot;id&quot;:&quot;2020-08-28T14:23:33&quot;,&quot;margin&quot;:{&quot;bottom&quot;:6.7729997634887695,&quot;left&quot;:4.2329998016357422,&quot;right&quot;:1.2699999809265137,&quot;top&quot;:6.7729997634887695},&quot;type&quot;:0},{&quot;id&quot;:&quot;2020-08-28T14:23:33&quot;,&quot;type&quot;:0}],&quot;type&quot;:0}"/>
  <p:tag name="KSO_WM_SLIDE_POSITION" val="84*71"/>
  <p:tag name="KSO_WM_SLIDE_RATIO" val="1.777778"/>
  <p:tag name="KSO_WM_SLIDE_SIZE" val="876*396"/>
  <p:tag name="KSO_WM_SLIDE_SUBTYPE" val="picTxt"/>
  <p:tag name="KSO_WM_SLIDE_SUPPORT_FEATURE_TYPE" val="0"/>
  <p:tag name="KSO_WM_SLIDE_TYPE" val="text"/>
  <p:tag name="KSO_WM_TAG_VERSION" val="1.0"/>
  <p:tag name="KSO_WM_TEMPLATE_ASSEMBLE_GROUPID" val="5f48a2c2f3f92eac73830e73"/>
  <p:tag name="KSO_WM_TEMPLATE_ASSEMBLE_XID" val="5f48a2c2f3f92eac73830e73"/>
  <p:tag name="KSO_WM_TEMPLATE_CATEGORY" val="diagram"/>
  <p:tag name="KSO_WM_TEMPLATE_COLOR_TYPE" val="1"/>
  <p:tag name="KSO_WM_TEMPLATE_INDEX" val="20210162"/>
  <p:tag name="KSO_WM_TEMPLATE_MASTER_TYPE" val="0"/>
  <p:tag name="KSO_WM_TEMPLATE_SUBCATEGORY" val="21"/>
</p:tagLst>
</file>

<file path=ppt/tags/tag5.xml><?xml version="1.0" encoding="utf-8"?>
<p:tagLst xmlns:p="http://schemas.openxmlformats.org/presentationml/2006/main">
  <p:tag name="KSO_WM_UNIT_TABLE_BEAUTIFY" val="smartTable{73343fc2-bd05-4016-88d5-67d2058c3ae8}"/>
</p:tagLst>
</file>

<file path=ppt/tags/tag6.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485</Paragraphs>
  <Slides>46</Slides>
  <Notes>16</Notes>
  <TotalTime>0</TotalTime>
  <HiddenSlides>0</HiddenSlides>
  <MMClips>0</MMClips>
  <ScaleCrop>0</ScaleCrop>
  <HeadingPairs>
    <vt:vector baseType="variant" size="6">
      <vt:variant>
        <vt:lpstr>Fonts used</vt:lpstr>
      </vt:variant>
      <vt:variant>
        <vt:i4>19</vt:i4>
      </vt:variant>
      <vt:variant>
        <vt:lpstr>Theme</vt:lpstr>
      </vt:variant>
      <vt:variant>
        <vt:i4>1</vt:i4>
      </vt:variant>
      <vt:variant>
        <vt:lpstr>Slide Titles</vt:lpstr>
      </vt:variant>
      <vt:variant>
        <vt:i4>46</vt:i4>
      </vt:variant>
    </vt:vector>
  </HeadingPairs>
  <TitlesOfParts>
    <vt:vector baseType="lpstr" size="66">
      <vt:lpstr>Arial</vt:lpstr>
      <vt:lpstr>Calibri Light</vt:lpstr>
      <vt:lpstr>Calibri</vt:lpstr>
      <vt:lpstr>微软雅黑</vt:lpstr>
      <vt:lpstr>Segoe UI</vt:lpstr>
      <vt:lpstr>Wingdings</vt:lpstr>
      <vt:lpstr>方正粗黑宋简体</vt:lpstr>
      <vt:lpstr>Aa语文老师的字</vt:lpstr>
      <vt:lpstr>Times New Roman</vt:lpstr>
      <vt:lpstr>方正稚艺_GBK</vt:lpstr>
      <vt:lpstr>宋体</vt:lpstr>
      <vt:lpstr>华文中宋</vt:lpstr>
      <vt:lpstr>华文楷体</vt:lpstr>
      <vt:lpstr>华文行楷</vt:lpstr>
      <vt:lpstr>楷体</vt:lpstr>
      <vt:lpstr>启功字体简体</vt:lpstr>
      <vt:lpstr>仿宋</vt:lpstr>
      <vt:lpstr>楷体_GB2312</vt:lpstr>
      <vt:lpstr>黑体</vt:lpstr>
      <vt:lpstr>Office 主题</vt:lpstr>
      <vt:lpstr>PowerPoint Presentation</vt:lpstr>
      <vt:lpstr>PowerPoint Presentation</vt:lpstr>
      <vt:lpstr>PowerPoint Presentation</vt:lpstr>
      <vt:lpstr>错因归类及答题对策</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2020-09-22T17:42:21.149</cp:lastPrinted>
  <dcterms:created xsi:type="dcterms:W3CDTF">2020-09-22T17:42:21Z</dcterms:created>
  <dcterms:modified xsi:type="dcterms:W3CDTF">2020-12-08T09:35:20Z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