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1557" r:id="rId4"/>
    <p:sldId id="1558" r:id="rId5"/>
    <p:sldId id="1477" r:id="rId6"/>
    <p:sldId id="1561" r:id="rId7"/>
    <p:sldId id="1562" r:id="rId8"/>
    <p:sldId id="1563" r:id="rId9"/>
    <p:sldId id="1564" r:id="rId10"/>
    <p:sldId id="1560" r:id="rId11"/>
    <p:sldId id="1565" r:id="rId12"/>
    <p:sldId id="1567" r:id="rId13"/>
    <p:sldId id="1569" r:id="rId14"/>
    <p:sldId id="1568" r:id="rId15"/>
    <p:sldId id="1566" r:id="rId16"/>
    <p:sldId id="1486" r:id="rId17"/>
    <p:sldId id="1570" r:id="rId18"/>
    <p:sldId id="1574" r:id="rId19"/>
    <p:sldId id="1488" r:id="rId20"/>
    <p:sldId id="1489" r:id="rId21"/>
    <p:sldId id="1575" r:id="rId22"/>
    <p:sldId id="1490" r:id="rId23"/>
    <p:sldId id="1508" r:id="rId24"/>
    <p:sldId id="1576" r:id="rId25"/>
  </p:sldIdLst>
  <p:sldSz cx="12190413" cy="6859588"/>
  <p:notesSz cx="6858000" cy="9144000"/>
  <p:custDataLst>
    <p:tags r:id="rId26"/>
  </p:custDataLst>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0">
          <p15:clr>
            <a:srgbClr val="A4A3A4"/>
          </p15:clr>
        </p15:guide>
        <p15:guide id="2" pos="3839">
          <p15:clr>
            <a:srgbClr val="A4A3A4"/>
          </p15:clr>
        </p15:guide>
      </p15:sldGuideLst>
    </p:ext>
    <p:ext uri="{2D200454-40CA-4A62-9FC3-DE9A4176ACB9}">
      <p15:notesGuideLst xmlns:p15="http://schemas.microsoft.com/office/powerpoint/2012/main">
        <p15:guide id="1" orient="horz" pos="2906">
          <p15:clr>
            <a:srgbClr val="A4A3A4"/>
          </p15:clr>
        </p15:guide>
        <p15:guide id="2" pos="2160">
          <p15:clr>
            <a:srgbClr val="A4A3A4"/>
          </p15:clr>
        </p15:guide>
      </p15:notes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0567" autoAdjust="0"/>
    <p:restoredTop sz="96318" autoAdjust="0"/>
  </p:normalViewPr>
  <p:slideViewPr>
    <p:cSldViewPr>
      <p:cViewPr varScale="1">
        <p:scale>
          <a:sx n="74" d="100"/>
          <a:sy n="74" d="100"/>
        </p:scale>
        <p:origin x="78" y="360"/>
      </p:cViewPr>
      <p:guideLst>
        <p:guide orient="horz" pos="2180"/>
        <p:guide pos="3839"/>
      </p:guideLst>
    </p:cSldViewPr>
  </p:slideViewPr>
  <p:outlineViewPr>
    <p:cViewPr>
      <p:scale>
        <a:sx n="33" d="100"/>
        <a:sy n="33" d="100"/>
      </p:scale>
      <p:origin x="0" y="0"/>
    </p:cViewPr>
  </p:outlineViewPr>
  <p:notesTextViewPr>
    <p:cViewPr>
      <p:scale>
        <a:sx n="75" d="100"/>
        <a:sy n="75" d="100"/>
      </p:scale>
      <p:origin x="0" y="0"/>
    </p:cViewPr>
  </p:notesTextViewPr>
  <p:sorterViewPr>
    <p:cViewPr>
      <p:scale>
        <a:sx n="100" d="100"/>
        <a:sy n="100" d="100"/>
      </p:scale>
      <p:origin x="0" y="0"/>
    </p:cViewPr>
  </p:sorterViewPr>
  <p:notesViewPr>
    <p:cSldViewPr>
      <p:cViewPr varScale="1">
        <p:scale>
          <a:sx n="79" d="100"/>
          <a:sy n="79" d="100"/>
        </p:scale>
        <p:origin x="-3966" y="-102"/>
      </p:cViewPr>
      <p:guideLst>
        <p:guide orient="horz" pos="2906"/>
        <p:guide pos="2160"/>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tags" Target="tags/tag2.xml" /><Relationship Id="rId27" Type="http://schemas.openxmlformats.org/officeDocument/2006/relationships/presProps" Target="presProps.xml" /><Relationship Id="rId28" Type="http://schemas.openxmlformats.org/officeDocument/2006/relationships/viewProps" Target="viewProps.xml" /><Relationship Id="rId29" Type="http://schemas.openxmlformats.org/officeDocument/2006/relationships/theme" Target="theme/theme1.xml" /><Relationship Id="rId3" Type="http://schemas.openxmlformats.org/officeDocument/2006/relationships/handoutMaster" Target="handoutMasters/handoutMaster1.xml" /><Relationship Id="rId30"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t>2021/12/5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t>‹#›</a:t>
            </a:fld>
            <a:endParaRPr lang="zh-CN" altLang="en-US"/>
          </a:p>
        </p:txBody>
      </p:sp>
    </p:spTree>
    <p:extLst>
      <p:ext uri="{BB962C8B-B14F-4D97-AF65-F5344CB8AC3E}">
        <p14:creationId xmlns:p14="http://schemas.microsoft.com/office/powerpoint/2010/main" val="1373992409"/>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t>2021/12/5</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t>‹#›</a:t>
            </a:fld>
            <a:endParaRPr lang="zh-CN" altLang="en-US"/>
          </a:p>
        </p:txBody>
      </p:sp>
    </p:spTree>
    <p:extLst>
      <p:ext uri="{BB962C8B-B14F-4D97-AF65-F5344CB8AC3E}">
        <p14:creationId xmlns:p14="http://schemas.microsoft.com/office/powerpoint/2010/main" val="1742195830"/>
      </p:ext>
    </p:extLst>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_空白">
    <p:spTree>
      <p:nvGrpSpPr>
        <p:cNvPr id="1" name=""/>
        <p:cNvGrpSpPr/>
        <p:nvPr/>
      </p:nvGrpSpPr>
      <p:grpSpPr>
        <a:xfrm>
          <a:off x="0" y="0"/>
          <a:ext cx="0" cy="0"/>
        </a:xfrm>
      </p:grpSpPr>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6_空白">
    <p:spTree>
      <p:nvGrpSpPr>
        <p:cNvPr id="1" name=""/>
        <p:cNvGrpSpPr/>
        <p:nvPr/>
      </p:nvGrpSpPr>
      <p:grpSpPr>
        <a:xfrm>
          <a:off x="0" y="0"/>
          <a:ext cx="0" cy="0"/>
        </a:xfrm>
      </p:grpSpPr>
      <p:sp>
        <p:nvSpPr>
          <p:cNvPr id="4" name="矩形 3"/>
          <p:cNvSpPr/>
          <p:nvPr userDrawn="1"/>
        </p:nvSpPr>
        <p:spPr>
          <a:xfrm>
            <a:off x="0" y="3799588"/>
            <a:ext cx="12190413" cy="30600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5_空白">
    <p:spTree>
      <p:nvGrpSpPr>
        <p:cNvPr id="1" name=""/>
        <p:cNvGrpSpPr/>
        <p:nvPr/>
      </p:nvGrpSpPr>
      <p:grpSpPr>
        <a:xfrm>
          <a:off x="0" y="0"/>
          <a:ext cx="0" cy="0"/>
        </a:xfrm>
      </p:grpSpPr>
      <p:sp>
        <p:nvSpPr>
          <p:cNvPr id="4" name="矩形 3"/>
          <p:cNvSpPr/>
          <p:nvPr userDrawn="1"/>
        </p:nvSpPr>
        <p:spPr>
          <a:xfrm>
            <a:off x="0" y="3429794"/>
            <a:ext cx="12190413" cy="3429794"/>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7_空白">
    <p:spTree>
      <p:nvGrpSpPr>
        <p:cNvPr id="1" name=""/>
        <p:cNvGrpSpPr/>
        <p:nvPr/>
      </p:nvGrpSpPr>
      <p:grpSpPr>
        <a:xfrm>
          <a:off x="0" y="0"/>
          <a:ext cx="0" cy="0"/>
        </a:xfrm>
      </p:grpSpPr>
      <p:sp>
        <p:nvSpPr>
          <p:cNvPr id="4" name="矩形 3"/>
          <p:cNvSpPr/>
          <p:nvPr userDrawn="1"/>
        </p:nvSpPr>
        <p:spPr>
          <a:xfrm>
            <a:off x="0" y="2708788"/>
            <a:ext cx="12190413" cy="415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8_空白">
    <p:spTree>
      <p:nvGrpSpPr>
        <p:cNvPr id="1" name=""/>
        <p:cNvGrpSpPr/>
        <p:nvPr/>
      </p:nvGrpSpPr>
      <p:grpSpPr>
        <a:xfrm>
          <a:off x="0" y="0"/>
          <a:ext cx="0" cy="0"/>
        </a:xfrm>
      </p:grpSpPr>
      <p:sp>
        <p:nvSpPr>
          <p:cNvPr id="4" name="矩形 3"/>
          <p:cNvSpPr/>
          <p:nvPr userDrawn="1"/>
        </p:nvSpPr>
        <p:spPr>
          <a:xfrm>
            <a:off x="0" y="1588"/>
            <a:ext cx="12190413" cy="68580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空白">
    <p:spTree>
      <p:nvGrpSpPr>
        <p:cNvPr id="1" name=""/>
        <p:cNvGrpSpPr/>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6_空白">
    <p:spTree>
      <p:nvGrpSpPr>
        <p:cNvPr id="1" name=""/>
        <p:cNvGrpSpPr/>
        <p:nvPr/>
      </p:nvGrpSpPr>
      <p:grpSpPr>
        <a:xfrm>
          <a:off x="0" y="0"/>
          <a:ext cx="0" cy="0"/>
        </a:xfrm>
      </p:grpSpPr>
      <p:sp>
        <p:nvSpPr>
          <p:cNvPr id="2" name="矩形 1"/>
          <p:cNvSpPr/>
          <p:nvPr userDrawn="1"/>
        </p:nvSpPr>
        <p:spPr>
          <a:xfrm>
            <a:off x="0" y="5950074"/>
            <a:ext cx="12190413" cy="909514"/>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2_空白">
    <p:spTree>
      <p:nvGrpSpPr>
        <p:cNvPr id="1" name=""/>
        <p:cNvGrpSpPr/>
        <p:nvPr/>
      </p:nvGrpSpPr>
      <p:grpSpPr>
        <a:xfrm>
          <a:off x="0" y="0"/>
          <a:ext cx="0" cy="0"/>
        </a:xfrm>
      </p:grpSpPr>
      <p:sp>
        <p:nvSpPr>
          <p:cNvPr id="2" name="矩形 1"/>
          <p:cNvSpPr/>
          <p:nvPr userDrawn="1"/>
        </p:nvSpPr>
        <p:spPr>
          <a:xfrm>
            <a:off x="0" y="5588788"/>
            <a:ext cx="12190413" cy="127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26_空白">
    <p:spTree>
      <p:nvGrpSpPr>
        <p:cNvPr id="1" name=""/>
        <p:cNvGrpSpPr/>
        <p:nvPr/>
      </p:nvGrpSpPr>
      <p:grpSpPr>
        <a:xfrm>
          <a:off x="0" y="0"/>
          <a:ext cx="0" cy="0"/>
        </a:xfrm>
      </p:grpSpPr>
      <p:sp>
        <p:nvSpPr>
          <p:cNvPr id="2" name="矩形 1"/>
          <p:cNvSpPr/>
          <p:nvPr userDrawn="1"/>
        </p:nvSpPr>
        <p:spPr>
          <a:xfrm>
            <a:off x="0" y="5228788"/>
            <a:ext cx="12190413" cy="163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1_空白">
    <p:spTree>
      <p:nvGrpSpPr>
        <p:cNvPr id="1" name=""/>
        <p:cNvGrpSpPr/>
        <p:nvPr/>
      </p:nvGrpSpPr>
      <p:grpSpPr>
        <a:xfrm>
          <a:off x="0" y="0"/>
          <a:ext cx="0" cy="0"/>
        </a:xfrm>
      </p:grpSpPr>
      <p:sp>
        <p:nvSpPr>
          <p:cNvPr id="2" name="矩形 1"/>
          <p:cNvSpPr/>
          <p:nvPr userDrawn="1"/>
        </p:nvSpPr>
        <p:spPr>
          <a:xfrm>
            <a:off x="0" y="4868788"/>
            <a:ext cx="12190413" cy="199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3_空白">
    <p:spTree>
      <p:nvGrpSpPr>
        <p:cNvPr id="1" name=""/>
        <p:cNvGrpSpPr/>
        <p:nvPr/>
      </p:nvGrpSpPr>
      <p:grpSpPr>
        <a:xfrm>
          <a:off x="0" y="0"/>
          <a:ext cx="0" cy="0"/>
        </a:xfrm>
      </p:grpSpPr>
      <p:sp>
        <p:nvSpPr>
          <p:cNvPr id="2" name="矩形 1"/>
          <p:cNvSpPr/>
          <p:nvPr userDrawn="1"/>
        </p:nvSpPr>
        <p:spPr>
          <a:xfrm>
            <a:off x="0" y="4508788"/>
            <a:ext cx="12190413" cy="235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0_空白">
    <p:spTree>
      <p:nvGrpSpPr>
        <p:cNvPr id="1" name=""/>
        <p:cNvGrpSpPr/>
        <p:nvPr/>
      </p:nvGrpSpPr>
      <p:grpSpPr>
        <a:xfrm>
          <a:off x="0" y="0"/>
          <a:ext cx="0" cy="0"/>
        </a:xfrm>
      </p:grpSpPr>
      <p:sp>
        <p:nvSpPr>
          <p:cNvPr id="2" name="矩形 1"/>
          <p:cNvSpPr/>
          <p:nvPr userDrawn="1"/>
        </p:nvSpPr>
        <p:spPr>
          <a:xfrm>
            <a:off x="0" y="4411588"/>
            <a:ext cx="12190413" cy="24480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25_空白">
    <p:spTree>
      <p:nvGrpSpPr>
        <p:cNvPr id="1" name=""/>
        <p:cNvGrpSpPr/>
        <p:nvPr/>
      </p:nvGrpSpPr>
      <p:grpSpPr>
        <a:xfrm>
          <a:off x="0" y="0"/>
          <a:ext cx="0" cy="0"/>
        </a:xfrm>
      </p:grpSpPr>
      <p:sp>
        <p:nvSpPr>
          <p:cNvPr id="2" name="矩形 1"/>
          <p:cNvSpPr/>
          <p:nvPr userDrawn="1"/>
        </p:nvSpPr>
        <p:spPr>
          <a:xfrm>
            <a:off x="0" y="4149874"/>
            <a:ext cx="12190413" cy="2709714"/>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4_空白">
    <p:spTree>
      <p:nvGrpSpPr>
        <p:cNvPr id="1" name=""/>
        <p:cNvGrpSpPr/>
        <p:nvPr/>
      </p:nvGrpSpPr>
      <p:grpSpPr>
        <a:xfrm>
          <a:off x="0" y="0"/>
          <a:ext cx="0" cy="0"/>
        </a:xfrm>
      </p:grpSpPr>
      <p:sp>
        <p:nvSpPr>
          <p:cNvPr id="2" name="矩形 1"/>
          <p:cNvSpPr/>
          <p:nvPr userDrawn="1"/>
        </p:nvSpPr>
        <p:spPr>
          <a:xfrm>
            <a:off x="0" y="3788788"/>
            <a:ext cx="12190413" cy="307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image" Target="../media/image1.png" /><Relationship Id="rId16" Type="http://schemas.microsoft.com/office/2007/relationships/hdphoto" Target="../media/image2.wdp" /><Relationship Id="rId17"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pic>
        <p:nvPicPr>
          <p:cNvPr id="3" name="图片 2"/>
          <p:cNvPicPr>
            <a:picLocks noChangeAspect="1"/>
          </p:cNvPicPr>
          <p:nvPr userDrawn="1"/>
        </p:nvPicPr>
        <p:blipFill>
          <a:blip r:embed="rId15">
            <a:duotone>
              <a:schemeClr val="bg2">
                <a:shade val="45000"/>
                <a:satMod val="135000"/>
              </a:schemeClr>
              <a:prstClr val="white"/>
            </a:duotone>
            <a:extLst>
              <a:ext uri="{BEBA8EAE-BF5A-486C-A8C5-ECC9F3942E4B}">
                <a14:imgProps xmlns:a14="http://schemas.microsoft.com/office/drawing/2010/main">
                  <a14:imgLayer r:embed="rId16">
                    <a14:imgEffect>
                      <a14:brightnessContrast bright="30000" contras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p:cNvSpPr/>
          <p:nvPr userDrawn="1"/>
        </p:nvSpPr>
        <p:spPr>
          <a:xfrm>
            <a:off x="0" y="0"/>
            <a:ext cx="12192000" cy="6858000"/>
          </a:xfrm>
          <a:prstGeom prst="rect">
            <a:avLst/>
          </a:pr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p:timing/>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4.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5.png" /><Relationship Id="rId3" Type="http://schemas.openxmlformats.org/officeDocument/2006/relationships/image" Target="../media/image16.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7.png" /><Relationship Id="rId3" Type="http://schemas.openxmlformats.org/officeDocument/2006/relationships/tags" Target="../tags/tag1.xml" /><Relationship Id="rId4" Type="http://schemas.openxmlformats.org/officeDocument/2006/relationships/image" Target="../media/image15.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8.png" /><Relationship Id="rId3" Type="http://schemas.openxmlformats.org/officeDocument/2006/relationships/image" Target="../media/image19.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4.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0.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4.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1.png" /><Relationship Id="rId3" Type="http://schemas.openxmlformats.org/officeDocument/2006/relationships/image" Target="../media/image22.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1.png" /><Relationship Id="rId3" Type="http://schemas.openxmlformats.org/officeDocument/2006/relationships/image" Target="../media/image22.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5.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3.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3.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image" Target="../media/image3.png" /><Relationship Id="rId3" Type="http://schemas.openxmlformats.org/officeDocument/2006/relationships/image" Target="../media/image24.png" /><Relationship Id="rId4" Type="http://schemas.openxmlformats.org/officeDocument/2006/relationships/image" Target="../media/image25.png" /><Relationship Id="rId5" Type="http://schemas.openxmlformats.org/officeDocument/2006/relationships/image" Target="../media/image26.png" /><Relationship Id="rId6" Type="http://schemas.openxmlformats.org/officeDocument/2006/relationships/image" Target="../media/image27.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png" /><Relationship Id="rId3" Type="http://schemas.openxmlformats.org/officeDocument/2006/relationships/image" Target="../media/image7.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png" /><Relationship Id="rId3" Type="http://schemas.openxmlformats.org/officeDocument/2006/relationships/image" Target="../media/image8.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png" /><Relationship Id="rId3" Type="http://schemas.openxmlformats.org/officeDocument/2006/relationships/image" Target="../media/image8.png" /><Relationship Id="rId4" Type="http://schemas.openxmlformats.org/officeDocument/2006/relationships/image" Target="../media/image9.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png" /><Relationship Id="rId3" Type="http://schemas.openxmlformats.org/officeDocument/2006/relationships/image" Target="../media/image10.png" /><Relationship Id="rId4" Type="http://schemas.openxmlformats.org/officeDocument/2006/relationships/image" Target="../media/image11.png" /><Relationship Id="rId5" Type="http://schemas.openxmlformats.org/officeDocument/2006/relationships/image" Target="../media/image9.png" /><Relationship Id="rId6" Type="http://schemas.openxmlformats.org/officeDocument/2006/relationships/image" Target="../media/image12.png" /><Relationship Id="rId7" Type="http://schemas.openxmlformats.org/officeDocument/2006/relationships/image" Target="../media/image13.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png" /><Relationship Id="rId3" Type="http://schemas.openxmlformats.org/officeDocument/2006/relationships/image" Target="../media/image10.png" /><Relationship Id="rId4" Type="http://schemas.openxmlformats.org/officeDocument/2006/relationships/image" Target="../media/image11.png" /><Relationship Id="rId5" Type="http://schemas.openxmlformats.org/officeDocument/2006/relationships/image" Target="../media/image9.png" /><Relationship Id="rId6" Type="http://schemas.openxmlformats.org/officeDocument/2006/relationships/image" Target="../media/image12.png" /><Relationship Id="rId7" Type="http://schemas.openxmlformats.org/officeDocument/2006/relationships/image" Target="../media/image13.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png" /><Relationship Id="rId3" Type="http://schemas.openxmlformats.org/officeDocument/2006/relationships/image" Target="../media/image4.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4.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3" name="直接连接符 2"/>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5" name="平行四边形 4"/>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三类</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题型    各个击破</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矩形 8"/>
          <p:cNvSpPr/>
          <p:nvPr/>
        </p:nvSpPr>
        <p:spPr>
          <a:xfrm>
            <a:off x="3822700" y="909320"/>
            <a:ext cx="4648835" cy="2584450"/>
          </a:xfrm>
          <a:prstGeom prst="rect">
            <a:avLst/>
          </a:prstGeom>
        </p:spPr>
        <p:txBody>
          <a:bodyPr wrap="square">
            <a:spAutoFit/>
          </a:bodyPr>
          <a:lstStyle/>
          <a:p>
            <a:pPr algn="just">
              <a:lnSpc>
                <a:spcPct val="150000"/>
              </a:lnSpc>
              <a:spcAft>
                <a:spcPct val="0"/>
              </a:spcAft>
            </a:pPr>
            <a:r>
              <a:rPr lang="zh-CN" altLang="zh-CN" sz="3600" b="1" kern="100">
                <a:solidFill>
                  <a:srgbClr val="0070C0"/>
                </a:solidFill>
                <a:latin typeface="黑体" panose="02010609060101010101" charset="-122"/>
                <a:ea typeface="黑体" panose="02010609060101010101" charset="-122"/>
                <a:cs typeface="Times New Roman" panose="02020603050405020304" pitchFamily="18" charset="0"/>
              </a:rPr>
              <a:t>比较材料异同题</a:t>
            </a:r>
          </a:p>
          <a:p>
            <a:pPr algn="just">
              <a:lnSpc>
                <a:spcPct val="150000"/>
              </a:lnSpc>
              <a:spcAft>
                <a:spcPct val="0"/>
              </a:spcAft>
            </a:pPr>
            <a:r>
              <a:rPr lang="zh-CN" altLang="zh-CN" sz="3600" b="1" kern="100">
                <a:solidFill>
                  <a:srgbClr val="0070C0"/>
                </a:solidFill>
                <a:latin typeface="黑体" panose="02010609060101010101" charset="-122"/>
                <a:ea typeface="黑体" panose="02010609060101010101" charset="-122"/>
                <a:cs typeface="Times New Roman" panose="02020603050405020304" pitchFamily="18" charset="0"/>
                <a:sym typeface="+mn-ea"/>
              </a:rPr>
              <a:t>原因概括分析题</a:t>
            </a:r>
          </a:p>
          <a:p>
            <a:pPr algn="just">
              <a:lnSpc>
                <a:spcPct val="150000"/>
              </a:lnSpc>
              <a:spcAft>
                <a:spcPct val="0"/>
              </a:spcAft>
            </a:pPr>
            <a:r>
              <a:rPr lang="zh-CN" altLang="zh-CN" sz="3600" b="1" kern="100">
                <a:solidFill>
                  <a:srgbClr val="0070C0"/>
                </a:solidFill>
                <a:latin typeface="黑体" panose="02010609060101010101" charset="-122"/>
                <a:ea typeface="黑体" panose="02010609060101010101" charset="-122"/>
                <a:cs typeface="Times New Roman" panose="02020603050405020304" pitchFamily="18" charset="0"/>
                <a:sym typeface="+mn-ea"/>
              </a:rPr>
              <a:t>对策措施题</a:t>
            </a:r>
            <a:endParaRPr lang="zh-CN" altLang="zh-CN" sz="3600" b="1" kern="100">
              <a:solidFill>
                <a:srgbClr val="0070C0"/>
              </a:solidFill>
              <a:effectLst/>
              <a:latin typeface="黑体" panose="02010609060101010101" charset="-122"/>
              <a:ea typeface="黑体" panose="02010609060101010101" charset="-122"/>
              <a:cs typeface="Times New Roman" panose="02020603050405020304" pitchFamily="18" charset="0"/>
              <a:sym typeface="+mn-ea"/>
            </a:endParaRPr>
          </a:p>
        </p:txBody>
      </p:sp>
      <p:pic>
        <p:nvPicPr>
          <p:cNvPr id="2" name="图片 1"/>
          <p:cNvPicPr>
            <a:picLocks noChangeAspect="1"/>
          </p:cNvPicPr>
          <p:nvPr/>
        </p:nvPicPr>
        <p:blipFill>
          <a:blip r:embed="rId2"/>
          <a:stretch>
            <a:fillRect/>
          </a:stretch>
        </p:blipFill>
        <p:spPr>
          <a:xfrm>
            <a:off x="0" y="4209415"/>
            <a:ext cx="12190095" cy="2649855"/>
          </a:xfrm>
          <a:prstGeom prst="rect">
            <a:avLst/>
          </a:prstGeom>
          <a:effectLst>
            <a:softEdge rad="635000"/>
          </a:effectLst>
        </p:spPr>
      </p:pic>
      <p:sp>
        <p:nvSpPr>
          <p:cNvPr id="8" name="文本框 7"/>
          <p:cNvSpPr txBox="1"/>
          <p:nvPr/>
        </p:nvSpPr>
        <p:spPr>
          <a:xfrm>
            <a:off x="1558925" y="693420"/>
            <a:ext cx="1508760" cy="3476625"/>
          </a:xfrm>
          <a:prstGeom prst="rect">
            <a:avLst/>
          </a:prstGeom>
          <a:noFill/>
        </p:spPr>
        <p:txBody>
          <a:bodyPr wrap="square" rtlCol="0" anchor="t">
            <a:spAutoFit/>
            <a:scene3d>
              <a:camera prst="orthographicFront"/>
              <a:lightRig rig="threePt" dir="t"/>
            </a:scene3d>
          </a:bodyPr>
          <a:lstStyle/>
          <a:p>
            <a:pPr algn="ctr">
              <a:spcBef>
                <a:spcPct val="0"/>
              </a:spcBef>
            </a:pPr>
            <a:r>
              <a:rPr lang="zh-CN" altLang="en-US" sz="4400" b="1" kern="100">
                <a:ln w="22225">
                  <a:solidFill>
                    <a:srgbClr val="FDFDFD"/>
                  </a:solidFill>
                  <a:prstDash val="solid"/>
                </a:ln>
                <a:solidFill>
                  <a:srgbClr val="C00000"/>
                </a:solidFill>
                <a:effectLst>
                  <a:glow rad="139700">
                    <a:schemeClr val="accent1">
                      <a:satMod val="175000"/>
                      <a:alpha val="40000"/>
                    </a:schemeClr>
                  </a:glow>
                </a:effectLst>
                <a:latin typeface="经典特黑简" panose="02010609010101010101" charset="-122"/>
                <a:ea typeface="经典特黑简" panose="02010609010101010101" charset="-122"/>
                <a:cs typeface="经典特黑简" panose="02010609010101010101" charset="-122"/>
                <a:sym typeface="+mn-ea"/>
              </a:rPr>
              <a:t>三类</a:t>
            </a:r>
          </a:p>
          <a:p>
            <a:pPr algn="ctr">
              <a:spcBef>
                <a:spcPct val="0"/>
              </a:spcBef>
            </a:pPr>
            <a:r>
              <a:rPr lang="zh-CN" altLang="en-US" sz="4400" b="1" kern="100" smtClean="0">
                <a:ln w="22225">
                  <a:solidFill>
                    <a:srgbClr val="FDFDFD"/>
                  </a:solidFill>
                  <a:prstDash val="solid"/>
                </a:ln>
                <a:solidFill>
                  <a:srgbClr val="C00000"/>
                </a:solidFill>
                <a:effectLst>
                  <a:glow rad="139700">
                    <a:schemeClr val="accent1">
                      <a:satMod val="175000"/>
                      <a:alpha val="40000"/>
                    </a:schemeClr>
                  </a:glow>
                </a:effectLst>
                <a:latin typeface="经典特黑简" panose="02010609010101010101" charset="-122"/>
                <a:ea typeface="经典特黑简" panose="02010609010101010101" charset="-122"/>
                <a:cs typeface="经典特黑简" panose="02010609010101010101" charset="-122"/>
                <a:sym typeface="+mn-ea"/>
              </a:rPr>
              <a:t>题型</a:t>
            </a:r>
          </a:p>
          <a:p>
            <a:pPr algn="ctr">
              <a:spcBef>
                <a:spcPct val="0"/>
              </a:spcBef>
            </a:pPr>
            <a:endParaRPr lang="zh-CN" altLang="en-US" sz="4400" b="1" kern="100" smtClean="0">
              <a:ln w="22225">
                <a:solidFill>
                  <a:srgbClr val="FDFDFD"/>
                </a:solidFill>
                <a:prstDash val="solid"/>
              </a:ln>
              <a:solidFill>
                <a:srgbClr val="C00000"/>
              </a:solidFill>
              <a:effectLst>
                <a:glow rad="139700">
                  <a:schemeClr val="accent1">
                    <a:satMod val="175000"/>
                    <a:alpha val="40000"/>
                  </a:schemeClr>
                </a:glow>
              </a:effectLst>
              <a:latin typeface="经典特黑简" panose="02010609010101010101" charset="-122"/>
              <a:ea typeface="经典特黑简" panose="02010609010101010101" charset="-122"/>
              <a:cs typeface="经典特黑简" panose="02010609010101010101" charset="-122"/>
              <a:sym typeface="+mn-ea"/>
            </a:endParaRPr>
          </a:p>
          <a:p>
            <a:pPr algn="ctr">
              <a:spcBef>
                <a:spcPct val="0"/>
              </a:spcBef>
            </a:pPr>
            <a:r>
              <a:rPr lang="zh-CN" altLang="en-US" sz="4400" b="1" kern="100" smtClean="0">
                <a:ln w="22225">
                  <a:solidFill>
                    <a:srgbClr val="FDFDFD"/>
                  </a:solidFill>
                  <a:prstDash val="solid"/>
                </a:ln>
                <a:solidFill>
                  <a:srgbClr val="C00000"/>
                </a:solidFill>
                <a:effectLst>
                  <a:glow rad="139700">
                    <a:schemeClr val="accent1">
                      <a:satMod val="175000"/>
                      <a:alpha val="40000"/>
                    </a:schemeClr>
                  </a:glow>
                </a:effectLst>
                <a:latin typeface="经典特黑简" panose="02010609010101010101" charset="-122"/>
                <a:ea typeface="经典特黑简" panose="02010609010101010101" charset="-122"/>
                <a:cs typeface="经典特黑简" panose="02010609010101010101" charset="-122"/>
                <a:sym typeface="+mn-ea"/>
              </a:rPr>
              <a:t>各个</a:t>
            </a:r>
          </a:p>
          <a:p>
            <a:pPr algn="ctr">
              <a:spcBef>
                <a:spcPct val="0"/>
              </a:spcBef>
            </a:pPr>
            <a:r>
              <a:rPr lang="zh-CN" altLang="en-US" sz="4400" b="1" kern="100" smtClean="0">
                <a:ln w="22225">
                  <a:solidFill>
                    <a:srgbClr val="FDFDFD"/>
                  </a:solidFill>
                  <a:prstDash val="solid"/>
                </a:ln>
                <a:solidFill>
                  <a:srgbClr val="C00000"/>
                </a:solidFill>
                <a:effectLst>
                  <a:glow rad="139700">
                    <a:schemeClr val="accent1">
                      <a:satMod val="175000"/>
                      <a:alpha val="40000"/>
                    </a:schemeClr>
                  </a:glow>
                </a:effectLst>
                <a:latin typeface="经典特黑简" panose="02010609010101010101" charset="-122"/>
                <a:ea typeface="经典特黑简" panose="02010609010101010101" charset="-122"/>
                <a:cs typeface="经典特黑简" panose="02010609010101010101" charset="-122"/>
                <a:sym typeface="+mn-ea"/>
              </a:rPr>
              <a:t>击破</a:t>
            </a:r>
          </a:p>
        </p:txBody>
      </p:sp>
      <p:pic>
        <p:nvPicPr>
          <p:cNvPr id="10" name="图片 9"/>
          <p:cNvPicPr>
            <a:picLocks noChangeAspect="1"/>
          </p:cNvPicPr>
          <p:nvPr/>
        </p:nvPicPr>
        <p:blipFill>
          <a:blip r:embed="rId3"/>
          <a:stretch>
            <a:fillRect/>
          </a:stretch>
        </p:blipFill>
        <p:spPr>
          <a:xfrm flipH="1">
            <a:off x="7535545" y="1053465"/>
            <a:ext cx="4273550" cy="2808605"/>
          </a:xfrm>
          <a:prstGeom prst="rect">
            <a:avLst/>
          </a:prstGeom>
          <a:effectLst>
            <a:softEdge rad="241300"/>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5000" fill="hold">
                                          <p:stCondLst>
                                            <p:cond delay="0"/>
                                          </p:stCondLst>
                                        </p:cTn>
                                        <p:tgtEl>
                                          <p:spTgt spid="10"/>
                                        </p:tgtEl>
                                        <p:attrNameLst>
                                          <p:attrName>style.visibility</p:attrName>
                                        </p:attrNameLst>
                                      </p:cBhvr>
                                      <p:to>
                                        <p:strVal val="visible"/>
                                      </p:to>
                                    </p:set>
                                    <p:animEffect transition="in" filter="wipe(left)">
                                      <p:cBhvr>
                                        <p:cTn id="7" dur="5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3" name="直接连接符 2"/>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5" name="平行四边形 4"/>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三类</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题型    各个击破</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8" name="文本框 7"/>
          <p:cNvSpPr txBox="1"/>
          <p:nvPr/>
        </p:nvSpPr>
        <p:spPr>
          <a:xfrm>
            <a:off x="236220" y="671195"/>
            <a:ext cx="8993505" cy="5815965"/>
          </a:xfrm>
          <a:prstGeom prst="rect">
            <a:avLst/>
          </a:prstGeom>
          <a:noFill/>
        </p:spPr>
        <p:txBody>
          <a:bodyPr wrap="square" rtlCol="0" anchor="t">
            <a:spAutoFit/>
          </a:bodyPr>
          <a:lstStyle/>
          <a:p>
            <a:pPr algn="ctr">
              <a:lnSpc>
                <a:spcPct val="140000"/>
              </a:lnSpc>
              <a:spcAft>
                <a:spcPct val="0"/>
              </a:spcAft>
            </a:pPr>
            <a:r>
              <a:rPr lang="zh-CN" altLang="zh-CN" sz="2000" b="1" kern="100">
                <a:solidFill>
                  <a:srgbClr val="C00000"/>
                </a:solidFill>
                <a:latin typeface="黑体" panose="02010609060101010101" charset="-122"/>
                <a:ea typeface="黑体" panose="02010609060101010101" charset="-122"/>
                <a:cs typeface="黑体" panose="02010609060101010101" charset="-122"/>
                <a:sym typeface="+mn-ea"/>
              </a:rPr>
              <a:t>陈星弼：心有大我，至诚报国</a:t>
            </a:r>
            <a:endParaRPr lang="zh-CN" altLang="zh-CN" sz="2000" b="1" kern="100">
              <a:solidFill>
                <a:srgbClr val="C00000"/>
              </a:solidFill>
              <a:latin typeface="黑体" panose="02010609060101010101" charset="-122"/>
              <a:ea typeface="黑体" panose="02010609060101010101" charset="-122"/>
              <a:cs typeface="黑体" panose="02010609060101010101" charset="-122"/>
            </a:endParaRPr>
          </a:p>
          <a:p>
            <a:pPr indent="339090" algn="just">
              <a:lnSpc>
                <a:spcPct val="140000"/>
              </a:lnSpc>
              <a:spcAft>
                <a:spcPct val="0"/>
              </a:spcAft>
            </a:pP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半导体功率器件，是电能</a:t>
            </a:r>
            <a:r>
              <a:rPr lang="en-US" altLang="zh-CN" sz="2000" b="1" kern="100">
                <a:solidFill>
                  <a:srgbClr val="002060"/>
                </a:solidFill>
                <a:latin typeface="黑体" panose="02010609060101010101" charset="-122"/>
                <a:ea typeface="黑体" panose="02010609060101010101" charset="-122"/>
                <a:cs typeface="黑体" panose="02010609060101010101" charset="-122"/>
                <a:sym typeface="+mn-ea"/>
              </a:rPr>
              <a:t>/</a:t>
            </a: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功率处理的核心器件，更是弱电控制与强电运行之间的沟通桥梁，在</a:t>
            </a:r>
            <a:r>
              <a:rPr lang="en-US" altLang="zh-CN" sz="2000" b="1" kern="100">
                <a:solidFill>
                  <a:srgbClr val="002060"/>
                </a:solidFill>
                <a:latin typeface="黑体" panose="02010609060101010101" charset="-122"/>
                <a:ea typeface="黑体" panose="02010609060101010101" charset="-122"/>
                <a:cs typeface="黑体" panose="02010609060101010101" charset="-122"/>
                <a:sym typeface="+mn-ea"/>
              </a:rPr>
              <a:t>“</a:t>
            </a: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中国制造</a:t>
            </a:r>
            <a:r>
              <a:rPr lang="en-US" altLang="zh-CN" sz="2000" b="1" kern="100">
                <a:solidFill>
                  <a:srgbClr val="002060"/>
                </a:solidFill>
                <a:latin typeface="黑体" panose="02010609060101010101" charset="-122"/>
                <a:ea typeface="黑体" panose="02010609060101010101" charset="-122"/>
                <a:cs typeface="黑体" panose="02010609060101010101" charset="-122"/>
                <a:sym typeface="+mn-ea"/>
              </a:rPr>
              <a:t>”</a:t>
            </a: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向</a:t>
            </a:r>
            <a:r>
              <a:rPr lang="en-US" altLang="zh-CN" sz="2000" b="1" kern="100">
                <a:solidFill>
                  <a:srgbClr val="002060"/>
                </a:solidFill>
                <a:latin typeface="黑体" panose="02010609060101010101" charset="-122"/>
                <a:ea typeface="黑体" panose="02010609060101010101" charset="-122"/>
                <a:cs typeface="黑体" panose="02010609060101010101" charset="-122"/>
                <a:sym typeface="+mn-ea"/>
              </a:rPr>
              <a:t>“</a:t>
            </a: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中国智造</a:t>
            </a:r>
            <a:r>
              <a:rPr lang="en-US" altLang="zh-CN" sz="2000" b="1" kern="100">
                <a:solidFill>
                  <a:srgbClr val="002060"/>
                </a:solidFill>
                <a:latin typeface="黑体" panose="02010609060101010101" charset="-122"/>
                <a:ea typeface="黑体" panose="02010609060101010101" charset="-122"/>
                <a:cs typeface="黑体" panose="02010609060101010101" charset="-122"/>
                <a:sym typeface="+mn-ea"/>
              </a:rPr>
              <a:t>”</a:t>
            </a: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转型过程中，在民族电子信息产业发展中发挥着重要作用。陈星弼院士为此付出了数十年的心血与智慧，直到生命最后一刻，仍念兹在兹</a:t>
            </a:r>
            <a:r>
              <a:rPr lang="zh-CN" altLang="zh-CN" sz="2000" b="1" kern="100" smtClean="0">
                <a:solidFill>
                  <a:srgbClr val="002060"/>
                </a:solidFill>
                <a:latin typeface="黑体" panose="02010609060101010101" charset="-122"/>
                <a:ea typeface="黑体" panose="02010609060101010101" charset="-122"/>
                <a:cs typeface="黑体" panose="02010609060101010101" charset="-122"/>
                <a:sym typeface="+mn-ea"/>
              </a:rPr>
              <a:t>。</a:t>
            </a:r>
            <a:endParaRPr lang="en-US" altLang="zh-CN" sz="2000" b="1" kern="100" smtClean="0">
              <a:solidFill>
                <a:srgbClr val="002060"/>
              </a:solidFill>
              <a:latin typeface="黑体" panose="02010609060101010101" charset="-122"/>
              <a:ea typeface="黑体" panose="02010609060101010101" charset="-122"/>
              <a:cs typeface="黑体" panose="02010609060101010101" charset="-122"/>
            </a:endParaRPr>
          </a:p>
          <a:p>
            <a:pPr indent="339090" algn="just">
              <a:lnSpc>
                <a:spcPct val="140000"/>
              </a:lnSpc>
              <a:spcAft>
                <a:spcPct val="0"/>
              </a:spcAft>
            </a:pPr>
            <a:r>
              <a:rPr lang="en-US" altLang="zh-CN" sz="2000" b="1" kern="100">
                <a:solidFill>
                  <a:srgbClr val="002060"/>
                </a:solidFill>
                <a:latin typeface="黑体" panose="02010609060101010101" charset="-122"/>
                <a:ea typeface="黑体" panose="02010609060101010101" charset="-122"/>
                <a:cs typeface="黑体" panose="02010609060101010101" charset="-122"/>
                <a:sym typeface="+mn-ea"/>
              </a:rPr>
              <a:t>2019</a:t>
            </a: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年</a:t>
            </a:r>
            <a:r>
              <a:rPr lang="en-US" altLang="zh-CN" sz="2000" b="1" kern="100">
                <a:solidFill>
                  <a:srgbClr val="002060"/>
                </a:solidFill>
                <a:latin typeface="黑体" panose="02010609060101010101" charset="-122"/>
                <a:ea typeface="黑体" panose="02010609060101010101" charset="-122"/>
                <a:cs typeface="黑体" panose="02010609060101010101" charset="-122"/>
                <a:sym typeface="+mn-ea"/>
              </a:rPr>
              <a:t>12</a:t>
            </a: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月</a:t>
            </a:r>
            <a:r>
              <a:rPr lang="en-US" altLang="zh-CN" sz="2000" b="1" kern="100">
                <a:solidFill>
                  <a:srgbClr val="002060"/>
                </a:solidFill>
                <a:latin typeface="黑体" panose="02010609060101010101" charset="-122"/>
                <a:ea typeface="黑体" panose="02010609060101010101" charset="-122"/>
                <a:cs typeface="黑体" panose="02010609060101010101" charset="-122"/>
                <a:sym typeface="+mn-ea"/>
              </a:rPr>
              <a:t>4</a:t>
            </a: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日，这位被称作中国半导体功率器件领路人的科学家在成都去世，享年</a:t>
            </a:r>
            <a:r>
              <a:rPr lang="en-US" altLang="zh-CN" sz="2000" b="1" kern="100">
                <a:solidFill>
                  <a:srgbClr val="002060"/>
                </a:solidFill>
                <a:latin typeface="黑体" panose="02010609060101010101" charset="-122"/>
                <a:ea typeface="黑体" panose="02010609060101010101" charset="-122"/>
                <a:cs typeface="黑体" panose="02010609060101010101" charset="-122"/>
                <a:sym typeface="+mn-ea"/>
              </a:rPr>
              <a:t>89</a:t>
            </a: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岁。那条他常去实验室的路上，铺满了金黄的银杏叶，仿佛在怀念这位中国学人辉煌的科研人生，也似乎还在倾听他对我国功率器件取得进一步突破的梦想</a:t>
            </a:r>
            <a:r>
              <a:rPr lang="zh-CN" altLang="zh-CN" sz="2000" b="1" kern="100" smtClean="0">
                <a:solidFill>
                  <a:srgbClr val="002060"/>
                </a:solidFill>
                <a:latin typeface="黑体" panose="02010609060101010101" charset="-122"/>
                <a:ea typeface="黑体" panose="02010609060101010101" charset="-122"/>
                <a:cs typeface="黑体" panose="02010609060101010101" charset="-122"/>
                <a:sym typeface="+mn-ea"/>
              </a:rPr>
              <a:t>。</a:t>
            </a:r>
          </a:p>
          <a:p>
            <a:pPr indent="339090" algn="just">
              <a:lnSpc>
                <a:spcPct val="150000"/>
              </a:lnSpc>
              <a:spcAft>
                <a:spcPct val="0"/>
              </a:spcAft>
            </a:pPr>
            <a:r>
              <a:rPr lang="en-US" altLang="zh-CN" sz="2000" b="1" kern="100">
                <a:solidFill>
                  <a:srgbClr val="002060"/>
                </a:solidFill>
                <a:latin typeface="黑体" panose="02010609060101010101" charset="-122"/>
                <a:ea typeface="黑体" panose="02010609060101010101" charset="-122"/>
                <a:cs typeface="黑体" panose="02010609060101010101" charset="-122"/>
                <a:sym typeface="+mn-ea"/>
              </a:rPr>
              <a:t>“</a:t>
            </a: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集成电路为电子信息时代奠定了基础，就像造房子一样。网络、云等都是重要的，但基石是微电子。</a:t>
            </a:r>
            <a:r>
              <a:rPr lang="en-US" altLang="zh-CN" sz="2000" b="1" kern="100">
                <a:solidFill>
                  <a:srgbClr val="002060"/>
                </a:solidFill>
                <a:latin typeface="黑体" panose="02010609060101010101" charset="-122"/>
                <a:ea typeface="黑体" panose="02010609060101010101" charset="-122"/>
                <a:cs typeface="黑体" panose="02010609060101010101" charset="-122"/>
                <a:sym typeface="+mn-ea"/>
              </a:rPr>
              <a:t>”</a:t>
            </a: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陈星弼在接受记者采访时这样介绍自己的研究，</a:t>
            </a:r>
            <a:r>
              <a:rPr lang="en-US" altLang="zh-CN" sz="2000" b="1" kern="100">
                <a:solidFill>
                  <a:srgbClr val="002060"/>
                </a:solidFill>
                <a:latin typeface="黑体" panose="02010609060101010101" charset="-122"/>
                <a:ea typeface="黑体" panose="02010609060101010101" charset="-122"/>
                <a:cs typeface="黑体" panose="02010609060101010101" charset="-122"/>
                <a:sym typeface="+mn-ea"/>
              </a:rPr>
              <a:t>“</a:t>
            </a:r>
            <a:r>
              <a:rPr lang="zh-CN" altLang="zh-CN" sz="2000" b="1" kern="100">
                <a:solidFill>
                  <a:srgbClr val="002060"/>
                </a:solidFill>
                <a:latin typeface="黑体" panose="02010609060101010101" charset="-122"/>
                <a:ea typeface="黑体" panose="02010609060101010101" charset="-122"/>
                <a:cs typeface="黑体" panose="02010609060101010101" charset="-122"/>
                <a:sym typeface="+mn-ea"/>
              </a:rPr>
              <a:t>关于电子信息的发展，有两个重要的问题：一个是如何发现新的发电方法，比如太阳能电池；另一个是如何节省电能，我们所做的工作就是节省电能。</a:t>
            </a:r>
            <a:r>
              <a:rPr lang="en-US" altLang="zh-CN" sz="2000" b="1" kern="100">
                <a:solidFill>
                  <a:srgbClr val="002060"/>
                </a:solidFill>
                <a:latin typeface="黑体" panose="02010609060101010101" charset="-122"/>
                <a:ea typeface="黑体" panose="02010609060101010101" charset="-122"/>
                <a:cs typeface="黑体" panose="02010609060101010101" charset="-122"/>
                <a:sym typeface="+mn-ea"/>
              </a:rPr>
              <a:t>”</a:t>
            </a:r>
          </a:p>
        </p:txBody>
      </p:sp>
      <p:pic>
        <p:nvPicPr>
          <p:cNvPr id="2" name="图片 1"/>
          <p:cNvPicPr>
            <a:picLocks noChangeAspect="1"/>
          </p:cNvPicPr>
          <p:nvPr/>
        </p:nvPicPr>
        <p:blipFill>
          <a:blip r:embed="rId2"/>
          <a:stretch>
            <a:fillRect/>
          </a:stretch>
        </p:blipFill>
        <p:spPr>
          <a:xfrm>
            <a:off x="9335135" y="4653915"/>
            <a:ext cx="2707640" cy="1710690"/>
          </a:xfrm>
          <a:prstGeom prst="rect">
            <a:avLst/>
          </a:prstGeom>
        </p:spPr>
      </p:pic>
      <p:pic>
        <p:nvPicPr>
          <p:cNvPr id="9" name="图片 8"/>
          <p:cNvPicPr>
            <a:picLocks noChangeAspect="1"/>
          </p:cNvPicPr>
          <p:nvPr/>
        </p:nvPicPr>
        <p:blipFill>
          <a:blip r:embed="rId3">
            <a:clrChange>
              <a:clrFrom>
                <a:srgbClr val="D6D6D6">
                  <a:alpha val="100000"/>
                </a:srgbClr>
              </a:clrFrom>
              <a:clrTo>
                <a:srgbClr val="D6D6D6">
                  <a:alpha val="100000"/>
                  <a:alpha val="0"/>
                </a:srgbClr>
              </a:clrTo>
            </a:clrChange>
          </a:blip>
          <a:stretch>
            <a:fillRect/>
          </a:stretch>
        </p:blipFill>
        <p:spPr>
          <a:xfrm>
            <a:off x="9551670" y="1341755"/>
            <a:ext cx="2085975" cy="2828925"/>
          </a:xfrm>
          <a:prstGeom prst="rect">
            <a:avLst/>
          </a:prstGeom>
        </p:spPr>
      </p:pic>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3" name="直接连接符 2"/>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5" name="平行四边形 4"/>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三类</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题型    各个击破</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8" name="文本框 7"/>
          <p:cNvSpPr txBox="1"/>
          <p:nvPr/>
        </p:nvSpPr>
        <p:spPr>
          <a:xfrm>
            <a:off x="236220" y="671195"/>
            <a:ext cx="8993505" cy="5846445"/>
          </a:xfrm>
          <a:prstGeom prst="rect">
            <a:avLst/>
          </a:prstGeom>
          <a:noFill/>
        </p:spPr>
        <p:txBody>
          <a:bodyPr wrap="square" rtlCol="0" anchor="t">
            <a:spAutoFit/>
          </a:bodyPr>
          <a:lstStyle/>
          <a:p>
            <a:pPr indent="339090" algn="just">
              <a:lnSpc>
                <a:spcPct val="170000"/>
              </a:lnSpc>
              <a:spcAft>
                <a:spcPct val="0"/>
              </a:spcAft>
            </a:pPr>
            <a:r>
              <a:rPr lang="zh-CN" altLang="zh-CN" sz="2000" b="1" kern="100">
                <a:latin typeface="黑体" panose="02010609060101010101" charset="-122"/>
                <a:ea typeface="黑体" panose="02010609060101010101" charset="-122"/>
                <a:cs typeface="黑体" panose="02010609060101010101" charset="-122"/>
                <a:sym typeface="+mn-ea"/>
              </a:rPr>
              <a:t>他想，人们希望功率器件耐压很高，接通时电阻很小，但它却有硅极限。如何实现突破呢？</a:t>
            </a:r>
            <a:endParaRPr lang="zh-CN" altLang="zh-CN" sz="2000" b="1" kern="100">
              <a:latin typeface="黑体" panose="02010609060101010101" charset="-122"/>
              <a:ea typeface="黑体" panose="02010609060101010101" charset="-122"/>
              <a:cs typeface="黑体" panose="02010609060101010101" charset="-122"/>
            </a:endParaRPr>
          </a:p>
          <a:p>
            <a:pPr indent="339090" algn="just">
              <a:lnSpc>
                <a:spcPct val="170000"/>
              </a:lnSpc>
              <a:spcAft>
                <a:spcPct val="0"/>
              </a:spcAft>
            </a:pPr>
            <a:r>
              <a:rPr lang="zh-CN" altLang="zh-CN" sz="2000" b="1" kern="100">
                <a:latin typeface="黑体" panose="02010609060101010101" charset="-122"/>
                <a:ea typeface="黑体" panose="02010609060101010101" charset="-122"/>
                <a:cs typeface="黑体" panose="02010609060101010101" charset="-122"/>
                <a:sym typeface="+mn-ea"/>
              </a:rPr>
              <a:t>陈星弼研究了很多终端技术理论，逐渐形成了表面耐压层结构的想法。他不分白天黑夜，泡在实验室里，甚至自己出钱租设备，助手唐茂成和叶星宁协助他到沈阳电子部</a:t>
            </a:r>
            <a:r>
              <a:rPr lang="en-US" altLang="zh-CN" sz="2000" b="1" kern="100">
                <a:latin typeface="黑体" panose="02010609060101010101" charset="-122"/>
                <a:ea typeface="黑体" panose="02010609060101010101" charset="-122"/>
                <a:cs typeface="黑体" panose="02010609060101010101" charset="-122"/>
                <a:sym typeface="+mn-ea"/>
              </a:rPr>
              <a:t>47</a:t>
            </a:r>
            <a:r>
              <a:rPr lang="zh-CN" altLang="zh-CN" sz="2000" b="1" kern="100">
                <a:latin typeface="黑体" panose="02010609060101010101" charset="-122"/>
                <a:ea typeface="黑体" panose="02010609060101010101" charset="-122"/>
                <a:cs typeface="黑体" panose="02010609060101010101" charset="-122"/>
                <a:sym typeface="+mn-ea"/>
              </a:rPr>
              <a:t>所投片。经过多次试验，陈星弼和他的研究小组终于通过改变功率管的结构，实现了复合缓冲耐压结构</a:t>
            </a:r>
            <a:r>
              <a:rPr lang="en-US" altLang="zh-CN" sz="2000" b="1" kern="100">
                <a:latin typeface="黑体" panose="02010609060101010101" charset="-122"/>
                <a:ea typeface="黑体" panose="02010609060101010101" charset="-122"/>
                <a:cs typeface="黑体" panose="02010609060101010101" charset="-122"/>
                <a:sym typeface="+mn-ea"/>
              </a:rPr>
              <a:t>(</a:t>
            </a:r>
            <a:r>
              <a:rPr lang="zh-CN" altLang="zh-CN" sz="2000" b="1" kern="100">
                <a:latin typeface="黑体" panose="02010609060101010101" charset="-122"/>
                <a:ea typeface="黑体" panose="02010609060101010101" charset="-122"/>
                <a:cs typeface="黑体" panose="02010609060101010101" charset="-122"/>
                <a:sym typeface="+mn-ea"/>
              </a:rPr>
              <a:t>现称为超结器件</a:t>
            </a:r>
            <a:r>
              <a:rPr lang="en-US" altLang="zh-CN" sz="2000" b="1" kern="100">
                <a:latin typeface="黑体" panose="02010609060101010101" charset="-122"/>
                <a:ea typeface="黑体" panose="02010609060101010101" charset="-122"/>
                <a:cs typeface="黑体" panose="02010609060101010101" charset="-122"/>
                <a:sym typeface="+mn-ea"/>
              </a:rPr>
              <a:t>)</a:t>
            </a:r>
            <a:r>
              <a:rPr lang="zh-CN" altLang="zh-CN" sz="2000" b="1" kern="100">
                <a:latin typeface="黑体" panose="02010609060101010101" charset="-122"/>
                <a:ea typeface="黑体" panose="02010609060101010101" charset="-122"/>
                <a:cs typeface="黑体" panose="02010609060101010101" charset="-122"/>
                <a:sym typeface="+mn-ea"/>
              </a:rPr>
              <a:t>。</a:t>
            </a:r>
          </a:p>
          <a:p>
            <a:pPr indent="339090" algn="just">
              <a:lnSpc>
                <a:spcPct val="170000"/>
              </a:lnSpc>
              <a:spcAft>
                <a:spcPct val="0"/>
              </a:spcAft>
            </a:pPr>
            <a:r>
              <a:rPr lang="zh-CN" altLang="zh-CN" sz="2000" b="1" kern="100">
                <a:latin typeface="黑体" panose="02010609060101010101" charset="-122"/>
                <a:ea typeface="黑体" panose="02010609060101010101" charset="-122"/>
                <a:cs typeface="黑体" panose="02010609060101010101" charset="-122"/>
                <a:sym typeface="+mn-ea"/>
              </a:rPr>
              <a:t>超结器件导通电阻低，易驱动，速度快，引起学术界和企业界很大反响，被称作</a:t>
            </a:r>
            <a:r>
              <a:rPr lang="en-US" altLang="zh-CN" sz="2000" b="1" kern="100">
                <a:latin typeface="黑体" panose="02010609060101010101" charset="-122"/>
                <a:ea typeface="黑体" panose="02010609060101010101" charset="-122"/>
                <a:cs typeface="黑体" panose="02010609060101010101" charset="-122"/>
                <a:sym typeface="+mn-ea"/>
              </a:rPr>
              <a:t>“</a:t>
            </a:r>
            <a:r>
              <a:rPr lang="zh-CN" altLang="zh-CN" sz="2000" b="1" kern="100">
                <a:latin typeface="黑体" panose="02010609060101010101" charset="-122"/>
                <a:ea typeface="黑体" panose="02010609060101010101" charset="-122"/>
                <a:cs typeface="黑体" panose="02010609060101010101" charset="-122"/>
                <a:sym typeface="+mn-ea"/>
              </a:rPr>
              <a:t>功率器件的新里程碑</a:t>
            </a:r>
            <a:r>
              <a:rPr lang="en-US" altLang="zh-CN" sz="2000" b="1" kern="100">
                <a:latin typeface="黑体" panose="02010609060101010101" charset="-122"/>
                <a:ea typeface="黑体" panose="02010609060101010101" charset="-122"/>
                <a:cs typeface="黑体" panose="02010609060101010101" charset="-122"/>
                <a:sym typeface="+mn-ea"/>
              </a:rPr>
              <a:t>”</a:t>
            </a:r>
            <a:r>
              <a:rPr lang="zh-CN" altLang="zh-CN" sz="2000" b="1" kern="100">
                <a:latin typeface="黑体" panose="02010609060101010101" charset="-122"/>
                <a:ea typeface="黑体" panose="02010609060101010101" charset="-122"/>
                <a:cs typeface="黑体" panose="02010609060101010101" charset="-122"/>
                <a:sym typeface="+mn-ea"/>
              </a:rPr>
              <a:t>。</a:t>
            </a:r>
            <a:endParaRPr lang="zh-CN" altLang="zh-CN" sz="2000" b="1" kern="100">
              <a:latin typeface="黑体" panose="02010609060101010101" charset="-122"/>
              <a:ea typeface="黑体" panose="02010609060101010101" charset="-122"/>
              <a:cs typeface="黑体" panose="02010609060101010101" charset="-122"/>
            </a:endParaRPr>
          </a:p>
          <a:p>
            <a:pPr indent="339090" algn="just">
              <a:lnSpc>
                <a:spcPct val="170000"/>
              </a:lnSpc>
              <a:spcAft>
                <a:spcPct val="0"/>
              </a:spcAft>
            </a:pPr>
            <a:r>
              <a:rPr lang="zh-CN" altLang="zh-CN" sz="2000" b="1" kern="100">
                <a:latin typeface="黑体" panose="02010609060101010101" charset="-122"/>
                <a:ea typeface="黑体" panose="02010609060101010101" charset="-122"/>
                <a:cs typeface="黑体" panose="02010609060101010101" charset="-122"/>
                <a:sym typeface="+mn-ea"/>
              </a:rPr>
              <a:t>然而，陈星弼对超结器件仍不满意，耿耿于怀的是它的缺陷。</a:t>
            </a:r>
            <a:r>
              <a:rPr lang="en-US" altLang="zh-CN" sz="2000" b="1" kern="100">
                <a:latin typeface="黑体" panose="02010609060101010101" charset="-122"/>
                <a:ea typeface="黑体" panose="02010609060101010101" charset="-122"/>
                <a:cs typeface="黑体" panose="02010609060101010101" charset="-122"/>
                <a:sym typeface="+mn-ea"/>
              </a:rPr>
              <a:t>2000</a:t>
            </a:r>
            <a:r>
              <a:rPr lang="zh-CN" altLang="zh-CN" sz="2000" b="1" kern="100">
                <a:latin typeface="黑体" panose="02010609060101010101" charset="-122"/>
                <a:ea typeface="黑体" panose="02010609060101010101" charset="-122"/>
                <a:cs typeface="黑体" panose="02010609060101010101" charset="-122"/>
                <a:sym typeface="+mn-ea"/>
              </a:rPr>
              <a:t>年后，他又发明了高</a:t>
            </a:r>
            <a:r>
              <a:rPr lang="en-US" altLang="zh-CN" sz="2000" b="1" kern="100">
                <a:latin typeface="黑体" panose="02010609060101010101" charset="-122"/>
                <a:ea typeface="黑体" panose="02010609060101010101" charset="-122"/>
                <a:cs typeface="黑体" panose="02010609060101010101" charset="-122"/>
                <a:sym typeface="+mn-ea"/>
              </a:rPr>
              <a:t>K</a:t>
            </a:r>
            <a:r>
              <a:rPr lang="zh-CN" altLang="zh-CN" sz="2000" b="1" kern="100">
                <a:latin typeface="黑体" panose="02010609060101010101" charset="-122"/>
                <a:ea typeface="黑体" panose="02010609060101010101" charset="-122"/>
                <a:cs typeface="黑体" panose="02010609060101010101" charset="-122"/>
                <a:sym typeface="+mn-ea"/>
              </a:rPr>
              <a:t>电介质耐压结构、高速</a:t>
            </a:r>
            <a:r>
              <a:rPr lang="en-US" altLang="zh-CN" sz="2000" b="1" kern="100">
                <a:latin typeface="黑体" panose="02010609060101010101" charset="-122"/>
                <a:ea typeface="黑体" panose="02010609060101010101" charset="-122"/>
                <a:cs typeface="黑体" panose="02010609060101010101" charset="-122"/>
                <a:sym typeface="+mn-ea"/>
              </a:rPr>
              <a:t>IGBT</a:t>
            </a:r>
            <a:r>
              <a:rPr lang="zh-CN" altLang="zh-CN" sz="2000" b="1" kern="100">
                <a:latin typeface="黑体" panose="02010609060101010101" charset="-122"/>
                <a:ea typeface="黑体" panose="02010609060101010101" charset="-122"/>
                <a:cs typeface="黑体" panose="02010609060101010101" charset="-122"/>
                <a:sym typeface="+mn-ea"/>
              </a:rPr>
              <a:t>、两种多数载流子导电的器件等，这使我国高压</a:t>
            </a:r>
            <a:r>
              <a:rPr lang="en-US" altLang="zh-CN" sz="2000" b="1" kern="100">
                <a:latin typeface="黑体" panose="02010609060101010101" charset="-122"/>
                <a:ea typeface="黑体" panose="02010609060101010101" charset="-122"/>
                <a:cs typeface="黑体" panose="02010609060101010101" charset="-122"/>
                <a:sym typeface="+mn-ea"/>
              </a:rPr>
              <a:t>(</a:t>
            </a:r>
            <a:r>
              <a:rPr lang="zh-CN" altLang="zh-CN" sz="2000" b="1" kern="100">
                <a:latin typeface="黑体" panose="02010609060101010101" charset="-122"/>
                <a:ea typeface="黑体" panose="02010609060101010101" charset="-122"/>
                <a:cs typeface="黑体" panose="02010609060101010101" charset="-122"/>
                <a:sym typeface="+mn-ea"/>
              </a:rPr>
              <a:t>功率</a:t>
            </a:r>
            <a:r>
              <a:rPr lang="en-US" altLang="zh-CN" sz="2000" b="1" kern="100">
                <a:latin typeface="黑体" panose="02010609060101010101" charset="-122"/>
                <a:ea typeface="黑体" panose="02010609060101010101" charset="-122"/>
                <a:cs typeface="黑体" panose="02010609060101010101" charset="-122"/>
                <a:sym typeface="+mn-ea"/>
              </a:rPr>
              <a:t>)</a:t>
            </a:r>
            <a:r>
              <a:rPr lang="zh-CN" altLang="zh-CN" sz="2000" b="1" kern="100">
                <a:latin typeface="黑体" panose="02010609060101010101" charset="-122"/>
                <a:ea typeface="黑体" panose="02010609060101010101" charset="-122"/>
                <a:cs typeface="黑体" panose="02010609060101010101" charset="-122"/>
                <a:sym typeface="+mn-ea"/>
              </a:rPr>
              <a:t>集成电路在一个新的、更先进的起点上起飞。</a:t>
            </a:r>
          </a:p>
        </p:txBody>
      </p:sp>
      <p:pic>
        <p:nvPicPr>
          <p:cNvPr id="2" name="图片 1"/>
          <p:cNvPicPr>
            <a:picLocks noChangeAspect="1"/>
          </p:cNvPicPr>
          <p:nvPr>
            <p:custDataLst>
              <p:tags r:id="rId3"/>
            </p:custDataLst>
          </p:nvPr>
        </p:nvPicPr>
        <p:blipFill>
          <a:blip r:embed="rId2"/>
          <a:stretch>
            <a:fillRect/>
          </a:stretch>
        </p:blipFill>
        <p:spPr>
          <a:xfrm>
            <a:off x="9263380" y="1845945"/>
            <a:ext cx="2704465" cy="1646555"/>
          </a:xfrm>
          <a:prstGeom prst="rect">
            <a:avLst/>
          </a:prstGeom>
        </p:spPr>
      </p:pic>
      <p:pic>
        <p:nvPicPr>
          <p:cNvPr id="9" name="图片 8"/>
          <p:cNvPicPr>
            <a:picLocks noChangeAspect="1"/>
          </p:cNvPicPr>
          <p:nvPr/>
        </p:nvPicPr>
        <p:blipFill>
          <a:blip r:embed="rId4"/>
          <a:stretch>
            <a:fillRect/>
          </a:stretch>
        </p:blipFill>
        <p:spPr>
          <a:xfrm>
            <a:off x="9335135" y="4077970"/>
            <a:ext cx="2707640" cy="1710690"/>
          </a:xfrm>
          <a:prstGeom prst="rect">
            <a:avLst/>
          </a:prstGeom>
        </p:spPr>
      </p:pic>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3" name="直接连接符 2"/>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5" name="平行四边形 4"/>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三类</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题型    各个击破</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8" name="文本框 7"/>
          <p:cNvSpPr txBox="1"/>
          <p:nvPr/>
        </p:nvSpPr>
        <p:spPr>
          <a:xfrm>
            <a:off x="262255" y="837565"/>
            <a:ext cx="8993505" cy="5354320"/>
          </a:xfrm>
          <a:prstGeom prst="rect">
            <a:avLst/>
          </a:prstGeom>
          <a:noFill/>
        </p:spPr>
        <p:txBody>
          <a:bodyPr wrap="square" rtlCol="0" anchor="t">
            <a:spAutoFit/>
          </a:bodyPr>
          <a:lstStyle/>
          <a:p>
            <a:pPr indent="339090" algn="just">
              <a:lnSpc>
                <a:spcPct val="190000"/>
              </a:lnSpc>
              <a:spcAft>
                <a:spcPct val="0"/>
              </a:spcAft>
            </a:pPr>
            <a:r>
              <a:rPr lang="en-US" altLang="zh-CN" sz="2000" b="1" kern="100">
                <a:latin typeface="黑体" panose="02010609060101010101" charset="-122"/>
                <a:ea typeface="黑体" panose="02010609060101010101" charset="-122"/>
                <a:cs typeface="黑体" panose="02010609060101010101" charset="-122"/>
                <a:sym typeface="+mn-ea"/>
              </a:rPr>
              <a:t>“</a:t>
            </a:r>
            <a:r>
              <a:rPr lang="zh-CN" altLang="zh-CN" sz="2000" b="1" kern="100">
                <a:latin typeface="黑体" panose="02010609060101010101" charset="-122"/>
                <a:ea typeface="黑体" panose="02010609060101010101" charset="-122"/>
                <a:cs typeface="黑体" panose="02010609060101010101" charset="-122"/>
                <a:sym typeface="+mn-ea"/>
              </a:rPr>
              <a:t>只有科学和教育发展了，国家才能振兴。没有科学教育，国家就会落后，落后就要挨打。</a:t>
            </a:r>
            <a:r>
              <a:rPr lang="en-US" altLang="zh-CN" sz="2000" b="1" kern="100">
                <a:latin typeface="黑体" panose="02010609060101010101" charset="-122"/>
                <a:ea typeface="黑体" panose="02010609060101010101" charset="-122"/>
                <a:cs typeface="黑体" panose="02010609060101010101" charset="-122"/>
                <a:sym typeface="+mn-ea"/>
              </a:rPr>
              <a:t>”</a:t>
            </a:r>
            <a:r>
              <a:rPr lang="zh-CN" altLang="zh-CN" sz="2000" b="1" kern="100">
                <a:latin typeface="黑体" panose="02010609060101010101" charset="-122"/>
                <a:ea typeface="黑体" panose="02010609060101010101" charset="-122"/>
                <a:cs typeface="黑体" panose="02010609060101010101" charset="-122"/>
                <a:sym typeface="+mn-ea"/>
              </a:rPr>
              <a:t>这样的感悟与陈星弼刻骨铭心的经历密切相关。</a:t>
            </a:r>
            <a:r>
              <a:rPr lang="en-US" altLang="zh-CN" sz="2000" b="1" kern="100">
                <a:latin typeface="黑体" panose="02010609060101010101" charset="-122"/>
                <a:ea typeface="黑体" panose="02010609060101010101" charset="-122"/>
                <a:cs typeface="黑体" panose="02010609060101010101" charset="-122"/>
                <a:sym typeface="+mn-ea"/>
              </a:rPr>
              <a:t>1937</a:t>
            </a:r>
            <a:r>
              <a:rPr lang="zh-CN" altLang="zh-CN" sz="2000" b="1" kern="100">
                <a:latin typeface="黑体" panose="02010609060101010101" charset="-122"/>
                <a:ea typeface="黑体" panose="02010609060101010101" charset="-122"/>
                <a:cs typeface="黑体" panose="02010609060101010101" charset="-122"/>
                <a:sym typeface="+mn-ea"/>
              </a:rPr>
              <a:t>年，战争阴云密布，不到</a:t>
            </a:r>
            <a:r>
              <a:rPr lang="en-US" altLang="zh-CN" sz="2000" b="1" kern="100">
                <a:latin typeface="黑体" panose="02010609060101010101" charset="-122"/>
                <a:ea typeface="黑体" panose="02010609060101010101" charset="-122"/>
                <a:cs typeface="黑体" panose="02010609060101010101" charset="-122"/>
                <a:sym typeface="+mn-ea"/>
              </a:rPr>
              <a:t>7</a:t>
            </a:r>
            <a:r>
              <a:rPr lang="zh-CN" altLang="zh-CN" sz="2000" b="1" kern="100">
                <a:latin typeface="黑体" panose="02010609060101010101" charset="-122"/>
                <a:ea typeface="黑体" panose="02010609060101010101" charset="-122"/>
                <a:cs typeface="黑体" panose="02010609060101010101" charset="-122"/>
                <a:sym typeface="+mn-ea"/>
              </a:rPr>
              <a:t>岁的陈星弼跟随父母离开上海，在连天的炮火中，踏上向西的逃难之路。大学毕业分配填写志愿表时，他真诚地表示要</a:t>
            </a:r>
            <a:r>
              <a:rPr lang="en-US" altLang="zh-CN" sz="2000" b="1" kern="100">
                <a:latin typeface="黑体" panose="02010609060101010101" charset="-122"/>
                <a:ea typeface="黑体" panose="02010609060101010101" charset="-122"/>
                <a:cs typeface="黑体" panose="02010609060101010101" charset="-122"/>
                <a:sym typeface="+mn-ea"/>
              </a:rPr>
              <a:t>“</a:t>
            </a:r>
            <a:r>
              <a:rPr lang="zh-CN" altLang="zh-CN" sz="2000" b="1" kern="100">
                <a:latin typeface="黑体" panose="02010609060101010101" charset="-122"/>
                <a:ea typeface="黑体" panose="02010609060101010101" charset="-122"/>
                <a:cs typeface="黑体" panose="02010609060101010101" charset="-122"/>
                <a:sym typeface="+mn-ea"/>
              </a:rPr>
              <a:t>到东北去，到西北去，到最艰苦的地方去</a:t>
            </a:r>
            <a:r>
              <a:rPr lang="en-US" altLang="zh-CN" sz="2000" b="1" kern="100">
                <a:latin typeface="黑体" panose="02010609060101010101" charset="-122"/>
                <a:ea typeface="黑体" panose="02010609060101010101" charset="-122"/>
                <a:cs typeface="黑体" panose="02010609060101010101" charset="-122"/>
                <a:sym typeface="+mn-ea"/>
              </a:rPr>
              <a:t>”</a:t>
            </a:r>
            <a:r>
              <a:rPr lang="zh-CN" altLang="zh-CN" sz="2000" b="1" kern="100">
                <a:latin typeface="黑体" panose="02010609060101010101" charset="-122"/>
                <a:ea typeface="黑体" panose="02010609060101010101" charset="-122"/>
                <a:cs typeface="黑体" panose="02010609060101010101" charset="-122"/>
                <a:sym typeface="+mn-ea"/>
              </a:rPr>
              <a:t>。</a:t>
            </a:r>
          </a:p>
          <a:p>
            <a:pPr indent="339090" algn="just">
              <a:lnSpc>
                <a:spcPct val="190000"/>
              </a:lnSpc>
              <a:spcAft>
                <a:spcPct val="0"/>
              </a:spcAft>
            </a:pPr>
            <a:r>
              <a:rPr lang="zh-CN" altLang="zh-CN" sz="2000" b="1" kern="100">
                <a:latin typeface="黑体" panose="02010609060101010101" charset="-122"/>
                <a:ea typeface="黑体" panose="02010609060101010101" charset="-122"/>
                <a:cs typeface="黑体" panose="02010609060101010101" charset="-122"/>
                <a:sym typeface="+mn-ea"/>
              </a:rPr>
              <a:t>陈星弼院士的一生，</a:t>
            </a:r>
            <a:r>
              <a:rPr lang="en-US" altLang="zh-CN" sz="2000" b="1" kern="100">
                <a:latin typeface="黑体" panose="02010609060101010101" charset="-122"/>
                <a:ea typeface="黑体" panose="02010609060101010101" charset="-122"/>
                <a:cs typeface="黑体" panose="02010609060101010101" charset="-122"/>
                <a:sym typeface="+mn-ea"/>
              </a:rPr>
              <a:t>“</a:t>
            </a:r>
            <a:r>
              <a:rPr lang="zh-CN" altLang="zh-CN" sz="2000" b="1" kern="100">
                <a:latin typeface="黑体" panose="02010609060101010101" charset="-122"/>
                <a:ea typeface="黑体" panose="02010609060101010101" charset="-122"/>
                <a:cs typeface="黑体" panose="02010609060101010101" charset="-122"/>
                <a:sym typeface="+mn-ea"/>
              </a:rPr>
              <a:t>心有大我、至诚报国</a:t>
            </a:r>
            <a:r>
              <a:rPr lang="en-US" altLang="zh-CN" sz="2000" b="1" kern="100">
                <a:latin typeface="黑体" panose="02010609060101010101" charset="-122"/>
                <a:ea typeface="黑体" panose="02010609060101010101" charset="-122"/>
                <a:cs typeface="黑体" panose="02010609060101010101" charset="-122"/>
                <a:sym typeface="+mn-ea"/>
              </a:rPr>
              <a:t>”</a:t>
            </a:r>
            <a:r>
              <a:rPr lang="zh-CN" altLang="zh-CN" sz="2000" b="1" kern="100">
                <a:latin typeface="黑体" panose="02010609060101010101" charset="-122"/>
                <a:ea typeface="黑体" panose="02010609060101010101" charset="-122"/>
                <a:cs typeface="黑体" panose="02010609060101010101" charset="-122"/>
                <a:sym typeface="+mn-ea"/>
              </a:rPr>
              <a:t>，也激励着广大科研工作者开拓创新，解决关键技术</a:t>
            </a:r>
            <a:r>
              <a:rPr lang="en-US" altLang="zh-CN" sz="2000" b="1" kern="100">
                <a:latin typeface="黑体" panose="02010609060101010101" charset="-122"/>
                <a:ea typeface="黑体" panose="02010609060101010101" charset="-122"/>
                <a:cs typeface="黑体" panose="02010609060101010101" charset="-122"/>
                <a:sym typeface="+mn-ea"/>
              </a:rPr>
              <a:t>“</a:t>
            </a:r>
            <a:r>
              <a:rPr lang="zh-CN" altLang="zh-CN" sz="2000" b="1" kern="100">
                <a:latin typeface="黑体" panose="02010609060101010101" charset="-122"/>
                <a:ea typeface="黑体" panose="02010609060101010101" charset="-122"/>
                <a:cs typeface="黑体" panose="02010609060101010101" charset="-122"/>
                <a:sym typeface="+mn-ea"/>
              </a:rPr>
              <a:t>卡脖子</a:t>
            </a:r>
            <a:r>
              <a:rPr lang="en-US" altLang="zh-CN" sz="2000" b="1" kern="100">
                <a:latin typeface="黑体" panose="02010609060101010101" charset="-122"/>
                <a:ea typeface="黑体" panose="02010609060101010101" charset="-122"/>
                <a:cs typeface="黑体" panose="02010609060101010101" charset="-122"/>
                <a:sym typeface="+mn-ea"/>
              </a:rPr>
              <a:t>”</a:t>
            </a:r>
            <a:r>
              <a:rPr lang="zh-CN" altLang="zh-CN" sz="2000" b="1" kern="100">
                <a:latin typeface="黑体" panose="02010609060101010101" charset="-122"/>
                <a:ea typeface="黑体" panose="02010609060101010101" charset="-122"/>
                <a:cs typeface="黑体" panose="02010609060101010101" charset="-122"/>
                <a:sym typeface="+mn-ea"/>
              </a:rPr>
              <a:t>问题，将科研人生融入实现中华民族伟大复兴中国梦的历史洪流中。</a:t>
            </a:r>
            <a:endParaRPr lang="zh-CN" altLang="zh-CN" sz="2000" b="1" kern="100">
              <a:latin typeface="黑体" panose="02010609060101010101" charset="-122"/>
              <a:ea typeface="黑体" panose="02010609060101010101" charset="-122"/>
              <a:cs typeface="黑体" panose="02010609060101010101" charset="-122"/>
            </a:endParaRPr>
          </a:p>
          <a:p>
            <a:pPr indent="711200" algn="r">
              <a:lnSpc>
                <a:spcPct val="190000"/>
              </a:lnSpc>
              <a:spcAft>
                <a:spcPct val="0"/>
              </a:spcAft>
            </a:pPr>
            <a:r>
              <a:rPr lang="en-US" altLang="zh-CN" sz="2000" b="1" kern="100">
                <a:latin typeface="黑体" panose="02010609060101010101" charset="-122"/>
                <a:ea typeface="黑体" panose="02010609060101010101" charset="-122"/>
                <a:cs typeface="黑体" panose="02010609060101010101" charset="-122"/>
                <a:sym typeface="+mn-ea"/>
              </a:rPr>
              <a:t>(</a:t>
            </a:r>
            <a:r>
              <a:rPr lang="zh-CN" altLang="zh-CN" sz="2000" b="1" kern="100">
                <a:latin typeface="黑体" panose="02010609060101010101" charset="-122"/>
                <a:ea typeface="黑体" panose="02010609060101010101" charset="-122"/>
                <a:cs typeface="黑体" panose="02010609060101010101" charset="-122"/>
                <a:sym typeface="+mn-ea"/>
              </a:rPr>
              <a:t>摘编自《光明日报》</a:t>
            </a:r>
            <a:r>
              <a:rPr lang="en-US" altLang="zh-CN" sz="2000" b="1" kern="100">
                <a:latin typeface="黑体" panose="02010609060101010101" charset="-122"/>
                <a:ea typeface="黑体" panose="02010609060101010101" charset="-122"/>
                <a:cs typeface="黑体" panose="02010609060101010101" charset="-122"/>
                <a:sym typeface="+mn-ea"/>
              </a:rPr>
              <a:t>2020</a:t>
            </a:r>
            <a:r>
              <a:rPr lang="zh-CN" altLang="zh-CN" sz="2000" b="1" kern="100">
                <a:latin typeface="黑体" panose="02010609060101010101" charset="-122"/>
                <a:ea typeface="黑体" panose="02010609060101010101" charset="-122"/>
                <a:cs typeface="黑体" panose="02010609060101010101" charset="-122"/>
                <a:sym typeface="+mn-ea"/>
              </a:rPr>
              <a:t>年</a:t>
            </a:r>
            <a:r>
              <a:rPr lang="en-US" altLang="zh-CN" sz="2000" b="1" kern="100">
                <a:latin typeface="黑体" panose="02010609060101010101" charset="-122"/>
                <a:ea typeface="黑体" panose="02010609060101010101" charset="-122"/>
                <a:cs typeface="黑体" panose="02010609060101010101" charset="-122"/>
                <a:sym typeface="+mn-ea"/>
              </a:rPr>
              <a:t>3</a:t>
            </a:r>
            <a:r>
              <a:rPr lang="zh-CN" altLang="zh-CN" sz="2000" b="1" kern="100">
                <a:latin typeface="黑体" panose="02010609060101010101" charset="-122"/>
                <a:ea typeface="黑体" panose="02010609060101010101" charset="-122"/>
                <a:cs typeface="黑体" panose="02010609060101010101" charset="-122"/>
                <a:sym typeface="+mn-ea"/>
              </a:rPr>
              <a:t>月</a:t>
            </a:r>
            <a:r>
              <a:rPr lang="en-US" altLang="zh-CN" sz="2000" b="1" kern="100">
                <a:latin typeface="黑体" panose="02010609060101010101" charset="-122"/>
                <a:ea typeface="黑体" panose="02010609060101010101" charset="-122"/>
                <a:cs typeface="黑体" panose="02010609060101010101" charset="-122"/>
                <a:sym typeface="+mn-ea"/>
              </a:rPr>
              <a:t>2</a:t>
            </a:r>
            <a:r>
              <a:rPr lang="zh-CN" altLang="zh-CN" sz="2000" b="1" kern="100">
                <a:latin typeface="黑体" panose="02010609060101010101" charset="-122"/>
                <a:ea typeface="黑体" panose="02010609060101010101" charset="-122"/>
                <a:cs typeface="黑体" panose="02010609060101010101" charset="-122"/>
                <a:sym typeface="+mn-ea"/>
              </a:rPr>
              <a:t>日</a:t>
            </a:r>
            <a:r>
              <a:rPr lang="en-US" altLang="zh-CN" sz="2000" b="1" kern="100">
                <a:latin typeface="黑体" panose="02010609060101010101" charset="-122"/>
                <a:ea typeface="黑体" panose="02010609060101010101" charset="-122"/>
                <a:cs typeface="黑体" panose="02010609060101010101" charset="-122"/>
                <a:sym typeface="+mn-ea"/>
              </a:rPr>
              <a:t>)</a:t>
            </a:r>
          </a:p>
        </p:txBody>
      </p:sp>
      <p:pic>
        <p:nvPicPr>
          <p:cNvPr id="2" name="图片 1"/>
          <p:cNvPicPr>
            <a:picLocks noChangeAspect="1"/>
          </p:cNvPicPr>
          <p:nvPr/>
        </p:nvPicPr>
        <p:blipFill>
          <a:blip r:embed="rId2"/>
          <a:stretch>
            <a:fillRect/>
          </a:stretch>
        </p:blipFill>
        <p:spPr>
          <a:xfrm>
            <a:off x="9335135" y="4366260"/>
            <a:ext cx="2757170" cy="1353820"/>
          </a:xfrm>
          <a:prstGeom prst="rect">
            <a:avLst/>
          </a:prstGeom>
        </p:spPr>
      </p:pic>
      <p:pic>
        <p:nvPicPr>
          <p:cNvPr id="9" name="图片 8"/>
          <p:cNvPicPr>
            <a:picLocks noChangeAspect="1"/>
          </p:cNvPicPr>
          <p:nvPr/>
        </p:nvPicPr>
        <p:blipFill>
          <a:blip r:embed="rId3"/>
          <a:stretch>
            <a:fillRect/>
          </a:stretch>
        </p:blipFill>
        <p:spPr>
          <a:xfrm>
            <a:off x="9623425" y="1485900"/>
            <a:ext cx="2062480" cy="2340610"/>
          </a:xfrm>
          <a:prstGeom prst="rect">
            <a:avLst/>
          </a:prstGeom>
        </p:spPr>
      </p:pic>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3" name="直接连接符 2"/>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5" name="平行四边形 4"/>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三类</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题型    各个击破</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8" name="文本框 7"/>
          <p:cNvSpPr txBox="1"/>
          <p:nvPr/>
        </p:nvSpPr>
        <p:spPr>
          <a:xfrm>
            <a:off x="236220" y="671195"/>
            <a:ext cx="8993505" cy="6090920"/>
          </a:xfrm>
          <a:prstGeom prst="rect">
            <a:avLst/>
          </a:prstGeom>
          <a:noFill/>
        </p:spPr>
        <p:txBody>
          <a:bodyPr wrap="square" rtlCol="0" anchor="t">
            <a:spAutoFit/>
          </a:bodyPr>
          <a:lstStyle/>
          <a:p>
            <a:pPr algn="ctr">
              <a:lnSpc>
                <a:spcPct val="140000"/>
              </a:lnSpc>
              <a:spcAft>
                <a:spcPct val="0"/>
              </a:spcAft>
            </a:pPr>
            <a:r>
              <a:rPr lang="zh-CN" altLang="zh-CN" sz="1800" b="1" kern="100">
                <a:solidFill>
                  <a:srgbClr val="C00000"/>
                </a:solidFill>
                <a:latin typeface="黑体" panose="02010609060101010101" charset="-122"/>
                <a:ea typeface="黑体" panose="02010609060101010101" charset="-122"/>
                <a:cs typeface="黑体" panose="02010609060101010101" charset="-122"/>
                <a:sym typeface="+mn-ea"/>
              </a:rPr>
              <a:t>陈星弼：心有大我，至诚报国</a:t>
            </a:r>
            <a:endParaRPr lang="zh-CN" altLang="zh-CN" sz="1800" b="1" kern="100">
              <a:solidFill>
                <a:srgbClr val="C00000"/>
              </a:solidFill>
              <a:latin typeface="黑体" panose="02010609060101010101" charset="-122"/>
              <a:ea typeface="黑体" panose="02010609060101010101" charset="-122"/>
              <a:cs typeface="黑体" panose="02010609060101010101" charset="-122"/>
            </a:endParaRPr>
          </a:p>
          <a:p>
            <a:pPr indent="339090" algn="just">
              <a:lnSpc>
                <a:spcPct val="140000"/>
              </a:lnSpc>
              <a:spcAft>
                <a:spcPct val="0"/>
              </a:spcAft>
            </a:pPr>
            <a:r>
              <a:rPr lang="zh-CN" altLang="zh-CN" sz="1200" b="1" kern="100">
                <a:latin typeface="黑体" panose="02010609060101010101" charset="-122"/>
                <a:ea typeface="黑体" panose="02010609060101010101" charset="-122"/>
                <a:cs typeface="黑体" panose="02010609060101010101" charset="-122"/>
                <a:sym typeface="+mn-ea"/>
              </a:rPr>
              <a:t>半导体功率器件，是电能</a:t>
            </a:r>
            <a:r>
              <a:rPr lang="en-US" altLang="zh-CN" sz="1200" b="1" kern="100">
                <a:latin typeface="黑体" panose="02010609060101010101" charset="-122"/>
                <a:ea typeface="黑体" panose="02010609060101010101" charset="-122"/>
                <a:cs typeface="黑体" panose="02010609060101010101" charset="-122"/>
                <a:sym typeface="+mn-ea"/>
              </a:rPr>
              <a:t>/</a:t>
            </a:r>
            <a:r>
              <a:rPr lang="zh-CN" altLang="zh-CN" sz="1200" b="1" kern="100">
                <a:latin typeface="黑体" panose="02010609060101010101" charset="-122"/>
                <a:ea typeface="黑体" panose="02010609060101010101" charset="-122"/>
                <a:cs typeface="黑体" panose="02010609060101010101" charset="-122"/>
                <a:sym typeface="+mn-ea"/>
              </a:rPr>
              <a:t>功率处理的核心器件，更是弱电控制与强电运行之间的沟通桥梁，在</a:t>
            </a:r>
            <a:r>
              <a:rPr lang="en-US" altLang="zh-CN" sz="1200" b="1" kern="100">
                <a:latin typeface="黑体" panose="02010609060101010101" charset="-122"/>
                <a:ea typeface="黑体" panose="02010609060101010101" charset="-122"/>
                <a:cs typeface="黑体" panose="02010609060101010101" charset="-122"/>
                <a:sym typeface="+mn-ea"/>
              </a:rPr>
              <a:t>“</a:t>
            </a:r>
            <a:r>
              <a:rPr lang="zh-CN" altLang="zh-CN" sz="1200" b="1" kern="100">
                <a:latin typeface="黑体" panose="02010609060101010101" charset="-122"/>
                <a:ea typeface="黑体" panose="02010609060101010101" charset="-122"/>
                <a:cs typeface="黑体" panose="02010609060101010101" charset="-122"/>
                <a:sym typeface="+mn-ea"/>
              </a:rPr>
              <a:t>中国制造</a:t>
            </a:r>
            <a:r>
              <a:rPr lang="en-US" altLang="zh-CN" sz="1200" b="1" kern="100">
                <a:latin typeface="黑体" panose="02010609060101010101" charset="-122"/>
                <a:ea typeface="黑体" panose="02010609060101010101" charset="-122"/>
                <a:cs typeface="黑体" panose="02010609060101010101" charset="-122"/>
                <a:sym typeface="+mn-ea"/>
              </a:rPr>
              <a:t>”</a:t>
            </a:r>
            <a:r>
              <a:rPr lang="zh-CN" altLang="zh-CN" sz="1200" b="1" kern="100">
                <a:latin typeface="黑体" panose="02010609060101010101" charset="-122"/>
                <a:ea typeface="黑体" panose="02010609060101010101" charset="-122"/>
                <a:cs typeface="黑体" panose="02010609060101010101" charset="-122"/>
                <a:sym typeface="+mn-ea"/>
              </a:rPr>
              <a:t>向</a:t>
            </a:r>
            <a:r>
              <a:rPr lang="en-US" altLang="zh-CN" sz="1200" b="1" kern="100">
                <a:latin typeface="黑体" panose="02010609060101010101" charset="-122"/>
                <a:ea typeface="黑体" panose="02010609060101010101" charset="-122"/>
                <a:cs typeface="黑体" panose="02010609060101010101" charset="-122"/>
                <a:sym typeface="+mn-ea"/>
              </a:rPr>
              <a:t>“</a:t>
            </a:r>
            <a:r>
              <a:rPr lang="zh-CN" altLang="zh-CN" sz="1200" b="1" kern="100">
                <a:latin typeface="黑体" panose="02010609060101010101" charset="-122"/>
                <a:ea typeface="黑体" panose="02010609060101010101" charset="-122"/>
                <a:cs typeface="黑体" panose="02010609060101010101" charset="-122"/>
                <a:sym typeface="+mn-ea"/>
              </a:rPr>
              <a:t>中国智造</a:t>
            </a:r>
            <a:r>
              <a:rPr lang="en-US" altLang="zh-CN" sz="1200" b="1" kern="100">
                <a:latin typeface="黑体" panose="02010609060101010101" charset="-122"/>
                <a:ea typeface="黑体" panose="02010609060101010101" charset="-122"/>
                <a:cs typeface="黑体" panose="02010609060101010101" charset="-122"/>
                <a:sym typeface="+mn-ea"/>
              </a:rPr>
              <a:t>”</a:t>
            </a:r>
            <a:r>
              <a:rPr lang="zh-CN" altLang="zh-CN" sz="1200" b="1" kern="100">
                <a:latin typeface="黑体" panose="02010609060101010101" charset="-122"/>
                <a:ea typeface="黑体" panose="02010609060101010101" charset="-122"/>
                <a:cs typeface="黑体" panose="02010609060101010101" charset="-122"/>
                <a:sym typeface="+mn-ea"/>
              </a:rPr>
              <a:t>转型过程中，在民族电子信息产业发展中发挥着重要作用。陈星弼院士为此付出了数十年的心血与智慧，直到生命最后一刻，仍念兹在兹</a:t>
            </a:r>
            <a:r>
              <a:rPr lang="zh-CN" altLang="zh-CN" sz="1200" b="1" kern="100" smtClean="0">
                <a:latin typeface="黑体" panose="02010609060101010101" charset="-122"/>
                <a:ea typeface="黑体" panose="02010609060101010101" charset="-122"/>
                <a:cs typeface="黑体" panose="02010609060101010101" charset="-122"/>
                <a:sym typeface="+mn-ea"/>
              </a:rPr>
              <a:t>。</a:t>
            </a:r>
            <a:endParaRPr lang="en-US" altLang="zh-CN" sz="1200" b="1" kern="100" smtClean="0">
              <a:latin typeface="黑体" panose="02010609060101010101" charset="-122"/>
              <a:ea typeface="黑体" panose="02010609060101010101" charset="-122"/>
              <a:cs typeface="黑体" panose="02010609060101010101" charset="-122"/>
            </a:endParaRPr>
          </a:p>
          <a:p>
            <a:pPr indent="339090" algn="just">
              <a:lnSpc>
                <a:spcPct val="140000"/>
              </a:lnSpc>
              <a:spcAft>
                <a:spcPct val="0"/>
              </a:spcAft>
            </a:pPr>
            <a:r>
              <a:rPr lang="en-US" altLang="zh-CN" sz="1200" b="1" kern="100">
                <a:latin typeface="黑体" panose="02010609060101010101" charset="-122"/>
                <a:ea typeface="黑体" panose="02010609060101010101" charset="-122"/>
                <a:cs typeface="黑体" panose="02010609060101010101" charset="-122"/>
                <a:sym typeface="+mn-ea"/>
              </a:rPr>
              <a:t>2019</a:t>
            </a:r>
            <a:r>
              <a:rPr lang="zh-CN" altLang="zh-CN" sz="1200" b="1" kern="100">
                <a:latin typeface="黑体" panose="02010609060101010101" charset="-122"/>
                <a:ea typeface="黑体" panose="02010609060101010101" charset="-122"/>
                <a:cs typeface="黑体" panose="02010609060101010101" charset="-122"/>
                <a:sym typeface="+mn-ea"/>
              </a:rPr>
              <a:t>年</a:t>
            </a:r>
            <a:r>
              <a:rPr lang="en-US" altLang="zh-CN" sz="1200" b="1" kern="100">
                <a:latin typeface="黑体" panose="02010609060101010101" charset="-122"/>
                <a:ea typeface="黑体" panose="02010609060101010101" charset="-122"/>
                <a:cs typeface="黑体" panose="02010609060101010101" charset="-122"/>
                <a:sym typeface="+mn-ea"/>
              </a:rPr>
              <a:t>12</a:t>
            </a:r>
            <a:r>
              <a:rPr lang="zh-CN" altLang="zh-CN" sz="1200" b="1" kern="100">
                <a:latin typeface="黑体" panose="02010609060101010101" charset="-122"/>
                <a:ea typeface="黑体" panose="02010609060101010101" charset="-122"/>
                <a:cs typeface="黑体" panose="02010609060101010101" charset="-122"/>
                <a:sym typeface="+mn-ea"/>
              </a:rPr>
              <a:t>月</a:t>
            </a:r>
            <a:r>
              <a:rPr lang="en-US" altLang="zh-CN" sz="1200" b="1" kern="100">
                <a:latin typeface="黑体" panose="02010609060101010101" charset="-122"/>
                <a:ea typeface="黑体" panose="02010609060101010101" charset="-122"/>
                <a:cs typeface="黑体" panose="02010609060101010101" charset="-122"/>
                <a:sym typeface="+mn-ea"/>
              </a:rPr>
              <a:t>4</a:t>
            </a:r>
            <a:r>
              <a:rPr lang="zh-CN" altLang="zh-CN" sz="1200" b="1" kern="100">
                <a:latin typeface="黑体" panose="02010609060101010101" charset="-122"/>
                <a:ea typeface="黑体" panose="02010609060101010101" charset="-122"/>
                <a:cs typeface="黑体" panose="02010609060101010101" charset="-122"/>
                <a:sym typeface="+mn-ea"/>
              </a:rPr>
              <a:t>日，这位被称作中国半导体功率器件领路人的科学家在成都去世，享年</a:t>
            </a:r>
            <a:r>
              <a:rPr lang="en-US" altLang="zh-CN" sz="1200" b="1" kern="100">
                <a:latin typeface="黑体" panose="02010609060101010101" charset="-122"/>
                <a:ea typeface="黑体" panose="02010609060101010101" charset="-122"/>
                <a:cs typeface="黑体" panose="02010609060101010101" charset="-122"/>
                <a:sym typeface="+mn-ea"/>
              </a:rPr>
              <a:t>89</a:t>
            </a:r>
            <a:r>
              <a:rPr lang="zh-CN" altLang="zh-CN" sz="1200" b="1" kern="100">
                <a:latin typeface="黑体" panose="02010609060101010101" charset="-122"/>
                <a:ea typeface="黑体" panose="02010609060101010101" charset="-122"/>
                <a:cs typeface="黑体" panose="02010609060101010101" charset="-122"/>
                <a:sym typeface="+mn-ea"/>
              </a:rPr>
              <a:t>岁。那条他常去实验室的路上，铺满了金黄的银杏叶，仿佛在怀念这位中国学人辉煌的科研人生，也似乎还在倾听他对我国功率器件取得进一步突破的梦想</a:t>
            </a:r>
            <a:r>
              <a:rPr lang="zh-CN" altLang="zh-CN" sz="1200" b="1" kern="100" smtClean="0">
                <a:latin typeface="黑体" panose="02010609060101010101" charset="-122"/>
                <a:ea typeface="黑体" panose="02010609060101010101" charset="-122"/>
                <a:cs typeface="黑体" panose="02010609060101010101" charset="-122"/>
                <a:sym typeface="+mn-ea"/>
              </a:rPr>
              <a:t>。</a:t>
            </a:r>
          </a:p>
          <a:p>
            <a:pPr indent="339090" algn="just">
              <a:lnSpc>
                <a:spcPct val="150000"/>
              </a:lnSpc>
              <a:spcAft>
                <a:spcPct val="0"/>
              </a:spcAft>
            </a:pPr>
            <a:r>
              <a:rPr lang="en-US" altLang="zh-CN" sz="1200" b="1" kern="100">
                <a:latin typeface="黑体" panose="02010609060101010101" charset="-122"/>
                <a:ea typeface="黑体" panose="02010609060101010101" charset="-122"/>
                <a:cs typeface="黑体" panose="02010609060101010101" charset="-122"/>
                <a:sym typeface="+mn-ea"/>
              </a:rPr>
              <a:t>“</a:t>
            </a:r>
            <a:r>
              <a:rPr lang="zh-CN" altLang="zh-CN" sz="1200" b="1" kern="100">
                <a:latin typeface="黑体" panose="02010609060101010101" charset="-122"/>
                <a:ea typeface="黑体" panose="02010609060101010101" charset="-122"/>
                <a:cs typeface="黑体" panose="02010609060101010101" charset="-122"/>
                <a:sym typeface="+mn-ea"/>
              </a:rPr>
              <a:t>集成电路为电子信息时代奠定了基础，就像造房子一样。网络、云等都是重要的，但基石是微电子。</a:t>
            </a:r>
            <a:r>
              <a:rPr lang="en-US" altLang="zh-CN" sz="1200" b="1" kern="100">
                <a:latin typeface="黑体" panose="02010609060101010101" charset="-122"/>
                <a:ea typeface="黑体" panose="02010609060101010101" charset="-122"/>
                <a:cs typeface="黑体" panose="02010609060101010101" charset="-122"/>
                <a:sym typeface="+mn-ea"/>
              </a:rPr>
              <a:t>”</a:t>
            </a:r>
            <a:r>
              <a:rPr lang="zh-CN" altLang="zh-CN" sz="1200" b="1" kern="100">
                <a:latin typeface="黑体" panose="02010609060101010101" charset="-122"/>
                <a:ea typeface="黑体" panose="02010609060101010101" charset="-122"/>
                <a:cs typeface="黑体" panose="02010609060101010101" charset="-122"/>
                <a:sym typeface="+mn-ea"/>
              </a:rPr>
              <a:t>陈星弼在接受记者采访时这样介绍自己的研究，</a:t>
            </a:r>
            <a:r>
              <a:rPr lang="en-US" altLang="zh-CN" sz="1200" b="1" kern="100">
                <a:latin typeface="黑体" panose="02010609060101010101" charset="-122"/>
                <a:ea typeface="黑体" panose="02010609060101010101" charset="-122"/>
                <a:cs typeface="黑体" panose="02010609060101010101" charset="-122"/>
                <a:sym typeface="+mn-ea"/>
              </a:rPr>
              <a:t>“</a:t>
            </a:r>
            <a:r>
              <a:rPr lang="zh-CN" altLang="zh-CN" sz="1200" b="1" kern="100">
                <a:latin typeface="黑体" panose="02010609060101010101" charset="-122"/>
                <a:ea typeface="黑体" panose="02010609060101010101" charset="-122"/>
                <a:cs typeface="黑体" panose="02010609060101010101" charset="-122"/>
                <a:sym typeface="+mn-ea"/>
              </a:rPr>
              <a:t>关于电子信息的发展，有两个重要的问题：一个是如何发现新的发电方法，比如太阳能电池；另一个是如何节省电能，我们所做的工作就是节省电能。</a:t>
            </a:r>
            <a:r>
              <a:rPr lang="en-US" altLang="zh-CN" sz="1200" b="1" kern="100">
                <a:latin typeface="黑体" panose="02010609060101010101" charset="-122"/>
                <a:ea typeface="黑体" panose="02010609060101010101" charset="-122"/>
                <a:cs typeface="黑体" panose="02010609060101010101" charset="-122"/>
                <a:sym typeface="+mn-ea"/>
              </a:rPr>
              <a:t>”</a:t>
            </a:r>
            <a:endParaRPr lang="zh-CN" altLang="zh-CN" sz="1200" b="1" kern="100">
              <a:latin typeface="黑体" panose="02010609060101010101" charset="-122"/>
              <a:ea typeface="黑体" panose="02010609060101010101" charset="-122"/>
              <a:cs typeface="黑体" panose="02010609060101010101" charset="-122"/>
            </a:endParaRPr>
          </a:p>
          <a:p>
            <a:pPr indent="339090" algn="just">
              <a:lnSpc>
                <a:spcPct val="150000"/>
              </a:lnSpc>
              <a:spcAft>
                <a:spcPct val="0"/>
              </a:spcAft>
            </a:pPr>
            <a:r>
              <a:rPr lang="zh-CN" altLang="zh-CN" sz="1200" b="1" kern="100">
                <a:latin typeface="黑体" panose="02010609060101010101" charset="-122"/>
                <a:ea typeface="黑体" panose="02010609060101010101" charset="-122"/>
                <a:cs typeface="黑体" panose="02010609060101010101" charset="-122"/>
                <a:sym typeface="+mn-ea"/>
              </a:rPr>
              <a:t>他想，人们希望功率器件耐压很高，接通时电阻很小，但它却有硅极限。如何实现突破呢？</a:t>
            </a:r>
            <a:endParaRPr lang="zh-CN" altLang="zh-CN" sz="1200" b="1" kern="100">
              <a:latin typeface="黑体" panose="02010609060101010101" charset="-122"/>
              <a:ea typeface="黑体" panose="02010609060101010101" charset="-122"/>
              <a:cs typeface="黑体" panose="02010609060101010101" charset="-122"/>
            </a:endParaRPr>
          </a:p>
          <a:p>
            <a:pPr indent="339090" algn="just">
              <a:lnSpc>
                <a:spcPct val="150000"/>
              </a:lnSpc>
              <a:spcAft>
                <a:spcPct val="0"/>
              </a:spcAft>
            </a:pPr>
            <a:r>
              <a:rPr lang="zh-CN" altLang="zh-CN" sz="1200" b="1" kern="100">
                <a:solidFill>
                  <a:srgbClr val="FF0000"/>
                </a:solidFill>
                <a:latin typeface="黑体" panose="02010609060101010101" charset="-122"/>
                <a:ea typeface="黑体" panose="02010609060101010101" charset="-122"/>
                <a:cs typeface="黑体" panose="02010609060101010101" charset="-122"/>
                <a:sym typeface="+mn-ea"/>
              </a:rPr>
              <a:t>陈星弼研究了很多终端技术理论，逐渐形成了表面耐压层结构的想法。他不分白天黑夜，泡在实验室里，甚至自己出钱租设备</a:t>
            </a:r>
            <a:r>
              <a:rPr lang="zh-CN" altLang="zh-CN" sz="1200" b="1" kern="100">
                <a:latin typeface="黑体" panose="02010609060101010101" charset="-122"/>
                <a:ea typeface="黑体" panose="02010609060101010101" charset="-122"/>
                <a:cs typeface="黑体" panose="02010609060101010101" charset="-122"/>
                <a:sym typeface="+mn-ea"/>
              </a:rPr>
              <a:t>，助手唐茂成和叶星宁协助他到沈阳电子部</a:t>
            </a:r>
            <a:r>
              <a:rPr lang="en-US" altLang="zh-CN" sz="1200" b="1" kern="100">
                <a:latin typeface="黑体" panose="02010609060101010101" charset="-122"/>
                <a:ea typeface="黑体" panose="02010609060101010101" charset="-122"/>
                <a:cs typeface="黑体" panose="02010609060101010101" charset="-122"/>
                <a:sym typeface="+mn-ea"/>
              </a:rPr>
              <a:t>47</a:t>
            </a:r>
            <a:r>
              <a:rPr lang="zh-CN" altLang="zh-CN" sz="1200" b="1" kern="100">
                <a:latin typeface="黑体" panose="02010609060101010101" charset="-122"/>
                <a:ea typeface="黑体" panose="02010609060101010101" charset="-122"/>
                <a:cs typeface="黑体" panose="02010609060101010101" charset="-122"/>
                <a:sym typeface="+mn-ea"/>
              </a:rPr>
              <a:t>所投片。</a:t>
            </a:r>
            <a:r>
              <a:rPr lang="zh-CN" altLang="zh-CN" sz="1200" b="1" kern="100">
                <a:solidFill>
                  <a:srgbClr val="FF0000"/>
                </a:solidFill>
                <a:latin typeface="黑体" panose="02010609060101010101" charset="-122"/>
                <a:ea typeface="黑体" panose="02010609060101010101" charset="-122"/>
                <a:cs typeface="黑体" panose="02010609060101010101" charset="-122"/>
                <a:sym typeface="+mn-ea"/>
              </a:rPr>
              <a:t>经过多次试验</a:t>
            </a:r>
            <a:r>
              <a:rPr lang="zh-CN" altLang="zh-CN" sz="1200" b="1" kern="100">
                <a:latin typeface="黑体" panose="02010609060101010101" charset="-122"/>
                <a:ea typeface="黑体" panose="02010609060101010101" charset="-122"/>
                <a:cs typeface="黑体" panose="02010609060101010101" charset="-122"/>
                <a:sym typeface="+mn-ea"/>
              </a:rPr>
              <a:t>，陈星弼和他的研究小组终于通过改变功率管的结构，实现了复合缓冲耐压结构</a:t>
            </a:r>
            <a:r>
              <a:rPr lang="en-US" altLang="zh-CN" sz="1200" b="1" kern="100">
                <a:latin typeface="黑体" panose="02010609060101010101" charset="-122"/>
                <a:ea typeface="黑体" panose="02010609060101010101" charset="-122"/>
                <a:cs typeface="黑体" panose="02010609060101010101" charset="-122"/>
                <a:sym typeface="+mn-ea"/>
              </a:rPr>
              <a:t>(</a:t>
            </a:r>
            <a:r>
              <a:rPr lang="zh-CN" altLang="zh-CN" sz="1200" b="1" kern="100">
                <a:latin typeface="黑体" panose="02010609060101010101" charset="-122"/>
                <a:ea typeface="黑体" panose="02010609060101010101" charset="-122"/>
                <a:cs typeface="黑体" panose="02010609060101010101" charset="-122"/>
                <a:sym typeface="+mn-ea"/>
              </a:rPr>
              <a:t>现称为超结器件</a:t>
            </a:r>
            <a:r>
              <a:rPr lang="en-US" altLang="zh-CN" sz="1200" b="1" kern="100">
                <a:latin typeface="黑体" panose="02010609060101010101" charset="-122"/>
                <a:ea typeface="黑体" panose="02010609060101010101" charset="-122"/>
                <a:cs typeface="黑体" panose="02010609060101010101" charset="-122"/>
                <a:sym typeface="+mn-ea"/>
              </a:rPr>
              <a:t>)</a:t>
            </a:r>
            <a:r>
              <a:rPr lang="zh-CN" altLang="zh-CN" sz="1200" b="1" kern="100">
                <a:latin typeface="黑体" panose="02010609060101010101" charset="-122"/>
                <a:ea typeface="黑体" panose="02010609060101010101" charset="-122"/>
                <a:cs typeface="黑体" panose="02010609060101010101" charset="-122"/>
                <a:sym typeface="+mn-ea"/>
              </a:rPr>
              <a:t>。</a:t>
            </a:r>
          </a:p>
          <a:p>
            <a:pPr indent="339090" algn="just">
              <a:lnSpc>
                <a:spcPct val="140000"/>
              </a:lnSpc>
              <a:spcAft>
                <a:spcPct val="0"/>
              </a:spcAft>
            </a:pPr>
            <a:r>
              <a:rPr lang="zh-CN" altLang="zh-CN" sz="1200" b="1" kern="100">
                <a:latin typeface="黑体" panose="02010609060101010101" charset="-122"/>
                <a:ea typeface="黑体" panose="02010609060101010101" charset="-122"/>
                <a:cs typeface="黑体" panose="02010609060101010101" charset="-122"/>
                <a:sym typeface="+mn-ea"/>
              </a:rPr>
              <a:t>超结器件导通电阻低，易驱动，速度快，引起学术界和企业界很大反响，被称作</a:t>
            </a:r>
            <a:r>
              <a:rPr lang="en-US" altLang="zh-CN" sz="1200" b="1" kern="100">
                <a:latin typeface="黑体" panose="02010609060101010101" charset="-122"/>
                <a:ea typeface="黑体" panose="02010609060101010101" charset="-122"/>
                <a:cs typeface="黑体" panose="02010609060101010101" charset="-122"/>
                <a:sym typeface="+mn-ea"/>
              </a:rPr>
              <a:t>“</a:t>
            </a:r>
            <a:r>
              <a:rPr lang="zh-CN" altLang="zh-CN" sz="1200" b="1" kern="100">
                <a:latin typeface="黑体" panose="02010609060101010101" charset="-122"/>
                <a:ea typeface="黑体" panose="02010609060101010101" charset="-122"/>
                <a:cs typeface="黑体" panose="02010609060101010101" charset="-122"/>
                <a:sym typeface="+mn-ea"/>
              </a:rPr>
              <a:t>功率器件的新里程碑</a:t>
            </a:r>
            <a:r>
              <a:rPr lang="en-US" altLang="zh-CN" sz="1200" b="1" kern="100">
                <a:latin typeface="黑体" panose="02010609060101010101" charset="-122"/>
                <a:ea typeface="黑体" panose="02010609060101010101" charset="-122"/>
                <a:cs typeface="黑体" panose="02010609060101010101" charset="-122"/>
                <a:sym typeface="+mn-ea"/>
              </a:rPr>
              <a:t>”</a:t>
            </a:r>
            <a:r>
              <a:rPr lang="zh-CN" altLang="zh-CN" sz="1200" b="1" kern="100">
                <a:latin typeface="黑体" panose="02010609060101010101" charset="-122"/>
                <a:ea typeface="黑体" panose="02010609060101010101" charset="-122"/>
                <a:cs typeface="黑体" panose="02010609060101010101" charset="-122"/>
                <a:sym typeface="+mn-ea"/>
              </a:rPr>
              <a:t>。</a:t>
            </a:r>
            <a:endParaRPr lang="zh-CN" altLang="zh-CN" sz="1200" b="1" kern="100">
              <a:latin typeface="黑体" panose="02010609060101010101" charset="-122"/>
              <a:ea typeface="黑体" panose="02010609060101010101" charset="-122"/>
              <a:cs typeface="黑体" panose="02010609060101010101" charset="-122"/>
            </a:endParaRPr>
          </a:p>
          <a:p>
            <a:pPr indent="339090" algn="just">
              <a:lnSpc>
                <a:spcPct val="140000"/>
              </a:lnSpc>
              <a:spcAft>
                <a:spcPct val="0"/>
              </a:spcAft>
            </a:pPr>
            <a:r>
              <a:rPr lang="zh-CN" altLang="zh-CN" sz="1200" b="1" kern="100">
                <a:latin typeface="黑体" panose="02010609060101010101" charset="-122"/>
                <a:ea typeface="黑体" panose="02010609060101010101" charset="-122"/>
                <a:cs typeface="黑体" panose="02010609060101010101" charset="-122"/>
                <a:sym typeface="+mn-ea"/>
              </a:rPr>
              <a:t>然而，</a:t>
            </a:r>
            <a:r>
              <a:rPr lang="zh-CN" altLang="zh-CN" sz="1200" b="1" kern="100">
                <a:solidFill>
                  <a:srgbClr val="FF0000"/>
                </a:solidFill>
                <a:latin typeface="黑体" panose="02010609060101010101" charset="-122"/>
                <a:ea typeface="黑体" panose="02010609060101010101" charset="-122"/>
                <a:cs typeface="黑体" panose="02010609060101010101" charset="-122"/>
                <a:sym typeface="+mn-ea"/>
              </a:rPr>
              <a:t>陈星弼对超结器件仍不满意，耿耿于怀的是它的缺陷</a:t>
            </a:r>
            <a:r>
              <a:rPr lang="zh-CN" altLang="zh-CN" sz="1200" b="1" kern="100">
                <a:latin typeface="黑体" panose="02010609060101010101" charset="-122"/>
                <a:ea typeface="黑体" panose="02010609060101010101" charset="-122"/>
                <a:cs typeface="黑体" panose="02010609060101010101" charset="-122"/>
                <a:sym typeface="+mn-ea"/>
              </a:rPr>
              <a:t>。</a:t>
            </a:r>
            <a:r>
              <a:rPr lang="en-US" altLang="zh-CN" sz="1200" b="1" kern="100">
                <a:latin typeface="黑体" panose="02010609060101010101" charset="-122"/>
                <a:ea typeface="黑体" panose="02010609060101010101" charset="-122"/>
                <a:cs typeface="黑体" panose="02010609060101010101" charset="-122"/>
                <a:sym typeface="+mn-ea"/>
              </a:rPr>
              <a:t>2000</a:t>
            </a:r>
            <a:r>
              <a:rPr lang="zh-CN" altLang="zh-CN" sz="1200" b="1" kern="100">
                <a:latin typeface="黑体" panose="02010609060101010101" charset="-122"/>
                <a:ea typeface="黑体" panose="02010609060101010101" charset="-122"/>
                <a:cs typeface="黑体" panose="02010609060101010101" charset="-122"/>
                <a:sym typeface="+mn-ea"/>
              </a:rPr>
              <a:t>年后，他又发明了高</a:t>
            </a:r>
            <a:r>
              <a:rPr lang="en-US" altLang="zh-CN" sz="1200" b="1" kern="100">
                <a:latin typeface="黑体" panose="02010609060101010101" charset="-122"/>
                <a:ea typeface="黑体" panose="02010609060101010101" charset="-122"/>
                <a:cs typeface="黑体" panose="02010609060101010101" charset="-122"/>
                <a:sym typeface="+mn-ea"/>
              </a:rPr>
              <a:t>K</a:t>
            </a:r>
            <a:r>
              <a:rPr lang="zh-CN" altLang="zh-CN" sz="1200" b="1" kern="100">
                <a:latin typeface="黑体" panose="02010609060101010101" charset="-122"/>
                <a:ea typeface="黑体" panose="02010609060101010101" charset="-122"/>
                <a:cs typeface="黑体" panose="02010609060101010101" charset="-122"/>
                <a:sym typeface="+mn-ea"/>
              </a:rPr>
              <a:t>电介质耐压结构、高速</a:t>
            </a:r>
            <a:r>
              <a:rPr lang="en-US" altLang="zh-CN" sz="1200" b="1" kern="100">
                <a:latin typeface="黑体" panose="02010609060101010101" charset="-122"/>
                <a:ea typeface="黑体" panose="02010609060101010101" charset="-122"/>
                <a:cs typeface="黑体" panose="02010609060101010101" charset="-122"/>
                <a:sym typeface="+mn-ea"/>
              </a:rPr>
              <a:t>IGBT</a:t>
            </a:r>
            <a:r>
              <a:rPr lang="zh-CN" altLang="zh-CN" sz="1200" b="1" kern="100">
                <a:latin typeface="黑体" panose="02010609060101010101" charset="-122"/>
                <a:ea typeface="黑体" panose="02010609060101010101" charset="-122"/>
                <a:cs typeface="黑体" panose="02010609060101010101" charset="-122"/>
                <a:sym typeface="+mn-ea"/>
              </a:rPr>
              <a:t>、两种多数载流子导电的器件等，这使我国高压</a:t>
            </a:r>
            <a:r>
              <a:rPr lang="en-US" altLang="zh-CN" sz="1200" b="1" kern="100">
                <a:latin typeface="黑体" panose="02010609060101010101" charset="-122"/>
                <a:ea typeface="黑体" panose="02010609060101010101" charset="-122"/>
                <a:cs typeface="黑体" panose="02010609060101010101" charset="-122"/>
                <a:sym typeface="+mn-ea"/>
              </a:rPr>
              <a:t>(</a:t>
            </a:r>
            <a:r>
              <a:rPr lang="zh-CN" altLang="zh-CN" sz="1200" b="1" kern="100">
                <a:latin typeface="黑体" panose="02010609060101010101" charset="-122"/>
                <a:ea typeface="黑体" panose="02010609060101010101" charset="-122"/>
                <a:cs typeface="黑体" panose="02010609060101010101" charset="-122"/>
                <a:sym typeface="+mn-ea"/>
              </a:rPr>
              <a:t>功率</a:t>
            </a:r>
            <a:r>
              <a:rPr lang="en-US" altLang="zh-CN" sz="1200" b="1" kern="100">
                <a:latin typeface="黑体" panose="02010609060101010101" charset="-122"/>
                <a:ea typeface="黑体" panose="02010609060101010101" charset="-122"/>
                <a:cs typeface="黑体" panose="02010609060101010101" charset="-122"/>
                <a:sym typeface="+mn-ea"/>
              </a:rPr>
              <a:t>)</a:t>
            </a:r>
            <a:r>
              <a:rPr lang="zh-CN" altLang="zh-CN" sz="1200" b="1" kern="100">
                <a:latin typeface="黑体" panose="02010609060101010101" charset="-122"/>
                <a:ea typeface="黑体" panose="02010609060101010101" charset="-122"/>
                <a:cs typeface="黑体" panose="02010609060101010101" charset="-122"/>
                <a:sym typeface="+mn-ea"/>
              </a:rPr>
              <a:t>集成电路在一个新的、更先进的起点上起飞。</a:t>
            </a:r>
            <a:endParaRPr lang="zh-CN" altLang="zh-CN" sz="1200" b="1" kern="100">
              <a:latin typeface="黑体" panose="02010609060101010101" charset="-122"/>
              <a:ea typeface="黑体" panose="02010609060101010101" charset="-122"/>
              <a:cs typeface="黑体" panose="02010609060101010101" charset="-122"/>
            </a:endParaRPr>
          </a:p>
          <a:p>
            <a:pPr indent="339090" algn="just">
              <a:lnSpc>
                <a:spcPct val="140000"/>
              </a:lnSpc>
              <a:spcAft>
                <a:spcPct val="0"/>
              </a:spcAft>
            </a:pPr>
            <a:r>
              <a:rPr lang="en-US" altLang="zh-CN" sz="1200" b="1" kern="100">
                <a:solidFill>
                  <a:srgbClr val="FF0000"/>
                </a:solidFill>
                <a:latin typeface="黑体" panose="02010609060101010101" charset="-122"/>
                <a:ea typeface="黑体" panose="02010609060101010101" charset="-122"/>
                <a:cs typeface="黑体" panose="02010609060101010101" charset="-122"/>
                <a:sym typeface="+mn-ea"/>
              </a:rPr>
              <a:t>“</a:t>
            </a:r>
            <a:r>
              <a:rPr lang="zh-CN" altLang="zh-CN" sz="1200" b="1" kern="100">
                <a:solidFill>
                  <a:srgbClr val="FF0000"/>
                </a:solidFill>
                <a:latin typeface="黑体" panose="02010609060101010101" charset="-122"/>
                <a:ea typeface="黑体" panose="02010609060101010101" charset="-122"/>
                <a:cs typeface="黑体" panose="02010609060101010101" charset="-122"/>
                <a:sym typeface="+mn-ea"/>
              </a:rPr>
              <a:t>只有科学和教育发展了，国家才能振兴。没有科学教育，国家就会落后，落后就要挨打。</a:t>
            </a:r>
            <a:r>
              <a:rPr lang="en-US" altLang="zh-CN" sz="1200" b="1" kern="100">
                <a:solidFill>
                  <a:srgbClr val="FF0000"/>
                </a:solidFill>
                <a:latin typeface="黑体" panose="02010609060101010101" charset="-122"/>
                <a:ea typeface="黑体" panose="02010609060101010101" charset="-122"/>
                <a:cs typeface="黑体" panose="02010609060101010101" charset="-122"/>
                <a:sym typeface="+mn-ea"/>
              </a:rPr>
              <a:t>”</a:t>
            </a:r>
            <a:r>
              <a:rPr lang="zh-CN" altLang="zh-CN" sz="1200" b="1" kern="100">
                <a:latin typeface="黑体" panose="02010609060101010101" charset="-122"/>
                <a:ea typeface="黑体" panose="02010609060101010101" charset="-122"/>
                <a:cs typeface="黑体" panose="02010609060101010101" charset="-122"/>
                <a:sym typeface="+mn-ea"/>
              </a:rPr>
              <a:t>这样的感悟与陈星弼刻骨铭心的经历密切相关。</a:t>
            </a:r>
            <a:r>
              <a:rPr lang="en-US" altLang="zh-CN" sz="1200" b="1" kern="100">
                <a:latin typeface="黑体" panose="02010609060101010101" charset="-122"/>
                <a:ea typeface="黑体" panose="02010609060101010101" charset="-122"/>
                <a:cs typeface="黑体" panose="02010609060101010101" charset="-122"/>
                <a:sym typeface="+mn-ea"/>
              </a:rPr>
              <a:t>1937</a:t>
            </a:r>
            <a:r>
              <a:rPr lang="zh-CN" altLang="zh-CN" sz="1200" b="1" kern="100">
                <a:latin typeface="黑体" panose="02010609060101010101" charset="-122"/>
                <a:ea typeface="黑体" panose="02010609060101010101" charset="-122"/>
                <a:cs typeface="黑体" panose="02010609060101010101" charset="-122"/>
                <a:sym typeface="+mn-ea"/>
              </a:rPr>
              <a:t>年，战争阴云密布，不到</a:t>
            </a:r>
            <a:r>
              <a:rPr lang="en-US" altLang="zh-CN" sz="1200" b="1" kern="100">
                <a:latin typeface="黑体" panose="02010609060101010101" charset="-122"/>
                <a:ea typeface="黑体" panose="02010609060101010101" charset="-122"/>
                <a:cs typeface="黑体" panose="02010609060101010101" charset="-122"/>
                <a:sym typeface="+mn-ea"/>
              </a:rPr>
              <a:t>7</a:t>
            </a:r>
            <a:r>
              <a:rPr lang="zh-CN" altLang="zh-CN" sz="1200" b="1" kern="100">
                <a:latin typeface="黑体" panose="02010609060101010101" charset="-122"/>
                <a:ea typeface="黑体" panose="02010609060101010101" charset="-122"/>
                <a:cs typeface="黑体" panose="02010609060101010101" charset="-122"/>
                <a:sym typeface="+mn-ea"/>
              </a:rPr>
              <a:t>岁的陈星弼跟随父母离开上海，在连天的炮火中，踏上向西的逃难之路。大学毕业分配填写志愿表时，他真诚地表示要</a:t>
            </a:r>
            <a:r>
              <a:rPr lang="en-US" altLang="zh-CN" sz="1200" b="1" kern="100">
                <a:latin typeface="黑体" panose="02010609060101010101" charset="-122"/>
                <a:ea typeface="黑体" panose="02010609060101010101" charset="-122"/>
                <a:cs typeface="黑体" panose="02010609060101010101" charset="-122"/>
                <a:sym typeface="+mn-ea"/>
              </a:rPr>
              <a:t>“</a:t>
            </a:r>
            <a:r>
              <a:rPr lang="zh-CN" altLang="zh-CN" sz="1200" b="1" kern="100">
                <a:latin typeface="黑体" panose="02010609060101010101" charset="-122"/>
                <a:ea typeface="黑体" panose="02010609060101010101" charset="-122"/>
                <a:cs typeface="黑体" panose="02010609060101010101" charset="-122"/>
                <a:sym typeface="+mn-ea"/>
              </a:rPr>
              <a:t>到东北去，到西北去，到最艰苦的地方去</a:t>
            </a:r>
            <a:r>
              <a:rPr lang="en-US" altLang="zh-CN" sz="1200" b="1" kern="100">
                <a:latin typeface="黑体" panose="02010609060101010101" charset="-122"/>
                <a:ea typeface="黑体" panose="02010609060101010101" charset="-122"/>
                <a:cs typeface="黑体" panose="02010609060101010101" charset="-122"/>
                <a:sym typeface="+mn-ea"/>
              </a:rPr>
              <a:t>”</a:t>
            </a:r>
            <a:r>
              <a:rPr lang="zh-CN" altLang="zh-CN" sz="1200" b="1" kern="100">
                <a:latin typeface="黑体" panose="02010609060101010101" charset="-122"/>
                <a:ea typeface="黑体" panose="02010609060101010101" charset="-122"/>
                <a:cs typeface="黑体" panose="02010609060101010101" charset="-122"/>
                <a:sym typeface="+mn-ea"/>
              </a:rPr>
              <a:t>。</a:t>
            </a:r>
          </a:p>
          <a:p>
            <a:pPr indent="339090" algn="just">
              <a:lnSpc>
                <a:spcPct val="150000"/>
              </a:lnSpc>
              <a:spcAft>
                <a:spcPct val="0"/>
              </a:spcAft>
            </a:pPr>
            <a:r>
              <a:rPr lang="zh-CN" altLang="zh-CN" sz="1200" b="1" kern="100">
                <a:solidFill>
                  <a:srgbClr val="FF0000"/>
                </a:solidFill>
                <a:latin typeface="黑体" panose="02010609060101010101" charset="-122"/>
                <a:ea typeface="黑体" panose="02010609060101010101" charset="-122"/>
                <a:cs typeface="黑体" panose="02010609060101010101" charset="-122"/>
                <a:sym typeface="+mn-ea"/>
              </a:rPr>
              <a:t>陈星弼院士的一生，</a:t>
            </a:r>
            <a:r>
              <a:rPr lang="en-US" altLang="zh-CN" sz="1200" b="1" kern="100">
                <a:solidFill>
                  <a:srgbClr val="FF0000"/>
                </a:solidFill>
                <a:latin typeface="黑体" panose="02010609060101010101" charset="-122"/>
                <a:ea typeface="黑体" panose="02010609060101010101" charset="-122"/>
                <a:cs typeface="黑体" panose="02010609060101010101" charset="-122"/>
                <a:sym typeface="+mn-ea"/>
              </a:rPr>
              <a:t>“</a:t>
            </a:r>
            <a:r>
              <a:rPr lang="zh-CN" altLang="zh-CN" sz="1200" b="1" kern="100">
                <a:solidFill>
                  <a:srgbClr val="FF0000"/>
                </a:solidFill>
                <a:latin typeface="黑体" panose="02010609060101010101" charset="-122"/>
                <a:ea typeface="黑体" panose="02010609060101010101" charset="-122"/>
                <a:cs typeface="黑体" panose="02010609060101010101" charset="-122"/>
                <a:sym typeface="+mn-ea"/>
              </a:rPr>
              <a:t>心有大我、至诚报国</a:t>
            </a:r>
            <a:r>
              <a:rPr lang="en-US" altLang="zh-CN" sz="1200" b="1" kern="100">
                <a:solidFill>
                  <a:srgbClr val="FF0000"/>
                </a:solidFill>
                <a:latin typeface="黑体" panose="02010609060101010101" charset="-122"/>
                <a:ea typeface="黑体" panose="02010609060101010101" charset="-122"/>
                <a:cs typeface="黑体" panose="02010609060101010101" charset="-122"/>
                <a:sym typeface="+mn-ea"/>
              </a:rPr>
              <a:t>”</a:t>
            </a:r>
            <a:r>
              <a:rPr lang="zh-CN" altLang="zh-CN" sz="1200" b="1" kern="100">
                <a:latin typeface="黑体" panose="02010609060101010101" charset="-122"/>
                <a:ea typeface="黑体" panose="02010609060101010101" charset="-122"/>
                <a:cs typeface="黑体" panose="02010609060101010101" charset="-122"/>
                <a:sym typeface="+mn-ea"/>
              </a:rPr>
              <a:t>，也激励着广大科研工作者开拓创新，解决关键技术</a:t>
            </a:r>
            <a:r>
              <a:rPr lang="en-US" altLang="zh-CN" sz="1200" b="1" kern="100">
                <a:latin typeface="黑体" panose="02010609060101010101" charset="-122"/>
                <a:ea typeface="黑体" panose="02010609060101010101" charset="-122"/>
                <a:cs typeface="黑体" panose="02010609060101010101" charset="-122"/>
                <a:sym typeface="+mn-ea"/>
              </a:rPr>
              <a:t>“</a:t>
            </a:r>
            <a:r>
              <a:rPr lang="zh-CN" altLang="zh-CN" sz="1200" b="1" kern="100">
                <a:latin typeface="黑体" panose="02010609060101010101" charset="-122"/>
                <a:ea typeface="黑体" panose="02010609060101010101" charset="-122"/>
                <a:cs typeface="黑体" panose="02010609060101010101" charset="-122"/>
                <a:sym typeface="+mn-ea"/>
              </a:rPr>
              <a:t>卡脖子</a:t>
            </a:r>
            <a:r>
              <a:rPr lang="en-US" altLang="zh-CN" sz="1200" b="1" kern="100">
                <a:latin typeface="黑体" panose="02010609060101010101" charset="-122"/>
                <a:ea typeface="黑体" panose="02010609060101010101" charset="-122"/>
                <a:cs typeface="黑体" panose="02010609060101010101" charset="-122"/>
                <a:sym typeface="+mn-ea"/>
              </a:rPr>
              <a:t>”</a:t>
            </a:r>
            <a:r>
              <a:rPr lang="zh-CN" altLang="zh-CN" sz="1200" b="1" kern="100">
                <a:latin typeface="黑体" panose="02010609060101010101" charset="-122"/>
                <a:ea typeface="黑体" panose="02010609060101010101" charset="-122"/>
                <a:cs typeface="黑体" panose="02010609060101010101" charset="-122"/>
                <a:sym typeface="+mn-ea"/>
              </a:rPr>
              <a:t>问题，将科研人生融入实现中华民族伟大复兴中国梦的历史洪流中。</a:t>
            </a:r>
            <a:endParaRPr lang="zh-CN" altLang="zh-CN" sz="1200" b="1" kern="100">
              <a:latin typeface="黑体" panose="02010609060101010101" charset="-122"/>
              <a:ea typeface="黑体" panose="02010609060101010101" charset="-122"/>
              <a:cs typeface="黑体" panose="02010609060101010101" charset="-122"/>
            </a:endParaRPr>
          </a:p>
          <a:p>
            <a:pPr indent="711200" algn="r">
              <a:lnSpc>
                <a:spcPct val="150000"/>
              </a:lnSpc>
              <a:spcAft>
                <a:spcPct val="0"/>
              </a:spcAft>
            </a:pPr>
            <a:r>
              <a:rPr lang="en-US" altLang="zh-CN" sz="1200" b="1" kern="100">
                <a:latin typeface="黑体" panose="02010609060101010101" charset="-122"/>
                <a:ea typeface="黑体" panose="02010609060101010101" charset="-122"/>
                <a:cs typeface="黑体" panose="02010609060101010101" charset="-122"/>
                <a:sym typeface="+mn-ea"/>
              </a:rPr>
              <a:t>(</a:t>
            </a:r>
            <a:r>
              <a:rPr lang="zh-CN" altLang="zh-CN" sz="1200" b="1" kern="100">
                <a:latin typeface="黑体" panose="02010609060101010101" charset="-122"/>
                <a:ea typeface="黑体" panose="02010609060101010101" charset="-122"/>
                <a:cs typeface="黑体" panose="02010609060101010101" charset="-122"/>
                <a:sym typeface="+mn-ea"/>
              </a:rPr>
              <a:t>摘编自《光明日报》</a:t>
            </a:r>
            <a:r>
              <a:rPr lang="en-US" altLang="zh-CN" sz="1200" b="1" kern="100">
                <a:latin typeface="黑体" panose="02010609060101010101" charset="-122"/>
                <a:ea typeface="黑体" panose="02010609060101010101" charset="-122"/>
                <a:cs typeface="黑体" panose="02010609060101010101" charset="-122"/>
                <a:sym typeface="+mn-ea"/>
              </a:rPr>
              <a:t>2020</a:t>
            </a:r>
            <a:r>
              <a:rPr lang="zh-CN" altLang="zh-CN" sz="1200" b="1" kern="100">
                <a:latin typeface="黑体" panose="02010609060101010101" charset="-122"/>
                <a:ea typeface="黑体" panose="02010609060101010101" charset="-122"/>
                <a:cs typeface="黑体" panose="02010609060101010101" charset="-122"/>
                <a:sym typeface="+mn-ea"/>
              </a:rPr>
              <a:t>年</a:t>
            </a:r>
            <a:r>
              <a:rPr lang="en-US" altLang="zh-CN" sz="1200" b="1" kern="100">
                <a:latin typeface="黑体" panose="02010609060101010101" charset="-122"/>
                <a:ea typeface="黑体" panose="02010609060101010101" charset="-122"/>
                <a:cs typeface="黑体" panose="02010609060101010101" charset="-122"/>
                <a:sym typeface="+mn-ea"/>
              </a:rPr>
              <a:t>3</a:t>
            </a:r>
            <a:r>
              <a:rPr lang="zh-CN" altLang="zh-CN" sz="1200" b="1" kern="100">
                <a:latin typeface="黑体" panose="02010609060101010101" charset="-122"/>
                <a:ea typeface="黑体" panose="02010609060101010101" charset="-122"/>
                <a:cs typeface="黑体" panose="02010609060101010101" charset="-122"/>
                <a:sym typeface="+mn-ea"/>
              </a:rPr>
              <a:t>月</a:t>
            </a:r>
            <a:r>
              <a:rPr lang="en-US" altLang="zh-CN" sz="1200" b="1" kern="100">
                <a:latin typeface="黑体" panose="02010609060101010101" charset="-122"/>
                <a:ea typeface="黑体" panose="02010609060101010101" charset="-122"/>
                <a:cs typeface="黑体" panose="02010609060101010101" charset="-122"/>
                <a:sym typeface="+mn-ea"/>
              </a:rPr>
              <a:t>2</a:t>
            </a:r>
            <a:r>
              <a:rPr lang="zh-CN" altLang="zh-CN" sz="1200" b="1" kern="100">
                <a:latin typeface="黑体" panose="02010609060101010101" charset="-122"/>
                <a:ea typeface="黑体" panose="02010609060101010101" charset="-122"/>
                <a:cs typeface="黑体" panose="02010609060101010101" charset="-122"/>
                <a:sym typeface="+mn-ea"/>
              </a:rPr>
              <a:t>日</a:t>
            </a:r>
            <a:r>
              <a:rPr lang="en-US" altLang="zh-CN" sz="1200" b="1" kern="100">
                <a:latin typeface="黑体" panose="02010609060101010101" charset="-122"/>
                <a:ea typeface="黑体" panose="02010609060101010101" charset="-122"/>
                <a:cs typeface="黑体" panose="02010609060101010101" charset="-122"/>
                <a:sym typeface="+mn-ea"/>
              </a:rPr>
              <a:t>)</a:t>
            </a:r>
          </a:p>
        </p:txBody>
      </p:sp>
      <p:pic>
        <p:nvPicPr>
          <p:cNvPr id="10" name="图片 9"/>
          <p:cNvPicPr>
            <a:picLocks noChangeAspect="1"/>
          </p:cNvPicPr>
          <p:nvPr/>
        </p:nvPicPr>
        <p:blipFill>
          <a:blip r:embed="rId2"/>
          <a:stretch>
            <a:fillRect/>
          </a:stretch>
        </p:blipFill>
        <p:spPr>
          <a:xfrm>
            <a:off x="9479280" y="1989455"/>
            <a:ext cx="2244090" cy="3693795"/>
          </a:xfrm>
          <a:prstGeom prst="rect">
            <a:avLst/>
          </a:prstGeom>
        </p:spPr>
      </p:pic>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406400" y="981710"/>
            <a:ext cx="3423920" cy="5631180"/>
          </a:xfrm>
          <a:prstGeom prst="rect">
            <a:avLst/>
          </a:prstGeom>
        </p:spPr>
        <p:txBody>
          <a:bodyPr wrap="square">
            <a:spAutoFit/>
          </a:bodyPr>
          <a:lstStyle/>
          <a:p>
            <a:pPr algn="ctr">
              <a:lnSpc>
                <a:spcPct val="150000"/>
              </a:lnSpc>
              <a:spcAft>
                <a:spcPct val="0"/>
              </a:spcAft>
            </a:pPr>
            <a:r>
              <a:rPr lang="zh-CN" altLang="zh-CN" sz="20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a:t>
            </a:r>
            <a:r>
              <a:rPr lang="zh-CN" altLang="zh-CN" sz="2000" kern="100">
                <a:latin typeface="Times New Roman" panose="02020603050405020304" pitchFamily="18" charset="0"/>
                <a:ea typeface="方正中等线简体" panose="03000509000000000000" pitchFamily="65" charset="-122"/>
                <a:cs typeface="Times New Roman" panose="02020603050405020304" pitchFamily="18" charset="0"/>
              </a:rPr>
              <a:t>　</a:t>
            </a:r>
          </a:p>
          <a:p>
            <a:pPr algn="just">
              <a:lnSpc>
                <a:spcPct val="150000"/>
              </a:lnSpc>
              <a:spcAft>
                <a:spcPct val="0"/>
              </a:spcAft>
            </a:pPr>
            <a:r>
              <a:rPr lang="en-US" altLang="zh-CN" sz="2000" kern="100">
                <a:solidFill>
                  <a:srgbClr val="C00000"/>
                </a:solidFill>
                <a:latin typeface="宋体" panose="02010600030101010101" pitchFamily="2" charset="-122"/>
                <a:cs typeface="Times New Roman" panose="02020603050405020304" pitchFamily="18" charset="0"/>
              </a:rPr>
              <a:t>①</a:t>
            </a:r>
            <a:r>
              <a:rPr lang="en-US" altLang="zh-CN" sz="2000" kern="100">
                <a:solidFill>
                  <a:srgbClr val="FF0000"/>
                </a:solidFill>
                <a:latin typeface="宋体" panose="02010600030101010101" pitchFamily="2" charset="-122"/>
                <a:cs typeface="Times New Roman" panose="02020603050405020304" pitchFamily="18" charset="0"/>
              </a:rPr>
              <a:t>“</a:t>
            </a:r>
            <a:r>
              <a:rPr lang="zh-CN" altLang="zh-CN" sz="2000" kern="100">
                <a:solidFill>
                  <a:srgbClr val="FF0000"/>
                </a:solidFill>
                <a:latin typeface="Times New Roman" panose="02020603050405020304" pitchFamily="18" charset="0"/>
                <a:cs typeface="Times New Roman" panose="02020603050405020304" pitchFamily="18" charset="0"/>
              </a:rPr>
              <a:t>科教兴国</a:t>
            </a:r>
            <a:r>
              <a:rPr lang="en-US" altLang="zh-CN" sz="2000" kern="100">
                <a:solidFill>
                  <a:srgbClr val="FF0000"/>
                </a:solidFill>
                <a:latin typeface="宋体" panose="02010600030101010101" pitchFamily="2" charset="-122"/>
                <a:cs typeface="Times New Roman" panose="02020603050405020304" pitchFamily="18" charset="0"/>
              </a:rPr>
              <a:t>”</a:t>
            </a:r>
            <a:r>
              <a:rPr lang="zh-CN" altLang="zh-CN" sz="2000" kern="100">
                <a:solidFill>
                  <a:srgbClr val="FF0000"/>
                </a:solidFill>
                <a:latin typeface="Times New Roman" panose="02020603050405020304" pitchFamily="18" charset="0"/>
                <a:cs typeface="Times New Roman" panose="02020603050405020304" pitchFamily="18" charset="0"/>
              </a:rPr>
              <a:t>的坚定信念，至诚报国的爱国情怀，</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进一步突破</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功率器件极限的梦想，为陈星弼研究提供源源不竭、执着追求的内在驱动力</a:t>
            </a:r>
            <a:r>
              <a:rPr lang="zh-CN" altLang="zh-CN" sz="2000" kern="100" smtClean="0">
                <a:solidFill>
                  <a:srgbClr val="C00000"/>
                </a:solidFill>
                <a:latin typeface="Times New Roman" panose="02020603050405020304" pitchFamily="18" charset="0"/>
                <a:cs typeface="Times New Roman" panose="02020603050405020304" pitchFamily="18" charset="0"/>
              </a:rPr>
              <a:t>；</a:t>
            </a:r>
            <a:endParaRPr lang="en-US" altLang="zh-CN" sz="2000" kern="100" smtClean="0">
              <a:solidFill>
                <a:srgbClr val="C00000"/>
              </a:solidFill>
              <a:latin typeface="Times New Roman" panose="02020603050405020304" pitchFamily="18" charset="0"/>
              <a:cs typeface="Times New Roman" panose="02020603050405020304" pitchFamily="18" charset="0"/>
            </a:endParaRPr>
          </a:p>
          <a:p>
            <a:pPr algn="just">
              <a:lnSpc>
                <a:spcPct val="150000"/>
              </a:lnSpc>
              <a:spcAft>
                <a:spcPct val="0"/>
              </a:spcAft>
            </a:pPr>
            <a:r>
              <a:rPr lang="en-US" altLang="zh-CN" sz="2000" kern="100" smtClean="0">
                <a:solidFill>
                  <a:srgbClr val="C00000"/>
                </a:solidFill>
                <a:latin typeface="宋体" panose="02010600030101010101" pitchFamily="2" charset="-122"/>
                <a:cs typeface="Times New Roman" panose="02020603050405020304" pitchFamily="18" charset="0"/>
              </a:rPr>
              <a:t>②</a:t>
            </a:r>
            <a:r>
              <a:rPr lang="zh-CN" altLang="zh-CN" sz="2000" kern="100">
                <a:solidFill>
                  <a:srgbClr val="FF0000"/>
                </a:solidFill>
                <a:latin typeface="Times New Roman" panose="02020603050405020304" pitchFamily="18" charset="0"/>
                <a:cs typeface="Times New Roman" panose="02020603050405020304" pitchFamily="18" charset="0"/>
              </a:rPr>
              <a:t>勤勉钻研、严谨求精、不畏困难的科研精神</a:t>
            </a:r>
            <a:r>
              <a:rPr lang="zh-CN" altLang="zh-CN" sz="2000" kern="100">
                <a:solidFill>
                  <a:srgbClr val="C00000"/>
                </a:solidFill>
                <a:latin typeface="Times New Roman" panose="02020603050405020304" pitchFamily="18" charset="0"/>
                <a:cs typeface="Times New Roman" panose="02020603050405020304" pitchFamily="18" charset="0"/>
              </a:rPr>
              <a:t>促使陈星弼克服条件的艰苦，不断改进，不断创新，取得出色的成就。</a:t>
            </a:r>
            <a:endParaRPr lang="zh-CN" altLang="zh-CN" sz="2000" kern="100">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平行四边形 4"/>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34819" y="46007"/>
            <a:ext cx="11377264" cy="645160"/>
          </a:xfrm>
          <a:prstGeom prst="rect">
            <a:avLst/>
          </a:prstGeom>
        </p:spPr>
        <p:txBody>
          <a:bodyPr wrap="square">
            <a:spAutoFit/>
          </a:bodyPr>
          <a:lstStyle/>
          <a:p>
            <a:pPr algn="just">
              <a:lnSpc>
                <a:spcPct val="150000"/>
              </a:lnSpc>
              <a:spcAft>
                <a:spcPct val="0"/>
              </a:spcAft>
            </a:pPr>
            <a:r>
              <a:rPr lang="en-US" altLang="zh-CN" b="1" kern="100" spc="-100">
                <a:latin typeface="黑体" panose="02010609060101010101" charset="-122"/>
                <a:ea typeface="黑体" panose="02010609060101010101" charset="-122"/>
                <a:cs typeface="黑体" panose="02010609060101010101" charset="-122"/>
              </a:rPr>
              <a:t>2.</a:t>
            </a:r>
            <a:r>
              <a:rPr lang="zh-CN" altLang="zh-CN" b="1" kern="100" spc="-100">
                <a:latin typeface="黑体" panose="02010609060101010101" charset="-122"/>
                <a:ea typeface="黑体" panose="02010609060101010101" charset="-122"/>
                <a:cs typeface="黑体" panose="02010609060101010101" charset="-122"/>
              </a:rPr>
              <a:t>陈星弼的半导体研究为什么能够取得创造性成果？请结合材料简要分析。</a:t>
            </a:r>
            <a:endParaRPr lang="zh-CN" altLang="zh-CN" b="1" kern="100" spc="-100">
              <a:effectLst/>
              <a:latin typeface="黑体" panose="02010609060101010101" charset="-122"/>
              <a:ea typeface="黑体" panose="02010609060101010101" charset="-122"/>
              <a:cs typeface="黑体" panose="02010609060101010101" charset="-122"/>
            </a:endParaRPr>
          </a:p>
        </p:txBody>
      </p:sp>
      <p:pic>
        <p:nvPicPr>
          <p:cNvPr id="7" name="图片 6"/>
          <p:cNvPicPr>
            <a:picLocks noChangeAspect="1"/>
          </p:cNvPicPr>
          <p:nvPr/>
        </p:nvPicPr>
        <p:blipFill>
          <a:blip r:embed="rId2"/>
          <a:stretch>
            <a:fillRect/>
          </a:stretch>
        </p:blipFill>
        <p:spPr>
          <a:xfrm>
            <a:off x="4295140" y="693420"/>
            <a:ext cx="7571740" cy="58388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blinds(horizontal)">
                                      <p:cBhvr>
                                        <p:cTn id="1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3" name="直接连接符 2"/>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5" name="平行四边形 4"/>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三类</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题型    各个击破</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矩形 8"/>
          <p:cNvSpPr/>
          <p:nvPr/>
        </p:nvSpPr>
        <p:spPr>
          <a:xfrm>
            <a:off x="190500" y="765810"/>
            <a:ext cx="2977515" cy="1753235"/>
          </a:xfrm>
          <a:prstGeom prst="rect">
            <a:avLst/>
          </a:prstGeom>
        </p:spPr>
        <p:txBody>
          <a:bodyPr wrap="square">
            <a:spAutoFit/>
          </a:bodyPr>
          <a:lstStyle/>
          <a:p>
            <a:pPr algn="ctr">
              <a:lnSpc>
                <a:spcPct val="150000"/>
              </a:lnSpc>
              <a:spcAft>
                <a:spcPct val="0"/>
              </a:spcAft>
            </a:pPr>
            <a:r>
              <a:rPr lang="zh-CN" altLang="zh-CN" sz="3600" b="1" kern="100">
                <a:solidFill>
                  <a:srgbClr val="FF0000"/>
                </a:solidFill>
                <a:latin typeface="经典特黑简" panose="02010609010101010101" charset="-122"/>
                <a:ea typeface="经典特黑简" panose="02010609010101010101" charset="-122"/>
                <a:cs typeface="Times New Roman" panose="02020603050405020304" pitchFamily="18" charset="0"/>
                <a:sym typeface="+mn-ea"/>
              </a:rPr>
              <a:t>对策措施</a:t>
            </a:r>
          </a:p>
          <a:p>
            <a:pPr algn="ctr">
              <a:lnSpc>
                <a:spcPct val="150000"/>
              </a:lnSpc>
              <a:spcAft>
                <a:spcPct val="0"/>
              </a:spcAft>
            </a:pPr>
            <a:r>
              <a:rPr lang="zh-CN" altLang="zh-CN" sz="3600" b="1" kern="100">
                <a:solidFill>
                  <a:srgbClr val="FF0000"/>
                </a:solidFill>
                <a:latin typeface="经典特黑简" panose="02010609010101010101" charset="-122"/>
                <a:ea typeface="经典特黑简" panose="02010609010101010101" charset="-122"/>
                <a:cs typeface="Times New Roman" panose="02020603050405020304" pitchFamily="18" charset="0"/>
                <a:sym typeface="+mn-ea"/>
              </a:rPr>
              <a:t>题</a:t>
            </a:r>
            <a:endParaRPr lang="zh-CN" altLang="zh-CN" sz="3600" b="1" kern="100">
              <a:solidFill>
                <a:srgbClr val="FF0000"/>
              </a:solidFill>
              <a:effectLst/>
              <a:latin typeface="经典特黑简" panose="02010609010101010101" charset="-122"/>
              <a:ea typeface="经典特黑简" panose="02010609010101010101" charset="-122"/>
              <a:cs typeface="Times New Roman" panose="02020603050405020304" pitchFamily="18" charset="0"/>
              <a:sym typeface="+mn-ea"/>
            </a:endParaRPr>
          </a:p>
        </p:txBody>
      </p:sp>
      <p:pic>
        <p:nvPicPr>
          <p:cNvPr id="2" name="图片 1"/>
          <p:cNvPicPr>
            <a:picLocks noChangeAspect="1"/>
          </p:cNvPicPr>
          <p:nvPr/>
        </p:nvPicPr>
        <p:blipFill>
          <a:blip r:embed="rId2"/>
          <a:stretch>
            <a:fillRect/>
          </a:stretch>
        </p:blipFill>
        <p:spPr>
          <a:xfrm>
            <a:off x="0" y="5314315"/>
            <a:ext cx="12190095" cy="1544955"/>
          </a:xfrm>
          <a:prstGeom prst="rect">
            <a:avLst/>
          </a:prstGeom>
          <a:effectLst>
            <a:softEdge rad="635000"/>
          </a:effectLst>
        </p:spPr>
      </p:pic>
      <p:pic>
        <p:nvPicPr>
          <p:cNvPr id="10" name="图片 9"/>
          <p:cNvPicPr>
            <a:picLocks noChangeAspect="1"/>
          </p:cNvPicPr>
          <p:nvPr/>
        </p:nvPicPr>
        <p:blipFill>
          <a:blip r:embed="rId3"/>
          <a:stretch>
            <a:fillRect/>
          </a:stretch>
        </p:blipFill>
        <p:spPr>
          <a:xfrm flipH="1">
            <a:off x="248285" y="2610485"/>
            <a:ext cx="2534285" cy="2478405"/>
          </a:xfrm>
          <a:prstGeom prst="rect">
            <a:avLst/>
          </a:prstGeom>
          <a:effectLst>
            <a:softEdge rad="241300"/>
          </a:effectLst>
        </p:spPr>
      </p:pic>
      <p:sp>
        <p:nvSpPr>
          <p:cNvPr id="8" name="矩形 7"/>
          <p:cNvSpPr/>
          <p:nvPr/>
        </p:nvSpPr>
        <p:spPr>
          <a:xfrm>
            <a:off x="2638425" y="765175"/>
            <a:ext cx="9483090" cy="4646295"/>
          </a:xfrm>
          <a:prstGeom prst="rect">
            <a:avLst/>
          </a:prstGeom>
        </p:spPr>
        <p:txBody>
          <a:bodyPr wrap="square">
            <a:spAutoFit/>
          </a:bodyPr>
          <a:lstStyle/>
          <a:p>
            <a:pPr indent="711200" algn="just">
              <a:lnSpc>
                <a:spcPct val="140000"/>
              </a:lnSpc>
              <a:spcAft>
                <a:spcPct val="0"/>
              </a:spcAft>
            </a:pPr>
            <a:r>
              <a:rPr lang="en-US" altLang="zh-CN" sz="2000" b="1" kern="100">
                <a:solidFill>
                  <a:srgbClr val="002060"/>
                </a:solidFill>
                <a:latin typeface="Times New Roman" panose="02020603050405020304" pitchFamily="18" charset="0"/>
                <a:ea typeface="仿宋_GB2312" panose="02010609030101010101" pitchFamily="49" charset="-122"/>
                <a:cs typeface="Courier New" panose="02070309020205020404" pitchFamily="49" charset="0"/>
                <a:sym typeface="+mn-ea"/>
              </a:rPr>
              <a:t>(1)</a:t>
            </a:r>
            <a:r>
              <a:rPr lang="zh-CN" altLang="zh-CN" sz="2000" b="1" kern="100">
                <a:solidFill>
                  <a:srgbClr val="002060"/>
                </a:solidFill>
                <a:latin typeface="Times New Roman" panose="02020603050405020304" pitchFamily="18" charset="0"/>
                <a:ea typeface="仿宋_GB2312" panose="02010609030101010101" pitchFamily="49" charset="-122"/>
                <a:cs typeface="Times New Roman" panose="02020603050405020304" pitchFamily="18" charset="0"/>
                <a:sym typeface="+mn-ea"/>
              </a:rPr>
              <a:t>理解文本涉及实施措施的主体、措施的具体内容、要达到的目的等</a:t>
            </a:r>
            <a:r>
              <a:rPr lang="zh-CN" altLang="zh-CN" sz="2000" b="1" kern="100" smtClean="0">
                <a:solidFill>
                  <a:srgbClr val="002060"/>
                </a:solidFill>
                <a:latin typeface="Times New Roman" panose="02020603050405020304" pitchFamily="18" charset="0"/>
                <a:ea typeface="仿宋_GB2312" panose="02010609030101010101" pitchFamily="49" charset="-122"/>
                <a:cs typeface="Times New Roman" panose="02020603050405020304" pitchFamily="18" charset="0"/>
                <a:sym typeface="+mn-ea"/>
              </a:rPr>
              <a:t>。</a:t>
            </a:r>
            <a:endParaRPr lang="en-US" altLang="zh-CN" sz="2000" b="1" kern="100" smtClean="0">
              <a:solidFill>
                <a:srgbClr val="002060"/>
              </a:solidFill>
              <a:latin typeface="Times New Roman" panose="02020603050405020304" pitchFamily="18" charset="0"/>
              <a:ea typeface="仿宋_GB2312" panose="02010609030101010101" pitchFamily="49" charset="-122"/>
              <a:cs typeface="Times New Roman" panose="02020603050405020304" pitchFamily="18" charset="0"/>
            </a:endParaRPr>
          </a:p>
          <a:p>
            <a:pPr indent="711200" algn="just">
              <a:lnSpc>
                <a:spcPct val="140000"/>
              </a:lnSpc>
              <a:spcAft>
                <a:spcPct val="0"/>
              </a:spcAft>
            </a:pPr>
            <a:r>
              <a:rPr lang="en-US" altLang="zh-CN" sz="2000" b="1" kern="100">
                <a:solidFill>
                  <a:srgbClr val="002060"/>
                </a:solidFill>
                <a:latin typeface="Times New Roman" panose="02020603050405020304" pitchFamily="18" charset="0"/>
                <a:ea typeface="仿宋_GB2312" panose="02010609030101010101" pitchFamily="49" charset="-122"/>
                <a:cs typeface="Courier New" panose="02070309020205020404" pitchFamily="49" charset="0"/>
                <a:sym typeface="+mn-ea"/>
              </a:rPr>
              <a:t>(2)</a:t>
            </a:r>
            <a:r>
              <a:rPr lang="zh-CN" altLang="zh-CN" sz="2000" b="1" kern="100">
                <a:solidFill>
                  <a:srgbClr val="002060"/>
                </a:solidFill>
                <a:latin typeface="Times New Roman" panose="02020603050405020304" pitchFamily="18" charset="0"/>
                <a:ea typeface="仿宋_GB2312" panose="02010609030101010101" pitchFamily="49" charset="-122"/>
                <a:cs typeface="Times New Roman" panose="02020603050405020304" pitchFamily="18" charset="0"/>
                <a:sym typeface="+mn-ea"/>
              </a:rPr>
              <a:t>抓住主体。明确谁是措施的实施者</a:t>
            </a:r>
            <a:r>
              <a:rPr lang="en-US" altLang="zh-CN" sz="2000" b="1" kern="100">
                <a:solidFill>
                  <a:srgbClr val="002060"/>
                </a:solidFill>
                <a:latin typeface="Times New Roman" panose="02020603050405020304" pitchFamily="18" charset="0"/>
                <a:ea typeface="仿宋_GB2312" panose="02010609030101010101" pitchFamily="49" charset="-122"/>
                <a:cs typeface="Courier New" panose="02070309020205020404" pitchFamily="49" charset="0"/>
                <a:sym typeface="+mn-ea"/>
              </a:rPr>
              <a:t>(</a:t>
            </a:r>
            <a:r>
              <a:rPr lang="zh-CN" altLang="zh-CN" sz="2000" b="1" kern="100">
                <a:solidFill>
                  <a:srgbClr val="002060"/>
                </a:solidFill>
                <a:latin typeface="Times New Roman" panose="02020603050405020304" pitchFamily="18" charset="0"/>
                <a:ea typeface="仿宋_GB2312" panose="02010609030101010101" pitchFamily="49" charset="-122"/>
                <a:cs typeface="Times New Roman" panose="02020603050405020304" pitchFamily="18" charset="0"/>
                <a:sym typeface="+mn-ea"/>
              </a:rPr>
              <a:t>主体</a:t>
            </a:r>
            <a:r>
              <a:rPr lang="en-US" altLang="zh-CN" sz="2000" b="1" kern="100">
                <a:solidFill>
                  <a:srgbClr val="002060"/>
                </a:solidFill>
                <a:latin typeface="Times New Roman" panose="02020603050405020304" pitchFamily="18" charset="0"/>
                <a:ea typeface="仿宋_GB2312" panose="02010609030101010101" pitchFamily="49" charset="-122"/>
                <a:cs typeface="Courier New" panose="02070309020205020404" pitchFamily="49" charset="0"/>
                <a:sym typeface="+mn-ea"/>
              </a:rPr>
              <a:t>)</a:t>
            </a:r>
            <a:r>
              <a:rPr lang="zh-CN" altLang="en-US" sz="2000" b="1" kern="100">
                <a:solidFill>
                  <a:srgbClr val="002060"/>
                </a:solidFill>
                <a:latin typeface="Times New Roman" panose="02020603050405020304" pitchFamily="18" charset="0"/>
                <a:ea typeface="仿宋_GB2312" panose="02010609030101010101" pitchFamily="49" charset="-122"/>
                <a:cs typeface="Courier New" panose="02070309020205020404" pitchFamily="49" charset="0"/>
                <a:sym typeface="+mn-ea"/>
              </a:rPr>
              <a:t>。</a:t>
            </a:r>
            <a:endParaRPr lang="zh-CN" altLang="zh-CN" sz="2000" b="1" kern="100" smtClean="0">
              <a:solidFill>
                <a:srgbClr val="002060"/>
              </a:solidFill>
              <a:latin typeface="Times New Roman" panose="02020603050405020304" pitchFamily="18" charset="0"/>
              <a:ea typeface="仿宋_GB2312" panose="02010609030101010101" pitchFamily="49" charset="-122"/>
              <a:cs typeface="Times New Roman" panose="02020603050405020304" pitchFamily="18" charset="0"/>
              <a:sym typeface="+mn-ea"/>
            </a:endParaRPr>
          </a:p>
          <a:p>
            <a:pPr indent="711200" algn="just">
              <a:lnSpc>
                <a:spcPct val="150000"/>
              </a:lnSpc>
              <a:spcAft>
                <a:spcPct val="0"/>
              </a:spcAft>
            </a:pPr>
            <a:r>
              <a:rPr lang="en-US" altLang="zh-CN" sz="2000" b="1" kern="100">
                <a:solidFill>
                  <a:srgbClr val="002060"/>
                </a:solidFill>
                <a:latin typeface="Times New Roman" panose="02020603050405020304" pitchFamily="18" charset="0"/>
                <a:ea typeface="仿宋_GB2312" panose="02010609030101010101" pitchFamily="49" charset="-122"/>
                <a:cs typeface="Courier New" panose="02070309020205020404" pitchFamily="49" charset="0"/>
                <a:sym typeface="+mn-ea"/>
              </a:rPr>
              <a:t>(3)</a:t>
            </a:r>
            <a:r>
              <a:rPr lang="zh-CN" altLang="zh-CN" sz="2000" b="1" kern="100">
                <a:solidFill>
                  <a:srgbClr val="002060"/>
                </a:solidFill>
                <a:latin typeface="Times New Roman" panose="02020603050405020304" pitchFamily="18" charset="0"/>
                <a:ea typeface="仿宋_GB2312" panose="02010609030101010101" pitchFamily="49" charset="-122"/>
                <a:cs typeface="Times New Roman" panose="02020603050405020304" pitchFamily="18" charset="0"/>
                <a:sym typeface="+mn-ea"/>
              </a:rPr>
              <a:t>确定范围。是从经济生活中找对策，还是从政治生活、文化生活或是哲学。</a:t>
            </a:r>
            <a:endParaRPr lang="zh-CN" altLang="zh-CN" sz="2000" b="1" kern="100">
              <a:solidFill>
                <a:srgbClr val="002060"/>
              </a:solidFill>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50000"/>
              </a:lnSpc>
              <a:spcAft>
                <a:spcPct val="0"/>
              </a:spcAft>
            </a:pPr>
            <a:r>
              <a:rPr lang="en-US" altLang="zh-CN" sz="2000" b="1" kern="100">
                <a:solidFill>
                  <a:srgbClr val="002060"/>
                </a:solidFill>
                <a:latin typeface="Times New Roman" panose="02020603050405020304" pitchFamily="18" charset="0"/>
                <a:ea typeface="仿宋_GB2312" panose="02010609030101010101" pitchFamily="49" charset="-122"/>
                <a:cs typeface="Courier New" panose="02070309020205020404" pitchFamily="49" charset="0"/>
                <a:sym typeface="+mn-ea"/>
              </a:rPr>
              <a:t>(4)</a:t>
            </a:r>
            <a:r>
              <a:rPr lang="zh-CN" altLang="zh-CN" sz="2000" b="1" kern="100">
                <a:solidFill>
                  <a:srgbClr val="002060"/>
                </a:solidFill>
                <a:latin typeface="Times New Roman" panose="02020603050405020304" pitchFamily="18" charset="0"/>
                <a:ea typeface="仿宋_GB2312" panose="02010609030101010101" pitchFamily="49" charset="-122"/>
                <a:cs typeface="Times New Roman" panose="02020603050405020304" pitchFamily="18" charset="0"/>
                <a:sym typeface="+mn-ea"/>
              </a:rPr>
              <a:t>善于把</a:t>
            </a:r>
            <a:r>
              <a:rPr lang="en-US" altLang="zh-CN" sz="2000" b="1" kern="100">
                <a:solidFill>
                  <a:srgbClr val="002060"/>
                </a:solidFill>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solidFill>
                  <a:srgbClr val="002060"/>
                </a:solidFill>
                <a:latin typeface="Times New Roman" panose="02020603050405020304" pitchFamily="18" charset="0"/>
                <a:ea typeface="仿宋_GB2312" panose="02010609030101010101" pitchFamily="49" charset="-122"/>
                <a:cs typeface="Times New Roman" panose="02020603050405020304" pitchFamily="18" charset="0"/>
                <a:sym typeface="+mn-ea"/>
              </a:rPr>
              <a:t>问题</a:t>
            </a:r>
            <a:r>
              <a:rPr lang="en-US" altLang="zh-CN" sz="2000" b="1" kern="100">
                <a:solidFill>
                  <a:srgbClr val="002060"/>
                </a:solidFill>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solidFill>
                  <a:srgbClr val="002060"/>
                </a:solidFill>
                <a:latin typeface="Times New Roman" panose="02020603050405020304" pitchFamily="18" charset="0"/>
                <a:ea typeface="仿宋_GB2312" panose="02010609030101010101" pitchFamily="49" charset="-122"/>
                <a:cs typeface="Times New Roman" panose="02020603050405020304" pitchFamily="18" charset="0"/>
                <a:sym typeface="+mn-ea"/>
              </a:rPr>
              <a:t>转化为</a:t>
            </a:r>
            <a:r>
              <a:rPr lang="en-US" altLang="zh-CN" sz="2000" b="1" kern="100">
                <a:solidFill>
                  <a:srgbClr val="002060"/>
                </a:solidFill>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solidFill>
                  <a:srgbClr val="002060"/>
                </a:solidFill>
                <a:latin typeface="Times New Roman" panose="02020603050405020304" pitchFamily="18" charset="0"/>
                <a:ea typeface="仿宋_GB2312" panose="02010609030101010101" pitchFamily="49" charset="-122"/>
                <a:cs typeface="Times New Roman" panose="02020603050405020304" pitchFamily="18" charset="0"/>
                <a:sym typeface="+mn-ea"/>
              </a:rPr>
              <a:t>措施</a:t>
            </a:r>
            <a:r>
              <a:rPr lang="en-US" altLang="zh-CN" sz="2000" b="1" kern="100">
                <a:solidFill>
                  <a:srgbClr val="002060"/>
                </a:solidFill>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solidFill>
                  <a:srgbClr val="002060"/>
                </a:solidFill>
                <a:latin typeface="Times New Roman" panose="02020603050405020304" pitchFamily="18" charset="0"/>
                <a:ea typeface="仿宋_GB2312" panose="02010609030101010101" pitchFamily="49" charset="-122"/>
                <a:cs typeface="Times New Roman" panose="02020603050405020304" pitchFamily="18" charset="0"/>
                <a:sym typeface="+mn-ea"/>
              </a:rPr>
              <a:t>。</a:t>
            </a:r>
            <a:r>
              <a:rPr lang="en-US" altLang="zh-CN" sz="2000" b="1" kern="100">
                <a:solidFill>
                  <a:srgbClr val="002060"/>
                </a:solidFill>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solidFill>
                  <a:srgbClr val="002060"/>
                </a:solidFill>
                <a:latin typeface="Times New Roman" panose="02020603050405020304" pitchFamily="18" charset="0"/>
                <a:ea typeface="仿宋_GB2312" panose="02010609030101010101" pitchFamily="49" charset="-122"/>
                <a:cs typeface="Times New Roman" panose="02020603050405020304" pitchFamily="18" charset="0"/>
                <a:sym typeface="+mn-ea"/>
              </a:rPr>
              <a:t>问题</a:t>
            </a:r>
            <a:r>
              <a:rPr lang="en-US" altLang="zh-CN" sz="2000" b="1" kern="100">
                <a:solidFill>
                  <a:srgbClr val="002060"/>
                </a:solidFill>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solidFill>
                  <a:srgbClr val="002060"/>
                </a:solidFill>
                <a:latin typeface="Times New Roman" panose="02020603050405020304" pitchFamily="18" charset="0"/>
                <a:ea typeface="仿宋_GB2312" panose="02010609030101010101" pitchFamily="49" charset="-122"/>
                <a:cs typeface="Times New Roman" panose="02020603050405020304" pitchFamily="18" charset="0"/>
                <a:sym typeface="+mn-ea"/>
              </a:rPr>
              <a:t>是</a:t>
            </a:r>
            <a:r>
              <a:rPr lang="en-US" altLang="zh-CN" sz="2000" b="1" kern="100">
                <a:solidFill>
                  <a:srgbClr val="002060"/>
                </a:solidFill>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solidFill>
                  <a:srgbClr val="002060"/>
                </a:solidFill>
                <a:latin typeface="Times New Roman" panose="02020603050405020304" pitchFamily="18" charset="0"/>
                <a:ea typeface="仿宋_GB2312" panose="02010609030101010101" pitchFamily="49" charset="-122"/>
                <a:cs typeface="Times New Roman" panose="02020603050405020304" pitchFamily="18" charset="0"/>
                <a:sym typeface="+mn-ea"/>
              </a:rPr>
              <a:t>措施</a:t>
            </a:r>
            <a:r>
              <a:rPr lang="en-US" altLang="zh-CN" sz="2000" b="1" kern="100">
                <a:solidFill>
                  <a:srgbClr val="002060"/>
                </a:solidFill>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solidFill>
                  <a:srgbClr val="002060"/>
                </a:solidFill>
                <a:latin typeface="Times New Roman" panose="02020603050405020304" pitchFamily="18" charset="0"/>
                <a:ea typeface="仿宋_GB2312" panose="02010609030101010101" pitchFamily="49" charset="-122"/>
                <a:cs typeface="Times New Roman" panose="02020603050405020304" pitchFamily="18" charset="0"/>
                <a:sym typeface="+mn-ea"/>
              </a:rPr>
              <a:t>的依据，</a:t>
            </a:r>
            <a:r>
              <a:rPr lang="en-US" altLang="zh-CN" sz="2000" b="1" kern="100">
                <a:solidFill>
                  <a:srgbClr val="002060"/>
                </a:solidFill>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solidFill>
                  <a:srgbClr val="002060"/>
                </a:solidFill>
                <a:latin typeface="Times New Roman" panose="02020603050405020304" pitchFamily="18" charset="0"/>
                <a:ea typeface="仿宋_GB2312" panose="02010609030101010101" pitchFamily="49" charset="-122"/>
                <a:cs typeface="Times New Roman" panose="02020603050405020304" pitchFamily="18" charset="0"/>
                <a:sym typeface="+mn-ea"/>
              </a:rPr>
              <a:t>措施</a:t>
            </a:r>
            <a:r>
              <a:rPr lang="en-US" altLang="zh-CN" sz="2000" b="1" kern="100">
                <a:solidFill>
                  <a:srgbClr val="002060"/>
                </a:solidFill>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solidFill>
                  <a:srgbClr val="002060"/>
                </a:solidFill>
                <a:latin typeface="Times New Roman" panose="02020603050405020304" pitchFamily="18" charset="0"/>
                <a:ea typeface="仿宋_GB2312" panose="02010609030101010101" pitchFamily="49" charset="-122"/>
                <a:cs typeface="Times New Roman" panose="02020603050405020304" pitchFamily="18" charset="0"/>
                <a:sym typeface="+mn-ea"/>
              </a:rPr>
              <a:t>是针对</a:t>
            </a:r>
            <a:r>
              <a:rPr lang="en-US" altLang="zh-CN" sz="2000" b="1" kern="100">
                <a:solidFill>
                  <a:srgbClr val="002060"/>
                </a:solidFill>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solidFill>
                  <a:srgbClr val="002060"/>
                </a:solidFill>
                <a:latin typeface="Times New Roman" panose="02020603050405020304" pitchFamily="18" charset="0"/>
                <a:ea typeface="仿宋_GB2312" panose="02010609030101010101" pitchFamily="49" charset="-122"/>
                <a:cs typeface="Times New Roman" panose="02020603050405020304" pitchFamily="18" charset="0"/>
                <a:sym typeface="+mn-ea"/>
              </a:rPr>
              <a:t>问题</a:t>
            </a:r>
            <a:r>
              <a:rPr lang="en-US" altLang="zh-CN" sz="2000" b="1" kern="100">
                <a:solidFill>
                  <a:srgbClr val="002060"/>
                </a:solidFill>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solidFill>
                  <a:srgbClr val="002060"/>
                </a:solidFill>
                <a:latin typeface="Times New Roman" panose="02020603050405020304" pitchFamily="18" charset="0"/>
                <a:ea typeface="仿宋_GB2312" panose="02010609030101010101" pitchFamily="49" charset="-122"/>
                <a:cs typeface="Times New Roman" panose="02020603050405020304" pitchFamily="18" charset="0"/>
                <a:sym typeface="+mn-ea"/>
              </a:rPr>
              <a:t>的办法。如种植单一的反面就是多种经营；技术水平低的反面就是发展高新技术，科技创新，科技兴国，用先进科技武装企业和职工；失业现象的反面就是扩大就业。问题的反面就是方法措施。另外，不能忽视图表数据所反映出的问题，以及把</a:t>
            </a:r>
            <a:r>
              <a:rPr lang="en-US" altLang="zh-CN" sz="2000" b="1" kern="100">
                <a:solidFill>
                  <a:srgbClr val="002060"/>
                </a:solidFill>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solidFill>
                  <a:srgbClr val="002060"/>
                </a:solidFill>
                <a:latin typeface="Times New Roman" panose="02020603050405020304" pitchFamily="18" charset="0"/>
                <a:ea typeface="仿宋_GB2312" panose="02010609030101010101" pitchFamily="49" charset="-122"/>
                <a:cs typeface="Times New Roman" panose="02020603050405020304" pitchFamily="18" charset="0"/>
                <a:sym typeface="+mn-ea"/>
              </a:rPr>
              <a:t>问题</a:t>
            </a:r>
            <a:r>
              <a:rPr lang="en-US" altLang="zh-CN" sz="2000" b="1" kern="100">
                <a:solidFill>
                  <a:srgbClr val="002060"/>
                </a:solidFill>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solidFill>
                  <a:srgbClr val="002060"/>
                </a:solidFill>
                <a:latin typeface="Times New Roman" panose="02020603050405020304" pitchFamily="18" charset="0"/>
                <a:ea typeface="仿宋_GB2312" panose="02010609030101010101" pitchFamily="49" charset="-122"/>
                <a:cs typeface="Times New Roman" panose="02020603050405020304" pitchFamily="18" charset="0"/>
                <a:sym typeface="+mn-ea"/>
              </a:rPr>
              <a:t>转化成</a:t>
            </a:r>
            <a:r>
              <a:rPr lang="en-US" altLang="zh-CN" sz="2000" b="1" kern="100">
                <a:solidFill>
                  <a:srgbClr val="002060"/>
                </a:solidFill>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solidFill>
                  <a:srgbClr val="002060"/>
                </a:solidFill>
                <a:latin typeface="Times New Roman" panose="02020603050405020304" pitchFamily="18" charset="0"/>
                <a:ea typeface="仿宋_GB2312" panose="02010609030101010101" pitchFamily="49" charset="-122"/>
                <a:cs typeface="Times New Roman" panose="02020603050405020304" pitchFamily="18" charset="0"/>
                <a:sym typeface="+mn-ea"/>
              </a:rPr>
              <a:t>措施</a:t>
            </a:r>
            <a:r>
              <a:rPr lang="en-US" altLang="zh-CN" sz="2000" b="1" kern="100">
                <a:solidFill>
                  <a:srgbClr val="002060"/>
                </a:solidFill>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solidFill>
                  <a:srgbClr val="002060"/>
                </a:solidFill>
                <a:latin typeface="Times New Roman" panose="02020603050405020304" pitchFamily="18" charset="0"/>
                <a:ea typeface="仿宋_GB2312" panose="02010609030101010101" pitchFamily="49" charset="-122"/>
                <a:cs typeface="Times New Roman" panose="02020603050405020304" pitchFamily="18" charset="0"/>
                <a:sym typeface="+mn-ea"/>
              </a:rPr>
              <a:t>。</a:t>
            </a:r>
            <a:endParaRPr lang="zh-CN" altLang="zh-CN" sz="2000" b="1" kern="100">
              <a:solidFill>
                <a:srgbClr val="002060"/>
              </a:solidFill>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50000"/>
              </a:lnSpc>
              <a:spcAft>
                <a:spcPct val="0"/>
              </a:spcAft>
            </a:pPr>
            <a:r>
              <a:rPr lang="en-US" altLang="zh-CN" sz="2000" b="1" kern="100">
                <a:solidFill>
                  <a:srgbClr val="002060"/>
                </a:solidFill>
                <a:latin typeface="Times New Roman" panose="02020603050405020304" pitchFamily="18" charset="0"/>
                <a:ea typeface="仿宋_GB2312" panose="02010609030101010101" pitchFamily="49" charset="-122"/>
                <a:cs typeface="Courier New" panose="02070309020205020404" pitchFamily="49" charset="0"/>
                <a:sym typeface="+mn-ea"/>
              </a:rPr>
              <a:t>(5)</a:t>
            </a:r>
            <a:r>
              <a:rPr lang="zh-CN" altLang="zh-CN" sz="2000" b="1" kern="100">
                <a:solidFill>
                  <a:srgbClr val="002060"/>
                </a:solidFill>
                <a:latin typeface="Times New Roman" panose="02020603050405020304" pitchFamily="18" charset="0"/>
                <a:ea typeface="仿宋_GB2312" panose="02010609030101010101" pitchFamily="49" charset="-122"/>
                <a:cs typeface="Times New Roman" panose="02020603050405020304" pitchFamily="18" charset="0"/>
                <a:sym typeface="+mn-ea"/>
              </a:rPr>
              <a:t>答案表述应用肯定句，不宜用否定句；只能用陈述句，不能用疑问句或感叹句。</a:t>
            </a:r>
            <a:endParaRPr lang="zh-CN" altLang="zh-CN" sz="2000" b="1" kern="100" smtClean="0">
              <a:solidFill>
                <a:srgbClr val="002060"/>
              </a:solidFill>
              <a:latin typeface="Times New Roman" panose="02020603050405020304" pitchFamily="18" charset="0"/>
              <a:ea typeface="仿宋_GB2312" panose="02010609030101010101" pitchFamily="49" charset="-122"/>
              <a:cs typeface="Times New Roman" panose="02020603050405020304" pitchFamily="18"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5000" fill="hold">
                                          <p:stCondLst>
                                            <p:cond delay="0"/>
                                          </p:stCondLst>
                                        </p:cTn>
                                        <p:tgtEl>
                                          <p:spTgt spid="10"/>
                                        </p:tgtEl>
                                        <p:attrNameLst>
                                          <p:attrName>style.visibility</p:attrName>
                                        </p:attrNameLst>
                                      </p:cBhvr>
                                      <p:to>
                                        <p:strVal val="visible"/>
                                      </p:to>
                                    </p:set>
                                    <p:animEffect transition="in" filter="wipe(left)">
                                      <p:cBhvr>
                                        <p:cTn id="7" dur="5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3" name="直接连接符 2"/>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5" name="平行四边形 4"/>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三类</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题型    各个击破</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8" name="矩形 7"/>
          <p:cNvSpPr/>
          <p:nvPr/>
        </p:nvSpPr>
        <p:spPr>
          <a:xfrm>
            <a:off x="118745" y="629285"/>
            <a:ext cx="8572500" cy="5878195"/>
          </a:xfrm>
          <a:prstGeom prst="rect">
            <a:avLst/>
          </a:prstGeom>
        </p:spPr>
        <p:txBody>
          <a:bodyPr wrap="square">
            <a:spAutoFit/>
          </a:bodyPr>
          <a:lstStyle/>
          <a:p>
            <a:pPr indent="397510" algn="just">
              <a:lnSpc>
                <a:spcPct val="110000"/>
              </a:lnSpc>
              <a:spcAft>
                <a:spcPct val="0"/>
              </a:spcAft>
            </a:pPr>
            <a:r>
              <a:rPr lang="zh-CN" altLang="zh-CN" sz="18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材料一</a:t>
            </a:r>
            <a:r>
              <a:rPr lang="zh-CN" altLang="zh-CN" sz="1800" b="1" kern="100">
                <a:latin typeface="Times New Roman" panose="02020603050405020304" pitchFamily="18" charset="0"/>
                <a:ea typeface="楷体_GB2312" panose="02010609030101010101" pitchFamily="49" charset="-122"/>
                <a:cs typeface="Times New Roman" panose="02020603050405020304" pitchFamily="18" charset="0"/>
                <a:sym typeface="+mn-ea"/>
              </a:rPr>
              <a:t>：</a:t>
            </a:r>
            <a:endParaRPr lang="zh-CN" altLang="zh-CN" sz="1800" kern="100">
              <a:latin typeface="宋体" panose="02010600030101010101" pitchFamily="2" charset="-122"/>
              <a:ea typeface="宋体" panose="02010600030101010101" pitchFamily="2" charset="-122"/>
              <a:cs typeface="Courier New" panose="02070309020205020404" pitchFamily="49" charset="0"/>
            </a:endParaRPr>
          </a:p>
          <a:p>
            <a:pPr indent="397510" algn="just">
              <a:lnSpc>
                <a:spcPct val="110000"/>
              </a:lnSpc>
              <a:spcAft>
                <a:spcPct val="0"/>
              </a:spcAft>
            </a:pPr>
            <a:r>
              <a:rPr lang="zh-CN" altLang="zh-CN" sz="1800" kern="100">
                <a:latin typeface="Times New Roman" panose="02020603050405020304" pitchFamily="18" charset="0"/>
                <a:ea typeface="楷体_GB2312" panose="02010609030101010101" pitchFamily="49" charset="-122"/>
                <a:cs typeface="Times New Roman" panose="02020603050405020304" pitchFamily="18" charset="0"/>
                <a:sym typeface="+mn-ea"/>
              </a:rPr>
              <a:t>为了加强对方言的保护与传承，</a:t>
            </a:r>
            <a:r>
              <a:rPr lang="en-US" altLang="zh-CN" sz="1800" kern="100">
                <a:latin typeface="Times New Roman" panose="02020603050405020304" pitchFamily="18" charset="0"/>
                <a:ea typeface="楷体_GB2312" panose="02010609030101010101" pitchFamily="49" charset="-122"/>
                <a:cs typeface="Courier New" panose="02070309020205020404" pitchFamily="49" charset="0"/>
                <a:sym typeface="+mn-ea"/>
              </a:rPr>
              <a:t>2008</a:t>
            </a:r>
            <a:r>
              <a:rPr lang="zh-CN" altLang="zh-CN" sz="1800" kern="100">
                <a:latin typeface="Times New Roman" panose="02020603050405020304" pitchFamily="18" charset="0"/>
                <a:ea typeface="楷体_GB2312" panose="02010609030101010101" pitchFamily="49" charset="-122"/>
                <a:cs typeface="Times New Roman" panose="02020603050405020304" pitchFamily="18" charset="0"/>
                <a:sym typeface="+mn-ea"/>
              </a:rPr>
              <a:t>年，国家语委启动中国语言资源有声数据库建设试点，在各方言区采集活态标本，建立方言档案，即在有能力做方言的传承和保护性工作之前，先做好学术性抢救。</a:t>
            </a:r>
            <a:r>
              <a:rPr lang="en-US" altLang="zh-CN" sz="1800" kern="100">
                <a:latin typeface="Times New Roman" panose="02020603050405020304" pitchFamily="18" charset="0"/>
                <a:ea typeface="楷体_GB2312" panose="02010609030101010101" pitchFamily="49" charset="-122"/>
                <a:cs typeface="Courier New" panose="02070309020205020404" pitchFamily="49" charset="0"/>
                <a:sym typeface="+mn-ea"/>
              </a:rPr>
              <a:t>2015</a:t>
            </a:r>
            <a:r>
              <a:rPr lang="zh-CN" altLang="zh-CN" sz="1800" kern="100">
                <a:latin typeface="Times New Roman" panose="02020603050405020304" pitchFamily="18" charset="0"/>
                <a:ea typeface="楷体_GB2312" panose="02010609030101010101" pitchFamily="49" charset="-122"/>
                <a:cs typeface="Times New Roman" panose="02020603050405020304" pitchFamily="18" charset="0"/>
                <a:sym typeface="+mn-ea"/>
              </a:rPr>
              <a:t>年，教育部和国家语言文字工作委员会领导实施了一项语言文化类国家工程</a:t>
            </a:r>
            <a:r>
              <a:rPr lang="en-US" altLang="zh-CN" sz="1800" kern="100">
                <a:latin typeface="Times New Roman" panose="02020603050405020304" pitchFamily="18" charset="0"/>
                <a:ea typeface="楷体_GB2312" panose="02010609030101010101" pitchFamily="49" charset="-122"/>
                <a:cs typeface="Courier New" panose="02070309020205020404" pitchFamily="49" charset="0"/>
                <a:sym typeface="+mn-ea"/>
              </a:rPr>
              <a:t>——</a:t>
            </a:r>
            <a:r>
              <a:rPr lang="en-US" altLang="zh-CN" sz="1800"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1800" kern="100">
                <a:latin typeface="Times New Roman" panose="02020603050405020304" pitchFamily="18" charset="0"/>
                <a:ea typeface="楷体_GB2312" panose="02010609030101010101" pitchFamily="49" charset="-122"/>
                <a:cs typeface="Times New Roman" panose="02020603050405020304" pitchFamily="18" charset="0"/>
                <a:sym typeface="+mn-ea"/>
              </a:rPr>
              <a:t>中国语言资源保护工程</a:t>
            </a:r>
            <a:r>
              <a:rPr lang="en-US" altLang="zh-CN" sz="1800"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1800" kern="100">
                <a:latin typeface="Times New Roman" panose="02020603050405020304" pitchFamily="18" charset="0"/>
                <a:ea typeface="楷体_GB2312" panose="02010609030101010101" pitchFamily="49" charset="-122"/>
                <a:cs typeface="Times New Roman" panose="02020603050405020304" pitchFamily="18" charset="0"/>
                <a:sym typeface="+mn-ea"/>
              </a:rPr>
              <a:t>。而在民间，类似于</a:t>
            </a:r>
            <a:r>
              <a:rPr lang="en-US" altLang="zh-CN" sz="1800"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1800" kern="100">
                <a:latin typeface="Times New Roman" panose="02020603050405020304" pitchFamily="18" charset="0"/>
                <a:ea typeface="楷体_GB2312" panose="02010609030101010101" pitchFamily="49" charset="-122"/>
                <a:cs typeface="Times New Roman" panose="02020603050405020304" pitchFamily="18" charset="0"/>
                <a:sym typeface="+mn-ea"/>
              </a:rPr>
              <a:t>中国微乡音</a:t>
            </a:r>
            <a:r>
              <a:rPr lang="en-US" altLang="zh-CN" sz="1800"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1800" kern="100">
                <a:latin typeface="Times New Roman" panose="02020603050405020304" pitchFamily="18" charset="0"/>
                <a:ea typeface="楷体_GB2312" panose="02010609030101010101" pitchFamily="49" charset="-122"/>
                <a:cs typeface="Times New Roman" panose="02020603050405020304" pitchFamily="18" charset="0"/>
                <a:sym typeface="+mn-ea"/>
              </a:rPr>
              <a:t>、汉语方言大赛这样的方言保护和传承活动正在兴起：在电视、广播中推出方言节目；方言进校园，让孩子们不忘乡音，记住乡情；移动互联网上更是出现了以乡音乡韵为纽带的社群，延续着方言的魅力</a:t>
            </a:r>
            <a:r>
              <a:rPr lang="zh-CN" altLang="zh-CN" sz="1800" kern="100" smtClean="0">
                <a:latin typeface="Times New Roman" panose="02020603050405020304" pitchFamily="18" charset="0"/>
                <a:ea typeface="楷体_GB2312" panose="02010609030101010101" pitchFamily="49" charset="-122"/>
                <a:cs typeface="Times New Roman" panose="02020603050405020304" pitchFamily="18" charset="0"/>
                <a:sym typeface="+mn-ea"/>
              </a:rPr>
              <a:t>。</a:t>
            </a:r>
            <a:r>
              <a:rPr lang="en-US" altLang="zh-CN" sz="1800" kern="100" smtClean="0">
                <a:latin typeface="Times New Roman" panose="02020603050405020304" pitchFamily="18" charset="0"/>
                <a:ea typeface="仿宋_GB2312" panose="02010609030101010101" pitchFamily="49" charset="-122"/>
                <a:cs typeface="Courier New" panose="02070309020205020404" pitchFamily="49" charset="0"/>
                <a:sym typeface="+mn-ea"/>
              </a:rPr>
              <a:t>(</a:t>
            </a:r>
            <a:r>
              <a:rPr lang="zh-CN" altLang="zh-CN" sz="1800" kern="100">
                <a:latin typeface="Times New Roman" panose="02020603050405020304" pitchFamily="18" charset="0"/>
                <a:ea typeface="仿宋_GB2312" panose="02010609030101010101" pitchFamily="49" charset="-122"/>
                <a:cs typeface="Times New Roman" panose="02020603050405020304" pitchFamily="18" charset="0"/>
                <a:sym typeface="+mn-ea"/>
              </a:rPr>
              <a:t>摘编自《人民日报》</a:t>
            </a:r>
            <a:r>
              <a:rPr lang="en-US" altLang="zh-CN" sz="1800" kern="100">
                <a:latin typeface="Times New Roman" panose="02020603050405020304" pitchFamily="18" charset="0"/>
                <a:ea typeface="仿宋_GB2312" panose="02010609030101010101" pitchFamily="49" charset="-122"/>
                <a:cs typeface="Courier New" panose="02070309020205020404" pitchFamily="49" charset="0"/>
                <a:sym typeface="+mn-ea"/>
              </a:rPr>
              <a:t>)</a:t>
            </a:r>
          </a:p>
          <a:p>
            <a:pPr indent="397510" algn="just">
              <a:lnSpc>
                <a:spcPct val="110000"/>
              </a:lnSpc>
              <a:spcAft>
                <a:spcPct val="0"/>
              </a:spcAft>
            </a:pPr>
            <a:r>
              <a:rPr lang="zh-CN" altLang="zh-CN" sz="1800" b="1" kern="100" spc="-100">
                <a:latin typeface="Times New Roman" panose="02020603050405020304" pitchFamily="18" charset="0"/>
                <a:ea typeface="方正中等线简体" panose="03000509000000000000" pitchFamily="65" charset="-122"/>
                <a:cs typeface="Times New Roman" panose="02020603050405020304" pitchFamily="18" charset="0"/>
                <a:sym typeface="+mn-ea"/>
              </a:rPr>
              <a:t>材料二</a:t>
            </a:r>
            <a:r>
              <a:rPr lang="zh-CN" altLang="zh-CN" sz="1800" b="1" kern="100" spc="-100">
                <a:latin typeface="Times New Roman" panose="02020603050405020304" pitchFamily="18" charset="0"/>
                <a:ea typeface="楷体_GB2312" panose="02010609030101010101" pitchFamily="49" charset="-122"/>
                <a:cs typeface="Times New Roman" panose="02020603050405020304" pitchFamily="18" charset="0"/>
                <a:sym typeface="+mn-ea"/>
              </a:rPr>
              <a:t>：</a:t>
            </a:r>
            <a:endParaRPr lang="zh-CN" altLang="zh-CN" sz="1800" kern="100" spc="-100">
              <a:latin typeface="宋体" panose="02010600030101010101" pitchFamily="2" charset="-122"/>
              <a:ea typeface="宋体" panose="02010600030101010101" pitchFamily="2" charset="-122"/>
              <a:cs typeface="Courier New" panose="02070309020205020404" pitchFamily="49" charset="0"/>
            </a:endParaRPr>
          </a:p>
          <a:p>
            <a:pPr indent="397510" algn="just">
              <a:lnSpc>
                <a:spcPct val="110000"/>
              </a:lnSpc>
              <a:spcAft>
                <a:spcPct val="0"/>
              </a:spcAft>
            </a:pPr>
            <a:r>
              <a:rPr lang="zh-CN" altLang="zh-CN" sz="1800" kern="100" spc="-100">
                <a:latin typeface="Times New Roman" panose="02020603050405020304" pitchFamily="18" charset="0"/>
                <a:ea typeface="楷体_GB2312" panose="02010609030101010101" pitchFamily="49" charset="-122"/>
                <a:cs typeface="Times New Roman" panose="02020603050405020304" pitchFamily="18" charset="0"/>
                <a:sym typeface="+mn-ea"/>
              </a:rPr>
              <a:t>在</a:t>
            </a:r>
            <a:r>
              <a:rPr lang="en-US" altLang="zh-CN" sz="1800" kern="100" spc="-100">
                <a:latin typeface="Times New Roman" panose="02020603050405020304" pitchFamily="18" charset="0"/>
                <a:ea typeface="楷体_GB2312" panose="02010609030101010101" pitchFamily="49" charset="-122"/>
                <a:cs typeface="Courier New" panose="02070309020205020404" pitchFamily="49" charset="0"/>
                <a:sym typeface="+mn-ea"/>
              </a:rPr>
              <a:t>2019</a:t>
            </a:r>
            <a:r>
              <a:rPr lang="zh-CN" altLang="zh-CN" sz="1800" kern="100" spc="-100">
                <a:latin typeface="Times New Roman" panose="02020603050405020304" pitchFamily="18" charset="0"/>
                <a:ea typeface="楷体_GB2312" panose="02010609030101010101" pitchFamily="49" charset="-122"/>
                <a:cs typeface="Times New Roman" panose="02020603050405020304" pitchFamily="18" charset="0"/>
                <a:sym typeface="+mn-ea"/>
              </a:rPr>
              <a:t>中国国际智能产业博览会上，一款智能翻译机逗乐了来自天南海北的观众。无论是四川话、东北方言，还是吴侬软语，都被科大讯飞翻译机逐字逐句转换成汉语文本，再实时翻译成英文。</a:t>
            </a:r>
            <a:endParaRPr lang="zh-CN" altLang="zh-CN" sz="1800" kern="100" spc="-100">
              <a:latin typeface="宋体" panose="02010600030101010101" pitchFamily="2" charset="-122"/>
              <a:ea typeface="宋体" panose="02010600030101010101" pitchFamily="2" charset="-122"/>
              <a:cs typeface="Courier New" panose="02070309020205020404" pitchFamily="49" charset="0"/>
            </a:endParaRPr>
          </a:p>
          <a:p>
            <a:pPr indent="397510" algn="just">
              <a:lnSpc>
                <a:spcPct val="110000"/>
              </a:lnSpc>
              <a:spcAft>
                <a:spcPct val="0"/>
              </a:spcAft>
            </a:pPr>
            <a:r>
              <a:rPr lang="zh-CN" altLang="zh-CN" sz="1800" kern="100" spc="-100">
                <a:latin typeface="Times New Roman" panose="02020603050405020304" pitchFamily="18" charset="0"/>
                <a:ea typeface="楷体_GB2312" panose="02010609030101010101" pitchFamily="49" charset="-122"/>
                <a:cs typeface="Times New Roman" panose="02020603050405020304" pitchFamily="18" charset="0"/>
                <a:sym typeface="+mn-ea"/>
              </a:rPr>
              <a:t>科大讯飞输入法业务部副总经理、</a:t>
            </a:r>
            <a:r>
              <a:rPr lang="en-US" altLang="zh-CN" sz="1800" kern="100" spc="-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1800" kern="100" spc="-100">
                <a:latin typeface="Times New Roman" panose="02020603050405020304" pitchFamily="18" charset="0"/>
                <a:ea typeface="楷体_GB2312" panose="02010609030101010101" pitchFamily="49" charset="-122"/>
                <a:cs typeface="Times New Roman" panose="02020603050405020304" pitchFamily="18" charset="0"/>
                <a:sym typeface="+mn-ea"/>
              </a:rPr>
              <a:t>方言保护计划</a:t>
            </a:r>
            <a:r>
              <a:rPr lang="en-US" altLang="zh-CN" sz="1800" kern="100" spc="-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1800" kern="100" spc="-100">
                <a:latin typeface="Times New Roman" panose="02020603050405020304" pitchFamily="18" charset="0"/>
                <a:ea typeface="楷体_GB2312" panose="02010609030101010101" pitchFamily="49" charset="-122"/>
                <a:cs typeface="Times New Roman" panose="02020603050405020304" pitchFamily="18" charset="0"/>
                <a:sym typeface="+mn-ea"/>
              </a:rPr>
              <a:t>发起人李强军介绍，方言语料的采集、记录和归纳是方言识别的基础，有必要建立分属不同方言的数据库，利用人工智能系统地对方言文字、发音等进行整理</a:t>
            </a:r>
            <a:r>
              <a:rPr lang="zh-CN" altLang="zh-CN" sz="1800" kern="100" spc="-100" smtClean="0">
                <a:latin typeface="Times New Roman" panose="02020603050405020304" pitchFamily="18" charset="0"/>
                <a:ea typeface="楷体_GB2312" panose="02010609030101010101" pitchFamily="49" charset="-122"/>
                <a:cs typeface="Times New Roman" panose="02020603050405020304" pitchFamily="18" charset="0"/>
                <a:sym typeface="+mn-ea"/>
              </a:rPr>
              <a:t>。</a:t>
            </a:r>
            <a:endParaRPr lang="en-US" altLang="zh-CN" sz="1800" kern="100" spc="-100" smtClean="0">
              <a:latin typeface="Times New Roman" panose="02020603050405020304" pitchFamily="18" charset="0"/>
              <a:ea typeface="楷体_GB2312" panose="02010609030101010101" pitchFamily="49" charset="-122"/>
              <a:cs typeface="Times New Roman" panose="02020603050405020304" pitchFamily="18" charset="0"/>
            </a:endParaRPr>
          </a:p>
          <a:p>
            <a:pPr indent="397510" algn="just">
              <a:lnSpc>
                <a:spcPct val="110000"/>
              </a:lnSpc>
              <a:spcAft>
                <a:spcPct val="0"/>
              </a:spcAft>
            </a:pPr>
            <a:r>
              <a:rPr lang="zh-CN" altLang="zh-CN" sz="1800" kern="100">
                <a:latin typeface="Times New Roman" panose="02020603050405020304" pitchFamily="18" charset="0"/>
                <a:ea typeface="楷体_GB2312" panose="02010609030101010101" pitchFamily="49" charset="-122"/>
                <a:cs typeface="Times New Roman" panose="02020603050405020304" pitchFamily="18" charset="0"/>
                <a:sym typeface="+mn-ea"/>
              </a:rPr>
              <a:t>开发</a:t>
            </a:r>
            <a:r>
              <a:rPr lang="en-US" altLang="zh-CN" sz="1800"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1800" kern="100">
                <a:latin typeface="Times New Roman" panose="02020603050405020304" pitchFamily="18" charset="0"/>
                <a:ea typeface="楷体_GB2312" panose="02010609030101010101" pitchFamily="49" charset="-122"/>
                <a:cs typeface="Times New Roman" panose="02020603050405020304" pitchFamily="18" charset="0"/>
                <a:sym typeface="+mn-ea"/>
              </a:rPr>
              <a:t>方言版</a:t>
            </a:r>
            <a:r>
              <a:rPr lang="en-US" altLang="zh-CN" sz="1800"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1800" kern="100">
                <a:latin typeface="Times New Roman" panose="02020603050405020304" pitchFamily="18" charset="0"/>
                <a:ea typeface="楷体_GB2312" panose="02010609030101010101" pitchFamily="49" charset="-122"/>
                <a:cs typeface="Times New Roman" panose="02020603050405020304" pitchFamily="18" charset="0"/>
                <a:sym typeface="+mn-ea"/>
              </a:rPr>
              <a:t>语音识别，还有助于设计出更贴合消费者需求的智能语音交互产品。独具中国特色的</a:t>
            </a:r>
            <a:r>
              <a:rPr lang="en-US" altLang="zh-CN" sz="1800"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1800" kern="100">
                <a:latin typeface="Times New Roman" panose="02020603050405020304" pitchFamily="18" charset="0"/>
                <a:ea typeface="楷体_GB2312" panose="02010609030101010101" pitchFamily="49" charset="-122"/>
                <a:cs typeface="Times New Roman" panose="02020603050405020304" pitchFamily="18" charset="0"/>
                <a:sym typeface="+mn-ea"/>
              </a:rPr>
              <a:t>方言版</a:t>
            </a:r>
            <a:r>
              <a:rPr lang="en-US" altLang="zh-CN" sz="1800"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1800" kern="100">
                <a:latin typeface="Times New Roman" panose="02020603050405020304" pitchFamily="18" charset="0"/>
                <a:ea typeface="楷体_GB2312" panose="02010609030101010101" pitchFamily="49" charset="-122"/>
                <a:cs typeface="Times New Roman" panose="02020603050405020304" pitchFamily="18" charset="0"/>
                <a:sym typeface="+mn-ea"/>
              </a:rPr>
              <a:t>语音识别产品还有助于中国企业开展差异化竞争。</a:t>
            </a:r>
            <a:endParaRPr lang="zh-CN" altLang="zh-CN" sz="1800" kern="100">
              <a:latin typeface="宋体" panose="02010600030101010101" pitchFamily="2" charset="-122"/>
              <a:ea typeface="宋体" panose="02010600030101010101" pitchFamily="2" charset="-122"/>
              <a:cs typeface="Courier New" panose="02070309020205020404" pitchFamily="49" charset="0"/>
            </a:endParaRPr>
          </a:p>
          <a:p>
            <a:pPr indent="397510" algn="r">
              <a:lnSpc>
                <a:spcPct val="110000"/>
              </a:lnSpc>
              <a:spcAft>
                <a:spcPct val="0"/>
              </a:spcAft>
            </a:pPr>
            <a:r>
              <a:rPr lang="en-US" altLang="zh-CN" sz="1800" kern="100">
                <a:latin typeface="Times New Roman" panose="02020603050405020304" pitchFamily="18" charset="0"/>
                <a:ea typeface="宋体" panose="02010600030101010101" pitchFamily="2" charset="-122"/>
                <a:cs typeface="Courier New" panose="02070309020205020404" pitchFamily="49" charset="0"/>
                <a:sym typeface="+mn-ea"/>
              </a:rPr>
              <a:t>(</a:t>
            </a:r>
            <a:r>
              <a:rPr lang="zh-CN" altLang="zh-CN" sz="1800" kern="100">
                <a:latin typeface="Times New Roman" panose="02020603050405020304" pitchFamily="18" charset="0"/>
                <a:ea typeface="宋体" panose="02010600030101010101" pitchFamily="2" charset="-122"/>
                <a:cs typeface="Times New Roman" panose="02020603050405020304" pitchFamily="18" charset="0"/>
                <a:sym typeface="+mn-ea"/>
              </a:rPr>
              <a:t>摘编自《人工智能助力保护</a:t>
            </a:r>
            <a:r>
              <a:rPr lang="en-US" altLang="zh-CN" sz="1800" kern="100">
                <a:latin typeface="宋体" panose="02010600030101010101" pitchFamily="2" charset="-122"/>
                <a:ea typeface="宋体" panose="02010600030101010101" pitchFamily="2" charset="-122"/>
                <a:cs typeface="Times New Roman" panose="02020603050405020304" pitchFamily="18" charset="0"/>
                <a:sym typeface="+mn-ea"/>
              </a:rPr>
              <a:t>“</a:t>
            </a:r>
            <a:r>
              <a:rPr lang="zh-CN" altLang="zh-CN" sz="1800" kern="100">
                <a:latin typeface="Times New Roman" panose="02020603050405020304" pitchFamily="18" charset="0"/>
                <a:ea typeface="宋体" panose="02010600030101010101" pitchFamily="2" charset="-122"/>
                <a:cs typeface="Times New Roman" panose="02020603050405020304" pitchFamily="18" charset="0"/>
                <a:sym typeface="+mn-ea"/>
              </a:rPr>
              <a:t>多彩乡音</a:t>
            </a:r>
            <a:r>
              <a:rPr lang="en-US" altLang="zh-CN" sz="1800" kern="100">
                <a:latin typeface="宋体" panose="02010600030101010101" pitchFamily="2" charset="-122"/>
                <a:ea typeface="宋体" panose="02010600030101010101" pitchFamily="2" charset="-122"/>
                <a:cs typeface="Times New Roman" panose="02020603050405020304" pitchFamily="18" charset="0"/>
                <a:sym typeface="+mn-ea"/>
              </a:rPr>
              <a:t>”</a:t>
            </a:r>
            <a:r>
              <a:rPr lang="zh-CN" altLang="zh-CN" sz="1800" kern="1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altLang="zh-CN" sz="1800" kern="100" smtClean="0">
                <a:latin typeface="Times New Roman" panose="02020603050405020304" pitchFamily="18" charset="0"/>
                <a:ea typeface="宋体" panose="02010600030101010101" pitchFamily="2" charset="-122"/>
                <a:cs typeface="Times New Roman" panose="02020603050405020304" pitchFamily="18" charset="0"/>
                <a:sym typeface="+mn-ea"/>
              </a:rPr>
              <a:t>，新华</a:t>
            </a:r>
            <a:r>
              <a:rPr lang="zh-CN" altLang="zh-CN" sz="1800" kern="100">
                <a:latin typeface="Times New Roman" panose="02020603050405020304" pitchFamily="18" charset="0"/>
                <a:ea typeface="宋体" panose="02010600030101010101" pitchFamily="2" charset="-122"/>
                <a:cs typeface="Times New Roman" panose="02020603050405020304" pitchFamily="18" charset="0"/>
                <a:sym typeface="+mn-ea"/>
              </a:rPr>
              <a:t>网</a:t>
            </a:r>
            <a:r>
              <a:rPr lang="en-US" altLang="zh-CN" sz="1800" kern="100">
                <a:latin typeface="Times New Roman" panose="02020603050405020304" pitchFamily="18" charset="0"/>
                <a:ea typeface="宋体" panose="02010600030101010101" pitchFamily="2" charset="-122"/>
                <a:cs typeface="Courier New" panose="02070309020205020404" pitchFamily="49" charset="0"/>
                <a:sym typeface="+mn-ea"/>
              </a:rPr>
              <a:t>2019</a:t>
            </a:r>
            <a:r>
              <a:rPr lang="zh-CN" altLang="zh-CN" sz="1800" kern="100">
                <a:latin typeface="Times New Roman" panose="02020603050405020304" pitchFamily="18" charset="0"/>
                <a:ea typeface="宋体" panose="02010600030101010101" pitchFamily="2" charset="-122"/>
                <a:cs typeface="Times New Roman" panose="02020603050405020304" pitchFamily="18" charset="0"/>
                <a:sym typeface="+mn-ea"/>
              </a:rPr>
              <a:t>年</a:t>
            </a:r>
            <a:r>
              <a:rPr lang="en-US" altLang="zh-CN" sz="1800" kern="100">
                <a:latin typeface="Times New Roman" panose="02020603050405020304" pitchFamily="18" charset="0"/>
                <a:ea typeface="宋体" panose="02010600030101010101" pitchFamily="2" charset="-122"/>
                <a:cs typeface="Courier New" panose="02070309020205020404" pitchFamily="49" charset="0"/>
                <a:sym typeface="+mn-ea"/>
              </a:rPr>
              <a:t>8</a:t>
            </a:r>
            <a:r>
              <a:rPr lang="zh-CN" altLang="zh-CN" sz="1800" kern="100">
                <a:latin typeface="Times New Roman" panose="02020603050405020304" pitchFamily="18" charset="0"/>
                <a:ea typeface="宋体" panose="02010600030101010101" pitchFamily="2" charset="-122"/>
                <a:cs typeface="Times New Roman" panose="02020603050405020304" pitchFamily="18" charset="0"/>
                <a:sym typeface="+mn-ea"/>
              </a:rPr>
              <a:t>月</a:t>
            </a:r>
            <a:r>
              <a:rPr lang="en-US" altLang="zh-CN" sz="1800" kern="100">
                <a:latin typeface="Times New Roman" panose="02020603050405020304" pitchFamily="18" charset="0"/>
                <a:ea typeface="宋体" panose="02010600030101010101" pitchFamily="2" charset="-122"/>
                <a:cs typeface="Courier New" panose="02070309020205020404" pitchFamily="49" charset="0"/>
                <a:sym typeface="+mn-ea"/>
              </a:rPr>
              <a:t>29</a:t>
            </a:r>
            <a:r>
              <a:rPr lang="zh-CN" altLang="zh-CN" sz="1800" kern="100">
                <a:latin typeface="Times New Roman" panose="02020603050405020304" pitchFamily="18" charset="0"/>
                <a:ea typeface="宋体" panose="02010600030101010101" pitchFamily="2" charset="-122"/>
                <a:cs typeface="Times New Roman" panose="02020603050405020304" pitchFamily="18" charset="0"/>
                <a:sym typeface="+mn-ea"/>
              </a:rPr>
              <a:t>日</a:t>
            </a:r>
            <a:r>
              <a:rPr lang="en-US" altLang="zh-CN" sz="1800" kern="100" smtClean="0">
                <a:latin typeface="Times New Roman" panose="02020603050405020304" pitchFamily="18" charset="0"/>
                <a:ea typeface="宋体" panose="02010600030101010101" pitchFamily="2" charset="-122"/>
                <a:cs typeface="Courier New" panose="02070309020205020404" pitchFamily="49" charset="0"/>
                <a:sym typeface="+mn-ea"/>
              </a:rPr>
              <a:t>)</a:t>
            </a:r>
            <a:endParaRPr lang="en-US" altLang="zh-CN" sz="1800" b="1" kern="100" smtClean="0">
              <a:solidFill>
                <a:srgbClr val="002060"/>
              </a:solidFill>
              <a:latin typeface="Times New Roman" panose="02020603050405020304" pitchFamily="18" charset="0"/>
              <a:ea typeface="宋体" panose="02010600030101010101" pitchFamily="2" charset="-122"/>
              <a:cs typeface="Courier New" panose="02070309020205020404" pitchFamily="49" charset="0"/>
              <a:sym typeface="+mn-ea"/>
            </a:endParaRPr>
          </a:p>
        </p:txBody>
      </p:sp>
      <p:pic>
        <p:nvPicPr>
          <p:cNvPr id="11" name="图片 10"/>
          <p:cNvPicPr>
            <a:picLocks noChangeAspect="1"/>
          </p:cNvPicPr>
          <p:nvPr/>
        </p:nvPicPr>
        <p:blipFill>
          <a:blip r:embed="rId2">
            <a:clrChange>
              <a:clrFrom>
                <a:srgbClr val="000000">
                  <a:alpha val="100000"/>
                </a:srgbClr>
              </a:clrFrom>
              <a:clrTo>
                <a:srgbClr val="000000">
                  <a:alpha val="100000"/>
                  <a:alpha val="0"/>
                </a:srgbClr>
              </a:clrTo>
            </a:clrChange>
          </a:blip>
          <a:stretch>
            <a:fillRect/>
          </a:stretch>
        </p:blipFill>
        <p:spPr>
          <a:xfrm>
            <a:off x="8975725" y="981710"/>
            <a:ext cx="2809875" cy="2209800"/>
          </a:xfrm>
          <a:prstGeom prst="rect">
            <a:avLst/>
          </a:prstGeom>
        </p:spPr>
      </p:pic>
      <p:pic>
        <p:nvPicPr>
          <p:cNvPr id="12" name="图片 11"/>
          <p:cNvPicPr>
            <a:picLocks noChangeAspect="1"/>
          </p:cNvPicPr>
          <p:nvPr/>
        </p:nvPicPr>
        <p:blipFill>
          <a:blip r:embed="rId3"/>
          <a:stretch>
            <a:fillRect/>
          </a:stretch>
        </p:blipFill>
        <p:spPr>
          <a:xfrm>
            <a:off x="8991600" y="4077970"/>
            <a:ext cx="2992755" cy="2114550"/>
          </a:xfrm>
          <a:prstGeom prst="rect">
            <a:avLst/>
          </a:prstGeom>
        </p:spPr>
      </p:pic>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406574" y="48022"/>
            <a:ext cx="11377264" cy="6092825"/>
          </a:xfrm>
          <a:prstGeom prst="rect">
            <a:avLst/>
          </a:prstGeom>
        </p:spPr>
        <p:txBody>
          <a:bodyPr wrap="square">
            <a:spAutoFit/>
          </a:bodyPr>
          <a:lstStyle/>
          <a:p>
            <a:pPr algn="just">
              <a:lnSpc>
                <a:spcPct val="150000"/>
              </a:lnSpc>
              <a:spcAft>
                <a:spcPct val="0"/>
              </a:spcAft>
            </a:pPr>
            <a:r>
              <a:rPr lang="zh-CN" altLang="zh-CN" sz="2600" b="1" kern="100">
                <a:latin typeface="Times New Roman" panose="02020603050405020304" pitchFamily="18" charset="0"/>
                <a:ea typeface="方正中等线简体" panose="03000509000000000000" pitchFamily="65" charset="-122"/>
                <a:cs typeface="Times New Roman" panose="02020603050405020304" pitchFamily="18" charset="0"/>
              </a:rPr>
              <a:t>阅读下面的文字，完成文后题目。</a:t>
            </a:r>
            <a:endParaRPr lang="zh-CN" altLang="zh-CN" sz="2600" kern="100">
              <a:latin typeface="宋体" panose="02010600030101010101" pitchFamily="2" charset="-122"/>
              <a:ea typeface="宋体" panose="02010600030101010101" pitchFamily="2" charset="-122"/>
              <a:cs typeface="Courier New" panose="02070309020205020404" pitchFamily="49" charset="0"/>
            </a:endParaRPr>
          </a:p>
          <a:p>
            <a:pPr indent="713740" algn="just">
              <a:lnSpc>
                <a:spcPct val="150000"/>
              </a:lnSpc>
              <a:spcAft>
                <a:spcPct val="0"/>
              </a:spcAft>
            </a:pPr>
            <a:r>
              <a:rPr lang="zh-CN" altLang="zh-CN" sz="2600" b="1" kern="100">
                <a:latin typeface="Times New Roman" panose="02020603050405020304" pitchFamily="18" charset="0"/>
                <a:ea typeface="方正中等线简体" panose="03000509000000000000" pitchFamily="65" charset="-122"/>
                <a:cs typeface="Times New Roman" panose="02020603050405020304" pitchFamily="18" charset="0"/>
              </a:rPr>
              <a:t>材料一</a:t>
            </a:r>
            <a:r>
              <a:rPr lang="zh-CN" altLang="zh-CN" sz="2600" b="1" kern="10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600" kern="100">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50000"/>
              </a:lnSpc>
              <a:spcAft>
                <a:spcPct val="0"/>
              </a:spcAft>
            </a:pP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为了加强对方言的保护与传承，</a:t>
            </a:r>
            <a:r>
              <a:rPr lang="en-US" altLang="zh-CN" sz="2600" kern="100">
                <a:latin typeface="Times New Roman" panose="02020603050405020304" pitchFamily="18" charset="0"/>
                <a:ea typeface="楷体_GB2312" panose="02010609030101010101" pitchFamily="49" charset="-122"/>
                <a:cs typeface="Courier New" panose="02070309020205020404" pitchFamily="49" charset="0"/>
              </a:rPr>
              <a:t>2008</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年，国家语委启动中国语言资源有声数据库建设试点，在各方言区采集活态标本，建立方言档案，即在有能力做方言的传承和保护性工作之前，先做好学术性抢救。</a:t>
            </a:r>
            <a:r>
              <a:rPr lang="en-US" altLang="zh-CN" sz="2600" kern="100">
                <a:latin typeface="Times New Roman" panose="02020603050405020304" pitchFamily="18" charset="0"/>
                <a:ea typeface="楷体_GB2312" panose="02010609030101010101" pitchFamily="49" charset="-122"/>
                <a:cs typeface="Courier New" panose="02070309020205020404" pitchFamily="49" charset="0"/>
              </a:rPr>
              <a:t>2015</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年，教育部和国家语言文字工作委员会领导实施了一项语言文化类国家工程</a:t>
            </a:r>
            <a:r>
              <a:rPr lang="en-US" altLang="zh-CN" sz="2600" kern="100">
                <a:latin typeface="Times New Roman" panose="02020603050405020304" pitchFamily="18" charset="0"/>
                <a:ea typeface="楷体_GB2312" panose="02010609030101010101" pitchFamily="49" charset="-122"/>
                <a:cs typeface="Courier New" panose="02070309020205020404" pitchFamily="49" charset="0"/>
              </a:rPr>
              <a:t>——</a:t>
            </a:r>
            <a:r>
              <a:rPr lang="en-US" altLang="zh-CN" sz="26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中国语言资源保护工程</a:t>
            </a:r>
            <a:r>
              <a:rPr lang="en-US" altLang="zh-CN" sz="26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。而在民间，类似于</a:t>
            </a:r>
            <a:r>
              <a:rPr lang="en-US" altLang="zh-CN" sz="26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中国微乡音</a:t>
            </a:r>
            <a:r>
              <a:rPr lang="en-US" altLang="zh-CN" sz="26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、汉语方言大赛这样的方言保护和传承活动正在兴起：在电视、广播中推出方言节目；方言进校园，让孩子们不忘乡音，记住乡情；移动互联网上更是出现了以乡音乡韵为纽带的社群，延续着方言的魅力</a:t>
            </a:r>
            <a:r>
              <a:rPr lang="zh-CN" altLang="zh-CN" sz="2600" kern="100" smtClean="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600" kern="100" smtClean="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600" kern="100">
                <a:latin typeface="Times New Roman" panose="02020603050405020304" pitchFamily="18" charset="0"/>
                <a:ea typeface="仿宋_GB2312" panose="02010609030101010101" pitchFamily="49" charset="-122"/>
                <a:cs typeface="Times New Roman" panose="02020603050405020304" pitchFamily="18" charset="0"/>
              </a:rPr>
              <a:t>摘编自《人民日报》</a:t>
            </a:r>
            <a:r>
              <a:rPr lang="en-US" altLang="zh-CN" sz="2600" kern="100">
                <a:latin typeface="Times New Roman" panose="02020603050405020304" pitchFamily="18" charset="0"/>
                <a:ea typeface="仿宋_GB2312" panose="02010609030101010101" pitchFamily="49" charset="-122"/>
                <a:cs typeface="Courier New" panose="02070309020205020404" pitchFamily="49" charset="0"/>
              </a:rPr>
              <a:t>)</a:t>
            </a:r>
            <a:endParaRPr lang="zh-CN" altLang="zh-CN" sz="2600" kern="100">
              <a:effectLst/>
              <a:latin typeface="宋体" panose="02010600030101010101" pitchFamily="2" charset="-122"/>
              <a:ea typeface="宋体" panose="02010600030101010101" pitchFamily="2" charset="-122"/>
              <a:cs typeface="Courier New" panose="02070309020205020404" pitchFamily="49" charset="0"/>
            </a:endParaRPr>
          </a:p>
        </p:txBody>
      </p:sp>
      <p:cxnSp>
        <p:nvCxnSpPr>
          <p:cNvPr id="3" name="直接连接符 2"/>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6" name="平行四边形 5"/>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406574" y="-26590"/>
            <a:ext cx="11377264" cy="6694140"/>
          </a:xfrm>
          <a:prstGeom prst="rect">
            <a:avLst/>
          </a:prstGeom>
        </p:spPr>
        <p:txBody>
          <a:bodyPr wrap="square">
            <a:spAutoFit/>
          </a:bodyPr>
          <a:lstStyle/>
          <a:p>
            <a:pPr indent="713740" algn="just">
              <a:lnSpc>
                <a:spcPct val="150000"/>
              </a:lnSpc>
              <a:spcAft>
                <a:spcPct val="0"/>
              </a:spcAft>
            </a:pPr>
            <a:r>
              <a:rPr lang="zh-CN" altLang="zh-CN" sz="2600" b="1" kern="100" spc="-100">
                <a:latin typeface="Times New Roman" panose="02020603050405020304" pitchFamily="18" charset="0"/>
                <a:ea typeface="方正中等线简体" panose="03000509000000000000" pitchFamily="65" charset="-122"/>
                <a:cs typeface="Times New Roman" panose="02020603050405020304" pitchFamily="18" charset="0"/>
              </a:rPr>
              <a:t>材料二</a:t>
            </a:r>
            <a:r>
              <a:rPr lang="zh-CN" altLang="zh-CN" sz="2600" b="1" kern="100" spc="-10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600" kern="100" spc="-100">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50000"/>
              </a:lnSpc>
              <a:spcAft>
                <a:spcPct val="0"/>
              </a:spcAft>
            </a:pPr>
            <a:r>
              <a:rPr lang="zh-CN" altLang="zh-CN" sz="2600" kern="100" spc="-100">
                <a:latin typeface="Times New Roman" panose="02020603050405020304" pitchFamily="18" charset="0"/>
                <a:ea typeface="楷体_GB2312" panose="02010609030101010101" pitchFamily="49" charset="-122"/>
                <a:cs typeface="Times New Roman" panose="02020603050405020304" pitchFamily="18" charset="0"/>
              </a:rPr>
              <a:t>在</a:t>
            </a:r>
            <a:r>
              <a:rPr lang="en-US" altLang="zh-CN" sz="2600" kern="100" spc="-100">
                <a:latin typeface="Times New Roman" panose="02020603050405020304" pitchFamily="18" charset="0"/>
                <a:ea typeface="楷体_GB2312" panose="02010609030101010101" pitchFamily="49" charset="-122"/>
                <a:cs typeface="Courier New" panose="02070309020205020404" pitchFamily="49" charset="0"/>
              </a:rPr>
              <a:t>2019</a:t>
            </a:r>
            <a:r>
              <a:rPr lang="zh-CN" altLang="zh-CN" sz="2600" kern="100" spc="-100">
                <a:latin typeface="Times New Roman" panose="02020603050405020304" pitchFamily="18" charset="0"/>
                <a:ea typeface="楷体_GB2312" panose="02010609030101010101" pitchFamily="49" charset="-122"/>
                <a:cs typeface="Times New Roman" panose="02020603050405020304" pitchFamily="18" charset="0"/>
              </a:rPr>
              <a:t>中国国际智能产业博览会上，一款智能翻译机逗乐了来自天南海北的观众。无论是四川话、东北方言，还是吴侬软语，都被科大讯飞翻译机逐字逐句转换成汉语文本，再实时翻译成英文。</a:t>
            </a:r>
            <a:endParaRPr lang="zh-CN" altLang="zh-CN" sz="2600" kern="100" spc="-100">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50000"/>
              </a:lnSpc>
              <a:spcAft>
                <a:spcPct val="0"/>
              </a:spcAft>
            </a:pPr>
            <a:r>
              <a:rPr lang="zh-CN" altLang="zh-CN" sz="2600" kern="100" spc="-100">
                <a:latin typeface="Times New Roman" panose="02020603050405020304" pitchFamily="18" charset="0"/>
                <a:ea typeface="楷体_GB2312" panose="02010609030101010101" pitchFamily="49" charset="-122"/>
                <a:cs typeface="Times New Roman" panose="02020603050405020304" pitchFamily="18" charset="0"/>
              </a:rPr>
              <a:t>科大讯飞输入法业务部副总经理、</a:t>
            </a:r>
            <a:r>
              <a:rPr lang="en-US" altLang="zh-CN" sz="2600" kern="100" spc="-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600" kern="100" spc="-100">
                <a:latin typeface="Times New Roman" panose="02020603050405020304" pitchFamily="18" charset="0"/>
                <a:ea typeface="楷体_GB2312" panose="02010609030101010101" pitchFamily="49" charset="-122"/>
                <a:cs typeface="Times New Roman" panose="02020603050405020304" pitchFamily="18" charset="0"/>
              </a:rPr>
              <a:t>方言保护计划</a:t>
            </a:r>
            <a:r>
              <a:rPr lang="en-US" altLang="zh-CN" sz="2600" kern="100" spc="-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600" kern="100" spc="-100">
                <a:latin typeface="Times New Roman" panose="02020603050405020304" pitchFamily="18" charset="0"/>
                <a:ea typeface="楷体_GB2312" panose="02010609030101010101" pitchFamily="49" charset="-122"/>
                <a:cs typeface="Times New Roman" panose="02020603050405020304" pitchFamily="18" charset="0"/>
              </a:rPr>
              <a:t>发起人李强军介绍，方言语料的采集、记录和归纳是方言识别的基础，有必要建立分属不同方言的数据库，利用人工智能系统地对方言文字、发音等进行整理</a:t>
            </a:r>
            <a:r>
              <a:rPr lang="zh-CN" altLang="zh-CN" sz="2600" kern="100" spc="-10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600" kern="100" spc="-100" smtClean="0">
              <a:latin typeface="Times New Roman" panose="02020603050405020304" pitchFamily="18" charset="0"/>
              <a:ea typeface="楷体_GB2312" panose="02010609030101010101" pitchFamily="49" charset="-122"/>
              <a:cs typeface="Times New Roman" panose="02020603050405020304" pitchFamily="18" charset="0"/>
            </a:endParaRPr>
          </a:p>
          <a:p>
            <a:pPr indent="711200" algn="just">
              <a:lnSpc>
                <a:spcPct val="150000"/>
              </a:lnSpc>
              <a:spcAft>
                <a:spcPct val="0"/>
              </a:spcAft>
            </a:pP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开发</a:t>
            </a:r>
            <a:r>
              <a:rPr lang="en-US" altLang="zh-CN" sz="26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方言版</a:t>
            </a:r>
            <a:r>
              <a:rPr lang="en-US" altLang="zh-CN" sz="26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语音识别，还有助于设计出更贴合消费者需求的智能语音交互产品。独具中国特色的</a:t>
            </a:r>
            <a:r>
              <a:rPr lang="en-US" altLang="zh-CN" sz="26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方言版</a:t>
            </a:r>
            <a:r>
              <a:rPr lang="en-US" altLang="zh-CN" sz="26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语音识别产品还有助于中国企业开展差异化竞争。</a:t>
            </a:r>
            <a:endParaRPr lang="zh-CN" altLang="zh-CN" sz="2600" kern="100">
              <a:latin typeface="宋体" panose="02010600030101010101" pitchFamily="2" charset="-122"/>
              <a:ea typeface="宋体" panose="02010600030101010101" pitchFamily="2" charset="-122"/>
              <a:cs typeface="Courier New" panose="02070309020205020404" pitchFamily="49" charset="0"/>
            </a:endParaRPr>
          </a:p>
          <a:p>
            <a:pPr indent="711200" algn="r">
              <a:lnSpc>
                <a:spcPct val="150000"/>
              </a:lnSpc>
              <a:spcAft>
                <a:spcPct val="0"/>
              </a:spcAft>
            </a:pPr>
            <a:r>
              <a:rPr lang="en-US" altLang="zh-CN" sz="2600" kern="100">
                <a:latin typeface="Times New Roman" panose="02020603050405020304" pitchFamily="18" charset="0"/>
                <a:ea typeface="宋体" panose="02010600030101010101" pitchFamily="2" charset="-122"/>
                <a:cs typeface="Courier New" panose="02070309020205020404" pitchFamily="49" charset="0"/>
              </a:rPr>
              <a:t>(</a:t>
            </a:r>
            <a:r>
              <a:rPr lang="zh-CN" altLang="zh-CN" sz="2600" kern="100">
                <a:latin typeface="Times New Roman" panose="02020603050405020304" pitchFamily="18" charset="0"/>
                <a:ea typeface="宋体" panose="02010600030101010101" pitchFamily="2" charset="-122"/>
                <a:cs typeface="Times New Roman" panose="02020603050405020304" pitchFamily="18" charset="0"/>
              </a:rPr>
              <a:t>摘编自《人工智能助力保护</a:t>
            </a:r>
            <a:r>
              <a:rPr lang="en-US" altLang="zh-CN" sz="2600" kern="100">
                <a:latin typeface="宋体" panose="02010600030101010101" pitchFamily="2" charset="-122"/>
                <a:ea typeface="宋体" panose="02010600030101010101" pitchFamily="2" charset="-122"/>
                <a:cs typeface="Times New Roman" panose="02020603050405020304" pitchFamily="18" charset="0"/>
              </a:rPr>
              <a:t>“</a:t>
            </a:r>
            <a:r>
              <a:rPr lang="zh-CN" altLang="zh-CN" sz="2600" kern="100">
                <a:latin typeface="Times New Roman" panose="02020603050405020304" pitchFamily="18" charset="0"/>
                <a:ea typeface="宋体" panose="02010600030101010101" pitchFamily="2" charset="-122"/>
                <a:cs typeface="Times New Roman" panose="02020603050405020304" pitchFamily="18" charset="0"/>
              </a:rPr>
              <a:t>多彩乡音</a:t>
            </a:r>
            <a:r>
              <a:rPr lang="en-US" altLang="zh-CN" sz="2600" kern="100">
                <a:latin typeface="宋体" panose="02010600030101010101" pitchFamily="2" charset="-122"/>
                <a:ea typeface="宋体" panose="02010600030101010101" pitchFamily="2" charset="-122"/>
                <a:cs typeface="Times New Roman" panose="02020603050405020304" pitchFamily="18" charset="0"/>
              </a:rPr>
              <a:t>”</a:t>
            </a:r>
            <a:r>
              <a:rPr lang="zh-CN" altLang="zh-CN" sz="2600" kern="100">
                <a:latin typeface="Times New Roman" panose="02020603050405020304" pitchFamily="18" charset="0"/>
                <a:ea typeface="宋体" panose="02010600030101010101" pitchFamily="2" charset="-122"/>
                <a:cs typeface="Times New Roman" panose="02020603050405020304" pitchFamily="18" charset="0"/>
              </a:rPr>
              <a:t>》</a:t>
            </a:r>
            <a:r>
              <a:rPr lang="zh-CN" altLang="zh-CN" sz="2600" kern="100" smtClean="0">
                <a:latin typeface="Times New Roman" panose="02020603050405020304" pitchFamily="18" charset="0"/>
                <a:ea typeface="宋体" panose="02010600030101010101" pitchFamily="2" charset="-122"/>
                <a:cs typeface="Times New Roman" panose="02020603050405020304" pitchFamily="18" charset="0"/>
              </a:rPr>
              <a:t>，新华</a:t>
            </a:r>
            <a:r>
              <a:rPr lang="zh-CN" altLang="zh-CN" sz="2600" kern="100">
                <a:latin typeface="Times New Roman" panose="02020603050405020304" pitchFamily="18" charset="0"/>
                <a:ea typeface="宋体" panose="02010600030101010101" pitchFamily="2" charset="-122"/>
                <a:cs typeface="Times New Roman" panose="02020603050405020304" pitchFamily="18" charset="0"/>
              </a:rPr>
              <a:t>网</a:t>
            </a:r>
            <a:r>
              <a:rPr lang="en-US" altLang="zh-CN" sz="2600" kern="100">
                <a:latin typeface="Times New Roman" panose="02020603050405020304" pitchFamily="18" charset="0"/>
                <a:ea typeface="宋体" panose="02010600030101010101" pitchFamily="2" charset="-122"/>
                <a:cs typeface="Courier New" panose="02070309020205020404" pitchFamily="49" charset="0"/>
              </a:rPr>
              <a:t>2019</a:t>
            </a:r>
            <a:r>
              <a:rPr lang="zh-CN" altLang="zh-CN" sz="2600" kern="100">
                <a:latin typeface="Times New Roman" panose="02020603050405020304" pitchFamily="18" charset="0"/>
                <a:ea typeface="宋体" panose="02010600030101010101" pitchFamily="2" charset="-122"/>
                <a:cs typeface="Times New Roman" panose="02020603050405020304" pitchFamily="18" charset="0"/>
              </a:rPr>
              <a:t>年</a:t>
            </a:r>
            <a:r>
              <a:rPr lang="en-US" altLang="zh-CN" sz="2600" kern="100">
                <a:latin typeface="Times New Roman" panose="02020603050405020304" pitchFamily="18" charset="0"/>
                <a:ea typeface="宋体" panose="02010600030101010101" pitchFamily="2" charset="-122"/>
                <a:cs typeface="Courier New" panose="02070309020205020404" pitchFamily="49" charset="0"/>
              </a:rPr>
              <a:t>8</a:t>
            </a:r>
            <a:r>
              <a:rPr lang="zh-CN" altLang="zh-CN" sz="2600" kern="100">
                <a:latin typeface="Times New Roman" panose="02020603050405020304" pitchFamily="18" charset="0"/>
                <a:ea typeface="宋体" panose="02010600030101010101" pitchFamily="2" charset="-122"/>
                <a:cs typeface="Times New Roman" panose="02020603050405020304" pitchFamily="18" charset="0"/>
              </a:rPr>
              <a:t>月</a:t>
            </a:r>
            <a:r>
              <a:rPr lang="en-US" altLang="zh-CN" sz="2600" kern="100">
                <a:latin typeface="Times New Roman" panose="02020603050405020304" pitchFamily="18" charset="0"/>
                <a:ea typeface="宋体" panose="02010600030101010101" pitchFamily="2" charset="-122"/>
                <a:cs typeface="Courier New" panose="02070309020205020404" pitchFamily="49" charset="0"/>
              </a:rPr>
              <a:t>29</a:t>
            </a:r>
            <a:r>
              <a:rPr lang="zh-CN" altLang="zh-CN" sz="2600" kern="100">
                <a:latin typeface="Times New Roman" panose="02020603050405020304" pitchFamily="18" charset="0"/>
                <a:ea typeface="宋体" panose="02010600030101010101" pitchFamily="2" charset="-122"/>
                <a:cs typeface="Times New Roman" panose="02020603050405020304" pitchFamily="18" charset="0"/>
              </a:rPr>
              <a:t>日</a:t>
            </a:r>
            <a:r>
              <a:rPr lang="en-US" altLang="zh-CN" sz="2600" kern="100" smtClean="0">
                <a:latin typeface="Times New Roman" panose="02020603050405020304" pitchFamily="18" charset="0"/>
                <a:ea typeface="宋体" panose="02010600030101010101" pitchFamily="2" charset="-122"/>
                <a:cs typeface="Courier New" panose="02070309020205020404" pitchFamily="49" charset="0"/>
              </a:rPr>
              <a:t>)</a:t>
            </a:r>
            <a:endParaRPr lang="zh-CN" altLang="zh-CN" sz="2600" kern="100">
              <a:latin typeface="宋体" panose="02010600030101010101" pitchFamily="2" charset="-122"/>
              <a:ea typeface="宋体" panose="02010600030101010101" pitchFamily="2" charset="-122"/>
              <a:cs typeface="Courier New" panose="02070309020205020404" pitchFamily="49" charset="0"/>
            </a:endParaRPr>
          </a:p>
        </p:txBody>
      </p:sp>
      <p:cxnSp>
        <p:nvCxnSpPr>
          <p:cNvPr id="3" name="直接连接符 2"/>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6" name="平行四边形 5"/>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3" name="直接连接符 2"/>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5" name="平行四边形 4"/>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三类</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题型    各个击破</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8" name="矩形 7"/>
          <p:cNvSpPr/>
          <p:nvPr/>
        </p:nvSpPr>
        <p:spPr>
          <a:xfrm>
            <a:off x="118745" y="629285"/>
            <a:ext cx="8572500" cy="5878195"/>
          </a:xfrm>
          <a:prstGeom prst="rect">
            <a:avLst/>
          </a:prstGeom>
        </p:spPr>
        <p:txBody>
          <a:bodyPr wrap="square">
            <a:spAutoFit/>
          </a:bodyPr>
          <a:lstStyle/>
          <a:p>
            <a:pPr indent="397510" algn="just">
              <a:lnSpc>
                <a:spcPct val="110000"/>
              </a:lnSpc>
              <a:spcAft>
                <a:spcPct val="0"/>
              </a:spcAft>
            </a:pPr>
            <a:r>
              <a:rPr lang="zh-CN" altLang="zh-CN" sz="18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材料一</a:t>
            </a:r>
            <a:r>
              <a:rPr lang="zh-CN" altLang="zh-CN" sz="1800" b="1" kern="100">
                <a:latin typeface="Times New Roman" panose="02020603050405020304" pitchFamily="18" charset="0"/>
                <a:ea typeface="楷体_GB2312" panose="02010609030101010101" pitchFamily="49" charset="-122"/>
                <a:cs typeface="Times New Roman" panose="02020603050405020304" pitchFamily="18" charset="0"/>
                <a:sym typeface="+mn-ea"/>
              </a:rPr>
              <a:t>：</a:t>
            </a:r>
            <a:endParaRPr lang="zh-CN" altLang="zh-CN" sz="1800" kern="100">
              <a:latin typeface="宋体" panose="02010600030101010101" pitchFamily="2" charset="-122"/>
              <a:ea typeface="宋体" panose="02010600030101010101" pitchFamily="2" charset="-122"/>
              <a:cs typeface="Courier New" panose="02070309020205020404" pitchFamily="49" charset="0"/>
            </a:endParaRPr>
          </a:p>
          <a:p>
            <a:pPr indent="397510" algn="just">
              <a:lnSpc>
                <a:spcPct val="110000"/>
              </a:lnSpc>
              <a:spcAft>
                <a:spcPct val="0"/>
              </a:spcAft>
            </a:pPr>
            <a:r>
              <a:rPr lang="zh-CN" altLang="zh-CN" sz="1800" kern="100">
                <a:latin typeface="Times New Roman" panose="02020603050405020304" pitchFamily="18" charset="0"/>
                <a:ea typeface="楷体_GB2312" panose="02010609030101010101" pitchFamily="49" charset="-122"/>
                <a:cs typeface="Times New Roman" panose="02020603050405020304" pitchFamily="18" charset="0"/>
                <a:sym typeface="+mn-ea"/>
              </a:rPr>
              <a:t>为了加强对方言的保护与传承，</a:t>
            </a:r>
            <a:r>
              <a:rPr lang="en-US" altLang="zh-CN" sz="1800" kern="100">
                <a:latin typeface="Times New Roman" panose="02020603050405020304" pitchFamily="18" charset="0"/>
                <a:ea typeface="楷体_GB2312" panose="02010609030101010101" pitchFamily="49" charset="-122"/>
                <a:cs typeface="Courier New" panose="02070309020205020404" pitchFamily="49" charset="0"/>
                <a:sym typeface="+mn-ea"/>
              </a:rPr>
              <a:t>2008</a:t>
            </a:r>
            <a:r>
              <a:rPr lang="zh-CN" altLang="zh-CN" sz="1800" kern="100">
                <a:latin typeface="Times New Roman" panose="02020603050405020304" pitchFamily="18" charset="0"/>
                <a:ea typeface="楷体_GB2312" panose="02010609030101010101" pitchFamily="49" charset="-122"/>
                <a:cs typeface="Times New Roman" panose="02020603050405020304" pitchFamily="18" charset="0"/>
                <a:sym typeface="+mn-ea"/>
              </a:rPr>
              <a:t>年，</a:t>
            </a:r>
            <a:r>
              <a:rPr lang="zh-CN" altLang="zh-CN" sz="1800" b="1" kern="10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mn-ea"/>
              </a:rPr>
              <a:t>国家语委</a:t>
            </a:r>
            <a:r>
              <a:rPr lang="zh-CN" altLang="zh-CN" sz="1800" kern="100">
                <a:latin typeface="Times New Roman" panose="02020603050405020304" pitchFamily="18" charset="0"/>
                <a:ea typeface="楷体_GB2312" panose="02010609030101010101" pitchFamily="49" charset="-122"/>
                <a:cs typeface="Times New Roman" panose="02020603050405020304" pitchFamily="18" charset="0"/>
                <a:sym typeface="+mn-ea"/>
              </a:rPr>
              <a:t>启动中国语言资源有声数据库建设试点，在各方言区采集活态标本，建立方言档案，即在有能力做方言的传承和保护性工作之前，先做好学术性抢救。</a:t>
            </a:r>
            <a:r>
              <a:rPr lang="en-US" altLang="zh-CN" sz="1800" kern="100">
                <a:latin typeface="Times New Roman" panose="02020603050405020304" pitchFamily="18" charset="0"/>
                <a:ea typeface="楷体_GB2312" panose="02010609030101010101" pitchFamily="49" charset="-122"/>
                <a:cs typeface="Courier New" panose="02070309020205020404" pitchFamily="49" charset="0"/>
                <a:sym typeface="+mn-ea"/>
              </a:rPr>
              <a:t>2015</a:t>
            </a:r>
            <a:r>
              <a:rPr lang="zh-CN" altLang="zh-CN" sz="1800" kern="100">
                <a:latin typeface="Times New Roman" panose="02020603050405020304" pitchFamily="18" charset="0"/>
                <a:ea typeface="楷体_GB2312" panose="02010609030101010101" pitchFamily="49" charset="-122"/>
                <a:cs typeface="Times New Roman" panose="02020603050405020304" pitchFamily="18" charset="0"/>
                <a:sym typeface="+mn-ea"/>
              </a:rPr>
              <a:t>年，教育部和国家语言文字工作委员会领导实施了一项语言文化类国家工程</a:t>
            </a:r>
            <a:r>
              <a:rPr lang="en-US" altLang="zh-CN" sz="1800" kern="100">
                <a:latin typeface="Times New Roman" panose="02020603050405020304" pitchFamily="18" charset="0"/>
                <a:ea typeface="楷体_GB2312" panose="02010609030101010101" pitchFamily="49" charset="-122"/>
                <a:cs typeface="Courier New" panose="02070309020205020404" pitchFamily="49" charset="0"/>
                <a:sym typeface="+mn-ea"/>
              </a:rPr>
              <a:t>——</a:t>
            </a:r>
            <a:r>
              <a:rPr lang="en-US" altLang="zh-CN" sz="1800"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1800" kern="100">
                <a:latin typeface="Times New Roman" panose="02020603050405020304" pitchFamily="18" charset="0"/>
                <a:ea typeface="楷体_GB2312" panose="02010609030101010101" pitchFamily="49" charset="-122"/>
                <a:cs typeface="Times New Roman" panose="02020603050405020304" pitchFamily="18" charset="0"/>
                <a:sym typeface="+mn-ea"/>
              </a:rPr>
              <a:t>中国语言资源保护工程</a:t>
            </a:r>
            <a:r>
              <a:rPr lang="en-US" altLang="zh-CN" sz="1800"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1800" kern="100">
                <a:latin typeface="Times New Roman" panose="02020603050405020304" pitchFamily="18" charset="0"/>
                <a:ea typeface="楷体_GB2312" panose="02010609030101010101" pitchFamily="49" charset="-122"/>
                <a:cs typeface="Times New Roman" panose="02020603050405020304" pitchFamily="18" charset="0"/>
                <a:sym typeface="+mn-ea"/>
              </a:rPr>
              <a:t>。而</a:t>
            </a:r>
            <a:r>
              <a:rPr lang="zh-CN" altLang="zh-CN" sz="1800" b="1" kern="10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mn-ea"/>
              </a:rPr>
              <a:t>在民间</a:t>
            </a:r>
            <a:r>
              <a:rPr lang="zh-CN" altLang="zh-CN" sz="1800" kern="100">
                <a:latin typeface="Times New Roman" panose="02020603050405020304" pitchFamily="18" charset="0"/>
                <a:ea typeface="楷体_GB2312" panose="02010609030101010101" pitchFamily="49" charset="-122"/>
                <a:cs typeface="Times New Roman" panose="02020603050405020304" pitchFamily="18" charset="0"/>
                <a:sym typeface="+mn-ea"/>
              </a:rPr>
              <a:t>，类似于</a:t>
            </a:r>
            <a:r>
              <a:rPr lang="en-US" altLang="zh-CN" sz="1800"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1800" kern="100">
                <a:latin typeface="Times New Roman" panose="02020603050405020304" pitchFamily="18" charset="0"/>
                <a:ea typeface="楷体_GB2312" panose="02010609030101010101" pitchFamily="49" charset="-122"/>
                <a:cs typeface="Times New Roman" panose="02020603050405020304" pitchFamily="18" charset="0"/>
                <a:sym typeface="+mn-ea"/>
              </a:rPr>
              <a:t>中国微乡音</a:t>
            </a:r>
            <a:r>
              <a:rPr lang="en-US" altLang="zh-CN" sz="1800"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1800" kern="100">
                <a:latin typeface="Times New Roman" panose="02020603050405020304" pitchFamily="18" charset="0"/>
                <a:ea typeface="楷体_GB2312" panose="02010609030101010101" pitchFamily="49" charset="-122"/>
                <a:cs typeface="Times New Roman" panose="02020603050405020304" pitchFamily="18" charset="0"/>
                <a:sym typeface="+mn-ea"/>
              </a:rPr>
              <a:t>、汉语方言大赛这样的方言保护和传承活动正在兴起：在电视、广播中推出方言节目；方言进校园，让孩子们不忘乡音，记住乡情；移动互联网上更是出现了以乡音乡韵为纽带的社群，延续着方言的魅力</a:t>
            </a:r>
            <a:r>
              <a:rPr lang="zh-CN" altLang="zh-CN" sz="1800" kern="100" smtClean="0">
                <a:latin typeface="Times New Roman" panose="02020603050405020304" pitchFamily="18" charset="0"/>
                <a:ea typeface="楷体_GB2312" panose="02010609030101010101" pitchFamily="49" charset="-122"/>
                <a:cs typeface="Times New Roman" panose="02020603050405020304" pitchFamily="18" charset="0"/>
                <a:sym typeface="+mn-ea"/>
              </a:rPr>
              <a:t>。</a:t>
            </a:r>
            <a:r>
              <a:rPr lang="en-US" altLang="zh-CN" sz="1800" kern="100" smtClean="0">
                <a:latin typeface="Times New Roman" panose="02020603050405020304" pitchFamily="18" charset="0"/>
                <a:ea typeface="仿宋_GB2312" panose="02010609030101010101" pitchFamily="49" charset="-122"/>
                <a:cs typeface="Courier New" panose="02070309020205020404" pitchFamily="49" charset="0"/>
                <a:sym typeface="+mn-ea"/>
              </a:rPr>
              <a:t>(</a:t>
            </a:r>
            <a:r>
              <a:rPr lang="zh-CN" altLang="zh-CN" sz="1800" kern="100">
                <a:latin typeface="Times New Roman" panose="02020603050405020304" pitchFamily="18" charset="0"/>
                <a:ea typeface="仿宋_GB2312" panose="02010609030101010101" pitchFamily="49" charset="-122"/>
                <a:cs typeface="Times New Roman" panose="02020603050405020304" pitchFamily="18" charset="0"/>
                <a:sym typeface="+mn-ea"/>
              </a:rPr>
              <a:t>摘编自《人民日报》</a:t>
            </a:r>
            <a:r>
              <a:rPr lang="en-US" altLang="zh-CN" sz="1800" kern="100">
                <a:latin typeface="Times New Roman" panose="02020603050405020304" pitchFamily="18" charset="0"/>
                <a:ea typeface="仿宋_GB2312" panose="02010609030101010101" pitchFamily="49" charset="-122"/>
                <a:cs typeface="Courier New" panose="02070309020205020404" pitchFamily="49" charset="0"/>
                <a:sym typeface="+mn-ea"/>
              </a:rPr>
              <a:t>)</a:t>
            </a:r>
          </a:p>
          <a:p>
            <a:pPr indent="397510" algn="just">
              <a:lnSpc>
                <a:spcPct val="110000"/>
              </a:lnSpc>
              <a:spcAft>
                <a:spcPct val="0"/>
              </a:spcAft>
            </a:pPr>
            <a:r>
              <a:rPr lang="zh-CN" altLang="zh-CN" sz="1800" b="1" kern="100" spc="-100">
                <a:latin typeface="Times New Roman" panose="02020603050405020304" pitchFamily="18" charset="0"/>
                <a:ea typeface="方正中等线简体" panose="03000509000000000000" pitchFamily="65" charset="-122"/>
                <a:cs typeface="Times New Roman" panose="02020603050405020304" pitchFamily="18" charset="0"/>
                <a:sym typeface="+mn-ea"/>
              </a:rPr>
              <a:t>材料二</a:t>
            </a:r>
            <a:r>
              <a:rPr lang="zh-CN" altLang="zh-CN" sz="1800" b="1" kern="100" spc="-100">
                <a:latin typeface="Times New Roman" panose="02020603050405020304" pitchFamily="18" charset="0"/>
                <a:ea typeface="楷体_GB2312" panose="02010609030101010101" pitchFamily="49" charset="-122"/>
                <a:cs typeface="Times New Roman" panose="02020603050405020304" pitchFamily="18" charset="0"/>
                <a:sym typeface="+mn-ea"/>
              </a:rPr>
              <a:t>：</a:t>
            </a:r>
            <a:endParaRPr lang="zh-CN" altLang="zh-CN" sz="1800" kern="100" spc="-100">
              <a:latin typeface="宋体" panose="02010600030101010101" pitchFamily="2" charset="-122"/>
              <a:ea typeface="宋体" panose="02010600030101010101" pitchFamily="2" charset="-122"/>
              <a:cs typeface="Courier New" panose="02070309020205020404" pitchFamily="49" charset="0"/>
            </a:endParaRPr>
          </a:p>
          <a:p>
            <a:pPr indent="397510" algn="just">
              <a:lnSpc>
                <a:spcPct val="110000"/>
              </a:lnSpc>
              <a:spcAft>
                <a:spcPct val="0"/>
              </a:spcAft>
            </a:pPr>
            <a:r>
              <a:rPr lang="zh-CN" altLang="zh-CN" sz="1800" kern="100" spc="-100">
                <a:latin typeface="Times New Roman" panose="02020603050405020304" pitchFamily="18" charset="0"/>
                <a:ea typeface="楷体_GB2312" panose="02010609030101010101" pitchFamily="49" charset="-122"/>
                <a:cs typeface="Times New Roman" panose="02020603050405020304" pitchFamily="18" charset="0"/>
                <a:sym typeface="+mn-ea"/>
              </a:rPr>
              <a:t>在</a:t>
            </a:r>
            <a:r>
              <a:rPr lang="en-US" altLang="zh-CN" sz="1800" kern="100" spc="-100">
                <a:latin typeface="Times New Roman" panose="02020603050405020304" pitchFamily="18" charset="0"/>
                <a:ea typeface="楷体_GB2312" panose="02010609030101010101" pitchFamily="49" charset="-122"/>
                <a:cs typeface="Courier New" panose="02070309020205020404" pitchFamily="49" charset="0"/>
                <a:sym typeface="+mn-ea"/>
              </a:rPr>
              <a:t>2019</a:t>
            </a:r>
            <a:r>
              <a:rPr lang="zh-CN" altLang="zh-CN" sz="1800" kern="100" spc="-100">
                <a:latin typeface="Times New Roman" panose="02020603050405020304" pitchFamily="18" charset="0"/>
                <a:ea typeface="楷体_GB2312" panose="02010609030101010101" pitchFamily="49" charset="-122"/>
                <a:cs typeface="Times New Roman" panose="02020603050405020304" pitchFamily="18" charset="0"/>
                <a:sym typeface="+mn-ea"/>
              </a:rPr>
              <a:t>中国国际智能产业博览会上，</a:t>
            </a:r>
            <a:r>
              <a:rPr lang="zh-CN" altLang="zh-CN" sz="1800" b="1" kern="100" spc="-10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mn-ea"/>
              </a:rPr>
              <a:t>一款智能翻译机</a:t>
            </a:r>
            <a:r>
              <a:rPr lang="zh-CN" altLang="zh-CN" sz="1800" kern="100" spc="-100">
                <a:latin typeface="Times New Roman" panose="02020603050405020304" pitchFamily="18" charset="0"/>
                <a:ea typeface="楷体_GB2312" panose="02010609030101010101" pitchFamily="49" charset="-122"/>
                <a:cs typeface="Times New Roman" panose="02020603050405020304" pitchFamily="18" charset="0"/>
                <a:sym typeface="+mn-ea"/>
              </a:rPr>
              <a:t>逗乐了来自天南海北的观众。无论是四川话、东北方言，还是吴侬软语，都被科大讯飞翻译机逐字逐句转换成汉语文本，再实时翻译成英文。</a:t>
            </a:r>
            <a:endParaRPr lang="zh-CN" altLang="zh-CN" sz="1800" kern="100" spc="-100">
              <a:latin typeface="宋体" panose="02010600030101010101" pitchFamily="2" charset="-122"/>
              <a:ea typeface="宋体" panose="02010600030101010101" pitchFamily="2" charset="-122"/>
              <a:cs typeface="Courier New" panose="02070309020205020404" pitchFamily="49" charset="0"/>
            </a:endParaRPr>
          </a:p>
          <a:p>
            <a:pPr indent="397510" algn="just">
              <a:lnSpc>
                <a:spcPct val="110000"/>
              </a:lnSpc>
              <a:spcAft>
                <a:spcPct val="0"/>
              </a:spcAft>
            </a:pPr>
            <a:r>
              <a:rPr lang="zh-CN" altLang="zh-CN" sz="1800" b="1" kern="100" spc="-10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mn-ea"/>
              </a:rPr>
              <a:t>科大讯飞输入法</a:t>
            </a:r>
            <a:r>
              <a:rPr lang="zh-CN" altLang="zh-CN" sz="1800" kern="100" spc="-100">
                <a:latin typeface="Times New Roman" panose="02020603050405020304" pitchFamily="18" charset="0"/>
                <a:ea typeface="楷体_GB2312" panose="02010609030101010101" pitchFamily="49" charset="-122"/>
                <a:cs typeface="Times New Roman" panose="02020603050405020304" pitchFamily="18" charset="0"/>
                <a:sym typeface="+mn-ea"/>
              </a:rPr>
              <a:t>业务部副总经理、</a:t>
            </a:r>
            <a:r>
              <a:rPr lang="en-US" altLang="zh-CN" sz="1800" kern="100" spc="-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1800" kern="100" spc="-100">
                <a:latin typeface="Times New Roman" panose="02020603050405020304" pitchFamily="18" charset="0"/>
                <a:ea typeface="楷体_GB2312" panose="02010609030101010101" pitchFamily="49" charset="-122"/>
                <a:cs typeface="Times New Roman" panose="02020603050405020304" pitchFamily="18" charset="0"/>
                <a:sym typeface="+mn-ea"/>
              </a:rPr>
              <a:t>方言保护计划</a:t>
            </a:r>
            <a:r>
              <a:rPr lang="en-US" altLang="zh-CN" sz="1800" kern="100" spc="-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1800" kern="100" spc="-100">
                <a:latin typeface="Times New Roman" panose="02020603050405020304" pitchFamily="18" charset="0"/>
                <a:ea typeface="楷体_GB2312" panose="02010609030101010101" pitchFamily="49" charset="-122"/>
                <a:cs typeface="Times New Roman" panose="02020603050405020304" pitchFamily="18" charset="0"/>
                <a:sym typeface="+mn-ea"/>
              </a:rPr>
              <a:t>发起人李强军介绍，方言语料的采集、记录和归纳是方言识别的基础，有必要建立分属不同方言的数据库，利用人工智能系统地对方言文字、发音等进行整理</a:t>
            </a:r>
            <a:r>
              <a:rPr lang="zh-CN" altLang="zh-CN" sz="1800" kern="100" spc="-100" smtClean="0">
                <a:latin typeface="Times New Roman" panose="02020603050405020304" pitchFamily="18" charset="0"/>
                <a:ea typeface="楷体_GB2312" panose="02010609030101010101" pitchFamily="49" charset="-122"/>
                <a:cs typeface="Times New Roman" panose="02020603050405020304" pitchFamily="18" charset="0"/>
                <a:sym typeface="+mn-ea"/>
              </a:rPr>
              <a:t>。</a:t>
            </a:r>
            <a:endParaRPr lang="en-US" altLang="zh-CN" sz="1800" kern="100" spc="-100" smtClean="0">
              <a:latin typeface="Times New Roman" panose="02020603050405020304" pitchFamily="18" charset="0"/>
              <a:ea typeface="楷体_GB2312" panose="02010609030101010101" pitchFamily="49" charset="-122"/>
              <a:cs typeface="Times New Roman" panose="02020603050405020304" pitchFamily="18" charset="0"/>
            </a:endParaRPr>
          </a:p>
          <a:p>
            <a:pPr indent="397510" algn="just">
              <a:lnSpc>
                <a:spcPct val="110000"/>
              </a:lnSpc>
              <a:spcAft>
                <a:spcPct val="0"/>
              </a:spcAft>
            </a:pPr>
            <a:r>
              <a:rPr lang="zh-CN" altLang="zh-CN" sz="1800" b="1" kern="10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mn-ea"/>
              </a:rPr>
              <a:t>开发</a:t>
            </a:r>
            <a:r>
              <a:rPr lang="en-US" altLang="zh-CN" sz="1800" b="1" kern="100">
                <a:solidFill>
                  <a:srgbClr val="FF0000"/>
                </a:solidFill>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1800" b="1" kern="10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mn-ea"/>
              </a:rPr>
              <a:t>方言版</a:t>
            </a:r>
            <a:r>
              <a:rPr lang="en-US" altLang="zh-CN" sz="1800" b="1" kern="100">
                <a:solidFill>
                  <a:srgbClr val="FF0000"/>
                </a:solidFill>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1800" b="1" kern="10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mn-ea"/>
              </a:rPr>
              <a:t>语音识别</a:t>
            </a:r>
            <a:r>
              <a:rPr lang="zh-CN" altLang="zh-CN" sz="1800" kern="100">
                <a:latin typeface="Times New Roman" panose="02020603050405020304" pitchFamily="18" charset="0"/>
                <a:ea typeface="楷体_GB2312" panose="02010609030101010101" pitchFamily="49" charset="-122"/>
                <a:cs typeface="Times New Roman" panose="02020603050405020304" pitchFamily="18" charset="0"/>
                <a:sym typeface="+mn-ea"/>
              </a:rPr>
              <a:t>，还有助于设计出更贴合消费者需求的智能语音交互产品。独具中国特色的</a:t>
            </a:r>
            <a:r>
              <a:rPr lang="en-US" altLang="zh-CN" sz="1800"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1800" kern="100">
                <a:latin typeface="Times New Roman" panose="02020603050405020304" pitchFamily="18" charset="0"/>
                <a:ea typeface="楷体_GB2312" panose="02010609030101010101" pitchFamily="49" charset="-122"/>
                <a:cs typeface="Times New Roman" panose="02020603050405020304" pitchFamily="18" charset="0"/>
                <a:sym typeface="+mn-ea"/>
              </a:rPr>
              <a:t>方言版</a:t>
            </a:r>
            <a:r>
              <a:rPr lang="en-US" altLang="zh-CN" sz="1800"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1800" kern="100">
                <a:latin typeface="Times New Roman" panose="02020603050405020304" pitchFamily="18" charset="0"/>
                <a:ea typeface="楷体_GB2312" panose="02010609030101010101" pitchFamily="49" charset="-122"/>
                <a:cs typeface="Times New Roman" panose="02020603050405020304" pitchFamily="18" charset="0"/>
                <a:sym typeface="+mn-ea"/>
              </a:rPr>
              <a:t>语音识别产品还有助于中国企业开展差异化竞争。</a:t>
            </a:r>
            <a:endParaRPr lang="zh-CN" altLang="zh-CN" sz="1800" kern="100">
              <a:latin typeface="宋体" panose="02010600030101010101" pitchFamily="2" charset="-122"/>
              <a:ea typeface="宋体" panose="02010600030101010101" pitchFamily="2" charset="-122"/>
              <a:cs typeface="Courier New" panose="02070309020205020404" pitchFamily="49" charset="0"/>
            </a:endParaRPr>
          </a:p>
          <a:p>
            <a:pPr indent="397510" algn="r">
              <a:lnSpc>
                <a:spcPct val="110000"/>
              </a:lnSpc>
              <a:spcAft>
                <a:spcPct val="0"/>
              </a:spcAft>
            </a:pPr>
            <a:r>
              <a:rPr lang="en-US" altLang="zh-CN" sz="1800" kern="100">
                <a:latin typeface="Times New Roman" panose="02020603050405020304" pitchFamily="18" charset="0"/>
                <a:ea typeface="宋体" panose="02010600030101010101" pitchFamily="2" charset="-122"/>
                <a:cs typeface="Courier New" panose="02070309020205020404" pitchFamily="49" charset="0"/>
                <a:sym typeface="+mn-ea"/>
              </a:rPr>
              <a:t>(</a:t>
            </a:r>
            <a:r>
              <a:rPr lang="zh-CN" altLang="zh-CN" sz="1800" kern="100">
                <a:latin typeface="Times New Roman" panose="02020603050405020304" pitchFamily="18" charset="0"/>
                <a:ea typeface="宋体" panose="02010600030101010101" pitchFamily="2" charset="-122"/>
                <a:cs typeface="Times New Roman" panose="02020603050405020304" pitchFamily="18" charset="0"/>
                <a:sym typeface="+mn-ea"/>
              </a:rPr>
              <a:t>摘编自《人工智能助力保护</a:t>
            </a:r>
            <a:r>
              <a:rPr lang="en-US" altLang="zh-CN" sz="1800" kern="100">
                <a:latin typeface="宋体" panose="02010600030101010101" pitchFamily="2" charset="-122"/>
                <a:ea typeface="宋体" panose="02010600030101010101" pitchFamily="2" charset="-122"/>
                <a:cs typeface="Times New Roman" panose="02020603050405020304" pitchFamily="18" charset="0"/>
                <a:sym typeface="+mn-ea"/>
              </a:rPr>
              <a:t>“</a:t>
            </a:r>
            <a:r>
              <a:rPr lang="zh-CN" altLang="zh-CN" sz="1800" kern="100">
                <a:latin typeface="Times New Roman" panose="02020603050405020304" pitchFamily="18" charset="0"/>
                <a:ea typeface="宋体" panose="02010600030101010101" pitchFamily="2" charset="-122"/>
                <a:cs typeface="Times New Roman" panose="02020603050405020304" pitchFamily="18" charset="0"/>
                <a:sym typeface="+mn-ea"/>
              </a:rPr>
              <a:t>多彩乡音</a:t>
            </a:r>
            <a:r>
              <a:rPr lang="en-US" altLang="zh-CN" sz="1800" kern="100">
                <a:latin typeface="宋体" panose="02010600030101010101" pitchFamily="2" charset="-122"/>
                <a:ea typeface="宋体" panose="02010600030101010101" pitchFamily="2" charset="-122"/>
                <a:cs typeface="Times New Roman" panose="02020603050405020304" pitchFamily="18" charset="0"/>
                <a:sym typeface="+mn-ea"/>
              </a:rPr>
              <a:t>”</a:t>
            </a:r>
            <a:r>
              <a:rPr lang="zh-CN" altLang="zh-CN" sz="1800" kern="100">
                <a:latin typeface="Times New Roman" panose="02020603050405020304" pitchFamily="18" charset="0"/>
                <a:ea typeface="宋体" panose="02010600030101010101" pitchFamily="2" charset="-122"/>
                <a:cs typeface="Times New Roman" panose="02020603050405020304" pitchFamily="18" charset="0"/>
                <a:sym typeface="+mn-ea"/>
              </a:rPr>
              <a:t>》</a:t>
            </a:r>
            <a:r>
              <a:rPr lang="zh-CN" altLang="zh-CN" sz="1800" kern="100" smtClean="0">
                <a:latin typeface="Times New Roman" panose="02020603050405020304" pitchFamily="18" charset="0"/>
                <a:ea typeface="宋体" panose="02010600030101010101" pitchFamily="2" charset="-122"/>
                <a:cs typeface="Times New Roman" panose="02020603050405020304" pitchFamily="18" charset="0"/>
                <a:sym typeface="+mn-ea"/>
              </a:rPr>
              <a:t>，新华</a:t>
            </a:r>
            <a:r>
              <a:rPr lang="zh-CN" altLang="zh-CN" sz="1800" kern="100">
                <a:latin typeface="Times New Roman" panose="02020603050405020304" pitchFamily="18" charset="0"/>
                <a:ea typeface="宋体" panose="02010600030101010101" pitchFamily="2" charset="-122"/>
                <a:cs typeface="Times New Roman" panose="02020603050405020304" pitchFamily="18" charset="0"/>
                <a:sym typeface="+mn-ea"/>
              </a:rPr>
              <a:t>网</a:t>
            </a:r>
            <a:r>
              <a:rPr lang="en-US" altLang="zh-CN" sz="1800" kern="100">
                <a:latin typeface="Times New Roman" panose="02020603050405020304" pitchFamily="18" charset="0"/>
                <a:ea typeface="宋体" panose="02010600030101010101" pitchFamily="2" charset="-122"/>
                <a:cs typeface="Courier New" panose="02070309020205020404" pitchFamily="49" charset="0"/>
                <a:sym typeface="+mn-ea"/>
              </a:rPr>
              <a:t>2019</a:t>
            </a:r>
            <a:r>
              <a:rPr lang="zh-CN" altLang="zh-CN" sz="1800" kern="100">
                <a:latin typeface="Times New Roman" panose="02020603050405020304" pitchFamily="18" charset="0"/>
                <a:ea typeface="宋体" panose="02010600030101010101" pitchFamily="2" charset="-122"/>
                <a:cs typeface="Times New Roman" panose="02020603050405020304" pitchFamily="18" charset="0"/>
                <a:sym typeface="+mn-ea"/>
              </a:rPr>
              <a:t>年</a:t>
            </a:r>
            <a:r>
              <a:rPr lang="en-US" altLang="zh-CN" sz="1800" kern="100">
                <a:latin typeface="Times New Roman" panose="02020603050405020304" pitchFamily="18" charset="0"/>
                <a:ea typeface="宋体" panose="02010600030101010101" pitchFamily="2" charset="-122"/>
                <a:cs typeface="Courier New" panose="02070309020205020404" pitchFamily="49" charset="0"/>
                <a:sym typeface="+mn-ea"/>
              </a:rPr>
              <a:t>8</a:t>
            </a:r>
            <a:r>
              <a:rPr lang="zh-CN" altLang="zh-CN" sz="1800" kern="100">
                <a:latin typeface="Times New Roman" panose="02020603050405020304" pitchFamily="18" charset="0"/>
                <a:ea typeface="宋体" panose="02010600030101010101" pitchFamily="2" charset="-122"/>
                <a:cs typeface="Times New Roman" panose="02020603050405020304" pitchFamily="18" charset="0"/>
                <a:sym typeface="+mn-ea"/>
              </a:rPr>
              <a:t>月</a:t>
            </a:r>
            <a:r>
              <a:rPr lang="en-US" altLang="zh-CN" sz="1800" kern="100">
                <a:latin typeface="Times New Roman" panose="02020603050405020304" pitchFamily="18" charset="0"/>
                <a:ea typeface="宋体" panose="02010600030101010101" pitchFamily="2" charset="-122"/>
                <a:cs typeface="Courier New" panose="02070309020205020404" pitchFamily="49" charset="0"/>
                <a:sym typeface="+mn-ea"/>
              </a:rPr>
              <a:t>29</a:t>
            </a:r>
            <a:r>
              <a:rPr lang="zh-CN" altLang="zh-CN" sz="1800" kern="100">
                <a:latin typeface="Times New Roman" panose="02020603050405020304" pitchFamily="18" charset="0"/>
                <a:ea typeface="宋体" panose="02010600030101010101" pitchFamily="2" charset="-122"/>
                <a:cs typeface="Times New Roman" panose="02020603050405020304" pitchFamily="18" charset="0"/>
                <a:sym typeface="+mn-ea"/>
              </a:rPr>
              <a:t>日</a:t>
            </a:r>
            <a:r>
              <a:rPr lang="en-US" altLang="zh-CN" sz="1800" kern="100" smtClean="0">
                <a:latin typeface="Times New Roman" panose="02020603050405020304" pitchFamily="18" charset="0"/>
                <a:ea typeface="宋体" panose="02010600030101010101" pitchFamily="2" charset="-122"/>
                <a:cs typeface="Courier New" panose="02070309020205020404" pitchFamily="49" charset="0"/>
                <a:sym typeface="+mn-ea"/>
              </a:rPr>
              <a:t>)</a:t>
            </a:r>
            <a:endParaRPr lang="en-US" altLang="zh-CN" sz="1800" b="1" kern="100" smtClean="0">
              <a:solidFill>
                <a:srgbClr val="002060"/>
              </a:solidFill>
              <a:latin typeface="Times New Roman" panose="02020603050405020304" pitchFamily="18" charset="0"/>
              <a:ea typeface="宋体" panose="02010600030101010101" pitchFamily="2" charset="-122"/>
              <a:cs typeface="Courier New" panose="02070309020205020404" pitchFamily="49" charset="0"/>
              <a:sym typeface="+mn-ea"/>
            </a:endParaRPr>
          </a:p>
        </p:txBody>
      </p:sp>
      <p:pic>
        <p:nvPicPr>
          <p:cNvPr id="11" name="图片 10"/>
          <p:cNvPicPr>
            <a:picLocks noChangeAspect="1"/>
          </p:cNvPicPr>
          <p:nvPr/>
        </p:nvPicPr>
        <p:blipFill>
          <a:blip r:embed="rId2">
            <a:clrChange>
              <a:clrFrom>
                <a:srgbClr val="000000">
                  <a:alpha val="100000"/>
                </a:srgbClr>
              </a:clrFrom>
              <a:clrTo>
                <a:srgbClr val="000000">
                  <a:alpha val="100000"/>
                  <a:alpha val="0"/>
                </a:srgbClr>
              </a:clrTo>
            </a:clrChange>
          </a:blip>
          <a:stretch>
            <a:fillRect/>
          </a:stretch>
        </p:blipFill>
        <p:spPr>
          <a:xfrm>
            <a:off x="8975725" y="981710"/>
            <a:ext cx="2809875" cy="2209800"/>
          </a:xfrm>
          <a:prstGeom prst="rect">
            <a:avLst/>
          </a:prstGeom>
        </p:spPr>
      </p:pic>
      <p:pic>
        <p:nvPicPr>
          <p:cNvPr id="12" name="图片 11"/>
          <p:cNvPicPr>
            <a:picLocks noChangeAspect="1"/>
          </p:cNvPicPr>
          <p:nvPr/>
        </p:nvPicPr>
        <p:blipFill>
          <a:blip r:embed="rId3"/>
          <a:stretch>
            <a:fillRect/>
          </a:stretch>
        </p:blipFill>
        <p:spPr>
          <a:xfrm>
            <a:off x="8991600" y="4077970"/>
            <a:ext cx="2992755" cy="2114550"/>
          </a:xfrm>
          <a:prstGeom prst="rect">
            <a:avLst/>
          </a:prstGeom>
        </p:spPr>
      </p:pic>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3" name="直接连接符 2"/>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5" name="平行四边形 4"/>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三类</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题型    各个击破</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矩形 8"/>
          <p:cNvSpPr/>
          <p:nvPr/>
        </p:nvSpPr>
        <p:spPr>
          <a:xfrm>
            <a:off x="334645" y="693420"/>
            <a:ext cx="2605405" cy="2748280"/>
          </a:xfrm>
          <a:prstGeom prst="rect">
            <a:avLst/>
          </a:prstGeom>
        </p:spPr>
        <p:txBody>
          <a:bodyPr wrap="square">
            <a:spAutoFit/>
          </a:bodyPr>
          <a:lstStyle/>
          <a:p>
            <a:pPr algn="ctr">
              <a:lnSpc>
                <a:spcPct val="120000"/>
              </a:lnSpc>
              <a:spcAft>
                <a:spcPct val="0"/>
              </a:spcAft>
            </a:pPr>
            <a:r>
              <a:rPr lang="zh-CN" altLang="zh-CN" sz="3600" kern="100">
                <a:solidFill>
                  <a:srgbClr val="FF0000"/>
                </a:solidFill>
                <a:latin typeface="经典特黑简" panose="02010609010101010101" charset="-122"/>
                <a:ea typeface="经典特黑简" panose="02010609010101010101" charset="-122"/>
                <a:cs typeface="Times New Roman" panose="02020603050405020304" pitchFamily="18" charset="0"/>
              </a:rPr>
              <a:t>比较</a:t>
            </a:r>
          </a:p>
          <a:p>
            <a:pPr algn="ctr">
              <a:lnSpc>
                <a:spcPct val="120000"/>
              </a:lnSpc>
              <a:spcAft>
                <a:spcPct val="0"/>
              </a:spcAft>
            </a:pPr>
            <a:r>
              <a:rPr lang="zh-CN" altLang="zh-CN" sz="3600" kern="100">
                <a:solidFill>
                  <a:srgbClr val="FF0000"/>
                </a:solidFill>
                <a:latin typeface="经典特黑简" panose="02010609010101010101" charset="-122"/>
                <a:ea typeface="经典特黑简" panose="02010609010101010101" charset="-122"/>
                <a:cs typeface="Times New Roman" panose="02020603050405020304" pitchFamily="18" charset="0"/>
              </a:rPr>
              <a:t>材料异同</a:t>
            </a:r>
          </a:p>
          <a:p>
            <a:pPr algn="ctr">
              <a:lnSpc>
                <a:spcPct val="120000"/>
              </a:lnSpc>
              <a:spcAft>
                <a:spcPct val="0"/>
              </a:spcAft>
            </a:pPr>
            <a:r>
              <a:rPr lang="zh-CN" altLang="zh-CN" sz="3600" kern="100">
                <a:solidFill>
                  <a:srgbClr val="FF0000"/>
                </a:solidFill>
                <a:latin typeface="经典特黑简" panose="02010609010101010101" charset="-122"/>
                <a:ea typeface="经典特黑简" panose="02010609010101010101" charset="-122"/>
                <a:cs typeface="Times New Roman" panose="02020603050405020304" pitchFamily="18" charset="0"/>
              </a:rPr>
              <a:t>题</a:t>
            </a:r>
          </a:p>
          <a:p>
            <a:pPr algn="ctr">
              <a:lnSpc>
                <a:spcPct val="120000"/>
              </a:lnSpc>
              <a:spcAft>
                <a:spcPct val="0"/>
              </a:spcAft>
            </a:pPr>
            <a:endParaRPr lang="zh-CN" altLang="zh-CN" sz="3600" kern="100">
              <a:solidFill>
                <a:srgbClr val="FF0000"/>
              </a:solidFill>
              <a:effectLst/>
              <a:latin typeface="经典特黑简" panose="02010609010101010101" charset="-122"/>
              <a:ea typeface="经典特黑简" panose="02010609010101010101" charset="-122"/>
              <a:cs typeface="Times New Roman" panose="02020603050405020304" pitchFamily="18" charset="0"/>
              <a:sym typeface="+mn-ea"/>
            </a:endParaRPr>
          </a:p>
        </p:txBody>
      </p:sp>
      <p:pic>
        <p:nvPicPr>
          <p:cNvPr id="2" name="图片 1"/>
          <p:cNvPicPr>
            <a:picLocks noChangeAspect="1"/>
          </p:cNvPicPr>
          <p:nvPr/>
        </p:nvPicPr>
        <p:blipFill>
          <a:blip r:embed="rId2"/>
          <a:stretch>
            <a:fillRect/>
          </a:stretch>
        </p:blipFill>
        <p:spPr>
          <a:xfrm>
            <a:off x="0" y="5314315"/>
            <a:ext cx="12190095" cy="1544955"/>
          </a:xfrm>
          <a:prstGeom prst="rect">
            <a:avLst/>
          </a:prstGeom>
          <a:effectLst>
            <a:softEdge rad="635000"/>
          </a:effectLst>
        </p:spPr>
      </p:pic>
      <p:pic>
        <p:nvPicPr>
          <p:cNvPr id="10" name="图片 9"/>
          <p:cNvPicPr>
            <a:picLocks noChangeAspect="1"/>
          </p:cNvPicPr>
          <p:nvPr/>
        </p:nvPicPr>
        <p:blipFill>
          <a:blip r:embed="rId3"/>
          <a:stretch>
            <a:fillRect/>
          </a:stretch>
        </p:blipFill>
        <p:spPr>
          <a:xfrm flipH="1">
            <a:off x="262255" y="2709545"/>
            <a:ext cx="2534285" cy="2478405"/>
          </a:xfrm>
          <a:prstGeom prst="rect">
            <a:avLst/>
          </a:prstGeom>
          <a:effectLst>
            <a:softEdge rad="241300"/>
          </a:effectLst>
        </p:spPr>
      </p:pic>
      <p:pic>
        <p:nvPicPr>
          <p:cNvPr id="11" name="图片 10"/>
          <p:cNvPicPr>
            <a:picLocks noChangeAspect="1"/>
          </p:cNvPicPr>
          <p:nvPr/>
        </p:nvPicPr>
        <p:blipFill>
          <a:blip r:embed="rId4"/>
          <a:stretch>
            <a:fillRect/>
          </a:stretch>
        </p:blipFill>
        <p:spPr>
          <a:xfrm>
            <a:off x="2998470" y="1050290"/>
            <a:ext cx="7087870" cy="420624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5000" fill="hold">
                                          <p:stCondLst>
                                            <p:cond delay="0"/>
                                          </p:stCondLst>
                                        </p:cTn>
                                        <p:tgtEl>
                                          <p:spTgt spid="10"/>
                                        </p:tgtEl>
                                        <p:attrNameLst>
                                          <p:attrName>style.visibility</p:attrName>
                                        </p:attrNameLst>
                                      </p:cBhvr>
                                      <p:to>
                                        <p:strVal val="visible"/>
                                      </p:to>
                                    </p:set>
                                    <p:animEffect transition="in" filter="wipe(left)">
                                      <p:cBhvr>
                                        <p:cTn id="7" dur="5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406400" y="837565"/>
            <a:ext cx="4404360" cy="5631180"/>
          </a:xfrm>
          <a:prstGeom prst="rect">
            <a:avLst/>
          </a:prstGeom>
        </p:spPr>
        <p:txBody>
          <a:bodyPr wrap="square">
            <a:spAutoFit/>
          </a:bodyPr>
          <a:lstStyle/>
          <a:p>
            <a:pPr algn="ctr">
              <a:lnSpc>
                <a:spcPct val="150000"/>
              </a:lnSpc>
              <a:spcAft>
                <a:spcPct val="0"/>
              </a:spcAft>
            </a:pPr>
            <a:r>
              <a:rPr lang="zh-CN" altLang="zh-CN" sz="20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a:t>
            </a:r>
            <a:r>
              <a:rPr lang="zh-CN" altLang="zh-CN" sz="2000" kern="100">
                <a:latin typeface="Times New Roman" panose="02020603050405020304" pitchFamily="18" charset="0"/>
                <a:ea typeface="方正中等线简体" panose="03000509000000000000" pitchFamily="65" charset="-122"/>
                <a:cs typeface="Times New Roman" panose="02020603050405020304" pitchFamily="18" charset="0"/>
              </a:rPr>
              <a:t>　</a:t>
            </a:r>
          </a:p>
          <a:p>
            <a:pPr algn="just">
              <a:lnSpc>
                <a:spcPct val="150000"/>
              </a:lnSpc>
              <a:spcAft>
                <a:spcPct val="0"/>
              </a:spcAft>
            </a:pPr>
            <a:r>
              <a:rPr lang="en-US" altLang="zh-CN" sz="2000" kern="100">
                <a:solidFill>
                  <a:srgbClr val="C00000"/>
                </a:solidFill>
                <a:latin typeface="宋体" panose="02010600030101010101" pitchFamily="2" charset="-122"/>
                <a:cs typeface="Times New Roman" panose="02020603050405020304" pitchFamily="18" charset="0"/>
              </a:rPr>
              <a:t>①</a:t>
            </a:r>
            <a:r>
              <a:rPr lang="zh-CN" altLang="zh-CN" sz="2000" kern="100">
                <a:solidFill>
                  <a:srgbClr val="FF0000"/>
                </a:solidFill>
                <a:latin typeface="Times New Roman" panose="02020603050405020304" pitchFamily="18" charset="0"/>
                <a:cs typeface="Times New Roman" panose="02020603050405020304" pitchFamily="18" charset="0"/>
              </a:rPr>
              <a:t>国家政府层面</a:t>
            </a:r>
            <a:r>
              <a:rPr lang="zh-CN" altLang="zh-CN" sz="2000" kern="100">
                <a:solidFill>
                  <a:srgbClr val="C00000"/>
                </a:solidFill>
                <a:latin typeface="Times New Roman" panose="02020603050405020304" pitchFamily="18" charset="0"/>
                <a:cs typeface="Times New Roman" panose="02020603050405020304" pitchFamily="18" charset="0"/>
              </a:rPr>
              <a:t>：将方言的保护工作正式纳入国家战略。如启动中国语言资源有声数据库建设试点，实施中国语言资源保护工程等</a:t>
            </a:r>
            <a:r>
              <a:rPr lang="zh-CN" altLang="zh-CN" sz="2000" kern="100" smtClean="0">
                <a:solidFill>
                  <a:srgbClr val="C00000"/>
                </a:solidFill>
                <a:latin typeface="Times New Roman" panose="02020603050405020304" pitchFamily="18" charset="0"/>
                <a:cs typeface="Times New Roman" panose="02020603050405020304" pitchFamily="18" charset="0"/>
              </a:rPr>
              <a:t>。</a:t>
            </a:r>
            <a:endParaRPr lang="en-US" altLang="zh-CN" sz="2000" kern="100" smtClean="0">
              <a:solidFill>
                <a:srgbClr val="C00000"/>
              </a:solidFill>
              <a:latin typeface="Times New Roman" panose="02020603050405020304" pitchFamily="18" charset="0"/>
              <a:cs typeface="Times New Roman" panose="02020603050405020304" pitchFamily="18" charset="0"/>
            </a:endParaRPr>
          </a:p>
          <a:p>
            <a:pPr algn="just">
              <a:lnSpc>
                <a:spcPct val="150000"/>
              </a:lnSpc>
              <a:spcAft>
                <a:spcPct val="0"/>
              </a:spcAft>
            </a:pPr>
            <a:r>
              <a:rPr lang="en-US" altLang="zh-CN" sz="2000" kern="100" smtClean="0">
                <a:solidFill>
                  <a:srgbClr val="C00000"/>
                </a:solidFill>
                <a:latin typeface="宋体" panose="02010600030101010101" pitchFamily="2" charset="-122"/>
                <a:cs typeface="Times New Roman" panose="02020603050405020304" pitchFamily="18" charset="0"/>
              </a:rPr>
              <a:t>②</a:t>
            </a:r>
            <a:r>
              <a:rPr lang="zh-CN" altLang="zh-CN" sz="2000" kern="100">
                <a:solidFill>
                  <a:srgbClr val="FF0000"/>
                </a:solidFill>
                <a:latin typeface="Times New Roman" panose="02020603050405020304" pitchFamily="18" charset="0"/>
                <a:cs typeface="Times New Roman" panose="02020603050405020304" pitchFamily="18" charset="0"/>
              </a:rPr>
              <a:t>民间层面</a:t>
            </a:r>
            <a:r>
              <a:rPr lang="zh-CN" altLang="zh-CN" sz="2000" kern="100">
                <a:solidFill>
                  <a:srgbClr val="C00000"/>
                </a:solidFill>
                <a:latin typeface="Times New Roman" panose="02020603050405020304" pitchFamily="18" charset="0"/>
                <a:cs typeface="Times New Roman" panose="02020603050405020304" pitchFamily="18" charset="0"/>
              </a:rPr>
              <a:t>：多举办方言保护和传承活动，如汉语方言大赛；在电视、广播中推出方言节目，方言进校园，利用互联网建立方言社群等</a:t>
            </a:r>
            <a:r>
              <a:rPr lang="zh-CN" altLang="zh-CN" sz="2000" kern="100" smtClean="0">
                <a:solidFill>
                  <a:srgbClr val="C00000"/>
                </a:solidFill>
                <a:latin typeface="Times New Roman" panose="02020603050405020304" pitchFamily="18" charset="0"/>
                <a:cs typeface="Times New Roman" panose="02020603050405020304" pitchFamily="18" charset="0"/>
              </a:rPr>
              <a:t>。</a:t>
            </a:r>
            <a:endParaRPr lang="en-US" altLang="zh-CN" sz="2000" kern="100" smtClean="0">
              <a:solidFill>
                <a:srgbClr val="C00000"/>
              </a:solidFill>
              <a:latin typeface="Times New Roman" panose="02020603050405020304" pitchFamily="18" charset="0"/>
              <a:cs typeface="Times New Roman" panose="02020603050405020304" pitchFamily="18" charset="0"/>
            </a:endParaRPr>
          </a:p>
          <a:p>
            <a:pPr algn="just">
              <a:lnSpc>
                <a:spcPct val="150000"/>
              </a:lnSpc>
              <a:spcAft>
                <a:spcPct val="0"/>
              </a:spcAft>
            </a:pPr>
            <a:r>
              <a:rPr lang="en-US" altLang="zh-CN" sz="2000" kern="100" smtClean="0">
                <a:solidFill>
                  <a:srgbClr val="C00000"/>
                </a:solidFill>
                <a:latin typeface="宋体" panose="02010600030101010101" pitchFamily="2" charset="-122"/>
                <a:cs typeface="Times New Roman" panose="02020603050405020304" pitchFamily="18" charset="0"/>
              </a:rPr>
              <a:t>③</a:t>
            </a:r>
            <a:r>
              <a:rPr lang="zh-CN" altLang="zh-CN" sz="2000" kern="100">
                <a:solidFill>
                  <a:srgbClr val="FF0000"/>
                </a:solidFill>
                <a:latin typeface="Times New Roman" panose="02020603050405020304" pitchFamily="18" charset="0"/>
                <a:cs typeface="Times New Roman" panose="02020603050405020304" pitchFamily="18" charset="0"/>
              </a:rPr>
              <a:t>企业方面</a:t>
            </a:r>
            <a:r>
              <a:rPr lang="zh-CN" altLang="zh-CN" sz="2000" kern="100">
                <a:solidFill>
                  <a:srgbClr val="C00000"/>
                </a:solidFill>
                <a:latin typeface="Times New Roman" panose="02020603050405020304" pitchFamily="18" charset="0"/>
                <a:cs typeface="Times New Roman" panose="02020603050405020304" pitchFamily="18" charset="0"/>
              </a:rPr>
              <a:t>：利用人工智能助力保护乡音，发展语音识别技术，支持方言语音输入，为方言的使用提供条件。</a:t>
            </a:r>
            <a:endParaRPr lang="zh-CN" altLang="zh-CN" sz="2000" kern="100">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平行四边形 4"/>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平行四边形 1"/>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62429" y="45825"/>
            <a:ext cx="11377264" cy="737235"/>
          </a:xfrm>
          <a:prstGeom prst="rect">
            <a:avLst/>
          </a:prstGeom>
        </p:spPr>
        <p:txBody>
          <a:bodyPr wrap="square">
            <a:spAutoFit/>
          </a:bodyPr>
          <a:lstStyle/>
          <a:p>
            <a:pPr algn="just">
              <a:lnSpc>
                <a:spcPct val="150000"/>
              </a:lnSpc>
              <a:spcAft>
                <a:spcPct val="0"/>
              </a:spcAft>
            </a:pPr>
            <a:r>
              <a:rPr lang="en-US" altLang="zh-CN" sz="2800" b="1" kern="100">
                <a:latin typeface="Times New Roman" panose="02020603050405020304" pitchFamily="18" charset="0"/>
                <a:ea typeface="方正中等线简体" panose="03000509000000000000" pitchFamily="65" charset="-122"/>
                <a:cs typeface="Courier New" panose="02070309020205020404" pitchFamily="49" charset="0"/>
              </a:rPr>
              <a:t>3.</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结合材料简要概括保护方言的措施。</a:t>
            </a:r>
            <a:endParaRPr lang="zh-CN" altLang="zh-CN" sz="1050" b="1" kern="10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3" name="图片 2"/>
          <p:cNvPicPr>
            <a:picLocks noChangeAspect="1"/>
          </p:cNvPicPr>
          <p:nvPr/>
        </p:nvPicPr>
        <p:blipFill>
          <a:blip r:embed="rId2"/>
          <a:stretch>
            <a:fillRect/>
          </a:stretch>
        </p:blipFill>
        <p:spPr>
          <a:xfrm>
            <a:off x="5158740" y="837565"/>
            <a:ext cx="6336665" cy="571563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blinds(horizontal)">
                                      <p:cBhvr>
                                        <p:cTn id="7" dur="500"/>
                                        <p:tgtEl>
                                          <p:spTgt spid="6">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blinds(horizontal)">
                                      <p:cBhvr>
                                        <p:cTn id="12" dur="500"/>
                                        <p:tgtEl>
                                          <p:spTgt spid="6">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blinds(horizontal)">
                                      <p:cBhvr>
                                        <p:cTn id="17"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62558" y="276186"/>
            <a:ext cx="1692653" cy="523220"/>
          </a:xfrm>
          <a:prstGeom prst="rect">
            <a:avLst/>
          </a:prstGeom>
          <a:solidFill>
            <a:srgbClr val="FDFDFD"/>
          </a:solidFill>
        </p:spPr>
        <p:txBody>
          <a:bodyPr wrap="square">
            <a:spAutoFit/>
          </a:bodyPr>
          <a:lstStyle/>
          <a:p>
            <a:pPr algn="ctr"/>
            <a:r>
              <a:rPr lang="zh-CN" altLang="en-US" sz="2800" b="1" smtClean="0">
                <a:latin typeface="+mj-ea"/>
                <a:ea typeface="+mj-ea"/>
              </a:rPr>
              <a:t>特别提醒</a:t>
            </a:r>
            <a:endParaRPr lang="zh-CN" altLang="en-US" sz="2800" b="1">
              <a:latin typeface="+mj-ea"/>
              <a:ea typeface="+mj-ea"/>
            </a:endParaRPr>
          </a:p>
        </p:txBody>
      </p:sp>
      <p:cxnSp>
        <p:nvCxnSpPr>
          <p:cNvPr id="3" name="直接连接符 2"/>
          <p:cNvCxnSpPr/>
          <p:nvPr/>
        </p:nvCxnSpPr>
        <p:spPr>
          <a:xfrm flipV="1">
            <a:off x="2134766" y="537796"/>
            <a:ext cx="10059476" cy="0"/>
          </a:xfrm>
          <a:prstGeom prst="line">
            <a:avLst/>
          </a:prstGeom>
          <a:ln w="6350"/>
        </p:spPr>
        <p:style>
          <a:lnRef idx="1">
            <a:schemeClr val="dk1"/>
          </a:lnRef>
          <a:fillRef idx="0">
            <a:schemeClr val="dk1"/>
          </a:fillRef>
          <a:effectRef idx="0">
            <a:schemeClr val="dk1"/>
          </a:effectRef>
          <a:fontRef idx="minor">
            <a:schemeClr val="tx1"/>
          </a:fontRef>
        </p:style>
      </p:cxnSp>
      <p:sp>
        <p:nvSpPr>
          <p:cNvPr id="4" name="矩形 3"/>
          <p:cNvSpPr/>
          <p:nvPr/>
        </p:nvSpPr>
        <p:spPr>
          <a:xfrm>
            <a:off x="128636" y="447725"/>
            <a:ext cx="186880" cy="18688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900286" y="447725"/>
            <a:ext cx="186880" cy="18688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08991" y="634514"/>
            <a:ext cx="11572430" cy="3229610"/>
          </a:xfrm>
          <a:prstGeom prst="rect">
            <a:avLst/>
          </a:prstGeom>
        </p:spPr>
        <p:txBody>
          <a:bodyPr>
            <a:spAutoFit/>
          </a:bodyPr>
          <a:lstStyle/>
          <a:p>
            <a:pPr algn="ctr">
              <a:lnSpc>
                <a:spcPct val="170000"/>
              </a:lnSpc>
              <a:spcAft>
                <a:spcPct val="0"/>
              </a:spcAft>
            </a:pPr>
            <a:r>
              <a:rPr lang="zh-CN" altLang="zh-CN" b="1" kern="100">
                <a:latin typeface="Times New Roman" panose="02020603050405020304" pitchFamily="18" charset="0"/>
                <a:cs typeface="Times New Roman" panose="02020603050405020304" pitchFamily="18" charset="0"/>
              </a:rPr>
              <a:t>组织答案要精准</a:t>
            </a:r>
            <a:endParaRPr lang="zh-CN" altLang="zh-CN" sz="1000" b="1" kern="100">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70000"/>
              </a:lnSpc>
              <a:spcAft>
                <a:spcPct val="0"/>
              </a:spcAft>
            </a:pPr>
            <a:r>
              <a:rPr lang="en-US" altLang="zh-CN" b="1" kern="100">
                <a:latin typeface="宋体" panose="02010600030101010101" pitchFamily="2" charset="-122"/>
                <a:ea typeface="楷体_GB2312" panose="02010609030101010101" pitchFamily="49" charset="-122"/>
                <a:cs typeface="Times New Roman" panose="02020603050405020304" pitchFamily="18" charset="0"/>
              </a:rPr>
              <a:t>①</a:t>
            </a:r>
            <a:r>
              <a:rPr lang="zh-CN" altLang="zh-CN" b="1" kern="10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rPr>
              <a:t>准确概括</a:t>
            </a:r>
            <a:r>
              <a:rPr lang="zh-CN" altLang="zh-CN" b="1" kern="100">
                <a:latin typeface="Times New Roman" panose="02020603050405020304" pitchFamily="18" charset="0"/>
                <a:ea typeface="楷体_GB2312" panose="02010609030101010101" pitchFamily="49" charset="-122"/>
                <a:cs typeface="Times New Roman" panose="02020603050405020304" pitchFamily="18" charset="0"/>
              </a:rPr>
              <a:t>。用词不要过于宽泛，也不要太窄。</a:t>
            </a:r>
            <a:endParaRPr lang="zh-CN" altLang="zh-CN" sz="1000" b="1" kern="100">
              <a:latin typeface="宋体" panose="02010600030101010101" pitchFamily="2" charset="-122"/>
              <a:ea typeface="宋体" panose="02010600030101010101" pitchFamily="2" charset="-122"/>
              <a:cs typeface="Courier New" panose="02070309020205020404" pitchFamily="49" charset="0"/>
            </a:endParaRPr>
          </a:p>
          <a:p>
            <a:pPr indent="711200" algn="just">
              <a:lnSpc>
                <a:spcPct val="170000"/>
              </a:lnSpc>
              <a:spcAft>
                <a:spcPct val="0"/>
              </a:spcAft>
            </a:pPr>
            <a:r>
              <a:rPr lang="en-US" altLang="zh-CN" b="1" kern="100">
                <a:latin typeface="宋体" panose="02010600030101010101" pitchFamily="2" charset="-122"/>
                <a:ea typeface="楷体_GB2312" panose="02010609030101010101" pitchFamily="49" charset="-122"/>
                <a:cs typeface="Times New Roman" panose="02020603050405020304" pitchFamily="18" charset="0"/>
              </a:rPr>
              <a:t>②</a:t>
            </a:r>
            <a:r>
              <a:rPr lang="zh-CN" altLang="zh-CN" b="1" kern="10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rPr>
              <a:t>分类概括</a:t>
            </a:r>
            <a:r>
              <a:rPr lang="zh-CN" altLang="zh-CN" b="1" kern="100">
                <a:latin typeface="Times New Roman" panose="02020603050405020304" pitchFamily="18" charset="0"/>
                <a:ea typeface="楷体_GB2312" panose="02010609030101010101" pitchFamily="49" charset="-122"/>
                <a:cs typeface="Times New Roman" panose="02020603050405020304" pitchFamily="18" charset="0"/>
              </a:rPr>
              <a:t>。合并同类信息，分条陈述异类信息。作为多则文本与图表混编的一个材料汇编，肯定有多条同类和异类信息，这就要求考生在概括时将同类信息合并为一条，避免信息重复；将异类信息分条陈述，避免信息遗漏。</a:t>
            </a:r>
            <a:endParaRPr lang="zh-CN" altLang="zh-CN" b="1" kern="100">
              <a:effectLst/>
              <a:latin typeface="Times New Roman" panose="02020603050405020304" pitchFamily="18" charset="0"/>
              <a:ea typeface="楷体_GB2312" panose="02010609030101010101" pitchFamily="49" charset="-122"/>
              <a:cs typeface="Times New Roman" panose="02020603050405020304" pitchFamily="18" charset="0"/>
            </a:endParaRPr>
          </a:p>
        </p:txBody>
      </p:sp>
      <p:pic>
        <p:nvPicPr>
          <p:cNvPr id="7" name="图片 6"/>
          <p:cNvPicPr>
            <a:picLocks noChangeAspect="1"/>
          </p:cNvPicPr>
          <p:nvPr/>
        </p:nvPicPr>
        <p:blipFill>
          <a:blip r:embed="rId2"/>
          <a:stretch>
            <a:fillRect/>
          </a:stretch>
        </p:blipFill>
        <p:spPr>
          <a:xfrm>
            <a:off x="0" y="4209415"/>
            <a:ext cx="12190095" cy="2649855"/>
          </a:xfrm>
          <a:prstGeom prst="rect">
            <a:avLst/>
          </a:prstGeom>
          <a:effectLst>
            <a:softEdge rad="635000"/>
          </a:effectLst>
        </p:spPr>
      </p:pic>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07948" y="1022311"/>
            <a:ext cx="1692653" cy="2799715"/>
          </a:xfrm>
          <a:prstGeom prst="rect">
            <a:avLst/>
          </a:prstGeom>
          <a:solidFill>
            <a:srgbClr val="FDFDFD"/>
          </a:solidFill>
        </p:spPr>
        <p:txBody>
          <a:bodyPr wrap="square">
            <a:spAutoFit/>
          </a:bodyPr>
          <a:lstStyle/>
          <a:p>
            <a:pPr algn="ctr"/>
            <a:r>
              <a:rPr lang="zh-CN" altLang="en-US" sz="4400" b="1">
                <a:latin typeface="+mj-ea"/>
                <a:ea typeface="+mj-ea"/>
              </a:rPr>
              <a:t>巩</a:t>
            </a:r>
          </a:p>
          <a:p>
            <a:pPr algn="ctr"/>
            <a:r>
              <a:rPr lang="zh-CN" altLang="en-US" sz="4400" b="1">
                <a:latin typeface="+mj-ea"/>
                <a:ea typeface="+mj-ea"/>
              </a:rPr>
              <a:t>固</a:t>
            </a:r>
          </a:p>
          <a:p>
            <a:pPr algn="ctr"/>
            <a:r>
              <a:rPr lang="zh-CN" altLang="en-US" sz="4400" b="1">
                <a:latin typeface="+mj-ea"/>
                <a:ea typeface="+mj-ea"/>
              </a:rPr>
              <a:t>练</a:t>
            </a:r>
          </a:p>
          <a:p>
            <a:pPr algn="ctr"/>
            <a:r>
              <a:rPr lang="zh-CN" altLang="en-US" sz="4400" b="1">
                <a:latin typeface="+mj-ea"/>
                <a:ea typeface="+mj-ea"/>
              </a:rPr>
              <a:t>习</a:t>
            </a:r>
          </a:p>
        </p:txBody>
      </p:sp>
      <p:cxnSp>
        <p:nvCxnSpPr>
          <p:cNvPr id="3" name="直接连接符 2"/>
          <p:cNvCxnSpPr/>
          <p:nvPr/>
        </p:nvCxnSpPr>
        <p:spPr>
          <a:xfrm flipV="1">
            <a:off x="2134766" y="537796"/>
            <a:ext cx="10059476" cy="0"/>
          </a:xfrm>
          <a:prstGeom prst="line">
            <a:avLst/>
          </a:prstGeom>
          <a:ln w="6350"/>
        </p:spPr>
        <p:style>
          <a:lnRef idx="1">
            <a:schemeClr val="dk1"/>
          </a:lnRef>
          <a:fillRef idx="0">
            <a:schemeClr val="dk1"/>
          </a:fillRef>
          <a:effectRef idx="0">
            <a:schemeClr val="dk1"/>
          </a:effectRef>
          <a:fontRef idx="minor">
            <a:schemeClr val="tx1"/>
          </a:fontRef>
        </p:style>
      </p:cxnSp>
      <p:sp>
        <p:nvSpPr>
          <p:cNvPr id="4" name="矩形 3"/>
          <p:cNvSpPr/>
          <p:nvPr/>
        </p:nvSpPr>
        <p:spPr>
          <a:xfrm>
            <a:off x="128636" y="447725"/>
            <a:ext cx="186880" cy="18688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900286" y="447725"/>
            <a:ext cx="186880" cy="18688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2"/>
          <a:stretch>
            <a:fillRect/>
          </a:stretch>
        </p:blipFill>
        <p:spPr>
          <a:xfrm>
            <a:off x="0" y="4209415"/>
            <a:ext cx="12190095" cy="2649855"/>
          </a:xfrm>
          <a:prstGeom prst="rect">
            <a:avLst/>
          </a:prstGeom>
          <a:effectLst>
            <a:softEdge rad="635000"/>
          </a:effectLst>
        </p:spPr>
      </p:pic>
      <p:pic>
        <p:nvPicPr>
          <p:cNvPr id="8" name="图片 7"/>
          <p:cNvPicPr>
            <a:picLocks noChangeAspect="1"/>
          </p:cNvPicPr>
          <p:nvPr/>
        </p:nvPicPr>
        <p:blipFill>
          <a:blip r:embed="rId3"/>
          <a:stretch>
            <a:fillRect/>
          </a:stretch>
        </p:blipFill>
        <p:spPr>
          <a:xfrm>
            <a:off x="2087245" y="693420"/>
            <a:ext cx="2464435" cy="3691890"/>
          </a:xfrm>
          <a:prstGeom prst="rect">
            <a:avLst/>
          </a:prstGeom>
        </p:spPr>
      </p:pic>
      <p:pic>
        <p:nvPicPr>
          <p:cNvPr id="9" name="图片 8"/>
          <p:cNvPicPr>
            <a:picLocks noChangeAspect="1"/>
          </p:cNvPicPr>
          <p:nvPr/>
        </p:nvPicPr>
        <p:blipFill>
          <a:blip r:embed="rId4"/>
          <a:stretch>
            <a:fillRect/>
          </a:stretch>
        </p:blipFill>
        <p:spPr>
          <a:xfrm>
            <a:off x="4582795" y="693420"/>
            <a:ext cx="2784475" cy="3620135"/>
          </a:xfrm>
          <a:prstGeom prst="rect">
            <a:avLst/>
          </a:prstGeom>
        </p:spPr>
      </p:pic>
      <p:pic>
        <p:nvPicPr>
          <p:cNvPr id="10" name="图片 9"/>
          <p:cNvPicPr>
            <a:picLocks noChangeAspect="1"/>
          </p:cNvPicPr>
          <p:nvPr/>
        </p:nvPicPr>
        <p:blipFill>
          <a:blip r:embed="rId5"/>
          <a:stretch>
            <a:fillRect/>
          </a:stretch>
        </p:blipFill>
        <p:spPr>
          <a:xfrm>
            <a:off x="7398385" y="765810"/>
            <a:ext cx="4500880" cy="3520440"/>
          </a:xfrm>
          <a:prstGeom prst="rect">
            <a:avLst/>
          </a:prstGeom>
        </p:spPr>
      </p:pic>
      <p:pic>
        <p:nvPicPr>
          <p:cNvPr id="11" name="New picture"/>
          <p:cNvPicPr/>
          <p:nvPr/>
        </p:nvPicPr>
        <p:blipFill>
          <a:blip r:embed="rId6"/>
          <a:stretch>
            <a:fillRect/>
          </a:stretch>
        </p:blipFill>
        <p:spPr>
          <a:xfrm>
            <a:off x="12319000" y="11607800"/>
            <a:ext cx="304800" cy="2286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3" name="直接连接符 2"/>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5" name="平行四边形 4"/>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三类</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题型    各个击破</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矩形 8"/>
          <p:cNvSpPr/>
          <p:nvPr/>
        </p:nvSpPr>
        <p:spPr>
          <a:xfrm>
            <a:off x="406400" y="765810"/>
            <a:ext cx="8697595" cy="6000750"/>
          </a:xfrm>
          <a:prstGeom prst="rect">
            <a:avLst/>
          </a:prstGeom>
        </p:spPr>
        <p:txBody>
          <a:bodyPr wrap="square">
            <a:spAutoFit/>
          </a:bodyPr>
          <a:lstStyle/>
          <a:p>
            <a:pPr indent="713740" algn="just">
              <a:lnSpc>
                <a:spcPct val="120000"/>
              </a:lnSpc>
              <a:spcAft>
                <a:spcPct val="0"/>
              </a:spcAft>
            </a:pPr>
            <a:r>
              <a:rPr lang="zh-CN" altLang="zh-CN" sz="2000" b="1" kern="100">
                <a:latin typeface="黑体" panose="02010609060101010101" charset="-122"/>
                <a:ea typeface="黑体" panose="02010609060101010101" charset="-122"/>
                <a:cs typeface="黑体" panose="02010609060101010101" charset="-122"/>
              </a:rPr>
              <a:t>材料一：</a:t>
            </a:r>
            <a:r>
              <a:rPr lang="zh-CN" altLang="zh-CN" sz="2000" kern="100">
                <a:latin typeface="黑体" panose="02010609060101010101" charset="-122"/>
                <a:ea typeface="黑体" panose="02010609060101010101" charset="-122"/>
                <a:cs typeface="黑体" panose="02010609060101010101" charset="-122"/>
              </a:rPr>
              <a:t>近年来，研学旅行引起社会广泛关注，受到多方青睐，研学旅行市场火热。</a:t>
            </a:r>
          </a:p>
          <a:p>
            <a:pPr algn="just">
              <a:lnSpc>
                <a:spcPct val="120000"/>
              </a:lnSpc>
              <a:spcAft>
                <a:spcPct val="0"/>
              </a:spcAft>
            </a:pPr>
            <a:r>
              <a:rPr lang="en-US" altLang="zh-CN" sz="2000" kern="100">
                <a:latin typeface="黑体" panose="02010609060101010101" charset="-122"/>
                <a:ea typeface="黑体" panose="02010609060101010101" charset="-122"/>
                <a:cs typeface="黑体" panose="02010609060101010101" charset="-122"/>
              </a:rPr>
              <a:t>    </a:t>
            </a:r>
            <a:r>
              <a:rPr lang="zh-CN" altLang="zh-CN" sz="2000" kern="100">
                <a:latin typeface="黑体" panose="02010609060101010101" charset="-122"/>
                <a:ea typeface="黑体" panose="02010609060101010101" charset="-122"/>
                <a:cs typeface="黑体" panose="02010609060101010101" charset="-122"/>
              </a:rPr>
              <a:t>教育部教育发展研究中心研学旅行研究所在</a:t>
            </a:r>
            <a:r>
              <a:rPr lang="en-US" altLang="zh-CN" sz="2000" kern="100">
                <a:latin typeface="黑体" panose="02010609060101010101" charset="-122"/>
                <a:ea typeface="黑体" panose="02010609060101010101" charset="-122"/>
                <a:cs typeface="黑体" panose="02010609060101010101" charset="-122"/>
              </a:rPr>
              <a:t>2018</a:t>
            </a:r>
            <a:r>
              <a:rPr lang="zh-CN" altLang="zh-CN" sz="2000" kern="100">
                <a:latin typeface="黑体" panose="02010609060101010101" charset="-122"/>
                <a:ea typeface="黑体" panose="02010609060101010101" charset="-122"/>
                <a:cs typeface="黑体" panose="02010609060101010101" charset="-122"/>
              </a:rPr>
              <a:t>年对全国</a:t>
            </a:r>
            <a:r>
              <a:rPr lang="en-US" altLang="zh-CN" sz="2000" kern="100">
                <a:latin typeface="黑体" panose="02010609060101010101" charset="-122"/>
                <a:ea typeface="黑体" panose="02010609060101010101" charset="-122"/>
                <a:cs typeface="黑体" panose="02010609060101010101" charset="-122"/>
              </a:rPr>
              <a:t>31</a:t>
            </a:r>
            <a:r>
              <a:rPr lang="zh-CN" altLang="zh-CN" sz="2000" kern="100">
                <a:latin typeface="黑体" panose="02010609060101010101" charset="-122"/>
                <a:ea typeface="黑体" panose="02010609060101010101" charset="-122"/>
                <a:cs typeface="黑体" panose="02010609060101010101" charset="-122"/>
              </a:rPr>
              <a:t>个省区市的</a:t>
            </a:r>
            <a:r>
              <a:rPr lang="en-US" altLang="zh-CN" sz="2000" kern="100">
                <a:latin typeface="黑体" panose="02010609060101010101" charset="-122"/>
                <a:ea typeface="黑体" panose="02010609060101010101" charset="-122"/>
                <a:cs typeface="黑体" panose="02010609060101010101" charset="-122"/>
              </a:rPr>
              <a:t>4 000</a:t>
            </a:r>
            <a:r>
              <a:rPr lang="zh-CN" altLang="zh-CN" sz="2000" kern="100">
                <a:latin typeface="黑体" panose="02010609060101010101" charset="-122"/>
                <a:ea typeface="黑体" panose="02010609060101010101" charset="-122"/>
                <a:cs typeface="黑体" panose="02010609060101010101" charset="-122"/>
              </a:rPr>
              <a:t>多所学校、</a:t>
            </a:r>
            <a:r>
              <a:rPr lang="en-US" altLang="zh-CN" sz="2000" kern="100">
                <a:latin typeface="黑体" panose="02010609060101010101" charset="-122"/>
                <a:ea typeface="黑体" panose="02010609060101010101" charset="-122"/>
                <a:cs typeface="黑体" panose="02010609060101010101" charset="-122"/>
              </a:rPr>
              <a:t>3.3</a:t>
            </a:r>
            <a:r>
              <a:rPr lang="zh-CN" altLang="zh-CN" sz="2000" kern="100">
                <a:latin typeface="黑体" panose="02010609060101010101" charset="-122"/>
                <a:ea typeface="黑体" panose="02010609060101010101" charset="-122"/>
                <a:cs typeface="黑体" panose="02010609060101010101" charset="-122"/>
              </a:rPr>
              <a:t>万名家长开展随机抽样调查，调查数据显示，全国研学旅行学校参与率平均为</a:t>
            </a:r>
            <a:r>
              <a:rPr lang="en-US" altLang="zh-CN" sz="2000" kern="100">
                <a:latin typeface="黑体" panose="02010609060101010101" charset="-122"/>
                <a:ea typeface="黑体" panose="02010609060101010101" charset="-122"/>
                <a:cs typeface="黑体" panose="02010609060101010101" charset="-122"/>
              </a:rPr>
              <a:t>38%</a:t>
            </a:r>
            <a:r>
              <a:rPr lang="zh-CN" altLang="zh-CN" sz="2000" kern="100">
                <a:latin typeface="黑体" panose="02010609060101010101" charset="-122"/>
                <a:ea typeface="黑体" panose="02010609060101010101" charset="-122"/>
                <a:cs typeface="黑体" panose="02010609060101010101" charset="-122"/>
              </a:rPr>
              <a:t>，其中上海最高，达到了</a:t>
            </a:r>
            <a:r>
              <a:rPr lang="en-US" altLang="zh-CN" sz="2000" kern="100">
                <a:latin typeface="黑体" panose="02010609060101010101" charset="-122"/>
                <a:ea typeface="黑体" panose="02010609060101010101" charset="-122"/>
                <a:cs typeface="黑体" panose="02010609060101010101" charset="-122"/>
              </a:rPr>
              <a:t>66%</a:t>
            </a:r>
            <a:r>
              <a:rPr lang="zh-CN" altLang="zh-CN" sz="2000" kern="100">
                <a:latin typeface="黑体" panose="02010609060101010101" charset="-122"/>
                <a:ea typeface="黑体" panose="02010609060101010101" charset="-122"/>
                <a:cs typeface="黑体" panose="02010609060101010101" charset="-122"/>
              </a:rPr>
              <a:t>，北京、江苏也超过了</a:t>
            </a:r>
            <a:r>
              <a:rPr lang="en-US" altLang="zh-CN" sz="2000" kern="100">
                <a:latin typeface="黑体" panose="02010609060101010101" charset="-122"/>
                <a:ea typeface="黑体" panose="02010609060101010101" charset="-122"/>
                <a:cs typeface="黑体" panose="02010609060101010101" charset="-122"/>
              </a:rPr>
              <a:t>60%</a:t>
            </a:r>
            <a:r>
              <a:rPr lang="zh-CN" altLang="zh-CN" sz="2000" kern="100">
                <a:latin typeface="黑体" panose="02010609060101010101" charset="-122"/>
                <a:ea typeface="黑体" panose="02010609060101010101" charset="-122"/>
                <a:cs typeface="黑体" panose="02010609060101010101" charset="-122"/>
              </a:rPr>
              <a:t>。然而，问题同样不容忽视。</a:t>
            </a:r>
            <a:r>
              <a:rPr lang="en-US" altLang="zh-CN" sz="2000" kern="100">
                <a:latin typeface="黑体" panose="02010609060101010101" charset="-122"/>
                <a:ea typeface="黑体" panose="02010609060101010101" charset="-122"/>
                <a:cs typeface="黑体" panose="02010609060101010101" charset="-122"/>
              </a:rPr>
              <a:t>“</a:t>
            </a:r>
            <a:r>
              <a:rPr lang="zh-CN" altLang="zh-CN" sz="2000" kern="100">
                <a:latin typeface="黑体" panose="02010609060101010101" charset="-122"/>
                <a:ea typeface="黑体" panose="02010609060101010101" charset="-122"/>
                <a:cs typeface="黑体" panose="02010609060101010101" charset="-122"/>
              </a:rPr>
              <a:t>许多青少年报</a:t>
            </a:r>
            <a:r>
              <a:rPr lang="zh-CN" altLang="zh-CN" sz="2000" kern="100" smtClean="0">
                <a:latin typeface="黑体" panose="02010609060101010101" charset="-122"/>
                <a:ea typeface="黑体" panose="02010609060101010101" charset="-122"/>
                <a:cs typeface="黑体" panose="02010609060101010101" charset="-122"/>
              </a:rPr>
              <a:t>团</a:t>
            </a:r>
            <a:r>
              <a:rPr lang="zh-CN" altLang="zh-CN" sz="2000" kern="100" smtClean="0">
                <a:latin typeface="黑体" panose="02010609060101010101" charset="-122"/>
                <a:ea typeface="黑体" panose="02010609060101010101" charset="-122"/>
                <a:cs typeface="黑体" panose="02010609060101010101" charset="-122"/>
                <a:sym typeface="+mn-ea"/>
              </a:rPr>
              <a:t>参加</a:t>
            </a:r>
            <a:r>
              <a:rPr lang="zh-CN" altLang="zh-CN" sz="2000" kern="100">
                <a:latin typeface="黑体" panose="02010609060101010101" charset="-122"/>
                <a:ea typeface="黑体" panose="02010609060101010101" charset="-122"/>
                <a:cs typeface="黑体" panose="02010609060101010101" charset="-122"/>
                <a:sym typeface="+mn-ea"/>
              </a:rPr>
              <a:t>国内外研学旅行，</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只学不游</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只游不学</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的现象都普遍存在。</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中国环境新闻工作者协会主席谢国明直言。</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社会上对研学旅行的定位仍存在不同认识。</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在王晓燕看来，旅行是一种手段，学生的成长才是目的。然而，简单的</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教育＋旅游</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、粗放的</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讲解＋参观</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、拼凑的</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主题＋活动</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、随意的</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景点＋课本</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、夸大的</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宣传＋包装</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等研学旅行乱象迷惑了许多家长和青少年的眼睛。</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组织者需要考虑好行前、行中、行后计划和安排，引导学生在过程中发现、分析、解决问题，让学生适应人工智能时代学习方式的变革。</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王晓燕说，</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研学旅行不是一场说走就走的旅行，不能仅仅停留在</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眼睛课程</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耳朵课程</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上，而忽略了教育功能。</a:t>
            </a:r>
            <a:r>
              <a:rPr lang="en-US" altLang="zh-CN" sz="2000" kern="100" smtClean="0">
                <a:latin typeface="黑体" panose="02010609060101010101" charset="-122"/>
                <a:ea typeface="黑体" panose="02010609060101010101" charset="-122"/>
                <a:cs typeface="黑体" panose="02010609060101010101" charset="-122"/>
                <a:sym typeface="+mn-ea"/>
              </a:rPr>
              <a:t>”</a:t>
            </a:r>
            <a:endParaRPr lang="en-US" altLang="zh-CN" sz="2000" kern="100" smtClean="0">
              <a:latin typeface="黑体" panose="02010609060101010101" charset="-122"/>
              <a:ea typeface="黑体" panose="02010609060101010101" charset="-122"/>
              <a:cs typeface="黑体" panose="02010609060101010101" charset="-122"/>
            </a:endParaRPr>
          </a:p>
          <a:p>
            <a:pPr indent="711200" algn="r">
              <a:lnSpc>
                <a:spcPct val="120000"/>
              </a:lnSpc>
              <a:spcAft>
                <a:spcPct val="0"/>
              </a:spcAft>
            </a:pP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摘编自《</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研学</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旅行</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如何实现有效融合》</a:t>
            </a:r>
            <a:r>
              <a:rPr lang="zh-CN" altLang="zh-CN" sz="2000" kern="100" smtClean="0">
                <a:latin typeface="黑体" panose="02010609060101010101" charset="-122"/>
                <a:ea typeface="黑体" panose="02010609060101010101" charset="-122"/>
                <a:cs typeface="黑体" panose="02010609060101010101" charset="-122"/>
                <a:sym typeface="+mn-ea"/>
              </a:rPr>
              <a:t>，《中国教育报》</a:t>
            </a:r>
            <a:r>
              <a:rPr lang="en-US" altLang="zh-CN" sz="2000" kern="100" smtClean="0">
                <a:latin typeface="黑体" panose="02010609060101010101" charset="-122"/>
                <a:ea typeface="黑体" panose="02010609060101010101" charset="-122"/>
                <a:cs typeface="黑体" panose="02010609060101010101" charset="-122"/>
                <a:sym typeface="+mn-ea"/>
              </a:rPr>
              <a:t>)</a:t>
            </a:r>
            <a:endParaRPr lang="en-US" altLang="zh-CN" sz="2000" kern="100" smtClean="0">
              <a:effectLst/>
              <a:latin typeface="黑体" panose="02010609060101010101" charset="-122"/>
              <a:ea typeface="黑体" panose="02010609060101010101" charset="-122"/>
              <a:cs typeface="黑体" panose="02010609060101010101" charset="-122"/>
              <a:sym typeface="+mn-ea"/>
            </a:endParaRPr>
          </a:p>
        </p:txBody>
      </p:sp>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9191625" y="3933825"/>
            <a:ext cx="2822575" cy="2191385"/>
          </a:xfrm>
          <a:prstGeom prst="rect">
            <a:avLst/>
          </a:prstGeom>
        </p:spPr>
      </p:pic>
      <p:pic>
        <p:nvPicPr>
          <p:cNvPr id="8" name="图片 7"/>
          <p:cNvPicPr>
            <a:picLocks noChangeAspect="1"/>
          </p:cNvPicPr>
          <p:nvPr/>
        </p:nvPicPr>
        <p:blipFill>
          <a:blip r:embed="rId3"/>
          <a:stretch>
            <a:fillRect/>
          </a:stretch>
        </p:blipFill>
        <p:spPr>
          <a:xfrm>
            <a:off x="9191625" y="1413510"/>
            <a:ext cx="2832735" cy="2223135"/>
          </a:xfrm>
          <a:prstGeom prst="rect">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3" name="直接连接符 2"/>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5" name="平行四边形 4"/>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三类</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题型    各个击破</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9191625" y="3933825"/>
            <a:ext cx="2822575" cy="2191385"/>
          </a:xfrm>
          <a:prstGeom prst="rect">
            <a:avLst/>
          </a:prstGeom>
        </p:spPr>
      </p:pic>
      <p:sp>
        <p:nvSpPr>
          <p:cNvPr id="10" name="矩形 9"/>
          <p:cNvSpPr/>
          <p:nvPr/>
        </p:nvSpPr>
        <p:spPr>
          <a:xfrm>
            <a:off x="250825" y="765810"/>
            <a:ext cx="8220710" cy="5168265"/>
          </a:xfrm>
          <a:prstGeom prst="rect">
            <a:avLst/>
          </a:prstGeom>
        </p:spPr>
        <p:txBody>
          <a:bodyPr wrap="square" lIns="121898" tIns="60948" rIns="121898" bIns="60948">
            <a:spAutoFit/>
          </a:bodyPr>
          <a:lstStyle/>
          <a:p>
            <a:pPr indent="713740" algn="just">
              <a:lnSpc>
                <a:spcPct val="140000"/>
              </a:lnSpc>
              <a:spcAft>
                <a:spcPct val="0"/>
              </a:spcAft>
            </a:pPr>
            <a:r>
              <a:rPr lang="zh-CN" altLang="zh-CN" sz="2000" b="1" kern="100">
                <a:latin typeface="黑体" panose="02010609060101010101" charset="-122"/>
                <a:ea typeface="黑体" panose="02010609060101010101" charset="-122"/>
                <a:cs typeface="黑体" panose="02010609060101010101" charset="-122"/>
              </a:rPr>
              <a:t>材料二：</a:t>
            </a:r>
            <a:endParaRPr lang="zh-CN" altLang="zh-CN" sz="900" kern="100">
              <a:latin typeface="黑体" panose="02010609060101010101" charset="-122"/>
              <a:ea typeface="黑体" panose="02010609060101010101" charset="-122"/>
              <a:cs typeface="黑体" panose="02010609060101010101" charset="-122"/>
            </a:endParaRPr>
          </a:p>
          <a:p>
            <a:pPr indent="711200" algn="just">
              <a:lnSpc>
                <a:spcPct val="150000"/>
              </a:lnSpc>
              <a:spcAft>
                <a:spcPct val="0"/>
              </a:spcAft>
            </a:pPr>
            <a:r>
              <a:rPr lang="zh-CN" altLang="zh-CN" sz="2000" kern="100">
                <a:latin typeface="黑体" panose="02010609060101010101" charset="-122"/>
                <a:ea typeface="黑体" panose="02010609060101010101" charset="-122"/>
                <a:cs typeface="黑体" panose="02010609060101010101" charset="-122"/>
              </a:rPr>
              <a:t>就像传统的消费方式已经不能满足人们不断升级的消费需求一样，传统的教育方式也已经不能满足学生综合素质全面发展的需求。体验式教育理念和旅游业的跨界融合，使研学旅行成为市场热点。尤其是研学旅行已经被列入义务教育和普通高中必修课，其学校渗透率会迅速提升。另据统计，到</a:t>
            </a:r>
            <a:r>
              <a:rPr lang="en-US" altLang="zh-CN" sz="2000" kern="100">
                <a:latin typeface="黑体" panose="02010609060101010101" charset="-122"/>
                <a:ea typeface="黑体" panose="02010609060101010101" charset="-122"/>
                <a:cs typeface="黑体" panose="02010609060101010101" charset="-122"/>
              </a:rPr>
              <a:t>2020</a:t>
            </a:r>
            <a:r>
              <a:rPr lang="zh-CN" altLang="zh-CN" sz="2000" kern="100">
                <a:latin typeface="黑体" panose="02010609060101010101" charset="-122"/>
                <a:ea typeface="黑体" panose="02010609060101010101" charset="-122"/>
                <a:cs typeface="黑体" panose="02010609060101010101" charset="-122"/>
              </a:rPr>
              <a:t>年，国内参与综合实践、亲子游、国内研学、学生赛事、出国游学的中小学生规模将分别达到</a:t>
            </a:r>
            <a:r>
              <a:rPr lang="en-US" altLang="zh-CN" sz="2000" kern="100">
                <a:latin typeface="黑体" panose="02010609060101010101" charset="-122"/>
                <a:ea typeface="黑体" panose="02010609060101010101" charset="-122"/>
                <a:cs typeface="黑体" panose="02010609060101010101" charset="-122"/>
              </a:rPr>
              <a:t>18 436</a:t>
            </a:r>
            <a:r>
              <a:rPr lang="zh-CN" altLang="zh-CN" sz="2000" kern="100">
                <a:latin typeface="黑体" panose="02010609060101010101" charset="-122"/>
                <a:ea typeface="黑体" panose="02010609060101010101" charset="-122"/>
                <a:cs typeface="黑体" panose="02010609060101010101" charset="-122"/>
              </a:rPr>
              <a:t>万人、</a:t>
            </a:r>
            <a:r>
              <a:rPr lang="en-US" altLang="zh-CN" sz="2000" kern="100">
                <a:latin typeface="黑体" panose="02010609060101010101" charset="-122"/>
                <a:ea typeface="黑体" panose="02010609060101010101" charset="-122"/>
                <a:cs typeface="黑体" panose="02010609060101010101" charset="-122"/>
              </a:rPr>
              <a:t>8 134</a:t>
            </a:r>
            <a:r>
              <a:rPr lang="zh-CN" altLang="zh-CN" sz="2000" kern="100">
                <a:latin typeface="黑体" panose="02010609060101010101" charset="-122"/>
                <a:ea typeface="黑体" panose="02010609060101010101" charset="-122"/>
                <a:cs typeface="黑体" panose="02010609060101010101" charset="-122"/>
              </a:rPr>
              <a:t>万人、</a:t>
            </a:r>
            <a:r>
              <a:rPr lang="en-US" altLang="zh-CN" sz="2000" kern="100">
                <a:latin typeface="黑体" panose="02010609060101010101" charset="-122"/>
                <a:ea typeface="黑体" panose="02010609060101010101" charset="-122"/>
                <a:cs typeface="黑体" panose="02010609060101010101" charset="-122"/>
              </a:rPr>
              <a:t>5 697</a:t>
            </a:r>
            <a:r>
              <a:rPr lang="zh-CN" altLang="zh-CN" sz="2000" kern="100">
                <a:latin typeface="黑体" panose="02010609060101010101" charset="-122"/>
                <a:ea typeface="黑体" panose="02010609060101010101" charset="-122"/>
                <a:cs typeface="黑体" panose="02010609060101010101" charset="-122"/>
              </a:rPr>
              <a:t>万人、</a:t>
            </a:r>
            <a:r>
              <a:rPr lang="en-US" altLang="zh-CN" sz="2000" kern="100">
                <a:latin typeface="黑体" panose="02010609060101010101" charset="-122"/>
                <a:ea typeface="黑体" panose="02010609060101010101" charset="-122"/>
                <a:cs typeface="黑体" panose="02010609060101010101" charset="-122"/>
              </a:rPr>
              <a:t>459</a:t>
            </a:r>
            <a:r>
              <a:rPr lang="zh-CN" altLang="zh-CN" sz="2000" kern="100">
                <a:latin typeface="黑体" panose="02010609060101010101" charset="-122"/>
                <a:ea typeface="黑体" panose="02010609060101010101" charset="-122"/>
                <a:cs typeface="黑体" panose="02010609060101010101" charset="-122"/>
              </a:rPr>
              <a:t>万人、</a:t>
            </a:r>
            <a:r>
              <a:rPr lang="en-US" altLang="zh-CN" sz="2000" kern="100">
                <a:latin typeface="黑体" panose="02010609060101010101" charset="-122"/>
                <a:ea typeface="黑体" panose="02010609060101010101" charset="-122"/>
                <a:cs typeface="黑体" panose="02010609060101010101" charset="-122"/>
              </a:rPr>
              <a:t>367</a:t>
            </a:r>
            <a:r>
              <a:rPr lang="zh-CN" altLang="zh-CN" sz="2000" kern="100">
                <a:latin typeface="黑体" panose="02010609060101010101" charset="-122"/>
                <a:ea typeface="黑体" panose="02010609060101010101" charset="-122"/>
                <a:cs typeface="黑体" panose="02010609060101010101" charset="-122"/>
              </a:rPr>
              <a:t>万人，每年高达</a:t>
            </a:r>
            <a:r>
              <a:rPr lang="en-US" altLang="zh-CN" sz="2000" kern="100">
                <a:latin typeface="黑体" panose="02010609060101010101" charset="-122"/>
                <a:ea typeface="黑体" panose="02010609060101010101" charset="-122"/>
                <a:cs typeface="黑体" panose="02010609060101010101" charset="-122"/>
              </a:rPr>
              <a:t>3</a:t>
            </a:r>
            <a:r>
              <a:rPr lang="zh-CN" altLang="zh-CN" sz="2000" kern="100">
                <a:latin typeface="黑体" panose="02010609060101010101" charset="-122"/>
                <a:ea typeface="黑体" panose="02010609060101010101" charset="-122"/>
                <a:cs typeface="黑体" panose="02010609060101010101" charset="-122"/>
              </a:rPr>
              <a:t>亿人次的中小学生活动市场潜力巨大。据测算，</a:t>
            </a:r>
            <a:r>
              <a:rPr lang="en-US" altLang="zh-CN" sz="2000" kern="100">
                <a:latin typeface="黑体" panose="02010609060101010101" charset="-122"/>
                <a:ea typeface="黑体" panose="02010609060101010101" charset="-122"/>
                <a:cs typeface="黑体" panose="02010609060101010101" charset="-122"/>
              </a:rPr>
              <a:t>2019</a:t>
            </a:r>
            <a:r>
              <a:rPr lang="zh-CN" altLang="zh-CN" sz="2000" kern="100">
                <a:latin typeface="黑体" panose="02010609060101010101" charset="-122"/>
                <a:ea typeface="黑体" panose="02010609060101010101" charset="-122"/>
                <a:cs typeface="黑体" panose="02010609060101010101" charset="-122"/>
              </a:rPr>
              <a:t>到</a:t>
            </a:r>
            <a:r>
              <a:rPr lang="en-US" altLang="zh-CN" sz="2000" kern="100">
                <a:latin typeface="黑体" panose="02010609060101010101" charset="-122"/>
                <a:ea typeface="黑体" panose="02010609060101010101" charset="-122"/>
                <a:cs typeface="黑体" panose="02010609060101010101" charset="-122"/>
              </a:rPr>
              <a:t>2022</a:t>
            </a:r>
            <a:r>
              <a:rPr lang="zh-CN" altLang="zh-CN" sz="2000" kern="100">
                <a:latin typeface="黑体" panose="02010609060101010101" charset="-122"/>
                <a:ea typeface="黑体" panose="02010609060101010101" charset="-122"/>
                <a:cs typeface="黑体" panose="02010609060101010101" charset="-122"/>
              </a:rPr>
              <a:t>年中国</a:t>
            </a:r>
            <a:r>
              <a:rPr lang="en-US" altLang="zh-CN" sz="2000" kern="100">
                <a:latin typeface="黑体" panose="02010609060101010101" charset="-122"/>
                <a:ea typeface="黑体" panose="02010609060101010101" charset="-122"/>
                <a:cs typeface="黑体" panose="02010609060101010101" charset="-122"/>
              </a:rPr>
              <a:t>3</a:t>
            </a:r>
            <a:r>
              <a:rPr lang="zh-CN" altLang="zh-CN" sz="2000" kern="100">
                <a:latin typeface="黑体" panose="02010609060101010101" charset="-122"/>
                <a:ea typeface="黑体" panose="02010609060101010101" charset="-122"/>
                <a:cs typeface="黑体" panose="02010609060101010101" charset="-122"/>
              </a:rPr>
              <a:t>岁至</a:t>
            </a:r>
            <a:r>
              <a:rPr lang="en-US" altLang="zh-CN" sz="2000" kern="100">
                <a:latin typeface="黑体" panose="02010609060101010101" charset="-122"/>
                <a:ea typeface="黑体" panose="02010609060101010101" charset="-122"/>
                <a:cs typeface="黑体" panose="02010609060101010101" charset="-122"/>
              </a:rPr>
              <a:t>16</a:t>
            </a:r>
            <a:r>
              <a:rPr lang="zh-CN" altLang="zh-CN" sz="2000" kern="100">
                <a:latin typeface="黑体" panose="02010609060101010101" charset="-122"/>
                <a:ea typeface="黑体" panose="02010609060101010101" charset="-122"/>
                <a:cs typeface="黑体" panose="02010609060101010101" charset="-122"/>
              </a:rPr>
              <a:t>岁的儿童、青少年将超过</a:t>
            </a:r>
            <a:r>
              <a:rPr lang="en-US" altLang="zh-CN" sz="2000" kern="100">
                <a:latin typeface="黑体" panose="02010609060101010101" charset="-122"/>
                <a:ea typeface="黑体" panose="02010609060101010101" charset="-122"/>
                <a:cs typeface="黑体" panose="02010609060101010101" charset="-122"/>
              </a:rPr>
              <a:t>2.3</a:t>
            </a:r>
            <a:r>
              <a:rPr lang="zh-CN" altLang="zh-CN" sz="2000" kern="100">
                <a:latin typeface="黑体" panose="02010609060101010101" charset="-122"/>
                <a:ea typeface="黑体" panose="02010609060101010101" charset="-122"/>
                <a:cs typeface="黑体" panose="02010609060101010101" charset="-122"/>
              </a:rPr>
              <a:t>亿，</a:t>
            </a:r>
            <a:r>
              <a:rPr lang="en-US" altLang="zh-CN" sz="2000" kern="100">
                <a:latin typeface="黑体" panose="02010609060101010101" charset="-122"/>
                <a:ea typeface="黑体" panose="02010609060101010101" charset="-122"/>
                <a:cs typeface="黑体" panose="02010609060101010101" charset="-122"/>
              </a:rPr>
              <a:t>2022</a:t>
            </a:r>
            <a:r>
              <a:rPr lang="zh-CN" altLang="zh-CN" sz="2000" kern="100">
                <a:latin typeface="黑体" panose="02010609060101010101" charset="-122"/>
                <a:ea typeface="黑体" panose="02010609060101010101" charset="-122"/>
                <a:cs typeface="黑体" panose="02010609060101010101" charset="-122"/>
              </a:rPr>
              <a:t>年达到峰值，为</a:t>
            </a:r>
            <a:r>
              <a:rPr lang="en-US" altLang="zh-CN" sz="2000" kern="100">
                <a:latin typeface="黑体" panose="02010609060101010101" charset="-122"/>
                <a:ea typeface="黑体" panose="02010609060101010101" charset="-122"/>
                <a:cs typeface="黑体" panose="02010609060101010101" charset="-122"/>
              </a:rPr>
              <a:t>2.34</a:t>
            </a:r>
            <a:r>
              <a:rPr lang="zh-CN" altLang="zh-CN" sz="2000" kern="100">
                <a:latin typeface="黑体" panose="02010609060101010101" charset="-122"/>
                <a:ea typeface="黑体" panose="02010609060101010101" charset="-122"/>
                <a:cs typeface="黑体" panose="02010609060101010101" charset="-122"/>
              </a:rPr>
              <a:t>亿。庞大的用户群体支撑着我国研学旅行未来巨大的成长空间，未来研学旅行的市场规模有望达到千亿。</a:t>
            </a:r>
            <a:endParaRPr lang="zh-CN" altLang="zh-CN" sz="2000" kern="100">
              <a:effectLst/>
              <a:latin typeface="黑体" panose="02010609060101010101" charset="-122"/>
              <a:ea typeface="黑体" panose="02010609060101010101" charset="-122"/>
              <a:cs typeface="黑体" panose="02010609060101010101" charset="-122"/>
            </a:endParaRPr>
          </a:p>
        </p:txBody>
      </p:sp>
      <p:pic>
        <p:nvPicPr>
          <p:cNvPr id="11" name="图片 10"/>
          <p:cNvPicPr>
            <a:picLocks noChangeAspect="1"/>
          </p:cNvPicPr>
          <p:nvPr/>
        </p:nvPicPr>
        <p:blipFill>
          <a:blip r:embed="rId3"/>
          <a:stretch>
            <a:fillRect/>
          </a:stretch>
        </p:blipFill>
        <p:spPr>
          <a:xfrm>
            <a:off x="8984615" y="1629410"/>
            <a:ext cx="3006090" cy="1684020"/>
          </a:xfrm>
          <a:prstGeom prst="rect">
            <a:avLst/>
          </a:prstGeom>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3" name="直接连接符 2"/>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5" name="平行四边形 4"/>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三类</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题型    各个击破</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9191625" y="3933825"/>
            <a:ext cx="2822575" cy="2191385"/>
          </a:xfrm>
          <a:prstGeom prst="rect">
            <a:avLst/>
          </a:prstGeom>
        </p:spPr>
      </p:pic>
      <p:sp>
        <p:nvSpPr>
          <p:cNvPr id="10" name="矩形 9"/>
          <p:cNvSpPr/>
          <p:nvPr/>
        </p:nvSpPr>
        <p:spPr>
          <a:xfrm>
            <a:off x="250825" y="765810"/>
            <a:ext cx="8220710" cy="1012825"/>
          </a:xfrm>
          <a:prstGeom prst="rect">
            <a:avLst/>
          </a:prstGeom>
        </p:spPr>
        <p:txBody>
          <a:bodyPr wrap="square" lIns="121898" tIns="60948" rIns="121898" bIns="60948">
            <a:spAutoFit/>
          </a:bodyPr>
          <a:lstStyle/>
          <a:p>
            <a:pPr indent="713740" algn="just">
              <a:lnSpc>
                <a:spcPct val="140000"/>
              </a:lnSpc>
              <a:spcAft>
                <a:spcPct val="0"/>
              </a:spcAft>
            </a:pPr>
            <a:r>
              <a:rPr lang="zh-CN" altLang="zh-CN" sz="2000" b="1" kern="100">
                <a:latin typeface="黑体" panose="02010609060101010101" charset="-122"/>
                <a:ea typeface="黑体" panose="02010609060101010101" charset="-122"/>
                <a:cs typeface="黑体" panose="02010609060101010101" charset="-122"/>
              </a:rPr>
              <a:t>材料二：</a:t>
            </a:r>
            <a:endParaRPr lang="zh-CN" altLang="zh-CN" sz="900" kern="100">
              <a:latin typeface="黑体" panose="02010609060101010101" charset="-122"/>
              <a:ea typeface="黑体" panose="02010609060101010101" charset="-122"/>
              <a:cs typeface="黑体" panose="02010609060101010101" charset="-122"/>
            </a:endParaRPr>
          </a:p>
          <a:p>
            <a:pPr indent="711200" algn="just">
              <a:lnSpc>
                <a:spcPct val="150000"/>
              </a:lnSpc>
              <a:spcAft>
                <a:spcPct val="0"/>
              </a:spcAft>
            </a:pPr>
            <a:endParaRPr lang="zh-CN" altLang="zh-CN" sz="2000" kern="100">
              <a:effectLst/>
              <a:latin typeface="黑体" panose="02010609060101010101" charset="-122"/>
              <a:ea typeface="黑体" panose="02010609060101010101" charset="-122"/>
              <a:cs typeface="黑体" panose="02010609060101010101" charset="-122"/>
            </a:endParaRPr>
          </a:p>
        </p:txBody>
      </p:sp>
      <p:pic>
        <p:nvPicPr>
          <p:cNvPr id="11" name="图片 10"/>
          <p:cNvPicPr>
            <a:picLocks noChangeAspect="1"/>
          </p:cNvPicPr>
          <p:nvPr/>
        </p:nvPicPr>
        <p:blipFill>
          <a:blip r:embed="rId3"/>
          <a:stretch>
            <a:fillRect/>
          </a:stretch>
        </p:blipFill>
        <p:spPr>
          <a:xfrm>
            <a:off x="8984615" y="1629410"/>
            <a:ext cx="3006090" cy="1684020"/>
          </a:xfrm>
          <a:prstGeom prst="rect">
            <a:avLst/>
          </a:prstGeom>
        </p:spPr>
      </p:pic>
      <p:pic>
        <p:nvPicPr>
          <p:cNvPr id="8" name="图片 7"/>
          <p:cNvPicPr>
            <a:picLocks noChangeAspect="1"/>
          </p:cNvPicPr>
          <p:nvPr/>
        </p:nvPicPr>
        <p:blipFill>
          <a:blip r:embed="rId4"/>
          <a:stretch>
            <a:fillRect/>
          </a:stretch>
        </p:blipFill>
        <p:spPr>
          <a:xfrm>
            <a:off x="838835" y="1629410"/>
            <a:ext cx="7423150" cy="4244340"/>
          </a:xfrm>
          <a:prstGeom prst="rect">
            <a:avLst/>
          </a:prstGeom>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3" name="直接连接符 2"/>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5" name="平行四边形 4"/>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三类</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题型    各个击破</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0127615" y="2493645"/>
            <a:ext cx="1652905" cy="1283335"/>
          </a:xfrm>
          <a:prstGeom prst="rect">
            <a:avLst/>
          </a:prstGeom>
        </p:spPr>
      </p:pic>
      <p:sp>
        <p:nvSpPr>
          <p:cNvPr id="9" name="矩形 8"/>
          <p:cNvSpPr/>
          <p:nvPr/>
        </p:nvSpPr>
        <p:spPr>
          <a:xfrm>
            <a:off x="262429" y="807160"/>
            <a:ext cx="11377264" cy="645160"/>
          </a:xfrm>
          <a:prstGeom prst="rect">
            <a:avLst/>
          </a:prstGeom>
        </p:spPr>
        <p:txBody>
          <a:bodyPr wrap="square">
            <a:spAutoFit/>
          </a:bodyPr>
          <a:lstStyle/>
          <a:p>
            <a:pPr algn="just">
              <a:lnSpc>
                <a:spcPct val="150000"/>
              </a:lnSpc>
              <a:spcAft>
                <a:spcPct val="0"/>
              </a:spcAft>
            </a:pPr>
            <a:r>
              <a:rPr lang="zh-CN" altLang="zh-CN" kern="100">
                <a:solidFill>
                  <a:srgbClr val="0000FF"/>
                </a:solidFill>
                <a:latin typeface="黑体" panose="02010609060101010101" charset="-122"/>
                <a:ea typeface="黑体" panose="02010609060101010101" charset="-122"/>
                <a:cs typeface="黑体" panose="02010609060101010101" charset="-122"/>
              </a:rPr>
              <a:t>材料一《</a:t>
            </a:r>
            <a:r>
              <a:rPr lang="zh-CN" altLang="zh-CN" kern="100">
                <a:solidFill>
                  <a:srgbClr val="C00000"/>
                </a:solidFill>
                <a:latin typeface="黑体" panose="02010609060101010101" charset="-122"/>
                <a:ea typeface="黑体" panose="02010609060101010101" charset="-122"/>
                <a:cs typeface="黑体" panose="02010609060101010101" charset="-122"/>
              </a:rPr>
              <a:t>中国教育报</a:t>
            </a:r>
            <a:r>
              <a:rPr lang="zh-CN" altLang="zh-CN" kern="100">
                <a:solidFill>
                  <a:srgbClr val="0000FF"/>
                </a:solidFill>
                <a:latin typeface="黑体" panose="02010609060101010101" charset="-122"/>
                <a:ea typeface="黑体" panose="02010609060101010101" charset="-122"/>
                <a:cs typeface="黑体" panose="02010609060101010101" charset="-122"/>
              </a:rPr>
              <a:t>》和材料二</a:t>
            </a:r>
            <a:r>
              <a:rPr lang="en-US" altLang="zh-CN" kern="100">
                <a:solidFill>
                  <a:srgbClr val="0000FF"/>
                </a:solidFill>
                <a:latin typeface="黑体" panose="02010609060101010101" charset="-122"/>
                <a:ea typeface="黑体" panose="02010609060101010101" charset="-122"/>
                <a:cs typeface="黑体" panose="02010609060101010101" charset="-122"/>
              </a:rPr>
              <a:t>“</a:t>
            </a:r>
            <a:r>
              <a:rPr lang="zh-CN" altLang="zh-CN" kern="100">
                <a:solidFill>
                  <a:srgbClr val="C00000"/>
                </a:solidFill>
                <a:latin typeface="黑体" panose="02010609060101010101" charset="-122"/>
                <a:ea typeface="黑体" panose="02010609060101010101" charset="-122"/>
                <a:cs typeface="黑体" panose="02010609060101010101" charset="-122"/>
              </a:rPr>
              <a:t>东方财富网</a:t>
            </a:r>
            <a:r>
              <a:rPr lang="en-US" altLang="zh-CN" kern="100">
                <a:solidFill>
                  <a:srgbClr val="0000FF"/>
                </a:solidFill>
                <a:latin typeface="黑体" panose="02010609060101010101" charset="-122"/>
                <a:ea typeface="黑体" panose="02010609060101010101" charset="-122"/>
                <a:cs typeface="黑体" panose="02010609060101010101" charset="-122"/>
              </a:rPr>
              <a:t>”</a:t>
            </a:r>
            <a:r>
              <a:rPr lang="zh-CN" altLang="zh-CN" kern="100">
                <a:solidFill>
                  <a:srgbClr val="0000FF"/>
                </a:solidFill>
                <a:latin typeface="黑体" panose="02010609060101010101" charset="-122"/>
                <a:ea typeface="黑体" panose="02010609060101010101" charset="-122"/>
                <a:cs typeface="黑体" panose="02010609060101010101" charset="-122"/>
              </a:rPr>
              <a:t>的报道</a:t>
            </a:r>
            <a:r>
              <a:rPr lang="zh-CN" altLang="zh-CN" kern="100">
                <a:solidFill>
                  <a:srgbClr val="FF0000"/>
                </a:solidFill>
                <a:latin typeface="黑体" panose="02010609060101010101" charset="-122"/>
                <a:ea typeface="黑体" panose="02010609060101010101" charset="-122"/>
                <a:cs typeface="黑体" panose="02010609060101010101" charset="-122"/>
              </a:rPr>
              <a:t>侧重点</a:t>
            </a:r>
            <a:r>
              <a:rPr lang="zh-CN" altLang="zh-CN" kern="100">
                <a:solidFill>
                  <a:srgbClr val="0000FF"/>
                </a:solidFill>
                <a:latin typeface="黑体" panose="02010609060101010101" charset="-122"/>
                <a:ea typeface="黑体" panose="02010609060101010101" charset="-122"/>
                <a:cs typeface="黑体" panose="02010609060101010101" charset="-122"/>
              </a:rPr>
              <a:t>有何不同？为什么？</a:t>
            </a:r>
            <a:endParaRPr lang="zh-CN" altLang="zh-CN" kern="100">
              <a:solidFill>
                <a:srgbClr val="0000FF"/>
              </a:solidFill>
              <a:effectLst/>
              <a:latin typeface="黑体" panose="02010609060101010101" charset="-122"/>
              <a:ea typeface="黑体" panose="02010609060101010101" charset="-122"/>
              <a:cs typeface="黑体" panose="02010609060101010101" charset="-122"/>
            </a:endParaRPr>
          </a:p>
        </p:txBody>
      </p:sp>
      <p:pic>
        <p:nvPicPr>
          <p:cNvPr id="12" name="图片 11"/>
          <p:cNvPicPr>
            <a:picLocks noChangeAspect="1"/>
          </p:cNvPicPr>
          <p:nvPr/>
        </p:nvPicPr>
        <p:blipFill>
          <a:blip r:embed="rId3"/>
          <a:stretch>
            <a:fillRect/>
          </a:stretch>
        </p:blipFill>
        <p:spPr>
          <a:xfrm>
            <a:off x="406400" y="1452245"/>
            <a:ext cx="3677285" cy="2532380"/>
          </a:xfrm>
          <a:prstGeom prst="rect">
            <a:avLst/>
          </a:prstGeom>
        </p:spPr>
      </p:pic>
      <p:pic>
        <p:nvPicPr>
          <p:cNvPr id="13" name="图片 12"/>
          <p:cNvPicPr>
            <a:picLocks noChangeAspect="1"/>
          </p:cNvPicPr>
          <p:nvPr/>
        </p:nvPicPr>
        <p:blipFill>
          <a:blip r:embed="rId4"/>
          <a:stretch>
            <a:fillRect/>
          </a:stretch>
        </p:blipFill>
        <p:spPr>
          <a:xfrm>
            <a:off x="334645" y="3954145"/>
            <a:ext cx="3684905" cy="2569210"/>
          </a:xfrm>
          <a:prstGeom prst="rect">
            <a:avLst/>
          </a:prstGeom>
        </p:spPr>
      </p:pic>
      <p:pic>
        <p:nvPicPr>
          <p:cNvPr id="14" name="图片 13"/>
          <p:cNvPicPr>
            <a:picLocks noChangeAspect="1"/>
          </p:cNvPicPr>
          <p:nvPr/>
        </p:nvPicPr>
        <p:blipFill>
          <a:blip r:embed="rId5"/>
          <a:stretch>
            <a:fillRect/>
          </a:stretch>
        </p:blipFill>
        <p:spPr>
          <a:xfrm>
            <a:off x="4655185" y="1768475"/>
            <a:ext cx="5298440" cy="3029585"/>
          </a:xfrm>
          <a:prstGeom prst="rect">
            <a:avLst/>
          </a:prstGeom>
        </p:spPr>
      </p:pic>
      <p:pic>
        <p:nvPicPr>
          <p:cNvPr id="15" name="图片 14"/>
          <p:cNvPicPr>
            <a:picLocks noChangeAspect="1"/>
          </p:cNvPicPr>
          <p:nvPr/>
        </p:nvPicPr>
        <p:blipFill>
          <a:blip r:embed="rId6"/>
          <a:stretch>
            <a:fillRect/>
          </a:stretch>
        </p:blipFill>
        <p:spPr>
          <a:xfrm>
            <a:off x="4438650" y="5407660"/>
            <a:ext cx="3635375" cy="1215390"/>
          </a:xfrm>
          <a:prstGeom prst="rect">
            <a:avLst/>
          </a:prstGeom>
        </p:spPr>
      </p:pic>
      <p:pic>
        <p:nvPicPr>
          <p:cNvPr id="16" name="图片 15"/>
          <p:cNvPicPr>
            <a:picLocks noChangeAspect="1"/>
          </p:cNvPicPr>
          <p:nvPr/>
        </p:nvPicPr>
        <p:blipFill>
          <a:blip r:embed="rId7">
            <a:clrChange>
              <a:clrFrom>
                <a:srgbClr val="FFFFFF">
                  <a:alpha val="100000"/>
                </a:srgbClr>
              </a:clrFrom>
              <a:clrTo>
                <a:srgbClr val="FFFFFF">
                  <a:alpha val="100000"/>
                  <a:alpha val="0"/>
                </a:srgbClr>
              </a:clrTo>
            </a:clrChange>
          </a:blip>
          <a:stretch>
            <a:fillRect/>
          </a:stretch>
        </p:blipFill>
        <p:spPr>
          <a:xfrm>
            <a:off x="8471535" y="5158105"/>
            <a:ext cx="2983230" cy="1522730"/>
          </a:xfrm>
          <a:prstGeom prst="rect">
            <a:avLst/>
          </a:prstGeom>
        </p:spPr>
      </p:pic>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3" name="直接连接符 2"/>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5" name="平行四边形 4"/>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三类</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题型    各个击破</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2" name="图片 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0375900" y="1525905"/>
            <a:ext cx="1358900" cy="1055370"/>
          </a:xfrm>
          <a:prstGeom prst="rect">
            <a:avLst/>
          </a:prstGeom>
        </p:spPr>
      </p:pic>
      <p:sp>
        <p:nvSpPr>
          <p:cNvPr id="9" name="矩形 8"/>
          <p:cNvSpPr/>
          <p:nvPr/>
        </p:nvSpPr>
        <p:spPr>
          <a:xfrm>
            <a:off x="262429" y="797635"/>
            <a:ext cx="11377264" cy="645160"/>
          </a:xfrm>
          <a:prstGeom prst="rect">
            <a:avLst/>
          </a:prstGeom>
        </p:spPr>
        <p:txBody>
          <a:bodyPr wrap="square">
            <a:spAutoFit/>
          </a:bodyPr>
          <a:lstStyle/>
          <a:p>
            <a:pPr algn="just">
              <a:lnSpc>
                <a:spcPct val="150000"/>
              </a:lnSpc>
              <a:spcAft>
                <a:spcPct val="0"/>
              </a:spcAft>
            </a:pPr>
            <a:r>
              <a:rPr lang="zh-CN" altLang="zh-CN" kern="100">
                <a:solidFill>
                  <a:srgbClr val="0000FF"/>
                </a:solidFill>
                <a:latin typeface="黑体" panose="02010609060101010101" charset="-122"/>
                <a:ea typeface="黑体" panose="02010609060101010101" charset="-122"/>
                <a:cs typeface="黑体" panose="02010609060101010101" charset="-122"/>
              </a:rPr>
              <a:t>材料一《</a:t>
            </a:r>
            <a:r>
              <a:rPr lang="zh-CN" altLang="zh-CN" kern="100">
                <a:solidFill>
                  <a:srgbClr val="C00000"/>
                </a:solidFill>
                <a:latin typeface="黑体" panose="02010609060101010101" charset="-122"/>
                <a:ea typeface="黑体" panose="02010609060101010101" charset="-122"/>
                <a:cs typeface="黑体" panose="02010609060101010101" charset="-122"/>
              </a:rPr>
              <a:t>中国教育报</a:t>
            </a:r>
            <a:r>
              <a:rPr lang="zh-CN" altLang="zh-CN" kern="100">
                <a:solidFill>
                  <a:srgbClr val="0000FF"/>
                </a:solidFill>
                <a:latin typeface="黑体" panose="02010609060101010101" charset="-122"/>
                <a:ea typeface="黑体" panose="02010609060101010101" charset="-122"/>
                <a:cs typeface="黑体" panose="02010609060101010101" charset="-122"/>
              </a:rPr>
              <a:t>》和材料二</a:t>
            </a:r>
            <a:r>
              <a:rPr lang="en-US" altLang="zh-CN" kern="100">
                <a:solidFill>
                  <a:srgbClr val="0000FF"/>
                </a:solidFill>
                <a:latin typeface="黑体" panose="02010609060101010101" charset="-122"/>
                <a:ea typeface="黑体" panose="02010609060101010101" charset="-122"/>
                <a:cs typeface="黑体" panose="02010609060101010101" charset="-122"/>
              </a:rPr>
              <a:t>“</a:t>
            </a:r>
            <a:r>
              <a:rPr lang="zh-CN" altLang="zh-CN" kern="100">
                <a:solidFill>
                  <a:srgbClr val="C00000"/>
                </a:solidFill>
                <a:latin typeface="黑体" panose="02010609060101010101" charset="-122"/>
                <a:ea typeface="黑体" panose="02010609060101010101" charset="-122"/>
                <a:cs typeface="黑体" panose="02010609060101010101" charset="-122"/>
              </a:rPr>
              <a:t>东方财富网</a:t>
            </a:r>
            <a:r>
              <a:rPr lang="en-US" altLang="zh-CN" kern="100">
                <a:solidFill>
                  <a:srgbClr val="0000FF"/>
                </a:solidFill>
                <a:latin typeface="黑体" panose="02010609060101010101" charset="-122"/>
                <a:ea typeface="黑体" panose="02010609060101010101" charset="-122"/>
                <a:cs typeface="黑体" panose="02010609060101010101" charset="-122"/>
              </a:rPr>
              <a:t>”</a:t>
            </a:r>
            <a:r>
              <a:rPr lang="zh-CN" altLang="zh-CN" kern="100">
                <a:solidFill>
                  <a:srgbClr val="0000FF"/>
                </a:solidFill>
                <a:latin typeface="黑体" panose="02010609060101010101" charset="-122"/>
                <a:ea typeface="黑体" panose="02010609060101010101" charset="-122"/>
                <a:cs typeface="黑体" panose="02010609060101010101" charset="-122"/>
              </a:rPr>
              <a:t>的报道</a:t>
            </a:r>
            <a:r>
              <a:rPr lang="zh-CN" altLang="zh-CN" kern="100">
                <a:solidFill>
                  <a:srgbClr val="FF0000"/>
                </a:solidFill>
                <a:latin typeface="黑体" panose="02010609060101010101" charset="-122"/>
                <a:ea typeface="黑体" panose="02010609060101010101" charset="-122"/>
                <a:cs typeface="黑体" panose="02010609060101010101" charset="-122"/>
              </a:rPr>
              <a:t>侧重点</a:t>
            </a:r>
            <a:r>
              <a:rPr lang="zh-CN" altLang="zh-CN" kern="100">
                <a:solidFill>
                  <a:srgbClr val="0000FF"/>
                </a:solidFill>
                <a:latin typeface="黑体" panose="02010609060101010101" charset="-122"/>
                <a:ea typeface="黑体" panose="02010609060101010101" charset="-122"/>
                <a:cs typeface="黑体" panose="02010609060101010101" charset="-122"/>
              </a:rPr>
              <a:t>有何不同？为什么？</a:t>
            </a:r>
            <a:endParaRPr lang="zh-CN" altLang="zh-CN" kern="100">
              <a:solidFill>
                <a:srgbClr val="0000FF"/>
              </a:solidFill>
              <a:effectLst/>
              <a:latin typeface="黑体" panose="02010609060101010101" charset="-122"/>
              <a:ea typeface="黑体" panose="02010609060101010101" charset="-122"/>
              <a:cs typeface="黑体" panose="02010609060101010101" charset="-122"/>
            </a:endParaRPr>
          </a:p>
        </p:txBody>
      </p:sp>
      <p:pic>
        <p:nvPicPr>
          <p:cNvPr id="12" name="图片 11"/>
          <p:cNvPicPr>
            <a:picLocks noChangeAspect="1"/>
          </p:cNvPicPr>
          <p:nvPr/>
        </p:nvPicPr>
        <p:blipFill>
          <a:blip r:embed="rId3"/>
          <a:stretch>
            <a:fillRect/>
          </a:stretch>
        </p:blipFill>
        <p:spPr>
          <a:xfrm>
            <a:off x="406400" y="1452245"/>
            <a:ext cx="3727450" cy="1808480"/>
          </a:xfrm>
          <a:prstGeom prst="rect">
            <a:avLst/>
          </a:prstGeom>
        </p:spPr>
      </p:pic>
      <p:pic>
        <p:nvPicPr>
          <p:cNvPr id="13" name="图片 12"/>
          <p:cNvPicPr>
            <a:picLocks noChangeAspect="1"/>
          </p:cNvPicPr>
          <p:nvPr/>
        </p:nvPicPr>
        <p:blipFill>
          <a:blip r:embed="rId4"/>
          <a:stretch>
            <a:fillRect/>
          </a:stretch>
        </p:blipFill>
        <p:spPr>
          <a:xfrm>
            <a:off x="406400" y="3296920"/>
            <a:ext cx="3679190" cy="1485265"/>
          </a:xfrm>
          <a:prstGeom prst="rect">
            <a:avLst/>
          </a:prstGeom>
        </p:spPr>
      </p:pic>
      <p:pic>
        <p:nvPicPr>
          <p:cNvPr id="14" name="图片 13"/>
          <p:cNvPicPr>
            <a:picLocks noChangeAspect="1"/>
          </p:cNvPicPr>
          <p:nvPr/>
        </p:nvPicPr>
        <p:blipFill>
          <a:blip r:embed="rId5"/>
          <a:stretch>
            <a:fillRect/>
          </a:stretch>
        </p:blipFill>
        <p:spPr>
          <a:xfrm>
            <a:off x="478790" y="4869815"/>
            <a:ext cx="3417570" cy="1745615"/>
          </a:xfrm>
          <a:prstGeom prst="rect">
            <a:avLst/>
          </a:prstGeom>
        </p:spPr>
      </p:pic>
      <p:sp>
        <p:nvSpPr>
          <p:cNvPr id="8" name="矩形 7"/>
          <p:cNvSpPr/>
          <p:nvPr/>
        </p:nvSpPr>
        <p:spPr>
          <a:xfrm>
            <a:off x="4133850" y="1528445"/>
            <a:ext cx="7618730" cy="3753485"/>
          </a:xfrm>
          <a:prstGeom prst="rect">
            <a:avLst/>
          </a:prstGeom>
        </p:spPr>
        <p:txBody>
          <a:bodyPr wrap="square">
            <a:spAutoFit/>
          </a:bodyPr>
          <a:lstStyle/>
          <a:p>
            <a:pPr algn="ctr">
              <a:lnSpc>
                <a:spcPct val="170000"/>
              </a:lnSpc>
              <a:spcAft>
                <a:spcPct val="0"/>
              </a:spcAft>
            </a:pPr>
            <a:r>
              <a:rPr lang="zh-CN" altLang="zh-CN" sz="20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a:t>
            </a:r>
            <a:r>
              <a:rPr lang="zh-CN" altLang="zh-CN" sz="2000" kern="100">
                <a:solidFill>
                  <a:srgbClr val="C00000"/>
                </a:solidFill>
                <a:latin typeface="Times New Roman" panose="02020603050405020304" pitchFamily="18" charset="0"/>
                <a:cs typeface="Times New Roman" panose="02020603050405020304" pitchFamily="18" charset="0"/>
              </a:rPr>
              <a:t>　</a:t>
            </a:r>
          </a:p>
          <a:p>
            <a:pPr algn="just">
              <a:lnSpc>
                <a:spcPct val="170000"/>
              </a:lnSpc>
              <a:spcAft>
                <a:spcPct val="0"/>
              </a:spcAft>
            </a:pPr>
            <a:r>
              <a:rPr lang="en-US" altLang="zh-CN" sz="2000" kern="100">
                <a:solidFill>
                  <a:srgbClr val="C00000"/>
                </a:solidFill>
                <a:latin typeface="Times New Roman" panose="02020603050405020304" pitchFamily="18" charset="0"/>
                <a:cs typeface="Courier New" panose="02070309020205020404" pitchFamily="49" charset="0"/>
              </a:rPr>
              <a:t>(1)</a:t>
            </a:r>
            <a:r>
              <a:rPr lang="zh-CN" altLang="zh-CN" sz="2000" kern="100">
                <a:solidFill>
                  <a:srgbClr val="C00000"/>
                </a:solidFill>
                <a:latin typeface="Times New Roman" panose="02020603050405020304" pitchFamily="18" charset="0"/>
                <a:cs typeface="Times New Roman" panose="02020603050405020304" pitchFamily="18" charset="0"/>
              </a:rPr>
              <a:t>《中国教育报》侧重关注</a:t>
            </a:r>
            <a:r>
              <a:rPr lang="zh-CN" altLang="zh-CN" sz="2000" kern="100">
                <a:solidFill>
                  <a:srgbClr val="0000FF"/>
                </a:solidFill>
                <a:latin typeface="Times New Roman" panose="02020603050405020304" pitchFamily="18" charset="0"/>
                <a:cs typeface="Times New Roman" panose="02020603050405020304" pitchFamily="18" charset="0"/>
              </a:rPr>
              <a:t>研学旅行的问题</a:t>
            </a:r>
            <a:r>
              <a:rPr lang="zh-CN" altLang="zh-CN" sz="2000" kern="100">
                <a:solidFill>
                  <a:srgbClr val="C00000"/>
                </a:solidFill>
                <a:latin typeface="Times New Roman" panose="02020603050405020304" pitchFamily="18" charset="0"/>
                <a:cs typeface="Times New Roman" panose="02020603050405020304" pitchFamily="18" charset="0"/>
              </a:rPr>
              <a:t>，</a:t>
            </a:r>
          </a:p>
          <a:p>
            <a:pPr algn="just">
              <a:lnSpc>
                <a:spcPct val="170000"/>
              </a:lnSpc>
              <a:spcAft>
                <a:spcPct val="0"/>
              </a:spcAft>
            </a:pPr>
            <a:r>
              <a:rPr lang="zh-CN" altLang="zh-CN" sz="2000" kern="100">
                <a:solidFill>
                  <a:srgbClr val="C00000"/>
                </a:solidFill>
                <a:latin typeface="Times New Roman" panose="02020603050405020304" pitchFamily="18" charset="0"/>
                <a:cs typeface="Times New Roman" panose="02020603050405020304" pitchFamily="18" charset="0"/>
              </a:rPr>
              <a:t> </a:t>
            </a:r>
            <a:r>
              <a:rPr lang="en-US" altLang="zh-CN" sz="2000" kern="100">
                <a:solidFill>
                  <a:srgbClr val="7030A0"/>
                </a:solidFill>
                <a:latin typeface="Times New Roman" panose="02020603050405020304" pitchFamily="18" charset="0"/>
                <a:cs typeface="Times New Roman" panose="02020603050405020304" pitchFamily="18" charset="0"/>
              </a:rPr>
              <a:t> </a:t>
            </a:r>
            <a:r>
              <a:rPr lang="en-US" altLang="zh-CN" sz="2000" kern="100">
                <a:solidFill>
                  <a:srgbClr val="7030A0"/>
                </a:solidFill>
                <a:latin typeface="宋体" panose="02010600030101010101" pitchFamily="2" charset="-122"/>
                <a:cs typeface="Times New Roman" panose="02020603050405020304" pitchFamily="18" charset="0"/>
              </a:rPr>
              <a:t>“</a:t>
            </a:r>
            <a:r>
              <a:rPr lang="zh-CN" altLang="zh-CN" sz="2000" kern="100">
                <a:solidFill>
                  <a:srgbClr val="7030A0"/>
                </a:solidFill>
                <a:latin typeface="Times New Roman" panose="02020603050405020304" pitchFamily="18" charset="0"/>
                <a:cs typeface="Times New Roman" panose="02020603050405020304" pitchFamily="18" charset="0"/>
              </a:rPr>
              <a:t>东方财富网</a:t>
            </a:r>
            <a:r>
              <a:rPr lang="en-US" altLang="zh-CN" sz="2000" kern="100">
                <a:solidFill>
                  <a:srgbClr val="7030A0"/>
                </a:solidFill>
                <a:latin typeface="宋体" panose="02010600030101010101" pitchFamily="2" charset="-122"/>
                <a:cs typeface="Times New Roman" panose="02020603050405020304" pitchFamily="18" charset="0"/>
              </a:rPr>
              <a:t>”</a:t>
            </a:r>
            <a:r>
              <a:rPr lang="zh-CN" altLang="zh-CN" sz="2000" kern="100">
                <a:solidFill>
                  <a:srgbClr val="7030A0"/>
                </a:solidFill>
                <a:latin typeface="Times New Roman" panose="02020603050405020304" pitchFamily="18" charset="0"/>
                <a:cs typeface="Times New Roman" panose="02020603050405020304" pitchFamily="18" charset="0"/>
              </a:rPr>
              <a:t>侧重关注</a:t>
            </a:r>
            <a:r>
              <a:rPr lang="zh-CN" altLang="zh-CN" sz="2000" kern="100">
                <a:solidFill>
                  <a:srgbClr val="0000FF"/>
                </a:solidFill>
                <a:latin typeface="Times New Roman" panose="02020603050405020304" pitchFamily="18" charset="0"/>
                <a:cs typeface="Times New Roman" panose="02020603050405020304" pitchFamily="18" charset="0"/>
              </a:rPr>
              <a:t>研学旅行的产业规模和发展前景</a:t>
            </a:r>
            <a:r>
              <a:rPr lang="zh-CN" altLang="zh-CN" sz="2000" kern="100">
                <a:solidFill>
                  <a:srgbClr val="7030A0"/>
                </a:solidFill>
                <a:latin typeface="Times New Roman" panose="02020603050405020304" pitchFamily="18" charset="0"/>
                <a:cs typeface="Times New Roman" panose="02020603050405020304" pitchFamily="18" charset="0"/>
              </a:rPr>
              <a:t>。</a:t>
            </a:r>
            <a:endParaRPr lang="zh-CN" altLang="zh-CN" sz="2000" kern="100">
              <a:latin typeface="宋体" panose="02010600030101010101" pitchFamily="2" charset="-122"/>
              <a:ea typeface="宋体" panose="02010600030101010101" pitchFamily="2" charset="-122"/>
              <a:cs typeface="Courier New" panose="02070309020205020404" pitchFamily="49" charset="0"/>
            </a:endParaRPr>
          </a:p>
          <a:p>
            <a:pPr algn="just">
              <a:lnSpc>
                <a:spcPct val="170000"/>
              </a:lnSpc>
              <a:spcAft>
                <a:spcPct val="0"/>
              </a:spcAft>
            </a:pPr>
            <a:r>
              <a:rPr lang="en-US" altLang="zh-CN" sz="2000" kern="100">
                <a:solidFill>
                  <a:srgbClr val="C00000"/>
                </a:solidFill>
                <a:latin typeface="Times New Roman" panose="02020603050405020304" pitchFamily="18" charset="0"/>
                <a:cs typeface="Courier New" panose="02070309020205020404" pitchFamily="49" charset="0"/>
              </a:rPr>
              <a:t>(2)</a:t>
            </a:r>
            <a:r>
              <a:rPr lang="zh-CN" altLang="zh-CN" sz="2000" kern="100">
                <a:solidFill>
                  <a:srgbClr val="C00000"/>
                </a:solidFill>
                <a:latin typeface="Times New Roman" panose="02020603050405020304" pitchFamily="18" charset="0"/>
                <a:cs typeface="Times New Roman" panose="02020603050405020304" pitchFamily="18" charset="0"/>
              </a:rPr>
              <a:t>《中国教育报》是教育媒体，以</a:t>
            </a:r>
            <a:r>
              <a:rPr lang="zh-CN" altLang="zh-CN" sz="2000" kern="100">
                <a:solidFill>
                  <a:srgbClr val="0000FF"/>
                </a:solidFill>
                <a:latin typeface="Times New Roman" panose="02020603050405020304" pitchFamily="18" charset="0"/>
                <a:cs typeface="Times New Roman" panose="02020603050405020304" pitchFamily="18" charset="0"/>
              </a:rPr>
              <a:t>教育视角</a:t>
            </a:r>
            <a:r>
              <a:rPr lang="zh-CN" altLang="zh-CN" sz="2000" kern="100">
                <a:solidFill>
                  <a:srgbClr val="C00000"/>
                </a:solidFill>
                <a:latin typeface="Times New Roman" panose="02020603050405020304" pitchFamily="18" charset="0"/>
                <a:cs typeface="Times New Roman" panose="02020603050405020304" pitchFamily="18" charset="0"/>
              </a:rPr>
              <a:t>发布对相关现象、问题的思考，引导读者全面、理性地认知；</a:t>
            </a:r>
          </a:p>
          <a:p>
            <a:pPr algn="just">
              <a:lnSpc>
                <a:spcPct val="170000"/>
              </a:lnSpc>
              <a:spcAft>
                <a:spcPct val="0"/>
              </a:spcAft>
            </a:pPr>
            <a:r>
              <a:rPr lang="en-US" altLang="zh-CN" sz="2000" kern="100">
                <a:solidFill>
                  <a:srgbClr val="7030A0"/>
                </a:solidFill>
                <a:latin typeface="宋体" panose="02010600030101010101" pitchFamily="2" charset="-122"/>
                <a:cs typeface="Times New Roman" panose="02020603050405020304" pitchFamily="18" charset="0"/>
              </a:rPr>
              <a:t>“</a:t>
            </a:r>
            <a:r>
              <a:rPr lang="zh-CN" altLang="zh-CN" sz="2000" kern="100">
                <a:solidFill>
                  <a:srgbClr val="7030A0"/>
                </a:solidFill>
                <a:latin typeface="Times New Roman" panose="02020603050405020304" pitchFamily="18" charset="0"/>
                <a:cs typeface="Times New Roman" panose="02020603050405020304" pitchFamily="18" charset="0"/>
              </a:rPr>
              <a:t>东方财富网</a:t>
            </a:r>
            <a:r>
              <a:rPr lang="en-US" altLang="zh-CN" sz="2000" kern="100">
                <a:solidFill>
                  <a:srgbClr val="7030A0"/>
                </a:solidFill>
                <a:latin typeface="宋体" panose="02010600030101010101" pitchFamily="2" charset="-122"/>
                <a:cs typeface="Times New Roman" panose="02020603050405020304" pitchFamily="18" charset="0"/>
              </a:rPr>
              <a:t>”</a:t>
            </a:r>
            <a:r>
              <a:rPr lang="zh-CN" altLang="zh-CN" sz="2000" kern="100">
                <a:solidFill>
                  <a:srgbClr val="7030A0"/>
                </a:solidFill>
                <a:latin typeface="Times New Roman" panose="02020603050405020304" pitchFamily="18" charset="0"/>
                <a:cs typeface="Times New Roman" panose="02020603050405020304" pitchFamily="18" charset="0"/>
              </a:rPr>
              <a:t>是专业性的网站，以</a:t>
            </a:r>
            <a:r>
              <a:rPr lang="zh-CN" altLang="zh-CN" sz="2000" kern="100">
                <a:solidFill>
                  <a:srgbClr val="0000FF"/>
                </a:solidFill>
                <a:latin typeface="Times New Roman" panose="02020603050405020304" pitchFamily="18" charset="0"/>
                <a:cs typeface="Times New Roman" panose="02020603050405020304" pitchFamily="18" charset="0"/>
              </a:rPr>
              <a:t>商业视角</a:t>
            </a:r>
            <a:r>
              <a:rPr lang="zh-CN" altLang="zh-CN" sz="2000" kern="100">
                <a:solidFill>
                  <a:srgbClr val="7030A0"/>
                </a:solidFill>
                <a:latin typeface="Times New Roman" panose="02020603050405020304" pitchFamily="18" charset="0"/>
                <a:cs typeface="Times New Roman" panose="02020603050405020304" pitchFamily="18" charset="0"/>
              </a:rPr>
              <a:t>有针对性地报道研学旅行产业发展，引导读者关注相关产业的前景和商业机遇。</a:t>
            </a:r>
            <a:endParaRPr lang="zh-CN" altLang="zh-CN" sz="2000" kern="100">
              <a:solidFill>
                <a:srgbClr val="7030A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0" name="图片 9"/>
          <p:cNvPicPr>
            <a:picLocks noChangeAspect="1"/>
          </p:cNvPicPr>
          <p:nvPr/>
        </p:nvPicPr>
        <p:blipFill>
          <a:blip r:embed="rId6"/>
          <a:stretch>
            <a:fillRect/>
          </a:stretch>
        </p:blipFill>
        <p:spPr>
          <a:xfrm>
            <a:off x="4438650" y="5407660"/>
            <a:ext cx="3635375" cy="1215390"/>
          </a:xfrm>
          <a:prstGeom prst="rect">
            <a:avLst/>
          </a:prstGeom>
        </p:spPr>
      </p:pic>
      <p:pic>
        <p:nvPicPr>
          <p:cNvPr id="11" name="图片 10"/>
          <p:cNvPicPr>
            <a:picLocks noChangeAspect="1"/>
          </p:cNvPicPr>
          <p:nvPr/>
        </p:nvPicPr>
        <p:blipFill>
          <a:blip r:embed="rId7">
            <a:clrChange>
              <a:clrFrom>
                <a:srgbClr val="FFFFFF">
                  <a:alpha val="100000"/>
                </a:srgbClr>
              </a:clrFrom>
              <a:clrTo>
                <a:srgbClr val="FFFFFF">
                  <a:alpha val="100000"/>
                  <a:alpha val="0"/>
                </a:srgbClr>
              </a:clrTo>
            </a:clrChange>
          </a:blip>
          <a:stretch>
            <a:fillRect/>
          </a:stretch>
        </p:blipFill>
        <p:spPr>
          <a:xfrm>
            <a:off x="8471535" y="5158105"/>
            <a:ext cx="2983230" cy="152273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blinds(horizontal)">
                                      <p:cBhvr>
                                        <p:cTn id="17" dur="500"/>
                                        <p:tgtEl>
                                          <p:spTgt spid="8">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blinds(horizontal)">
                                      <p:cBhvr>
                                        <p:cTn id="22" dur="500"/>
                                        <p:tgtEl>
                                          <p:spTgt spid="8">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blinds(horizontal)">
                                      <p:cBhvr>
                                        <p:cTn id="27"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3" name="直接连接符 2"/>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5" name="平行四边形 4"/>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三类</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题型    各个击破</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矩形 8"/>
          <p:cNvSpPr/>
          <p:nvPr/>
        </p:nvSpPr>
        <p:spPr>
          <a:xfrm>
            <a:off x="190500" y="765810"/>
            <a:ext cx="2977515" cy="1753235"/>
          </a:xfrm>
          <a:prstGeom prst="rect">
            <a:avLst/>
          </a:prstGeom>
        </p:spPr>
        <p:txBody>
          <a:bodyPr wrap="square">
            <a:spAutoFit/>
          </a:bodyPr>
          <a:lstStyle/>
          <a:p>
            <a:pPr algn="ctr">
              <a:lnSpc>
                <a:spcPct val="150000"/>
              </a:lnSpc>
              <a:spcAft>
                <a:spcPct val="0"/>
              </a:spcAft>
            </a:pPr>
            <a:r>
              <a:rPr lang="zh-CN" altLang="zh-CN" sz="3600" kern="100">
                <a:solidFill>
                  <a:srgbClr val="FF0000"/>
                </a:solidFill>
                <a:latin typeface="经典特黑简" panose="02010609010101010101" charset="-122"/>
                <a:ea typeface="经典特黑简" panose="02010609010101010101" charset="-122"/>
                <a:cs typeface="Times New Roman" panose="02020603050405020304" pitchFamily="18" charset="0"/>
                <a:sym typeface="+mn-ea"/>
              </a:rPr>
              <a:t>原因概括</a:t>
            </a:r>
          </a:p>
          <a:p>
            <a:pPr algn="ctr">
              <a:lnSpc>
                <a:spcPct val="150000"/>
              </a:lnSpc>
              <a:spcAft>
                <a:spcPct val="0"/>
              </a:spcAft>
            </a:pPr>
            <a:r>
              <a:rPr lang="zh-CN" altLang="zh-CN" sz="3600" kern="100">
                <a:solidFill>
                  <a:srgbClr val="FF0000"/>
                </a:solidFill>
                <a:latin typeface="经典特黑简" panose="02010609010101010101" charset="-122"/>
                <a:ea typeface="经典特黑简" panose="02010609010101010101" charset="-122"/>
                <a:cs typeface="Times New Roman" panose="02020603050405020304" pitchFamily="18" charset="0"/>
                <a:sym typeface="+mn-ea"/>
              </a:rPr>
              <a:t>分析题</a:t>
            </a:r>
            <a:endParaRPr lang="zh-CN" altLang="zh-CN" sz="3600" kern="100">
              <a:solidFill>
                <a:srgbClr val="FF0000"/>
              </a:solidFill>
              <a:effectLst/>
              <a:latin typeface="经典特黑简" panose="02010609010101010101" charset="-122"/>
              <a:ea typeface="经典特黑简" panose="02010609010101010101" charset="-122"/>
              <a:cs typeface="Times New Roman" panose="02020603050405020304" pitchFamily="18" charset="0"/>
              <a:sym typeface="+mn-ea"/>
            </a:endParaRPr>
          </a:p>
        </p:txBody>
      </p:sp>
      <p:pic>
        <p:nvPicPr>
          <p:cNvPr id="2" name="图片 1"/>
          <p:cNvPicPr>
            <a:picLocks noChangeAspect="1"/>
          </p:cNvPicPr>
          <p:nvPr/>
        </p:nvPicPr>
        <p:blipFill>
          <a:blip r:embed="rId2"/>
          <a:stretch>
            <a:fillRect/>
          </a:stretch>
        </p:blipFill>
        <p:spPr>
          <a:xfrm>
            <a:off x="0" y="5314315"/>
            <a:ext cx="12190095" cy="1544955"/>
          </a:xfrm>
          <a:prstGeom prst="rect">
            <a:avLst/>
          </a:prstGeom>
          <a:effectLst>
            <a:softEdge rad="635000"/>
          </a:effectLst>
        </p:spPr>
      </p:pic>
      <p:pic>
        <p:nvPicPr>
          <p:cNvPr id="10" name="图片 9"/>
          <p:cNvPicPr>
            <a:picLocks noChangeAspect="1"/>
          </p:cNvPicPr>
          <p:nvPr/>
        </p:nvPicPr>
        <p:blipFill>
          <a:blip r:embed="rId3"/>
          <a:stretch>
            <a:fillRect/>
          </a:stretch>
        </p:blipFill>
        <p:spPr>
          <a:xfrm flipH="1">
            <a:off x="248285" y="2610485"/>
            <a:ext cx="2534285" cy="2478405"/>
          </a:xfrm>
          <a:prstGeom prst="rect">
            <a:avLst/>
          </a:prstGeom>
          <a:effectLst>
            <a:softEdge rad="241300"/>
          </a:effectLst>
        </p:spPr>
      </p:pic>
      <p:sp>
        <p:nvSpPr>
          <p:cNvPr id="8" name="矩形 7"/>
          <p:cNvSpPr/>
          <p:nvPr/>
        </p:nvSpPr>
        <p:spPr>
          <a:xfrm>
            <a:off x="2638425" y="909320"/>
            <a:ext cx="9483090" cy="4092575"/>
          </a:xfrm>
          <a:prstGeom prst="rect">
            <a:avLst/>
          </a:prstGeom>
        </p:spPr>
        <p:txBody>
          <a:bodyPr wrap="square">
            <a:spAutoFit/>
          </a:bodyPr>
          <a:lstStyle/>
          <a:p>
            <a:pPr indent="711200" algn="just">
              <a:lnSpc>
                <a:spcPct val="140000"/>
              </a:lnSpc>
              <a:spcAft>
                <a:spcPct val="0"/>
              </a:spcAft>
            </a:pPr>
            <a:r>
              <a:rPr lang="zh-CN" altLang="zh-CN" sz="2000" b="1" kern="100">
                <a:latin typeface="黑体" panose="02010609060101010101" charset="-122"/>
                <a:ea typeface="黑体" panose="02010609060101010101" charset="-122"/>
                <a:cs typeface="黑体" panose="02010609060101010101" charset="-122"/>
              </a:rPr>
              <a:t>筛选、概括出事实、事件、做法形成、产生的原因，也是常见的归纳概括题。</a:t>
            </a:r>
          </a:p>
          <a:p>
            <a:pPr indent="711200" algn="just">
              <a:lnSpc>
                <a:spcPct val="140000"/>
              </a:lnSpc>
              <a:spcAft>
                <a:spcPct val="0"/>
              </a:spcAft>
            </a:pPr>
            <a:r>
              <a:rPr lang="en-US" altLang="zh-CN" sz="2000" b="1" kern="100">
                <a:solidFill>
                  <a:srgbClr val="0000FF"/>
                </a:solidFill>
                <a:latin typeface="黑体" panose="02010609060101010101" charset="-122"/>
                <a:ea typeface="黑体" panose="02010609060101010101" charset="-122"/>
                <a:cs typeface="黑体" panose="02010609060101010101" charset="-122"/>
              </a:rPr>
              <a:t>1.</a:t>
            </a:r>
            <a:r>
              <a:rPr lang="zh-CN" altLang="zh-CN" sz="2000" b="1" kern="100">
                <a:solidFill>
                  <a:srgbClr val="0000FF"/>
                </a:solidFill>
                <a:latin typeface="黑体" panose="02010609060101010101" charset="-122"/>
                <a:ea typeface="黑体" panose="02010609060101010101" charset="-122"/>
                <a:cs typeface="黑体" panose="02010609060101010101" charset="-122"/>
              </a:rPr>
              <a:t>阅读：跳读细搜。</a:t>
            </a:r>
            <a:r>
              <a:rPr lang="zh-CN" altLang="zh-CN" sz="2000" b="1" kern="100">
                <a:latin typeface="黑体" panose="02010609060101010101" charset="-122"/>
                <a:ea typeface="黑体" panose="02010609060101010101" charset="-122"/>
                <a:cs typeface="黑体" panose="02010609060101010101" charset="-122"/>
              </a:rPr>
              <a:t>在</a:t>
            </a:r>
            <a:r>
              <a:rPr lang="zh-CN" altLang="zh-CN" sz="2000" b="1" kern="100">
                <a:solidFill>
                  <a:srgbClr val="C00000"/>
                </a:solidFill>
                <a:latin typeface="黑体" panose="02010609060101010101" charset="-122"/>
                <a:ea typeface="黑体" panose="02010609060101010101" charset="-122"/>
                <a:cs typeface="黑体" panose="02010609060101010101" charset="-122"/>
              </a:rPr>
              <a:t>多则材料中进行筛选式阅读</a:t>
            </a:r>
            <a:r>
              <a:rPr lang="zh-CN" altLang="zh-CN" sz="2000" b="1" kern="100" smtClean="0">
                <a:latin typeface="黑体" panose="02010609060101010101" charset="-122"/>
                <a:ea typeface="黑体" panose="02010609060101010101" charset="-122"/>
                <a:cs typeface="黑体" panose="02010609060101010101" charset="-122"/>
              </a:rPr>
              <a:t>。</a:t>
            </a:r>
            <a:r>
              <a:rPr lang="zh-CN" altLang="zh-CN" sz="2000" b="1" kern="100">
                <a:latin typeface="黑体" panose="02010609060101010101" charset="-122"/>
                <a:ea typeface="黑体" panose="02010609060101010101" charset="-122"/>
                <a:cs typeface="黑体" panose="02010609060101010101" charset="-122"/>
              </a:rPr>
              <a:t>原因文字有表面的有深层的，有直接的有间接的。对于那些</a:t>
            </a:r>
            <a:r>
              <a:rPr lang="zh-CN" altLang="zh-CN" sz="2000" b="1" kern="100">
                <a:solidFill>
                  <a:srgbClr val="C00000"/>
                </a:solidFill>
                <a:latin typeface="黑体" panose="02010609060101010101" charset="-122"/>
                <a:ea typeface="黑体" panose="02010609060101010101" charset="-122"/>
                <a:cs typeface="黑体" panose="02010609060101010101" charset="-122"/>
              </a:rPr>
              <a:t>深层、间接的原因</a:t>
            </a:r>
            <a:r>
              <a:rPr lang="zh-CN" altLang="zh-CN" sz="2000" b="1" kern="100">
                <a:latin typeface="黑体" panose="02010609060101010101" charset="-122"/>
                <a:ea typeface="黑体" panose="02010609060101010101" charset="-122"/>
                <a:cs typeface="黑体" panose="02010609060101010101" charset="-122"/>
              </a:rPr>
              <a:t>文字不是一下子就能搜出来的，故</a:t>
            </a:r>
            <a:r>
              <a:rPr lang="zh-CN" altLang="zh-CN" sz="2000" b="1" kern="100">
                <a:solidFill>
                  <a:srgbClr val="C00000"/>
                </a:solidFill>
                <a:latin typeface="黑体" panose="02010609060101010101" charset="-122"/>
                <a:ea typeface="黑体" panose="02010609060101010101" charset="-122"/>
                <a:cs typeface="黑体" panose="02010609060101010101" charset="-122"/>
              </a:rPr>
              <a:t>特别需要</a:t>
            </a:r>
            <a:r>
              <a:rPr lang="en-US" altLang="zh-CN" sz="2000" b="1" kern="100">
                <a:solidFill>
                  <a:srgbClr val="C00000"/>
                </a:solidFill>
                <a:latin typeface="黑体" panose="02010609060101010101" charset="-122"/>
                <a:ea typeface="黑体" panose="02010609060101010101" charset="-122"/>
                <a:cs typeface="黑体" panose="02010609060101010101" charset="-122"/>
              </a:rPr>
              <a:t>“</a:t>
            </a:r>
            <a:r>
              <a:rPr lang="zh-CN" altLang="zh-CN" sz="2000" b="1" kern="100">
                <a:solidFill>
                  <a:srgbClr val="C00000"/>
                </a:solidFill>
                <a:latin typeface="黑体" panose="02010609060101010101" charset="-122"/>
                <a:ea typeface="黑体" panose="02010609060101010101" charset="-122"/>
                <a:cs typeface="黑体" panose="02010609060101010101" charset="-122"/>
              </a:rPr>
              <a:t>细搜</a:t>
            </a:r>
            <a:r>
              <a:rPr lang="en-US" altLang="zh-CN" sz="2000" b="1" kern="100">
                <a:solidFill>
                  <a:srgbClr val="C00000"/>
                </a:solidFill>
                <a:latin typeface="黑体" panose="02010609060101010101" charset="-122"/>
                <a:ea typeface="黑体" panose="02010609060101010101" charset="-122"/>
                <a:cs typeface="黑体" panose="02010609060101010101" charset="-122"/>
              </a:rPr>
              <a:t>”</a:t>
            </a:r>
            <a:r>
              <a:rPr lang="zh-CN" altLang="zh-CN" sz="2000" b="1" kern="100">
                <a:latin typeface="黑体" panose="02010609060101010101" charset="-122"/>
                <a:ea typeface="黑体" panose="02010609060101010101" charset="-122"/>
                <a:cs typeface="黑体" panose="02010609060101010101" charset="-122"/>
              </a:rPr>
              <a:t>，尤其是以</a:t>
            </a:r>
            <a:r>
              <a:rPr lang="en-US" altLang="zh-CN" sz="2000" b="1" kern="100">
                <a:latin typeface="黑体" panose="02010609060101010101" charset="-122"/>
                <a:ea typeface="黑体" panose="02010609060101010101" charset="-122"/>
                <a:cs typeface="黑体" panose="02010609060101010101" charset="-122"/>
              </a:rPr>
              <a:t>“</a:t>
            </a:r>
            <a:r>
              <a:rPr lang="zh-CN" altLang="zh-CN" sz="2000" b="1" kern="100">
                <a:latin typeface="黑体" panose="02010609060101010101" charset="-122"/>
                <a:ea typeface="黑体" panose="02010609060101010101" charset="-122"/>
                <a:cs typeface="黑体" panose="02010609060101010101" charset="-122"/>
              </a:rPr>
              <a:t>问题</a:t>
            </a:r>
            <a:r>
              <a:rPr lang="en-US" altLang="zh-CN" sz="2000" b="1" kern="100">
                <a:latin typeface="黑体" panose="02010609060101010101" charset="-122"/>
                <a:ea typeface="黑体" panose="02010609060101010101" charset="-122"/>
                <a:cs typeface="黑体" panose="02010609060101010101" charset="-122"/>
              </a:rPr>
              <a:t>”</a:t>
            </a:r>
            <a:r>
              <a:rPr lang="zh-CN" altLang="zh-CN" sz="2000" b="1" kern="100">
                <a:latin typeface="黑体" panose="02010609060101010101" charset="-122"/>
                <a:ea typeface="黑体" panose="02010609060101010101" charset="-122"/>
                <a:cs typeface="黑体" panose="02010609060101010101" charset="-122"/>
              </a:rPr>
              <a:t>显现的文字，它可以转化为原因；一些叙述文字也要注意，</a:t>
            </a:r>
            <a:r>
              <a:rPr lang="en-US" altLang="zh-CN" sz="2000" b="1" kern="100">
                <a:latin typeface="黑体" panose="02010609060101010101" charset="-122"/>
                <a:ea typeface="黑体" panose="02010609060101010101" charset="-122"/>
                <a:cs typeface="黑体" panose="02010609060101010101" charset="-122"/>
              </a:rPr>
              <a:t>“</a:t>
            </a:r>
            <a:r>
              <a:rPr lang="zh-CN" altLang="zh-CN" sz="2000" b="1" kern="100">
                <a:latin typeface="黑体" panose="02010609060101010101" charset="-122"/>
                <a:ea typeface="黑体" panose="02010609060101010101" charset="-122"/>
                <a:cs typeface="黑体" panose="02010609060101010101" charset="-122"/>
              </a:rPr>
              <a:t>原因</a:t>
            </a:r>
            <a:r>
              <a:rPr lang="en-US" altLang="zh-CN" sz="2000" b="1" kern="100">
                <a:latin typeface="黑体" panose="02010609060101010101" charset="-122"/>
                <a:ea typeface="黑体" panose="02010609060101010101" charset="-122"/>
                <a:cs typeface="黑体" panose="02010609060101010101" charset="-122"/>
              </a:rPr>
              <a:t>”</a:t>
            </a:r>
            <a:r>
              <a:rPr lang="zh-CN" altLang="zh-CN" sz="2000" b="1" kern="100">
                <a:latin typeface="黑体" panose="02010609060101010101" charset="-122"/>
                <a:ea typeface="黑体" panose="02010609060101010101" charset="-122"/>
                <a:cs typeface="黑体" panose="02010609060101010101" charset="-122"/>
              </a:rPr>
              <a:t>可能藏在其中</a:t>
            </a:r>
            <a:r>
              <a:rPr lang="zh-CN" altLang="zh-CN" sz="2000" b="1" kern="100" smtClean="0">
                <a:latin typeface="黑体" panose="02010609060101010101" charset="-122"/>
                <a:ea typeface="黑体" panose="02010609060101010101" charset="-122"/>
                <a:cs typeface="黑体" panose="02010609060101010101" charset="-122"/>
              </a:rPr>
              <a:t>。</a:t>
            </a:r>
          </a:p>
          <a:p>
            <a:pPr indent="711200" algn="just">
              <a:lnSpc>
                <a:spcPct val="150000"/>
              </a:lnSpc>
              <a:spcAft>
                <a:spcPct val="0"/>
              </a:spcAft>
            </a:pPr>
            <a:r>
              <a:rPr lang="en-US" altLang="zh-CN" sz="2000" b="1" kern="100">
                <a:solidFill>
                  <a:srgbClr val="0000FF"/>
                </a:solidFill>
                <a:latin typeface="黑体" panose="02010609060101010101" charset="-122"/>
                <a:ea typeface="黑体" panose="02010609060101010101" charset="-122"/>
                <a:cs typeface="黑体" panose="02010609060101010101" charset="-122"/>
                <a:sym typeface="+mn-ea"/>
              </a:rPr>
              <a:t>2.</a:t>
            </a:r>
            <a:r>
              <a:rPr lang="zh-CN" altLang="zh-CN" sz="2000" b="1" kern="100">
                <a:solidFill>
                  <a:srgbClr val="0000FF"/>
                </a:solidFill>
                <a:latin typeface="黑体" panose="02010609060101010101" charset="-122"/>
                <a:ea typeface="黑体" panose="02010609060101010101" charset="-122"/>
                <a:cs typeface="黑体" panose="02010609060101010101" charset="-122"/>
                <a:sym typeface="+mn-ea"/>
              </a:rPr>
              <a:t>思考：多因意识。</a:t>
            </a:r>
            <a:r>
              <a:rPr lang="zh-CN" altLang="zh-CN" sz="2000" b="1" kern="100">
                <a:solidFill>
                  <a:srgbClr val="C00000"/>
                </a:solidFill>
                <a:latin typeface="黑体" panose="02010609060101010101" charset="-122"/>
                <a:ea typeface="黑体" panose="02010609060101010101" charset="-122"/>
                <a:cs typeface="黑体" panose="02010609060101010101" charset="-122"/>
                <a:sym typeface="+mn-ea"/>
              </a:rPr>
              <a:t>内因与外因、主观原因与客观原因、表层原因与深层原因、主要原因与次要原因等多方</a:t>
            </a:r>
            <a:r>
              <a:rPr lang="en-US" altLang="zh-CN" sz="2000" b="1" kern="100">
                <a:solidFill>
                  <a:srgbClr val="C00000"/>
                </a:solidFill>
                <a:latin typeface="黑体" panose="02010609060101010101" charset="-122"/>
                <a:ea typeface="黑体" panose="02010609060101010101" charset="-122"/>
                <a:cs typeface="黑体" panose="02010609060101010101" charset="-122"/>
                <a:sym typeface="+mn-ea"/>
              </a:rPr>
              <a:t>”</a:t>
            </a:r>
            <a:r>
              <a:rPr lang="zh-CN" altLang="zh-CN" sz="2000" b="1" kern="100">
                <a:solidFill>
                  <a:srgbClr val="C00000"/>
                </a:solidFill>
                <a:latin typeface="黑体" panose="02010609060101010101" charset="-122"/>
                <a:ea typeface="黑体" panose="02010609060101010101" charset="-122"/>
                <a:cs typeface="黑体" panose="02010609060101010101" charset="-122"/>
                <a:sym typeface="+mn-ea"/>
              </a:rPr>
              <a:t>原因，如政府方、企业方、个人方等</a:t>
            </a:r>
            <a:r>
              <a:rPr lang="zh-CN" altLang="zh-CN" sz="2000" b="1" kern="100">
                <a:latin typeface="黑体" panose="02010609060101010101" charset="-122"/>
                <a:ea typeface="黑体" panose="02010609060101010101" charset="-122"/>
                <a:cs typeface="黑体" panose="02010609060101010101" charset="-122"/>
                <a:sym typeface="+mn-ea"/>
              </a:rPr>
              <a:t>。</a:t>
            </a:r>
            <a:endParaRPr lang="zh-CN" altLang="zh-CN" sz="2000" b="1" kern="100">
              <a:latin typeface="黑体" panose="02010609060101010101" charset="-122"/>
              <a:ea typeface="黑体" panose="02010609060101010101" charset="-122"/>
              <a:cs typeface="黑体" panose="02010609060101010101" charset="-122"/>
            </a:endParaRPr>
          </a:p>
          <a:p>
            <a:pPr indent="711200" algn="just">
              <a:lnSpc>
                <a:spcPct val="150000"/>
              </a:lnSpc>
              <a:spcAft>
                <a:spcPct val="0"/>
              </a:spcAft>
            </a:pPr>
            <a:r>
              <a:rPr lang="en-US" altLang="zh-CN" sz="2000" b="1" kern="100">
                <a:solidFill>
                  <a:srgbClr val="0000FF"/>
                </a:solidFill>
                <a:latin typeface="黑体" panose="02010609060101010101" charset="-122"/>
                <a:ea typeface="黑体" panose="02010609060101010101" charset="-122"/>
                <a:cs typeface="黑体" panose="02010609060101010101" charset="-122"/>
                <a:sym typeface="+mn-ea"/>
              </a:rPr>
              <a:t>3.</a:t>
            </a:r>
            <a:r>
              <a:rPr lang="zh-CN" altLang="zh-CN" sz="2000" b="1" kern="100">
                <a:solidFill>
                  <a:srgbClr val="0000FF"/>
                </a:solidFill>
                <a:latin typeface="黑体" panose="02010609060101010101" charset="-122"/>
                <a:ea typeface="黑体" panose="02010609060101010101" charset="-122"/>
                <a:cs typeface="黑体" panose="02010609060101010101" charset="-122"/>
                <a:sym typeface="+mn-ea"/>
              </a:rPr>
              <a:t>答题：据果索因，因果验证</a:t>
            </a:r>
            <a:endParaRPr lang="zh-CN" altLang="zh-CN" sz="2000" b="1" kern="100">
              <a:solidFill>
                <a:srgbClr val="0000FF"/>
              </a:solidFill>
              <a:latin typeface="黑体" panose="02010609060101010101" charset="-122"/>
              <a:ea typeface="黑体" panose="02010609060101010101" charset="-122"/>
              <a:cs typeface="黑体" panose="02010609060101010101" charset="-122"/>
            </a:endParaRPr>
          </a:p>
          <a:p>
            <a:pPr indent="711200" algn="just">
              <a:lnSpc>
                <a:spcPct val="150000"/>
              </a:lnSpc>
              <a:spcAft>
                <a:spcPct val="0"/>
              </a:spcAft>
            </a:pPr>
            <a:r>
              <a:rPr lang="zh-CN" altLang="zh-CN" sz="2000" b="1" kern="100">
                <a:latin typeface="黑体" panose="02010609060101010101" charset="-122"/>
                <a:ea typeface="黑体" panose="02010609060101010101" charset="-122"/>
                <a:cs typeface="黑体" panose="02010609060101010101" charset="-122"/>
                <a:sym typeface="+mn-ea"/>
              </a:rPr>
              <a:t>题干若是</a:t>
            </a:r>
            <a:r>
              <a:rPr lang="en-US" altLang="zh-CN" sz="2000" b="1" kern="100">
                <a:latin typeface="黑体" panose="02010609060101010101" charset="-122"/>
                <a:ea typeface="黑体" panose="02010609060101010101" charset="-122"/>
                <a:cs typeface="黑体" panose="02010609060101010101" charset="-122"/>
                <a:sym typeface="+mn-ea"/>
              </a:rPr>
              <a:t>“</a:t>
            </a:r>
            <a:r>
              <a:rPr lang="zh-CN" altLang="zh-CN" sz="2000" b="1" kern="100">
                <a:latin typeface="黑体" panose="02010609060101010101" charset="-122"/>
                <a:ea typeface="黑体" panose="02010609060101010101" charset="-122"/>
                <a:cs typeface="黑体" panose="02010609060101010101" charset="-122"/>
                <a:sym typeface="+mn-ea"/>
              </a:rPr>
              <a:t>果</a:t>
            </a:r>
            <a:r>
              <a:rPr lang="en-US" altLang="zh-CN" sz="2000" b="1" kern="100">
                <a:latin typeface="黑体" panose="02010609060101010101" charset="-122"/>
                <a:ea typeface="黑体" panose="02010609060101010101" charset="-122"/>
                <a:cs typeface="黑体" panose="02010609060101010101" charset="-122"/>
                <a:sym typeface="+mn-ea"/>
              </a:rPr>
              <a:t>”</a:t>
            </a:r>
            <a:r>
              <a:rPr lang="zh-CN" altLang="zh-CN" sz="2000" b="1" kern="100">
                <a:latin typeface="黑体" panose="02010609060101010101" charset="-122"/>
                <a:ea typeface="黑体" panose="02010609060101010101" charset="-122"/>
                <a:cs typeface="黑体" panose="02010609060101010101" charset="-122"/>
                <a:sym typeface="+mn-ea"/>
              </a:rPr>
              <a:t>，就要到文本中索</a:t>
            </a:r>
            <a:r>
              <a:rPr lang="en-US" altLang="zh-CN" sz="2000" b="1" kern="100">
                <a:latin typeface="黑体" panose="02010609060101010101" charset="-122"/>
                <a:ea typeface="黑体" panose="02010609060101010101" charset="-122"/>
                <a:cs typeface="黑体" panose="02010609060101010101" charset="-122"/>
                <a:sym typeface="+mn-ea"/>
              </a:rPr>
              <a:t>“</a:t>
            </a:r>
            <a:r>
              <a:rPr lang="zh-CN" altLang="zh-CN" sz="2000" b="1" kern="100">
                <a:latin typeface="黑体" panose="02010609060101010101" charset="-122"/>
                <a:ea typeface="黑体" panose="02010609060101010101" charset="-122"/>
                <a:cs typeface="黑体" panose="02010609060101010101" charset="-122"/>
                <a:sym typeface="+mn-ea"/>
              </a:rPr>
              <a:t>因</a:t>
            </a:r>
            <a:r>
              <a:rPr lang="en-US" altLang="zh-CN" sz="2000" b="1" kern="100">
                <a:latin typeface="黑体" panose="02010609060101010101" charset="-122"/>
                <a:ea typeface="黑体" panose="02010609060101010101" charset="-122"/>
                <a:cs typeface="黑体" panose="02010609060101010101" charset="-122"/>
                <a:sym typeface="+mn-ea"/>
              </a:rPr>
              <a:t>”</a:t>
            </a:r>
            <a:r>
              <a:rPr lang="zh-CN" altLang="zh-CN" sz="2000" b="1" kern="100">
                <a:latin typeface="黑体" panose="02010609060101010101" charset="-122"/>
                <a:ea typeface="黑体" panose="02010609060101010101" charset="-122"/>
                <a:cs typeface="黑体" panose="02010609060101010101" charset="-122"/>
                <a:sym typeface="+mn-ea"/>
              </a:rPr>
              <a:t>，且原因一定是多方面的。</a:t>
            </a:r>
            <a:endParaRPr lang="zh-CN" altLang="zh-CN" sz="2000" b="1" kern="100" smtClean="0">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5000" fill="hold">
                                          <p:stCondLst>
                                            <p:cond delay="0"/>
                                          </p:stCondLst>
                                        </p:cTn>
                                        <p:tgtEl>
                                          <p:spTgt spid="10"/>
                                        </p:tgtEl>
                                        <p:attrNameLst>
                                          <p:attrName>style.visibility</p:attrName>
                                        </p:attrNameLst>
                                      </p:cBhvr>
                                      <p:to>
                                        <p:strVal val="visible"/>
                                      </p:to>
                                    </p:set>
                                    <p:animEffect transition="in" filter="wipe(left)">
                                      <p:cBhvr>
                                        <p:cTn id="7" dur="5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3" name="直接连接符 2"/>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5" name="平行四边形 4"/>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三类</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题型    各个击破</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8" name="文本框 7"/>
          <p:cNvSpPr txBox="1"/>
          <p:nvPr/>
        </p:nvSpPr>
        <p:spPr>
          <a:xfrm>
            <a:off x="236220" y="671195"/>
            <a:ext cx="8993505" cy="6090920"/>
          </a:xfrm>
          <a:prstGeom prst="rect">
            <a:avLst/>
          </a:prstGeom>
          <a:noFill/>
        </p:spPr>
        <p:txBody>
          <a:bodyPr wrap="square" rtlCol="0" anchor="t">
            <a:spAutoFit/>
          </a:bodyPr>
          <a:lstStyle/>
          <a:p>
            <a:pPr algn="ctr">
              <a:lnSpc>
                <a:spcPct val="140000"/>
              </a:lnSpc>
              <a:spcAft>
                <a:spcPct val="0"/>
              </a:spcAft>
            </a:pPr>
            <a:r>
              <a:rPr lang="zh-CN" altLang="zh-CN" sz="1800" b="1" kern="100">
                <a:solidFill>
                  <a:srgbClr val="C00000"/>
                </a:solidFill>
                <a:latin typeface="黑体" panose="02010609060101010101" charset="-122"/>
                <a:ea typeface="黑体" panose="02010609060101010101" charset="-122"/>
                <a:cs typeface="黑体" panose="02010609060101010101" charset="-122"/>
                <a:sym typeface="+mn-ea"/>
              </a:rPr>
              <a:t>陈星弼：心有大我，至诚报国</a:t>
            </a:r>
            <a:endParaRPr lang="zh-CN" altLang="zh-CN" sz="1800" b="1" kern="100">
              <a:solidFill>
                <a:srgbClr val="C00000"/>
              </a:solidFill>
              <a:latin typeface="黑体" panose="02010609060101010101" charset="-122"/>
              <a:ea typeface="黑体" panose="02010609060101010101" charset="-122"/>
              <a:cs typeface="黑体" panose="02010609060101010101" charset="-122"/>
            </a:endParaRPr>
          </a:p>
          <a:p>
            <a:pPr indent="339090" algn="just">
              <a:lnSpc>
                <a:spcPct val="140000"/>
              </a:lnSpc>
              <a:spcAft>
                <a:spcPct val="0"/>
              </a:spcAft>
            </a:pPr>
            <a:r>
              <a:rPr lang="zh-CN" altLang="zh-CN" sz="1200" b="1" kern="100">
                <a:latin typeface="黑体" panose="02010609060101010101" charset="-122"/>
                <a:ea typeface="黑体" panose="02010609060101010101" charset="-122"/>
                <a:cs typeface="黑体" panose="02010609060101010101" charset="-122"/>
                <a:sym typeface="+mn-ea"/>
              </a:rPr>
              <a:t>半导体功率器件，是电能</a:t>
            </a:r>
            <a:r>
              <a:rPr lang="en-US" altLang="zh-CN" sz="1200" b="1" kern="100">
                <a:latin typeface="黑体" panose="02010609060101010101" charset="-122"/>
                <a:ea typeface="黑体" panose="02010609060101010101" charset="-122"/>
                <a:cs typeface="黑体" panose="02010609060101010101" charset="-122"/>
                <a:sym typeface="+mn-ea"/>
              </a:rPr>
              <a:t>/</a:t>
            </a:r>
            <a:r>
              <a:rPr lang="zh-CN" altLang="zh-CN" sz="1200" b="1" kern="100">
                <a:latin typeface="黑体" panose="02010609060101010101" charset="-122"/>
                <a:ea typeface="黑体" panose="02010609060101010101" charset="-122"/>
                <a:cs typeface="黑体" panose="02010609060101010101" charset="-122"/>
                <a:sym typeface="+mn-ea"/>
              </a:rPr>
              <a:t>功率处理的核心器件，更是弱电控制与强电运行之间的沟通桥梁，在</a:t>
            </a:r>
            <a:r>
              <a:rPr lang="en-US" altLang="zh-CN" sz="1200" b="1" kern="100">
                <a:latin typeface="黑体" panose="02010609060101010101" charset="-122"/>
                <a:ea typeface="黑体" panose="02010609060101010101" charset="-122"/>
                <a:cs typeface="黑体" panose="02010609060101010101" charset="-122"/>
                <a:sym typeface="+mn-ea"/>
              </a:rPr>
              <a:t>“</a:t>
            </a:r>
            <a:r>
              <a:rPr lang="zh-CN" altLang="zh-CN" sz="1200" b="1" kern="100">
                <a:latin typeface="黑体" panose="02010609060101010101" charset="-122"/>
                <a:ea typeface="黑体" panose="02010609060101010101" charset="-122"/>
                <a:cs typeface="黑体" panose="02010609060101010101" charset="-122"/>
                <a:sym typeface="+mn-ea"/>
              </a:rPr>
              <a:t>中国制造</a:t>
            </a:r>
            <a:r>
              <a:rPr lang="en-US" altLang="zh-CN" sz="1200" b="1" kern="100">
                <a:latin typeface="黑体" panose="02010609060101010101" charset="-122"/>
                <a:ea typeface="黑体" panose="02010609060101010101" charset="-122"/>
                <a:cs typeface="黑体" panose="02010609060101010101" charset="-122"/>
                <a:sym typeface="+mn-ea"/>
              </a:rPr>
              <a:t>”</a:t>
            </a:r>
            <a:r>
              <a:rPr lang="zh-CN" altLang="zh-CN" sz="1200" b="1" kern="100">
                <a:latin typeface="黑体" panose="02010609060101010101" charset="-122"/>
                <a:ea typeface="黑体" panose="02010609060101010101" charset="-122"/>
                <a:cs typeface="黑体" panose="02010609060101010101" charset="-122"/>
                <a:sym typeface="+mn-ea"/>
              </a:rPr>
              <a:t>向</a:t>
            </a:r>
            <a:r>
              <a:rPr lang="en-US" altLang="zh-CN" sz="1200" b="1" kern="100">
                <a:latin typeface="黑体" panose="02010609060101010101" charset="-122"/>
                <a:ea typeface="黑体" panose="02010609060101010101" charset="-122"/>
                <a:cs typeface="黑体" panose="02010609060101010101" charset="-122"/>
                <a:sym typeface="+mn-ea"/>
              </a:rPr>
              <a:t>“</a:t>
            </a:r>
            <a:r>
              <a:rPr lang="zh-CN" altLang="zh-CN" sz="1200" b="1" kern="100">
                <a:latin typeface="黑体" panose="02010609060101010101" charset="-122"/>
                <a:ea typeface="黑体" panose="02010609060101010101" charset="-122"/>
                <a:cs typeface="黑体" panose="02010609060101010101" charset="-122"/>
                <a:sym typeface="+mn-ea"/>
              </a:rPr>
              <a:t>中国智造</a:t>
            </a:r>
            <a:r>
              <a:rPr lang="en-US" altLang="zh-CN" sz="1200" b="1" kern="100">
                <a:latin typeface="黑体" panose="02010609060101010101" charset="-122"/>
                <a:ea typeface="黑体" panose="02010609060101010101" charset="-122"/>
                <a:cs typeface="黑体" panose="02010609060101010101" charset="-122"/>
                <a:sym typeface="+mn-ea"/>
              </a:rPr>
              <a:t>”</a:t>
            </a:r>
            <a:r>
              <a:rPr lang="zh-CN" altLang="zh-CN" sz="1200" b="1" kern="100">
                <a:latin typeface="黑体" panose="02010609060101010101" charset="-122"/>
                <a:ea typeface="黑体" panose="02010609060101010101" charset="-122"/>
                <a:cs typeface="黑体" panose="02010609060101010101" charset="-122"/>
                <a:sym typeface="+mn-ea"/>
              </a:rPr>
              <a:t>转型过程中，在民族电子信息产业发展中发挥着重要作用。陈星弼院士为此付出了数十年的心血与智慧，直到生命最后一刻，仍念兹在兹</a:t>
            </a:r>
            <a:r>
              <a:rPr lang="zh-CN" altLang="zh-CN" sz="1200" b="1" kern="100" smtClean="0">
                <a:latin typeface="黑体" panose="02010609060101010101" charset="-122"/>
                <a:ea typeface="黑体" panose="02010609060101010101" charset="-122"/>
                <a:cs typeface="黑体" panose="02010609060101010101" charset="-122"/>
                <a:sym typeface="+mn-ea"/>
              </a:rPr>
              <a:t>。</a:t>
            </a:r>
            <a:endParaRPr lang="en-US" altLang="zh-CN" sz="1200" b="1" kern="100" smtClean="0">
              <a:latin typeface="黑体" panose="02010609060101010101" charset="-122"/>
              <a:ea typeface="黑体" panose="02010609060101010101" charset="-122"/>
              <a:cs typeface="黑体" panose="02010609060101010101" charset="-122"/>
            </a:endParaRPr>
          </a:p>
          <a:p>
            <a:pPr indent="339090" algn="just">
              <a:lnSpc>
                <a:spcPct val="140000"/>
              </a:lnSpc>
              <a:spcAft>
                <a:spcPct val="0"/>
              </a:spcAft>
            </a:pPr>
            <a:r>
              <a:rPr lang="en-US" altLang="zh-CN" sz="1200" b="1" kern="100">
                <a:latin typeface="黑体" panose="02010609060101010101" charset="-122"/>
                <a:ea typeface="黑体" panose="02010609060101010101" charset="-122"/>
                <a:cs typeface="黑体" panose="02010609060101010101" charset="-122"/>
                <a:sym typeface="+mn-ea"/>
              </a:rPr>
              <a:t>2019</a:t>
            </a:r>
            <a:r>
              <a:rPr lang="zh-CN" altLang="zh-CN" sz="1200" b="1" kern="100">
                <a:latin typeface="黑体" panose="02010609060101010101" charset="-122"/>
                <a:ea typeface="黑体" panose="02010609060101010101" charset="-122"/>
                <a:cs typeface="黑体" panose="02010609060101010101" charset="-122"/>
                <a:sym typeface="+mn-ea"/>
              </a:rPr>
              <a:t>年</a:t>
            </a:r>
            <a:r>
              <a:rPr lang="en-US" altLang="zh-CN" sz="1200" b="1" kern="100">
                <a:latin typeface="黑体" panose="02010609060101010101" charset="-122"/>
                <a:ea typeface="黑体" panose="02010609060101010101" charset="-122"/>
                <a:cs typeface="黑体" panose="02010609060101010101" charset="-122"/>
                <a:sym typeface="+mn-ea"/>
              </a:rPr>
              <a:t>12</a:t>
            </a:r>
            <a:r>
              <a:rPr lang="zh-CN" altLang="zh-CN" sz="1200" b="1" kern="100">
                <a:latin typeface="黑体" panose="02010609060101010101" charset="-122"/>
                <a:ea typeface="黑体" panose="02010609060101010101" charset="-122"/>
                <a:cs typeface="黑体" panose="02010609060101010101" charset="-122"/>
                <a:sym typeface="+mn-ea"/>
              </a:rPr>
              <a:t>月</a:t>
            </a:r>
            <a:r>
              <a:rPr lang="en-US" altLang="zh-CN" sz="1200" b="1" kern="100">
                <a:latin typeface="黑体" panose="02010609060101010101" charset="-122"/>
                <a:ea typeface="黑体" panose="02010609060101010101" charset="-122"/>
                <a:cs typeface="黑体" panose="02010609060101010101" charset="-122"/>
                <a:sym typeface="+mn-ea"/>
              </a:rPr>
              <a:t>4</a:t>
            </a:r>
            <a:r>
              <a:rPr lang="zh-CN" altLang="zh-CN" sz="1200" b="1" kern="100">
                <a:latin typeface="黑体" panose="02010609060101010101" charset="-122"/>
                <a:ea typeface="黑体" panose="02010609060101010101" charset="-122"/>
                <a:cs typeface="黑体" panose="02010609060101010101" charset="-122"/>
                <a:sym typeface="+mn-ea"/>
              </a:rPr>
              <a:t>日，这位被称作中国半导体功率器件领路人的科学家在成都去世，享年</a:t>
            </a:r>
            <a:r>
              <a:rPr lang="en-US" altLang="zh-CN" sz="1200" b="1" kern="100">
                <a:latin typeface="黑体" panose="02010609060101010101" charset="-122"/>
                <a:ea typeface="黑体" panose="02010609060101010101" charset="-122"/>
                <a:cs typeface="黑体" panose="02010609060101010101" charset="-122"/>
                <a:sym typeface="+mn-ea"/>
              </a:rPr>
              <a:t>89</a:t>
            </a:r>
            <a:r>
              <a:rPr lang="zh-CN" altLang="zh-CN" sz="1200" b="1" kern="100">
                <a:latin typeface="黑体" panose="02010609060101010101" charset="-122"/>
                <a:ea typeface="黑体" panose="02010609060101010101" charset="-122"/>
                <a:cs typeface="黑体" panose="02010609060101010101" charset="-122"/>
                <a:sym typeface="+mn-ea"/>
              </a:rPr>
              <a:t>岁。那条他常去实验室的路上，铺满了金黄的银杏叶，仿佛在怀念这位中国学人辉煌的科研人生，也似乎还在倾听他对我国功率器件取得进一步突破的梦想</a:t>
            </a:r>
            <a:r>
              <a:rPr lang="zh-CN" altLang="zh-CN" sz="1200" b="1" kern="100" smtClean="0">
                <a:latin typeface="黑体" panose="02010609060101010101" charset="-122"/>
                <a:ea typeface="黑体" panose="02010609060101010101" charset="-122"/>
                <a:cs typeface="黑体" panose="02010609060101010101" charset="-122"/>
                <a:sym typeface="+mn-ea"/>
              </a:rPr>
              <a:t>。</a:t>
            </a:r>
          </a:p>
          <a:p>
            <a:pPr indent="339090" algn="just">
              <a:lnSpc>
                <a:spcPct val="150000"/>
              </a:lnSpc>
              <a:spcAft>
                <a:spcPct val="0"/>
              </a:spcAft>
            </a:pPr>
            <a:r>
              <a:rPr lang="en-US" altLang="zh-CN" sz="1200" b="1" kern="100">
                <a:latin typeface="黑体" panose="02010609060101010101" charset="-122"/>
                <a:ea typeface="黑体" panose="02010609060101010101" charset="-122"/>
                <a:cs typeface="黑体" panose="02010609060101010101" charset="-122"/>
                <a:sym typeface="+mn-ea"/>
              </a:rPr>
              <a:t>“</a:t>
            </a:r>
            <a:r>
              <a:rPr lang="zh-CN" altLang="zh-CN" sz="1200" b="1" kern="100">
                <a:latin typeface="黑体" panose="02010609060101010101" charset="-122"/>
                <a:ea typeface="黑体" panose="02010609060101010101" charset="-122"/>
                <a:cs typeface="黑体" panose="02010609060101010101" charset="-122"/>
                <a:sym typeface="+mn-ea"/>
              </a:rPr>
              <a:t>集成电路为电子信息时代奠定了基础，就像造房子一样。网络、云等都是重要的，但基石是微电子。</a:t>
            </a:r>
            <a:r>
              <a:rPr lang="en-US" altLang="zh-CN" sz="1200" b="1" kern="100">
                <a:latin typeface="黑体" panose="02010609060101010101" charset="-122"/>
                <a:ea typeface="黑体" panose="02010609060101010101" charset="-122"/>
                <a:cs typeface="黑体" panose="02010609060101010101" charset="-122"/>
                <a:sym typeface="+mn-ea"/>
              </a:rPr>
              <a:t>”</a:t>
            </a:r>
            <a:r>
              <a:rPr lang="zh-CN" altLang="zh-CN" sz="1200" b="1" kern="100">
                <a:latin typeface="黑体" panose="02010609060101010101" charset="-122"/>
                <a:ea typeface="黑体" panose="02010609060101010101" charset="-122"/>
                <a:cs typeface="黑体" panose="02010609060101010101" charset="-122"/>
                <a:sym typeface="+mn-ea"/>
              </a:rPr>
              <a:t>陈星弼在接受记者采访时这样介绍自己的研究，</a:t>
            </a:r>
            <a:r>
              <a:rPr lang="en-US" altLang="zh-CN" sz="1200" b="1" kern="100">
                <a:latin typeface="黑体" panose="02010609060101010101" charset="-122"/>
                <a:ea typeface="黑体" panose="02010609060101010101" charset="-122"/>
                <a:cs typeface="黑体" panose="02010609060101010101" charset="-122"/>
                <a:sym typeface="+mn-ea"/>
              </a:rPr>
              <a:t>“</a:t>
            </a:r>
            <a:r>
              <a:rPr lang="zh-CN" altLang="zh-CN" sz="1200" b="1" kern="100">
                <a:latin typeface="黑体" panose="02010609060101010101" charset="-122"/>
                <a:ea typeface="黑体" panose="02010609060101010101" charset="-122"/>
                <a:cs typeface="黑体" panose="02010609060101010101" charset="-122"/>
                <a:sym typeface="+mn-ea"/>
              </a:rPr>
              <a:t>关于电子信息的发展，有两个重要的问题：一个是如何发现新的发电方法，比如太阳能电池；另一个是如何节省电能，我们所做的工作就是节省电能。</a:t>
            </a:r>
            <a:r>
              <a:rPr lang="en-US" altLang="zh-CN" sz="1200" b="1" kern="100">
                <a:latin typeface="黑体" panose="02010609060101010101" charset="-122"/>
                <a:ea typeface="黑体" panose="02010609060101010101" charset="-122"/>
                <a:cs typeface="黑体" panose="02010609060101010101" charset="-122"/>
                <a:sym typeface="+mn-ea"/>
              </a:rPr>
              <a:t>”</a:t>
            </a:r>
            <a:endParaRPr lang="zh-CN" altLang="zh-CN" sz="1200" b="1" kern="100">
              <a:latin typeface="黑体" panose="02010609060101010101" charset="-122"/>
              <a:ea typeface="黑体" panose="02010609060101010101" charset="-122"/>
              <a:cs typeface="黑体" panose="02010609060101010101" charset="-122"/>
            </a:endParaRPr>
          </a:p>
          <a:p>
            <a:pPr indent="339090" algn="just">
              <a:lnSpc>
                <a:spcPct val="150000"/>
              </a:lnSpc>
              <a:spcAft>
                <a:spcPct val="0"/>
              </a:spcAft>
            </a:pPr>
            <a:r>
              <a:rPr lang="zh-CN" altLang="zh-CN" sz="1200" b="1" kern="100">
                <a:latin typeface="黑体" panose="02010609060101010101" charset="-122"/>
                <a:ea typeface="黑体" panose="02010609060101010101" charset="-122"/>
                <a:cs typeface="黑体" panose="02010609060101010101" charset="-122"/>
                <a:sym typeface="+mn-ea"/>
              </a:rPr>
              <a:t>他想，人们希望功率器件耐压很高，接通时电阻很小，但它却有硅极限。如何实现突破呢？</a:t>
            </a:r>
            <a:endParaRPr lang="zh-CN" altLang="zh-CN" sz="1200" b="1" kern="100">
              <a:latin typeface="黑体" panose="02010609060101010101" charset="-122"/>
              <a:ea typeface="黑体" panose="02010609060101010101" charset="-122"/>
              <a:cs typeface="黑体" panose="02010609060101010101" charset="-122"/>
            </a:endParaRPr>
          </a:p>
          <a:p>
            <a:pPr indent="339090" algn="just">
              <a:lnSpc>
                <a:spcPct val="150000"/>
              </a:lnSpc>
              <a:spcAft>
                <a:spcPct val="0"/>
              </a:spcAft>
            </a:pPr>
            <a:r>
              <a:rPr lang="zh-CN" altLang="zh-CN" sz="1200" b="1" kern="100">
                <a:latin typeface="黑体" panose="02010609060101010101" charset="-122"/>
                <a:ea typeface="黑体" panose="02010609060101010101" charset="-122"/>
                <a:cs typeface="黑体" panose="02010609060101010101" charset="-122"/>
                <a:sym typeface="+mn-ea"/>
              </a:rPr>
              <a:t>陈星弼研究了很多终端技术理论，逐渐形成了表面耐压层结构的想法。他不分白天黑夜，泡在实验室里，甚至自己出钱租设备，助手唐茂成和叶星宁协助他到沈阳电子部</a:t>
            </a:r>
            <a:r>
              <a:rPr lang="en-US" altLang="zh-CN" sz="1200" b="1" kern="100">
                <a:latin typeface="黑体" panose="02010609060101010101" charset="-122"/>
                <a:ea typeface="黑体" panose="02010609060101010101" charset="-122"/>
                <a:cs typeface="黑体" panose="02010609060101010101" charset="-122"/>
                <a:sym typeface="+mn-ea"/>
              </a:rPr>
              <a:t>47</a:t>
            </a:r>
            <a:r>
              <a:rPr lang="zh-CN" altLang="zh-CN" sz="1200" b="1" kern="100">
                <a:latin typeface="黑体" panose="02010609060101010101" charset="-122"/>
                <a:ea typeface="黑体" panose="02010609060101010101" charset="-122"/>
                <a:cs typeface="黑体" panose="02010609060101010101" charset="-122"/>
                <a:sym typeface="+mn-ea"/>
              </a:rPr>
              <a:t>所投片。经过多次试验，陈星弼和他的研究小组终于通过改变功率管的结构，实现了复合缓冲耐压结构</a:t>
            </a:r>
            <a:r>
              <a:rPr lang="en-US" altLang="zh-CN" sz="1200" b="1" kern="100">
                <a:latin typeface="黑体" panose="02010609060101010101" charset="-122"/>
                <a:ea typeface="黑体" panose="02010609060101010101" charset="-122"/>
                <a:cs typeface="黑体" panose="02010609060101010101" charset="-122"/>
                <a:sym typeface="+mn-ea"/>
              </a:rPr>
              <a:t>(</a:t>
            </a:r>
            <a:r>
              <a:rPr lang="zh-CN" altLang="zh-CN" sz="1200" b="1" kern="100">
                <a:latin typeface="黑体" panose="02010609060101010101" charset="-122"/>
                <a:ea typeface="黑体" panose="02010609060101010101" charset="-122"/>
                <a:cs typeface="黑体" panose="02010609060101010101" charset="-122"/>
                <a:sym typeface="+mn-ea"/>
              </a:rPr>
              <a:t>现称为超结器件</a:t>
            </a:r>
            <a:r>
              <a:rPr lang="en-US" altLang="zh-CN" sz="1200" b="1" kern="100">
                <a:latin typeface="黑体" panose="02010609060101010101" charset="-122"/>
                <a:ea typeface="黑体" panose="02010609060101010101" charset="-122"/>
                <a:cs typeface="黑体" panose="02010609060101010101" charset="-122"/>
                <a:sym typeface="+mn-ea"/>
              </a:rPr>
              <a:t>)</a:t>
            </a:r>
            <a:r>
              <a:rPr lang="zh-CN" altLang="zh-CN" sz="1200" b="1" kern="100">
                <a:latin typeface="黑体" panose="02010609060101010101" charset="-122"/>
                <a:ea typeface="黑体" panose="02010609060101010101" charset="-122"/>
                <a:cs typeface="黑体" panose="02010609060101010101" charset="-122"/>
                <a:sym typeface="+mn-ea"/>
              </a:rPr>
              <a:t>。</a:t>
            </a:r>
          </a:p>
          <a:p>
            <a:pPr indent="339090" algn="just">
              <a:lnSpc>
                <a:spcPct val="140000"/>
              </a:lnSpc>
              <a:spcAft>
                <a:spcPct val="0"/>
              </a:spcAft>
            </a:pPr>
            <a:r>
              <a:rPr lang="zh-CN" altLang="zh-CN" sz="1200" b="1" kern="100">
                <a:latin typeface="黑体" panose="02010609060101010101" charset="-122"/>
                <a:ea typeface="黑体" panose="02010609060101010101" charset="-122"/>
                <a:cs typeface="黑体" panose="02010609060101010101" charset="-122"/>
                <a:sym typeface="+mn-ea"/>
              </a:rPr>
              <a:t>超结器件导通电阻低，易驱动，速度快，引起学术界和企业界很大反响，被称作</a:t>
            </a:r>
            <a:r>
              <a:rPr lang="en-US" altLang="zh-CN" sz="1200" b="1" kern="100">
                <a:latin typeface="黑体" panose="02010609060101010101" charset="-122"/>
                <a:ea typeface="黑体" panose="02010609060101010101" charset="-122"/>
                <a:cs typeface="黑体" panose="02010609060101010101" charset="-122"/>
                <a:sym typeface="+mn-ea"/>
              </a:rPr>
              <a:t>“</a:t>
            </a:r>
            <a:r>
              <a:rPr lang="zh-CN" altLang="zh-CN" sz="1200" b="1" kern="100">
                <a:latin typeface="黑体" panose="02010609060101010101" charset="-122"/>
                <a:ea typeface="黑体" panose="02010609060101010101" charset="-122"/>
                <a:cs typeface="黑体" panose="02010609060101010101" charset="-122"/>
                <a:sym typeface="+mn-ea"/>
              </a:rPr>
              <a:t>功率器件的新里程碑</a:t>
            </a:r>
            <a:r>
              <a:rPr lang="en-US" altLang="zh-CN" sz="1200" b="1" kern="100">
                <a:latin typeface="黑体" panose="02010609060101010101" charset="-122"/>
                <a:ea typeface="黑体" panose="02010609060101010101" charset="-122"/>
                <a:cs typeface="黑体" panose="02010609060101010101" charset="-122"/>
                <a:sym typeface="+mn-ea"/>
              </a:rPr>
              <a:t>”</a:t>
            </a:r>
            <a:r>
              <a:rPr lang="zh-CN" altLang="zh-CN" sz="1200" b="1" kern="100">
                <a:latin typeface="黑体" panose="02010609060101010101" charset="-122"/>
                <a:ea typeface="黑体" panose="02010609060101010101" charset="-122"/>
                <a:cs typeface="黑体" panose="02010609060101010101" charset="-122"/>
                <a:sym typeface="+mn-ea"/>
              </a:rPr>
              <a:t>。</a:t>
            </a:r>
            <a:endParaRPr lang="zh-CN" altLang="zh-CN" sz="1200" b="1" kern="100">
              <a:latin typeface="黑体" panose="02010609060101010101" charset="-122"/>
              <a:ea typeface="黑体" panose="02010609060101010101" charset="-122"/>
              <a:cs typeface="黑体" panose="02010609060101010101" charset="-122"/>
            </a:endParaRPr>
          </a:p>
          <a:p>
            <a:pPr indent="339090" algn="just">
              <a:lnSpc>
                <a:spcPct val="140000"/>
              </a:lnSpc>
              <a:spcAft>
                <a:spcPct val="0"/>
              </a:spcAft>
            </a:pPr>
            <a:r>
              <a:rPr lang="zh-CN" altLang="zh-CN" sz="1200" b="1" kern="100">
                <a:latin typeface="黑体" panose="02010609060101010101" charset="-122"/>
                <a:ea typeface="黑体" panose="02010609060101010101" charset="-122"/>
                <a:cs typeface="黑体" panose="02010609060101010101" charset="-122"/>
                <a:sym typeface="+mn-ea"/>
              </a:rPr>
              <a:t>然而，陈星弼对超结器件仍不满意，耿耿于怀的是它的缺陷。</a:t>
            </a:r>
            <a:r>
              <a:rPr lang="en-US" altLang="zh-CN" sz="1200" b="1" kern="100">
                <a:latin typeface="黑体" panose="02010609060101010101" charset="-122"/>
                <a:ea typeface="黑体" panose="02010609060101010101" charset="-122"/>
                <a:cs typeface="黑体" panose="02010609060101010101" charset="-122"/>
                <a:sym typeface="+mn-ea"/>
              </a:rPr>
              <a:t>2000</a:t>
            </a:r>
            <a:r>
              <a:rPr lang="zh-CN" altLang="zh-CN" sz="1200" b="1" kern="100">
                <a:latin typeface="黑体" panose="02010609060101010101" charset="-122"/>
                <a:ea typeface="黑体" panose="02010609060101010101" charset="-122"/>
                <a:cs typeface="黑体" panose="02010609060101010101" charset="-122"/>
                <a:sym typeface="+mn-ea"/>
              </a:rPr>
              <a:t>年后，他又发明了高</a:t>
            </a:r>
            <a:r>
              <a:rPr lang="en-US" altLang="zh-CN" sz="1200" b="1" kern="100">
                <a:latin typeface="黑体" panose="02010609060101010101" charset="-122"/>
                <a:ea typeface="黑体" panose="02010609060101010101" charset="-122"/>
                <a:cs typeface="黑体" panose="02010609060101010101" charset="-122"/>
                <a:sym typeface="+mn-ea"/>
              </a:rPr>
              <a:t>K</a:t>
            </a:r>
            <a:r>
              <a:rPr lang="zh-CN" altLang="zh-CN" sz="1200" b="1" kern="100">
                <a:latin typeface="黑体" panose="02010609060101010101" charset="-122"/>
                <a:ea typeface="黑体" panose="02010609060101010101" charset="-122"/>
                <a:cs typeface="黑体" panose="02010609060101010101" charset="-122"/>
                <a:sym typeface="+mn-ea"/>
              </a:rPr>
              <a:t>电介质耐压结构、高速</a:t>
            </a:r>
            <a:r>
              <a:rPr lang="en-US" altLang="zh-CN" sz="1200" b="1" kern="100">
                <a:latin typeface="黑体" panose="02010609060101010101" charset="-122"/>
                <a:ea typeface="黑体" panose="02010609060101010101" charset="-122"/>
                <a:cs typeface="黑体" panose="02010609060101010101" charset="-122"/>
                <a:sym typeface="+mn-ea"/>
              </a:rPr>
              <a:t>IGBT</a:t>
            </a:r>
            <a:r>
              <a:rPr lang="zh-CN" altLang="zh-CN" sz="1200" b="1" kern="100">
                <a:latin typeface="黑体" panose="02010609060101010101" charset="-122"/>
                <a:ea typeface="黑体" panose="02010609060101010101" charset="-122"/>
                <a:cs typeface="黑体" panose="02010609060101010101" charset="-122"/>
                <a:sym typeface="+mn-ea"/>
              </a:rPr>
              <a:t>、两种多数载流子导电的器件等，这使我国高压</a:t>
            </a:r>
            <a:r>
              <a:rPr lang="en-US" altLang="zh-CN" sz="1200" b="1" kern="100">
                <a:latin typeface="黑体" panose="02010609060101010101" charset="-122"/>
                <a:ea typeface="黑体" panose="02010609060101010101" charset="-122"/>
                <a:cs typeface="黑体" panose="02010609060101010101" charset="-122"/>
                <a:sym typeface="+mn-ea"/>
              </a:rPr>
              <a:t>(</a:t>
            </a:r>
            <a:r>
              <a:rPr lang="zh-CN" altLang="zh-CN" sz="1200" b="1" kern="100">
                <a:latin typeface="黑体" panose="02010609060101010101" charset="-122"/>
                <a:ea typeface="黑体" panose="02010609060101010101" charset="-122"/>
                <a:cs typeface="黑体" panose="02010609060101010101" charset="-122"/>
                <a:sym typeface="+mn-ea"/>
              </a:rPr>
              <a:t>功率</a:t>
            </a:r>
            <a:r>
              <a:rPr lang="en-US" altLang="zh-CN" sz="1200" b="1" kern="100">
                <a:latin typeface="黑体" panose="02010609060101010101" charset="-122"/>
                <a:ea typeface="黑体" panose="02010609060101010101" charset="-122"/>
                <a:cs typeface="黑体" panose="02010609060101010101" charset="-122"/>
                <a:sym typeface="+mn-ea"/>
              </a:rPr>
              <a:t>)</a:t>
            </a:r>
            <a:r>
              <a:rPr lang="zh-CN" altLang="zh-CN" sz="1200" b="1" kern="100">
                <a:latin typeface="黑体" panose="02010609060101010101" charset="-122"/>
                <a:ea typeface="黑体" panose="02010609060101010101" charset="-122"/>
                <a:cs typeface="黑体" panose="02010609060101010101" charset="-122"/>
                <a:sym typeface="+mn-ea"/>
              </a:rPr>
              <a:t>集成电路在一个新的、更先进的起点上起飞。</a:t>
            </a:r>
            <a:endParaRPr lang="zh-CN" altLang="zh-CN" sz="1200" b="1" kern="100">
              <a:latin typeface="黑体" panose="02010609060101010101" charset="-122"/>
              <a:ea typeface="黑体" panose="02010609060101010101" charset="-122"/>
              <a:cs typeface="黑体" panose="02010609060101010101" charset="-122"/>
            </a:endParaRPr>
          </a:p>
          <a:p>
            <a:pPr indent="339090" algn="just">
              <a:lnSpc>
                <a:spcPct val="140000"/>
              </a:lnSpc>
              <a:spcAft>
                <a:spcPct val="0"/>
              </a:spcAft>
            </a:pPr>
            <a:r>
              <a:rPr lang="en-US" altLang="zh-CN" sz="1200" b="1" kern="100">
                <a:latin typeface="黑体" panose="02010609060101010101" charset="-122"/>
                <a:ea typeface="黑体" panose="02010609060101010101" charset="-122"/>
                <a:cs typeface="黑体" panose="02010609060101010101" charset="-122"/>
                <a:sym typeface="+mn-ea"/>
              </a:rPr>
              <a:t>“</a:t>
            </a:r>
            <a:r>
              <a:rPr lang="zh-CN" altLang="zh-CN" sz="1200" b="1" kern="100">
                <a:latin typeface="黑体" panose="02010609060101010101" charset="-122"/>
                <a:ea typeface="黑体" panose="02010609060101010101" charset="-122"/>
                <a:cs typeface="黑体" panose="02010609060101010101" charset="-122"/>
                <a:sym typeface="+mn-ea"/>
              </a:rPr>
              <a:t>只有科学和教育发展了，国家才能振兴。没有科学教育，国家就会落后，落后就要挨打。</a:t>
            </a:r>
            <a:r>
              <a:rPr lang="en-US" altLang="zh-CN" sz="1200" b="1" kern="100">
                <a:latin typeface="黑体" panose="02010609060101010101" charset="-122"/>
                <a:ea typeface="黑体" panose="02010609060101010101" charset="-122"/>
                <a:cs typeface="黑体" panose="02010609060101010101" charset="-122"/>
                <a:sym typeface="+mn-ea"/>
              </a:rPr>
              <a:t>”</a:t>
            </a:r>
            <a:r>
              <a:rPr lang="zh-CN" altLang="zh-CN" sz="1200" b="1" kern="100">
                <a:latin typeface="黑体" panose="02010609060101010101" charset="-122"/>
                <a:ea typeface="黑体" panose="02010609060101010101" charset="-122"/>
                <a:cs typeface="黑体" panose="02010609060101010101" charset="-122"/>
                <a:sym typeface="+mn-ea"/>
              </a:rPr>
              <a:t>这样的感悟与陈星弼刻骨铭心的经历密切相关。</a:t>
            </a:r>
            <a:r>
              <a:rPr lang="en-US" altLang="zh-CN" sz="1200" b="1" kern="100">
                <a:latin typeface="黑体" panose="02010609060101010101" charset="-122"/>
                <a:ea typeface="黑体" panose="02010609060101010101" charset="-122"/>
                <a:cs typeface="黑体" panose="02010609060101010101" charset="-122"/>
                <a:sym typeface="+mn-ea"/>
              </a:rPr>
              <a:t>1937</a:t>
            </a:r>
            <a:r>
              <a:rPr lang="zh-CN" altLang="zh-CN" sz="1200" b="1" kern="100">
                <a:latin typeface="黑体" panose="02010609060101010101" charset="-122"/>
                <a:ea typeface="黑体" panose="02010609060101010101" charset="-122"/>
                <a:cs typeface="黑体" panose="02010609060101010101" charset="-122"/>
                <a:sym typeface="+mn-ea"/>
              </a:rPr>
              <a:t>年，战争阴云密布，不到</a:t>
            </a:r>
            <a:r>
              <a:rPr lang="en-US" altLang="zh-CN" sz="1200" b="1" kern="100">
                <a:latin typeface="黑体" panose="02010609060101010101" charset="-122"/>
                <a:ea typeface="黑体" panose="02010609060101010101" charset="-122"/>
                <a:cs typeface="黑体" panose="02010609060101010101" charset="-122"/>
                <a:sym typeface="+mn-ea"/>
              </a:rPr>
              <a:t>7</a:t>
            </a:r>
            <a:r>
              <a:rPr lang="zh-CN" altLang="zh-CN" sz="1200" b="1" kern="100">
                <a:latin typeface="黑体" panose="02010609060101010101" charset="-122"/>
                <a:ea typeface="黑体" panose="02010609060101010101" charset="-122"/>
                <a:cs typeface="黑体" panose="02010609060101010101" charset="-122"/>
                <a:sym typeface="+mn-ea"/>
              </a:rPr>
              <a:t>岁的陈星弼跟随父母离开上海，在连天的炮火中，踏上向西的逃难之路。大学毕业分配填写志愿表时，他真诚地表示要</a:t>
            </a:r>
            <a:r>
              <a:rPr lang="en-US" altLang="zh-CN" sz="1200" b="1" kern="100">
                <a:latin typeface="黑体" panose="02010609060101010101" charset="-122"/>
                <a:ea typeface="黑体" panose="02010609060101010101" charset="-122"/>
                <a:cs typeface="黑体" panose="02010609060101010101" charset="-122"/>
                <a:sym typeface="+mn-ea"/>
              </a:rPr>
              <a:t>“</a:t>
            </a:r>
            <a:r>
              <a:rPr lang="zh-CN" altLang="zh-CN" sz="1200" b="1" kern="100">
                <a:latin typeface="黑体" panose="02010609060101010101" charset="-122"/>
                <a:ea typeface="黑体" panose="02010609060101010101" charset="-122"/>
                <a:cs typeface="黑体" panose="02010609060101010101" charset="-122"/>
                <a:sym typeface="+mn-ea"/>
              </a:rPr>
              <a:t>到东北去，到西北去，到最艰苦的地方去</a:t>
            </a:r>
            <a:r>
              <a:rPr lang="en-US" altLang="zh-CN" sz="1200" b="1" kern="100">
                <a:latin typeface="黑体" panose="02010609060101010101" charset="-122"/>
                <a:ea typeface="黑体" panose="02010609060101010101" charset="-122"/>
                <a:cs typeface="黑体" panose="02010609060101010101" charset="-122"/>
                <a:sym typeface="+mn-ea"/>
              </a:rPr>
              <a:t>”</a:t>
            </a:r>
            <a:r>
              <a:rPr lang="zh-CN" altLang="zh-CN" sz="1200" b="1" kern="100">
                <a:latin typeface="黑体" panose="02010609060101010101" charset="-122"/>
                <a:ea typeface="黑体" panose="02010609060101010101" charset="-122"/>
                <a:cs typeface="黑体" panose="02010609060101010101" charset="-122"/>
                <a:sym typeface="+mn-ea"/>
              </a:rPr>
              <a:t>。</a:t>
            </a:r>
          </a:p>
          <a:p>
            <a:pPr indent="339090" algn="just">
              <a:lnSpc>
                <a:spcPct val="150000"/>
              </a:lnSpc>
              <a:spcAft>
                <a:spcPct val="0"/>
              </a:spcAft>
            </a:pPr>
            <a:r>
              <a:rPr lang="zh-CN" altLang="zh-CN" sz="1200" b="1" kern="100">
                <a:latin typeface="黑体" panose="02010609060101010101" charset="-122"/>
                <a:ea typeface="黑体" panose="02010609060101010101" charset="-122"/>
                <a:cs typeface="黑体" panose="02010609060101010101" charset="-122"/>
                <a:sym typeface="+mn-ea"/>
              </a:rPr>
              <a:t>陈星弼院士的一生，</a:t>
            </a:r>
            <a:r>
              <a:rPr lang="en-US" altLang="zh-CN" sz="1200" b="1" kern="100">
                <a:latin typeface="黑体" panose="02010609060101010101" charset="-122"/>
                <a:ea typeface="黑体" panose="02010609060101010101" charset="-122"/>
                <a:cs typeface="黑体" panose="02010609060101010101" charset="-122"/>
                <a:sym typeface="+mn-ea"/>
              </a:rPr>
              <a:t>“</a:t>
            </a:r>
            <a:r>
              <a:rPr lang="zh-CN" altLang="zh-CN" sz="1200" b="1" kern="100">
                <a:latin typeface="黑体" panose="02010609060101010101" charset="-122"/>
                <a:ea typeface="黑体" panose="02010609060101010101" charset="-122"/>
                <a:cs typeface="黑体" panose="02010609060101010101" charset="-122"/>
                <a:sym typeface="+mn-ea"/>
              </a:rPr>
              <a:t>心有大我、至诚报国</a:t>
            </a:r>
            <a:r>
              <a:rPr lang="en-US" altLang="zh-CN" sz="1200" b="1" kern="100">
                <a:latin typeface="黑体" panose="02010609060101010101" charset="-122"/>
                <a:ea typeface="黑体" panose="02010609060101010101" charset="-122"/>
                <a:cs typeface="黑体" panose="02010609060101010101" charset="-122"/>
                <a:sym typeface="+mn-ea"/>
              </a:rPr>
              <a:t>”</a:t>
            </a:r>
            <a:r>
              <a:rPr lang="zh-CN" altLang="zh-CN" sz="1200" b="1" kern="100">
                <a:latin typeface="黑体" panose="02010609060101010101" charset="-122"/>
                <a:ea typeface="黑体" panose="02010609060101010101" charset="-122"/>
                <a:cs typeface="黑体" panose="02010609060101010101" charset="-122"/>
                <a:sym typeface="+mn-ea"/>
              </a:rPr>
              <a:t>，也激励着广大科研工作者开拓创新，解决关键技术</a:t>
            </a:r>
            <a:r>
              <a:rPr lang="en-US" altLang="zh-CN" sz="1200" b="1" kern="100">
                <a:latin typeface="黑体" panose="02010609060101010101" charset="-122"/>
                <a:ea typeface="黑体" panose="02010609060101010101" charset="-122"/>
                <a:cs typeface="黑体" panose="02010609060101010101" charset="-122"/>
                <a:sym typeface="+mn-ea"/>
              </a:rPr>
              <a:t>“</a:t>
            </a:r>
            <a:r>
              <a:rPr lang="zh-CN" altLang="zh-CN" sz="1200" b="1" kern="100">
                <a:latin typeface="黑体" panose="02010609060101010101" charset="-122"/>
                <a:ea typeface="黑体" panose="02010609060101010101" charset="-122"/>
                <a:cs typeface="黑体" panose="02010609060101010101" charset="-122"/>
                <a:sym typeface="+mn-ea"/>
              </a:rPr>
              <a:t>卡脖子</a:t>
            </a:r>
            <a:r>
              <a:rPr lang="en-US" altLang="zh-CN" sz="1200" b="1" kern="100">
                <a:latin typeface="黑体" panose="02010609060101010101" charset="-122"/>
                <a:ea typeface="黑体" panose="02010609060101010101" charset="-122"/>
                <a:cs typeface="黑体" panose="02010609060101010101" charset="-122"/>
                <a:sym typeface="+mn-ea"/>
              </a:rPr>
              <a:t>”</a:t>
            </a:r>
            <a:r>
              <a:rPr lang="zh-CN" altLang="zh-CN" sz="1200" b="1" kern="100">
                <a:latin typeface="黑体" panose="02010609060101010101" charset="-122"/>
                <a:ea typeface="黑体" panose="02010609060101010101" charset="-122"/>
                <a:cs typeface="黑体" panose="02010609060101010101" charset="-122"/>
                <a:sym typeface="+mn-ea"/>
              </a:rPr>
              <a:t>问题，将科研人生融入实现中华民族伟大复兴中国梦的历史洪流中。</a:t>
            </a:r>
            <a:endParaRPr lang="zh-CN" altLang="zh-CN" sz="1200" b="1" kern="100">
              <a:latin typeface="黑体" panose="02010609060101010101" charset="-122"/>
              <a:ea typeface="黑体" panose="02010609060101010101" charset="-122"/>
              <a:cs typeface="黑体" panose="02010609060101010101" charset="-122"/>
            </a:endParaRPr>
          </a:p>
          <a:p>
            <a:pPr indent="711200" algn="r">
              <a:lnSpc>
                <a:spcPct val="150000"/>
              </a:lnSpc>
              <a:spcAft>
                <a:spcPct val="0"/>
              </a:spcAft>
            </a:pPr>
            <a:r>
              <a:rPr lang="en-US" altLang="zh-CN" sz="1200" b="1" kern="100">
                <a:latin typeface="黑体" panose="02010609060101010101" charset="-122"/>
                <a:ea typeface="黑体" panose="02010609060101010101" charset="-122"/>
                <a:cs typeface="黑体" panose="02010609060101010101" charset="-122"/>
                <a:sym typeface="+mn-ea"/>
              </a:rPr>
              <a:t>(</a:t>
            </a:r>
            <a:r>
              <a:rPr lang="zh-CN" altLang="zh-CN" sz="1200" b="1" kern="100">
                <a:latin typeface="黑体" panose="02010609060101010101" charset="-122"/>
                <a:ea typeface="黑体" panose="02010609060101010101" charset="-122"/>
                <a:cs typeface="黑体" panose="02010609060101010101" charset="-122"/>
                <a:sym typeface="+mn-ea"/>
              </a:rPr>
              <a:t>摘编自《光明日报》</a:t>
            </a:r>
            <a:r>
              <a:rPr lang="en-US" altLang="zh-CN" sz="1200" b="1" kern="100">
                <a:latin typeface="黑体" panose="02010609060101010101" charset="-122"/>
                <a:ea typeface="黑体" panose="02010609060101010101" charset="-122"/>
                <a:cs typeface="黑体" panose="02010609060101010101" charset="-122"/>
                <a:sym typeface="+mn-ea"/>
              </a:rPr>
              <a:t>2020</a:t>
            </a:r>
            <a:r>
              <a:rPr lang="zh-CN" altLang="zh-CN" sz="1200" b="1" kern="100">
                <a:latin typeface="黑体" panose="02010609060101010101" charset="-122"/>
                <a:ea typeface="黑体" panose="02010609060101010101" charset="-122"/>
                <a:cs typeface="黑体" panose="02010609060101010101" charset="-122"/>
                <a:sym typeface="+mn-ea"/>
              </a:rPr>
              <a:t>年</a:t>
            </a:r>
            <a:r>
              <a:rPr lang="en-US" altLang="zh-CN" sz="1200" b="1" kern="100">
                <a:latin typeface="黑体" panose="02010609060101010101" charset="-122"/>
                <a:ea typeface="黑体" panose="02010609060101010101" charset="-122"/>
                <a:cs typeface="黑体" panose="02010609060101010101" charset="-122"/>
                <a:sym typeface="+mn-ea"/>
              </a:rPr>
              <a:t>3</a:t>
            </a:r>
            <a:r>
              <a:rPr lang="zh-CN" altLang="zh-CN" sz="1200" b="1" kern="100">
                <a:latin typeface="黑体" panose="02010609060101010101" charset="-122"/>
                <a:ea typeface="黑体" panose="02010609060101010101" charset="-122"/>
                <a:cs typeface="黑体" panose="02010609060101010101" charset="-122"/>
                <a:sym typeface="+mn-ea"/>
              </a:rPr>
              <a:t>月</a:t>
            </a:r>
            <a:r>
              <a:rPr lang="en-US" altLang="zh-CN" sz="1200" b="1" kern="100">
                <a:latin typeface="黑体" panose="02010609060101010101" charset="-122"/>
                <a:ea typeface="黑体" panose="02010609060101010101" charset="-122"/>
                <a:cs typeface="黑体" panose="02010609060101010101" charset="-122"/>
                <a:sym typeface="+mn-ea"/>
              </a:rPr>
              <a:t>2</a:t>
            </a:r>
            <a:r>
              <a:rPr lang="zh-CN" altLang="zh-CN" sz="1200" b="1" kern="100">
                <a:latin typeface="黑体" panose="02010609060101010101" charset="-122"/>
                <a:ea typeface="黑体" panose="02010609060101010101" charset="-122"/>
                <a:cs typeface="黑体" panose="02010609060101010101" charset="-122"/>
                <a:sym typeface="+mn-ea"/>
              </a:rPr>
              <a:t>日</a:t>
            </a:r>
            <a:r>
              <a:rPr lang="en-US" altLang="zh-CN" sz="1200" b="1" kern="100">
                <a:latin typeface="黑体" panose="02010609060101010101" charset="-122"/>
                <a:ea typeface="黑体" panose="02010609060101010101" charset="-122"/>
                <a:cs typeface="黑体" panose="02010609060101010101" charset="-122"/>
                <a:sym typeface="+mn-ea"/>
              </a:rPr>
              <a:t>)</a:t>
            </a:r>
          </a:p>
        </p:txBody>
      </p:sp>
      <p:pic>
        <p:nvPicPr>
          <p:cNvPr id="10" name="图片 9"/>
          <p:cNvPicPr>
            <a:picLocks noChangeAspect="1"/>
          </p:cNvPicPr>
          <p:nvPr/>
        </p:nvPicPr>
        <p:blipFill>
          <a:blip r:embed="rId2"/>
          <a:stretch>
            <a:fillRect/>
          </a:stretch>
        </p:blipFill>
        <p:spPr>
          <a:xfrm>
            <a:off x="9479280" y="1989455"/>
            <a:ext cx="2244090" cy="3693795"/>
          </a:xfrm>
          <a:prstGeom prst="rect">
            <a:avLst/>
          </a:prstGeom>
        </p:spPr>
      </p:pic>
    </p:spTree>
  </p:cSld>
  <p:clrMapOvr>
    <a:masterClrMapping/>
  </p:clrMapOvr>
  <p:transition/>
  <p:timing/>
</p:sld>
</file>

<file path=ppt/tags/tag1.xml><?xml version="1.0" encoding="utf-8"?>
<p:tagLst xmlns:p="http://schemas.openxmlformats.org/presentationml/2006/main">
  <p:tag name="KSO_WM_UNIT_PLACING_PICTURE_USER_VIEWPORT" val="{&quot;height&quot;:8100,&quot;width&quot;:13305}"/>
</p:tagLst>
</file>

<file path=ppt/tags/tag2.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8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Arial"/>
        <a:cs typeface="Arial"/>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125</Paragraphs>
  <Slides>22</Slides>
  <Notes>0</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22</vt:i4>
      </vt:variant>
    </vt:vector>
  </HeadingPairs>
  <TitlesOfParts>
    <vt:vector baseType="lpstr" size="35">
      <vt:lpstr>Arial</vt:lpstr>
      <vt:lpstr>Arial Black</vt:lpstr>
      <vt:lpstr>Calibri</vt:lpstr>
      <vt:lpstr>Times New Roman</vt:lpstr>
      <vt:lpstr>微软雅黑</vt:lpstr>
      <vt:lpstr>黑体</vt:lpstr>
      <vt:lpstr>经典特黑简</vt:lpstr>
      <vt:lpstr>Courier New</vt:lpstr>
      <vt:lpstr>宋体</vt:lpstr>
      <vt:lpstr>方正中等线简体</vt:lpstr>
      <vt:lpstr>仿宋_GB2312</vt:lpstr>
      <vt:lpstr>楷体_GB2312</vt:lpstr>
      <vt:lpstr>8_Office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2021-12-05T11:38:47.353</cp:lastPrinted>
  <dcterms:created xsi:type="dcterms:W3CDTF">2021-12-05T11:38:47Z</dcterms:created>
  <dcterms:modified xsi:type="dcterms:W3CDTF">2021-12-05T03:38:51Z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