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96" r:id="rId4"/>
    <p:sldId id="266" r:id="rId5"/>
    <p:sldId id="297" r:id="rId6"/>
    <p:sldId id="262" r:id="rId7"/>
    <p:sldId id="272" r:id="rId8"/>
    <p:sldId id="298" r:id="rId9"/>
    <p:sldId id="282" r:id="rId10"/>
    <p:sldId id="300" r:id="rId11"/>
    <p:sldId id="283" r:id="rId12"/>
    <p:sldId id="284" r:id="rId13"/>
    <p:sldId id="275" r:id="rId14"/>
    <p:sldId id="302" r:id="rId15"/>
    <p:sldId id="264" r:id="rId16"/>
    <p:sldId id="301" r:id="rId17"/>
    <p:sldId id="303" r:id="rId18"/>
    <p:sldId id="304" r:id="rId19"/>
    <p:sldId id="305" r:id="rId20"/>
    <p:sldId id="306" r:id="rId21"/>
    <p:sldId id="285" r:id="rId22"/>
    <p:sldId id="307" r:id="rId23"/>
    <p:sldId id="308" r:id="rId24"/>
    <p:sldId id="309" r:id="rId25"/>
    <p:sldId id="310" r:id="rId26"/>
    <p:sldId id="311" r:id="rId27"/>
    <p:sldId id="260" r:id="rId28"/>
  </p:sldIdLst>
  <p:sldSz cx="24385588" cy="13717588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1219200" lvl="1" indent="-762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2438400" lvl="2" indent="-1524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3657600" lvl="3" indent="-2286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4876800" lvl="4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0480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990000"/>
    <a:srgbClr val="3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954" y="-264"/>
      </p:cViewPr>
      <p:guideLst>
        <p:guide orient="horz" pos="4321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新教材项目\新教材同步课\PPT模板设计\源文件\语文封面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5588" cy="1371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 dirty="0"/>
              <a:t>‹#›</a:t>
            </a:fld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新教材项目\新教材同步课\PPT模板设计\源文件\语文封面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24385588" cy="1371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 dirty="0"/>
              <a:t>‹#›</a:t>
            </a:fld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2438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E:\新教材项目\新教材同步课\PPT模板设计\源文件\语文内页（小）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587"/>
            <a:ext cx="24385588" cy="1371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 dirty="0"/>
              <a:t>‹#›</a:t>
            </a:fld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E:\新教材项目\新教材同步课\PPT模板设计\源文件\语文内页（小）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587"/>
            <a:ext cx="24385588" cy="1371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/>
          <a:p>
            <a:pPr algn="r">
              <a:buNone/>
            </a:pPr>
            <a:fld id="{9A0DB2DC-4C9A-4742-B13C-FB6460FD3503}" type="slidenum">
              <a:rPr lang="zh-CN" altLang="zh-CN" dirty="0"/>
              <a:t>‹#›</a:t>
            </a:fld>
            <a:endParaRPr lang="zh-CN" altLang="zh-CN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41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E:\新教材项目\新教材同步课\PPT模板设计\源文件\语文内页（中）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2225" y="0"/>
            <a:ext cx="24407813" cy="1373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E:\新教材项目\新教材同步课\PPT模板设计\源文件\语文内页（中）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2225" y="0"/>
            <a:ext cx="24407813" cy="1373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52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E:\新教材项目\新教材同步课\PPT模板设计\源文件\语文内页（大）.jpg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24385588" cy="137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新教材项目\新教材同步课\PPT模板设计\源文件\语文内页（无框）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400"/>
            <a:ext cx="24385588" cy="137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新教材项目\新教材同步课\PPT模板设计\源文件\语文尾页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5588" cy="1373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1650"/>
            <a:ext cx="24383890" cy="13715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7188" cy="2286000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1947188" cy="9053513"/>
          </a:xfrm>
          <a:prstGeom prst="rect">
            <a:avLst/>
          </a:prstGeom>
          <a:noFill/>
          <a:ln w="9525">
            <a:noFill/>
          </a:ln>
        </p:spPr>
        <p:txBody>
          <a:bodyPr lIns="243852" tIns="121926" rIns="243852" bIns="121926"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31200" y="12492038"/>
            <a:ext cx="7723188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ctr">
              <a:defRPr sz="37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76788" y="12492038"/>
            <a:ext cx="568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43852" tIns="121926" rIns="243852" bIns="121926" numCol="1" anchor="t" anchorCtr="0" compatLnSpc="1"/>
          <a:lstStyle>
            <a:lvl1pPr algn="r">
              <a:defRPr sz="37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1" r:id="rId5"/>
    <p:sldLayoutId id="2147483658" r:id="rId6"/>
    <p:sldLayoutId id="2147483652" r:id="rId7"/>
    <p:sldLayoutId id="2147483653" r:id="rId8"/>
    <p:sldLayoutId id="2147483654" r:id="rId9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19200" algn="ctr" rtl="0" fontAlgn="base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38400" algn="ctr" rtl="0" fontAlgn="base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57600" algn="ctr" rtl="0" fontAlgn="base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76800" algn="ctr" rtl="0" fontAlgn="base">
        <a:spcBef>
          <a:spcPct val="0"/>
        </a:spcBef>
        <a:spcAft>
          <a:spcPct val="0"/>
        </a:spcAft>
        <a:defRPr sz="117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914400" indent="-914400" algn="l" rtl="0" eaLnBrk="0" fontAlgn="base" hangingPunct="0">
        <a:spcBef>
          <a:spcPct val="20000"/>
        </a:spcBef>
        <a:spcAft>
          <a:spcPct val="0"/>
        </a:spcAft>
        <a:buChar char="•"/>
        <a:defRPr sz="8500">
          <a:solidFill>
            <a:schemeClr val="tx1"/>
          </a:solidFill>
          <a:latin typeface="+mn-lt"/>
          <a:ea typeface="+mn-ea"/>
          <a:cs typeface="+mn-cs"/>
        </a:defRPr>
      </a:lvl1pPr>
      <a:lvl2pPr marL="1981200" indent="-762000" algn="l" rtl="0" eaLnBrk="0" fontAlgn="base" hangingPunct="0">
        <a:spcBef>
          <a:spcPct val="20000"/>
        </a:spcBef>
        <a:spcAft>
          <a:spcPct val="0"/>
        </a:spcAft>
        <a:buChar char="–"/>
        <a:defRPr sz="7500">
          <a:solidFill>
            <a:schemeClr val="tx1"/>
          </a:solidFill>
          <a:latin typeface="+mn-lt"/>
          <a:ea typeface="+mn-ea"/>
        </a:defRPr>
      </a:lvl2pPr>
      <a:lvl3pPr marL="3048000" indent="-609600" algn="l" rtl="0" eaLnBrk="0" fontAlgn="base" hangingPunct="0">
        <a:spcBef>
          <a:spcPct val="20000"/>
        </a:spcBef>
        <a:spcAft>
          <a:spcPct val="0"/>
        </a:spcAft>
        <a:buChar char="•"/>
        <a:defRPr sz="6400">
          <a:solidFill>
            <a:schemeClr val="tx1"/>
          </a:solidFill>
          <a:latin typeface="+mn-lt"/>
          <a:ea typeface="+mn-ea"/>
        </a:defRPr>
      </a:lvl3pPr>
      <a:lvl4pPr marL="4267200" indent="-609600" algn="l" rtl="0" eaLnBrk="0" fontAlgn="base" hangingPunct="0">
        <a:spcBef>
          <a:spcPct val="20000"/>
        </a:spcBef>
        <a:spcAft>
          <a:spcPct val="0"/>
        </a:spcAft>
        <a:buChar char="–"/>
        <a:defRPr sz="5300">
          <a:solidFill>
            <a:schemeClr val="tx1"/>
          </a:solidFill>
          <a:latin typeface="+mn-lt"/>
          <a:ea typeface="+mn-ea"/>
        </a:defRPr>
      </a:lvl4pPr>
      <a:lvl5pPr marL="5486400" indent="-609600" algn="l" rtl="0" eaLnBrk="0" fontAlgn="base" hangingPunct="0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5pPr>
      <a:lvl6pPr marL="6706235" indent="-609600" algn="l" rtl="0" fontAlgn="base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6pPr>
      <a:lvl7pPr marL="7925435" indent="-609600" algn="l" rtl="0" fontAlgn="base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7pPr>
      <a:lvl8pPr marL="9144635" indent="-609600" algn="l" rtl="0" fontAlgn="base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8pPr>
      <a:lvl9pPr marL="10363835" indent="-609600" algn="l" rtl="0" fontAlgn="base">
        <a:spcBef>
          <a:spcPct val="20000"/>
        </a:spcBef>
        <a:spcAft>
          <a:spcPct val="0"/>
        </a:spcAft>
        <a:buChar char="»"/>
        <a:defRPr sz="5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00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8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50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235" algn="l" defTabSz="243840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microsoft.com/office/2007/relationships/hdphoto" Target="../media/hdphoto9.wdp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 txBox="1"/>
          <p:nvPr/>
        </p:nvSpPr>
        <p:spPr>
          <a:xfrm>
            <a:off x="8654276" y="5994400"/>
            <a:ext cx="7138493" cy="120032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rgbClr val="36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百合花（上）</a:t>
            </a:r>
          </a:p>
        </p:txBody>
      </p:sp>
      <p:sp>
        <p:nvSpPr>
          <p:cNvPr id="8195" name="TextBox 6"/>
          <p:cNvSpPr txBox="1"/>
          <p:nvPr/>
        </p:nvSpPr>
        <p:spPr>
          <a:xfrm>
            <a:off x="9750635" y="7283450"/>
            <a:ext cx="4801314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36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讲师：王敦宏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31754" y="4088512"/>
            <a:ext cx="18938104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）第一人称“我”的叙述方式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。“我”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既是事件的参与者，也是见证者。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正是“我”对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通讯员和新媳妇的认识越来越清晰，人物形象才像茅盾所说的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那样，“人物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的形象是由淡而浓，好比一个人迎面而来，愈近愈看得清，最后，不但让我们看清了他的外形，也看到了他的内心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05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80226" y="392039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学科</a:t>
            </a:r>
            <a:r>
              <a:rPr lang="zh-CN" altLang="en-US" sz="3200" dirty="0" smtClean="0">
                <a:solidFill>
                  <a:schemeClr val="bg1"/>
                </a:solidFill>
              </a:rPr>
              <a:t>网原创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5730" y="3920396"/>
            <a:ext cx="192261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）女性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视角。文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中无论是作为军人的“我”还是作为百姓的“新媳妇”都是情感丰富、性格鲜明的女性，对于小通讯员这个男性来说，在交往中自然而然地具备了多重角色属性：有时候像母亲，有时候又像大姐姐，有时候则像蛮横的女友。这样的视角让作品中的人物和主题都更加丰富鲜活，更让人回味无穷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0791" y="5425599"/>
            <a:ext cx="174269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、阅读这篇小说，我们要</a:t>
            </a: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重点把握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一下茅盾所言的“清新、俊逸”的风格。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0243" y="6546960"/>
            <a:ext cx="2309175" cy="32708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027185" y="5569620"/>
            <a:ext cx="67448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  <a:ea typeface="+mn-ea"/>
              </a:rPr>
              <a:t>白也诗无敌，飘然思不群。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清新庾开府，俊逸鲍参军。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  <a:ea typeface="+mn-ea"/>
              </a:rPr>
              <a:t>渭北春天树，江东日暮云。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  <a:ea typeface="+mn-ea"/>
              </a:rPr>
              <a:t>何时一尊酒，重与细论文。</a:t>
            </a:r>
          </a:p>
        </p:txBody>
      </p:sp>
      <p:sp>
        <p:nvSpPr>
          <p:cNvPr id="4" name="矩形 3"/>
          <p:cNvSpPr/>
          <p:nvPr/>
        </p:nvSpPr>
        <p:spPr>
          <a:xfrm>
            <a:off x="8299443" y="4026425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春日忆李白</a:t>
            </a:r>
          </a:p>
        </p:txBody>
      </p:sp>
      <p:sp>
        <p:nvSpPr>
          <p:cNvPr id="5" name="矩形 4"/>
          <p:cNvSpPr/>
          <p:nvPr/>
        </p:nvSpPr>
        <p:spPr>
          <a:xfrm>
            <a:off x="9379563" y="5036278"/>
            <a:ext cx="1343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 甫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7987" y="3762450"/>
            <a:ext cx="2376264" cy="3360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569058" y="752111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学科</a:t>
            </a:r>
            <a:r>
              <a:rPr lang="zh-CN" altLang="en-US" sz="3200" dirty="0" smtClean="0">
                <a:solidFill>
                  <a:schemeClr val="bg1"/>
                </a:solidFill>
              </a:rPr>
              <a:t>网原创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195714" y="4410522"/>
            <a:ext cx="183581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茅盾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“清新俊逸”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赞美他对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的阅读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感受，说明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茹志娟的创作在当时所起到的作用类似于李白诗歌创作的时代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价值，即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与众不同的创新意识、艺术创新追求和能力、似闲实精的景物描写、飘然不群的惊险剪裁等。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8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8"/>
          <p:cNvSpPr txBox="1"/>
          <p:nvPr/>
        </p:nvSpPr>
        <p:spPr>
          <a:xfrm>
            <a:off x="1103562" y="522090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素养提升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72" y="5098477"/>
            <a:ext cx="4912794" cy="341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3762" y="4367545"/>
            <a:ext cx="188660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1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事美：按小说的情节发展阶段，《百合花》分为“带路”“借被”“牺牲”“献被”四部分。这四部分的内容安排，作者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做到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张弛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有度、虚实相生，形成一种独特的审美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143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52892" y="793440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学科</a:t>
            </a:r>
            <a:r>
              <a:rPr lang="zh-CN" altLang="en-US" sz="3200" dirty="0" smtClean="0">
                <a:solidFill>
                  <a:schemeClr val="bg1"/>
                </a:solidFill>
              </a:rPr>
              <a:t>网原创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754" y="6345610"/>
            <a:ext cx="5695950" cy="3762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194" y="3560962"/>
            <a:ext cx="5667375" cy="3676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75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5574" y="7208218"/>
            <a:ext cx="5725892" cy="37948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130" y="7208218"/>
            <a:ext cx="5667375" cy="3781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458" y="3114378"/>
            <a:ext cx="5676900" cy="3733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2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54" y="6426746"/>
            <a:ext cx="5648325" cy="3762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3236" y="3546426"/>
            <a:ext cx="5824214" cy="3889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3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032" y="6166730"/>
            <a:ext cx="3809524" cy="1384127"/>
          </a:xfrm>
          <a:prstGeom prst="rect">
            <a:avLst/>
          </a:prstGeom>
        </p:spPr>
      </p:pic>
      <p:sp>
        <p:nvSpPr>
          <p:cNvPr id="9218" name="TextBox 8"/>
          <p:cNvSpPr txBox="1"/>
          <p:nvPr/>
        </p:nvSpPr>
        <p:spPr>
          <a:xfrm>
            <a:off x="1103562" y="522090"/>
            <a:ext cx="2308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激趣导入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8367" y="5561330"/>
            <a:ext cx="66941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  三次退稿     经典</a:t>
            </a:r>
            <a:endParaRPr lang="en-US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  《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百合花</a:t>
            </a:r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2291" y="4987092"/>
            <a:ext cx="2484856" cy="366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45" y="3139852"/>
            <a:ext cx="5648325" cy="379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465" y="7262663"/>
            <a:ext cx="5676900" cy="3724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7129" y="4194498"/>
            <a:ext cx="5686425" cy="379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13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1266" y="6884900"/>
            <a:ext cx="3809524" cy="13841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15730" y="3978474"/>
            <a:ext cx="192261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人美：年轻的小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通讯员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漂亮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的新媳妇，他们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身上洋溢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着青春的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情美：这里有思乡情，战友情，军民鱼水情，文中到处是浓浓的真情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4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心美：通讯员舍身救人，新媳妇舍弃自己唯一的嫁妆</a:t>
            </a:r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新被子，都是淳朴高尚的心灵之美。</a:t>
            </a:r>
          </a:p>
          <a:p>
            <a:pPr>
              <a:lnSpc>
                <a:spcPct val="150000"/>
              </a:lnSpc>
            </a:pP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387" y="4544244"/>
            <a:ext cx="6603889" cy="459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3195" y="4524772"/>
            <a:ext cx="5080279" cy="4612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8"/>
          <p:cNvSpPr txBox="1"/>
          <p:nvPr/>
        </p:nvSpPr>
        <p:spPr>
          <a:xfrm>
            <a:off x="1103562" y="522090"/>
            <a:ext cx="23082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链接拓展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6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/>
        </p:nvSpPr>
        <p:spPr>
          <a:xfrm>
            <a:off x="3551834" y="4163715"/>
            <a:ext cx="1771396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、叙事角度的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同工异曲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部作品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都选取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当时流行的“战争题材”，但不是宏大叙述，而是从大处着眼，小处取材，以小见大，从平凡的人物塑造中表现出不平凡的独特魅力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39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722" y="8658994"/>
            <a:ext cx="3809524" cy="13841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09106" y="3950013"/>
            <a:ext cx="189607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、人物塑造的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异同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从两部作品中，我们看到作家们都通过淡化战争场面的巧妙形式，写战争中的普通人，通过平民化的英雄人物的塑造，写出战争中的人性，战争中的女性。但是细细看来，两部作品在人物形象的塑造上是不同的，主流思想一致，但在作家的个性塑造和潜意识表达中还是有区别的。</a:t>
            </a:r>
          </a:p>
        </p:txBody>
      </p:sp>
    </p:spTree>
    <p:extLst>
      <p:ext uri="{BB962C8B-B14F-4D97-AF65-F5344CB8AC3E}">
        <p14:creationId xmlns:p14="http://schemas.microsoft.com/office/powerpoint/2010/main" val="127242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7778" y="3776960"/>
            <a:ext cx="186500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1</a:t>
            </a:r>
            <a:r>
              <a:rPr lang="en-US" altLang="zh-CN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水生与小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通讯员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水生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是当时后方根据地革命战士的典型代表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，朴实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、乐观、勇敢，孝顺父亲，热爱妻子，在外敌入侵 时，毫不犹豫，挺身而出，拿起武器，加入到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保家卫国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的战斗中。 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通讯员形象平凡而又普通，连名字都没有交代。关键时刻他挺身而出，也是一位不折不扣的英雄。 </a:t>
            </a:r>
          </a:p>
        </p:txBody>
      </p:sp>
    </p:spTree>
    <p:extLst>
      <p:ext uri="{BB962C8B-B14F-4D97-AF65-F5344CB8AC3E}">
        <p14:creationId xmlns:p14="http://schemas.microsoft.com/office/powerpoint/2010/main" val="372813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162" y="4366141"/>
            <a:ext cx="10058400" cy="349993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690" y="4050481"/>
            <a:ext cx="20162240" cy="473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32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27" name="ShockwaveFlash1" r:id="rId2" imgW="14328720" imgH="8064360"/>
        </mc:Choice>
        <mc:Fallback>
          <p:control name="ShockwaveFlash1" r:id="rId2" imgW="14328720" imgH="806436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19663" y="2754313"/>
                  <a:ext cx="14328775" cy="8064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AFAFAF">
                  <a:alpha val="100000"/>
                </a:srgbClr>
              </a:clrFrom>
              <a:clrTo>
                <a:srgbClr val="AFAFA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5388" y="3048749"/>
            <a:ext cx="3096344" cy="31326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876" y="5418635"/>
            <a:ext cx="14141846" cy="362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994" y="3539116"/>
            <a:ext cx="3809524" cy="1384127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190" y="3478361"/>
            <a:ext cx="5044332" cy="690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0760" y="3551109"/>
            <a:ext cx="4912794" cy="341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569" y="7362850"/>
            <a:ext cx="5103481" cy="314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63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7512274" y="5246449"/>
            <a:ext cx="8569995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风格</a:t>
            </a:r>
            <a:r>
              <a:rPr lang="zh-CN" altLang="zh-CN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独特</a:t>
            </a:r>
            <a:r>
              <a:rPr lang="en-US" altLang="zh-CN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5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讴歌青春</a:t>
            </a:r>
          </a:p>
          <a:p>
            <a:pPr algn="ctr">
              <a:lnSpc>
                <a:spcPct val="150000"/>
              </a:lnSpc>
            </a:pP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赞美</a:t>
            </a:r>
            <a:r>
              <a:rPr lang="zh-CN" altLang="zh-CN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真情</a:t>
            </a:r>
            <a:r>
              <a:rPr lang="en-US" altLang="zh-CN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5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 sz="5400" dirty="0">
                <a:latin typeface="黑体" panose="02010609060101010101" pitchFamily="49" charset="-122"/>
                <a:ea typeface="黑体" panose="02010609060101010101" pitchFamily="49" charset="-122"/>
              </a:rPr>
              <a:t>艺术细腻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1103562" y="522090"/>
            <a:ext cx="2308225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 smtClean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课程</a:t>
            </a:r>
            <a:r>
              <a:rPr lang="zh-CN" altLang="en-US" sz="4000" dirty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定位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2903762" y="3474418"/>
            <a:ext cx="187998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、作为叙事类文学形式的阅读，读小说首先要读懂故事，了解作者讲述的主体。</a:t>
            </a: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35810" y="6642770"/>
            <a:ext cx="1771396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小说</a:t>
            </a:r>
            <a:r>
              <a:rPr lang="zh-CN" altLang="zh-CN" sz="4600" b="1" dirty="0">
                <a:latin typeface="楷体" panose="02010609060101010101" pitchFamily="49" charset="-122"/>
                <a:ea typeface="楷体" panose="02010609060101010101" pitchFamily="49" charset="-122"/>
              </a:rPr>
              <a:t>写部队发起总攻之前，小通讯员和“我”到包扎所向一个刚过门三天的新媳妇借被子以及此后发生的故事，表现了战火中的青春美和人性美。</a:t>
            </a:r>
            <a:endParaRPr lang="zh-CN" altLang="en-US" sz="4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1103562" y="522090"/>
            <a:ext cx="2308225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914400" indent="-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8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200" indent="-7620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7500">
                <a:solidFill>
                  <a:schemeClr val="tx1"/>
                </a:solidFill>
                <a:latin typeface="+mn-lt"/>
                <a:ea typeface="+mn-ea"/>
              </a:defRPr>
            </a:lvl2pPr>
            <a:lvl3pPr marL="30480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400">
                <a:solidFill>
                  <a:schemeClr val="tx1"/>
                </a:solidFill>
                <a:latin typeface="+mn-lt"/>
                <a:ea typeface="+mn-ea"/>
              </a:defRPr>
            </a:lvl3pPr>
            <a:lvl4pPr marL="42672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5300">
                <a:solidFill>
                  <a:schemeClr val="tx1"/>
                </a:solidFill>
                <a:latin typeface="+mn-lt"/>
                <a:ea typeface="+mn-ea"/>
              </a:defRPr>
            </a:lvl4pPr>
            <a:lvl5pPr marL="5486400" indent="-609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53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dirty="0" smtClean="0">
                <a:solidFill>
                  <a:srgbClr val="82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阅读落实</a:t>
            </a:r>
            <a:endParaRPr lang="zh-CN" altLang="en-US" sz="4000" dirty="0">
              <a:solidFill>
                <a:srgbClr val="82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1875" y="631825"/>
            <a:ext cx="2374900" cy="566738"/>
          </a:xfrm>
          <a:prstGeom prst="roundRect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436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82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706" y="8298954"/>
            <a:ext cx="3809524" cy="13841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31954" y="3761571"/>
            <a:ext cx="15265696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要用自己的话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详细</a:t>
            </a:r>
            <a:endParaRPr lang="en-US" altLang="zh-CN" sz="4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地叙述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出故事的来龙去脉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要掌握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故事的要素、过程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4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还要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生动地描述出细节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4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人物语言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，甚至可以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加上自己的合理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想象，进行再创作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4600" dirty="0" smtClean="0"/>
              <a:t> </a:t>
            </a:r>
            <a:endParaRPr lang="zh-CN" altLang="en-US" sz="4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324" y="4248215"/>
            <a:ext cx="5676900" cy="3419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3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471714" y="3735149"/>
            <a:ext cx="1944216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      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</a:t>
            </a:r>
            <a:r>
              <a:rPr lang="en-US" altLang="zh-CN" sz="46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</a:t>
            </a:r>
            <a:r>
              <a:rPr lang="en-US" altLang="zh-CN" sz="4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剖析品味叙述的</a:t>
            </a:r>
            <a:r>
              <a:rPr lang="zh-CN" altLang="en-US" sz="4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匠心。</a:t>
            </a:r>
            <a:endParaRPr lang="zh-CN" altLang="en-US" sz="4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）以小见大，避实就虚。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作者选取普通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的人，平常的事，通篇不见硝烟弥漫的前线战场、不见惊天泣地的英雄壮举、不见温柔眷恋的情感交流，取而代之的是以柔情娟细的笔端刻画的真挚情感和百姓的平淡生活，在诗一样的氛围中让我们感受到了震撼的美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881</Words>
  <Application>Microsoft Office PowerPoint</Application>
  <PresentationFormat>自定义</PresentationFormat>
  <Paragraphs>46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admin</cp:lastModifiedBy>
  <cp:revision>66</cp:revision>
  <dcterms:created xsi:type="dcterms:W3CDTF">2019-07-25T03:36:00Z</dcterms:created>
  <dcterms:modified xsi:type="dcterms:W3CDTF">2019-09-16T01:23:35Z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