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8" r:id="rId10"/>
    <p:sldId id="419" r:id="rId11"/>
    <p:sldId id="417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09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10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tags" Target="../tags/tag3.xml" /><Relationship Id="rId15" Type="http://schemas.openxmlformats.org/officeDocument/2006/relationships/tags" Target="../tags/tag4.xml" /><Relationship Id="rId16" Type="http://schemas.openxmlformats.org/officeDocument/2006/relationships/tags" Target="../tags/tag5.xml" /><Relationship Id="rId17" Type="http://schemas.openxmlformats.org/officeDocument/2006/relationships/tags" Target="../tags/tag6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image" Target="../media/image8.png" /><Relationship Id="rId5" Type="http://schemas.openxmlformats.org/officeDocument/2006/relationships/tags" Target="../tags/tag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90525" y="1984375"/>
            <a:ext cx="11703050" cy="3222625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73338" t="49561" r="3140" b="11421"/>
          <a:stretch>
            <a:fillRect/>
          </a:stretch>
        </p:blipFill>
        <p:spPr>
          <a:xfrm rot="5400000">
            <a:off x="-1217612" y="1792288"/>
            <a:ext cx="6042025" cy="360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99329" y="3065144"/>
            <a:ext cx="70726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别了，</a:t>
            </a:r>
            <a:r>
              <a:rPr lang="en-US" alt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“</a:t>
            </a: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不列颠尼亚</a:t>
            </a:r>
            <a:r>
              <a:rPr lang="en-US" alt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”</a:t>
            </a:r>
            <a:endParaRPr lang="zh-CN" altLang="en-US" sz="36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仿宋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/>
          </p:cNvSpPr>
          <p:nvPr>
            <p:ph idx="1"/>
          </p:nvPr>
        </p:nvSpPr>
        <p:spPr>
          <a:xfrm>
            <a:off x="263525" y="1749425"/>
            <a:ext cx="1417638" cy="1196975"/>
          </a:xfrm>
        </p:spPr>
        <p:txBody>
          <a:bodyPr wrap="square" lIns="91440" tIns="45720" rIns="91440" bIns="45720" rtlCol="0" anchor="t">
            <a:normAutofit fontScale="80000"/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000" b="1" i="0" u="none" strike="noStrike" kern="1200" cap="none" spc="150" normalizeH="0" baseline="0" noProof="1">
                <a:solidFill>
                  <a:schemeClr val="folHlink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新闻</a:t>
            </a:r>
            <a:endParaRPr kumimoji="0" lang="zh-CN" altLang="en-US" sz="6000" b="1" i="0" u="none" strike="noStrike" kern="1200" cap="none" spc="150" normalizeH="0" baseline="0" noProof="1">
              <a:solidFill>
                <a:schemeClr val="folHlink"/>
              </a:solidFill>
              <a:uFillTx/>
              <a:latin typeface="Arial" pitchFamily="34" charset="0"/>
              <a:ea typeface="隶书" pitchFamily="49" charset="-122"/>
              <a:cs typeface="+mn-cs"/>
            </a:endParaRPr>
          </a:p>
        </p:txBody>
      </p:sp>
      <p:sp>
        <p:nvSpPr>
          <p:cNvPr id="39939" name="AutoShape 3"/>
          <p:cNvSpPr/>
          <p:nvPr/>
        </p:nvSpPr>
        <p:spPr>
          <a:xfrm>
            <a:off x="1681163" y="358775"/>
            <a:ext cx="792162" cy="3567113"/>
          </a:xfrm>
          <a:prstGeom prst="leftBrace">
            <a:avLst>
              <a:gd name="adj1" fmla="val 112554"/>
              <a:gd name="adj2" fmla="val 50000"/>
            </a:avLst>
          </a:prstGeom>
          <a:noFill/>
          <a:ln w="698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2471738" y="3282950"/>
            <a:ext cx="915987" cy="12890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Arial Black" panose="020b0a04020102020204" pitchFamily="34" charset="0"/>
                <a:ea typeface="隶书" pitchFamily="49" charset="-122"/>
              </a:rPr>
              <a:t>广义</a:t>
            </a:r>
            <a:endParaRPr lang="zh-CN" altLang="en-US" sz="4800" b="1">
              <a:solidFill>
                <a:schemeClr val="accent2"/>
              </a:solidFill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3587750" y="2035175"/>
            <a:ext cx="2659063" cy="3786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Arial Black" panose="020b0a04020102020204" pitchFamily="34" charset="0"/>
                <a:ea typeface="隶书" pitchFamily="49" charset="-122"/>
              </a:rPr>
              <a:t>消息</a:t>
            </a:r>
            <a:endParaRPr lang="zh-CN" altLang="en-US" sz="4800" b="1">
              <a:latin typeface="Arial Black" panose="020b0a04020102020204" pitchFamily="34" charset="0"/>
              <a:ea typeface="隶书" pitchFamily="49" charset="-122"/>
            </a:endParaRPr>
          </a:p>
          <a:p>
            <a:r>
              <a:rPr lang="zh-CN" altLang="en-US" sz="4800" b="1">
                <a:latin typeface="Arial Black" panose="020b0a04020102020204" pitchFamily="34" charset="0"/>
                <a:ea typeface="隶书" pitchFamily="49" charset="-122"/>
              </a:rPr>
              <a:t>通讯</a:t>
            </a:r>
            <a:endParaRPr lang="zh-CN" altLang="en-US" sz="4800" b="1">
              <a:latin typeface="Arial Black" panose="020b0a04020102020204" pitchFamily="34" charset="0"/>
              <a:ea typeface="隶书" pitchFamily="49" charset="-122"/>
            </a:endParaRPr>
          </a:p>
          <a:p>
            <a:r>
              <a:rPr lang="zh-CN" altLang="en-US" sz="4800" b="1">
                <a:latin typeface="Arial Black" panose="020b0a04020102020204" pitchFamily="34" charset="0"/>
                <a:ea typeface="隶书" pitchFamily="49" charset="-122"/>
              </a:rPr>
              <a:t>报告文学</a:t>
            </a:r>
            <a:endParaRPr lang="en-US" altLang="zh-CN" sz="4800" b="1">
              <a:latin typeface="Arial Black" panose="020b0a04020102020204" pitchFamily="34" charset="0"/>
              <a:ea typeface="隶书" pitchFamily="49" charset="-122"/>
            </a:endParaRPr>
          </a:p>
          <a:p>
            <a:r>
              <a:rPr lang="zh-CN" altLang="en-US" sz="4800" b="1">
                <a:latin typeface="Arial Black" panose="020b0a04020102020204" pitchFamily="34" charset="0"/>
                <a:ea typeface="隶书" pitchFamily="49" charset="-122"/>
              </a:rPr>
              <a:t>特写</a:t>
            </a:r>
            <a:endParaRPr lang="en-US" altLang="zh-CN" sz="4800" b="1">
              <a:latin typeface="Arial Black" panose="020b0a04020102020204" pitchFamily="34" charset="0"/>
              <a:ea typeface="隶书" pitchFamily="49" charset="-122"/>
            </a:endParaRPr>
          </a:p>
          <a:p>
            <a:r>
              <a:rPr lang="zh-CN" altLang="en-US" sz="4800" b="1">
                <a:latin typeface="Arial Black" panose="020b0a04020102020204" pitchFamily="34" charset="0"/>
                <a:ea typeface="隶书" pitchFamily="49" charset="-122"/>
              </a:rPr>
              <a:t>访谈</a:t>
            </a:r>
            <a:endParaRPr lang="zh-CN" altLang="en-US" sz="4800" b="1"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39941" name="AutoShape 5"/>
          <p:cNvSpPr/>
          <p:nvPr/>
        </p:nvSpPr>
        <p:spPr>
          <a:xfrm>
            <a:off x="3298825" y="2847975"/>
            <a:ext cx="288925" cy="2159000"/>
          </a:xfrm>
          <a:prstGeom prst="leftBrace">
            <a:avLst>
              <a:gd name="adj1" fmla="val 6220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2473325" y="130175"/>
            <a:ext cx="221456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Arial Black" panose="020b0a04020102020204" pitchFamily="34" charset="0"/>
                <a:ea typeface="隶书" pitchFamily="49" charset="-122"/>
              </a:rPr>
              <a:t>狭义</a:t>
            </a:r>
            <a:endParaRPr lang="zh-CN" altLang="en-US" sz="4800" b="1">
              <a:solidFill>
                <a:schemeClr val="accent2"/>
              </a:solidFill>
              <a:latin typeface="Arial Black" panose="020b0a04020102020204" pitchFamily="34" charset="0"/>
              <a:ea typeface="隶书" pitchFamily="49" charset="-122"/>
            </a:endParaRPr>
          </a:p>
        </p:txBody>
      </p:sp>
      <p:sp>
        <p:nvSpPr>
          <p:cNvPr id="39944" name="Line 8"/>
          <p:cNvSpPr/>
          <p:nvPr/>
        </p:nvSpPr>
        <p:spPr>
          <a:xfrm>
            <a:off x="3919538" y="546100"/>
            <a:ext cx="1008062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9945" name="Text Box 9"/>
          <p:cNvSpPr txBox="1"/>
          <p:nvPr/>
        </p:nvSpPr>
        <p:spPr>
          <a:xfrm>
            <a:off x="4927600" y="130175"/>
            <a:ext cx="14033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Arial Black" panose="020b0a04020102020204" pitchFamily="34" charset="0"/>
                <a:ea typeface="隶书" pitchFamily="49" charset="-122"/>
              </a:rPr>
              <a:t>消息</a:t>
            </a:r>
            <a:endParaRPr lang="zh-CN" altLang="en-US" sz="4800" b="1">
              <a:solidFill>
                <a:schemeClr val="accent2"/>
              </a:solidFill>
              <a:latin typeface="Arial Black" panose="020b0a040201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  <p:bldP spid="39939" grpId="0"/>
      <p:bldP spid="39940" grpId="0"/>
      <p:bldP spid="39942" grpId="0"/>
      <p:bldP spid="39941" grpId="0"/>
      <p:bldP spid="39943" grpId="0"/>
      <p:bldP spid="399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1600" y="119063"/>
            <a:ext cx="3154363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314" name="文本框 99"/>
          <p:cNvSpPr txBox="1"/>
          <p:nvPr/>
        </p:nvSpPr>
        <p:spPr>
          <a:xfrm>
            <a:off x="101600" y="4686300"/>
            <a:ext cx="62230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快速地浏览课文，</a:t>
            </a:r>
            <a:endParaRPr lang="zh-CN" altLang="zh-CN" sz="320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根据所讲的新闻结构，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迅速地对文章内容进行整理。</a:t>
            </a:r>
            <a:endParaRPr lang="zh-CN" altLang="en-US" sz="32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266700" y="266700"/>
            <a:ext cx="2824163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自  读  深  思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214" b="24139"/>
          <a:stretch>
            <a:fillRect/>
          </a:stretch>
        </p:blipFill>
        <p:spPr>
          <a:xfrm>
            <a:off x="417513" y="1814513"/>
            <a:ext cx="4983162" cy="28717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640388" y="76200"/>
          <a:ext cx="6357620" cy="8720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810"/>
                <a:gridCol w="3178810"/>
              </a:tblGrid>
              <a:tr h="6991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标题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                   》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997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导语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401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主体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      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的全过程。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16:30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16:40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18:15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19:45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0:00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 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0:40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        ）</a:t>
                      </a:r>
                      <a:endParaRPr lang="zh-CN" altLang="en-US" sz="3200">
                        <a:latin typeface="Arial" pitchFamily="34" charset="0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/>
                </a:tc>
              </a:tr>
              <a:tr h="7499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7480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结语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3690"/>
          <a:stretch>
            <a:fillRect/>
          </a:stretch>
        </p:blipFill>
        <p:spPr>
          <a:xfrm>
            <a:off x="7731125" y="0"/>
            <a:ext cx="44608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26"/>
          <p:cNvSpPr txBox="1"/>
          <p:nvPr/>
        </p:nvSpPr>
        <p:spPr>
          <a:xfrm>
            <a:off x="163513" y="874713"/>
            <a:ext cx="8575675" cy="4492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小组探究一：</a:t>
            </a:r>
            <a:endParaRPr lang="zh-CN" altLang="en-US" sz="3600">
              <a:solidFill>
                <a:srgbClr val="595959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本篇新闻的标题“别了，‘不列颠尼亚’”，有什么深刻含义?</a:t>
            </a:r>
            <a:endParaRPr lang="zh-CN" altLang="en-US" sz="3200">
              <a:solidFill>
                <a:srgbClr val="595959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en-US" sz="3600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小组探究二：</a:t>
            </a:r>
            <a:endParaRPr lang="zh-CN" altLang="en-US" sz="3600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文章在写现实场景的同时，</a:t>
            </a:r>
            <a:endParaRPr lang="zh-CN" altLang="en-US" sz="3200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还穿插了一些历史资料作为背景材料，</a:t>
            </a:r>
            <a:endParaRPr lang="zh-CN" altLang="en-US" sz="3200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请找出相应的文字并思考其在文中的作用。</a:t>
            </a:r>
            <a:endParaRPr lang="zh-CN" altLang="en-US" sz="3200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63096" y="15692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ct val="50000"/>
              </a:spcBef>
            </a:pPr>
            <a:r>
              <a:rPr lang="zh-CN" altLang="en-US" sz="36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良品线简" pitchFamily="18" charset="-122"/>
                <a:ea typeface="汉仪良品线简" pitchFamily="18" charset="-122"/>
              </a:rPr>
              <a:t>合  作  探  究</a:t>
            </a:r>
            <a:endParaRPr lang="zh-CN" altLang="en-US" sz="36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良品线简" pitchFamily="18" charset="-122"/>
              <a:ea typeface="汉仪良品线简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23"/>
          <p:cNvSpPr txBox="1"/>
          <p:nvPr/>
        </p:nvSpPr>
        <p:spPr>
          <a:xfrm>
            <a:off x="163513" y="898525"/>
            <a:ext cx="633412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壹</a:t>
            </a:r>
            <a:endParaRPr lang="zh-CN" altLang="zh-CN" sz="4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362" name="文本框 24"/>
          <p:cNvSpPr txBox="1"/>
          <p:nvPr/>
        </p:nvSpPr>
        <p:spPr>
          <a:xfrm>
            <a:off x="163513" y="1958975"/>
            <a:ext cx="4762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贰</a:t>
            </a:r>
            <a:endParaRPr lang="zh-CN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63096" y="15692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ct val="50000"/>
              </a:spcBef>
            </a:pPr>
            <a:r>
              <a:rPr lang="zh-CN" altLang="en-US" sz="36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良品线简" pitchFamily="18" charset="-122"/>
                <a:ea typeface="汉仪良品线简" pitchFamily="18" charset="-122"/>
              </a:rPr>
              <a:t>归 纳 总 结</a:t>
            </a:r>
            <a:endParaRPr lang="zh-CN" altLang="en-US" sz="36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良品线简" pitchFamily="18" charset="-122"/>
              <a:ea typeface="汉仪良品线简" pitchFamily="18" charset="-122"/>
            </a:endParaRPr>
          </a:p>
        </p:txBody>
      </p:sp>
      <p:sp>
        <p:nvSpPr>
          <p:cNvPr id="15364" name="文本框 1"/>
          <p:cNvSpPr txBox="1"/>
          <p:nvPr/>
        </p:nvSpPr>
        <p:spPr>
          <a:xfrm>
            <a:off x="966788" y="958850"/>
            <a:ext cx="30273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文章内容的梳理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2"/>
          <p:cNvSpPr txBox="1"/>
          <p:nvPr/>
        </p:nvSpPr>
        <p:spPr>
          <a:xfrm>
            <a:off x="966788" y="2019300"/>
            <a:ext cx="46529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本篇新闻标题的深刻含义</a:t>
            </a:r>
            <a:endParaRPr lang="zh-CN" altLang="en-US" sz="320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5366" name="文本框 24"/>
          <p:cNvSpPr txBox="1"/>
          <p:nvPr/>
        </p:nvSpPr>
        <p:spPr>
          <a:xfrm>
            <a:off x="163513" y="3076575"/>
            <a:ext cx="4762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叁</a:t>
            </a:r>
            <a:endParaRPr lang="zh-CN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文本框 6"/>
          <p:cNvSpPr txBox="1"/>
          <p:nvPr/>
        </p:nvSpPr>
        <p:spPr>
          <a:xfrm>
            <a:off x="1169988" y="3198813"/>
            <a:ext cx="58721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将历史资料作为背景材料的作用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3513" y="71438"/>
          <a:ext cx="11864340" cy="6716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430"/>
                <a:gridCol w="10709910"/>
              </a:tblGrid>
              <a:tr h="6616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标题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《别了，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不列颠尼亚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429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导语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英国撤离香港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9723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主体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英国撤离香港的全过程：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16:30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（降旗仪式）；    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16:40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（乘车离府）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18:15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（告别仪式）；    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19:45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（第二次降旗仪式）</a:t>
                      </a:r>
                      <a:endParaRPr lang="en-US" altLang="zh-CN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00:00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（交接易帜）；    </a:t>
                      </a:r>
                      <a:r>
                        <a:rPr lang="en-US" altLang="zh-CN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00:40</a:t>
                      </a:r>
                      <a:r>
                        <a:rPr lang="en-US" altLang="zh-CN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32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（英人离港）</a:t>
                      </a:r>
                      <a:endParaRPr lang="zh-CN" altLang="en-US" sz="32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6936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四个背景资料：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3200">
                          <a:latin typeface="Calibri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港督降旗传统的介绍；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3200">
                          <a:latin typeface="Calibri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港督府的介绍；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3200">
                          <a:latin typeface="Calibri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英军占领香港历史的介绍；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英军占领香港的统治时间的介绍。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7397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结语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大英帝国从海上来，又从海上去。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5725" y="87313"/>
            <a:ext cx="1620838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3338" t="3078" r="3140" b="55898"/>
          <a:stretch>
            <a:fillRect/>
          </a:stretch>
        </p:blipFill>
        <p:spPr>
          <a:xfrm>
            <a:off x="-128587" y="0"/>
            <a:ext cx="183515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24"/>
          <p:cNvSpPr txBox="1"/>
          <p:nvPr/>
        </p:nvSpPr>
        <p:spPr>
          <a:xfrm>
            <a:off x="1071563" y="203200"/>
            <a:ext cx="4762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贰</a:t>
            </a:r>
            <a:endParaRPr lang="zh-CN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810" y="1974215"/>
            <a:ext cx="114496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本篇新闻的标题“别了，‘不列颠尼亚’”，</a:t>
            </a:r>
            <a:endParaRPr lang="zh-CN" altLang="en-US" sz="3200" noProof="1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fontAlgn="auto"/>
            <a:r>
              <a:rPr lang="zh-CN" altLang="en-US" sz="32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它有什么深刻的含义?</a:t>
            </a:r>
            <a:endParaRPr lang="zh-CN" altLang="en-US" sz="32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/>
            <a:endParaRPr lang="zh-CN" altLang="en-US" sz="32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①字面义：</a:t>
            </a:r>
            <a:r>
              <a:rPr lang="zh-CN" altLang="en-US" sz="32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查尔斯王子和末任港督彭定康乘坐</a:t>
            </a:r>
            <a:endParaRPr lang="zh-CN" altLang="en-US" sz="32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英国皇家游轮</a:t>
            </a:r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“不列颠尼亚”号离开香港，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消失在茫茫的南海夜幕中。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②引申义：</a:t>
            </a:r>
            <a:r>
              <a:rPr lang="zh-CN" altLang="en-US" sz="32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“不列颠尼亚”号的离去，象征着英国殖民统治者统治香港的终结，中华民族的一段耻辱得以洗刷。</a:t>
            </a:r>
            <a:endParaRPr lang="zh-CN" altLang="en-US" sz="3200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总结：句子的含义，包括字面义、引申义、象征义、比喻义等。</a:t>
            </a:r>
            <a:endParaRPr lang="zh-CN" altLang="en-US" sz="32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5725" y="87313"/>
            <a:ext cx="1484313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3338" t="3078" r="3140" b="55898"/>
          <a:stretch>
            <a:fillRect/>
          </a:stretch>
        </p:blipFill>
        <p:spPr>
          <a:xfrm>
            <a:off x="-128587" y="0"/>
            <a:ext cx="183515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4"/>
          <p:cNvSpPr txBox="1"/>
          <p:nvPr/>
        </p:nvSpPr>
        <p:spPr>
          <a:xfrm>
            <a:off x="949325" y="203200"/>
            <a:ext cx="4762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叁</a:t>
            </a:r>
            <a:endParaRPr lang="zh-CN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99"/>
          <p:cNvSpPr txBox="1"/>
          <p:nvPr/>
        </p:nvSpPr>
        <p:spPr>
          <a:xfrm>
            <a:off x="1706563" y="290513"/>
            <a:ext cx="10156825" cy="5507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背景材料在文中的作用：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>
                <a:solidFill>
                  <a:srgbClr val="FF0000"/>
                </a:solidFill>
                <a:latin typeface="Calibri"/>
                <a:ea typeface="楷体" panose="02010609060101010101" pitchFamily="49" charset="-122"/>
              </a:rPr>
              <a:t>①可以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营造出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庄严肃穆的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氛围，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现实场景的庄重与神圣。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Calibri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Calibri"/>
                <a:ea typeface="楷体" panose="02010609060101010101" pitchFamily="49" charset="-122"/>
              </a:rPr>
              <a:t>②新闻与背景交互介绍有利于丰富文章内容，</a:t>
            </a:r>
            <a:endParaRPr lang="zh-CN" altLang="en-US" sz="3200">
              <a:latin typeface="Calibri"/>
              <a:ea typeface="楷体" panose="02010609060101010101" pitchFamily="49" charset="-122"/>
            </a:endParaRPr>
          </a:p>
          <a:p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增强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历史厚重感、沧桑感，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没有这些背景材料，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文章就会失去一定的厚重感。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Calibri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Calibri"/>
                <a:ea typeface="楷体" panose="02010609060101010101" pitchFamily="49" charset="-122"/>
              </a:rPr>
              <a:t>③历史资料的介绍说明当时中国国力弱小，现在的离开则说明了中国综合国力的提升、国际地位的提升。</a:t>
            </a:r>
            <a:endParaRPr lang="zh-CN" altLang="en-US" sz="3200">
              <a:latin typeface="Calibri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1600" y="119063"/>
            <a:ext cx="3154363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9458" name="文本框 1"/>
          <p:cNvSpPr txBox="1"/>
          <p:nvPr/>
        </p:nvSpPr>
        <p:spPr>
          <a:xfrm>
            <a:off x="4092575" y="119063"/>
            <a:ext cx="77104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“大英帝国从海上来，又从海上去”</a:t>
            </a:r>
            <a:endParaRPr lang="zh-CN" altLang="en-US" sz="3200">
              <a:solidFill>
                <a:srgbClr val="595959"/>
              </a:solidFill>
              <a:latin typeface="宋体" pitchFamily="2" charset="-122"/>
              <a:ea typeface="宋体" pitchFamily="2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这句话有何深刻含义？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135" y="236854"/>
            <a:ext cx="29768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auto"/>
            <a:r>
              <a:rPr lang="zh-CN" altLang="en-US" sz="4000" noProof="1">
                <a:solidFill>
                  <a:schemeClr val="accent4"/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课 堂 检 测</a:t>
            </a:r>
            <a:endParaRPr lang="zh-CN" altLang="en-US" sz="4000" noProof="1">
              <a:solidFill>
                <a:schemeClr val="accent4"/>
              </a:solidFill>
              <a:latin typeface="仿宋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25" y="1827213"/>
            <a:ext cx="11766550" cy="2552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①字面义：1841年，大英帝国横跨印度洋而来;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1997年，“不列颠尼亚”号黯然从海上离去。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②引申义：“从海上来”标志着英国对香港的殖民统治正式开始;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“从海上去”标志着香港脱离英国统治，回归祖国。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 bwMode="auto">
          <a:xfrm>
            <a:off x="3243069" y="2330588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</a:pPr>
            <a:r>
              <a:rPr lang="zh-CN" altLang="en-US" sz="32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良品线简" pitchFamily="18" charset="-122"/>
                <a:ea typeface="汉仪良品线简" pitchFamily="18" charset="-122"/>
              </a:rPr>
              <a:t>课  下  作  业</a:t>
            </a:r>
            <a:r>
              <a:rPr lang="zh-CN" altLang="en-US" sz="3200" strike="noStrike" noProof="1">
                <a:solidFill>
                  <a:schemeClr val="tx1"/>
                </a:solidFill>
                <a:latin typeface="汉仪良品线简" pitchFamily="18" charset="-122"/>
                <a:ea typeface="汉仪良品线简" pitchFamily="18" charset="-122"/>
              </a:rPr>
              <a:t> </a:t>
            </a:r>
            <a:endParaRPr lang="zh-CN" altLang="en-US" sz="3200" strike="noStrike" noProof="1">
              <a:solidFill>
                <a:schemeClr val="tx1"/>
              </a:solidFill>
              <a:latin typeface="汉仪良品线简" pitchFamily="18" charset="-122"/>
              <a:ea typeface="汉仪良品线简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73338" t="49561" r="3140" b="11421"/>
          <a:stretch>
            <a:fillRect/>
          </a:stretch>
        </p:blipFill>
        <p:spPr>
          <a:xfrm rot="5400000">
            <a:off x="260350" y="374650"/>
            <a:ext cx="4910138" cy="543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99"/>
          <p:cNvSpPr txBox="1"/>
          <p:nvPr/>
        </p:nvSpPr>
        <p:spPr>
          <a:xfrm>
            <a:off x="5329238" y="3502025"/>
            <a:ext cx="6405562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以身边发生的事实为素材，写一篇新闻稿，</a:t>
            </a:r>
            <a:endParaRPr lang="zh-CN" altLang="zh-CN" sz="3600">
              <a:latin typeface="Arial" pitchFamily="34" charset="0"/>
              <a:ea typeface="宋体" pitchFamily="2" charset="-122"/>
            </a:endParaRPr>
          </a:p>
          <a:p>
            <a:pPr indent="304800"/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要求结构清楚，语言简洁。</a:t>
            </a:r>
            <a:endParaRPr lang="zh-CN" altLang="en-US" sz="3600">
              <a:latin typeface="Arial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563" y="914400"/>
            <a:ext cx="9799638" cy="2570163"/>
          </a:xfrm>
        </p:spPr>
        <p:txBody>
          <a:bodyPr vert="horz" lIns="90000" tIns="46800" rIns="90000" bIns="46800" anchor="b" anchorCtr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空白演示</a:t>
            </a:r>
            <a:endParaRPr kumimoji="0" lang="zh-CN" altLang="zh-CN" sz="6000" b="1" i="0" u="none" strike="noStrike" kern="1200" cap="none" spc="30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Arial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2530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563" y="3560763"/>
            <a:ext cx="9799638" cy="1471613"/>
          </a:xfrm>
        </p:spPr>
        <p:txBody>
          <a:bodyPr vert="horz" lIns="90000" tIns="46800" rIns="90000" bIns="46800" anchor="t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单击输入您的封面副标题</a:t>
            </a:r>
            <a:endParaRPr kumimoji="0" lang="zh-CN" altLang="en-US" sz="2400" b="0" i="0" u="none" strike="noStrike" kern="1200" cap="none" spc="150" normalizeH="0" baseline="0" noProof="1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531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731500" y="12547600"/>
            <a:ext cx="469900" cy="3048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Picture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" y="69850"/>
            <a:ext cx="8323263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39275" y="715963"/>
            <a:ext cx="1104900" cy="54260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fontAlgn="auto"/>
            <a:r>
              <a:rPr lang="zh-CN" altLang="en-US" sz="60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东方之珠  香港</a:t>
            </a:r>
            <a:endParaRPr lang="zh-CN" altLang="en-US" sz="60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3" descr="图片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1750" y="95250"/>
            <a:ext cx="9588500" cy="6667500"/>
          </a:xfr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8" name="Picture 4" descr="香港回归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25425"/>
            <a:ext cx="9242425" cy="640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图片5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625475" y="349250"/>
            <a:ext cx="10669588" cy="6384925"/>
          </a:xfr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文本框 1"/>
          <p:cNvSpPr txBox="1"/>
          <p:nvPr/>
        </p:nvSpPr>
        <p:spPr>
          <a:xfrm>
            <a:off x="0" y="295275"/>
            <a:ext cx="12374563" cy="6000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1997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日，是一个彪炳史册的日子。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这一天的零点，全世界都在谛听从东方响起的庄严钟声。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它响彻环宇，向五洲四海郑重宣告：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中华人民共和国政府恢复对香港行使主权的时刻到来了！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这是中华民族洗雪百年耻辱，长民族志气、振国家声威的喜庆时刻。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为了报道并见证这一具有划时代意义的盛事，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世界各大新闻传播媒体纷纷聚集香港，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其阵容之大、人数之多，是世界新闻史上所罕见的。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作为中国国家通讯社的新华社，数位记者不辱使命，不负众望，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作为历史的见证人，真实、准确地记下了这难忘的时刻，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写下了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别了，“不列颠尼亚”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这篇寓意深刻、耐人寻味的佳作，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并在第八届中国新闻奖评选中荣获一等奖。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52400" y="114300"/>
            <a:ext cx="11926888" cy="6156325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218" name="文本框 1"/>
          <p:cNvSpPr txBox="1"/>
          <p:nvPr/>
        </p:nvSpPr>
        <p:spPr>
          <a:xfrm>
            <a:off x="1147763" y="622300"/>
            <a:ext cx="9936162" cy="51387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【学习目标】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1、语言建构与运用：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掌握新闻的结构特点；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2、审美鉴赏与创造：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感知课文内容，品味重要细节和重点语句的深刻含义；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3、审美鉴赏与创造：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学习历史场景和现实场景相融合的新闻写作方法。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1600" y="119063"/>
            <a:ext cx="3154363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242" name="文本框 1"/>
          <p:cNvSpPr txBox="1"/>
          <p:nvPr/>
        </p:nvSpPr>
        <p:spPr>
          <a:xfrm>
            <a:off x="182563" y="1168400"/>
            <a:ext cx="10240962" cy="5240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新闻是目前世界上发表量最大，受众最多的文体，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它通过各种传媒（报纸、电视台、电台、网络等）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对当前的政治事件和社会生活进行报道。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solidFill>
                <a:schemeClr val="accent2"/>
              </a:solidFill>
              <a:latin typeface="Arial" pitchFamily="34" charset="0"/>
              <a:ea typeface="隶书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新闻内容的六要素：</a:t>
            </a:r>
            <a:endParaRPr lang="zh-CN" altLang="en-US" sz="360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时间 地点 人物 事件起因 事件发展 事件结果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新闻的特点：针对性、及时性和真实性。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新闻的结构：标题、导语、主体、背景和结语。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244" y="236854"/>
            <a:ext cx="2994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/>
            <a:r>
              <a:rPr lang="zh-CN" altLang="en-US" sz="4000" b="1" strike="noStrike" noProof="1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文 体 简 介</a:t>
            </a:r>
            <a:endParaRPr lang="zh-CN" altLang="en-US" sz="4000" b="1" strike="noStrike" noProof="1">
              <a:solidFill>
                <a:schemeClr val="accent4"/>
              </a:solidFill>
              <a:effectLst/>
              <a:latin typeface="仿宋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1600" y="119063"/>
            <a:ext cx="3154363" cy="94138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aphicFrame>
        <p:nvGraphicFramePr>
          <p:cNvPr id="8198" name="Group 6"/>
          <p:cNvGraphicFramePr>
            <a:graphicFrameLocks noGrp="1"/>
          </p:cNvGraphicFramePr>
          <p:nvPr>
            <p:ph idx="1"/>
          </p:nvPr>
        </p:nvGraphicFramePr>
        <p:xfrm>
          <a:off x="101600" y="1212850"/>
          <a:ext cx="11903710" cy="5326380"/>
        </p:xfrm>
        <a:graphic>
          <a:graphicData uri="http://schemas.openxmlformats.org/drawingml/2006/table">
            <a:tbl>
              <a:tblPr/>
              <a:tblGrid>
                <a:gridCol w="1946275"/>
                <a:gridCol w="9957435"/>
              </a:tblGrid>
              <a:tr h="76708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标 题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可分为引题、主题和副题。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334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导 语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放在开头，由最新鲜、最主要的事实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或依托新闻事实的精辟议论组成。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11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主 体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是新闻的主干、核心。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要求围绕导语具体介绍新闻事实。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背 景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对新闻事实进行解释的事实材料。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313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结 语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用来小结、展望、评价、激励等。</a:t>
                      </a: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11785" y="236854"/>
            <a:ext cx="27355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/>
            <a:r>
              <a:rPr lang="zh-CN" altLang="en-US" sz="4000" b="1" strike="noStrike" noProof="1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新闻的结构</a:t>
            </a:r>
            <a:endParaRPr lang="zh-CN" altLang="en-US" sz="4000" b="1" strike="noStrike" noProof="1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85</Paragraphs>
  <Slides>19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2">
      <vt:lpstr>Arial</vt:lpstr>
      <vt:lpstr>微软雅黑</vt:lpstr>
      <vt:lpstr>Wingdings</vt:lpstr>
      <vt:lpstr>Calibri Light</vt:lpstr>
      <vt:lpstr>Calibri</vt:lpstr>
      <vt:lpstr>仿宋</vt:lpstr>
      <vt:lpstr>楷体</vt:lpstr>
      <vt:lpstr>隶书</vt:lpstr>
      <vt:lpstr>Times New Roman</vt:lpstr>
      <vt:lpstr>Arial Black</vt:lpstr>
      <vt:lpstr>宋体</vt:lpstr>
      <vt:lpstr>汉仪良品线简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空白演示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2020</cp:lastModifiedBy>
  <cp:revision>174</cp:revision>
  <dcterms:created xsi:type="dcterms:W3CDTF">2019-06-19T02:08:00Z</dcterms:created>
  <dcterms:modified xsi:type="dcterms:W3CDTF">2020-08-24T02:59:15Z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