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410" r:id="rId3"/>
    <p:sldId id="416" r:id="rId4"/>
    <p:sldId id="417" r:id="rId5"/>
    <p:sldId id="420" r:id="rId6"/>
    <p:sldId id="424" r:id="rId7"/>
    <p:sldId id="428" r:id="rId8"/>
    <p:sldId id="432" r:id="rId9"/>
    <p:sldId id="433" r:id="rId10"/>
    <p:sldId id="434" r:id="rId11"/>
    <p:sldId id="435" r:id="rId12"/>
    <p:sldId id="429" r:id="rId13"/>
    <p:sldId id="430" r:id="rId14"/>
    <p:sldId id="431" r:id="rId15"/>
    <p:sldId id="425" r:id="rId16"/>
    <p:sldId id="426" r:id="rId17"/>
    <p:sldId id="427" r:id="rId18"/>
    <p:sldId id="421" r:id="rId19"/>
    <p:sldId id="422" r:id="rId20"/>
    <p:sldId id="423" r:id="rId21"/>
    <p:sldId id="418" r:id="rId22"/>
    <p:sldId id="419" r:id="rId23"/>
    <p:sldId id="412" r:id="rId24"/>
    <p:sldId id="413" r:id="rId25"/>
    <p:sldId id="436" r:id="rId26"/>
    <p:sldId id="437" r:id="rId27"/>
    <p:sldId id="438" r:id="rId28"/>
    <p:sldId id="439" r:id="rId29"/>
    <p:sldId id="440" r:id="rId30"/>
    <p:sldId id="441" r:id="rId31"/>
    <p:sldId id="442" r:id="rId32"/>
    <p:sldId id="443" r:id="rId33"/>
    <p:sldId id="444" r:id="rId34"/>
    <p:sldId id="445" r:id="rId35"/>
    <p:sldId id="447" r:id="rId36"/>
    <p:sldId id="446" r:id="rId37"/>
    <p:sldId id="414" r:id="rId38"/>
    <p:sldId id="448" r:id="rId39"/>
    <p:sldId id="449" r:id="rId40"/>
    <p:sldId id="411" r:id="rId4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commentAuthors" Target="commentAuthors.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image" Target="../media/image1.png"/><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image" Target="../media/image2.png"/><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image" Target="../media/image2.png"/><Relationship Id="rId2" Type="http://schemas.openxmlformats.org/officeDocument/2006/relationships/tags" Target="../tags/tag9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image" Target="../media/image4.png"/><Relationship Id="rId5" Type="http://schemas.openxmlformats.org/officeDocument/2006/relationships/tags" Target="../tags/tag98.xml"/><Relationship Id="rId4" Type="http://schemas.openxmlformats.org/officeDocument/2006/relationships/image" Target="../media/image3.png"/><Relationship Id="rId3" Type="http://schemas.openxmlformats.org/officeDocument/2006/relationships/tags" Target="../tags/tag97.xml"/><Relationship Id="rId2" Type="http://schemas.openxmlformats.org/officeDocument/2006/relationships/tags" Target="../tags/tag96.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image" Target="../media/image2.png"/><Relationship Id="rId2" Type="http://schemas.openxmlformats.org/officeDocument/2006/relationships/tags" Target="../tags/tag104.xml"/><Relationship Id="rId10" Type="http://schemas.openxmlformats.org/officeDocument/2006/relationships/tags" Target="../tags/tag11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image" Target="../media/image5.png"/><Relationship Id="rId3" Type="http://schemas.openxmlformats.org/officeDocument/2006/relationships/tags" Target="../tags/tag113.xml"/><Relationship Id="rId2" Type="http://schemas.openxmlformats.org/officeDocument/2006/relationships/tags" Target="../tags/tag112.xml"/><Relationship Id="rId10" Type="http://schemas.openxmlformats.org/officeDocument/2006/relationships/tags" Target="../tags/tag119.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26.xml"/><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image" Target="../media/image2.png"/><Relationship Id="rId3" Type="http://schemas.openxmlformats.org/officeDocument/2006/relationships/tags" Target="../tags/tag121.xml"/><Relationship Id="rId2" Type="http://schemas.openxmlformats.org/officeDocument/2006/relationships/tags" Target="../tags/tag120.xml"/><Relationship Id="rId10" Type="http://schemas.openxmlformats.org/officeDocument/2006/relationships/tags" Target="../tags/tag127.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image" Target="../media/image2.png"/><Relationship Id="rId2" Type="http://schemas.openxmlformats.org/officeDocument/2006/relationships/tags" Target="../tags/tag12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image" Target="../media/image7.png"/><Relationship Id="rId5" Type="http://schemas.openxmlformats.org/officeDocument/2006/relationships/tags" Target="../tags/tag140.xml"/><Relationship Id="rId4" Type="http://schemas.openxmlformats.org/officeDocument/2006/relationships/image" Target="../media/image6.png"/><Relationship Id="rId3" Type="http://schemas.openxmlformats.org/officeDocument/2006/relationships/tags" Target="../tags/tag139.xml"/><Relationship Id="rId2" Type="http://schemas.openxmlformats.org/officeDocument/2006/relationships/tags" Target="../tags/tag138.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image" Target="../media/image2.png"/><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image" Target="../media/image2.png"/><Relationship Id="rId2" Type="http://schemas.openxmlformats.org/officeDocument/2006/relationships/tags" Target="../tags/tag3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image" Target="../media/image2.png"/><Relationship Id="rId2" Type="http://schemas.openxmlformats.org/officeDocument/2006/relationships/tags" Target="../tags/tag40.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image" Target="../media/image1.png"/><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0" Type="http://schemas.openxmlformats.org/officeDocument/2006/relationships/tags" Target="../tags/tag5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image" Target="../media/image2.png"/><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image" Target="../media/image2.png"/><Relationship Id="rId2" Type="http://schemas.openxmlformats.org/officeDocument/2006/relationships/tags" Target="../tags/tag67.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8" name="图文框 7"/>
          <p:cNvSpPr/>
          <p:nvPr userDrawn="1">
            <p:custDataLst>
              <p:tags r:id="rId2"/>
            </p:custDataLst>
          </p:nvPr>
        </p:nvSpPr>
        <p:spPr>
          <a:xfrm>
            <a:off x="447675" y="290830"/>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3"/>
            </p:custDataLst>
          </p:nvPr>
        </p:nvPicPr>
        <p:blipFill>
          <a:blip r:embed="rId4"/>
          <a:stretch>
            <a:fillRect/>
          </a:stretch>
        </p:blipFill>
        <p:spPr>
          <a:xfrm>
            <a:off x="635" y="1270"/>
            <a:ext cx="2932430" cy="4913630"/>
          </a:xfrm>
          <a:prstGeom prst="rect">
            <a:avLst/>
          </a:prstGeom>
        </p:spPr>
      </p:pic>
      <p:pic>
        <p:nvPicPr>
          <p:cNvPr id="10" name="图片 9"/>
          <p:cNvPicPr>
            <a:picLocks noChangeAspect="1"/>
          </p:cNvPicPr>
          <p:nvPr userDrawn="1">
            <p:custDataLst>
              <p:tags r:id="rId5"/>
            </p:custDataLst>
          </p:nvPr>
        </p:nvPicPr>
        <p:blipFill>
          <a:blip r:embed="rId4"/>
          <a:stretch>
            <a:fillRect/>
          </a:stretch>
        </p:blipFill>
        <p:spPr>
          <a:xfrm rot="10800000">
            <a:off x="9258935" y="1944370"/>
            <a:ext cx="2932430" cy="4913630"/>
          </a:xfrm>
          <a:prstGeom prst="rect">
            <a:avLst/>
          </a:prstGeom>
        </p:spPr>
      </p:pic>
      <p:cxnSp>
        <p:nvCxnSpPr>
          <p:cNvPr id="12" name="稻壳儿搜索【幻雨工作室】_3"/>
          <p:cNvCxnSpPr/>
          <p:nvPr userDrawn="1">
            <p:custDataLst>
              <p:tags r:id="rId6"/>
            </p:custDataLst>
          </p:nvPr>
        </p:nvCxnSpPr>
        <p:spPr>
          <a:xfrm>
            <a:off x="2244090" y="220980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4"/>
          <p:cNvCxnSpPr/>
          <p:nvPr userDrawn="1">
            <p:custDataLst>
              <p:tags r:id="rId7"/>
            </p:custDataLst>
          </p:nvPr>
        </p:nvCxnSpPr>
        <p:spPr>
          <a:xfrm>
            <a:off x="2434590" y="203200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5"/>
          <p:cNvCxnSpPr/>
          <p:nvPr userDrawn="1">
            <p:custDataLst>
              <p:tags r:id="rId8"/>
            </p:custDataLst>
          </p:nvPr>
        </p:nvCxnSpPr>
        <p:spPr>
          <a:xfrm rot="10800000">
            <a:off x="8677910" y="5026660"/>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6"/>
          <p:cNvCxnSpPr/>
          <p:nvPr userDrawn="1">
            <p:custDataLst>
              <p:tags r:id="rId9"/>
            </p:custDataLst>
          </p:nvPr>
        </p:nvCxnSpPr>
        <p:spPr>
          <a:xfrm rot="10800000">
            <a:off x="9757410" y="4391660"/>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ctrTitle" hasCustomPrompt="1"/>
            <p:custDataLst>
              <p:tags r:id="rId13"/>
            </p:custDataLst>
          </p:nvPr>
        </p:nvSpPr>
        <p:spPr>
          <a:xfrm>
            <a:off x="2859871" y="2631823"/>
            <a:ext cx="6472258" cy="899167"/>
          </a:xfrm>
        </p:spPr>
        <p:txBody>
          <a:bodyPr lIns="90000" tIns="46800" rIns="90000" bIns="0" anchor="t" anchorCtr="0">
            <a:normAutofit/>
          </a:bodyPr>
          <a:lstStyle>
            <a:lvl1pPr algn="ctr">
              <a:defRPr sz="5400" spc="600" baseline="0">
                <a:solidFill>
                  <a:schemeClr val="accent1">
                    <a:lumMod val="50000"/>
                  </a:schemeClr>
                </a:solidFill>
                <a:ea typeface="汉仪旗黑-85S"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4"/>
            </p:custDataLst>
          </p:nvPr>
        </p:nvSpPr>
        <p:spPr>
          <a:xfrm>
            <a:off x="2859871" y="3609702"/>
            <a:ext cx="6472258" cy="950984"/>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accent1">
                    <a:lumMod val="50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grpSp>
        <p:nvGrpSpPr>
          <p:cNvPr id="10" name="组合 9"/>
          <p:cNvGrpSpPr/>
          <p:nvPr userDrawn="1">
            <p:custDataLst>
              <p:tags r:id="rId2"/>
            </p:custDataLst>
          </p:nvPr>
        </p:nvGrpSpPr>
        <p:grpSpPr>
          <a:xfrm>
            <a:off x="2243984" y="2031816"/>
            <a:ext cx="7704033" cy="3172499"/>
            <a:chOff x="2243984" y="2031816"/>
            <a:chExt cx="7704033" cy="3172499"/>
          </a:xfrm>
        </p:grpSpPr>
        <p:cxnSp>
          <p:nvCxnSpPr>
            <p:cNvPr id="11" name="稻壳儿搜索【幻雨工作室】_3"/>
            <p:cNvCxnSpPr/>
            <p:nvPr>
              <p:custDataLst>
                <p:tags r:id="rId3"/>
              </p:custDataLst>
            </p:nvPr>
          </p:nvCxnSpPr>
          <p:spPr>
            <a:xfrm>
              <a:off x="2243984" y="2209616"/>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稻壳儿搜索【幻雨工作室】_4"/>
            <p:cNvCxnSpPr/>
            <p:nvPr>
              <p:custDataLst>
                <p:tags r:id="rId4"/>
              </p:custDataLst>
            </p:nvPr>
          </p:nvCxnSpPr>
          <p:spPr>
            <a:xfrm>
              <a:off x="2434484" y="2031816"/>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5"/>
              </p:custDataLst>
            </p:nvPr>
          </p:nvCxnSpPr>
          <p:spPr>
            <a:xfrm rot="10800000">
              <a:off x="8678017" y="502651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6"/>
              </p:custDataLst>
            </p:nvPr>
          </p:nvCxnSpPr>
          <p:spPr>
            <a:xfrm rot="10800000">
              <a:off x="9757517" y="439151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userDrawn="1">
            <p:custDataLst>
              <p:tags r:id="rId7"/>
            </p:custDataLst>
          </p:nvPr>
        </p:nvGrpSpPr>
        <p:grpSpPr>
          <a:xfrm>
            <a:off x="543" y="1087"/>
            <a:ext cx="12190914" cy="6856913"/>
            <a:chOff x="543" y="1087"/>
            <a:chExt cx="12190914" cy="6856913"/>
          </a:xfrm>
        </p:grpSpPr>
        <p:sp>
          <p:nvSpPr>
            <p:cNvPr id="7" name="图文框 6"/>
            <p:cNvSpPr/>
            <p:nvPr userDrawn="1">
              <p:custDataLst>
                <p:tags r:id="rId8"/>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custDataLst>
                <p:tags r:id="rId9"/>
              </p:custDataLst>
            </p:nvPr>
          </p:nvPicPr>
          <p:blipFill>
            <a:blip r:embed="rId10"/>
            <a:stretch>
              <a:fillRect/>
            </a:stretch>
          </p:blipFill>
          <p:spPr>
            <a:xfrm>
              <a:off x="543" y="1087"/>
              <a:ext cx="2932430" cy="4913802"/>
            </a:xfrm>
            <a:prstGeom prst="rect">
              <a:avLst/>
            </a:prstGeom>
          </p:spPr>
        </p:pic>
        <p:pic>
          <p:nvPicPr>
            <p:cNvPr id="9" name="图片 8"/>
            <p:cNvPicPr>
              <a:picLocks noChangeAspect="1"/>
            </p:cNvPicPr>
            <p:nvPr userDrawn="1">
              <p:custDataLst>
                <p:tags r:id="rId11"/>
              </p:custDataLst>
            </p:nvPr>
          </p:nvPicPr>
          <p:blipFill>
            <a:blip r:embed="rId10"/>
            <a:stretch>
              <a:fillRect/>
            </a:stretch>
          </p:blipFill>
          <p:spPr>
            <a:xfrm rot="10800000">
              <a:off x="9259027" y="1944198"/>
              <a:ext cx="2932430" cy="4913802"/>
            </a:xfrm>
            <a:prstGeom prst="rect">
              <a:avLst/>
            </a:prstGeom>
          </p:spPr>
        </p:pic>
      </p:grpSp>
      <p:sp>
        <p:nvSpPr>
          <p:cNvPr id="3" name="日期占位符 2"/>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a:lstStyle/>
          <a:p>
            <a:endParaRPr lang="zh-CN" altLang="en-US"/>
          </a:p>
        </p:txBody>
      </p:sp>
      <p:sp>
        <p:nvSpPr>
          <p:cNvPr id="5" name="灯片编号占位符 4"/>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5"/>
            </p:custDataLst>
          </p:nvPr>
        </p:nvSpPr>
        <p:spPr>
          <a:xfrm>
            <a:off x="3646032" y="2833190"/>
            <a:ext cx="4899935" cy="133676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dirty="0">
                <a:solidFill>
                  <a:schemeClr val="accent1">
                    <a:lumMod val="50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a:stretch>
            <a:fillRect/>
          </a:stretch>
        </p:blipFill>
        <p:spPr>
          <a:xfrm rot="10800000">
            <a:off x="10838180" y="4589780"/>
            <a:ext cx="1353185" cy="2268220"/>
          </a:xfrm>
          <a:prstGeom prst="rect">
            <a:avLst/>
          </a:prstGeom>
        </p:spPr>
      </p:pic>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2" name="标题 1"/>
          <p:cNvSpPr>
            <a:spLocks noGrp="1"/>
          </p:cNvSpPr>
          <p:nvPr>
            <p:ph type="title"/>
            <p:custDataLst>
              <p:tags r:id="rId7"/>
            </p:custDataLst>
          </p:nvPr>
        </p:nvSpPr>
        <p:spPr/>
        <p:txBody>
          <a:bodyPr>
            <a:normAutofit/>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447040" y="290195"/>
            <a:ext cx="11296650" cy="627761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pic>
        <p:nvPicPr>
          <p:cNvPr id="9" name="图片 8"/>
          <p:cNvPicPr>
            <a:picLocks noChangeAspect="1"/>
          </p:cNvPicPr>
          <p:nvPr userDrawn="1">
            <p:custDataLst>
              <p:tags r:id="rId3"/>
            </p:custDataLst>
          </p:nvPr>
        </p:nvPicPr>
        <p:blipFill>
          <a:blip r:embed="rId4"/>
          <a:stretch>
            <a:fillRect/>
          </a:stretch>
        </p:blipFill>
        <p:spPr>
          <a:xfrm>
            <a:off x="635" y="1270"/>
            <a:ext cx="1578610" cy="2646045"/>
          </a:xfrm>
          <a:prstGeom prst="rect">
            <a:avLst/>
          </a:prstGeom>
        </p:spPr>
      </p:pic>
      <p:pic>
        <p:nvPicPr>
          <p:cNvPr id="10" name="图片 9"/>
          <p:cNvPicPr>
            <a:picLocks noChangeAspect="1"/>
          </p:cNvPicPr>
          <p:nvPr userDrawn="1">
            <p:custDataLst>
              <p:tags r:id="rId5"/>
            </p:custDataLst>
          </p:nvPr>
        </p:nvPicPr>
        <p:blipFill>
          <a:blip r:embed="rId6"/>
          <a:stretch>
            <a:fillRect/>
          </a:stretch>
        </p:blipFill>
        <p:spPr>
          <a:xfrm rot="10800000">
            <a:off x="10114280" y="3375025"/>
            <a:ext cx="2077720" cy="3482975"/>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3200" baseline="0">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latin typeface="Arial" panose="020B0604020202020204" pitchFamily="34" charset="0"/>
                <a:ea typeface="微软雅黑" panose="020B0503020204020204" pitchFamily="34" charset="-122"/>
              </a:defRPr>
            </a:lvl1pPr>
            <a:lvl2pPr>
              <a:defRPr baseline="0">
                <a:latin typeface="Arial" panose="020B0604020202020204" pitchFamily="34" charset="0"/>
                <a:ea typeface="微软雅黑" panose="020B0503020204020204" pitchFamily="34" charset="-122"/>
              </a:defRPr>
            </a:lvl2pPr>
            <a:lvl3pPr>
              <a:defRPr baseline="0">
                <a:latin typeface="Arial" panose="020B0604020202020204" pitchFamily="34" charset="0"/>
                <a:ea typeface="微软雅黑" panose="020B0503020204020204" pitchFamily="34" charset="-122"/>
              </a:defRPr>
            </a:lvl3pPr>
            <a:lvl4pPr>
              <a:defRPr baseline="0">
                <a:latin typeface="Arial" panose="020B0604020202020204" pitchFamily="34" charset="0"/>
                <a:ea typeface="微软雅黑" panose="020B0503020204020204" pitchFamily="34" charset="-122"/>
              </a:defRPr>
            </a:lvl4pPr>
            <a:lvl5pPr>
              <a:defRPr baseline="0">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rot="10800000">
            <a:off x="10838180" y="4589780"/>
            <a:ext cx="1353185" cy="2268220"/>
          </a:xfrm>
          <a:prstGeom prst="rect">
            <a:avLst/>
          </a:prstGeom>
        </p:spPr>
      </p:pic>
      <p:sp>
        <p:nvSpPr>
          <p:cNvPr id="8" name="矩形 7"/>
          <p:cNvSpPr/>
          <p:nvPr userDrawn="1">
            <p:custDataLst>
              <p:tags r:id="rId4"/>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5"/>
            </p:custDataLst>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3"/>
            </p:custDataLst>
          </p:nvPr>
        </p:nvPicPr>
        <p:blipFill>
          <a:blip r:embed="rId4"/>
          <a:stretch>
            <a:fillRect/>
          </a:stretch>
        </p:blipFill>
        <p:spPr>
          <a:xfrm>
            <a:off x="635" y="1270"/>
            <a:ext cx="1219200" cy="2043430"/>
          </a:xfrm>
          <a:prstGeom prst="rect">
            <a:avLst/>
          </a:prstGeom>
        </p:spPr>
      </p:pic>
      <p:sp>
        <p:nvSpPr>
          <p:cNvPr id="2" name="标题 1"/>
          <p:cNvSpPr>
            <a:spLocks noGrp="1"/>
          </p:cNvSpPr>
          <p:nvPr>
            <p:ph type="title"/>
            <p:custDataLst>
              <p:tags r:id="rId5"/>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9"/>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0"/>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3"/>
            </p:custDataLst>
          </p:nvPr>
        </p:nvPicPr>
        <p:blipFill>
          <a:blip r:embed="rId4"/>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custDataLst>
              <p:tags r:id="rId2"/>
            </p:custDataLst>
          </p:nvPr>
        </p:nvPicPr>
        <p:blipFill>
          <a:blip r:embed="rId3"/>
          <a:stretch>
            <a:fillRect/>
          </a:stretch>
        </p:blipFill>
        <p:spPr>
          <a:xfrm rot="10800000">
            <a:off x="10838180" y="4589780"/>
            <a:ext cx="1353185" cy="2268220"/>
          </a:xfrm>
          <a:prstGeom prst="rect">
            <a:avLst/>
          </a:prstGeom>
        </p:spPr>
      </p:pic>
      <p:sp>
        <p:nvSpPr>
          <p:cNvPr id="10" name="矩形 9"/>
          <p:cNvSpPr/>
          <p:nvPr userDrawn="1">
            <p:custDataLst>
              <p:tags r:id="rId4"/>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5"/>
            </p:custDataLst>
          </p:nvPr>
        </p:nvSpPr>
        <p:spPr>
          <a:xfrm>
            <a:off x="579600" y="237600"/>
            <a:ext cx="11037600" cy="441964"/>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8" name="图片 7"/>
          <p:cNvPicPr>
            <a:picLocks noChangeAspect="1"/>
          </p:cNvPicPr>
          <p:nvPr userDrawn="1">
            <p:custDataLst>
              <p:tags r:id="rId3"/>
            </p:custDataLst>
          </p:nvPr>
        </p:nvPicPr>
        <p:blipFill>
          <a:blip r:embed="rId4"/>
          <a:stretch>
            <a:fillRect/>
          </a:stretch>
        </p:blipFill>
        <p:spPr>
          <a:xfrm>
            <a:off x="635" y="1270"/>
            <a:ext cx="1750695" cy="2934970"/>
          </a:xfrm>
          <a:prstGeom prst="rect">
            <a:avLst/>
          </a:prstGeom>
        </p:spPr>
      </p:pic>
      <p:pic>
        <p:nvPicPr>
          <p:cNvPr id="9" name="图片 8"/>
          <p:cNvPicPr>
            <a:picLocks noChangeAspect="1"/>
          </p:cNvPicPr>
          <p:nvPr userDrawn="1">
            <p:custDataLst>
              <p:tags r:id="rId5"/>
            </p:custDataLst>
          </p:nvPr>
        </p:nvPicPr>
        <p:blipFill>
          <a:blip r:embed="rId6"/>
          <a:stretch>
            <a:fillRect/>
          </a:stretch>
        </p:blipFill>
        <p:spPr>
          <a:xfrm rot="10800000">
            <a:off x="10699115" y="4357370"/>
            <a:ext cx="1492250" cy="2500630"/>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2"/>
            </p:custDataLst>
          </p:nvPr>
        </p:nvGrpSpPr>
        <p:grpSpPr>
          <a:xfrm>
            <a:off x="2243984" y="2121355"/>
            <a:ext cx="7704033" cy="3172499"/>
            <a:chOff x="2243984" y="2121355"/>
            <a:chExt cx="7704033" cy="3172499"/>
          </a:xfrm>
        </p:grpSpPr>
        <p:cxnSp>
          <p:nvCxnSpPr>
            <p:cNvPr id="12" name="稻壳儿搜索【幻雨工作室】_4"/>
            <p:cNvCxnSpPr/>
            <p:nvPr>
              <p:custDataLst>
                <p:tags r:id="rId3"/>
              </p:custDataLst>
            </p:nvPr>
          </p:nvCxnSpPr>
          <p:spPr>
            <a:xfrm>
              <a:off x="2243984" y="2299155"/>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稻壳儿搜索【幻雨工作室】_5"/>
            <p:cNvCxnSpPr/>
            <p:nvPr>
              <p:custDataLst>
                <p:tags r:id="rId4"/>
              </p:custDataLst>
            </p:nvPr>
          </p:nvCxnSpPr>
          <p:spPr>
            <a:xfrm>
              <a:off x="2434484" y="2121355"/>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稻壳儿搜索【幻雨工作室】_6"/>
            <p:cNvCxnSpPr/>
            <p:nvPr>
              <p:custDataLst>
                <p:tags r:id="rId5"/>
              </p:custDataLst>
            </p:nvPr>
          </p:nvCxnSpPr>
          <p:spPr>
            <a:xfrm rot="10800000">
              <a:off x="8678017" y="5116054"/>
              <a:ext cx="1270000" cy="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稻壳儿搜索【幻雨工作室】_7"/>
            <p:cNvCxnSpPr/>
            <p:nvPr>
              <p:custDataLst>
                <p:tags r:id="rId6"/>
              </p:custDataLst>
            </p:nvPr>
          </p:nvCxnSpPr>
          <p:spPr>
            <a:xfrm rot="10800000">
              <a:off x="9757517" y="4481054"/>
              <a:ext cx="0" cy="812800"/>
            </a:xfrm>
            <a:prstGeom prst="line">
              <a:avLst/>
            </a:prstGeom>
            <a:ln w="127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userDrawn="1">
            <p:custDataLst>
              <p:tags r:id="rId7"/>
            </p:custDataLst>
          </p:nvPr>
        </p:nvGrpSpPr>
        <p:grpSpPr>
          <a:xfrm>
            <a:off x="543" y="1087"/>
            <a:ext cx="12190914" cy="6856913"/>
            <a:chOff x="543" y="1087"/>
            <a:chExt cx="12190914" cy="6856913"/>
          </a:xfrm>
        </p:grpSpPr>
        <p:sp>
          <p:nvSpPr>
            <p:cNvPr id="8" name="图文框 7"/>
            <p:cNvSpPr/>
            <p:nvPr userDrawn="1">
              <p:custDataLst>
                <p:tags r:id="rId8"/>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p:cNvPicPr>
              <a:picLocks noChangeAspect="1"/>
            </p:cNvPicPr>
            <p:nvPr userDrawn="1">
              <p:custDataLst>
                <p:tags r:id="rId9"/>
              </p:custDataLst>
            </p:nvPr>
          </p:nvPicPr>
          <p:blipFill>
            <a:blip r:embed="rId10"/>
            <a:stretch>
              <a:fillRect/>
            </a:stretch>
          </p:blipFill>
          <p:spPr>
            <a:xfrm>
              <a:off x="543" y="1087"/>
              <a:ext cx="2932430" cy="4913802"/>
            </a:xfrm>
            <a:prstGeom prst="rect">
              <a:avLst/>
            </a:prstGeom>
          </p:spPr>
        </p:pic>
        <p:pic>
          <p:nvPicPr>
            <p:cNvPr id="10" name="图片 9"/>
            <p:cNvPicPr>
              <a:picLocks noChangeAspect="1"/>
            </p:cNvPicPr>
            <p:nvPr userDrawn="1">
              <p:custDataLst>
                <p:tags r:id="rId11"/>
              </p:custDataLst>
            </p:nvPr>
          </p:nvPicPr>
          <p:blipFill>
            <a:blip r:embed="rId10"/>
            <a:stretch>
              <a:fillRect/>
            </a:stretch>
          </p:blipFill>
          <p:spPr>
            <a:xfrm rot="10800000">
              <a:off x="9259027" y="1944198"/>
              <a:ext cx="2932430" cy="4913802"/>
            </a:xfrm>
            <a:prstGeom prst="rect">
              <a:avLst/>
            </a:prstGeom>
          </p:spPr>
        </p:pic>
      </p:grpSp>
      <p:sp>
        <p:nvSpPr>
          <p:cNvPr id="4" name="日期占位符 3"/>
          <p:cNvSpPr>
            <a:spLocks noGrp="1"/>
          </p:cNvSpPr>
          <p:nvPr>
            <p:ph type="dt" sz="half" idx="10"/>
            <p:custDataLst>
              <p:tags r:id="rId12"/>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15"/>
            </p:custDataLst>
          </p:nvPr>
        </p:nvSpPr>
        <p:spPr>
          <a:xfrm>
            <a:off x="3506387" y="2934155"/>
            <a:ext cx="4877774" cy="754347"/>
          </a:xfrm>
        </p:spPr>
        <p:txBody>
          <a:bodyPr lIns="90000" tIns="46800" rIns="90000" bIns="0" anchor="b" anchorCtr="0">
            <a:normAutofit/>
          </a:bodyPr>
          <a:lstStyle>
            <a:lvl1pPr algn="ctr">
              <a:defRPr sz="4000" u="none" strike="noStrike" kern="1200" cap="none" spc="300" normalizeH="0" baseline="0">
                <a:solidFill>
                  <a:schemeClr val="accent1">
                    <a:lumMod val="50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6"/>
            </p:custDataLst>
          </p:nvPr>
        </p:nvSpPr>
        <p:spPr>
          <a:xfrm>
            <a:off x="3506382" y="3781116"/>
            <a:ext cx="4877774" cy="1077985"/>
          </a:xfrm>
        </p:spPr>
        <p:txBody>
          <a:bodyPr lIns="90000" tIns="0" rIns="90000" bIns="46800">
            <a:normAutofit/>
          </a:bodyPr>
          <a:lstStyle>
            <a:lvl1pPr marL="0" indent="0" algn="ctr" eaLnBrk="1" fontAlgn="auto" latinLnBrk="0" hangingPunct="1">
              <a:buNone/>
              <a:defRPr kumimoji="0" lang="zh-CN" altLang="en-US" sz="1800" b="0" i="0" u="none" strike="noStrike" kern="1200" cap="none" spc="150" normalizeH="0" baseline="0" noProof="1">
                <a:solidFill>
                  <a:schemeClr val="accent1">
                    <a:lumMod val="50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600"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600"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600"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60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p:txBody>
          <a:bodyPr/>
          <a:lstStyle/>
          <a:p>
            <a:endParaRPr lang="zh-CN" altLang="en-US"/>
          </a:p>
        </p:txBody>
      </p:sp>
      <p:sp>
        <p:nvSpPr>
          <p:cNvPr id="7" name="灯片编号占位符 6"/>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a:lstStyle/>
          <a:p>
            <a:endParaRPr lang="zh-CN" altLang="en-US"/>
          </a:p>
        </p:txBody>
      </p:sp>
      <p:sp>
        <p:nvSpPr>
          <p:cNvPr id="9" name="灯片编号占位符 8"/>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543" y="1087"/>
            <a:ext cx="12190914" cy="6856913"/>
            <a:chOff x="543" y="1087"/>
            <a:chExt cx="12190914" cy="6856913"/>
          </a:xfrm>
        </p:grpSpPr>
        <p:sp>
          <p:nvSpPr>
            <p:cNvPr id="7" name="图文框 6"/>
            <p:cNvSpPr/>
            <p:nvPr userDrawn="1">
              <p:custDataLst>
                <p:tags r:id="rId3"/>
              </p:custDataLst>
            </p:nvPr>
          </p:nvSpPr>
          <p:spPr>
            <a:xfrm>
              <a:off x="447675" y="290513"/>
              <a:ext cx="11296650" cy="6276975"/>
            </a:xfrm>
            <a:prstGeom prst="frame">
              <a:avLst>
                <a:gd name="adj1" fmla="val 14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8" name="图片 7"/>
            <p:cNvPicPr>
              <a:picLocks noChangeAspect="1"/>
            </p:cNvPicPr>
            <p:nvPr userDrawn="1">
              <p:custDataLst>
                <p:tags r:id="rId4"/>
              </p:custDataLst>
            </p:nvPr>
          </p:nvPicPr>
          <p:blipFill>
            <a:blip r:embed="rId5"/>
            <a:stretch>
              <a:fillRect/>
            </a:stretch>
          </p:blipFill>
          <p:spPr>
            <a:xfrm>
              <a:off x="543" y="1087"/>
              <a:ext cx="2932430" cy="4913802"/>
            </a:xfrm>
            <a:prstGeom prst="rect">
              <a:avLst/>
            </a:prstGeom>
          </p:spPr>
        </p:pic>
        <p:pic>
          <p:nvPicPr>
            <p:cNvPr id="9" name="图片 8"/>
            <p:cNvPicPr>
              <a:picLocks noChangeAspect="1"/>
            </p:cNvPicPr>
            <p:nvPr userDrawn="1">
              <p:custDataLst>
                <p:tags r:id="rId6"/>
              </p:custDataLst>
            </p:nvPr>
          </p:nvPicPr>
          <p:blipFill>
            <a:blip r:embed="rId5"/>
            <a:stretch>
              <a:fillRect/>
            </a:stretch>
          </p:blipFill>
          <p:spPr>
            <a:xfrm rot="10800000">
              <a:off x="9259027" y="1944198"/>
              <a:ext cx="2932430" cy="4913802"/>
            </a:xfrm>
            <a:prstGeom prst="rect">
              <a:avLst/>
            </a:prstGeom>
          </p:spPr>
        </p:pic>
      </p:grpSp>
      <p:sp>
        <p:nvSpPr>
          <p:cNvPr id="2" name="标题 1"/>
          <p:cNvSpPr>
            <a:spLocks noGrp="1"/>
          </p:cNvSpPr>
          <p:nvPr>
            <p:ph type="title"/>
            <p:custDataLst>
              <p:tags r:id="rId7"/>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p>
            <a:endParaRPr lang="zh-CN" altLang="en-US"/>
          </a:p>
        </p:txBody>
      </p:sp>
      <p:sp>
        <p:nvSpPr>
          <p:cNvPr id="5" name="灯片编号占位符 4"/>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rot="10800000">
            <a:off x="10838180" y="4589780"/>
            <a:ext cx="1353185" cy="2268220"/>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a:lstStyle/>
          <a:p>
            <a:endParaRPr lang="zh-CN" altLang="en-US" dirty="0"/>
          </a:p>
        </p:txBody>
      </p:sp>
      <p:sp>
        <p:nvSpPr>
          <p:cNvPr id="7" name="灯片编号占位符 6"/>
          <p:cNvSpPr>
            <a:spLocks noGrp="1"/>
          </p:cNvSpPr>
          <p:nvPr>
            <p:ph type="sldNum" sz="quarter" idx="12"/>
            <p:custDataLst>
              <p:tags r:id="rId9"/>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stretch>
            <a:fillRect/>
          </a:stretch>
        </p:blipFill>
        <p:spPr>
          <a:xfrm rot="10800000">
            <a:off x="10838180" y="4589780"/>
            <a:ext cx="1353185" cy="2268220"/>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51.xml"/><Relationship Id="rId23" Type="http://schemas.openxmlformats.org/officeDocument/2006/relationships/tags" Target="../tags/tag150.xml"/><Relationship Id="rId22" Type="http://schemas.openxmlformats.org/officeDocument/2006/relationships/tags" Target="../tags/tag149.xml"/><Relationship Id="rId21" Type="http://schemas.openxmlformats.org/officeDocument/2006/relationships/tags" Target="../tags/tag148.xml"/><Relationship Id="rId20" Type="http://schemas.openxmlformats.org/officeDocument/2006/relationships/tags" Target="../tags/tag147.xml"/><Relationship Id="rId2" Type="http://schemas.openxmlformats.org/officeDocument/2006/relationships/slideLayout" Target="../slideLayouts/slideLayout2.xml"/><Relationship Id="rId19" Type="http://schemas.openxmlformats.org/officeDocument/2006/relationships/tags" Target="../tags/tag146.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1.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6.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8.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8.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1.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hemeOverride" Target="../theme/themeOverride2.xml"/><Relationship Id="rId2" Type="http://schemas.openxmlformats.org/officeDocument/2006/relationships/tags" Target="../tags/tag193.xml"/><Relationship Id="rId1" Type="http://schemas.openxmlformats.org/officeDocument/2006/relationships/tags" Target="../tags/tag19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custDataLst>
              <p:tags r:id="rId1"/>
            </p:custDataLst>
          </p:nvPr>
        </p:nvSpPr>
        <p:spPr>
          <a:xfrm>
            <a:off x="3042116" y="2304163"/>
            <a:ext cx="6472258" cy="899167"/>
          </a:xfrm>
        </p:spPr>
        <p:txBody>
          <a:bodyPr/>
          <a:lstStyle/>
          <a:p>
            <a:r>
              <a:rPr lang="zh-CN" altLang="en-US" dirty="0">
                <a:sym typeface="+mn-ea"/>
              </a:rPr>
              <a:t>论述类文本阅读</a:t>
            </a:r>
            <a:endParaRPr lang="zh-CN" altLang="en-US" dirty="0"/>
          </a:p>
        </p:txBody>
      </p:sp>
      <p:sp>
        <p:nvSpPr>
          <p:cNvPr id="6" name="副标题 5"/>
          <p:cNvSpPr>
            <a:spLocks noGrp="1"/>
          </p:cNvSpPr>
          <p:nvPr>
            <p:ph type="subTitle" idx="1"/>
            <p:custDataLst>
              <p:tags r:id="rId2"/>
            </p:custDataLst>
          </p:nvPr>
        </p:nvSpPr>
        <p:spPr/>
        <p:txBody>
          <a:bodyPr/>
          <a:lstStyle/>
          <a:p>
            <a:r>
              <a:rPr lang="zh-CN" altLang="en-US" sz="4400" dirty="0">
                <a:solidFill>
                  <a:srgbClr val="FF0000"/>
                </a:solidFill>
                <a:sym typeface="+mn-ea"/>
              </a:rPr>
              <a:t>第四讲  真题精析</a:t>
            </a:r>
            <a:endParaRPr lang="zh-CN" altLang="en-US" sz="4400" dirty="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51485" y="115570"/>
            <a:ext cx="1623695" cy="441960"/>
          </a:xfrm>
        </p:spPr>
        <p:txBody>
          <a:bodyPr>
            <a:normAutofit fontScale="90000"/>
          </a:bodyPr>
          <a:p>
            <a:r>
              <a:rPr lang="zh-CN" altLang="en-US" sz="3110">
                <a:solidFill>
                  <a:srgbClr val="FF0000"/>
                </a:solidFill>
              </a:rPr>
              <a:t>【解析】</a:t>
            </a:r>
            <a:endParaRPr lang="zh-CN" altLang="en-US" sz="3110">
              <a:solidFill>
                <a:srgbClr val="FF0000"/>
              </a:solidFill>
            </a:endParaRPr>
          </a:p>
        </p:txBody>
      </p:sp>
      <p:sp>
        <p:nvSpPr>
          <p:cNvPr id="100" name="文本框 99"/>
          <p:cNvSpPr txBox="1"/>
          <p:nvPr/>
        </p:nvSpPr>
        <p:spPr>
          <a:xfrm>
            <a:off x="156210" y="737235"/>
            <a:ext cx="11698605" cy="4523105"/>
          </a:xfrm>
          <a:prstGeom prst="rect">
            <a:avLst/>
          </a:prstGeom>
          <a:noFill/>
          <a:ln w="9525">
            <a:noFill/>
          </a:ln>
        </p:spPr>
        <p:txBody>
          <a:bodyPr wrap="square">
            <a:spAutoFit/>
          </a:bodyPr>
          <a:p>
            <a:pPr indent="0"/>
            <a:r>
              <a:rPr lang="en-US" sz="3200" b="0">
                <a:solidFill>
                  <a:srgbClr val="FF0000"/>
                </a:solidFill>
                <a:latin typeface="Times New Roman" panose="02020603050405020304" charset="0"/>
                <a:ea typeface="宋体" panose="02010600030101010101" pitchFamily="2" charset="-122"/>
              </a:rPr>
              <a:t>3</a:t>
            </a:r>
            <a:r>
              <a:rPr lang="zh-CN" sz="3200" b="0">
                <a:solidFill>
                  <a:srgbClr val="FF0000"/>
                </a:solidFill>
                <a:latin typeface="Times New Roman" panose="02020603050405020304" charset="0"/>
                <a:ea typeface="宋体" panose="02010600030101010101" pitchFamily="2" charset="-122"/>
              </a:rPr>
              <a:t>．</a:t>
            </a:r>
            <a:r>
              <a:rPr lang="zh-CN" sz="3200" b="0">
                <a:solidFill>
                  <a:srgbClr val="FF0000"/>
                </a:solidFill>
                <a:ea typeface="宋体" panose="02010600030101010101" pitchFamily="2" charset="-122"/>
              </a:rPr>
              <a:t>本题考查学生筛选整合文中信息的能力。做此类题时，第一步，把握题干信息要点；第二步，逐个选项到点，概括分析，判断正误。</a:t>
            </a:r>
            <a:r>
              <a:rPr lang="en-US" sz="3200" b="0">
                <a:solidFill>
                  <a:srgbClr val="FF0000"/>
                </a:solidFill>
                <a:latin typeface="Times New Roman" panose="02020603050405020304" charset="0"/>
                <a:ea typeface="宋体" panose="02010600030101010101" pitchFamily="2" charset="-122"/>
              </a:rPr>
              <a:t>C</a:t>
            </a:r>
            <a:r>
              <a:rPr lang="zh-CN" sz="3200" b="0">
                <a:solidFill>
                  <a:srgbClr val="FF0000"/>
                </a:solidFill>
                <a:ea typeface="宋体" panose="02010600030101010101" pitchFamily="2" charset="-122"/>
              </a:rPr>
              <a:t>项，“能使得‘孝’在历史实践中一直是自觉自愿的”于文无据，原文第四段只说“以‘亲亲’为基点，扩大到‘仁民’，以及于‘爱物’……‘孝’不是凝固教条，而是基于‘仁学’的‘爱’不断释放的过程，只有在家庭实践和社会实践中，以‘仁学’为基础的‘孝’的意义才能真正显现出来”，而并没有提到“自觉自愿”。</a:t>
            </a:r>
            <a:endParaRPr lang="zh-CN" altLang="en-US" sz="3200"/>
          </a:p>
        </p:txBody>
      </p:sp>
      <p:sp>
        <p:nvSpPr>
          <p:cNvPr id="3" name="文本框 2"/>
          <p:cNvSpPr txBox="1"/>
          <p:nvPr/>
        </p:nvSpPr>
        <p:spPr>
          <a:xfrm>
            <a:off x="714375" y="5536565"/>
            <a:ext cx="5080000" cy="583565"/>
          </a:xfrm>
          <a:prstGeom prst="rect">
            <a:avLst/>
          </a:prstGeom>
          <a:noFill/>
          <a:ln w="9525">
            <a:noFill/>
          </a:ln>
        </p:spPr>
        <p:txBody>
          <a:bodyPr>
            <a:spAutoFit/>
          </a:bodyPr>
          <a:p>
            <a:pPr indent="0"/>
            <a:r>
              <a:rPr lang="zh-CN" sz="3200" b="0">
                <a:solidFill>
                  <a:srgbClr val="FF0000"/>
                </a:solidFill>
                <a:ea typeface="宋体" panose="02010600030101010101" pitchFamily="2" charset="-122"/>
              </a:rPr>
              <a:t>故选</a:t>
            </a:r>
            <a:r>
              <a:rPr lang="en-US" sz="3200" b="0">
                <a:solidFill>
                  <a:srgbClr val="FF0000"/>
                </a:solidFill>
                <a:latin typeface="Times New Roman" panose="02020603050405020304" charset="0"/>
                <a:ea typeface="宋体" panose="02010600030101010101" pitchFamily="2" charset="-122"/>
              </a:rPr>
              <a:t>C</a:t>
            </a:r>
            <a:r>
              <a:rPr lang="zh-CN" sz="3200" b="0">
                <a:solidFill>
                  <a:srgbClr val="FF0000"/>
                </a:solidFill>
                <a:ea typeface="宋体" panose="02010600030101010101" pitchFamily="2" charset="-122"/>
              </a:rPr>
              <a:t>。</a:t>
            </a:r>
            <a:endParaRPr lang="zh-CN" altLang="en-US" sz="3200"/>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78460" y="139700"/>
            <a:ext cx="10852150" cy="647700"/>
          </a:xfrm>
        </p:spPr>
        <p:txBody>
          <a:bodyPr>
            <a:normAutofit fontScale="90000"/>
          </a:bodyPr>
          <a:p>
            <a:r>
              <a:rPr lang="zh-CN" altLang="en-US" sz="4000">
                <a:solidFill>
                  <a:srgbClr val="FF0000"/>
                </a:solidFill>
              </a:rPr>
              <a:t>二、【2020年高考新课标Ⅱ卷】</a:t>
            </a:r>
            <a:endParaRPr lang="zh-CN" altLang="en-US" sz="4000">
              <a:solidFill>
                <a:srgbClr val="FF0000"/>
              </a:solidFill>
            </a:endParaRPr>
          </a:p>
        </p:txBody>
      </p:sp>
      <p:sp>
        <p:nvSpPr>
          <p:cNvPr id="100" name="文本框 99"/>
          <p:cNvSpPr txBox="1"/>
          <p:nvPr/>
        </p:nvSpPr>
        <p:spPr>
          <a:xfrm>
            <a:off x="283210" y="1409700"/>
            <a:ext cx="11625580" cy="4523105"/>
          </a:xfrm>
          <a:prstGeom prst="rect">
            <a:avLst/>
          </a:prstGeom>
          <a:noFill/>
          <a:ln w="9525">
            <a:noFill/>
          </a:ln>
        </p:spPr>
        <p:txBody>
          <a:bodyPr wrap="square">
            <a:spAutoFit/>
          </a:bodyPr>
          <a:p>
            <a:pPr indent="0"/>
            <a:r>
              <a:rPr lang="zh-CN" sz="3200" b="0">
                <a:solidFill>
                  <a:srgbClr val="FF0000"/>
                </a:solidFill>
                <a:latin typeface="Times New Roman" panose="02020603050405020304" charset="0"/>
                <a:ea typeface="宋体" panose="02010600030101010101" pitchFamily="2" charset="-122"/>
              </a:rPr>
              <a:t>二、【</a:t>
            </a:r>
            <a:r>
              <a:rPr lang="en-US" sz="3200" b="0">
                <a:solidFill>
                  <a:srgbClr val="FF0000"/>
                </a:solidFill>
                <a:latin typeface="Times New Roman" panose="02020603050405020304" charset="0"/>
                <a:ea typeface="宋体" panose="02010600030101010101" pitchFamily="2" charset="-122"/>
                <a:cs typeface="Times New Roman" panose="02020603050405020304" charset="0"/>
              </a:rPr>
              <a:t>2020</a:t>
            </a:r>
            <a:r>
              <a:rPr lang="zh-CN" sz="3200" b="0">
                <a:solidFill>
                  <a:srgbClr val="FF0000"/>
                </a:solidFill>
                <a:latin typeface="Times New Roman" panose="02020603050405020304" charset="0"/>
                <a:ea typeface="宋体" panose="02010600030101010101" pitchFamily="2" charset="-122"/>
              </a:rPr>
              <a:t>年</a:t>
            </a:r>
            <a:r>
              <a:rPr lang="zh-CN" sz="3200" b="0">
                <a:solidFill>
                  <a:srgbClr val="FF0000"/>
                </a:solidFill>
                <a:ea typeface="宋体" panose="02010600030101010101" pitchFamily="2" charset="-122"/>
              </a:rPr>
              <a:t>高考新课标</a:t>
            </a:r>
            <a:r>
              <a:rPr lang="zh-CN" sz="3200" b="0">
                <a:solidFill>
                  <a:srgbClr val="FF0000"/>
                </a:solidFill>
                <a:latin typeface="Times New Roman" panose="02020603050405020304" charset="0"/>
                <a:ea typeface="宋体" panose="02010600030101010101" pitchFamily="2" charset="-122"/>
                <a:cs typeface="Times New Roman" panose="02020603050405020304" charset="0"/>
              </a:rPr>
              <a:t>Ⅱ卷】</a:t>
            </a:r>
            <a:r>
              <a:rPr lang="zh-CN" sz="3200" b="0">
                <a:ea typeface="宋体" panose="02010600030101010101" pitchFamily="2" charset="-122"/>
              </a:rPr>
              <a:t>阅读下面的文字，完成</a:t>
            </a:r>
            <a:r>
              <a:rPr lang="en-US" sz="3200" b="0">
                <a:latin typeface="Times New Roman" panose="02020603050405020304" charset="0"/>
                <a:ea typeface="宋体" panose="02010600030101010101" pitchFamily="2" charset="-122"/>
              </a:rPr>
              <a:t>1~3</a:t>
            </a:r>
            <a:r>
              <a:rPr lang="zh-CN" sz="3200" b="0">
                <a:ea typeface="宋体" panose="02010600030101010101" pitchFamily="2" charset="-122"/>
              </a:rPr>
              <a:t>题。把实物当作原物的倾向，在美术史领域根深蒂固。事实上，实物并不等于原物，我们需要对美术史中“原物”的概念进行反思，对美术馆藏品的直觉上的完整性提出质疑。这种反思和质疑并不是要否定这些藏品。恰恰相反，它们可以在更大程度上发挥藏品作为历史材料的潜在意义。一旦美术史家取消“实物”和“原物”之间的等号，他们就必须认真考虑和重构二者间的历史关系。这会引导他们发现很多以前不曾想到的问题，其核心就是美术的“历史物质性”。</a:t>
            </a:r>
            <a:endParaRPr lang="zh-CN" altLang="en-US" sz="320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3510" y="167005"/>
            <a:ext cx="11831955" cy="6123940"/>
          </a:xfrm>
          <a:prstGeom prst="rect">
            <a:avLst/>
          </a:prstGeom>
          <a:noFill/>
          <a:ln w="9525">
            <a:noFill/>
          </a:ln>
        </p:spPr>
        <p:txBody>
          <a:bodyPr wrap="square">
            <a:spAutoFit/>
          </a:bodyPr>
          <a:p>
            <a:pPr indent="266700"/>
            <a:r>
              <a:rPr lang="en-US" altLang="zh-CN" sz="2800" b="0">
                <a:ea typeface="宋体" panose="02010600030101010101" pitchFamily="2" charset="-122"/>
              </a:rPr>
              <a:t>     </a:t>
            </a:r>
            <a:r>
              <a:rPr lang="zh-CN" sz="2800" b="0">
                <a:ea typeface="宋体" panose="02010600030101010101" pitchFamily="2" charset="-122"/>
              </a:rPr>
              <a:t>有研究者追溯郭熙《早春图》的渊源，提出这幅卷轴画原来是北宋宫殿一套建筑画中的一幅。邓椿《画继》记载，他祖上被赐予一个宅子，他父亲被任命为提举官时，朝廷派遣一个中官监修这所宅第。一天，邓椿的父亲看到裱工用“旧绢山水”擦拭桌子，他拿过来一看，发现竟是郭熙的作品。那位中官说：“昔神宗好熙笔，一殿专背（即‘裱’）熙作，上（徽宗）继位后，易以古画，退入库中者不止此尔。”邓父请求徽宗赏赐这些“退画”。徽宗答应了，并派人把废弃的郭熙壁障整车拉到邓宅。这个记载透露了宋神宗时期皇宫中“一殿专背熙作”的状态，这应该是郭熙创作《早春图》这类大幅山水时的状态。因此，任何讨论这幅画的构图、功能以及观看方式的文章都必须首先重构这种原始状态。这也就是说，目前人们在台北“故宫博物院”看到的《早春图》只是这幅画的“实物”而非“原物”。也许有人会说：如果研究者的关注点是郭熙的笔墨技法的话，这种研究则似不需要。但是笔墨离不开观看，而观看必然和绘画的形式和空间有关。</a:t>
            </a:r>
            <a:endParaRPr lang="zh-CN" altLang="en-US" sz="280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5575" y="163830"/>
            <a:ext cx="11867515" cy="6000750"/>
          </a:xfrm>
          <a:prstGeom prst="rect">
            <a:avLst/>
          </a:prstGeom>
          <a:noFill/>
          <a:ln w="9525">
            <a:noFill/>
          </a:ln>
        </p:spPr>
        <p:txBody>
          <a:bodyPr wrap="square">
            <a:spAutoFit/>
          </a:bodyPr>
          <a:p>
            <a:pPr indent="266700"/>
            <a:r>
              <a:rPr lang="en-US" altLang="zh-CN" sz="2400" b="0">
                <a:ea typeface="宋体" panose="02010600030101010101" pitchFamily="2" charset="-122"/>
              </a:rPr>
              <a:t>    </a:t>
            </a:r>
            <a:r>
              <a:rPr lang="zh-CN" sz="2400" b="0">
                <a:ea typeface="宋体" panose="02010600030101010101" pitchFamily="2" charset="-122"/>
              </a:rPr>
              <a:t>邓椿的记载还引导我们思考另外一个问题，即郭熙绘画的“历史物质性”甚至在徽宗时期就已经发生了重要变化：从形式上说，这些画作从建筑绘画转变为卷轴画；从空间上说，它们从皇宫内的殿堂进入了私人宅第。从功能说，它们从宣扬皇权的政治性作品转化为私家收藏中的纯粹山水画；从观赏方式上说，它们从要求“远观”的宏大构图转变为鼓励“近视”的独幅作品。        需要强调的是，这种“历史物质性”的转换并非是少数作品的特例。一幅卷轴画可能在它的流传和收藏过程中并没有发生形态上的重大变化，但是各代的藏家在上面盖上图章、写下题跋，尤其是乾隆等帝王把这类操作全面系统化之后，即使是形状未改但也是面貌已非。       那些表面上并没有被改换面貌的艺术品，因为环境、组合和观看方式的变化，也会成为再造的历史实体。一面原来悬挂在墓室天顶上代表光明的铜镜被移到了美术馆的陈列柜里，和几十面其他同类器物一起展示，以呈现铜镜的发展史。一幅“手卷”变成了一幅“长卷”，因为观众再不能真正用手触摸它，一段一段地欣赏移动的场景……所有这些转化都可以成为美术史研究的课题，这些研究所探求的不再是一件作品的原始动机和创作，而是它的流传、收藏和陈列——它的持续的和变化中的生命。（摘编自巫鸿《实物的回归：美术的“历史物质性”》）</a:t>
            </a:r>
            <a:endParaRPr lang="zh-CN" altLang="en-US" sz="240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10845" y="344170"/>
            <a:ext cx="11479530" cy="5631180"/>
          </a:xfrm>
          <a:prstGeom prst="rect">
            <a:avLst/>
          </a:prstGeom>
          <a:noFill/>
          <a:ln w="9525">
            <a:noFill/>
          </a:ln>
        </p:spPr>
        <p:txBody>
          <a:bodyPr wrap="square">
            <a:spAutoFit/>
          </a:bodyPr>
          <a:p>
            <a:pPr indent="0"/>
            <a:r>
              <a:rPr lang="en-US" sz="3600" b="0">
                <a:latin typeface="Times New Roman" panose="02020603050405020304" charset="0"/>
                <a:ea typeface="宋体" panose="02010600030101010101" pitchFamily="2" charset="-122"/>
              </a:rPr>
              <a:t>1</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下列关于原文内容的理解和分析，正确的一项是（</a:t>
            </a:r>
            <a:r>
              <a:rPr lang="en-US" sz="3600" b="0">
                <a:latin typeface="宋体" panose="02010600030101010101" pitchFamily="2" charset="-122"/>
                <a:ea typeface="宋体" panose="02010600030101010101" pitchFamily="2" charset="-122"/>
              </a:rPr>
              <a:t>   </a:t>
            </a:r>
            <a:r>
              <a:rPr lang="zh-CN" sz="3600" b="0">
                <a:ea typeface="宋体" panose="02010600030101010101" pitchFamily="2" charset="-122"/>
              </a:rPr>
              <a:t>）</a:t>
            </a:r>
            <a:r>
              <a:rPr lang="en-US" sz="3600" b="0">
                <a:latin typeface="Times New Roman" panose="02020603050405020304" charset="0"/>
                <a:ea typeface="宋体" panose="02010600030101010101" pitchFamily="2" charset="-122"/>
              </a:rPr>
              <a:t>A</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美术馆所收藏、陈列的部分艺术品的真实性值得怀疑，因为实物并不等同于原物。</a:t>
            </a:r>
            <a:r>
              <a:rPr lang="en-US" sz="3600" b="0">
                <a:latin typeface="Times New Roman" panose="02020603050405020304" charset="0"/>
                <a:ea typeface="宋体" panose="02010600030101010101" pitchFamily="2" charset="-122"/>
              </a:rPr>
              <a:t>B</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宋徽宗的美术趣味与神宗不同，这都是郭熙为宫廷创作的画流出皇宫的原因之一。</a:t>
            </a:r>
            <a:r>
              <a:rPr lang="en-US" sz="3600" b="0">
                <a:latin typeface="Times New Roman" panose="02020603050405020304" charset="0"/>
                <a:ea typeface="宋体" panose="02010600030101010101" pitchFamily="2" charset="-122"/>
              </a:rPr>
              <a:t>C</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历代藏家和帝王在古画上盖章、题跋，导致这些画作的原初状态已不可考。</a:t>
            </a:r>
            <a:r>
              <a:rPr lang="en-US" sz="3600" b="0">
                <a:latin typeface="Times New Roman" panose="02020603050405020304" charset="0"/>
                <a:ea typeface="宋体" panose="02010600030101010101" pitchFamily="2" charset="-122"/>
              </a:rPr>
              <a:t>D</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艺术品在流传中经历的各种转化和变化，使得它们获得了更有价值的生命。</a:t>
            </a:r>
            <a:endParaRPr lang="zh-CN" altLang="en-US" sz="3600"/>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27312" y="115570"/>
            <a:ext cx="10852237" cy="441964"/>
          </a:xfrm>
        </p:spPr>
        <p:txBody>
          <a:bodyPr>
            <a:normAutofit fontScale="90000"/>
          </a:bodyPr>
          <a:p>
            <a:r>
              <a:rPr lang="zh-CN" altLang="en-US" sz="3110">
                <a:solidFill>
                  <a:srgbClr val="FF0000"/>
                </a:solidFill>
              </a:rPr>
              <a:t>【解析】</a:t>
            </a:r>
            <a:endParaRPr lang="zh-CN" altLang="en-US" sz="3110">
              <a:solidFill>
                <a:srgbClr val="FF0000"/>
              </a:solidFill>
            </a:endParaRPr>
          </a:p>
        </p:txBody>
      </p:sp>
      <p:sp>
        <p:nvSpPr>
          <p:cNvPr id="100" name="文本框 99"/>
          <p:cNvSpPr txBox="1"/>
          <p:nvPr/>
        </p:nvSpPr>
        <p:spPr>
          <a:xfrm>
            <a:off x="155575" y="673735"/>
            <a:ext cx="11904980" cy="5262245"/>
          </a:xfrm>
          <a:prstGeom prst="rect">
            <a:avLst/>
          </a:prstGeom>
          <a:noFill/>
          <a:ln w="9525">
            <a:noFill/>
          </a:ln>
        </p:spPr>
        <p:txBody>
          <a:bodyPr wrap="square">
            <a:spAutoFit/>
          </a:bodyPr>
          <a:p>
            <a:pPr indent="0"/>
            <a:r>
              <a:rPr lang="en-US" sz="2400" b="0">
                <a:solidFill>
                  <a:srgbClr val="FF0000"/>
                </a:solidFill>
                <a:latin typeface="Times New Roman" panose="02020603050405020304" charset="0"/>
                <a:ea typeface="宋体" panose="02010600030101010101" pitchFamily="2" charset="-122"/>
              </a:rPr>
              <a:t>1</a:t>
            </a:r>
            <a:r>
              <a:rPr lang="zh-CN" sz="2400" b="0">
                <a:solidFill>
                  <a:srgbClr val="FF0000"/>
                </a:solidFill>
                <a:latin typeface="Times New Roman" panose="02020603050405020304" charset="0"/>
                <a:ea typeface="宋体" panose="02010600030101010101" pitchFamily="2" charset="-122"/>
              </a:rPr>
              <a:t>．</a:t>
            </a:r>
            <a:r>
              <a:rPr lang="zh-CN" sz="2400" b="0">
                <a:solidFill>
                  <a:srgbClr val="FF0000"/>
                </a:solidFill>
                <a:ea typeface="宋体" panose="02010600030101010101" pitchFamily="2" charset="-122"/>
              </a:rPr>
              <a:t>本题主要考查理解和分析文中重要信息的能力。答题时注意仔细阅读文章，找准有效答题区间，然后认真对比阅读，寻找细微的差别。</a:t>
            </a:r>
            <a:r>
              <a:rPr lang="en-US" sz="2400" b="0">
                <a:solidFill>
                  <a:srgbClr val="FF0000"/>
                </a:solidFill>
                <a:latin typeface="Times New Roman" panose="02020603050405020304" charset="0"/>
                <a:ea typeface="宋体" panose="02010600030101010101" pitchFamily="2" charset="-122"/>
              </a:rPr>
              <a:t>A</a:t>
            </a:r>
            <a:r>
              <a:rPr lang="zh-CN" sz="2400" b="0">
                <a:solidFill>
                  <a:srgbClr val="FF0000"/>
                </a:solidFill>
                <a:ea typeface="宋体" panose="02010600030101010101" pitchFamily="2" charset="-122"/>
              </a:rPr>
              <a:t>项，“真实性值得怀疑，因为实物并不等同于原物”错误，所谓“原物”根据第二段“宋神宗时期皇宫中‘一殿专背熙作’的状态，这应该是郭熙创作《早春图》这类大幅山水时的状态。因此，任何讨论这幅画的构图、功能以及观看方式的文章都必须首先重构这种原始状态……”可见，是指画家在创作画作时的原始状态，而非艺术品有“真实”与“虚假”的区别；</a:t>
            </a:r>
            <a:r>
              <a:rPr lang="en-US" sz="2400" b="0">
                <a:solidFill>
                  <a:srgbClr val="FF0000"/>
                </a:solidFill>
                <a:latin typeface="Times New Roman" panose="02020603050405020304" charset="0"/>
                <a:ea typeface="宋体" panose="02010600030101010101" pitchFamily="2" charset="-122"/>
              </a:rPr>
              <a:t>C</a:t>
            </a:r>
            <a:r>
              <a:rPr lang="zh-CN" sz="2400" b="0">
                <a:solidFill>
                  <a:srgbClr val="FF0000"/>
                </a:solidFill>
                <a:ea typeface="宋体" panose="02010600030101010101" pitchFamily="2" charset="-122"/>
              </a:rPr>
              <a:t>项，“导致这些画作的原初状态已不可考”于文无据，原文第四段只说“各代的藏家在上面盖上图章、写下题跋，尤其是乾隆等帝王……即使形态未改但也是面貌已非”，但并没有提到其原初状态“不可考”；</a:t>
            </a:r>
            <a:r>
              <a:rPr lang="en-US" sz="2400" b="0">
                <a:solidFill>
                  <a:srgbClr val="FF0000"/>
                </a:solidFill>
                <a:latin typeface="Times New Roman" panose="02020603050405020304" charset="0"/>
                <a:ea typeface="宋体" panose="02010600030101010101" pitchFamily="2" charset="-122"/>
              </a:rPr>
              <a:t>D</a:t>
            </a:r>
            <a:r>
              <a:rPr lang="zh-CN" sz="2400" b="0">
                <a:solidFill>
                  <a:srgbClr val="FF0000"/>
                </a:solidFill>
                <a:ea typeface="宋体" panose="02010600030101010101" pitchFamily="2" charset="-122"/>
              </a:rPr>
              <a:t>项，“使得它们获得了更有价值的生命”于文无据，文章最后一段只说“所有这些转化都可以成为美术史研究的课题，这些研究所探求的不再是一件作品的原始动机和创作，而是它的流传、收藏和陈列——它的持续的和变化中的生命”，但并未提及这种生命比原初状态“更有价值”，而应该是另一种不同的价值。</a:t>
            </a:r>
            <a:endParaRPr lang="zh-CN" altLang="en-US" sz="2400"/>
          </a:p>
        </p:txBody>
      </p:sp>
      <p:sp>
        <p:nvSpPr>
          <p:cNvPr id="3" name="文本框 2"/>
          <p:cNvSpPr txBox="1"/>
          <p:nvPr/>
        </p:nvSpPr>
        <p:spPr>
          <a:xfrm>
            <a:off x="896620" y="6071870"/>
            <a:ext cx="5080000" cy="645160"/>
          </a:xfrm>
          <a:prstGeom prst="rect">
            <a:avLst/>
          </a:prstGeom>
          <a:noFill/>
          <a:ln w="9525">
            <a:noFill/>
          </a:ln>
        </p:spPr>
        <p:txBody>
          <a:bodyPr>
            <a:spAutoFit/>
          </a:bodyPr>
          <a:p>
            <a:pPr indent="0"/>
            <a:r>
              <a:rPr lang="zh-CN" sz="3600" b="0">
                <a:solidFill>
                  <a:srgbClr val="FF0000"/>
                </a:solidFill>
                <a:ea typeface="宋体" panose="02010600030101010101" pitchFamily="2" charset="-122"/>
              </a:rPr>
              <a:t>故选</a:t>
            </a:r>
            <a:r>
              <a:rPr lang="en-US" sz="3600" b="0">
                <a:solidFill>
                  <a:srgbClr val="FF0000"/>
                </a:solidFill>
                <a:latin typeface="Times New Roman" panose="02020603050405020304" charset="0"/>
                <a:ea typeface="宋体" panose="02010600030101010101" pitchFamily="2" charset="-122"/>
              </a:rPr>
              <a:t>B</a:t>
            </a:r>
            <a:endParaRPr lang="zh-CN" altLang="en-US" sz="3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8600" y="179070"/>
            <a:ext cx="11819890" cy="6739255"/>
          </a:xfrm>
          <a:prstGeom prst="rect">
            <a:avLst/>
          </a:prstGeom>
          <a:noFill/>
          <a:ln w="9525">
            <a:noFill/>
          </a:ln>
        </p:spPr>
        <p:txBody>
          <a:bodyPr wrap="square">
            <a:spAutoFit/>
          </a:bodyPr>
          <a:p>
            <a:pPr indent="0"/>
            <a:r>
              <a:rPr lang="en-US" sz="3600" b="0">
                <a:latin typeface="Times New Roman" panose="02020603050405020304" charset="0"/>
                <a:ea typeface="宋体" panose="02010600030101010101" pitchFamily="2" charset="-122"/>
              </a:rPr>
              <a:t>2</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下列关于原文论证的相关分析，不正确的一项是（</a:t>
            </a:r>
            <a:r>
              <a:rPr lang="en-US" sz="3600" b="0">
                <a:latin typeface="宋体" panose="02010600030101010101" pitchFamily="2" charset="-122"/>
                <a:ea typeface="宋体" panose="02010600030101010101" pitchFamily="2" charset="-122"/>
              </a:rPr>
              <a:t>   </a:t>
            </a:r>
            <a:r>
              <a:rPr lang="zh-CN" sz="3600" b="0">
                <a:ea typeface="宋体" panose="02010600030101010101" pitchFamily="2" charset="-122"/>
              </a:rPr>
              <a:t>）</a:t>
            </a:r>
            <a:r>
              <a:rPr lang="en-US" sz="3600" b="0">
                <a:latin typeface="Times New Roman" panose="02020603050405020304" charset="0"/>
                <a:ea typeface="宋体" panose="02010600030101010101" pitchFamily="2" charset="-122"/>
              </a:rPr>
              <a:t>A</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文章明确反对美术史领域中将实物当作原物的倾向，并提供了新的理解和欣赏美术馆藏品的思路，富有启发意义。</a:t>
            </a:r>
            <a:r>
              <a:rPr lang="en-US" sz="3600" b="0">
                <a:latin typeface="Times New Roman" panose="02020603050405020304" charset="0"/>
                <a:ea typeface="宋体" panose="02010600030101010101" pitchFamily="2" charset="-122"/>
              </a:rPr>
              <a:t>B</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文章从多个角度探讨了艺术品在历史流传中可能发生的形式、形态、功能、环境、组合和观看方式等方面的变化。</a:t>
            </a:r>
            <a:r>
              <a:rPr lang="en-US" sz="3600" b="0">
                <a:latin typeface="Times New Roman" panose="02020603050405020304" charset="0"/>
                <a:ea typeface="宋体" panose="02010600030101010101" pitchFamily="2" charset="-122"/>
              </a:rPr>
              <a:t>C</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文章第二、三两段对《画继》所记掌故的讨论，是为了证明藏于台北“故宫博物院”的《早春图》并非“原物”。</a:t>
            </a:r>
            <a:r>
              <a:rPr lang="en-US" sz="3600" b="0">
                <a:latin typeface="Times New Roman" panose="02020603050405020304" charset="0"/>
                <a:ea typeface="宋体" panose="02010600030101010101" pitchFamily="2" charset="-122"/>
              </a:rPr>
              <a:t>D</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文章末尾一段举例阐明，一些外表没有发生变化的艺术品所经历的转化，也可以成为美术史研究关注的课题。</a:t>
            </a:r>
            <a:endParaRPr lang="zh-CN" altLang="en-US" sz="360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57860" y="151765"/>
            <a:ext cx="1708150" cy="441960"/>
          </a:xfrm>
        </p:spPr>
        <p:txBody>
          <a:bodyPr>
            <a:normAutofit fontScale="90000"/>
          </a:bodyPr>
          <a:p>
            <a:r>
              <a:rPr lang="zh-CN" altLang="en-US" sz="3110">
                <a:solidFill>
                  <a:srgbClr val="FF0000"/>
                </a:solidFill>
              </a:rPr>
              <a:t>【解析】</a:t>
            </a:r>
            <a:endParaRPr lang="zh-CN" altLang="en-US" sz="3110">
              <a:solidFill>
                <a:srgbClr val="FF0000"/>
              </a:solidFill>
            </a:endParaRPr>
          </a:p>
        </p:txBody>
      </p:sp>
      <p:sp>
        <p:nvSpPr>
          <p:cNvPr id="100" name="文本框 99"/>
          <p:cNvSpPr txBox="1"/>
          <p:nvPr/>
        </p:nvSpPr>
        <p:spPr>
          <a:xfrm>
            <a:off x="131445" y="693420"/>
            <a:ext cx="11915775" cy="4831080"/>
          </a:xfrm>
          <a:prstGeom prst="rect">
            <a:avLst/>
          </a:prstGeom>
          <a:noFill/>
          <a:ln w="9525">
            <a:noFill/>
          </a:ln>
        </p:spPr>
        <p:txBody>
          <a:bodyPr wrap="square">
            <a:spAutoFit/>
          </a:bodyPr>
          <a:p>
            <a:pPr indent="0"/>
            <a:r>
              <a:rPr lang="en-US" sz="2800" b="0">
                <a:solidFill>
                  <a:srgbClr val="FF0000"/>
                </a:solidFill>
                <a:latin typeface="Times New Roman" panose="02020603050405020304" charset="0"/>
                <a:ea typeface="宋体" panose="02010600030101010101" pitchFamily="2" charset="-122"/>
              </a:rPr>
              <a:t>2</a:t>
            </a:r>
            <a:r>
              <a:rPr lang="zh-CN"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本题考查学生分析文章结构，把握文章思路的能力。解答此类题目，应先梳理文章的内容，圈出每段的中心句，把握文章的观点、论据，注意分析文章的思路，中心论点和分论点的关系，论点和论据之间的关系，论证方法的类型，重点考核为论点是否正确，论据证明的是什么观点和论证的方法。</a:t>
            </a:r>
            <a:r>
              <a:rPr lang="en-US" sz="2800" b="0">
                <a:solidFill>
                  <a:srgbClr val="FF0000"/>
                </a:solidFill>
                <a:latin typeface="Times New Roman" panose="02020603050405020304" charset="0"/>
                <a:ea typeface="宋体" panose="02010600030101010101" pitchFamily="2" charset="-122"/>
              </a:rPr>
              <a:t>C</a:t>
            </a:r>
            <a:r>
              <a:rPr lang="zh-CN" sz="2800" b="0">
                <a:solidFill>
                  <a:srgbClr val="FF0000"/>
                </a:solidFill>
                <a:ea typeface="宋体" panose="02010600030101010101" pitchFamily="2" charset="-122"/>
              </a:rPr>
              <a:t>项，“是为了证明现藏于台北‘故宫博物院’的《早春图》并非‘原物’”错误，应该是为了证明“实物”不能等同于“原物”，根据第二段“任何讨论这幅画的构图、功能以及观看方式的文章都必须首先重构这种原始状态……笔墨离不开观看，而观看必然和绘画的形式和空间有关”可见，“原物”要探究其原始绘画形式、空间，而故宫博物馆的《早春图》已经不再具备这些，以实例来证明“实物”并非“原物”。</a:t>
            </a:r>
            <a:endParaRPr lang="zh-CN" altLang="en-US" sz="2800"/>
          </a:p>
        </p:txBody>
      </p:sp>
      <p:sp>
        <p:nvSpPr>
          <p:cNvPr id="3" name="文本框 2"/>
          <p:cNvSpPr txBox="1"/>
          <p:nvPr/>
        </p:nvSpPr>
        <p:spPr>
          <a:xfrm>
            <a:off x="969645" y="5645785"/>
            <a:ext cx="5080000" cy="645160"/>
          </a:xfrm>
          <a:prstGeom prst="rect">
            <a:avLst/>
          </a:prstGeom>
          <a:noFill/>
          <a:ln w="9525">
            <a:noFill/>
          </a:ln>
        </p:spPr>
        <p:txBody>
          <a:bodyPr>
            <a:spAutoFit/>
          </a:bodyPr>
          <a:p>
            <a:pPr indent="0"/>
            <a:r>
              <a:rPr lang="zh-CN" sz="3600" b="0">
                <a:solidFill>
                  <a:srgbClr val="FF0000"/>
                </a:solidFill>
                <a:ea typeface="宋体" panose="02010600030101010101" pitchFamily="2" charset="-122"/>
              </a:rPr>
              <a:t>故选</a:t>
            </a:r>
            <a:r>
              <a:rPr lang="en-US" sz="3600" b="0">
                <a:solidFill>
                  <a:srgbClr val="FF0000"/>
                </a:solidFill>
                <a:latin typeface="Times New Roman" panose="02020603050405020304" charset="0"/>
                <a:ea typeface="宋体" panose="02010600030101010101" pitchFamily="2" charset="-122"/>
              </a:rPr>
              <a:t>C</a:t>
            </a:r>
            <a:endParaRPr lang="zh-CN" altLang="en-US" sz="3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2405" y="179070"/>
            <a:ext cx="11770360" cy="6739255"/>
          </a:xfrm>
          <a:prstGeom prst="rect">
            <a:avLst/>
          </a:prstGeom>
          <a:noFill/>
          <a:ln w="9525">
            <a:noFill/>
          </a:ln>
        </p:spPr>
        <p:txBody>
          <a:bodyPr wrap="square">
            <a:spAutoFit/>
          </a:bodyPr>
          <a:p>
            <a:pPr indent="0"/>
            <a:r>
              <a:rPr lang="en-US" sz="3600" b="0">
                <a:latin typeface="Times New Roman" panose="02020603050405020304" charset="0"/>
                <a:ea typeface="宋体" panose="02010600030101010101" pitchFamily="2" charset="-122"/>
              </a:rPr>
              <a:t>3</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根据原文内容，下列说法不正确的一项是（</a:t>
            </a:r>
            <a:r>
              <a:rPr lang="en-US" sz="3600" b="0">
                <a:latin typeface="宋体" panose="02010600030101010101" pitchFamily="2" charset="-122"/>
                <a:ea typeface="宋体" panose="02010600030101010101" pitchFamily="2" charset="-122"/>
              </a:rPr>
              <a:t>   </a:t>
            </a:r>
            <a:r>
              <a:rPr lang="zh-CN" sz="3600" b="0">
                <a:ea typeface="宋体" panose="02010600030101010101" pitchFamily="2" charset="-122"/>
              </a:rPr>
              <a:t>）</a:t>
            </a:r>
            <a:r>
              <a:rPr lang="en-US" sz="3600" b="0">
                <a:latin typeface="Times New Roman" panose="02020603050405020304" charset="0"/>
                <a:ea typeface="宋体" panose="02010600030101010101" pitchFamily="2" charset="-122"/>
              </a:rPr>
              <a:t>A</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一件艺术品的历史形态并不好自动地显现于它的现存状态，而是需要通过深入的历史研究来加以重构。</a:t>
            </a:r>
            <a:r>
              <a:rPr lang="en-US" sz="3600" b="0">
                <a:latin typeface="Times New Roman" panose="02020603050405020304" charset="0"/>
                <a:ea typeface="宋体" panose="02010600030101010101" pitchFamily="2" charset="-122"/>
              </a:rPr>
              <a:t>B</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郭熙的《早春图》很可能是北宋宫廷建筑画中的一幅，观看它时，只留意细部的笔墨技法，未必符合其最初的创作状态。</a:t>
            </a:r>
            <a:r>
              <a:rPr lang="en-US" sz="3600" b="0">
                <a:latin typeface="Times New Roman" panose="02020603050405020304" charset="0"/>
                <a:ea typeface="宋体" panose="02010600030101010101" pitchFamily="2" charset="-122"/>
              </a:rPr>
              <a:t>C</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从寺庙、墓葬中发现的壁画、石刻等，在它们从原址移出转入美术馆陈列后，将不可避免地被赋予新的属性和意义。</a:t>
            </a:r>
            <a:r>
              <a:rPr lang="en-US" sz="3600" b="0">
                <a:latin typeface="Times New Roman" panose="02020603050405020304" charset="0"/>
                <a:ea typeface="宋体" panose="02010600030101010101" pitchFamily="2" charset="-122"/>
              </a:rPr>
              <a:t>D</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考虑到艺术品普遍经历了“历史物质性”的转换，美术馆应当改变布展方式，还原它们本来的环境、组合和观看方式。</a:t>
            </a:r>
            <a:endParaRPr lang="zh-CN" altLang="en-US" sz="3600"/>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48640" y="200025"/>
            <a:ext cx="1732915" cy="441960"/>
          </a:xfrm>
        </p:spPr>
        <p:txBody>
          <a:bodyPr>
            <a:normAutofit fontScale="90000"/>
          </a:bodyPr>
          <a:p>
            <a:r>
              <a:rPr lang="zh-CN" altLang="en-US" sz="3110">
                <a:solidFill>
                  <a:srgbClr val="FF0000"/>
                </a:solidFill>
              </a:rPr>
              <a:t>【解析】</a:t>
            </a:r>
            <a:endParaRPr lang="zh-CN" altLang="en-US" sz="3110">
              <a:solidFill>
                <a:srgbClr val="FF0000"/>
              </a:solidFill>
            </a:endParaRPr>
          </a:p>
        </p:txBody>
      </p:sp>
      <p:sp>
        <p:nvSpPr>
          <p:cNvPr id="100" name="文本框 99"/>
          <p:cNvSpPr txBox="1"/>
          <p:nvPr/>
        </p:nvSpPr>
        <p:spPr>
          <a:xfrm>
            <a:off x="204470" y="749300"/>
            <a:ext cx="11770360" cy="4523105"/>
          </a:xfrm>
          <a:prstGeom prst="rect">
            <a:avLst/>
          </a:prstGeom>
          <a:noFill/>
          <a:ln w="9525">
            <a:noFill/>
          </a:ln>
        </p:spPr>
        <p:txBody>
          <a:bodyPr wrap="square">
            <a:spAutoFit/>
          </a:bodyPr>
          <a:p>
            <a:pPr indent="0"/>
            <a:r>
              <a:rPr lang="en-US" sz="3200" b="0">
                <a:solidFill>
                  <a:srgbClr val="FF0000"/>
                </a:solidFill>
                <a:latin typeface="Times New Roman" panose="02020603050405020304" charset="0"/>
                <a:ea typeface="宋体" panose="02010600030101010101" pitchFamily="2" charset="-122"/>
              </a:rPr>
              <a:t>3</a:t>
            </a:r>
            <a:r>
              <a:rPr lang="zh-CN" sz="3200" b="0">
                <a:solidFill>
                  <a:srgbClr val="FF0000"/>
                </a:solidFill>
                <a:latin typeface="Times New Roman" panose="02020603050405020304" charset="0"/>
                <a:ea typeface="宋体" panose="02010600030101010101" pitchFamily="2" charset="-122"/>
              </a:rPr>
              <a:t>．</a:t>
            </a:r>
            <a:r>
              <a:rPr lang="zh-CN" sz="3200" b="0">
                <a:solidFill>
                  <a:srgbClr val="FF0000"/>
                </a:solidFill>
                <a:ea typeface="宋体" panose="02010600030101010101" pitchFamily="2" charset="-122"/>
              </a:rPr>
              <a:t>本题考查学生筛选整合文中信息的能力。做此类题时，第一步，把握题干信息要点；第二步，逐个选项到点，概括分析，判断正误。</a:t>
            </a:r>
            <a:r>
              <a:rPr lang="en-US" sz="3200" b="0">
                <a:solidFill>
                  <a:srgbClr val="FF0000"/>
                </a:solidFill>
                <a:latin typeface="Times New Roman" panose="02020603050405020304" charset="0"/>
                <a:ea typeface="宋体" panose="02010600030101010101" pitchFamily="2" charset="-122"/>
              </a:rPr>
              <a:t>D</a:t>
            </a:r>
            <a:r>
              <a:rPr lang="zh-CN" sz="3200" b="0">
                <a:solidFill>
                  <a:srgbClr val="FF0000"/>
                </a:solidFill>
                <a:ea typeface="宋体" panose="02010600030101010101" pitchFamily="2" charset="-122"/>
              </a:rPr>
              <a:t>项，“美术馆应当改变布展方式，还原它们本来的环境、组合和观看方式”错误，根据最后一段“一面原来悬挂在墓室天顶上代表光明的铜镜被移到了美术馆的陈列柜里，和几十面其他同类器物一起展示，……所有这些转化都可以成为美术史研究的课题”可见，美术馆的布展方式也有其转化的意义，会成为“再造的历史实体”。</a:t>
            </a:r>
            <a:endParaRPr lang="zh-CN" altLang="en-US" sz="3200"/>
          </a:p>
        </p:txBody>
      </p:sp>
      <p:sp>
        <p:nvSpPr>
          <p:cNvPr id="3" name="文本框 2"/>
          <p:cNvSpPr txBox="1"/>
          <p:nvPr/>
        </p:nvSpPr>
        <p:spPr>
          <a:xfrm>
            <a:off x="1345565" y="5622290"/>
            <a:ext cx="5080000" cy="645160"/>
          </a:xfrm>
          <a:prstGeom prst="rect">
            <a:avLst/>
          </a:prstGeom>
          <a:noFill/>
          <a:ln w="9525">
            <a:noFill/>
          </a:ln>
        </p:spPr>
        <p:txBody>
          <a:bodyPr>
            <a:spAutoFit/>
          </a:bodyPr>
          <a:p>
            <a:pPr indent="0"/>
            <a:r>
              <a:rPr lang="zh-CN" sz="3600" b="0">
                <a:solidFill>
                  <a:srgbClr val="FF0000"/>
                </a:solidFill>
                <a:ea typeface="宋体" panose="02010600030101010101" pitchFamily="2" charset="-122"/>
              </a:rPr>
              <a:t>故选</a:t>
            </a:r>
            <a:r>
              <a:rPr lang="en-US" sz="3600" b="0">
                <a:solidFill>
                  <a:srgbClr val="FF0000"/>
                </a:solidFill>
                <a:latin typeface="Times New Roman" panose="02020603050405020304" charset="0"/>
                <a:ea typeface="宋体" panose="02010600030101010101" pitchFamily="2" charset="-122"/>
              </a:rPr>
              <a:t>D</a:t>
            </a:r>
            <a:endParaRPr lang="zh-CN" altLang="en-US" sz="3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84150" y="0"/>
            <a:ext cx="10852150" cy="672465"/>
          </a:xfrm>
        </p:spPr>
        <p:txBody>
          <a:bodyPr>
            <a:normAutofit/>
          </a:bodyPr>
          <a:p>
            <a:r>
              <a:rPr lang="zh-CN" altLang="en-US" sz="3555">
                <a:solidFill>
                  <a:srgbClr val="FF0000"/>
                </a:solidFill>
              </a:rPr>
              <a:t>一、【2020年高考新课标Ⅰ卷】</a:t>
            </a:r>
            <a:endParaRPr lang="zh-CN" altLang="en-US"/>
          </a:p>
        </p:txBody>
      </p:sp>
      <p:sp>
        <p:nvSpPr>
          <p:cNvPr id="100" name="文本框 99"/>
          <p:cNvSpPr txBox="1"/>
          <p:nvPr/>
        </p:nvSpPr>
        <p:spPr>
          <a:xfrm>
            <a:off x="184150" y="672465"/>
            <a:ext cx="11891645" cy="6123940"/>
          </a:xfrm>
          <a:prstGeom prst="rect">
            <a:avLst/>
          </a:prstGeom>
          <a:noFill/>
          <a:ln w="9525">
            <a:noFill/>
          </a:ln>
        </p:spPr>
        <p:txBody>
          <a:bodyPr wrap="square">
            <a:spAutoFit/>
          </a:bodyPr>
          <a:p>
            <a:pPr indent="0"/>
            <a:r>
              <a:rPr lang="zh-CN" sz="2800" b="0">
                <a:solidFill>
                  <a:srgbClr val="FF0000"/>
                </a:solidFill>
                <a:latin typeface="Times New Roman" panose="02020603050405020304" charset="0"/>
                <a:ea typeface="宋体" panose="02010600030101010101" pitchFamily="2" charset="-122"/>
              </a:rPr>
              <a:t>一、【2020年高考新课标Ⅰ卷】</a:t>
            </a:r>
            <a:r>
              <a:rPr lang="zh-CN" sz="2800" b="0">
                <a:solidFill>
                  <a:srgbClr val="000000"/>
                </a:solidFill>
                <a:latin typeface="Times New Roman" panose="02020603050405020304" charset="0"/>
                <a:ea typeface="宋体" panose="02010600030101010101" pitchFamily="2" charset="-122"/>
              </a:rPr>
              <a:t>阅读下面的文字，完成</a:t>
            </a:r>
            <a:r>
              <a:rPr lang="en-US" sz="2800" b="0">
                <a:solidFill>
                  <a:srgbClr val="000000"/>
                </a:solidFill>
                <a:latin typeface="Times New Roman" panose="02020603050405020304" charset="0"/>
                <a:ea typeface="宋体" panose="02010600030101010101" pitchFamily="2" charset="-122"/>
                <a:cs typeface="Times New Roman" panose="02020603050405020304" charset="0"/>
              </a:rPr>
              <a:t>1~3</a:t>
            </a:r>
            <a:r>
              <a:rPr lang="zh-CN" sz="2800" b="0">
                <a:solidFill>
                  <a:srgbClr val="000000"/>
                </a:solidFill>
                <a:latin typeface="Times New Roman" panose="02020603050405020304" charset="0"/>
                <a:ea typeface="宋体" panose="02010600030101010101" pitchFamily="2" charset="-122"/>
              </a:rPr>
              <a:t>题。</a:t>
            </a:r>
            <a:r>
              <a:rPr lang="zh-CN" sz="2800" b="0">
                <a:ea typeface="宋体" panose="02010600030101010101" pitchFamily="2" charset="-122"/>
              </a:rPr>
              <a:t>社会是由众多家庭组成的，家庭和谐关乎社会和谐。要在家庭中建立一种和谐的关系，就需要有家庭伦理。中国自古以来就有维护家庭关系的种种伦理规范，它们往往体现在各种“礼”之中。从《礼记》中可以看到各种礼制的记载，如婚丧嫁娶，这些都包含着各种家庭伦理规范，而要使这些规范成为一种社会遵守的伦理，就要使“礼”制度化。在中国古代，“孝”无疑是家庭伦理中最重要的观念。《孝经》中有孔子的一段话：“夫孝，天之经也，地之义也，民之行也。”这是说“孝”是“天道”常规，是“地道”通则，是人们遵之而行的规矩。为什么“孝”有这样大的意义？这与中国古代宗法制有关。中国古代社会基本上是宗法性的农耕社会，家庭不仅是生活单位，而且是生产单位。要较好地维护家庭中长幼尊卑的秩序，使家族得以顺利延续，必须有一套维护当时社会稳定的家庭伦理规范。这种伦理规范又必须是一套自天子至庶人都遵守的伦理规范，这样社会才得以稳定。</a:t>
            </a:r>
            <a:endParaRPr lang="zh-CN" altLang="en-US" sz="2800"/>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17500" y="103505"/>
            <a:ext cx="10852150" cy="586740"/>
          </a:xfrm>
        </p:spPr>
        <p:txBody>
          <a:bodyPr>
            <a:normAutofit fontScale="90000"/>
          </a:bodyPr>
          <a:p>
            <a:r>
              <a:rPr lang="zh-CN" altLang="en-US" sz="4000">
                <a:solidFill>
                  <a:srgbClr val="FF0000"/>
                </a:solidFill>
              </a:rPr>
              <a:t>三、【2020年高考新课标Ⅲ卷】</a:t>
            </a:r>
            <a:endParaRPr lang="zh-CN" altLang="en-US" sz="4000">
              <a:solidFill>
                <a:srgbClr val="FF0000"/>
              </a:solidFill>
            </a:endParaRPr>
          </a:p>
        </p:txBody>
      </p:sp>
      <p:sp>
        <p:nvSpPr>
          <p:cNvPr id="100" name="文本框 99"/>
          <p:cNvSpPr txBox="1"/>
          <p:nvPr/>
        </p:nvSpPr>
        <p:spPr>
          <a:xfrm>
            <a:off x="317500" y="920115"/>
            <a:ext cx="11649075" cy="5507990"/>
          </a:xfrm>
          <a:prstGeom prst="rect">
            <a:avLst/>
          </a:prstGeom>
          <a:noFill/>
          <a:ln w="9525">
            <a:noFill/>
          </a:ln>
        </p:spPr>
        <p:txBody>
          <a:bodyPr wrap="square">
            <a:spAutoFit/>
          </a:bodyPr>
          <a:p>
            <a:pPr indent="0"/>
            <a:r>
              <a:rPr lang="zh-CN" sz="3200" b="0">
                <a:solidFill>
                  <a:srgbClr val="FF0000"/>
                </a:solidFill>
                <a:latin typeface="Times New Roman" panose="02020603050405020304" charset="0"/>
                <a:ea typeface="宋体" panose="02010600030101010101" pitchFamily="2" charset="-122"/>
              </a:rPr>
              <a:t>三、【</a:t>
            </a:r>
            <a:r>
              <a:rPr lang="en-US" sz="3200" b="0">
                <a:solidFill>
                  <a:srgbClr val="FF0000"/>
                </a:solidFill>
                <a:latin typeface="Times New Roman" panose="02020603050405020304" charset="0"/>
                <a:ea typeface="宋体" panose="02010600030101010101" pitchFamily="2" charset="-122"/>
                <a:cs typeface="Times New Roman" panose="02020603050405020304" charset="0"/>
              </a:rPr>
              <a:t>2020</a:t>
            </a:r>
            <a:r>
              <a:rPr lang="zh-CN" sz="3200" b="0">
                <a:solidFill>
                  <a:srgbClr val="FF0000"/>
                </a:solidFill>
                <a:latin typeface="Times New Roman" panose="02020603050405020304" charset="0"/>
                <a:ea typeface="宋体" panose="02010600030101010101" pitchFamily="2" charset="-122"/>
              </a:rPr>
              <a:t>年高考</a:t>
            </a:r>
            <a:r>
              <a:rPr lang="zh-CN" sz="3200" b="0">
                <a:solidFill>
                  <a:srgbClr val="FF0000"/>
                </a:solidFill>
                <a:ea typeface="宋体" panose="02010600030101010101" pitchFamily="2" charset="-122"/>
              </a:rPr>
              <a:t>新课标</a:t>
            </a:r>
            <a:r>
              <a:rPr lang="zh-CN" sz="3200" b="0">
                <a:solidFill>
                  <a:srgbClr val="FF0000"/>
                </a:solidFill>
                <a:latin typeface="Times New Roman" panose="02020603050405020304" charset="0"/>
                <a:ea typeface="宋体" panose="02010600030101010101" pitchFamily="2" charset="-122"/>
                <a:cs typeface="Times New Roman" panose="02020603050405020304" charset="0"/>
              </a:rPr>
              <a:t>Ⅲ卷】</a:t>
            </a:r>
            <a:r>
              <a:rPr lang="zh-CN" sz="3200" b="0">
                <a:solidFill>
                  <a:srgbClr val="000000"/>
                </a:solidFill>
                <a:latin typeface="Times New Roman" panose="02020603050405020304" charset="0"/>
                <a:ea typeface="宋体" panose="02010600030101010101" pitchFamily="2" charset="-122"/>
              </a:rPr>
              <a:t>阅读下面的文字，完成</a:t>
            </a:r>
            <a:r>
              <a:rPr lang="en-US" sz="3200" b="0">
                <a:solidFill>
                  <a:srgbClr val="000000"/>
                </a:solidFill>
                <a:latin typeface="Times New Roman" panose="02020603050405020304" charset="0"/>
                <a:ea typeface="宋体" panose="02010600030101010101" pitchFamily="2" charset="-122"/>
                <a:cs typeface="Times New Roman" panose="02020603050405020304" charset="0"/>
              </a:rPr>
              <a:t>1~3</a:t>
            </a:r>
            <a:r>
              <a:rPr lang="zh-CN" sz="3200" b="0">
                <a:solidFill>
                  <a:srgbClr val="000000"/>
                </a:solidFill>
                <a:latin typeface="Times New Roman" panose="02020603050405020304" charset="0"/>
                <a:ea typeface="宋体" panose="02010600030101010101" pitchFamily="2" charset="-122"/>
              </a:rPr>
              <a:t>题。</a:t>
            </a:r>
            <a:r>
              <a:rPr lang="zh-CN" sz="3200" b="0">
                <a:ea typeface="宋体" panose="02010600030101010101" pitchFamily="2" charset="-122"/>
              </a:rPr>
              <a:t>     《古文观止》是一个文章选本，“观止”本于《左传》记载季札在鲁国看乐舞时赞美的话:“观止矣！”这个选本是清朝吴楚材、吴调侯在康熙三十三年（1694）选定的，它备受读者喜欢是有原因的。        第一，一般说来，它体现了比较进步的文学主张。古代的选本，梁朝萧统的《文选》也很著名。那时的文学主张，认为哲理散文和历史散文都不能入选。《文选》除诗歌外，选的主要是骈文，是一种讲究辞藻、对偶、声律的文章。唐朝韩愈起来提倡古代的散文，称为古文，用来反对骈文。这种主张是进步的。《古文观止》正是贯彻了韩愈以来的古文家的主张。</a:t>
            </a:r>
            <a:endParaRPr lang="zh-CN" altLang="en-US" sz="320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2405" y="123190"/>
            <a:ext cx="11867515" cy="6554470"/>
          </a:xfrm>
          <a:prstGeom prst="rect">
            <a:avLst/>
          </a:prstGeom>
          <a:noFill/>
          <a:ln w="9525">
            <a:noFill/>
          </a:ln>
        </p:spPr>
        <p:txBody>
          <a:bodyPr wrap="square">
            <a:spAutoFit/>
          </a:bodyPr>
          <a:p>
            <a:pPr indent="266700"/>
            <a:r>
              <a:rPr lang="en-US" altLang="zh-CN" sz="2800" b="0">
                <a:ea typeface="宋体" panose="02010600030101010101" pitchFamily="2" charset="-122"/>
              </a:rPr>
              <a:t>     </a:t>
            </a:r>
            <a:r>
              <a:rPr lang="zh-CN" sz="2800" b="0">
                <a:ea typeface="宋体" panose="02010600030101010101" pitchFamily="2" charset="-122"/>
              </a:rPr>
              <a:t>第二，一般说来，入选这个选本的文章丰富多彩，思想性和艺术性是比较高的。自从韩愈提倡古文以后，古文的选本在《古文观止》前早已有了，像宋朝真德秀的《文章正宗》选录《左传》《国语》到唐朝末年的作品，《古文观止》的选文从左传》开始，就是本于《文章正宗》。不过真德秀是道学家，他用封建伦理的眼光来选文章，忽略了文章的艺术性，所以他的选本不受欢迎；《古文观止》所选，像先秦的历史散文《曹刿论战》《鲁仲连义不帝秦》，表现当时人的智慧和品德；两汉文《治安策》和《出师表》，反映出当时政治上的重大矛盾，表现出作家的远见和忠诚；唐文《捕蛇者说》，深刻暴露封建统治者“苛政猛于虎”的罪恶；宋文《岳阳楼记》，通过不同景物的描写来表现“先天下之忧而忧，后天下之乐而乐”的崇高精神……这些名篇，都是古今传诵。       这个选本所选文章的丰富多彩，也表现在文章的体制上。选本也选了几篇韵文、骈文。严格讲起来，古文跟骈文是对立的。但就中国文学史的发展讲，古文由散体趋向骈体，再由骈体回复到散体，完全不选骈体，就看不出这种变化来。</a:t>
            </a:r>
            <a:endParaRPr lang="zh-CN" altLang="en-US" sz="280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3510" y="135255"/>
            <a:ext cx="11904980" cy="6554470"/>
          </a:xfrm>
          <a:prstGeom prst="rect">
            <a:avLst/>
          </a:prstGeom>
          <a:noFill/>
          <a:ln w="9525">
            <a:noFill/>
          </a:ln>
        </p:spPr>
        <p:txBody>
          <a:bodyPr wrap="square">
            <a:spAutoFit/>
          </a:bodyPr>
          <a:p>
            <a:pPr indent="266700"/>
            <a:r>
              <a:rPr lang="en-US" altLang="zh-CN" sz="2800" b="0">
                <a:ea typeface="宋体" panose="02010600030101010101" pitchFamily="2" charset="-122"/>
              </a:rPr>
              <a:t>    </a:t>
            </a:r>
            <a:r>
              <a:rPr lang="zh-CN" sz="2800" b="0">
                <a:ea typeface="宋体" panose="02010600030101010101" pitchFamily="2" charset="-122"/>
              </a:rPr>
              <a:t>第三，这个选本的编选体例也有它的好处。萧统的《文选》分很多门类，烦琐不堪；真德秀的《文章正宗》古文部分分辞令、议论、叙事三类。《古文观止》不分类，按时代先后排列，从中可看出古代文章演变的迹象。这个选本得以广泛流传，跟它的篇幅也有关。康熙二十四年(1685)，康熙命令编选《古文渊鉴》，称为御选，用皇帝的名义来刊行，却不能广为流布，这跟它用真德秀的体例有关，也跟篇幅有关，它有六十四卷，篇幅太多了自然不易推行。       以上三点，当是此书能广泛流布的原因。不过此书也有缺点，约略说来如下：一、编者识力不高，像李陵《答苏武书》，历来都疑为后人伪托，此书也加选录。还有宋朝人论历史人物的文章，往往抓住一点发议论，并不能够真正考虑当时历史的全面情况。这类文章也选多了。二、不免受到八股文的影响，选文所选《史记》，像《伯夷》《管晏》，这些传记议论多而不致力于刻画人物。编者选这些是看中它们的唱叹和转折，反而把最好的文章漏掉了。（摘编自振甫《谈谈&lt;古文观止&gt;》）</a:t>
            </a:r>
            <a:endParaRPr lang="zh-CN" altLang="en-US" sz="280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13690" y="203200"/>
            <a:ext cx="11685270" cy="6739255"/>
          </a:xfrm>
          <a:prstGeom prst="rect">
            <a:avLst/>
          </a:prstGeom>
          <a:noFill/>
          <a:ln w="9525">
            <a:noFill/>
          </a:ln>
        </p:spPr>
        <p:txBody>
          <a:bodyPr wrap="square">
            <a:spAutoFit/>
          </a:bodyPr>
          <a:p>
            <a:pPr indent="0"/>
            <a:r>
              <a:rPr lang="en-US" sz="3600" b="0">
                <a:latin typeface="Times New Roman" panose="02020603050405020304" charset="0"/>
                <a:ea typeface="宋体" panose="02010600030101010101" pitchFamily="2" charset="-122"/>
              </a:rPr>
              <a:t>1</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下列关于原文内容的理解和分析，正确的一项是（</a:t>
            </a:r>
            <a:r>
              <a:rPr lang="en-US" sz="3600" b="0">
                <a:latin typeface="宋体" panose="02010600030101010101" pitchFamily="2" charset="-122"/>
                <a:ea typeface="宋体" panose="02010600030101010101" pitchFamily="2" charset="-122"/>
              </a:rPr>
              <a:t>   </a:t>
            </a:r>
            <a:r>
              <a:rPr lang="zh-CN" sz="3600" b="0">
                <a:ea typeface="宋体" panose="02010600030101010101" pitchFamily="2" charset="-122"/>
              </a:rPr>
              <a:t>）</a:t>
            </a:r>
            <a:r>
              <a:rPr lang="en-US" sz="3600" b="0">
                <a:latin typeface="Times New Roman" panose="02020603050405020304" charset="0"/>
                <a:ea typeface="宋体" panose="02010600030101010101" pitchFamily="2" charset="-122"/>
              </a:rPr>
              <a:t>A</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与《古文观止》相比，萧统编选的《文选》体现的是一种相对落后的文学主张，选文在思想性和艺术性上都有一定差距。</a:t>
            </a:r>
            <a:r>
              <a:rPr lang="en-US" sz="3600" b="0">
                <a:latin typeface="Times New Roman" panose="02020603050405020304" charset="0"/>
                <a:ea typeface="宋体" panose="02010600030101010101" pitchFamily="2" charset="-122"/>
              </a:rPr>
              <a:t>B</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与《古文观止》相比，真德秀编选的</a:t>
            </a:r>
            <a:r>
              <a:rPr lang="en-US" sz="3600" b="0">
                <a:latin typeface="宋体" panose="02010600030101010101" pitchFamily="2" charset="-122"/>
                <a:ea typeface="宋体" panose="02010600030101010101" pitchFamily="2" charset="-122"/>
              </a:rPr>
              <a:t> </a:t>
            </a:r>
            <a:r>
              <a:rPr lang="zh-CN" sz="3600" b="0">
                <a:ea typeface="宋体" panose="02010600030101010101" pitchFamily="2" charset="-122"/>
              </a:rPr>
              <a:t>《文章正宗》的弊病在于：选文的时代范围窄、道学气息重、分类复杂。</a:t>
            </a:r>
            <a:r>
              <a:rPr lang="en-US" sz="3600" b="0">
                <a:latin typeface="Times New Roman" panose="02020603050405020304" charset="0"/>
                <a:ea typeface="宋体" panose="02010600030101010101" pitchFamily="2" charset="-122"/>
              </a:rPr>
              <a:t>C</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《古文观止》在体例和篇幅上的特点，一是选文按照时代先后排列，</a:t>
            </a:r>
            <a:r>
              <a:rPr lang="en-US" sz="3600" b="0">
                <a:latin typeface="宋体" panose="02010600030101010101" pitchFamily="2" charset="-122"/>
                <a:ea typeface="宋体" panose="02010600030101010101" pitchFamily="2" charset="-122"/>
              </a:rPr>
              <a:t> </a:t>
            </a:r>
            <a:r>
              <a:rPr lang="zh-CN" sz="3600" b="0">
                <a:ea typeface="宋体" panose="02010600030101010101" pitchFamily="2" charset="-122"/>
              </a:rPr>
              <a:t>不另分类：二是篇幅较为适当，并不浩繁。</a:t>
            </a:r>
            <a:r>
              <a:rPr lang="en-US" sz="3600" b="0">
                <a:latin typeface="Times New Roman" panose="02020603050405020304" charset="0"/>
                <a:ea typeface="宋体" panose="02010600030101010101" pitchFamily="2" charset="-122"/>
              </a:rPr>
              <a:t>D</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《古文观止》编者识力不高主要表现在历史见识方面，如认为《答苏武书》并非伪作，所选宋人作品持论偏颇且占比失当。</a:t>
            </a:r>
            <a:endParaRPr lang="zh-CN" altLang="en-US" sz="360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99745" y="78740"/>
            <a:ext cx="1769110" cy="441960"/>
          </a:xfrm>
        </p:spPr>
        <p:txBody>
          <a:bodyPr>
            <a:normAutofit fontScale="90000"/>
          </a:bodyPr>
          <a:p>
            <a:r>
              <a:rPr lang="zh-CN" altLang="en-US" sz="3110">
                <a:solidFill>
                  <a:srgbClr val="FF0000"/>
                </a:solidFill>
              </a:rPr>
              <a:t>【解析】</a:t>
            </a:r>
            <a:endParaRPr lang="zh-CN" altLang="en-US" sz="3110">
              <a:solidFill>
                <a:srgbClr val="FF0000"/>
              </a:solidFill>
            </a:endParaRPr>
          </a:p>
        </p:txBody>
      </p:sp>
      <p:sp>
        <p:nvSpPr>
          <p:cNvPr id="100" name="文本框 99"/>
          <p:cNvSpPr txBox="1"/>
          <p:nvPr/>
        </p:nvSpPr>
        <p:spPr>
          <a:xfrm>
            <a:off x="155575" y="769620"/>
            <a:ext cx="11794490" cy="2676525"/>
          </a:xfrm>
          <a:prstGeom prst="rect">
            <a:avLst/>
          </a:prstGeom>
          <a:noFill/>
          <a:ln w="9525">
            <a:noFill/>
          </a:ln>
        </p:spPr>
        <p:txBody>
          <a:bodyPr wrap="square">
            <a:spAutoFit/>
          </a:bodyPr>
          <a:p>
            <a:pPr indent="0"/>
            <a:r>
              <a:rPr lang="en-US" sz="2800" b="0">
                <a:solidFill>
                  <a:srgbClr val="FF0000"/>
                </a:solidFill>
                <a:latin typeface="Times New Roman" panose="02020603050405020304" charset="0"/>
                <a:ea typeface="宋体" panose="02010600030101010101" pitchFamily="2" charset="-122"/>
              </a:rPr>
              <a:t>A</a:t>
            </a:r>
            <a:r>
              <a:rPr lang="zh-CN" sz="2800" b="0">
                <a:solidFill>
                  <a:srgbClr val="FF0000"/>
                </a:solidFill>
                <a:ea typeface="宋体" panose="02010600030101010101" pitchFamily="2" charset="-122"/>
              </a:rPr>
              <a:t>项，“萧统编选的《文选》体现……选文在思想性和艺术性上都有一定差距”，其中“都有”表述错误，文章第二段将《古文观止》与《文选》进行比对，比对的是二者的文选主张，而不是“思想性和艺术性”，第三段谈到《古文观止》的思想性和文学性比较高，但并没有与《文选》进行比对，所以说二者“选文在思想性和艺术性上都有一定差距”这一说法不成立；</a:t>
            </a:r>
            <a:endParaRPr lang="zh-CN" altLang="en-US" sz="2800"/>
          </a:p>
        </p:txBody>
      </p:sp>
      <p:sp>
        <p:nvSpPr>
          <p:cNvPr id="3" name="文本框 2"/>
          <p:cNvSpPr txBox="1"/>
          <p:nvPr/>
        </p:nvSpPr>
        <p:spPr>
          <a:xfrm>
            <a:off x="265430" y="3446145"/>
            <a:ext cx="11684635" cy="2245360"/>
          </a:xfrm>
          <a:prstGeom prst="rect">
            <a:avLst/>
          </a:prstGeom>
          <a:noFill/>
          <a:ln w="9525">
            <a:noFill/>
          </a:ln>
        </p:spPr>
        <p:txBody>
          <a:bodyPr wrap="square">
            <a:spAutoFit/>
          </a:bodyPr>
          <a:p>
            <a:pPr indent="0"/>
            <a:r>
              <a:rPr lang="en-US" sz="2800" b="0">
                <a:solidFill>
                  <a:srgbClr val="FF0000"/>
                </a:solidFill>
                <a:latin typeface="Times New Roman" panose="02020603050405020304" charset="0"/>
                <a:ea typeface="宋体" panose="02010600030101010101" pitchFamily="2" charset="-122"/>
              </a:rPr>
              <a:t>D</a:t>
            </a:r>
            <a:r>
              <a:rPr lang="zh-CN" sz="2800" b="0">
                <a:solidFill>
                  <a:srgbClr val="FF0000"/>
                </a:solidFill>
                <a:ea typeface="宋体" panose="02010600030101010101" pitchFamily="2" charset="-122"/>
              </a:rPr>
              <a:t>项，“《古文观止》编者识力不高……如认为《答苏武书》并非伪作”错误，文章最后一段说的是“编者识力不高，像李陵《答苏武书》，历来都疑为后人伪托，此书也加选录”，后人怀疑《答苏武书》是后人伪托，而《古文观止》的编者却选入这篇文章，只能证明编者的识别力不高，不能说明编者就是认为《答苏武书》并非伪作，选项曲解文意。</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88925" y="215900"/>
            <a:ext cx="11637010" cy="5507990"/>
          </a:xfrm>
          <a:prstGeom prst="rect">
            <a:avLst/>
          </a:prstGeom>
          <a:noFill/>
          <a:ln w="9525">
            <a:noFill/>
          </a:ln>
        </p:spPr>
        <p:txBody>
          <a:bodyPr wrap="square">
            <a:spAutoFit/>
          </a:bodyPr>
          <a:p>
            <a:pPr indent="0"/>
            <a:r>
              <a:rPr lang="en-US" sz="3200" b="0">
                <a:solidFill>
                  <a:srgbClr val="FF0000"/>
                </a:solidFill>
                <a:latin typeface="Times New Roman" panose="02020603050405020304" charset="0"/>
                <a:ea typeface="宋体" panose="02010600030101010101" pitchFamily="2" charset="-122"/>
              </a:rPr>
              <a:t>B</a:t>
            </a:r>
            <a:r>
              <a:rPr lang="zh-CN" sz="3200" b="0">
                <a:solidFill>
                  <a:srgbClr val="FF0000"/>
                </a:solidFill>
                <a:ea typeface="宋体" panose="02010600030101010101" pitchFamily="2" charset="-122"/>
              </a:rPr>
              <a:t>项，“真德秀编选的</a:t>
            </a:r>
            <a:r>
              <a:rPr lang="en-US" sz="3200" b="0">
                <a:solidFill>
                  <a:srgbClr val="FF0000"/>
                </a:solidFill>
                <a:latin typeface="Times New Roman" panose="02020603050405020304" charset="0"/>
                <a:ea typeface="宋体" panose="02010600030101010101" pitchFamily="2" charset="-122"/>
              </a:rPr>
              <a:t> </a:t>
            </a:r>
            <a:r>
              <a:rPr lang="zh-CN" sz="3200" b="0">
                <a:solidFill>
                  <a:srgbClr val="FF0000"/>
                </a:solidFill>
                <a:ea typeface="宋体" panose="02010600030101010101" pitchFamily="2" charset="-122"/>
              </a:rPr>
              <a:t>《文章正宗》的弊病在于：选文的时代范围窄、道学气息重、分类复杂”错误，“选文的时代范围窄”“分类复杂”错误，文章在第三段和第五段都涉及对《古文观止》和真德秀《文章正宗》的比对，第三段说“不过真德秀是道学家，他用封建伦理的眼光来选文章，忽略了文章的艺术性，所以他的选本不受欢迎”，这展现的是真德秀选文的道学气息严重，第五段说“真德秀的《文章正宗》古文部分分辞令、议论、叙事三类”，分类并不复杂。但“选文时代范围窄”错误，第三段说“像宋朝真德秀的《文章正宗》选录《左传》《国语》到唐朝末年的作品，《古文观止》的选文从《左传》开始，就是本于《文章正宗》”，可见选文的时代范围并不窄；</a:t>
            </a:r>
            <a:endParaRPr lang="zh-CN" altLang="en-US" sz="3200"/>
          </a:p>
        </p:txBody>
      </p:sp>
      <p:sp>
        <p:nvSpPr>
          <p:cNvPr id="3" name="文本框 2"/>
          <p:cNvSpPr txBox="1"/>
          <p:nvPr/>
        </p:nvSpPr>
        <p:spPr>
          <a:xfrm>
            <a:off x="969645" y="5852160"/>
            <a:ext cx="5080000" cy="706755"/>
          </a:xfrm>
          <a:prstGeom prst="rect">
            <a:avLst/>
          </a:prstGeom>
          <a:noFill/>
          <a:ln w="9525">
            <a:noFill/>
          </a:ln>
        </p:spPr>
        <p:txBody>
          <a:bodyPr>
            <a:spAutoFit/>
          </a:bodyPr>
          <a:p>
            <a:pPr indent="0"/>
            <a:r>
              <a:rPr lang="zh-CN" sz="4000" b="0">
                <a:solidFill>
                  <a:srgbClr val="FF0000"/>
                </a:solidFill>
                <a:ea typeface="宋体" panose="02010600030101010101" pitchFamily="2" charset="-122"/>
              </a:rPr>
              <a:t>故选</a:t>
            </a:r>
            <a:r>
              <a:rPr lang="en-US" sz="4000" b="0">
                <a:solidFill>
                  <a:srgbClr val="FF0000"/>
                </a:solidFill>
                <a:latin typeface="Times New Roman" panose="02020603050405020304" charset="0"/>
                <a:ea typeface="宋体" panose="02010600030101010101" pitchFamily="2" charset="-122"/>
              </a:rPr>
              <a:t>C</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95910" y="805180"/>
            <a:ext cx="11600815" cy="5077460"/>
          </a:xfrm>
          <a:prstGeom prst="rect">
            <a:avLst/>
          </a:prstGeom>
          <a:noFill/>
          <a:ln w="9525">
            <a:noFill/>
          </a:ln>
        </p:spPr>
        <p:txBody>
          <a:bodyPr wrap="square">
            <a:spAutoFit/>
          </a:bodyPr>
          <a:p>
            <a:pPr indent="0"/>
            <a:r>
              <a:rPr lang="en-US" sz="3600" b="0">
                <a:latin typeface="Times New Roman" panose="02020603050405020304" charset="0"/>
                <a:ea typeface="宋体" panose="02010600030101010101" pitchFamily="2" charset="-122"/>
              </a:rPr>
              <a:t>2</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下列对原文论证的相关分析，不正确的一项是（</a:t>
            </a:r>
            <a:r>
              <a:rPr lang="en-US" sz="3600" b="0">
                <a:latin typeface="宋体" panose="02010600030101010101" pitchFamily="2" charset="-122"/>
                <a:ea typeface="宋体" panose="02010600030101010101" pitchFamily="2" charset="-122"/>
              </a:rPr>
              <a:t>   </a:t>
            </a:r>
            <a:r>
              <a:rPr lang="zh-CN" sz="3600" b="0">
                <a:ea typeface="宋体" panose="02010600030101010101" pitchFamily="2" charset="-122"/>
              </a:rPr>
              <a:t>）</a:t>
            </a:r>
            <a:r>
              <a:rPr lang="en-US" sz="3600" b="0">
                <a:latin typeface="Times New Roman" panose="02020603050405020304" charset="0"/>
                <a:ea typeface="宋体" panose="02010600030101010101" pitchFamily="2" charset="-122"/>
              </a:rPr>
              <a:t>A</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文章陈说观点时使用“一般说来”“严格讲起来”等说法，体现了作者的分寸感。</a:t>
            </a:r>
            <a:r>
              <a:rPr lang="en-US" sz="3600" b="0">
                <a:latin typeface="Times New Roman" panose="02020603050405020304" charset="0"/>
                <a:ea typeface="宋体" panose="02010600030101010101" pitchFamily="2" charset="-122"/>
              </a:rPr>
              <a:t>B</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文章第三段列举多篇《古文观止》的选文，证明选本的经典性经得起历史检验。</a:t>
            </a:r>
            <a:r>
              <a:rPr lang="en-US" sz="3600" b="0">
                <a:latin typeface="Times New Roman" panose="02020603050405020304" charset="0"/>
                <a:ea typeface="宋体" panose="02010600030101010101" pitchFamily="2" charset="-122"/>
              </a:rPr>
              <a:t>C</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文章讨论《古文观止》的优缺点时，均与其他选本进行比较，学术视野较为开阔。</a:t>
            </a:r>
            <a:r>
              <a:rPr lang="en-US" sz="3600" b="0">
                <a:latin typeface="Times New Roman" panose="02020603050405020304" charset="0"/>
                <a:ea typeface="宋体" panose="02010600030101010101" pitchFamily="2" charset="-122"/>
              </a:rPr>
              <a:t>D</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文章的论述脉络清晰，主要观点分不同角度展开，各角度之间是一种并列关系。</a:t>
            </a:r>
            <a:endParaRPr lang="zh-CN" altLang="en-US" sz="3600"/>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35940" y="115570"/>
            <a:ext cx="1878330" cy="441960"/>
          </a:xfrm>
        </p:spPr>
        <p:txBody>
          <a:bodyPr>
            <a:normAutofit fontScale="90000"/>
          </a:bodyPr>
          <a:p>
            <a:r>
              <a:rPr lang="zh-CN" altLang="en-US" sz="3110">
                <a:solidFill>
                  <a:srgbClr val="FF0000"/>
                </a:solidFill>
              </a:rPr>
              <a:t>【解析】</a:t>
            </a:r>
            <a:endParaRPr lang="zh-CN" altLang="en-US" sz="3110">
              <a:solidFill>
                <a:srgbClr val="FF0000"/>
              </a:solidFill>
            </a:endParaRPr>
          </a:p>
        </p:txBody>
      </p:sp>
      <p:sp>
        <p:nvSpPr>
          <p:cNvPr id="100" name="文本框 99"/>
          <p:cNvSpPr txBox="1"/>
          <p:nvPr/>
        </p:nvSpPr>
        <p:spPr>
          <a:xfrm>
            <a:off x="144145" y="696595"/>
            <a:ext cx="11891645" cy="4523105"/>
          </a:xfrm>
          <a:prstGeom prst="rect">
            <a:avLst/>
          </a:prstGeom>
          <a:noFill/>
          <a:ln w="9525">
            <a:noFill/>
          </a:ln>
        </p:spPr>
        <p:txBody>
          <a:bodyPr wrap="square">
            <a:spAutoFit/>
          </a:bodyPr>
          <a:p>
            <a:pPr indent="0"/>
            <a:r>
              <a:rPr lang="en-US" sz="3200" b="0">
                <a:solidFill>
                  <a:srgbClr val="FF0000"/>
                </a:solidFill>
                <a:latin typeface="Times New Roman" panose="02020603050405020304" charset="0"/>
                <a:ea typeface="宋体" panose="02010600030101010101" pitchFamily="2" charset="-122"/>
              </a:rPr>
              <a:t>2</a:t>
            </a:r>
            <a:r>
              <a:rPr lang="zh-CN" sz="3200" b="0">
                <a:solidFill>
                  <a:srgbClr val="FF0000"/>
                </a:solidFill>
                <a:latin typeface="Times New Roman" panose="02020603050405020304" charset="0"/>
                <a:ea typeface="宋体" panose="02010600030101010101" pitchFamily="2" charset="-122"/>
              </a:rPr>
              <a:t>．</a:t>
            </a:r>
            <a:r>
              <a:rPr lang="zh-CN" sz="3200" b="0">
                <a:solidFill>
                  <a:srgbClr val="FF0000"/>
                </a:solidFill>
                <a:ea typeface="宋体" panose="02010600030101010101" pitchFamily="2" charset="-122"/>
              </a:rPr>
              <a:t>本题考核分析论点、论据和论证方法的能力。答题时注意分析文章的思路，中心论点和分论点的关系，论点和论据之间的关系，论证方法的类型，重点考核为论点是否正确，论据证明的是什么观点和论证的方法，同时关注选项叙述与文章内容表达的细微差别。本题要求选出“对原文论证的相关分析，不正确的一项”。</a:t>
            </a:r>
            <a:r>
              <a:rPr lang="en-US" sz="3200" b="0">
                <a:solidFill>
                  <a:srgbClr val="FF0000"/>
                </a:solidFill>
                <a:latin typeface="Times New Roman" panose="02020603050405020304" charset="0"/>
                <a:ea typeface="宋体" panose="02010600030101010101" pitchFamily="2" charset="-122"/>
              </a:rPr>
              <a:t>C</a:t>
            </a:r>
            <a:r>
              <a:rPr lang="zh-CN" sz="3200" b="0">
                <a:solidFill>
                  <a:srgbClr val="FF0000"/>
                </a:solidFill>
                <a:ea typeface="宋体" panose="02010600030101010101" pitchFamily="2" charset="-122"/>
              </a:rPr>
              <a:t>项，“文章讨论《古文观止》的优缺点时，均与其他选本进行比较”错误，“均与”一说错误，从文中来看，文章最后一段谈论《古文观止》的缺点，如“编者识力不高”“不免受到八股文的影响”，都是直接阐述其缺点，并没有与其他选本进行比较。</a:t>
            </a:r>
            <a:endParaRPr lang="zh-CN" altLang="en-US" sz="3200"/>
          </a:p>
        </p:txBody>
      </p:sp>
      <p:sp>
        <p:nvSpPr>
          <p:cNvPr id="3" name="文本框 2"/>
          <p:cNvSpPr txBox="1"/>
          <p:nvPr/>
        </p:nvSpPr>
        <p:spPr>
          <a:xfrm>
            <a:off x="1285240" y="5525135"/>
            <a:ext cx="5080000" cy="706755"/>
          </a:xfrm>
          <a:prstGeom prst="rect">
            <a:avLst/>
          </a:prstGeom>
          <a:noFill/>
          <a:ln w="9525">
            <a:noFill/>
          </a:ln>
        </p:spPr>
        <p:txBody>
          <a:bodyPr>
            <a:spAutoFit/>
          </a:bodyPr>
          <a:p>
            <a:pPr indent="0"/>
            <a:r>
              <a:rPr lang="zh-CN" sz="4000" b="0">
                <a:solidFill>
                  <a:srgbClr val="FF0000"/>
                </a:solidFill>
                <a:ea typeface="宋体" panose="02010600030101010101" pitchFamily="2" charset="-122"/>
              </a:rPr>
              <a:t>故选</a:t>
            </a:r>
            <a:r>
              <a:rPr lang="en-US" sz="4000" b="0">
                <a:solidFill>
                  <a:srgbClr val="FF0000"/>
                </a:solidFill>
                <a:latin typeface="Times New Roman" panose="02020603050405020304" charset="0"/>
                <a:ea typeface="宋体" panose="02010600030101010101" pitchFamily="2" charset="-122"/>
              </a:rPr>
              <a:t>C</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4950" y="433705"/>
            <a:ext cx="11722100" cy="5631180"/>
          </a:xfrm>
          <a:prstGeom prst="rect">
            <a:avLst/>
          </a:prstGeom>
          <a:noFill/>
          <a:ln w="9525">
            <a:noFill/>
          </a:ln>
        </p:spPr>
        <p:txBody>
          <a:bodyPr wrap="square">
            <a:spAutoFit/>
          </a:bodyPr>
          <a:p>
            <a:pPr indent="0"/>
            <a:r>
              <a:rPr lang="en-US" sz="3600" b="0">
                <a:latin typeface="Times New Roman" panose="02020603050405020304" charset="0"/>
                <a:ea typeface="宋体" panose="02010600030101010101" pitchFamily="2" charset="-122"/>
              </a:rPr>
              <a:t>3</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根据原文内容，下列说法不正确的一项是（</a:t>
            </a:r>
            <a:r>
              <a:rPr lang="en-US" sz="3600" b="0">
                <a:latin typeface="宋体" panose="02010600030101010101" pitchFamily="2" charset="-122"/>
                <a:ea typeface="宋体" panose="02010600030101010101" pitchFamily="2" charset="-122"/>
              </a:rPr>
              <a:t>   </a:t>
            </a:r>
            <a:r>
              <a:rPr lang="zh-CN" sz="3600" b="0">
                <a:ea typeface="宋体" panose="02010600030101010101" pitchFamily="2" charset="-122"/>
              </a:rPr>
              <a:t>）</a:t>
            </a:r>
            <a:r>
              <a:rPr lang="en-US" sz="3600" b="0">
                <a:latin typeface="Times New Roman" panose="02020603050405020304" charset="0"/>
                <a:ea typeface="宋体" panose="02010600030101010101" pitchFamily="2" charset="-122"/>
              </a:rPr>
              <a:t>A</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《古文观止》借用季札“观止”的说法命名，显现了编选者的自信，以及对所选古文思想内涵与艺术境界的赞誉。</a:t>
            </a:r>
            <a:r>
              <a:rPr lang="en-US" sz="3600" b="0">
                <a:latin typeface="Times New Roman" panose="02020603050405020304" charset="0"/>
                <a:ea typeface="宋体" panose="02010600030101010101" pitchFamily="2" charset="-122"/>
              </a:rPr>
              <a:t>B</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《古文观止》的编者对“古文”的理解基本贯彻了韩愈倡导古文运动以来古文家的主张，但也有一定的变通。</a:t>
            </a:r>
            <a:r>
              <a:rPr lang="en-US" sz="3600" b="0">
                <a:latin typeface="Times New Roman" panose="02020603050405020304" charset="0"/>
                <a:ea typeface="宋体" panose="02010600030101010101" pitchFamily="2" charset="-122"/>
              </a:rPr>
              <a:t>C</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有人评价《古文观止》存在“论策为多，又取便于科举”的倾向，这种看法与文章的观点是不谋而合的。</a:t>
            </a:r>
            <a:r>
              <a:rPr lang="en-US" sz="3600" b="0">
                <a:latin typeface="Times New Roman" panose="02020603050405020304" charset="0"/>
                <a:ea typeface="宋体" panose="02010600030101010101" pitchFamily="2" charset="-122"/>
              </a:rPr>
              <a:t>D</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阅读《古文观止》，可以大致了解我国散文从先秦开始的历史轨迹，也可以了解古人选文体例、标准的变迁史。</a:t>
            </a:r>
            <a:endParaRPr lang="zh-CN" altLang="en-US" sz="3600"/>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45795" y="139700"/>
            <a:ext cx="1769110" cy="441960"/>
          </a:xfrm>
        </p:spPr>
        <p:txBody>
          <a:bodyPr>
            <a:normAutofit fontScale="90000"/>
          </a:bodyPr>
          <a:p>
            <a:r>
              <a:rPr lang="zh-CN" altLang="en-US" sz="3110">
                <a:solidFill>
                  <a:srgbClr val="FF0000"/>
                </a:solidFill>
              </a:rPr>
              <a:t>【解析】</a:t>
            </a:r>
            <a:endParaRPr lang="zh-CN" altLang="en-US" sz="3110">
              <a:solidFill>
                <a:srgbClr val="FF0000"/>
              </a:solidFill>
            </a:endParaRPr>
          </a:p>
        </p:txBody>
      </p:sp>
      <p:sp>
        <p:nvSpPr>
          <p:cNvPr id="100" name="文本框 99"/>
          <p:cNvSpPr txBox="1"/>
          <p:nvPr/>
        </p:nvSpPr>
        <p:spPr>
          <a:xfrm>
            <a:off x="216535" y="737235"/>
            <a:ext cx="11807825" cy="4831080"/>
          </a:xfrm>
          <a:prstGeom prst="rect">
            <a:avLst/>
          </a:prstGeom>
          <a:noFill/>
          <a:ln w="9525">
            <a:noFill/>
          </a:ln>
        </p:spPr>
        <p:txBody>
          <a:bodyPr wrap="square">
            <a:spAutoFit/>
          </a:bodyPr>
          <a:p>
            <a:pPr indent="0"/>
            <a:r>
              <a:rPr lang="en-US" sz="2800" b="0">
                <a:solidFill>
                  <a:srgbClr val="FF0000"/>
                </a:solidFill>
                <a:latin typeface="Times New Roman" panose="02020603050405020304" charset="0"/>
                <a:ea typeface="宋体" panose="02010600030101010101" pitchFamily="2" charset="-122"/>
              </a:rPr>
              <a:t>3</a:t>
            </a:r>
            <a:r>
              <a:rPr lang="zh-CN"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本题考查学生筛选整合信息，分析归纳内容要点，并把握作者在文中的观点态度的能力。解答此类题目，应先审题，明确题干的要求，如本题“根据原文内容，下列说法不正确的一项”，然后浏览选项，辨明检索区间，确定对应语句；联系上下文体会，要死抠字眼；对词语的解说要抓住本质，将解释的含意放在被解释的词语处，看上下文是否连贯、恰当；寻求称代词与称代内容的联系，将称代的内容代入原文理解，联系全文的倾向性，检查该解释是否与全文保持一致。</a:t>
            </a:r>
            <a:r>
              <a:rPr lang="en-US" sz="2800" b="0">
                <a:solidFill>
                  <a:srgbClr val="FF0000"/>
                </a:solidFill>
                <a:latin typeface="Times New Roman" panose="02020603050405020304" charset="0"/>
                <a:ea typeface="宋体" panose="02010600030101010101" pitchFamily="2" charset="-122"/>
              </a:rPr>
              <a:t>D</a:t>
            </a:r>
            <a:r>
              <a:rPr lang="zh-CN" sz="2800" b="0">
                <a:solidFill>
                  <a:srgbClr val="FF0000"/>
                </a:solidFill>
                <a:ea typeface="宋体" panose="02010600030101010101" pitchFamily="2" charset="-122"/>
              </a:rPr>
              <a:t>项，“可以了解古人选文体例、标准的变迁史”有误，原文只是说“就中国文学史的发展讲，古文由散体趋向骈体，再由骈体回复到散体，完全不选骈体，就看不出这种变化来”，由“但”可知，《古文观止》无法选文体例和标准的变化。</a:t>
            </a:r>
            <a:endParaRPr lang="zh-CN" altLang="en-US" sz="2800"/>
          </a:p>
        </p:txBody>
      </p:sp>
      <p:sp>
        <p:nvSpPr>
          <p:cNvPr id="3" name="文本框 2"/>
          <p:cNvSpPr txBox="1"/>
          <p:nvPr/>
        </p:nvSpPr>
        <p:spPr>
          <a:xfrm>
            <a:off x="1060450" y="5746750"/>
            <a:ext cx="1565910" cy="706755"/>
          </a:xfrm>
          <a:prstGeom prst="rect">
            <a:avLst/>
          </a:prstGeom>
          <a:noFill/>
        </p:spPr>
        <p:txBody>
          <a:bodyPr wrap="none" rtlCol="0" anchor="t">
            <a:spAutoFit/>
          </a:bodyPr>
          <a:p>
            <a:r>
              <a:rPr lang="zh-CN" sz="4000">
                <a:solidFill>
                  <a:srgbClr val="FF0000"/>
                </a:solidFill>
                <a:ea typeface="宋体" panose="02010600030101010101" pitchFamily="2" charset="-122"/>
                <a:sym typeface="+mn-ea"/>
              </a:rPr>
              <a:t>故选</a:t>
            </a:r>
            <a:r>
              <a:rPr lang="en-US" altLang="zh-CN" sz="4000">
                <a:solidFill>
                  <a:srgbClr val="FF0000"/>
                </a:solidFill>
                <a:ea typeface="宋体" panose="02010600030101010101" pitchFamily="2" charset="-122"/>
                <a:sym typeface="+mn-ea"/>
              </a:rPr>
              <a:t>D</a:t>
            </a:r>
            <a:endParaRPr lang="en-US" altLang="zh-CN" sz="4000">
              <a:solidFill>
                <a:srgbClr val="FF0000"/>
              </a:solidFill>
              <a:ea typeface="宋体" panose="02010600030101010101" pitchFamily="2"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8120" y="582295"/>
            <a:ext cx="11795760" cy="5692775"/>
          </a:xfrm>
          <a:prstGeom prst="rect">
            <a:avLst/>
          </a:prstGeom>
          <a:noFill/>
          <a:ln w="9525">
            <a:noFill/>
          </a:ln>
        </p:spPr>
        <p:txBody>
          <a:bodyPr wrap="square">
            <a:spAutoFit/>
          </a:bodyPr>
          <a:p>
            <a:pPr indent="266700"/>
            <a:r>
              <a:rPr lang="en-US" altLang="zh-CN" sz="2800" b="0">
                <a:ea typeface="宋体" panose="02010600030101010101" pitchFamily="2" charset="-122"/>
              </a:rPr>
              <a:t>  </a:t>
            </a:r>
            <a:r>
              <a:rPr lang="zh-CN" sz="2800" b="0">
                <a:ea typeface="宋体" panose="02010600030101010101" pitchFamily="2" charset="-122"/>
              </a:rPr>
              <a:t>“孝”成为一种家庭伦理规范，并进而成为社会的伦理制度，必有其哲理上的根据。《郭店楚简·成之闻之》中说：“天登大常，以理人伦，制为君臣之义，作为父子之亲，分为夫妇之辩。”理顺君臣、父子、夫妇的关系是“天道”的要求。君子以“天道”常规处理君臣、父子、夫妇伦理关系，社会才能治理好。所以，“人道”与“天道”是息息相关的。    “孝”作为一种家庭伦理的哲理根据就是孔子的“仁学”。以“亲亲”（爱自己的亲人）为基点，扩大到“仁民”，以及于“爱物”。基于孔子的“仁学”，把“孝”看成是“天之经”“地之义”“人之行”是可以理解的。一方面，它体现了孔子“爱人”（“泛爱众”）的精义；另一方面，在孔子儒家思想中，“孝”在社会生活实践中有一个不断扩大的过程。因此，“孝”不是凝固教条，而是基于“仁学”的“爱”不断释放的过程，只有在家庭实践和社会实践中，以“仁学”为基础的“孝”的意义才能真正显现出来。</a:t>
            </a:r>
            <a:endParaRPr lang="zh-CN" altLang="en-US" sz="2800"/>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47955" y="78740"/>
            <a:ext cx="10852150" cy="757555"/>
          </a:xfrm>
        </p:spPr>
        <p:txBody>
          <a:bodyPr>
            <a:normAutofit/>
          </a:bodyPr>
          <a:p>
            <a:r>
              <a:rPr lang="zh-CN" altLang="en-US" sz="4000">
                <a:solidFill>
                  <a:srgbClr val="FF0000"/>
                </a:solidFill>
              </a:rPr>
              <a:t>四、【2019·新课标Ⅲ卷】</a:t>
            </a:r>
            <a:endParaRPr lang="zh-CN" altLang="en-US" sz="4000">
              <a:solidFill>
                <a:srgbClr val="FF0000"/>
              </a:solidFill>
            </a:endParaRPr>
          </a:p>
        </p:txBody>
      </p:sp>
      <p:sp>
        <p:nvSpPr>
          <p:cNvPr id="100" name="文本框 99"/>
          <p:cNvSpPr txBox="1"/>
          <p:nvPr/>
        </p:nvSpPr>
        <p:spPr>
          <a:xfrm>
            <a:off x="147955" y="969645"/>
            <a:ext cx="11904980" cy="5262245"/>
          </a:xfrm>
          <a:prstGeom prst="rect">
            <a:avLst/>
          </a:prstGeom>
          <a:noFill/>
          <a:ln w="9525">
            <a:noFill/>
          </a:ln>
        </p:spPr>
        <p:txBody>
          <a:bodyPr wrap="square">
            <a:spAutoFit/>
          </a:bodyPr>
          <a:p>
            <a:pPr indent="266700"/>
            <a:r>
              <a:rPr lang="zh-CN" sz="2800" b="0">
                <a:ea typeface="宋体" panose="02010600030101010101" pitchFamily="2" charset="-122"/>
              </a:rPr>
              <a:t>四、【</a:t>
            </a:r>
            <a:r>
              <a:rPr lang="en-US" sz="2800" b="0">
                <a:latin typeface="Times New Roman" panose="02020603050405020304" charset="0"/>
                <a:ea typeface="宋体" panose="02010600030101010101" pitchFamily="2" charset="-122"/>
              </a:rPr>
              <a:t>2019</a:t>
            </a:r>
            <a:r>
              <a:rPr lang="en-US" sz="2800" b="0">
                <a:latin typeface="Times New Roman" panose="02020603050405020304" charset="0"/>
                <a:cs typeface="Times New Roman" panose="02020603050405020304" charset="0"/>
              </a:rPr>
              <a:t>·</a:t>
            </a:r>
            <a:r>
              <a:rPr lang="zh-CN" sz="2800" b="0">
                <a:ea typeface="宋体" panose="02010600030101010101" pitchFamily="2" charset="-122"/>
              </a:rPr>
              <a:t>新课标</a:t>
            </a:r>
            <a:r>
              <a:rPr lang="en-US" sz="2800" b="0">
                <a:latin typeface="Times New Roman" panose="02020603050405020304" charset="0"/>
                <a:ea typeface="宋体" panose="02010600030101010101" pitchFamily="2" charset="-122"/>
              </a:rPr>
              <a:t>Ⅲ</a:t>
            </a:r>
            <a:r>
              <a:rPr lang="zh-CN" sz="2800" b="0">
                <a:ea typeface="宋体" panose="02010600030101010101" pitchFamily="2" charset="-122"/>
              </a:rPr>
              <a:t>卷】阅读下面的文字，完成</a:t>
            </a:r>
            <a:r>
              <a:rPr lang="en-US" sz="2800" b="0">
                <a:latin typeface="Times New Roman" panose="02020603050405020304" charset="0"/>
                <a:ea typeface="宋体" panose="02010600030101010101" pitchFamily="2" charset="-122"/>
              </a:rPr>
              <a:t>1~3</a:t>
            </a:r>
            <a:r>
              <a:rPr lang="zh-CN" sz="2800" b="0">
                <a:ea typeface="宋体" panose="02010600030101010101" pitchFamily="2" charset="-122"/>
              </a:rPr>
              <a:t>题。       传统表演艺术是我国非物质文化遗产的重要组成部分，同时也是一座蕴藏丰富、有待进一步开发利用的民族民间艺术資源宝库。经过十几年的努力，一些传统表演艺术项目已走出困境，呈现出新的生机与活力，但仍有一些项目面临着不容忽视的新问题       传统表演艺术与普通民众生活息息相关，其表演通常具有群体性特征</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无论侗族大歌还是壮族山歌，人人都可展示歌喉</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无论汉族的秧歌，还是藏民的锅庄，民众欢乐起舞的场面都蔚为大观。对这类非质文化遗产的保护就坚持其生活性、群体性。两不仅局限于艺水团体或演出队等小范围内。广大民众为庆贺丰收、祭祖敬神、禳灾祈福而载歌载舞的即兴表演，寄托着他们深沉的精神追求和丰富情感。使传统表演艺术</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雅化</a:t>
            </a:r>
            <a:r>
              <a:rPr lang="en-US" sz="2800" b="0">
                <a:latin typeface="Times New Roman" panose="02020603050405020304" charset="0"/>
                <a:ea typeface="宋体" panose="02010600030101010101" pitchFamily="2" charset="-122"/>
              </a:rPr>
              <a:t>”</a:t>
            </a:r>
            <a:r>
              <a:rPr lang="zh-CN" sz="2800" b="0">
                <a:ea typeface="宋体" panose="02010600030101010101" pitchFamily="2" charset="-122"/>
              </a:rPr>
              <a:t>，固然能彰显各类民族民间艺术的特色，但也弱化了传统表演艺术的民俗文化内涵。</a:t>
            </a:r>
            <a:endParaRPr lang="zh-CN" altLang="en-US" sz="2800"/>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7495" y="405765"/>
            <a:ext cx="11637010" cy="5507990"/>
          </a:xfrm>
          <a:prstGeom prst="rect">
            <a:avLst/>
          </a:prstGeom>
          <a:noFill/>
          <a:ln w="9525">
            <a:noFill/>
          </a:ln>
        </p:spPr>
        <p:txBody>
          <a:bodyPr wrap="square">
            <a:spAutoFit/>
          </a:bodyPr>
          <a:p>
            <a:pPr indent="266700"/>
            <a:r>
              <a:rPr lang="en-US" altLang="zh-CN" sz="3200" b="0">
                <a:ea typeface="宋体" panose="02010600030101010101" pitchFamily="2" charset="-122"/>
              </a:rPr>
              <a:t>     </a:t>
            </a:r>
            <a:r>
              <a:rPr lang="zh-CN" sz="3200" b="0">
                <a:ea typeface="宋体" panose="02010600030101010101" pitchFamily="2" charset="-122"/>
              </a:rPr>
              <a:t>当然，各类民间表演艺术过充分提炼和艺术升华，进而搬上舞台，其成功之作对此类非物质文化遗产的传播起到促进作用。如春晚舞台上，藏族舞蹈《飞弦路春》、蒙古族舞蹈《吉祥颂》等都曾大放异彩，然而，在对民间表演艺术进行再创作的过程中，有些实施者没有坚持本真性的原则，将一些传统艺术改编得面目全非。比如，有些人在改造民乐时套用画方音乐编排方式，被改编的作品便失了自身的魂魄。因此，对民族民间艺术进行</a:t>
            </a:r>
            <a:r>
              <a:rPr lang="en-US" sz="3200" b="0">
                <a:latin typeface="Times New Roman" panose="02020603050405020304" charset="0"/>
                <a:ea typeface="宋体" panose="02010600030101010101" pitchFamily="2" charset="-122"/>
              </a:rPr>
              <a:t>“</a:t>
            </a:r>
            <a:r>
              <a:rPr lang="zh-CN" sz="3200" b="0">
                <a:ea typeface="宋体" panose="02010600030101010101" pitchFamily="2" charset="-122"/>
              </a:rPr>
              <a:t>二度创作</a:t>
            </a:r>
            <a:r>
              <a:rPr lang="en-US" sz="3200" b="0">
                <a:latin typeface="Times New Roman" panose="02020603050405020304" charset="0"/>
                <a:ea typeface="宋体" panose="02010600030101010101" pitchFamily="2" charset="-122"/>
              </a:rPr>
              <a:t>”</a:t>
            </a:r>
            <a:r>
              <a:rPr lang="zh-CN" sz="3200" b="0">
                <a:ea typeface="宋体" panose="02010600030101010101" pitchFamily="2" charset="-122"/>
              </a:rPr>
              <a:t>，应既不失其本真的艺术特性，又科学地融入现代元素，适应民众新的审美需求。要做到这一点就需要编导们深谙民间表演艺术的特性，并能进行实地调研、采风，挖掘出民间艺术的基本元素与本质精神。</a:t>
            </a:r>
            <a:endParaRPr lang="zh-CN" altLang="en-US" sz="3200"/>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0340" y="469900"/>
            <a:ext cx="11831955" cy="5692775"/>
          </a:xfrm>
          <a:prstGeom prst="rect">
            <a:avLst/>
          </a:prstGeom>
          <a:noFill/>
          <a:ln w="9525">
            <a:noFill/>
          </a:ln>
        </p:spPr>
        <p:txBody>
          <a:bodyPr wrap="square">
            <a:spAutoFit/>
          </a:bodyPr>
          <a:p>
            <a:pPr indent="266700"/>
            <a:r>
              <a:rPr lang="en-US" altLang="zh-CN" sz="2800" b="0">
                <a:ea typeface="宋体" panose="02010600030101010101" pitchFamily="2" charset="-122"/>
              </a:rPr>
              <a:t>     </a:t>
            </a:r>
            <a:r>
              <a:rPr lang="zh-CN" sz="2800" b="0">
                <a:ea typeface="宋体" panose="02010600030101010101" pitchFamily="2" charset="-122"/>
              </a:rPr>
              <a:t>各种传统表演艺术都是在特定的时空中呈现的，考其演出行为形式形成艺术价值。这类非物质文化产的特性决定了应对其实施活态传承与保护、使之以鲜活形态生存于民间，在非物质文化遗产抢救保护实施中，有些地区視保存为保护，重视硬件设施，各类场馆及专题博物馆建设颇具规模，民间收集来的各种乐器、道具、面具、服装等都得到妥善收藏，这种博物馆式的展示与收藏，虽然能较好地保存民间表演艺术的物质载体，但变活态传承为固态展示，无法从根本上解决件统表演艺术的生存发展问题。有人认为通过录音、录像等数字化手段便可记录、存储、呈现表演艺术的成果和过程，达到抢救性保护的效果，但是，这只是对文化遺产的部分信息进行了保存，人在进行艺术表演时涉及的很多现象难以精确量化，其中不少信息是无法获取和记录的。对传统表演艺术的保护必须坚持以人为本，活态保护，才特合其自身的传承发展規律。（摘编自李荣启《论传统表演艺术的保护与传承》）</a:t>
            </a:r>
            <a:endParaRPr lang="zh-CN" altLang="en-US" sz="2800"/>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4470" y="890270"/>
            <a:ext cx="11783695" cy="5077460"/>
          </a:xfrm>
          <a:prstGeom prst="rect">
            <a:avLst/>
          </a:prstGeom>
          <a:noFill/>
          <a:ln w="9525">
            <a:noFill/>
          </a:ln>
        </p:spPr>
        <p:txBody>
          <a:bodyPr wrap="square">
            <a:spAutoFit/>
          </a:bodyPr>
          <a:p>
            <a:pPr indent="266700"/>
            <a:r>
              <a:rPr lang="en-US" sz="3600" b="0">
                <a:latin typeface="Times New Roman" panose="02020603050405020304" charset="0"/>
                <a:ea typeface="宋体" panose="02010600030101010101" pitchFamily="2" charset="-122"/>
              </a:rPr>
              <a:t>1</a:t>
            </a:r>
            <a:r>
              <a:rPr lang="zh-CN" sz="3600" b="0">
                <a:ea typeface="宋体" panose="02010600030101010101" pitchFamily="2" charset="-122"/>
              </a:rPr>
              <a:t>．关于原文内容的理解和分析不正确的一项是（</a:t>
            </a:r>
            <a:r>
              <a:rPr lang="en-US" sz="3600" b="0">
                <a:latin typeface="Times New Roman" panose="02020603050405020304" charset="0"/>
                <a:ea typeface="宋体" panose="02010600030101010101" pitchFamily="2" charset="-122"/>
              </a:rPr>
              <a:t>3</a:t>
            </a:r>
            <a:r>
              <a:rPr lang="zh-CN" sz="3600" b="0">
                <a:ea typeface="宋体" panose="02010600030101010101" pitchFamily="2" charset="-122"/>
              </a:rPr>
              <a:t>分）                                   </a:t>
            </a:r>
            <a:r>
              <a:rPr lang="en-US" sz="3600" b="0">
                <a:latin typeface="Times New Roman" panose="02020603050405020304" charset="0"/>
                <a:ea typeface="宋体" panose="02010600030101010101" pitchFamily="2" charset="-122"/>
              </a:rPr>
              <a:t>A</a:t>
            </a:r>
            <a:r>
              <a:rPr lang="zh-CN" sz="3600" b="0">
                <a:ea typeface="宋体" panose="02010600030101010101" pitchFamily="2" charset="-122"/>
              </a:rPr>
              <a:t>．传统表演艺术通常具有生活性和群体性的特征，民众也是演出的重要参与者。</a:t>
            </a:r>
            <a:r>
              <a:rPr lang="en-US" sz="3600" b="0">
                <a:latin typeface="Times New Roman" panose="02020603050405020304" charset="0"/>
                <a:ea typeface="宋体" panose="02010600030101010101" pitchFamily="2" charset="-122"/>
              </a:rPr>
              <a:t>B</a:t>
            </a:r>
            <a:r>
              <a:rPr lang="zh-CN" sz="3600" b="0">
                <a:ea typeface="宋体" panose="02010600030101010101" pitchFamily="2" charset="-122"/>
              </a:rPr>
              <a:t>．春晚优秀的民族歌舞节目为传统表演艺术的台舞改编提供了可资借鉴的思路</a:t>
            </a:r>
            <a:r>
              <a:rPr lang="en-US" sz="3600" b="0">
                <a:latin typeface="Times New Roman" panose="02020603050405020304" charset="0"/>
                <a:ea typeface="宋体" panose="02010600030101010101" pitchFamily="2" charset="-122"/>
              </a:rPr>
              <a:t>C</a:t>
            </a:r>
            <a:r>
              <a:rPr lang="zh-CN" sz="3600" b="0">
                <a:ea typeface="宋体" panose="02010600030101010101" pitchFamily="2" charset="-122"/>
              </a:rPr>
              <a:t>．传统表演艺术进行</a:t>
            </a:r>
            <a:r>
              <a:rPr lang="en-US" sz="3600" b="0">
                <a:latin typeface="Times New Roman" panose="02020603050405020304" charset="0"/>
                <a:ea typeface="宋体" panose="02010600030101010101" pitchFamily="2" charset="-122"/>
              </a:rPr>
              <a:t>“</a:t>
            </a:r>
            <a:r>
              <a:rPr lang="zh-CN" sz="3600" b="0">
                <a:ea typeface="宋体" panose="02010600030101010101" pitchFamily="2" charset="-122"/>
              </a:rPr>
              <a:t>二度创作</a:t>
            </a:r>
            <a:r>
              <a:rPr lang="en-US" sz="3600" b="0">
                <a:latin typeface="Times New Roman" panose="02020603050405020304" charset="0"/>
                <a:ea typeface="宋体" panose="02010600030101010101" pitchFamily="2" charset="-122"/>
              </a:rPr>
              <a:t>”</a:t>
            </a:r>
            <a:r>
              <a:rPr lang="zh-CN" sz="3600" b="0">
                <a:ea typeface="宋体" panose="02010600030101010101" pitchFamily="2" charset="-122"/>
              </a:rPr>
              <a:t>时，应当免西式改编，以防失去原有风格。</a:t>
            </a:r>
            <a:r>
              <a:rPr lang="en-US" sz="3600" b="0">
                <a:latin typeface="Times New Roman" panose="02020603050405020304" charset="0"/>
                <a:ea typeface="宋体" panose="02010600030101010101" pitchFamily="2" charset="-122"/>
              </a:rPr>
              <a:t>D</a:t>
            </a:r>
            <a:r>
              <a:rPr lang="zh-CN" sz="3600" b="0">
                <a:ea typeface="宋体" panose="02010600030101010101" pitchFamily="2" charset="-122"/>
              </a:rPr>
              <a:t>．录音、录像等手段可以记录传统表演艺术的成果和过程，能够起到保存作用。</a:t>
            </a:r>
            <a:endParaRPr lang="zh-CN" altLang="en-US" sz="3600"/>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sz="3110">
                <a:solidFill>
                  <a:srgbClr val="FF0000"/>
                </a:solidFill>
                <a:sym typeface="+mn-ea"/>
              </a:rPr>
              <a:t>【解析】</a:t>
            </a:r>
            <a:br>
              <a:rPr lang="zh-CN" altLang="en-US">
                <a:solidFill>
                  <a:srgbClr val="FF0000"/>
                </a:solidFill>
              </a:rPr>
            </a:br>
            <a:endParaRPr lang="zh-CN" altLang="en-US"/>
          </a:p>
        </p:txBody>
      </p:sp>
      <p:sp>
        <p:nvSpPr>
          <p:cNvPr id="100" name="文本框 99"/>
          <p:cNvSpPr txBox="1"/>
          <p:nvPr/>
        </p:nvSpPr>
        <p:spPr>
          <a:xfrm>
            <a:off x="264795" y="1040130"/>
            <a:ext cx="11770360" cy="4030980"/>
          </a:xfrm>
          <a:prstGeom prst="rect">
            <a:avLst/>
          </a:prstGeom>
          <a:noFill/>
          <a:ln w="9525">
            <a:noFill/>
          </a:ln>
        </p:spPr>
        <p:txBody>
          <a:bodyPr wrap="square">
            <a:spAutoFit/>
          </a:bodyPr>
          <a:p>
            <a:pPr indent="0"/>
            <a:r>
              <a:rPr lang="en-US" sz="3200" b="0">
                <a:solidFill>
                  <a:srgbClr val="FF0000"/>
                </a:solidFill>
                <a:latin typeface="Times New Roman" panose="02020603050405020304" charset="0"/>
                <a:ea typeface="宋体" panose="02010600030101010101" pitchFamily="2" charset="-122"/>
              </a:rPr>
              <a:t>1</a:t>
            </a:r>
            <a:r>
              <a:rPr lang="zh-CN" sz="3200" b="0">
                <a:solidFill>
                  <a:srgbClr val="FF0000"/>
                </a:solidFill>
                <a:ea typeface="宋体" panose="02010600030101010101" pitchFamily="2" charset="-122"/>
              </a:rPr>
              <a:t>．此题考查原文内容的理解和分析能力。解答此类题要把握文中的基本概念和重要信息，提取并整合最能表达作者写作意图或文章主旨的语句，阐释或归纳文中的主要内容。解答是应先从原文中找到与选项相关的阅读区间，然后与选项的表述仔细比对，看是否一致；同时还要了解错误表述设置的一般思路，比如张冠李戴、无中生有、混淆时态、以偏概全、曲解文意等等。</a:t>
            </a:r>
            <a:r>
              <a:rPr lang="en-US" sz="3200" b="0">
                <a:solidFill>
                  <a:srgbClr val="FF0000"/>
                </a:solidFill>
                <a:latin typeface="Times New Roman" panose="02020603050405020304" charset="0"/>
                <a:ea typeface="宋体" panose="02010600030101010101" pitchFamily="2" charset="-122"/>
              </a:rPr>
              <a:t>C</a:t>
            </a:r>
            <a:r>
              <a:rPr lang="zh-CN" sz="3200" b="0">
                <a:solidFill>
                  <a:srgbClr val="FF0000"/>
                </a:solidFill>
                <a:ea typeface="宋体" panose="02010600030101010101" pitchFamily="2" charset="-122"/>
              </a:rPr>
              <a:t>项</a:t>
            </a:r>
            <a:r>
              <a:rPr lang="en-US" sz="3200" b="0">
                <a:solidFill>
                  <a:srgbClr val="FF0000"/>
                </a:solidFill>
                <a:latin typeface="Times New Roman" panose="02020603050405020304" charset="0"/>
                <a:ea typeface="宋体" panose="02010600030101010101" pitchFamily="2" charset="-122"/>
              </a:rPr>
              <a:t>“</a:t>
            </a:r>
            <a:r>
              <a:rPr lang="zh-CN" sz="3200" b="0">
                <a:solidFill>
                  <a:srgbClr val="FF0000"/>
                </a:solidFill>
                <a:ea typeface="宋体" panose="02010600030101010101" pitchFamily="2" charset="-122"/>
              </a:rPr>
              <a:t>以防失去原有风格</a:t>
            </a:r>
            <a:r>
              <a:rPr lang="en-US" sz="3200" b="0">
                <a:solidFill>
                  <a:srgbClr val="FF0000"/>
                </a:solidFill>
                <a:latin typeface="Times New Roman" panose="02020603050405020304" charset="0"/>
                <a:ea typeface="宋体" panose="02010600030101010101" pitchFamily="2" charset="-122"/>
              </a:rPr>
              <a:t>”</a:t>
            </a:r>
            <a:r>
              <a:rPr lang="zh-CN" sz="3200" b="0">
                <a:solidFill>
                  <a:srgbClr val="FF0000"/>
                </a:solidFill>
                <a:ea typeface="宋体" panose="02010600030101010101" pitchFamily="2" charset="-122"/>
              </a:rPr>
              <a:t>分析错误，对传统艺术进行西式改编，将会失去的是</a:t>
            </a:r>
            <a:r>
              <a:rPr lang="en-US" sz="3200" b="0">
                <a:solidFill>
                  <a:srgbClr val="FF0000"/>
                </a:solidFill>
                <a:latin typeface="Times New Roman" panose="02020603050405020304" charset="0"/>
                <a:ea typeface="宋体" panose="02010600030101010101" pitchFamily="2" charset="-122"/>
              </a:rPr>
              <a:t>“</a:t>
            </a:r>
            <a:r>
              <a:rPr lang="zh-CN" sz="3200" b="0">
                <a:solidFill>
                  <a:srgbClr val="FF0000"/>
                </a:solidFill>
                <a:ea typeface="宋体" panose="02010600030101010101" pitchFamily="2" charset="-122"/>
              </a:rPr>
              <a:t>本真的艺术特性</a:t>
            </a:r>
            <a:r>
              <a:rPr lang="en-US" sz="3200" b="0">
                <a:solidFill>
                  <a:srgbClr val="FF0000"/>
                </a:solidFill>
                <a:latin typeface="Times New Roman" panose="02020603050405020304" charset="0"/>
                <a:ea typeface="宋体" panose="02010600030101010101" pitchFamily="2" charset="-122"/>
              </a:rPr>
              <a:t>”</a:t>
            </a:r>
            <a:r>
              <a:rPr lang="zh-CN" sz="3200" b="0">
                <a:solidFill>
                  <a:srgbClr val="FF0000"/>
                </a:solidFill>
                <a:ea typeface="宋体" panose="02010600030101010101" pitchFamily="2" charset="-122"/>
              </a:rPr>
              <a:t>。</a:t>
            </a:r>
            <a:endParaRPr lang="zh-CN" altLang="en-US" sz="3200"/>
          </a:p>
        </p:txBody>
      </p:sp>
      <p:sp>
        <p:nvSpPr>
          <p:cNvPr id="3" name="文本框 2"/>
          <p:cNvSpPr txBox="1"/>
          <p:nvPr/>
        </p:nvSpPr>
        <p:spPr>
          <a:xfrm>
            <a:off x="1018540" y="5306695"/>
            <a:ext cx="5080000" cy="706755"/>
          </a:xfrm>
          <a:prstGeom prst="rect">
            <a:avLst/>
          </a:prstGeom>
          <a:noFill/>
          <a:ln w="9525">
            <a:noFill/>
          </a:ln>
        </p:spPr>
        <p:txBody>
          <a:bodyPr>
            <a:spAutoFit/>
          </a:bodyPr>
          <a:p>
            <a:pPr indent="0"/>
            <a:r>
              <a:rPr lang="zh-CN" sz="4000" b="0">
                <a:solidFill>
                  <a:srgbClr val="FF0000"/>
                </a:solidFill>
                <a:ea typeface="宋体" panose="02010600030101010101" pitchFamily="2" charset="-122"/>
              </a:rPr>
              <a:t>故选</a:t>
            </a:r>
            <a:r>
              <a:rPr lang="en-US" sz="4000" b="0">
                <a:solidFill>
                  <a:srgbClr val="FF0000"/>
                </a:solidFill>
                <a:latin typeface="Times New Roman" panose="02020603050405020304" charset="0"/>
                <a:ea typeface="宋体" panose="02010600030101010101" pitchFamily="2" charset="-122"/>
              </a:rPr>
              <a:t>C</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7495" y="671830"/>
            <a:ext cx="11637010" cy="5077460"/>
          </a:xfrm>
          <a:prstGeom prst="rect">
            <a:avLst/>
          </a:prstGeom>
          <a:noFill/>
          <a:ln w="9525">
            <a:noFill/>
          </a:ln>
        </p:spPr>
        <p:txBody>
          <a:bodyPr wrap="square">
            <a:spAutoFit/>
          </a:bodyPr>
          <a:p>
            <a:pPr indent="266700"/>
            <a:r>
              <a:rPr lang="en-US" sz="3600" b="0">
                <a:latin typeface="Times New Roman" panose="02020603050405020304" charset="0"/>
                <a:ea typeface="宋体" panose="02010600030101010101" pitchFamily="2" charset="-122"/>
              </a:rPr>
              <a:t>2</a:t>
            </a:r>
            <a:r>
              <a:rPr lang="zh-CN" sz="3600" b="0">
                <a:ea typeface="宋体" panose="02010600030101010101" pitchFamily="2" charset="-122"/>
              </a:rPr>
              <a:t>．下列对原文论证的相关分析，不正确的一项是（</a:t>
            </a:r>
            <a:r>
              <a:rPr lang="en-US" sz="3600" b="0">
                <a:latin typeface="Times New Roman" panose="02020603050405020304" charset="0"/>
                <a:ea typeface="宋体" panose="02010600030101010101" pitchFamily="2" charset="-122"/>
              </a:rPr>
              <a:t>3</a:t>
            </a:r>
            <a:r>
              <a:rPr lang="zh-CN" sz="3600" b="0">
                <a:ea typeface="宋体" panose="02010600030101010101" pitchFamily="2" charset="-122"/>
              </a:rPr>
              <a:t>分）                                 </a:t>
            </a:r>
            <a:r>
              <a:rPr lang="en-US" sz="3600" b="0">
                <a:latin typeface="Times New Roman" panose="02020603050405020304" charset="0"/>
                <a:ea typeface="宋体" panose="02010600030101010101" pitchFamily="2" charset="-122"/>
              </a:rPr>
              <a:t>A</a:t>
            </a:r>
            <a:r>
              <a:rPr lang="zh-CN" sz="3600" b="0">
                <a:ea typeface="宋体" panose="02010600030101010101" pitchFamily="2" charset="-122"/>
              </a:rPr>
              <a:t>．文章针对当下传统表演艺术保护中出现的一些片面认识，提出了自己的观点。</a:t>
            </a:r>
            <a:r>
              <a:rPr lang="en-US" sz="3600" b="0">
                <a:latin typeface="Times New Roman" panose="02020603050405020304" charset="0"/>
                <a:ea typeface="宋体" panose="02010600030101010101" pitchFamily="2" charset="-122"/>
              </a:rPr>
              <a:t>B</a:t>
            </a:r>
            <a:r>
              <a:rPr lang="zh-CN" sz="3600" b="0">
                <a:ea typeface="宋体" panose="02010600030101010101" pitchFamily="2" charset="-122"/>
              </a:rPr>
              <a:t>．文章紧扣作为非物质文化遗产的传统表演艺术的几种属性，多角度展开论证。</a:t>
            </a:r>
            <a:r>
              <a:rPr lang="en-US" sz="3600" b="0">
                <a:latin typeface="Times New Roman" panose="02020603050405020304" charset="0"/>
                <a:ea typeface="宋体" panose="02010600030101010101" pitchFamily="2" charset="-122"/>
              </a:rPr>
              <a:t>C</a:t>
            </a:r>
            <a:r>
              <a:rPr lang="zh-CN" sz="3600" b="0">
                <a:ea typeface="宋体" panose="02010600030101010101" pitchFamily="2" charset="-122"/>
              </a:rPr>
              <a:t>．第四段将一些地区的场馆建设和数字化保存做比较，论证了保护与保存的不同。</a:t>
            </a:r>
            <a:r>
              <a:rPr lang="en-US" sz="3600" b="0">
                <a:latin typeface="Times New Roman" panose="02020603050405020304" charset="0"/>
                <a:ea typeface="宋体" panose="02010600030101010101" pitchFamily="2" charset="-122"/>
              </a:rPr>
              <a:t>D</a:t>
            </a:r>
            <a:r>
              <a:rPr lang="zh-CN" sz="3600" b="0">
                <a:ea typeface="宋体" panose="02010600030101010101" pitchFamily="2" charset="-122"/>
              </a:rPr>
              <a:t>．文章对现有传统表演艺术保护举措的成效与不足都有论及，体现出辩证的态度。</a:t>
            </a:r>
            <a:endParaRPr lang="zh-CN" altLang="en-US" sz="3600"/>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443230"/>
            <a:ext cx="1708150" cy="441960"/>
          </a:xfrm>
        </p:spPr>
        <p:txBody>
          <a:bodyPr>
            <a:normAutofit fontScale="90000"/>
          </a:bodyPr>
          <a:p>
            <a:r>
              <a:rPr lang="zh-CN" altLang="en-US" sz="3110">
                <a:solidFill>
                  <a:srgbClr val="FF0000"/>
                </a:solidFill>
                <a:sym typeface="+mn-ea"/>
              </a:rPr>
              <a:t>【解析】</a:t>
            </a:r>
            <a:endParaRPr lang="zh-CN" altLang="en-US" sz="3110"/>
          </a:p>
        </p:txBody>
      </p:sp>
      <p:sp>
        <p:nvSpPr>
          <p:cNvPr id="100" name="文本框 99"/>
          <p:cNvSpPr txBox="1"/>
          <p:nvPr/>
        </p:nvSpPr>
        <p:spPr>
          <a:xfrm>
            <a:off x="669925" y="1093470"/>
            <a:ext cx="11247755" cy="3415030"/>
          </a:xfrm>
          <a:prstGeom prst="rect">
            <a:avLst/>
          </a:prstGeom>
          <a:noFill/>
          <a:ln w="9525">
            <a:noFill/>
          </a:ln>
        </p:spPr>
        <p:txBody>
          <a:bodyPr wrap="square">
            <a:spAutoFit/>
          </a:bodyPr>
          <a:p>
            <a:pPr indent="0"/>
            <a:r>
              <a:rPr lang="en-US" sz="3600" b="0">
                <a:solidFill>
                  <a:srgbClr val="FF0000"/>
                </a:solidFill>
                <a:latin typeface="Times New Roman" panose="02020603050405020304" charset="0"/>
                <a:ea typeface="宋体" panose="02010600030101010101" pitchFamily="2" charset="-122"/>
              </a:rPr>
              <a:t>2</a:t>
            </a:r>
            <a:r>
              <a:rPr lang="zh-CN" sz="3600" b="0">
                <a:solidFill>
                  <a:srgbClr val="FF0000"/>
                </a:solidFill>
                <a:ea typeface="宋体" panose="02010600030101010101" pitchFamily="2" charset="-122"/>
              </a:rPr>
              <a:t>．本题考查学生对文章论证的分析能力。答题时注意分析文章的结构思路，中心论点和分论点的关系，论点和论据之间的关系，论证方法的类型，重点考核论点是否正确，论据证明的是什么观点和论证的方法。</a:t>
            </a:r>
            <a:r>
              <a:rPr lang="en-US" sz="3600" b="0">
                <a:solidFill>
                  <a:srgbClr val="FF0000"/>
                </a:solidFill>
                <a:latin typeface="Times New Roman" panose="02020603050405020304" charset="0"/>
                <a:ea typeface="宋体" panose="02010600030101010101" pitchFamily="2" charset="-122"/>
              </a:rPr>
              <a:t>C</a:t>
            </a:r>
            <a:r>
              <a:rPr lang="zh-CN" sz="3600" b="0">
                <a:solidFill>
                  <a:srgbClr val="FF0000"/>
                </a:solidFill>
                <a:ea typeface="宋体" panose="02010600030101010101" pitchFamily="2" charset="-122"/>
              </a:rPr>
              <a:t>项，文章没有对</a:t>
            </a:r>
            <a:r>
              <a:rPr lang="en-US" sz="3600" b="0">
                <a:solidFill>
                  <a:srgbClr val="FF0000"/>
                </a:solidFill>
                <a:latin typeface="Times New Roman" panose="02020603050405020304" charset="0"/>
                <a:ea typeface="宋体" panose="02010600030101010101" pitchFamily="2" charset="-122"/>
              </a:rPr>
              <a:t>“</a:t>
            </a:r>
            <a:r>
              <a:rPr lang="zh-CN" sz="3600" b="0">
                <a:solidFill>
                  <a:srgbClr val="FF0000"/>
                </a:solidFill>
                <a:ea typeface="宋体" panose="02010600030101010101" pitchFamily="2" charset="-122"/>
              </a:rPr>
              <a:t>场馆建设和数字化保存</a:t>
            </a:r>
            <a:r>
              <a:rPr lang="en-US" sz="3600" b="0">
                <a:solidFill>
                  <a:srgbClr val="FF0000"/>
                </a:solidFill>
                <a:latin typeface="Times New Roman" panose="02020603050405020304" charset="0"/>
                <a:ea typeface="宋体" panose="02010600030101010101" pitchFamily="2" charset="-122"/>
              </a:rPr>
              <a:t>”</a:t>
            </a:r>
            <a:r>
              <a:rPr lang="zh-CN" sz="3600" b="0">
                <a:solidFill>
                  <a:srgbClr val="FF0000"/>
                </a:solidFill>
                <a:ea typeface="宋体" panose="02010600030101010101" pitchFamily="2" charset="-122"/>
              </a:rPr>
              <a:t>作比较，因为二者都是对非物质文化遗产的保存，都不是保护。</a:t>
            </a:r>
            <a:endParaRPr lang="zh-CN" altLang="en-US" sz="3600"/>
          </a:p>
        </p:txBody>
      </p:sp>
      <p:sp>
        <p:nvSpPr>
          <p:cNvPr id="3" name="文本框 2"/>
          <p:cNvSpPr txBox="1"/>
          <p:nvPr/>
        </p:nvSpPr>
        <p:spPr>
          <a:xfrm>
            <a:off x="1965325" y="4918075"/>
            <a:ext cx="5080000" cy="706755"/>
          </a:xfrm>
          <a:prstGeom prst="rect">
            <a:avLst/>
          </a:prstGeom>
          <a:noFill/>
          <a:ln w="9525">
            <a:noFill/>
          </a:ln>
        </p:spPr>
        <p:txBody>
          <a:bodyPr>
            <a:spAutoFit/>
          </a:bodyPr>
          <a:p>
            <a:pPr indent="0"/>
            <a:r>
              <a:rPr lang="zh-CN" sz="4000" b="0">
                <a:solidFill>
                  <a:srgbClr val="FF0000"/>
                </a:solidFill>
                <a:ea typeface="宋体" panose="02010600030101010101" pitchFamily="2" charset="-122"/>
              </a:rPr>
              <a:t>故选</a:t>
            </a:r>
            <a:r>
              <a:rPr lang="en-US" sz="4000" b="0">
                <a:solidFill>
                  <a:srgbClr val="FF0000"/>
                </a:solidFill>
                <a:latin typeface="Times New Roman" panose="02020603050405020304" charset="0"/>
                <a:ea typeface="宋体" panose="02010600030101010101" pitchFamily="2" charset="-122"/>
              </a:rPr>
              <a:t>C</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07975" y="890270"/>
            <a:ext cx="11576050" cy="5077460"/>
          </a:xfrm>
          <a:prstGeom prst="rect">
            <a:avLst/>
          </a:prstGeom>
          <a:noFill/>
          <a:ln w="9525">
            <a:noFill/>
          </a:ln>
        </p:spPr>
        <p:txBody>
          <a:bodyPr wrap="square">
            <a:spAutoFit/>
          </a:bodyPr>
          <a:p>
            <a:pPr indent="266700"/>
            <a:r>
              <a:rPr lang="en-US" sz="3600" b="0">
                <a:latin typeface="Times New Roman" panose="02020603050405020304" charset="0"/>
                <a:ea typeface="宋体" panose="02010600030101010101" pitchFamily="2" charset="-122"/>
              </a:rPr>
              <a:t>3</a:t>
            </a:r>
            <a:r>
              <a:rPr lang="zh-CN" sz="3600" b="0">
                <a:ea typeface="宋体" panose="02010600030101010101" pitchFamily="2" charset="-122"/>
              </a:rPr>
              <a:t>．根据原文内容，下列说法正确的一项是（</a:t>
            </a:r>
            <a:r>
              <a:rPr lang="en-US" sz="3600" b="0">
                <a:latin typeface="Times New Roman" panose="02020603050405020304" charset="0"/>
                <a:ea typeface="宋体" panose="02010600030101010101" pitchFamily="2" charset="-122"/>
              </a:rPr>
              <a:t>3</a:t>
            </a:r>
            <a:r>
              <a:rPr lang="zh-CN" sz="3600" b="0">
                <a:ea typeface="宋体" panose="02010600030101010101" pitchFamily="2" charset="-122"/>
              </a:rPr>
              <a:t>分）                                         </a:t>
            </a:r>
            <a:r>
              <a:rPr lang="en-US" sz="3600" b="0">
                <a:latin typeface="Times New Roman" panose="02020603050405020304" charset="0"/>
                <a:ea typeface="宋体" panose="02010600030101010101" pitchFamily="2" charset="-122"/>
              </a:rPr>
              <a:t>A</a:t>
            </a:r>
            <a:r>
              <a:rPr lang="zh-CN" sz="3600" b="0">
                <a:ea typeface="宋体" panose="02010600030101010101" pitchFamily="2" charset="-122"/>
              </a:rPr>
              <a:t>．传统表演艺术源自生活，使其</a:t>
            </a:r>
            <a:r>
              <a:rPr lang="en-US" sz="3600" b="0">
                <a:latin typeface="Times New Roman" panose="02020603050405020304" charset="0"/>
                <a:ea typeface="宋体" panose="02010600030101010101" pitchFamily="2" charset="-122"/>
              </a:rPr>
              <a:t>“</a:t>
            </a:r>
            <a:r>
              <a:rPr lang="zh-CN" sz="3600" b="0">
                <a:ea typeface="宋体" panose="02010600030101010101" pitchFamily="2" charset="-122"/>
              </a:rPr>
              <a:t>雅化</a:t>
            </a:r>
            <a:r>
              <a:rPr lang="en-US" sz="3600" b="0">
                <a:latin typeface="Times New Roman" panose="02020603050405020304" charset="0"/>
                <a:ea typeface="宋体" panose="02010600030101010101" pitchFamily="2" charset="-122"/>
              </a:rPr>
              <a:t>”</a:t>
            </a:r>
            <a:r>
              <a:rPr lang="zh-CN" sz="3600" b="0">
                <a:ea typeface="宋体" panose="02010600030101010101" pitchFamily="2" charset="-122"/>
              </a:rPr>
              <a:t>意味着脱离原生的环境，很难获得成功。</a:t>
            </a:r>
            <a:r>
              <a:rPr lang="en-US" sz="3600" b="0">
                <a:latin typeface="Times New Roman" panose="02020603050405020304" charset="0"/>
                <a:ea typeface="宋体" panose="02010600030101010101" pitchFamily="2" charset="-122"/>
              </a:rPr>
              <a:t>B</a:t>
            </a:r>
            <a:r>
              <a:rPr lang="zh-CN" sz="3600" b="0">
                <a:ea typeface="宋体" panose="02010600030101010101" pitchFamily="2" charset="-122"/>
              </a:rPr>
              <a:t>．民间各种自发的载歌载舞活动都是传统表演艺术的一部分，有很强的民俗色彩。</a:t>
            </a:r>
            <a:r>
              <a:rPr lang="en-US" sz="3600" b="0">
                <a:latin typeface="Times New Roman" panose="02020603050405020304" charset="0"/>
                <a:ea typeface="宋体" panose="02010600030101010101" pitchFamily="2" charset="-122"/>
              </a:rPr>
              <a:t>C</a:t>
            </a:r>
            <a:r>
              <a:rPr lang="zh-CN" sz="3600" b="0">
                <a:ea typeface="宋体" panose="02010600030101010101" pitchFamily="2" charset="-122"/>
              </a:rPr>
              <a:t>．传统表演艺术依赖动态展示以呈现艺术内蕴，将其物质载体作固态展示则没有价值。</a:t>
            </a:r>
            <a:r>
              <a:rPr lang="en-US" sz="3600" b="0">
                <a:latin typeface="Times New Roman" panose="02020603050405020304" charset="0"/>
                <a:ea typeface="宋体" panose="02010600030101010101" pitchFamily="2" charset="-122"/>
              </a:rPr>
              <a:t>D</a:t>
            </a:r>
            <a:r>
              <a:rPr lang="zh-CN" sz="3600" b="0">
                <a:ea typeface="宋体" panose="02010600030101010101" pitchFamily="2" charset="-122"/>
              </a:rPr>
              <a:t>．活态保护致力于保护传统表演艺术的活力，看重人的因素在项目传承中的作用。</a:t>
            </a:r>
            <a:endParaRPr lang="zh-CN" altLang="en-US" sz="3600"/>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4015" y="233045"/>
            <a:ext cx="1605280" cy="521970"/>
          </a:xfrm>
          <a:prstGeom prst="rect">
            <a:avLst/>
          </a:prstGeom>
          <a:noFill/>
        </p:spPr>
        <p:txBody>
          <a:bodyPr wrap="none" rtlCol="0" anchor="t">
            <a:spAutoFit/>
          </a:bodyPr>
          <a:p>
            <a:r>
              <a:rPr lang="zh-CN" altLang="en-US" sz="2800">
                <a:solidFill>
                  <a:srgbClr val="FF0000"/>
                </a:solidFill>
                <a:sym typeface="+mn-ea"/>
              </a:rPr>
              <a:t>【解析】</a:t>
            </a:r>
            <a:endParaRPr lang="zh-CN" altLang="en-US" sz="2800"/>
          </a:p>
        </p:txBody>
      </p:sp>
      <p:sp>
        <p:nvSpPr>
          <p:cNvPr id="100" name="文本框 99"/>
          <p:cNvSpPr txBox="1"/>
          <p:nvPr/>
        </p:nvSpPr>
        <p:spPr>
          <a:xfrm>
            <a:off x="180340" y="835025"/>
            <a:ext cx="11844020" cy="4831080"/>
          </a:xfrm>
          <a:prstGeom prst="rect">
            <a:avLst/>
          </a:prstGeom>
          <a:noFill/>
          <a:ln w="9525">
            <a:noFill/>
          </a:ln>
        </p:spPr>
        <p:txBody>
          <a:bodyPr wrap="square">
            <a:spAutoFit/>
          </a:bodyPr>
          <a:p>
            <a:pPr indent="0"/>
            <a:r>
              <a:rPr lang="en-US" sz="2800" b="0">
                <a:solidFill>
                  <a:srgbClr val="FF0000"/>
                </a:solidFill>
                <a:latin typeface="Times New Roman" panose="02020603050405020304" charset="0"/>
                <a:ea typeface="宋体" panose="02010600030101010101" pitchFamily="2" charset="-122"/>
              </a:rPr>
              <a:t>3</a:t>
            </a:r>
            <a:r>
              <a:rPr lang="zh-CN" sz="2800" b="0">
                <a:solidFill>
                  <a:srgbClr val="FF0000"/>
                </a:solidFill>
                <a:ea typeface="宋体" panose="02010600030101010101" pitchFamily="2" charset="-122"/>
              </a:rPr>
              <a:t>．此题考查把握文章内容、分析作者观点态度的能力。此种归纳内容要点和分析作者观点态度的题目，解答时应先根据选项确定原文信息所在的位置，然后将选项和原文进行比较，并结合上下文语境进行判断。</a:t>
            </a:r>
            <a:r>
              <a:rPr lang="en-US" sz="2800" b="0">
                <a:solidFill>
                  <a:srgbClr val="FF0000"/>
                </a:solidFill>
                <a:latin typeface="Times New Roman" panose="02020603050405020304" charset="0"/>
                <a:ea typeface="宋体" panose="02010600030101010101" pitchFamily="2" charset="-122"/>
              </a:rPr>
              <a:t>A</a:t>
            </a:r>
            <a:r>
              <a:rPr lang="zh-CN" sz="2800" b="0">
                <a:solidFill>
                  <a:srgbClr val="FF0000"/>
                </a:solidFill>
                <a:ea typeface="宋体" panose="02010600030101010101" pitchFamily="2" charset="-122"/>
              </a:rPr>
              <a:t>项，</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使其</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雅化</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意味着脱离原生的环境，很难获得成功</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说法错误，原文只是说</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（使其</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雅化</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）弱化了传统表演艺术的民俗文化内涵</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，对能否获得成功，并未有明确的说明。</a:t>
            </a:r>
            <a:r>
              <a:rPr lang="en-US" sz="2800" b="0">
                <a:solidFill>
                  <a:srgbClr val="FF0000"/>
                </a:solidFill>
                <a:latin typeface="Times New Roman" panose="02020603050405020304" charset="0"/>
                <a:ea typeface="宋体" panose="02010600030101010101" pitchFamily="2" charset="-122"/>
              </a:rPr>
              <a:t>B</a:t>
            </a:r>
            <a:r>
              <a:rPr lang="zh-CN" sz="2800" b="0">
                <a:solidFill>
                  <a:srgbClr val="FF0000"/>
                </a:solidFill>
                <a:ea typeface="宋体" panose="02010600030101010101" pitchFamily="2" charset="-122"/>
              </a:rPr>
              <a:t>项，</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民间各种自发的载歌载舞活动都是传统表演艺术的一部分</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说法缺少根据，文章中只是说</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广大民众为庆贺丰收、祭祖敬神、禳灾祈福而载歌载舞的即兴表演</a:t>
            </a:r>
            <a:r>
              <a:rPr lang="en-US" sz="2800" b="0">
                <a:solidFill>
                  <a:srgbClr val="FF0000"/>
                </a:solidFill>
                <a:latin typeface="Times New Roman" panose="02020603050405020304" charset="0"/>
                <a:ea typeface="宋体" panose="02010600030101010101" pitchFamily="2" charset="-122"/>
              </a:rPr>
              <a:t>” </a:t>
            </a:r>
            <a:r>
              <a:rPr lang="zh-CN" sz="2800" b="0">
                <a:solidFill>
                  <a:srgbClr val="FF0000"/>
                </a:solidFill>
                <a:ea typeface="宋体" panose="02010600030101010101" pitchFamily="2" charset="-122"/>
              </a:rPr>
              <a:t>是传统表演艺术的一部分，有很强的民俗色彩。并非所有的自发的载歌载舞活动。</a:t>
            </a:r>
            <a:r>
              <a:rPr lang="en-US" sz="2800" b="0">
                <a:solidFill>
                  <a:srgbClr val="FF0000"/>
                </a:solidFill>
                <a:latin typeface="Times New Roman" panose="02020603050405020304" charset="0"/>
                <a:ea typeface="宋体" panose="02010600030101010101" pitchFamily="2" charset="-122"/>
              </a:rPr>
              <a:t>C</a:t>
            </a:r>
            <a:r>
              <a:rPr lang="zh-CN" sz="2800" b="0">
                <a:solidFill>
                  <a:srgbClr val="FF0000"/>
                </a:solidFill>
                <a:ea typeface="宋体" panose="02010600030101010101" pitchFamily="2" charset="-122"/>
              </a:rPr>
              <a:t>项，</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将其物质载体作固态展示则没有价值</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说法错误，原文说这样</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能较好地保存民间表演艺术的物质载体</a:t>
            </a:r>
            <a:r>
              <a:rPr lang="en-US"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a:t>
            </a:r>
            <a:endParaRPr lang="zh-CN" altLang="en-US" sz="2800"/>
          </a:p>
        </p:txBody>
      </p:sp>
      <p:sp>
        <p:nvSpPr>
          <p:cNvPr id="3" name="文本框 2"/>
          <p:cNvSpPr txBox="1"/>
          <p:nvPr/>
        </p:nvSpPr>
        <p:spPr>
          <a:xfrm>
            <a:off x="1054100" y="5803900"/>
            <a:ext cx="5080000" cy="768350"/>
          </a:xfrm>
          <a:prstGeom prst="rect">
            <a:avLst/>
          </a:prstGeom>
          <a:noFill/>
          <a:ln w="9525">
            <a:noFill/>
          </a:ln>
        </p:spPr>
        <p:txBody>
          <a:bodyPr>
            <a:spAutoFit/>
          </a:bodyPr>
          <a:p>
            <a:pPr indent="0"/>
            <a:r>
              <a:rPr lang="zh-CN" sz="4400" b="0">
                <a:solidFill>
                  <a:srgbClr val="FF0000"/>
                </a:solidFill>
                <a:ea typeface="宋体" panose="02010600030101010101" pitchFamily="2" charset="-122"/>
              </a:rPr>
              <a:t>故选</a:t>
            </a:r>
            <a:r>
              <a:rPr lang="en-US" sz="4400" b="0">
                <a:solidFill>
                  <a:srgbClr val="FF0000"/>
                </a:solidFill>
                <a:latin typeface="Times New Roman" panose="02020603050405020304" charset="0"/>
                <a:ea typeface="宋体" panose="02010600030101010101" pitchFamily="2" charset="-122"/>
              </a:rPr>
              <a:t>D</a:t>
            </a:r>
            <a:endParaRPr lang="zh-CN" altLang="en-US" sz="4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normAutofit/>
          </a:bodyPr>
          <a:lstStyle/>
          <a:p>
            <a:r>
              <a:rPr lang="zh-CN" altLang="en-US" dirty="0"/>
              <a:t>感谢观看</a:t>
            </a:r>
            <a:endParaRPr lang="zh-CN" altLang="en-US" dirty="0"/>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40665" y="170815"/>
            <a:ext cx="11746230" cy="6000750"/>
          </a:xfrm>
          <a:prstGeom prst="rect">
            <a:avLst/>
          </a:prstGeom>
          <a:noFill/>
          <a:ln w="9525">
            <a:noFill/>
          </a:ln>
        </p:spPr>
        <p:txBody>
          <a:bodyPr wrap="square">
            <a:spAutoFit/>
          </a:bodyPr>
          <a:p>
            <a:pPr indent="266700"/>
            <a:r>
              <a:rPr lang="en-US" altLang="zh-CN" sz="3200" b="0">
                <a:ea typeface="宋体" panose="02010600030101010101" pitchFamily="2" charset="-122"/>
              </a:rPr>
              <a:t>     </a:t>
            </a:r>
            <a:r>
              <a:rPr lang="zh-CN" sz="3200" b="0">
                <a:ea typeface="宋体" panose="02010600030101010101" pitchFamily="2" charset="-122"/>
              </a:rPr>
              <a:t>社会在发展，现代社会中的家庭伦理会变化。“孝”的内涵也会随之变化。例如“四世同堂”“养儿防老”，就因家庭作为生产单位的逐渐消失而失去意义，又如“二十四孝”中的某些形式已没有必要提倡，但作为“孝”之核心理念的“仁爱”仍有家庭伦理之意义。在家庭不再是生产单位的情况下，保障家庭良好的生活状态，将主要由社会保障体系来承担，但“孝”的“仁爱”精神则不会改变。对长辈的爱敬，对子孙的培育，都是出于人之内在本心的“仁爱”。鲁迅在《我们现在怎样做父亲》中批评抹掉了“爱”，一味说“恩”的“父为子纲”说，提出：“我现在以为然的，便只是‘爱’。”“孝”之核心理念“仁爱”作为家庭伦理仍具有某种普遍价值的意义。（摘编自汤一介《“孝”作为家庭伦理的意义》）</a:t>
            </a:r>
            <a:endParaRPr lang="zh-CN" altLang="en-US" sz="3200"/>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46380" y="668655"/>
            <a:ext cx="11698605" cy="5077460"/>
          </a:xfrm>
          <a:prstGeom prst="rect">
            <a:avLst/>
          </a:prstGeom>
          <a:noFill/>
          <a:ln w="9525">
            <a:noFill/>
          </a:ln>
        </p:spPr>
        <p:txBody>
          <a:bodyPr wrap="square">
            <a:spAutoFit/>
          </a:bodyPr>
          <a:p>
            <a:pPr indent="0"/>
            <a:r>
              <a:rPr lang="en-US" sz="3600" b="0">
                <a:latin typeface="Times New Roman" panose="02020603050405020304" charset="0"/>
                <a:ea typeface="宋体" panose="02010600030101010101" pitchFamily="2" charset="-122"/>
              </a:rPr>
              <a:t>1</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下列关于原文内容的理解和分析，正确的一项是（</a:t>
            </a:r>
            <a:r>
              <a:rPr lang="en-US" sz="3600" b="0">
                <a:latin typeface="宋体" panose="02010600030101010101" pitchFamily="2" charset="-122"/>
                <a:ea typeface="宋体" panose="02010600030101010101" pitchFamily="2" charset="-122"/>
              </a:rPr>
              <a:t>   </a:t>
            </a:r>
            <a:r>
              <a:rPr lang="zh-CN" sz="3600" b="0">
                <a:ea typeface="宋体" panose="02010600030101010101" pitchFamily="2" charset="-122"/>
              </a:rPr>
              <a:t>）</a:t>
            </a:r>
            <a:r>
              <a:rPr lang="en-US" sz="3600" b="0">
                <a:latin typeface="Times New Roman" panose="02020603050405020304" charset="0"/>
                <a:ea typeface="宋体" panose="02010600030101010101" pitchFamily="2" charset="-122"/>
              </a:rPr>
              <a:t>A</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中国自古以来注重家庭伦理，把家庭伦理规范置于比社会伦理制度更重要的位置。</a:t>
            </a:r>
            <a:r>
              <a:rPr lang="en-US" sz="3600" b="0">
                <a:latin typeface="Times New Roman" panose="02020603050405020304" charset="0"/>
                <a:ea typeface="宋体" panose="02010600030101010101" pitchFamily="2" charset="-122"/>
              </a:rPr>
              <a:t>B</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家庭既是生活单位，又是生产单位，决定了“孝”是中国古代社会特有的家庭伦理。</a:t>
            </a:r>
            <a:r>
              <a:rPr lang="en-US" sz="3600" b="0">
                <a:latin typeface="Times New Roman" panose="02020603050405020304" charset="0"/>
                <a:ea typeface="宋体" panose="02010600030101010101" pitchFamily="2" charset="-122"/>
              </a:rPr>
              <a:t>C</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根据儒家思想，“孝”不仅是家庭内的规范，而且在社会中有一个不断扩大的过程。</a:t>
            </a:r>
            <a:r>
              <a:rPr lang="en-US" sz="3600" b="0">
                <a:latin typeface="Times New Roman" panose="02020603050405020304" charset="0"/>
                <a:ea typeface="宋体" panose="02010600030101010101" pitchFamily="2" charset="-122"/>
              </a:rPr>
              <a:t>D</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由于家庭结构和家庭伦理的变化，传统“孝”的形式在现代社会无提倡的必要。</a:t>
            </a:r>
            <a:endParaRPr lang="zh-CN" altLang="en-US" sz="3600"/>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0380" y="139700"/>
            <a:ext cx="1671955" cy="441960"/>
          </a:xfrm>
        </p:spPr>
        <p:txBody>
          <a:bodyPr>
            <a:normAutofit fontScale="90000"/>
          </a:bodyPr>
          <a:p>
            <a:r>
              <a:rPr lang="zh-CN" altLang="en-US" sz="3110">
                <a:solidFill>
                  <a:srgbClr val="FF0000"/>
                </a:solidFill>
              </a:rPr>
              <a:t>【解析】</a:t>
            </a:r>
            <a:endParaRPr lang="zh-CN" altLang="en-US" sz="3110">
              <a:solidFill>
                <a:srgbClr val="FF0000"/>
              </a:solidFill>
            </a:endParaRPr>
          </a:p>
        </p:txBody>
      </p:sp>
      <p:sp>
        <p:nvSpPr>
          <p:cNvPr id="100" name="文本框 99"/>
          <p:cNvSpPr txBox="1"/>
          <p:nvPr/>
        </p:nvSpPr>
        <p:spPr>
          <a:xfrm>
            <a:off x="228600" y="702945"/>
            <a:ext cx="11746230" cy="4399915"/>
          </a:xfrm>
          <a:prstGeom prst="rect">
            <a:avLst/>
          </a:prstGeom>
          <a:noFill/>
          <a:ln w="9525">
            <a:noFill/>
          </a:ln>
        </p:spPr>
        <p:txBody>
          <a:bodyPr wrap="square">
            <a:spAutoFit/>
          </a:bodyPr>
          <a:p>
            <a:pPr indent="0"/>
            <a:r>
              <a:rPr lang="en-US" sz="2000" b="0">
                <a:solidFill>
                  <a:srgbClr val="FF0000"/>
                </a:solidFill>
                <a:latin typeface="Times New Roman" panose="02020603050405020304" charset="0"/>
                <a:ea typeface="宋体" panose="02010600030101010101" pitchFamily="2" charset="-122"/>
              </a:rPr>
              <a:t>1</a:t>
            </a:r>
            <a:r>
              <a:rPr lang="zh-CN" sz="2000" b="0">
                <a:solidFill>
                  <a:srgbClr val="FF0000"/>
                </a:solidFill>
                <a:latin typeface="Times New Roman" panose="02020603050405020304" charset="0"/>
                <a:ea typeface="宋体" panose="02010600030101010101" pitchFamily="2" charset="-122"/>
              </a:rPr>
              <a:t>．</a:t>
            </a:r>
            <a:r>
              <a:rPr lang="zh-CN" sz="2000" b="0">
                <a:solidFill>
                  <a:srgbClr val="FF0000"/>
                </a:solidFill>
                <a:ea typeface="宋体" panose="02010600030101010101" pitchFamily="2" charset="-122"/>
              </a:rPr>
              <a:t>本题主要考查理解和分析文中重要信息的能力。答题时注意仔细阅读文章，找准有效答题区间，然后认真对比阅读，寻找细微的差别。</a:t>
            </a:r>
            <a:r>
              <a:rPr lang="en-US" sz="2000" b="0">
                <a:solidFill>
                  <a:srgbClr val="FF0000"/>
                </a:solidFill>
                <a:latin typeface="Times New Roman" panose="02020603050405020304" charset="0"/>
                <a:ea typeface="宋体" panose="02010600030101010101" pitchFamily="2" charset="-122"/>
              </a:rPr>
              <a:t>A</a:t>
            </a:r>
            <a:r>
              <a:rPr lang="zh-CN" sz="2000" b="0">
                <a:solidFill>
                  <a:srgbClr val="FF0000"/>
                </a:solidFill>
                <a:ea typeface="宋体" panose="02010600030101010101" pitchFamily="2" charset="-122"/>
              </a:rPr>
              <a:t>项，“把家庭伦理规范置于比社会伦理制度更重要的位置”错误；从第三段“‘孝’成为一种家庭伦理规范，并进而成为社会的伦理制度”中可见，“社会伦理制度”在家庭伦理规范之上。</a:t>
            </a:r>
            <a:r>
              <a:rPr lang="en-US" sz="2000" b="0">
                <a:solidFill>
                  <a:srgbClr val="FF0000"/>
                </a:solidFill>
                <a:latin typeface="Times New Roman" panose="02020603050405020304" charset="0"/>
                <a:ea typeface="宋体" panose="02010600030101010101" pitchFamily="2" charset="-122"/>
              </a:rPr>
              <a:t>B</a:t>
            </a:r>
            <a:r>
              <a:rPr lang="zh-CN" sz="2000" b="0">
                <a:solidFill>
                  <a:srgbClr val="FF0000"/>
                </a:solidFill>
                <a:ea typeface="宋体" panose="02010600030101010101" pitchFamily="2" charset="-122"/>
              </a:rPr>
              <a:t>项，“‘孝’是中国古代社会特有的家庭伦理”表述有误，“古代社会特有的”不准确。根据最后一段“现代社会中的家庭伦理会突化，‘孝’的内涵也会随之变化。例如‘四世同堂’‘养儿防老’，就因家庭作为生产单位的逐渐消失而失去意义，又如‘二十四孝’中的某些形式已没有必要提倡，但作为‘孝’之核心理念的‘仁爱’仍有家庭伦理之意义，在家庭不再是生产单位的情况下，保障家庭良好的生活状态，将主要由社会保障体系来承担，但‘孝’的‘仁爱’精神则不会改变”可见，现代社会中，“孝”仍有其家庭伦理意义；</a:t>
            </a:r>
            <a:r>
              <a:rPr lang="en-US" sz="2000" b="0">
                <a:solidFill>
                  <a:srgbClr val="FF0000"/>
                </a:solidFill>
                <a:latin typeface="Times New Roman" panose="02020603050405020304" charset="0"/>
                <a:ea typeface="宋体" panose="02010600030101010101" pitchFamily="2" charset="-122"/>
              </a:rPr>
              <a:t>C</a:t>
            </a:r>
            <a:r>
              <a:rPr lang="zh-CN" sz="2000" b="0">
                <a:solidFill>
                  <a:srgbClr val="FF0000"/>
                </a:solidFill>
                <a:ea typeface="宋体" panose="02010600030101010101" pitchFamily="2" charset="-122"/>
              </a:rPr>
              <a:t>项，正确，原文第四段有“在孔子儒家思想中，‘孝’在社会生活实践中有一个不断扩大的过程”；</a:t>
            </a:r>
            <a:r>
              <a:rPr lang="en-US" sz="2000" b="0">
                <a:solidFill>
                  <a:srgbClr val="FF0000"/>
                </a:solidFill>
                <a:latin typeface="Times New Roman" panose="02020603050405020304" charset="0"/>
                <a:ea typeface="宋体" panose="02010600030101010101" pitchFamily="2" charset="-122"/>
              </a:rPr>
              <a:t>D</a:t>
            </a:r>
            <a:r>
              <a:rPr lang="zh-CN" sz="2000" b="0">
                <a:solidFill>
                  <a:srgbClr val="FF0000"/>
                </a:solidFill>
                <a:ea typeface="宋体" panose="02010600030101010101" pitchFamily="2" charset="-122"/>
              </a:rPr>
              <a:t>项，“传统‘孝’的形式在现代社会无提倡的必要”错误，根据最后一段“‘孝’的内涵也会随之变化。例如‘四世同堂’‘养儿防老’，就因家庭作为生产单位的逐渐消失而失去意义，又如‘二十四孝’中的某些形式已没有必要提倡”可见，是“某些形式”，而不是所有“传统‘孝’的形式”。</a:t>
            </a:r>
            <a:endParaRPr lang="zh-CN" altLang="en-US" sz="2000"/>
          </a:p>
        </p:txBody>
      </p:sp>
      <p:sp>
        <p:nvSpPr>
          <p:cNvPr id="3" name="文本框 2"/>
          <p:cNvSpPr txBox="1"/>
          <p:nvPr/>
        </p:nvSpPr>
        <p:spPr>
          <a:xfrm>
            <a:off x="1071245" y="5102860"/>
            <a:ext cx="5080000" cy="583565"/>
          </a:xfrm>
          <a:prstGeom prst="rect">
            <a:avLst/>
          </a:prstGeom>
          <a:noFill/>
          <a:ln w="9525">
            <a:noFill/>
          </a:ln>
        </p:spPr>
        <p:txBody>
          <a:bodyPr>
            <a:spAutoFit/>
          </a:bodyPr>
          <a:p>
            <a:pPr indent="0"/>
            <a:r>
              <a:rPr lang="zh-CN" sz="3200" b="0">
                <a:solidFill>
                  <a:srgbClr val="FF0000"/>
                </a:solidFill>
                <a:ea typeface="宋体" panose="02010600030101010101" pitchFamily="2" charset="-122"/>
              </a:rPr>
              <a:t>故选</a:t>
            </a:r>
            <a:r>
              <a:rPr lang="en-US" sz="3200" b="0">
                <a:solidFill>
                  <a:srgbClr val="FF0000"/>
                </a:solidFill>
                <a:latin typeface="Times New Roman" panose="02020603050405020304" charset="0"/>
                <a:ea typeface="宋体" panose="02010600030101010101" pitchFamily="2" charset="-122"/>
              </a:rPr>
              <a:t>C</a:t>
            </a:r>
            <a:r>
              <a:rPr lang="zh-CN" sz="3200" b="0">
                <a:solidFill>
                  <a:srgbClr val="FF0000"/>
                </a:solidFill>
                <a:ea typeface="宋体" panose="02010600030101010101" pitchFamily="2" charset="-122"/>
              </a:rPr>
              <a:t>。</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10820" y="708025"/>
            <a:ext cx="11770360" cy="5077460"/>
          </a:xfrm>
          <a:prstGeom prst="rect">
            <a:avLst/>
          </a:prstGeom>
          <a:noFill/>
          <a:ln w="9525">
            <a:noFill/>
          </a:ln>
        </p:spPr>
        <p:txBody>
          <a:bodyPr wrap="square">
            <a:spAutoFit/>
          </a:bodyPr>
          <a:p>
            <a:pPr indent="0"/>
            <a:r>
              <a:rPr lang="en-US" sz="3600" b="0">
                <a:latin typeface="Times New Roman" panose="02020603050405020304" charset="0"/>
                <a:ea typeface="宋体" panose="02010600030101010101" pitchFamily="2" charset="-122"/>
              </a:rPr>
              <a:t>2</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下列对原文论证的相关分析，不正确的一项是（</a:t>
            </a:r>
            <a:r>
              <a:rPr lang="en-US" sz="3600" b="0">
                <a:latin typeface="宋体" panose="02010600030101010101" pitchFamily="2" charset="-122"/>
                <a:ea typeface="宋体" panose="02010600030101010101" pitchFamily="2" charset="-122"/>
              </a:rPr>
              <a:t>   </a:t>
            </a:r>
            <a:r>
              <a:rPr lang="zh-CN" sz="3600" b="0">
                <a:ea typeface="宋体" panose="02010600030101010101" pitchFamily="2" charset="-122"/>
              </a:rPr>
              <a:t>）</a:t>
            </a:r>
            <a:r>
              <a:rPr lang="en-US" sz="3600" b="0">
                <a:latin typeface="Times New Roman" panose="02020603050405020304" charset="0"/>
                <a:ea typeface="宋体" panose="02010600030101010101" pitchFamily="2" charset="-122"/>
              </a:rPr>
              <a:t>A</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文章几次引用文献，目的是论证中国古今经典中对“孝”的理解诠释是一致的。</a:t>
            </a:r>
            <a:r>
              <a:rPr lang="en-US" sz="3600" b="0">
                <a:latin typeface="Times New Roman" panose="02020603050405020304" charset="0"/>
                <a:ea typeface="宋体" panose="02010600030101010101" pitchFamily="2" charset="-122"/>
              </a:rPr>
              <a:t>B</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文章基于对孔子“仁学”思想的认同与接受，提出了关于“孝”的意义的论断。</a:t>
            </a:r>
            <a:r>
              <a:rPr lang="en-US" sz="3600" b="0">
                <a:latin typeface="Times New Roman" panose="02020603050405020304" charset="0"/>
                <a:ea typeface="宋体" panose="02010600030101010101" pitchFamily="2" charset="-122"/>
              </a:rPr>
              <a:t>C</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文章在论证结构上，先引出论题，再提出观点，然后纵向深入，最后补充论述。</a:t>
            </a:r>
            <a:r>
              <a:rPr lang="en-US" sz="3600" b="0">
                <a:latin typeface="Times New Roman" panose="02020603050405020304" charset="0"/>
                <a:ea typeface="宋体" panose="02010600030101010101" pitchFamily="2" charset="-122"/>
              </a:rPr>
              <a:t>D</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文章既肯定“孝”的普遍意义，又指出它的内涵变化，显示了作者的思辨态度。</a:t>
            </a:r>
            <a:endParaRPr lang="zh-CN" altLang="en-US" sz="360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57860" y="139700"/>
            <a:ext cx="1708150" cy="441960"/>
          </a:xfrm>
        </p:spPr>
        <p:txBody>
          <a:bodyPr>
            <a:normAutofit fontScale="90000"/>
          </a:bodyPr>
          <a:p>
            <a:r>
              <a:rPr lang="zh-CN" altLang="en-US" sz="3110">
                <a:solidFill>
                  <a:srgbClr val="FF0000"/>
                </a:solidFill>
              </a:rPr>
              <a:t>【解析】</a:t>
            </a:r>
            <a:endParaRPr lang="zh-CN" altLang="en-US" sz="3110">
              <a:solidFill>
                <a:srgbClr val="FF0000"/>
              </a:solidFill>
            </a:endParaRPr>
          </a:p>
        </p:txBody>
      </p:sp>
      <p:sp>
        <p:nvSpPr>
          <p:cNvPr id="100" name="文本框 99"/>
          <p:cNvSpPr txBox="1"/>
          <p:nvPr/>
        </p:nvSpPr>
        <p:spPr>
          <a:xfrm>
            <a:off x="180340" y="749300"/>
            <a:ext cx="11794490" cy="4831080"/>
          </a:xfrm>
          <a:prstGeom prst="rect">
            <a:avLst/>
          </a:prstGeom>
          <a:noFill/>
          <a:ln w="9525">
            <a:noFill/>
          </a:ln>
        </p:spPr>
        <p:txBody>
          <a:bodyPr wrap="square">
            <a:spAutoFit/>
          </a:bodyPr>
          <a:p>
            <a:pPr indent="0"/>
            <a:r>
              <a:rPr lang="en-US" sz="2800" b="0">
                <a:solidFill>
                  <a:srgbClr val="FF0000"/>
                </a:solidFill>
                <a:latin typeface="Times New Roman" panose="02020603050405020304" charset="0"/>
                <a:ea typeface="宋体" panose="02010600030101010101" pitchFamily="2" charset="-122"/>
              </a:rPr>
              <a:t>2</a:t>
            </a:r>
            <a:r>
              <a:rPr lang="zh-CN" sz="2800" b="0">
                <a:solidFill>
                  <a:srgbClr val="FF0000"/>
                </a:solidFill>
                <a:latin typeface="Times New Roman" panose="02020603050405020304" charset="0"/>
                <a:ea typeface="宋体" panose="02010600030101010101" pitchFamily="2" charset="-122"/>
              </a:rPr>
              <a:t>．</a:t>
            </a:r>
            <a:r>
              <a:rPr lang="zh-CN" sz="2800" b="0">
                <a:solidFill>
                  <a:srgbClr val="FF0000"/>
                </a:solidFill>
                <a:ea typeface="宋体" panose="02010600030101010101" pitchFamily="2" charset="-122"/>
              </a:rPr>
              <a:t>本题考查学生分析文章结构，把握文章思路的能力。解答此类题目，应先梳理文章的内容，圈出每段的中心句，把握文章的观点、论据，注意分析文章的思路，中心论点和分论点的关系，论点和论据之间的关系，论证方法的类型，重点考核为论点是否正确，论据证明的是什么观点和论证的方法。</a:t>
            </a:r>
            <a:r>
              <a:rPr lang="en-US" sz="2800" b="0">
                <a:solidFill>
                  <a:srgbClr val="FF0000"/>
                </a:solidFill>
                <a:latin typeface="Times New Roman" panose="02020603050405020304" charset="0"/>
                <a:ea typeface="宋体" panose="02010600030101010101" pitchFamily="2" charset="-122"/>
              </a:rPr>
              <a:t>A</a:t>
            </a:r>
            <a:r>
              <a:rPr lang="zh-CN" sz="2800" b="0">
                <a:solidFill>
                  <a:srgbClr val="FF0000"/>
                </a:solidFill>
                <a:ea typeface="宋体" panose="02010600030101010101" pitchFamily="2" charset="-122"/>
              </a:rPr>
              <a:t>项，“目的是论证中国古今经典中对‘孝’的理解诠释是一致的”错误，“《孝经》中有孔子的一段话：‘夫孝，天之经也，地之义也，民之行也’”是说明孝道是天地常规通则，目的是为了论证“‘孝’无疑是家庭伦理中最重要的观念”，而“《郭店楚简•成之闻之》中说：‘天登大常，以理人伦，制为君臣之义，作为父子之亲，分为夫妇之辨’”是论证“孝”成为社会伦理制度的哲理根据。</a:t>
            </a:r>
            <a:endParaRPr lang="zh-CN" altLang="en-US" sz="2800"/>
          </a:p>
        </p:txBody>
      </p:sp>
      <p:sp>
        <p:nvSpPr>
          <p:cNvPr id="3" name="文本框 2"/>
          <p:cNvSpPr txBox="1"/>
          <p:nvPr/>
        </p:nvSpPr>
        <p:spPr>
          <a:xfrm>
            <a:off x="884555" y="5767705"/>
            <a:ext cx="5080000" cy="583565"/>
          </a:xfrm>
          <a:prstGeom prst="rect">
            <a:avLst/>
          </a:prstGeom>
          <a:noFill/>
          <a:ln w="9525">
            <a:noFill/>
          </a:ln>
        </p:spPr>
        <p:txBody>
          <a:bodyPr>
            <a:spAutoFit/>
          </a:bodyPr>
          <a:p>
            <a:pPr indent="0"/>
            <a:r>
              <a:rPr lang="zh-CN" sz="3200" b="0">
                <a:solidFill>
                  <a:srgbClr val="FF0000"/>
                </a:solidFill>
                <a:ea typeface="宋体" panose="02010600030101010101" pitchFamily="2" charset="-122"/>
              </a:rPr>
              <a:t>故选</a:t>
            </a:r>
            <a:r>
              <a:rPr lang="en-US" sz="3200" b="0">
                <a:solidFill>
                  <a:srgbClr val="FF0000"/>
                </a:solidFill>
                <a:latin typeface="Times New Roman" panose="02020603050405020304" charset="0"/>
                <a:ea typeface="宋体" panose="02010600030101010101" pitchFamily="2" charset="-122"/>
              </a:rPr>
              <a:t>A</a:t>
            </a:r>
            <a:r>
              <a:rPr lang="zh-CN" sz="3200" b="0">
                <a:solidFill>
                  <a:srgbClr val="FF0000"/>
                </a:solidFill>
                <a:ea typeface="宋体" panose="02010600030101010101" pitchFamily="2" charset="-122"/>
              </a:rPr>
              <a:t>。</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59715" y="659765"/>
            <a:ext cx="11673205" cy="5077460"/>
          </a:xfrm>
          <a:prstGeom prst="rect">
            <a:avLst/>
          </a:prstGeom>
          <a:noFill/>
          <a:ln w="9525">
            <a:noFill/>
          </a:ln>
        </p:spPr>
        <p:txBody>
          <a:bodyPr wrap="square">
            <a:spAutoFit/>
          </a:bodyPr>
          <a:p>
            <a:pPr indent="0"/>
            <a:r>
              <a:rPr lang="en-US" sz="3600" b="0">
                <a:latin typeface="Times New Roman" panose="02020603050405020304" charset="0"/>
                <a:ea typeface="宋体" panose="02010600030101010101" pitchFamily="2" charset="-122"/>
              </a:rPr>
              <a:t>3</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根据原文内容，下列说法不正确的一项是（</a:t>
            </a:r>
            <a:r>
              <a:rPr lang="en-US" sz="3600" b="0">
                <a:latin typeface="宋体" panose="02010600030101010101" pitchFamily="2" charset="-122"/>
                <a:ea typeface="宋体" panose="02010600030101010101" pitchFamily="2" charset="-122"/>
              </a:rPr>
              <a:t>   </a:t>
            </a:r>
            <a:r>
              <a:rPr lang="zh-CN" sz="3600" b="0">
                <a:ea typeface="宋体" panose="02010600030101010101" pitchFamily="2" charset="-122"/>
              </a:rPr>
              <a:t>）</a:t>
            </a:r>
            <a:r>
              <a:rPr lang="en-US" sz="3600" b="0">
                <a:latin typeface="Times New Roman" panose="02020603050405020304" charset="0"/>
                <a:ea typeface="宋体" panose="02010600030101010101" pitchFamily="2" charset="-122"/>
              </a:rPr>
              <a:t>A</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中国古代的“礼”，既有伦理性的一面，也有制度性的一面，是二者的结合。</a:t>
            </a:r>
            <a:r>
              <a:rPr lang="en-US" sz="3600" b="0">
                <a:latin typeface="Times New Roman" panose="02020603050405020304" charset="0"/>
                <a:ea typeface="宋体" panose="02010600030101010101" pitchFamily="2" charset="-122"/>
              </a:rPr>
              <a:t>B</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儒家从“天道”与“人道”的关系看待“孝”，这体现了哲理与伦理的统一。</a:t>
            </a:r>
            <a:r>
              <a:rPr lang="en-US" sz="3600" b="0">
                <a:latin typeface="Times New Roman" panose="02020603050405020304" charset="0"/>
                <a:ea typeface="宋体" panose="02010600030101010101" pitchFamily="2" charset="-122"/>
              </a:rPr>
              <a:t>C</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以“亲亲”作为“孝”的基点，能使得“孝”在历史实践中一直是自觉自愿的。</a:t>
            </a:r>
            <a:r>
              <a:rPr lang="en-US" sz="3600" b="0">
                <a:latin typeface="Times New Roman" panose="02020603050405020304" charset="0"/>
                <a:ea typeface="宋体" panose="02010600030101010101" pitchFamily="2" charset="-122"/>
              </a:rPr>
              <a:t>D</a:t>
            </a:r>
            <a:r>
              <a:rPr lang="zh-CN" sz="3600" b="0">
                <a:latin typeface="Times New Roman" panose="02020603050405020304" charset="0"/>
                <a:ea typeface="宋体" panose="02010600030101010101" pitchFamily="2" charset="-122"/>
              </a:rPr>
              <a:t>．</a:t>
            </a:r>
            <a:r>
              <a:rPr lang="zh-CN" sz="3600" b="0">
                <a:ea typeface="宋体" panose="02010600030101010101" pitchFamily="2" charset="-122"/>
              </a:rPr>
              <a:t>鲁迅从“现在怎样做父亲”的角度批评“父为子纲”说，体现了对旧说的反思</a:t>
            </a:r>
            <a:r>
              <a:rPr lang="zh-CN" sz="1050" b="0">
                <a:ea typeface="宋体" panose="02010600030101010101" pitchFamily="2" charset="-122"/>
              </a:rPr>
              <a:t>。</a:t>
            </a:r>
            <a:endParaRPr lang="zh-CN" altLang="en-US"/>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5"/>
  <p:tag name="KSO_WM_UNIT_LAYERLEVEL" val="1"/>
  <p:tag name="KSO_WM_TAG_VERSION" val="1.0"/>
  <p:tag name="KSO_WM_BEAUTIFY_FLAG" val="#wm#"/>
  <p:tag name="KSO_WM_SLIDE_BACKGROUND_MASK_FLAG" val="1"/>
  <p:tag name="KSO_WM_UNIT_TYPE" val="y"/>
  <p:tag name="KSO_WM_UNIT_INDEX" val="5"/>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 name="KSO_WM_SLIDE_BACKGROUND_TYPE" val="leftRight"/>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 name="KSO_WM_SLIDE_BACKGROUND_TYPE" val="topBottom"/>
  <p:tag name="KSO_WM_SLIDE_BK_DARK_LIGHT" val="2"/>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 name="KSO_WM_SLIDE_BACKGROUND_TYPE" val="bottomTop"/>
  <p:tag name="KSO_WM_SLIDE_BK_DARK_LIGHT" val="2"/>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 name="KSO_WM_SLIDE_BACKGROUND_TYPE" val="navigation"/>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 name="KSO_WM_SLIDE_BACKGROUND_TYPE" val="belt"/>
  <p:tag name="KSO_WM_SLIDE_BK_DARK_LIGHT" val="2"/>
</p:tagLst>
</file>

<file path=ppt/tags/tag13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18"/>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818"/>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1.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2818"/>
  <p:tag name="KSO_WM_TEMPLATE_MASTER_THUMB_INDEX" val="18"/>
  <p:tag name="KSO_WM_TEMPLATE_THUMBS_INDEX" val="1、4、7、8、9、10、11、12、13、14、15"/>
</p:tagLst>
</file>

<file path=ppt/tags/tag152.xml><?xml version="1.0" encoding="utf-8"?>
<p:tagLst xmlns:p="http://schemas.openxmlformats.org/presentationml/2006/main">
  <p:tag name="KSO_WM_UNIT_ISCONTENTSTITLE" val="0"/>
  <p:tag name="KSO_WM_UNIT_PRESET_TEXT" val="文艺清新工作总结"/>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818_1*a*1"/>
  <p:tag name="KSO_WM_TEMPLATE_CATEGORY" val="custom"/>
  <p:tag name="KSO_WM_TEMPLATE_INDEX" val="20202818"/>
  <p:tag name="KSO_WM_UNIT_LAYERLEVEL" val="1"/>
  <p:tag name="KSO_WM_TAG_VERSION" val="1.0"/>
  <p:tag name="KSO_WM_BEAUTIFY_FLAG" val="#wm#"/>
</p:tagLst>
</file>

<file path=ppt/tags/tag153.xml><?xml version="1.0" encoding="utf-8"?>
<p:tagLst xmlns:p="http://schemas.openxmlformats.org/presentationml/2006/main">
  <p:tag name="KSO_WM_UNIT_ISCONTENTSTITLE" val="0"/>
  <p:tag name="KSO_WM_UNIT_PRESET_TEXT" val="单击此处添加副标题"/>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2818_1*b*1"/>
  <p:tag name="KSO_WM_TEMPLATE_CATEGORY" val="custom"/>
  <p:tag name="KSO_WM_TEMPLATE_INDEX" val="20202818"/>
  <p:tag name="KSO_WM_UNIT_LAYERLEVEL" val="1"/>
  <p:tag name="KSO_WM_TAG_VERSION" val="1.0"/>
  <p:tag name="KSO_WM_BEAUTIFY_FLAG" val="#wm#"/>
</p:tagLst>
</file>

<file path=ppt/tags/tag154.xml><?xml version="1.0" encoding="utf-8"?>
<p:tagLst xmlns:p="http://schemas.openxmlformats.org/presentationml/2006/main">
  <p:tag name="KSO_WM_SLIDE_ID" val="custom2020281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2818"/>
  <p:tag name="KSO_WM_SLIDE_LAYOUT" val="a_b"/>
  <p:tag name="KSO_WM_SLIDE_LAYOUT_CNT" val="1_1"/>
  <p:tag name="KSO_WM_TEMPLATE_MASTER_THUMB_INDEX" val="12"/>
  <p:tag name="KSO_WM_TEMPLATE_THUMBS_INDEX" val="1、4、7、8、9、10、11、12、13、14、15"/>
</p:tagLst>
</file>

<file path=ppt/tags/tag155.xml><?xml version="1.0" encoding="utf-8"?>
<p:tagLst xmlns:p="http://schemas.openxmlformats.org/presentationml/2006/main">
  <p:tag name="KSO_WM_BEAUTIFY_FLAG" val="#wm#"/>
  <p:tag name="KSO_WM_TEMPLATE_CATEGORY" val="custom"/>
  <p:tag name="KSO_WM_TEMPLATE_INDEX" val="20202818"/>
</p:tagLst>
</file>

<file path=ppt/tags/tag156.xml><?xml version="1.0" encoding="utf-8"?>
<p:tagLst xmlns:p="http://schemas.openxmlformats.org/presentationml/2006/main">
  <p:tag name="KSO_WM_BEAUTIFY_FLAG" val="#wm#"/>
  <p:tag name="KSO_WM_TEMPLATE_CATEGORY" val="custom"/>
  <p:tag name="KSO_WM_TEMPLATE_INDEX" val="20202818"/>
</p:tagLst>
</file>

<file path=ppt/tags/tag157.xml><?xml version="1.0" encoding="utf-8"?>
<p:tagLst xmlns:p="http://schemas.openxmlformats.org/presentationml/2006/main">
  <p:tag name="KSO_WM_BEAUTIFY_FLAG" val="#wm#"/>
  <p:tag name="KSO_WM_TEMPLATE_CATEGORY" val="custom"/>
  <p:tag name="KSO_WM_TEMPLATE_INDEX" val="20202818"/>
</p:tagLst>
</file>

<file path=ppt/tags/tag158.xml><?xml version="1.0" encoding="utf-8"?>
<p:tagLst xmlns:p="http://schemas.openxmlformats.org/presentationml/2006/main">
  <p:tag name="KSO_WM_BEAUTIFY_FLAG" val="#wm#"/>
  <p:tag name="KSO_WM_TEMPLATE_CATEGORY" val="custom"/>
  <p:tag name="KSO_WM_TEMPLATE_INDEX" val="20202818"/>
</p:tagLst>
</file>

<file path=ppt/tags/tag159.xml><?xml version="1.0" encoding="utf-8"?>
<p:tagLst xmlns:p="http://schemas.openxmlformats.org/presentationml/2006/main">
  <p:tag name="KSO_WM_BEAUTIFY_FLAG" val="#wm#"/>
  <p:tag name="KSO_WM_TEMPLATE_CATEGORY" val="custom"/>
  <p:tag name="KSO_WM_TEMPLATE_INDEX" val="20202818"/>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BEAUTIFY_FLAG" val="#wm#"/>
  <p:tag name="KSO_WM_TEMPLATE_CATEGORY" val="custom"/>
  <p:tag name="KSO_WM_TEMPLATE_INDEX" val="20202818"/>
</p:tagLst>
</file>

<file path=ppt/tags/tag161.xml><?xml version="1.0" encoding="utf-8"?>
<p:tagLst xmlns:p="http://schemas.openxmlformats.org/presentationml/2006/main">
  <p:tag name="KSO_WM_BEAUTIFY_FLAG" val="#wm#"/>
  <p:tag name="KSO_WM_TEMPLATE_CATEGORY" val="custom"/>
  <p:tag name="KSO_WM_TEMPLATE_INDEX" val="20202818"/>
</p:tagLst>
</file>

<file path=ppt/tags/tag162.xml><?xml version="1.0" encoding="utf-8"?>
<p:tagLst xmlns:p="http://schemas.openxmlformats.org/presentationml/2006/main">
  <p:tag name="KSO_WM_BEAUTIFY_FLAG" val="#wm#"/>
  <p:tag name="KSO_WM_TEMPLATE_CATEGORY" val="custom"/>
  <p:tag name="KSO_WM_TEMPLATE_INDEX" val="20202818"/>
</p:tagLst>
</file>

<file path=ppt/tags/tag163.xml><?xml version="1.0" encoding="utf-8"?>
<p:tagLst xmlns:p="http://schemas.openxmlformats.org/presentationml/2006/main">
  <p:tag name="KSO_WM_BEAUTIFY_FLAG" val="#wm#"/>
  <p:tag name="KSO_WM_TEMPLATE_CATEGORY" val="custom"/>
  <p:tag name="KSO_WM_TEMPLATE_INDEX" val="20202818"/>
</p:tagLst>
</file>

<file path=ppt/tags/tag164.xml><?xml version="1.0" encoding="utf-8"?>
<p:tagLst xmlns:p="http://schemas.openxmlformats.org/presentationml/2006/main">
  <p:tag name="KSO_WM_BEAUTIFY_FLAG" val="#wm#"/>
  <p:tag name="KSO_WM_TEMPLATE_CATEGORY" val="custom"/>
  <p:tag name="KSO_WM_TEMPLATE_INDEX" val="20202818"/>
</p:tagLst>
</file>

<file path=ppt/tags/tag165.xml><?xml version="1.0" encoding="utf-8"?>
<p:tagLst xmlns:p="http://schemas.openxmlformats.org/presentationml/2006/main">
  <p:tag name="KSO_WM_BEAUTIFY_FLAG" val="#wm#"/>
  <p:tag name="KSO_WM_TEMPLATE_CATEGORY" val="custom"/>
  <p:tag name="KSO_WM_TEMPLATE_INDEX" val="20202818"/>
</p:tagLst>
</file>

<file path=ppt/tags/tag166.xml><?xml version="1.0" encoding="utf-8"?>
<p:tagLst xmlns:p="http://schemas.openxmlformats.org/presentationml/2006/main">
  <p:tag name="KSO_WM_BEAUTIFY_FLAG" val="#wm#"/>
  <p:tag name="KSO_WM_TEMPLATE_CATEGORY" val="custom"/>
  <p:tag name="KSO_WM_TEMPLATE_INDEX" val="20202818"/>
</p:tagLst>
</file>

<file path=ppt/tags/tag167.xml><?xml version="1.0" encoding="utf-8"?>
<p:tagLst xmlns:p="http://schemas.openxmlformats.org/presentationml/2006/main">
  <p:tag name="KSO_WM_BEAUTIFY_FLAG" val="#wm#"/>
  <p:tag name="KSO_WM_TEMPLATE_CATEGORY" val="custom"/>
  <p:tag name="KSO_WM_TEMPLATE_INDEX" val="20202818"/>
</p:tagLst>
</file>

<file path=ppt/tags/tag168.xml><?xml version="1.0" encoding="utf-8"?>
<p:tagLst xmlns:p="http://schemas.openxmlformats.org/presentationml/2006/main">
  <p:tag name="KSO_WM_BEAUTIFY_FLAG" val="#wm#"/>
  <p:tag name="KSO_WM_TEMPLATE_CATEGORY" val="custom"/>
  <p:tag name="KSO_WM_TEMPLATE_INDEX" val="20202818"/>
</p:tagLst>
</file>

<file path=ppt/tags/tag169.xml><?xml version="1.0" encoding="utf-8"?>
<p:tagLst xmlns:p="http://schemas.openxmlformats.org/presentationml/2006/main">
  <p:tag name="KSO_WM_BEAUTIFY_FLAG" val="#wm#"/>
  <p:tag name="KSO_WM_TEMPLATE_CATEGORY" val="custom"/>
  <p:tag name="KSO_WM_TEMPLATE_INDEX" val="20202818"/>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2818"/>
</p:tagLst>
</file>

<file path=ppt/tags/tag171.xml><?xml version="1.0" encoding="utf-8"?>
<p:tagLst xmlns:p="http://schemas.openxmlformats.org/presentationml/2006/main">
  <p:tag name="KSO_WM_BEAUTIFY_FLAG" val="#wm#"/>
  <p:tag name="KSO_WM_TEMPLATE_CATEGORY" val="custom"/>
  <p:tag name="KSO_WM_TEMPLATE_INDEX" val="20202818"/>
</p:tagLst>
</file>

<file path=ppt/tags/tag172.xml><?xml version="1.0" encoding="utf-8"?>
<p:tagLst xmlns:p="http://schemas.openxmlformats.org/presentationml/2006/main">
  <p:tag name="KSO_WM_BEAUTIFY_FLAG" val="#wm#"/>
  <p:tag name="KSO_WM_TEMPLATE_CATEGORY" val="custom"/>
  <p:tag name="KSO_WM_TEMPLATE_INDEX" val="20202818"/>
</p:tagLst>
</file>

<file path=ppt/tags/tag173.xml><?xml version="1.0" encoding="utf-8"?>
<p:tagLst xmlns:p="http://schemas.openxmlformats.org/presentationml/2006/main">
  <p:tag name="KSO_WM_BEAUTIFY_FLAG" val="#wm#"/>
  <p:tag name="KSO_WM_TEMPLATE_CATEGORY" val="custom"/>
  <p:tag name="KSO_WM_TEMPLATE_INDEX" val="20202818"/>
</p:tagLst>
</file>

<file path=ppt/tags/tag174.xml><?xml version="1.0" encoding="utf-8"?>
<p:tagLst xmlns:p="http://schemas.openxmlformats.org/presentationml/2006/main">
  <p:tag name="KSO_WM_BEAUTIFY_FLAG" val="#wm#"/>
  <p:tag name="KSO_WM_TEMPLATE_CATEGORY" val="custom"/>
  <p:tag name="KSO_WM_TEMPLATE_INDEX" val="20202818"/>
</p:tagLst>
</file>

<file path=ppt/tags/tag175.xml><?xml version="1.0" encoding="utf-8"?>
<p:tagLst xmlns:p="http://schemas.openxmlformats.org/presentationml/2006/main">
  <p:tag name="KSO_WM_BEAUTIFY_FLAG" val="#wm#"/>
  <p:tag name="KSO_WM_TEMPLATE_CATEGORY" val="custom"/>
  <p:tag name="KSO_WM_TEMPLATE_INDEX" val="20202818"/>
</p:tagLst>
</file>

<file path=ppt/tags/tag176.xml><?xml version="1.0" encoding="utf-8"?>
<p:tagLst xmlns:p="http://schemas.openxmlformats.org/presentationml/2006/main">
  <p:tag name="KSO_WM_BEAUTIFY_FLAG" val="#wm#"/>
  <p:tag name="KSO_WM_TEMPLATE_CATEGORY" val="custom"/>
  <p:tag name="KSO_WM_TEMPLATE_INDEX" val="20202818"/>
</p:tagLst>
</file>

<file path=ppt/tags/tag177.xml><?xml version="1.0" encoding="utf-8"?>
<p:tagLst xmlns:p="http://schemas.openxmlformats.org/presentationml/2006/main">
  <p:tag name="KSO_WM_BEAUTIFY_FLAG" val="#wm#"/>
  <p:tag name="KSO_WM_TEMPLATE_CATEGORY" val="custom"/>
  <p:tag name="KSO_WM_TEMPLATE_INDEX" val="20202818"/>
</p:tagLst>
</file>

<file path=ppt/tags/tag178.xml><?xml version="1.0" encoding="utf-8"?>
<p:tagLst xmlns:p="http://schemas.openxmlformats.org/presentationml/2006/main">
  <p:tag name="KSO_WM_BEAUTIFY_FLAG" val="#wm#"/>
  <p:tag name="KSO_WM_TEMPLATE_CATEGORY" val="custom"/>
  <p:tag name="KSO_WM_TEMPLATE_INDEX" val="20202818"/>
</p:tagLst>
</file>

<file path=ppt/tags/tag179.xml><?xml version="1.0" encoding="utf-8"?>
<p:tagLst xmlns:p="http://schemas.openxmlformats.org/presentationml/2006/main">
  <p:tag name="KSO_WM_BEAUTIFY_FLAG" val="#wm#"/>
  <p:tag name="KSO_WM_TEMPLATE_CATEGORY" val="custom"/>
  <p:tag name="KSO_WM_TEMPLATE_INDEX" val="20202818"/>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02818"/>
</p:tagLst>
</file>

<file path=ppt/tags/tag181.xml><?xml version="1.0" encoding="utf-8"?>
<p:tagLst xmlns:p="http://schemas.openxmlformats.org/presentationml/2006/main">
  <p:tag name="KSO_WM_BEAUTIFY_FLAG" val="#wm#"/>
  <p:tag name="KSO_WM_TEMPLATE_CATEGORY" val="custom"/>
  <p:tag name="KSO_WM_TEMPLATE_INDEX" val="20202818"/>
</p:tagLst>
</file>

<file path=ppt/tags/tag182.xml><?xml version="1.0" encoding="utf-8"?>
<p:tagLst xmlns:p="http://schemas.openxmlformats.org/presentationml/2006/main">
  <p:tag name="KSO_WM_BEAUTIFY_FLAG" val="#wm#"/>
  <p:tag name="KSO_WM_TEMPLATE_CATEGORY" val="custom"/>
  <p:tag name="KSO_WM_TEMPLATE_INDEX" val="20202818"/>
</p:tagLst>
</file>

<file path=ppt/tags/tag183.xml><?xml version="1.0" encoding="utf-8"?>
<p:tagLst xmlns:p="http://schemas.openxmlformats.org/presentationml/2006/main">
  <p:tag name="KSO_WM_BEAUTIFY_FLAG" val="#wm#"/>
  <p:tag name="KSO_WM_TEMPLATE_CATEGORY" val="custom"/>
  <p:tag name="KSO_WM_TEMPLATE_INDEX" val="20202818"/>
</p:tagLst>
</file>

<file path=ppt/tags/tag184.xml><?xml version="1.0" encoding="utf-8"?>
<p:tagLst xmlns:p="http://schemas.openxmlformats.org/presentationml/2006/main">
  <p:tag name="KSO_WM_BEAUTIFY_FLAG" val="#wm#"/>
  <p:tag name="KSO_WM_TEMPLATE_CATEGORY" val="custom"/>
  <p:tag name="KSO_WM_TEMPLATE_INDEX" val="20202818"/>
</p:tagLst>
</file>

<file path=ppt/tags/tag185.xml><?xml version="1.0" encoding="utf-8"?>
<p:tagLst xmlns:p="http://schemas.openxmlformats.org/presentationml/2006/main">
  <p:tag name="KSO_WM_BEAUTIFY_FLAG" val="#wm#"/>
  <p:tag name="KSO_WM_TEMPLATE_CATEGORY" val="custom"/>
  <p:tag name="KSO_WM_TEMPLATE_INDEX" val="20202818"/>
</p:tagLst>
</file>

<file path=ppt/tags/tag186.xml><?xml version="1.0" encoding="utf-8"?>
<p:tagLst xmlns:p="http://schemas.openxmlformats.org/presentationml/2006/main">
  <p:tag name="KSO_WM_BEAUTIFY_FLAG" val="#wm#"/>
  <p:tag name="KSO_WM_TEMPLATE_CATEGORY" val="custom"/>
  <p:tag name="KSO_WM_TEMPLATE_INDEX" val="20202818"/>
</p:tagLst>
</file>

<file path=ppt/tags/tag187.xml><?xml version="1.0" encoding="utf-8"?>
<p:tagLst xmlns:p="http://schemas.openxmlformats.org/presentationml/2006/main">
  <p:tag name="KSO_WM_BEAUTIFY_FLAG" val="#wm#"/>
  <p:tag name="KSO_WM_TEMPLATE_CATEGORY" val="custom"/>
  <p:tag name="KSO_WM_TEMPLATE_INDEX" val="20202818"/>
</p:tagLst>
</file>

<file path=ppt/tags/tag188.xml><?xml version="1.0" encoding="utf-8"?>
<p:tagLst xmlns:p="http://schemas.openxmlformats.org/presentationml/2006/main">
  <p:tag name="KSO_WM_BEAUTIFY_FLAG" val="#wm#"/>
  <p:tag name="KSO_WM_TEMPLATE_CATEGORY" val="custom"/>
  <p:tag name="KSO_WM_TEMPLATE_INDEX" val="20202818"/>
</p:tagLst>
</file>

<file path=ppt/tags/tag189.xml><?xml version="1.0" encoding="utf-8"?>
<p:tagLst xmlns:p="http://schemas.openxmlformats.org/presentationml/2006/main">
  <p:tag name="KSO_WM_BEAUTIFY_FLAG" val="#wm#"/>
  <p:tag name="KSO_WM_TEMPLATE_CATEGORY" val="custom"/>
  <p:tag name="KSO_WM_TEMPLATE_INDEX" val="20202818"/>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02818"/>
</p:tagLst>
</file>

<file path=ppt/tags/tag191.xml><?xml version="1.0" encoding="utf-8"?>
<p:tagLst xmlns:p="http://schemas.openxmlformats.org/presentationml/2006/main">
  <p:tag name="KSO_WM_BEAUTIFY_FLAG" val="#wm#"/>
  <p:tag name="KSO_WM_TEMPLATE_CATEGORY" val="custom"/>
  <p:tag name="KSO_WM_TEMPLATE_INDEX" val="20202818"/>
</p:tagLst>
</file>

<file path=ppt/tags/tag192.xml><?xml version="1.0" encoding="utf-8"?>
<p:tagLst xmlns:p="http://schemas.openxmlformats.org/presentationml/2006/main">
  <p:tag name="KSO_WM_UNIT_ISCONTENTS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2818_15*a*1"/>
  <p:tag name="KSO_WM_TEMPLATE_CATEGORY" val="custom"/>
  <p:tag name="KSO_WM_TEMPLATE_INDEX" val="20202818"/>
  <p:tag name="KSO_WM_UNIT_LAYERLEVEL" val="1"/>
  <p:tag name="KSO_WM_TAG_VERSION" val="1.0"/>
  <p:tag name="KSO_WM_BEAUTIFY_FLAG" val="#wm#"/>
  <p:tag name="KSO_WM_UNIT_PRESET_TEXT" val="感谢观看"/>
</p:tagLst>
</file>

<file path=ppt/tags/tag193.xml><?xml version="1.0" encoding="utf-8"?>
<p:tagLst xmlns:p="http://schemas.openxmlformats.org/presentationml/2006/main">
  <p:tag name="KSO_WM_SLIDE_ID" val="custom20202818_15"/>
  <p:tag name="KSO_WM_TEMPLATE_SUBCATEGORY" val="0"/>
  <p:tag name="KSO_WM_TEMPLATE_MASTER_TYPE" val="1"/>
  <p:tag name="KSO_WM_TEMPLATE_COLOR_TYPE" val="1"/>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2818"/>
  <p:tag name="KSO_WM_SLIDE_LAYOUT" val="a"/>
  <p:tag name="KSO_WM_SLIDE_LAYOUT_CNT"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SLIDE_BACKGROUND_MASK_FLAG" val="1"/>
  <p:tag name="KSO_WM_UNIT_TYPE" val="y"/>
  <p:tag name="KSO_WM_UNIT_INDEX"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SLIDE_BACKGROUND_MASK_FLAG" val="1"/>
  <p:tag name="KSO_WM_UNIT_TYPE" val="y"/>
  <p:tag name="KSO_WM_UNIT_INDEX" val="2"/>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3"/>
  <p:tag name="KSO_WM_UNIT_LAYERLEVEL" val="1"/>
  <p:tag name="KSO_WM_TAG_VERSION" val="1.0"/>
  <p:tag name="KSO_WM_BEAUTIFY_FLAG" val="#wm#"/>
  <p:tag name="KSO_WM_SLIDE_BACKGROUND_MASK_FLAG" val="1"/>
  <p:tag name="KSO_WM_UNIT_TYPE" val="y"/>
  <p:tag name="KSO_WM_UNIT_INDEX" val="3"/>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4"/>
  <p:tag name="KSO_WM_UNIT_LAYERLEVEL" val="1"/>
  <p:tag name="KSO_WM_TAG_VERSION" val="1.0"/>
  <p:tag name="KSO_WM_BEAUTIFY_FLAG" val="#wm#"/>
  <p:tag name="KSO_WM_SLIDE_BACKGROUND_MASK_FLAG" val="1"/>
  <p:tag name="KSO_WM_UNIT_TYPE" val="y"/>
  <p:tag name="KSO_WM_UNIT_INDEX" val="4"/>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9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heme/theme1.xml><?xml version="1.0" encoding="utf-8"?>
<a:theme xmlns:a="http://schemas.openxmlformats.org/drawingml/2006/main" name="1_Office 主题​​">
  <a:themeElements>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ppt/theme/themeOverride2.xml><?xml version="1.0" encoding="utf-8"?>
<a:themeOverride xmlns:a="http://schemas.openxmlformats.org/drawingml/2006/main">
  <a:clrScheme name="1.1.1..1环宇工作">
    <a:dk1>
      <a:srgbClr val="000000"/>
    </a:dk1>
    <a:lt1>
      <a:srgbClr val="FFFFFF"/>
    </a:lt1>
    <a:dk2>
      <a:srgbClr val="E3ECEB"/>
    </a:dk2>
    <a:lt2>
      <a:srgbClr val="FFFFFF"/>
    </a:lt2>
    <a:accent1>
      <a:srgbClr val="4A7671"/>
    </a:accent1>
    <a:accent2>
      <a:srgbClr val="5D7D75"/>
    </a:accent2>
    <a:accent3>
      <a:srgbClr val="708479"/>
    </a:accent3>
    <a:accent4>
      <a:srgbClr val="838C7E"/>
    </a:accent4>
    <a:accent5>
      <a:srgbClr val="969381"/>
    </a:accent5>
    <a:accent6>
      <a:srgbClr val="A99A8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11120</Words>
  <Application>WPS 演示</Application>
  <PresentationFormat>宽屏</PresentationFormat>
  <Paragraphs>215</Paragraphs>
  <Slides>39</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39</vt:i4>
      </vt:variant>
    </vt:vector>
  </HeadingPairs>
  <TitlesOfParts>
    <vt:vector size="50" baseType="lpstr">
      <vt:lpstr>Arial</vt:lpstr>
      <vt:lpstr>宋体</vt:lpstr>
      <vt:lpstr>Wingdings</vt:lpstr>
      <vt:lpstr>微软雅黑</vt:lpstr>
      <vt:lpstr>Wingdings</vt:lpstr>
      <vt:lpstr>Arial Unicode MS</vt:lpstr>
      <vt:lpstr>Calibri</vt:lpstr>
      <vt:lpstr>汉仪旗黑-85S</vt:lpstr>
      <vt:lpstr>黑体</vt:lpstr>
      <vt:lpstr>Times New Roman</vt:lpstr>
      <vt:lpstr>1_Office 主题​​</vt:lpstr>
      <vt:lpstr>文艺清新工作总结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WPS_1507351124</cp:lastModifiedBy>
  <cp:revision>150</cp:revision>
  <dcterms:created xsi:type="dcterms:W3CDTF">2019-06-19T02:08:00Z</dcterms:created>
  <dcterms:modified xsi:type="dcterms:W3CDTF">2020-12-17T06:46:35Z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