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5"/>
  </p:notesMasterIdLst>
  <p:sldIdLst>
    <p:sldId id="256" r:id="rId4"/>
    <p:sldId id="533" r:id="rId5"/>
    <p:sldId id="534" r:id="rId6"/>
    <p:sldId id="504" r:id="rId7"/>
    <p:sldId id="467" r:id="rId8"/>
    <p:sldId id="470" r:id="rId9"/>
    <p:sldId id="385" r:id="rId10"/>
    <p:sldId id="402" r:id="rId11"/>
    <p:sldId id="472" r:id="rId12"/>
    <p:sldId id="387" r:id="rId13"/>
    <p:sldId id="388" r:id="rId14"/>
    <p:sldId id="473" r:id="rId15"/>
    <p:sldId id="389" r:id="rId16"/>
    <p:sldId id="390" r:id="rId17"/>
    <p:sldId id="474" r:id="rId18"/>
    <p:sldId id="475" r:id="rId19"/>
    <p:sldId id="283" r:id="rId20"/>
    <p:sldId id="333" r:id="rId21"/>
    <p:sldId id="411" r:id="rId22"/>
    <p:sldId id="417" r:id="rId23"/>
    <p:sldId id="405" r:id="rId24"/>
    <p:sldId id="476" r:id="rId25"/>
    <p:sldId id="406" r:id="rId26"/>
    <p:sldId id="279" r:id="rId27"/>
    <p:sldId id="536" r:id="rId28"/>
    <p:sldId id="477" r:id="rId29"/>
    <p:sldId id="471" r:id="rId30"/>
    <p:sldId id="287" r:id="rId31"/>
    <p:sldId id="501" r:id="rId32"/>
    <p:sldId id="478" r:id="rId33"/>
    <p:sldId id="392" r:id="rId3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3" name="wangli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66"/>
    <a:srgbClr val="CC99FF"/>
    <a:srgbClr val="FF66FF"/>
    <a:srgbClr val="EDFF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520" autoAdjust="0"/>
    <p:restoredTop sz="94718" autoAdjust="0"/>
  </p:normalViewPr>
  <p:slideViewPr>
    <p:cSldViewPr>
      <p:cViewPr varScale="1">
        <p:scale>
          <a:sx n="96" d="100"/>
          <a:sy n="96" d="100"/>
        </p:scale>
        <p:origin x="-924" y="-90"/>
      </p:cViewPr>
      <p:guideLst>
        <p:guide orient="horz" pos="1611"/>
        <p:guide pos="2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2910" y="-96"/>
      </p:cViewPr>
      <p:guideLst>
        <p:guide orient="horz" pos="2864"/>
        <p:guide pos="216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B1027-EEF4-4CE8-BE55-C4F63AFE51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110F17-388B-4AF2-9F82-AC5EFF1B6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14630"/>
            <a:r>
              <a:rPr lang="zh-CN" altLang="en-US"/>
              <a:t>第二级</a:t>
            </a:r>
            <a:endParaRPr lang="zh-CN" altLang="en-US"/>
          </a:p>
          <a:p>
            <a:pPr lvl="2" indent="-171450"/>
            <a:r>
              <a:rPr lang="zh-CN" altLang="en-US"/>
              <a:t>第三级</a:t>
            </a:r>
            <a:endParaRPr lang="zh-CN" altLang="en-US"/>
          </a:p>
          <a:p>
            <a:pPr lvl="3" indent="-171450"/>
            <a:r>
              <a:rPr lang="zh-CN" altLang="en-US"/>
              <a:t>第四级</a:t>
            </a:r>
            <a:endParaRPr lang="zh-CN" altLang="en-US"/>
          </a:p>
          <a:p>
            <a:pPr lvl="4" indent="-17145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/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hyperlink" Target="http://www.baidu.com/ir?u=http://www.yndaily.com.cn/zl/daguan/1130/image/bwy02.jpg&amp;f=http://www.yndaily.com.cn/zl/daguan/1130/dg11306.htm&amp;c=baidu" TargetMode="External"/><Relationship Id="rId7" Type="http://schemas.openxmlformats.org/officeDocument/2006/relationships/image" Target="../media/image10.jpeg"/><Relationship Id="rId6" Type="http://schemas.openxmlformats.org/officeDocument/2006/relationships/hyperlink" Target="http://cubspace.8u8.com/yaozu3.htm" TargetMode="External"/><Relationship Id="rId5" Type="http://schemas.openxmlformats.org/officeDocument/2006/relationships/image" Target="../media/image9.jpeg"/><Relationship Id="rId4" Type="http://schemas.openxmlformats.org/officeDocument/2006/relationships/hyperlink" Target="http://www.999999.net.cn/htm/xinlaopy.htm" TargetMode="External"/><Relationship Id="rId3" Type="http://schemas.openxmlformats.org/officeDocument/2006/relationships/image" Target="../media/image8.jpeg"/><Relationship Id="rId2" Type="http://schemas.openxmlformats.org/officeDocument/2006/relationships/hyperlink" Target="http://leifeng.yingkou.net.cn/g3.html" TargetMode="Externa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2.jpeg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jpeg"/><Relationship Id="rId3" Type="http://schemas.openxmlformats.org/officeDocument/2006/relationships/tags" Target="../tags/tag3.xml"/><Relationship Id="rId2" Type="http://schemas.openxmlformats.org/officeDocument/2006/relationships/image" Target="../media/image2.jpeg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6.png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梨花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320" y="0"/>
            <a:ext cx="9215120" cy="51435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22141" y="430521"/>
            <a:ext cx="6305550" cy="13220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000" b="1" cap="none" spc="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《驿路梨花》  </a:t>
            </a:r>
            <a:endParaRPr lang="zh-CN" altLang="en-US" sz="8000" b="1" cap="none" spc="0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00844" y="2839436"/>
            <a:ext cx="2249805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彭荆风</a:t>
            </a:r>
            <a:endParaRPr lang="zh-CN" altLang="en-US" sz="5400" b="1" cap="none" spc="0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2954" y="1796026"/>
            <a:ext cx="7840980" cy="16300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第三部分</a:t>
            </a:r>
            <a:endParaRPr lang="zh-CN" altLang="en-US" sz="6000" b="1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瑶族老人述说小茅屋的主人是梨花</a:t>
            </a:r>
            <a:endParaRPr lang="zh-CN" altLang="en-US" sz="40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1928808"/>
            <a:ext cx="7358114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瑶族老人是小屋的主人吗？</a:t>
            </a:r>
            <a:endParaRPr lang="en-US" altLang="zh-CN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同侧圆角矩形 4"/>
          <p:cNvSpPr>
            <a:spLocks noChangeArrowheads="1"/>
          </p:cNvSpPr>
          <p:nvPr/>
        </p:nvSpPr>
        <p:spPr bwMode="auto">
          <a:xfrm>
            <a:off x="714348" y="438124"/>
            <a:ext cx="5033968" cy="687007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6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根据课文内容 回答问题</a:t>
            </a:r>
            <a:endParaRPr lang="zh-CN" altLang="en-US" sz="3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10" y="3286130"/>
            <a:ext cx="81439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据老人所说，小屋的主人是谁？</a:t>
            </a:r>
            <a:endParaRPr lang="zh-CN" altLang="en-US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9525" y="1264920"/>
            <a:ext cx="8452485" cy="8299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1.直到我们不作声了，老人才笑道：“我不是主人，也是过路人呢！” </a:t>
            </a:r>
            <a:endParaRPr lang="en-US" altLang="zh-CN" sz="24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同侧圆角矩形 4"/>
          <p:cNvSpPr>
            <a:spLocks noChangeArrowheads="1"/>
          </p:cNvSpPr>
          <p:nvPr/>
        </p:nvSpPr>
        <p:spPr bwMode="auto">
          <a:xfrm>
            <a:off x="714348" y="438124"/>
            <a:ext cx="5033968" cy="687007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6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根据课文内容 回答问题</a:t>
            </a:r>
            <a:endParaRPr lang="zh-CN" altLang="en-US" sz="3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9525" y="2268855"/>
            <a:ext cx="8641715" cy="15684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2.老人家说到这里，停了一会，又接着说下去：“我到处打听小茅屋的主人是哪个，好不容易才从一个赶马人那里知道个大概，原来对门山头上有个名叫梨花的哈尼小姑娘，她说这大山坡上，前不着村后不挨寨，她要用为人民服务的精神来帮助过路人。”</a:t>
            </a:r>
            <a:r>
              <a:rPr lang="en-US" altLang="zh-CN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4208" y="1844119"/>
            <a:ext cx="7330440" cy="16300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第四部分</a:t>
            </a:r>
            <a:endParaRPr lang="zh-CN" altLang="en-US" sz="6000" b="1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写梨花的妹妹讲述小茅屋的来历</a:t>
            </a:r>
            <a:endParaRPr lang="zh-CN" altLang="en-US" sz="40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1660916"/>
            <a:ext cx="81439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第二天早上，我们做了什么？</a:t>
            </a:r>
            <a:endParaRPr lang="en-US" altLang="zh-CN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同侧圆角矩形 4"/>
          <p:cNvSpPr>
            <a:spLocks noChangeArrowheads="1"/>
          </p:cNvSpPr>
          <p:nvPr/>
        </p:nvSpPr>
        <p:spPr bwMode="auto">
          <a:xfrm>
            <a:off x="714348" y="438124"/>
            <a:ext cx="5033968" cy="687007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6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根据课文内容 回答问题</a:t>
            </a:r>
            <a:endParaRPr lang="zh-CN" altLang="en-US" sz="3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10" y="2411015"/>
            <a:ext cx="81439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哈尼族姑娘美吗？课文是怎样写？</a:t>
            </a:r>
            <a:endParaRPr lang="zh-CN" altLang="en-US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10" y="3214693"/>
            <a:ext cx="81439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哈尼小姑娘是房子的主人吗？</a:t>
            </a:r>
            <a:endParaRPr lang="zh-CN" altLang="en-US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580" y="1207526"/>
            <a:ext cx="8143932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修葺小屋。</a:t>
            </a:r>
            <a:endParaRPr lang="zh-CN" altLang="en-US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同侧圆角矩形 4"/>
          <p:cNvSpPr>
            <a:spLocks noChangeArrowheads="1"/>
          </p:cNvSpPr>
          <p:nvPr/>
        </p:nvSpPr>
        <p:spPr bwMode="auto">
          <a:xfrm>
            <a:off x="714348" y="438124"/>
            <a:ext cx="5033968" cy="687007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6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根据课文内容 回答问题</a:t>
            </a:r>
            <a:endParaRPr lang="zh-CN" altLang="en-US" sz="3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290" y="1791335"/>
            <a:ext cx="8877935" cy="1076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2.红润的脸上有两道弯弯的修长的眉毛和一对晶莹的大眼睛</a:t>
            </a:r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580" y="2783528"/>
            <a:ext cx="8143932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endParaRPr lang="zh-CN" altLang="en-US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290" y="2783840"/>
            <a:ext cx="86614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不要谢我们！不要谢我们！房子是解放军叔叔盖的。  【不是】</a:t>
            </a:r>
            <a:endParaRPr lang="zh-CN" altLang="en-US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1910" y="59055"/>
            <a:ext cx="90373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十多年前，有一队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解放军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路过这里，在树林里过夜，半夜淋了大雨。他们想，这里要有一间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给过路人避风雨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的小屋就好了，第二天早上就砍树割草盖起了房子。她姐姐恰好过这边山上来抬菌子，好奇地问解放军叔叔：“你们要在这里长住？”解放军说：“不，我们是为了方便过路人。是雷锋同志教我们这样做的。”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她姐姐很受感动。从那以后，常常趁砍柴、拾菌子、找草药的机会来照料这小茅屋。</a:t>
            </a:r>
            <a:r>
              <a:rPr 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785786" y="339502"/>
            <a:ext cx="3275256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defRPr/>
            </a:pPr>
            <a:r>
              <a:rPr lang="zh-CN" altLang="en-US" sz="6000" b="1" noProof="1" smtClean="0">
                <a:solidFill>
                  <a:schemeClr val="accent4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合作探究</a:t>
            </a:r>
            <a:endParaRPr lang="zh-CN" altLang="en-US" sz="6000" b="1" noProof="1">
              <a:solidFill>
                <a:schemeClr val="accent4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785495" y="1786255"/>
            <a:ext cx="837692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究竟谁是房子的主人呢？</a:t>
            </a:r>
            <a:endParaRPr lang="zh-CN" altLang="en-US" sz="48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lf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31257"/>
            <a:ext cx="2660650" cy="2712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ywmca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088" y="2571751"/>
            <a:ext cx="3779912" cy="2571749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8900000" scaled="1"/>
            <a:tileRect/>
          </a:gradFill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000232" y="3795886"/>
            <a:ext cx="1233458" cy="1298377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4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4">
                  <a:lumMod val="20000"/>
                  <a:lumOff val="8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华文隶书" panose="02010800040101010101" pitchFamily="2" charset="-122"/>
                <a:ea typeface="华文隶书" panose="02010800040101010101" pitchFamily="2" charset="-122"/>
              </a:rPr>
              <a:t>根</a:t>
            </a:r>
            <a:endParaRPr lang="zh-CN" altLang="en-US" sz="54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3" name="Oval 6"/>
          <p:cNvSpPr>
            <a:spLocks noChangeArrowheads="1"/>
          </p:cNvSpPr>
          <p:nvPr/>
        </p:nvSpPr>
        <p:spPr bwMode="auto">
          <a:xfrm>
            <a:off x="4362578" y="2400300"/>
            <a:ext cx="1295400" cy="85725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4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4">
                  <a:lumMod val="20000"/>
                  <a:lumOff val="8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6000" dirty="0">
                <a:latin typeface="华文隶书" panose="02010800040101010101" pitchFamily="2" charset="-122"/>
                <a:ea typeface="华文隶书" panose="02010800040101010101" pitchFamily="2" charset="-122"/>
              </a:rPr>
              <a:t>苗</a:t>
            </a:r>
            <a:endParaRPr lang="zh-CN" altLang="en-US" sz="60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pSp>
        <p:nvGrpSpPr>
          <p:cNvPr id="14" name="Group 7"/>
          <p:cNvGrpSpPr/>
          <p:nvPr/>
        </p:nvGrpSpPr>
        <p:grpSpPr bwMode="auto">
          <a:xfrm>
            <a:off x="1143000" y="1394223"/>
            <a:ext cx="6858000" cy="2355056"/>
            <a:chOff x="0" y="0"/>
            <a:chExt cx="4320" cy="1978"/>
          </a:xfrm>
        </p:grpSpPr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4320" cy="3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4320" cy="197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/>
            <a:lstStyle/>
            <a:p>
              <a:r>
                <a:rPr lang="zh-CN" altLang="en-US" sz="10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  </a:t>
              </a:r>
              <a:r>
                <a:rPr lang="zh-CN" altLang="en-US" sz="19000" dirty="0">
                  <a:solidFill>
                    <a:srgbClr val="000000"/>
                  </a:solidFill>
                  <a:latin typeface="Times New Roman" panose="02020603050405020304"/>
                </a:rPr>
                <a:t> </a:t>
              </a:r>
              <a:r>
                <a:rPr lang="zh-CN" altLang="en-US" sz="1000" dirty="0">
                  <a:solidFill>
                    <a:srgbClr val="000000"/>
                  </a:solidFill>
                  <a:latin typeface="Times New Roman" panose="02020603050405020304"/>
                </a:rPr>
                <a:t>                                             </a:t>
              </a:r>
              <a:r>
                <a:rPr lang="zh-CN" altLang="en-US" sz="1000" dirty="0">
                  <a:solidFill>
                    <a:srgbClr val="000099"/>
                  </a:solidFill>
                  <a:latin typeface="宋体" panose="02010600030101010101" pitchFamily="2" charset="-122"/>
                </a:rPr>
                <a:t> </a:t>
              </a:r>
              <a:endParaRPr lang="zh-CN" altLang="en-US" sz="1000" dirty="0">
                <a:solidFill>
                  <a:srgbClr val="000099"/>
                </a:solidFill>
                <a:latin typeface="宋体" panose="02010600030101010101" pitchFamily="2" charset="-122"/>
              </a:endParaRPr>
            </a:p>
            <a:p>
              <a:pPr eaLnBrk="0" hangingPunct="0"/>
              <a:endParaRPr lang="zh-CN" altLang="en-US" sz="1000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7" name="Picture 10" descr="y2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2098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Oval 11"/>
          <p:cNvSpPr>
            <a:spLocks noChangeArrowheads="1"/>
          </p:cNvSpPr>
          <p:nvPr/>
        </p:nvSpPr>
        <p:spPr bwMode="auto">
          <a:xfrm>
            <a:off x="1676400" y="1314450"/>
            <a:ext cx="1143000" cy="8001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4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4">
                  <a:lumMod val="20000"/>
                  <a:lumOff val="8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4400" dirty="0">
                <a:latin typeface="华文隶书" panose="02010800040101010101" pitchFamily="2" charset="-122"/>
                <a:ea typeface="华文隶书" panose="02010800040101010101" pitchFamily="2" charset="-122"/>
              </a:rPr>
              <a:t>花</a:t>
            </a:r>
            <a:endParaRPr lang="zh-CN" altLang="en-US" sz="44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9" name="Oval 12"/>
          <p:cNvSpPr>
            <a:spLocks noChangeArrowheads="1"/>
          </p:cNvSpPr>
          <p:nvPr/>
        </p:nvSpPr>
        <p:spPr bwMode="auto">
          <a:xfrm>
            <a:off x="3315000" y="769620"/>
            <a:ext cx="1143000" cy="8001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4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4">
                  <a:lumMod val="20000"/>
                  <a:lumOff val="8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4400" dirty="0">
                <a:latin typeface="华文隶书" panose="02010800040101010101" pitchFamily="2" charset="-122"/>
                <a:ea typeface="华文隶书" panose="02010800040101010101" pitchFamily="2" charset="-122"/>
              </a:rPr>
              <a:t>花</a:t>
            </a:r>
            <a:endParaRPr lang="zh-CN" altLang="en-US" sz="44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auto">
          <a:xfrm flipV="1">
            <a:off x="3143810" y="3147814"/>
            <a:ext cx="1351990" cy="975134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 flipH="1" flipV="1">
            <a:off x="4191000" y="1516857"/>
            <a:ext cx="381000" cy="914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 flipH="1" flipV="1">
            <a:off x="2781504" y="1943100"/>
            <a:ext cx="1502464" cy="772666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 flipV="1">
            <a:off x="5849333" y="1714500"/>
            <a:ext cx="1524000" cy="685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4" name="Picture 17" descr="bwy02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58000" y="0"/>
            <a:ext cx="2286000" cy="1170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Oval 18"/>
          <p:cNvSpPr>
            <a:spLocks noChangeArrowheads="1"/>
          </p:cNvSpPr>
          <p:nvPr/>
        </p:nvSpPr>
        <p:spPr bwMode="auto">
          <a:xfrm>
            <a:off x="7388001" y="1257300"/>
            <a:ext cx="1143000" cy="8001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4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4">
                  <a:lumMod val="20000"/>
                  <a:lumOff val="8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4400" dirty="0">
                <a:latin typeface="华文隶书" panose="02010800040101010101" pitchFamily="2" charset="-122"/>
                <a:ea typeface="华文隶书" panose="02010800040101010101" pitchFamily="2" charset="-122"/>
              </a:rPr>
              <a:t>花</a:t>
            </a:r>
            <a:endParaRPr lang="zh-CN" altLang="en-US" sz="44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6579604" y="2114550"/>
            <a:ext cx="1316386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造屋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20"/>
          <p:cNvSpPr>
            <a:spLocks noChangeArrowheads="1"/>
          </p:cNvSpPr>
          <p:nvPr/>
        </p:nvSpPr>
        <p:spPr bwMode="auto">
          <a:xfrm>
            <a:off x="3352800" y="0"/>
            <a:ext cx="1066800" cy="4572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3214678" y="0"/>
            <a:ext cx="1313180" cy="76944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8900000" scaled="1"/>
            <a:tileRect/>
          </a:gra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照屋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22"/>
          <p:cNvSpPr>
            <a:spLocks noChangeArrowheads="1"/>
          </p:cNvSpPr>
          <p:nvPr/>
        </p:nvSpPr>
        <p:spPr bwMode="auto">
          <a:xfrm>
            <a:off x="1676400" y="285750"/>
            <a:ext cx="1066800" cy="4572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Text Box 23"/>
          <p:cNvSpPr txBox="1">
            <a:spLocks noChangeArrowheads="1"/>
          </p:cNvSpPr>
          <p:nvPr/>
        </p:nvSpPr>
        <p:spPr bwMode="auto">
          <a:xfrm>
            <a:off x="1571604" y="267875"/>
            <a:ext cx="1313180" cy="76944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8900000" scaled="1"/>
            <a:tileRect/>
          </a:gra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照屋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24" descr="上图为哈尼女骇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95800" y="0"/>
            <a:ext cx="18796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Rectangle 25"/>
          <p:cNvSpPr>
            <a:spLocks noChangeArrowheads="1"/>
          </p:cNvSpPr>
          <p:nvPr/>
        </p:nvSpPr>
        <p:spPr bwMode="auto">
          <a:xfrm>
            <a:off x="6516216" y="514350"/>
            <a:ext cx="1168088" cy="61437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8900000" scaled="1"/>
            <a:tileRect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修屋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  <p:bldP spid="13" grpId="0" animBg="1" autoUpdateAnimBg="0"/>
      <p:bldP spid="18" grpId="0" animBg="1" autoUpdateAnimBg="0"/>
      <p:bldP spid="19" grpId="0" bldLvl="0" animBg="1" autoUpdateAnimBg="0"/>
      <p:bldP spid="20" grpId="0" animBg="1"/>
      <p:bldP spid="21" grpId="0" animBg="1"/>
      <p:bldP spid="22" grpId="0" animBg="1"/>
      <p:bldP spid="23" grpId="0" animBg="1"/>
      <p:bldP spid="25" grpId="0" animBg="1" autoUpdateAnimBg="0"/>
      <p:bldP spid="26" grpId="0" autoUpdateAnimBg="0"/>
      <p:bldP spid="27" grpId="0" animBg="1"/>
      <p:bldP spid="28" grpId="0" animBg="1" autoUpdateAnimBg="0"/>
      <p:bldP spid="29" grpId="0" animBg="1"/>
      <p:bldP spid="30" grpId="0" animBg="1" autoUpdateAnimBg="0"/>
      <p:bldP spid="32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457200" y="1771650"/>
            <a:ext cx="2242592" cy="1714500"/>
          </a:xfrm>
          <a:prstGeom prst="flowChartProcess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十几年前</a:t>
            </a:r>
            <a:endParaRPr kumimoji="1"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kumimoji="1"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解放军路过</a:t>
            </a:r>
            <a:endParaRPr kumimoji="1"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kumimoji="1"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建小茅屋</a:t>
            </a:r>
            <a:endParaRPr kumimoji="1"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1905000" y="628650"/>
            <a:ext cx="5105400" cy="657216"/>
          </a:xfrm>
          <a:prstGeom prst="flowChartProcess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kumimoji="1" lang="en-US" altLang="zh-CN" sz="3200" dirty="0">
              <a:solidFill>
                <a:schemeClr val="bg1"/>
              </a:solidFill>
              <a:ea typeface="楷体_GB2312" pitchFamily="49" charset="-122"/>
            </a:endParaRPr>
          </a:p>
        </p:txBody>
      </p:sp>
      <p:pic>
        <p:nvPicPr>
          <p:cNvPr id="7" name="Picture 4" descr="scene_18b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71800" y="1428751"/>
            <a:ext cx="3505200" cy="2565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047875" y="589280"/>
            <a:ext cx="7185025" cy="144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4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梨花姑娘照料小茅屋</a:t>
            </a:r>
            <a:endParaRPr kumimoji="1" lang="zh-CN" altLang="en-US" sz="4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kumimoji="1" lang="en-US" altLang="zh-CN" sz="4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6588224" y="1446602"/>
            <a:ext cx="2438400" cy="1885950"/>
          </a:xfrm>
          <a:prstGeom prst="flowChartProcess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梨花姑娘</a:t>
            </a:r>
            <a:endParaRPr kumimoji="1"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kumimoji="1"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出嫁后</a:t>
            </a:r>
            <a:endParaRPr kumimoji="1"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kumimoji="1"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妹妹接着</a:t>
            </a:r>
            <a:endParaRPr kumimoji="1"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kumimoji="1"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照料小茅屋</a:t>
            </a:r>
            <a:endParaRPr kumimoji="1"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5364088" y="3579862"/>
            <a:ext cx="2941712" cy="1512167"/>
          </a:xfrm>
          <a:prstGeom prst="flowChartProcess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瑶族老人</a:t>
            </a:r>
            <a:endParaRPr kumimoji="1" lang="zh-CN" altLang="en-US" sz="3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kumimoji="1" lang="zh-CN" altLang="en-US" sz="3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借住</a:t>
            </a:r>
            <a:endParaRPr kumimoji="1" lang="zh-CN" altLang="en-US" sz="3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kumimoji="1" lang="zh-CN" altLang="en-US" sz="3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照看小茅屋</a:t>
            </a:r>
            <a:endParaRPr kumimoji="1" lang="zh-CN" altLang="en-US" sz="3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1571604" y="3651869"/>
            <a:ext cx="2857520" cy="1440159"/>
          </a:xfrm>
          <a:prstGeom prst="flowChartProcess">
            <a:avLst/>
          </a:prstGeom>
          <a:solidFill>
            <a:srgbClr val="80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kumimoji="1" lang="en-US" altLang="zh-CN" sz="3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3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我们”路过</a:t>
            </a:r>
            <a:endParaRPr kumimoji="1" lang="zh-CN" altLang="en-US" sz="3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kumimoji="1" lang="zh-CN" altLang="en-US" sz="3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住宿，修屋</a:t>
            </a:r>
            <a:endParaRPr kumimoji="1" lang="zh-CN" altLang="en-US" sz="3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990600" y="4171950"/>
            <a:ext cx="838200" cy="628650"/>
          </a:xfrm>
          <a:prstGeom prst="flowChartConnector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kumimoji="1" lang="en-US" altLang="zh-CN" sz="3600" dirty="0">
                <a:solidFill>
                  <a:schemeClr val="bg1"/>
                </a:solidFill>
                <a:ea typeface="楷体_GB2312" pitchFamily="49" charset="-122"/>
              </a:rPr>
              <a:t>1</a:t>
            </a:r>
            <a:endParaRPr kumimoji="1" lang="en-US" altLang="zh-CN" sz="3600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7715272" y="4071948"/>
            <a:ext cx="838200" cy="628650"/>
          </a:xfrm>
          <a:prstGeom prst="flowChartConnector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kumimoji="1" lang="en-US" altLang="zh-CN" sz="3600" dirty="0">
                <a:solidFill>
                  <a:schemeClr val="bg1"/>
                </a:solidFill>
                <a:ea typeface="楷体_GB2312" pitchFamily="49" charset="-122"/>
              </a:rPr>
              <a:t>2</a:t>
            </a:r>
            <a:endParaRPr kumimoji="1" lang="en-US" altLang="zh-CN" sz="3600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8301719" y="862980"/>
            <a:ext cx="838200" cy="628650"/>
          </a:xfrm>
          <a:prstGeom prst="flowChartConnector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kumimoji="1" lang="en-US" altLang="zh-CN" sz="3600" dirty="0">
                <a:solidFill>
                  <a:schemeClr val="bg1"/>
                </a:solidFill>
                <a:ea typeface="楷体_GB2312" pitchFamily="49" charset="-122"/>
              </a:rPr>
              <a:t>3</a:t>
            </a:r>
            <a:endParaRPr kumimoji="1" lang="en-US" altLang="zh-CN" sz="3600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6477000" y="42545"/>
            <a:ext cx="838200" cy="628650"/>
          </a:xfrm>
          <a:prstGeom prst="flowChartConnector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kumimoji="1" lang="en-US" altLang="zh-CN" sz="3600" dirty="0">
                <a:solidFill>
                  <a:schemeClr val="bg1"/>
                </a:solidFill>
                <a:ea typeface="楷体_GB2312" pitchFamily="49" charset="-122"/>
              </a:rPr>
              <a:t>4</a:t>
            </a:r>
            <a:endParaRPr kumimoji="1" lang="en-US" altLang="zh-CN" sz="3600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16" name="AutoShape 13"/>
          <p:cNvSpPr>
            <a:spLocks noChangeArrowheads="1"/>
          </p:cNvSpPr>
          <p:nvPr/>
        </p:nvSpPr>
        <p:spPr bwMode="auto">
          <a:xfrm>
            <a:off x="234011" y="1285938"/>
            <a:ext cx="838200" cy="628650"/>
          </a:xfrm>
          <a:prstGeom prst="flowChartConnector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kumimoji="1" lang="en-US" altLang="zh-CN" sz="3600" dirty="0">
                <a:solidFill>
                  <a:schemeClr val="bg1"/>
                </a:solidFill>
                <a:ea typeface="楷体_GB2312" pitchFamily="49" charset="-122"/>
              </a:rPr>
              <a:t>5</a:t>
            </a:r>
            <a:endParaRPr kumimoji="1" lang="en-US" altLang="zh-CN" sz="3600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17" name="AutoShape 15"/>
          <p:cNvSpPr>
            <a:spLocks noChangeArrowheads="1"/>
          </p:cNvSpPr>
          <p:nvPr/>
        </p:nvSpPr>
        <p:spPr bwMode="auto">
          <a:xfrm>
            <a:off x="3714744" y="214296"/>
            <a:ext cx="1752600" cy="457200"/>
          </a:xfrm>
          <a:prstGeom prst="homePlate">
            <a:avLst>
              <a:gd name="adj" fmla="val 71875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插叙</a:t>
            </a:r>
            <a:endParaRPr kumimoji="1"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16"/>
          <p:cNvSpPr>
            <a:spLocks noChangeArrowheads="1"/>
          </p:cNvSpPr>
          <p:nvPr/>
        </p:nvSpPr>
        <p:spPr bwMode="auto">
          <a:xfrm>
            <a:off x="1142976" y="1446602"/>
            <a:ext cx="1752600" cy="457200"/>
          </a:xfrm>
          <a:prstGeom prst="homePlate">
            <a:avLst>
              <a:gd name="adj" fmla="val 71875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插叙</a:t>
            </a:r>
            <a:endParaRPr kumimoji="1"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6" grpId="0" animBg="1" autoUpdateAnimBg="0"/>
      <p:bldP spid="8" grpId="0" autoUpdateAnimBg="0"/>
      <p:bldP spid="9" grpId="0" animBg="1" autoUpdateAnimBg="0"/>
      <p:bldP spid="10" grpId="0" animBg="1" autoUpdateAnimBg="0"/>
      <p:bldP spid="11" grpId="0" animBg="1" autoUpdateAnimBg="0"/>
      <p:bldP spid="12" grpId="0" animBg="1" autoUpdateAnimBg="0"/>
      <p:bldP spid="13" grpId="0" animBg="1" autoUpdateAnimBg="0"/>
      <p:bldP spid="14" grpId="0" animBg="1" autoUpdateAnimBg="0"/>
      <p:bldP spid="15" grpId="0" bldLvl="0" animBg="1" autoUpdateAnimBg="0"/>
      <p:bldP spid="16" grpId="0" bldLvl="0" animBg="1" autoUpdateAnimBg="0"/>
      <p:bldP spid="17" grpId="0" animBg="1" autoUpdateAnimBg="0"/>
      <p:bldP spid="18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5140" y="328295"/>
            <a:ext cx="75755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课堂上记笔记要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耳听、眼看、脑想、手动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1520" y="2412365"/>
            <a:ext cx="73291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确定内容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抓住重点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讲究方法</a:t>
            </a:r>
            <a:endParaRPr lang="zh-CN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0210" y="1243965"/>
            <a:ext cx="84054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在听懂的前提下，对获取的知识信息通过大脑的思维，“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选择——加工——归纳——浓缩——反思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”的过程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72235" y="2570"/>
            <a:ext cx="3275256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defRPr/>
            </a:pPr>
            <a:r>
              <a:rPr lang="zh-CN" altLang="en-US" sz="6000" b="1" noProof="1" smtClean="0">
                <a:solidFill>
                  <a:schemeClr val="accent4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写作手法</a:t>
            </a:r>
            <a:endParaRPr lang="zh-CN" altLang="en-US" sz="6000" b="1" noProof="1">
              <a:solidFill>
                <a:schemeClr val="accent4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72390" y="883920"/>
            <a:ext cx="907986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本文的采用了哪些记叙顺序？</a:t>
            </a:r>
            <a:endParaRPr lang="zh-CN" altLang="en-US" sz="4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855" y="2311400"/>
            <a:ext cx="904176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整体看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，从夜行人的赶路、过夜到第二天早上，是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顺叙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写法。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按小茅屋的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建造及保持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过程看，是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解放军盖茅屋，梨花姐妹和哈尼族小姑娘照料茅屋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插叙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780" y="60325"/>
            <a:ext cx="9043035" cy="6451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插叙作用：</a:t>
            </a:r>
            <a:endParaRPr lang="zh-CN" altLang="en-US" sz="3600" b="1" noProof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780" y="705485"/>
            <a:ext cx="9125585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ts val="24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）对主要情节起补充衬托的作用。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2400"/>
              </a:lnSpc>
            </a:pP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24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 有时会起到解释说明的作用。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2400"/>
              </a:lnSpc>
            </a:pP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24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(3) 使文章脉络清晰。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2400"/>
              </a:lnSpc>
            </a:pP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24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(4) 推动情节发展，更好的突出人物的性格。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2400"/>
              </a:lnSpc>
            </a:pP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24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(5) 突出主题，升华主题。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2400"/>
              </a:lnSpc>
            </a:pP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24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 让文章结构富有变化，避免平铺直叙。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24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)设置悬念。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800" y="1972310"/>
            <a:ext cx="9043035" cy="119888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defRPr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课文围绕“小茅屋的主人是谁”的问题写了几次误会？几个悬念？</a:t>
            </a:r>
            <a:endParaRPr lang="zh-CN" altLang="zh-CN" sz="3600" b="1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868221" y="700098"/>
            <a:ext cx="2061497" cy="707886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方正姚体" panose="02010601030101010101" pitchFamily="2" charset="-122"/>
              </a:rPr>
              <a:t>初误会</a:t>
            </a:r>
            <a:endParaRPr lang="zh-CN" altLang="en-US" sz="4000" b="1" dirty="0"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929454" y="2014548"/>
            <a:ext cx="1924064" cy="707886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方正姚体" panose="02010601030101010101" pitchFamily="2" charset="-122"/>
              </a:rPr>
              <a:t>再误会</a:t>
            </a:r>
            <a:endParaRPr lang="zh-CN" altLang="en-US" sz="4000" b="1"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998171" y="3500448"/>
            <a:ext cx="1855347" cy="707886"/>
          </a:xfrm>
          <a:prstGeom prst="rect">
            <a:avLst/>
          </a:prstGeom>
          <a:solidFill>
            <a:srgbClr val="FFFF00"/>
          </a:solidFill>
          <a:ln w="9525">
            <a:solidFill>
              <a:schemeClr val="tx2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方正姚体" panose="02010601030101010101" pitchFamily="2" charset="-122"/>
              </a:rPr>
              <a:t>解误会</a:t>
            </a:r>
            <a:endParaRPr lang="zh-CN" altLang="en-US" sz="4000" b="1"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grpSp>
        <p:nvGrpSpPr>
          <p:cNvPr id="11" name="Group 5"/>
          <p:cNvGrpSpPr/>
          <p:nvPr/>
        </p:nvGrpSpPr>
        <p:grpSpPr bwMode="auto">
          <a:xfrm>
            <a:off x="1000576" y="714386"/>
            <a:ext cx="5643126" cy="1198959"/>
            <a:chOff x="-28" y="0"/>
            <a:chExt cx="3724" cy="1007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384" y="0"/>
              <a:ext cx="3312" cy="1007"/>
            </a:xfrm>
            <a:prstGeom prst="rect">
              <a:avLst/>
            </a:prstGeom>
            <a:grpFill/>
            <a:ln w="9525">
              <a:solidFill>
                <a:srgbClr val="3366FF"/>
              </a:solidFill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 smtClean="0">
                  <a:latin typeface="Times New Roman" panose="02020603050405020304" pitchFamily="18" charset="0"/>
                </a:rPr>
                <a:t>是他（瑶族</a:t>
              </a:r>
              <a:r>
                <a:rPr lang="zh-CN" altLang="en-US" sz="3600" b="1" dirty="0">
                  <a:latin typeface="Times New Roman" panose="02020603050405020304" pitchFamily="18" charset="0"/>
                </a:rPr>
                <a:t>老人）？第</a:t>
              </a:r>
              <a:r>
                <a:rPr lang="en-US" altLang="zh-CN" sz="3600" b="1" dirty="0">
                  <a:latin typeface="Times New Roman" panose="02020603050405020304" pitchFamily="18" charset="0"/>
                </a:rPr>
                <a:t>14</a:t>
              </a:r>
              <a:r>
                <a:rPr lang="zh-CN" altLang="en-US" sz="3600" b="1" dirty="0">
                  <a:latin typeface="Times New Roman" panose="02020603050405020304" pitchFamily="18" charset="0"/>
                </a:rPr>
                <a:t>段</a:t>
              </a:r>
              <a:endParaRPr lang="zh-CN" altLang="en-US" sz="36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13" name="Line 7"/>
            <p:cNvSpPr>
              <a:spLocks noChangeShapeType="1"/>
            </p:cNvSpPr>
            <p:nvPr/>
          </p:nvSpPr>
          <p:spPr bwMode="auto">
            <a:xfrm flipH="1">
              <a:off x="-28" y="120"/>
              <a:ext cx="412" cy="810"/>
            </a:xfrm>
            <a:prstGeom prst="line">
              <a:avLst/>
            </a:prstGeom>
            <a:grpFill/>
            <a:ln w="57150">
              <a:solidFill>
                <a:schemeClr val="tx1"/>
              </a:solidFill>
              <a:round/>
            </a:ln>
            <a:effectLst/>
          </p:spPr>
          <p:txBody>
            <a:bodyPr wrap="square" anchor="ctr">
              <a:spAutoFit/>
            </a:bodyPr>
            <a:lstStyle/>
            <a:p>
              <a:endParaRPr lang="zh-CN" altLang="en-US" sz="3600"/>
            </a:p>
          </p:txBody>
        </p:sp>
      </p:grpSp>
      <p:grpSp>
        <p:nvGrpSpPr>
          <p:cNvPr id="14" name="Group 8"/>
          <p:cNvGrpSpPr/>
          <p:nvPr/>
        </p:nvGrpSpPr>
        <p:grpSpPr bwMode="auto">
          <a:xfrm>
            <a:off x="1000465" y="2033587"/>
            <a:ext cx="5634320" cy="1198961"/>
            <a:chOff x="-27" y="0"/>
            <a:chExt cx="3576" cy="1007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381" y="0"/>
              <a:ext cx="3168" cy="1007"/>
            </a:xfrm>
            <a:prstGeom prst="rect">
              <a:avLst/>
            </a:prstGeom>
            <a:grpFill/>
            <a:ln w="19050">
              <a:solidFill>
                <a:srgbClr val="FF00FF"/>
              </a:solidFill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 smtClean="0">
                  <a:latin typeface="Times New Roman" panose="02020603050405020304" pitchFamily="18" charset="0"/>
                </a:rPr>
                <a:t>是她（哈尼</a:t>
              </a:r>
              <a:r>
                <a:rPr lang="zh-CN" altLang="en-US" sz="3600" b="1" dirty="0">
                  <a:latin typeface="Times New Roman" panose="02020603050405020304" pitchFamily="18" charset="0"/>
                </a:rPr>
                <a:t>小姑娘）？第</a:t>
              </a:r>
              <a:r>
                <a:rPr lang="en-US" altLang="zh-CN" sz="3600" b="1" dirty="0">
                  <a:latin typeface="Times New Roman" panose="02020603050405020304" pitchFamily="18" charset="0"/>
                </a:rPr>
                <a:t>29</a:t>
              </a:r>
              <a:r>
                <a:rPr lang="zh-CN" altLang="en-US" sz="3600" b="1" dirty="0">
                  <a:latin typeface="Times New Roman" panose="02020603050405020304" pitchFamily="18" charset="0"/>
                </a:rPr>
                <a:t>段</a:t>
              </a:r>
              <a:endParaRPr lang="zh-CN" altLang="en-US" sz="36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 flipH="1">
              <a:off x="-27" y="227"/>
              <a:ext cx="432" cy="0"/>
            </a:xfrm>
            <a:prstGeom prst="line">
              <a:avLst/>
            </a:prstGeom>
            <a:grpFill/>
            <a:ln w="57150">
              <a:solidFill>
                <a:schemeClr val="tx1"/>
              </a:solidFill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 sz="3600"/>
            </a:p>
          </p:txBody>
        </p:sp>
      </p:grpSp>
      <p:grpSp>
        <p:nvGrpSpPr>
          <p:cNvPr id="17" name="Group 11"/>
          <p:cNvGrpSpPr/>
          <p:nvPr/>
        </p:nvGrpSpPr>
        <p:grpSpPr bwMode="auto">
          <a:xfrm>
            <a:off x="1000145" y="3053965"/>
            <a:ext cx="5605463" cy="1425179"/>
            <a:chOff x="-27" y="387"/>
            <a:chExt cx="3531" cy="1197"/>
          </a:xfrm>
        </p:grpSpPr>
        <p:sp>
          <p:nvSpPr>
            <p:cNvPr id="18" name="Text Box 12"/>
            <p:cNvSpPr txBox="1">
              <a:spLocks noChangeArrowheads="1"/>
            </p:cNvSpPr>
            <p:nvPr/>
          </p:nvSpPr>
          <p:spPr bwMode="auto">
            <a:xfrm>
              <a:off x="384" y="576"/>
              <a:ext cx="3120" cy="1008"/>
            </a:xfrm>
            <a:prstGeom prst="rect">
              <a:avLst/>
            </a:prstGeom>
            <a:solidFill>
              <a:srgbClr val="FF6600">
                <a:alpha val="50000"/>
              </a:srgbClr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latin typeface="Times New Roman" panose="02020603050405020304" pitchFamily="18" charset="0"/>
                </a:rPr>
                <a:t>是他们（小屋的建造和照料者）？</a:t>
              </a:r>
              <a:endParaRPr lang="zh-CN" altLang="en-US" sz="36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19" name="Line 13"/>
            <p:cNvSpPr>
              <a:spLocks noChangeShapeType="1"/>
            </p:cNvSpPr>
            <p:nvPr/>
          </p:nvSpPr>
          <p:spPr bwMode="auto">
            <a:xfrm flipH="1" flipV="1">
              <a:off x="-27" y="387"/>
              <a:ext cx="411" cy="63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</p:spPr>
          <p:txBody>
            <a:bodyPr wrap="square" anchor="ctr">
              <a:spAutoFit/>
            </a:bodyPr>
            <a:lstStyle/>
            <a:p>
              <a:endParaRPr lang="zh-CN" altLang="en-US" sz="3600"/>
            </a:p>
          </p:txBody>
        </p:sp>
      </p:grpSp>
      <p:sp>
        <p:nvSpPr>
          <p:cNvPr id="20" name="Line 14"/>
          <p:cNvSpPr>
            <a:spLocks noChangeShapeType="1"/>
          </p:cNvSpPr>
          <p:nvPr/>
        </p:nvSpPr>
        <p:spPr bwMode="auto">
          <a:xfrm>
            <a:off x="7862918" y="1443048"/>
            <a:ext cx="0" cy="5143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1" name="Line 15"/>
          <p:cNvSpPr>
            <a:spLocks noChangeShapeType="1"/>
          </p:cNvSpPr>
          <p:nvPr/>
        </p:nvSpPr>
        <p:spPr bwMode="auto">
          <a:xfrm>
            <a:off x="7862918" y="2814648"/>
            <a:ext cx="0" cy="5143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71914" y="521831"/>
            <a:ext cx="928662" cy="440120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 smtClean="0">
                <a:latin typeface="Times New Roman" panose="02020603050405020304" pitchFamily="18" charset="0"/>
                <a:ea typeface="方正姚体" panose="02010601030101010101" pitchFamily="2" charset="-122"/>
              </a:rPr>
              <a:t>小屋的主人是谁</a:t>
            </a:r>
            <a:endParaRPr lang="zh-CN" altLang="en-US" sz="4000" b="1" dirty="0"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9" grpId="0" animBg="1" autoUpdateAnimBg="0"/>
      <p:bldP spid="10" grpId="0" animBg="1" autoUpdateAnimBg="0"/>
      <p:bldP spid="20" grpId="0" animBg="1"/>
      <p:bldP spid="21" grpId="0" animBg="1"/>
      <p:bldP spid="22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0" y="914400"/>
            <a:ext cx="1928794" cy="639359"/>
          </a:xfrm>
          <a:prstGeom prst="foldedCorner">
            <a:avLst>
              <a:gd name="adj" fmla="val 12500"/>
            </a:avLst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4400" dirty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悬念一</a:t>
            </a:r>
            <a:endParaRPr lang="zh-CN" altLang="en-US" sz="4400" dirty="0">
              <a:solidFill>
                <a:srgbClr val="00206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0" y="2411014"/>
            <a:ext cx="1928794" cy="639359"/>
          </a:xfrm>
          <a:prstGeom prst="foldedCorner">
            <a:avLst>
              <a:gd name="adj" fmla="val 12500"/>
            </a:avLst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440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悬念二</a:t>
            </a:r>
            <a:endParaRPr lang="zh-CN" altLang="en-US" sz="4400">
              <a:solidFill>
                <a:srgbClr val="00206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0" y="3911212"/>
            <a:ext cx="1928794" cy="639359"/>
          </a:xfrm>
          <a:prstGeom prst="foldedCorner">
            <a:avLst>
              <a:gd name="adj" fmla="val 12500"/>
            </a:avLst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440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悬念三</a:t>
            </a:r>
            <a:endParaRPr lang="zh-CN" altLang="en-US" sz="4400">
              <a:solidFill>
                <a:srgbClr val="00206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092325" y="652780"/>
            <a:ext cx="6482715" cy="132207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隶书" panose="02010509060101010101" pitchFamily="49" charset="-122"/>
                <a:ea typeface="隶书" panose="02010509060101010101" pitchFamily="49" charset="-122"/>
              </a:rPr>
              <a:t>这是什么人的房子呢</a:t>
            </a:r>
            <a:r>
              <a:rPr lang="zh-CN" altLang="en-US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？（第</a:t>
            </a:r>
            <a:r>
              <a:rPr lang="en-US" altLang="zh-CN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8</a:t>
            </a:r>
            <a:r>
              <a:rPr lang="zh-CN" altLang="en-US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段）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092325" y="2217420"/>
            <a:ext cx="6957695" cy="70675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主人家是谁？（第</a:t>
            </a:r>
            <a:r>
              <a:rPr lang="en-US" altLang="zh-CN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17</a:t>
            </a:r>
            <a:r>
              <a:rPr lang="zh-CN" altLang="en-US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段）</a:t>
            </a:r>
            <a:endParaRPr lang="zh-CN" altLang="en-US" sz="40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092325" y="3672205"/>
            <a:ext cx="7035165" cy="132207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隶书" panose="02010509060101010101" pitchFamily="49" charset="-122"/>
                <a:ea typeface="隶书" panose="02010509060101010101" pitchFamily="49" charset="-122"/>
              </a:rPr>
              <a:t>解放军为什么盖房子呢</a:t>
            </a:r>
            <a:r>
              <a:rPr lang="zh-CN" altLang="en-US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？（第</a:t>
            </a:r>
            <a:r>
              <a:rPr lang="en-US" altLang="zh-CN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32</a:t>
            </a:r>
            <a:r>
              <a:rPr lang="zh-CN" altLang="en-US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段）</a:t>
            </a:r>
            <a:endParaRPr lang="zh-CN" altLang="en-US" sz="40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6" grpId="0" bldLvl="0" animBg="1" autoUpdateAnimBg="0"/>
      <p:bldP spid="7" grpId="0" bldLvl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800" y="405130"/>
            <a:ext cx="9043035" cy="119888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defRPr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课文围绕“小茅屋的主人是谁”的问题写了几次误会？几个悬念？</a:t>
            </a:r>
            <a:endParaRPr lang="zh-CN" altLang="zh-CN" sz="3600" b="1" noProof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619764" y="1680220"/>
            <a:ext cx="571504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两次误会</a:t>
            </a:r>
            <a:endParaRPr lang="en-US" altLang="zh-CN" sz="48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48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三个悬念</a:t>
            </a:r>
            <a:endParaRPr lang="zh-CN" altLang="en-US" sz="48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780" y="60325"/>
            <a:ext cx="9043035" cy="6451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设置悬念的作用是什么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endParaRPr lang="zh-CN" altLang="en-US" sz="3600" b="1" noProof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780" y="705485"/>
            <a:ext cx="9042400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(1)使情节环环相扣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(2)使文章情节曲折生动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(3)激发读者阅读兴趣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(4)突出了文章主旨、人物形象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(5)达到震撼人心的效果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9380" y="768985"/>
            <a:ext cx="8978900" cy="21228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altLang="zh-CN" sz="4400" b="1" smtClean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   </a:t>
            </a:r>
            <a:r>
              <a:rPr lang="zh-CN" altLang="en-US" sz="4400" b="1" smtClean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文中出现的人物分别与小茅屋有过什么故事？</a:t>
            </a:r>
            <a:endParaRPr lang="en-US" altLang="zh-CN" sz="4400" b="1" noProof="1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  <a:p>
            <a:pPr algn="ctr"/>
            <a:endParaRPr lang="zh-CN" alt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3000"/>
            <a:lum/>
          </a:blip>
          <a:srcRect/>
          <a:stretch>
            <a:fillRect l="-34000"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51"/>
          <p:cNvGraphicFramePr>
            <a:graphicFrameLocks noGrp="1"/>
          </p:cNvGraphicFramePr>
          <p:nvPr>
            <p:ph/>
          </p:nvPr>
        </p:nvGraphicFramePr>
        <p:xfrm>
          <a:off x="15875" y="-29845"/>
          <a:ext cx="9111615" cy="5203825"/>
        </p:xfrm>
        <a:graphic>
          <a:graphicData uri="http://schemas.openxmlformats.org/drawingml/2006/table">
            <a:tbl>
              <a:tblPr/>
              <a:tblGrid>
                <a:gridCol w="1685290"/>
                <a:gridCol w="2330450"/>
                <a:gridCol w="2802255"/>
                <a:gridCol w="2293620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人物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所做好事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目的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时间 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56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“我”和老余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A1</a:t>
                      </a:r>
                      <a:endParaRPr kumimoji="0" lang="en-US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A2</a:t>
                      </a:r>
                      <a:endParaRPr kumimoji="0" lang="en-US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A3</a:t>
                      </a:r>
                      <a:endParaRPr kumimoji="0" lang="en-US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瑶族老人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B1</a:t>
                      </a:r>
                      <a:endParaRPr kumimoji="0" lang="en-US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B</a:t>
                      </a: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</a:t>
                      </a:r>
                      <a:endParaRPr kumimoji="0" lang="en-US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B</a:t>
                      </a: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3</a:t>
                      </a:r>
                      <a:endParaRPr kumimoji="0" lang="en-US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一群哈尼小姑娘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C1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200" b="1" dirty="0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  <a:sym typeface="+mn-ea"/>
                        </a:rPr>
                        <a:t>C</a:t>
                      </a:r>
                      <a:r>
                        <a:rPr lang="en-US" sz="2200" b="1" dirty="0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  <a:sym typeface="+mn-ea"/>
                        </a:rPr>
                        <a:t>2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200" b="1" dirty="0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  <a:sym typeface="+mn-ea"/>
                        </a:rPr>
                        <a:t>C</a:t>
                      </a:r>
                      <a:r>
                        <a:rPr lang="en-US" sz="2200" b="1" dirty="0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  <a:sym typeface="+mn-ea"/>
                        </a:rPr>
                        <a:t>3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08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解放军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D1</a:t>
                      </a:r>
                      <a:endParaRPr kumimoji="0" lang="en-US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D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2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D</a:t>
                      </a: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3</a:t>
                      </a:r>
                      <a:endParaRPr kumimoji="0" lang="en-US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01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梨花姑娘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E1</a:t>
                      </a:r>
                      <a:endParaRPr kumimoji="0" lang="en-US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200" b="1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+mn-ea"/>
                        </a:rPr>
                        <a:t>E</a:t>
                      </a:r>
                      <a:r>
                        <a:rPr lang="en-US" sz="2200" b="1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sym typeface="+mn-ea"/>
                        </a:rPr>
                        <a:t>2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E</a:t>
                      </a: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3</a:t>
                      </a:r>
                      <a:endParaRPr kumimoji="0" lang="en-US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51"/>
          <p:cNvGraphicFramePr>
            <a:graphicFrameLocks noGrp="1"/>
          </p:cNvGraphicFramePr>
          <p:nvPr>
            <p:ph/>
          </p:nvPr>
        </p:nvGraphicFramePr>
        <p:xfrm>
          <a:off x="8890" y="19685"/>
          <a:ext cx="8983980" cy="5119370"/>
        </p:xfrm>
        <a:graphic>
          <a:graphicData uri="http://schemas.openxmlformats.org/drawingml/2006/table">
            <a:tbl>
              <a:tblPr/>
              <a:tblGrid>
                <a:gridCol w="1661795"/>
                <a:gridCol w="2297430"/>
                <a:gridCol w="2763520"/>
                <a:gridCol w="2261235"/>
              </a:tblGrid>
              <a:tr h="6496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人物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所做好事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目的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时间 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10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“我”和老余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修葺小屋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加草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挖沟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向哈尼小姑娘学习，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为群众着想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十年后的某天早上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8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瑶族老人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专门送粮食来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方便过路人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同上，及前一天晚上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9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一群哈尼小姑娘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照管小茅屋  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向解放军和姐姐学习，接姐姐的班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前几年，姐姐出嫁后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8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解放军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建造小茅屋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  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向雷锋学习，方便过路人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十多年前路过时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1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梨花姑娘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照料小茅屋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向解放军学习，方便过路人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Courier New" panose="02070309020205020404" pitchFamily="49" charset="0"/>
                        </a:rPr>
                        <a:t>解放军盖小茅屋后至她出嫁前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v2-11f3afdf7b2a0d889fc65d004a643a5a_r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170295" cy="3464560"/>
          </a:xfrm>
          <a:prstGeom prst="rect">
            <a:avLst/>
          </a:prstGeom>
        </p:spPr>
      </p:pic>
      <p:pic>
        <p:nvPicPr>
          <p:cNvPr id="3" name="图片 2" descr="v2-af03a8c9486e15c156c466f000e42f3f_720w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990465" y="2961005"/>
            <a:ext cx="4153535" cy="218249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1155" y="16510"/>
            <a:ext cx="8754110" cy="42157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总结：</a:t>
            </a:r>
            <a:r>
              <a:rPr lang="en-US" altLang="zh-CN" sz="4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endParaRPr lang="en-US" altLang="zh-CN" sz="44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这篇文章是围绕“小茅屋的主人是谁”展开的，全文以“我”和老余的见闻为主线展开情节，通过与之相关的几件小事，表现了雷锋精神在少数民族地区生根开花，不断传递的动人情景,热情歌颂人民群众助人为乐的高尚品德。</a:t>
            </a:r>
            <a:endParaRPr lang="en-US" altLang="zh-CN" sz="32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/>
            <a:endParaRPr lang="zh-CN" alt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70" y="1137283"/>
            <a:ext cx="8143932" cy="1076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朗读最后一段，思考：</a:t>
            </a:r>
            <a:endParaRPr lang="en-US" altLang="zh-CN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最后一段写到梨花，有什么作用？</a:t>
            </a:r>
            <a:endParaRPr lang="en-US" altLang="zh-CN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同侧圆角矩形 4"/>
          <p:cNvSpPr>
            <a:spLocks noChangeArrowheads="1"/>
          </p:cNvSpPr>
          <p:nvPr/>
        </p:nvSpPr>
        <p:spPr bwMode="auto">
          <a:xfrm>
            <a:off x="17753" y="112450"/>
            <a:ext cx="5033968" cy="687007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布置作业：</a:t>
            </a:r>
            <a:endParaRPr lang="zh-CN" altLang="en-US" sz="3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070" y="2213536"/>
            <a:ext cx="81439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/>
              <a:t> </a:t>
            </a:r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“驿路梨花处处开”这句话反映出什么？</a:t>
            </a:r>
            <a:endParaRPr lang="zh-CN" altLang="en-US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780" y="2798445"/>
            <a:ext cx="9126220" cy="1076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r>
              <a:rPr lang="en-US" altLang="zh-C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 smtClean="0"/>
              <a:t> </a:t>
            </a:r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文章中几次写到“梨花”，尝试着去分析一下他们的内在含义。</a:t>
            </a:r>
            <a:endParaRPr lang="zh-CN" altLang="en-US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80" y="3919855"/>
            <a:ext cx="9126220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>
              <a:buClrTx/>
              <a:buSzTx/>
              <a:buFontTx/>
            </a:pPr>
            <a:r>
              <a:rPr lang="en-US" altLang="zh-CN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3200" dirty="0" smtClean="0"/>
              <a:t> </a:t>
            </a:r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预习小说的三要素。</a:t>
            </a:r>
            <a:endParaRPr lang="zh-CN" altLang="en-US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772" y="1255011"/>
            <a:ext cx="4718363" cy="181537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963401" y="121254"/>
            <a:ext cx="2499402" cy="7848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algn="ctr" defTabSz="68580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500" b="1" noProof="1">
                <a:solidFill>
                  <a:srgbClr val="BBE0E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预习检测</a:t>
            </a:r>
            <a:endParaRPr lang="zh-CN" altLang="en-US" sz="4500" b="1" noProof="1">
              <a:solidFill>
                <a:srgbClr val="BBE0E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19401" y="1669303"/>
            <a:ext cx="575786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48539" y="1676613"/>
            <a:ext cx="575786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35031" y="2069760"/>
            <a:ext cx="575786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45292" y="2069760"/>
            <a:ext cx="575786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35031" y="2436714"/>
            <a:ext cx="575786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45292" y="2438027"/>
            <a:ext cx="575786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19401" y="2797534"/>
            <a:ext cx="802004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48764" y="2776623"/>
            <a:ext cx="681514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内容占位符 2"/>
          <p:cNvSpPr>
            <a:spLocks noGrp="1"/>
          </p:cNvSpPr>
          <p:nvPr>
            <p:ph idx="1"/>
          </p:nvPr>
        </p:nvSpPr>
        <p:spPr>
          <a:xfrm>
            <a:off x="188595" y="59690"/>
            <a:ext cx="8481060" cy="4780280"/>
          </a:xfrm>
        </p:spPr>
        <p:txBody>
          <a:bodyPr anchor="t"/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上课流程：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rtl="0" eaLnBrk="0" hangingPunct="0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9:00-10:00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学习通签到，完成复习检测题；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rtl="0" eaLnBrk="0" hangingPunct="0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10:00-10:45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钉钉直播学习新课；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rtl="0" eaLnBrk="0" hangingPunct="0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10:45-10:55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课间休息；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rtl="0" eaLnBrk="0" hangingPunct="0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10:55-11:15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学习通完成当堂检测；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rtl="0" eaLnBrk="0" hangingPunct="0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11:15-11:40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钉钉群，答疑、总结、布置作业。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rtl="0" eaLnBrk="0" hangingPunct="0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（若钉钉群卡顿，在腾讯会议直播）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内容占位符 2"/>
          <p:cNvSpPr>
            <a:spLocks noGrp="1"/>
          </p:cNvSpPr>
          <p:nvPr>
            <p:ph idx="1"/>
          </p:nvPr>
        </p:nvSpPr>
        <p:spPr>
          <a:xfrm>
            <a:off x="-11112" y="53975"/>
            <a:ext cx="9166225" cy="4779963"/>
          </a:xfrm>
        </p:spPr>
        <p:txBody>
          <a:bodyPr anchor="t">
            <a:normAutofit lnSpcReduction="20000"/>
          </a:bodyPr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文章结构及主要内容：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第一部分（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1—8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写“我们”深山行走，在树林中发现茅屋。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第二部分（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9—12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写我们投宿小茅屋，猜测小茅屋的主人。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第三部分（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13—27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写瑶族老人述说小茅屋的主人是梨花。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第四部分（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28—36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写梨花的妹妹讲述小茅屋的来历。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第五部分（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引用诗句点题。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9000"/>
            <a:lum/>
          </a:blip>
          <a:srcRect/>
          <a:stretch>
            <a:fillRect l="-1000"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31604" y="867926"/>
            <a:ext cx="3756660" cy="16300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第二部分</a:t>
            </a:r>
            <a:endParaRPr lang="zh-CN" altLang="en-US" sz="6000" b="1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猜测小茅屋主人</a:t>
            </a:r>
            <a:endParaRPr lang="zh-CN" altLang="en-US" sz="40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-303848" y="0"/>
          <a:ext cx="9752013" cy="514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695700" imgH="2581275" progId="PBrush">
                  <p:embed/>
                </p:oleObj>
              </mc:Choice>
              <mc:Fallback>
                <p:oleObj name="" r:id="rId1" imgW="3695700" imgH="2581275" progId="PBrush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-303848" y="0"/>
                        <a:ext cx="9752013" cy="5143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67200" y="571500"/>
            <a:ext cx="14478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66FF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茅草</a:t>
            </a:r>
            <a:endParaRPr lang="zh-CN" altLang="en-US" sz="3600" b="1">
              <a:solidFill>
                <a:srgbClr val="66FF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009900" y="114757"/>
            <a:ext cx="518160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由远而近    由外及里</a:t>
            </a: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7380312" y="3134332"/>
            <a:ext cx="609600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4000" b="1">
                <a:latin typeface="隶书" panose="02010509060101010101" pitchFamily="49" charset="-122"/>
                <a:ea typeface="隶书" panose="02010509060101010101" pitchFamily="49" charset="-122"/>
              </a:rPr>
              <a:t>请 进</a:t>
            </a:r>
            <a:endParaRPr lang="zh-CN" altLang="en-US" sz="4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991100" y="3034538"/>
            <a:ext cx="121920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稻草</a:t>
            </a:r>
            <a:endParaRPr lang="zh-CN" altLang="en-US" sz="4000" b="1" dirty="0">
              <a:solidFill>
                <a:srgbClr val="0066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endParaRPr lang="zh-CN" altLang="en-US" sz="40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022725" y="4130279"/>
            <a:ext cx="18473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3641725" y="4144567"/>
            <a:ext cx="69923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66FF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水</a:t>
            </a:r>
            <a:endParaRPr lang="zh-CN" altLang="en-US" sz="4000" b="1" dirty="0">
              <a:solidFill>
                <a:srgbClr val="66FF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939530" y="1314789"/>
            <a:ext cx="2232670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屋后边有干柴，梁上竹筒里有米，有盐巴，有辣子</a:t>
            </a:r>
            <a:endParaRPr lang="zh-CN" altLang="en-US" sz="20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1828800" y="2343151"/>
            <a:ext cx="457200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66FF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竹篾泥墙</a:t>
            </a:r>
            <a:endParaRPr lang="zh-CN" altLang="en-US" sz="2400" b="1" dirty="0">
              <a:solidFill>
                <a:srgbClr val="66FF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107504" y="1729622"/>
            <a:ext cx="1295400" cy="286232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突出主人热情周到细心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378450" y="3729038"/>
            <a:ext cx="69923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66FF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冷</a:t>
            </a:r>
            <a:endParaRPr lang="zh-CN" altLang="en-US" sz="4000" b="1" dirty="0">
              <a:solidFill>
                <a:srgbClr val="66FF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-1223208" y="0"/>
            <a:ext cx="677108" cy="58066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endParaRPr lang="zh-CN" altLang="en-US" sz="32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bldLvl="0" animBg="1" autoUpdateAnimBg="0"/>
      <p:bldP spid="5" grpId="0" autoUpdateAnimBg="0"/>
      <p:bldP spid="6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7805" y="449184"/>
            <a:ext cx="8229600" cy="857250"/>
          </a:xfrm>
        </p:spPr>
        <p:txBody>
          <a:bodyPr>
            <a:normAutofit fontScale="90000"/>
          </a:bodyPr>
          <a:p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课文是怎样描写小茅屋陈设的？这样写有何作用？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280" y="968375"/>
            <a:ext cx="9025255" cy="3394710"/>
          </a:xfrm>
        </p:spPr>
        <p:txBody>
          <a:bodyPr>
            <a:normAutofit fontScale="80000"/>
          </a:bodyPr>
          <a:p>
            <a:pPr indent="0" algn="l">
              <a:buNone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课文从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外到内</a:t>
            </a:r>
            <a:r>
              <a:rPr lang="zh-CN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描写了小茅屋的陈设：草顶竹篾泥墙，屋里漆黑，门从外扣着，白水门板上用黑炭写着两个字“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请进</a:t>
            </a:r>
            <a:r>
              <a:rPr lang="zh-CN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！”推开门进去，火塘里灰是冷的，一张简陋的大竹床铺着厚厚的稻草，墙边的大竹筒里装满了水，还发现墙上写着几行粗大的字：“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屋后边有干柴，梁上竹筒里有米，有盐巴，有辣子</a:t>
            </a:r>
            <a:r>
              <a:rPr lang="zh-CN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。”</a:t>
            </a:r>
            <a:endParaRPr lang="zh-CN" altLang="zh-CN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>
              <a:buNone/>
            </a:pPr>
            <a:r>
              <a:rPr lang="zh-CN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这些描写无一不表现出小屋主人的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热情周到、细心</a:t>
            </a:r>
            <a:r>
              <a:rPr lang="zh-CN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，可以看出小屋主人那颗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助人为乐</a:t>
            </a:r>
            <a:r>
              <a:rPr lang="zh-CN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的热心。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>
              <a:buNone/>
            </a:pP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uiExpand="1" build="p"/>
      <p:bldP spid="3" grpId="1" build="p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UNIT_PLACING_PICTURE_USER_VIEWPORT" val="{&quot;height&quot;:4723,&quot;width&quot;:8412}"/>
</p:tagLst>
</file>

<file path=ppt/tags/tag3.xml><?xml version="1.0" encoding="utf-8"?>
<p:tagLst xmlns:p="http://schemas.openxmlformats.org/presentationml/2006/main">
  <p:tag name="REFSHAPE" val="293430324"/>
  <p:tag name="KSO_WM_UNIT_PLACING_PICTURE_USER_VIEWPORT" val="{&quot;height&quot;:14400,&quot;width&quot;:1080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2294</Words>
  <Application>WPS 演示</Application>
  <PresentationFormat>全屏显示(16:9)</PresentationFormat>
  <Paragraphs>351</Paragraphs>
  <Slides>31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1" baseType="lpstr">
      <vt:lpstr>Arial</vt:lpstr>
      <vt:lpstr>宋体</vt:lpstr>
      <vt:lpstr>Wingdings</vt:lpstr>
      <vt:lpstr>楷体</vt:lpstr>
      <vt:lpstr>华文楷体</vt:lpstr>
      <vt:lpstr>Calibri</vt:lpstr>
      <vt:lpstr>Times New Roman</vt:lpstr>
      <vt:lpstr>隶书</vt:lpstr>
      <vt:lpstr>微软雅黑</vt:lpstr>
      <vt:lpstr>Arial Unicode MS</vt:lpstr>
      <vt:lpstr>华文新魏</vt:lpstr>
      <vt:lpstr>华文隶书</vt:lpstr>
      <vt:lpstr>Times New Roman</vt:lpstr>
      <vt:lpstr>楷体_GB2312</vt:lpstr>
      <vt:lpstr>新宋体</vt:lpstr>
      <vt:lpstr>方正姚体</vt:lpstr>
      <vt:lpstr>Courier New</vt:lpstr>
      <vt:lpstr>Office 主题</vt:lpstr>
      <vt:lpstr>默认设计模板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课文是怎样描写小茅屋陈设的？这样写有何作用？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非你莫属</cp:lastModifiedBy>
  <cp:revision>157</cp:revision>
  <dcterms:created xsi:type="dcterms:W3CDTF">2019-01-28T04:40:00Z</dcterms:created>
  <dcterms:modified xsi:type="dcterms:W3CDTF">2020-04-22T03:45:23Z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