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dp" ContentType="image/vnd.ms-photo"/>
  <Default Extension="wmf" ContentType="image/x-wmf"/>
  <Default Extension="wav" ContentType="audio/x-wav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79" r:id="rId1"/>
  </p:sldMasterIdLst>
  <p:sldIdLst>
    <p:sldId id="259" r:id="rId2"/>
    <p:sldId id="260" r:id="rId3"/>
    <p:sldId id="261" r:id="rId4"/>
    <p:sldId id="262" r:id="rId5"/>
    <p:sldId id="263" r:id="rId6"/>
    <p:sldId id="258" r:id="rId7"/>
    <p:sldId id="292" r:id="rId8"/>
    <p:sldId id="296" r:id="rId9"/>
    <p:sldId id="300" r:id="rId10"/>
    <p:sldId id="309" r:id="rId11"/>
    <p:sldId id="310" r:id="rId12"/>
    <p:sldId id="313" r:id="rId13"/>
    <p:sldId id="312" r:id="rId14"/>
    <p:sldId id="314" r:id="rId15"/>
    <p:sldId id="311" r:id="rId16"/>
    <p:sldId id="315" r:id="rId17"/>
    <p:sldId id="316" r:id="rId18"/>
    <p:sldId id="318" r:id="rId19"/>
    <p:sldId id="325" r:id="rId20"/>
    <p:sldId id="327" r:id="rId21"/>
    <p:sldId id="329" r:id="rId22"/>
    <p:sldId id="353" r:id="rId23"/>
    <p:sldId id="354" r:id="rId24"/>
    <p:sldId id="328" r:id="rId25"/>
    <p:sldId id="330" r:id="rId26"/>
    <p:sldId id="331" r:id="rId27"/>
    <p:sldId id="355" r:id="rId28"/>
    <p:sldId id="294" r:id="rId29"/>
    <p:sldId id="291" r:id="rId30"/>
    <p:sldId id="302" r:id="rId31"/>
    <p:sldId id="301" r:id="rId32"/>
    <p:sldId id="304" r:id="rId33"/>
    <p:sldId id="307" r:id="rId34"/>
    <p:sldId id="305" r:id="rId35"/>
    <p:sldId id="308" r:id="rId36"/>
  </p:sldIdLst>
  <p:sldSz cx="12192000" cy="6858000"/>
  <p:notesSz cx="6858000" cy="9144000"/>
  <p:custDataLst>
    <p:tags r:id="rId37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/>
    </a:lastCol>
    <a:firstCol>
      <a:tcTxStyle b="on"/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899" autoAdjust="0"/>
    <p:restoredTop sz="94660"/>
  </p:normalViewPr>
  <p:slideViewPr>
    <p:cSldViewPr snapToGrid="0">
      <p:cViewPr varScale="1">
        <p:scale>
          <a:sx n="64" d="100"/>
          <a:sy n="64" d="100"/>
        </p:scale>
        <p:origin x="84" y="1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slide" Target="slides/slide22.xml" /><Relationship Id="rId24" Type="http://schemas.openxmlformats.org/officeDocument/2006/relationships/slide" Target="slides/slide23.xml" /><Relationship Id="rId25" Type="http://schemas.openxmlformats.org/officeDocument/2006/relationships/slide" Target="slides/slide24.xml" /><Relationship Id="rId26" Type="http://schemas.openxmlformats.org/officeDocument/2006/relationships/slide" Target="slides/slide25.xml" /><Relationship Id="rId27" Type="http://schemas.openxmlformats.org/officeDocument/2006/relationships/slide" Target="slides/slide26.xml" /><Relationship Id="rId28" Type="http://schemas.openxmlformats.org/officeDocument/2006/relationships/slide" Target="slides/slide27.xml" /><Relationship Id="rId29" Type="http://schemas.openxmlformats.org/officeDocument/2006/relationships/slide" Target="slides/slide28.xml" /><Relationship Id="rId3" Type="http://schemas.openxmlformats.org/officeDocument/2006/relationships/slide" Target="slides/slide2.xml" /><Relationship Id="rId30" Type="http://schemas.openxmlformats.org/officeDocument/2006/relationships/slide" Target="slides/slide29.xml" /><Relationship Id="rId31" Type="http://schemas.openxmlformats.org/officeDocument/2006/relationships/slide" Target="slides/slide30.xml" /><Relationship Id="rId32" Type="http://schemas.openxmlformats.org/officeDocument/2006/relationships/slide" Target="slides/slide31.xml" /><Relationship Id="rId33" Type="http://schemas.openxmlformats.org/officeDocument/2006/relationships/slide" Target="slides/slide32.xml" /><Relationship Id="rId34" Type="http://schemas.openxmlformats.org/officeDocument/2006/relationships/slide" Target="slides/slide33.xml" /><Relationship Id="rId35" Type="http://schemas.openxmlformats.org/officeDocument/2006/relationships/slide" Target="slides/slide34.xml" /><Relationship Id="rId36" Type="http://schemas.openxmlformats.org/officeDocument/2006/relationships/slide" Target="slides/slide35.xml" /><Relationship Id="rId37" Type="http://schemas.openxmlformats.org/officeDocument/2006/relationships/tags" Target="tags/tag2.xml" /><Relationship Id="rId38" Type="http://schemas.openxmlformats.org/officeDocument/2006/relationships/presProps" Target="presProps.xml" /><Relationship Id="rId39" Type="http://schemas.openxmlformats.org/officeDocument/2006/relationships/viewProps" Target="viewProps.xml" /><Relationship Id="rId4" Type="http://schemas.openxmlformats.org/officeDocument/2006/relationships/slide" Target="slides/slide3.xml" /><Relationship Id="rId40" Type="http://schemas.openxmlformats.org/officeDocument/2006/relationships/theme" Target="theme/theme1.xml" /><Relationship Id="rId41" Type="http://schemas.openxmlformats.org/officeDocument/2006/relationships/tableStyles" Target="tableStyles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drawings/_rels/vmlDrawing1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.wmf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2DBFA-F2BD-41D5-8CC7-F1A84DD44882}" type="datetimeFigureOut">
              <a:rPr lang="zh-CN" altLang="en-US" smtClean="0"/>
              <a:t>2021/6/17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/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6C4521B7-A74F-4389-99C0-8401837D02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8945776"/>
      </p:ext>
    </p:extLst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2DBFA-F2BD-41D5-8CC7-F1A84DD44882}" type="datetimeFigureOut">
              <a:rPr lang="zh-CN" altLang="en-US" smtClean="0"/>
              <a:t>2021/6/17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/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C4521B7-A74F-4389-99C0-8401837D02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8314554"/>
      </p:ext>
    </p:extLst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2DBFA-F2BD-41D5-8CC7-F1A84DD44882}" type="datetimeFigureOut">
              <a:rPr lang="zh-CN" altLang="en-US" smtClean="0"/>
              <a:t>2021/6/17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/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C4521B7-A74F-4389-99C0-8401837D02A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>
                <a:ln w="3175" cmpd="sng">
                  <a:noFill/>
                </a:ln>
                <a:solidFill>
                  <a:schemeClr val="accent1"/>
                </a:solidFill>
                <a:effectLst/>
                <a:latin typeface="Noto Sans S Chinese Black" panose="020b0a00000000000000" pitchFamily="34" charset="-122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>
                <a:ln w="3175" cmpd="sng">
                  <a:noFill/>
                </a:ln>
                <a:solidFill>
                  <a:schemeClr val="accent1"/>
                </a:solidFill>
                <a:effectLst/>
                <a:latin typeface="Noto Sans S Chinese Black" panose="020b0a00000000000000" pitchFamily="34" charset="-122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22999314"/>
      </p:ext>
    </p:extLst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2DBFA-F2BD-41D5-8CC7-F1A84DD44882}" type="datetimeFigureOut">
              <a:rPr lang="zh-CN" altLang="en-US" smtClean="0"/>
              <a:t>2021/6/17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C4521B7-A74F-4389-99C0-8401837D02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284123"/>
      </p:ext>
    </p:extLst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2DBFA-F2BD-41D5-8CC7-F1A84DD44882}" type="datetimeFigureOut">
              <a:rPr lang="zh-CN" altLang="en-US" smtClean="0"/>
              <a:t>2021/6/17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C4521B7-A74F-4389-99C0-8401837D02A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>
                <a:ln w="3175" cmpd="sng">
                  <a:noFill/>
                </a:ln>
                <a:solidFill>
                  <a:schemeClr val="accent1"/>
                </a:solidFill>
                <a:effectLst/>
                <a:latin typeface="Noto Sans S Chinese Black" panose="020b0a00000000000000" pitchFamily="34" charset="-122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>
                <a:ln w="3175" cmpd="sng">
                  <a:noFill/>
                </a:ln>
                <a:solidFill>
                  <a:schemeClr val="accent1"/>
                </a:solidFill>
                <a:effectLst/>
                <a:latin typeface="Noto Sans S Chinese Black" panose="020b0a00000000000000" pitchFamily="34" charset="-122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74757545"/>
      </p:ext>
    </p:extLst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2DBFA-F2BD-41D5-8CC7-F1A84DD44882}" type="datetimeFigureOut">
              <a:rPr lang="zh-CN" altLang="en-US" smtClean="0"/>
              <a:t>2021/6/17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C4521B7-A74F-4389-99C0-8401837D02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2389633"/>
      </p:ext>
    </p:extLst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2DBFA-F2BD-41D5-8CC7-F1A84DD44882}" type="datetimeFigureOut">
              <a:rPr lang="zh-CN" altLang="en-US" smtClean="0"/>
              <a:t>2021/6/17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/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521B7-A74F-4389-99C0-8401837D02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9373142"/>
      </p:ext>
    </p:extLst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2DBFA-F2BD-41D5-8CC7-F1A84DD44882}" type="datetimeFigureOut">
              <a:rPr lang="zh-CN" altLang="en-US" smtClean="0"/>
              <a:t>2021/6/17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/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521B7-A74F-4389-99C0-8401837D02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5465643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2DBFA-F2BD-41D5-8CC7-F1A84DD44882}" type="datetimeFigureOut">
              <a:rPr lang="zh-CN" altLang="en-US" smtClean="0"/>
              <a:t>2021/6/17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/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521B7-A74F-4389-99C0-8401837D02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0634698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2DBFA-F2BD-41D5-8CC7-F1A84DD44882}" type="datetimeFigureOut">
              <a:rPr lang="zh-CN" altLang="en-US" smtClean="0"/>
              <a:t>2021/6/17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/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C4521B7-A74F-4389-99C0-8401837D02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3140274"/>
      </p:ext>
    </p:extLst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2DBFA-F2BD-41D5-8CC7-F1A84DD44882}" type="datetimeFigureOut">
              <a:rPr lang="zh-CN" altLang="en-US" smtClean="0"/>
              <a:t>2021/6/17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/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C4521B7-A74F-4389-99C0-8401837D02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024263"/>
      </p:ext>
    </p:extLst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2DBFA-F2BD-41D5-8CC7-F1A84DD44882}" type="datetimeFigureOut">
              <a:rPr lang="zh-CN" altLang="en-US" smtClean="0"/>
              <a:t>2021/6/17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/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C4521B7-A74F-4389-99C0-8401837D02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72155"/>
      </p:ext>
    </p:extLst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2DBFA-F2BD-41D5-8CC7-F1A84DD44882}" type="datetimeFigureOut">
              <a:rPr lang="zh-CN" altLang="en-US" smtClean="0"/>
              <a:t>2021/6/17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/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521B7-A74F-4389-99C0-8401837D02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1803683"/>
      </p:ext>
    </p:extLst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2DBFA-F2BD-41D5-8CC7-F1A84DD44882}" type="datetimeFigureOut">
              <a:rPr lang="zh-CN" altLang="en-US" smtClean="0"/>
              <a:t>2021/6/17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521B7-A74F-4389-99C0-8401837D02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5465267"/>
      </p:ext>
    </p:extLst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2DBFA-F2BD-41D5-8CC7-F1A84DD44882}" type="datetimeFigureOut">
              <a:rPr lang="zh-CN" altLang="en-US" smtClean="0"/>
              <a:t>2021/6/17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521B7-A74F-4389-99C0-8401837D02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0912253"/>
      </p:ext>
    </p:extLst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2DBFA-F2BD-41D5-8CC7-F1A84DD44882}" type="datetimeFigureOut">
              <a:rPr lang="zh-CN" altLang="en-US" smtClean="0"/>
              <a:t>2021/6/17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C4521B7-A74F-4389-99C0-8401837D02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474080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/>
          </p:txBody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rect l="0" t="0" r="r" b="b"/>
              <a:pathLst>
                <a:path w="140" h="503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/>
          </p:txBody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/>
          </p:txBody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/>
          </p:txBody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/>
          </p:txBody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/>
          </p:txBody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/>
          </p:txBody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rect l="0" t="0" r="r" b="b"/>
              <a:pathLst>
                <a:path w="41" h="221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/>
          </p:txBody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/>
          </p:txBody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/>
          </p:txBody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/>
          </p:txBody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/>
          </p:txBody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/>
          </p:txBody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/>
          </p:txBody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rect l="0" t="0" r="r" b="b"/>
              <a:pathLst>
                <a:path w="90" h="206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/>
          </p:txBody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/>
          </p:txBody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/>
          </p:txBody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/>
          </p:txBody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/>
          </p:txBody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/>
          </p:txBody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rect l="0" t="0" r="r" b="b"/>
              <a:pathLst>
                <a:path w="25" h="52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/>
          </p:txBody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rect l="0" t="0" r="r" b="b"/>
              <a:pathLst>
                <a:path w="28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/>
          </p:txBody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/>
          </p:txBody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rect l="0" t="0" r="r" b="b"/>
              <a:pathLst>
                <a:path w="44" h="110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/>
          </p:txBody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/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Noto Sans S Chinese Black" panose="020b0a00000000000000" pitchFamily="34" charset="-122"/>
              </a:defRPr>
            </a:lvl1pPr>
          </a:lstStyle>
          <a:p>
            <a:fld id="{C9F2DBFA-F2BD-41D5-8CC7-F1A84DD44882}" type="datetimeFigureOut">
              <a:rPr lang="zh-CN" altLang="en-US" smtClean="0"/>
              <a:t>2021/6/17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Noto Sans S Chinese Black" panose="020b0a00000000000000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  <a:latin typeface="Noto Sans S Chinese Black" panose="020b0a00000000000000" pitchFamily="34" charset="-122"/>
              </a:defRPr>
            </a:lvl1pPr>
          </a:lstStyle>
          <a:p>
            <a:fld id="{6C4521B7-A74F-4389-99C0-8401837D02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01884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  <p:sldLayoutId id="2147483691" r:id="rId12"/>
    <p:sldLayoutId id="2147483692" r:id="rId13"/>
    <p:sldLayoutId id="2147483693" r:id="rId14"/>
    <p:sldLayoutId id="2147483694" r:id="rId15"/>
    <p:sldLayoutId id="2147483695" r:id="rId16"/>
  </p:sldLayoutIdLst>
  <p:transition/>
  <p:timing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Noto Sans S Chinese Black" panose="020b0a00000000000000" pitchFamily="34" charset="-122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ct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Noto Sans S Chinese Black" panose="020b0a00000000000000" pitchFamily="34" charset="-122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ct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Noto Sans S Chinese Black" panose="020b0a00000000000000" pitchFamily="34" charset="-122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ct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Noto Sans S Chinese Black" panose="020b0a00000000000000" pitchFamily="34" charset="-122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ct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Noto Sans S Chinese Black" panose="020b0a00000000000000" pitchFamily="34" charset="-122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ct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Noto Sans S Chinese Black" panose="020b0a00000000000000" pitchFamily="34" charset="-122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ct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ct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ct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ct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.jpe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oleObject" Target="../embeddings/oleObject1.bin" TargetMode="Internal" /><Relationship Id="rId3" Type="http://schemas.openxmlformats.org/officeDocument/2006/relationships/image" Target="../media/image5.wmf" /><Relationship Id="rId4" Type="http://schemas.openxmlformats.org/officeDocument/2006/relationships/vmlDrawing" Target="../drawings/vmlDrawing1.v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audio" Target="../media/voltage1.wav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slide" Target="slide6.xml" TargetMode="Internal" /><Relationship Id="rId3" Type="http://schemas.openxmlformats.org/officeDocument/2006/relationships/tags" Target="../tags/tag1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6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png" /><Relationship Id="rId3" Type="http://schemas.microsoft.com/office/2007/relationships/hdphoto" Target="../media/image2.wdp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slide" Target="slide4.xml" TargetMode="Internal" /><Relationship Id="rId3" Type="http://schemas.openxmlformats.org/officeDocument/2006/relationships/slide" Target="slide3.xml" TargetMode="Interna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xmlns="" id="{F3F8BF2F-78FF-4F1A-B11C-9A78A57753BE}"/>
              </a:ext>
            </a:extLst>
          </p:cNvPr>
          <p:cNvSpPr txBox="1"/>
          <p:nvPr/>
        </p:nvSpPr>
        <p:spPr>
          <a:xfrm>
            <a:off x="2078489" y="77698"/>
            <a:ext cx="4925289" cy="8498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b="1">
                <a:solidFill>
                  <a:srgbClr val="C0000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第二单元学习目标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F963D998-F966-4AF0-ACE2-4D9E20AC676D}"/>
              </a:ext>
            </a:extLst>
          </p:cNvPr>
          <p:cNvSpPr txBox="1"/>
          <p:nvPr/>
        </p:nvSpPr>
        <p:spPr>
          <a:xfrm>
            <a:off x="2196249" y="927588"/>
            <a:ext cx="2490898" cy="6401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人文主题：</a:t>
            </a:r>
            <a:endParaRPr lang="en-US" altLang="zh-CN" sz="3200" b="1">
              <a:latin typeface="Noto Sans S Chinese Black" panose="020b0a00000000000000" pitchFamily="34" charset="-122"/>
              <a:ea typeface="Noto Sans S Chinese Black" panose="020b0a00000000000000" pitchFamily="34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8E25E72D-D6BB-4BC1-AF29-9A0828A388AE}"/>
              </a:ext>
            </a:extLst>
          </p:cNvPr>
          <p:cNvSpPr txBox="1"/>
          <p:nvPr/>
        </p:nvSpPr>
        <p:spPr>
          <a:xfrm>
            <a:off x="4285823" y="927587"/>
            <a:ext cx="2490898" cy="6401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劳动光荣</a:t>
            </a:r>
            <a:endParaRPr lang="en-US" altLang="zh-CN" sz="3200" b="1">
              <a:latin typeface="Noto Sans S Chinese Black" panose="020b0a00000000000000" pitchFamily="34" charset="-122"/>
              <a:ea typeface="Noto Sans S Chinese Black" panose="020b0a00000000000000" pitchFamily="34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FD73AED6-F05D-4E61-84FA-8D61297A08FF}"/>
              </a:ext>
            </a:extLst>
          </p:cNvPr>
          <p:cNvSpPr txBox="1"/>
          <p:nvPr/>
        </p:nvSpPr>
        <p:spPr>
          <a:xfrm>
            <a:off x="1742587" y="1781574"/>
            <a:ext cx="5261191" cy="59515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目录：</a:t>
            </a:r>
            <a:endParaRPr lang="en-US" altLang="zh-CN" sz="3200" b="1">
              <a:latin typeface="Noto Sans S Chinese Black" panose="020b0a00000000000000" pitchFamily="34" charset="-122"/>
              <a:ea typeface="Noto Sans S Chinese Black" panose="020b0a00000000000000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4.</a:t>
            </a:r>
            <a:r>
              <a:rPr lang="zh-CN" altLang="en-US" sz="32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喜看稻菽千重浪</a:t>
            </a:r>
            <a:endParaRPr lang="en-US" altLang="zh-CN" sz="3200" b="1">
              <a:latin typeface="Noto Sans S Chinese Black" panose="020b0a00000000000000" pitchFamily="34" charset="-122"/>
              <a:ea typeface="Noto Sans S Chinese Black" panose="020b0a00000000000000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心有一团火，温暖众人心</a:t>
            </a:r>
            <a:endParaRPr lang="en-US" altLang="zh-CN" sz="3200" b="1">
              <a:latin typeface="Noto Sans S Chinese Black" panose="020b0a00000000000000" pitchFamily="34" charset="-122"/>
              <a:ea typeface="Noto Sans S Chinese Black" panose="020b0a00000000000000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“探界者”钟杨</a:t>
            </a:r>
            <a:endParaRPr lang="en-US" altLang="zh-CN" sz="3200" b="1">
              <a:latin typeface="Noto Sans S Chinese Black" panose="020b0a00000000000000" pitchFamily="34" charset="-122"/>
              <a:ea typeface="Noto Sans S Chinese Black" panose="020b0a00000000000000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5.</a:t>
            </a:r>
            <a:r>
              <a:rPr lang="zh-CN" altLang="en-US" sz="32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以工匠精神雕琢时代品质</a:t>
            </a:r>
            <a:endParaRPr lang="en-US" altLang="zh-CN" sz="3200" b="1">
              <a:latin typeface="Noto Sans S Chinese Black" panose="020b0a00000000000000" pitchFamily="34" charset="-122"/>
              <a:ea typeface="Noto Sans S Chinese Black" panose="020b0a00000000000000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6.</a:t>
            </a:r>
            <a:r>
              <a:rPr lang="zh-CN" altLang="en-US" sz="32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芣苢</a:t>
            </a:r>
            <a:r>
              <a:rPr lang="en-US" altLang="zh-CN" sz="3200" b="1" err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fú yǐ《</a:t>
            </a:r>
            <a:r>
              <a:rPr lang="zh-CN" altLang="en-US" sz="32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诗经 周南</a:t>
            </a:r>
            <a:r>
              <a:rPr lang="en-US" altLang="zh-CN" sz="32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》</a:t>
            </a:r>
          </a:p>
          <a:p>
            <a:pPr>
              <a:lnSpc>
                <a:spcPct val="120000"/>
              </a:lnSpc>
            </a:pPr>
            <a:r>
              <a:rPr lang="en-US" altLang="zh-CN" sz="32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7.</a:t>
            </a:r>
            <a:r>
              <a:rPr lang="zh-CN" altLang="en-US" sz="32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插秧歌 </a:t>
            </a:r>
            <a:endParaRPr lang="en-US" altLang="zh-CN" sz="3200" b="1">
              <a:latin typeface="Noto Sans S Chinese Black" panose="020b0a00000000000000" pitchFamily="34" charset="-122"/>
              <a:ea typeface="Noto Sans S Chinese Black" panose="020b0a00000000000000" pitchFamily="34" charset="-122"/>
            </a:endParaRPr>
          </a:p>
          <a:p>
            <a:pPr>
              <a:lnSpc>
                <a:spcPct val="120000"/>
              </a:lnSpc>
            </a:pPr>
            <a:endParaRPr lang="zh-CN" altLang="en-US" sz="3200" b="1">
              <a:latin typeface="Noto Sans S Chinese Black" panose="020b0a00000000000000" pitchFamily="34" charset="-122"/>
              <a:ea typeface="Noto Sans S Chinese Black" panose="020b0a00000000000000" pitchFamily="34" charset="-122"/>
            </a:endParaRPr>
          </a:p>
          <a:p>
            <a:pPr>
              <a:lnSpc>
                <a:spcPct val="120000"/>
              </a:lnSpc>
            </a:pPr>
            <a:endParaRPr lang="en-US" altLang="zh-CN" sz="3200" b="1">
              <a:latin typeface="Noto Sans S Chinese Black" panose="020b0a00000000000000" pitchFamily="34" charset="-122"/>
              <a:ea typeface="Noto Sans S Chinese Black" panose="020b0a00000000000000" pitchFamily="34" charset="-122"/>
            </a:endParaRPr>
          </a:p>
          <a:p>
            <a:pPr>
              <a:lnSpc>
                <a:spcPct val="120000"/>
              </a:lnSpc>
            </a:pPr>
            <a:endParaRPr lang="en-US" altLang="zh-CN" sz="3200" b="1">
              <a:latin typeface="Noto Sans S Chinese Black" panose="020b0a00000000000000" pitchFamily="34" charset="-122"/>
              <a:ea typeface="Noto Sans S Chinese Black" panose="020b0a00000000000000" pitchFamily="34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B20B079F-CB75-49BD-A1D7-82CF152586F0}"/>
              </a:ext>
            </a:extLst>
          </p:cNvPr>
          <p:cNvSpPr txBox="1"/>
          <p:nvPr/>
        </p:nvSpPr>
        <p:spPr>
          <a:xfrm>
            <a:off x="8064810" y="2887270"/>
            <a:ext cx="2720954" cy="6401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C0000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通讯报道</a:t>
            </a:r>
            <a:endParaRPr lang="en-US" altLang="zh-CN" sz="3200" b="1">
              <a:solidFill>
                <a:srgbClr val="C00000"/>
              </a:solidFill>
              <a:latin typeface="Noto Sans S Chinese Black" panose="020b0a00000000000000" pitchFamily="34" charset="-122"/>
              <a:ea typeface="Noto Sans S Chinese Black" panose="020b0a00000000000000" pitchFamily="34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8FBCDEC6-1D47-4279-AB54-57142304E3A9}"/>
              </a:ext>
            </a:extLst>
          </p:cNvPr>
          <p:cNvSpPr txBox="1"/>
          <p:nvPr/>
        </p:nvSpPr>
        <p:spPr>
          <a:xfrm>
            <a:off x="8113302" y="5153916"/>
            <a:ext cx="1210808" cy="6401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C0000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古诗</a:t>
            </a:r>
            <a:endParaRPr lang="en-US" altLang="zh-CN" sz="3200" b="1">
              <a:solidFill>
                <a:srgbClr val="C00000"/>
              </a:solidFill>
              <a:latin typeface="Noto Sans S Chinese Black" panose="020b0a00000000000000" pitchFamily="34" charset="-122"/>
              <a:ea typeface="Noto Sans S Chinese Black" panose="020b0a00000000000000" pitchFamily="34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3703AA02-8CCC-4AF1-A560-59B1247A3690}"/>
              </a:ext>
            </a:extLst>
          </p:cNvPr>
          <p:cNvSpPr txBox="1"/>
          <p:nvPr/>
        </p:nvSpPr>
        <p:spPr>
          <a:xfrm>
            <a:off x="8064810" y="4084069"/>
            <a:ext cx="2720954" cy="6401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C0000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新闻评论</a:t>
            </a:r>
            <a:endParaRPr lang="en-US" altLang="zh-CN" sz="3200" b="1">
              <a:solidFill>
                <a:srgbClr val="C00000"/>
              </a:solidFill>
              <a:latin typeface="Noto Sans S Chinese Black" panose="020b0a00000000000000" pitchFamily="34" charset="-122"/>
              <a:ea typeface="Noto Sans S Chinese Black" panose="020b0a00000000000000" pitchFamily="34" charset="-122"/>
            </a:endParaRPr>
          </a:p>
        </p:txBody>
      </p:sp>
      <p:sp>
        <p:nvSpPr>
          <p:cNvPr id="17" name="右大括号 16">
            <a:extLst>
              <a:ext uri="{FF2B5EF4-FFF2-40B4-BE49-F238E27FC236}">
                <a16:creationId xmlns:a16="http://schemas.microsoft.com/office/drawing/2014/main" xmlns="" id="{F3502440-B5C7-4D3E-A55F-F3CCC56BD40D}"/>
              </a:ext>
            </a:extLst>
          </p:cNvPr>
          <p:cNvSpPr/>
          <p:nvPr/>
        </p:nvSpPr>
        <p:spPr>
          <a:xfrm>
            <a:off x="7128164" y="2479964"/>
            <a:ext cx="422563" cy="1447800"/>
          </a:xfrm>
          <a:prstGeom prst="righ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Noto Sans S Chinese Black" panose="020b0a00000000000000" pitchFamily="34" charset="-122"/>
            </a:endParaRPr>
          </a:p>
        </p:txBody>
      </p:sp>
      <p:sp>
        <p:nvSpPr>
          <p:cNvPr id="19" name="右大括号 18">
            <a:extLst>
              <a:ext uri="{FF2B5EF4-FFF2-40B4-BE49-F238E27FC236}">
                <a16:creationId xmlns:a16="http://schemas.microsoft.com/office/drawing/2014/main" xmlns="" id="{4632617B-E47C-467E-A5CE-C26BB2CFC18D}"/>
              </a:ext>
            </a:extLst>
          </p:cNvPr>
          <p:cNvSpPr/>
          <p:nvPr/>
        </p:nvSpPr>
        <p:spPr>
          <a:xfrm>
            <a:off x="7111730" y="4860961"/>
            <a:ext cx="422563" cy="1013366"/>
          </a:xfrm>
          <a:prstGeom prst="righ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Noto Sans S Chinese Black" panose="020b0a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91141488"/>
      </p:ext>
    </p:ext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8146EC1-59F7-4015-B4A2-2973E7778F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31038" y="2361175"/>
            <a:ext cx="9646561" cy="21356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心有一团火，温暖众人心</a:t>
            </a:r>
          </a:p>
          <a:p>
            <a:pPr algn="r">
              <a:lnSpc>
                <a:spcPct val="120000"/>
              </a:lnSpc>
            </a:pPr>
            <a:r>
              <a:rPr lang="zh-CN" altLang="en-US" sz="48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林为民</a:t>
            </a:r>
          </a:p>
        </p:txBody>
      </p:sp>
    </p:spTree>
    <p:extLst>
      <p:ext uri="{BB962C8B-B14F-4D97-AF65-F5344CB8AC3E}">
        <p14:creationId xmlns:p14="http://schemas.microsoft.com/office/powerpoint/2010/main" val="10575093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2B118BAC-40C2-431B-9C2C-91C9E5434BDC}"/>
              </a:ext>
            </a:extLst>
          </p:cNvPr>
          <p:cNvSpPr txBox="1"/>
          <p:nvPr/>
        </p:nvSpPr>
        <p:spPr>
          <a:xfrm>
            <a:off x="1647322" y="0"/>
            <a:ext cx="957080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1.</a:t>
            </a:r>
            <a:r>
              <a:rPr lang="zh-CN" altLang="en-US" sz="28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明确文章写了哪些事件，作者为何选择这些事件，这些事分别体现了人物哪些方面品质？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CB37B48B-3A0F-4BDC-A416-40214E7D53FC}"/>
              </a:ext>
            </a:extLst>
          </p:cNvPr>
          <p:cNvSpPr txBox="1"/>
          <p:nvPr/>
        </p:nvSpPr>
        <p:spPr>
          <a:xfrm>
            <a:off x="418500" y="1182855"/>
            <a:ext cx="1146126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（</a:t>
            </a:r>
            <a:r>
              <a:rPr lang="en-US" altLang="zh-CN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1</a:t>
            </a:r>
            <a:r>
              <a:rPr lang="zh-CN" altLang="en-US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）用糖哄哭闹的小孩，表现了他的</a:t>
            </a:r>
            <a:r>
              <a:rPr lang="zh-CN" altLang="en-US" sz="2400" b="1">
                <a:solidFill>
                  <a:srgbClr val="7030A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耐心细致、周到体贴</a:t>
            </a:r>
            <a:r>
              <a:rPr lang="zh-CN" altLang="en-US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。</a:t>
            </a:r>
            <a:endParaRPr lang="en-US" altLang="zh-CN" sz="2400" b="1">
              <a:latin typeface="Noto Sans S Chinese Black" panose="020b0a00000000000000" pitchFamily="34" charset="-122"/>
              <a:ea typeface="Noto Sans S Chinese Black" panose="020b0a00000000000000" pitchFamily="34" charset="-122"/>
            </a:endParaRPr>
          </a:p>
          <a:p>
            <a:r>
              <a:rPr lang="zh-CN" altLang="en-US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（</a:t>
            </a:r>
            <a:r>
              <a:rPr lang="en-US" altLang="zh-CN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2</a:t>
            </a:r>
            <a:r>
              <a:rPr lang="zh-CN" altLang="en-US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）给要赶火车的顾客提前称糖并悉心指路，表现了他</a:t>
            </a:r>
            <a:r>
              <a:rPr lang="zh-CN" altLang="en-US" sz="2400" b="1">
                <a:solidFill>
                  <a:srgbClr val="7030A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体贴入微、急人所急、解人所解</a:t>
            </a:r>
            <a:r>
              <a:rPr lang="zh-CN" altLang="en-US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的品质。</a:t>
            </a:r>
            <a:endParaRPr lang="en-US" altLang="zh-CN" sz="2400" b="1">
              <a:latin typeface="Noto Sans S Chinese Black" panose="020b0a00000000000000" pitchFamily="34" charset="-122"/>
              <a:ea typeface="Noto Sans S Chinese Black" panose="020b0a00000000000000" pitchFamily="34" charset="-122"/>
            </a:endParaRPr>
          </a:p>
          <a:p>
            <a:r>
              <a:rPr lang="zh-CN" altLang="en-US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（</a:t>
            </a:r>
            <a:r>
              <a:rPr lang="en-US" altLang="zh-CN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3</a:t>
            </a:r>
            <a:r>
              <a:rPr lang="zh-CN" altLang="en-US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）热情接待了气呼呼的女顾客，表现了他的</a:t>
            </a:r>
            <a:r>
              <a:rPr lang="zh-CN" altLang="en-US" sz="2400" b="1">
                <a:solidFill>
                  <a:srgbClr val="7030A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热情大度、主动耐心、和蔼亲切</a:t>
            </a:r>
            <a:r>
              <a:rPr lang="zh-CN" altLang="en-US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。</a:t>
            </a:r>
            <a:endParaRPr lang="en-US" altLang="zh-CN" sz="2400" b="1">
              <a:latin typeface="Noto Sans S Chinese Black" panose="020b0a00000000000000" pitchFamily="34" charset="-122"/>
              <a:ea typeface="Noto Sans S Chinese Black" panose="020b0a00000000000000" pitchFamily="34" charset="-122"/>
            </a:endParaRPr>
          </a:p>
          <a:p>
            <a:r>
              <a:rPr lang="zh-CN" altLang="en-US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（</a:t>
            </a:r>
            <a:r>
              <a:rPr lang="en-US" altLang="zh-CN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4</a:t>
            </a:r>
            <a:r>
              <a:rPr lang="zh-CN" altLang="en-US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）女儿生病，却依旧没有影响他的服务态度，表现他的</a:t>
            </a:r>
            <a:r>
              <a:rPr lang="zh-CN" altLang="en-US" sz="2400" b="1">
                <a:solidFill>
                  <a:srgbClr val="7030A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隐忍克制、爱岗敬业、公私分明</a:t>
            </a:r>
            <a:r>
              <a:rPr lang="zh-CN" altLang="en-US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。</a:t>
            </a:r>
            <a:endParaRPr lang="en-US" altLang="zh-CN" sz="2400" b="1">
              <a:latin typeface="Noto Sans S Chinese Black" panose="020b0a00000000000000" pitchFamily="34" charset="-122"/>
              <a:ea typeface="Noto Sans S Chinese Black" panose="020b0a00000000000000" pitchFamily="34" charset="-122"/>
            </a:endParaRPr>
          </a:p>
          <a:p>
            <a:r>
              <a:rPr lang="zh-CN" altLang="en-US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（</a:t>
            </a:r>
            <a:r>
              <a:rPr lang="en-US" altLang="zh-CN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5</a:t>
            </a:r>
            <a:r>
              <a:rPr lang="zh-CN" altLang="en-US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）光照顾买得多的顾客质问后受到触动，表现了他</a:t>
            </a:r>
            <a:r>
              <a:rPr lang="zh-CN" altLang="en-US" sz="2400" b="1">
                <a:solidFill>
                  <a:srgbClr val="7030A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自我反省、不断成长</a:t>
            </a:r>
            <a:r>
              <a:rPr lang="zh-CN" altLang="en-US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的品质。</a:t>
            </a:r>
            <a:endParaRPr lang="en-US" altLang="zh-CN" sz="2400" b="1">
              <a:latin typeface="Noto Sans S Chinese Black" panose="020b0a00000000000000" pitchFamily="34" charset="-122"/>
              <a:ea typeface="Noto Sans S Chinese Black" panose="020b0a00000000000000" pitchFamily="34" charset="-122"/>
            </a:endParaRPr>
          </a:p>
          <a:p>
            <a:r>
              <a:rPr lang="zh-CN" altLang="en-US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（</a:t>
            </a:r>
            <a:r>
              <a:rPr lang="en-US" altLang="zh-CN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6</a:t>
            </a:r>
            <a:r>
              <a:rPr lang="zh-CN" altLang="en-US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）忆往昔被兵痞打，今天却收到女顾客的水果而感慨不已，表现了他</a:t>
            </a:r>
            <a:r>
              <a:rPr lang="zh-CN" altLang="en-US" sz="2400" b="1">
                <a:solidFill>
                  <a:srgbClr val="7030A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懂得感恩、乐于奉献</a:t>
            </a:r>
            <a:r>
              <a:rPr lang="zh-CN" altLang="en-US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的品质</a:t>
            </a:r>
            <a:endParaRPr lang="en-US" altLang="zh-CN" sz="2400" b="1">
              <a:latin typeface="Noto Sans S Chinese Black" panose="020b0a00000000000000" pitchFamily="34" charset="-122"/>
              <a:ea typeface="Noto Sans S Chinese Black" panose="020b0a00000000000000" pitchFamily="34" charset="-122"/>
            </a:endParaRPr>
          </a:p>
          <a:p>
            <a:r>
              <a:rPr lang="zh-CN" altLang="en-US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（</a:t>
            </a:r>
            <a:r>
              <a:rPr lang="en-US" altLang="zh-CN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7</a:t>
            </a:r>
            <a:r>
              <a:rPr lang="zh-CN" altLang="en-US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）通过多种渠道丰富自己的商品知识，当好顾客的参谋，表现他</a:t>
            </a:r>
            <a:r>
              <a:rPr lang="zh-CN" altLang="en-US" sz="2400" b="1">
                <a:solidFill>
                  <a:srgbClr val="7030A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主动求和、严于律己、视“为人民服务”为服务宗旨</a:t>
            </a:r>
            <a:r>
              <a:rPr lang="zh-CN" altLang="en-US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的品质。</a:t>
            </a:r>
            <a:endParaRPr lang="en-US" altLang="zh-CN" sz="2400" b="1">
              <a:latin typeface="Noto Sans S Chinese Black" panose="020b0a00000000000000" pitchFamily="34" charset="-122"/>
              <a:ea typeface="Noto Sans S Chinese Black" panose="020b0a00000000000000" pitchFamily="34" charset="-122"/>
            </a:endParaRPr>
          </a:p>
          <a:p>
            <a:r>
              <a:rPr lang="zh-CN" altLang="en-US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（</a:t>
            </a:r>
            <a:r>
              <a:rPr lang="en-US" altLang="zh-CN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8</a:t>
            </a:r>
            <a:r>
              <a:rPr lang="zh-CN" altLang="en-US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）去吃夜宵，因座无虚席，厨房大师傅特地给他拿凳子而受启发，表现他</a:t>
            </a:r>
            <a:r>
              <a:rPr lang="zh-CN" altLang="en-US" sz="2400" b="1">
                <a:solidFill>
                  <a:srgbClr val="7030A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善于剖析小事，思想觉悟高。</a:t>
            </a:r>
            <a:endParaRPr lang="en-US" altLang="zh-CN" sz="2400" b="1">
              <a:solidFill>
                <a:srgbClr val="7030A0"/>
              </a:solidFill>
              <a:latin typeface="Noto Sans S Chinese Black" panose="020b0a00000000000000" pitchFamily="34" charset="-122"/>
              <a:ea typeface="Noto Sans S Chinese Black" panose="020b0a00000000000000" pitchFamily="34" charset="-122"/>
            </a:endParaRPr>
          </a:p>
          <a:p>
            <a:r>
              <a:rPr lang="zh-CN" altLang="en-US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         总而言之，他是一位</a:t>
            </a:r>
            <a:r>
              <a:rPr lang="zh-CN" altLang="en-US" sz="2400" b="1">
                <a:solidFill>
                  <a:srgbClr val="C0000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热情体贴、细致周到、诚恳细致</a:t>
            </a:r>
            <a:r>
              <a:rPr lang="zh-CN" altLang="en-US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的优秀售货员。</a:t>
            </a:r>
          </a:p>
        </p:txBody>
      </p:sp>
    </p:spTree>
    <p:extLst>
      <p:ext uri="{BB962C8B-B14F-4D97-AF65-F5344CB8AC3E}">
        <p14:creationId xmlns:p14="http://schemas.microsoft.com/office/powerpoint/2010/main" val="237375461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BCE916B2-B9E8-4F5E-A506-ED96B8BA5A84}"/>
              </a:ext>
            </a:extLst>
          </p:cNvPr>
          <p:cNvSpPr txBox="1"/>
          <p:nvPr/>
        </p:nvSpPr>
        <p:spPr>
          <a:xfrm>
            <a:off x="224883" y="116217"/>
            <a:ext cx="609971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  <a:latin typeface="Noto Sans S Chinese Black" panose="020b0a00000000000000" pitchFamily="34" charset="-122"/>
              </a:rPr>
              <a:t>中国零售</a:t>
            </a:r>
            <a:r>
              <a:rPr lang="en-US" altLang="zh-CN" sz="2400" b="1">
                <a:solidFill>
                  <a:srgbClr val="C00000"/>
                </a:solidFill>
                <a:latin typeface="Noto Sans S Chinese Black" panose="020b0a00000000000000" pitchFamily="34" charset="-122"/>
              </a:rPr>
              <a:t>70</a:t>
            </a:r>
            <a:r>
              <a:rPr lang="zh-CN" altLang="en-US" sz="2400" b="1">
                <a:solidFill>
                  <a:srgbClr val="C00000"/>
                </a:solidFill>
                <a:latin typeface="Noto Sans S Chinese Black" panose="020b0a00000000000000" pitchFamily="34" charset="-122"/>
              </a:rPr>
              <a:t>年：从张秉贵到李佳琦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61053F64-D00B-434B-AAEB-940E19FECB46}"/>
              </a:ext>
            </a:extLst>
          </p:cNvPr>
          <p:cNvSpPr txBox="1"/>
          <p:nvPr/>
        </p:nvSpPr>
        <p:spPr>
          <a:xfrm>
            <a:off x="373566" y="797057"/>
            <a:ext cx="1161027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       张秉贵与李佳琦，两位跨时代的销售明星，同样将卖货这一普通的商业行为变成了大家喜闻乐见的表演。他们一个在百货大楼的柜台里、一个在直播间面对着手机镜头，折射出的，是属于中国零售业不同年代的风景。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942A8C6A-D282-4E4D-9467-401BB780D8AB}"/>
              </a:ext>
            </a:extLst>
          </p:cNvPr>
          <p:cNvSpPr txBox="1"/>
          <p:nvPr/>
        </p:nvSpPr>
        <p:spPr>
          <a:xfrm>
            <a:off x="1005469" y="2112484"/>
            <a:ext cx="609971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票证时代：一货难求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812F570F-5B4C-4364-B606-0011CDFFC493}"/>
              </a:ext>
            </a:extLst>
          </p:cNvPr>
          <p:cNvSpPr txBox="1"/>
          <p:nvPr/>
        </p:nvSpPr>
        <p:spPr>
          <a:xfrm>
            <a:off x="497157" y="2689247"/>
            <a:ext cx="11654883" cy="3719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　  张秉贵生前工作过的北京市百货大楼创立于</a:t>
            </a:r>
            <a:r>
              <a:rPr lang="en-US" altLang="zh-CN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1955</a:t>
            </a:r>
            <a:r>
              <a:rPr lang="zh-CN" altLang="en-US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年，是新中国历史上第一座由国家投资、建设的大型百货商店，被称为“新中国第一店”。</a:t>
            </a:r>
          </a:p>
          <a:p>
            <a:pPr>
              <a:lnSpc>
                <a:spcPct val="110000"/>
              </a:lnSpc>
            </a:pPr>
            <a:r>
              <a:rPr lang="zh-CN" altLang="en-US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　  在这座百货大楼开门营业的同一年，中国发行第一张粮票，掀开了票证时代的大幕。</a:t>
            </a:r>
          </a:p>
          <a:p>
            <a:pPr>
              <a:lnSpc>
                <a:spcPct val="110000"/>
              </a:lnSpc>
            </a:pPr>
            <a:r>
              <a:rPr lang="zh-CN" altLang="en-US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 　新中国成立之初，商品供应匮乏，实行计划经济体制，政府按照人口定量发行粮票、布票、油票等专用购买凭证。没有票证，即使有钱也无法购买到这些生活必需品。上世纪</a:t>
            </a:r>
            <a:r>
              <a:rPr lang="en-US" altLang="zh-CN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80</a:t>
            </a:r>
            <a:r>
              <a:rPr lang="zh-CN" altLang="en-US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年代，要是想买一台电视机，电视票发售的前一天晚上就要开始排队，去晚了就抢不到。</a:t>
            </a:r>
            <a:endParaRPr lang="en-US" altLang="zh-CN" sz="2400" b="1">
              <a:latin typeface="Noto Sans S Chinese Black" panose="020b0a00000000000000" pitchFamily="34" charset="-122"/>
              <a:ea typeface="Noto Sans S Chinese Black" panose="020b0a00000000000000" pitchFamily="34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     1993</a:t>
            </a:r>
            <a:r>
              <a:rPr lang="zh-CN" altLang="en-US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年，粮油实现敞开供应，粮票退出历史舞台，长达近</a:t>
            </a:r>
            <a:r>
              <a:rPr lang="en-US" altLang="zh-CN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40</a:t>
            </a:r>
            <a:r>
              <a:rPr lang="zh-CN" altLang="en-US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年的商品紧缺时代才宣告结束。</a:t>
            </a:r>
          </a:p>
        </p:txBody>
      </p:sp>
    </p:spTree>
    <p:extLst>
      <p:ext uri="{BB962C8B-B14F-4D97-AF65-F5344CB8AC3E}">
        <p14:creationId xmlns:p14="http://schemas.microsoft.com/office/powerpoint/2010/main" val="3490121455"/>
      </p:ext>
    </p:ext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BCE916B2-B9E8-4F5E-A506-ED96B8BA5A84}"/>
              </a:ext>
            </a:extLst>
          </p:cNvPr>
          <p:cNvSpPr txBox="1"/>
          <p:nvPr/>
        </p:nvSpPr>
        <p:spPr>
          <a:xfrm>
            <a:off x="1600200" y="543880"/>
            <a:ext cx="609971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rgbClr val="7030A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中国零售</a:t>
            </a:r>
            <a:r>
              <a:rPr lang="en-US" altLang="zh-CN" sz="2400" b="1">
                <a:solidFill>
                  <a:srgbClr val="7030A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70</a:t>
            </a:r>
            <a:r>
              <a:rPr lang="zh-CN" altLang="en-US" sz="2400" b="1">
                <a:solidFill>
                  <a:srgbClr val="7030A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年：从张秉贵到李佳琦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61053F64-D00B-434B-AAEB-940E19FECB46}"/>
              </a:ext>
            </a:extLst>
          </p:cNvPr>
          <p:cNvSpPr txBox="1"/>
          <p:nvPr/>
        </p:nvSpPr>
        <p:spPr>
          <a:xfrm>
            <a:off x="722971" y="1526001"/>
            <a:ext cx="1047285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改革开放时期：自由挑选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1B27DC34-E975-47CC-AB6C-AE2EFF824CCF}"/>
              </a:ext>
            </a:extLst>
          </p:cNvPr>
          <p:cNvSpPr txBox="1"/>
          <p:nvPr/>
        </p:nvSpPr>
        <p:spPr>
          <a:xfrm>
            <a:off x="722970" y="2095681"/>
            <a:ext cx="1074791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1952</a:t>
            </a:r>
            <a:r>
              <a:rPr lang="zh-CN" altLang="en-US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年新中国成立之初，中国社会消费品零售总额仅为</a:t>
            </a:r>
            <a:r>
              <a:rPr lang="en-US" altLang="zh-CN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277</a:t>
            </a:r>
            <a:r>
              <a:rPr lang="zh-CN" altLang="en-US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亿元。到</a:t>
            </a:r>
            <a:r>
              <a:rPr lang="en-US" altLang="zh-CN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2018</a:t>
            </a:r>
            <a:r>
              <a:rPr lang="zh-CN" altLang="en-US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年，这一数字已经突破了</a:t>
            </a:r>
            <a:r>
              <a:rPr lang="en-US" altLang="zh-CN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38</a:t>
            </a:r>
            <a:r>
              <a:rPr lang="zh-CN" altLang="en-US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万亿元，年均增长</a:t>
            </a:r>
            <a:r>
              <a:rPr lang="en-US" altLang="zh-CN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11.6%</a:t>
            </a:r>
            <a:r>
              <a:rPr lang="zh-CN" altLang="en-US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。</a:t>
            </a: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9F1FB0D9-7CDD-43CE-A517-4F05400F80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2803" y="3119088"/>
            <a:ext cx="5863568" cy="36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98821"/>
      </p:ext>
    </p:ext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BCE916B2-B9E8-4F5E-A506-ED96B8BA5A84}"/>
              </a:ext>
            </a:extLst>
          </p:cNvPr>
          <p:cNvSpPr txBox="1"/>
          <p:nvPr/>
        </p:nvSpPr>
        <p:spPr>
          <a:xfrm>
            <a:off x="1600200" y="344598"/>
            <a:ext cx="609971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rgbClr val="7030A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中国零售</a:t>
            </a:r>
            <a:r>
              <a:rPr lang="en-US" altLang="zh-CN" sz="2400" b="1">
                <a:solidFill>
                  <a:srgbClr val="7030A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70</a:t>
            </a:r>
            <a:r>
              <a:rPr lang="zh-CN" altLang="en-US" sz="2400" b="1">
                <a:solidFill>
                  <a:srgbClr val="7030A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年：从张秉贵到李佳琦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61053F64-D00B-434B-AAEB-940E19FECB46}"/>
              </a:ext>
            </a:extLst>
          </p:cNvPr>
          <p:cNvSpPr txBox="1"/>
          <p:nvPr/>
        </p:nvSpPr>
        <p:spPr>
          <a:xfrm>
            <a:off x="859573" y="1236069"/>
            <a:ext cx="1047285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电子商务时期：选择更多样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1B27DC34-E975-47CC-AB6C-AE2EFF824CCF}"/>
              </a:ext>
            </a:extLst>
          </p:cNvPr>
          <p:cNvSpPr txBox="1"/>
          <p:nvPr/>
        </p:nvSpPr>
        <p:spPr>
          <a:xfrm>
            <a:off x="722041" y="1835486"/>
            <a:ext cx="10747917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       零售的场景由线下发展到</a:t>
            </a:r>
            <a:r>
              <a:rPr lang="en-US" altLang="zh-CN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PC</a:t>
            </a:r>
            <a:r>
              <a:rPr lang="zh-CN" altLang="en-US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端的网页。随着智能手机和</a:t>
            </a:r>
            <a:r>
              <a:rPr lang="en-US" altLang="zh-CN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5G</a:t>
            </a:r>
            <a:r>
              <a:rPr lang="zh-CN" altLang="en-US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时代的来临，移动互联网的迅速发展又让手机成为线上购买的主要入口，在社交领域，直播和短视频风靡一时。</a:t>
            </a:r>
            <a:endParaRPr lang="en-US" altLang="zh-CN" sz="2400" b="1">
              <a:latin typeface="Noto Sans S Chinese Black" panose="020b0a00000000000000" pitchFamily="34" charset="-122"/>
              <a:ea typeface="Noto Sans S Chinese Black" panose="020b0a00000000000000" pitchFamily="34" charset="-122"/>
            </a:endParaRPr>
          </a:p>
          <a:p>
            <a:r>
              <a:rPr lang="zh-CN" altLang="en-US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       在直播期间，李佳琦需要不断地说话，不断地展示他所销售的商品。他曾经在一场直播中亲身试色</a:t>
            </a:r>
            <a:r>
              <a:rPr lang="en-US" altLang="zh-CN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189</a:t>
            </a:r>
            <a:r>
              <a:rPr lang="zh-CN" altLang="en-US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支口红，以全方位地向顾客展示这些口红的特性。他的表现力和张秉贵很像。消费者爱看李佳琦的直播和短视频，不仅仅是因为想买他销售的产品，更多的是被他独树一帜的“表演”而吸引。</a:t>
            </a:r>
          </a:p>
          <a:p>
            <a:r>
              <a:rPr lang="zh-CN" altLang="en-US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　　但不同的是，张秉贵生活的年代，生活必需品供不应求，那样的场景早已成为历史。大部分商品由卖方市场进入买方市场，消费者不再担心买不到某类商品，让他们烦恼的往往是选择太多。因此，人们需要像李佳琦这样引导人们购买的</a:t>
            </a:r>
            <a:r>
              <a:rPr lang="en-US" altLang="zh-CN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KOL</a:t>
            </a:r>
            <a:r>
              <a:rPr lang="zh-CN" altLang="en-US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（关键意见领袖），他们被认为比普通消费者掌握更多、更准确的产品信息，他们的意见，可以作为消费者作出购买决策的重要参考。</a:t>
            </a:r>
          </a:p>
        </p:txBody>
      </p:sp>
    </p:spTree>
    <p:extLst>
      <p:ext uri="{BB962C8B-B14F-4D97-AF65-F5344CB8AC3E}">
        <p14:creationId xmlns:p14="http://schemas.microsoft.com/office/powerpoint/2010/main" val="3230521673"/>
      </p:ext>
    </p:ext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8146EC1-59F7-4015-B4A2-2973E7778F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31038" y="2361175"/>
            <a:ext cx="9646561" cy="21356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66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“</a:t>
            </a:r>
            <a:r>
              <a:rPr lang="zh-CN" altLang="en-US" sz="66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探界者</a:t>
            </a:r>
            <a:r>
              <a:rPr lang="en-US" altLang="zh-CN" sz="66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”</a:t>
            </a:r>
            <a:r>
              <a:rPr lang="zh-CN" altLang="en-US" sz="66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钟杨</a:t>
            </a:r>
          </a:p>
          <a:p>
            <a:pPr algn="r">
              <a:lnSpc>
                <a:spcPct val="120000"/>
              </a:lnSpc>
            </a:pPr>
            <a:r>
              <a:rPr lang="zh-CN" altLang="en-US" sz="48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叶雨婷</a:t>
            </a:r>
          </a:p>
        </p:txBody>
      </p:sp>
    </p:spTree>
    <p:extLst>
      <p:ext uri="{BB962C8B-B14F-4D97-AF65-F5344CB8AC3E}">
        <p14:creationId xmlns:p14="http://schemas.microsoft.com/office/powerpoint/2010/main" val="304343542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2" name="表格 2">
            <a:extLst>
              <a:ext uri="{FF2B5EF4-FFF2-40B4-BE49-F238E27FC236}">
                <a16:creationId xmlns:a16="http://schemas.microsoft.com/office/drawing/2014/main" xmlns="" id="{61F47D17-81ED-4E10-875D-6A9A5BC1791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855163"/>
              </p:ext>
            </p:extLst>
          </p:nvPr>
        </p:nvGraphicFramePr>
        <p:xfrm>
          <a:off x="276520" y="229882"/>
          <a:ext cx="11915480" cy="63982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0264">
                  <a:extLst>
                    <a:ext uri="{9D8B030D-6E8A-4147-A177-3AD203B41FA5}">
                      <a16:colId xmlns:a16="http://schemas.microsoft.com/office/drawing/2014/main" xmlns="" val="586947129"/>
                    </a:ext>
                  </a:extLst>
                </a:gridCol>
                <a:gridCol w="3125928">
                  <a:extLst>
                    <a:ext uri="{9D8B030D-6E8A-4147-A177-3AD203B41FA5}">
                      <a16:colId xmlns:a16="http://schemas.microsoft.com/office/drawing/2014/main" xmlns="" val="1370830426"/>
                    </a:ext>
                  </a:extLst>
                </a:gridCol>
                <a:gridCol w="2383096">
                  <a:extLst>
                    <a:ext uri="{9D8B030D-6E8A-4147-A177-3AD203B41FA5}">
                      <a16:colId xmlns:a16="http://schemas.microsoft.com/office/drawing/2014/main" xmlns="" val="2018434931"/>
                    </a:ext>
                  </a:extLst>
                </a:gridCol>
                <a:gridCol w="1721335">
                  <a:extLst>
                    <a:ext uri="{9D8B030D-6E8A-4147-A177-3AD203B41FA5}">
                      <a16:colId xmlns:a16="http://schemas.microsoft.com/office/drawing/2014/main" xmlns="" val="3156310930"/>
                    </a:ext>
                  </a:extLst>
                </a:gridCol>
                <a:gridCol w="3044857">
                  <a:extLst>
                    <a:ext uri="{9D8B030D-6E8A-4147-A177-3AD203B41FA5}">
                      <a16:colId xmlns:a16="http://schemas.microsoft.com/office/drawing/2014/main" xmlns="" val="2404402487"/>
                    </a:ext>
                  </a:extLst>
                </a:gridCol>
              </a:tblGrid>
              <a:tr h="1498708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800">
                          <a:solidFill>
                            <a:schemeClr val="tx1"/>
                          </a:solidFill>
                          <a:latin typeface="Noto Sans S Chinese Black" panose="020b0a00000000000000" pitchFamily="34" charset="-122"/>
                          <a:ea typeface="Noto Sans S Chinese Black" panose="020b0a00000000000000" pitchFamily="34" charset="-122"/>
                        </a:rPr>
                        <a:t>段落结构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800">
                          <a:solidFill>
                            <a:schemeClr val="tx1"/>
                          </a:solidFill>
                          <a:latin typeface="Noto Sans S Chinese Black" panose="020b0a00000000000000" pitchFamily="34" charset="-122"/>
                          <a:ea typeface="Noto Sans S Chinese Black" panose="020b0a00000000000000" pitchFamily="34" charset="-122"/>
                        </a:rPr>
                        <a:t>概括具体事件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800">
                          <a:solidFill>
                            <a:schemeClr val="tx1"/>
                          </a:solidFill>
                          <a:latin typeface="Noto Sans S Chinese Black" panose="020b0a00000000000000" pitchFamily="34" charset="-122"/>
                          <a:ea typeface="Noto Sans S Chinese Black" panose="020b0a00000000000000" pitchFamily="34" charset="-122"/>
                        </a:rPr>
                        <a:t>用文中的词语概括人物品质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800">
                          <a:solidFill>
                            <a:schemeClr val="tx1"/>
                          </a:solidFill>
                          <a:latin typeface="Noto Sans S Chinese Black" panose="020b0a00000000000000" pitchFamily="34" charset="-122"/>
                          <a:ea typeface="Noto Sans S Chinese Black" panose="020b0a00000000000000" pitchFamily="34" charset="-122"/>
                        </a:rPr>
                        <a:t>人物精神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800">
                          <a:solidFill>
                            <a:schemeClr val="tx1"/>
                          </a:solidFill>
                          <a:latin typeface="Noto Sans S Chinese Black" panose="020b0a00000000000000" pitchFamily="34" charset="-122"/>
                          <a:ea typeface="Noto Sans S Chinese Black" panose="020b0a00000000000000" pitchFamily="34" charset="-122"/>
                        </a:rPr>
                        <a:t>作者立场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734423551"/>
                  </a:ext>
                </a:extLst>
              </a:tr>
              <a:tr h="1032444">
                <a:tc>
                  <a:txBody>
                    <a:bodyPr vert="horz" wrap="square"/>
                    <a:lstStyle/>
                    <a:p>
                      <a:r>
                        <a:rPr lang="zh-CN" altLang="en-US" sz="2800">
                          <a:solidFill>
                            <a:schemeClr val="tx1"/>
                          </a:solidFill>
                          <a:latin typeface="Noto Sans S Chinese Black" panose="020b0a00000000000000" pitchFamily="34" charset="-122"/>
                          <a:ea typeface="Noto Sans S Chinese Black" panose="020b0a00000000000000" pitchFamily="34" charset="-122"/>
                        </a:rPr>
                        <a:t>“英雄”少年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endParaRPr lang="zh-CN" altLang="en-US" sz="2800">
                        <a:solidFill>
                          <a:schemeClr val="tx1"/>
                        </a:solidFill>
                        <a:latin typeface="Noto Sans S Chinese Black" panose="020b0a00000000000000" pitchFamily="34" charset="-122"/>
                        <a:ea typeface="Noto Sans S Chinese Black" panose="020b0a00000000000000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endParaRPr lang="zh-CN" altLang="en-US" sz="2800">
                        <a:solidFill>
                          <a:schemeClr val="tx1"/>
                        </a:solidFill>
                        <a:latin typeface="Noto Sans S Chinese Black" panose="020b0a00000000000000" pitchFamily="34" charset="-122"/>
                        <a:ea typeface="Noto Sans S Chinese Black" panose="020b0a00000000000000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endParaRPr lang="zh-CN" altLang="en-US" sz="2800">
                        <a:solidFill>
                          <a:schemeClr val="tx1"/>
                        </a:solidFill>
                        <a:latin typeface="Noto Sans S Chinese Black" panose="020b0a00000000000000" pitchFamily="34" charset="-122"/>
                        <a:ea typeface="Noto Sans S Chinese Black" panose="020b0a00000000000000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endParaRPr lang="zh-CN" altLang="en-US" sz="2800">
                        <a:solidFill>
                          <a:schemeClr val="tx1"/>
                        </a:solidFill>
                        <a:latin typeface="Noto Sans S Chinese Black" panose="020b0a00000000000000" pitchFamily="34" charset="-122"/>
                        <a:ea typeface="Noto Sans S Chinese Black" panose="020b0a00000000000000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24304472"/>
                  </a:ext>
                </a:extLst>
              </a:tr>
              <a:tr h="566178">
                <a:tc>
                  <a:txBody>
                    <a:bodyPr vert="horz" wrap="square"/>
                    <a:lstStyle/>
                    <a:p>
                      <a:r>
                        <a:rPr lang="zh-CN" altLang="en-US" sz="2800">
                          <a:solidFill>
                            <a:schemeClr val="tx1"/>
                          </a:solidFill>
                          <a:latin typeface="Noto Sans S Chinese Black" panose="020b0a00000000000000" pitchFamily="34" charset="-122"/>
                          <a:ea typeface="Noto Sans S Chinese Black" panose="020b0a00000000000000" pitchFamily="34" charset="-122"/>
                        </a:rPr>
                        <a:t>种子达人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endParaRPr lang="en-US" altLang="zh-CN" sz="2800">
                        <a:solidFill>
                          <a:schemeClr val="tx1"/>
                        </a:solidFill>
                        <a:latin typeface="Noto Sans S Chinese Black" panose="020b0a00000000000000" pitchFamily="34" charset="-122"/>
                        <a:ea typeface="Noto Sans S Chinese Black" panose="020b0a00000000000000" pitchFamily="34" charset="-122"/>
                      </a:endParaRPr>
                    </a:p>
                    <a:p>
                      <a:endParaRPr lang="zh-CN" altLang="en-US" sz="2800">
                        <a:solidFill>
                          <a:schemeClr val="tx1"/>
                        </a:solidFill>
                        <a:latin typeface="Noto Sans S Chinese Black" panose="020b0a00000000000000" pitchFamily="34" charset="-122"/>
                        <a:ea typeface="Noto Sans S Chinese Black" panose="020b0a00000000000000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endParaRPr lang="zh-CN" altLang="en-US" sz="2800">
                        <a:solidFill>
                          <a:schemeClr val="tx1"/>
                        </a:solidFill>
                        <a:latin typeface="Noto Sans S Chinese Black" panose="020b0a00000000000000" pitchFamily="34" charset="-122"/>
                        <a:ea typeface="Noto Sans S Chinese Black" panose="020b0a00000000000000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endParaRPr lang="zh-CN" altLang="en-US" sz="2800">
                        <a:solidFill>
                          <a:schemeClr val="tx1"/>
                        </a:solidFill>
                        <a:latin typeface="Noto Sans S Chinese Black" panose="020b0a00000000000000" pitchFamily="34" charset="-122"/>
                        <a:ea typeface="Noto Sans S Chinese Black" panose="020b0a00000000000000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endParaRPr lang="zh-CN" altLang="en-US" sz="2800">
                        <a:solidFill>
                          <a:schemeClr val="tx1"/>
                        </a:solidFill>
                        <a:latin typeface="Noto Sans S Chinese Black" panose="020b0a00000000000000" pitchFamily="34" charset="-122"/>
                        <a:ea typeface="Noto Sans S Chinese Black" panose="020b0a00000000000000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61079895"/>
                  </a:ext>
                </a:extLst>
              </a:tr>
              <a:tr h="566178">
                <a:tc>
                  <a:txBody>
                    <a:bodyPr vert="horz" wrap="square"/>
                    <a:lstStyle/>
                    <a:p>
                      <a:r>
                        <a:rPr lang="zh-CN" altLang="en-US" sz="2800">
                          <a:solidFill>
                            <a:schemeClr val="tx1"/>
                          </a:solidFill>
                          <a:latin typeface="Noto Sans S Chinese Black" panose="020b0a00000000000000" pitchFamily="34" charset="-122"/>
                          <a:ea typeface="Noto Sans S Chinese Black" panose="020b0a00000000000000" pitchFamily="34" charset="-122"/>
                        </a:rPr>
                        <a:t>科学队长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endParaRPr lang="en-US" altLang="zh-CN" sz="2800">
                        <a:solidFill>
                          <a:schemeClr val="tx1"/>
                        </a:solidFill>
                        <a:latin typeface="Noto Sans S Chinese Black" panose="020b0a00000000000000" pitchFamily="34" charset="-122"/>
                        <a:ea typeface="Noto Sans S Chinese Black" panose="020b0a00000000000000" pitchFamily="34" charset="-122"/>
                      </a:endParaRPr>
                    </a:p>
                    <a:p>
                      <a:endParaRPr lang="zh-CN" altLang="en-US" sz="2800">
                        <a:solidFill>
                          <a:schemeClr val="tx1"/>
                        </a:solidFill>
                        <a:latin typeface="Noto Sans S Chinese Black" panose="020b0a00000000000000" pitchFamily="34" charset="-122"/>
                        <a:ea typeface="Noto Sans S Chinese Black" panose="020b0a00000000000000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endParaRPr lang="zh-CN" altLang="en-US" sz="2800">
                        <a:solidFill>
                          <a:schemeClr val="tx1"/>
                        </a:solidFill>
                        <a:latin typeface="Noto Sans S Chinese Black" panose="020b0a00000000000000" pitchFamily="34" charset="-122"/>
                        <a:ea typeface="Noto Sans S Chinese Black" panose="020b0a00000000000000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endParaRPr lang="zh-CN" altLang="en-US" sz="2800">
                        <a:solidFill>
                          <a:schemeClr val="tx1"/>
                        </a:solidFill>
                        <a:latin typeface="Noto Sans S Chinese Black" panose="020b0a00000000000000" pitchFamily="34" charset="-122"/>
                        <a:ea typeface="Noto Sans S Chinese Black" panose="020b0a00000000000000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endParaRPr lang="zh-CN" altLang="en-US" sz="2800">
                        <a:solidFill>
                          <a:schemeClr val="tx1"/>
                        </a:solidFill>
                        <a:latin typeface="Noto Sans S Chinese Black" panose="020b0a00000000000000" pitchFamily="34" charset="-122"/>
                        <a:ea typeface="Noto Sans S Chinese Black" panose="020b0a00000000000000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122095244"/>
                  </a:ext>
                </a:extLst>
              </a:tr>
              <a:tr h="1032444">
                <a:tc>
                  <a:txBody>
                    <a:bodyPr vert="horz" wrap="square"/>
                    <a:lstStyle/>
                    <a:p>
                      <a:r>
                        <a:rPr lang="zh-CN" altLang="en-US" sz="2800">
                          <a:solidFill>
                            <a:schemeClr val="tx1"/>
                          </a:solidFill>
                          <a:latin typeface="Noto Sans S Chinese Black" panose="020b0a00000000000000" pitchFamily="34" charset="-122"/>
                          <a:ea typeface="Noto Sans S Chinese Black" panose="020b0a00000000000000" pitchFamily="34" charset="-122"/>
                        </a:rPr>
                        <a:t>“接盘”导师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endParaRPr lang="zh-CN" altLang="en-US" sz="2800">
                        <a:solidFill>
                          <a:schemeClr val="tx1"/>
                        </a:solidFill>
                        <a:latin typeface="Noto Sans S Chinese Black" panose="020b0a00000000000000" pitchFamily="34" charset="-122"/>
                        <a:ea typeface="Noto Sans S Chinese Black" panose="020b0a00000000000000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endParaRPr lang="zh-CN" altLang="en-US" sz="2800">
                        <a:solidFill>
                          <a:schemeClr val="tx1"/>
                        </a:solidFill>
                        <a:latin typeface="Noto Sans S Chinese Black" panose="020b0a00000000000000" pitchFamily="34" charset="-122"/>
                        <a:ea typeface="Noto Sans S Chinese Black" panose="020b0a00000000000000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endParaRPr lang="zh-CN" altLang="en-US" sz="2800">
                        <a:solidFill>
                          <a:schemeClr val="tx1"/>
                        </a:solidFill>
                        <a:latin typeface="Noto Sans S Chinese Black" panose="020b0a00000000000000" pitchFamily="34" charset="-122"/>
                        <a:ea typeface="Noto Sans S Chinese Black" panose="020b0a00000000000000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endParaRPr lang="zh-CN" altLang="en-US" sz="2800">
                        <a:solidFill>
                          <a:schemeClr val="tx1"/>
                        </a:solidFill>
                        <a:latin typeface="Noto Sans S Chinese Black" panose="020b0a00000000000000" pitchFamily="34" charset="-122"/>
                        <a:ea typeface="Noto Sans S Chinese Black" panose="020b0a00000000000000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746938768"/>
                  </a:ext>
                </a:extLst>
              </a:tr>
              <a:tr h="566178">
                <a:tc>
                  <a:txBody>
                    <a:bodyPr vert="horz" wrap="square"/>
                    <a:lstStyle/>
                    <a:p>
                      <a:r>
                        <a:rPr lang="zh-CN" altLang="en-US" sz="2800">
                          <a:solidFill>
                            <a:schemeClr val="tx1"/>
                          </a:solidFill>
                          <a:latin typeface="Noto Sans S Chinese Black" panose="020b0a00000000000000" pitchFamily="34" charset="-122"/>
                          <a:ea typeface="Noto Sans S Chinese Black" panose="020b0a00000000000000" pitchFamily="34" charset="-122"/>
                        </a:rPr>
                        <a:t>生命延续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endParaRPr lang="en-US" altLang="zh-CN" sz="2800">
                        <a:solidFill>
                          <a:schemeClr val="tx1"/>
                        </a:solidFill>
                        <a:latin typeface="Noto Sans S Chinese Black" panose="020b0a00000000000000" pitchFamily="34" charset="-122"/>
                        <a:ea typeface="Noto Sans S Chinese Black" panose="020b0a00000000000000" pitchFamily="34" charset="-122"/>
                      </a:endParaRPr>
                    </a:p>
                    <a:p>
                      <a:endParaRPr lang="zh-CN" altLang="en-US" sz="2800">
                        <a:solidFill>
                          <a:schemeClr val="tx1"/>
                        </a:solidFill>
                        <a:latin typeface="Noto Sans S Chinese Black" panose="020b0a00000000000000" pitchFamily="34" charset="-122"/>
                        <a:ea typeface="Noto Sans S Chinese Black" panose="020b0a00000000000000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endParaRPr lang="zh-CN" altLang="en-US" sz="2800">
                        <a:solidFill>
                          <a:schemeClr val="tx1"/>
                        </a:solidFill>
                        <a:latin typeface="Noto Sans S Chinese Black" panose="020b0a00000000000000" pitchFamily="34" charset="-122"/>
                        <a:ea typeface="Noto Sans S Chinese Black" panose="020b0a00000000000000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endParaRPr lang="zh-CN" altLang="en-US" sz="2800">
                        <a:solidFill>
                          <a:schemeClr val="tx1"/>
                        </a:solidFill>
                        <a:latin typeface="Noto Sans S Chinese Black" panose="020b0a00000000000000" pitchFamily="34" charset="-122"/>
                        <a:ea typeface="Noto Sans S Chinese Black" panose="020b0a00000000000000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endParaRPr lang="zh-CN" altLang="en-US" sz="2800">
                        <a:solidFill>
                          <a:schemeClr val="tx1"/>
                        </a:solidFill>
                        <a:latin typeface="Noto Sans S Chinese Black" panose="020b0a00000000000000" pitchFamily="34" charset="-122"/>
                        <a:ea typeface="Noto Sans S Chinese Black" panose="020b0a00000000000000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329206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91458913"/>
      </p:ext>
    </p:ext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2" name="表格 2">
            <a:extLst>
              <a:ext uri="{FF2B5EF4-FFF2-40B4-BE49-F238E27FC236}">
                <a16:creationId xmlns:a16="http://schemas.microsoft.com/office/drawing/2014/main" xmlns="" id="{61F47D17-81ED-4E10-875D-6A9A5BC1791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5977010"/>
              </p:ext>
            </p:extLst>
          </p:nvPr>
        </p:nvGraphicFramePr>
        <p:xfrm>
          <a:off x="276520" y="229882"/>
          <a:ext cx="11915480" cy="63843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65781">
                  <a:extLst>
                    <a:ext uri="{9D8B030D-6E8A-4147-A177-3AD203B41FA5}">
                      <a16:colId xmlns:a16="http://schemas.microsoft.com/office/drawing/2014/main" xmlns="" val="586947129"/>
                    </a:ext>
                  </a:extLst>
                </a:gridCol>
                <a:gridCol w="3600411">
                  <a:extLst>
                    <a:ext uri="{9D8B030D-6E8A-4147-A177-3AD203B41FA5}">
                      <a16:colId xmlns:a16="http://schemas.microsoft.com/office/drawing/2014/main" xmlns="" val="1370830426"/>
                    </a:ext>
                  </a:extLst>
                </a:gridCol>
                <a:gridCol w="2383096">
                  <a:extLst>
                    <a:ext uri="{9D8B030D-6E8A-4147-A177-3AD203B41FA5}">
                      <a16:colId xmlns:a16="http://schemas.microsoft.com/office/drawing/2014/main" xmlns="" val="2018434931"/>
                    </a:ext>
                  </a:extLst>
                </a:gridCol>
                <a:gridCol w="1721335">
                  <a:extLst>
                    <a:ext uri="{9D8B030D-6E8A-4147-A177-3AD203B41FA5}">
                      <a16:colId xmlns:a16="http://schemas.microsoft.com/office/drawing/2014/main" xmlns="" val="3156310930"/>
                    </a:ext>
                  </a:extLst>
                </a:gridCol>
                <a:gridCol w="3044857">
                  <a:extLst>
                    <a:ext uri="{9D8B030D-6E8A-4147-A177-3AD203B41FA5}">
                      <a16:colId xmlns:a16="http://schemas.microsoft.com/office/drawing/2014/main" xmlns="" val="2404402487"/>
                    </a:ext>
                  </a:extLst>
                </a:gridCol>
              </a:tblGrid>
              <a:tr h="1061590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800">
                          <a:solidFill>
                            <a:srgbClr val="C00000"/>
                          </a:solidFill>
                          <a:latin typeface="Noto Sans S Chinese Black" panose="020b0a00000000000000" pitchFamily="34" charset="-122"/>
                          <a:ea typeface="Noto Sans S Chinese Black" panose="020b0a00000000000000" pitchFamily="34" charset="-122"/>
                        </a:rPr>
                        <a:t>段落结构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800">
                          <a:solidFill>
                            <a:srgbClr val="C00000"/>
                          </a:solidFill>
                          <a:latin typeface="Noto Sans S Chinese Black" panose="020b0a00000000000000" pitchFamily="34" charset="-122"/>
                          <a:ea typeface="Noto Sans S Chinese Black" panose="020b0a00000000000000" pitchFamily="34" charset="-122"/>
                        </a:rPr>
                        <a:t>概括具体事件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800">
                          <a:solidFill>
                            <a:srgbClr val="C00000"/>
                          </a:solidFill>
                          <a:latin typeface="Noto Sans S Chinese Black" panose="020b0a00000000000000" pitchFamily="34" charset="-122"/>
                          <a:ea typeface="Noto Sans S Chinese Black" panose="020b0a00000000000000" pitchFamily="34" charset="-122"/>
                        </a:rPr>
                        <a:t>用文中的词语概括人物品质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800">
                          <a:solidFill>
                            <a:srgbClr val="C00000"/>
                          </a:solidFill>
                          <a:latin typeface="Noto Sans S Chinese Black" panose="020b0a00000000000000" pitchFamily="34" charset="-122"/>
                          <a:ea typeface="Noto Sans S Chinese Black" panose="020b0a00000000000000" pitchFamily="34" charset="-122"/>
                        </a:rPr>
                        <a:t>人物精神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800">
                          <a:solidFill>
                            <a:srgbClr val="C00000"/>
                          </a:solidFill>
                          <a:latin typeface="Noto Sans S Chinese Black" panose="020b0a00000000000000" pitchFamily="34" charset="-122"/>
                          <a:ea typeface="Noto Sans S Chinese Black" panose="020b0a00000000000000" pitchFamily="34" charset="-122"/>
                        </a:rPr>
                        <a:t>作者立场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734423551"/>
                  </a:ext>
                </a:extLst>
              </a:tr>
              <a:tr h="1112363">
                <a:tc>
                  <a:txBody>
                    <a:bodyPr vert="horz" wrap="square"/>
                    <a:lstStyle/>
                    <a:p>
                      <a:r>
                        <a:rPr lang="zh-CN" altLang="en-US" sz="2800">
                          <a:solidFill>
                            <a:schemeClr val="tx1"/>
                          </a:solidFill>
                          <a:latin typeface="Noto Sans S Chinese Black" panose="020b0a00000000000000" pitchFamily="34" charset="-122"/>
                          <a:ea typeface="Noto Sans S Chinese Black" panose="020b0a00000000000000" pitchFamily="34" charset="-122"/>
                        </a:rPr>
                        <a:t>英雄少年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endParaRPr lang="zh-CN" altLang="en-US" sz="2800">
                        <a:solidFill>
                          <a:schemeClr val="tx1"/>
                        </a:solidFill>
                        <a:latin typeface="Noto Sans S Chinese Black" panose="020b0a00000000000000" pitchFamily="34" charset="-122"/>
                        <a:ea typeface="Noto Sans S Chinese Black" panose="020b0a00000000000000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endParaRPr lang="zh-CN" altLang="en-US" sz="2800">
                        <a:solidFill>
                          <a:schemeClr val="tx1"/>
                        </a:solidFill>
                        <a:latin typeface="Noto Sans S Chinese Black" panose="020b0a00000000000000" pitchFamily="34" charset="-122"/>
                        <a:ea typeface="Noto Sans S Chinese Black" panose="020b0a00000000000000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endParaRPr lang="zh-CN" altLang="en-US" sz="2800">
                        <a:solidFill>
                          <a:schemeClr val="tx1"/>
                        </a:solidFill>
                        <a:latin typeface="Noto Sans S Chinese Black" panose="020b0a00000000000000" pitchFamily="34" charset="-122"/>
                        <a:ea typeface="Noto Sans S Chinese Black" panose="020b0a00000000000000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endParaRPr lang="zh-CN" altLang="en-US" sz="2800">
                        <a:solidFill>
                          <a:schemeClr val="tx1"/>
                        </a:solidFill>
                        <a:latin typeface="Noto Sans S Chinese Black" panose="020b0a00000000000000" pitchFamily="34" charset="-122"/>
                        <a:ea typeface="Noto Sans S Chinese Black" panose="020b0a00000000000000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24304472"/>
                  </a:ext>
                </a:extLst>
              </a:tr>
              <a:tr h="1168924">
                <a:tc>
                  <a:txBody>
                    <a:bodyPr vert="horz" wrap="square"/>
                    <a:lstStyle/>
                    <a:p>
                      <a:r>
                        <a:rPr lang="zh-CN" altLang="en-US" sz="2800">
                          <a:solidFill>
                            <a:schemeClr val="tx1"/>
                          </a:solidFill>
                          <a:latin typeface="Noto Sans S Chinese Black" panose="020b0a00000000000000" pitchFamily="34" charset="-122"/>
                          <a:ea typeface="Noto Sans S Chinese Black" panose="020b0a00000000000000" pitchFamily="34" charset="-122"/>
                        </a:rPr>
                        <a:t>种子达人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endParaRPr lang="en-US" altLang="zh-CN" sz="2800">
                        <a:solidFill>
                          <a:schemeClr val="tx1"/>
                        </a:solidFill>
                        <a:latin typeface="Noto Sans S Chinese Black" panose="020b0a00000000000000" pitchFamily="34" charset="-122"/>
                        <a:ea typeface="Noto Sans S Chinese Black" panose="020b0a00000000000000" pitchFamily="34" charset="-122"/>
                      </a:endParaRPr>
                    </a:p>
                    <a:p>
                      <a:endParaRPr lang="zh-CN" altLang="en-US" sz="2800">
                        <a:solidFill>
                          <a:schemeClr val="tx1"/>
                        </a:solidFill>
                        <a:latin typeface="Noto Sans S Chinese Black" panose="020b0a00000000000000" pitchFamily="34" charset="-122"/>
                        <a:ea typeface="Noto Sans S Chinese Black" panose="020b0a00000000000000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endParaRPr lang="zh-CN" altLang="en-US" sz="2800">
                        <a:solidFill>
                          <a:schemeClr val="tx1"/>
                        </a:solidFill>
                        <a:latin typeface="Noto Sans S Chinese Black" panose="020b0a00000000000000" pitchFamily="34" charset="-122"/>
                        <a:ea typeface="Noto Sans S Chinese Black" panose="020b0a00000000000000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endParaRPr lang="zh-CN" altLang="en-US" sz="2800">
                        <a:solidFill>
                          <a:schemeClr val="tx1"/>
                        </a:solidFill>
                        <a:latin typeface="Noto Sans S Chinese Black" panose="020b0a00000000000000" pitchFamily="34" charset="-122"/>
                        <a:ea typeface="Noto Sans S Chinese Black" panose="020b0a00000000000000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endParaRPr lang="zh-CN" altLang="en-US" sz="2800">
                        <a:solidFill>
                          <a:schemeClr val="tx1"/>
                        </a:solidFill>
                        <a:latin typeface="Noto Sans S Chinese Black" panose="020b0a00000000000000" pitchFamily="34" charset="-122"/>
                        <a:ea typeface="Noto Sans S Chinese Black" panose="020b0a00000000000000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61079895"/>
                  </a:ext>
                </a:extLst>
              </a:tr>
              <a:tr h="746918">
                <a:tc>
                  <a:txBody>
                    <a:bodyPr vert="horz" wrap="square"/>
                    <a:lstStyle/>
                    <a:p>
                      <a:r>
                        <a:rPr lang="zh-CN" altLang="en-US" sz="2800">
                          <a:solidFill>
                            <a:schemeClr val="tx1"/>
                          </a:solidFill>
                          <a:latin typeface="Noto Sans S Chinese Black" panose="020b0a00000000000000" pitchFamily="34" charset="-122"/>
                          <a:ea typeface="Noto Sans S Chinese Black" panose="020b0a00000000000000" pitchFamily="34" charset="-122"/>
                        </a:rPr>
                        <a:t>科学队长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endParaRPr lang="en-US" altLang="zh-CN" sz="2800">
                        <a:solidFill>
                          <a:schemeClr val="tx1"/>
                        </a:solidFill>
                        <a:latin typeface="Noto Sans S Chinese Black" panose="020b0a00000000000000" pitchFamily="34" charset="-122"/>
                        <a:ea typeface="Noto Sans S Chinese Black" panose="020b0a00000000000000" pitchFamily="34" charset="-122"/>
                      </a:endParaRPr>
                    </a:p>
                    <a:p>
                      <a:endParaRPr lang="zh-CN" altLang="en-US" sz="2800">
                        <a:solidFill>
                          <a:schemeClr val="tx1"/>
                        </a:solidFill>
                        <a:latin typeface="Noto Sans S Chinese Black" panose="020b0a00000000000000" pitchFamily="34" charset="-122"/>
                        <a:ea typeface="Noto Sans S Chinese Black" panose="020b0a00000000000000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endParaRPr lang="zh-CN" altLang="en-US" sz="2800">
                        <a:solidFill>
                          <a:schemeClr val="tx1"/>
                        </a:solidFill>
                        <a:latin typeface="Noto Sans S Chinese Black" panose="020b0a00000000000000" pitchFamily="34" charset="-122"/>
                        <a:ea typeface="Noto Sans S Chinese Black" panose="020b0a00000000000000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endParaRPr lang="zh-CN" altLang="en-US" sz="2800">
                        <a:solidFill>
                          <a:schemeClr val="tx1"/>
                        </a:solidFill>
                        <a:latin typeface="Noto Sans S Chinese Black" panose="020b0a00000000000000" pitchFamily="34" charset="-122"/>
                        <a:ea typeface="Noto Sans S Chinese Black" panose="020b0a00000000000000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endParaRPr lang="zh-CN" altLang="en-US" sz="2800">
                        <a:solidFill>
                          <a:schemeClr val="tx1"/>
                        </a:solidFill>
                        <a:latin typeface="Noto Sans S Chinese Black" panose="020b0a00000000000000" pitchFamily="34" charset="-122"/>
                        <a:ea typeface="Noto Sans S Chinese Black" panose="020b0a00000000000000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122095244"/>
                  </a:ext>
                </a:extLst>
              </a:tr>
              <a:tr h="1151700">
                <a:tc>
                  <a:txBody>
                    <a:bodyPr vert="horz" wrap="square"/>
                    <a:lstStyle/>
                    <a:p>
                      <a:r>
                        <a:rPr lang="zh-CN" altLang="en-US" sz="2800">
                          <a:solidFill>
                            <a:schemeClr val="tx1"/>
                          </a:solidFill>
                          <a:latin typeface="Noto Sans S Chinese Black" panose="020b0a00000000000000" pitchFamily="34" charset="-122"/>
                          <a:ea typeface="Noto Sans S Chinese Black" panose="020b0a00000000000000" pitchFamily="34" charset="-122"/>
                        </a:rPr>
                        <a:t>接盘导师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endParaRPr lang="zh-CN" altLang="en-US" sz="2800">
                        <a:solidFill>
                          <a:schemeClr val="tx1"/>
                        </a:solidFill>
                        <a:latin typeface="Noto Sans S Chinese Black" panose="020b0a00000000000000" pitchFamily="34" charset="-122"/>
                        <a:ea typeface="Noto Sans S Chinese Black" panose="020b0a00000000000000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endParaRPr lang="zh-CN" altLang="en-US" sz="2800">
                        <a:solidFill>
                          <a:schemeClr val="tx1"/>
                        </a:solidFill>
                        <a:latin typeface="Noto Sans S Chinese Black" panose="020b0a00000000000000" pitchFamily="34" charset="-122"/>
                        <a:ea typeface="Noto Sans S Chinese Black" panose="020b0a00000000000000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endParaRPr lang="zh-CN" altLang="en-US" sz="2800">
                        <a:solidFill>
                          <a:schemeClr val="tx1"/>
                        </a:solidFill>
                        <a:latin typeface="Noto Sans S Chinese Black" panose="020b0a00000000000000" pitchFamily="34" charset="-122"/>
                        <a:ea typeface="Noto Sans S Chinese Black" panose="020b0a00000000000000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endParaRPr lang="zh-CN" altLang="en-US" sz="2800">
                        <a:solidFill>
                          <a:schemeClr val="tx1"/>
                        </a:solidFill>
                        <a:latin typeface="Noto Sans S Chinese Black" panose="020b0a00000000000000" pitchFamily="34" charset="-122"/>
                        <a:ea typeface="Noto Sans S Chinese Black" panose="020b0a00000000000000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746938768"/>
                  </a:ext>
                </a:extLst>
              </a:tr>
              <a:tr h="566178">
                <a:tc>
                  <a:txBody>
                    <a:bodyPr vert="horz" wrap="square"/>
                    <a:lstStyle/>
                    <a:p>
                      <a:r>
                        <a:rPr lang="zh-CN" altLang="en-US" sz="2800">
                          <a:solidFill>
                            <a:schemeClr val="tx1"/>
                          </a:solidFill>
                          <a:latin typeface="Noto Sans S Chinese Black" panose="020b0a00000000000000" pitchFamily="34" charset="-122"/>
                          <a:ea typeface="Noto Sans S Chinese Black" panose="020b0a00000000000000" pitchFamily="34" charset="-122"/>
                        </a:rPr>
                        <a:t>生命延续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endParaRPr lang="en-US" altLang="zh-CN" sz="2800">
                        <a:solidFill>
                          <a:schemeClr val="tx1"/>
                        </a:solidFill>
                        <a:latin typeface="Noto Sans S Chinese Black" panose="020b0a00000000000000" pitchFamily="34" charset="-122"/>
                        <a:ea typeface="Noto Sans S Chinese Black" panose="020b0a00000000000000" pitchFamily="34" charset="-122"/>
                      </a:endParaRPr>
                    </a:p>
                    <a:p>
                      <a:endParaRPr lang="zh-CN" altLang="en-US" sz="2800">
                        <a:solidFill>
                          <a:schemeClr val="tx1"/>
                        </a:solidFill>
                        <a:latin typeface="Noto Sans S Chinese Black" panose="020b0a00000000000000" pitchFamily="34" charset="-122"/>
                        <a:ea typeface="Noto Sans S Chinese Black" panose="020b0a00000000000000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endParaRPr lang="zh-CN" altLang="en-US" sz="2800">
                        <a:solidFill>
                          <a:schemeClr val="tx1"/>
                        </a:solidFill>
                        <a:latin typeface="Noto Sans S Chinese Black" panose="020b0a00000000000000" pitchFamily="34" charset="-122"/>
                        <a:ea typeface="Noto Sans S Chinese Black" panose="020b0a00000000000000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endParaRPr lang="zh-CN" altLang="en-US" sz="2800">
                        <a:solidFill>
                          <a:schemeClr val="tx1"/>
                        </a:solidFill>
                        <a:latin typeface="Noto Sans S Chinese Black" panose="020b0a00000000000000" pitchFamily="34" charset="-122"/>
                        <a:ea typeface="Noto Sans S Chinese Black" panose="020b0a00000000000000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endParaRPr lang="zh-CN" altLang="en-US" sz="2800">
                        <a:solidFill>
                          <a:schemeClr val="tx1"/>
                        </a:solidFill>
                        <a:latin typeface="Noto Sans S Chinese Black" panose="020b0a00000000000000" pitchFamily="34" charset="-122"/>
                        <a:ea typeface="Noto Sans S Chinese Black" panose="020b0a00000000000000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32920630"/>
                  </a:ext>
                </a:extLst>
              </a:tr>
            </a:tbl>
          </a:graphicData>
        </a:graphic>
      </p:graphicFrame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CC533FB2-2C9A-434F-B98B-200EAB20122B}"/>
              </a:ext>
            </a:extLst>
          </p:cNvPr>
          <p:cNvSpPr txBox="1"/>
          <p:nvPr/>
        </p:nvSpPr>
        <p:spPr>
          <a:xfrm>
            <a:off x="2032813" y="1443267"/>
            <a:ext cx="27809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从学习无线电专业转向研究植物学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1536BEBF-31EE-4AE9-92B6-5AB03AE504A7}"/>
              </a:ext>
            </a:extLst>
          </p:cNvPr>
          <p:cNvSpPr txBox="1"/>
          <p:nvPr/>
        </p:nvSpPr>
        <p:spPr>
          <a:xfrm>
            <a:off x="5365421" y="1659117"/>
            <a:ext cx="16730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“不安分”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175F9CA2-5BA0-4793-A407-D4A6087FF841}"/>
              </a:ext>
            </a:extLst>
          </p:cNvPr>
          <p:cNvSpPr txBox="1"/>
          <p:nvPr/>
        </p:nvSpPr>
        <p:spPr>
          <a:xfrm>
            <a:off x="7471745" y="1443267"/>
            <a:ext cx="16730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有主见、勇于追求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25566090-8970-490C-99CF-7E3990ADC152}"/>
              </a:ext>
            </a:extLst>
          </p:cNvPr>
          <p:cNvSpPr txBox="1"/>
          <p:nvPr/>
        </p:nvSpPr>
        <p:spPr>
          <a:xfrm>
            <a:off x="9434230" y="1478071"/>
            <a:ext cx="26534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赞扬钟杨有主见，勇于追求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A995B7CF-3A61-4387-B68F-10411E0A5203}"/>
              </a:ext>
            </a:extLst>
          </p:cNvPr>
          <p:cNvSpPr txBox="1"/>
          <p:nvPr/>
        </p:nvSpPr>
        <p:spPr>
          <a:xfrm>
            <a:off x="1461154" y="2362489"/>
            <a:ext cx="35727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主动到西藏采集种子的植物专家，为人类建立来自世界屋脊的种子“宝库”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8F85382C-6533-4715-A12B-DE6E8E35A7E0}"/>
              </a:ext>
            </a:extLst>
          </p:cNvPr>
          <p:cNvSpPr txBox="1"/>
          <p:nvPr/>
        </p:nvSpPr>
        <p:spPr>
          <a:xfrm>
            <a:off x="5365421" y="2731820"/>
            <a:ext cx="14077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“钟大胆”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49266141-AC7D-47CA-A030-8EA3AD260ED9}"/>
              </a:ext>
            </a:extLst>
          </p:cNvPr>
          <p:cNvSpPr txBox="1"/>
          <p:nvPr/>
        </p:nvSpPr>
        <p:spPr>
          <a:xfrm>
            <a:off x="7516108" y="2772124"/>
            <a:ext cx="14077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爱岗敬业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E76049BA-A6B3-4194-AE2B-7B4E5A235301}"/>
              </a:ext>
            </a:extLst>
          </p:cNvPr>
          <p:cNvSpPr txBox="1"/>
          <p:nvPr/>
        </p:nvSpPr>
        <p:spPr>
          <a:xfrm>
            <a:off x="1461155" y="3651043"/>
            <a:ext cx="35727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热心博物馆和科技馆的科普工作，撰写科普著作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C3E923D5-6F22-487D-8E7B-F3B8C7EF8569}"/>
              </a:ext>
            </a:extLst>
          </p:cNvPr>
          <p:cNvSpPr txBox="1"/>
          <p:nvPr/>
        </p:nvSpPr>
        <p:spPr>
          <a:xfrm>
            <a:off x="9434230" y="2598003"/>
            <a:ext cx="26534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赞扬了钟杨对科学的大胆、执着追求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33816885-CCB3-42BA-A824-0935D8D36463}"/>
              </a:ext>
            </a:extLst>
          </p:cNvPr>
          <p:cNvSpPr txBox="1"/>
          <p:nvPr/>
        </p:nvSpPr>
        <p:spPr>
          <a:xfrm>
            <a:off x="5239967" y="3767632"/>
            <a:ext cx="19181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“愿意教人”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90CA5DFD-2EC9-456F-967B-8FDA9A1EC93F}"/>
              </a:ext>
            </a:extLst>
          </p:cNvPr>
          <p:cNvSpPr txBox="1"/>
          <p:nvPr/>
        </p:nvSpPr>
        <p:spPr>
          <a:xfrm>
            <a:off x="7516108" y="3835708"/>
            <a:ext cx="19181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热心科普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91B9F874-9C5A-4EFF-B536-23C07D4E7634}"/>
              </a:ext>
            </a:extLst>
          </p:cNvPr>
          <p:cNvSpPr txBox="1"/>
          <p:nvPr/>
        </p:nvSpPr>
        <p:spPr>
          <a:xfrm>
            <a:off x="9093725" y="3651043"/>
            <a:ext cx="33043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赞扬钟杨在科普方面的贡献卓越、影响广泛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658A87AB-3BEB-4BF4-A4CD-1AF8BD415C5B}"/>
              </a:ext>
            </a:extLst>
          </p:cNvPr>
          <p:cNvSpPr txBox="1"/>
          <p:nvPr/>
        </p:nvSpPr>
        <p:spPr>
          <a:xfrm>
            <a:off x="1465635" y="4717132"/>
            <a:ext cx="35727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培养学生，鼓励、帮助西藏研究生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B65E8BDC-39AD-4DEF-9272-E9526DF4445D}"/>
              </a:ext>
            </a:extLst>
          </p:cNvPr>
          <p:cNvSpPr txBox="1"/>
          <p:nvPr/>
        </p:nvSpPr>
        <p:spPr>
          <a:xfrm>
            <a:off x="5239967" y="4803444"/>
            <a:ext cx="19181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“暖”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538F7383-EE06-4E63-BB2E-BD7899C63459}"/>
              </a:ext>
            </a:extLst>
          </p:cNvPr>
          <p:cNvSpPr txBox="1"/>
          <p:nvPr/>
        </p:nvSpPr>
        <p:spPr>
          <a:xfrm>
            <a:off x="7516108" y="4847310"/>
            <a:ext cx="14393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担当关爱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F7F3640A-112A-4717-9AB9-AD4EEB459746}"/>
              </a:ext>
            </a:extLst>
          </p:cNvPr>
          <p:cNvSpPr txBox="1"/>
          <p:nvPr/>
        </p:nvSpPr>
        <p:spPr>
          <a:xfrm>
            <a:off x="9300912" y="4704083"/>
            <a:ext cx="28910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赞扬钟杨作为教育专家的责任与担当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D9ED4D45-C8F5-4D65-91F6-FDA9048B7506}"/>
              </a:ext>
            </a:extLst>
          </p:cNvPr>
          <p:cNvSpPr txBox="1"/>
          <p:nvPr/>
        </p:nvSpPr>
        <p:spPr>
          <a:xfrm>
            <a:off x="1461155" y="5700726"/>
            <a:ext cx="35727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甘为“先锋者”探索生命的边界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49EB3AF3-DF63-4B28-9E70-6AF1B718B2C9}"/>
              </a:ext>
            </a:extLst>
          </p:cNvPr>
          <p:cNvSpPr txBox="1"/>
          <p:nvPr/>
        </p:nvSpPr>
        <p:spPr>
          <a:xfrm>
            <a:off x="5239967" y="5955086"/>
            <a:ext cx="19181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“先锋者”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15032D3D-6881-4353-A465-38D1AD9D7767}"/>
              </a:ext>
            </a:extLst>
          </p:cNvPr>
          <p:cNvSpPr txBox="1"/>
          <p:nvPr/>
        </p:nvSpPr>
        <p:spPr>
          <a:xfrm>
            <a:off x="7590148" y="5885391"/>
            <a:ext cx="14393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牺牲忘我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5F44CAD3-77B5-49C5-9D07-0B2D63A246E7}"/>
              </a:ext>
            </a:extLst>
          </p:cNvPr>
          <p:cNvSpPr txBox="1"/>
          <p:nvPr/>
        </p:nvSpPr>
        <p:spPr>
          <a:xfrm>
            <a:off x="9315390" y="5700724"/>
            <a:ext cx="28910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高度评价了钟杨的“生命高度”</a:t>
            </a:r>
          </a:p>
        </p:txBody>
      </p:sp>
    </p:spTree>
    <p:extLst>
      <p:ext uri="{BB962C8B-B14F-4D97-AF65-F5344CB8AC3E}">
        <p14:creationId xmlns:p14="http://schemas.microsoft.com/office/powerpoint/2010/main" val="193536999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11" grpId="0"/>
      <p:bldP spid="13" grpId="0"/>
      <p:bldP spid="17" grpId="0"/>
      <p:bldP spid="18" grpId="0"/>
      <p:bldP spid="20" grpId="0"/>
      <p:bldP spid="22" grpId="0"/>
      <p:bldP spid="24" grpId="0"/>
      <p:bldP spid="26" grpId="0"/>
      <p:bldP spid="28" grpId="0"/>
      <p:bldP spid="30" grpId="0"/>
      <p:bldP spid="32" grpId="0"/>
      <p:bldP spid="34" grpId="0"/>
      <p:bldP spid="36" grpId="0"/>
      <p:bldP spid="38" grpId="0"/>
      <p:bldP spid="40" grpId="0"/>
      <p:bldP spid="4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A374F442-FF48-484F-8735-119E72A05C72}"/>
              </a:ext>
            </a:extLst>
          </p:cNvPr>
          <p:cNvSpPr txBox="1"/>
          <p:nvPr/>
        </p:nvSpPr>
        <p:spPr>
          <a:xfrm>
            <a:off x="1423035" y="1799782"/>
            <a:ext cx="93459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任务二：人物比较，归纳异同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0BDEA025-119E-464B-9744-6F3D11632B15}"/>
              </a:ext>
            </a:extLst>
          </p:cNvPr>
          <p:cNvSpPr txBox="1"/>
          <p:nvPr/>
        </p:nvSpPr>
        <p:spPr>
          <a:xfrm>
            <a:off x="1521336" y="3153581"/>
            <a:ext cx="992822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C0000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比较</a:t>
            </a:r>
            <a:r>
              <a:rPr lang="zh-CN" altLang="en-US" sz="36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三篇主人公的劳动贡献都体现在哪些方面，有何</a:t>
            </a:r>
            <a:r>
              <a:rPr lang="zh-CN" altLang="en-US" sz="3600" b="1">
                <a:solidFill>
                  <a:srgbClr val="C0000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异同</a:t>
            </a:r>
            <a:r>
              <a:rPr lang="zh-CN" altLang="en-US" sz="36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85635928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933450" y="1233170"/>
            <a:ext cx="1086612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共性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933450" y="2548890"/>
            <a:ext cx="10714355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三篇人物通讯员的主人公都是为国家、为人民作出突出贡献的杰出劳动者。他们以高度的责任心和奉献精神，在不同岗位上辛勤劳动与创造，在社会注意建设和中华民族伟大复兴的历程中，作出了巨大的贡献。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9C0E729-44B3-4BAF-B231-4D46622249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单元学习任务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4709C82C-B572-4860-84FE-802A03A80A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71173" y="1620981"/>
            <a:ext cx="9755189" cy="5056909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一、讨论单元人文主题“劳动光荣”，认识劳动的价值和意义，树立新时代的劳动观念。</a:t>
            </a:r>
            <a:endParaRPr lang="en-US" altLang="zh-CN" sz="2400" b="1">
              <a:latin typeface="Noto Sans S Chinese Black" panose="020b0a00000000000000" pitchFamily="34" charset="-122"/>
              <a:ea typeface="Noto Sans S Chinese Black" panose="020b0a00000000000000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二、学习三篇通讯作品，讨论人物通讯报道的角度和写法，以及新闻的倾向性。</a:t>
            </a:r>
            <a:endParaRPr lang="en-US" altLang="zh-CN" sz="2400" b="1">
              <a:latin typeface="Noto Sans S Chinese Black" panose="020b0a00000000000000" pitchFamily="34" charset="-122"/>
              <a:ea typeface="Noto Sans S Chinese Black" panose="020b0a00000000000000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三、学习新闻评论，理解新闻评论针对社会现实和新闻事件提出的观点，理解新闻事实与评论的关系，理解评论的舆论导向性</a:t>
            </a:r>
            <a:endParaRPr lang="en-US" altLang="zh-CN" sz="2400" b="1">
              <a:latin typeface="Noto Sans S Chinese Black" panose="020b0a00000000000000" pitchFamily="34" charset="-122"/>
              <a:ea typeface="Noto Sans S Chinese Black" panose="020b0a00000000000000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四、专项写作任务“写人关注事例和细节”</a:t>
            </a:r>
            <a:endParaRPr lang="en-US" altLang="zh-CN" sz="2400" b="1">
              <a:latin typeface="Noto Sans S Chinese Black" panose="020b0a00000000000000" pitchFamily="34" charset="-122"/>
              <a:ea typeface="Noto Sans S Chinese Black" panose="020b0a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49926541"/>
      </p:ext>
    </p:ext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095375" y="349250"/>
            <a:ext cx="1086612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异性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912495" y="1482090"/>
            <a:ext cx="10735310" cy="4030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（</a:t>
            </a:r>
            <a:r>
              <a:rPr lang="en-US" altLang="zh-CN" sz="32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1</a:t>
            </a:r>
            <a:r>
              <a:rPr lang="zh-CN" altLang="en-US" sz="32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）袁隆平发现天然杂交水稻，培育杂交稻，勇于建立创新的理论体系和实践的途径，体现了对</a:t>
            </a:r>
            <a:r>
              <a:rPr lang="zh-CN" altLang="en-US" sz="3200" b="1">
                <a:solidFill>
                  <a:srgbClr val="C0000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革命性科学创新</a:t>
            </a:r>
            <a:r>
              <a:rPr lang="zh-CN" altLang="en-US" sz="32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的引领；</a:t>
            </a:r>
          </a:p>
          <a:p>
            <a:r>
              <a:rPr lang="zh-CN" altLang="en-US" sz="32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（</a:t>
            </a:r>
            <a:r>
              <a:rPr lang="en-US" altLang="zh-CN" sz="32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2</a:t>
            </a:r>
            <a:r>
              <a:rPr lang="zh-CN" altLang="en-US" sz="32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）张秉贵全心全意</a:t>
            </a:r>
            <a:r>
              <a:rPr lang="en-US" altLang="zh-CN" sz="32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“</a:t>
            </a:r>
            <a:r>
              <a:rPr lang="zh-CN" altLang="en-US" sz="32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为人民服务</a:t>
            </a:r>
            <a:r>
              <a:rPr lang="en-US" altLang="zh-CN" sz="32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”</a:t>
            </a:r>
            <a:r>
              <a:rPr lang="zh-CN" altLang="en-US" sz="32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，在平凡的岗位中用</a:t>
            </a:r>
            <a:r>
              <a:rPr lang="en-US" altLang="zh-CN" sz="32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“</a:t>
            </a:r>
            <a:r>
              <a:rPr lang="zh-CN" altLang="en-US" sz="32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一团火</a:t>
            </a:r>
            <a:r>
              <a:rPr lang="en-US" altLang="zh-CN" sz="32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”</a:t>
            </a:r>
            <a:r>
              <a:rPr lang="zh-CN" altLang="en-US" sz="32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温暖无数顾客，诠释出</a:t>
            </a:r>
            <a:r>
              <a:rPr lang="zh-CN" altLang="en-US" sz="3200" b="1">
                <a:solidFill>
                  <a:srgbClr val="C0000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劳动模范</a:t>
            </a:r>
            <a:r>
              <a:rPr lang="zh-CN" altLang="en-US" sz="32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的现实意义；</a:t>
            </a:r>
          </a:p>
          <a:p>
            <a:r>
              <a:rPr lang="zh-CN" altLang="en-US" sz="32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（</a:t>
            </a:r>
            <a:r>
              <a:rPr lang="en-US" altLang="zh-CN" sz="32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3</a:t>
            </a:r>
            <a:r>
              <a:rPr lang="zh-CN" altLang="en-US" sz="32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）钟扬</a:t>
            </a:r>
            <a:r>
              <a:rPr lang="zh-CN" altLang="en-US" sz="3200" b="1">
                <a:solidFill>
                  <a:srgbClr val="C0000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身兼多重身份</a:t>
            </a:r>
            <a:r>
              <a:rPr lang="zh-CN" altLang="en-US" sz="32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，在他工作的每一个方面都竭尽所能，致力于</a:t>
            </a:r>
            <a:r>
              <a:rPr lang="en-US" altLang="zh-CN" sz="32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“</a:t>
            </a:r>
            <a:r>
              <a:rPr lang="zh-CN" altLang="en-US" sz="32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在生命的高度和广度</a:t>
            </a:r>
            <a:r>
              <a:rPr lang="en-US" altLang="zh-CN" sz="32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”</a:t>
            </a:r>
            <a:r>
              <a:rPr lang="zh-CN" altLang="en-US" sz="32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上</a:t>
            </a:r>
            <a:r>
              <a:rPr lang="en-US" altLang="zh-CN" sz="32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“</a:t>
            </a:r>
            <a:r>
              <a:rPr lang="zh-CN" altLang="en-US" sz="3200" b="1">
                <a:solidFill>
                  <a:srgbClr val="C0000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探索自己的边界</a:t>
            </a:r>
            <a:r>
              <a:rPr lang="en-US" altLang="zh-CN" sz="32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”</a:t>
            </a:r>
            <a:r>
              <a:rPr lang="zh-CN" altLang="en-US" sz="32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，思考和践行</a:t>
            </a:r>
            <a:r>
              <a:rPr lang="zh-CN" altLang="en-US" sz="3200" b="1">
                <a:solidFill>
                  <a:srgbClr val="C0000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生命的意义</a:t>
            </a:r>
            <a:r>
              <a:rPr lang="zh-CN" altLang="en-US" sz="32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A374F442-FF48-484F-8735-119E72A05C72}"/>
              </a:ext>
            </a:extLst>
          </p:cNvPr>
          <p:cNvSpPr txBox="1"/>
          <p:nvPr/>
        </p:nvSpPr>
        <p:spPr>
          <a:xfrm>
            <a:off x="1290877" y="558012"/>
            <a:ext cx="102560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任务三：模仿写作，创作颁奖词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EE6FAE6F-15FC-42C0-9CCF-85BBF22FB732}"/>
              </a:ext>
            </a:extLst>
          </p:cNvPr>
          <p:cNvSpPr txBox="1"/>
          <p:nvPr/>
        </p:nvSpPr>
        <p:spPr>
          <a:xfrm>
            <a:off x="1378427" y="1763396"/>
            <a:ext cx="992822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3</a:t>
            </a:r>
            <a:r>
              <a:rPr lang="zh-CN" altLang="en-US" sz="36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.</a:t>
            </a:r>
            <a:r>
              <a:rPr lang="zh-CN" altLang="en-US" sz="3600" b="1">
                <a:solidFill>
                  <a:srgbClr val="FF000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模仿</a:t>
            </a:r>
            <a:r>
              <a:rPr lang="zh-CN" altLang="en-US" sz="36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“感动中国”栏目组为袁隆平和钟扬写得颁奖词，为张秉贵写一段颁奖词。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7969E402-9E9C-45B6-86A3-11982C5F818D}"/>
              </a:ext>
            </a:extLst>
          </p:cNvPr>
          <p:cNvSpPr txBox="1"/>
          <p:nvPr/>
        </p:nvSpPr>
        <p:spPr>
          <a:xfrm>
            <a:off x="1378428" y="3429000"/>
            <a:ext cx="992822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要求：内容上凸显人物的主要事迹</a:t>
            </a:r>
          </a:p>
          <a:p>
            <a:r>
              <a:rPr lang="zh-CN" altLang="en-US" sz="28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         表达以议论为主</a:t>
            </a:r>
          </a:p>
          <a:p>
            <a:r>
              <a:rPr lang="zh-CN" altLang="en-US" sz="28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         语言凝练、优美</a:t>
            </a:r>
          </a:p>
          <a:p>
            <a:r>
              <a:rPr lang="zh-CN" altLang="en-US" sz="28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         句式注意整散结合</a:t>
            </a:r>
          </a:p>
          <a:p>
            <a:r>
              <a:rPr lang="zh-CN" altLang="en-US" sz="28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         情感真挚</a:t>
            </a:r>
          </a:p>
        </p:txBody>
      </p:sp>
    </p:spTree>
    <p:extLst>
      <p:ext uri="{BB962C8B-B14F-4D97-AF65-F5344CB8AC3E}">
        <p14:creationId xmlns:p14="http://schemas.microsoft.com/office/powerpoint/2010/main" val="316247147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803275" y="435610"/>
            <a:ext cx="103593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>
                <a:latin typeface="Noto Sans S Chinese Black" panose="020b0a00000000000000" pitchFamily="34" charset="-122"/>
                <a:ea typeface="Noto Sans S Chinese Black" panose="020b0a00000000000000" pitchFamily="34" charset="-122"/>
                <a:cs typeface="黑体" panose="02010609060101010101" pitchFamily="49" charset="-122"/>
              </a:rPr>
              <a:t>2004</a:t>
            </a:r>
            <a:r>
              <a:rPr lang="zh-CN" altLang="en-US" sz="3600">
                <a:latin typeface="Noto Sans S Chinese Black" panose="020b0a00000000000000" pitchFamily="34" charset="-122"/>
                <a:ea typeface="Noto Sans S Chinese Black" panose="020b0a00000000000000" pitchFamily="34" charset="-122"/>
                <a:cs typeface="黑体" panose="02010609060101010101" pitchFamily="49" charset="-122"/>
              </a:rPr>
              <a:t>中央电视台</a:t>
            </a:r>
            <a:r>
              <a:rPr lang="en-US" altLang="zh-CN" sz="3600">
                <a:latin typeface="Noto Sans S Chinese Black" panose="020b0a00000000000000" pitchFamily="34" charset="-122"/>
                <a:ea typeface="Noto Sans S Chinese Black" panose="020b0a00000000000000" pitchFamily="34" charset="-122"/>
                <a:cs typeface="黑体" panose="02010609060101010101" pitchFamily="49" charset="-122"/>
              </a:rPr>
              <a:t>“</a:t>
            </a:r>
            <a:r>
              <a:rPr lang="zh-CN" altLang="en-US" sz="3600">
                <a:latin typeface="Noto Sans S Chinese Black" panose="020b0a00000000000000" pitchFamily="34" charset="-122"/>
                <a:ea typeface="Noto Sans S Chinese Black" panose="020b0a00000000000000" pitchFamily="34" charset="-122"/>
                <a:cs typeface="黑体" panose="02010609060101010101" pitchFamily="49" charset="-122"/>
              </a:rPr>
              <a:t>感动中国</a:t>
            </a:r>
            <a:r>
              <a:rPr lang="en-US" altLang="zh-CN" sz="3600">
                <a:latin typeface="Noto Sans S Chinese Black" panose="020b0a00000000000000" pitchFamily="34" charset="-122"/>
                <a:ea typeface="Noto Sans S Chinese Black" panose="020b0a00000000000000" pitchFamily="34" charset="-122"/>
                <a:cs typeface="黑体" panose="02010609060101010101" pitchFamily="49" charset="-122"/>
              </a:rPr>
              <a:t>”</a:t>
            </a:r>
            <a:r>
              <a:rPr lang="zh-CN" altLang="en-US" sz="3600">
                <a:latin typeface="Noto Sans S Chinese Black" panose="020b0a00000000000000" pitchFamily="34" charset="-122"/>
                <a:ea typeface="Noto Sans S Chinese Black" panose="020b0a00000000000000" pitchFamily="34" charset="-122"/>
                <a:cs typeface="黑体" panose="02010609060101010101" pitchFamily="49" charset="-122"/>
              </a:rPr>
              <a:t>颁奖词</a:t>
            </a:r>
            <a:r>
              <a:rPr lang="en-US" altLang="zh-CN" sz="3600">
                <a:latin typeface="Noto Sans S Chinese Black" panose="020b0a00000000000000" pitchFamily="34" charset="-122"/>
                <a:ea typeface="Noto Sans S Chinese Black" panose="020b0a00000000000000" pitchFamily="34" charset="-122"/>
                <a:cs typeface="黑体" panose="02010609060101010101" pitchFamily="49" charset="-122"/>
              </a:rPr>
              <a:t>——</a:t>
            </a:r>
            <a:r>
              <a:rPr lang="zh-CN" altLang="en-US" sz="3600">
                <a:latin typeface="Noto Sans S Chinese Black" panose="020b0a00000000000000" pitchFamily="34" charset="-122"/>
                <a:ea typeface="Noto Sans S Chinese Black" panose="020b0a00000000000000" pitchFamily="34" charset="-122"/>
                <a:cs typeface="黑体" panose="02010609060101010101" pitchFamily="49" charset="-122"/>
              </a:rPr>
              <a:t>袁隆平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02640" y="1438910"/>
            <a:ext cx="7773670" cy="43554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en-US" altLang="zh-CN" sz="3600" b="1">
                <a:latin typeface="Noto Sans S Chinese Black" panose="020b0a00000000000000" pitchFamily="34" charset="-122"/>
                <a:ea typeface="Noto Sans S Chinese Black" panose="020b0a00000000000000" pitchFamily="34" charset="-122"/>
                <a:cs typeface="汉仪青云简" panose="00020600040101010101" charset="-122"/>
                <a:sym typeface="+mn-ea"/>
              </a:rPr>
              <a:t>“</a:t>
            </a:r>
            <a:r>
              <a:rPr lang="zh-CN" altLang="en-US" sz="3600" b="1">
                <a:latin typeface="Noto Sans S Chinese Black" panose="020b0a00000000000000" pitchFamily="34" charset="-122"/>
                <a:ea typeface="Noto Sans S Chinese Black" panose="020b0a00000000000000" pitchFamily="34" charset="-122"/>
                <a:cs typeface="汉仪青云简" panose="00020600040101010101" charset="-122"/>
                <a:sym typeface="+mn-ea"/>
              </a:rPr>
              <a:t>他是一位真正的耕耘者。当他还是一个乡村教师的时候</a:t>
            </a:r>
            <a:r>
              <a:rPr lang="en-US" altLang="zh-CN" sz="3600" b="1">
                <a:latin typeface="Noto Sans S Chinese Black" panose="020b0a00000000000000" pitchFamily="34" charset="-122"/>
                <a:ea typeface="Noto Sans S Chinese Black" panose="020b0a00000000000000" pitchFamily="34" charset="-122"/>
                <a:cs typeface="汉仪青云简" panose="00020600040101010101" charset="-122"/>
                <a:sym typeface="+mn-ea"/>
              </a:rPr>
              <a:t>,</a:t>
            </a:r>
            <a:r>
              <a:rPr lang="zh-CN" altLang="en-US" sz="3600" b="1">
                <a:latin typeface="Noto Sans S Chinese Black" panose="020b0a00000000000000" pitchFamily="34" charset="-122"/>
                <a:ea typeface="Noto Sans S Chinese Black" panose="020b0a00000000000000" pitchFamily="34" charset="-122"/>
                <a:cs typeface="汉仪青云简" panose="00020600040101010101" charset="-122"/>
                <a:sym typeface="+mn-ea"/>
              </a:rPr>
              <a:t>已经具有颠覆世界权威的胆识</a:t>
            </a:r>
            <a:r>
              <a:rPr lang="en-US" altLang="zh-CN" sz="3600" b="1">
                <a:latin typeface="Noto Sans S Chinese Black" panose="020b0a00000000000000" pitchFamily="34" charset="-122"/>
                <a:ea typeface="Noto Sans S Chinese Black" panose="020b0a00000000000000" pitchFamily="34" charset="-122"/>
                <a:cs typeface="汉仪青云简" panose="00020600040101010101" charset="-122"/>
                <a:sym typeface="+mn-ea"/>
              </a:rPr>
              <a:t>;</a:t>
            </a:r>
            <a:r>
              <a:rPr lang="zh-CN" altLang="en-US" sz="3600" b="1">
                <a:latin typeface="Noto Sans S Chinese Black" panose="020b0a00000000000000" pitchFamily="34" charset="-122"/>
                <a:ea typeface="Noto Sans S Chinese Black" panose="020b0a00000000000000" pitchFamily="34" charset="-122"/>
                <a:cs typeface="汉仪青云简" panose="00020600040101010101" charset="-122"/>
                <a:sym typeface="+mn-ea"/>
              </a:rPr>
              <a:t>当他名满天下的时候</a:t>
            </a:r>
            <a:r>
              <a:rPr lang="en-US" altLang="zh-CN" sz="3600" b="1">
                <a:latin typeface="Noto Sans S Chinese Black" panose="020b0a00000000000000" pitchFamily="34" charset="-122"/>
                <a:ea typeface="Noto Sans S Chinese Black" panose="020b0a00000000000000" pitchFamily="34" charset="-122"/>
                <a:cs typeface="汉仪青云简" panose="00020600040101010101" charset="-122"/>
                <a:sym typeface="+mn-ea"/>
              </a:rPr>
              <a:t>,</a:t>
            </a:r>
            <a:r>
              <a:rPr lang="zh-CN" altLang="en-US" sz="3600" b="1">
                <a:latin typeface="Noto Sans S Chinese Black" panose="020b0a00000000000000" pitchFamily="34" charset="-122"/>
                <a:ea typeface="Noto Sans S Chinese Black" panose="020b0a00000000000000" pitchFamily="34" charset="-122"/>
                <a:cs typeface="汉仪青云简" panose="00020600040101010101" charset="-122"/>
                <a:sym typeface="+mn-ea"/>
              </a:rPr>
              <a:t>却仍然只是专注于田畴。淡泊名利</a:t>
            </a:r>
            <a:r>
              <a:rPr lang="en-US" altLang="zh-CN" sz="3600" b="1">
                <a:latin typeface="Noto Sans S Chinese Black" panose="020b0a00000000000000" pitchFamily="34" charset="-122"/>
                <a:ea typeface="Noto Sans S Chinese Black" panose="020b0a00000000000000" pitchFamily="34" charset="-122"/>
                <a:cs typeface="汉仪青云简" panose="00020600040101010101" charset="-122"/>
                <a:sym typeface="+mn-ea"/>
              </a:rPr>
              <a:t>,</a:t>
            </a:r>
            <a:r>
              <a:rPr lang="zh-CN" altLang="en-US" sz="3600" b="1">
                <a:latin typeface="Noto Sans S Chinese Black" panose="020b0a00000000000000" pitchFamily="34" charset="-122"/>
                <a:ea typeface="Noto Sans S Chinese Black" panose="020b0a00000000000000" pitchFamily="34" charset="-122"/>
                <a:cs typeface="汉仪青云简" panose="00020600040101010101" charset="-122"/>
                <a:sym typeface="+mn-ea"/>
              </a:rPr>
              <a:t>一介农夫</a:t>
            </a:r>
            <a:r>
              <a:rPr lang="en-US" altLang="zh-CN" sz="3600" b="1">
                <a:latin typeface="Noto Sans S Chinese Black" panose="020b0a00000000000000" pitchFamily="34" charset="-122"/>
                <a:ea typeface="Noto Sans S Chinese Black" panose="020b0a00000000000000" pitchFamily="34" charset="-122"/>
                <a:cs typeface="汉仪青云简" panose="00020600040101010101" charset="-122"/>
                <a:sym typeface="+mn-ea"/>
              </a:rPr>
              <a:t>,</a:t>
            </a:r>
            <a:r>
              <a:rPr lang="zh-CN" altLang="en-US" sz="3600" b="1">
                <a:latin typeface="Noto Sans S Chinese Black" panose="020b0a00000000000000" pitchFamily="34" charset="-122"/>
                <a:ea typeface="Noto Sans S Chinese Black" panose="020b0a00000000000000" pitchFamily="34" charset="-122"/>
                <a:cs typeface="汉仪青云简" panose="00020600040101010101" charset="-122"/>
                <a:sym typeface="+mn-ea"/>
              </a:rPr>
              <a:t>播撒智慧</a:t>
            </a:r>
            <a:r>
              <a:rPr lang="en-US" altLang="zh-CN" sz="3600" b="1">
                <a:latin typeface="Noto Sans S Chinese Black" panose="020b0a00000000000000" pitchFamily="34" charset="-122"/>
                <a:ea typeface="Noto Sans S Chinese Black" panose="020b0a00000000000000" pitchFamily="34" charset="-122"/>
                <a:cs typeface="汉仪青云简" panose="00020600040101010101" charset="-122"/>
                <a:sym typeface="+mn-ea"/>
              </a:rPr>
              <a:t>,</a:t>
            </a:r>
            <a:r>
              <a:rPr lang="zh-CN" altLang="en-US" sz="3600" b="1">
                <a:latin typeface="Noto Sans S Chinese Black" panose="020b0a00000000000000" pitchFamily="34" charset="-122"/>
                <a:ea typeface="Noto Sans S Chinese Black" panose="020b0a00000000000000" pitchFamily="34" charset="-122"/>
                <a:cs typeface="汉仪青云简" panose="00020600040101010101" charset="-122"/>
                <a:sym typeface="+mn-ea"/>
              </a:rPr>
              <a:t>收获富足。他毕生的梦想</a:t>
            </a:r>
            <a:r>
              <a:rPr lang="en-US" altLang="zh-CN" sz="3600" b="1">
                <a:latin typeface="Noto Sans S Chinese Black" panose="020b0a00000000000000" pitchFamily="34" charset="-122"/>
                <a:ea typeface="Noto Sans S Chinese Black" panose="020b0a00000000000000" pitchFamily="34" charset="-122"/>
                <a:cs typeface="汉仪青云简" panose="00020600040101010101" charset="-122"/>
                <a:sym typeface="+mn-ea"/>
              </a:rPr>
              <a:t>,</a:t>
            </a:r>
            <a:r>
              <a:rPr lang="zh-CN" altLang="en-US" sz="3600" b="1">
                <a:latin typeface="Noto Sans S Chinese Black" panose="020b0a00000000000000" pitchFamily="34" charset="-122"/>
                <a:ea typeface="Noto Sans S Chinese Black" panose="020b0a00000000000000" pitchFamily="34" charset="-122"/>
                <a:cs typeface="汉仪青云简" panose="00020600040101010101" charset="-122"/>
                <a:sym typeface="+mn-ea"/>
              </a:rPr>
              <a:t>就是让所有人远离饥饿。喜看稻菽千重浪</a:t>
            </a:r>
            <a:r>
              <a:rPr lang="en-US" altLang="zh-CN" sz="3600" b="1">
                <a:latin typeface="Noto Sans S Chinese Black" panose="020b0a00000000000000" pitchFamily="34" charset="-122"/>
                <a:ea typeface="Noto Sans S Chinese Black" panose="020b0a00000000000000" pitchFamily="34" charset="-122"/>
                <a:cs typeface="汉仪青云简" panose="00020600040101010101" charset="-122"/>
                <a:sym typeface="+mn-ea"/>
              </a:rPr>
              <a:t>,</a:t>
            </a:r>
            <a:r>
              <a:rPr lang="zh-CN" altLang="en-US" sz="3600" b="1">
                <a:latin typeface="Noto Sans S Chinese Black" panose="020b0a00000000000000" pitchFamily="34" charset="-122"/>
                <a:ea typeface="Noto Sans S Chinese Black" panose="020b0a00000000000000" pitchFamily="34" charset="-122"/>
                <a:cs typeface="汉仪青云简" panose="00020600040101010101" charset="-122"/>
                <a:sym typeface="+mn-ea"/>
              </a:rPr>
              <a:t>最是风流袁隆平。”</a:t>
            </a:r>
            <a:endParaRPr lang="zh-CN" altLang="en-US" sz="3600">
              <a:latin typeface="Noto Sans S Chinese Black" panose="020b0a00000000000000" pitchFamily="34" charset="-122"/>
              <a:ea typeface="Noto Sans S Chinese Black" panose="020b0a00000000000000" pitchFamily="34" charset="-122"/>
              <a:cs typeface="汉仪青云简" panose="00020600040101010101" charset="-122"/>
            </a:endParaRPr>
          </a:p>
        </p:txBody>
      </p:sp>
      <p:pic>
        <p:nvPicPr>
          <p:cNvPr id="8196" name="图片 1639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21090" y="1258888"/>
            <a:ext cx="3168650" cy="45354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803275" y="435610"/>
            <a:ext cx="103593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>
                <a:latin typeface="Noto Sans S Chinese Black" panose="020b0a00000000000000" pitchFamily="34" charset="-122"/>
                <a:ea typeface="Noto Sans S Chinese Black" panose="020b0a00000000000000" pitchFamily="34" charset="-122"/>
                <a:cs typeface="黑体" panose="02010609060101010101" pitchFamily="49" charset="-122"/>
              </a:rPr>
              <a:t>2018</a:t>
            </a:r>
            <a:r>
              <a:rPr lang="zh-CN" altLang="en-US" sz="3600">
                <a:latin typeface="Noto Sans S Chinese Black" panose="020b0a00000000000000" pitchFamily="34" charset="-122"/>
                <a:ea typeface="Noto Sans S Chinese Black" panose="020b0a00000000000000" pitchFamily="34" charset="-122"/>
                <a:cs typeface="黑体" panose="02010609060101010101" pitchFamily="49" charset="-122"/>
              </a:rPr>
              <a:t>中央电视台</a:t>
            </a:r>
            <a:r>
              <a:rPr lang="en-US" altLang="zh-CN" sz="3600">
                <a:latin typeface="Noto Sans S Chinese Black" panose="020b0a00000000000000" pitchFamily="34" charset="-122"/>
                <a:ea typeface="Noto Sans S Chinese Black" panose="020b0a00000000000000" pitchFamily="34" charset="-122"/>
                <a:cs typeface="黑体" panose="02010609060101010101" pitchFamily="49" charset="-122"/>
              </a:rPr>
              <a:t>“</a:t>
            </a:r>
            <a:r>
              <a:rPr lang="zh-CN" altLang="en-US" sz="3600">
                <a:latin typeface="Noto Sans S Chinese Black" panose="020b0a00000000000000" pitchFamily="34" charset="-122"/>
                <a:ea typeface="Noto Sans S Chinese Black" panose="020b0a00000000000000" pitchFamily="34" charset="-122"/>
                <a:cs typeface="黑体" panose="02010609060101010101" pitchFamily="49" charset="-122"/>
              </a:rPr>
              <a:t>感动中国</a:t>
            </a:r>
            <a:r>
              <a:rPr lang="en-US" altLang="zh-CN" sz="3600">
                <a:latin typeface="Noto Sans S Chinese Black" panose="020b0a00000000000000" pitchFamily="34" charset="-122"/>
                <a:ea typeface="Noto Sans S Chinese Black" panose="020b0a00000000000000" pitchFamily="34" charset="-122"/>
                <a:cs typeface="黑体" panose="02010609060101010101" pitchFamily="49" charset="-122"/>
              </a:rPr>
              <a:t>”</a:t>
            </a:r>
            <a:r>
              <a:rPr lang="zh-CN" altLang="en-US" sz="3600">
                <a:latin typeface="Noto Sans S Chinese Black" panose="020b0a00000000000000" pitchFamily="34" charset="-122"/>
                <a:ea typeface="Noto Sans S Chinese Black" panose="020b0a00000000000000" pitchFamily="34" charset="-122"/>
                <a:cs typeface="黑体" panose="02010609060101010101" pitchFamily="49" charset="-122"/>
              </a:rPr>
              <a:t>颁奖词</a:t>
            </a:r>
            <a:r>
              <a:rPr lang="en-US" altLang="zh-CN" sz="3600">
                <a:latin typeface="Noto Sans S Chinese Black" panose="020b0a00000000000000" pitchFamily="34" charset="-122"/>
                <a:ea typeface="Noto Sans S Chinese Black" panose="020b0a00000000000000" pitchFamily="34" charset="-122"/>
                <a:cs typeface="黑体" panose="02010609060101010101" pitchFamily="49" charset="-122"/>
              </a:rPr>
              <a:t>——</a:t>
            </a:r>
            <a:r>
              <a:rPr lang="zh-CN" altLang="en-US" sz="3600">
                <a:latin typeface="Noto Sans S Chinese Black" panose="020b0a00000000000000" pitchFamily="34" charset="-122"/>
                <a:ea typeface="Noto Sans S Chinese Black" panose="020b0a00000000000000" pitchFamily="34" charset="-122"/>
                <a:cs typeface="黑体" panose="02010609060101010101" pitchFamily="49" charset="-122"/>
              </a:rPr>
              <a:t>钟扬</a:t>
            </a:r>
          </a:p>
        </p:txBody>
      </p:sp>
      <p:graphicFrame>
        <p:nvGraphicFramePr>
          <p:cNvPr id="10244" name="对象 1"/>
          <p:cNvGraphicFramePr>
            <a:graphicFrameLocks noChangeAspect="1"/>
          </p:cNvGraphicFramePr>
          <p:nvPr/>
        </p:nvGraphicFramePr>
        <p:xfrm>
          <a:off x="5597525" y="1617980"/>
          <a:ext cx="6264275" cy="4384675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8" r:id="rId2" imgW="6257925" imgH="4381500" progId="Paint.Picture">
                  <p:embed/>
                </p:oleObj>
              </mc:Choice>
              <mc:Fallback>
                <p:oleObj r:id="rId2" imgW="6257925" imgH="4381500" progId="Paint.Picture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597525" y="1617980"/>
                        <a:ext cx="6264275" cy="43846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447675" y="1449070"/>
            <a:ext cx="5150485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Noto Sans S Chinese Black" panose="020b0a00000000000000" pitchFamily="34" charset="-122"/>
                <a:ea typeface="Noto Sans S Chinese Black" panose="020b0a00000000000000" pitchFamily="34" charset="-122"/>
                <a:sym typeface="+mn-ea"/>
              </a:rPr>
              <a:t>颁奖词：立心天地厚</a:t>
            </a:r>
            <a:endParaRPr lang="zh-CN" altLang="en-US" sz="3200" b="1">
              <a:latin typeface="Noto Sans S Chinese Black" panose="020b0a00000000000000" pitchFamily="34" charset="-122"/>
              <a:ea typeface="Noto Sans S Chinese Black" panose="020b0a00000000000000" pitchFamily="34" charset="-122"/>
            </a:endParaRPr>
          </a:p>
          <a:p>
            <a:r>
              <a:rPr lang="zh-CN" altLang="en-US" sz="3200" b="1">
                <a:latin typeface="Noto Sans S Chinese Black" panose="020b0a00000000000000" pitchFamily="34" charset="-122"/>
                <a:ea typeface="Noto Sans S Chinese Black" panose="020b0a00000000000000" pitchFamily="34" charset="-122"/>
                <a:sym typeface="+mn-ea"/>
              </a:rPr>
              <a:t>超越海拔六千米，抵达植物生长的最高极限，跋涉十六年，把论文写满高原。倒下的时候双肩包里藏着你的初心、誓言和未了的心愿。你热爱的藏波罗花，不屑于雕梁画栋，只绽放在高山砾石之间。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14F01CF6-B20C-47DD-B38A-5B91BAB09C22}"/>
              </a:ext>
            </a:extLst>
          </p:cNvPr>
          <p:cNvSpPr txBox="1"/>
          <p:nvPr/>
        </p:nvSpPr>
        <p:spPr>
          <a:xfrm>
            <a:off x="1244614" y="1487279"/>
            <a:ext cx="102560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任务四：人物通讯，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C387575F-FB39-4483-B144-47E8C78F6534}"/>
              </a:ext>
            </a:extLst>
          </p:cNvPr>
          <p:cNvSpPr txBox="1"/>
          <p:nvPr/>
        </p:nvSpPr>
        <p:spPr>
          <a:xfrm>
            <a:off x="1131887" y="3247063"/>
            <a:ext cx="99282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4</a:t>
            </a:r>
            <a:r>
              <a:rPr lang="zh-CN" altLang="en-US" sz="36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.</a:t>
            </a:r>
            <a:r>
              <a:rPr lang="zh-CN" altLang="en-US" sz="3600" b="1">
                <a:solidFill>
                  <a:srgbClr val="FF000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总结  比较三篇人物通讯，总结人物通讯的一般写法</a:t>
            </a:r>
            <a:endParaRPr lang="zh-CN" altLang="en-US" sz="3600" b="1">
              <a:latin typeface="Noto Sans S Chinese Black" panose="020b0a00000000000000" pitchFamily="34" charset="-122"/>
              <a:ea typeface="Noto Sans S Chinese Black" panose="020b0a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203204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CC1E33A-C84E-4666-A4F6-8987837A6D07}"/>
              </a:ext>
            </a:extLst>
          </p:cNvPr>
          <p:cNvSpPr txBox="1"/>
          <p:nvPr/>
        </p:nvSpPr>
        <p:spPr>
          <a:xfrm>
            <a:off x="1052860" y="138880"/>
            <a:ext cx="11079667" cy="6832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C0000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内容选材：</a:t>
            </a:r>
            <a:r>
              <a:rPr lang="zh-CN" altLang="en-US" sz="28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选取的是</a:t>
            </a:r>
            <a:r>
              <a:rPr lang="zh-CN" altLang="en-US" sz="2800" b="1">
                <a:solidFill>
                  <a:srgbClr val="7030A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具体、典型</a:t>
            </a:r>
            <a:r>
              <a:rPr lang="zh-CN" altLang="en-US" sz="28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的事例</a:t>
            </a:r>
            <a:endParaRPr lang="en-US" altLang="zh-CN" sz="2800" b="1">
              <a:latin typeface="Noto Sans S Chinese Black" panose="020b0a00000000000000" pitchFamily="34" charset="-122"/>
              <a:ea typeface="Noto Sans S Chinese Black" panose="020b0a00000000000000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C0000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表达方式：</a:t>
            </a:r>
            <a:r>
              <a:rPr lang="zh-CN" altLang="en-US" sz="28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以</a:t>
            </a:r>
            <a:r>
              <a:rPr lang="zh-CN" altLang="en-US" sz="2800" b="1">
                <a:solidFill>
                  <a:srgbClr val="7030A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记叙</a:t>
            </a:r>
            <a:r>
              <a:rPr lang="zh-CN" altLang="en-US" sz="28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为主，辅以</a:t>
            </a:r>
            <a:r>
              <a:rPr lang="zh-CN" altLang="en-US" sz="2800" b="1">
                <a:solidFill>
                  <a:srgbClr val="7030A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描写、议论、说明</a:t>
            </a:r>
            <a:r>
              <a:rPr lang="zh-CN" altLang="en-US" sz="28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，形式活泼</a:t>
            </a:r>
            <a:endParaRPr lang="zh-CN" altLang="en-US" sz="2800">
              <a:latin typeface="Noto Sans S Chinese Black" panose="020b0a00000000000000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C0000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人物形象</a:t>
            </a:r>
            <a:r>
              <a:rPr lang="zh-CN" altLang="en-US" sz="2800" b="1">
                <a:solidFill>
                  <a:srgbClr val="C0000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  <a:sym typeface="Wingdings" panose="05000000000000000000" pitchFamily="2" charset="2"/>
              </a:rPr>
              <a:t>：</a:t>
            </a:r>
            <a:r>
              <a:rPr lang="zh-CN" altLang="en-US" sz="2800" b="1">
                <a:latin typeface="Noto Sans S Chinese Black" panose="020b0a00000000000000" pitchFamily="34" charset="-122"/>
                <a:ea typeface="Noto Sans S Chinese Black" panose="020b0a00000000000000" pitchFamily="34" charset="-122"/>
                <a:sym typeface="Wingdings" panose="05000000000000000000" pitchFamily="2" charset="2"/>
              </a:rPr>
              <a:t>（</a:t>
            </a:r>
            <a:r>
              <a:rPr lang="en-US" altLang="zh-CN" sz="2800" b="1">
                <a:latin typeface="Noto Sans S Chinese Black" panose="020b0a00000000000000" pitchFamily="34" charset="-122"/>
                <a:ea typeface="Noto Sans S Chinese Black" panose="020b0a00000000000000" pitchFamily="34" charset="-122"/>
                <a:sym typeface="Wingdings" panose="05000000000000000000" pitchFamily="2" charset="2"/>
              </a:rPr>
              <a:t>1</a:t>
            </a:r>
            <a:r>
              <a:rPr lang="zh-CN" altLang="en-US" sz="2800" b="1">
                <a:latin typeface="Noto Sans S Chinese Black" panose="020b0a00000000000000" pitchFamily="34" charset="-122"/>
                <a:ea typeface="Noto Sans S Chinese Black" panose="020b0a00000000000000" pitchFamily="34" charset="-122"/>
                <a:sym typeface="Wingdings" panose="05000000000000000000" pitchFamily="2" charset="2"/>
              </a:rPr>
              <a:t>）运用</a:t>
            </a:r>
            <a:r>
              <a:rPr lang="zh-CN" altLang="en-US" sz="2800" b="1">
                <a:solidFill>
                  <a:srgbClr val="7030A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  <a:sym typeface="Wingdings" panose="05000000000000000000" pitchFamily="2" charset="2"/>
              </a:rPr>
              <a:t>典型的事件</a:t>
            </a:r>
            <a:r>
              <a:rPr lang="zh-CN" altLang="en-US" sz="2800" b="1">
                <a:latin typeface="Noto Sans S Chinese Black" panose="020b0a00000000000000" pitchFamily="34" charset="-122"/>
                <a:ea typeface="Noto Sans S Chinese Black" panose="020b0a00000000000000" pitchFamily="34" charset="-122"/>
                <a:sym typeface="Wingdings" panose="05000000000000000000" pitchFamily="2" charset="2"/>
              </a:rPr>
              <a:t>表现人物</a:t>
            </a:r>
            <a:endParaRPr lang="en-US" altLang="zh-CN" sz="2800" b="1">
              <a:latin typeface="Noto Sans S Chinese Black" panose="020b0a00000000000000" pitchFamily="34" charset="-122"/>
              <a:ea typeface="Noto Sans S Chinese Black" panose="020b0a00000000000000" pitchFamily="34" charset="-122"/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Noto Sans S Chinese Black" panose="020b0a00000000000000" pitchFamily="34" charset="-122"/>
                <a:ea typeface="Noto Sans S Chinese Black" panose="020b0a00000000000000" pitchFamily="34" charset="-122"/>
                <a:sym typeface="Wingdings" panose="05000000000000000000" pitchFamily="2" charset="2"/>
              </a:rPr>
              <a:t>                 （</a:t>
            </a:r>
            <a:r>
              <a:rPr lang="en-US" altLang="zh-CN" sz="2800" b="1">
                <a:latin typeface="Noto Sans S Chinese Black" panose="020b0a00000000000000" pitchFamily="34" charset="-122"/>
                <a:ea typeface="Noto Sans S Chinese Black" panose="020b0a00000000000000" pitchFamily="34" charset="-122"/>
                <a:sym typeface="Wingdings" panose="05000000000000000000" pitchFamily="2" charset="2"/>
              </a:rPr>
              <a:t>2</a:t>
            </a:r>
            <a:r>
              <a:rPr lang="zh-CN" altLang="en-US" sz="2800" b="1">
                <a:latin typeface="Noto Sans S Chinese Black" panose="020b0a00000000000000" pitchFamily="34" charset="-122"/>
                <a:ea typeface="Noto Sans S Chinese Black" panose="020b0a00000000000000" pitchFamily="34" charset="-122"/>
                <a:sym typeface="Wingdings" panose="05000000000000000000" pitchFamily="2" charset="2"/>
              </a:rPr>
              <a:t>）多方通过</a:t>
            </a:r>
            <a:r>
              <a:rPr lang="zh-CN" altLang="en-US" sz="2800" b="1">
                <a:solidFill>
                  <a:srgbClr val="7030A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  <a:sym typeface="Wingdings" panose="05000000000000000000" pitchFamily="2" charset="2"/>
              </a:rPr>
              <a:t>矛盾冲突</a:t>
            </a:r>
            <a:r>
              <a:rPr lang="zh-CN" altLang="en-US" sz="2800" b="1">
                <a:latin typeface="Noto Sans S Chinese Black" panose="020b0a00000000000000" pitchFamily="34" charset="-122"/>
                <a:ea typeface="Noto Sans S Chinese Black" panose="020b0a00000000000000" pitchFamily="34" charset="-122"/>
                <a:sym typeface="Wingdings" panose="05000000000000000000" pitchFamily="2" charset="2"/>
              </a:rPr>
              <a:t>表现人物的思想境界</a:t>
            </a:r>
            <a:endParaRPr lang="en-US" altLang="zh-CN" sz="2800" b="1">
              <a:latin typeface="Noto Sans S Chinese Black" panose="020b0a00000000000000" pitchFamily="34" charset="-122"/>
              <a:ea typeface="Noto Sans S Chinese Black" panose="020b0a00000000000000" pitchFamily="34" charset="-122"/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                 （</a:t>
            </a:r>
            <a:r>
              <a:rPr lang="en-US" altLang="zh-CN" sz="28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3</a:t>
            </a:r>
            <a:r>
              <a:rPr lang="zh-CN" altLang="en-US" sz="28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）通过人物的</a:t>
            </a:r>
            <a:r>
              <a:rPr lang="zh-CN" altLang="en-US" sz="2800" b="1">
                <a:solidFill>
                  <a:srgbClr val="7030A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行动、对话</a:t>
            </a:r>
            <a:r>
              <a:rPr lang="zh-CN" altLang="en-US" sz="28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等表现人物的性格特征，             </a:t>
            </a:r>
            <a:endParaRPr lang="en-US" altLang="zh-CN" sz="2800" b="1">
              <a:latin typeface="Noto Sans S Chinese Black" panose="020b0a00000000000000" pitchFamily="34" charset="-122"/>
              <a:ea typeface="Noto Sans S Chinese Black" panose="020b0a00000000000000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                 </a:t>
            </a:r>
            <a:r>
              <a:rPr lang="zh-CN" altLang="en-US" sz="28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（</a:t>
            </a:r>
            <a:r>
              <a:rPr lang="en-US" altLang="zh-CN" sz="28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4</a:t>
            </a:r>
            <a:r>
              <a:rPr lang="zh-CN" altLang="en-US" sz="28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）通过</a:t>
            </a:r>
            <a:r>
              <a:rPr lang="zh-CN" altLang="en-US" sz="2800" b="1">
                <a:solidFill>
                  <a:srgbClr val="7030A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细节描写</a:t>
            </a:r>
            <a:r>
              <a:rPr lang="zh-CN" altLang="en-US" sz="28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、</a:t>
            </a:r>
            <a:r>
              <a:rPr lang="zh-CN" altLang="en-US" sz="2800" b="1">
                <a:solidFill>
                  <a:srgbClr val="7030A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心理刻画</a:t>
            </a:r>
            <a:r>
              <a:rPr lang="zh-CN" altLang="en-US" sz="28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展示人物的内心形象。</a:t>
            </a:r>
            <a:endParaRPr lang="en-US" altLang="zh-CN" sz="2800" b="1">
              <a:solidFill>
                <a:srgbClr val="C00000"/>
              </a:solidFill>
              <a:latin typeface="Noto Sans S Chinese Black" panose="020b0a00000000000000" pitchFamily="34" charset="-122"/>
              <a:ea typeface="Noto Sans S Chinese Black" panose="020b0a00000000000000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C0000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谋篇布局</a:t>
            </a:r>
            <a:r>
              <a:rPr lang="zh-CN" altLang="en-US" sz="2800" b="1">
                <a:solidFill>
                  <a:srgbClr val="C0000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  <a:sym typeface="Wingdings" panose="05000000000000000000" pitchFamily="2" charset="2"/>
              </a:rPr>
              <a:t>：（</a:t>
            </a:r>
            <a:r>
              <a:rPr lang="en-US" altLang="zh-CN" sz="2800" b="1">
                <a:solidFill>
                  <a:srgbClr val="C0000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  <a:sym typeface="Wingdings" panose="05000000000000000000" pitchFamily="2" charset="2"/>
              </a:rPr>
              <a:t>1</a:t>
            </a:r>
            <a:r>
              <a:rPr lang="zh-CN" altLang="en-US" sz="2800" b="1">
                <a:solidFill>
                  <a:srgbClr val="C0000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  <a:sym typeface="Wingdings" panose="05000000000000000000" pitchFamily="2" charset="2"/>
              </a:rPr>
              <a:t>）</a:t>
            </a:r>
            <a:r>
              <a:rPr lang="zh-CN" altLang="en-US" sz="28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以</a:t>
            </a:r>
            <a:r>
              <a:rPr lang="zh-CN" altLang="en-US" sz="2800" b="1">
                <a:solidFill>
                  <a:srgbClr val="7030A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小标题</a:t>
            </a:r>
            <a:r>
              <a:rPr lang="zh-CN" altLang="en-US" sz="28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布局谋篇精细巧妙 （</a:t>
            </a:r>
            <a:r>
              <a:rPr lang="en-US" altLang="zh-CN" sz="28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1.3</a:t>
            </a:r>
            <a:r>
              <a:rPr lang="zh-CN" altLang="en-US" sz="28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）</a:t>
            </a:r>
            <a:endParaRPr lang="en-US" altLang="zh-CN" sz="2800" b="1">
              <a:latin typeface="Noto Sans S Chinese Black" panose="020b0a00000000000000" pitchFamily="34" charset="-122"/>
              <a:ea typeface="Noto Sans S Chinese Black" panose="020b0a00000000000000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                 </a:t>
            </a:r>
            <a:r>
              <a:rPr lang="zh-CN" altLang="en-US" sz="28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（</a:t>
            </a:r>
            <a:r>
              <a:rPr lang="en-US" altLang="zh-CN" sz="28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2</a:t>
            </a:r>
            <a:r>
              <a:rPr lang="zh-CN" altLang="en-US" sz="28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）倒叙写法。（</a:t>
            </a:r>
            <a:r>
              <a:rPr lang="en-US" altLang="zh-CN" sz="28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1.2</a:t>
            </a:r>
            <a:r>
              <a:rPr lang="zh-CN" altLang="en-US" sz="28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）</a:t>
            </a:r>
            <a:endParaRPr lang="en-US" altLang="zh-CN" sz="2800" b="1">
              <a:latin typeface="Noto Sans S Chinese Black" panose="020b0a00000000000000" pitchFamily="34" charset="-122"/>
              <a:ea typeface="Noto Sans S Chinese Black" panose="020b0a00000000000000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C0000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主旨意义：</a:t>
            </a:r>
            <a:r>
              <a:rPr lang="zh-CN" altLang="en-US" sz="28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以</a:t>
            </a:r>
            <a:r>
              <a:rPr lang="zh-CN" altLang="en-US" sz="2800" b="1">
                <a:solidFill>
                  <a:srgbClr val="7030A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人物为中心报道</a:t>
            </a:r>
            <a:r>
              <a:rPr lang="zh-CN" altLang="en-US" sz="28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对象，通过人物</a:t>
            </a:r>
            <a:r>
              <a:rPr lang="zh-CN" altLang="en-US" sz="2800" b="1">
                <a:solidFill>
                  <a:srgbClr val="7030A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新近行动</a:t>
            </a:r>
            <a:r>
              <a:rPr lang="zh-CN" altLang="en-US" sz="28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表现人物品质、性格和精神面貌，反映</a:t>
            </a:r>
            <a:r>
              <a:rPr lang="zh-CN" altLang="en-US" sz="2800" b="1">
                <a:solidFill>
                  <a:srgbClr val="7030A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时代特点和社会面貌</a:t>
            </a:r>
            <a:r>
              <a:rPr lang="zh-CN" altLang="en-US" sz="28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。</a:t>
            </a:r>
            <a:endParaRPr lang="en-US" altLang="zh-CN" sz="2800" b="1">
              <a:latin typeface="Noto Sans S Chinese Black" panose="020b0a00000000000000" pitchFamily="34" charset="-122"/>
              <a:ea typeface="Noto Sans S Chinese Black" panose="020b0a00000000000000" pitchFamily="34" charset="-122"/>
            </a:endParaRPr>
          </a:p>
          <a:p>
            <a:endParaRPr lang="zh-CN" altLang="en-US">
              <a:latin typeface="Noto Sans S Chinese Black" panose="020b0a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0197689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722F6590-DF45-46C7-A0F4-45A0330127D0}"/>
              </a:ext>
            </a:extLst>
          </p:cNvPr>
          <p:cNvSpPr txBox="1"/>
          <p:nvPr/>
        </p:nvSpPr>
        <p:spPr>
          <a:xfrm>
            <a:off x="2007219" y="1100254"/>
            <a:ext cx="5055220" cy="38817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2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通讯具有</a:t>
            </a:r>
            <a:endParaRPr lang="en-US" altLang="zh-CN" sz="3200" b="1">
              <a:latin typeface="Noto Sans S Chinese Black" panose="020b0a00000000000000" pitchFamily="34" charset="-122"/>
              <a:ea typeface="Noto Sans S Chinese Black" panose="020b0a00000000000000" pitchFamily="34" charset="-122"/>
            </a:endParaRPr>
          </a:p>
          <a:p>
            <a:pPr marL="457200" indent="-457200">
              <a:lnSpc>
                <a:spcPct val="200000"/>
              </a:lnSpc>
              <a:buFont typeface="Wingdings" panose="05000000000000000000" pitchFamily="2" charset="2"/>
              <a:buChar char="u"/>
            </a:pPr>
            <a:r>
              <a:rPr lang="zh-CN" altLang="en-US" sz="32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新闻性</a:t>
            </a:r>
            <a:endParaRPr lang="en-US" altLang="zh-CN" sz="3200" b="1">
              <a:latin typeface="Noto Sans S Chinese Black" panose="020b0a00000000000000" pitchFamily="34" charset="-122"/>
              <a:ea typeface="Noto Sans S Chinese Black" panose="020b0a00000000000000" pitchFamily="34" charset="-122"/>
            </a:endParaRPr>
          </a:p>
          <a:p>
            <a:pPr marL="457200" indent="-457200">
              <a:lnSpc>
                <a:spcPct val="200000"/>
              </a:lnSpc>
              <a:buFont typeface="Wingdings" panose="05000000000000000000" pitchFamily="2" charset="2"/>
              <a:buChar char="u"/>
            </a:pPr>
            <a:r>
              <a:rPr lang="zh-CN" altLang="en-US" sz="32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文学性</a:t>
            </a:r>
            <a:endParaRPr lang="en-US" altLang="zh-CN" sz="3200" b="1">
              <a:latin typeface="Noto Sans S Chinese Black" panose="020b0a00000000000000" pitchFamily="34" charset="-122"/>
              <a:ea typeface="Noto Sans S Chinese Black" panose="020b0a00000000000000" pitchFamily="34" charset="-122"/>
            </a:endParaRPr>
          </a:p>
          <a:p>
            <a:pPr marL="457200" indent="-457200">
              <a:lnSpc>
                <a:spcPct val="200000"/>
              </a:lnSpc>
              <a:buFont typeface="Wingdings" panose="05000000000000000000" pitchFamily="2" charset="2"/>
              <a:buChar char="u"/>
            </a:pPr>
            <a:r>
              <a:rPr lang="zh-CN" altLang="en-US" sz="32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评论性</a:t>
            </a:r>
            <a:endParaRPr lang="zh-CN" altLang="en-US" b="1">
              <a:latin typeface="Noto Sans S Chinese Black" panose="020b0a00000000000000" pitchFamily="34" charset="-122"/>
              <a:ea typeface="Noto Sans S Chinese Black" panose="020b0a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85751298"/>
      </p:ext>
    </p:extLst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73" name="Text Box 5">
            <a:extLst>
              <a:ext uri="{FF2B5EF4-FFF2-40B4-BE49-F238E27FC236}">
                <a16:creationId xmlns:a16="http://schemas.microsoft.com/office/drawing/2014/main" xmlns="" id="{4FE70A41-A06F-4041-9306-8986509058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64959" y="353366"/>
            <a:ext cx="316865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Noto Sans S Chinese Black" panose="020b0a00000000000000" pitchFamily="34" charset="-122"/>
                <a:ea typeface="Noto Sans S Chinese Black" panose="020b0a00000000000000" pitchFamily="34" charset="-122"/>
                <a:cs typeface="+mn-cs"/>
              </a:rPr>
              <a:t>小说环境</a:t>
            </a:r>
          </a:p>
        </p:txBody>
      </p:sp>
      <p:sp>
        <p:nvSpPr>
          <p:cNvPr id="7174" name="Text Box 6">
            <a:extLst>
              <a:ext uri="{FF2B5EF4-FFF2-40B4-BE49-F238E27FC236}">
                <a16:creationId xmlns:a16="http://schemas.microsoft.com/office/drawing/2014/main" xmlns="" id="{C4B4F706-5BAA-46B3-86DF-0A1DB19F76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7350" y="2276476"/>
            <a:ext cx="129698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to Sans S Chinese Black" panose="020b0a00000000000000" pitchFamily="34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Text Box 5">
            <a:extLst>
              <a:ext uri="{FF2B5EF4-FFF2-40B4-BE49-F238E27FC236}">
                <a16:creationId xmlns:a16="http://schemas.microsoft.com/office/drawing/2014/main" xmlns="" id="{80B1A169-C148-4CD4-BF3E-2BA9F2AF79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64959" y="1314921"/>
            <a:ext cx="1036504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Noto Sans S Chinese Black" panose="020b0a00000000000000" pitchFamily="34" charset="-122"/>
                <a:ea typeface="Noto Sans S Chinese Black" panose="020b0a00000000000000" pitchFamily="34" charset="-122"/>
                <a:cs typeface="+mn-cs"/>
              </a:rPr>
              <a:t>典型题：环境（景物）描写的作用</a:t>
            </a: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Noto Sans S Chinese Black" panose="020b0a00000000000000" pitchFamily="34" charset="-122"/>
              <a:ea typeface="Noto Sans S Chinese Black" panose="020b0a00000000000000" pitchFamily="34" charset="-122"/>
              <a:cs typeface="+mn-cs"/>
            </a:endParaRPr>
          </a:p>
        </p:txBody>
      </p:sp>
      <p:graphicFrame>
        <p:nvGraphicFramePr>
          <p:cNvPr id="4" name="表格 4">
            <a:extLst>
              <a:ext uri="{FF2B5EF4-FFF2-40B4-BE49-F238E27FC236}">
                <a16:creationId xmlns:a16="http://schemas.microsoft.com/office/drawing/2014/main" xmlns="" id="{53201539-C9B0-4981-9993-69F59D9EBE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3296324"/>
              </p:ext>
            </p:extLst>
          </p:nvPr>
        </p:nvGraphicFramePr>
        <p:xfrm>
          <a:off x="1064959" y="2095559"/>
          <a:ext cx="9481121" cy="4577748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1993201">
                  <a:extLst>
                    <a:ext uri="{9D8B030D-6E8A-4147-A177-3AD203B41FA5}">
                      <a16:colId xmlns:a16="http://schemas.microsoft.com/office/drawing/2014/main" xmlns="" val="71464613"/>
                    </a:ext>
                  </a:extLst>
                </a:gridCol>
                <a:gridCol w="7487920">
                  <a:extLst>
                    <a:ext uri="{9D8B030D-6E8A-4147-A177-3AD203B41FA5}">
                      <a16:colId xmlns:a16="http://schemas.microsoft.com/office/drawing/2014/main" xmlns="" val="2852964898"/>
                    </a:ext>
                  </a:extLst>
                </a:gridCol>
              </a:tblGrid>
              <a:tr h="978234">
                <a:tc>
                  <a:txBody>
                    <a:bodyPr vert="horz" wrap="square"/>
                    <a:lstStyle/>
                    <a:p>
                      <a:r>
                        <a:rPr lang="zh-CN" altLang="en-US" sz="3200">
                          <a:latin typeface="Noto Sans S Chinese Black" panose="020b0a00000000000000" pitchFamily="34" charset="-122"/>
                          <a:ea typeface="Noto Sans S Chinese Black" panose="020b0a00000000000000" pitchFamily="34" charset="-122"/>
                        </a:rPr>
                        <a:t>环境方面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3200">
                          <a:latin typeface="Noto Sans S Chinese Black" panose="020b0a00000000000000" pitchFamily="34" charset="-122"/>
                          <a:ea typeface="Noto Sans S Chinese Black" panose="020b0a00000000000000" pitchFamily="34" charset="-122"/>
                        </a:rPr>
                        <a:t>①描绘画面：描绘了</a:t>
                      </a:r>
                      <a:r>
                        <a:rPr lang="en-US" altLang="zh-CN" sz="3200">
                          <a:latin typeface="Noto Sans S Chinese Black" panose="020b0a00000000000000" pitchFamily="34" charset="-122"/>
                          <a:ea typeface="Noto Sans S Chinese Black" panose="020b0a00000000000000" pitchFamily="34" charset="-122"/>
                        </a:rPr>
                        <a:t>……</a:t>
                      </a:r>
                      <a:r>
                        <a:rPr lang="zh-CN" altLang="en-US" sz="3200">
                          <a:latin typeface="Noto Sans S Chinese Black" panose="020b0a00000000000000" pitchFamily="34" charset="-122"/>
                          <a:ea typeface="Noto Sans S Chinese Black" panose="020b0a00000000000000" pitchFamily="34" charset="-122"/>
                        </a:rPr>
                        <a:t>（时间、地点、景物特点）的画面</a:t>
                      </a:r>
                      <a:r>
                        <a:rPr lang="en-US" altLang="zh-CN" sz="3200">
                          <a:latin typeface="Noto Sans S Chinese Black" panose="020b0a00000000000000" pitchFamily="34" charset="-122"/>
                          <a:ea typeface="Noto Sans S Chinese Black" panose="020b0a00000000000000" pitchFamily="34" charset="-122"/>
                        </a:rPr>
                        <a:t>/</a:t>
                      </a:r>
                      <a:r>
                        <a:rPr lang="zh-CN" altLang="en-US" sz="3200">
                          <a:latin typeface="Noto Sans S Chinese Black" panose="020b0a00000000000000" pitchFamily="34" charset="-122"/>
                          <a:ea typeface="Noto Sans S Chinese Black" panose="020b0a00000000000000" pitchFamily="34" charset="-122"/>
                        </a:rPr>
                        <a:t>景物</a:t>
                      </a:r>
                      <a:endParaRPr lang="en-US" altLang="zh-CN" sz="3200">
                        <a:latin typeface="Noto Sans S Chinese Black" panose="020b0a00000000000000" pitchFamily="34" charset="-122"/>
                        <a:ea typeface="Noto Sans S Chinese Black" panose="020b0a00000000000000" pitchFamily="34" charset="-122"/>
                      </a:endParaRPr>
                    </a:p>
                    <a:p>
                      <a:r>
                        <a:rPr lang="zh-CN" altLang="en-US" sz="3200">
                          <a:latin typeface="Noto Sans S Chinese Black" panose="020b0a00000000000000" pitchFamily="34" charset="-122"/>
                          <a:ea typeface="Noto Sans S Chinese Black" panose="020b0a00000000000000" pitchFamily="34" charset="-122"/>
                        </a:rPr>
                        <a:t>②交代故事发生的时代背景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314860764"/>
                  </a:ext>
                </a:extLst>
              </a:tr>
              <a:tr h="978234">
                <a:tc>
                  <a:txBody>
                    <a:bodyPr vert="horz" wrap="square"/>
                    <a:lstStyle/>
                    <a:p>
                      <a:r>
                        <a:rPr lang="zh-CN" altLang="en-US" sz="3200">
                          <a:latin typeface="Noto Sans S Chinese Black" panose="020b0a00000000000000" pitchFamily="34" charset="-122"/>
                          <a:ea typeface="Noto Sans S Chinese Black" panose="020b0a00000000000000" pitchFamily="34" charset="-122"/>
                        </a:rPr>
                        <a:t>人物方面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3200">
                          <a:latin typeface="Noto Sans S Chinese Black" panose="020b0a00000000000000" pitchFamily="34" charset="-122"/>
                          <a:ea typeface="Noto Sans S Chinese Black" panose="020b0a00000000000000" pitchFamily="34" charset="-122"/>
                        </a:rPr>
                        <a:t>①烘托心情：烘托人物</a:t>
                      </a:r>
                      <a:r>
                        <a:rPr lang="en-US" altLang="zh-CN" sz="3200">
                          <a:latin typeface="Noto Sans S Chinese Black" panose="020b0a00000000000000" pitchFamily="34" charset="-122"/>
                          <a:ea typeface="Noto Sans S Chinese Black" panose="020b0a00000000000000" pitchFamily="34" charset="-122"/>
                        </a:rPr>
                        <a:t>……</a:t>
                      </a:r>
                      <a:r>
                        <a:rPr lang="zh-CN" altLang="en-US" sz="3200">
                          <a:latin typeface="Noto Sans S Chinese Black" panose="020b0a00000000000000" pitchFamily="34" charset="-122"/>
                          <a:ea typeface="Noto Sans S Chinese Black" panose="020b0a00000000000000" pitchFamily="34" charset="-122"/>
                        </a:rPr>
                        <a:t>的心情</a:t>
                      </a:r>
                      <a:endParaRPr lang="en-US" altLang="zh-CN" sz="3200">
                        <a:latin typeface="Noto Sans S Chinese Black" panose="020b0a00000000000000" pitchFamily="34" charset="-122"/>
                        <a:ea typeface="Noto Sans S Chinese Black" panose="020b0a00000000000000" pitchFamily="34" charset="-122"/>
                      </a:endParaRPr>
                    </a:p>
                    <a:p>
                      <a:r>
                        <a:rPr lang="zh-CN" altLang="en-US" sz="3200">
                          <a:latin typeface="Noto Sans S Chinese Black" panose="020b0a00000000000000" pitchFamily="34" charset="-122"/>
                          <a:ea typeface="Noto Sans S Chinese Black" panose="020b0a00000000000000" pitchFamily="34" charset="-122"/>
                        </a:rPr>
                        <a:t>②暗示心理：暗示人物</a:t>
                      </a:r>
                      <a:r>
                        <a:rPr lang="en-US" altLang="zh-CN" sz="3200">
                          <a:latin typeface="Noto Sans S Chinese Black" panose="020b0a00000000000000" pitchFamily="34" charset="-122"/>
                          <a:ea typeface="Noto Sans S Chinese Black" panose="020b0a00000000000000" pitchFamily="34" charset="-122"/>
                        </a:rPr>
                        <a:t>……</a:t>
                      </a:r>
                      <a:r>
                        <a:rPr lang="zh-CN" altLang="en-US" sz="3200">
                          <a:latin typeface="Noto Sans S Chinese Black" panose="020b0a00000000000000" pitchFamily="34" charset="-122"/>
                          <a:ea typeface="Noto Sans S Chinese Black" panose="020b0a00000000000000" pitchFamily="34" charset="-122"/>
                        </a:rPr>
                        <a:t>的心理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72906449"/>
                  </a:ext>
                </a:extLst>
              </a:tr>
              <a:tr h="978234">
                <a:tc>
                  <a:txBody>
                    <a:bodyPr vert="horz" wrap="square"/>
                    <a:lstStyle/>
                    <a:p>
                      <a:r>
                        <a:rPr lang="zh-CN" altLang="en-US" sz="3200">
                          <a:latin typeface="Noto Sans S Chinese Black" panose="020b0a00000000000000" pitchFamily="34" charset="-122"/>
                          <a:ea typeface="Noto Sans S Chinese Black" panose="020b0a00000000000000" pitchFamily="34" charset="-122"/>
                        </a:rPr>
                        <a:t>情节方面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3200">
                          <a:latin typeface="Noto Sans S Chinese Black" panose="020b0a00000000000000" pitchFamily="34" charset="-122"/>
                          <a:ea typeface="Noto Sans S Chinese Black" panose="020b0a00000000000000" pitchFamily="34" charset="-122"/>
                        </a:rPr>
                        <a:t>①为下文做铺垫：为</a:t>
                      </a:r>
                      <a:r>
                        <a:rPr lang="en-US" altLang="zh-CN" sz="3200">
                          <a:latin typeface="Noto Sans S Chinese Black" panose="020b0a00000000000000" pitchFamily="34" charset="-122"/>
                          <a:ea typeface="Noto Sans S Chinese Black" panose="020b0a00000000000000" pitchFamily="34" charset="-122"/>
                        </a:rPr>
                        <a:t>…</a:t>
                      </a:r>
                      <a:r>
                        <a:rPr lang="zh-CN" altLang="en-US" sz="3200">
                          <a:latin typeface="Noto Sans S Chinese Black" panose="020b0a00000000000000" pitchFamily="34" charset="-122"/>
                          <a:ea typeface="Noto Sans S Chinese Black" panose="020b0a00000000000000" pitchFamily="34" charset="-122"/>
                        </a:rPr>
                        <a:t>的下文做铺垫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144674189"/>
                  </a:ext>
                </a:extLst>
              </a:tr>
              <a:tr h="978234">
                <a:tc>
                  <a:txBody>
                    <a:bodyPr vert="horz" wrap="square"/>
                    <a:lstStyle/>
                    <a:p>
                      <a:r>
                        <a:rPr lang="zh-CN" altLang="en-US" sz="3200">
                          <a:latin typeface="Noto Sans S Chinese Black" panose="020b0a00000000000000" pitchFamily="34" charset="-122"/>
                          <a:ea typeface="Noto Sans S Chinese Black" panose="020b0a00000000000000" pitchFamily="34" charset="-122"/>
                        </a:rPr>
                        <a:t>主题方面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endParaRPr lang="zh-CN" altLang="en-US" sz="3200">
                        <a:latin typeface="Noto Sans S Chinese Black" panose="020b0a00000000000000" pitchFamily="34" charset="-122"/>
                        <a:ea typeface="Noto Sans S Chinese Black" panose="020b0a00000000000000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7958118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12108841"/>
      </p:ext>
    </p:extLst>
  </p:cSld>
  <p:clrMapOvr>
    <a:masterClrMapping/>
  </p:clrMapOvr>
  <p:transition>
    <p:zoom/>
    <p:sndAc>
      <p:stSnd>
        <p:snd r:embed="rId2" name="voltag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E5E145A2-3F3C-4602-A2FB-97D284763E62}"/>
              </a:ext>
            </a:extLst>
          </p:cNvPr>
          <p:cNvSpPr txBox="1"/>
          <p:nvPr/>
        </p:nvSpPr>
        <p:spPr>
          <a:xfrm>
            <a:off x="623455" y="1232746"/>
            <a:ext cx="1108086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u"/>
            </a:pPr>
            <a:r>
              <a:rPr lang="zh-CN" altLang="en-US" sz="28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这篇人物通讯写了哪几个方面？</a:t>
            </a:r>
            <a:endParaRPr lang="en-US" altLang="zh-CN" sz="2800" b="1">
              <a:latin typeface="Noto Sans S Chinese Black" panose="020b0a00000000000000" pitchFamily="34" charset="-122"/>
              <a:ea typeface="Noto Sans S Chinese Black" panose="020b0a00000000000000" pitchFamily="34" charset="-122"/>
            </a:endParaRPr>
          </a:p>
          <a:p>
            <a:pPr marL="457200" indent="-457200">
              <a:buFont typeface="Wingdings" panose="05000000000000000000" pitchFamily="2" charset="2"/>
              <a:buChar char="u"/>
            </a:pPr>
            <a:r>
              <a:rPr lang="zh-CN" altLang="en-US" sz="28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这几个事分别体现了作为一名科学家的袁隆平哪些方面的品质？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8082A9C3-364E-4E2C-A6AD-E9341806AB27}"/>
              </a:ext>
            </a:extLst>
          </p:cNvPr>
          <p:cNvSpPr txBox="1"/>
          <p:nvPr/>
        </p:nvSpPr>
        <p:spPr>
          <a:xfrm>
            <a:off x="1974426" y="524933"/>
            <a:ext cx="37197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（一）探究人物品质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4098C4EE-C842-4539-A8DB-A3A26FF0EF68}"/>
              </a:ext>
            </a:extLst>
          </p:cNvPr>
          <p:cNvSpPr txBox="1"/>
          <p:nvPr/>
        </p:nvSpPr>
        <p:spPr>
          <a:xfrm>
            <a:off x="727363" y="2678622"/>
            <a:ext cx="74329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曾记否，到中流击水：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BBF2D604-D777-4532-A35E-6D1BD8A15AB7}"/>
              </a:ext>
            </a:extLst>
          </p:cNvPr>
          <p:cNvSpPr txBox="1"/>
          <p:nvPr/>
        </p:nvSpPr>
        <p:spPr>
          <a:xfrm>
            <a:off x="4154362" y="2678622"/>
            <a:ext cx="754995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写袁隆平的</a:t>
            </a:r>
            <a:r>
              <a:rPr lang="zh-CN" altLang="en-US" sz="2400" b="1">
                <a:solidFill>
                  <a:srgbClr val="7030A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工作态度和方法</a:t>
            </a:r>
            <a:r>
              <a:rPr lang="zh-CN" altLang="en-US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，注重实践，用于探索。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510C6B63-BCA8-470F-BC6E-13E3336EDC51}"/>
              </a:ext>
            </a:extLst>
          </p:cNvPr>
          <p:cNvSpPr txBox="1"/>
          <p:nvPr/>
        </p:nvSpPr>
        <p:spPr>
          <a:xfrm>
            <a:off x="607599" y="3486881"/>
            <a:ext cx="45947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创新是科学家的灵魂和本质：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B5A42132-1153-48CE-A25E-A80F68D0A278}"/>
              </a:ext>
            </a:extLst>
          </p:cNvPr>
          <p:cNvSpPr txBox="1"/>
          <p:nvPr/>
        </p:nvSpPr>
        <p:spPr>
          <a:xfrm>
            <a:off x="4763962" y="3482119"/>
            <a:ext cx="754995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写袁隆平的</a:t>
            </a:r>
            <a:r>
              <a:rPr lang="zh-CN" altLang="en-US" sz="2400" b="1">
                <a:solidFill>
                  <a:srgbClr val="7030A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学术品格</a:t>
            </a:r>
            <a:r>
              <a:rPr lang="zh-CN" altLang="en-US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，不迷信权威，勇于创新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74AEDDEC-9C14-485D-AA74-2B80F42A39F6}"/>
              </a:ext>
            </a:extLst>
          </p:cNvPr>
          <p:cNvSpPr txBox="1"/>
          <p:nvPr/>
        </p:nvSpPr>
        <p:spPr>
          <a:xfrm>
            <a:off x="727362" y="4341538"/>
            <a:ext cx="45947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事实是科学家的空气：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C6EC28EC-C207-40C3-981C-863E6EDD3002}"/>
              </a:ext>
            </a:extLst>
          </p:cNvPr>
          <p:cNvSpPr txBox="1"/>
          <p:nvPr/>
        </p:nvSpPr>
        <p:spPr>
          <a:xfrm>
            <a:off x="4530820" y="4295140"/>
            <a:ext cx="754995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写袁隆平的</a:t>
            </a:r>
            <a:r>
              <a:rPr lang="zh-CN" altLang="en-US" sz="2400" b="1">
                <a:solidFill>
                  <a:srgbClr val="7030A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道德操守</a:t>
            </a:r>
            <a:r>
              <a:rPr lang="zh-CN" altLang="en-US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，坚持事实，实事求是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ADC9ECD1-5001-4F13-92C1-50FFE329CB33}"/>
              </a:ext>
            </a:extLst>
          </p:cNvPr>
          <p:cNvSpPr txBox="1"/>
          <p:nvPr/>
        </p:nvSpPr>
        <p:spPr>
          <a:xfrm>
            <a:off x="4219093" y="5149797"/>
            <a:ext cx="754995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写袁隆平的</a:t>
            </a:r>
            <a:r>
              <a:rPr lang="zh-CN" altLang="en-US" sz="2400" b="1">
                <a:solidFill>
                  <a:srgbClr val="7030A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理想志向</a:t>
            </a:r>
            <a:r>
              <a:rPr lang="zh-CN" altLang="en-US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，目标远大，不断进取，引领“绿色革命”是他的心愿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B50BE7B2-2568-4D80-92F4-86511597E1BF}"/>
              </a:ext>
            </a:extLst>
          </p:cNvPr>
          <p:cNvSpPr txBox="1"/>
          <p:nvPr/>
        </p:nvSpPr>
        <p:spPr>
          <a:xfrm>
            <a:off x="727363" y="5288064"/>
            <a:ext cx="45947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饥饿的威胁在退却：</a:t>
            </a:r>
          </a:p>
        </p:txBody>
      </p:sp>
    </p:spTree>
    <p:extLst>
      <p:ext uri="{BB962C8B-B14F-4D97-AF65-F5344CB8AC3E}">
        <p14:creationId xmlns:p14="http://schemas.microsoft.com/office/powerpoint/2010/main" val="3021631561"/>
      </p:ext>
    </p:extLst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E5E145A2-3F3C-4602-A2FB-97D284763E62}"/>
              </a:ext>
            </a:extLst>
          </p:cNvPr>
          <p:cNvSpPr txBox="1"/>
          <p:nvPr/>
        </p:nvSpPr>
        <p:spPr>
          <a:xfrm>
            <a:off x="623455" y="1232746"/>
            <a:ext cx="1108086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u"/>
            </a:pPr>
            <a:r>
              <a:rPr lang="zh-CN" altLang="en-US" sz="28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这篇人物通讯写了哪几个方面？</a:t>
            </a:r>
            <a:endParaRPr lang="en-US" altLang="zh-CN" sz="2800" b="1">
              <a:latin typeface="Noto Sans S Chinese Black" panose="020b0a00000000000000" pitchFamily="34" charset="-122"/>
              <a:ea typeface="Noto Sans S Chinese Black" panose="020b0a00000000000000" pitchFamily="34" charset="-122"/>
            </a:endParaRPr>
          </a:p>
          <a:p>
            <a:pPr marL="457200" indent="-457200">
              <a:buFont typeface="Wingdings" panose="05000000000000000000" pitchFamily="2" charset="2"/>
              <a:buChar char="u"/>
            </a:pPr>
            <a:r>
              <a:rPr lang="zh-CN" altLang="en-US" sz="28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这几个事分别体现了作为一名科学家的袁隆平哪些方面的品质？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8082A9C3-364E-4E2C-A6AD-E9341806AB27}"/>
              </a:ext>
            </a:extLst>
          </p:cNvPr>
          <p:cNvSpPr txBox="1"/>
          <p:nvPr/>
        </p:nvSpPr>
        <p:spPr>
          <a:xfrm>
            <a:off x="1974426" y="524933"/>
            <a:ext cx="37197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（一）理清层次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4098C4EE-C842-4539-A8DB-A3A26FF0EF68}"/>
              </a:ext>
            </a:extLst>
          </p:cNvPr>
          <p:cNvSpPr txBox="1"/>
          <p:nvPr/>
        </p:nvSpPr>
        <p:spPr>
          <a:xfrm>
            <a:off x="727363" y="2678622"/>
            <a:ext cx="74329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曾记否，到中流击水：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BBF2D604-D777-4532-A35E-6D1BD8A15AB7}"/>
              </a:ext>
            </a:extLst>
          </p:cNvPr>
          <p:cNvSpPr txBox="1"/>
          <p:nvPr/>
        </p:nvSpPr>
        <p:spPr>
          <a:xfrm>
            <a:off x="4154362" y="2678622"/>
            <a:ext cx="754995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写袁隆平的</a:t>
            </a:r>
            <a:r>
              <a:rPr lang="zh-CN" altLang="en-US" sz="2400" b="1">
                <a:solidFill>
                  <a:srgbClr val="7030A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工作态度和方法</a:t>
            </a:r>
            <a:r>
              <a:rPr lang="zh-CN" altLang="en-US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，注重实践，用于探索。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510C6B63-BCA8-470F-BC6E-13E3336EDC51}"/>
              </a:ext>
            </a:extLst>
          </p:cNvPr>
          <p:cNvSpPr txBox="1"/>
          <p:nvPr/>
        </p:nvSpPr>
        <p:spPr>
          <a:xfrm>
            <a:off x="607599" y="3486881"/>
            <a:ext cx="45947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创新是科学家的灵魂和本质：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B5A42132-1153-48CE-A25E-A80F68D0A278}"/>
              </a:ext>
            </a:extLst>
          </p:cNvPr>
          <p:cNvSpPr txBox="1"/>
          <p:nvPr/>
        </p:nvSpPr>
        <p:spPr>
          <a:xfrm>
            <a:off x="4763962" y="3482119"/>
            <a:ext cx="754995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写袁隆平的</a:t>
            </a:r>
            <a:r>
              <a:rPr lang="zh-CN" altLang="en-US" sz="2400" b="1">
                <a:solidFill>
                  <a:srgbClr val="7030A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学术品格</a:t>
            </a:r>
            <a:r>
              <a:rPr lang="zh-CN" altLang="en-US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，不迷信权威，勇于创新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74AEDDEC-9C14-485D-AA74-2B80F42A39F6}"/>
              </a:ext>
            </a:extLst>
          </p:cNvPr>
          <p:cNvSpPr txBox="1"/>
          <p:nvPr/>
        </p:nvSpPr>
        <p:spPr>
          <a:xfrm>
            <a:off x="727362" y="4341538"/>
            <a:ext cx="45947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事实是科学家的空气：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C6EC28EC-C207-40C3-981C-863E6EDD3002}"/>
              </a:ext>
            </a:extLst>
          </p:cNvPr>
          <p:cNvSpPr txBox="1"/>
          <p:nvPr/>
        </p:nvSpPr>
        <p:spPr>
          <a:xfrm>
            <a:off x="4530820" y="4295140"/>
            <a:ext cx="754995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写袁隆平的</a:t>
            </a:r>
            <a:r>
              <a:rPr lang="zh-CN" altLang="en-US" sz="2400" b="1">
                <a:solidFill>
                  <a:srgbClr val="7030A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道德操守</a:t>
            </a:r>
            <a:r>
              <a:rPr lang="zh-CN" altLang="en-US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，坚持事实，实事求是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ADC9ECD1-5001-4F13-92C1-50FFE329CB33}"/>
              </a:ext>
            </a:extLst>
          </p:cNvPr>
          <p:cNvSpPr txBox="1"/>
          <p:nvPr/>
        </p:nvSpPr>
        <p:spPr>
          <a:xfrm>
            <a:off x="4219093" y="5149797"/>
            <a:ext cx="754995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写袁隆平的</a:t>
            </a:r>
            <a:r>
              <a:rPr lang="zh-CN" altLang="en-US" sz="2400" b="1">
                <a:solidFill>
                  <a:srgbClr val="7030A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理想志向</a:t>
            </a:r>
            <a:r>
              <a:rPr lang="zh-CN" altLang="en-US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，目标远大，不断进取，引领“绿色革命”是他的心愿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B50BE7B2-2568-4D80-92F4-86511597E1BF}"/>
              </a:ext>
            </a:extLst>
          </p:cNvPr>
          <p:cNvSpPr txBox="1"/>
          <p:nvPr/>
        </p:nvSpPr>
        <p:spPr>
          <a:xfrm>
            <a:off x="727363" y="5288064"/>
            <a:ext cx="45947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饥饿的威胁在退却：</a:t>
            </a:r>
          </a:p>
        </p:txBody>
      </p:sp>
    </p:spTree>
    <p:extLst>
      <p:ext uri="{BB962C8B-B14F-4D97-AF65-F5344CB8AC3E}">
        <p14:creationId xmlns:p14="http://schemas.microsoft.com/office/powerpoint/2010/main" val="1045449035"/>
      </p:ext>
    </p:ext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B76D94D-9DA9-4BBC-8A97-C40C6DD549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任务一：阅读资料，感知文体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171A7A65-53E1-464B-B075-023E82198F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36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什么是人物通讯？</a:t>
            </a:r>
          </a:p>
        </p:txBody>
      </p:sp>
    </p:spTree>
    <p:extLst>
      <p:ext uri="{BB962C8B-B14F-4D97-AF65-F5344CB8AC3E}">
        <p14:creationId xmlns:p14="http://schemas.microsoft.com/office/powerpoint/2010/main" val="2713572181"/>
      </p:ext>
    </p:extLst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15369">
            <a:extLst>
              <a:ext uri="{FF2B5EF4-FFF2-40B4-BE49-F238E27FC236}">
                <a16:creationId xmlns:a16="http://schemas.microsoft.com/office/drawing/2014/main" xmlns="" id="{23BDA7BB-E8B6-435A-8016-CCDFD79A61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41396" y="1814203"/>
            <a:ext cx="939641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00206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总结写作特点</a:t>
            </a:r>
          </a:p>
        </p:txBody>
      </p:sp>
    </p:spTree>
    <p:extLst>
      <p:ext uri="{BB962C8B-B14F-4D97-AF65-F5344CB8AC3E}">
        <p14:creationId xmlns:p14="http://schemas.microsoft.com/office/powerpoint/2010/main" val="2531069493"/>
      </p:ext>
    </p:extLst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15369">
            <a:extLst>
              <a:ext uri="{FF2B5EF4-FFF2-40B4-BE49-F238E27FC236}">
                <a16:creationId xmlns:a16="http://schemas.microsoft.com/office/drawing/2014/main" xmlns="" id="{EE5C1341-1040-4CE7-98F0-68ABA6778A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97793" y="1034314"/>
            <a:ext cx="9396413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这篇人物通讯的叙事手法有什么特点？</a:t>
            </a:r>
          </a:p>
        </p:txBody>
      </p:sp>
      <p:sp>
        <p:nvSpPr>
          <p:cNvPr id="5" name="矩形 28676">
            <a:extLst>
              <a:ext uri="{FF2B5EF4-FFF2-40B4-BE49-F238E27FC236}">
                <a16:creationId xmlns:a16="http://schemas.microsoft.com/office/drawing/2014/main" xmlns="" id="{76F362C0-7A84-40AC-BF74-0E70782219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7950" y="1613751"/>
            <a:ext cx="10943063" cy="24180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Char char="u"/>
            </a:pPr>
            <a:r>
              <a:rPr lang="zh-CN" altLang="en-US" sz="3200" b="1">
                <a:solidFill>
                  <a:srgbClr val="00206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按人物的品质和事迹分类，列小标题组织材料。</a:t>
            </a:r>
            <a:endParaRPr lang="en-US" altLang="zh-CN" sz="3200" b="1">
              <a:solidFill>
                <a:srgbClr val="002060"/>
              </a:solidFill>
              <a:latin typeface="Noto Sans S Chinese Black" panose="020b0a00000000000000" pitchFamily="34" charset="-122"/>
              <a:ea typeface="Noto Sans S Chinese Black" panose="020b0a00000000000000" pitchFamily="34" charset="-122"/>
            </a:endParaRPr>
          </a:p>
          <a:p>
            <a:pPr marL="457200" indent="-457200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Char char="u"/>
            </a:pPr>
            <a:r>
              <a:rPr lang="zh-CN" altLang="en-US" sz="3200" b="1">
                <a:solidFill>
                  <a:srgbClr val="00206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以记叙为主，夹以描写、议论、说明，形式活泼。</a:t>
            </a:r>
            <a:endParaRPr lang="en-US" altLang="zh-CN" sz="3200" b="1">
              <a:solidFill>
                <a:srgbClr val="002060"/>
              </a:solidFill>
              <a:latin typeface="Noto Sans S Chinese Black" panose="020b0a00000000000000" pitchFamily="34" charset="-122"/>
              <a:ea typeface="Noto Sans S Chinese Black" panose="020b0a00000000000000" pitchFamily="34" charset="-122"/>
            </a:endParaRPr>
          </a:p>
          <a:p>
            <a:pPr marL="457200" indent="-457200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Char char="u"/>
            </a:pPr>
            <a:r>
              <a:rPr lang="zh-CN" altLang="en-US" sz="3200" b="1">
                <a:solidFill>
                  <a:srgbClr val="00206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叙述顺序：采用倒叙的手段记录了袁隆平科学实践的过程。</a:t>
            </a:r>
            <a:endParaRPr lang="en-US" altLang="zh-CN" sz="3200" b="1">
              <a:solidFill>
                <a:srgbClr val="002060"/>
              </a:solidFill>
              <a:latin typeface="Noto Sans S Chinese Black" panose="020b0a00000000000000" pitchFamily="34" charset="-122"/>
              <a:ea typeface="Noto Sans S Chinese Black" panose="020b0a00000000000000" pitchFamily="34" charset="-122"/>
            </a:endParaRPr>
          </a:p>
        </p:txBody>
      </p:sp>
      <p:sp>
        <p:nvSpPr>
          <p:cNvPr id="2" name="矩形 28676">
            <a:extLst>
              <a:ext uri="{FF2B5EF4-FFF2-40B4-BE49-F238E27FC236}">
                <a16:creationId xmlns:a16="http://schemas.microsoft.com/office/drawing/2014/main" xmlns="" id="{C5415AB5-37C2-49D5-8A03-AC8A956D45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7950" y="4358669"/>
            <a:ext cx="10943063" cy="1956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Char char="u"/>
            </a:pPr>
            <a:r>
              <a:rPr lang="zh-CN" altLang="en-US" sz="2800" b="1">
                <a:solidFill>
                  <a:srgbClr val="00206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追述了袁隆平科学实践的过程（那是</a:t>
            </a:r>
            <a:r>
              <a:rPr lang="en-US" altLang="zh-CN" sz="2800" b="1">
                <a:solidFill>
                  <a:srgbClr val="00206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1961</a:t>
            </a:r>
            <a:r>
              <a:rPr lang="zh-CN" altLang="en-US" sz="2800" b="1">
                <a:solidFill>
                  <a:srgbClr val="00206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年</a:t>
            </a:r>
            <a:r>
              <a:rPr lang="en-US" altLang="zh-CN" sz="2800" b="1">
                <a:solidFill>
                  <a:srgbClr val="00206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7</a:t>
            </a:r>
            <a:r>
              <a:rPr lang="zh-CN" altLang="en-US" sz="2800" b="1">
                <a:solidFill>
                  <a:srgbClr val="00206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月的一天</a:t>
            </a:r>
            <a:r>
              <a:rPr lang="en-US" altLang="zh-CN" sz="2800" b="1">
                <a:solidFill>
                  <a:srgbClr val="00206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——</a:t>
            </a:r>
            <a:r>
              <a:rPr lang="zh-CN" altLang="en-US" sz="2800" b="1">
                <a:solidFill>
                  <a:srgbClr val="00206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发起挑战）：发现特异稻（欣喜）</a:t>
            </a:r>
            <a:r>
              <a:rPr lang="en-US" altLang="zh-CN" sz="2800" b="1">
                <a:solidFill>
                  <a:srgbClr val="00206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——</a:t>
            </a:r>
            <a:r>
              <a:rPr lang="zh-CN" altLang="en-US" sz="2800" b="1">
                <a:solidFill>
                  <a:srgbClr val="00206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护理特别稻（满怀希望）</a:t>
            </a:r>
            <a:r>
              <a:rPr lang="en-US" altLang="zh-CN" sz="2800" b="1">
                <a:solidFill>
                  <a:srgbClr val="00206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——</a:t>
            </a:r>
            <a:r>
              <a:rPr lang="zh-CN" altLang="en-US" sz="2800" b="1">
                <a:solidFill>
                  <a:srgbClr val="00206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试种特异稻（失望）</a:t>
            </a:r>
            <a:r>
              <a:rPr lang="en-US" altLang="zh-CN" sz="2800" b="1">
                <a:solidFill>
                  <a:srgbClr val="00206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——</a:t>
            </a:r>
            <a:r>
              <a:rPr lang="zh-CN" altLang="en-US" sz="2800" b="1">
                <a:solidFill>
                  <a:srgbClr val="00206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分析研究（自信）</a:t>
            </a:r>
            <a:r>
              <a:rPr lang="en-US" altLang="zh-CN" sz="2800" b="1">
                <a:solidFill>
                  <a:srgbClr val="00206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——</a:t>
            </a:r>
            <a:r>
              <a:rPr lang="zh-CN" altLang="en-US" sz="2800" b="1">
                <a:solidFill>
                  <a:srgbClr val="00206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发现真理（收获）</a:t>
            </a:r>
            <a:endParaRPr lang="en-US" altLang="zh-CN" sz="2800" b="1">
              <a:solidFill>
                <a:srgbClr val="002060"/>
              </a:solidFill>
              <a:latin typeface="Noto Sans S Chinese Black" panose="020b0a00000000000000" pitchFamily="34" charset="-122"/>
              <a:ea typeface="Noto Sans S Chinese Black" panose="020b0a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5335350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15369">
            <a:extLst>
              <a:ext uri="{FF2B5EF4-FFF2-40B4-BE49-F238E27FC236}">
                <a16:creationId xmlns:a16="http://schemas.microsoft.com/office/drawing/2014/main" xmlns="" id="{2A610435-D39E-4E28-B967-4835455744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22088" y="747404"/>
            <a:ext cx="9396413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206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本文在内容选材上有什么特点？为什么要这样选材？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69BCB84A-77DE-4A02-8A3B-0EC3B21861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59982" y="1542160"/>
            <a:ext cx="5040313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80008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选取具体、典型的事例。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10A25092-4CF1-4DF3-95E2-D924AECA5D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65971" y="2451372"/>
            <a:ext cx="8913541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b="1">
                <a:solidFill>
                  <a:srgbClr val="80008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    </a:t>
            </a:r>
            <a:r>
              <a:rPr lang="zh-CN" altLang="en-US" sz="3200" b="1">
                <a:solidFill>
                  <a:srgbClr val="80008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围绕主题，选取可以突出人物个性的事例，使人物生动，个性丰满，如立面前。</a:t>
            </a:r>
          </a:p>
        </p:txBody>
      </p:sp>
    </p:spTree>
    <p:extLst>
      <p:ext uri="{BB962C8B-B14F-4D97-AF65-F5344CB8AC3E}">
        <p14:creationId xmlns:p14="http://schemas.microsoft.com/office/powerpoint/2010/main" val="288460749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15369">
            <a:extLst>
              <a:ext uri="{FF2B5EF4-FFF2-40B4-BE49-F238E27FC236}">
                <a16:creationId xmlns:a16="http://schemas.microsoft.com/office/drawing/2014/main" xmlns="" id="{EE5C1341-1040-4CE7-98F0-68ABA6778A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13383" y="207158"/>
            <a:ext cx="9396413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作者是如何塑造人物形象的？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C63E716A-632B-415A-89F4-E77D87965C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2029" y="1018469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① 2001</a:t>
            </a:r>
            <a:r>
              <a:rPr lang="zh-CN" altLang="en-US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年春节后第二天，袁隆平领奖前仍在稻田里工作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E40E892-BE06-4202-808E-CCDBDEDAC4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74691" y="1535498"/>
            <a:ext cx="59007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7030A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（热爱并献身于农科研事业，</a:t>
            </a:r>
            <a:r>
              <a:rPr lang="zh-CN" altLang="en-US" sz="2400" b="1">
                <a:solidFill>
                  <a:srgbClr val="7030A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淡</a:t>
            </a:r>
            <a:r>
              <a:rPr lang="zh-CN" altLang="en-US" sz="2400" b="1">
                <a:solidFill>
                  <a:srgbClr val="7030A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泊名利）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CD3950BC-4A36-4C3A-AF4F-6EE43E0969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2029" y="2095147"/>
            <a:ext cx="8890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②1961</a:t>
            </a:r>
            <a:r>
              <a:rPr lang="zh-CN" altLang="en-US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年发现了“天然杂交稻”的杂种第一代。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D8F92D5E-BB2A-4B3C-97C9-C4C9301296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74691" y="2657079"/>
            <a:ext cx="47990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7030A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（勇于实践，敢于探索）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CDC91FDF-F70E-4B66-A658-A534CAD5A581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182029" y="3189000"/>
            <a:ext cx="76406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③1964</a:t>
            </a:r>
            <a:r>
              <a:rPr lang="zh-CN" altLang="en-US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年找到了水稻雄性不育植株。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297DAB85-5332-4455-9468-6FEF815662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74691" y="3184019"/>
            <a:ext cx="70469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7030A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（解放思想，破除迷信，敢于创新）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7ACE5AA1-C879-4D65-B3DE-1AAD966979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2029" y="3938981"/>
            <a:ext cx="102591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④1992</a:t>
            </a:r>
            <a:r>
              <a:rPr lang="zh-CN" altLang="en-US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年发表文章，用事实说明杂交水稻能够</a:t>
            </a:r>
            <a:r>
              <a:rPr lang="en-US" altLang="zh-CN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“</a:t>
            </a:r>
            <a:r>
              <a:rPr lang="zh-CN" altLang="en-US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既高产，又优质。</a:t>
            </a:r>
            <a:r>
              <a:rPr lang="en-US" altLang="zh-CN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”</a:t>
            </a:r>
            <a:r>
              <a:rPr lang="zh-CN" altLang="en-US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。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2CDBA954-8D3B-4328-836B-F4BEAF4879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74691" y="4495247"/>
            <a:ext cx="49434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7030A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（坚持真理，实事求是）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D1F35044-46B2-4FE9-B236-232E72BB6F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89978" y="5053474"/>
            <a:ext cx="93694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⑤1986</a:t>
            </a:r>
            <a:r>
              <a:rPr lang="zh-CN" altLang="en-US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年以来，提出并实现了杂交水稻育种的战略思想。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1EB995F6-EFFF-4285-9FF3-22A8CEC31F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30526" y="5609740"/>
            <a:ext cx="66595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7030A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（矢志为中国和世界人民作贡献）</a:t>
            </a:r>
          </a:p>
        </p:txBody>
      </p:sp>
      <p:sp>
        <p:nvSpPr>
          <p:cNvPr id="2" name="文本框 15369">
            <a:extLst>
              <a:ext uri="{FF2B5EF4-FFF2-40B4-BE49-F238E27FC236}">
                <a16:creationId xmlns:a16="http://schemas.microsoft.com/office/drawing/2014/main" xmlns="" id="{FB106F65-1400-4512-83BD-C18C66C587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141" y="5876287"/>
            <a:ext cx="9396413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C0000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(1)</a:t>
            </a:r>
            <a:r>
              <a:rPr lang="zh-CN" altLang="en-US" sz="3200" b="1">
                <a:solidFill>
                  <a:srgbClr val="C0000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运用具体、典型的事例塑造人物</a:t>
            </a:r>
          </a:p>
        </p:txBody>
      </p:sp>
    </p:spTree>
    <p:extLst>
      <p:ext uri="{BB962C8B-B14F-4D97-AF65-F5344CB8AC3E}">
        <p14:creationId xmlns:p14="http://schemas.microsoft.com/office/powerpoint/2010/main" val="318093568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15369">
            <a:extLst>
              <a:ext uri="{FF2B5EF4-FFF2-40B4-BE49-F238E27FC236}">
                <a16:creationId xmlns:a16="http://schemas.microsoft.com/office/drawing/2014/main" xmlns="" id="{EE5C1341-1040-4CE7-98F0-68ABA6778A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35512" y="397998"/>
            <a:ext cx="9396413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作者是如何塑造人物形象的？</a:t>
            </a:r>
          </a:p>
        </p:txBody>
      </p:sp>
      <p:sp>
        <p:nvSpPr>
          <p:cNvPr id="5" name="矩形 28676">
            <a:extLst>
              <a:ext uri="{FF2B5EF4-FFF2-40B4-BE49-F238E27FC236}">
                <a16:creationId xmlns:a16="http://schemas.microsoft.com/office/drawing/2014/main" xmlns="" id="{76F362C0-7A84-40AC-BF74-0E70782219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38147" y="1368425"/>
            <a:ext cx="9144000" cy="206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3200" b="1">
                <a:solidFill>
                  <a:srgbClr val="00206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    </a:t>
            </a:r>
            <a:r>
              <a:rPr lang="zh-CN" altLang="en-US" sz="3200" b="1">
                <a:solidFill>
                  <a:srgbClr val="00206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湖南长沙马坡岭笼罩在薄雾之中，空中不时飘下雨点。一位老人眯起双眼，出神地打量这几百亩试验田。他跨过水渠，迈步走进田间，不时蹲下身子翻看着土壤，接着挽起裤腿走下了稻田。</a:t>
            </a:r>
          </a:p>
        </p:txBody>
      </p:sp>
      <p:sp>
        <p:nvSpPr>
          <p:cNvPr id="7" name="矩形 28677">
            <a:extLst>
              <a:ext uri="{FF2B5EF4-FFF2-40B4-BE49-F238E27FC236}">
                <a16:creationId xmlns:a16="http://schemas.microsoft.com/office/drawing/2014/main" xmlns="" id="{E3164D41-7B0C-4242-B050-030881EE28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19922" y="3763537"/>
            <a:ext cx="9144000" cy="206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206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    </a:t>
            </a:r>
            <a:r>
              <a:rPr lang="zh-CN" altLang="en-US" sz="3200" b="1">
                <a:solidFill>
                  <a:srgbClr val="00206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突然，他那敏锐的目光停留在一蔸形态特异、鹤立鸡群的水稻植株上。他屏气静神地伸出双手，欣喜地抚摸着那可爱的稻穗，激动得几乎要喊出声来”</a:t>
            </a:r>
            <a:r>
              <a:rPr lang="en-US" altLang="zh-CN" sz="3200" b="1">
                <a:solidFill>
                  <a:srgbClr val="00206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! 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69DDEA1B-9B5B-4EC3-A656-A2D7232984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84917" y="5489575"/>
            <a:ext cx="9144000" cy="1198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C0000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 </a:t>
            </a:r>
            <a:r>
              <a:rPr lang="zh-CN" altLang="en-US" sz="3600" b="1">
                <a:solidFill>
                  <a:srgbClr val="C0000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（</a:t>
            </a:r>
            <a:r>
              <a:rPr lang="en-US" altLang="zh-CN" sz="3600" b="1">
                <a:solidFill>
                  <a:srgbClr val="C0000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2</a:t>
            </a:r>
            <a:r>
              <a:rPr lang="zh-CN" altLang="en-US" sz="3600" b="1">
                <a:solidFill>
                  <a:srgbClr val="C0000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）细节描写是丰富通讯信息、丰满人物形象、把来龙去脉交代清楚的重要手段。</a:t>
            </a:r>
          </a:p>
        </p:txBody>
      </p:sp>
    </p:spTree>
    <p:extLst>
      <p:ext uri="{BB962C8B-B14F-4D97-AF65-F5344CB8AC3E}">
        <p14:creationId xmlns:p14="http://schemas.microsoft.com/office/powerpoint/2010/main" val="109662581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EDD0BBAC-9D8A-48AD-A68F-A332080666B9}"/>
              </a:ext>
            </a:extLst>
          </p:cNvPr>
          <p:cNvSpPr txBox="1"/>
          <p:nvPr/>
        </p:nvSpPr>
        <p:spPr>
          <a:xfrm>
            <a:off x="1449658" y="30623"/>
            <a:ext cx="35683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本篇人物通讯的写法：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160E881A-5F88-4B88-B524-BC80DD3037AD}"/>
              </a:ext>
            </a:extLst>
          </p:cNvPr>
          <p:cNvSpPr txBox="1"/>
          <p:nvPr/>
        </p:nvSpPr>
        <p:spPr>
          <a:xfrm>
            <a:off x="1159727" y="666705"/>
            <a:ext cx="10086279" cy="46628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C0000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内容选材：</a:t>
            </a:r>
            <a:r>
              <a:rPr lang="zh-CN" altLang="en-US" sz="28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选取的是</a:t>
            </a:r>
            <a:r>
              <a:rPr lang="zh-CN" altLang="en-US" sz="2800" b="1">
                <a:solidFill>
                  <a:srgbClr val="7030A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具体、典型</a:t>
            </a:r>
            <a:r>
              <a:rPr lang="zh-CN" altLang="en-US" sz="28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的事例</a:t>
            </a:r>
            <a:endParaRPr lang="en-US" altLang="zh-CN" sz="2800" b="1">
              <a:latin typeface="Noto Sans S Chinese Black" panose="020b0a00000000000000" pitchFamily="34" charset="-122"/>
              <a:ea typeface="Noto Sans S Chinese Black" panose="020b0a00000000000000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C0000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人物形象：</a:t>
            </a:r>
            <a:r>
              <a:rPr lang="zh-CN" altLang="en-US" sz="28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通过</a:t>
            </a:r>
            <a:r>
              <a:rPr lang="zh-CN" altLang="en-US" sz="2800" b="1">
                <a:solidFill>
                  <a:srgbClr val="7030A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细节描写</a:t>
            </a:r>
            <a:r>
              <a:rPr lang="zh-CN" altLang="en-US" sz="28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使人物形象更加立体、丰满、传神。</a:t>
            </a:r>
            <a:endParaRPr lang="en-US" altLang="zh-CN" sz="2800" b="1">
              <a:latin typeface="Noto Sans S Chinese Black" panose="020b0a00000000000000" pitchFamily="34" charset="-122"/>
              <a:ea typeface="Noto Sans S Chinese Black" panose="020b0a00000000000000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                 </a:t>
            </a:r>
            <a:r>
              <a:rPr lang="zh-CN" altLang="en-US" sz="28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运用具体、典型的事例塑造人物</a:t>
            </a:r>
            <a:endParaRPr lang="en-US" altLang="zh-CN" sz="2800" b="1">
              <a:latin typeface="Noto Sans S Chinese Black" panose="020b0a00000000000000" pitchFamily="34" charset="-122"/>
              <a:ea typeface="Noto Sans S Chinese Black" panose="020b0a00000000000000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C0000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谋篇布局：</a:t>
            </a:r>
            <a:r>
              <a:rPr lang="zh-CN" altLang="en-US" sz="28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以</a:t>
            </a:r>
            <a:r>
              <a:rPr lang="zh-CN" altLang="en-US" sz="2800" b="1">
                <a:solidFill>
                  <a:srgbClr val="7030A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小标题</a:t>
            </a:r>
            <a:r>
              <a:rPr lang="zh-CN" altLang="en-US" sz="28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布局谋篇精细巧妙</a:t>
            </a:r>
            <a:endParaRPr lang="en-US" altLang="zh-CN" sz="2800" b="1">
              <a:latin typeface="Noto Sans S Chinese Black" panose="020b0a00000000000000" pitchFamily="34" charset="-122"/>
              <a:ea typeface="Noto Sans S Chinese Black" panose="020b0a00000000000000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C0000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表达方式：</a:t>
            </a:r>
            <a:r>
              <a:rPr lang="zh-CN" altLang="en-US" sz="28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以</a:t>
            </a:r>
            <a:r>
              <a:rPr lang="zh-CN" altLang="en-US" sz="2800" b="1">
                <a:solidFill>
                  <a:srgbClr val="7030A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记叙</a:t>
            </a:r>
            <a:r>
              <a:rPr lang="zh-CN" altLang="en-US" sz="28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为主，辅以</a:t>
            </a:r>
            <a:r>
              <a:rPr lang="zh-CN" altLang="en-US" sz="2800" b="1">
                <a:solidFill>
                  <a:srgbClr val="7030A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描写、议论、说明</a:t>
            </a:r>
            <a:r>
              <a:rPr lang="zh-CN" altLang="en-US" sz="28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，形式活泼</a:t>
            </a:r>
            <a:endParaRPr lang="en-US" altLang="zh-CN" sz="2800" b="1">
              <a:latin typeface="Noto Sans S Chinese Black" panose="020b0a00000000000000" pitchFamily="34" charset="-122"/>
              <a:ea typeface="Noto Sans S Chinese Black" panose="020b0a00000000000000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C0000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叙述顺序：</a:t>
            </a:r>
            <a:r>
              <a:rPr lang="zh-CN" altLang="en-US" sz="28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采用</a:t>
            </a:r>
            <a:r>
              <a:rPr lang="zh-CN" altLang="en-US" sz="2800" b="1">
                <a:solidFill>
                  <a:srgbClr val="7030A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倒叙</a:t>
            </a:r>
            <a:r>
              <a:rPr lang="zh-CN" altLang="en-US" sz="28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的手段记录了袁隆平科学实践的过程。</a:t>
            </a:r>
          </a:p>
          <a:p>
            <a:pPr>
              <a:lnSpc>
                <a:spcPct val="150000"/>
              </a:lnSpc>
            </a:pPr>
            <a:endParaRPr lang="zh-CN" altLang="en-US">
              <a:latin typeface="Noto Sans S Chinese Black" panose="020b0a00000000000000" pitchFamily="34" charset="-122"/>
            </a:endParaRPr>
          </a:p>
          <a:p>
            <a:endParaRPr lang="zh-CN" altLang="en-US">
              <a:latin typeface="Noto Sans S Chinese Black" panose="020b0a00000000000000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65BFFC93-EC6F-4D79-BCD7-C81A66826C63}"/>
              </a:ext>
            </a:extLst>
          </p:cNvPr>
          <p:cNvSpPr txBox="1"/>
          <p:nvPr/>
        </p:nvSpPr>
        <p:spPr>
          <a:xfrm>
            <a:off x="1546303" y="4702098"/>
            <a:ext cx="10928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通讯：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11E49E10-D695-4319-A4F2-AE8F285DF0B5}"/>
              </a:ext>
            </a:extLst>
          </p:cNvPr>
          <p:cNvSpPr txBox="1"/>
          <p:nvPr/>
        </p:nvSpPr>
        <p:spPr>
          <a:xfrm>
            <a:off x="1018478" y="5329520"/>
            <a:ext cx="11485757" cy="14812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第一、强调报道内容事件的</a:t>
            </a:r>
            <a:r>
              <a:rPr lang="zh-CN" altLang="en-US" sz="2800" b="1">
                <a:solidFill>
                  <a:srgbClr val="7030A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真实性、时效性</a:t>
            </a:r>
            <a:r>
              <a:rPr lang="zh-CN" altLang="en-US" sz="28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，彰显新闻的传播价值。</a:t>
            </a:r>
          </a:p>
          <a:p>
            <a:pPr>
              <a:lnSpc>
                <a:spcPct val="110000"/>
              </a:lnSpc>
            </a:pPr>
            <a:r>
              <a:rPr lang="zh-CN" altLang="en-US" sz="28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第二、通过</a:t>
            </a:r>
            <a:r>
              <a:rPr lang="zh-CN" altLang="en-US" sz="2800" b="1">
                <a:solidFill>
                  <a:srgbClr val="7030A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人的思想、人的精神面貌</a:t>
            </a:r>
            <a:r>
              <a:rPr lang="zh-CN" altLang="en-US" sz="28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去</a:t>
            </a:r>
            <a:r>
              <a:rPr lang="zh-CN" altLang="en-US" sz="2800" b="1">
                <a:solidFill>
                  <a:srgbClr val="7030A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教育人、感染人</a:t>
            </a:r>
            <a:endParaRPr lang="en-US" altLang="zh-CN" sz="2800" b="1">
              <a:solidFill>
                <a:srgbClr val="7030A0"/>
              </a:solidFill>
              <a:latin typeface="Noto Sans S Chinese Black" panose="020b0a00000000000000" pitchFamily="34" charset="-122"/>
              <a:ea typeface="Noto Sans S Chinese Black" panose="020b0a00000000000000" pitchFamily="34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第三、可以加入</a:t>
            </a:r>
            <a:r>
              <a:rPr lang="zh-CN" altLang="en-US" sz="2800" b="1">
                <a:solidFill>
                  <a:srgbClr val="7030A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作者的观点和评论</a:t>
            </a:r>
          </a:p>
        </p:txBody>
      </p:sp>
      <p:pic>
        <p:nvPicPr>
          <p:cNvPr id="9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2103100" y="10426700"/>
            <a:ext cx="342900" cy="2540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367177435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B76D94D-9DA9-4BBC-8A97-C40C6DD549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任务一：阅读资料，感知文体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171A7A65-53E1-464B-B075-023E82198F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4266" y="3692236"/>
            <a:ext cx="11168352" cy="3777622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人物通讯是以写</a:t>
            </a:r>
            <a:r>
              <a:rPr lang="zh-CN" altLang="en-US" sz="2800" b="1">
                <a:solidFill>
                  <a:srgbClr val="7030A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人物思想</a:t>
            </a:r>
            <a:r>
              <a:rPr lang="zh-CN" altLang="en-US" sz="28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和</a:t>
            </a:r>
            <a:r>
              <a:rPr lang="zh-CN" altLang="en-US" sz="2800" b="1">
                <a:solidFill>
                  <a:srgbClr val="7030A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事迹</a:t>
            </a:r>
            <a:r>
              <a:rPr lang="zh-CN" altLang="en-US" sz="28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为主的通讯。人物通讯是报刊、广播、电视上最为常见的通讯形式之一，是一种重要的实用文体。它以人物的新近行动为报道内容，重在表现</a:t>
            </a:r>
            <a:r>
              <a:rPr lang="zh-CN" altLang="en-US" sz="2800" b="1">
                <a:solidFill>
                  <a:srgbClr val="7030A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人物品质、性格和精神面貌，通过个别显示一般，通过平凡突出伟大，达到揭示时代特征、感染并且教育读者的目的。</a:t>
            </a:r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xmlns="" id="{F34ABAAB-A812-46C8-8BAE-31DC04C0CFE7}"/>
              </a:ext>
            </a:extLst>
          </p:cNvPr>
          <p:cNvSpPr txBox="1"/>
          <p:nvPr/>
        </p:nvSpPr>
        <p:spPr>
          <a:xfrm>
            <a:off x="-2750922" y="1734152"/>
            <a:ext cx="14811304" cy="37776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8">
              <a:lnSpc>
                <a:spcPct val="120000"/>
              </a:lnSpc>
            </a:pPr>
            <a:r>
              <a:rPr lang="zh-CN" altLang="en-US" sz="2800" b="1">
                <a:solidFill>
                  <a:srgbClr val="C0000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通讯：</a:t>
            </a:r>
            <a:r>
              <a:rPr lang="zh-CN" altLang="en-US" sz="28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有记叙文的特点，可以</a:t>
            </a:r>
            <a:r>
              <a:rPr lang="zh-CN" altLang="en-US" sz="2800" b="1">
                <a:solidFill>
                  <a:srgbClr val="7030A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记叙描写</a:t>
            </a:r>
            <a:r>
              <a:rPr lang="zh-CN" altLang="en-US" sz="28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，有</a:t>
            </a:r>
            <a:r>
              <a:rPr lang="zh-CN" altLang="en-US" sz="2800" b="1">
                <a:solidFill>
                  <a:srgbClr val="7030A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人物</a:t>
            </a:r>
            <a:r>
              <a:rPr lang="zh-CN" altLang="en-US" sz="28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和</a:t>
            </a:r>
            <a:r>
              <a:rPr lang="zh-CN" altLang="en-US" sz="2800" b="1">
                <a:solidFill>
                  <a:srgbClr val="7030A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事件</a:t>
            </a:r>
            <a:r>
              <a:rPr lang="zh-CN" altLang="en-US" sz="28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；有新闻的特点，必须</a:t>
            </a:r>
            <a:r>
              <a:rPr lang="zh-CN" altLang="en-US" sz="2800" b="1">
                <a:solidFill>
                  <a:srgbClr val="7030A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真实</a:t>
            </a:r>
            <a:r>
              <a:rPr lang="zh-CN" altLang="en-US" sz="28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，有</a:t>
            </a:r>
            <a:r>
              <a:rPr lang="zh-CN" altLang="en-US" sz="2800" b="1">
                <a:solidFill>
                  <a:srgbClr val="7030A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时效性</a:t>
            </a:r>
            <a:r>
              <a:rPr lang="zh-CN" altLang="en-US" sz="28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。同时通讯又具有二者没有的特点；可以</a:t>
            </a:r>
            <a:r>
              <a:rPr lang="zh-CN" altLang="en-US" sz="2800" b="1">
                <a:solidFill>
                  <a:srgbClr val="7030A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加入作者的观点和评论</a:t>
            </a:r>
            <a:r>
              <a:rPr lang="zh-CN" altLang="en-US" sz="28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93311397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F65C04B-678D-4DA1-9FC1-41965192C1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人物通讯中的主角类型：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9A2CE4C5-7C97-47F5-A8CA-03111DCA1C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9212" y="1659466"/>
            <a:ext cx="8915400" cy="377762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①各行各业的</a:t>
            </a:r>
            <a:r>
              <a:rPr lang="zh-CN" altLang="en-US" sz="2800" b="1">
                <a:solidFill>
                  <a:srgbClr val="7030A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英雄模范</a:t>
            </a:r>
            <a:r>
              <a:rPr lang="zh-CN" altLang="en-US" sz="28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人物</a:t>
            </a:r>
            <a:endParaRPr lang="en-US" altLang="zh-CN" sz="2800" b="1">
              <a:latin typeface="Noto Sans S Chinese Black" panose="020b0a00000000000000" pitchFamily="34" charset="-122"/>
              <a:ea typeface="Noto Sans S Chinese Black" panose="020b0a00000000000000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②人们普遍关心的</a:t>
            </a:r>
            <a:r>
              <a:rPr lang="zh-CN" altLang="en-US" sz="2800" b="1">
                <a:solidFill>
                  <a:srgbClr val="7030A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社会名流</a:t>
            </a:r>
            <a:endParaRPr lang="en-US" altLang="zh-CN" sz="2800" b="1">
              <a:solidFill>
                <a:srgbClr val="7030A0"/>
              </a:solidFill>
              <a:latin typeface="Noto Sans S Chinese Black" panose="020b0a00000000000000" pitchFamily="34" charset="-122"/>
              <a:ea typeface="Noto Sans S Chinese Black" panose="020b0a00000000000000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③在不同岗位上</a:t>
            </a:r>
            <a:r>
              <a:rPr lang="zh-CN" altLang="en-US" sz="2800" b="1">
                <a:solidFill>
                  <a:srgbClr val="7030A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辛勤劳动</a:t>
            </a:r>
            <a:r>
              <a:rPr lang="zh-CN" altLang="en-US" sz="28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和</a:t>
            </a:r>
            <a:r>
              <a:rPr lang="zh-CN" altLang="en-US" sz="2800" b="1">
                <a:solidFill>
                  <a:srgbClr val="7030A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创造</a:t>
            </a:r>
            <a:r>
              <a:rPr lang="zh-CN" altLang="en-US" sz="28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，为社会主义建设和中华民族的复兴作出</a:t>
            </a:r>
            <a:r>
              <a:rPr lang="zh-CN" altLang="en-US" sz="2800" b="1">
                <a:solidFill>
                  <a:srgbClr val="7030A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巨大贡献</a:t>
            </a:r>
            <a:r>
              <a:rPr lang="zh-CN" altLang="en-US" sz="28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的</a:t>
            </a:r>
            <a:r>
              <a:rPr lang="zh-CN" altLang="en-US" sz="2800" b="1">
                <a:solidFill>
                  <a:srgbClr val="7030A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普通人</a:t>
            </a:r>
            <a:r>
              <a:rPr lang="zh-CN" altLang="en-US" sz="28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。</a:t>
            </a:r>
            <a:endParaRPr lang="en-US" altLang="zh-CN" sz="2800" b="1">
              <a:latin typeface="Noto Sans S Chinese Black" panose="020b0a00000000000000" pitchFamily="34" charset="-122"/>
              <a:ea typeface="Noto Sans S Chinese Black" panose="020b0a00000000000000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④某些对社会有</a:t>
            </a:r>
            <a:r>
              <a:rPr lang="zh-CN" altLang="en-US" sz="2800" b="1">
                <a:solidFill>
                  <a:srgbClr val="7030A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警示</a:t>
            </a:r>
            <a:r>
              <a:rPr lang="zh-CN" altLang="en-US" sz="28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作用的</a:t>
            </a:r>
            <a:r>
              <a:rPr lang="zh-CN" altLang="en-US" sz="2800" b="1">
                <a:solidFill>
                  <a:srgbClr val="7030A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反面人物</a:t>
            </a:r>
          </a:p>
        </p:txBody>
      </p:sp>
    </p:spTree>
    <p:extLst>
      <p:ext uri="{BB962C8B-B14F-4D97-AF65-F5344CB8AC3E}">
        <p14:creationId xmlns:p14="http://schemas.microsoft.com/office/powerpoint/2010/main" val="1109346304"/>
      </p:ext>
    </p:ext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8C5133D1-826D-4961-87A4-091A25A079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59624" y="1751778"/>
            <a:ext cx="5716376" cy="3354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喜看稻菽</a:t>
            </a:r>
          </a:p>
          <a:p>
            <a:pPr>
              <a:lnSpc>
                <a:spcPct val="120000"/>
              </a:lnSpc>
            </a:pPr>
            <a:r>
              <a:rPr lang="zh-CN" altLang="en-US" sz="66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       千重浪</a:t>
            </a:r>
            <a:endParaRPr lang="en-US" altLang="zh-CN" sz="6600" b="1">
              <a:latin typeface="Noto Sans S Chinese Black" panose="020b0a00000000000000" pitchFamily="34" charset="-122"/>
              <a:ea typeface="Noto Sans S Chinese Black" panose="020b0a00000000000000" pitchFamily="34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sz="48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沈英甲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AFBA4CA4-5C71-4851-AF0E-0EE26EF2BC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061" l="469" r="99531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87679" y="1195778"/>
            <a:ext cx="4314614" cy="4307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584391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16388">
            <a:extLst>
              <a:ext uri="{FF2B5EF4-FFF2-40B4-BE49-F238E27FC236}">
                <a16:creationId xmlns:a16="http://schemas.microsoft.com/office/drawing/2014/main" xmlns="" id="{D4DF8DC2-A00E-4ED2-900A-EC0B55A146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13864" y="297330"/>
            <a:ext cx="10092055" cy="666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6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标题引用了</a:t>
            </a:r>
            <a:r>
              <a:rPr lang="zh-CN" altLang="en-US" sz="3600" b="1">
                <a:latin typeface="Noto Sans S Chinese Black" panose="020b0a00000000000000" pitchFamily="34" charset="-122"/>
                <a:ea typeface="Noto Sans S Chinese Black" panose="020b0a00000000000000" pitchFamily="34" charset="-122"/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谁</a:t>
            </a:r>
            <a:r>
              <a:rPr lang="zh-CN" altLang="en-US" sz="36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的诗句</a:t>
            </a:r>
            <a:r>
              <a:rPr lang="en-US" altLang="zh-CN" sz="36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,</a:t>
            </a:r>
            <a:r>
              <a:rPr lang="zh-CN" altLang="en-US" sz="36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表达了作者的什么感情？ 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8B2A5AE9-6B96-4E7B-87D6-7BD8B0CB39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85533" y="1254019"/>
            <a:ext cx="7488238" cy="337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别梦依稀咒逝川，故园三十二年前。</a:t>
            </a:r>
          </a:p>
          <a:p>
            <a:pPr>
              <a:lnSpc>
                <a:spcPct val="130000"/>
              </a:lnSpc>
            </a:pPr>
            <a:r>
              <a:rPr lang="zh-CN" altLang="en-US" sz="32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红旗卷起农奴戟，黑手高悬霸主鞭。</a:t>
            </a:r>
          </a:p>
          <a:p>
            <a:pPr>
              <a:lnSpc>
                <a:spcPct val="130000"/>
              </a:lnSpc>
            </a:pPr>
            <a:r>
              <a:rPr lang="zh-CN" altLang="en-US" sz="32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为有牺牲多壮志，敢叫日月换新天。</a:t>
            </a:r>
          </a:p>
          <a:p>
            <a:pPr>
              <a:lnSpc>
                <a:spcPct val="130000"/>
              </a:lnSpc>
            </a:pPr>
            <a:r>
              <a:rPr lang="zh-CN" altLang="en-US" sz="32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喜看稻菽千重浪，遍地英雄下夕烟</a:t>
            </a:r>
            <a:r>
              <a:rPr lang="zh-CN" altLang="en-US" sz="3200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。 </a:t>
            </a:r>
            <a:r>
              <a:rPr lang="zh-CN" altLang="en-US" sz="3200">
                <a:latin typeface="Noto Sans S Chinese Black" panose="020b0a00000000000000" pitchFamily="34" charset="-122"/>
                <a:ea typeface="华文细黑" panose="02010600040101010101" pitchFamily="2" charset="-122"/>
              </a:rPr>
              <a:t>               </a:t>
            </a:r>
          </a:p>
          <a:p>
            <a:pPr>
              <a:lnSpc>
                <a:spcPct val="130000"/>
              </a:lnSpc>
            </a:pPr>
            <a:r>
              <a:rPr lang="zh-CN" altLang="en-US" sz="3200">
                <a:latin typeface="Noto Sans S Chinese Black" panose="020b0a00000000000000" pitchFamily="34" charset="-122"/>
                <a:ea typeface="华文细黑" panose="02010600040101010101" pitchFamily="2" charset="-122"/>
              </a:rPr>
              <a:t>          </a:t>
            </a:r>
            <a:r>
              <a:rPr lang="zh-CN" altLang="en-US" sz="3200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 </a:t>
            </a:r>
            <a:r>
              <a:rPr lang="en-US" altLang="zh-CN" sz="3600" b="1">
                <a:solidFill>
                  <a:srgbClr val="7030A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  <a:hlinkClick r:id="rId3" action="ppaction://hlinksldjump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——</a:t>
            </a:r>
            <a:r>
              <a:rPr lang="zh-CN" altLang="en-US" sz="3600" b="1">
                <a:solidFill>
                  <a:srgbClr val="7030A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  <a:hlinkClick r:id="rId3" action="ppaction://hlinksldjump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毛泽东</a:t>
            </a:r>
            <a:r>
              <a:rPr lang="en-US" altLang="zh-CN" sz="3600" b="1">
                <a:solidFill>
                  <a:srgbClr val="7030A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  <a:hlinkClick r:id="rId3" action="ppaction://hlinksldjump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《</a:t>
            </a:r>
            <a:r>
              <a:rPr lang="zh-CN" altLang="en-US" sz="3600" b="1">
                <a:solidFill>
                  <a:srgbClr val="7030A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  <a:hlinkClick r:id="rId3" action="ppaction://hlinksldjump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七律</a:t>
            </a:r>
            <a:r>
              <a:rPr lang="en-US" altLang="zh-CN" sz="3600" b="1">
                <a:solidFill>
                  <a:srgbClr val="7030A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  <a:hlinkClick r:id="rId3" action="ppaction://hlinksldjump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·</a:t>
            </a:r>
            <a:r>
              <a:rPr lang="zh-CN" altLang="en-US" sz="3600" b="1">
                <a:solidFill>
                  <a:srgbClr val="7030A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  <a:hlinkClick r:id="rId3" action="ppaction://hlinksldjump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到韶山</a:t>
            </a:r>
            <a:r>
              <a:rPr lang="en-US" altLang="zh-CN" sz="3600" b="1">
                <a:solidFill>
                  <a:srgbClr val="7030A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  <a:hlinkClick r:id="rId3" action="ppaction://hlinksldjump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》</a:t>
            </a:r>
            <a:endParaRPr lang="en-US" altLang="zh-CN" sz="3600" b="1">
              <a:solidFill>
                <a:srgbClr val="7030A0"/>
              </a:solidFill>
              <a:latin typeface="Noto Sans S Chinese Black" panose="020b0a00000000000000" pitchFamily="34" charset="-122"/>
              <a:ea typeface="Noto Sans S Chinese Black" panose="020b0a00000000000000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D8F4B2BF-0BC9-4031-8DD2-905D6D7060C8}"/>
              </a:ext>
            </a:extLst>
          </p:cNvPr>
          <p:cNvSpPr txBox="1"/>
          <p:nvPr/>
        </p:nvSpPr>
        <p:spPr>
          <a:xfrm>
            <a:off x="250303" y="4814059"/>
            <a:ext cx="1187196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rgbClr val="7030A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喜看：</a:t>
            </a:r>
            <a:r>
              <a:rPr lang="zh-CN" altLang="en-US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高兴地看到。</a:t>
            </a:r>
            <a:r>
              <a:rPr lang="zh-CN" altLang="en-US" sz="2400" b="1">
                <a:solidFill>
                  <a:srgbClr val="7030A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菽：</a:t>
            </a:r>
            <a:r>
              <a:rPr lang="zh-CN" altLang="en-US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豆类的总称。</a:t>
            </a:r>
            <a:r>
              <a:rPr lang="zh-CN" altLang="en-US" sz="2400" b="1">
                <a:solidFill>
                  <a:srgbClr val="7030A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千重浪：</a:t>
            </a:r>
            <a:r>
              <a:rPr lang="zh-CN" altLang="en-US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一层层波浪，喻指随风起伏的大片庄稼。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9249C8AF-5EC2-4B94-95A0-48F20ECFCB9F}"/>
              </a:ext>
            </a:extLst>
          </p:cNvPr>
          <p:cNvSpPr txBox="1"/>
          <p:nvPr/>
        </p:nvSpPr>
        <p:spPr>
          <a:xfrm>
            <a:off x="1137341" y="5589944"/>
            <a:ext cx="1098492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引用毛泽东诗句，表达了作者对袁隆平研究成果和突出贡献的赞叹。</a:t>
            </a:r>
          </a:p>
        </p:txBody>
      </p:sp>
    </p:spTree>
    <p:extLst>
      <p:ext uri="{BB962C8B-B14F-4D97-AF65-F5344CB8AC3E}">
        <p14:creationId xmlns:p14="http://schemas.microsoft.com/office/powerpoint/2010/main" val="362407636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8082A9C3-364E-4E2C-A6AD-E9341806AB27}"/>
              </a:ext>
            </a:extLst>
          </p:cNvPr>
          <p:cNvSpPr txBox="1"/>
          <p:nvPr/>
        </p:nvSpPr>
        <p:spPr>
          <a:xfrm>
            <a:off x="1403975" y="298431"/>
            <a:ext cx="74798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C0000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任务一：文章梳理，概括精神</a:t>
            </a:r>
          </a:p>
        </p:txBody>
      </p:sp>
      <p:graphicFrame>
        <p:nvGraphicFramePr>
          <p:cNvPr id="3" name="表格 5">
            <a:extLst>
              <a:ext uri="{FF2B5EF4-FFF2-40B4-BE49-F238E27FC236}">
                <a16:creationId xmlns:a16="http://schemas.microsoft.com/office/drawing/2014/main" xmlns="" id="{FBAEC472-83F1-4159-B3D5-4F44D303CD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2607328"/>
              </p:ext>
            </p:extLst>
          </p:nvPr>
        </p:nvGraphicFramePr>
        <p:xfrm>
          <a:off x="783996" y="2505729"/>
          <a:ext cx="11031521" cy="405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8429">
                  <a:extLst>
                    <a:ext uri="{9D8B030D-6E8A-4147-A177-3AD203B41FA5}">
                      <a16:colId xmlns:a16="http://schemas.microsoft.com/office/drawing/2014/main" xmlns="" val="455320333"/>
                    </a:ext>
                  </a:extLst>
                </a:gridCol>
                <a:gridCol w="2498854">
                  <a:extLst>
                    <a:ext uri="{9D8B030D-6E8A-4147-A177-3AD203B41FA5}">
                      <a16:colId xmlns:a16="http://schemas.microsoft.com/office/drawing/2014/main" xmlns="" val="3309897953"/>
                    </a:ext>
                  </a:extLst>
                </a:gridCol>
                <a:gridCol w="2855832">
                  <a:extLst>
                    <a:ext uri="{9D8B030D-6E8A-4147-A177-3AD203B41FA5}">
                      <a16:colId xmlns:a16="http://schemas.microsoft.com/office/drawing/2014/main" xmlns="" val="1708427749"/>
                    </a:ext>
                  </a:extLst>
                </a:gridCol>
                <a:gridCol w="2029330">
                  <a:extLst>
                    <a:ext uri="{9D8B030D-6E8A-4147-A177-3AD203B41FA5}">
                      <a16:colId xmlns:a16="http://schemas.microsoft.com/office/drawing/2014/main" xmlns="" val="333768147"/>
                    </a:ext>
                  </a:extLst>
                </a:gridCol>
                <a:gridCol w="1819076">
                  <a:extLst>
                    <a:ext uri="{9D8B030D-6E8A-4147-A177-3AD203B41FA5}">
                      <a16:colId xmlns:a16="http://schemas.microsoft.com/office/drawing/2014/main" xmlns="" val="3346073897"/>
                    </a:ext>
                  </a:extLst>
                </a:gridCol>
              </a:tblGrid>
              <a:tr h="923651">
                <a:tc>
                  <a:txBody>
                    <a:bodyPr vert="horz" wrap="square"/>
                    <a:lstStyle/>
                    <a:p>
                      <a:r>
                        <a:rPr lang="zh-CN" altLang="en-US" sz="2800">
                          <a:solidFill>
                            <a:schemeClr val="tx1"/>
                          </a:solidFill>
                          <a:latin typeface="Noto Sans S Chinese Black" panose="020b0a00000000000000" pitchFamily="34" charset="-122"/>
                        </a:rPr>
                        <a:t>段落结构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2800">
                          <a:solidFill>
                            <a:schemeClr val="tx1"/>
                          </a:solidFill>
                          <a:latin typeface="Noto Sans S Chinese Black" panose="020b0a00000000000000" pitchFamily="34" charset="-122"/>
                        </a:rPr>
                        <a:t>概括具体事件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2800">
                          <a:solidFill>
                            <a:schemeClr val="tx1"/>
                          </a:solidFill>
                          <a:latin typeface="Noto Sans S Chinese Black" panose="020b0a00000000000000" pitchFamily="34" charset="-122"/>
                        </a:rPr>
                        <a:t>人物形象及展现角度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2800">
                          <a:solidFill>
                            <a:schemeClr val="tx1"/>
                          </a:solidFill>
                          <a:latin typeface="Noto Sans S Chinese Black" panose="020b0a00000000000000" pitchFamily="34" charset="-122"/>
                        </a:rPr>
                        <a:t>人物精神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2800">
                          <a:solidFill>
                            <a:schemeClr val="tx1"/>
                          </a:solidFill>
                          <a:latin typeface="Noto Sans S Chinese Black" panose="020b0a00000000000000" pitchFamily="34" charset="-122"/>
                        </a:rPr>
                        <a:t>作者立场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18332735"/>
                  </a:ext>
                </a:extLst>
              </a:tr>
              <a:tr h="515209">
                <a:tc>
                  <a:txBody>
                    <a:bodyPr vert="horz" wrap="square"/>
                    <a:lstStyle/>
                    <a:p>
                      <a:endParaRPr lang="zh-CN" altLang="en-US" sz="2800">
                        <a:solidFill>
                          <a:schemeClr val="tx1"/>
                        </a:solidFill>
                        <a:latin typeface="Noto Sans S Chinese Black" panose="020b0a00000000000000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endParaRPr lang="zh-CN" altLang="en-US" sz="2800">
                        <a:solidFill>
                          <a:schemeClr val="tx1"/>
                        </a:solidFill>
                        <a:latin typeface="Noto Sans S Chinese Black" panose="020b0a00000000000000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endParaRPr lang="zh-CN" altLang="en-US" sz="2800">
                        <a:solidFill>
                          <a:schemeClr val="tx1"/>
                        </a:solidFill>
                        <a:latin typeface="Noto Sans S Chinese Black" panose="020b0a00000000000000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endParaRPr lang="zh-CN" altLang="en-US" sz="2800">
                        <a:solidFill>
                          <a:schemeClr val="tx1"/>
                        </a:solidFill>
                        <a:latin typeface="Noto Sans S Chinese Black" panose="020b0a00000000000000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endParaRPr lang="zh-CN" altLang="en-US" sz="2800">
                        <a:solidFill>
                          <a:schemeClr val="tx1"/>
                        </a:solidFill>
                        <a:latin typeface="Noto Sans S Chinese Black" panose="020b0a00000000000000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122997107"/>
                  </a:ext>
                </a:extLst>
              </a:tr>
              <a:tr h="515209">
                <a:tc>
                  <a:txBody>
                    <a:bodyPr vert="horz" wrap="square"/>
                    <a:lstStyle/>
                    <a:p>
                      <a:endParaRPr lang="zh-CN" altLang="en-US" sz="2800">
                        <a:solidFill>
                          <a:schemeClr val="tx1"/>
                        </a:solidFill>
                        <a:latin typeface="Noto Sans S Chinese Black" panose="020b0a00000000000000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endParaRPr lang="zh-CN" altLang="en-US" sz="2800">
                        <a:solidFill>
                          <a:schemeClr val="tx1"/>
                        </a:solidFill>
                        <a:latin typeface="Noto Sans S Chinese Black" panose="020b0a00000000000000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endParaRPr lang="zh-CN" altLang="en-US" sz="2800">
                        <a:solidFill>
                          <a:schemeClr val="tx1"/>
                        </a:solidFill>
                        <a:latin typeface="Noto Sans S Chinese Black" panose="020b0a00000000000000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endParaRPr lang="zh-CN" altLang="en-US" sz="2800">
                        <a:solidFill>
                          <a:schemeClr val="tx1"/>
                        </a:solidFill>
                        <a:latin typeface="Noto Sans S Chinese Black" panose="020b0a00000000000000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endParaRPr lang="zh-CN" altLang="en-US" sz="2800">
                        <a:solidFill>
                          <a:schemeClr val="tx1"/>
                        </a:solidFill>
                        <a:latin typeface="Noto Sans S Chinese Black" panose="020b0a00000000000000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277606483"/>
                  </a:ext>
                </a:extLst>
              </a:tr>
              <a:tr h="515209">
                <a:tc>
                  <a:txBody>
                    <a:bodyPr vert="horz" wrap="square"/>
                    <a:lstStyle/>
                    <a:p>
                      <a:endParaRPr lang="zh-CN" altLang="en-US" sz="2800">
                        <a:solidFill>
                          <a:schemeClr val="tx1"/>
                        </a:solidFill>
                        <a:latin typeface="Noto Sans S Chinese Black" panose="020b0a00000000000000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endParaRPr lang="zh-CN" altLang="en-US" sz="2800">
                        <a:solidFill>
                          <a:schemeClr val="tx1"/>
                        </a:solidFill>
                        <a:latin typeface="Noto Sans S Chinese Black" panose="020b0a00000000000000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endParaRPr lang="zh-CN" altLang="en-US" sz="2800">
                        <a:solidFill>
                          <a:schemeClr val="tx1"/>
                        </a:solidFill>
                        <a:latin typeface="Noto Sans S Chinese Black" panose="020b0a00000000000000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endParaRPr lang="zh-CN" altLang="en-US" sz="2800">
                        <a:solidFill>
                          <a:schemeClr val="tx1"/>
                        </a:solidFill>
                        <a:latin typeface="Noto Sans S Chinese Black" panose="020b0a00000000000000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endParaRPr lang="zh-CN" altLang="en-US" sz="2800">
                        <a:solidFill>
                          <a:schemeClr val="tx1"/>
                        </a:solidFill>
                        <a:latin typeface="Noto Sans S Chinese Black" panose="020b0a00000000000000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448599187"/>
                  </a:ext>
                </a:extLst>
              </a:tr>
              <a:tr h="515209">
                <a:tc>
                  <a:txBody>
                    <a:bodyPr vert="horz" wrap="square"/>
                    <a:lstStyle/>
                    <a:p>
                      <a:endParaRPr lang="zh-CN" altLang="en-US" sz="2800">
                        <a:solidFill>
                          <a:schemeClr val="tx1"/>
                        </a:solidFill>
                        <a:latin typeface="Noto Sans S Chinese Black" panose="020b0a00000000000000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endParaRPr lang="zh-CN" altLang="en-US" sz="2800">
                        <a:solidFill>
                          <a:schemeClr val="tx1"/>
                        </a:solidFill>
                        <a:latin typeface="Noto Sans S Chinese Black" panose="020b0a00000000000000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endParaRPr lang="zh-CN" altLang="en-US" sz="2800">
                        <a:solidFill>
                          <a:schemeClr val="tx1"/>
                        </a:solidFill>
                        <a:latin typeface="Noto Sans S Chinese Black" panose="020b0a00000000000000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endParaRPr lang="zh-CN" altLang="en-US" sz="2800">
                        <a:solidFill>
                          <a:schemeClr val="tx1"/>
                        </a:solidFill>
                        <a:latin typeface="Noto Sans S Chinese Black" panose="020b0a00000000000000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endParaRPr lang="zh-CN" altLang="en-US" sz="2800">
                        <a:solidFill>
                          <a:schemeClr val="tx1"/>
                        </a:solidFill>
                        <a:latin typeface="Noto Sans S Chinese Black" panose="020b0a00000000000000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580649909"/>
                  </a:ext>
                </a:extLst>
              </a:tr>
              <a:tr h="515209">
                <a:tc>
                  <a:txBody>
                    <a:bodyPr vert="horz" wrap="square"/>
                    <a:lstStyle/>
                    <a:p>
                      <a:endParaRPr lang="zh-CN" altLang="en-US" sz="2800">
                        <a:solidFill>
                          <a:schemeClr val="tx1"/>
                        </a:solidFill>
                        <a:latin typeface="Noto Sans S Chinese Black" panose="020b0a00000000000000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endParaRPr lang="zh-CN" altLang="en-US" sz="2800">
                        <a:solidFill>
                          <a:schemeClr val="tx1"/>
                        </a:solidFill>
                        <a:latin typeface="Noto Sans S Chinese Black" panose="020b0a00000000000000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endParaRPr lang="zh-CN" altLang="en-US" sz="2800">
                        <a:solidFill>
                          <a:schemeClr val="tx1"/>
                        </a:solidFill>
                        <a:latin typeface="Noto Sans S Chinese Black" panose="020b0a00000000000000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endParaRPr lang="zh-CN" altLang="en-US" sz="2800">
                        <a:solidFill>
                          <a:schemeClr val="tx1"/>
                        </a:solidFill>
                        <a:latin typeface="Noto Sans S Chinese Black" panose="020b0a00000000000000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endParaRPr lang="zh-CN" altLang="en-US" sz="2800">
                        <a:solidFill>
                          <a:schemeClr val="tx1"/>
                        </a:solidFill>
                        <a:latin typeface="Noto Sans S Chinese Black" panose="020b0a00000000000000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233881805"/>
                  </a:ext>
                </a:extLst>
              </a:tr>
              <a:tr h="515209">
                <a:tc>
                  <a:txBody>
                    <a:bodyPr vert="horz" wrap="square"/>
                    <a:lstStyle/>
                    <a:p>
                      <a:endParaRPr lang="zh-CN" altLang="en-US" sz="2800">
                        <a:solidFill>
                          <a:schemeClr val="tx1"/>
                        </a:solidFill>
                        <a:latin typeface="Noto Sans S Chinese Black" panose="020b0a00000000000000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endParaRPr lang="zh-CN" altLang="en-US" sz="2800">
                        <a:solidFill>
                          <a:schemeClr val="tx1"/>
                        </a:solidFill>
                        <a:latin typeface="Noto Sans S Chinese Black" panose="020b0a00000000000000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endParaRPr lang="zh-CN" altLang="en-US" sz="2800">
                        <a:solidFill>
                          <a:schemeClr val="tx1"/>
                        </a:solidFill>
                        <a:latin typeface="Noto Sans S Chinese Black" panose="020b0a00000000000000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endParaRPr lang="zh-CN" altLang="en-US" sz="2800">
                        <a:solidFill>
                          <a:schemeClr val="tx1"/>
                        </a:solidFill>
                        <a:latin typeface="Noto Sans S Chinese Black" panose="020b0a00000000000000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endParaRPr lang="zh-CN" altLang="en-US" sz="2800">
                        <a:solidFill>
                          <a:schemeClr val="tx1"/>
                        </a:solidFill>
                        <a:latin typeface="Noto Sans S Chinese Black" panose="020b0a00000000000000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124995213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952CB75D-C6FA-406B-946A-A23AB629588F}"/>
              </a:ext>
            </a:extLst>
          </p:cNvPr>
          <p:cNvSpPr txBox="1"/>
          <p:nvPr/>
        </p:nvSpPr>
        <p:spPr>
          <a:xfrm>
            <a:off x="1316479" y="1179378"/>
            <a:ext cx="996655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合作：分析具体事件，从中总结出人物精神，并找出作者想要表达的立场</a:t>
            </a:r>
          </a:p>
        </p:txBody>
      </p:sp>
    </p:spTree>
    <p:extLst>
      <p:ext uri="{BB962C8B-B14F-4D97-AF65-F5344CB8AC3E}">
        <p14:creationId xmlns:p14="http://schemas.microsoft.com/office/powerpoint/2010/main" val="492542093"/>
      </p:ext>
    </p:ext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3" name="表格 5">
            <a:extLst>
              <a:ext uri="{FF2B5EF4-FFF2-40B4-BE49-F238E27FC236}">
                <a16:creationId xmlns:a16="http://schemas.microsoft.com/office/drawing/2014/main" xmlns="" id="{FBAEC472-83F1-4159-B3D5-4F44D303CD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1275260"/>
              </p:ext>
            </p:extLst>
          </p:nvPr>
        </p:nvGraphicFramePr>
        <p:xfrm>
          <a:off x="394283" y="152034"/>
          <a:ext cx="11635531" cy="65539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547">
                  <a:extLst>
                    <a:ext uri="{9D8B030D-6E8A-4147-A177-3AD203B41FA5}">
                      <a16:colId xmlns:a16="http://schemas.microsoft.com/office/drawing/2014/main" xmlns="" val="455320333"/>
                    </a:ext>
                  </a:extLst>
                </a:gridCol>
                <a:gridCol w="2648007">
                  <a:extLst>
                    <a:ext uri="{9D8B030D-6E8A-4147-A177-3AD203B41FA5}">
                      <a16:colId xmlns:a16="http://schemas.microsoft.com/office/drawing/2014/main" xmlns="" val="3309897953"/>
                    </a:ext>
                  </a:extLst>
                </a:gridCol>
                <a:gridCol w="2718033">
                  <a:extLst>
                    <a:ext uri="{9D8B030D-6E8A-4147-A177-3AD203B41FA5}">
                      <a16:colId xmlns:a16="http://schemas.microsoft.com/office/drawing/2014/main" xmlns="" val="1708427749"/>
                    </a:ext>
                  </a:extLst>
                </a:gridCol>
                <a:gridCol w="2122414">
                  <a:extLst>
                    <a:ext uri="{9D8B030D-6E8A-4147-A177-3AD203B41FA5}">
                      <a16:colId xmlns:a16="http://schemas.microsoft.com/office/drawing/2014/main" xmlns="" val="333768147"/>
                    </a:ext>
                  </a:extLst>
                </a:gridCol>
                <a:gridCol w="2340530">
                  <a:extLst>
                    <a:ext uri="{9D8B030D-6E8A-4147-A177-3AD203B41FA5}">
                      <a16:colId xmlns:a16="http://schemas.microsoft.com/office/drawing/2014/main" xmlns="" val="3346073897"/>
                    </a:ext>
                  </a:extLst>
                </a:gridCol>
              </a:tblGrid>
              <a:tr h="1067531">
                <a:tc>
                  <a:txBody>
                    <a:bodyPr vert="horz" wrap="square"/>
                    <a:lstStyle/>
                    <a:p>
                      <a:r>
                        <a:rPr lang="zh-CN" altLang="en-US" sz="2800">
                          <a:solidFill>
                            <a:srgbClr val="C00000"/>
                          </a:solidFill>
                          <a:latin typeface="Noto Sans S Chinese Black" panose="020b0a00000000000000" pitchFamily="34" charset="-122"/>
                          <a:ea typeface="Noto Sans S Chinese Black" panose="020b0a00000000000000" pitchFamily="34" charset="-122"/>
                        </a:rPr>
                        <a:t>段落结构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2800">
                          <a:solidFill>
                            <a:srgbClr val="C00000"/>
                          </a:solidFill>
                          <a:latin typeface="Noto Sans S Chinese Black" panose="020b0a00000000000000" pitchFamily="34" charset="-122"/>
                          <a:ea typeface="Noto Sans S Chinese Black" panose="020b0a00000000000000" pitchFamily="34" charset="-122"/>
                        </a:rPr>
                        <a:t>概括具体事件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2800">
                          <a:solidFill>
                            <a:srgbClr val="C00000"/>
                          </a:solidFill>
                          <a:latin typeface="Noto Sans S Chinese Black" panose="020b0a00000000000000" pitchFamily="34" charset="-122"/>
                          <a:ea typeface="Noto Sans S Chinese Black" panose="020b0a00000000000000" pitchFamily="34" charset="-122"/>
                        </a:rPr>
                        <a:t>人物形象及展现角度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2800">
                          <a:solidFill>
                            <a:srgbClr val="C00000"/>
                          </a:solidFill>
                          <a:latin typeface="Noto Sans S Chinese Black" panose="020b0a00000000000000" pitchFamily="34" charset="-122"/>
                          <a:ea typeface="Noto Sans S Chinese Black" panose="020b0a00000000000000" pitchFamily="34" charset="-122"/>
                        </a:rPr>
                        <a:t>人物精神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2800">
                          <a:solidFill>
                            <a:srgbClr val="C00000"/>
                          </a:solidFill>
                          <a:latin typeface="Noto Sans S Chinese Black" panose="020b0a00000000000000" pitchFamily="34" charset="-122"/>
                          <a:ea typeface="Noto Sans S Chinese Black" panose="020b0a00000000000000" pitchFamily="34" charset="-122"/>
                        </a:rPr>
                        <a:t>作者立场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18332735"/>
                  </a:ext>
                </a:extLst>
              </a:tr>
              <a:tr h="946516">
                <a:tc>
                  <a:txBody>
                    <a:bodyPr vert="horz" wrap="square"/>
                    <a:lstStyle/>
                    <a:p>
                      <a:endParaRPr lang="en-US" altLang="zh-CN" sz="2800">
                        <a:solidFill>
                          <a:schemeClr val="tx1"/>
                        </a:solidFill>
                        <a:latin typeface="Noto Sans S Chinese Black" panose="020b0a00000000000000" pitchFamily="34" charset="-122"/>
                        <a:ea typeface="Noto Sans S Chinese Black" panose="020b0a00000000000000" pitchFamily="34" charset="-122"/>
                      </a:endParaRPr>
                    </a:p>
                    <a:p>
                      <a:endParaRPr lang="zh-CN" altLang="en-US" sz="2800">
                        <a:solidFill>
                          <a:schemeClr val="tx1"/>
                        </a:solidFill>
                        <a:latin typeface="Noto Sans S Chinese Black" panose="020b0a00000000000000" pitchFamily="34" charset="-122"/>
                        <a:ea typeface="Noto Sans S Chinese Black" panose="020b0a00000000000000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endParaRPr lang="en-US" altLang="zh-CN" sz="2800">
                        <a:solidFill>
                          <a:schemeClr val="tx1"/>
                        </a:solidFill>
                        <a:latin typeface="Noto Sans S Chinese Black" panose="020b0a00000000000000" pitchFamily="34" charset="-122"/>
                        <a:ea typeface="Noto Sans S Chinese Black" panose="020b0a00000000000000" pitchFamily="34" charset="-122"/>
                      </a:endParaRPr>
                    </a:p>
                    <a:p>
                      <a:endParaRPr lang="en-US" altLang="zh-CN" sz="2800">
                        <a:solidFill>
                          <a:schemeClr val="tx1"/>
                        </a:solidFill>
                        <a:latin typeface="Noto Sans S Chinese Black" panose="020b0a00000000000000" pitchFamily="34" charset="-122"/>
                        <a:ea typeface="Noto Sans S Chinese Black" panose="020b0a00000000000000" pitchFamily="34" charset="-122"/>
                      </a:endParaRPr>
                    </a:p>
                    <a:p>
                      <a:endParaRPr lang="zh-CN" altLang="en-US" sz="2800">
                        <a:solidFill>
                          <a:schemeClr val="tx1"/>
                        </a:solidFill>
                        <a:latin typeface="Noto Sans S Chinese Black" panose="020b0a00000000000000" pitchFamily="34" charset="-122"/>
                        <a:ea typeface="Noto Sans S Chinese Black" panose="020b0a00000000000000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endParaRPr lang="zh-CN" altLang="en-US" sz="2800">
                        <a:solidFill>
                          <a:schemeClr val="tx1"/>
                        </a:solidFill>
                        <a:latin typeface="Noto Sans S Chinese Black" panose="020b0a00000000000000" pitchFamily="34" charset="-122"/>
                        <a:ea typeface="Noto Sans S Chinese Black" panose="020b0a00000000000000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endParaRPr lang="zh-CN" altLang="en-US" sz="2800">
                        <a:solidFill>
                          <a:schemeClr val="tx1"/>
                        </a:solidFill>
                        <a:latin typeface="Noto Sans S Chinese Black" panose="020b0a00000000000000" pitchFamily="34" charset="-122"/>
                        <a:ea typeface="Noto Sans S Chinese Black" panose="020b0a00000000000000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endParaRPr lang="zh-CN" altLang="en-US" sz="2800">
                        <a:solidFill>
                          <a:schemeClr val="tx1"/>
                        </a:solidFill>
                        <a:latin typeface="Noto Sans S Chinese Black" panose="020b0a00000000000000" pitchFamily="34" charset="-122"/>
                        <a:ea typeface="Noto Sans S Chinese Black" panose="020b0a00000000000000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122997107"/>
                  </a:ext>
                </a:extLst>
              </a:tr>
              <a:tr h="946516">
                <a:tc>
                  <a:txBody>
                    <a:bodyPr vert="horz" wrap="square"/>
                    <a:lstStyle/>
                    <a:p>
                      <a:endParaRPr lang="en-US" altLang="zh-CN" sz="2800">
                        <a:solidFill>
                          <a:schemeClr val="tx1"/>
                        </a:solidFill>
                        <a:latin typeface="Noto Sans S Chinese Black" panose="020b0a00000000000000" pitchFamily="34" charset="-122"/>
                        <a:ea typeface="Noto Sans S Chinese Black" panose="020b0a00000000000000" pitchFamily="34" charset="-122"/>
                      </a:endParaRPr>
                    </a:p>
                    <a:p>
                      <a:endParaRPr lang="zh-CN" altLang="en-US" sz="2800">
                        <a:solidFill>
                          <a:schemeClr val="tx1"/>
                        </a:solidFill>
                        <a:latin typeface="Noto Sans S Chinese Black" panose="020b0a00000000000000" pitchFamily="34" charset="-122"/>
                        <a:ea typeface="Noto Sans S Chinese Black" panose="020b0a00000000000000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endParaRPr lang="en-US" altLang="zh-CN" sz="2800">
                        <a:solidFill>
                          <a:schemeClr val="tx1"/>
                        </a:solidFill>
                        <a:latin typeface="Noto Sans S Chinese Black" panose="020b0a00000000000000" pitchFamily="34" charset="-122"/>
                        <a:ea typeface="Noto Sans S Chinese Black" panose="020b0a00000000000000" pitchFamily="34" charset="-122"/>
                      </a:endParaRPr>
                    </a:p>
                    <a:p>
                      <a:endParaRPr lang="en-US" altLang="zh-CN" sz="2800">
                        <a:solidFill>
                          <a:schemeClr val="tx1"/>
                        </a:solidFill>
                        <a:latin typeface="Noto Sans S Chinese Black" panose="020b0a00000000000000" pitchFamily="34" charset="-122"/>
                        <a:ea typeface="Noto Sans S Chinese Black" panose="020b0a00000000000000" pitchFamily="34" charset="-122"/>
                      </a:endParaRPr>
                    </a:p>
                    <a:p>
                      <a:endParaRPr lang="zh-CN" altLang="en-US" sz="2800">
                        <a:solidFill>
                          <a:schemeClr val="tx1"/>
                        </a:solidFill>
                        <a:latin typeface="Noto Sans S Chinese Black" panose="020b0a00000000000000" pitchFamily="34" charset="-122"/>
                        <a:ea typeface="Noto Sans S Chinese Black" panose="020b0a00000000000000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endParaRPr lang="zh-CN" altLang="en-US" sz="2800">
                        <a:solidFill>
                          <a:schemeClr val="tx1"/>
                        </a:solidFill>
                        <a:latin typeface="Noto Sans S Chinese Black" panose="020b0a00000000000000" pitchFamily="34" charset="-122"/>
                        <a:ea typeface="Noto Sans S Chinese Black" panose="020b0a00000000000000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endParaRPr lang="zh-CN" altLang="en-US" sz="2800">
                        <a:solidFill>
                          <a:schemeClr val="tx1"/>
                        </a:solidFill>
                        <a:latin typeface="Noto Sans S Chinese Black" panose="020b0a00000000000000" pitchFamily="34" charset="-122"/>
                        <a:ea typeface="Noto Sans S Chinese Black" panose="020b0a00000000000000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endParaRPr lang="zh-CN" altLang="en-US" sz="2800">
                        <a:solidFill>
                          <a:schemeClr val="tx1"/>
                        </a:solidFill>
                        <a:latin typeface="Noto Sans S Chinese Black" panose="020b0a00000000000000" pitchFamily="34" charset="-122"/>
                        <a:ea typeface="Noto Sans S Chinese Black" panose="020b0a00000000000000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277606483"/>
                  </a:ext>
                </a:extLst>
              </a:tr>
              <a:tr h="946516">
                <a:tc>
                  <a:txBody>
                    <a:bodyPr vert="horz" wrap="square"/>
                    <a:lstStyle/>
                    <a:p>
                      <a:endParaRPr lang="en-US" altLang="zh-CN" sz="2800">
                        <a:solidFill>
                          <a:schemeClr val="tx1"/>
                        </a:solidFill>
                        <a:latin typeface="Noto Sans S Chinese Black" panose="020b0a00000000000000" pitchFamily="34" charset="-122"/>
                        <a:ea typeface="Noto Sans S Chinese Black" panose="020b0a00000000000000" pitchFamily="34" charset="-122"/>
                      </a:endParaRPr>
                    </a:p>
                    <a:p>
                      <a:endParaRPr lang="zh-CN" altLang="en-US" sz="2800">
                        <a:solidFill>
                          <a:schemeClr val="tx1"/>
                        </a:solidFill>
                        <a:latin typeface="Noto Sans S Chinese Black" panose="020b0a00000000000000" pitchFamily="34" charset="-122"/>
                        <a:ea typeface="Noto Sans S Chinese Black" panose="020b0a00000000000000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endParaRPr lang="en-US" altLang="zh-CN" sz="2800">
                        <a:solidFill>
                          <a:schemeClr val="tx1"/>
                        </a:solidFill>
                        <a:latin typeface="Noto Sans S Chinese Black" panose="020b0a00000000000000" pitchFamily="34" charset="-122"/>
                        <a:ea typeface="Noto Sans S Chinese Black" panose="020b0a00000000000000" pitchFamily="34" charset="-122"/>
                      </a:endParaRPr>
                    </a:p>
                    <a:p>
                      <a:endParaRPr lang="en-US" altLang="zh-CN" sz="2800">
                        <a:solidFill>
                          <a:schemeClr val="tx1"/>
                        </a:solidFill>
                        <a:latin typeface="Noto Sans S Chinese Black" panose="020b0a00000000000000" pitchFamily="34" charset="-122"/>
                        <a:ea typeface="Noto Sans S Chinese Black" panose="020b0a00000000000000" pitchFamily="34" charset="-122"/>
                      </a:endParaRPr>
                    </a:p>
                    <a:p>
                      <a:endParaRPr lang="zh-CN" altLang="en-US" sz="2800">
                        <a:solidFill>
                          <a:schemeClr val="tx1"/>
                        </a:solidFill>
                        <a:latin typeface="Noto Sans S Chinese Black" panose="020b0a00000000000000" pitchFamily="34" charset="-122"/>
                        <a:ea typeface="Noto Sans S Chinese Black" panose="020b0a00000000000000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endParaRPr lang="zh-CN" altLang="en-US" sz="2800">
                        <a:solidFill>
                          <a:schemeClr val="tx1"/>
                        </a:solidFill>
                        <a:latin typeface="Noto Sans S Chinese Black" panose="020b0a00000000000000" pitchFamily="34" charset="-122"/>
                        <a:ea typeface="Noto Sans S Chinese Black" panose="020b0a00000000000000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endParaRPr lang="zh-CN" altLang="en-US" sz="2800">
                        <a:solidFill>
                          <a:schemeClr val="tx1"/>
                        </a:solidFill>
                        <a:latin typeface="Noto Sans S Chinese Black" panose="020b0a00000000000000" pitchFamily="34" charset="-122"/>
                        <a:ea typeface="Noto Sans S Chinese Black" panose="020b0a00000000000000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endParaRPr lang="zh-CN" altLang="en-US" sz="2800">
                        <a:solidFill>
                          <a:schemeClr val="tx1"/>
                        </a:solidFill>
                        <a:latin typeface="Noto Sans S Chinese Black" panose="020b0a00000000000000" pitchFamily="34" charset="-122"/>
                        <a:ea typeface="Noto Sans S Chinese Black" panose="020b0a00000000000000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448599187"/>
                  </a:ext>
                </a:extLst>
              </a:tr>
              <a:tr h="946516">
                <a:tc>
                  <a:txBody>
                    <a:bodyPr vert="horz" wrap="square"/>
                    <a:lstStyle/>
                    <a:p>
                      <a:endParaRPr lang="en-US" altLang="zh-CN" sz="2800">
                        <a:solidFill>
                          <a:schemeClr val="tx1"/>
                        </a:solidFill>
                        <a:latin typeface="Noto Sans S Chinese Black" panose="020b0a00000000000000" pitchFamily="34" charset="-122"/>
                        <a:ea typeface="Noto Sans S Chinese Black" panose="020b0a00000000000000" pitchFamily="34" charset="-122"/>
                      </a:endParaRPr>
                    </a:p>
                    <a:p>
                      <a:endParaRPr lang="zh-CN" altLang="en-US" sz="2800">
                        <a:solidFill>
                          <a:schemeClr val="tx1"/>
                        </a:solidFill>
                        <a:latin typeface="Noto Sans S Chinese Black" panose="020b0a00000000000000" pitchFamily="34" charset="-122"/>
                        <a:ea typeface="Noto Sans S Chinese Black" panose="020b0a00000000000000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endParaRPr lang="en-US" altLang="zh-CN" sz="2800">
                        <a:solidFill>
                          <a:schemeClr val="tx1"/>
                        </a:solidFill>
                        <a:latin typeface="Noto Sans S Chinese Black" panose="020b0a00000000000000" pitchFamily="34" charset="-122"/>
                        <a:ea typeface="Noto Sans S Chinese Black" panose="020b0a00000000000000" pitchFamily="34" charset="-122"/>
                      </a:endParaRPr>
                    </a:p>
                    <a:p>
                      <a:endParaRPr lang="en-US" altLang="zh-CN" sz="2800">
                        <a:solidFill>
                          <a:schemeClr val="tx1"/>
                        </a:solidFill>
                        <a:latin typeface="Noto Sans S Chinese Black" panose="020b0a00000000000000" pitchFamily="34" charset="-122"/>
                        <a:ea typeface="Noto Sans S Chinese Black" panose="020b0a00000000000000" pitchFamily="34" charset="-122"/>
                      </a:endParaRPr>
                    </a:p>
                    <a:p>
                      <a:endParaRPr lang="zh-CN" altLang="en-US" sz="2800">
                        <a:solidFill>
                          <a:schemeClr val="tx1"/>
                        </a:solidFill>
                        <a:latin typeface="Noto Sans S Chinese Black" panose="020b0a00000000000000" pitchFamily="34" charset="-122"/>
                        <a:ea typeface="Noto Sans S Chinese Black" panose="020b0a00000000000000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endParaRPr lang="zh-CN" altLang="en-US" sz="2800">
                        <a:solidFill>
                          <a:schemeClr val="tx1"/>
                        </a:solidFill>
                        <a:latin typeface="Noto Sans S Chinese Black" panose="020b0a00000000000000" pitchFamily="34" charset="-122"/>
                        <a:ea typeface="Noto Sans S Chinese Black" panose="020b0a00000000000000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endParaRPr lang="zh-CN" altLang="en-US" sz="2800">
                        <a:solidFill>
                          <a:schemeClr val="tx1"/>
                        </a:solidFill>
                        <a:latin typeface="Noto Sans S Chinese Black" panose="020b0a00000000000000" pitchFamily="34" charset="-122"/>
                        <a:ea typeface="Noto Sans S Chinese Black" panose="020b0a00000000000000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endParaRPr lang="zh-CN" altLang="en-US" sz="2800">
                        <a:solidFill>
                          <a:schemeClr val="tx1"/>
                        </a:solidFill>
                        <a:latin typeface="Noto Sans S Chinese Black" panose="020b0a00000000000000" pitchFamily="34" charset="-122"/>
                        <a:ea typeface="Noto Sans S Chinese Black" panose="020b0a00000000000000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580649909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E1EBEB2C-AF98-40E0-A2E8-B9F4C137ABE9}"/>
              </a:ext>
            </a:extLst>
          </p:cNvPr>
          <p:cNvSpPr txBox="1"/>
          <p:nvPr/>
        </p:nvSpPr>
        <p:spPr>
          <a:xfrm>
            <a:off x="394283" y="1535185"/>
            <a:ext cx="19043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曾记否，到中流击水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46A1048C-99A3-4F0B-BF9A-8257DED26F67}"/>
              </a:ext>
            </a:extLst>
          </p:cNvPr>
          <p:cNvSpPr txBox="1"/>
          <p:nvPr/>
        </p:nvSpPr>
        <p:spPr>
          <a:xfrm>
            <a:off x="260059" y="2892136"/>
            <a:ext cx="21727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创新是科学家的灵魂和本质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8E2D51EF-020E-40C0-8B16-E522A3B038AC}"/>
              </a:ext>
            </a:extLst>
          </p:cNvPr>
          <p:cNvSpPr txBox="1"/>
          <p:nvPr/>
        </p:nvSpPr>
        <p:spPr>
          <a:xfrm>
            <a:off x="260059" y="4160271"/>
            <a:ext cx="21727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事实是科学家的空气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6CEB7AB-4C6E-4B3C-B03A-3A4B8AEF80C0}"/>
              </a:ext>
            </a:extLst>
          </p:cNvPr>
          <p:cNvSpPr txBox="1"/>
          <p:nvPr/>
        </p:nvSpPr>
        <p:spPr>
          <a:xfrm>
            <a:off x="260059" y="5632238"/>
            <a:ext cx="21727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饥饿的威胁在退却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A81A1F88-A8CE-4326-B439-F03B8A331D42}"/>
              </a:ext>
            </a:extLst>
          </p:cNvPr>
          <p:cNvSpPr txBox="1"/>
          <p:nvPr/>
        </p:nvSpPr>
        <p:spPr>
          <a:xfrm>
            <a:off x="2298584" y="1350518"/>
            <a:ext cx="24817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发现天然杂交水稻杂种第一代，但试种失败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C91F454F-5F63-4866-B646-3F58414DEA62}"/>
              </a:ext>
            </a:extLst>
          </p:cNvPr>
          <p:cNvSpPr txBox="1"/>
          <p:nvPr/>
        </p:nvSpPr>
        <p:spPr>
          <a:xfrm>
            <a:off x="4914551" y="1526686"/>
            <a:ext cx="2895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严谨认真的实践者</a:t>
            </a:r>
            <a:endParaRPr lang="en-US" altLang="zh-CN" sz="2400" b="1">
              <a:latin typeface="Noto Sans S Chinese Black" panose="020b0a00000000000000" pitchFamily="34" charset="-122"/>
              <a:ea typeface="Noto Sans S Chinese Black" panose="020b0a00000000000000" pitchFamily="34" charset="-122"/>
            </a:endParaRPr>
          </a:p>
          <a:p>
            <a:r>
              <a:rPr lang="zh-CN" altLang="en-US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（工作态度）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BCF1DC09-F18C-4F79-9665-781E9FCC0283}"/>
              </a:ext>
            </a:extLst>
          </p:cNvPr>
          <p:cNvSpPr txBox="1"/>
          <p:nvPr/>
        </p:nvSpPr>
        <p:spPr>
          <a:xfrm>
            <a:off x="7810151" y="1526576"/>
            <a:ext cx="1828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以科学的态度面对失败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8CE6B2D5-04CE-42A1-A102-8E3FE415E2AC}"/>
              </a:ext>
            </a:extLst>
          </p:cNvPr>
          <p:cNvSpPr txBox="1"/>
          <p:nvPr/>
        </p:nvSpPr>
        <p:spPr>
          <a:xfrm>
            <a:off x="9824908" y="1526575"/>
            <a:ext cx="21098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赞扬了袁隆平的实践精神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496ACA3A-61E7-4EB0-A9AD-41C5A911CF97}"/>
              </a:ext>
            </a:extLst>
          </p:cNvPr>
          <p:cNvSpPr txBox="1"/>
          <p:nvPr/>
        </p:nvSpPr>
        <p:spPr>
          <a:xfrm>
            <a:off x="2298584" y="2845047"/>
            <a:ext cx="24817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寻找并发现天然雄性不育株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45E374DB-376F-431E-8507-F4850C57D530}"/>
              </a:ext>
            </a:extLst>
          </p:cNvPr>
          <p:cNvSpPr txBox="1"/>
          <p:nvPr/>
        </p:nvSpPr>
        <p:spPr>
          <a:xfrm>
            <a:off x="5121479" y="2845046"/>
            <a:ext cx="24817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创新坚韧的研究者（学术品格）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6FDA2AD4-2167-4E5F-ACC4-F41F6F5834EA}"/>
              </a:ext>
            </a:extLst>
          </p:cNvPr>
          <p:cNvSpPr txBox="1"/>
          <p:nvPr/>
        </p:nvSpPr>
        <p:spPr>
          <a:xfrm>
            <a:off x="7603222" y="2844935"/>
            <a:ext cx="20357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尊重权威，但不迷信权威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A0F352F4-58D4-4DEA-85F8-9443E28D4A85}"/>
              </a:ext>
            </a:extLst>
          </p:cNvPr>
          <p:cNvSpPr txBox="1"/>
          <p:nvPr/>
        </p:nvSpPr>
        <p:spPr>
          <a:xfrm>
            <a:off x="9893416" y="2839011"/>
            <a:ext cx="20357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赞扬了袁隆平的创新精神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EEF29277-5A0F-49AA-858F-BAF8EA3CE627}"/>
              </a:ext>
            </a:extLst>
          </p:cNvPr>
          <p:cNvSpPr txBox="1"/>
          <p:nvPr/>
        </p:nvSpPr>
        <p:spPr>
          <a:xfrm>
            <a:off x="5066950" y="4163873"/>
            <a:ext cx="24817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坚持真理的捍卫者（道德操守）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E4446D8B-8554-484C-86D7-44C0592FC5B5}"/>
              </a:ext>
            </a:extLst>
          </p:cNvPr>
          <p:cNvSpPr txBox="1"/>
          <p:nvPr/>
        </p:nvSpPr>
        <p:spPr>
          <a:xfrm>
            <a:off x="2450983" y="4345341"/>
            <a:ext cx="24817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用事实反驳对杂交稻的贬斥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945C8B7F-A682-46EC-AE3B-7827490DD4E5}"/>
              </a:ext>
            </a:extLst>
          </p:cNvPr>
          <p:cNvSpPr txBox="1"/>
          <p:nvPr/>
        </p:nvSpPr>
        <p:spPr>
          <a:xfrm>
            <a:off x="7751777" y="4113539"/>
            <a:ext cx="19455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实事求是，尊重科学，和平大度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C9815050-067C-4CB0-9D1A-E312313D7641}"/>
              </a:ext>
            </a:extLst>
          </p:cNvPr>
          <p:cNvSpPr txBox="1"/>
          <p:nvPr/>
        </p:nvSpPr>
        <p:spPr>
          <a:xfrm>
            <a:off x="9890794" y="4017798"/>
            <a:ext cx="21571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赞扬袁隆平实事求是、捍卫真理的态度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A85D9411-61CF-40FC-A308-7609416B8A38}"/>
              </a:ext>
            </a:extLst>
          </p:cNvPr>
          <p:cNvSpPr txBox="1"/>
          <p:nvPr/>
        </p:nvSpPr>
        <p:spPr>
          <a:xfrm>
            <a:off x="2298584" y="5641869"/>
            <a:ext cx="24817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规划并培育超级杂交稻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8E36ACF1-1E25-4CCD-9952-0F0D643E7BA7}"/>
              </a:ext>
            </a:extLst>
          </p:cNvPr>
          <p:cNvSpPr txBox="1"/>
          <p:nvPr/>
        </p:nvSpPr>
        <p:spPr>
          <a:xfrm>
            <a:off x="4914551" y="5663701"/>
            <a:ext cx="26320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心怀天下的寻梦者</a:t>
            </a:r>
            <a:endParaRPr lang="en-US" altLang="zh-CN" sz="2400" b="1">
              <a:latin typeface="Noto Sans S Chinese Black" panose="020b0a00000000000000" pitchFamily="34" charset="-122"/>
              <a:ea typeface="Noto Sans S Chinese Black" panose="020b0a00000000000000" pitchFamily="34" charset="-122"/>
            </a:endParaRPr>
          </a:p>
          <a:p>
            <a:r>
              <a:rPr lang="zh-CN" altLang="en-US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（理想志向）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F53F0467-D35F-4BED-A67C-CCA56BF5DE85}"/>
              </a:ext>
            </a:extLst>
          </p:cNvPr>
          <p:cNvSpPr txBox="1"/>
          <p:nvPr/>
        </p:nvSpPr>
        <p:spPr>
          <a:xfrm>
            <a:off x="9979141" y="5546547"/>
            <a:ext cx="186427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高度评价袁隆平的贡献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BBF5DCB3-3F06-4195-8FB5-DF9D5836B695}"/>
              </a:ext>
            </a:extLst>
          </p:cNvPr>
          <p:cNvSpPr txBox="1"/>
          <p:nvPr/>
        </p:nvSpPr>
        <p:spPr>
          <a:xfrm>
            <a:off x="7820286" y="5655734"/>
            <a:ext cx="24817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勇于担当，</a:t>
            </a:r>
            <a:endParaRPr lang="en-US" altLang="zh-CN" sz="2400" b="1">
              <a:latin typeface="Noto Sans S Chinese Black" panose="020b0a00000000000000" pitchFamily="34" charset="-122"/>
              <a:ea typeface="Noto Sans S Chinese Black" panose="020b0a00000000000000" pitchFamily="34" charset="-122"/>
            </a:endParaRPr>
          </a:p>
          <a:p>
            <a:r>
              <a:rPr lang="zh-CN" altLang="en-US" sz="2400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不断进取</a:t>
            </a:r>
          </a:p>
        </p:txBody>
      </p:sp>
    </p:spTree>
    <p:extLst>
      <p:ext uri="{BB962C8B-B14F-4D97-AF65-F5344CB8AC3E}">
        <p14:creationId xmlns:p14="http://schemas.microsoft.com/office/powerpoint/2010/main" val="373249199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2" grpId="0"/>
      <p:bldP spid="14" grpId="0"/>
      <p:bldP spid="7" grpId="0"/>
      <p:bldP spid="9" grpId="0"/>
      <p:bldP spid="16" grpId="0"/>
      <p:bldP spid="18" grpId="0"/>
      <p:bldP spid="20" grpId="0"/>
      <p:bldP spid="22" grpId="0"/>
      <p:bldP spid="24" grpId="0"/>
      <p:bldP spid="26" grpId="0"/>
      <p:bldP spid="28" grpId="0"/>
      <p:bldP spid="30" grpId="0"/>
      <p:bldP spid="32" grpId="0"/>
      <p:bldP spid="34" grpId="0"/>
    </p:bldLst>
  </p:timing>
</p:sld>
</file>

<file path=ppt/tags/tag1.xml><?xml version="1.0" encoding="utf-8"?>
<p:tagLst xmlns:p="http://schemas.openxmlformats.org/presentationml/2006/main">
  <p:tag name="KSO_WM_BEAUTIFY_FLAG" val="#wm#"/>
  <p:tag name="KSO_WM_UNIT_DIAGRAM_MODELTYPE" val="dynamicNum"/>
  <p:tag name="KSO_WM_UNIT_DYNAMIC_NUM_END" val="1"/>
  <p:tag name="KSO_WM_UNIT_INDEX" val="1600088551744_1_1"/>
  <p:tag name="KSO_WM_UNIT_TYPE" val="ζ_h_f"/>
</p:tagLst>
</file>

<file path=ppt/tags/tag2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丝状">
  <a:themeElements>
    <a:clrScheme name="字幕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丝状">
      <a:majorFont>
        <a:latin typeface="Century Gothic" panose="020b0502020202020204"/>
        <a:ea typeface="Arial"/>
        <a:cs typeface="Arial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Arial"/>
        <a:cs typeface="Arial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丝状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208</Paragraphs>
  <Slides>35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baseType="lpstr" size="45">
      <vt:lpstr>Arial</vt:lpstr>
      <vt:lpstr>Century Gothic</vt:lpstr>
      <vt:lpstr>Noto Sans S Chinese Black</vt:lpstr>
      <vt:lpstr>Wingdings 3</vt:lpstr>
      <vt:lpstr>华文细黑</vt:lpstr>
      <vt:lpstr>黑体</vt:lpstr>
      <vt:lpstr>汉仪青云简</vt:lpstr>
      <vt:lpstr>Wingdings</vt:lpstr>
      <vt:lpstr>宋体</vt:lpstr>
      <vt:lpstr>丝状</vt:lpstr>
      <vt:lpstr>PowerPoint Presentation</vt:lpstr>
      <vt:lpstr>单元学习任务</vt:lpstr>
      <vt:lpstr>任务一：阅读资料，感知文体</vt:lpstr>
      <vt:lpstr>任务一：阅读资料，感知文体</vt:lpstr>
      <vt:lpstr>人物通讯中的主角类型：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2021-06-17T16:23:24.413</cp:lastPrinted>
  <dcterms:created xsi:type="dcterms:W3CDTF">2021-06-17T16:23:24Z</dcterms:created>
  <dcterms:modified xsi:type="dcterms:W3CDTF">2021-06-17T08:23:28Z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