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74" r:id="rId3"/>
    <p:sldId id="275" r:id="rId4"/>
    <p:sldId id="257" r:id="rId5"/>
    <p:sldId id="266" r:id="rId6"/>
    <p:sldId id="284" r:id="rId7"/>
    <p:sldId id="285" r:id="rId8"/>
    <p:sldId id="289" r:id="rId9"/>
    <p:sldId id="290" r:id="rId10"/>
    <p:sldId id="286" r:id="rId11"/>
    <p:sldId id="287" r:id="rId12"/>
    <p:sldId id="267" r:id="rId13"/>
    <p:sldId id="268" r:id="rId14"/>
    <p:sldId id="269" r:id="rId15"/>
    <p:sldId id="271" r:id="rId16"/>
    <p:sldId id="283" r:id="rId17"/>
    <p:sldId id="261" r:id="rId18"/>
    <p:sldId id="263" r:id="rId19"/>
    <p:sldId id="265" r:id="rId20"/>
    <p:sldId id="259" r:id="rId21"/>
    <p:sldId id="278" r:id="rId22"/>
    <p:sldId id="270" r:id="rId23"/>
    <p:sldId id="282" r:id="rId24"/>
    <p:sldId id="288" r:id="rId25"/>
    <p:sldId id="281" r:id="rId26"/>
    <p:sldId id="272" r:id="rId27"/>
    <p:sldId id="279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9DB44-6EE6-4796-A24D-A1252DD75A71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BBB44-AB6D-42B8-B0BF-08E3093B2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367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BBB44-AB6D-42B8-B0BF-08E3093B2E7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470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605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107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057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26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454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96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619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636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293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35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018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B21C9-08BA-4565-B9A0-2BD9601CDB0E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718C3-0BFB-4B76-8960-EE0F9F40D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8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eg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50109" y="198727"/>
            <a:ext cx="9144000" cy="2387600"/>
          </a:xfrm>
        </p:spPr>
        <p:txBody>
          <a:bodyPr/>
          <a:lstStyle/>
          <a:p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喜看稻菽千重浪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60946" y="2706111"/>
            <a:ext cx="9144000" cy="1655762"/>
          </a:xfrm>
        </p:spPr>
        <p:txBody>
          <a:bodyPr/>
          <a:lstStyle/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记首届国家最高科技奖获得者袁隆平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 smtClean="0"/>
          </a:p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：沈英甲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6"/>
          <a:stretch/>
        </p:blipFill>
        <p:spPr>
          <a:xfrm>
            <a:off x="9559582" y="3759200"/>
            <a:ext cx="2632418" cy="30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5564" y="544945"/>
            <a:ext cx="1161010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有两个梦，一个是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“禾下乘凉梦”</a:t>
            </a: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，一个是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“杂交稻覆盖全球梦”</a:t>
            </a: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sz="28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过一个梦，梦见杂交水稻的茎秆长得像高粱一样高，穗子像扫帚一样大，稻谷像一串串葡萄那么饱满，籽粒像花生那么大，我和大家一起在稻田里散步，在水稻下面乘凉。那个梦真是太美了！梦见禾下乘凉，就是我最幸福的时候</a:t>
            </a: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。这个梦我做过两次呢。</a:t>
            </a:r>
          </a:p>
          <a:p>
            <a:r>
              <a:rPr lang="zh-CN" altLang="en-US" sz="28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中国</a:t>
            </a: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杂交稻研发走在了世界前面，小麦也跟了上来，超级小麦、超级玉米、超级马铃薯正在不断攻关。中国的科学家就应该不断攀登世界科学高峰</a:t>
            </a:r>
            <a:r>
              <a:rPr lang="zh-CN" altLang="en-US" sz="28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0" i="0" dirty="0" smtClean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——</a:t>
            </a:r>
            <a:r>
              <a:rPr lang="zh-CN" altLang="en-US" sz="2800" b="0" i="0" dirty="0" smtClean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袁隆平</a:t>
            </a:r>
            <a:endParaRPr lang="zh-CN" altLang="en-US" sz="2800" b="0" i="0" dirty="0">
              <a:solidFill>
                <a:srgbClr val="33333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7789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2334347" y="1292947"/>
            <a:ext cx="7200900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p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稻菽    饥馑    田埂    蔸 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4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早籼    糠    籼粳    分蘖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蕴藏    模式   屏息   刻骨铭心   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755034" y="891309"/>
            <a:ext cx="717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sh</a:t>
            </a:r>
            <a:r>
              <a:rPr lang="zh-CN" altLang="en-US" sz="2400" b="1" dirty="0" smtClean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ū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698134" y="859559"/>
            <a:ext cx="719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j</a:t>
            </a:r>
            <a:r>
              <a:rPr lang="zh-CN" altLang="en-US" sz="2400" b="1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ĭ</a:t>
            </a:r>
            <a:r>
              <a:rPr lang="zh-CN" altLang="en-US" sz="2400" b="1" smtClean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n</a:t>
            </a:r>
            <a:endParaRPr lang="zh-CN" altLang="en-US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355484" y="932584"/>
            <a:ext cx="933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GungsuhChe" panose="02030609000101010101" pitchFamily="49" charset="-127"/>
                <a:ea typeface="GungsuhChe" panose="02030609000101010101" pitchFamily="49" charset="-127"/>
                <a:sym typeface="Arial" panose="020B0604020202020204" pitchFamily="34" charset="0"/>
              </a:rPr>
              <a:t>gě</a:t>
            </a:r>
            <a:r>
              <a:rPr lang="zh-CN" altLang="en-US" sz="2400" b="1" smtClean="0">
                <a:solidFill>
                  <a:srgbClr val="FF3300"/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ng</a:t>
            </a:r>
            <a:endParaRPr lang="zh-CN" altLang="en-US" smtClean="0">
              <a:solidFill>
                <a:srgbClr val="000000"/>
              </a:solidFill>
              <a:latin typeface="GungsuhChe" panose="02030609000101010101" pitchFamily="49" charset="-127"/>
              <a:ea typeface="GungsuhChe" panose="02030609000101010101" pitchFamily="49" charset="-127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222134" y="2374034"/>
            <a:ext cx="790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Calibri" panose="020F0502020204030204" pitchFamily="34" charset="0"/>
                <a:ea typeface="GungsuhChe" panose="02030609000101010101" pitchFamily="49" charset="-127"/>
              </a:rPr>
              <a:t>j</a:t>
            </a:r>
            <a:r>
              <a:rPr lang="zh-CN" altLang="en-US" sz="2400" b="1" smtClean="0">
                <a:solidFill>
                  <a:srgbClr val="FF3300"/>
                </a:solidFill>
                <a:latin typeface="GungsuhChe" panose="02030609000101010101" pitchFamily="49" charset="-127"/>
                <a:ea typeface="GungsuhChe" panose="02030609000101010101" pitchFamily="49" charset="-127"/>
                <a:sym typeface="Arial" panose="020B0604020202020204" pitchFamily="34" charset="0"/>
              </a:rPr>
              <a:t>ī</a:t>
            </a:r>
            <a:r>
              <a:rPr lang="zh-CN" altLang="en-US" sz="2400" b="1" smtClean="0">
                <a:solidFill>
                  <a:srgbClr val="FF3300"/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ng</a:t>
            </a:r>
            <a:endParaRPr lang="zh-CN" altLang="en-US" smtClean="0">
              <a:solidFill>
                <a:srgbClr val="000000"/>
              </a:solidFill>
              <a:latin typeface="GungsuhChe" panose="02030609000101010101" pitchFamily="49" charset="-127"/>
              <a:ea typeface="GungsuhChe" panose="02030609000101010101" pitchFamily="49" charset="-127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8093797" y="2348634"/>
            <a:ext cx="790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Calibri" panose="020F0502020204030204" pitchFamily="34" charset="0"/>
                <a:ea typeface="MS PMincho" panose="02020600040205080304" pitchFamily="18" charset="-128"/>
              </a:rPr>
              <a:t>ni</a:t>
            </a:r>
            <a:r>
              <a:rPr lang="zh-CN" altLang="en-US" sz="2400" b="1" smtClean="0">
                <a:solidFill>
                  <a:srgbClr val="FF3300"/>
                </a:solidFill>
                <a:latin typeface="GungsuhChe" panose="02030609000101010101" pitchFamily="49" charset="-127"/>
                <a:ea typeface="GungsuhChe" panose="02030609000101010101" pitchFamily="49" charset="-127"/>
                <a:sym typeface="Arial" panose="020B0604020202020204" pitchFamily="34" charset="0"/>
              </a:rPr>
              <a:t>è</a:t>
            </a:r>
            <a:endParaRPr lang="zh-CN" altLang="en-US" sz="2400" b="1" smtClean="0">
              <a:solidFill>
                <a:srgbClr val="FF3300"/>
              </a:solidFill>
              <a:latin typeface="Arial" panose="020B0604020202020204" pitchFamily="34" charset="0"/>
              <a:ea typeface="GungsuhChe" panose="02030609000101010101" pitchFamily="49" charset="-127"/>
              <a:sym typeface="Arial" panose="020B0604020202020204" pitchFamily="34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7877897" y="932584"/>
            <a:ext cx="790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Calibri" panose="020F0502020204030204" pitchFamily="34" charset="0"/>
                <a:ea typeface="MS PMincho" panose="02020600040205080304" pitchFamily="18" charset="-128"/>
              </a:rPr>
              <a:t>d</a:t>
            </a:r>
            <a:r>
              <a:rPr lang="zh-CN" altLang="en-US" sz="2400" b="1" smtClean="0">
                <a:solidFill>
                  <a:srgbClr val="FF3300"/>
                </a:solidFill>
                <a:latin typeface="Calibri" panose="020F0502020204030204" pitchFamily="34" charset="0"/>
                <a:ea typeface="MS PMincho" panose="02020600040205080304" pitchFamily="18" charset="-128"/>
                <a:sym typeface="Calibri" panose="020F0502020204030204" pitchFamily="34" charset="0"/>
              </a:rPr>
              <a:t>ō</a:t>
            </a:r>
            <a:r>
              <a:rPr lang="zh-CN" altLang="en-US" sz="2400" b="1" smtClean="0">
                <a:solidFill>
                  <a:srgbClr val="FF3300"/>
                </a:solidFill>
                <a:latin typeface="Calibri" panose="020F0502020204030204" pitchFamily="34" charset="0"/>
                <a:ea typeface="MS PMincho" panose="02020600040205080304" pitchFamily="18" charset="-128"/>
              </a:rPr>
              <a:t>u</a:t>
            </a:r>
            <a:endParaRPr lang="zh-CN" altLang="en-US" sz="2400" b="1" smtClean="0">
              <a:solidFill>
                <a:srgbClr val="FF3300"/>
              </a:solidFill>
              <a:latin typeface="Arial" panose="020B0604020202020204" pitchFamily="34" charset="0"/>
              <a:ea typeface="GungsuhChe" panose="02030609000101010101" pitchFamily="49" charset="-127"/>
              <a:sym typeface="Arial" panose="020B0604020202020204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051897" y="2374034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xiān</a:t>
            </a:r>
            <a:endParaRPr lang="zh-CN" altLang="en-US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421909" y="2372447"/>
            <a:ext cx="862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kāng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332759" y="3740872"/>
            <a:ext cx="790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Calibri" panose="020F0502020204030204" pitchFamily="34" charset="0"/>
                <a:ea typeface="MS PMincho" panose="02020600040205080304" pitchFamily="18" charset="-128"/>
              </a:rPr>
              <a:t>y</a:t>
            </a:r>
            <a:r>
              <a:rPr lang="zh-CN" altLang="en-US" sz="2400" b="1" smtClean="0">
                <a:solidFill>
                  <a:srgbClr val="FF3300"/>
                </a:solidFill>
                <a:latin typeface="GungsuhChe" panose="02030609000101010101" pitchFamily="49" charset="-127"/>
                <a:ea typeface="MS PMincho" panose="02020600040205080304" pitchFamily="18" charset="-128"/>
              </a:rPr>
              <a:t>ù</a:t>
            </a:r>
            <a:r>
              <a:rPr lang="zh-CN" altLang="en-US" sz="2400" b="1" smtClean="0">
                <a:solidFill>
                  <a:srgbClr val="FF3300"/>
                </a:solidFill>
                <a:latin typeface="Calibri" panose="020F0502020204030204" pitchFamily="34" charset="0"/>
                <a:ea typeface="MS PMincho" panose="02020600040205080304" pitchFamily="18" charset="-128"/>
              </a:rPr>
              <a:t>n</a:t>
            </a:r>
            <a:endParaRPr lang="zh-CN" altLang="en-US" sz="2400" b="1" smtClean="0">
              <a:solidFill>
                <a:srgbClr val="FF3300"/>
              </a:solidFill>
              <a:latin typeface="Arial" panose="020B0604020202020204" pitchFamily="34" charset="0"/>
              <a:ea typeface="GungsuhChe" panose="02030609000101010101" pitchFamily="49" charset="-127"/>
              <a:sym typeface="Arial" panose="020B0604020202020204" pitchFamily="34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4206009" y="3740872"/>
            <a:ext cx="790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Arial" panose="020B0604020202020204" pitchFamily="34" charset="0"/>
                <a:ea typeface="GungsuhChe" panose="02030609000101010101" pitchFamily="49" charset="-127"/>
                <a:sym typeface="Arial" panose="020B0604020202020204" pitchFamily="34" charset="0"/>
              </a:rPr>
              <a:t>m</a:t>
            </a:r>
            <a:r>
              <a:rPr lang="zh-CN" altLang="en-US" sz="2400" b="1" smtClean="0">
                <a:solidFill>
                  <a:srgbClr val="FF3300"/>
                </a:solidFill>
                <a:latin typeface="GungsuhChe" panose="02030609000101010101" pitchFamily="49" charset="-127"/>
                <a:ea typeface="GungsuhChe" panose="02030609000101010101" pitchFamily="49" charset="-127"/>
                <a:sym typeface="Arial" panose="020B0604020202020204" pitchFamily="34" charset="0"/>
              </a:rPr>
              <a:t>ó</a:t>
            </a:r>
            <a:endParaRPr lang="zh-CN" altLang="en-US" sz="2400" b="1" smtClean="0">
              <a:solidFill>
                <a:srgbClr val="FF3300"/>
              </a:solidFill>
              <a:latin typeface="Arial" panose="020B0604020202020204" pitchFamily="34" charset="0"/>
              <a:ea typeface="GungsuhChe" panose="02030609000101010101" pitchFamily="49" charset="-127"/>
              <a:sym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5861772" y="3715472"/>
            <a:ext cx="1079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Arial" panose="020B0604020202020204" pitchFamily="34" charset="0"/>
                <a:ea typeface="GungsuhChe" panose="02030609000101010101" pitchFamily="49" charset="-127"/>
                <a:sym typeface="Arial" panose="020B0604020202020204" pitchFamily="34" charset="0"/>
              </a:rPr>
              <a:t>bǐng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8238259" y="3740872"/>
            <a:ext cx="1079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Arial" panose="020B0604020202020204" pitchFamily="34" charset="0"/>
                <a:ea typeface="GungsuhChe" panose="02030609000101010101" pitchFamily="49" charset="-127"/>
                <a:sym typeface="Arial" panose="020B0604020202020204" pitchFamily="34" charset="0"/>
              </a:rPr>
              <a:t>m</a:t>
            </a:r>
            <a:r>
              <a:rPr lang="zh-CN" altLang="en-US" sz="2400" b="1" smtClean="0">
                <a:solidFill>
                  <a:srgbClr val="FF3300"/>
                </a:solidFill>
                <a:latin typeface="GungsuhChe" panose="02030609000101010101" pitchFamily="49" charset="-127"/>
                <a:ea typeface="GungsuhChe" panose="02030609000101010101" pitchFamily="49" charset="-127"/>
                <a:sym typeface="Arial" panose="020B0604020202020204" pitchFamily="34" charset="0"/>
              </a:rPr>
              <a:t>í</a:t>
            </a:r>
            <a:r>
              <a:rPr lang="zh-CN" altLang="en-US" sz="2400" b="1" smtClean="0">
                <a:solidFill>
                  <a:srgbClr val="FF3300"/>
                </a:solidFill>
                <a:latin typeface="Arial" panose="020B0604020202020204" pitchFamily="34" charset="0"/>
                <a:ea typeface="GungsuhChe" panose="02030609000101010101" pitchFamily="49" charset="-127"/>
                <a:sym typeface="Arial" panose="020B0604020202020204" pitchFamily="34" charset="0"/>
              </a:rPr>
              <a:t>ng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758084" y="4748934"/>
            <a:ext cx="381635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Arial" panose="020B0604020202020204" pitchFamily="34" charset="0"/>
                <a:ea typeface="GungsuhChe" panose="02030609000101010101" pitchFamily="49" charset="-127"/>
                <a:sym typeface="Arial" panose="020B0604020202020204" pitchFamily="34" charset="0"/>
              </a:rPr>
              <a:t>m</a:t>
            </a:r>
            <a:r>
              <a:rPr lang="zh-CN" altLang="en-US" sz="2400" b="1" smtClean="0">
                <a:solidFill>
                  <a:srgbClr val="FF3300"/>
                </a:solidFill>
                <a:latin typeface="GungsuhChe" panose="02030609000101010101" pitchFamily="49" charset="-127"/>
                <a:ea typeface="GungsuhChe" panose="02030609000101010101" pitchFamily="49" charset="-127"/>
                <a:sym typeface="Arial" panose="020B0604020202020204" pitchFamily="34" charset="0"/>
              </a:rPr>
              <a:t>ú</a:t>
            </a:r>
            <a:r>
              <a:rPr lang="zh-CN" altLang="en-US" sz="2400" b="1" smtClean="0">
                <a:solidFill>
                  <a:srgbClr val="FF3300"/>
                </a:solidFill>
                <a:latin typeface="Arial" panose="020B0604020202020204" pitchFamily="34" charset="0"/>
                <a:ea typeface="GungsuhChe" panose="02030609000101010101" pitchFamily="49" charset="-127"/>
                <a:sym typeface="Arial" panose="020B0604020202020204" pitchFamily="34" charset="0"/>
              </a:rPr>
              <a:t> </a:t>
            </a: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模样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模本，模范，模式，楷模。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模样，模子，模具。</a:t>
            </a: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5645872" y="4712422"/>
            <a:ext cx="38163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Arial" panose="020B0604020202020204" pitchFamily="34" charset="0"/>
                <a:ea typeface="GungsuhChe" panose="02030609000101010101" pitchFamily="49" charset="-127"/>
                <a:sym typeface="Arial" panose="020B0604020202020204" pitchFamily="34" charset="0"/>
              </a:rPr>
              <a:t>p</a:t>
            </a:r>
            <a:r>
              <a:rPr lang="zh-CN" altLang="en-US" sz="2400" b="1" smtClean="0">
                <a:solidFill>
                  <a:srgbClr val="FF3300"/>
                </a:solidFill>
                <a:latin typeface="GungsuhChe" panose="02030609000101010101" pitchFamily="49" charset="-127"/>
                <a:ea typeface="GungsuhChe" panose="02030609000101010101" pitchFamily="49" charset="-127"/>
                <a:sym typeface="Arial" panose="020B0604020202020204" pitchFamily="34" charset="0"/>
              </a:rPr>
              <a:t>í</a:t>
            </a:r>
            <a:r>
              <a:rPr lang="zh-CN" altLang="en-US" sz="2400" b="1" smtClean="0">
                <a:solidFill>
                  <a:srgbClr val="FF3300"/>
                </a:solidFill>
                <a:latin typeface="Arial" panose="020B0604020202020204" pitchFamily="34" charset="0"/>
                <a:ea typeface="GungsuhChe" panose="02030609000101010101" pitchFamily="49" charset="-127"/>
                <a:sym typeface="Arial" panose="020B0604020202020204" pitchFamily="34" charset="0"/>
              </a:rPr>
              <a:t>ng </a:t>
            </a: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屏幕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屏息，屏除，屏气，屏退。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屏幕，屏风，屏障。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87927" y="221673"/>
            <a:ext cx="2022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积累字词</a:t>
            </a:r>
          </a:p>
        </p:txBody>
      </p:sp>
    </p:spTree>
    <p:extLst>
      <p:ext uri="{BB962C8B-B14F-4D97-AF65-F5344CB8AC3E}">
        <p14:creationId xmlns:p14="http://schemas.microsoft.com/office/powerpoint/2010/main" val="282302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utoUpdateAnimBg="0"/>
      <p:bldP spid="5" grpId="0" bldLvl="0" autoUpdateAnimBg="0"/>
      <p:bldP spid="6" grpId="0" bldLvl="0" autoUpdateAnimBg="0"/>
      <p:bldP spid="7" grpId="0" bldLvl="0" autoUpdateAnimBg="0"/>
      <p:bldP spid="8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7727" y="383599"/>
            <a:ext cx="8970818" cy="743238"/>
          </a:xfrm>
        </p:spPr>
        <p:txBody>
          <a:bodyPr>
            <a:norm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学习一篇文章，主要从两方面入手：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545" y="1690688"/>
            <a:ext cx="12053455" cy="4486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写了什么？（读懂）</a:t>
            </a:r>
            <a:r>
              <a:rPr lang="en-US" altLang="zh-CN" sz="3200" b="1" dirty="0" smtClean="0"/>
              <a:t>——</a:t>
            </a:r>
            <a:r>
              <a:rPr lang="zh-CN" altLang="en-US" sz="3200" b="1" dirty="0" smtClean="0"/>
              <a:t>实用类文章重在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信息的筛选、概括、归纳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如何写的？（学写）</a:t>
            </a:r>
            <a:r>
              <a:rPr lang="en-US" altLang="zh-CN" sz="3200" b="1" dirty="0" smtClean="0"/>
              <a:t>——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立意、选材、结构、手法、语言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6"/>
          <a:stretch/>
        </p:blipFill>
        <p:spPr>
          <a:xfrm>
            <a:off x="10453688" y="4811713"/>
            <a:ext cx="1738312" cy="204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20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01473" y="2156980"/>
            <a:ext cx="4528127" cy="1325563"/>
          </a:xfrm>
        </p:spPr>
        <p:txBody>
          <a:bodyPr/>
          <a:lstStyle/>
          <a:p>
            <a:r>
              <a:rPr lang="zh-CN" altLang="en-US" b="1" dirty="0" smtClean="0"/>
              <a:t>一、写了什么？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8249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27" y="443345"/>
            <a:ext cx="10965873" cy="573361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标题是文章的眼睛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3600" b="1" dirty="0" smtClean="0"/>
              <a:t>通过全文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总标题</a:t>
            </a:r>
            <a:r>
              <a:rPr lang="zh-CN" altLang="en-US" sz="3600" b="1" dirty="0" smtClean="0"/>
              <a:t>，大概猜测：文章会涉及到哪些内容</a:t>
            </a:r>
            <a:r>
              <a:rPr lang="zh-CN" altLang="en-US" sz="3600" b="1" dirty="0" smtClean="0"/>
              <a:t>？</a:t>
            </a:r>
            <a:endParaRPr lang="en-US" altLang="zh-CN" sz="3600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稻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菽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与农业、粮食有关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喜看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表明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态度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副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标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点名人物及其身份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6"/>
          <a:stretch/>
        </p:blipFill>
        <p:spPr>
          <a:xfrm>
            <a:off x="10453688" y="4811713"/>
            <a:ext cx="1738312" cy="204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2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018146" y="138546"/>
            <a:ext cx="8797636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ea typeface="华文细黑" panose="02010600040101010101" pitchFamily="2" charset="-122"/>
              </a:rPr>
              <a:t>别梦依稀咒逝川，故园三十二年前。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ea typeface="华文细黑" panose="02010600040101010101" pitchFamily="2" charset="-122"/>
              </a:rPr>
              <a:t>红旗卷起农奴戟，黑手高悬霸主鞭。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ea typeface="华文细黑" panose="02010600040101010101" pitchFamily="2" charset="-122"/>
              </a:rPr>
              <a:t>为有牺牲多壮志，敢叫日月换新天。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CA0202"/>
                </a:solidFill>
                <a:ea typeface="华文细黑" panose="02010600040101010101" pitchFamily="2" charset="-122"/>
              </a:rPr>
              <a:t>喜看稻菽千重浪</a:t>
            </a:r>
            <a:r>
              <a:rPr lang="zh-CN" altLang="en-US" sz="3200" b="1" dirty="0">
                <a:solidFill>
                  <a:srgbClr val="000000"/>
                </a:solidFill>
                <a:ea typeface="华文细黑" panose="02010600040101010101" pitchFamily="2" charset="-122"/>
              </a:rPr>
              <a:t>，遍地英雄下夕烟</a:t>
            </a:r>
            <a:r>
              <a:rPr lang="zh-CN" altLang="en-US" sz="3200" dirty="0">
                <a:solidFill>
                  <a:srgbClr val="000000"/>
                </a:solidFill>
                <a:ea typeface="华文细黑" panose="02010600040101010101" pitchFamily="2" charset="-122"/>
              </a:rPr>
              <a:t>。                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ea typeface="华文细黑" panose="02010600040101010101" pitchFamily="2" charset="-122"/>
              </a:rPr>
              <a:t>           </a:t>
            </a:r>
            <a:r>
              <a:rPr lang="zh-CN" altLang="en-US" sz="3200" dirty="0" smtClean="0">
                <a:solidFill>
                  <a:srgbClr val="000000"/>
                </a:solidFill>
                <a:ea typeface="华文细黑" panose="02010600040101010101" pitchFamily="2" charset="-122"/>
              </a:rPr>
              <a:t>                        </a:t>
            </a:r>
            <a:r>
              <a:rPr lang="en-US" altLang="zh-CN" sz="3200" b="1" dirty="0" smtClean="0">
                <a:solidFill>
                  <a:srgbClr val="FF0000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a typeface="隶书" panose="02010509060101010101" pitchFamily="49" charset="-122"/>
              </a:rPr>
              <a:t>毛泽东</a:t>
            </a:r>
            <a:r>
              <a:rPr lang="en-US" altLang="zh-CN" sz="3200" b="1" dirty="0">
                <a:solidFill>
                  <a:srgbClr val="FF0000"/>
                </a:solidFill>
                <a:ea typeface="隶书" panose="020105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a typeface="隶书" panose="02010509060101010101" pitchFamily="49" charset="-122"/>
              </a:rPr>
              <a:t>七律</a:t>
            </a:r>
            <a:r>
              <a:rPr lang="en-US" altLang="zh-CN" sz="3200" b="1" dirty="0">
                <a:solidFill>
                  <a:srgbClr val="FF0000"/>
                </a:solidFill>
                <a:ea typeface="隶书" panose="02010509060101010101" pitchFamily="49" charset="-122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ea typeface="隶书" panose="02010509060101010101" pitchFamily="49" charset="-122"/>
              </a:rPr>
              <a:t>到韶山</a:t>
            </a:r>
            <a:r>
              <a:rPr lang="en-US" altLang="zh-CN" sz="3200" b="1" dirty="0">
                <a:solidFill>
                  <a:srgbClr val="FF0000"/>
                </a:solidFill>
                <a:ea typeface="隶书" panose="02010509060101010101" pitchFamily="49" charset="-122"/>
              </a:rPr>
              <a:t>》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814945" y="3260436"/>
            <a:ext cx="7809345" cy="468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离别后多少梦境在诅咒岁月的流逝， </a:t>
            </a:r>
            <a:b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我的故乡啊与你一别已过了三十二年。 </a:t>
            </a:r>
            <a:b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红旗漫卷吹动农民的武装， </a:t>
            </a:r>
            <a:b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而敌人却高高举起霸主的皮鞭。 </a:t>
            </a:r>
            <a:b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因为太多的壮志才会有牺牲， </a:t>
            </a:r>
            <a:b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但我敢令天地翻覆换一副新颜。 </a:t>
            </a:r>
            <a:b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再喜看大片庄稼如浪涛滚滚，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尽是农民英雄们在暮色中收工归来。  </a:t>
            </a:r>
            <a:b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</a:b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6"/>
          <a:stretch/>
        </p:blipFill>
        <p:spPr>
          <a:xfrm>
            <a:off x="10453688" y="4811713"/>
            <a:ext cx="1738312" cy="204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57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81000" y="1219200"/>
            <a:ext cx="11644745" cy="268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联合国粮农组织日前公布的一份报告称，世界上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A020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36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A020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国家和地区由于内战或气候恶劣等原因，面临严重粮食短缺。在发展中国家，有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A020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1/5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的人无法获得足够的 粮食，全世界每年有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A020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600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A020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万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学龄前儿童因饥饿而夭折。在 解决粮食紧缺问题的过程中科技进步无疑发挥着重要的作用。而我国率先培育成功的增产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A020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20%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的超级水稻必将造福世界。“杂交水稻之父”的袁隆平也因此得到了世界的认可和尊敬。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>
                <a:solidFill>
                  <a:srgbClr val="000000"/>
                </a:solidFill>
              </a:rPr>
              <a:t> </a:t>
            </a:r>
            <a:r>
              <a:rPr lang="en-US" altLang="zh-CN" sz="2400" b="1" kern="0" dirty="0" smtClean="0">
                <a:solidFill>
                  <a:srgbClr val="000000"/>
                </a:solidFill>
              </a:rPr>
              <a:t>       </a:t>
            </a:r>
            <a:r>
              <a:rPr lang="zh-CN" altLang="en-US" sz="2400" b="1" kern="0" dirty="0" smtClean="0">
                <a:solidFill>
                  <a:srgbClr val="FF0000"/>
                </a:solidFill>
              </a:rPr>
              <a:t>你是否曾听长辈们回忆起饥荒的年月？关于粮农问题了解多少？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3892" y="461818"/>
            <a:ext cx="7398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情境设置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073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36" y="2166218"/>
            <a:ext cx="11852564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能力训练：信息的筛选、归纳、概括</a:t>
            </a:r>
            <a:r>
              <a:rPr lang="en-US" altLang="zh-CN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、文章写了袁隆平的哪些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典型事例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？体现出袁隆平什么样的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品质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在书上标划事例，在每则事例旁边空白处写出品质。</a:t>
            </a:r>
            <a:r>
              <a:rPr lang="en-US" altLang="zh-CN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时间控制在</a:t>
            </a:r>
            <a:r>
              <a:rPr lang="en-US" altLang="zh-CN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分钟以内。</a:t>
            </a:r>
            <a:r>
              <a:rPr lang="en-US" altLang="zh-CN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注意速读方法：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关注文章整体结构、标题、首段（句）、尾段（句）、观点评论局、反复出现的关键词</a:t>
            </a:r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...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6"/>
          <a:stretch/>
        </p:blipFill>
        <p:spPr>
          <a:xfrm>
            <a:off x="10422218" y="4775200"/>
            <a:ext cx="1769782" cy="2082800"/>
          </a:xfrm>
        </p:spPr>
      </p:pic>
    </p:spTree>
    <p:extLst>
      <p:ext uri="{BB962C8B-B14F-4D97-AF65-F5344CB8AC3E}">
        <p14:creationId xmlns:p14="http://schemas.microsoft.com/office/powerpoint/2010/main" val="35601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98453" y="0"/>
            <a:ext cx="11705620" cy="5793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</a:t>
            </a:r>
            <a:endParaRPr lang="en-US" altLang="zh-CN" sz="32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2001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年春节后第二天，袁隆平领奖前仍在稻田里工作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。体现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了他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热爱并献身于农业科研事业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的精神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1961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年袁隆平发现了“天然杂交稻”的第一代，并反复分析、实践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。体现了他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勇于实践，敢于探索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的精神。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1964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年袁隆平找到了水稻雄性不育植株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。体现了他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解放思想，破除迷信，敢于创新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的精神。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541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98453" y="0"/>
            <a:ext cx="11705620" cy="5569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09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</a:t>
            </a:r>
            <a:endParaRPr lang="en-US" altLang="zh-CN" sz="32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1992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年袁隆平发表文章回应贬斥杂交稻的文章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。体现了他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坚持真理，实事求是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的精神。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第四部分</a:t>
            </a:r>
            <a:endParaRPr lang="en-US" altLang="zh-CN" sz="32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1986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年以来，袁隆平提出并实现了杂交水稻育种的战略设想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，为我国粮食大幅度增产作出了突出贡献。体现了他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矢志为中国和世界人民作贡献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的精神。</a:t>
            </a:r>
          </a:p>
          <a:p>
            <a:pPr eaLnBrk="1" hangingPunct="1">
              <a:lnSpc>
                <a:spcPts val="3372"/>
              </a:lnSpc>
            </a:pPr>
            <a:endParaRPr lang="zh-CN" altLang="en-US" sz="2407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3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106449" y="258412"/>
            <a:ext cx="4645248" cy="646331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什么是新闻？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67579" y="986270"/>
            <a:ext cx="11491912" cy="95410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新闻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，是指报纸、电台、电视台、互联网等媒体经常使用的记录社会、传播信息、反映时代的一种文体。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93688" y="2357870"/>
            <a:ext cx="11491912" cy="267765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广义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：除了发表于报刊、广播、电视上的评论与专文外的常用文本都属于新闻之列，包括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消息、通讯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、特写、速写（有的将速写纳入特写之列）等等；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狭义：专指消息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，消息是用概括的叙述方式，比较简明扼要的文字，迅速及时地报道国内外新近发生的、有价值的的事实。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241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6"/>
          <a:stretch/>
        </p:blipFill>
        <p:spPr>
          <a:xfrm>
            <a:off x="10453688" y="4811713"/>
            <a:ext cx="1738312" cy="2046287"/>
          </a:xfr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29309" y="1468582"/>
            <a:ext cx="12062692" cy="255890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能力训练：信息的筛选、归纳、概括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、请尝试把文章四个小标题改成相对统一的句式：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（“即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”）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曾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记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否，到中流击水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   ？          ）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创新是科学家的灵魂和本质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（创新是他的灵魂和本质）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事实是科学家的空气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（实事求是是他的立场和态度）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饥饿的威胁在退却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      ？          ）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573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6"/>
          <a:stretch/>
        </p:blipFill>
        <p:spPr>
          <a:xfrm>
            <a:off x="10453688" y="4811713"/>
            <a:ext cx="1738312" cy="2046287"/>
          </a:xfr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29309" y="1468582"/>
            <a:ext cx="12062692" cy="255890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能力训练：信息的筛选、归纳、概括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、请尝试把文章四个小标题改成相对统一的句式：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（“即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”）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曾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记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否，到中流击水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实践是他发现真理的途径 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创新是科学家的灵魂和本质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（创新是他的灵魂和本质）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事实是科学家的空气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（实事求是是他的立场和态度）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饥饿的威胁在退却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引领绿色革命是他的心愿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776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01473" y="2156980"/>
            <a:ext cx="4528127" cy="1325563"/>
          </a:xfrm>
        </p:spPr>
        <p:txBody>
          <a:bodyPr/>
          <a:lstStyle/>
          <a:p>
            <a:r>
              <a:rPr lang="zh-CN" altLang="en-US" b="1" dirty="0" smtClean="0"/>
              <a:t>二、如何写的？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6203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80999" y="685800"/>
            <a:ext cx="1024337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、选取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具体、典型的事例。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47253" y="1773382"/>
            <a:ext cx="1102591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围绕主题，选取可以突出人物个性的事例，使人物生动，个性丰满，如立面前。</a:t>
            </a:r>
          </a:p>
        </p:txBody>
      </p:sp>
    </p:spTree>
    <p:extLst>
      <p:ext uri="{BB962C8B-B14F-4D97-AF65-F5344CB8AC3E}">
        <p14:creationId xmlns:p14="http://schemas.microsoft.com/office/powerpoint/2010/main" val="47492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 bwMode="auto">
          <a:xfrm>
            <a:off x="391825" y="36108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>
              <a:buSzPct val="100000"/>
            </a:pP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、用数字说话</a:t>
            </a:r>
            <a:endParaRPr lang="zh-CN" altLang="en-US" sz="36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 bwMode="auto">
          <a:xfrm>
            <a:off x="180975" y="1917700"/>
            <a:ext cx="11281352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例：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“十三年来，杂交水稻累计种植面积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十二点五六亿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亩，增添粮食约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一千亿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公斤，增收近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三百亿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元。根据农业部统计，全国水稻平均亩产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三百五十七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公斤，而杂交水稻是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四百四十一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公斤，每亩增产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八十四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公斤。”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“中国杂交水稻之花在世界各地结出丰硕之果，产量最高的比当地品种增产百分之五十，一般增产百分之二十到百分之三十。”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2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55650" y="4581525"/>
            <a:ext cx="1099300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——这几组数字有力地说明了杂交水稻的优越性，从而突出了袁隆平的卓越贡献。（真实性）</a:t>
            </a:r>
            <a:endParaRPr lang="zh-CN" altLang="en-US" sz="28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872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4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26473" y="1554810"/>
            <a:ext cx="105664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突然，他那敏锐的目光停留在一蔸形态特异、鹤立鸡群的水稻植株上。他</a:t>
            </a:r>
            <a:r>
              <a:rPr lang="zh-CN" altLang="en-US" sz="2800" b="1" dirty="0" smtClean="0">
                <a:solidFill>
                  <a:srgbClr val="CA020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屏气静神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800" b="1" dirty="0" smtClean="0">
                <a:solidFill>
                  <a:srgbClr val="CA020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伸出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双手，欣喜地</a:t>
            </a:r>
            <a:r>
              <a:rPr lang="zh-CN" altLang="en-US" sz="2800" b="1" dirty="0" smtClean="0">
                <a:solidFill>
                  <a:srgbClr val="CA020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抚摸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着那可爱的稻穗，</a:t>
            </a:r>
            <a:r>
              <a:rPr lang="zh-CN" altLang="en-US" sz="2800" b="1" dirty="0" smtClean="0">
                <a:solidFill>
                  <a:srgbClr val="CA020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得几乎要喊出声来”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63379" y="3131731"/>
            <a:ext cx="1074758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1964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日，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突然他的目光</a:t>
            </a:r>
            <a:r>
              <a:rPr lang="zh-CN" altLang="en-US" sz="2800" b="1" dirty="0" smtClean="0">
                <a:solidFill>
                  <a:srgbClr val="CA020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停留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在一棵雄花花药不开裂，性状奇特的植株上，这正是退化了的雄蕊。他</a:t>
            </a:r>
            <a:r>
              <a:rPr lang="zh-CN" altLang="en-US" sz="2800" b="1" dirty="0" smtClean="0">
                <a:solidFill>
                  <a:srgbClr val="CA020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马上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把这株洞庭早籼天然雄性不育株用布条标记。袁隆平</a:t>
            </a:r>
            <a:r>
              <a:rPr lang="zh-CN" altLang="en-US" sz="2800" b="1" dirty="0" smtClean="0">
                <a:solidFill>
                  <a:srgbClr val="CA020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欣喜异常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，水稻雄性不育植株，终于找到了。 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48145" y="5220062"/>
            <a:ext cx="10989684" cy="95410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通过细节刻画，让内容形象化</a:t>
            </a: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、具体化</a:t>
            </a:r>
            <a:r>
              <a:rPr lang="en-US" altLang="zh-CN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是丰富通讯信息、把人物写得栩栩如生、把来龙去脉交代清楚的重要手段。</a:t>
            </a:r>
          </a:p>
        </p:txBody>
      </p:sp>
      <p:sp>
        <p:nvSpPr>
          <p:cNvPr id="7" name="矩形 6"/>
          <p:cNvSpPr/>
          <p:nvPr/>
        </p:nvSpPr>
        <p:spPr>
          <a:xfrm>
            <a:off x="663379" y="747197"/>
            <a:ext cx="25683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细节刻画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86149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11545"/>
            <a:ext cx="4383088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写法小结：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949267" y="1370445"/>
            <a:ext cx="63123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3333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solidFill>
                  <a:srgbClr val="3333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、围绕主题选取典型事件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949268" y="2594408"/>
            <a:ext cx="66171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3333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 dirty="0">
                <a:solidFill>
                  <a:srgbClr val="3333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、小标题清晰明白，结构统一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949267" y="4539095"/>
            <a:ext cx="66817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3333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600" b="1" dirty="0">
                <a:solidFill>
                  <a:srgbClr val="3333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、细节描写使人物栩栩如生。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917943" y="1514908"/>
            <a:ext cx="2031325" cy="22320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新闻性</a:t>
            </a:r>
            <a:r>
              <a:rPr lang="en-US" altLang="zh-CN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突显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重点</a:t>
            </a:r>
            <a:endParaRPr lang="en-US" altLang="zh-CN" sz="4000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力求真实</a:t>
            </a:r>
            <a:endParaRPr lang="zh-CN" altLang="en-US" sz="4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507818" y="4107295"/>
            <a:ext cx="1441450" cy="21605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文学性</a:t>
            </a:r>
            <a:r>
              <a:rPr lang="en-US" altLang="zh-CN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丰富细节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708400" y="271895"/>
            <a:ext cx="57594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FF0000"/>
                </a:solidFill>
                <a:ea typeface="黑体" panose="02010609060101010101" pitchFamily="49" charset="-122"/>
              </a:rPr>
              <a:t>一篇优秀的人物通讯</a:t>
            </a:r>
          </a:p>
        </p:txBody>
      </p:sp>
    </p:spTree>
    <p:extLst>
      <p:ext uri="{BB962C8B-B14F-4D97-AF65-F5344CB8AC3E}">
        <p14:creationId xmlns:p14="http://schemas.microsoft.com/office/powerpoint/2010/main" val="9744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3364" y="2286289"/>
            <a:ext cx="3622963" cy="1325563"/>
          </a:xfrm>
        </p:spPr>
        <p:txBody>
          <a:bodyPr>
            <a:noAutofit/>
          </a:bodyPr>
          <a:lstStyle/>
          <a:p>
            <a:r>
              <a:rPr lang="zh-CN" altLang="en-US" sz="5400" b="1" dirty="0"/>
              <a:t>谢谢观看！</a:t>
            </a:r>
            <a:br>
              <a:rPr lang="zh-CN" altLang="en-US" sz="5400" b="1" dirty="0"/>
            </a:b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182556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582" y="203200"/>
            <a:ext cx="10295803" cy="657517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0" y="628073"/>
            <a:ext cx="861774" cy="22536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消</a:t>
            </a:r>
            <a:r>
              <a:rPr lang="en-US" altLang="zh-CN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息</a:t>
            </a:r>
            <a:endParaRPr lang="zh-CN" altLang="en-US" sz="4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180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2"/>
          <a:stretch/>
        </p:blipFill>
        <p:spPr>
          <a:xfrm>
            <a:off x="151894" y="4657171"/>
            <a:ext cx="2268033" cy="2188598"/>
          </a:xfr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377748" y="233363"/>
            <a:ext cx="1911350" cy="927100"/>
          </a:xfrm>
          <a:prstGeom prst="rect">
            <a:avLst/>
          </a:prstGeom>
          <a:noFill/>
          <a:ln w="12700" cap="sq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5400" b="0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新魏" pitchFamily="2" charset="-122"/>
              </a:rPr>
              <a:t>通  讯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3172" y="4345709"/>
            <a:ext cx="2733675" cy="6905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通讯的特点：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49383" y="1308100"/>
            <a:ext cx="1165629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3200" dirty="0">
                <a:solidFill>
                  <a:srgbClr val="FF0000"/>
                </a:solidFill>
                <a:latin typeface="Times New Roman"/>
                <a:ea typeface="微软雅黑" panose="020B0503020204020204" pitchFamily="34" charset="-122"/>
              </a:rPr>
              <a:t>通讯</a:t>
            </a:r>
            <a:r>
              <a:rPr lang="zh-CN" altLang="en-US" sz="3200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rPr>
              <a:t>，是运用</a:t>
            </a:r>
            <a:r>
              <a:rPr lang="zh-CN" altLang="en-US" sz="3200" b="1" dirty="0">
                <a:solidFill>
                  <a:srgbClr val="FF0000"/>
                </a:solidFill>
                <a:latin typeface="Times New Roman"/>
                <a:ea typeface="微软雅黑" panose="020B0503020204020204" pitchFamily="34" charset="-122"/>
              </a:rPr>
              <a:t>叙述、描写、抒情、议论</a:t>
            </a:r>
            <a:r>
              <a:rPr lang="zh-CN" altLang="en-US" sz="3200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rPr>
              <a:t>等多种手法，具体、生动、形象地反映</a:t>
            </a:r>
            <a:r>
              <a:rPr lang="zh-CN" altLang="en-US" sz="3200" b="1" dirty="0">
                <a:solidFill>
                  <a:srgbClr val="406EA5"/>
                </a:solidFill>
                <a:latin typeface="Times New Roman"/>
                <a:ea typeface="微软雅黑" panose="020B0503020204020204" pitchFamily="34" charset="-122"/>
              </a:rPr>
              <a:t>新闻事件</a:t>
            </a:r>
            <a:r>
              <a:rPr lang="zh-CN" altLang="en-US" sz="3200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rPr>
              <a:t>或</a:t>
            </a:r>
            <a:r>
              <a:rPr lang="zh-CN" altLang="en-US" sz="3200" b="1" dirty="0">
                <a:solidFill>
                  <a:srgbClr val="406EA5"/>
                </a:solidFill>
                <a:latin typeface="Times New Roman"/>
                <a:ea typeface="微软雅黑" panose="020B0503020204020204" pitchFamily="34" charset="-122"/>
              </a:rPr>
              <a:t>典型人物</a:t>
            </a:r>
            <a:r>
              <a:rPr lang="zh-CN" altLang="en-US" sz="3200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rPr>
              <a:t>的一种新闻报道形式。它是记叙文的一种，是报纸、广播电台、通讯社常用的文体。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269384" y="3296135"/>
            <a:ext cx="43043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人物通讯</a:t>
            </a:r>
            <a:r>
              <a:rPr kumimoji="1" lang="zh-CN" altLang="en-US" sz="32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和</a:t>
            </a: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事件通讯</a:t>
            </a:r>
            <a:r>
              <a:rPr kumimoji="1" lang="zh-CN" alt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269384" y="4436970"/>
            <a:ext cx="51283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生动性、完整性、评论性。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951634" y="3233429"/>
            <a:ext cx="2317750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通讯的类别：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706306" y="5051451"/>
            <a:ext cx="38218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（新闻性   文学性）</a:t>
            </a:r>
          </a:p>
        </p:txBody>
      </p:sp>
    </p:spTree>
    <p:extLst>
      <p:ext uri="{BB962C8B-B14F-4D97-AF65-F5344CB8AC3E}">
        <p14:creationId xmlns:p14="http://schemas.microsoft.com/office/powerpoint/2010/main" val="166994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0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485914"/>
              </p:ext>
            </p:extLst>
          </p:nvPr>
        </p:nvGraphicFramePr>
        <p:xfrm>
          <a:off x="980643" y="1351540"/>
          <a:ext cx="9779721" cy="5221288"/>
        </p:xfrm>
        <a:graphic>
          <a:graphicData uri="http://schemas.openxmlformats.org/drawingml/2006/table">
            <a:tbl>
              <a:tblPr/>
              <a:tblGrid>
                <a:gridCol w="3171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6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2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270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通讯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消息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3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报道对象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53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内容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97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表达方式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53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时效性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 Box 1052"/>
          <p:cNvSpPr txBox="1">
            <a:spLocks noChangeArrowheads="1"/>
          </p:cNvSpPr>
          <p:nvPr/>
        </p:nvSpPr>
        <p:spPr bwMode="auto">
          <a:xfrm>
            <a:off x="1116013" y="476250"/>
            <a:ext cx="4032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99CC00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华文中宋" panose="02010600040101010101" pitchFamily="2" charset="-122"/>
              </a:rPr>
              <a:t>通讯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华文中宋" panose="02010600040101010101" pitchFamily="2" charset="-122"/>
              </a:rPr>
              <a:t>与</a:t>
            </a:r>
            <a:r>
              <a:rPr lang="zh-CN" altLang="en-US" sz="3600" b="1" dirty="0">
                <a:solidFill>
                  <a:srgbClr val="0000FF"/>
                </a:solidFill>
                <a:latin typeface="Tahoma" panose="020B0604030504040204" pitchFamily="34" charset="0"/>
                <a:ea typeface="华文中宋" panose="02010600040101010101" pitchFamily="2" charset="-122"/>
              </a:rPr>
              <a:t>消息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华文中宋" panose="02010600040101010101" pitchFamily="2" charset="-122"/>
              </a:rPr>
              <a:t>相比：</a:t>
            </a:r>
          </a:p>
        </p:txBody>
      </p:sp>
      <p:sp>
        <p:nvSpPr>
          <p:cNvPr id="15" name="Text Box 1053"/>
          <p:cNvSpPr txBox="1">
            <a:spLocks noChangeArrowheads="1"/>
          </p:cNvSpPr>
          <p:nvPr/>
        </p:nvSpPr>
        <p:spPr bwMode="auto">
          <a:xfrm>
            <a:off x="5239039" y="2259591"/>
            <a:ext cx="20129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600" b="1" dirty="0">
                <a:latin typeface="Tahoma" pitchFamily="34" charset="0"/>
                <a:ea typeface="华文中宋" pitchFamily="2" charset="-122"/>
              </a:rPr>
              <a:t>侧重写人</a:t>
            </a:r>
            <a:endParaRPr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华文中宋" pitchFamily="2" charset="-122"/>
            </a:endParaRPr>
          </a:p>
        </p:txBody>
      </p:sp>
      <p:sp>
        <p:nvSpPr>
          <p:cNvPr id="16" name="Text Box 1054"/>
          <p:cNvSpPr txBox="1">
            <a:spLocks noChangeArrowheads="1"/>
          </p:cNvSpPr>
          <p:nvPr/>
        </p:nvSpPr>
        <p:spPr bwMode="auto">
          <a:xfrm>
            <a:off x="7904452" y="2259591"/>
            <a:ext cx="20129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600" b="1">
                <a:latin typeface="Tahoma" pitchFamily="34" charset="0"/>
                <a:ea typeface="华文中宋" pitchFamily="2" charset="-122"/>
              </a:rPr>
              <a:t>侧重写事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华文中宋" pitchFamily="2" charset="-122"/>
            </a:endParaRPr>
          </a:p>
        </p:txBody>
      </p:sp>
      <p:sp>
        <p:nvSpPr>
          <p:cNvPr id="17" name="Text Box 1055"/>
          <p:cNvSpPr txBox="1">
            <a:spLocks noChangeArrowheads="1"/>
          </p:cNvSpPr>
          <p:nvPr/>
        </p:nvSpPr>
        <p:spPr bwMode="auto">
          <a:xfrm>
            <a:off x="5239039" y="3123191"/>
            <a:ext cx="2012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>
                <a:latin typeface="Tahoma" panose="020B0604030504040204" pitchFamily="34" charset="0"/>
                <a:ea typeface="华文中宋" panose="02010600040101010101" pitchFamily="2" charset="-122"/>
              </a:rPr>
              <a:t>详细完整</a:t>
            </a:r>
          </a:p>
        </p:txBody>
      </p:sp>
      <p:sp>
        <p:nvSpPr>
          <p:cNvPr id="18" name="Text Box 1056"/>
          <p:cNvSpPr txBox="1">
            <a:spLocks noChangeArrowheads="1"/>
          </p:cNvSpPr>
          <p:nvPr/>
        </p:nvSpPr>
        <p:spPr bwMode="auto">
          <a:xfrm>
            <a:off x="7904452" y="3123191"/>
            <a:ext cx="2159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>
                <a:latin typeface="Tahoma" panose="020B0604030504040204" pitchFamily="34" charset="0"/>
                <a:ea typeface="华文中宋" panose="02010600040101010101" pitchFamily="2" charset="-122"/>
              </a:rPr>
              <a:t>简要概括</a:t>
            </a:r>
          </a:p>
        </p:txBody>
      </p:sp>
      <p:sp>
        <p:nvSpPr>
          <p:cNvPr id="19" name="Text Box 1057"/>
          <p:cNvSpPr txBox="1">
            <a:spLocks noChangeArrowheads="1"/>
          </p:cNvSpPr>
          <p:nvPr/>
        </p:nvSpPr>
        <p:spPr bwMode="auto">
          <a:xfrm>
            <a:off x="4591339" y="3986791"/>
            <a:ext cx="3529013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600" b="1">
                <a:latin typeface="Tahoma" panose="020B0604030504040204" pitchFamily="34" charset="0"/>
                <a:ea typeface="华文中宋" panose="02010600040101010101" pitchFamily="2" charset="-122"/>
              </a:rPr>
              <a:t>   </a:t>
            </a:r>
            <a:r>
              <a:rPr lang="zh-CN" altLang="en-US" sz="3600" b="1">
                <a:latin typeface="Tahoma" panose="020B0604030504040204" pitchFamily="34" charset="0"/>
                <a:ea typeface="华文中宋" panose="02010600040101010101" pitchFamily="2" charset="-122"/>
              </a:rPr>
              <a:t>记叙、描写、抒情、议论、说明等</a:t>
            </a:r>
            <a:r>
              <a:rPr lang="en-US" altLang="zh-CN" sz="3600" b="1">
                <a:latin typeface="Tahoma" panose="020B0604030504040204" pitchFamily="34" charset="0"/>
                <a:ea typeface="华文中宋" panose="02010600040101010101" pitchFamily="2" charset="-122"/>
              </a:rPr>
              <a:t>(</a:t>
            </a:r>
            <a:r>
              <a:rPr lang="zh-CN" altLang="en-US" sz="3600" b="1">
                <a:latin typeface="Tahoma" panose="020B0604030504040204" pitchFamily="34" charset="0"/>
                <a:ea typeface="华文中宋" panose="02010600040101010101" pitchFamily="2" charset="-122"/>
              </a:rPr>
              <a:t>灵活</a:t>
            </a:r>
            <a:r>
              <a:rPr lang="en-US" altLang="zh-CN" sz="3600" b="1">
                <a:latin typeface="Tahoma" panose="020B0604030504040204" pitchFamily="34" charset="0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20" name="Text Box 1058"/>
          <p:cNvSpPr txBox="1">
            <a:spLocks noChangeArrowheads="1"/>
          </p:cNvSpPr>
          <p:nvPr/>
        </p:nvSpPr>
        <p:spPr bwMode="auto">
          <a:xfrm>
            <a:off x="7904452" y="4420178"/>
            <a:ext cx="252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>
                <a:latin typeface="Tahoma" panose="020B0604030504040204" pitchFamily="34" charset="0"/>
                <a:ea typeface="华文中宋" panose="02010600040101010101" pitchFamily="2" charset="-122"/>
              </a:rPr>
              <a:t>以记叙为主</a:t>
            </a:r>
          </a:p>
        </p:txBody>
      </p:sp>
      <p:sp>
        <p:nvSpPr>
          <p:cNvPr id="21" name="Text Box 1059"/>
          <p:cNvSpPr txBox="1">
            <a:spLocks noChangeArrowheads="1"/>
          </p:cNvSpPr>
          <p:nvPr/>
        </p:nvSpPr>
        <p:spPr bwMode="auto">
          <a:xfrm>
            <a:off x="5527964" y="5931478"/>
            <a:ext cx="129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>
                <a:latin typeface="Tahoma" panose="020B0604030504040204" pitchFamily="34" charset="0"/>
                <a:ea typeface="华文中宋" panose="02010600040101010101" pitchFamily="2" charset="-122"/>
              </a:rPr>
              <a:t>弱</a:t>
            </a:r>
          </a:p>
        </p:txBody>
      </p:sp>
      <p:sp>
        <p:nvSpPr>
          <p:cNvPr id="22" name="Text Box 1060"/>
          <p:cNvSpPr txBox="1">
            <a:spLocks noChangeArrowheads="1"/>
          </p:cNvSpPr>
          <p:nvPr/>
        </p:nvSpPr>
        <p:spPr bwMode="auto">
          <a:xfrm>
            <a:off x="8191789" y="5931478"/>
            <a:ext cx="8651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>
                <a:latin typeface="Tahoma" panose="020B0604030504040204" pitchFamily="34" charset="0"/>
                <a:ea typeface="华文中宋" panose="02010600040101010101" pitchFamily="2" charset="-122"/>
              </a:rPr>
              <a:t>强</a:t>
            </a:r>
          </a:p>
        </p:txBody>
      </p:sp>
    </p:spTree>
    <p:extLst>
      <p:ext uri="{BB962C8B-B14F-4D97-AF65-F5344CB8AC3E}">
        <p14:creationId xmlns:p14="http://schemas.microsoft.com/office/powerpoint/2010/main" val="129388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932795"/>
              </p:ext>
            </p:extLst>
          </p:nvPr>
        </p:nvGraphicFramePr>
        <p:xfrm>
          <a:off x="386077" y="1791999"/>
          <a:ext cx="5432832" cy="387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WPS文字 文档" r:id="rId3" imgW="8421902" imgH="3873694" progId="WPS.Document.6">
                  <p:embed/>
                </p:oleObj>
              </mc:Choice>
              <mc:Fallback>
                <p:oleObj name="WPS文字 文档" r:id="rId3" imgW="8421902" imgH="3873694" progId="WPS.Document.6">
                  <p:embed/>
                  <p:pic>
                    <p:nvPicPr>
                      <p:cNvPr id="1638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077" y="1791999"/>
                        <a:ext cx="5432832" cy="3873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791855" y="766618"/>
            <a:ext cx="4913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作者简介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2"/>
          <a:stretch/>
        </p:blipFill>
        <p:spPr>
          <a:xfrm>
            <a:off x="6059055" y="1634835"/>
            <a:ext cx="5872683" cy="388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983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933" y="0"/>
            <a:ext cx="94714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995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13745" y="852852"/>
            <a:ext cx="6945745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袁隆平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1930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 生于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北京，江西省九江市德安县人，中国杂交水稻育种专家，中国研究与发展杂交水稻的开创者，被誉为“世界杂交水稻之父”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 国家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杂交水稻工程技术研究中心、湖南杂交水稻研究中心原主任，湖南省政协原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副主席。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1953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年毕业于西南农学院（现西南大学），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1995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年被选为中国工程院院士，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1999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年中国科学院北京天文台施密特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CCD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小行星项目组发现的一颗小行星被命名为袁隆平星，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2000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年度获得国家最高科学技术奖，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2006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月当选美国国家科学院外籍院士，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2010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年荣获澳门科技大学荣誉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博士学位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袁隆平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是杂交水稻研究领域的开创者和带头人，致力于杂交水稻技术的研究、应用与推广，发明“三系法”籼型杂交水稻，成功研究出“两系法”杂交水稻，创建了超级杂交稻技术体系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2018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日获得“未来科学大奖”生命科学奖； 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2018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日，党中央、国务院授予袁隆平改革先锋称号，颁授改革先锋奖章，获评杂交水稻研究的开创者。 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2019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日，国家主席习近平签署主席令，授予袁隆平“共和国勋章”。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40" y="852852"/>
            <a:ext cx="4460488" cy="479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903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 bwMode="auto">
          <a:xfrm>
            <a:off x="3604809" y="1104756"/>
            <a:ext cx="8393228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p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他是一位真正的耕耘者，当他还是一个乡村教师的时候，已经具有颠覆世界权威的胆识；当他名满天下的时候，却仍然只是专注于田畴，淡泊名利，一介农夫，播撒智慧，收获富足。他毕生的梦想，就是让所有的人远离饥饿。喜看稻菽千重浪，最是风流袁隆平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WordArt 3"/>
          <p:cNvSpPr>
            <a:spLocks noChangeArrowheads="1" noChangeShapeType="1"/>
          </p:cNvSpPr>
          <p:nvPr/>
        </p:nvSpPr>
        <p:spPr bwMode="auto">
          <a:xfrm>
            <a:off x="5006109" y="344632"/>
            <a:ext cx="3303013" cy="504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2014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感动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中国颁奖词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39003" y="1028556"/>
            <a:ext cx="3384550" cy="4756150"/>
            <a:chOff x="0" y="0"/>
            <a:chExt cx="5330" cy="7489"/>
          </a:xfrm>
        </p:grpSpPr>
        <p:pic>
          <p:nvPicPr>
            <p:cNvPr id="5" name="Picture 5" descr="s_ee37048f71f1221f0679426319fe821b2918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4" r="19026" b="1262"/>
            <a:stretch>
              <a:fillRect/>
            </a:stretch>
          </p:blipFill>
          <p:spPr bwMode="auto">
            <a:xfrm>
              <a:off x="226" y="0"/>
              <a:ext cx="4917" cy="6495"/>
            </a:xfrm>
            <a:prstGeom prst="rect">
              <a:avLst/>
            </a:prstGeom>
            <a:solidFill>
              <a:srgbClr val="3B4F18"/>
            </a:solidFill>
            <a:ln w="76200" cmpd="sng">
              <a:solidFill>
                <a:srgbClr val="FFFFFF"/>
              </a:solidFill>
              <a:miter lim="800000"/>
              <a:headEnd/>
              <a:tailEnd/>
            </a:ln>
          </p:spPr>
        </p:pic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0" y="6577"/>
              <a:ext cx="5330" cy="91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FF0000">
                    <a:alpha val="42000"/>
                  </a:srgbClr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袁隆平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811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1566</Words>
  <Application>Microsoft Office PowerPoint</Application>
  <PresentationFormat>宽屏</PresentationFormat>
  <Paragraphs>121</Paragraphs>
  <Slides>27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8" baseType="lpstr">
      <vt:lpstr>GungsuhChe</vt:lpstr>
      <vt:lpstr>MS PMincho</vt:lpstr>
      <vt:lpstr>等线</vt:lpstr>
      <vt:lpstr>等线 Light</vt:lpstr>
      <vt:lpstr>黑体</vt:lpstr>
      <vt:lpstr>华文行楷</vt:lpstr>
      <vt:lpstr>华文细黑</vt:lpstr>
      <vt:lpstr>华文新魏</vt:lpstr>
      <vt:lpstr>华文中宋</vt:lpstr>
      <vt:lpstr>楷体</vt:lpstr>
      <vt:lpstr>楷体_GB2312</vt:lpstr>
      <vt:lpstr>隶书</vt:lpstr>
      <vt:lpstr>宋体</vt:lpstr>
      <vt:lpstr>微软雅黑</vt:lpstr>
      <vt:lpstr>Arial</vt:lpstr>
      <vt:lpstr>Calibri</vt:lpstr>
      <vt:lpstr>Tahoma</vt:lpstr>
      <vt:lpstr>Times New Roman</vt:lpstr>
      <vt:lpstr>Wingdings</vt:lpstr>
      <vt:lpstr>Office 主题​​</vt:lpstr>
      <vt:lpstr>WPS文字 文档</vt:lpstr>
      <vt:lpstr>喜看稻菽千重浪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学习一篇文章，主要从两方面入手：</vt:lpstr>
      <vt:lpstr>一、写了什么？</vt:lpstr>
      <vt:lpstr>PowerPoint 演示文稿</vt:lpstr>
      <vt:lpstr>PowerPoint 演示文稿</vt:lpstr>
      <vt:lpstr>PowerPoint 演示文稿</vt:lpstr>
      <vt:lpstr>    能力训练：信息的筛选、归纳、概括 1、文章写了袁隆平的哪些典型事例？体现出袁隆平什么样的品质？ 在书上标划事例，在每则事例旁边空白处写出品质。 时间控制在10分钟以内。 注意速读方法：关注文章整体结构、标题、首段（句）、尾段（句）、观点评论局、反复出现的关键词...    </vt:lpstr>
      <vt:lpstr>PowerPoint 演示文稿</vt:lpstr>
      <vt:lpstr>PowerPoint 演示文稿</vt:lpstr>
      <vt:lpstr>    能力训练：信息的筛选、归纳、概括 2、请尝试把文章四个小标题改成相对统一的句式： （“即XXXX是XXXX”） 曾记否，到中流击水——（          ？          ） 创新是科学家的灵魂和本质——（创新是他的灵魂和本质） 事实是科学家的空气——（实事求是是他的立场和态度） 饥饿的威胁在退却——（             ？          ）   </vt:lpstr>
      <vt:lpstr>    能力训练：信息的筛选、归纳、概括 2、请尝试把文章四个小标题改成相对统一的句式： （“即XXXX是XXXX”） 曾记否，到中流击水——（ 实践是他发现真理的途径  ） 创新是科学家的灵魂和本质——（创新是他的灵魂和本质） 事实是科学家的空气——（实事求是是他的立场和态度） 饥饿的威胁在退却——（引领绿色革命是他的心愿）   </vt:lpstr>
      <vt:lpstr>二、如何写的？</vt:lpstr>
      <vt:lpstr>PowerPoint 演示文稿</vt:lpstr>
      <vt:lpstr>PowerPoint 演示文稿</vt:lpstr>
      <vt:lpstr>PowerPoint 演示文稿</vt:lpstr>
      <vt:lpstr>PowerPoint 演示文稿</vt:lpstr>
      <vt:lpstr>谢谢观看！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喜看稻菽千重浪</dc:title>
  <dc:creator>Dell</dc:creator>
  <cp:lastModifiedBy>Dell</cp:lastModifiedBy>
  <cp:revision>27</cp:revision>
  <dcterms:created xsi:type="dcterms:W3CDTF">2019-09-19T15:13:20Z</dcterms:created>
  <dcterms:modified xsi:type="dcterms:W3CDTF">2019-09-20T06:31:24Z</dcterms:modified>
</cp:coreProperties>
</file>