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74" r:id="rId3"/>
    <p:sldId id="294" r:id="rId4"/>
    <p:sldId id="388" r:id="rId5"/>
    <p:sldId id="389" r:id="rId6"/>
    <p:sldId id="390" r:id="rId7"/>
    <p:sldId id="391" r:id="rId8"/>
    <p:sldId id="394" r:id="rId9"/>
    <p:sldId id="392" r:id="rId10"/>
    <p:sldId id="395" r:id="rId11"/>
    <p:sldId id="292" r:id="rId12"/>
    <p:sldId id="325" r:id="rId13"/>
    <p:sldId id="377" r:id="rId14"/>
    <p:sldId id="397" r:id="rId15"/>
    <p:sldId id="326" r:id="rId16"/>
    <p:sldId id="399" r:id="rId17"/>
    <p:sldId id="378" r:id="rId18"/>
    <p:sldId id="396" r:id="rId19"/>
    <p:sldId id="400" r:id="rId20"/>
    <p:sldId id="401" r:id="rId21"/>
    <p:sldId id="398" r:id="rId22"/>
    <p:sldId id="402" r:id="rId23"/>
    <p:sldId id="403" r:id="rId24"/>
    <p:sldId id="404" r:id="rId25"/>
    <p:sldId id="329" r:id="rId26"/>
    <p:sldId id="405" r:id="rId27"/>
    <p:sldId id="406" r:id="rId28"/>
    <p:sldId id="407" r:id="rId29"/>
    <p:sldId id="408" r:id="rId30"/>
    <p:sldId id="330" r:id="rId31"/>
    <p:sldId id="379" r:id="rId32"/>
    <p:sldId id="380" r:id="rId33"/>
    <p:sldId id="335" r:id="rId34"/>
    <p:sldId id="409" r:id="rId35"/>
    <p:sldId id="341" r:id="rId36"/>
    <p:sldId id="328" r:id="rId37"/>
    <p:sldId id="324" r:id="rId38"/>
  </p:sldIdLst>
  <p:sldSz cx="12192000" cy="6858000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578" autoAdjust="0"/>
    <p:restoredTop sz="94660"/>
  </p:normalViewPr>
  <p:slideViewPr>
    <p:cSldViewPr snapToGrid="0">
      <p:cViewPr varScale="1">
        <p:scale>
          <a:sx n="74" d="100"/>
          <a:sy n="74" d="100"/>
        </p:scale>
        <p:origin x="312" y="72"/>
      </p:cViewPr>
      <p:guideLst>
        <p:guide orient="horz" pos="2191"/>
        <p:guide pos="382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648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tags" Target="tags/tag64.xml" /><Relationship Id="rId4" Type="http://schemas.openxmlformats.org/officeDocument/2006/relationships/slide" Target="slides/slide2.xml" /><Relationship Id="rId40" Type="http://schemas.openxmlformats.org/officeDocument/2006/relationships/presProps" Target="presProps.xml" /><Relationship Id="rId41" Type="http://schemas.openxmlformats.org/officeDocument/2006/relationships/viewProps" Target="viewProps.xml" /><Relationship Id="rId42" Type="http://schemas.openxmlformats.org/officeDocument/2006/relationships/theme" Target="theme/theme1.xml" /><Relationship Id="rId43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字魂36号-正文宋楷" panose="020000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字魂36号-正文宋楷" panose="02000000000000000000" pitchFamily="2" charset="-122"/>
              </a:defRPr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字魂36号-正文宋楷" panose="020000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字魂36号-正文宋楷" panose="02000000000000000000" pitchFamily="2" charset="-122"/>
              </a:defRPr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字魂36号-正文宋楷" panose="02000000000000000000" pitchFamily="2" charset="-122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字魂36号-正文宋楷" panose="02000000000000000000" pitchFamily="2" charset="-122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字魂36号-正文宋楷" panose="02000000000000000000" pitchFamily="2" charset="-122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字魂36号-正文宋楷" panose="02000000000000000000" pitchFamily="2" charset="-122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字魂36号-正文宋楷" panose="02000000000000000000" pitchFamily="2" charset="-12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144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61444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/>
              <a:t>3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21.xml" /><Relationship Id="rId22" Type="http://schemas.openxmlformats.org/officeDocument/2006/relationships/slideLayout" Target="../slideLayouts/slideLayout22.xml" /><Relationship Id="rId23" Type="http://schemas.openxmlformats.org/officeDocument/2006/relationships/slideLayout" Target="../slideLayouts/slideLayout23.xml" /><Relationship Id="rId24" Type="http://schemas.openxmlformats.org/officeDocument/2006/relationships/slideLayout" Target="../slideLayouts/slideLayout24.xml" /><Relationship Id="rId25" Type="http://schemas.openxmlformats.org/officeDocument/2006/relationships/slideLayout" Target="../slideLayouts/slideLayout25.xml" /><Relationship Id="rId26" Type="http://schemas.openxmlformats.org/officeDocument/2006/relationships/slideLayout" Target="../slideLayouts/slideLayout26.xml" /><Relationship Id="rId27" Type="http://schemas.openxmlformats.org/officeDocument/2006/relationships/slideLayout" Target="../slideLayouts/slideLayout27.xml" /><Relationship Id="rId28" Type="http://schemas.openxmlformats.org/officeDocument/2006/relationships/slideLayout" Target="../slideLayouts/slideLayout28.xml" /><Relationship Id="rId29" Type="http://schemas.openxmlformats.org/officeDocument/2006/relationships/slideLayout" Target="../slideLayouts/slideLayout29.xml" /><Relationship Id="rId3" Type="http://schemas.openxmlformats.org/officeDocument/2006/relationships/slideLayout" Target="../slideLayouts/slideLayout3.xml" /><Relationship Id="rId30" Type="http://schemas.openxmlformats.org/officeDocument/2006/relationships/slideLayout" Target="../slideLayouts/slideLayout30.xml" /><Relationship Id="rId31" Type="http://schemas.openxmlformats.org/officeDocument/2006/relationships/slideLayout" Target="../slideLayouts/slideLayout31.xml" /><Relationship Id="rId32" Type="http://schemas.openxmlformats.org/officeDocument/2006/relationships/slideLayout" Target="../slideLayouts/slideLayout32.xml" /><Relationship Id="rId33" Type="http://schemas.openxmlformats.org/officeDocument/2006/relationships/slideLayout" Target="../slideLayouts/slideLayout33.xml" /><Relationship Id="rId34" Type="http://schemas.openxmlformats.org/officeDocument/2006/relationships/slideLayout" Target="../slideLayouts/slideLayout34.xml" /><Relationship Id="rId35" Type="http://schemas.openxmlformats.org/officeDocument/2006/relationships/slideLayout" Target="../slideLayouts/slideLayout35.xml" /><Relationship Id="rId36" Type="http://schemas.openxmlformats.org/officeDocument/2006/relationships/slideLayout" Target="../slideLayouts/slideLayout36.xml" /><Relationship Id="rId37" Type="http://schemas.openxmlformats.org/officeDocument/2006/relationships/slideLayout" Target="../slideLayouts/slideLayout37.xml" /><Relationship Id="rId38" Type="http://schemas.openxmlformats.org/officeDocument/2006/relationships/slideLayout" Target="../slideLayouts/slideLayout38.xml" /><Relationship Id="rId39" Type="http://schemas.openxmlformats.org/officeDocument/2006/relationships/slideLayout" Target="../slideLayouts/slideLayout39.xml" /><Relationship Id="rId4" Type="http://schemas.openxmlformats.org/officeDocument/2006/relationships/slideLayout" Target="../slideLayouts/slideLayout4.xml" /><Relationship Id="rId40" Type="http://schemas.openxmlformats.org/officeDocument/2006/relationships/slideLayout" Target="../slideLayouts/slideLayout40.xml" /><Relationship Id="rId41" Type="http://schemas.openxmlformats.org/officeDocument/2006/relationships/slideLayout" Target="../slideLayouts/slideLayout41.xml" /><Relationship Id="rId42" Type="http://schemas.openxmlformats.org/officeDocument/2006/relationships/slideLayout" Target="../slideLayouts/slideLayout42.xml" /><Relationship Id="rId43" Type="http://schemas.openxmlformats.org/officeDocument/2006/relationships/slideLayout" Target="../slideLayouts/slideLayout43.xml" /><Relationship Id="rId44" Type="http://schemas.openxmlformats.org/officeDocument/2006/relationships/slideLayout" Target="../slideLayouts/slideLayout44.xml" /><Relationship Id="rId45" Type="http://schemas.openxmlformats.org/officeDocument/2006/relationships/slideLayout" Target="../slideLayouts/slideLayout45.xml" /><Relationship Id="rId46" Type="http://schemas.openxmlformats.org/officeDocument/2006/relationships/tags" Target="../tags/tag57.xml" /><Relationship Id="rId47" Type="http://schemas.openxmlformats.org/officeDocument/2006/relationships/tags" Target="../tags/tag58.xml" /><Relationship Id="rId48" Type="http://schemas.openxmlformats.org/officeDocument/2006/relationships/tags" Target="../tags/tag59.xml" /><Relationship Id="rId49" Type="http://schemas.openxmlformats.org/officeDocument/2006/relationships/tags" Target="../tags/tag60.xml" /><Relationship Id="rId5" Type="http://schemas.openxmlformats.org/officeDocument/2006/relationships/slideLayout" Target="../slideLayouts/slideLayout5.xml" /><Relationship Id="rId50" Type="http://schemas.openxmlformats.org/officeDocument/2006/relationships/tags" Target="../tags/tag61.xml" /><Relationship Id="rId51" Type="http://schemas.openxmlformats.org/officeDocument/2006/relationships/tags" Target="../tags/tag62.xml" /><Relationship Id="rId52" Type="http://schemas.openxmlformats.org/officeDocument/2006/relationships/theme" Target="../theme/theme1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4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4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4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51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notesSlide" Target="../notesSlides/notesSlide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6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notesSlide" Target="../notesSlides/notesSlide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Relationship Id="rId2" Type="http://schemas.openxmlformats.org/officeDocument/2006/relationships/notesSlide" Target="../notesSlides/notesSlide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8.xml" /><Relationship Id="rId2" Type="http://schemas.openxmlformats.org/officeDocument/2006/relationships/notesSlide" Target="../notesSlides/notesSlide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3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Relationship Id="rId2" Type="http://schemas.openxmlformats.org/officeDocument/2006/relationships/notesSlide" Target="../notesSlides/notesSlide9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2" Type="http://schemas.openxmlformats.org/officeDocument/2006/relationships/notesSlide" Target="../notesSlides/notesSlide10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2" Type="http://schemas.openxmlformats.org/officeDocument/2006/relationships/notesSlide" Target="../notesSlides/notesSlide11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notesSlide" Target="../notesSlides/notesSlide1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notesSlide" Target="../notesSlides/notesSlide13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5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2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TextBox 40"/>
          <p:cNvSpPr txBox="1"/>
          <p:nvPr/>
        </p:nvSpPr>
        <p:spPr>
          <a:xfrm>
            <a:off x="2689860" y="1516380"/>
            <a:ext cx="72517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4F3D2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七年级上册 第四单元 第</a:t>
            </a:r>
            <a:r>
              <a:rPr lang="en-US" altLang="zh-CN" sz="2400" b="1">
                <a:solidFill>
                  <a:srgbClr val="4F3D2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13</a:t>
            </a:r>
            <a:r>
              <a:rPr lang="zh-CN" altLang="en-US" sz="2400" b="1">
                <a:solidFill>
                  <a:srgbClr val="4F3D2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课</a:t>
            </a:r>
            <a:endParaRPr lang="zh-CN" altLang="en-US" sz="2400" b="1">
              <a:solidFill>
                <a:srgbClr val="4F3D2F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49396" y="2761850"/>
            <a:ext cx="7692572" cy="2251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5400" b="1">
                <a:solidFill>
                  <a:srgbClr val="4F3D2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inpin heiti" panose="00000500000000000000" pitchFamily="2" charset="-122"/>
              </a:rPr>
              <a:t>《</a:t>
            </a:r>
            <a:r>
              <a:rPr lang="zh-CN" altLang="en-US" sz="5400" b="1">
                <a:solidFill>
                  <a:srgbClr val="4F3D2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inpin heiti" panose="00000500000000000000" pitchFamily="2" charset="-122"/>
              </a:rPr>
              <a:t>植树的牧羊人</a:t>
            </a:r>
            <a:r>
              <a:rPr lang="en-US" altLang="zh-CN" sz="5400" b="1">
                <a:solidFill>
                  <a:srgbClr val="4F3D2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inpin heiti" panose="00000500000000000000" pitchFamily="2" charset="-122"/>
              </a:rPr>
              <a:t>》</a:t>
            </a:r>
            <a:endParaRPr lang="en-US" altLang="zh-CN" sz="5400" b="1">
              <a:solidFill>
                <a:srgbClr val="4F3D2F"/>
              </a:solidFill>
              <a:latin typeface="黑体" panose="02010609060101010101" pitchFamily="49" charset="-122"/>
              <a:ea typeface="黑体" panose="02010609060101010101" pitchFamily="49" charset="-122"/>
              <a:sym typeface="inpin heiti" panose="00000500000000000000" pitchFamily="2" charset="-122"/>
            </a:endParaRPr>
          </a:p>
          <a:p>
            <a:pPr algn="ctr">
              <a:lnSpc>
                <a:spcPct val="130000"/>
              </a:lnSpc>
            </a:pPr>
            <a:endParaRPr lang="zh-CN" altLang="en-US" sz="5400" b="1">
              <a:solidFill>
                <a:srgbClr val="4F3D2F"/>
              </a:solidFill>
              <a:latin typeface="黑体" panose="02010609060101010101" pitchFamily="49" charset="-122"/>
              <a:ea typeface="黑体" panose="02010609060101010101" pitchFamily="49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p:transition>
    <p:wipe dir="u"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文本框 7"/>
          <p:cNvSpPr txBox="1"/>
          <p:nvPr/>
        </p:nvSpPr>
        <p:spPr>
          <a:xfrm>
            <a:off x="3012440" y="460375"/>
            <a:ext cx="55010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n w="3175">
                  <a:noFill/>
                </a:ln>
                <a:solidFill>
                  <a:srgbClr val="4F3D2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inpin heiti" panose="00000500000000000000" pitchFamily="2" charset="-122"/>
              </a:rPr>
              <a:t>默读课文，整体感知</a:t>
            </a:r>
            <a:endParaRPr lang="zh-CN" altLang="en-US" sz="3600" b="1">
              <a:ln w="3175">
                <a:noFill/>
              </a:ln>
              <a:solidFill>
                <a:srgbClr val="4F3D2F"/>
              </a:solidFill>
              <a:latin typeface="黑体" panose="02010609060101010101" pitchFamily="49" charset="-122"/>
              <a:ea typeface="黑体" panose="02010609060101010101" pitchFamily="49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31620" y="1170940"/>
            <a:ext cx="9441180" cy="5262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学生默读课文，用波浪线勾画相关信息：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故事发生的时间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地点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人物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 indent="812800" fontAlgn="auto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长达三十年的时间里，可以说“我”见证了荒漠变绿洲的全过程，那么“我”与牧羊人共有几次会面呢？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p:transition>
    <p:wipe dir="u"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8133" y="1996249"/>
            <a:ext cx="3808007" cy="253867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973705" y="460375"/>
            <a:ext cx="64204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n w="3175">
                  <a:noFill/>
                </a:ln>
                <a:solidFill>
                  <a:srgbClr val="4F3D2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inpin heiti" panose="00000500000000000000" pitchFamily="2" charset="-122"/>
              </a:rPr>
              <a:t>再读课文，体会变化</a:t>
            </a:r>
            <a:endParaRPr lang="zh-CN" altLang="en-US" sz="3600" b="1">
              <a:ln w="3175">
                <a:noFill/>
              </a:ln>
              <a:solidFill>
                <a:srgbClr val="4F3D2F"/>
              </a:solidFill>
              <a:latin typeface="黑体" panose="02010609060101010101" pitchFamily="49" charset="-122"/>
              <a:ea typeface="黑体" panose="02010609060101010101" pitchFamily="49" charset="-122"/>
              <a:sym typeface="inpin heiti" panose="000005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44404" y="398925"/>
            <a:ext cx="55644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endParaRPr lang="zh-CN" altLang="en-US" sz="40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72845" y="2112010"/>
            <a:ext cx="6214745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用横线画出“我”三次踏上高原拜访牧羊人所看到的不同画面，填写下面表格，体会高原的变化。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55" name="文本框 9254"/>
          <p:cNvSpPr txBox="1"/>
          <p:nvPr/>
        </p:nvSpPr>
        <p:spPr>
          <a:xfrm>
            <a:off x="8812213" y="257016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9765" y="335280"/>
            <a:ext cx="615124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inpin heiti" panose="00000500000000000000" pitchFamily="2" charset="-122"/>
              </a:rPr>
              <a:t>填写表格，体会高原的变化。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924560" y="1031875"/>
          <a:ext cx="10185400" cy="5368925"/>
        </p:xfrm>
        <a:graphic>
          <a:graphicData uri="http://schemas.openxmlformats.org/drawingml/2006/table">
            <a:tbl>
              <a:tblPr/>
              <a:tblGrid>
                <a:gridCol w="4130040"/>
                <a:gridCol w="6055360"/>
              </a:tblGrid>
              <a:tr h="1087755"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ts val="124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与牧羊人的相遇</a:t>
                      </a:r>
                      <a:endParaRPr lang="zh-CN" altLang="en-US" sz="3200" b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ts val="21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高原的环境</a:t>
                      </a:r>
                      <a:endParaRPr lang="zh-CN" altLang="en-US" sz="3200" b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7270"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ts val="21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初遇牧羊人</a:t>
                      </a:r>
                      <a:endParaRPr lang="zh-CN" altLang="en-US" sz="3200" b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ts val="22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3200" b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57630"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ts val="21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再见牧羊人</a:t>
                      </a:r>
                      <a:endParaRPr lang="zh-CN" altLang="en-US" sz="3200" b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ts val="22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3200" b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6270"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ts val="21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最后一次相见</a:t>
                      </a:r>
                      <a:endParaRPr lang="zh-CN" altLang="en-US" sz="3200" b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ts val="22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2800" b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5153025" y="2416810"/>
            <a:ext cx="58864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毫无生趣，村落成了废墟，环境恶劣。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53025" y="3153410"/>
            <a:ext cx="61595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fontAlgn="base">
              <a:lnSpc>
                <a:spcPct val="100000"/>
              </a:lnSpc>
              <a:buClrTx/>
              <a:buSzTx/>
              <a:buFontTx/>
            </a:pP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乍一看好像没什么变化，但已萌发生机，树木已然成片，蔚然成林，看到了溪水。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41290" y="4746625"/>
            <a:ext cx="579818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一切都变了，连空气也不一样了，生机勃勃，成了一片沃土，人们搬了回来，生活幸福舒适。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文本框 1"/>
          <p:cNvSpPr txBox="1"/>
          <p:nvPr/>
        </p:nvSpPr>
        <p:spPr>
          <a:xfrm>
            <a:off x="963295" y="1496060"/>
            <a:ext cx="9945370" cy="2861310"/>
          </a:xfrm>
          <a:prstGeom prst="rect">
            <a:avLst/>
          </a:prstGeom>
          <a:noFill/>
          <a:ln w="9525" cap="flat" cmpd="sng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一访牧羊人，画面一：被弃置的村庄；</a:t>
            </a:r>
            <a:endParaRPr lang="zh-CN" altLang="en-US" sz="4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二访牧羊人，画面二：绵延的树木；         </a:t>
            </a:r>
            <a:endParaRPr lang="zh-CN" altLang="en-US" sz="4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三访牧羊人，画面三：充满活力的田野。 </a:t>
            </a:r>
            <a:endParaRPr lang="zh-CN" altLang="en-US" sz="4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" name="文本框 27"/>
          <p:cNvSpPr txBox="1"/>
          <p:nvPr/>
        </p:nvSpPr>
        <p:spPr>
          <a:xfrm>
            <a:off x="3012440" y="460375"/>
            <a:ext cx="68383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n w="3175">
                  <a:noFill/>
                </a:ln>
                <a:solidFill>
                  <a:srgbClr val="4F3D2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inpin heiti" panose="00000500000000000000" pitchFamily="2" charset="-122"/>
              </a:rPr>
              <a:t>品味细节，感受形象</a:t>
            </a:r>
            <a:endParaRPr lang="zh-CN" altLang="en-US" sz="3600" b="1">
              <a:ln w="3175">
                <a:noFill/>
              </a:ln>
              <a:solidFill>
                <a:srgbClr val="4F3D2F"/>
              </a:solidFill>
              <a:latin typeface="黑体" panose="02010609060101010101" pitchFamily="49" charset="-122"/>
              <a:ea typeface="黑体" panose="02010609060101010101" pitchFamily="49" charset="-122"/>
              <a:sym typeface="inpin heiti" panose="00000500000000000000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053590" y="1906905"/>
            <a:ext cx="8084820" cy="2453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跳读课文，用波浪线画出描写牧羊人的相关语句，分析牧羊人的形象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参考句式：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“从＿＿＿看出他是一个＿＿＿的人。”</a:t>
            </a:r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p:transition>
    <p:wipe dir="u"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665288" y="1077913"/>
            <a:ext cx="8132763" cy="37084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1945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年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6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月，我最后一次见到植树的老人。那年，他已经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87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岁了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……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    每当我想到这位老人，</a:t>
            </a:r>
            <a:r>
              <a:rPr kumimoji="0" lang="zh-CN" altLang="en-US" sz="2800" b="1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他靠一个人的体力与毅力，把这片荒漠变成了绿洲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，我就觉得，人的力量是多么伟大啊！可是，想到要做成这样一件事，需要怎样的毅力，怎样的无私，我就从心底里，对这位没有受过什么教育的普通农民，感到无限的敬佩。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552450" y="1314450"/>
            <a:ext cx="11087100" cy="2675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20000"/>
              </a:lnSpc>
            </a:pPr>
            <a:r>
              <a:rPr 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）“不太爱说话，独自生活的人往往如此。”“牧羊人拿出一个袋子……这就是我们所有的交流。” 可以看出他是一个沉默寡言的人。</a:t>
            </a:r>
            <a:endParaRPr lang="zh-CN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20000"/>
              </a:lnSpc>
            </a:pPr>
            <a:r>
              <a:rPr 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）“房顶很严实……补丁的针脚也很细，几乎看不出来。”可以看出他是一个做事认真、热爱生活、不愿马虎度日的人。</a:t>
            </a:r>
            <a:endParaRPr lang="zh-CN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20000"/>
              </a:lnSpc>
            </a:pP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2455" y="481965"/>
            <a:ext cx="324612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牧羊人的形象</a:t>
            </a:r>
            <a:endParaRPr lang="zh-CN" altLang="en-US" sz="40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</p:spTree>
  </p:cSld>
  <p:clrMapOvr>
    <a:masterClrMapping/>
  </p:clrMapOvr>
  <p:transition>
    <p:wipe dir="u"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231900" y="560070"/>
            <a:ext cx="9134475" cy="54063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lnSpc>
                <a:spcPct val="120000"/>
              </a:lnSpc>
            </a:pP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</a:t>
            </a: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）“他的那条大狗也像主人一样安静、忠厚、不张扬。”可以看出他是一个安静、忠厚、不张扬的人。</a:t>
            </a:r>
            <a:endParaRPr lang="zh-CN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20000"/>
              </a:lnSpc>
            </a:pP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</a:t>
            </a: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）“我问他，这块地是你的吗？……他只是一心一意地把一百颗橡子都种了下去。”可以看出他毫无私心、只问付出不图回报的人。</a:t>
            </a:r>
            <a:endParaRPr lang="zh-CN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20000"/>
              </a:lnSpc>
            </a:pP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5</a:t>
            </a: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）“战争并没有扰乱他的生活，他一直在种树。”可以看出他是一个有顽强毅力、不被外界所影响、坚守信念的人。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wipe dir="u"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790825" y="1988820"/>
            <a:ext cx="661035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“是我见过的最了不起的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奇迹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72030" y="3634105"/>
            <a:ext cx="7498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/>
              <a:t>奇迹指什么？能在文中找到具体答案吗？</a:t>
            </a:r>
            <a:endParaRPr lang="zh-CN" altLang="en-US" sz="3200"/>
          </a:p>
        </p:txBody>
      </p:sp>
    </p:spTree>
  </p:cSld>
  <p:clrMapOvr>
    <a:masterClrMapping/>
  </p:clrMapOvr>
  <p:transition>
    <p:wipe dir="u"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524635" y="1695450"/>
            <a:ext cx="8482330" cy="30460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人们生活得幸福、舒适。树林留住了雨水和雪水，干涸已久的地里又冒出了泉水。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……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许多健康的男男女女，孩子们的笑声又开始在热闹的乡村聚会上飘荡。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" name="文本框 52"/>
          <p:cNvSpPr txBox="1"/>
          <p:nvPr/>
        </p:nvSpPr>
        <p:spPr>
          <a:xfrm>
            <a:off x="8912292" y="3361560"/>
            <a:ext cx="430887" cy="3364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ea"/>
                <a:sym typeface="字魂36号-正文宋楷" panose="02000000000000000000" pitchFamily="2" charset="-122"/>
              </a:rPr>
              <a:t>四</a:t>
            </a:r>
            <a:endParaRPr lang="zh-CN" altLang="en-US" sz="1600" b="1">
              <a:solidFill>
                <a:schemeClr val="bg1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+mn-ea"/>
              <a:sym typeface="字魂36号-正文宋楷" panose="02000000000000000000" pitchFamily="2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3012461" y="460243"/>
            <a:ext cx="396618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n w="3175">
                  <a:noFill/>
                </a:ln>
                <a:solidFill>
                  <a:srgbClr val="4F3D2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inpin heiti" panose="00000500000000000000" pitchFamily="2" charset="-122"/>
              </a:rPr>
              <a:t>导入新课</a:t>
            </a:r>
            <a:endParaRPr lang="zh-CN" altLang="en-US" sz="3600" b="1">
              <a:ln w="3175">
                <a:noFill/>
              </a:ln>
              <a:solidFill>
                <a:srgbClr val="4F3D2F"/>
              </a:solidFill>
              <a:latin typeface="黑体" panose="02010609060101010101" pitchFamily="49" charset="-122"/>
              <a:ea typeface="黑体" panose="02010609060101010101" pitchFamily="49" charset="-122"/>
              <a:sym typeface="inpin heiti" panose="00000500000000000000" pitchFamily="2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082040" y="1170940"/>
            <a:ext cx="10245090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</a:t>
            </a:r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一个人，一双手，一颗颗种子埋下，一棵棵小树扎根；几十年，几经世事变迁，几许沉默守候，几多荒漠变绿洲。这并不是一个神话，创造这一奇迹的，只是一个普普通通的农民。是什么力量让他改变了这片荒漠？是他对信念的坚守！今天，就让我们走进《植树的牧羊人》，共同探寻“坚守”的意义。</a:t>
            </a:r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p:transition>
    <p:wipe dir="u"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1030605" y="445135"/>
            <a:ext cx="950023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25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他是一个沉默寡言的人。</a:t>
            </a:r>
            <a:endParaRPr lang="en-US" altLang="zh-CN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5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他是一个充满自信、意志果断的人。</a:t>
            </a:r>
            <a:endParaRPr lang="en-US" altLang="zh-CN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5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他是一个有着非凡毅力和坚定信念的人。</a:t>
            </a:r>
            <a:endParaRPr lang="en-US" altLang="zh-CN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5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他是一个不计名利、不图回报、毫无私心的人。</a:t>
            </a:r>
            <a:endParaRPr lang="en-US" altLang="zh-CN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5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他是一个勤劳的人。</a:t>
            </a:r>
            <a:endParaRPr lang="en-US" altLang="zh-CN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5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他是一个有着心灵的伟大节操的人。</a:t>
            </a:r>
            <a:endParaRPr lang="en-US" altLang="zh-CN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5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他是一个值得信赖的人。</a:t>
            </a:r>
            <a:endParaRPr lang="en-US" altLang="zh-CN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5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他是一个单纯的人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Text Box 3"/>
          <p:cNvSpPr txBox="1"/>
          <p:nvPr/>
        </p:nvSpPr>
        <p:spPr>
          <a:xfrm>
            <a:off x="692150" y="909638"/>
            <a:ext cx="10807700" cy="4570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 </a:t>
            </a:r>
            <a:r>
              <a:rPr lang="zh-CN" altLang="en-US" sz="32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杨善洲：退休后义务植树</a:t>
            </a:r>
            <a:r>
              <a:rPr lang="en-US" altLang="zh-CN" sz="32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22</a:t>
            </a:r>
            <a:r>
              <a:rPr lang="zh-CN" altLang="en-US" sz="32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年</a:t>
            </a:r>
            <a:endParaRPr lang="zh-CN" altLang="en-US" sz="32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　　原任云南保山地委书记的杨善洲，已于</a:t>
            </a:r>
            <a:r>
              <a:rPr lang="en-US" altLang="zh-CN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2010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年</a:t>
            </a:r>
            <a:r>
              <a:rPr lang="en-US" altLang="zh-CN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10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月因病逝世。他从事革命工作近</a:t>
            </a:r>
            <a:r>
              <a:rPr lang="en-US" altLang="zh-CN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40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年，两袖清风，清廉履职，忘我工作，一心为民。</a:t>
            </a:r>
            <a:r>
              <a:rPr lang="en-US" altLang="zh-CN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1988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年退休后，他主动放下进省城安享晚年的机会，扎根大亮山，义务植树造林，一干就是</a:t>
            </a:r>
            <a:r>
              <a:rPr lang="en-US" altLang="zh-CN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22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个春秋，带领大家植树造林</a:t>
            </a:r>
            <a:r>
              <a:rPr lang="en-US" altLang="zh-CN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5.6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万亩。去世前，他把当地</a:t>
            </a:r>
            <a:r>
              <a:rPr lang="en-US" altLang="zh-CN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20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万元个人贡献奖全部捐出，价值</a:t>
            </a:r>
            <a:r>
              <a:rPr lang="en-US" altLang="zh-CN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亿元的林场也无偿上缴给国家。</a:t>
            </a:r>
            <a:endParaRPr lang="zh-CN" altLang="en-US" sz="32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525270" y="1334770"/>
            <a:ext cx="8730615" cy="3691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400"/>
              </a:spcBef>
            </a:pPr>
            <a:r>
              <a:rPr lang="en-US" altLang="zh-CN"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【</a:t>
            </a:r>
            <a:r>
              <a:rPr lang="zh-CN" altLang="en-US"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颁奖词</a:t>
            </a:r>
            <a:r>
              <a:rPr lang="en-US" altLang="zh-CN"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】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绿了荒山，白了头发，他志在造福百姓；老骥伏枥，意气风发，他心向未来。清廉，自上任时起；奉献，直到最后一天。</a:t>
            </a:r>
            <a:r>
              <a:rPr lang="en-US" altLang="zh-CN" sz="3600" b="1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60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年里的一切作为，就是为了不辜负人民的期望。</a:t>
            </a: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</p:spTree>
  </p:cSld>
  <p:clrMapOvr>
    <a:masterClrMapping/>
  </p:clrMapOvr>
  <p:transition>
    <p:wipe dir="u"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231900" y="1320165"/>
            <a:ext cx="9248140" cy="3634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buSzTx/>
            </a:pPr>
            <a:r>
              <a:rPr lang="en-US" altLang="zh-CN" sz="320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       </a:t>
            </a:r>
            <a:r>
              <a:rPr lang="zh-CN" altLang="en-US" sz="320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我们所处的社会中也有很多默默“种树”的人，他们以非凡的毅力，辛勤耕耘，种植着希望和幸福。你认识或听说过这样的人吗？试为他写一段文字，记录他的事迹，并写出你的评价和感受。</a:t>
            </a:r>
            <a:endParaRPr lang="zh-CN" altLang="en-US" sz="320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+mn-ea"/>
            </a:endParaRPr>
          </a:p>
          <a:p>
            <a:pPr algn="ctr">
              <a:lnSpc>
                <a:spcPct val="120000"/>
              </a:lnSpc>
              <a:buSzTx/>
            </a:pPr>
            <a:r>
              <a:rPr lang="zh-CN" altLang="en-US" sz="320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学生写作，十分钟。</a:t>
            </a:r>
            <a:endParaRPr lang="zh-CN" altLang="en-US" sz="3200">
              <a:solidFill>
                <a:srgbClr val="595959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cs"/>
            </a:endParaRPr>
          </a:p>
          <a:p>
            <a:pPr>
              <a:lnSpc>
                <a:spcPct val="120000"/>
              </a:lnSpc>
              <a:buSzTx/>
            </a:pPr>
            <a:endParaRPr lang="zh-CN" altLang="en-US" sz="3200">
              <a:solidFill>
                <a:srgbClr val="595959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>
    <p:wipe dir="u"/>
  </p:transition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文本框 10"/>
          <p:cNvSpPr txBox="1"/>
          <p:nvPr/>
        </p:nvSpPr>
        <p:spPr>
          <a:xfrm>
            <a:off x="3012440" y="460375"/>
            <a:ext cx="66732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n w="3175">
                  <a:noFill/>
                </a:ln>
                <a:solidFill>
                  <a:srgbClr val="4F3D2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inpin heiti" panose="00000500000000000000" pitchFamily="2" charset="-122"/>
              </a:rPr>
              <a:t>拓展阅读，深化思想</a:t>
            </a:r>
            <a:endParaRPr lang="zh-CN" altLang="en-US" sz="3600" b="1">
              <a:ln w="3175">
                <a:noFill/>
              </a:ln>
              <a:solidFill>
                <a:srgbClr val="4F3D2F"/>
              </a:solidFill>
              <a:latin typeface="黑体" panose="02010609060101010101" pitchFamily="49" charset="-122"/>
              <a:ea typeface="黑体" panose="02010609060101010101" pitchFamily="49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5800" y="1454150"/>
            <a:ext cx="10385425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1.默读《在沙漠里种爱》一文，概括文章的主要内容。</a:t>
            </a:r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 indent="812800" fontAlgn="auto">
              <a:lnSpc>
                <a:spcPct val="150000"/>
              </a:lnSpc>
            </a:pPr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文章记叙了易妈妈带着儿子的遗愿，在内蒙古植树造林，对抗自然的“沙尘暴”，也对抗人生的“沙尘暴”，最后通过努力让沙漠变成了绿洲的故事，从而塑造了一位坚毅执着、心有大爱的母亲形象。</a:t>
            </a:r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988060" y="858520"/>
            <a:ext cx="9670415" cy="54463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 algn="l" fontAlgn="auto"/>
            <a:r>
              <a:rPr lang="en-US" altLang="zh-CN" sz="2400" b="0">
                <a:ea typeface="宋体" panose="02010600030101010101" pitchFamily="2" charset="-122"/>
              </a:rPr>
              <a:t>                       </a:t>
            </a:r>
            <a:r>
              <a:rPr lang="zh-CN" sz="2400" b="0">
                <a:ea typeface="宋体" panose="02010600030101010101" pitchFamily="2" charset="-122"/>
              </a:rPr>
              <a:t>在沙漠里种爱</a:t>
            </a:r>
            <a:r>
              <a:rPr lang="zh-CN" b="0">
                <a:solidFill>
                  <a:srgbClr val="404040"/>
                </a:solidFill>
                <a:ea typeface="宋体" panose="02010600030101010101" pitchFamily="2" charset="-122"/>
              </a:rPr>
              <a:t>   十八年前，日本。</a:t>
            </a:r>
            <a:r>
              <a:rPr lang="zh-CN" b="0">
                <a:solidFill>
                  <a:srgbClr val="404040"/>
                </a:solidFill>
                <a:ea typeface="宋体" panose="02010600030101010101" pitchFamily="2" charset="-122"/>
              </a:rPr>
              <a:t>   天地昏黄。沙粒携着尘埃在风中呼啸。路旁的小树瑟缩着一次次倾斜弯腰，被撕开一角的广告布，如猎猎的旗帜，发出噼里啪啦的震响，行人掩面趔趄而行</a:t>
            </a:r>
            <a:r>
              <a:rPr lang="en-US" b="0">
                <a:solidFill>
                  <a:srgbClr val="404040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……</a:t>
            </a:r>
            <a:r>
              <a:rPr lang="zh-CN" b="0">
                <a:solidFill>
                  <a:srgbClr val="404040"/>
                </a:solidFill>
                <a:ea typeface="宋体" panose="02010600030101010101" pitchFamily="2" charset="-122"/>
              </a:rPr>
              <a:t>    央视新闻联播中的北方沙尘暴，越过电视屏幕，狠狠撞击在一对身处异国母子的心上。</a:t>
            </a:r>
            <a:r>
              <a:rPr lang="zh-CN" b="0">
                <a:solidFill>
                  <a:srgbClr val="404040"/>
                </a:solidFill>
                <a:ea typeface="宋体" panose="02010600030101010101" pitchFamily="2" charset="-122"/>
              </a:rPr>
              <a:t>正在日本上大学的儿子，对身旁的母亲说：“妈，我马上毕业了，您到时候回国去种树吧！我可以照顾自己了。”</a:t>
            </a:r>
            <a:r>
              <a:rPr lang="zh-CN" b="0">
                <a:solidFill>
                  <a:srgbClr val="404040"/>
                </a:solidFill>
                <a:ea typeface="宋体" panose="02010600030101010101" pitchFamily="2" charset="-122"/>
              </a:rPr>
              <a:t>   “种树是好。可对付沙尘暴，不是种一棵树、两棵树能解决问题的。”</a:t>
            </a:r>
            <a:r>
              <a:rPr lang="zh-CN" b="0">
                <a:solidFill>
                  <a:srgbClr val="404040"/>
                </a:solidFill>
                <a:ea typeface="宋体" panose="02010600030101010101" pitchFamily="2" charset="-122"/>
              </a:rPr>
              <a:t>    “是啊，妈。要干，咱就要大手笔。”</a:t>
            </a:r>
            <a:r>
              <a:rPr lang="zh-CN" b="0">
                <a:solidFill>
                  <a:srgbClr val="404040"/>
                </a:solidFill>
                <a:ea typeface="宋体" panose="02010600030101010101" pitchFamily="2" charset="-122"/>
              </a:rPr>
              <a:t>    她年轻时东渡日本，有一份体面的工作。丈夫在东京开了一家私人诊所，收入可观。最令他们欣慰的   是，儿子品学兼优，正就读于日本中央大学商学部，再有三个月就毕业了。</a:t>
            </a:r>
            <a:r>
              <a:rPr lang="zh-CN" b="0">
                <a:solidFill>
                  <a:srgbClr val="404040"/>
                </a:solidFill>
                <a:ea typeface="宋体" panose="02010600030101010101" pitchFamily="2" charset="-122"/>
              </a:rPr>
              <a:t>
</a:t>
            </a:r>
            <a:endParaRPr lang="zh-CN" b="0">
              <a:solidFill>
                <a:srgbClr val="404040"/>
              </a:solidFill>
              <a:ea typeface="宋体" panose="02010600030101010101" pitchFamily="2" charset="-122"/>
            </a:endParaRPr>
          </a:p>
          <a:p>
            <a:pPr indent="457200" algn="l" fontAlgn="auto"/>
            <a:r>
              <a:rPr lang="zh-CN" altLang="en-US" b="0">
                <a:solidFill>
                  <a:srgbClr val="404040"/>
                </a:solidFill>
                <a:ea typeface="宋体" panose="02010600030101010101" pitchFamily="2" charset="-122"/>
              </a:rPr>
              <a:t>天有不测风云。一场车祸，瞬间夺走了儿子。夫妻俩的天塌了。整整两年，她都浸泡在泪水里，无力自拔。直到夫妻俩把儿子的骨灰带回老家上海安葬后，她才从中年丧子的巨大悲痛里摆脱出来。</a:t>
            </a:r>
            <a:endParaRPr lang="zh-CN" altLang="en-US" b="0">
              <a:solidFill>
                <a:srgbClr val="404040"/>
              </a:solidFill>
              <a:ea typeface="宋体" panose="02010600030101010101" pitchFamily="2" charset="-122"/>
            </a:endParaRPr>
          </a:p>
          <a:p>
            <a:pPr indent="457200" algn="l" fontAlgn="auto"/>
            <a:r>
              <a:rPr lang="zh-CN" altLang="en-US" b="0">
                <a:solidFill>
                  <a:srgbClr val="404040"/>
                </a:solidFill>
                <a:ea typeface="宋体" panose="02010600030101010101" pitchFamily="2" charset="-122"/>
              </a:rPr>
              <a:t>上海的雾霾，令她猛然间想起了儿子生前的愿望，想起了和儿子在日本电视机前的那场对话。</a:t>
            </a:r>
            <a:endParaRPr lang="zh-CN" altLang="en-US" b="0">
              <a:solidFill>
                <a:srgbClr val="404040"/>
              </a:solidFill>
              <a:ea typeface="宋体" panose="02010600030101010101" pitchFamily="2" charset="-122"/>
            </a:endParaRPr>
          </a:p>
          <a:p>
            <a:pPr indent="457200" algn="l" fontAlgn="auto"/>
            <a:r>
              <a:rPr lang="zh-CN" altLang="en-US" b="0">
                <a:solidFill>
                  <a:srgbClr val="404040"/>
                </a:solidFill>
                <a:ea typeface="宋体" panose="02010600030101010101" pitchFamily="2" charset="-122"/>
              </a:rPr>
              <a:t>她决定去沙漠里种树，她想用这种方式和“失独母亲”的身份和解。</a:t>
            </a:r>
            <a:endParaRPr lang="zh-CN" altLang="en-US" b="0">
              <a:solidFill>
                <a:srgbClr val="404040"/>
              </a:solidFill>
              <a:ea typeface="宋体" panose="02010600030101010101" pitchFamily="2" charset="-122"/>
            </a:endParaRPr>
          </a:p>
          <a:p>
            <a:pPr indent="457200" algn="l" fontAlgn="auto"/>
            <a:r>
              <a:rPr lang="zh-CN" altLang="en-US" b="0">
                <a:solidFill>
                  <a:srgbClr val="404040"/>
                </a:solidFill>
                <a:ea typeface="宋体" panose="02010600030101010101" pitchFamily="2" charset="-122"/>
              </a:rPr>
              <a:t>她把自己的想法告诉了丈夫，丈夫默许。于是双双辞去日本的工作，带着儿子的生命赔偿金、保险金、全家20年的积蓄，还有儿子生前的绿色愿景，开启了荒漠植树之旅。</a:t>
            </a:r>
            <a:endParaRPr lang="zh-CN" altLang="en-US" b="0">
              <a:solidFill>
                <a:srgbClr val="40404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u"/>
  </p:transition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431800" y="403860"/>
            <a:ext cx="1077277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1400" b="0">
                <a:solidFill>
                  <a:srgbClr val="404040"/>
                </a:solidFill>
                <a:ea typeface="宋体" panose="02010600030101010101" pitchFamily="2" charset="-122"/>
              </a:rPr>
              <a:t>种树地点选在内蒙古沙尘暴的源头，科尔沁沙地的“死亡之海”——塔敏查干沙漠。塔敏查干是蒙语，有魔鬼、地狱之意。</a:t>
            </a:r>
            <a:r>
              <a:rPr lang="zh-CN" sz="1400" b="0">
                <a:solidFill>
                  <a:srgbClr val="404040"/>
                </a:solidFill>
                <a:ea typeface="宋体" panose="02010600030101010101" pitchFamily="2" charset="-122"/>
              </a:rPr>
              <a:t>当年，大风、干旱和沙尘暴，恶魔般搅扰着当地少得可怜的庄稼。在当地农牧民眼里，故乡，正一步步沦陷在滚滚黄沙里，人们接二连三选地择了背井离乡。</a:t>
            </a:r>
            <a:r>
              <a:rPr lang="zh-CN" sz="1400" b="0">
                <a:solidFill>
                  <a:srgbClr val="404040"/>
                </a:solidFill>
                <a:ea typeface="宋体" panose="02010600030101010101" pitchFamily="2" charset="-122"/>
              </a:rPr>
              <a:t>   她拿出儿子的生命赔偿金和保险金，买树苗，雇劳力，找水源，在枯黄的“死亡之海”上，一棵树一棵树地绣起了“绿”。记不清多少次了，大风过后树苗东倒西歪，她一株株刨出来，扶平，再栽直。</a:t>
            </a:r>
            <a:r>
              <a:rPr lang="zh-CN" sz="1400" b="0">
                <a:solidFill>
                  <a:srgbClr val="404040"/>
                </a:solidFill>
                <a:ea typeface="宋体" panose="02010600030101010101" pitchFamily="2" charset="-122"/>
              </a:rPr>
              <a:t>一个多月后，一万棵杨树苗，齐齐整整地站在了沙漠里，像一群英武的士兵。</a:t>
            </a:r>
            <a:r>
              <a:rPr lang="zh-CN" sz="1400" b="0">
                <a:solidFill>
                  <a:srgbClr val="404040"/>
                </a:solidFill>
                <a:ea typeface="宋体" panose="02010600030101010101" pitchFamily="2" charset="-122"/>
              </a:rPr>
              <a:t>    放眼树营，她仿佛看到了儿子。</a:t>
            </a:r>
            <a:r>
              <a:rPr lang="zh-CN" sz="1400" b="0">
                <a:solidFill>
                  <a:srgbClr val="404040"/>
                </a:solidFill>
                <a:ea typeface="宋体" panose="02010600030101010101" pitchFamily="2" charset="-122"/>
              </a:rPr>
              <a:t>    彼时，库伦旗已经连续大旱了八年。没有水，树苗可怎么活？她在心里祈祷：儿子，保佑这一万棵树苗成活，来一场透雨吧！</a:t>
            </a:r>
            <a:r>
              <a:rPr lang="zh-CN" sz="1400" b="0">
                <a:solidFill>
                  <a:srgbClr val="404040"/>
                </a:solidFill>
                <a:ea typeface="宋体" panose="02010600030101010101" pitchFamily="2" charset="-122"/>
              </a:rPr>
              <a:t>    三天后，库伦旗果然下了一场透雨，有如神助。她宽慰地笑了——这一定是儿子在帮我。</a:t>
            </a:r>
            <a:r>
              <a:rPr lang="zh-CN" sz="1400" b="0">
                <a:solidFill>
                  <a:srgbClr val="404040"/>
                </a:solidFill>
                <a:ea typeface="宋体" panose="02010600030101010101" pitchFamily="2" charset="-122"/>
              </a:rPr>
              <a:t>    此后多年，只要她来到沙漠植树，天都会下雨。</a:t>
            </a:r>
            <a:r>
              <a:rPr lang="zh-CN" sz="1400" b="0">
                <a:solidFill>
                  <a:srgbClr val="404040"/>
                </a:solidFill>
                <a:ea typeface="宋体" panose="02010600030101010101" pitchFamily="2" charset="-122"/>
              </a:rPr>
              <a:t>   第二年，她在沙漠里种下两万棵树，第三年，她种下了三万棵……沙漠的枯黄，在一株株树苗的新绿里，点点收缩。她带回国的资金，     不知不觉间，都变成了沙漠里一棵棵昂然的树。</a:t>
            </a:r>
            <a:r>
              <a:rPr lang="zh-CN" sz="1400" b="0">
                <a:solidFill>
                  <a:srgbClr val="404040"/>
                </a:solidFill>
                <a:ea typeface="宋体" panose="02010600030101010101" pitchFamily="2" charset="-122"/>
              </a:rPr>
              <a:t>    第六年，她的手头没了积蓄，咬咬牙，她把上海的一套房子也卖了。从那时起，爱美的她，再也没给自己买过新衣裳。</a:t>
            </a:r>
            <a:r>
              <a:rPr lang="zh-CN" sz="1400" b="0">
                <a:solidFill>
                  <a:srgbClr val="404040"/>
                </a:solidFill>
                <a:ea typeface="宋体" panose="02010600030101010101" pitchFamily="2" charset="-122"/>
              </a:rPr>
              <a:t>    第八年，1万亩沙地，栽110万棵树的十年目标，提早两年完成了。尽管每次栽下的树苗，常常被一阵风沙吞没。再栽，再吞，再栽的较量，像拉锯，一拉，就是八年。然而，这些年，她栽进沙漠里的树，成活率高达80%，是个奇迹！没有人清楚，在这些令人惊讶的数字后面，一位年过六旬的妇人，付出了多少心血和汗水！</a:t>
            </a:r>
            <a:r>
              <a:rPr lang="zh-CN" sz="1400" b="0">
                <a:solidFill>
                  <a:srgbClr val="404040"/>
                </a:solidFill>
                <a:ea typeface="宋体" panose="02010600030101010101" pitchFamily="2" charset="-122"/>
              </a:rPr>
              <a:t>
</a:t>
            </a:r>
            <a:endParaRPr lang="zh-CN" sz="1400" b="0">
              <a:solidFill>
                <a:srgbClr val="404040"/>
              </a:solidFill>
              <a:ea typeface="宋体" panose="02010600030101010101" pitchFamily="2" charset="-122"/>
            </a:endParaRPr>
          </a:p>
          <a:p>
            <a:pPr indent="266700"/>
            <a:r>
              <a:rPr lang="zh-CN" altLang="en-US" sz="1400" b="0">
                <a:solidFill>
                  <a:srgbClr val="404040"/>
                </a:solidFill>
                <a:ea typeface="宋体" panose="02010600030101010101" pitchFamily="2" charset="-122"/>
              </a:rPr>
              <a:t>梦里，她问儿子：“八年，妈妈在沙漠里栽了110万棵树，是大手笔吗？”儿子微笑着不语，慢慢消隐在沙漠泛起的新绿里。“儿子，儿子……”她边喊边跑，却怎么也追不上他。</a:t>
            </a:r>
            <a:endParaRPr lang="zh-CN" altLang="en-US" sz="1400" b="0">
              <a:solidFill>
                <a:srgbClr val="404040"/>
              </a:solidFill>
              <a:ea typeface="宋体" panose="02010600030101010101" pitchFamily="2" charset="-122"/>
            </a:endParaRPr>
          </a:p>
          <a:p>
            <a:pPr indent="266700"/>
            <a:r>
              <a:rPr lang="zh-CN" altLang="en-US" sz="1400" b="0">
                <a:solidFill>
                  <a:srgbClr val="404040"/>
                </a:solidFill>
                <a:ea typeface="宋体" panose="02010600030101010101" pitchFamily="2" charset="-122"/>
              </a:rPr>
              <a:t>几次梦醒后，她感觉自己像穿上了红舞鞋，真的停不下来了。</a:t>
            </a:r>
            <a:endParaRPr lang="zh-CN" altLang="en-US" sz="1400" b="0">
              <a:solidFill>
                <a:srgbClr val="404040"/>
              </a:solidFill>
              <a:ea typeface="宋体" panose="02010600030101010101" pitchFamily="2" charset="-122"/>
            </a:endParaRPr>
          </a:p>
          <a:p>
            <a:pPr indent="266700"/>
            <a:r>
              <a:rPr lang="zh-CN" altLang="en-US" sz="1400" b="0">
                <a:solidFill>
                  <a:srgbClr val="404040"/>
                </a:solidFill>
                <a:ea typeface="宋体" panose="02010600030101010101" pitchFamily="2" charset="-122"/>
              </a:rPr>
              <a:t>开春，和往年一样，她早早联系苗木，联系劳力，联系水源。这次，她把“绣场”选在条件更恶劣的乌兰布和沙漠。和以往不一样的是，此时，她的身影已不再孤单。和她一起绣绿的，还有一大批国际国内的植树志愿者……</a:t>
            </a:r>
            <a:endParaRPr lang="zh-CN" altLang="en-US" sz="1400" b="0">
              <a:solidFill>
                <a:srgbClr val="404040"/>
              </a:solidFill>
              <a:ea typeface="宋体" panose="02010600030101010101" pitchFamily="2" charset="-122"/>
            </a:endParaRPr>
          </a:p>
          <a:p>
            <a:pPr indent="266700"/>
            <a:r>
              <a:rPr lang="zh-CN" altLang="en-US" sz="1400" b="0">
                <a:solidFill>
                  <a:srgbClr val="404040"/>
                </a:solidFill>
                <a:ea typeface="宋体" panose="02010600030101010101" pitchFamily="2" charset="-122"/>
              </a:rPr>
              <a:t>时光走到了2017年底，沙漠里苗木的数量增加到500万棵，27000亩黄沙披上了绿装！27000亩，大约是50个北京天安门广场的面积。</a:t>
            </a:r>
            <a:endParaRPr lang="zh-CN" altLang="en-US" sz="1400" b="0">
              <a:solidFill>
                <a:srgbClr val="404040"/>
              </a:solidFill>
              <a:ea typeface="宋体" panose="02010600030101010101" pitchFamily="2" charset="-122"/>
            </a:endParaRPr>
          </a:p>
          <a:p>
            <a:pPr indent="266700"/>
            <a:r>
              <a:rPr lang="zh-CN" altLang="en-US" sz="1400" b="0">
                <a:solidFill>
                  <a:srgbClr val="404040"/>
                </a:solidFill>
                <a:ea typeface="宋体" panose="02010600030101010101" pitchFamily="2" charset="-122"/>
              </a:rPr>
              <a:t>一棵树，是一根绣花针，在滚滚黄沙上，一针一针，绣出了点点滴滴的新绿。薄荷绿，鹅黄，嫩绿，铬绿，在一双双手的呵护下，长大长高，出落成翡翠般高低错落的风景，开始滋润起当地的气候与环境。</a:t>
            </a:r>
            <a:endParaRPr lang="zh-CN" altLang="en-US" sz="1400" b="0">
              <a:solidFill>
                <a:srgbClr val="40404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u"/>
  </p:transition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402590" y="324485"/>
            <a:ext cx="1113726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1600" b="0">
                <a:solidFill>
                  <a:srgbClr val="404040"/>
                </a:solidFill>
                <a:ea typeface="宋体" panose="02010600030101010101" pitchFamily="2" charset="-122"/>
              </a:rPr>
              <a:t>她清楚地记得，春天种树前，荒漠上光秃秃一片，夏天再来时，小树周围，一定有嫩绿的杂草长出来，呼朋引伴，很开心的样子。秋天里，树和草唤来了兔子，田鼠，蜥蜴，甚至，还有了蛇。以前，她是多么惧怕这种逶迤扭动的柔软身躯，而那次，在沙地里远远看到一条蛇时，她却倍感亲切，甚至忘记了尖叫。树枝上多了一个个鸟窝，叽叽喳喳的鸟鸣，音符般从鸟窝里飞出来。细碎的，清丽的，悠长的鸟语，在沙地草木间穿梭，流转。</a:t>
            </a:r>
            <a:r>
              <a:rPr lang="zh-CN" sz="1600" b="0">
                <a:solidFill>
                  <a:srgbClr val="404040"/>
                </a:solidFill>
                <a:ea typeface="宋体" panose="02010600030101010101" pitchFamily="2" charset="-122"/>
              </a:rPr>
              <a:t>   她最喜欢的鸟，是林子里扑棱棱展翅的喜鹊。有了它们，日子又多了些色彩与活力。重要的是，树们的日子欢欣了起来，    “喳喳，喳喳喳”欢叫着的喜鹊，让树苗再也不用担心田鼠前来捣乱了。</a:t>
            </a:r>
            <a:r>
              <a:rPr lang="zh-CN" sz="1600" b="0">
                <a:solidFill>
                  <a:srgbClr val="404040"/>
                </a:solidFill>
                <a:ea typeface="宋体" panose="02010600030101010101" pitchFamily="2" charset="-122"/>
              </a:rPr>
              <a:t>第一年种下的树苗，已经有三四层楼房那么高了。它们肩并肩，手挽手，耸立成一排排绿色厚重的墙壁。第二年、第三年栽下的树，也有十多米高了吧。风过时，树叶儿摇头晃脑，唰唰唰，哗啦啦，啪啪啪，听起来一点儿也不逊色于音乐厅里飘荡的交响乐。</a:t>
            </a:r>
            <a:r>
              <a:rPr lang="zh-CN" sz="1600" b="0">
                <a:solidFill>
                  <a:srgbClr val="404040"/>
                </a:solidFill>
                <a:ea typeface="宋体" panose="02010600030101010101" pitchFamily="2" charset="-122"/>
              </a:rPr>
              <a:t>   当年，那个连养花都半死不活的女子，经过十年的沙漠历练，已经成为半个植物专家了。</a:t>
            </a:r>
            <a:r>
              <a:rPr lang="zh-CN" sz="1600" b="0">
                <a:solidFill>
                  <a:srgbClr val="404040"/>
                </a:solidFill>
                <a:ea typeface="宋体" panose="02010600030101010101" pitchFamily="2" charset="-122"/>
              </a:rPr>
              <a:t>从2011年开始，她植绿时选择了更适合沙漠生长的梭梭，并在梭梭身旁种下名贵中药材肉苁蓉，收益全部归当地百姓。那些曾经背井离乡的农牧民，在看到了生活的曙光后陆续返乡。荒芜了很久的沙漠，又逐渐热闹起来。她也因此彻底走出了人生路上那场不期而遇的“沙尘暴”。</a:t>
            </a:r>
            <a:r>
              <a:rPr lang="zh-CN" sz="1600" b="0">
                <a:solidFill>
                  <a:srgbClr val="404040"/>
                </a:solidFill>
                <a:ea typeface="宋体" panose="02010600030101010101" pitchFamily="2" charset="-122"/>
              </a:rPr>
              <a:t>    她常常在沙地里一待就是半晌。广袤的沙漠，葳蕤的林子，正在扎根的几百万株苗木，和她的儿子一样，已经成为她血脉里的一部分。她看树的眼神，就像看自己的孩子，怜爱，幸福，温柔。这来之不易的绿色，是儿子勃勃青春的延续呢。笑容，又回到了她的脸上。</a:t>
            </a:r>
            <a:r>
              <a:rPr lang="zh-CN" sz="1600" b="0">
                <a:solidFill>
                  <a:srgbClr val="404040"/>
                </a:solidFill>
                <a:ea typeface="宋体" panose="02010600030101010101" pitchFamily="2" charset="-122"/>
              </a:rPr>
              <a:t>    她，有个听起来男性化的名字：易解放。但现在，大家都亲切地叫她“易妈妈”，“大地妈妈”。她很享受这新称呼，并以母亲的身份呼吁：“百万母亲，种百万棵树吧”！</a:t>
            </a:r>
            <a:r>
              <a:rPr lang="zh-CN" sz="1600" b="0">
                <a:solidFill>
                  <a:srgbClr val="404040"/>
                </a:solidFill>
                <a:ea typeface="宋体" panose="02010600030101010101" pitchFamily="2" charset="-122"/>
              </a:rPr>
              <a:t>
</a:t>
            </a:r>
            <a:endParaRPr lang="zh-CN" altLang="en-US" sz="1600" b="0">
              <a:solidFill>
                <a:srgbClr val="40404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u"/>
  </p:transition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132205" y="711200"/>
            <a:ext cx="871156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b="0">
                <a:solidFill>
                  <a:srgbClr val="404040"/>
                </a:solidFill>
                <a:ea typeface="宋体" panose="02010600030101010101" pitchFamily="2" charset="-122"/>
              </a:rPr>
              <a:t>易妈妈在人世间种下的爱，也结出了硕果——无数志愿者加入到沙漠植绿种爱的行列。这是回旋在人世间最最温暖温馨的春风——易妈妈的行动感染了无数人，无数志愿者的植树事迹，反过来常常让易妈妈感动到落泪。</a:t>
            </a:r>
            <a:r>
              <a:rPr lang="zh-CN" b="0">
                <a:solidFill>
                  <a:srgbClr val="404040"/>
                </a:solidFill>
                <a:ea typeface="宋体" panose="02010600030101010101" pitchFamily="2" charset="-122"/>
              </a:rPr>
              <a:t>    树林子有了规模，成了气候，沙尘暴的脚步，真的慢了下来，它们，也惧怕这位勇敢勤劳的妈妈了。</a:t>
            </a:r>
            <a:r>
              <a:rPr lang="zh-CN" b="0">
                <a:solidFill>
                  <a:srgbClr val="404040"/>
                </a:solidFill>
                <a:ea typeface="宋体" panose="02010600030101010101" pitchFamily="2" charset="-122"/>
              </a:rPr>
              <a:t>    库伦旗的百姓感恩易妈妈所做的一切，在当地为她的儿子立了一块纪念碑。碑的正面，是易妈妈写给儿子的一段话：活着，为阻挡风沙而挺立；倒下，点燃自己给他人以光亮。</a:t>
            </a:r>
            <a:r>
              <a:rPr lang="zh-CN" b="0">
                <a:solidFill>
                  <a:srgbClr val="404040"/>
                </a:solidFill>
                <a:ea typeface="宋体" panose="02010600030101010101" pitchFamily="2" charset="-122"/>
              </a:rPr>
              <a:t>    易妈妈说：“我在沙漠里种树16年，马上就70岁了。趁我现在还有能力劳动，有能力奔走呼吁，在沙漠里种树，是不会停下来的。现在，我们国家的沙漠化脚步还是很快的，希望有更多人加入植树的行列。‘亿万个人’种‘亿万棵树’，不是问题。”</a:t>
            </a:r>
            <a:r>
              <a:rPr lang="zh-CN" b="0">
                <a:solidFill>
                  <a:srgbClr val="404040"/>
                </a:solidFill>
                <a:ea typeface="宋体" panose="02010600030101010101" pitchFamily="2" charset="-122"/>
              </a:rPr>
              <a:t>    年初，在一次全国生态会议上，我见到了易妈妈。</a:t>
            </a:r>
            <a:r>
              <a:rPr lang="zh-CN" b="0">
                <a:solidFill>
                  <a:srgbClr val="404040"/>
                </a:solidFill>
                <a:ea typeface="宋体" panose="02010600030101010101" pitchFamily="2" charset="-122"/>
              </a:rPr>
              <a:t>    听完她的报告，我走上前迫不及待地表达敬意，易妈妈只淡淡地说：我是妈妈，要完成孩子的遗愿。我是发起人，要为无数自愿来到沙漠里种树的爸爸妈妈和孩子，多一些担待。</a:t>
            </a:r>
            <a:r>
              <a:rPr lang="zh-CN" b="0">
                <a:solidFill>
                  <a:srgbClr val="404040"/>
                </a:solidFill>
                <a:ea typeface="宋体" panose="02010600030101010101" pitchFamily="2" charset="-122"/>
              </a:rPr>
              <a:t>
</a:t>
            </a:r>
            <a:endParaRPr lang="zh-CN" altLang="en-US" b="0">
              <a:solidFill>
                <a:srgbClr val="40404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u"/>
  </p:transition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文本框 41"/>
          <p:cNvSpPr txBox="1"/>
          <p:nvPr/>
        </p:nvSpPr>
        <p:spPr>
          <a:xfrm>
            <a:off x="8027232" y="5018833"/>
            <a:ext cx="6594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ea"/>
                <a:sym typeface="字魂36号-正文宋楷" panose="02000000000000000000" pitchFamily="2" charset="-122"/>
              </a:rPr>
              <a:t>39%</a:t>
            </a:r>
            <a:endParaRPr lang="zh-CN" altLang="en-US" sz="2400">
              <a:solidFill>
                <a:schemeClr val="bg1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cs typeface="+mn-ea"/>
              <a:sym typeface="字魂36号-正文宋楷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20800" y="697230"/>
            <a:ext cx="91801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inpin heiti" panose="00000500000000000000" pitchFamily="2" charset="-122"/>
              </a:rPr>
              <a:t>2.如何理解文中“她也因此彻底走出了人生路上的沙尘暴”一句的含义？</a:t>
            </a:r>
            <a:endParaRPr lang="zh-CN" altLang="en-US" sz="3600" b="1">
              <a:ln w="3175">
                <a:noFill/>
              </a:ln>
              <a:solidFill>
                <a:srgbClr val="4F3D2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inpin heiti" panose="000005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999615" y="884555"/>
            <a:ext cx="9857740" cy="4596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zh-CN" altLang="en-US" sz="28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28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28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（1）她的人生的“沙尘暴”是指何事？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（2）她是如何战胜了这场“沙尘暴”的？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（3）为了治理真正的“沙尘暴”，她付出了哪些努力？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（4）在她的努力下，沙漠发生了哪些变化？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68015" y="5135880"/>
            <a:ext cx="90995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3600" b="1">
              <a:ln w="3175">
                <a:noFill/>
              </a:ln>
              <a:solidFill>
                <a:srgbClr val="4F3D2F"/>
              </a:solidFill>
              <a:latin typeface="黑体" panose="02010609060101010101" pitchFamily="49" charset="-122"/>
              <a:ea typeface="黑体" panose="02010609060101010101" pitchFamily="49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6" name="矩形 9"/>
          <p:cNvSpPr/>
          <p:nvPr/>
        </p:nvSpPr>
        <p:spPr>
          <a:xfrm>
            <a:off x="1210733" y="2686051"/>
            <a:ext cx="861060" cy="9124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5335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涸</a:t>
            </a:r>
            <a:endParaRPr lang="zh-CN" altLang="en-US" sz="5335" u="sng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7" name="矩形 10"/>
          <p:cNvSpPr/>
          <p:nvPr/>
        </p:nvSpPr>
        <p:spPr>
          <a:xfrm>
            <a:off x="3103033" y="2686051"/>
            <a:ext cx="1539240" cy="9124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5335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坍塌</a:t>
            </a:r>
            <a:endParaRPr lang="zh-CN" altLang="en-US" sz="5335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8" name="矩形 11"/>
          <p:cNvSpPr/>
          <p:nvPr/>
        </p:nvSpPr>
        <p:spPr>
          <a:xfrm>
            <a:off x="5242984" y="2696633"/>
            <a:ext cx="1539240" cy="9124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5335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慷慨</a:t>
            </a:r>
            <a:endParaRPr lang="zh-CN" altLang="en-US" sz="5335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9" name="矩形 12"/>
          <p:cNvSpPr/>
          <p:nvPr/>
        </p:nvSpPr>
        <p:spPr>
          <a:xfrm>
            <a:off x="7440084" y="2588684"/>
            <a:ext cx="861060" cy="9124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5335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薰</a:t>
            </a:r>
            <a:endParaRPr lang="zh-CN" altLang="en-US" sz="5335" u="sng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00" name="矩形 13"/>
          <p:cNvSpPr/>
          <p:nvPr/>
        </p:nvSpPr>
        <p:spPr>
          <a:xfrm>
            <a:off x="11021484" y="2588684"/>
            <a:ext cx="861060" cy="9124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5335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榉</a:t>
            </a:r>
            <a:endParaRPr lang="zh-CN" altLang="en-US" sz="5335" u="sng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01" name="矩形 14"/>
          <p:cNvSpPr/>
          <p:nvPr/>
        </p:nvSpPr>
        <p:spPr>
          <a:xfrm>
            <a:off x="827617" y="4178300"/>
            <a:ext cx="980016" cy="6038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257175" indent="-257175" defTabSz="685800">
              <a:lnSpc>
                <a:spcPts val="4000"/>
              </a:lnSpc>
              <a:spcBef>
                <a:spcPct val="20000"/>
              </a:spcBef>
            </a:pPr>
            <a:r>
              <a:rPr lang="zh-CN" altLang="en-US" sz="5335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戳</a:t>
            </a:r>
            <a:endParaRPr lang="en-US" altLang="zh-CN" sz="5335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02" name="矩形 15"/>
          <p:cNvSpPr/>
          <p:nvPr/>
        </p:nvSpPr>
        <p:spPr>
          <a:xfrm>
            <a:off x="3092451" y="4167717"/>
            <a:ext cx="861060" cy="9124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5335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酬</a:t>
            </a:r>
            <a:endParaRPr lang="zh-CN" altLang="en-US" sz="5335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03" name="矩形 16"/>
          <p:cNvSpPr/>
          <p:nvPr/>
        </p:nvSpPr>
        <p:spPr>
          <a:xfrm>
            <a:off x="5626100" y="4108451"/>
            <a:ext cx="861060" cy="9124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5335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琢</a:t>
            </a:r>
            <a:endParaRPr lang="zh-CN" altLang="en-US" sz="5335" u="sng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04" name="矩形 17"/>
          <p:cNvSpPr/>
          <p:nvPr/>
        </p:nvSpPr>
        <p:spPr>
          <a:xfrm>
            <a:off x="8066617" y="4178300"/>
            <a:ext cx="946149" cy="9124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5335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刨</a:t>
            </a:r>
            <a:endParaRPr lang="zh-CN" altLang="en-US" sz="5335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27051" y="2707217"/>
            <a:ext cx="861060" cy="9124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5335">
                <a:latin typeface="楷体" panose="02010609060101010101" pitchFamily="49" charset="-122"/>
                <a:ea typeface="楷体" panose="02010609060101010101" pitchFamily="49" charset="-122"/>
              </a:rPr>
              <a:t>干</a:t>
            </a:r>
            <a:endParaRPr lang="zh-CN" altLang="en-US" sz="533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083551" y="2677584"/>
            <a:ext cx="1539240" cy="9124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5335">
                <a:latin typeface="楷体" panose="02010609060101010101" pitchFamily="49" charset="-122"/>
                <a:ea typeface="楷体" panose="02010609060101010101" pitchFamily="49" charset="-122"/>
              </a:rPr>
              <a:t>衣草</a:t>
            </a:r>
            <a:endParaRPr lang="zh-CN" altLang="en-US" sz="533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647767" y="2677584"/>
            <a:ext cx="1539240" cy="9124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5335">
                <a:latin typeface="楷体" panose="02010609060101010101" pitchFamily="49" charset="-122"/>
                <a:ea typeface="楷体" panose="02010609060101010101" pitchFamily="49" charset="-122"/>
              </a:rPr>
              <a:t>山毛</a:t>
            </a:r>
            <a:endParaRPr lang="zh-CN" altLang="en-US" sz="5335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187017" y="4212167"/>
            <a:ext cx="861060" cy="9124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5335">
                <a:latin typeface="楷体" panose="02010609060101010101" pitchFamily="49" charset="-122"/>
                <a:ea typeface="楷体" panose="02010609060101010101" pitchFamily="49" charset="-122"/>
              </a:rPr>
              <a:t>磨</a:t>
            </a:r>
            <a:endParaRPr lang="zh-CN" altLang="en-US" sz="533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898900" y="4108451"/>
            <a:ext cx="861060" cy="9124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5335">
                <a:latin typeface="楷体" panose="02010609060101010101" pitchFamily="49" charset="-122"/>
                <a:ea typeface="楷体" panose="02010609060101010101" pitchFamily="49" charset="-122"/>
              </a:rPr>
              <a:t>劳</a:t>
            </a:r>
            <a:endParaRPr lang="zh-CN" altLang="en-US" sz="5335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790517" y="4161367"/>
            <a:ext cx="2217420" cy="9124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5335">
                <a:latin typeface="楷体" panose="02010609060101010101" pitchFamily="49" charset="-122"/>
                <a:ea typeface="楷体" panose="02010609060101010101" pitchFamily="49" charset="-122"/>
              </a:rPr>
              <a:t>根问底</a:t>
            </a:r>
            <a:endParaRPr lang="zh-CN" altLang="en-US" sz="533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318684" y="2205567"/>
            <a:ext cx="71120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735">
                <a:latin typeface="汉语拼音" panose="000b0604020202020204" charset="0"/>
                <a:ea typeface="微软雅黑"/>
              </a:rPr>
              <a:t>hé</a:t>
            </a:r>
            <a:endParaRPr lang="en-US" altLang="zh-CN" sz="3735">
              <a:latin typeface="汉语拼音" panose="000b0604020202020204" charset="0"/>
              <a:ea typeface="微软雅黑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198284" y="2180167"/>
            <a:ext cx="1569085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735">
                <a:latin typeface="汉语拼音" panose="000b0604020202020204" charset="0"/>
                <a:ea typeface="微软雅黑"/>
              </a:rPr>
              <a:t>tān tā</a:t>
            </a:r>
            <a:endParaRPr lang="en-US" altLang="zh-CN" sz="3735">
              <a:latin typeface="汉语拼音" panose="000b0604020202020204" charset="0"/>
              <a:ea typeface="微软雅黑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118100" y="2205567"/>
            <a:ext cx="202692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735">
                <a:latin typeface="汉语拼音" panose="000b0604020202020204" charset="0"/>
                <a:ea typeface="微软雅黑"/>
              </a:rPr>
              <a:t>kāng kǎi</a:t>
            </a:r>
            <a:endParaRPr lang="en-US" altLang="zh-CN" sz="3735">
              <a:latin typeface="汉语拼音" panose="000b0604020202020204" charset="0"/>
              <a:ea typeface="微软雅黑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440084" y="2110317"/>
            <a:ext cx="969645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735">
                <a:latin typeface="汉语拼音" panose="000b0604020202020204" charset="0"/>
                <a:ea typeface="微软雅黑"/>
              </a:rPr>
              <a:t>xūn</a:t>
            </a:r>
            <a:endParaRPr lang="en-US" altLang="zh-CN" sz="3735">
              <a:latin typeface="汉语拼音" panose="000b0604020202020204" charset="0"/>
              <a:ea typeface="微软雅黑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1044767" y="2084917"/>
            <a:ext cx="66548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735">
                <a:latin typeface="汉语拼音" panose="000b0604020202020204" charset="0"/>
                <a:ea typeface="黑体" panose="02010609060101010101" pitchFamily="49" charset="-122"/>
              </a:rPr>
              <a:t>jǔ</a:t>
            </a:r>
            <a:endParaRPr lang="en-US" altLang="zh-CN" sz="3735">
              <a:latin typeface="汉语拼音" panose="000b0604020202020204" charset="0"/>
              <a:ea typeface="黑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79451" y="3572933"/>
            <a:ext cx="124714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735">
                <a:latin typeface="汉语拼音" panose="000b0604020202020204" charset="0"/>
                <a:ea typeface="微软雅黑"/>
              </a:rPr>
              <a:t>chuō</a:t>
            </a:r>
            <a:endParaRPr lang="en-US" altLang="zh-CN" sz="3735">
              <a:latin typeface="汉语拼音" panose="000b0604020202020204" charset="0"/>
              <a:ea typeface="微软雅黑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927351" y="3716867"/>
            <a:ext cx="1247140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735">
                <a:latin typeface="汉语拼音" panose="000b0604020202020204" charset="0"/>
                <a:ea typeface="微软雅黑"/>
              </a:rPr>
              <a:t>chóu</a:t>
            </a:r>
            <a:endParaRPr lang="en-US" altLang="zh-CN" sz="3735">
              <a:latin typeface="汉语拼音" panose="000b0604020202020204" charset="0"/>
              <a:ea typeface="微软雅黑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422900" y="3716867"/>
            <a:ext cx="1242695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735">
                <a:latin typeface="汉语拼音" panose="000b0604020202020204" charset="0"/>
                <a:ea typeface="微软雅黑"/>
              </a:rPr>
              <a:t>zhuó</a:t>
            </a:r>
            <a:endParaRPr lang="en-US" altLang="zh-CN" sz="3735">
              <a:latin typeface="汉语拼音" panose="000b0604020202020204" charset="0"/>
              <a:ea typeface="微软雅黑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024284" y="3716867"/>
            <a:ext cx="1002665" cy="6661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735">
                <a:latin typeface="汉语拼音" panose="000b0604020202020204" charset="0"/>
                <a:ea typeface="微软雅黑"/>
              </a:rPr>
              <a:t>páo</a:t>
            </a:r>
            <a:endParaRPr lang="en-US" altLang="zh-CN" sz="3735">
              <a:latin typeface="汉语拼音" panose="000b0604020202020204" charset="0"/>
              <a:ea typeface="微软雅黑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2849245" y="460375"/>
            <a:ext cx="90995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n w="3175">
                  <a:noFill/>
                </a:ln>
                <a:solidFill>
                  <a:srgbClr val="4F3D2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inpin heiti" panose="00000500000000000000" pitchFamily="2" charset="-122"/>
              </a:rPr>
              <a:t>在易妈妈的努力下，沙漠发生了哪些变化？</a:t>
            </a:r>
            <a:endParaRPr lang="zh-CN" altLang="en-US" sz="3600" b="1">
              <a:ln w="3175">
                <a:noFill/>
              </a:ln>
              <a:solidFill>
                <a:srgbClr val="4F3D2F"/>
              </a:solidFill>
              <a:latin typeface="黑体" panose="02010609060101010101" pitchFamily="49" charset="-122"/>
              <a:ea typeface="黑体" panose="02010609060101010101" pitchFamily="49" charset="-122"/>
              <a:sym typeface="inpin heiti" panose="000005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63480" y="1369060"/>
            <a:ext cx="10076155" cy="5113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12800" fontAlgn="auto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一看数字：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 indent="812800" fontAlgn="auto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沙漠里苗木的数量增加到５００万棵，２７０００亩黄沙披上了绿装！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 indent="812800" fontAlgn="auto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二观颜色：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 indent="812800" fontAlgn="auto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绣出了点点滴滴的新绿。薄荷绿，鹅黄，嫩绿，铬绿……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p:transition>
    <p:wipe dir="u"/>
  </p:transition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11"/>
          <p:cNvSpPr/>
          <p:nvPr/>
        </p:nvSpPr>
        <p:spPr>
          <a:xfrm>
            <a:off x="701675" y="1489710"/>
            <a:ext cx="8733790" cy="4815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12800" fontAlgn="auto">
              <a:lnSpc>
                <a:spcPct val="120000"/>
              </a:lnSpc>
            </a:pPr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三听声响：</a:t>
            </a:r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 indent="812800" fontAlgn="auto">
              <a:lnSpc>
                <a:spcPct val="120000"/>
              </a:lnSpc>
            </a:pPr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①树枝多了一个个鸟窝，叽叽喳喳的鸟鸣，音符般从鸟窝里飞出来。细碎的、清丽的、悠长的鸟语，在沙地草木间穿梭、流转。</a:t>
            </a:r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 indent="812800" fontAlgn="auto">
              <a:lnSpc>
                <a:spcPct val="120000"/>
              </a:lnSpc>
            </a:pPr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②“喳喳，喳喳喳”欢叫着的喜鹊。</a:t>
            </a:r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 indent="812800" fontAlgn="auto">
              <a:lnSpc>
                <a:spcPct val="120000"/>
              </a:lnSpc>
            </a:pPr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③风过时，树叶儿摇头晃脑，唰唰唰，哗啦啦，啪啪啪，听起来一点儿也不逊色于音乐厅里飘荡的交响乐。</a:t>
            </a:r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49245" y="460375"/>
            <a:ext cx="90995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n w="3175">
                  <a:noFill/>
                </a:ln>
                <a:solidFill>
                  <a:srgbClr val="4F3D2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inpin heiti" panose="00000500000000000000" pitchFamily="2" charset="-122"/>
              </a:rPr>
              <a:t>在易妈妈的努力下，沙漠发生了哪些变化？</a:t>
            </a:r>
            <a:endParaRPr lang="zh-CN" altLang="en-US" sz="3600" b="1">
              <a:ln w="3175">
                <a:noFill/>
              </a:ln>
              <a:solidFill>
                <a:srgbClr val="4F3D2F"/>
              </a:solidFill>
              <a:latin typeface="黑体" panose="02010609060101010101" pitchFamily="49" charset="-122"/>
              <a:ea typeface="黑体" panose="02010609060101010101" pitchFamily="49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p:transition>
    <p:wipe dir="u"/>
  </p:transition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文本框 13"/>
          <p:cNvSpPr txBox="1"/>
          <p:nvPr/>
        </p:nvSpPr>
        <p:spPr>
          <a:xfrm>
            <a:off x="3012440" y="460375"/>
            <a:ext cx="84626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n w="3175">
                  <a:noFill/>
                </a:ln>
                <a:solidFill>
                  <a:srgbClr val="4F3D2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inpin heiti" panose="00000500000000000000" pitchFamily="2" charset="-122"/>
              </a:rPr>
              <a:t>（5）通过以上分析，概括易妈妈的形象。</a:t>
            </a:r>
            <a:endParaRPr lang="zh-CN" altLang="en-US" sz="3600" b="1">
              <a:ln w="3175">
                <a:noFill/>
              </a:ln>
              <a:solidFill>
                <a:srgbClr val="4F3D2F"/>
              </a:solidFill>
              <a:latin typeface="黑体" panose="02010609060101010101" pitchFamily="49" charset="-122"/>
              <a:ea typeface="黑体" panose="02010609060101010101" pitchFamily="49" charset="-122"/>
              <a:sym typeface="inpin heiti" panose="000005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737218" y="1739793"/>
            <a:ext cx="7626653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坚毅执着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坚强乐观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无私奉献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心有大爱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热衷环保</a:t>
            </a:r>
            <a:r>
              <a:rPr lang="en-US" alt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……</a:t>
            </a:r>
            <a:endParaRPr lang="en-US" altLang="zh-CN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p:transition>
    <p:wipe dir="u"/>
  </p:transition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Text Box 8"/>
          <p:cNvSpPr txBox="1"/>
          <p:nvPr/>
        </p:nvSpPr>
        <p:spPr>
          <a:xfrm>
            <a:off x="1998663" y="1954530"/>
            <a:ext cx="7988300" cy="1992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    </a:t>
            </a:r>
            <a:r>
              <a:rPr lang="zh-CN" altLang="en-US" sz="320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人们常常将自己周围的环境当作一种免费的商品</a:t>
            </a:r>
            <a:r>
              <a:rPr lang="en-US" altLang="zh-CN" sz="320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sz="320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任意地糟蹋而不知加以珍惜。</a:t>
            </a:r>
            <a:endParaRPr lang="zh-CN" altLang="en-US" sz="3200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  <a:p>
            <a:pPr algn="r">
              <a:lnSpc>
                <a:spcPct val="130000"/>
              </a:lnSpc>
            </a:pPr>
            <a:r>
              <a:rPr lang="en-US" altLang="zh-CN" sz="320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——</a:t>
            </a:r>
            <a:r>
              <a:rPr lang="zh-CN" altLang="en-US" sz="320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甘哈曼</a:t>
            </a:r>
            <a:endParaRPr lang="zh-CN" altLang="en-US" sz="3200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>
    <p:wipe dir="u"/>
  </p:transition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3012461" y="460243"/>
            <a:ext cx="396618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n w="3175">
                  <a:noFill/>
                </a:ln>
                <a:solidFill>
                  <a:srgbClr val="4F3D2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inpin heiti" panose="00000500000000000000" pitchFamily="2" charset="-122"/>
              </a:rPr>
              <a:t>小结</a:t>
            </a:r>
            <a:endParaRPr lang="zh-CN" altLang="en-US" sz="3600" b="1">
              <a:ln w="3175">
                <a:noFill/>
              </a:ln>
              <a:solidFill>
                <a:srgbClr val="4F3D2F"/>
              </a:solidFill>
              <a:latin typeface="黑体" panose="02010609060101010101" pitchFamily="49" charset="-122"/>
              <a:ea typeface="黑体" panose="02010609060101010101" pitchFamily="49" charset="-122"/>
              <a:sym typeface="inpin heiti" panose="000005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59147" y="1486104"/>
            <a:ext cx="7626653" cy="4225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fontAlgn="auto">
              <a:lnSpc>
                <a:spcPct val="120000"/>
              </a:lnSpc>
            </a:pPr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漫漫人生路，有些黑暗只能自己穿越；有些痛苦只能自己承受；有些孤独只能自己品尝，要想取得成就，只有依靠坚守。陶渊明东篱采菊，坚守的是一份自适；李太白醉酒放歌，坚守的是一份狂傲；杜子美茅屋疾呼，坚守的是一份关怀；托尔斯泰高龄出走，坚守的是一份朴素的心灵，平民的情怀。在平凡的岗位上默默奉献，甘于寂寞，用坚守铸就的人生必定不平凡！</a:t>
            </a:r>
            <a:endParaRPr lang="zh-CN" altLang="en-US" sz="28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p:transition>
    <p:wipe dir="u"/>
  </p:transition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文本框 19"/>
          <p:cNvSpPr txBox="1"/>
          <p:nvPr/>
        </p:nvSpPr>
        <p:spPr>
          <a:xfrm>
            <a:off x="3012461" y="460243"/>
            <a:ext cx="396618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4F3D2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inpin heiti" panose="00000500000000000000" pitchFamily="2" charset="-122"/>
              </a:rPr>
              <a:t>布置作业</a:t>
            </a:r>
            <a:endParaRPr lang="zh-CN" altLang="en-US" sz="3600" b="1">
              <a:solidFill>
                <a:srgbClr val="4F3D2F"/>
              </a:solidFill>
              <a:latin typeface="黑体" panose="02010609060101010101" pitchFamily="49" charset="-122"/>
              <a:ea typeface="黑体" panose="02010609060101010101" pitchFamily="49" charset="-122"/>
              <a:sym typeface="inpin heiti" panose="00000500000000000000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124200" y="2312670"/>
            <a:ext cx="524573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812800" fontAlgn="auto">
              <a:lnSpc>
                <a:spcPct val="150000"/>
              </a:lnSpc>
            </a:pPr>
            <a:r>
              <a:rPr lang="zh-CN" sz="3200" b="0">
                <a:latin typeface="楷体" panose="02010609060101010101" pitchFamily="49" charset="-122"/>
                <a:ea typeface="楷体" panose="02010609060101010101" pitchFamily="49" charset="-122"/>
              </a:rPr>
              <a:t>通过本节课的学习，谈谈学习文章后你有什么人生启迪？字数不限。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wipe dir="u"/>
  </p:transition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-17780"/>
            <a:ext cx="12191365" cy="6882765"/>
          </a:xfrm>
          <a:prstGeom prst="rect">
            <a:avLst/>
          </a:prstGeom>
          <a:noFill/>
          <a:ln w="381000">
            <a:solidFill>
              <a:srgbClr val="C8B3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  <a:cs typeface="+mn-ea"/>
              <a:sym typeface="字魂36号-正文宋楷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09109" y="2242572"/>
            <a:ext cx="64300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solidFill>
                  <a:srgbClr val="4F3D2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inpin heiti" panose="00000500000000000000" pitchFamily="2" charset="-122"/>
              </a:rPr>
              <a:t>感谢同学们观看</a:t>
            </a:r>
            <a:endParaRPr lang="zh-CN" altLang="en-US" sz="5400" b="1">
              <a:solidFill>
                <a:srgbClr val="4F3D2F"/>
              </a:solidFill>
              <a:latin typeface="黑体" panose="02010609060101010101" pitchFamily="49" charset="-122"/>
              <a:ea typeface="黑体" panose="02010609060101010101" pitchFamily="49" charset="-122"/>
              <a:sym typeface="inpin heiti" panose="00000500000000000000" pitchFamily="2" charset="-122"/>
            </a:endParaRPr>
          </a:p>
        </p:txBody>
      </p:sp>
      <p:pic>
        <p:nvPicPr>
          <p:cNvPr id="10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099800" y="107569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>
    <p:wipe dir="u"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8" name="矩形 11"/>
          <p:cNvSpPr/>
          <p:nvPr/>
        </p:nvSpPr>
        <p:spPr>
          <a:xfrm>
            <a:off x="1905000" y="1524000"/>
            <a:ext cx="8382000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干涸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坍塌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溜达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慷慨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微薄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琢磨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14751" y="1714500"/>
            <a:ext cx="2400300" cy="5016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6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干枯</a:t>
            </a:r>
            <a:r>
              <a:rPr lang="en-US" altLang="zh-CN" sz="26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6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没有水。</a:t>
            </a:r>
            <a:endParaRPr lang="zh-CN" altLang="en-US" sz="2665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14751" y="2381251"/>
            <a:ext cx="3933825" cy="5016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6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建筑物或堆积物倒下来。</a:t>
            </a:r>
            <a:endParaRPr lang="zh-CN" altLang="en-US" sz="2665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763433" y="3143251"/>
            <a:ext cx="2059305" cy="5016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6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散步</a:t>
            </a:r>
            <a:r>
              <a:rPr lang="en-US" altLang="zh-CN" sz="26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6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闲走。</a:t>
            </a:r>
            <a:endParaRPr lang="zh-CN" altLang="en-US" sz="2665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14751" y="3905251"/>
            <a:ext cx="2400300" cy="5016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6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大方</a:t>
            </a:r>
            <a:r>
              <a:rPr lang="en-US" altLang="zh-CN" sz="26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6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不吝惜。</a:t>
            </a:r>
            <a:endParaRPr lang="zh-CN" altLang="en-US" sz="2665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790951" y="4572000"/>
            <a:ext cx="3082290" cy="5016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6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微小单薄</a:t>
            </a:r>
            <a:r>
              <a:rPr lang="en-US" altLang="zh-CN" sz="26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6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数量少。</a:t>
            </a:r>
            <a:endParaRPr lang="zh-CN" altLang="en-US" sz="2665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695700" y="5391151"/>
            <a:ext cx="3935730" cy="5016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6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加工使精美</a:t>
            </a:r>
            <a:r>
              <a:rPr lang="en-US" altLang="zh-CN" sz="26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6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指文章等</a:t>
            </a:r>
            <a:r>
              <a:rPr lang="en-US" altLang="zh-CN" sz="26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6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665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TextBox 7"/>
          <p:cNvSpPr txBox="1"/>
          <p:nvPr/>
        </p:nvSpPr>
        <p:spPr>
          <a:xfrm>
            <a:off x="1528233" y="2165351"/>
            <a:ext cx="10712451" cy="23069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0" hangingPunct="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</a:t>
            </a:r>
            <a:r>
              <a:rPr kumimoji="0" lang="zh-CN" altLang="en-US" sz="3200" b="1" kern="1200" cap="none" spc="0" normalizeH="0" baseline="0" noProof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这篇文章写了一件什么事？请用简洁语言的概括。</a:t>
            </a:r>
            <a:endParaRPr kumimoji="0" lang="en-US" altLang="zh-CN" sz="3200" b="1" kern="1200" cap="none" spc="0" normalizeH="0" baseline="0" noProof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 eaLnBrk="0" hangingPunct="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2.</a:t>
            </a:r>
            <a:r>
              <a:rPr kumimoji="0" lang="zh-CN" altLang="en-US" sz="3200" b="1" kern="1200" cap="none" spc="0" normalizeH="0" baseline="0" noProof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本文是按什么顺序叙事的？请按这一顺序划分文章结构并概括段落大意。</a:t>
            </a:r>
            <a:endParaRPr kumimoji="0" lang="zh-CN" altLang="en-US" sz="3200" b="1" kern="1200" cap="none" spc="0" normalizeH="0" baseline="0" noProof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6" name="TextBox 5"/>
          <p:cNvSpPr txBox="1"/>
          <p:nvPr/>
        </p:nvSpPr>
        <p:spPr>
          <a:xfrm>
            <a:off x="1526117" y="1291167"/>
            <a:ext cx="6009216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735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默读课文，思考如下问题：</a:t>
            </a:r>
            <a:endParaRPr lang="zh-CN" altLang="en-US" sz="3735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847215" y="1297940"/>
            <a:ext cx="849693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</a:t>
            </a:r>
            <a:r>
              <a:rPr kumimoji="0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这篇文章写了一件什么事？请用简洁语言的概括。</a:t>
            </a:r>
            <a:endParaRPr kumimoji="0" lang="zh-CN" altLang="en-US" sz="4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5"/>
          <p:cNvSpPr txBox="1">
            <a:spLocks noChangeArrowheads="1"/>
          </p:cNvSpPr>
          <p:nvPr/>
        </p:nvSpPr>
        <p:spPr bwMode="auto">
          <a:xfrm>
            <a:off x="959909" y="2220807"/>
            <a:ext cx="9715500" cy="28613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1440" tIns="45720" rIns="91440" bIns="4572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本文主要讲述了一个荒漠中的牧羊人默默无闻、坚持不懈、慷慨无私地为荒漠种树创造绿荫的故事。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527051" y="785284"/>
            <a:ext cx="11040533" cy="1076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2.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本文是按什么顺序叙事的？请按这一顺序划分文章结构并概括段落大意。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02833" y="2330451"/>
            <a:ext cx="9165590" cy="583565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课文按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事情发展的先后顺序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叙事，可以分为三层。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7"/>
          <p:cNvSpPr txBox="1"/>
          <p:nvPr/>
        </p:nvSpPr>
        <p:spPr>
          <a:xfrm>
            <a:off x="1496061" y="5219065"/>
            <a:ext cx="9467849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665" b="1">
                <a:latin typeface="楷体" panose="02010609060101010101" pitchFamily="49" charset="-122"/>
                <a:ea typeface="楷体" panose="02010609060101010101" pitchFamily="49" charset="-122"/>
              </a:rPr>
              <a:t>第三层：</a:t>
            </a:r>
            <a:r>
              <a:rPr lang="zh-CN" altLang="en-US" sz="26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26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）赞美老人坚强的毅力和无私奉献的精神。</a:t>
            </a:r>
            <a:endParaRPr lang="zh-CN" altLang="en-US" sz="2665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1496061" y="1397000"/>
            <a:ext cx="8953500" cy="9118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665" b="1">
                <a:latin typeface="楷体" panose="02010609060101010101" pitchFamily="49" charset="-122"/>
                <a:ea typeface="楷体" panose="02010609060101010101" pitchFamily="49" charset="-122"/>
              </a:rPr>
              <a:t>第一层：</a:t>
            </a:r>
            <a:r>
              <a:rPr lang="zh-CN" altLang="en-US" sz="26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6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）开门见山，作者对牧羊人慷慨无私、不图回报精神的评价。</a:t>
            </a:r>
            <a:endParaRPr lang="zh-CN" altLang="en-US" sz="2665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9"/>
          <p:cNvSpPr txBox="1"/>
          <p:nvPr/>
        </p:nvSpPr>
        <p:spPr>
          <a:xfrm>
            <a:off x="1496061" y="3250565"/>
            <a:ext cx="8953500" cy="9118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665" b="1">
                <a:latin typeface="楷体" panose="02010609060101010101" pitchFamily="49" charset="-122"/>
                <a:ea typeface="楷体" panose="02010609060101010101" pitchFamily="49" charset="-122"/>
              </a:rPr>
              <a:t>第二层：</a:t>
            </a:r>
            <a:r>
              <a:rPr lang="zh-CN" altLang="en-US" sz="26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2--20</a:t>
            </a:r>
            <a:r>
              <a:rPr lang="zh-CN" altLang="en-US" sz="26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）以时间为顺序，写我和牧羊人</a:t>
            </a:r>
            <a:r>
              <a:rPr lang="zh-CN" altLang="en-US" sz="2665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三次</a:t>
            </a:r>
            <a:r>
              <a:rPr lang="zh-CN" altLang="en-US" sz="26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见面的情形以及高原上的变化。</a:t>
            </a:r>
            <a:endParaRPr lang="zh-CN" altLang="en-US" sz="2665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1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UNIT_TABLE_BEAUTIFY" val="{8f3f7426-e7d1-44c7-a1f1-a684081b9994}"/>
</p:tagLst>
</file>

<file path=ppt/tags/tag6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FIRST_PUBLISH" val="1"/>
  <p:tag name="ISPRING_OUTPUT_FOLDER" val="D:\ppt\第12批\689682"/>
  <p:tag name="ISPRING_PRESENTATION_TITLE" val="PPT源文件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PASSING_SCORE" val="0.000000"/>
  <p:tag name="ISPRING_SCORM_RATE_QUIZZES" val="0"/>
  <p:tag name="ISPRING_SCORM_RATE_SLIDES" val="0"/>
  <p:tag name="ISPRING_ULTRA_SCORM_COURSE_ID" val="BEF42D80-69F4-4EBE-A752-D8A3FE1F1683"/>
  <p:tag name="ISPRINGCLOUDFOLDERID" val="0"/>
  <p:tag name="ISPRINGCLOUDFOLDERPATH" val="Repository"/>
  <p:tag name="ISPRINGONLINEFOLDERID" val="0"/>
  <p:tag name="ISPRINGONLINEFOLDERPATH" val="Content List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140</Paragraphs>
  <Slides>36</Slides>
  <Notes>14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baseType="lpstr" size="51">
      <vt:lpstr>Arial</vt:lpstr>
      <vt:lpstr>微软雅黑</vt:lpstr>
      <vt:lpstr>Wingdings</vt:lpstr>
      <vt:lpstr>字魂36号-正文宋楷</vt:lpstr>
      <vt:lpstr>Calibri Light</vt:lpstr>
      <vt:lpstr>Calibri</vt:lpstr>
      <vt:lpstr>黑体</vt:lpstr>
      <vt:lpstr>inpin heiti</vt:lpstr>
      <vt:lpstr>楷体</vt:lpstr>
      <vt:lpstr>宋体</vt:lpstr>
      <vt:lpstr>汉语拼音</vt:lpstr>
      <vt:lpstr>楷体_GB2312</vt:lpstr>
      <vt:lpstr>华文细黑</vt:lpstr>
      <vt:lpstr>华文行楷</vt:lpstr>
      <vt:lpstr>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2021-01-25T20:53:46.536</cp:lastPrinted>
  <dcterms:created xsi:type="dcterms:W3CDTF">2021-01-25T20:53:46Z</dcterms:created>
  <dcterms:modified xsi:type="dcterms:W3CDTF">2021-01-25T12:53:46Z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