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bookmarkIdSeed="2">
  <p:sldMasterIdLst>
    <p:sldMasterId id="2147483648" r:id="rId2"/>
  </p:sldMasterIdLst>
  <p:notesMasterIdLst>
    <p:notesMasterId r:id="rId3"/>
  </p:notesMasterIdLst>
  <p:sldIdLst>
    <p:sldId id="683" r:id="rId4"/>
    <p:sldId id="876" r:id="rId5"/>
    <p:sldId id="665" r:id="rId6"/>
    <p:sldId id="261" r:id="rId7"/>
    <p:sldId id="684" r:id="rId8"/>
    <p:sldId id="688" r:id="rId9"/>
    <p:sldId id="1044" r:id="rId10"/>
    <p:sldId id="1045" r:id="rId11"/>
    <p:sldId id="1046" r:id="rId12"/>
    <p:sldId id="1047" r:id="rId13"/>
    <p:sldId id="1093" r:id="rId14"/>
    <p:sldId id="1094" r:id="rId15"/>
    <p:sldId id="1095" r:id="rId16"/>
    <p:sldId id="1096" r:id="rId17"/>
    <p:sldId id="1097" r:id="rId18"/>
    <p:sldId id="1098" r:id="rId19"/>
    <p:sldId id="1099" r:id="rId20"/>
    <p:sldId id="1100" r:id="rId21"/>
    <p:sldId id="1101" r:id="rId22"/>
    <p:sldId id="1102" r:id="rId23"/>
    <p:sldId id="1103" r:id="rId24"/>
    <p:sldId id="1105" r:id="rId25"/>
    <p:sldId id="1106" r:id="rId26"/>
    <p:sldId id="1107" r:id="rId27"/>
    <p:sldId id="1108" r:id="rId28"/>
    <p:sldId id="1109" r:id="rId29"/>
    <p:sldId id="1110" r:id="rId30"/>
    <p:sldId id="1111" r:id="rId31"/>
    <p:sldId id="1112" r:id="rId32"/>
    <p:sldId id="1113" r:id="rId33"/>
    <p:sldId id="1114" r:id="rId34"/>
    <p:sldId id="1115" r:id="rId35"/>
    <p:sldId id="1116" r:id="rId36"/>
    <p:sldId id="1117" r:id="rId37"/>
    <p:sldId id="685" r:id="rId38"/>
    <p:sldId id="1043" r:id="rId39"/>
    <p:sldId id="1118" r:id="rId40"/>
    <p:sldId id="867" r:id="rId41"/>
    <p:sldId id="1119" r:id="rId42"/>
    <p:sldId id="868" r:id="rId43"/>
    <p:sldId id="872" r:id="rId44"/>
    <p:sldId id="698" r:id="rId45"/>
    <p:sldId id="1120" r:id="rId46"/>
    <p:sldId id="958" r:id="rId47"/>
    <p:sldId id="686" r:id="rId48"/>
    <p:sldId id="669" r:id="rId49"/>
    <p:sldId id="699" r:id="rId50"/>
    <p:sldId id="896" r:id="rId51"/>
    <p:sldId id="1121" r:id="rId52"/>
    <p:sldId id="898" r:id="rId53"/>
    <p:sldId id="704" r:id="rId54"/>
    <p:sldId id="1122" r:id="rId55"/>
    <p:sldId id="733" r:id="rId56"/>
    <p:sldId id="705" r:id="rId57"/>
    <p:sldId id="1123" r:id="rId58"/>
    <p:sldId id="734" r:id="rId59"/>
    <p:sldId id="706" r:id="rId60"/>
    <p:sldId id="1124" r:id="rId61"/>
    <p:sldId id="707" r:id="rId62"/>
    <p:sldId id="708" r:id="rId63"/>
    <p:sldId id="1125" r:id="rId64"/>
    <p:sldId id="735" r:id="rId65"/>
    <p:sldId id="710" r:id="rId66"/>
    <p:sldId id="1126" r:id="rId67"/>
    <p:sldId id="736" r:id="rId68"/>
  </p:sldIdLst>
  <p:sldSz cx="12192000" cy="6858000"/>
  <p:notesSz cx="6858000" cy="9144000"/>
  <p:custDataLst>
    <p:tags r:id="rId6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p="http://schemas.openxmlformats.org/presentationml/2006/main">
  <p:cmAuthor id="1" name="Jiang Yan" initials="JY" lastIdx="0" clrIdx="0">
    <p:extLst>
      <p:ext uri="{19B8F6BF-5375-455C-9EA6-DF929625EA0E}">
        <p15:presenceInfo xmlns:p15="http://schemas.microsoft.com/office/powerpoint/2012/main" userId="Jiang Yan" providerId="None"/>
      </p:ext>
    </p:extLst>
  </p:cmAuthor>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fill>
          <a:solidFill>
            <a:schemeClr val="accent4">
              <a:alpha val="20000"/>
            </a:schemeClr>
          </a:solidFill>
        </a:fill>
      </a:tcStyle>
    </a:band1H>
    <a:band1V>
      <a:tcStyle>
        <a:fill>
          <a:solidFill>
            <a:schemeClr val="accent4">
              <a:alpha val="20000"/>
            </a:schemeClr>
          </a:solidFill>
        </a:fill>
      </a:tcStyle>
    </a:band1V>
    <a:lastCol>
      <a:tcTxStyle b="on"/>
    </a:lastCol>
    <a:firstCol>
      <a:tcTxStyle b="on"/>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fill>
          <a:solidFill>
            <a:schemeClr val="accent4">
              <a:alpha val="20000"/>
            </a:schemeClr>
          </a:solidFill>
        </a:fill>
      </a:tcStyle>
    </a:band1H>
    <a:band1V>
      <a:tcStyle>
        <a:fill>
          <a:solidFill>
            <a:schemeClr val="accent4">
              <a:alpha val="20000"/>
            </a:schemeClr>
          </a:solidFill>
        </a:fill>
      </a:tcStyle>
    </a:band1V>
    <a:lastCol>
      <a:tcTxStyle b="on"/>
    </a:lastCol>
    <a:firstCol>
      <a:tcTxStyle b="on"/>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21" autoAdjust="0"/>
    <p:restoredTop sz="93834" autoAdjust="0"/>
  </p:normalViewPr>
  <p:slideViewPr>
    <p:cSldViewPr snapToGrid="0">
      <p:cViewPr varScale="1">
        <p:scale>
          <a:sx n="112" d="100"/>
          <a:sy n="112" d="100"/>
        </p:scale>
        <p:origin x="714" y="102"/>
      </p:cViewPr>
      <p:guideLst/>
    </p:cSldViewPr>
  </p:slideViewPr>
  <p:outlineViewPr>
    <p:cViewPr>
      <p:scale>
        <a:sx n="20" d="100"/>
        <a:sy n="20" d="100"/>
      </p:scale>
      <p:origin x="0" y="-3336"/>
    </p:cViewPr>
  </p:outlin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tags" Target="tags/tag1.xml" /><Relationship Id="rId7" Type="http://schemas.openxmlformats.org/officeDocument/2006/relationships/slide" Target="slides/slide4.xml" /><Relationship Id="rId70" Type="http://schemas.openxmlformats.org/officeDocument/2006/relationships/presProps" Target="presProps.xml" /><Relationship Id="rId71" Type="http://schemas.openxmlformats.org/officeDocument/2006/relationships/viewProps" Target="viewProps.xml" /><Relationship Id="rId72" Type="http://schemas.openxmlformats.org/officeDocument/2006/relationships/theme" Target="theme/theme1.xml" /><Relationship Id="rId73" Type="http://schemas.openxmlformats.org/officeDocument/2006/relationships/tableStyles" Target="tableStyles.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4A443C-391E-4FC1-B68E-C5D44BD2B272}" type="datetimeFigureOut">
              <a:rPr lang="zh-CN" altLang="en-US" smtClean="0"/>
              <a:t>2020/10/29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E65A93-D5D0-4A3F-B7B8-AA3C6612A0D2}"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60.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6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35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38</a:t>
            </a:fld>
            <a:endParaRPr lang="zh-CN" altLang="en-US"/>
          </a:p>
        </p:txBody>
      </p:sp>
    </p:spTree>
    <p:extLst>
      <p:ext uri="{BB962C8B-B14F-4D97-AF65-F5344CB8AC3E}">
        <p14:creationId xmlns:p14="http://schemas.microsoft.com/office/powerpoint/2010/main" val="92589562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45</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47</a:t>
            </a:fld>
            <a:endParaRPr lang="zh-CN" altLang="en-US"/>
          </a:p>
        </p:txBody>
      </p:sp>
    </p:spTree>
    <p:extLst>
      <p:ext uri="{BB962C8B-B14F-4D97-AF65-F5344CB8AC3E}">
        <p14:creationId xmlns:p14="http://schemas.microsoft.com/office/powerpoint/2010/main" val="3257301812"/>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E65A93-D5D0-4A3F-B7B8-AA3C6612A0D2}" type="slidenum">
              <a:rPr lang="zh-CN" altLang="en-US" smtClean="0"/>
              <a:t>60</a:t>
            </a:fld>
            <a:endParaRPr lang="zh-CN" altLang="en-US"/>
          </a:p>
        </p:txBody>
      </p:sp>
    </p:spTree>
    <p:extLst>
      <p:ext uri="{BB962C8B-B14F-4D97-AF65-F5344CB8AC3E}">
        <p14:creationId xmlns:p14="http://schemas.microsoft.com/office/powerpoint/2010/main" val="357338338"/>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BE65A93-D5D0-4A3F-B7B8-AA3C6612A0D2}" type="slidenum">
              <a:rPr lang="zh-CN" altLang="en-US" smtClean="0"/>
              <a:t>61</a:t>
            </a:fld>
            <a:endParaRPr lang="zh-CN" altLang="en-US"/>
          </a:p>
        </p:txBody>
      </p:sp>
    </p:spTree>
    <p:extLst>
      <p:ext uri="{BB962C8B-B14F-4D97-AF65-F5344CB8AC3E}">
        <p14:creationId xmlns:p14="http://schemas.microsoft.com/office/powerpoint/2010/main" val="2386636508"/>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p14:dur="3000">
        <p:wipe/>
      </p:transition>
    </mc:Choice>
    <mc:Fallback>
      <p:transition spd="slow" advClick="0">
        <p:wip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2020/10/29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2020/10/29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5F4F2"/>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2020/10/29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7" name="图片 6" descr="JP.ZXXK.COM 拷贝"/>
          <p:cNvPicPr>
            <a:picLocks noChangeAspect="1"/>
          </p:cNvPicPr>
          <p:nvPr userDrawn="1"/>
        </p:nvPicPr>
        <p:blipFill>
          <a:blip r:embed="rId13"/>
          <a:stretch>
            <a:fillRect/>
          </a:stretch>
        </p:blipFill>
        <p:spPr>
          <a:xfrm>
            <a:off x="10213340" y="78740"/>
            <a:ext cx="1955800" cy="4997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 Id="rId3" Type="http://schemas.openxmlformats.org/officeDocument/2006/relationships/image" Target="../media/image3.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xml" /><Relationship Id="rId3" Type="http://schemas.openxmlformats.org/officeDocument/2006/relationships/image" Target="../media/image3.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xml" /><Relationship Id="rId3" Type="http://schemas.openxmlformats.org/officeDocument/2006/relationships/image" Target="../media/image3.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xml" /><Relationship Id="rId3" Type="http://schemas.openxmlformats.org/officeDocument/2006/relationships/image" Target="../media/image3.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7.xml" /><Relationship Id="rId3" Type="http://schemas.openxmlformats.org/officeDocument/2006/relationships/image" Target="../media/image3.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xml" /><Relationship Id="rId3" Type="http://schemas.openxmlformats.org/officeDocument/2006/relationships/image" Target="../media/image3.pn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5" name="标题 4"/>
          <p:cNvSpPr>
            <a:spLocks noGrp="1"/>
          </p:cNvSpPr>
          <p:nvPr>
            <p:ph type="ctrTitle"/>
          </p:nvPr>
        </p:nvSpPr>
        <p:spPr>
          <a:xfrm>
            <a:off x="1524000" y="1629148"/>
            <a:ext cx="9144000" cy="1937159"/>
          </a:xfrm>
        </p:spPr>
        <p:txBody>
          <a:bodyPr>
            <a:normAutofit/>
          </a:bodyPr>
          <a:lstStyle/>
          <a:p>
            <a:pPr>
              <a:lnSpc>
                <a:spcPct val="150000"/>
              </a:lnSpc>
            </a:pPr>
            <a:r>
              <a:rPr lang="zh-CN" altLang="en-US">
                <a:solidFill>
                  <a:srgbClr val="B79F47"/>
                </a:solidFill>
              </a:rPr>
              <a:t>专题</a:t>
            </a:r>
            <a:r>
              <a:rPr lang="en-US" altLang="zh-CN">
                <a:solidFill>
                  <a:srgbClr val="B79F47"/>
                </a:solidFill>
              </a:rPr>
              <a:t>08 </a:t>
            </a:r>
            <a:r>
              <a:rPr lang="zh-CN" altLang="en-US">
                <a:solidFill>
                  <a:srgbClr val="B79F47"/>
                </a:solidFill>
              </a:rPr>
              <a:t>文言文翻译</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2803525"/>
          </a:xfrm>
        </p:spPr>
        <p:txBody>
          <a:bodyPr>
            <a:normAutofit/>
          </a:bodyPr>
          <a:lstStyle/>
          <a:p>
            <a:pPr marL="0" indent="0">
              <a:lnSpc>
                <a:spcPct val="150000"/>
              </a:lnSpc>
              <a:buNone/>
            </a:pPr>
            <a:r>
              <a:rPr lang="zh-CN" altLang="en-US" sz="1600" spc="300">
                <a:solidFill>
                  <a:srgbClr val="032D49"/>
                </a:solidFill>
                <a:latin typeface="仿宋" panose="02010609060101010101" pitchFamily="49" charset="-122"/>
                <a:ea typeface="仿宋" panose="02010609060101010101" pitchFamily="49" charset="-122"/>
              </a:rPr>
              <a:t>    这里需要注意的是，“弦”和“荐”两个词语在第二环节中是难点，没法直接翻译出来，要结合句子及上下文语境来思考，因此我们把它放到了第三环节，结合前面的“辄”字来看，“弦”应该是作动词用，它的名词翻译时“弦乐器”，因而将其翻译为“奏乐”，根据前文的建立祠堂，奏乐和歌咏等可知后文的“荐”应该翻译为“祭祀”。整句翻译为：人民思念王涣恩德，在安阳亭西为他建造祠堂，每到进食时就奏乐歌咏而祭祀他。</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9360104"/>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fontScale="92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a:t>
            </a:r>
            <a:r>
              <a:rPr lang="zh-CN" altLang="en-US" sz="1600" spc="300">
                <a:solidFill>
                  <a:srgbClr val="032D49"/>
                </a:solidFill>
                <a:latin typeface="仿宋" panose="02010609060101010101" pitchFamily="49" charset="-122"/>
                <a:ea typeface="仿宋" panose="02010609060101010101" pitchFamily="49" charset="-122"/>
              </a:rPr>
              <a:t>安：①指示代词：什么，哪</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a:t>
            </a:r>
            <a:r>
              <a:rPr lang="zh-CN" altLang="en-US" sz="1600" spc="300">
                <a:solidFill>
                  <a:srgbClr val="032D49"/>
                </a:solidFill>
                <a:latin typeface="仿宋" panose="02010609060101010101" pitchFamily="49" charset="-122"/>
                <a:ea typeface="仿宋" panose="02010609060101010101" pitchFamily="49" charset="-122"/>
              </a:rPr>
              <a:t>按：①考察、巡视</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a:t>
            </a:r>
            <a:r>
              <a:rPr lang="zh-CN" altLang="en-US" sz="1600" spc="300">
                <a:solidFill>
                  <a:srgbClr val="032D49"/>
                </a:solidFill>
                <a:latin typeface="仿宋" panose="02010609060101010101" pitchFamily="49" charset="-122"/>
                <a:ea typeface="仿宋" panose="02010609060101010101" pitchFamily="49" charset="-122"/>
              </a:rPr>
              <a:t>案：①文书，案卷 ②考察，巡视</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a:t>
            </a:r>
            <a:r>
              <a:rPr lang="zh-CN" altLang="en-US" sz="1600" spc="300">
                <a:solidFill>
                  <a:srgbClr val="032D49"/>
                </a:solidFill>
                <a:latin typeface="仿宋" panose="02010609060101010101" pitchFamily="49" charset="-122"/>
                <a:ea typeface="仿宋" panose="02010609060101010101" pitchFamily="49" charset="-122"/>
              </a:rPr>
              <a:t>拔：①攻取</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5.</a:t>
            </a:r>
            <a:r>
              <a:rPr lang="zh-CN" altLang="en-US" sz="1600" spc="300">
                <a:solidFill>
                  <a:srgbClr val="032D49"/>
                </a:solidFill>
                <a:latin typeface="仿宋" panose="02010609060101010101" pitchFamily="49" charset="-122"/>
                <a:ea typeface="仿宋" panose="02010609060101010101" pitchFamily="49" charset="-122"/>
              </a:rPr>
              <a:t>跋：①文体的一种 ②蛮横霸道</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6.</a:t>
            </a:r>
            <a:r>
              <a:rPr lang="zh-CN" altLang="en-US" sz="1600" spc="300">
                <a:solidFill>
                  <a:srgbClr val="032D49"/>
                </a:solidFill>
                <a:latin typeface="仿宋" panose="02010609060101010101" pitchFamily="49" charset="-122"/>
                <a:ea typeface="仿宋" panose="02010609060101010101" pitchFamily="49" charset="-122"/>
              </a:rPr>
              <a:t>白：①下对上告诉，陈述</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7.</a:t>
            </a:r>
            <a:r>
              <a:rPr lang="zh-CN" altLang="en-US" sz="1600" spc="300">
                <a:solidFill>
                  <a:srgbClr val="032D49"/>
                </a:solidFill>
                <a:latin typeface="仿宋" panose="02010609060101010101" pitchFamily="49" charset="-122"/>
                <a:ea typeface="仿宋" panose="02010609060101010101" pitchFamily="49" charset="-122"/>
              </a:rPr>
              <a:t>拜：①授给官职</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8.</a:t>
            </a:r>
            <a:r>
              <a:rPr lang="zh-CN" altLang="en-US" sz="1600" spc="300">
                <a:solidFill>
                  <a:srgbClr val="032D49"/>
                </a:solidFill>
                <a:latin typeface="仿宋" panose="02010609060101010101" pitchFamily="49" charset="-122"/>
                <a:ea typeface="仿宋" panose="02010609060101010101" pitchFamily="49" charset="-122"/>
              </a:rPr>
              <a:t>般：①种类，类</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9.</a:t>
            </a:r>
            <a:r>
              <a:rPr lang="zh-CN" altLang="en-US" sz="1600" spc="300">
                <a:solidFill>
                  <a:srgbClr val="032D49"/>
                </a:solidFill>
                <a:latin typeface="仿宋" panose="02010609060101010101" pitchFamily="49" charset="-122"/>
                <a:ea typeface="仿宋" panose="02010609060101010101" pitchFamily="49" charset="-122"/>
              </a:rPr>
              <a:t>傍：①靠近，临近； ②通“旁”，旁边</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10.</a:t>
            </a:r>
            <a:r>
              <a:rPr lang="zh-CN" altLang="en-US" sz="1600" spc="300">
                <a:solidFill>
                  <a:srgbClr val="032D49"/>
                </a:solidFill>
                <a:latin typeface="仿宋" panose="02010609060101010101" pitchFamily="49" charset="-122"/>
                <a:ea typeface="仿宋" panose="02010609060101010101" pitchFamily="49" charset="-122"/>
              </a:rPr>
              <a:t>谤：①公开指责别人的过失</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fontScale="92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11.</a:t>
            </a:r>
            <a:r>
              <a:rPr lang="zh-CN" altLang="en-US" sz="1600" spc="300">
                <a:solidFill>
                  <a:srgbClr val="032D49"/>
                </a:solidFill>
                <a:latin typeface="仿宋" panose="02010609060101010101" pitchFamily="49" charset="-122"/>
                <a:ea typeface="仿宋" panose="02010609060101010101" pitchFamily="49" charset="-122"/>
              </a:rPr>
              <a:t>薄：①轻视，看不起 ②迫近</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12.</a:t>
            </a:r>
            <a:r>
              <a:rPr lang="zh-CN" altLang="en-US" sz="1600" spc="300">
                <a:solidFill>
                  <a:srgbClr val="032D49"/>
                </a:solidFill>
                <a:latin typeface="仿宋" panose="02010609060101010101" pitchFamily="49" charset="-122"/>
                <a:ea typeface="仿宋" panose="02010609060101010101" pitchFamily="49" charset="-122"/>
              </a:rPr>
              <a:t>倍：①增加 ②通背：背叛、后背</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13.</a:t>
            </a:r>
            <a:r>
              <a:rPr lang="zh-CN" altLang="en-US" sz="1600" spc="300">
                <a:solidFill>
                  <a:srgbClr val="032D49"/>
                </a:solidFill>
                <a:latin typeface="仿宋" panose="02010609060101010101" pitchFamily="49" charset="-122"/>
                <a:ea typeface="仿宋" panose="02010609060101010101" pitchFamily="49" charset="-122"/>
              </a:rPr>
              <a:t>被：①蒙受、遭受； ②覆盖； ③通“披”：穿、披散</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14.</a:t>
            </a:r>
            <a:r>
              <a:rPr lang="zh-CN" altLang="en-US" sz="1600" spc="300">
                <a:solidFill>
                  <a:srgbClr val="032D49"/>
                </a:solidFill>
                <a:latin typeface="仿宋" panose="02010609060101010101" pitchFamily="49" charset="-122"/>
                <a:ea typeface="仿宋" panose="02010609060101010101" pitchFamily="49" charset="-122"/>
              </a:rPr>
              <a:t>辈：①某一等级，某一类别的人或物 ②批</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15.</a:t>
            </a:r>
            <a:r>
              <a:rPr lang="zh-CN" altLang="en-US" sz="1600" spc="300">
                <a:solidFill>
                  <a:srgbClr val="032D49"/>
                </a:solidFill>
                <a:latin typeface="仿宋" panose="02010609060101010101" pitchFamily="49" charset="-122"/>
                <a:ea typeface="仿宋" panose="02010609060101010101" pitchFamily="49" charset="-122"/>
              </a:rPr>
              <a:t>本：①草木的根或茎干 ②推究本源</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16.</a:t>
            </a:r>
            <a:r>
              <a:rPr lang="zh-CN" altLang="en-US" sz="1600" spc="300">
                <a:solidFill>
                  <a:srgbClr val="032D49"/>
                </a:solidFill>
                <a:latin typeface="仿宋" panose="02010609060101010101" pitchFamily="49" charset="-122"/>
                <a:ea typeface="仿宋" panose="02010609060101010101" pitchFamily="49" charset="-122"/>
              </a:rPr>
              <a:t>崩：①帝王或王后死叫“崩”</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17.</a:t>
            </a:r>
            <a:r>
              <a:rPr lang="zh-CN" altLang="en-US" sz="1600" spc="300">
                <a:solidFill>
                  <a:srgbClr val="032D49"/>
                </a:solidFill>
                <a:latin typeface="仿宋" panose="02010609060101010101" pitchFamily="49" charset="-122"/>
                <a:ea typeface="仿宋" panose="02010609060101010101" pitchFamily="49" charset="-122"/>
              </a:rPr>
              <a:t>比：①并列，挨着； ②近来 ③勾结 ④及，等到</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18.</a:t>
            </a:r>
            <a:r>
              <a:rPr lang="zh-CN" altLang="en-US" sz="1600" spc="300">
                <a:solidFill>
                  <a:srgbClr val="032D49"/>
                </a:solidFill>
                <a:latin typeface="仿宋" panose="02010609060101010101" pitchFamily="49" charset="-122"/>
                <a:ea typeface="仿宋" panose="02010609060101010101" pitchFamily="49" charset="-122"/>
              </a:rPr>
              <a:t>彼：①那 ②别人，对方</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19.</a:t>
            </a:r>
            <a:r>
              <a:rPr lang="zh-CN" altLang="en-US" sz="1600" spc="300">
                <a:solidFill>
                  <a:srgbClr val="032D49"/>
                </a:solidFill>
                <a:latin typeface="仿宋" panose="02010609060101010101" pitchFamily="49" charset="-122"/>
                <a:ea typeface="仿宋" panose="02010609060101010101" pitchFamily="49" charset="-122"/>
              </a:rPr>
              <a:t>俾：①使、让</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20.</a:t>
            </a:r>
            <a:r>
              <a:rPr lang="zh-CN" altLang="en-US" sz="1600" spc="300">
                <a:solidFill>
                  <a:srgbClr val="032D49"/>
                </a:solidFill>
                <a:latin typeface="仿宋" panose="02010609060101010101" pitchFamily="49" charset="-122"/>
                <a:ea typeface="仿宋" panose="02010609060101010101" pitchFamily="49" charset="-122"/>
              </a:rPr>
              <a:t>鄙：①边境 ②庸俗，浅陋 ③看不起，轻视 ④谦称自己</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0528269"/>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fontScale="92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21.</a:t>
            </a:r>
            <a:r>
              <a:rPr lang="zh-CN" altLang="en-US" sz="1600" spc="300">
                <a:solidFill>
                  <a:srgbClr val="032D49"/>
                </a:solidFill>
                <a:latin typeface="仿宋" panose="02010609060101010101" pitchFamily="49" charset="-122"/>
                <a:ea typeface="仿宋" panose="02010609060101010101" pitchFamily="49" charset="-122"/>
              </a:rPr>
              <a:t>弼：①辅佐，辅助</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22.</a:t>
            </a:r>
            <a:r>
              <a:rPr lang="zh-CN" altLang="en-US" sz="1600" spc="300">
                <a:solidFill>
                  <a:srgbClr val="032D49"/>
                </a:solidFill>
                <a:latin typeface="仿宋" panose="02010609060101010101" pitchFamily="49" charset="-122"/>
                <a:ea typeface="仿宋" panose="02010609060101010101" pitchFamily="49" charset="-122"/>
              </a:rPr>
              <a:t>濒：①接近，靠近</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23.</a:t>
            </a:r>
            <a:r>
              <a:rPr lang="zh-CN" altLang="en-US" sz="1600" spc="300">
                <a:solidFill>
                  <a:srgbClr val="032D49"/>
                </a:solidFill>
                <a:latin typeface="仿宋" panose="02010609060101010101" pitchFamily="49" charset="-122"/>
                <a:ea typeface="仿宋" panose="02010609060101010101" pitchFamily="49" charset="-122"/>
              </a:rPr>
              <a:t>兵：①军事，战争 ②军队</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24.</a:t>
            </a:r>
            <a:r>
              <a:rPr lang="zh-CN" altLang="en-US" sz="1600" spc="300">
                <a:solidFill>
                  <a:srgbClr val="032D49"/>
                </a:solidFill>
                <a:latin typeface="仿宋" panose="02010609060101010101" pitchFamily="49" charset="-122"/>
                <a:ea typeface="仿宋" panose="02010609060101010101" pitchFamily="49" charset="-122"/>
              </a:rPr>
              <a:t>禀：官府给予谷物。</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25.</a:t>
            </a:r>
            <a:r>
              <a:rPr lang="zh-CN" altLang="en-US" sz="1600" spc="300">
                <a:solidFill>
                  <a:srgbClr val="032D49"/>
                </a:solidFill>
                <a:latin typeface="仿宋" panose="02010609060101010101" pitchFamily="49" charset="-122"/>
                <a:ea typeface="仿宋" panose="02010609060101010101" pitchFamily="49" charset="-122"/>
              </a:rPr>
              <a:t>病：①担心，忧虑，损害 ②困苦</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26.</a:t>
            </a:r>
            <a:r>
              <a:rPr lang="zh-CN" altLang="en-US" sz="1600" spc="300">
                <a:solidFill>
                  <a:srgbClr val="032D49"/>
                </a:solidFill>
                <a:latin typeface="仿宋" panose="02010609060101010101" pitchFamily="49" charset="-122"/>
                <a:ea typeface="仿宋" panose="02010609060101010101" pitchFamily="49" charset="-122"/>
              </a:rPr>
              <a:t>伯牧：州郡长官的通称。</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27.</a:t>
            </a:r>
            <a:r>
              <a:rPr lang="zh-CN" altLang="en-US" sz="1600" spc="300">
                <a:solidFill>
                  <a:srgbClr val="032D49"/>
                </a:solidFill>
                <a:latin typeface="仿宋" panose="02010609060101010101" pitchFamily="49" charset="-122"/>
                <a:ea typeface="仿宋" panose="02010609060101010101" pitchFamily="49" charset="-122"/>
              </a:rPr>
              <a:t>逋：①逃亡，逃跑 ②欠交，拖欠</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28.</a:t>
            </a:r>
            <a:r>
              <a:rPr lang="zh-CN" altLang="en-US" sz="1600" spc="300">
                <a:solidFill>
                  <a:srgbClr val="032D49"/>
                </a:solidFill>
                <a:latin typeface="仿宋" panose="02010609060101010101" pitchFamily="49" charset="-122"/>
                <a:ea typeface="仿宋" panose="02010609060101010101" pitchFamily="49" charset="-122"/>
              </a:rPr>
              <a:t>补：补充空缺官职。如：太守察王尊廉，补辽西盐官长。（</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汉书</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王尊传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29.</a:t>
            </a:r>
            <a:r>
              <a:rPr lang="zh-CN" altLang="en-US" sz="1600" spc="300">
                <a:solidFill>
                  <a:srgbClr val="032D49"/>
                </a:solidFill>
                <a:latin typeface="仿宋" panose="02010609060101010101" pitchFamily="49" charset="-122"/>
                <a:ea typeface="仿宋" panose="02010609060101010101" pitchFamily="49" charset="-122"/>
              </a:rPr>
              <a:t>哺：①口中含嚼的食物 ②喂养，喂食 ③食，吃</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30.</a:t>
            </a:r>
            <a:r>
              <a:rPr lang="zh-CN" altLang="en-US" sz="1600" spc="300">
                <a:solidFill>
                  <a:srgbClr val="032D49"/>
                </a:solidFill>
                <a:latin typeface="仿宋" panose="02010609060101010101" pitchFamily="49" charset="-122"/>
                <a:ea typeface="仿宋" panose="02010609060101010101" pitchFamily="49" charset="-122"/>
              </a:rPr>
              <a:t>部：①统率，指挥 ②官署，行政机关</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fontScale="92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31.</a:t>
            </a:r>
            <a:r>
              <a:rPr lang="zh-CN" altLang="en-US" sz="1600" spc="300">
                <a:solidFill>
                  <a:srgbClr val="032D49"/>
                </a:solidFill>
                <a:latin typeface="仿宋" panose="02010609060101010101" pitchFamily="49" charset="-122"/>
                <a:ea typeface="仿宋" panose="02010609060101010101" pitchFamily="49" charset="-122"/>
              </a:rPr>
              <a:t>策：①竹制的马鞭子 ②（拄着）竹杖，拐杖</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32.</a:t>
            </a:r>
            <a:r>
              <a:rPr lang="zh-CN" altLang="en-US" sz="1600" spc="300">
                <a:solidFill>
                  <a:srgbClr val="032D49"/>
                </a:solidFill>
                <a:latin typeface="仿宋" panose="02010609060101010101" pitchFamily="49" charset="-122"/>
                <a:ea typeface="仿宋" panose="02010609060101010101" pitchFamily="49" charset="-122"/>
              </a:rPr>
              <a:t>察：考察，考察后给予推荐。</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33.</a:t>
            </a:r>
            <a:r>
              <a:rPr lang="zh-CN" altLang="en-US" sz="1600" spc="300">
                <a:solidFill>
                  <a:srgbClr val="032D49"/>
                </a:solidFill>
                <a:latin typeface="仿宋" panose="02010609060101010101" pitchFamily="49" charset="-122"/>
                <a:ea typeface="仿宋" panose="02010609060101010101" pitchFamily="49" charset="-122"/>
              </a:rPr>
              <a:t>察：考察后予推荐，选举。如：郡察孝廉，州举茂才。（</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三国志</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吴主传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34.</a:t>
            </a:r>
            <a:r>
              <a:rPr lang="zh-CN" altLang="en-US" sz="1600" spc="300">
                <a:solidFill>
                  <a:srgbClr val="032D49"/>
                </a:solidFill>
                <a:latin typeface="仿宋" panose="02010609060101010101" pitchFamily="49" charset="-122"/>
                <a:ea typeface="仿宋" panose="02010609060101010101" pitchFamily="49" charset="-122"/>
              </a:rPr>
              <a:t>尝：①曾经</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35.</a:t>
            </a:r>
            <a:r>
              <a:rPr lang="zh-CN" altLang="en-US" sz="1600" spc="300">
                <a:solidFill>
                  <a:srgbClr val="032D49"/>
                </a:solidFill>
                <a:latin typeface="仿宋" panose="02010609060101010101" pitchFamily="49" charset="-122"/>
                <a:ea typeface="仿宋" panose="02010609060101010101" pitchFamily="49" charset="-122"/>
              </a:rPr>
              <a:t>常：①永久的，固定的</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36.</a:t>
            </a:r>
            <a:r>
              <a:rPr lang="zh-CN" altLang="en-US" sz="1600" spc="300">
                <a:solidFill>
                  <a:srgbClr val="032D49"/>
                </a:solidFill>
                <a:latin typeface="仿宋" panose="02010609060101010101" pitchFamily="49" charset="-122"/>
                <a:ea typeface="仿宋" panose="02010609060101010101" pitchFamily="49" charset="-122"/>
              </a:rPr>
              <a:t>诚：①确实，的确 ②表假设：如果</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37.</a:t>
            </a:r>
            <a:r>
              <a:rPr lang="zh-CN" altLang="en-US" sz="1600" spc="300">
                <a:solidFill>
                  <a:srgbClr val="032D49"/>
                </a:solidFill>
                <a:latin typeface="仿宋" panose="02010609060101010101" pitchFamily="49" charset="-122"/>
                <a:ea typeface="仿宋" panose="02010609060101010101" pitchFamily="49" charset="-122"/>
              </a:rPr>
              <a:t>乘：①趁着，凭借 ②</a:t>
            </a:r>
            <a:r>
              <a:rPr lang="en-US" altLang="zh-CN" sz="1600" spc="300" err="1">
                <a:solidFill>
                  <a:srgbClr val="032D49"/>
                </a:solidFill>
                <a:latin typeface="仿宋" panose="02010609060101010101" pitchFamily="49" charset="-122"/>
                <a:ea typeface="仿宋" panose="02010609060101010101" pitchFamily="49" charset="-122"/>
              </a:rPr>
              <a:t>shèng</a:t>
            </a:r>
            <a:r>
              <a:rPr lang="zh-CN" altLang="en-US" sz="1600" spc="300">
                <a:solidFill>
                  <a:srgbClr val="032D49"/>
                </a:solidFill>
                <a:latin typeface="仿宋" panose="02010609060101010101" pitchFamily="49" charset="-122"/>
                <a:ea typeface="仿宋" panose="02010609060101010101" pitchFamily="49" charset="-122"/>
              </a:rPr>
              <a:t>，量词。古时一车四马叫“乘”</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38.</a:t>
            </a:r>
            <a:r>
              <a:rPr lang="zh-CN" altLang="en-US" sz="1600" spc="300">
                <a:solidFill>
                  <a:srgbClr val="032D49"/>
                </a:solidFill>
                <a:latin typeface="仿宋" panose="02010609060101010101" pitchFamily="49" charset="-122"/>
                <a:ea typeface="仿宋" panose="02010609060101010101" pitchFamily="49" charset="-122"/>
              </a:rPr>
              <a:t>笞：①用竹板，荆条打</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39.</a:t>
            </a:r>
            <a:r>
              <a:rPr lang="zh-CN" altLang="en-US" sz="1600" spc="300">
                <a:solidFill>
                  <a:srgbClr val="032D49"/>
                </a:solidFill>
                <a:latin typeface="仿宋" panose="02010609060101010101" pitchFamily="49" charset="-122"/>
                <a:ea typeface="仿宋" panose="02010609060101010101" pitchFamily="49" charset="-122"/>
              </a:rPr>
              <a:t>饬（</a:t>
            </a:r>
            <a:r>
              <a:rPr lang="en-US" altLang="zh-CN" sz="1600" spc="300" err="1">
                <a:solidFill>
                  <a:srgbClr val="032D49"/>
                </a:solidFill>
                <a:latin typeface="仿宋" panose="02010609060101010101" pitchFamily="49" charset="-122"/>
                <a:ea typeface="仿宋" panose="02010609060101010101" pitchFamily="49" charset="-122"/>
              </a:rPr>
              <a:t>chì</a:t>
            </a:r>
            <a:r>
              <a:rPr lang="zh-CN" altLang="en-US" sz="1600" spc="300">
                <a:solidFill>
                  <a:srgbClr val="032D49"/>
                </a:solidFill>
                <a:latin typeface="仿宋" panose="02010609060101010101" pitchFamily="49" charset="-122"/>
                <a:ea typeface="仿宋" panose="02010609060101010101" pitchFamily="49" charset="-122"/>
              </a:rPr>
              <a:t>）：①整顿，整治</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40.</a:t>
            </a:r>
            <a:r>
              <a:rPr lang="zh-CN" altLang="en-US" sz="1600" spc="300">
                <a:solidFill>
                  <a:srgbClr val="032D49"/>
                </a:solidFill>
                <a:latin typeface="仿宋" panose="02010609060101010101" pitchFamily="49" charset="-122"/>
                <a:ea typeface="仿宋" panose="02010609060101010101" pitchFamily="49" charset="-122"/>
              </a:rPr>
              <a:t>敕（</a:t>
            </a:r>
            <a:r>
              <a:rPr lang="en-US" altLang="zh-CN" sz="1600" spc="300" err="1">
                <a:solidFill>
                  <a:srgbClr val="032D49"/>
                </a:solidFill>
                <a:latin typeface="仿宋" panose="02010609060101010101" pitchFamily="49" charset="-122"/>
                <a:ea typeface="仿宋" panose="02010609060101010101" pitchFamily="49" charset="-122"/>
              </a:rPr>
              <a:t>chì</a:t>
            </a:r>
            <a:r>
              <a:rPr lang="zh-CN" altLang="en-US" sz="1600" spc="300">
                <a:solidFill>
                  <a:srgbClr val="032D49"/>
                </a:solidFill>
                <a:latin typeface="仿宋" panose="02010609060101010101" pitchFamily="49" charset="-122"/>
                <a:ea typeface="仿宋" panose="02010609060101010101" pitchFamily="49" charset="-122"/>
              </a:rPr>
              <a:t>）：①告诫，嘱咐 ②帝王诏书、命令</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9540071"/>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fontScale="77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41.</a:t>
            </a:r>
            <a:r>
              <a:rPr lang="zh-CN" altLang="en-US" sz="1600" spc="300">
                <a:solidFill>
                  <a:srgbClr val="032D49"/>
                </a:solidFill>
                <a:latin typeface="仿宋" panose="02010609060101010101" pitchFamily="49" charset="-122"/>
                <a:ea typeface="仿宋" panose="02010609060101010101" pitchFamily="49" charset="-122"/>
              </a:rPr>
              <a:t>出：京官外调。如：出为河间相，时国王骄奢。（</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张衡传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42.</a:t>
            </a:r>
            <a:r>
              <a:rPr lang="zh-CN" altLang="en-US" sz="1600" spc="300">
                <a:solidFill>
                  <a:srgbClr val="032D49"/>
                </a:solidFill>
                <a:latin typeface="仿宋" panose="02010609060101010101" pitchFamily="49" charset="-122"/>
                <a:ea typeface="仿宋" panose="02010609060101010101" pitchFamily="49" charset="-122"/>
              </a:rPr>
              <a:t>出宰：京官外放出任地方官。如：郎官上应列宿，出宰百里，有非其人，则民受其殃。（</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后汉书</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明帝纪</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43.</a:t>
            </a:r>
            <a:r>
              <a:rPr lang="zh-CN" altLang="en-US" sz="1600" spc="300">
                <a:solidFill>
                  <a:srgbClr val="032D49"/>
                </a:solidFill>
                <a:latin typeface="仿宋" panose="02010609060101010101" pitchFamily="49" charset="-122"/>
                <a:ea typeface="仿宋" panose="02010609060101010101" pitchFamily="49" charset="-122"/>
              </a:rPr>
              <a:t>除：①台阶 ②任命，受职</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44.</a:t>
            </a:r>
            <a:r>
              <a:rPr lang="zh-CN" altLang="en-US" sz="1600" spc="300">
                <a:solidFill>
                  <a:srgbClr val="032D49"/>
                </a:solidFill>
                <a:latin typeface="仿宋" panose="02010609060101010101" pitchFamily="49" charset="-122"/>
                <a:ea typeface="仿宋" panose="02010609060101010101" pitchFamily="49" charset="-122"/>
              </a:rPr>
              <a:t>绌、黜：废掉官职。如：有罪得以黜，有能得以赏。（</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封建论</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45.</a:t>
            </a:r>
            <a:r>
              <a:rPr lang="zh-CN" altLang="en-US" sz="1600" spc="300">
                <a:solidFill>
                  <a:srgbClr val="032D49"/>
                </a:solidFill>
                <a:latin typeface="仿宋" panose="02010609060101010101" pitchFamily="49" charset="-122"/>
                <a:ea typeface="仿宋" panose="02010609060101010101" pitchFamily="49" charset="-122"/>
              </a:rPr>
              <a:t>黜：①废，贬退 ②消除，去掉</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46.</a:t>
            </a:r>
            <a:r>
              <a:rPr lang="zh-CN" altLang="en-US" sz="1600" spc="300">
                <a:solidFill>
                  <a:srgbClr val="032D49"/>
                </a:solidFill>
                <a:latin typeface="仿宋" panose="02010609060101010101" pitchFamily="49" charset="-122"/>
                <a:ea typeface="仿宋" panose="02010609060101010101" pitchFamily="49" charset="-122"/>
              </a:rPr>
              <a:t>次：①临时驻扎和住宿 ②按顺序排列，等次</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47.</a:t>
            </a:r>
            <a:r>
              <a:rPr lang="zh-CN" altLang="en-US" sz="1600" spc="300">
                <a:solidFill>
                  <a:srgbClr val="032D49"/>
                </a:solidFill>
                <a:latin typeface="仿宋" panose="02010609060101010101" pitchFamily="49" charset="-122"/>
                <a:ea typeface="仿宋" panose="02010609060101010101" pitchFamily="49" charset="-122"/>
              </a:rPr>
              <a:t>从子：侄子。从，堂房亲属；又如“从兄、从弟、从父”等。</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48.</a:t>
            </a:r>
            <a:r>
              <a:rPr lang="zh-CN" altLang="en-US" sz="1600" spc="300">
                <a:solidFill>
                  <a:srgbClr val="032D49"/>
                </a:solidFill>
                <a:latin typeface="仿宋" panose="02010609060101010101" pitchFamily="49" charset="-122"/>
                <a:ea typeface="仿宋" panose="02010609060101010101" pitchFamily="49" charset="-122"/>
              </a:rPr>
              <a:t>殂</a:t>
            </a:r>
            <a:r>
              <a:rPr lang="en-US" altLang="zh-CN" sz="1600" spc="300">
                <a:solidFill>
                  <a:srgbClr val="032D49"/>
                </a:solidFill>
                <a:latin typeface="仿宋" panose="02010609060101010101" pitchFamily="49" charset="-122"/>
                <a:ea typeface="仿宋" panose="02010609060101010101" pitchFamily="49" charset="-122"/>
              </a:rPr>
              <a:t>:①</a:t>
            </a:r>
            <a:r>
              <a:rPr lang="zh-CN" altLang="en-US" sz="1600" spc="300">
                <a:solidFill>
                  <a:srgbClr val="032D49"/>
                </a:solidFill>
                <a:latin typeface="仿宋" panose="02010609060101010101" pitchFamily="49" charset="-122"/>
                <a:ea typeface="仿宋" panose="02010609060101010101" pitchFamily="49" charset="-122"/>
              </a:rPr>
              <a:t>死亡</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49.</a:t>
            </a:r>
            <a:r>
              <a:rPr lang="zh-CN" altLang="en-US" sz="1600" spc="300">
                <a:solidFill>
                  <a:srgbClr val="032D49"/>
                </a:solidFill>
                <a:latin typeface="仿宋" panose="02010609060101010101" pitchFamily="49" charset="-122"/>
                <a:ea typeface="仿宋" panose="02010609060101010101" pitchFamily="49" charset="-122"/>
              </a:rPr>
              <a:t>窜：①放逐，贬官</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50.</a:t>
            </a:r>
            <a:r>
              <a:rPr lang="zh-CN" altLang="en-US" sz="1600" spc="300">
                <a:solidFill>
                  <a:srgbClr val="032D49"/>
                </a:solidFill>
                <a:latin typeface="仿宋" panose="02010609060101010101" pitchFamily="49" charset="-122"/>
                <a:ea typeface="仿宋" panose="02010609060101010101" pitchFamily="49" charset="-122"/>
              </a:rPr>
              <a:t>存：①看望，问候，抚恤</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fontScale="77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51.</a:t>
            </a:r>
            <a:r>
              <a:rPr lang="zh-CN" altLang="en-US" sz="1600" spc="300">
                <a:solidFill>
                  <a:srgbClr val="032D49"/>
                </a:solidFill>
                <a:latin typeface="仿宋" panose="02010609060101010101" pitchFamily="49" charset="-122"/>
                <a:ea typeface="仿宋" panose="02010609060101010101" pitchFamily="49" charset="-122"/>
              </a:rPr>
              <a:t>达：①通、通行的，公共的 ②得志，显贵</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52.</a:t>
            </a:r>
            <a:r>
              <a:rPr lang="zh-CN" altLang="en-US" sz="1600" spc="300">
                <a:solidFill>
                  <a:srgbClr val="032D49"/>
                </a:solidFill>
                <a:latin typeface="仿宋" panose="02010609060101010101" pitchFamily="49" charset="-122"/>
                <a:ea typeface="仿宋" panose="02010609060101010101" pitchFamily="49" charset="-122"/>
              </a:rPr>
              <a:t>逮：①及，到达</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53.</a:t>
            </a:r>
            <a:r>
              <a:rPr lang="zh-CN" altLang="en-US" sz="1600" spc="300">
                <a:solidFill>
                  <a:srgbClr val="032D49"/>
                </a:solidFill>
                <a:latin typeface="仿宋" panose="02010609060101010101" pitchFamily="49" charset="-122"/>
                <a:ea typeface="仿宋" panose="02010609060101010101" pitchFamily="49" charset="-122"/>
              </a:rPr>
              <a:t>迨：①等到，到，及 ②趁着</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54.</a:t>
            </a:r>
            <a:r>
              <a:rPr lang="zh-CN" altLang="en-US" sz="1600" spc="300">
                <a:solidFill>
                  <a:srgbClr val="032D49"/>
                </a:solidFill>
                <a:latin typeface="仿宋" panose="02010609060101010101" pitchFamily="49" charset="-122"/>
                <a:ea typeface="仿宋" panose="02010609060101010101" pitchFamily="49" charset="-122"/>
              </a:rPr>
              <a:t>殆：①危险，困境 ②大概，恐怕 ③几乎 ④精神疲倦</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55.</a:t>
            </a:r>
            <a:r>
              <a:rPr lang="zh-CN" altLang="en-US" sz="1600" spc="300">
                <a:solidFill>
                  <a:srgbClr val="032D49"/>
                </a:solidFill>
                <a:latin typeface="仿宋" panose="02010609060101010101" pitchFamily="49" charset="-122"/>
                <a:ea typeface="仿宋" panose="02010609060101010101" pitchFamily="49" charset="-122"/>
              </a:rPr>
              <a:t>贷：借出、借入，宽容、宽免。</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56.</a:t>
            </a:r>
            <a:r>
              <a:rPr lang="zh-CN" altLang="en-US" sz="1600" spc="300">
                <a:solidFill>
                  <a:srgbClr val="032D49"/>
                </a:solidFill>
                <a:latin typeface="仿宋" panose="02010609060101010101" pitchFamily="49" charset="-122"/>
                <a:ea typeface="仿宋" panose="02010609060101010101" pitchFamily="49" charset="-122"/>
              </a:rPr>
              <a:t>但：①只，仅 ②徒然</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57.</a:t>
            </a:r>
            <a:r>
              <a:rPr lang="zh-CN" altLang="en-US" sz="1600" spc="300">
                <a:solidFill>
                  <a:srgbClr val="032D49"/>
                </a:solidFill>
                <a:latin typeface="仿宋" panose="02010609060101010101" pitchFamily="49" charset="-122"/>
                <a:ea typeface="仿宋" panose="02010609060101010101" pitchFamily="49" charset="-122"/>
              </a:rPr>
              <a:t>当：①抵、抵挡、阻挡 ②执掌、主持</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58.</a:t>
            </a:r>
            <a:r>
              <a:rPr lang="zh-CN" altLang="en-US" sz="1600" spc="300">
                <a:solidFill>
                  <a:srgbClr val="032D49"/>
                </a:solidFill>
                <a:latin typeface="仿宋" panose="02010609060101010101" pitchFamily="49" charset="-122"/>
                <a:ea typeface="仿宋" panose="02010609060101010101" pitchFamily="49" charset="-122"/>
              </a:rPr>
              <a:t>党：偏袒，伙同，包庇。如：党同伐异。</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59.</a:t>
            </a:r>
            <a:r>
              <a:rPr lang="zh-CN" altLang="en-US" sz="1600" spc="300">
                <a:solidFill>
                  <a:srgbClr val="032D49"/>
                </a:solidFill>
                <a:latin typeface="仿宋" panose="02010609060101010101" pitchFamily="49" charset="-122"/>
                <a:ea typeface="仿宋" panose="02010609060101010101" pitchFamily="49" charset="-122"/>
              </a:rPr>
              <a:t>谠言：正直之言</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60.</a:t>
            </a:r>
            <a:r>
              <a:rPr lang="zh-CN" altLang="en-US" sz="1600" spc="300">
                <a:solidFill>
                  <a:srgbClr val="032D49"/>
                </a:solidFill>
                <a:latin typeface="仿宋" panose="02010609060101010101" pitchFamily="49" charset="-122"/>
                <a:ea typeface="仿宋" panose="02010609060101010101" pitchFamily="49" charset="-122"/>
              </a:rPr>
              <a:t>得：①能、能够、可以</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04742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fontScale="92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61.</a:t>
            </a:r>
            <a:r>
              <a:rPr lang="zh-CN" altLang="en-US" sz="1600" spc="300">
                <a:solidFill>
                  <a:srgbClr val="032D49"/>
                </a:solidFill>
                <a:latin typeface="仿宋" panose="02010609060101010101" pitchFamily="49" charset="-122"/>
                <a:ea typeface="仿宋" panose="02010609060101010101" pitchFamily="49" charset="-122"/>
              </a:rPr>
              <a:t>登：①庄稼成熟 ②当即</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62.</a:t>
            </a:r>
            <a:r>
              <a:rPr lang="zh-CN" altLang="en-US" sz="1600" spc="300">
                <a:solidFill>
                  <a:srgbClr val="032D49"/>
                </a:solidFill>
                <a:latin typeface="仿宋" panose="02010609060101010101" pitchFamily="49" charset="-122"/>
                <a:ea typeface="仿宋" panose="02010609060101010101" pitchFamily="49" charset="-122"/>
              </a:rPr>
              <a:t>狄：北部少数民族。</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63.</a:t>
            </a:r>
            <a:r>
              <a:rPr lang="zh-CN" altLang="en-US" sz="1600" spc="300">
                <a:solidFill>
                  <a:srgbClr val="032D49"/>
                </a:solidFill>
                <a:latin typeface="仿宋" panose="02010609060101010101" pitchFamily="49" charset="-122"/>
                <a:ea typeface="仿宋" panose="02010609060101010101" pitchFamily="49" charset="-122"/>
              </a:rPr>
              <a:t>邸：①官员在京城的住所 ②旅社，客店 ③停留</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64.</a:t>
            </a:r>
            <a:r>
              <a:rPr lang="zh-CN" altLang="en-US" sz="1600" spc="300">
                <a:solidFill>
                  <a:srgbClr val="032D49"/>
                </a:solidFill>
                <a:latin typeface="仿宋" panose="02010609060101010101" pitchFamily="49" charset="-122"/>
                <a:ea typeface="仿宋" panose="02010609060101010101" pitchFamily="49" charset="-122"/>
              </a:rPr>
              <a:t>第：①次第，次序 ②科举考试的等级 ③但，只管 ④官僚贵族的大宅子</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65.</a:t>
            </a:r>
            <a:r>
              <a:rPr lang="zh-CN" altLang="en-US" sz="1600" spc="300">
                <a:solidFill>
                  <a:srgbClr val="032D49"/>
                </a:solidFill>
                <a:latin typeface="仿宋" panose="02010609060101010101" pitchFamily="49" charset="-122"/>
                <a:ea typeface="仿宋" panose="02010609060101010101" pitchFamily="49" charset="-122"/>
              </a:rPr>
              <a:t>典：主持。　　</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66.</a:t>
            </a:r>
            <a:r>
              <a:rPr lang="zh-CN" altLang="en-US" sz="1600" spc="300">
                <a:solidFill>
                  <a:srgbClr val="032D49"/>
                </a:solidFill>
                <a:latin typeface="仿宋" panose="02010609060101010101" pitchFamily="49" charset="-122"/>
                <a:ea typeface="仿宋" panose="02010609060101010101" pitchFamily="49" charset="-122"/>
              </a:rPr>
              <a:t>吊：①慰问</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67.</a:t>
            </a:r>
            <a:r>
              <a:rPr lang="zh-CN" altLang="en-US" sz="1600" spc="300">
                <a:solidFill>
                  <a:srgbClr val="032D49"/>
                </a:solidFill>
                <a:latin typeface="仿宋" panose="02010609060101010101" pitchFamily="49" charset="-122"/>
                <a:ea typeface="仿宋" panose="02010609060101010101" pitchFamily="49" charset="-122"/>
              </a:rPr>
              <a:t>董：①督查，监督，整顿，治理</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68.</a:t>
            </a:r>
            <a:r>
              <a:rPr lang="zh-CN" altLang="en-US" sz="1600" spc="300">
                <a:solidFill>
                  <a:srgbClr val="032D49"/>
                </a:solidFill>
                <a:latin typeface="仿宋" panose="02010609060101010101" pitchFamily="49" charset="-122"/>
                <a:ea typeface="仿宋" panose="02010609060101010101" pitchFamily="49" charset="-122"/>
              </a:rPr>
              <a:t>督：①查看、管理 ②责罚</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69.</a:t>
            </a:r>
            <a:r>
              <a:rPr lang="zh-CN" altLang="en-US" sz="1600" spc="300">
                <a:solidFill>
                  <a:srgbClr val="032D49"/>
                </a:solidFill>
                <a:latin typeface="仿宋" panose="02010609060101010101" pitchFamily="49" charset="-122"/>
                <a:ea typeface="仿宋" panose="02010609060101010101" pitchFamily="49" charset="-122"/>
              </a:rPr>
              <a:t>独：①仅，只有 ②难道</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70.</a:t>
            </a:r>
            <a:r>
              <a:rPr lang="zh-CN" altLang="en-US" sz="1600" spc="300">
                <a:solidFill>
                  <a:srgbClr val="032D49"/>
                </a:solidFill>
                <a:latin typeface="仿宋" panose="02010609060101010101" pitchFamily="49" charset="-122"/>
                <a:ea typeface="仿宋" panose="02010609060101010101" pitchFamily="49" charset="-122"/>
              </a:rPr>
              <a:t>笃：①忠实，一心一意 ②重 ③深，深厚，厚重</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fontScale="92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71.</a:t>
            </a:r>
            <a:r>
              <a:rPr lang="zh-CN" altLang="en-US" sz="1600" spc="300">
                <a:solidFill>
                  <a:srgbClr val="032D49"/>
                </a:solidFill>
                <a:latin typeface="仿宋" panose="02010609060101010101" pitchFamily="49" charset="-122"/>
                <a:ea typeface="仿宋" panose="02010609060101010101" pitchFamily="49" charset="-122"/>
              </a:rPr>
              <a:t>度：①揣度，推测</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72.</a:t>
            </a:r>
            <a:r>
              <a:rPr lang="zh-CN" altLang="en-US" sz="1600" spc="300">
                <a:solidFill>
                  <a:srgbClr val="032D49"/>
                </a:solidFill>
                <a:latin typeface="仿宋" panose="02010609060101010101" pitchFamily="49" charset="-122"/>
                <a:ea typeface="仿宋" panose="02010609060101010101" pitchFamily="49" charset="-122"/>
              </a:rPr>
              <a:t>短：①陷害，说别人的坏话</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73.</a:t>
            </a:r>
            <a:r>
              <a:rPr lang="zh-CN" altLang="en-US" sz="1600" spc="300">
                <a:solidFill>
                  <a:srgbClr val="032D49"/>
                </a:solidFill>
                <a:latin typeface="仿宋" panose="02010609060101010101" pitchFamily="49" charset="-122"/>
                <a:ea typeface="仿宋" panose="02010609060101010101" pitchFamily="49" charset="-122"/>
              </a:rPr>
              <a:t>对：回答或对话。</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74.</a:t>
            </a:r>
            <a:r>
              <a:rPr lang="zh-CN" altLang="en-US" sz="1600" spc="300">
                <a:solidFill>
                  <a:srgbClr val="032D49"/>
                </a:solidFill>
                <a:latin typeface="仿宋" panose="02010609060101010101" pitchFamily="49" charset="-122"/>
                <a:ea typeface="仿宋" panose="02010609060101010101" pitchFamily="49" charset="-122"/>
              </a:rPr>
              <a:t>顿：①立刻，马上</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75.</a:t>
            </a:r>
            <a:r>
              <a:rPr lang="zh-CN" altLang="en-US" sz="1600" spc="300">
                <a:solidFill>
                  <a:srgbClr val="032D49"/>
                </a:solidFill>
                <a:latin typeface="仿宋" panose="02010609060101010101" pitchFamily="49" charset="-122"/>
                <a:ea typeface="仿宋" panose="02010609060101010101" pitchFamily="49" charset="-122"/>
              </a:rPr>
              <a:t>遁：①逃 ②隐去</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76.</a:t>
            </a:r>
            <a:r>
              <a:rPr lang="zh-CN" altLang="en-US" sz="1600" spc="300">
                <a:solidFill>
                  <a:srgbClr val="032D49"/>
                </a:solidFill>
                <a:latin typeface="仿宋" panose="02010609060101010101" pitchFamily="49" charset="-122"/>
                <a:ea typeface="仿宋" panose="02010609060101010101" pitchFamily="49" charset="-122"/>
              </a:rPr>
              <a:t>多：①称赞</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77.</a:t>
            </a:r>
            <a:r>
              <a:rPr lang="zh-CN" altLang="en-US" sz="1600" spc="300">
                <a:solidFill>
                  <a:srgbClr val="032D49"/>
                </a:solidFill>
                <a:latin typeface="仿宋" panose="02010609060101010101" pitchFamily="49" charset="-122"/>
                <a:ea typeface="仿宋" panose="02010609060101010101" pitchFamily="49" charset="-122"/>
              </a:rPr>
              <a:t>掇：①拾取</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78.</a:t>
            </a:r>
            <a:r>
              <a:rPr lang="zh-CN" altLang="en-US" sz="1600" spc="300">
                <a:solidFill>
                  <a:srgbClr val="032D49"/>
                </a:solidFill>
                <a:latin typeface="仿宋" panose="02010609060101010101" pitchFamily="49" charset="-122"/>
                <a:ea typeface="仿宋" panose="02010609060101010101" pitchFamily="49" charset="-122"/>
              </a:rPr>
              <a:t>夺：削除。如：使者遂逮守，胁服夺其官。（</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书博鸡者事</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79.</a:t>
            </a:r>
            <a:r>
              <a:rPr lang="zh-CN" altLang="en-US" sz="1600" spc="300">
                <a:solidFill>
                  <a:srgbClr val="032D49"/>
                </a:solidFill>
                <a:latin typeface="仿宋" panose="02010609060101010101" pitchFamily="49" charset="-122"/>
                <a:ea typeface="仿宋" panose="02010609060101010101" pitchFamily="49" charset="-122"/>
              </a:rPr>
              <a:t>夺情</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夺服：朝廷于大臣服丧期间，召出任职，或命其不必弃官去职，不着公服，素服治事，不预庆贺。</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80.</a:t>
            </a:r>
            <a:r>
              <a:rPr lang="zh-CN" altLang="en-US" sz="1600" spc="300">
                <a:solidFill>
                  <a:srgbClr val="032D49"/>
                </a:solidFill>
                <a:latin typeface="仿宋" panose="02010609060101010101" pitchFamily="49" charset="-122"/>
                <a:ea typeface="仿宋" panose="02010609060101010101" pitchFamily="49" charset="-122"/>
              </a:rPr>
              <a:t>俄：①顷刻，片刻</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5722420"/>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fontScale="92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81.</a:t>
            </a:r>
            <a:r>
              <a:rPr lang="zh-CN" altLang="en-US" sz="1600" spc="300">
                <a:solidFill>
                  <a:srgbClr val="032D49"/>
                </a:solidFill>
                <a:latin typeface="仿宋" panose="02010609060101010101" pitchFamily="49" charset="-122"/>
                <a:ea typeface="仿宋" panose="02010609060101010101" pitchFamily="49" charset="-122"/>
              </a:rPr>
              <a:t>遏：①阻止，阻拦</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82.</a:t>
            </a:r>
            <a:r>
              <a:rPr lang="zh-CN" altLang="en-US" sz="1600" spc="300">
                <a:solidFill>
                  <a:srgbClr val="032D49"/>
                </a:solidFill>
                <a:latin typeface="仿宋" panose="02010609060101010101" pitchFamily="49" charset="-122"/>
                <a:ea typeface="仿宋" panose="02010609060101010101" pitchFamily="49" charset="-122"/>
              </a:rPr>
              <a:t>尔：①指示代词。这，那 ②形容词或副词词尾 ③语气词，通“耳”</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83.</a:t>
            </a:r>
            <a:r>
              <a:rPr lang="zh-CN" altLang="en-US" sz="1600" spc="300">
                <a:solidFill>
                  <a:srgbClr val="032D49"/>
                </a:solidFill>
                <a:latin typeface="仿宋" panose="02010609060101010101" pitchFamily="49" charset="-122"/>
                <a:ea typeface="仿宋" panose="02010609060101010101" pitchFamily="49" charset="-122"/>
              </a:rPr>
              <a:t>发：①把箭射出去 ②打开</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84.</a:t>
            </a:r>
            <a:r>
              <a:rPr lang="zh-CN" altLang="en-US" sz="1600" spc="300">
                <a:solidFill>
                  <a:srgbClr val="032D49"/>
                </a:solidFill>
                <a:latin typeface="仿宋" panose="02010609060101010101" pitchFamily="49" charset="-122"/>
                <a:ea typeface="仿宋" panose="02010609060101010101" pitchFamily="49" charset="-122"/>
              </a:rPr>
              <a:t>凡：①总共，一共</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85.</a:t>
            </a:r>
            <a:r>
              <a:rPr lang="zh-CN" altLang="en-US" sz="1600" spc="300">
                <a:solidFill>
                  <a:srgbClr val="032D49"/>
                </a:solidFill>
                <a:latin typeface="仿宋" panose="02010609060101010101" pitchFamily="49" charset="-122"/>
                <a:ea typeface="仿宋" panose="02010609060101010101" pitchFamily="49" charset="-122"/>
              </a:rPr>
              <a:t>方：①比拟，相比 ②正，当，正在</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86.</a:t>
            </a:r>
            <a:r>
              <a:rPr lang="zh-CN" altLang="en-US" sz="1600" spc="300">
                <a:solidFill>
                  <a:srgbClr val="032D49"/>
                </a:solidFill>
                <a:latin typeface="仿宋" panose="02010609060101010101" pitchFamily="49" charset="-122"/>
                <a:ea typeface="仿宋" panose="02010609060101010101" pitchFamily="49" charset="-122"/>
              </a:rPr>
              <a:t>放：一般指由京官改任地方官。如：屈原既放，三年不得复见。（</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卜居</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87.</a:t>
            </a:r>
            <a:r>
              <a:rPr lang="zh-CN" altLang="en-US" sz="1600" spc="300">
                <a:solidFill>
                  <a:srgbClr val="032D49"/>
                </a:solidFill>
                <a:latin typeface="仿宋" panose="02010609060101010101" pitchFamily="49" charset="-122"/>
                <a:ea typeface="仿宋" panose="02010609060101010101" pitchFamily="49" charset="-122"/>
              </a:rPr>
              <a:t>匪：①非，不是</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88.</a:t>
            </a:r>
            <a:r>
              <a:rPr lang="zh-CN" altLang="en-US" sz="1600" spc="300">
                <a:solidFill>
                  <a:srgbClr val="032D49"/>
                </a:solidFill>
                <a:latin typeface="仿宋" panose="02010609060101010101" pitchFamily="49" charset="-122"/>
                <a:ea typeface="仿宋" panose="02010609060101010101" pitchFamily="49" charset="-122"/>
              </a:rPr>
              <a:t>忿：愤怒，怨恨。</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89.</a:t>
            </a:r>
            <a:r>
              <a:rPr lang="zh-CN" altLang="en-US" sz="1600" spc="300">
                <a:solidFill>
                  <a:srgbClr val="032D49"/>
                </a:solidFill>
                <a:latin typeface="仿宋" panose="02010609060101010101" pitchFamily="49" charset="-122"/>
                <a:ea typeface="仿宋" panose="02010609060101010101" pitchFamily="49" charset="-122"/>
              </a:rPr>
              <a:t>风、化：教育感化。</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90.</a:t>
            </a:r>
            <a:r>
              <a:rPr lang="zh-CN" altLang="en-US" sz="1600" spc="300">
                <a:solidFill>
                  <a:srgbClr val="032D49"/>
                </a:solidFill>
                <a:latin typeface="仿宋" panose="02010609060101010101" pitchFamily="49" charset="-122"/>
                <a:ea typeface="仿宋" panose="02010609060101010101" pitchFamily="49" charset="-122"/>
              </a:rPr>
              <a:t>封：①边界，界域</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fontScale="92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91.</a:t>
            </a:r>
            <a:r>
              <a:rPr lang="zh-CN" altLang="en-US" sz="1600" spc="300">
                <a:solidFill>
                  <a:srgbClr val="032D49"/>
                </a:solidFill>
                <a:latin typeface="仿宋" panose="02010609060101010101" pitchFamily="49" charset="-122"/>
                <a:ea typeface="仿宋" panose="02010609060101010101" pitchFamily="49" charset="-122"/>
              </a:rPr>
              <a:t>讽：①用含蓄的话暗示或劝告</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92.</a:t>
            </a:r>
            <a:r>
              <a:rPr lang="zh-CN" altLang="en-US" sz="1600" spc="300">
                <a:solidFill>
                  <a:srgbClr val="032D49"/>
                </a:solidFill>
                <a:latin typeface="仿宋" panose="02010609060101010101" pitchFamily="49" charset="-122"/>
                <a:ea typeface="仿宋" panose="02010609060101010101" pitchFamily="49" charset="-122"/>
              </a:rPr>
              <a:t>奉：①两手捧着 ②恭敬的接受 ③供给 ④俸禄，</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93.</a:t>
            </a:r>
            <a:r>
              <a:rPr lang="zh-CN" altLang="en-US" sz="1600" spc="300">
                <a:solidFill>
                  <a:srgbClr val="032D49"/>
                </a:solidFill>
                <a:latin typeface="仿宋" panose="02010609060101010101" pitchFamily="49" charset="-122"/>
                <a:ea typeface="仿宋" panose="02010609060101010101" pitchFamily="49" charset="-122"/>
              </a:rPr>
              <a:t>否：①</a:t>
            </a:r>
            <a:r>
              <a:rPr lang="en-US" altLang="zh-CN" sz="1600" spc="300" err="1">
                <a:solidFill>
                  <a:srgbClr val="032D49"/>
                </a:solidFill>
                <a:latin typeface="仿宋" panose="02010609060101010101" pitchFamily="49" charset="-122"/>
                <a:ea typeface="仿宋" panose="02010609060101010101" pitchFamily="49" charset="-122"/>
              </a:rPr>
              <a:t>pǐ</a:t>
            </a:r>
            <a:r>
              <a:rPr lang="zh-CN" altLang="en-US" sz="1600" spc="300">
                <a:solidFill>
                  <a:srgbClr val="032D49"/>
                </a:solidFill>
                <a:latin typeface="仿宋" panose="02010609060101010101" pitchFamily="49" charset="-122"/>
                <a:ea typeface="仿宋" panose="02010609060101010101" pitchFamily="49" charset="-122"/>
              </a:rPr>
              <a:t>，恶，邪恶</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94.</a:t>
            </a:r>
            <a:r>
              <a:rPr lang="zh-CN" altLang="en-US" sz="1600" spc="300">
                <a:solidFill>
                  <a:srgbClr val="032D49"/>
                </a:solidFill>
                <a:latin typeface="仿宋" panose="02010609060101010101" pitchFamily="49" charset="-122"/>
                <a:ea typeface="仿宋" panose="02010609060101010101" pitchFamily="49" charset="-122"/>
              </a:rPr>
              <a:t>弗：①不</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95.</a:t>
            </a:r>
            <a:r>
              <a:rPr lang="zh-CN" altLang="en-US" sz="1600" spc="300">
                <a:solidFill>
                  <a:srgbClr val="032D49"/>
                </a:solidFill>
                <a:latin typeface="仿宋" panose="02010609060101010101" pitchFamily="49" charset="-122"/>
                <a:ea typeface="仿宋" panose="02010609060101010101" pitchFamily="49" charset="-122"/>
              </a:rPr>
              <a:t>甫：①开始，刚刚</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96.</a:t>
            </a:r>
            <a:r>
              <a:rPr lang="zh-CN" altLang="en-US" sz="1600" spc="300">
                <a:solidFill>
                  <a:srgbClr val="032D49"/>
                </a:solidFill>
                <a:latin typeface="仿宋" panose="02010609060101010101" pitchFamily="49" charset="-122"/>
                <a:ea typeface="仿宋" panose="02010609060101010101" pitchFamily="49" charset="-122"/>
              </a:rPr>
              <a:t>府：古代国家收藏文书或财物的地方，藏兵器的地方叫库。后来成了同义词。</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97.</a:t>
            </a:r>
            <a:r>
              <a:rPr lang="zh-CN" altLang="en-US" sz="1600" spc="300">
                <a:solidFill>
                  <a:srgbClr val="032D49"/>
                </a:solidFill>
                <a:latin typeface="仿宋" panose="02010609060101010101" pitchFamily="49" charset="-122"/>
                <a:ea typeface="仿宋" panose="02010609060101010101" pitchFamily="49" charset="-122"/>
              </a:rPr>
              <a:t>改：改任官职。如：改刑部详覆官。（</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宋史</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王济传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98.</a:t>
            </a:r>
            <a:r>
              <a:rPr lang="zh-CN" altLang="en-US" sz="1600" spc="300">
                <a:solidFill>
                  <a:srgbClr val="032D49"/>
                </a:solidFill>
                <a:latin typeface="仿宋" panose="02010609060101010101" pitchFamily="49" charset="-122"/>
                <a:ea typeface="仿宋" panose="02010609060101010101" pitchFamily="49" charset="-122"/>
              </a:rPr>
              <a:t>盖：①大概 ②原来是 ③通“盍”，何不</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99.</a:t>
            </a:r>
            <a:r>
              <a:rPr lang="zh-CN" altLang="en-US" sz="1600" spc="300">
                <a:solidFill>
                  <a:srgbClr val="032D49"/>
                </a:solidFill>
                <a:latin typeface="仿宋" panose="02010609060101010101" pitchFamily="49" charset="-122"/>
                <a:ea typeface="仿宋" panose="02010609060101010101" pitchFamily="49" charset="-122"/>
              </a:rPr>
              <a:t>膏：①肥沃 ②</a:t>
            </a:r>
            <a:r>
              <a:rPr lang="en-US" altLang="zh-CN" sz="1600" spc="300" err="1">
                <a:solidFill>
                  <a:srgbClr val="032D49"/>
                </a:solidFill>
                <a:latin typeface="仿宋" panose="02010609060101010101" pitchFamily="49" charset="-122"/>
                <a:ea typeface="仿宋" panose="02010609060101010101" pitchFamily="49" charset="-122"/>
              </a:rPr>
              <a:t>gào</a:t>
            </a:r>
            <a:r>
              <a:rPr lang="zh-CN" altLang="en-US" sz="1600" spc="300">
                <a:solidFill>
                  <a:srgbClr val="032D49"/>
                </a:solidFill>
                <a:latin typeface="仿宋" panose="02010609060101010101" pitchFamily="49" charset="-122"/>
                <a:ea typeface="仿宋" panose="02010609060101010101" pitchFamily="49" charset="-122"/>
              </a:rPr>
              <a:t>滋润</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100.</a:t>
            </a:r>
            <a:r>
              <a:rPr lang="zh-CN" altLang="en-US" sz="1600" spc="300">
                <a:solidFill>
                  <a:srgbClr val="032D49"/>
                </a:solidFill>
                <a:latin typeface="仿宋" panose="02010609060101010101" pitchFamily="49" charset="-122"/>
                <a:ea typeface="仿宋" panose="02010609060101010101" pitchFamily="49" charset="-122"/>
              </a:rPr>
              <a:t>告：告诫，嘱咐；皇帝的命令或诏书。</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5036730"/>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fontScale="92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101.</a:t>
            </a:r>
            <a:r>
              <a:rPr lang="zh-CN" altLang="en-US" sz="1600" spc="300">
                <a:solidFill>
                  <a:srgbClr val="032D49"/>
                </a:solidFill>
                <a:latin typeface="仿宋" panose="02010609060101010101" pitchFamily="49" charset="-122"/>
                <a:ea typeface="仿宋" panose="02010609060101010101" pitchFamily="49" charset="-122"/>
              </a:rPr>
              <a:t>告老：官员年老。如：时年已七十，遂隐上山，悬车告老。</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102.</a:t>
            </a:r>
            <a:r>
              <a:rPr lang="zh-CN" altLang="en-US" sz="1600" spc="300">
                <a:solidFill>
                  <a:srgbClr val="032D49"/>
                </a:solidFill>
                <a:latin typeface="仿宋" panose="02010609060101010101" pitchFamily="49" charset="-122"/>
                <a:ea typeface="仿宋" panose="02010609060101010101" pitchFamily="49" charset="-122"/>
              </a:rPr>
              <a:t>诰：①告诉 ②皇帝给臣子的命令 ③告诫，劝勉 ④文体的一种</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103.</a:t>
            </a:r>
            <a:r>
              <a:rPr lang="zh-CN" altLang="en-US" sz="1600" spc="300">
                <a:solidFill>
                  <a:srgbClr val="032D49"/>
                </a:solidFill>
                <a:latin typeface="仿宋" panose="02010609060101010101" pitchFamily="49" charset="-122"/>
                <a:ea typeface="仿宋" panose="02010609060101010101" pitchFamily="49" charset="-122"/>
              </a:rPr>
              <a:t>给：足，丰足。</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104.</a:t>
            </a:r>
            <a:r>
              <a:rPr lang="zh-CN" altLang="en-US" sz="1600" spc="300">
                <a:solidFill>
                  <a:srgbClr val="032D49"/>
                </a:solidFill>
                <a:latin typeface="仿宋" panose="02010609060101010101" pitchFamily="49" charset="-122"/>
                <a:ea typeface="仿宋" panose="02010609060101010101" pitchFamily="49" charset="-122"/>
              </a:rPr>
              <a:t>耿：光明。</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105.</a:t>
            </a:r>
            <a:r>
              <a:rPr lang="zh-CN" altLang="en-US" sz="1600" spc="300">
                <a:solidFill>
                  <a:srgbClr val="032D49"/>
                </a:solidFill>
                <a:latin typeface="仿宋" panose="02010609060101010101" pitchFamily="49" charset="-122"/>
                <a:ea typeface="仿宋" panose="02010609060101010101" pitchFamily="49" charset="-122"/>
              </a:rPr>
              <a:t>鲠：直爽，正直。</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106.</a:t>
            </a:r>
            <a:r>
              <a:rPr lang="zh-CN" altLang="en-US" sz="1600" spc="300">
                <a:solidFill>
                  <a:srgbClr val="032D49"/>
                </a:solidFill>
                <a:latin typeface="仿宋" panose="02010609060101010101" pitchFamily="49" charset="-122"/>
                <a:ea typeface="仿宋" panose="02010609060101010101" pitchFamily="49" charset="-122"/>
              </a:rPr>
              <a:t>工：工匠，精巧，擅长，官吏。</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107.</a:t>
            </a:r>
            <a:r>
              <a:rPr lang="zh-CN" altLang="en-US" sz="1600" spc="300">
                <a:solidFill>
                  <a:srgbClr val="032D49"/>
                </a:solidFill>
                <a:latin typeface="仿宋" panose="02010609060101010101" pitchFamily="49" charset="-122"/>
                <a:ea typeface="仿宋" panose="02010609060101010101" pitchFamily="49" charset="-122"/>
              </a:rPr>
              <a:t>功服：古代丧服名，大功，小功的统称。大功，孝期为九个月。小功，孝期为五个月。</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108.</a:t>
            </a:r>
            <a:r>
              <a:rPr lang="zh-CN" altLang="en-US" sz="1600" spc="300">
                <a:solidFill>
                  <a:srgbClr val="032D49"/>
                </a:solidFill>
                <a:latin typeface="仿宋" panose="02010609060101010101" pitchFamily="49" charset="-122"/>
                <a:ea typeface="仿宋" panose="02010609060101010101" pitchFamily="49" charset="-122"/>
              </a:rPr>
              <a:t>苟：①如果，假设</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109.</a:t>
            </a:r>
            <a:r>
              <a:rPr lang="zh-CN" altLang="en-US" sz="1600" spc="300">
                <a:solidFill>
                  <a:srgbClr val="032D49"/>
                </a:solidFill>
                <a:latin typeface="仿宋" panose="02010609060101010101" pitchFamily="49" charset="-122"/>
                <a:ea typeface="仿宋" panose="02010609060101010101" pitchFamily="49" charset="-122"/>
              </a:rPr>
              <a:t>诟：①耻辱②骂</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110.</a:t>
            </a:r>
            <a:r>
              <a:rPr lang="zh-CN" altLang="en-US" sz="1600" spc="300">
                <a:solidFill>
                  <a:srgbClr val="032D49"/>
                </a:solidFill>
                <a:latin typeface="仿宋" panose="02010609060101010101" pitchFamily="49" charset="-122"/>
                <a:ea typeface="仿宋" panose="02010609060101010101" pitchFamily="49" charset="-122"/>
              </a:rPr>
              <a:t>孤：幼年失去父亲。</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fontScale="92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111.</a:t>
            </a:r>
            <a:r>
              <a:rPr lang="zh-CN" altLang="en-US" sz="1600" spc="300">
                <a:solidFill>
                  <a:srgbClr val="032D49"/>
                </a:solidFill>
                <a:latin typeface="仿宋" panose="02010609060101010101" pitchFamily="49" charset="-122"/>
                <a:ea typeface="仿宋" panose="02010609060101010101" pitchFamily="49" charset="-122"/>
              </a:rPr>
              <a:t>固：①本来 ②通“故”</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112.</a:t>
            </a:r>
            <a:r>
              <a:rPr lang="zh-CN" altLang="en-US" sz="1600" spc="300">
                <a:solidFill>
                  <a:srgbClr val="032D49"/>
                </a:solidFill>
                <a:latin typeface="仿宋" panose="02010609060101010101" pitchFamily="49" charset="-122"/>
                <a:ea typeface="仿宋" panose="02010609060101010101" pitchFamily="49" charset="-122"/>
              </a:rPr>
              <a:t>故：①原因 ②老旧，原来的 ③所以，因此 ④交情，友情；⑤以故、是故：因此</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113.</a:t>
            </a:r>
            <a:r>
              <a:rPr lang="zh-CN" altLang="en-US" sz="1600" spc="300">
                <a:solidFill>
                  <a:srgbClr val="032D49"/>
                </a:solidFill>
                <a:latin typeface="仿宋" panose="02010609060101010101" pitchFamily="49" charset="-122"/>
                <a:ea typeface="仿宋" panose="02010609060101010101" pitchFamily="49" charset="-122"/>
              </a:rPr>
              <a:t>顾：①看，回头看 ②拜访 ③只是，反而，却</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114.</a:t>
            </a:r>
            <a:r>
              <a:rPr lang="zh-CN" altLang="en-US" sz="1600" spc="300">
                <a:solidFill>
                  <a:srgbClr val="032D49"/>
                </a:solidFill>
                <a:latin typeface="仿宋" panose="02010609060101010101" pitchFamily="49" charset="-122"/>
                <a:ea typeface="仿宋" panose="02010609060101010101" pitchFamily="49" charset="-122"/>
              </a:rPr>
              <a:t>归：女子出嫁；返回；归还；归附。</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115.</a:t>
            </a:r>
            <a:r>
              <a:rPr lang="zh-CN" altLang="en-US" sz="1600" spc="300">
                <a:solidFill>
                  <a:srgbClr val="032D49"/>
                </a:solidFill>
                <a:latin typeface="仿宋" panose="02010609060101010101" pitchFamily="49" charset="-122"/>
                <a:ea typeface="仿宋" panose="02010609060101010101" pitchFamily="49" charset="-122"/>
              </a:rPr>
              <a:t>国子监：中央教育机构。</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116.</a:t>
            </a:r>
            <a:r>
              <a:rPr lang="zh-CN" altLang="en-US" sz="1600" spc="300">
                <a:solidFill>
                  <a:srgbClr val="032D49"/>
                </a:solidFill>
                <a:latin typeface="仿宋" panose="02010609060101010101" pitchFamily="49" charset="-122"/>
                <a:ea typeface="仿宋" panose="02010609060101010101" pitchFamily="49" charset="-122"/>
              </a:rPr>
              <a:t>过：①访问，探望</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117.</a:t>
            </a:r>
            <a:r>
              <a:rPr lang="zh-CN" altLang="en-US" sz="1600" spc="300">
                <a:solidFill>
                  <a:srgbClr val="032D49"/>
                </a:solidFill>
                <a:latin typeface="仿宋" panose="02010609060101010101" pitchFamily="49" charset="-122"/>
                <a:ea typeface="仿宋" panose="02010609060101010101" pitchFamily="49" charset="-122"/>
              </a:rPr>
              <a:t>还：①通“环”，环绕 ②仍然</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118.</a:t>
            </a:r>
            <a:r>
              <a:rPr lang="zh-CN" altLang="en-US" sz="1600" spc="300">
                <a:solidFill>
                  <a:srgbClr val="032D49"/>
                </a:solidFill>
                <a:latin typeface="仿宋" panose="02010609060101010101" pitchFamily="49" charset="-122"/>
                <a:ea typeface="仿宋" panose="02010609060101010101" pitchFamily="49" charset="-122"/>
              </a:rPr>
              <a:t>害：嫉妒。</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119.</a:t>
            </a:r>
            <a:r>
              <a:rPr lang="zh-CN" altLang="en-US" sz="1600" spc="300">
                <a:solidFill>
                  <a:srgbClr val="032D49"/>
                </a:solidFill>
                <a:latin typeface="仿宋" panose="02010609060101010101" pitchFamily="49" charset="-122"/>
                <a:ea typeface="仿宋" panose="02010609060101010101" pitchFamily="49" charset="-122"/>
              </a:rPr>
              <a:t>函：①匣子，套子 ②信封</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120.</a:t>
            </a:r>
            <a:r>
              <a:rPr lang="zh-CN" altLang="en-US" sz="1600" spc="300">
                <a:solidFill>
                  <a:srgbClr val="032D49"/>
                </a:solidFill>
                <a:latin typeface="仿宋" panose="02010609060101010101" pitchFamily="49" charset="-122"/>
                <a:ea typeface="仿宋" panose="02010609060101010101" pitchFamily="49" charset="-122"/>
              </a:rPr>
              <a:t>翰林学士：管文件，图书，侍读</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307714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fontScale="92500" lnSpcReduction="1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121.</a:t>
            </a:r>
            <a:r>
              <a:rPr lang="zh-CN" altLang="en-US" sz="1600" spc="300">
                <a:solidFill>
                  <a:srgbClr val="032D49"/>
                </a:solidFill>
                <a:latin typeface="仿宋" panose="02010609060101010101" pitchFamily="49" charset="-122"/>
                <a:ea typeface="仿宋" panose="02010609060101010101" pitchFamily="49" charset="-122"/>
              </a:rPr>
              <a:t>行：代理官职。如：太祖行奋武将军。（</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三国志</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魏书</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武帝纪</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122.</a:t>
            </a:r>
            <a:r>
              <a:rPr lang="zh-CN" altLang="en-US" sz="1600" spc="300">
                <a:solidFill>
                  <a:srgbClr val="032D49"/>
                </a:solidFill>
                <a:latin typeface="仿宋" panose="02010609060101010101" pitchFamily="49" charset="-122"/>
                <a:ea typeface="仿宋" panose="02010609060101010101" pitchFamily="49" charset="-122"/>
              </a:rPr>
              <a:t>劾：揭发罪状。讦：攻击或揭发别人的短处。</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123.</a:t>
            </a:r>
            <a:r>
              <a:rPr lang="zh-CN" altLang="en-US" sz="1600" spc="300">
                <a:solidFill>
                  <a:srgbClr val="032D49"/>
                </a:solidFill>
                <a:latin typeface="仿宋" panose="02010609060101010101" pitchFamily="49" charset="-122"/>
                <a:ea typeface="仿宋" panose="02010609060101010101" pitchFamily="49" charset="-122"/>
              </a:rPr>
              <a:t>劾：举报，检举，揭发。</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124.</a:t>
            </a:r>
            <a:r>
              <a:rPr lang="zh-CN" altLang="en-US" sz="1600" spc="300">
                <a:solidFill>
                  <a:srgbClr val="032D49"/>
                </a:solidFill>
                <a:latin typeface="仿宋" panose="02010609060101010101" pitchFamily="49" charset="-122"/>
                <a:ea typeface="仿宋" panose="02010609060101010101" pitchFamily="49" charset="-122"/>
              </a:rPr>
              <a:t>曷：①何，什么，为什么 ②岂，难道 ③通“盍”</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125.</a:t>
            </a:r>
            <a:r>
              <a:rPr lang="zh-CN" altLang="en-US" sz="1600" spc="300">
                <a:solidFill>
                  <a:srgbClr val="032D49"/>
                </a:solidFill>
                <a:latin typeface="仿宋" panose="02010609060101010101" pitchFamily="49" charset="-122"/>
                <a:ea typeface="仿宋" panose="02010609060101010101" pitchFamily="49" charset="-122"/>
              </a:rPr>
              <a:t>盍：①何不</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126.</a:t>
            </a:r>
            <a:r>
              <a:rPr lang="zh-CN" altLang="en-US" sz="1600" spc="300">
                <a:solidFill>
                  <a:srgbClr val="032D49"/>
                </a:solidFill>
                <a:latin typeface="仿宋" panose="02010609060101010101" pitchFamily="49" charset="-122"/>
                <a:ea typeface="仿宋" panose="02010609060101010101" pitchFamily="49" charset="-122"/>
              </a:rPr>
              <a:t>阖：①关闭 ②全 ③通“合” ④通“盍”</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127.</a:t>
            </a:r>
            <a:r>
              <a:rPr lang="zh-CN" altLang="en-US" sz="1600" spc="300">
                <a:solidFill>
                  <a:srgbClr val="032D49"/>
                </a:solidFill>
                <a:latin typeface="仿宋" panose="02010609060101010101" pitchFamily="49" charset="-122"/>
                <a:ea typeface="仿宋" panose="02010609060101010101" pitchFamily="49" charset="-122"/>
              </a:rPr>
              <a:t>恨：①遗憾，不满意</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128.</a:t>
            </a:r>
            <a:r>
              <a:rPr lang="zh-CN" altLang="en-US" sz="1600" spc="300">
                <a:solidFill>
                  <a:srgbClr val="032D49"/>
                </a:solidFill>
                <a:latin typeface="仿宋" panose="02010609060101010101" pitchFamily="49" charset="-122"/>
                <a:ea typeface="仿宋" panose="02010609060101010101" pitchFamily="49" charset="-122"/>
              </a:rPr>
              <a:t>薨</a:t>
            </a:r>
            <a:r>
              <a:rPr lang="en-US" altLang="zh-CN" sz="1600" spc="300" err="1">
                <a:solidFill>
                  <a:srgbClr val="032D49"/>
                </a:solidFill>
                <a:latin typeface="仿宋" panose="02010609060101010101" pitchFamily="49" charset="-122"/>
                <a:ea typeface="仿宋" panose="02010609060101010101" pitchFamily="49" charset="-122"/>
              </a:rPr>
              <a:t>hōng:①</a:t>
            </a:r>
            <a:r>
              <a:rPr lang="zh-CN" altLang="en-US" sz="1600" spc="300">
                <a:solidFill>
                  <a:srgbClr val="032D49"/>
                </a:solidFill>
                <a:latin typeface="仿宋" panose="02010609060101010101" pitchFamily="49" charset="-122"/>
                <a:ea typeface="仿宋" panose="02010609060101010101" pitchFamily="49" charset="-122"/>
              </a:rPr>
              <a:t>诸侯或有爵位的大臣死去</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129.</a:t>
            </a:r>
            <a:r>
              <a:rPr lang="zh-CN" altLang="en-US" sz="1600" spc="300">
                <a:solidFill>
                  <a:srgbClr val="032D49"/>
                </a:solidFill>
                <a:latin typeface="仿宋" panose="02010609060101010101" pitchFamily="49" charset="-122"/>
                <a:ea typeface="仿宋" panose="02010609060101010101" pitchFamily="49" charset="-122"/>
              </a:rPr>
              <a:t>侯：①征兆</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130.</a:t>
            </a:r>
            <a:r>
              <a:rPr lang="zh-CN" altLang="en-US" sz="1600" spc="300">
                <a:solidFill>
                  <a:srgbClr val="032D49"/>
                </a:solidFill>
                <a:latin typeface="仿宋" panose="02010609060101010101" pitchFamily="49" charset="-122"/>
                <a:ea typeface="仿宋" panose="02010609060101010101" pitchFamily="49" charset="-122"/>
              </a:rPr>
              <a:t>胡：①疑问代词，什么、怎么，为什么</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fontScale="92500" lnSpcReduction="1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131.</a:t>
            </a:r>
            <a:r>
              <a:rPr lang="zh-CN" altLang="en-US" sz="1600" spc="300">
                <a:solidFill>
                  <a:srgbClr val="032D49"/>
                </a:solidFill>
                <a:latin typeface="仿宋" panose="02010609060101010101" pitchFamily="49" charset="-122"/>
                <a:ea typeface="仿宋" panose="02010609060101010101" pitchFamily="49" charset="-122"/>
              </a:rPr>
              <a:t>宦官：宫廷内侍，又称太监、中官、内侍、小黄门，蔑称有阉党、阉竖。</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132.</a:t>
            </a:r>
            <a:r>
              <a:rPr lang="zh-CN" altLang="en-US" sz="1600" spc="300">
                <a:solidFill>
                  <a:srgbClr val="032D49"/>
                </a:solidFill>
                <a:latin typeface="仿宋" panose="02010609060101010101" pitchFamily="49" charset="-122"/>
                <a:ea typeface="仿宋" panose="02010609060101010101" pitchFamily="49" charset="-122"/>
              </a:rPr>
              <a:t>患：①担忧，忧虑</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133.</a:t>
            </a:r>
            <a:r>
              <a:rPr lang="zh-CN" altLang="en-US" sz="1600" spc="300">
                <a:solidFill>
                  <a:srgbClr val="032D49"/>
                </a:solidFill>
                <a:latin typeface="仿宋" panose="02010609060101010101" pitchFamily="49" charset="-122"/>
                <a:ea typeface="仿宋" panose="02010609060101010101" pitchFamily="49" charset="-122"/>
              </a:rPr>
              <a:t>荒：荒年，收成不好。</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134.</a:t>
            </a:r>
            <a:r>
              <a:rPr lang="zh-CN" altLang="en-US" sz="1600" spc="300">
                <a:solidFill>
                  <a:srgbClr val="032D49"/>
                </a:solidFill>
                <a:latin typeface="仿宋" panose="02010609060101010101" pitchFamily="49" charset="-122"/>
                <a:ea typeface="仿宋" panose="02010609060101010101" pitchFamily="49" charset="-122"/>
              </a:rPr>
              <a:t>麾：①旗子 ②指挥，挥动</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135.</a:t>
            </a:r>
            <a:r>
              <a:rPr lang="zh-CN" altLang="en-US" sz="1600" spc="300">
                <a:solidFill>
                  <a:srgbClr val="032D49"/>
                </a:solidFill>
                <a:latin typeface="仿宋" panose="02010609060101010101" pitchFamily="49" charset="-122"/>
                <a:ea typeface="仿宋" panose="02010609060101010101" pitchFamily="49" charset="-122"/>
              </a:rPr>
              <a:t>隳：①毁坏</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136.</a:t>
            </a:r>
            <a:r>
              <a:rPr lang="zh-CN" altLang="en-US" sz="1600" spc="300">
                <a:solidFill>
                  <a:srgbClr val="032D49"/>
                </a:solidFill>
                <a:latin typeface="仿宋" panose="02010609060101010101" pitchFamily="49" charset="-122"/>
                <a:ea typeface="仿宋" panose="02010609060101010101" pitchFamily="49" charset="-122"/>
              </a:rPr>
              <a:t>会：①适逢，恰好 ②必然，一定</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137.</a:t>
            </a:r>
            <a:r>
              <a:rPr lang="zh-CN" altLang="en-US" sz="1600" spc="300">
                <a:solidFill>
                  <a:srgbClr val="032D49"/>
                </a:solidFill>
                <a:latin typeface="仿宋" panose="02010609060101010101" pitchFamily="49" charset="-122"/>
                <a:ea typeface="仿宋" panose="02010609060101010101" pitchFamily="49" charset="-122"/>
              </a:rPr>
              <a:t>讳：①避忌 ②封建社会称死去</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138.</a:t>
            </a:r>
            <a:r>
              <a:rPr lang="zh-CN" altLang="en-US" sz="1600" spc="300">
                <a:solidFill>
                  <a:srgbClr val="032D49"/>
                </a:solidFill>
                <a:latin typeface="仿宋" panose="02010609060101010101" pitchFamily="49" charset="-122"/>
                <a:ea typeface="仿宋" panose="02010609060101010101" pitchFamily="49" charset="-122"/>
              </a:rPr>
              <a:t>恚：恨、怒。</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139.</a:t>
            </a:r>
            <a:r>
              <a:rPr lang="zh-CN" altLang="en-US" sz="1600" spc="300">
                <a:solidFill>
                  <a:srgbClr val="032D49"/>
                </a:solidFill>
                <a:latin typeface="仿宋" panose="02010609060101010101" pitchFamily="49" charset="-122"/>
                <a:ea typeface="仿宋" panose="02010609060101010101" pitchFamily="49" charset="-122"/>
              </a:rPr>
              <a:t>或：①有时，有的人 ②又</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140.</a:t>
            </a:r>
            <a:r>
              <a:rPr lang="zh-CN" altLang="en-US" sz="1600" spc="300">
                <a:solidFill>
                  <a:srgbClr val="032D49"/>
                </a:solidFill>
                <a:latin typeface="仿宋" panose="02010609060101010101" pitchFamily="49" charset="-122"/>
                <a:ea typeface="仿宋" panose="02010609060101010101" pitchFamily="49" charset="-122"/>
              </a:rPr>
              <a:t>赍：（</a:t>
            </a:r>
            <a:r>
              <a:rPr lang="en-US" altLang="zh-CN" sz="1600" spc="300" err="1">
                <a:solidFill>
                  <a:srgbClr val="032D49"/>
                </a:solidFill>
                <a:latin typeface="仿宋" panose="02010609060101010101" pitchFamily="49" charset="-122"/>
                <a:ea typeface="仿宋" panose="02010609060101010101" pitchFamily="49" charset="-122"/>
              </a:rPr>
              <a:t>jī</a:t>
            </a:r>
            <a:r>
              <a:rPr lang="zh-CN" altLang="en-US" sz="1600" spc="300">
                <a:solidFill>
                  <a:srgbClr val="032D49"/>
                </a:solidFill>
                <a:latin typeface="仿宋" panose="02010609060101010101" pitchFamily="49" charset="-122"/>
                <a:ea typeface="仿宋" panose="02010609060101010101" pitchFamily="49" charset="-122"/>
              </a:rPr>
              <a:t>）①赐予，赏赐，赠送</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6889642"/>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fontScale="77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141.</a:t>
            </a:r>
            <a:r>
              <a:rPr lang="zh-CN" altLang="en-US" sz="1600" spc="300">
                <a:solidFill>
                  <a:srgbClr val="032D49"/>
                </a:solidFill>
                <a:latin typeface="仿宋" panose="02010609060101010101" pitchFamily="49" charset="-122"/>
                <a:ea typeface="仿宋" panose="02010609060101010101" pitchFamily="49" charset="-122"/>
              </a:rPr>
              <a:t>稽：①考查 ②停留，迟延 ③（</a:t>
            </a:r>
            <a:r>
              <a:rPr lang="en-US" altLang="zh-CN" sz="1600" spc="300" err="1">
                <a:solidFill>
                  <a:srgbClr val="032D49"/>
                </a:solidFill>
                <a:latin typeface="仿宋" panose="02010609060101010101" pitchFamily="49" charset="-122"/>
                <a:ea typeface="仿宋" panose="02010609060101010101" pitchFamily="49" charset="-122"/>
              </a:rPr>
              <a:t>qǐ</a:t>
            </a:r>
            <a:r>
              <a:rPr lang="zh-CN" altLang="en-US" sz="1600" spc="300">
                <a:solidFill>
                  <a:srgbClr val="032D49"/>
                </a:solidFill>
                <a:latin typeface="仿宋" panose="02010609060101010101" pitchFamily="49" charset="-122"/>
                <a:ea typeface="仿宋" panose="02010609060101010101" pitchFamily="49" charset="-122"/>
              </a:rPr>
              <a:t>）叩头</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142.</a:t>
            </a:r>
            <a:r>
              <a:rPr lang="zh-CN" altLang="en-US" sz="1600" spc="300">
                <a:solidFill>
                  <a:srgbClr val="032D49"/>
                </a:solidFill>
                <a:latin typeface="仿宋" panose="02010609060101010101" pitchFamily="49" charset="-122"/>
                <a:ea typeface="仿宋" panose="02010609060101010101" pitchFamily="49" charset="-122"/>
              </a:rPr>
              <a:t>畿：①国都四周的广大地区 ②地区，地域</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143.</a:t>
            </a:r>
            <a:r>
              <a:rPr lang="zh-CN" altLang="en-US" sz="1600" spc="300">
                <a:solidFill>
                  <a:srgbClr val="032D49"/>
                </a:solidFill>
                <a:latin typeface="仿宋" panose="02010609060101010101" pitchFamily="49" charset="-122"/>
                <a:ea typeface="仿宋" panose="02010609060101010101" pitchFamily="49" charset="-122"/>
              </a:rPr>
              <a:t>及：①赶上，追上 ②到，至 ③趁着 ④如，比得上⑤和，与</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144.</a:t>
            </a:r>
            <a:r>
              <a:rPr lang="zh-CN" altLang="en-US" sz="1600" spc="300">
                <a:solidFill>
                  <a:srgbClr val="032D49"/>
                </a:solidFill>
                <a:latin typeface="仿宋" panose="02010609060101010101" pitchFamily="49" charset="-122"/>
                <a:ea typeface="仿宋" panose="02010609060101010101" pitchFamily="49" charset="-122"/>
              </a:rPr>
              <a:t>亟：</a:t>
            </a:r>
            <a:r>
              <a:rPr lang="en-US" altLang="zh-CN" sz="1600" spc="300" err="1">
                <a:solidFill>
                  <a:srgbClr val="032D49"/>
                </a:solidFill>
                <a:latin typeface="仿宋" panose="02010609060101010101" pitchFamily="49" charset="-122"/>
                <a:ea typeface="仿宋" panose="02010609060101010101" pitchFamily="49" charset="-122"/>
              </a:rPr>
              <a:t>jí①</a:t>
            </a:r>
            <a:r>
              <a:rPr lang="zh-CN" altLang="en-US" sz="1600" spc="300">
                <a:solidFill>
                  <a:srgbClr val="032D49"/>
                </a:solidFill>
                <a:latin typeface="仿宋" panose="02010609060101010101" pitchFamily="49" charset="-122"/>
                <a:ea typeface="仿宋" panose="02010609060101010101" pitchFamily="49" charset="-122"/>
              </a:rPr>
              <a:t>急忙，赶快</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145.</a:t>
            </a:r>
            <a:r>
              <a:rPr lang="zh-CN" altLang="en-US" sz="1600" spc="300">
                <a:solidFill>
                  <a:srgbClr val="032D49"/>
                </a:solidFill>
                <a:latin typeface="仿宋" panose="02010609060101010101" pitchFamily="49" charset="-122"/>
                <a:ea typeface="仿宋" panose="02010609060101010101" pitchFamily="49" charset="-122"/>
              </a:rPr>
              <a:t>疾：①快 ②厌恶，憎恨，妒忌</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146.</a:t>
            </a:r>
            <a:r>
              <a:rPr lang="zh-CN" altLang="en-US" sz="1600" spc="300">
                <a:solidFill>
                  <a:srgbClr val="032D49"/>
                </a:solidFill>
                <a:latin typeface="仿宋" panose="02010609060101010101" pitchFamily="49" charset="-122"/>
                <a:ea typeface="仿宋" panose="02010609060101010101" pitchFamily="49" charset="-122"/>
              </a:rPr>
              <a:t>籍：①登记</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147.</a:t>
            </a:r>
            <a:r>
              <a:rPr lang="zh-CN" altLang="en-US" sz="1600" spc="300">
                <a:solidFill>
                  <a:srgbClr val="032D49"/>
                </a:solidFill>
                <a:latin typeface="仿宋" panose="02010609060101010101" pitchFamily="49" charset="-122"/>
                <a:ea typeface="仿宋" panose="02010609060101010101" pitchFamily="49" charset="-122"/>
              </a:rPr>
              <a:t>洎（</a:t>
            </a:r>
            <a:r>
              <a:rPr lang="en-US" altLang="zh-CN" sz="1600" spc="300" err="1">
                <a:solidFill>
                  <a:srgbClr val="032D49"/>
                </a:solidFill>
                <a:latin typeface="仿宋" panose="02010609060101010101" pitchFamily="49" charset="-122"/>
                <a:ea typeface="仿宋" panose="02010609060101010101" pitchFamily="49" charset="-122"/>
              </a:rPr>
              <a:t>jì</a:t>
            </a:r>
            <a:r>
              <a:rPr lang="zh-CN" altLang="en-US" sz="1600" spc="300">
                <a:solidFill>
                  <a:srgbClr val="032D49"/>
                </a:solidFill>
                <a:latin typeface="仿宋" panose="02010609060101010101" pitchFamily="49" charset="-122"/>
                <a:ea typeface="仿宋" panose="02010609060101010101" pitchFamily="49" charset="-122"/>
              </a:rPr>
              <a:t>）①自从，到，至</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148.</a:t>
            </a:r>
            <a:r>
              <a:rPr lang="zh-CN" altLang="en-US" sz="1600" spc="300">
                <a:solidFill>
                  <a:srgbClr val="032D49"/>
                </a:solidFill>
                <a:latin typeface="仿宋" panose="02010609060101010101" pitchFamily="49" charset="-122"/>
                <a:ea typeface="仿宋" panose="02010609060101010101" pitchFamily="49" charset="-122"/>
              </a:rPr>
              <a:t>济：①渡过 ②成功</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149.</a:t>
            </a:r>
            <a:r>
              <a:rPr lang="zh-CN" altLang="en-US" sz="1600" spc="300">
                <a:solidFill>
                  <a:srgbClr val="032D49"/>
                </a:solidFill>
                <a:latin typeface="仿宋" panose="02010609060101010101" pitchFamily="49" charset="-122"/>
                <a:ea typeface="仿宋" panose="02010609060101010101" pitchFamily="49" charset="-122"/>
              </a:rPr>
              <a:t>既：①已经，</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之后 ②既而；不久</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150.</a:t>
            </a:r>
            <a:r>
              <a:rPr lang="zh-CN" altLang="en-US" sz="1600" spc="300">
                <a:solidFill>
                  <a:srgbClr val="032D49"/>
                </a:solidFill>
                <a:latin typeface="仿宋" panose="02010609060101010101" pitchFamily="49" charset="-122"/>
                <a:ea typeface="仿宋" panose="02010609060101010101" pitchFamily="49" charset="-122"/>
              </a:rPr>
              <a:t>冀：①希望</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fontScale="77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151.</a:t>
            </a:r>
            <a:r>
              <a:rPr lang="zh-CN" altLang="en-US" sz="1600" spc="300">
                <a:solidFill>
                  <a:srgbClr val="032D49"/>
                </a:solidFill>
                <a:latin typeface="仿宋" panose="02010609060101010101" pitchFamily="49" charset="-122"/>
                <a:ea typeface="仿宋" panose="02010609060101010101" pitchFamily="49" charset="-122"/>
              </a:rPr>
              <a:t>加：①更，更加</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152.</a:t>
            </a:r>
            <a:r>
              <a:rPr lang="zh-CN" altLang="en-US" sz="1600" spc="300">
                <a:solidFill>
                  <a:srgbClr val="032D49"/>
                </a:solidFill>
                <a:latin typeface="仿宋" panose="02010609060101010101" pitchFamily="49" charset="-122"/>
                <a:ea typeface="仿宋" panose="02010609060101010101" pitchFamily="49" charset="-122"/>
              </a:rPr>
              <a:t>家人：平民，老百姓。不同于“家里人”和“佣人、仆人”。</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153.</a:t>
            </a:r>
            <a:r>
              <a:rPr lang="zh-CN" altLang="en-US" sz="1600" spc="300">
                <a:solidFill>
                  <a:srgbClr val="032D49"/>
                </a:solidFill>
                <a:latin typeface="仿宋" panose="02010609060101010101" pitchFamily="49" charset="-122"/>
                <a:ea typeface="仿宋" panose="02010609060101010101" pitchFamily="49" charset="-122"/>
              </a:rPr>
              <a:t>嘉：①赞美，嘉奖</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154.</a:t>
            </a:r>
            <a:r>
              <a:rPr lang="zh-CN" altLang="en-US" sz="1600" spc="300">
                <a:solidFill>
                  <a:srgbClr val="032D49"/>
                </a:solidFill>
                <a:latin typeface="仿宋" panose="02010609060101010101" pitchFamily="49" charset="-122"/>
                <a:ea typeface="仿宋" panose="02010609060101010101" pitchFamily="49" charset="-122"/>
              </a:rPr>
              <a:t>贾：①商人</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155.</a:t>
            </a:r>
            <a:r>
              <a:rPr lang="zh-CN" altLang="en-US" sz="1600" spc="300">
                <a:solidFill>
                  <a:srgbClr val="032D49"/>
                </a:solidFill>
                <a:latin typeface="仿宋" panose="02010609060101010101" pitchFamily="49" charset="-122"/>
                <a:ea typeface="仿宋" panose="02010609060101010101" pitchFamily="49" charset="-122"/>
              </a:rPr>
              <a:t>假：①借 ②如果，假如</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156.</a:t>
            </a:r>
            <a:r>
              <a:rPr lang="zh-CN" altLang="en-US" sz="1600" spc="300">
                <a:solidFill>
                  <a:srgbClr val="032D49"/>
                </a:solidFill>
                <a:latin typeface="仿宋" panose="02010609060101010101" pitchFamily="49" charset="-122"/>
                <a:ea typeface="仿宋" panose="02010609060101010101" pitchFamily="49" charset="-122"/>
              </a:rPr>
              <a:t>间：①空隙 ②</a:t>
            </a:r>
            <a:r>
              <a:rPr lang="en-US" altLang="zh-CN" sz="1600" spc="300" err="1">
                <a:solidFill>
                  <a:srgbClr val="032D49"/>
                </a:solidFill>
                <a:latin typeface="仿宋" panose="02010609060101010101" pitchFamily="49" charset="-122"/>
                <a:ea typeface="仿宋" panose="02010609060101010101" pitchFamily="49" charset="-122"/>
              </a:rPr>
              <a:t>jiàn</a:t>
            </a:r>
            <a:r>
              <a:rPr lang="zh-CN" altLang="en-US" sz="1600" spc="300">
                <a:solidFill>
                  <a:srgbClr val="032D49"/>
                </a:solidFill>
                <a:latin typeface="仿宋" panose="02010609060101010101" pitchFamily="49" charset="-122"/>
                <a:ea typeface="仿宋" panose="02010609060101010101" pitchFamily="49" charset="-122"/>
              </a:rPr>
              <a:t>参与 ③</a:t>
            </a:r>
            <a:r>
              <a:rPr lang="en-US" altLang="zh-CN" sz="1600" spc="300" err="1">
                <a:solidFill>
                  <a:srgbClr val="032D49"/>
                </a:solidFill>
                <a:latin typeface="仿宋" panose="02010609060101010101" pitchFamily="49" charset="-122"/>
                <a:ea typeface="仿宋" panose="02010609060101010101" pitchFamily="49" charset="-122"/>
              </a:rPr>
              <a:t>jiàn</a:t>
            </a:r>
            <a:r>
              <a:rPr lang="zh-CN" altLang="en-US" sz="1600" spc="300">
                <a:solidFill>
                  <a:srgbClr val="032D49"/>
                </a:solidFill>
                <a:latin typeface="仿宋" panose="02010609060101010101" pitchFamily="49" charset="-122"/>
                <a:ea typeface="仿宋" panose="02010609060101010101" pitchFamily="49" charset="-122"/>
              </a:rPr>
              <a:t>； ④</a:t>
            </a:r>
            <a:r>
              <a:rPr lang="en-US" altLang="zh-CN" sz="1600" spc="300" err="1">
                <a:solidFill>
                  <a:srgbClr val="032D49"/>
                </a:solidFill>
                <a:latin typeface="仿宋" panose="02010609060101010101" pitchFamily="49" charset="-122"/>
                <a:ea typeface="仿宋" panose="02010609060101010101" pitchFamily="49" charset="-122"/>
              </a:rPr>
              <a:t>jiàn</a:t>
            </a:r>
            <a:r>
              <a:rPr lang="zh-CN" altLang="en-US" sz="1600" spc="300">
                <a:solidFill>
                  <a:srgbClr val="032D49"/>
                </a:solidFill>
                <a:latin typeface="仿宋" panose="02010609060101010101" pitchFamily="49" charset="-122"/>
                <a:ea typeface="仿宋" panose="02010609060101010101" pitchFamily="49" charset="-122"/>
              </a:rPr>
              <a:t>悄悄地，密密地；⑤偏僻的小路</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157.</a:t>
            </a:r>
            <a:r>
              <a:rPr lang="zh-CN" altLang="en-US" sz="1600" spc="300">
                <a:solidFill>
                  <a:srgbClr val="032D49"/>
                </a:solidFill>
                <a:latin typeface="仿宋" panose="02010609060101010101" pitchFamily="49" charset="-122"/>
                <a:ea typeface="仿宋" panose="02010609060101010101" pitchFamily="49" charset="-122"/>
              </a:rPr>
              <a:t>艰：①父母丧事</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158.</a:t>
            </a:r>
            <a:r>
              <a:rPr lang="zh-CN" altLang="en-US" sz="1600" spc="300">
                <a:solidFill>
                  <a:srgbClr val="032D49"/>
                </a:solidFill>
                <a:latin typeface="仿宋" panose="02010609060101010101" pitchFamily="49" charset="-122"/>
                <a:ea typeface="仿宋" panose="02010609060101010101" pitchFamily="49" charset="-122"/>
              </a:rPr>
              <a:t>兼：兼任。如：余除右丞相兼枢密使。（</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指南录</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后序</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159.</a:t>
            </a:r>
            <a:r>
              <a:rPr lang="zh-CN" altLang="en-US" sz="1600" spc="300">
                <a:solidFill>
                  <a:srgbClr val="032D49"/>
                </a:solidFill>
                <a:latin typeface="仿宋" panose="02010609060101010101" pitchFamily="49" charset="-122"/>
                <a:ea typeface="仿宋" panose="02010609060101010101" pitchFamily="49" charset="-122"/>
              </a:rPr>
              <a:t>荐、举：由地方官向中央举荐品行端正的人，任以官职。如：举其偏，不为党。（</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左传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襄公三年</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160.</a:t>
            </a:r>
            <a:r>
              <a:rPr lang="zh-CN" altLang="en-US" sz="1600" spc="300">
                <a:solidFill>
                  <a:srgbClr val="032D49"/>
                </a:solidFill>
                <a:latin typeface="仿宋" panose="02010609060101010101" pitchFamily="49" charset="-122"/>
                <a:ea typeface="仿宋" panose="02010609060101010101" pitchFamily="49" charset="-122"/>
              </a:rPr>
              <a:t>践祚：即位。</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1392418"/>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a:bodyPr>
          <a:lstStyle/>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161.</a:t>
            </a:r>
            <a:r>
              <a:rPr lang="zh-CN" altLang="en-US" sz="1600" spc="300">
                <a:solidFill>
                  <a:srgbClr val="032D49"/>
                </a:solidFill>
                <a:latin typeface="仿宋" panose="02010609060101010101" pitchFamily="49" charset="-122"/>
                <a:ea typeface="仿宋" panose="02010609060101010101" pitchFamily="49" charset="-122"/>
              </a:rPr>
              <a:t>僭：超越本分，过分，虚假不真实。</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162.</a:t>
            </a:r>
            <a:r>
              <a:rPr lang="zh-CN" altLang="en-US" sz="1600" spc="300">
                <a:solidFill>
                  <a:srgbClr val="032D49"/>
                </a:solidFill>
                <a:latin typeface="仿宋" panose="02010609060101010101" pitchFamily="49" charset="-122"/>
                <a:ea typeface="仿宋" panose="02010609060101010101" pitchFamily="49" charset="-122"/>
              </a:rPr>
              <a:t>将：①带领</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163.</a:t>
            </a:r>
            <a:r>
              <a:rPr lang="zh-CN" altLang="en-US" sz="1600" spc="300">
                <a:solidFill>
                  <a:srgbClr val="032D49"/>
                </a:solidFill>
                <a:latin typeface="仿宋" panose="02010609060101010101" pitchFamily="49" charset="-122"/>
                <a:ea typeface="仿宋" panose="02010609060101010101" pitchFamily="49" charset="-122"/>
              </a:rPr>
              <a:t>矫：假托，假传。比如：矫旨，矫诏。</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164.</a:t>
            </a:r>
            <a:r>
              <a:rPr lang="zh-CN" altLang="en-US" sz="1600" spc="300">
                <a:solidFill>
                  <a:srgbClr val="032D49"/>
                </a:solidFill>
                <a:latin typeface="仿宋" panose="02010609060101010101" pitchFamily="49" charset="-122"/>
                <a:ea typeface="仿宋" panose="02010609060101010101" pitchFamily="49" charset="-122"/>
              </a:rPr>
              <a:t>皆：①普遍 ②俱，一同 ③全，都</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165.</a:t>
            </a:r>
            <a:r>
              <a:rPr lang="zh-CN" altLang="en-US" sz="1600" spc="300">
                <a:solidFill>
                  <a:srgbClr val="032D49"/>
                </a:solidFill>
                <a:latin typeface="仿宋" panose="02010609060101010101" pitchFamily="49" charset="-122"/>
                <a:ea typeface="仿宋" panose="02010609060101010101" pitchFamily="49" charset="-122"/>
              </a:rPr>
              <a:t>劫：强夺，掠取，威逼，威胁。</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166.</a:t>
            </a:r>
            <a:r>
              <a:rPr lang="zh-CN" altLang="en-US" sz="1600" spc="300">
                <a:solidFill>
                  <a:srgbClr val="032D49"/>
                </a:solidFill>
                <a:latin typeface="仿宋" panose="02010609060101010101" pitchFamily="49" charset="-122"/>
                <a:ea typeface="仿宋" panose="02010609060101010101" pitchFamily="49" charset="-122"/>
              </a:rPr>
              <a:t>诘：责备，追问。</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167.</a:t>
            </a:r>
            <a:r>
              <a:rPr lang="zh-CN" altLang="en-US" sz="1600" spc="300">
                <a:solidFill>
                  <a:srgbClr val="032D49"/>
                </a:solidFill>
                <a:latin typeface="仿宋" panose="02010609060101010101" pitchFamily="49" charset="-122"/>
                <a:ea typeface="仿宋" panose="02010609060101010101" pitchFamily="49" charset="-122"/>
              </a:rPr>
              <a:t>解官：辞去官职。如：得监和州税，父母又不欲行，拯即解官归养</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168.</a:t>
            </a:r>
            <a:r>
              <a:rPr lang="zh-CN" altLang="en-US" sz="1600" spc="300">
                <a:solidFill>
                  <a:srgbClr val="032D49"/>
                </a:solidFill>
                <a:latin typeface="仿宋" panose="02010609060101010101" pitchFamily="49" charset="-122"/>
                <a:ea typeface="仿宋" panose="02010609060101010101" pitchFamily="49" charset="-122"/>
              </a:rPr>
              <a:t>今：①现在</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169.</a:t>
            </a:r>
            <a:r>
              <a:rPr lang="zh-CN" altLang="en-US" sz="1600" spc="300">
                <a:solidFill>
                  <a:srgbClr val="032D49"/>
                </a:solidFill>
                <a:latin typeface="仿宋" panose="02010609060101010101" pitchFamily="49" charset="-122"/>
                <a:ea typeface="仿宋" panose="02010609060101010101" pitchFamily="49" charset="-122"/>
              </a:rPr>
              <a:t>津：①渡口</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170.</a:t>
            </a:r>
            <a:r>
              <a:rPr lang="zh-CN" altLang="en-US" sz="1600" spc="300">
                <a:solidFill>
                  <a:srgbClr val="032D49"/>
                </a:solidFill>
                <a:latin typeface="仿宋" panose="02010609060101010101" pitchFamily="49" charset="-122"/>
                <a:ea typeface="仿宋" panose="02010609060101010101" pitchFamily="49" charset="-122"/>
              </a:rPr>
              <a:t>馑（</a:t>
            </a:r>
            <a:r>
              <a:rPr lang="en-US" altLang="zh-CN" sz="1600" spc="300" err="1">
                <a:solidFill>
                  <a:srgbClr val="032D49"/>
                </a:solidFill>
                <a:latin typeface="仿宋" panose="02010609060101010101" pitchFamily="49" charset="-122"/>
                <a:ea typeface="仿宋" panose="02010609060101010101" pitchFamily="49" charset="-122"/>
              </a:rPr>
              <a:t>jǐn</a:t>
            </a:r>
            <a:r>
              <a:rPr lang="zh-CN" altLang="en-US" sz="1600" spc="300">
                <a:solidFill>
                  <a:srgbClr val="032D49"/>
                </a:solidFill>
                <a:latin typeface="仿宋" panose="02010609060101010101" pitchFamily="49" charset="-122"/>
                <a:ea typeface="仿宋" panose="02010609060101010101" pitchFamily="49" charset="-122"/>
              </a:rPr>
              <a:t>）：①饥荒</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a:bodyPr>
          <a:lstStyle/>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171.</a:t>
            </a:r>
            <a:r>
              <a:rPr lang="zh-CN" altLang="en-US" sz="1600" spc="300">
                <a:solidFill>
                  <a:srgbClr val="032D49"/>
                </a:solidFill>
                <a:latin typeface="仿宋" panose="02010609060101010101" pitchFamily="49" charset="-122"/>
                <a:ea typeface="仿宋" panose="02010609060101010101" pitchFamily="49" charset="-122"/>
              </a:rPr>
              <a:t>晋、进：晋升官职，提高职位或级别。如：成语“加官进爵”</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172.</a:t>
            </a:r>
            <a:r>
              <a:rPr lang="zh-CN" altLang="en-US" sz="1600" spc="300">
                <a:solidFill>
                  <a:srgbClr val="032D49"/>
                </a:solidFill>
                <a:latin typeface="仿宋" panose="02010609060101010101" pitchFamily="49" charset="-122"/>
                <a:ea typeface="仿宋" panose="02010609060101010101" pitchFamily="49" charset="-122"/>
              </a:rPr>
              <a:t>禁：皇帝居住的地方。</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173.</a:t>
            </a:r>
            <a:r>
              <a:rPr lang="zh-CN" altLang="en-US" sz="1600" spc="300">
                <a:solidFill>
                  <a:srgbClr val="032D49"/>
                </a:solidFill>
                <a:latin typeface="仿宋" panose="02010609060101010101" pitchFamily="49" charset="-122"/>
                <a:ea typeface="仿宋" panose="02010609060101010101" pitchFamily="49" charset="-122"/>
              </a:rPr>
              <a:t>觐：①朝见帝王 ②拜见</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174.</a:t>
            </a:r>
            <a:r>
              <a:rPr lang="zh-CN" altLang="en-US" sz="1600" spc="300">
                <a:solidFill>
                  <a:srgbClr val="032D49"/>
                </a:solidFill>
                <a:latin typeface="仿宋" panose="02010609060101010101" pitchFamily="49" charset="-122"/>
                <a:ea typeface="仿宋" panose="02010609060101010101" pitchFamily="49" charset="-122"/>
              </a:rPr>
              <a:t>景：①日光 ②</a:t>
            </a:r>
            <a:r>
              <a:rPr lang="en-US" altLang="zh-CN" sz="1600" spc="300" err="1">
                <a:solidFill>
                  <a:srgbClr val="032D49"/>
                </a:solidFill>
                <a:latin typeface="仿宋" panose="02010609060101010101" pitchFamily="49" charset="-122"/>
                <a:ea typeface="仿宋" panose="02010609060101010101" pitchFamily="49" charset="-122"/>
              </a:rPr>
              <a:t>yǐng</a:t>
            </a:r>
            <a:r>
              <a:rPr lang="zh-CN" altLang="en-US" sz="1600" spc="300">
                <a:solidFill>
                  <a:srgbClr val="032D49"/>
                </a:solidFill>
                <a:latin typeface="仿宋" panose="02010609060101010101" pitchFamily="49" charset="-122"/>
                <a:ea typeface="仿宋" panose="02010609060101010101" pitchFamily="49" charset="-122"/>
              </a:rPr>
              <a:t>通影</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175.</a:t>
            </a:r>
            <a:r>
              <a:rPr lang="zh-CN" altLang="en-US" sz="1600" spc="300">
                <a:solidFill>
                  <a:srgbClr val="032D49"/>
                </a:solidFill>
                <a:latin typeface="仿宋" panose="02010609060101010101" pitchFamily="49" charset="-122"/>
                <a:ea typeface="仿宋" panose="02010609060101010101" pitchFamily="49" charset="-122"/>
              </a:rPr>
              <a:t>竟：结束，完。</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176.</a:t>
            </a:r>
            <a:r>
              <a:rPr lang="zh-CN" altLang="en-US" sz="1600" spc="300">
                <a:solidFill>
                  <a:srgbClr val="032D49"/>
                </a:solidFill>
                <a:latin typeface="仿宋" panose="02010609060101010101" pitchFamily="49" charset="-122"/>
                <a:ea typeface="仿宋" panose="02010609060101010101" pitchFamily="49" charset="-122"/>
              </a:rPr>
              <a:t>旧：①故交，老交情</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177.</a:t>
            </a:r>
            <a:r>
              <a:rPr lang="zh-CN" altLang="en-US" sz="1600" spc="300">
                <a:solidFill>
                  <a:srgbClr val="032D49"/>
                </a:solidFill>
                <a:latin typeface="仿宋" panose="02010609060101010101" pitchFamily="49" charset="-122"/>
                <a:ea typeface="仿宋" panose="02010609060101010101" pitchFamily="49" charset="-122"/>
              </a:rPr>
              <a:t>就：①完成，到达 ②接近，走上</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178.</a:t>
            </a:r>
            <a:r>
              <a:rPr lang="zh-CN" altLang="en-US" sz="1600" spc="300">
                <a:solidFill>
                  <a:srgbClr val="032D49"/>
                </a:solidFill>
                <a:latin typeface="仿宋" panose="02010609060101010101" pitchFamily="49" charset="-122"/>
                <a:ea typeface="仿宋" panose="02010609060101010101" pitchFamily="49" charset="-122"/>
              </a:rPr>
              <a:t>居：①积蓄 ②平时</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179.</a:t>
            </a:r>
            <a:r>
              <a:rPr lang="zh-CN" altLang="en-US" sz="1600" spc="300">
                <a:solidFill>
                  <a:srgbClr val="032D49"/>
                </a:solidFill>
                <a:latin typeface="仿宋" panose="02010609060101010101" pitchFamily="49" charset="-122"/>
                <a:ea typeface="仿宋" panose="02010609060101010101" pitchFamily="49" charset="-122"/>
              </a:rPr>
              <a:t>举：①推荐，推举 ②考取，考中； ③全</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180.</a:t>
            </a:r>
            <a:r>
              <a:rPr lang="zh-CN" altLang="en-US" sz="1600" spc="300">
                <a:solidFill>
                  <a:srgbClr val="032D49"/>
                </a:solidFill>
                <a:latin typeface="仿宋" panose="02010609060101010101" pitchFamily="49" charset="-122"/>
                <a:ea typeface="仿宋" panose="02010609060101010101" pitchFamily="49" charset="-122"/>
              </a:rPr>
              <a:t>具：①全，都 ②陈述</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3147030"/>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908957" y="557893"/>
            <a:ext cx="2857500" cy="1107996"/>
          </a:xfrm>
          <a:prstGeom prst="rect">
            <a:avLst/>
          </a:prstGeom>
          <a:noFill/>
        </p:spPr>
        <p:txBody>
          <a:bodyPr wrap="square" rtlCol="0">
            <a:spAutoFit/>
          </a:bodyPr>
          <a:lstStyle/>
          <a:p>
            <a:r>
              <a:rPr lang="zh-CN" altLang="en-US" sz="6600">
                <a:solidFill>
                  <a:srgbClr val="B79F47"/>
                </a:solidFill>
                <a:latin typeface="思源黑体 Bold" panose="020b0800000000000000" pitchFamily="34" charset="-122"/>
                <a:ea typeface="思源黑体 Bold" panose="020b0800000000000000" pitchFamily="34" charset="-122"/>
              </a:rPr>
              <a:t>目录</a:t>
            </a:r>
          </a:p>
        </p:txBody>
      </p:sp>
      <p:sp>
        <p:nvSpPr>
          <p:cNvPr id="4" name="文本框 3"/>
          <p:cNvSpPr txBox="1"/>
          <p:nvPr/>
        </p:nvSpPr>
        <p:spPr>
          <a:xfrm>
            <a:off x="1013096" y="1513489"/>
            <a:ext cx="2024743" cy="369332"/>
          </a:xfrm>
          <a:prstGeom prst="rect">
            <a:avLst/>
          </a:prstGeom>
          <a:noFill/>
        </p:spPr>
        <p:txBody>
          <a:bodyPr wrap="square" rtlCol="0">
            <a:spAutoFit/>
          </a:bodyPr>
          <a:lstStyle/>
          <a:p>
            <a:pPr algn="dist"/>
            <a:r>
              <a:rPr lang="en-US" altLang="zh-CN">
                <a:solidFill>
                  <a:srgbClr val="B79F47"/>
                </a:solidFill>
                <a:latin typeface="思源黑体 Bold" panose="020b0800000000000000" pitchFamily="34" charset="-122"/>
                <a:ea typeface="思源黑体 Bold" panose="020b0800000000000000" pitchFamily="34" charset="-122"/>
              </a:rPr>
              <a:t>CONTENTS</a:t>
            </a:r>
            <a:endParaRPr lang="zh-CN" altLang="en-US">
              <a:solidFill>
                <a:srgbClr val="B79F47"/>
              </a:solidFill>
              <a:latin typeface="思源黑体 Bold" panose="020b0800000000000000" pitchFamily="34" charset="-122"/>
              <a:ea typeface="思源黑体 Bold" panose="020b0800000000000000" pitchFamily="34" charset="-122"/>
            </a:endParaRPr>
          </a:p>
        </p:txBody>
      </p:sp>
      <p:cxnSp>
        <p:nvCxnSpPr>
          <p:cNvPr id="6" name="直接连接符 5"/>
          <p:cNvCxnSpPr/>
          <p:nvPr/>
        </p:nvCxnSpPr>
        <p:spPr>
          <a:xfrm>
            <a:off x="1130300" y="210094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30300" y="1938270"/>
            <a:ext cx="723900" cy="174579"/>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p:cNvSpPr/>
          <p:nvPr/>
        </p:nvSpPr>
        <p:spPr>
          <a:xfrm>
            <a:off x="70748" y="5958254"/>
            <a:ext cx="1158221" cy="863525"/>
          </a:xfrm>
          <a:custGeom>
            <a:gdLst>
              <a:gd name="connsiteX0" fmla="*/ 0 w 1158221"/>
              <a:gd name="connsiteY0" fmla="*/ 0 h 863525"/>
              <a:gd name="connsiteX1" fmla="*/ 140799 w 1158221"/>
              <a:gd name="connsiteY1" fmla="*/ 58283 h 863525"/>
              <a:gd name="connsiteX2" fmla="*/ 1111876 w 1158221"/>
              <a:gd name="connsiteY2" fmla="*/ 789194 h 863525"/>
              <a:gd name="connsiteX3" fmla="*/ 1158221 w 1158221"/>
              <a:gd name="connsiteY3" fmla="*/ 863525 h 863525"/>
              <a:gd name="connsiteX4" fmla="*/ 0 w 1158221"/>
              <a:gd name="connsiteY4" fmla="*/ 863525 h 863525"/>
            </a:gdLst>
            <a:cxnLst>
              <a:cxn ang="0">
                <a:pos x="connsiteX0" y="connsiteY0"/>
              </a:cxn>
              <a:cxn ang="0">
                <a:pos x="connsiteX1" y="connsiteY1"/>
              </a:cxn>
              <a:cxn ang="0">
                <a:pos x="connsiteX2" y="connsiteY2"/>
              </a:cxn>
              <a:cxn ang="0">
                <a:pos x="connsiteX3" y="connsiteY3"/>
              </a:cxn>
              <a:cxn ang="0">
                <a:pos x="connsiteX4" y="connsiteY4"/>
              </a:cxn>
            </a:cxnLst>
            <a:rect l="l" t="t" r="r" b="b"/>
            <a:pathLst>
              <a:path w="1158221" h="863525">
                <a:moveTo>
                  <a:pt x="0" y="0"/>
                </a:moveTo>
                <a:lnTo>
                  <a:pt x="140799" y="58283"/>
                </a:lnTo>
                <a:cubicBezTo>
                  <a:pt x="583783" y="260042"/>
                  <a:pt x="921147" y="509906"/>
                  <a:pt x="1111876" y="789194"/>
                </a:cubicBezTo>
                <a:lnTo>
                  <a:pt x="1158221" y="863525"/>
                </a:lnTo>
                <a:lnTo>
                  <a:pt x="0" y="863525"/>
                </a:lnTo>
                <a:close/>
              </a:path>
            </a:pathLst>
          </a:custGeom>
          <a:solidFill>
            <a:srgbClr val="B79F47"/>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 name="组合 1">
            <a:extLst>
              <a:ext uri="{FF2B5EF4-FFF2-40B4-BE49-F238E27FC236}">
                <a16:creationId xmlns:a16="http://schemas.microsoft.com/office/drawing/2014/main" id="{91D7D31A-B449-4786-A886-4585C28B62D1}"/>
              </a:ext>
            </a:extLst>
          </p:cNvPr>
          <p:cNvGrpSpPr/>
          <p:nvPr/>
        </p:nvGrpSpPr>
        <p:grpSpPr>
          <a:xfrm>
            <a:off x="7974010" y="2965841"/>
            <a:ext cx="1854200" cy="1345587"/>
            <a:chOff x="9200243" y="3094264"/>
            <a:chExt cx="1854200" cy="1345587"/>
          </a:xfrm>
        </p:grpSpPr>
        <p:sp>
          <p:nvSpPr>
            <p:cNvPr id="22" name="文本框 21"/>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课堂总结</a:t>
              </a:r>
            </a:p>
          </p:txBody>
        </p:sp>
        <p:sp>
          <p:nvSpPr>
            <p:cNvPr id="23" name="文本框 22"/>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34" name="矩形 33"/>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35" name="文本框 34"/>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05</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27" name="组合 26">
            <a:extLst>
              <a:ext uri="{FF2B5EF4-FFF2-40B4-BE49-F238E27FC236}">
                <a16:creationId xmlns:a16="http://schemas.microsoft.com/office/drawing/2014/main" id="{9DC7CBAF-3F95-4FE1-AF32-B06DCDF28997}"/>
              </a:ext>
            </a:extLst>
          </p:cNvPr>
          <p:cNvGrpSpPr/>
          <p:nvPr/>
        </p:nvGrpSpPr>
        <p:grpSpPr>
          <a:xfrm>
            <a:off x="6106524" y="2965841"/>
            <a:ext cx="1854200" cy="1345587"/>
            <a:chOff x="9200243" y="3094264"/>
            <a:chExt cx="1854200" cy="1345587"/>
          </a:xfrm>
        </p:grpSpPr>
        <p:sp>
          <p:nvSpPr>
            <p:cNvPr id="30" name="文本框 29">
              <a:extLst>
                <a:ext uri="{FF2B5EF4-FFF2-40B4-BE49-F238E27FC236}">
                  <a16:creationId xmlns:a16="http://schemas.microsoft.com/office/drawing/2014/main" id="{9F206C3B-F364-4D2B-B231-08E490B3A30F}"/>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典型例题</a:t>
              </a:r>
            </a:p>
          </p:txBody>
        </p:sp>
        <p:sp>
          <p:nvSpPr>
            <p:cNvPr id="31" name="文本框 30">
              <a:extLst>
                <a:ext uri="{FF2B5EF4-FFF2-40B4-BE49-F238E27FC236}">
                  <a16:creationId xmlns:a16="http://schemas.microsoft.com/office/drawing/2014/main" id="{D8352246-BDD3-46DD-9011-2EA3EC37D222}"/>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36" name="矩形 35">
              <a:extLst>
                <a:ext uri="{FF2B5EF4-FFF2-40B4-BE49-F238E27FC236}">
                  <a16:creationId xmlns:a16="http://schemas.microsoft.com/office/drawing/2014/main" id="{BD28AC36-DE5E-46C3-8611-3EDA3F7E04DE}"/>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37" name="文本框 36">
              <a:extLst>
                <a:ext uri="{FF2B5EF4-FFF2-40B4-BE49-F238E27FC236}">
                  <a16:creationId xmlns:a16="http://schemas.microsoft.com/office/drawing/2014/main" id="{1C73F211-1793-426D-BC92-C3CBD00D0071}"/>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38" name="组合 37">
            <a:extLst>
              <a:ext uri="{FF2B5EF4-FFF2-40B4-BE49-F238E27FC236}">
                <a16:creationId xmlns:a16="http://schemas.microsoft.com/office/drawing/2014/main" id="{4BF55D88-E7D0-4108-A319-5060A438EC86}"/>
              </a:ext>
            </a:extLst>
          </p:cNvPr>
          <p:cNvGrpSpPr/>
          <p:nvPr/>
        </p:nvGrpSpPr>
        <p:grpSpPr>
          <a:xfrm>
            <a:off x="9841497" y="2965841"/>
            <a:ext cx="1854200" cy="1345587"/>
            <a:chOff x="9200243" y="3094264"/>
            <a:chExt cx="1854200" cy="1345587"/>
          </a:xfrm>
        </p:grpSpPr>
        <p:sp>
          <p:nvSpPr>
            <p:cNvPr id="39" name="文本框 38">
              <a:extLst>
                <a:ext uri="{FF2B5EF4-FFF2-40B4-BE49-F238E27FC236}">
                  <a16:creationId xmlns:a16="http://schemas.microsoft.com/office/drawing/2014/main" id="{632E1BD5-2297-4FED-896C-DDAC1E82B8CD}"/>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限时训练</a:t>
              </a:r>
            </a:p>
          </p:txBody>
        </p:sp>
        <p:sp>
          <p:nvSpPr>
            <p:cNvPr id="40" name="文本框 39">
              <a:extLst>
                <a:ext uri="{FF2B5EF4-FFF2-40B4-BE49-F238E27FC236}">
                  <a16:creationId xmlns:a16="http://schemas.microsoft.com/office/drawing/2014/main" id="{67BF7A9D-98E1-425A-B8ED-6C73A9802088}"/>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41" name="矩形 40">
              <a:extLst>
                <a:ext uri="{FF2B5EF4-FFF2-40B4-BE49-F238E27FC236}">
                  <a16:creationId xmlns:a16="http://schemas.microsoft.com/office/drawing/2014/main" id="{CF794EA4-776D-4AEB-A2E3-60303259D47A}"/>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42" name="文本框 41">
              <a:extLst>
                <a:ext uri="{FF2B5EF4-FFF2-40B4-BE49-F238E27FC236}">
                  <a16:creationId xmlns:a16="http://schemas.microsoft.com/office/drawing/2014/main" id="{FE9A0B66-8F33-412D-B154-D7C79A63620D}"/>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06</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43" name="组合 42">
            <a:extLst>
              <a:ext uri="{FF2B5EF4-FFF2-40B4-BE49-F238E27FC236}">
                <a16:creationId xmlns:a16="http://schemas.microsoft.com/office/drawing/2014/main" id="{CE1CA1AE-AFDC-4CFF-85DB-429C641ECCEE}"/>
              </a:ext>
            </a:extLst>
          </p:cNvPr>
          <p:cNvGrpSpPr/>
          <p:nvPr/>
        </p:nvGrpSpPr>
        <p:grpSpPr>
          <a:xfrm>
            <a:off x="2371552" y="2965841"/>
            <a:ext cx="1854200" cy="1345587"/>
            <a:chOff x="9200243" y="3094264"/>
            <a:chExt cx="1854200" cy="1345587"/>
          </a:xfrm>
        </p:grpSpPr>
        <p:sp>
          <p:nvSpPr>
            <p:cNvPr id="44" name="文本框 43">
              <a:extLst>
                <a:ext uri="{FF2B5EF4-FFF2-40B4-BE49-F238E27FC236}">
                  <a16:creationId xmlns:a16="http://schemas.microsoft.com/office/drawing/2014/main" id="{59A42BB3-A9D7-4DDF-9E65-B2E4C387E6C3}"/>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重点知识</a:t>
              </a:r>
            </a:p>
          </p:txBody>
        </p:sp>
        <p:sp>
          <p:nvSpPr>
            <p:cNvPr id="45" name="文本框 44">
              <a:extLst>
                <a:ext uri="{FF2B5EF4-FFF2-40B4-BE49-F238E27FC236}">
                  <a16:creationId xmlns:a16="http://schemas.microsoft.com/office/drawing/2014/main" id="{60D1B421-E6B5-4950-AB9C-8790E534001D}"/>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46" name="矩形 45">
              <a:extLst>
                <a:ext uri="{FF2B5EF4-FFF2-40B4-BE49-F238E27FC236}">
                  <a16:creationId xmlns:a16="http://schemas.microsoft.com/office/drawing/2014/main" id="{3DFCE485-FA4F-4DEC-9ACC-1DF73EA56A83}"/>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47" name="文本框 46">
              <a:extLst>
                <a:ext uri="{FF2B5EF4-FFF2-40B4-BE49-F238E27FC236}">
                  <a16:creationId xmlns:a16="http://schemas.microsoft.com/office/drawing/2014/main" id="{C4C2AAF6-5E46-4934-9684-5BD5B467B548}"/>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02</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48" name="组合 47">
            <a:extLst>
              <a:ext uri="{FF2B5EF4-FFF2-40B4-BE49-F238E27FC236}">
                <a16:creationId xmlns:a16="http://schemas.microsoft.com/office/drawing/2014/main" id="{6D5E99D6-B511-4A05-92AF-FC028ED1E435}"/>
              </a:ext>
            </a:extLst>
          </p:cNvPr>
          <p:cNvGrpSpPr/>
          <p:nvPr/>
        </p:nvGrpSpPr>
        <p:grpSpPr>
          <a:xfrm>
            <a:off x="504066" y="2965841"/>
            <a:ext cx="1854200" cy="1345587"/>
            <a:chOff x="9200243" y="3094264"/>
            <a:chExt cx="1854200" cy="1345587"/>
          </a:xfrm>
        </p:grpSpPr>
        <p:sp>
          <p:nvSpPr>
            <p:cNvPr id="49" name="文本框 48">
              <a:extLst>
                <a:ext uri="{FF2B5EF4-FFF2-40B4-BE49-F238E27FC236}">
                  <a16:creationId xmlns:a16="http://schemas.microsoft.com/office/drawing/2014/main" id="{AD64F164-BCAE-4E23-A480-E36D28701057}"/>
                </a:ext>
              </a:extLst>
            </p:cNvPr>
            <p:cNvSpPr txBox="1"/>
            <p:nvPr/>
          </p:nvSpPr>
          <p:spPr>
            <a:xfrm>
              <a:off x="9200243" y="3978186"/>
              <a:ext cx="1854200" cy="461665"/>
            </a:xfrm>
            <a:prstGeom prst="rect">
              <a:avLst/>
            </a:prstGeom>
            <a:noFill/>
          </p:spPr>
          <p:txBody>
            <a:bodyPr wrap="square" rtlCol="0">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考向讲解</a:t>
              </a:r>
            </a:p>
          </p:txBody>
        </p:sp>
        <p:sp>
          <p:nvSpPr>
            <p:cNvPr id="50" name="文本框 49">
              <a:extLst>
                <a:ext uri="{FF2B5EF4-FFF2-40B4-BE49-F238E27FC236}">
                  <a16:creationId xmlns:a16="http://schemas.microsoft.com/office/drawing/2014/main" id="{1A5C0340-5882-42EE-8FD6-48A4ACA51699}"/>
                </a:ext>
              </a:extLst>
            </p:cNvPr>
            <p:cNvSpPr txBox="1"/>
            <p:nvPr/>
          </p:nvSpPr>
          <p:spPr>
            <a:xfrm>
              <a:off x="9736002" y="3167389"/>
              <a:ext cx="782682" cy="523220"/>
            </a:xfrm>
            <a:prstGeom prst="rect">
              <a:avLst/>
            </a:prstGeom>
            <a:noFill/>
          </p:spPr>
          <p:txBody>
            <a:bodyPr wrap="square" rtlCol="0">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51" name="矩形 50">
              <a:extLst>
                <a:ext uri="{FF2B5EF4-FFF2-40B4-BE49-F238E27FC236}">
                  <a16:creationId xmlns:a16="http://schemas.microsoft.com/office/drawing/2014/main" id="{E86318A5-F8A9-4903-B0D8-12853DB396F1}"/>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id="{A343FB13-24D1-43BC-9A5E-514CB9B8218C}"/>
                </a:ext>
              </a:extLst>
            </p:cNvPr>
            <p:cNvSpPr txBox="1"/>
            <p:nvPr/>
          </p:nvSpPr>
          <p:spPr>
            <a:xfrm>
              <a:off x="9880420" y="3167389"/>
              <a:ext cx="782682" cy="523220"/>
            </a:xfrm>
            <a:prstGeom prst="rect">
              <a:avLst/>
            </a:prstGeom>
            <a:solidFill>
              <a:srgbClr val="B79F47"/>
            </a:solidFill>
          </p:spPr>
          <p:txBody>
            <a:bodyPr wrap="square" rtlCol="0">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01</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53" name="组合 52">
            <a:extLst>
              <a:ext uri="{FF2B5EF4-FFF2-40B4-BE49-F238E27FC236}">
                <a16:creationId xmlns:a16="http://schemas.microsoft.com/office/drawing/2014/main" id="{E7F868AC-3486-4D9C-81DA-8BACB7E99709}"/>
              </a:ext>
            </a:extLst>
          </p:cNvPr>
          <p:cNvGrpSpPr/>
          <p:nvPr/>
        </p:nvGrpSpPr>
        <p:grpSpPr>
          <a:xfrm>
            <a:off x="4239038" y="2965841"/>
            <a:ext cx="1854200" cy="1345587"/>
            <a:chOff x="9200243" y="3094264"/>
            <a:chExt cx="1854200" cy="1345587"/>
          </a:xfrm>
        </p:grpSpPr>
        <p:sp>
          <p:nvSpPr>
            <p:cNvPr id="54" name="文本框 53">
              <a:extLst>
                <a:ext uri="{FF2B5EF4-FFF2-40B4-BE49-F238E27FC236}">
                  <a16:creationId xmlns:a16="http://schemas.microsoft.com/office/drawing/2014/main" id="{47A17002-48CF-4275-BF83-C0D14B122026}"/>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易错易混</a:t>
              </a:r>
            </a:p>
          </p:txBody>
        </p:sp>
        <p:sp>
          <p:nvSpPr>
            <p:cNvPr id="55" name="文本框 54">
              <a:extLst>
                <a:ext uri="{FF2B5EF4-FFF2-40B4-BE49-F238E27FC236}">
                  <a16:creationId xmlns:a16="http://schemas.microsoft.com/office/drawing/2014/main" id="{1EAD8EEA-70E6-4E29-B9F8-6A326B9BB774}"/>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56" name="矩形 55">
              <a:extLst>
                <a:ext uri="{FF2B5EF4-FFF2-40B4-BE49-F238E27FC236}">
                  <a16:creationId xmlns:a16="http://schemas.microsoft.com/office/drawing/2014/main" id="{9BF982F7-81AA-47ED-829E-E8ED79E3A950}"/>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57" name="文本框 56">
              <a:extLst>
                <a:ext uri="{FF2B5EF4-FFF2-40B4-BE49-F238E27FC236}">
                  <a16:creationId xmlns:a16="http://schemas.microsoft.com/office/drawing/2014/main" id="{3FE2847E-4A94-4646-9520-ACBC6F2A6298}"/>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03</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spTree>
  </p:cSld>
  <p:clrMapOvr>
    <a:masterClrMapping/>
  </p:clrMapOvr>
  <mc:AlternateContent>
    <mc:Choice xmlns:p14="http://schemas.microsoft.com/office/powerpoint/2010/main" Requires="p14">
      <p:transition spd="slow" advClick="0" p14:dur="1300">
        <p14:pan dir="r"/>
      </p:transition>
    </mc:Choice>
    <mc:Fallback>
      <p:transition spd="slow" advClick="0">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fontScale="92500" lnSpcReduction="1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181.</a:t>
            </a:r>
            <a:r>
              <a:rPr lang="zh-CN" altLang="en-US" sz="1600" spc="300">
                <a:solidFill>
                  <a:srgbClr val="032D49"/>
                </a:solidFill>
                <a:latin typeface="仿宋" panose="02010609060101010101" pitchFamily="49" charset="-122"/>
                <a:ea typeface="仿宋" panose="02010609060101010101" pitchFamily="49" charset="-122"/>
              </a:rPr>
              <a:t>俱：①一起 ②全都</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182.</a:t>
            </a:r>
            <a:r>
              <a:rPr lang="zh-CN" altLang="en-US" sz="1600" spc="300">
                <a:solidFill>
                  <a:srgbClr val="032D49"/>
                </a:solidFill>
                <a:latin typeface="仿宋" panose="02010609060101010101" pitchFamily="49" charset="-122"/>
                <a:ea typeface="仿宋" panose="02010609060101010101" pitchFamily="49" charset="-122"/>
              </a:rPr>
              <a:t>遽：（</a:t>
            </a:r>
            <a:r>
              <a:rPr lang="en-US" altLang="zh-CN" sz="1600" spc="300" err="1">
                <a:solidFill>
                  <a:srgbClr val="032D49"/>
                </a:solidFill>
                <a:latin typeface="仿宋" panose="02010609060101010101" pitchFamily="49" charset="-122"/>
                <a:ea typeface="仿宋" panose="02010609060101010101" pitchFamily="49" charset="-122"/>
              </a:rPr>
              <a:t>jù</a:t>
            </a:r>
            <a:r>
              <a:rPr lang="zh-CN" altLang="en-US" sz="1600" spc="300">
                <a:solidFill>
                  <a:srgbClr val="032D49"/>
                </a:solidFill>
                <a:latin typeface="仿宋" panose="02010609060101010101" pitchFamily="49" charset="-122"/>
                <a:ea typeface="仿宋" panose="02010609060101010101" pitchFamily="49" charset="-122"/>
              </a:rPr>
              <a:t>）①迅速，急速，突然 ②就，竟</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183.</a:t>
            </a:r>
            <a:r>
              <a:rPr lang="zh-CN" altLang="en-US" sz="1600" spc="300">
                <a:solidFill>
                  <a:srgbClr val="032D49"/>
                </a:solidFill>
                <a:latin typeface="仿宋" panose="02010609060101010101" pitchFamily="49" charset="-122"/>
                <a:ea typeface="仿宋" panose="02010609060101010101" pitchFamily="49" charset="-122"/>
              </a:rPr>
              <a:t>蠲（</a:t>
            </a:r>
            <a:r>
              <a:rPr lang="en-US" altLang="zh-CN" sz="1600" spc="300" err="1">
                <a:solidFill>
                  <a:srgbClr val="032D49"/>
                </a:solidFill>
                <a:latin typeface="仿宋" panose="02010609060101010101" pitchFamily="49" charset="-122"/>
                <a:ea typeface="仿宋" panose="02010609060101010101" pitchFamily="49" charset="-122"/>
              </a:rPr>
              <a:t>juān</a:t>
            </a:r>
            <a:r>
              <a:rPr lang="zh-CN" altLang="en-US" sz="1600" spc="300">
                <a:solidFill>
                  <a:srgbClr val="032D49"/>
                </a:solidFill>
                <a:latin typeface="仿宋" panose="02010609060101010101" pitchFamily="49" charset="-122"/>
                <a:ea typeface="仿宋" panose="02010609060101010101" pitchFamily="49" charset="-122"/>
              </a:rPr>
              <a:t>）：①除去，免除</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184.</a:t>
            </a:r>
            <a:r>
              <a:rPr lang="zh-CN" altLang="en-US" sz="1600" spc="300">
                <a:solidFill>
                  <a:srgbClr val="032D49"/>
                </a:solidFill>
                <a:latin typeface="仿宋" panose="02010609060101010101" pitchFamily="49" charset="-122"/>
                <a:ea typeface="仿宋" panose="02010609060101010101" pitchFamily="49" charset="-122"/>
              </a:rPr>
              <a:t>绝：①超越，超过 ②横渡，横穿</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185.</a:t>
            </a:r>
            <a:r>
              <a:rPr lang="zh-CN" altLang="en-US" sz="1600" spc="300">
                <a:solidFill>
                  <a:srgbClr val="032D49"/>
                </a:solidFill>
                <a:latin typeface="仿宋" panose="02010609060101010101" pitchFamily="49" charset="-122"/>
                <a:ea typeface="仿宋" panose="02010609060101010101" pitchFamily="49" charset="-122"/>
              </a:rPr>
              <a:t>谲：欺诈，玩弄手段。</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186.</a:t>
            </a:r>
            <a:r>
              <a:rPr lang="zh-CN" altLang="en-US" sz="1600" spc="300">
                <a:solidFill>
                  <a:srgbClr val="032D49"/>
                </a:solidFill>
                <a:latin typeface="仿宋" panose="02010609060101010101" pitchFamily="49" charset="-122"/>
                <a:ea typeface="仿宋" panose="02010609060101010101" pitchFamily="49" charset="-122"/>
              </a:rPr>
              <a:t>浚：①疏通</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187.</a:t>
            </a:r>
            <a:r>
              <a:rPr lang="zh-CN" altLang="en-US" sz="1600" spc="300">
                <a:solidFill>
                  <a:srgbClr val="032D49"/>
                </a:solidFill>
                <a:latin typeface="仿宋" panose="02010609060101010101" pitchFamily="49" charset="-122"/>
                <a:ea typeface="仿宋" panose="02010609060101010101" pitchFamily="49" charset="-122"/>
              </a:rPr>
              <a:t>堪：①经得起，忍受 ②能够，可以</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188.</a:t>
            </a:r>
            <a:r>
              <a:rPr lang="zh-CN" altLang="en-US" sz="1600" spc="300">
                <a:solidFill>
                  <a:srgbClr val="032D49"/>
                </a:solidFill>
                <a:latin typeface="仿宋" panose="02010609060101010101" pitchFamily="49" charset="-122"/>
                <a:ea typeface="仿宋" panose="02010609060101010101" pitchFamily="49" charset="-122"/>
              </a:rPr>
              <a:t>抗：①匹敌，相当</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189.</a:t>
            </a:r>
            <a:r>
              <a:rPr lang="zh-CN" altLang="en-US" sz="1600" spc="300">
                <a:solidFill>
                  <a:srgbClr val="032D49"/>
                </a:solidFill>
                <a:latin typeface="仿宋" panose="02010609060101010101" pitchFamily="49" charset="-122"/>
                <a:ea typeface="仿宋" panose="02010609060101010101" pitchFamily="49" charset="-122"/>
              </a:rPr>
              <a:t>可：</a:t>
            </a:r>
            <a:r>
              <a:rPr lang="en-US" altLang="zh-CN" sz="1600" spc="300">
                <a:solidFill>
                  <a:srgbClr val="032D49"/>
                </a:solidFill>
                <a:latin typeface="仿宋" panose="02010609060101010101" pitchFamily="49" charset="-122"/>
                <a:ea typeface="仿宋" panose="02010609060101010101" pitchFamily="49" charset="-122"/>
              </a:rPr>
              <a:t>(1)</a:t>
            </a:r>
            <a:r>
              <a:rPr lang="zh-CN" altLang="en-US" sz="1600" spc="300">
                <a:solidFill>
                  <a:srgbClr val="032D49"/>
                </a:solidFill>
                <a:latin typeface="仿宋" panose="02010609060101010101" pitchFamily="49" charset="-122"/>
                <a:ea typeface="仿宋" panose="02010609060101010101" pitchFamily="49" charset="-122"/>
              </a:rPr>
              <a:t>副词，难道，哪能　</a:t>
            </a:r>
            <a:r>
              <a:rPr lang="en-US" altLang="zh-CN" sz="1600" spc="300">
                <a:solidFill>
                  <a:srgbClr val="032D49"/>
                </a:solidFill>
                <a:latin typeface="仿宋" panose="02010609060101010101" pitchFamily="49" charset="-122"/>
                <a:ea typeface="仿宋" panose="02010609060101010101" pitchFamily="49" charset="-122"/>
              </a:rPr>
              <a:t>(2)</a:t>
            </a:r>
            <a:r>
              <a:rPr lang="zh-CN" altLang="en-US" sz="1600" spc="300">
                <a:solidFill>
                  <a:srgbClr val="032D49"/>
                </a:solidFill>
                <a:latin typeface="仿宋" panose="02010609060101010101" pitchFamily="49" charset="-122"/>
                <a:ea typeface="仿宋" panose="02010609060101010101" pitchFamily="49" charset="-122"/>
              </a:rPr>
              <a:t>副词，大约　</a:t>
            </a:r>
            <a:r>
              <a:rPr lang="en-US" altLang="zh-CN" sz="1600" spc="300">
                <a:solidFill>
                  <a:srgbClr val="032D49"/>
                </a:solidFill>
                <a:latin typeface="仿宋" panose="02010609060101010101" pitchFamily="49" charset="-122"/>
                <a:ea typeface="仿宋" panose="02010609060101010101" pitchFamily="49" charset="-122"/>
              </a:rPr>
              <a:t>(3)</a:t>
            </a:r>
            <a:r>
              <a:rPr lang="zh-CN" altLang="en-US" sz="1600" spc="300">
                <a:solidFill>
                  <a:srgbClr val="032D49"/>
                </a:solidFill>
                <a:latin typeface="仿宋" panose="02010609060101010101" pitchFamily="49" charset="-122"/>
                <a:ea typeface="仿宋" panose="02010609060101010101" pitchFamily="49" charset="-122"/>
              </a:rPr>
              <a:t>动词，可以，能够　</a:t>
            </a:r>
            <a:r>
              <a:rPr lang="en-US" altLang="zh-CN" sz="1600" spc="300">
                <a:solidFill>
                  <a:srgbClr val="032D49"/>
                </a:solidFill>
                <a:latin typeface="仿宋" panose="02010609060101010101" pitchFamily="49" charset="-122"/>
                <a:ea typeface="仿宋" panose="02010609060101010101" pitchFamily="49" charset="-122"/>
              </a:rPr>
              <a:t>(4)</a:t>
            </a:r>
            <a:r>
              <a:rPr lang="zh-CN" altLang="en-US" sz="1600" spc="300">
                <a:solidFill>
                  <a:srgbClr val="032D49"/>
                </a:solidFill>
                <a:latin typeface="仿宋" panose="02010609060101010101" pitchFamily="49" charset="-122"/>
                <a:ea typeface="仿宋" panose="02010609060101010101" pitchFamily="49" charset="-122"/>
              </a:rPr>
              <a:t>副词，值得　</a:t>
            </a:r>
            <a:r>
              <a:rPr lang="en-US" altLang="zh-CN" sz="1600" spc="300">
                <a:solidFill>
                  <a:srgbClr val="032D49"/>
                </a:solidFill>
                <a:latin typeface="仿宋" panose="02010609060101010101" pitchFamily="49" charset="-122"/>
                <a:ea typeface="仿宋" panose="02010609060101010101" pitchFamily="49" charset="-122"/>
              </a:rPr>
              <a:t>(5)</a:t>
            </a:r>
            <a:r>
              <a:rPr lang="zh-CN" altLang="en-US" sz="1600" spc="300">
                <a:solidFill>
                  <a:srgbClr val="032D49"/>
                </a:solidFill>
                <a:latin typeface="仿宋" panose="02010609060101010101" pitchFamily="49" charset="-122"/>
                <a:ea typeface="仿宋" panose="02010609060101010101" pitchFamily="49" charset="-122"/>
              </a:rPr>
              <a:t>动词，肯定，赞赏 </a:t>
            </a:r>
            <a:r>
              <a:rPr lang="en-US" altLang="zh-CN" sz="1600" spc="300">
                <a:solidFill>
                  <a:srgbClr val="032D49"/>
                </a:solidFill>
                <a:latin typeface="仿宋" panose="02010609060101010101" pitchFamily="49" charset="-122"/>
                <a:ea typeface="仿宋" panose="02010609060101010101" pitchFamily="49" charset="-122"/>
              </a:rPr>
              <a:t>(6)</a:t>
            </a:r>
            <a:r>
              <a:rPr lang="zh-CN" altLang="en-US" sz="1600" spc="300">
                <a:solidFill>
                  <a:srgbClr val="032D49"/>
                </a:solidFill>
                <a:latin typeface="仿宋" panose="02010609060101010101" pitchFamily="49" charset="-122"/>
                <a:ea typeface="仿宋" panose="02010609060101010101" pitchFamily="49" charset="-122"/>
              </a:rPr>
              <a:t>动词，合宜，适用</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190.</a:t>
            </a:r>
            <a:r>
              <a:rPr lang="zh-CN" altLang="en-US" sz="1600" spc="300">
                <a:solidFill>
                  <a:srgbClr val="032D49"/>
                </a:solidFill>
                <a:latin typeface="仿宋" panose="02010609060101010101" pitchFamily="49" charset="-122"/>
                <a:ea typeface="仿宋" panose="02010609060101010101" pitchFamily="49" charset="-122"/>
              </a:rPr>
              <a:t>克：①能够 ②战胜，攻破</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fontScale="92500" lnSpcReduction="1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191.</a:t>
            </a:r>
            <a:r>
              <a:rPr lang="zh-CN" altLang="en-US" sz="1600" spc="300">
                <a:solidFill>
                  <a:srgbClr val="032D49"/>
                </a:solidFill>
                <a:latin typeface="仿宋" panose="02010609060101010101" pitchFamily="49" charset="-122"/>
                <a:ea typeface="仿宋" panose="02010609060101010101" pitchFamily="49" charset="-122"/>
              </a:rPr>
              <a:t>客：①外来的人 ②门客，食客</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192.</a:t>
            </a:r>
            <a:r>
              <a:rPr lang="zh-CN" altLang="en-US" sz="1600" spc="300">
                <a:solidFill>
                  <a:srgbClr val="032D49"/>
                </a:solidFill>
                <a:latin typeface="仿宋" panose="02010609060101010101" pitchFamily="49" charset="-122"/>
                <a:ea typeface="仿宋" panose="02010609060101010101" pitchFamily="49" charset="-122"/>
              </a:rPr>
              <a:t>课：①考核 ②督促 ③征收赋税</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193.</a:t>
            </a:r>
            <a:r>
              <a:rPr lang="zh-CN" altLang="en-US" sz="1600" spc="300">
                <a:solidFill>
                  <a:srgbClr val="032D49"/>
                </a:solidFill>
                <a:latin typeface="仿宋" panose="02010609060101010101" pitchFamily="49" charset="-122"/>
                <a:ea typeface="仿宋" panose="02010609060101010101" pitchFamily="49" charset="-122"/>
              </a:rPr>
              <a:t>孔：①很，甚</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194.</a:t>
            </a:r>
            <a:r>
              <a:rPr lang="zh-CN" altLang="en-US" sz="1600" spc="300">
                <a:solidFill>
                  <a:srgbClr val="032D49"/>
                </a:solidFill>
                <a:latin typeface="仿宋" panose="02010609060101010101" pitchFamily="49" charset="-122"/>
                <a:ea typeface="仿宋" panose="02010609060101010101" pitchFamily="49" charset="-122"/>
              </a:rPr>
              <a:t>寇：①劫掠，入侵</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195.</a:t>
            </a:r>
            <a:r>
              <a:rPr lang="zh-CN" altLang="en-US" sz="1600" spc="300">
                <a:solidFill>
                  <a:srgbClr val="032D49"/>
                </a:solidFill>
                <a:latin typeface="仿宋" panose="02010609060101010101" pitchFamily="49" charset="-122"/>
                <a:ea typeface="仿宋" panose="02010609060101010101" pitchFamily="49" charset="-122"/>
              </a:rPr>
              <a:t>赉：①赏赐</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196.</a:t>
            </a:r>
            <a:r>
              <a:rPr lang="zh-CN" altLang="en-US" sz="1600" spc="300">
                <a:solidFill>
                  <a:srgbClr val="032D49"/>
                </a:solidFill>
                <a:latin typeface="仿宋" panose="02010609060101010101" pitchFamily="49" charset="-122"/>
                <a:ea typeface="仿宋" panose="02010609060101010101" pitchFamily="49" charset="-122"/>
              </a:rPr>
              <a:t>郎中：尚书属下部员。</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197.</a:t>
            </a:r>
            <a:r>
              <a:rPr lang="zh-CN" altLang="en-US" sz="1600" spc="300">
                <a:solidFill>
                  <a:srgbClr val="032D49"/>
                </a:solidFill>
                <a:latin typeface="仿宋" panose="02010609060101010101" pitchFamily="49" charset="-122"/>
                <a:ea typeface="仿宋" panose="02010609060101010101" pitchFamily="49" charset="-122"/>
              </a:rPr>
              <a:t>戾：①凶暴，猛烈②违背，违反或乖张，不讲情理。</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198.</a:t>
            </a:r>
            <a:r>
              <a:rPr lang="zh-CN" altLang="en-US" sz="1600" spc="300">
                <a:solidFill>
                  <a:srgbClr val="032D49"/>
                </a:solidFill>
                <a:latin typeface="仿宋" panose="02010609060101010101" pitchFamily="49" charset="-122"/>
                <a:ea typeface="仿宋" panose="02010609060101010101" pitchFamily="49" charset="-122"/>
              </a:rPr>
              <a:t>聊：①依靠，依赖 ②姑且，暂且</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199.</a:t>
            </a:r>
            <a:r>
              <a:rPr lang="zh-CN" altLang="en-US" sz="1600" spc="300">
                <a:solidFill>
                  <a:srgbClr val="032D49"/>
                </a:solidFill>
                <a:latin typeface="仿宋" panose="02010609060101010101" pitchFamily="49" charset="-122"/>
                <a:ea typeface="仿宋" panose="02010609060101010101" pitchFamily="49" charset="-122"/>
              </a:rPr>
              <a:t>临：①面对，靠近</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200.</a:t>
            </a:r>
            <a:r>
              <a:rPr lang="zh-CN" altLang="en-US" sz="1600" spc="300">
                <a:solidFill>
                  <a:srgbClr val="032D49"/>
                </a:solidFill>
                <a:latin typeface="仿宋" panose="02010609060101010101" pitchFamily="49" charset="-122"/>
                <a:ea typeface="仿宋" panose="02010609060101010101" pitchFamily="49" charset="-122"/>
              </a:rPr>
              <a:t>廪：米仓。官府供给粮食。</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116714"/>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fontScale="850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201.</a:t>
            </a:r>
            <a:r>
              <a:rPr lang="zh-CN" altLang="en-US" sz="1600" spc="300">
                <a:solidFill>
                  <a:srgbClr val="032D49"/>
                </a:solidFill>
                <a:latin typeface="仿宋" panose="02010609060101010101" pitchFamily="49" charset="-122"/>
                <a:ea typeface="仿宋" panose="02010609060101010101" pitchFamily="49" charset="-122"/>
              </a:rPr>
              <a:t>领：兼任（较为低级的官职）。如：桓温镇江口，复引（乔）为司马，领广陵相。（</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晋书</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袁乔传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202.</a:t>
            </a:r>
            <a:r>
              <a:rPr lang="zh-CN" altLang="en-US" sz="1600" spc="300">
                <a:solidFill>
                  <a:srgbClr val="032D49"/>
                </a:solidFill>
                <a:latin typeface="仿宋" panose="02010609060101010101" pitchFamily="49" charset="-122"/>
                <a:ea typeface="仿宋" panose="02010609060101010101" pitchFamily="49" charset="-122"/>
              </a:rPr>
              <a:t>令：①善，美好</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203.</a:t>
            </a:r>
            <a:r>
              <a:rPr lang="zh-CN" altLang="en-US" sz="1600" spc="300">
                <a:solidFill>
                  <a:srgbClr val="032D49"/>
                </a:solidFill>
                <a:latin typeface="仿宋" panose="02010609060101010101" pitchFamily="49" charset="-122"/>
                <a:ea typeface="仿宋" panose="02010609060101010101" pitchFamily="49" charset="-122"/>
              </a:rPr>
              <a:t>六部：吏、户、礼、兵、刑、工。</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204.</a:t>
            </a:r>
            <a:r>
              <a:rPr lang="zh-CN" altLang="en-US" sz="1600" spc="300">
                <a:solidFill>
                  <a:srgbClr val="032D49"/>
                </a:solidFill>
                <a:latin typeface="仿宋" panose="02010609060101010101" pitchFamily="49" charset="-122"/>
                <a:ea typeface="仿宋" panose="02010609060101010101" pitchFamily="49" charset="-122"/>
              </a:rPr>
              <a:t>履：①践踏，踩</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205.</a:t>
            </a:r>
            <a:r>
              <a:rPr lang="zh-CN" altLang="en-US" sz="1600" spc="300">
                <a:solidFill>
                  <a:srgbClr val="032D49"/>
                </a:solidFill>
                <a:latin typeface="仿宋" panose="02010609060101010101" pitchFamily="49" charset="-122"/>
                <a:ea typeface="仿宋" panose="02010609060101010101" pitchFamily="49" charset="-122"/>
              </a:rPr>
              <a:t>蛮：南蛮，古代统治阶级对南部民族带污蔑性的称呼。</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206.</a:t>
            </a:r>
            <a:r>
              <a:rPr lang="zh-CN" altLang="en-US" sz="1600" spc="300">
                <a:solidFill>
                  <a:srgbClr val="032D49"/>
                </a:solidFill>
                <a:latin typeface="仿宋" panose="02010609060101010101" pitchFamily="49" charset="-122"/>
                <a:ea typeface="仿宋" panose="02010609060101010101" pitchFamily="49" charset="-122"/>
              </a:rPr>
              <a:t>每：①常常</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207.</a:t>
            </a:r>
            <a:r>
              <a:rPr lang="zh-CN" altLang="en-US" sz="1600" spc="300">
                <a:solidFill>
                  <a:srgbClr val="032D49"/>
                </a:solidFill>
                <a:latin typeface="仿宋" panose="02010609060101010101" pitchFamily="49" charset="-122"/>
                <a:ea typeface="仿宋" panose="02010609060101010101" pitchFamily="49" charset="-122"/>
              </a:rPr>
              <a:t>弥：①长，久，满 ②更加，越</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208.</a:t>
            </a:r>
            <a:r>
              <a:rPr lang="zh-CN" altLang="en-US" sz="1600" spc="300">
                <a:solidFill>
                  <a:srgbClr val="032D49"/>
                </a:solidFill>
                <a:latin typeface="仿宋" panose="02010609060101010101" pitchFamily="49" charset="-122"/>
                <a:ea typeface="仿宋" panose="02010609060101010101" pitchFamily="49" charset="-122"/>
              </a:rPr>
              <a:t>糜：①</a:t>
            </a:r>
            <a:r>
              <a:rPr lang="en-US" altLang="zh-CN" sz="1600" spc="300" err="1">
                <a:solidFill>
                  <a:srgbClr val="032D49"/>
                </a:solidFill>
                <a:latin typeface="仿宋" panose="02010609060101010101" pitchFamily="49" charset="-122"/>
                <a:ea typeface="仿宋" panose="02010609060101010101" pitchFamily="49" charset="-122"/>
              </a:rPr>
              <a:t>mǐ</a:t>
            </a:r>
            <a:r>
              <a:rPr lang="zh-CN" altLang="en-US" sz="1600" spc="300">
                <a:solidFill>
                  <a:srgbClr val="032D49"/>
                </a:solidFill>
                <a:latin typeface="仿宋" panose="02010609060101010101" pitchFamily="49" charset="-122"/>
                <a:ea typeface="仿宋" panose="02010609060101010101" pitchFamily="49" charset="-122"/>
              </a:rPr>
              <a:t>无，没有 ②</a:t>
            </a:r>
            <a:r>
              <a:rPr lang="en-US" altLang="zh-CN" sz="1600" spc="300" err="1">
                <a:solidFill>
                  <a:srgbClr val="032D49"/>
                </a:solidFill>
                <a:latin typeface="仿宋" panose="02010609060101010101" pitchFamily="49" charset="-122"/>
                <a:ea typeface="仿宋" panose="02010609060101010101" pitchFamily="49" charset="-122"/>
              </a:rPr>
              <a:t>mǐ</a:t>
            </a:r>
            <a:r>
              <a:rPr lang="zh-CN" altLang="en-US" sz="1600" spc="300">
                <a:solidFill>
                  <a:srgbClr val="032D49"/>
                </a:solidFill>
                <a:latin typeface="仿宋" panose="02010609060101010101" pitchFamily="49" charset="-122"/>
                <a:ea typeface="仿宋" panose="02010609060101010101" pitchFamily="49" charset="-122"/>
              </a:rPr>
              <a:t>倒下，分散 ③浪费，奢侈</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209.</a:t>
            </a:r>
            <a:r>
              <a:rPr lang="zh-CN" altLang="en-US" sz="1600" spc="300">
                <a:solidFill>
                  <a:srgbClr val="032D49"/>
                </a:solidFill>
                <a:latin typeface="仿宋" panose="02010609060101010101" pitchFamily="49" charset="-122"/>
                <a:ea typeface="仿宋" panose="02010609060101010101" pitchFamily="49" charset="-122"/>
              </a:rPr>
              <a:t>弭：①消除，停止 ②安抚，安定</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210.</a:t>
            </a:r>
            <a:r>
              <a:rPr lang="zh-CN" altLang="en-US" sz="1600" spc="300">
                <a:solidFill>
                  <a:srgbClr val="032D49"/>
                </a:solidFill>
                <a:latin typeface="仿宋" panose="02010609060101010101" pitchFamily="49" charset="-122"/>
                <a:ea typeface="仿宋" panose="02010609060101010101" pitchFamily="49" charset="-122"/>
              </a:rPr>
              <a:t>免：罢免。如：免官削爵。</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汉书</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贡禹传</a:t>
            </a:r>
            <a:r>
              <a:rPr lang="en-US" altLang="zh-CN" sz="1600" spc="300">
                <a:solidFill>
                  <a:srgbClr val="032D49"/>
                </a:solidFill>
                <a:latin typeface="仿宋" panose="02010609060101010101" pitchFamily="49" charset="-122"/>
                <a:ea typeface="仿宋" panose="02010609060101010101" pitchFamily="49" charset="-122"/>
              </a:rPr>
              <a:t>〉</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fontScale="850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211.</a:t>
            </a:r>
            <a:r>
              <a:rPr lang="zh-CN" altLang="en-US" sz="1600" spc="300">
                <a:solidFill>
                  <a:srgbClr val="032D49"/>
                </a:solidFill>
                <a:latin typeface="仿宋" panose="02010609060101010101" pitchFamily="49" charset="-122"/>
                <a:ea typeface="仿宋" panose="02010609060101010101" pitchFamily="49" charset="-122"/>
              </a:rPr>
              <a:t>冥：①海 ②深远 ③夜</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212.</a:t>
            </a:r>
            <a:r>
              <a:rPr lang="zh-CN" altLang="en-US" sz="1600" spc="300">
                <a:solidFill>
                  <a:srgbClr val="032D49"/>
                </a:solidFill>
                <a:latin typeface="仿宋" panose="02010609060101010101" pitchFamily="49" charset="-122"/>
                <a:ea typeface="仿宋" panose="02010609060101010101" pitchFamily="49" charset="-122"/>
              </a:rPr>
              <a:t>殁：①死</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213.</a:t>
            </a:r>
            <a:r>
              <a:rPr lang="zh-CN" altLang="en-US" sz="1600" spc="300">
                <a:solidFill>
                  <a:srgbClr val="032D49"/>
                </a:solidFill>
                <a:latin typeface="仿宋" panose="02010609060101010101" pitchFamily="49" charset="-122"/>
                <a:ea typeface="仿宋" panose="02010609060101010101" pitchFamily="49" charset="-122"/>
              </a:rPr>
              <a:t>莫：①通暮，傍晚。 ②通漠：广大</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214.</a:t>
            </a:r>
            <a:r>
              <a:rPr lang="zh-CN" altLang="en-US" sz="1600" spc="300">
                <a:solidFill>
                  <a:srgbClr val="032D49"/>
                </a:solidFill>
                <a:latin typeface="仿宋" panose="02010609060101010101" pitchFamily="49" charset="-122"/>
                <a:ea typeface="仿宋" panose="02010609060101010101" pitchFamily="49" charset="-122"/>
              </a:rPr>
              <a:t>牧：①统治，治理</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215.</a:t>
            </a:r>
            <a:r>
              <a:rPr lang="zh-CN" altLang="en-US" sz="1600" spc="300">
                <a:solidFill>
                  <a:srgbClr val="032D49"/>
                </a:solidFill>
                <a:latin typeface="仿宋" panose="02010609060101010101" pitchFamily="49" charset="-122"/>
                <a:ea typeface="仿宋" panose="02010609060101010101" pitchFamily="49" charset="-122"/>
              </a:rPr>
              <a:t>赧：因羞愧而脸红。</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216.</a:t>
            </a:r>
            <a:r>
              <a:rPr lang="zh-CN" altLang="en-US" sz="1600" spc="300">
                <a:solidFill>
                  <a:srgbClr val="032D49"/>
                </a:solidFill>
                <a:latin typeface="仿宋" panose="02010609060101010101" pitchFamily="49" charset="-122"/>
                <a:ea typeface="仿宋" panose="02010609060101010101" pitchFamily="49" charset="-122"/>
              </a:rPr>
              <a:t>馁：饥饿。</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217.</a:t>
            </a:r>
            <a:r>
              <a:rPr lang="zh-CN" altLang="en-US" sz="1600" spc="300">
                <a:solidFill>
                  <a:srgbClr val="032D49"/>
                </a:solidFill>
                <a:latin typeface="仿宋" panose="02010609060101010101" pitchFamily="49" charset="-122"/>
                <a:ea typeface="仿宋" panose="02010609060101010101" pitchFamily="49" charset="-122"/>
              </a:rPr>
              <a:t>内：①通纳：接纳、交纳</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218.</a:t>
            </a:r>
            <a:r>
              <a:rPr lang="zh-CN" altLang="en-US" sz="1600" spc="300">
                <a:solidFill>
                  <a:srgbClr val="032D49"/>
                </a:solidFill>
                <a:latin typeface="仿宋" panose="02010609060101010101" pitchFamily="49" charset="-122"/>
                <a:ea typeface="仿宋" panose="02010609060101010101" pitchFamily="49" charset="-122"/>
              </a:rPr>
              <a:t>逆：①抵触，违背，不顺</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219.</a:t>
            </a:r>
            <a:r>
              <a:rPr lang="zh-CN" altLang="en-US" sz="1600" spc="300">
                <a:solidFill>
                  <a:srgbClr val="032D49"/>
                </a:solidFill>
                <a:latin typeface="仿宋" panose="02010609060101010101" pitchFamily="49" charset="-122"/>
                <a:ea typeface="仿宋" panose="02010609060101010101" pitchFamily="49" charset="-122"/>
              </a:rPr>
              <a:t>宁：①</a:t>
            </a:r>
            <a:r>
              <a:rPr lang="en-US" altLang="zh-CN" sz="1600" spc="300" err="1">
                <a:solidFill>
                  <a:srgbClr val="032D49"/>
                </a:solidFill>
                <a:latin typeface="仿宋" panose="02010609060101010101" pitchFamily="49" charset="-122"/>
                <a:ea typeface="仿宋" panose="02010609060101010101" pitchFamily="49" charset="-122"/>
              </a:rPr>
              <a:t>nìng</a:t>
            </a:r>
            <a:r>
              <a:rPr lang="zh-CN" altLang="en-US" sz="1600" spc="300">
                <a:solidFill>
                  <a:srgbClr val="032D49"/>
                </a:solidFill>
                <a:latin typeface="仿宋" panose="02010609060101010101" pitchFamily="49" charset="-122"/>
                <a:ea typeface="仿宋" panose="02010609060101010101" pitchFamily="49" charset="-122"/>
              </a:rPr>
              <a:t>，岂，难道</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220.</a:t>
            </a:r>
            <a:r>
              <a:rPr lang="zh-CN" altLang="en-US" sz="1600" spc="300">
                <a:solidFill>
                  <a:srgbClr val="032D49"/>
                </a:solidFill>
                <a:latin typeface="仿宋" panose="02010609060101010101" pitchFamily="49" charset="-122"/>
                <a:ea typeface="仿宋" panose="02010609060101010101" pitchFamily="49" charset="-122"/>
              </a:rPr>
              <a:t>佞：能说会道，引为巧言谄媚。</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015541"/>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fontScale="77500" lnSpcReduction="20000"/>
          </a:bodyPr>
          <a:lstStyle/>
          <a:p>
            <a:pPr marL="0" indent="0">
              <a:lnSpc>
                <a:spcPct val="17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221.</a:t>
            </a:r>
            <a:r>
              <a:rPr lang="zh-CN" altLang="en-US" sz="1600" spc="300">
                <a:solidFill>
                  <a:srgbClr val="032D49"/>
                </a:solidFill>
                <a:latin typeface="仿宋" panose="02010609060101010101" pitchFamily="49" charset="-122"/>
                <a:ea typeface="仿宋" panose="02010609060101010101" pitchFamily="49" charset="-122"/>
              </a:rPr>
              <a:t>判：高位兼低职。如：除镇安武胜军节度史，司徒兼侍中，判相州。（</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宋史</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韩琦传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7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222.</a:t>
            </a:r>
            <a:r>
              <a:rPr lang="zh-CN" altLang="en-US" sz="1600" spc="300">
                <a:solidFill>
                  <a:srgbClr val="032D49"/>
                </a:solidFill>
                <a:latin typeface="仿宋" panose="02010609060101010101" pitchFamily="49" charset="-122"/>
                <a:ea typeface="仿宋" panose="02010609060101010101" pitchFamily="49" charset="-122"/>
              </a:rPr>
              <a:t>畔：通“叛”：“人言公之畔，陛下必不信”（</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史记</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淮阴侯列传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7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223.</a:t>
            </a:r>
            <a:r>
              <a:rPr lang="zh-CN" altLang="en-US" sz="1600" spc="300">
                <a:solidFill>
                  <a:srgbClr val="032D49"/>
                </a:solidFill>
                <a:latin typeface="仿宋" panose="02010609060101010101" pitchFamily="49" charset="-122"/>
                <a:ea typeface="仿宋" panose="02010609060101010101" pitchFamily="49" charset="-122"/>
              </a:rPr>
              <a:t>辟：①法度，法律 ②治理 ③征召</a:t>
            </a:r>
          </a:p>
          <a:p>
            <a:pPr marL="0" indent="0">
              <a:lnSpc>
                <a:spcPct val="17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224.</a:t>
            </a:r>
            <a:r>
              <a:rPr lang="zh-CN" altLang="en-US" sz="1600" spc="300">
                <a:solidFill>
                  <a:srgbClr val="032D49"/>
                </a:solidFill>
                <a:latin typeface="仿宋" panose="02010609060101010101" pitchFamily="49" charset="-122"/>
                <a:ea typeface="仿宋" panose="02010609060101010101" pitchFamily="49" charset="-122"/>
              </a:rPr>
              <a:t>仆：①向前倒下</a:t>
            </a:r>
          </a:p>
          <a:p>
            <a:pPr marL="0" indent="0">
              <a:lnSpc>
                <a:spcPct val="17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225.</a:t>
            </a:r>
            <a:r>
              <a:rPr lang="zh-CN" altLang="en-US" sz="1600" spc="300">
                <a:solidFill>
                  <a:srgbClr val="032D49"/>
                </a:solidFill>
                <a:latin typeface="仿宋" panose="02010609060101010101" pitchFamily="49" charset="-122"/>
                <a:ea typeface="仿宋" panose="02010609060101010101" pitchFamily="49" charset="-122"/>
              </a:rPr>
              <a:t>戚：①亲，亲属 ②忧愁，悲伤</a:t>
            </a:r>
          </a:p>
          <a:p>
            <a:pPr marL="0" indent="0">
              <a:lnSpc>
                <a:spcPct val="17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226.</a:t>
            </a:r>
            <a:r>
              <a:rPr lang="zh-CN" altLang="en-US" sz="1600" spc="300">
                <a:solidFill>
                  <a:srgbClr val="032D49"/>
                </a:solidFill>
                <a:latin typeface="仿宋" panose="02010609060101010101" pitchFamily="49" charset="-122"/>
                <a:ea typeface="仿宋" panose="02010609060101010101" pitchFamily="49" charset="-122"/>
              </a:rPr>
              <a:t>期：（</a:t>
            </a:r>
            <a:r>
              <a:rPr lang="en-US" altLang="zh-CN" sz="1600" spc="300" err="1">
                <a:solidFill>
                  <a:srgbClr val="032D49"/>
                </a:solidFill>
                <a:latin typeface="仿宋" panose="02010609060101010101" pitchFamily="49" charset="-122"/>
                <a:ea typeface="仿宋" panose="02010609060101010101" pitchFamily="49" charset="-122"/>
              </a:rPr>
              <a:t>jī</a:t>
            </a:r>
            <a:r>
              <a:rPr lang="zh-CN" altLang="en-US" sz="1600" spc="300">
                <a:solidFill>
                  <a:srgbClr val="032D49"/>
                </a:solidFill>
                <a:latin typeface="仿宋" panose="02010609060101010101" pitchFamily="49" charset="-122"/>
                <a:ea typeface="仿宋" panose="02010609060101010101" pitchFamily="49" charset="-122"/>
              </a:rPr>
              <a:t>）①一周（年，月） ②为期一年的丧服</a:t>
            </a:r>
          </a:p>
          <a:p>
            <a:pPr marL="0" indent="0">
              <a:lnSpc>
                <a:spcPct val="17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227.</a:t>
            </a:r>
            <a:r>
              <a:rPr lang="zh-CN" altLang="en-US" sz="1600" spc="300">
                <a:solidFill>
                  <a:srgbClr val="032D49"/>
                </a:solidFill>
                <a:latin typeface="仿宋" panose="02010609060101010101" pitchFamily="49" charset="-122"/>
                <a:ea typeface="仿宋" panose="02010609060101010101" pitchFamily="49" charset="-122"/>
              </a:rPr>
              <a:t>期：①约定 ②</a:t>
            </a:r>
            <a:r>
              <a:rPr lang="en-US" altLang="zh-CN" sz="1600" spc="300" err="1">
                <a:solidFill>
                  <a:srgbClr val="032D49"/>
                </a:solidFill>
                <a:latin typeface="仿宋" panose="02010609060101010101" pitchFamily="49" charset="-122"/>
                <a:ea typeface="仿宋" panose="02010609060101010101" pitchFamily="49" charset="-122"/>
              </a:rPr>
              <a:t>jī</a:t>
            </a:r>
            <a:r>
              <a:rPr lang="zh-CN" altLang="en-US" sz="1600" spc="300">
                <a:solidFill>
                  <a:srgbClr val="032D49"/>
                </a:solidFill>
                <a:latin typeface="仿宋" panose="02010609060101010101" pitchFamily="49" charset="-122"/>
                <a:ea typeface="仿宋" panose="02010609060101010101" pitchFamily="49" charset="-122"/>
              </a:rPr>
              <a:t>周（年，月） ③希望</a:t>
            </a:r>
          </a:p>
          <a:p>
            <a:pPr marL="0" indent="0">
              <a:lnSpc>
                <a:spcPct val="17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228.</a:t>
            </a:r>
            <a:r>
              <a:rPr lang="zh-CN" altLang="en-US" sz="1600" spc="300">
                <a:solidFill>
                  <a:srgbClr val="032D49"/>
                </a:solidFill>
                <a:latin typeface="仿宋" panose="02010609060101010101" pitchFamily="49" charset="-122"/>
                <a:ea typeface="仿宋" panose="02010609060101010101" pitchFamily="49" charset="-122"/>
              </a:rPr>
              <a:t>祇：①</a:t>
            </a:r>
            <a:r>
              <a:rPr lang="en-US" altLang="zh-CN" sz="1600" spc="300" err="1">
                <a:solidFill>
                  <a:srgbClr val="032D49"/>
                </a:solidFill>
                <a:latin typeface="仿宋" panose="02010609060101010101" pitchFamily="49" charset="-122"/>
                <a:ea typeface="仿宋" panose="02010609060101010101" pitchFamily="49" charset="-122"/>
              </a:rPr>
              <a:t>zhǐ</a:t>
            </a:r>
            <a:r>
              <a:rPr lang="zh-CN" altLang="en-US" sz="1600" spc="300">
                <a:solidFill>
                  <a:srgbClr val="032D49"/>
                </a:solidFill>
                <a:latin typeface="仿宋" panose="02010609060101010101" pitchFamily="49" charset="-122"/>
                <a:ea typeface="仿宋" panose="02010609060101010101" pitchFamily="49" charset="-122"/>
              </a:rPr>
              <a:t>仅仅，只</a:t>
            </a:r>
          </a:p>
          <a:p>
            <a:pPr marL="0" indent="0">
              <a:lnSpc>
                <a:spcPct val="17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229.</a:t>
            </a:r>
            <a:r>
              <a:rPr lang="zh-CN" altLang="en-US" sz="1600" spc="300">
                <a:solidFill>
                  <a:srgbClr val="032D49"/>
                </a:solidFill>
                <a:latin typeface="仿宋" panose="02010609060101010101" pitchFamily="49" charset="-122"/>
                <a:ea typeface="仿宋" panose="02010609060101010101" pitchFamily="49" charset="-122"/>
              </a:rPr>
              <a:t>乞骸骨、请辞、告老、请归、乞归：辞官。</a:t>
            </a:r>
          </a:p>
          <a:p>
            <a:pPr marL="0" indent="0">
              <a:lnSpc>
                <a:spcPct val="17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230.</a:t>
            </a:r>
            <a:r>
              <a:rPr lang="zh-CN" altLang="en-US" sz="1600" spc="300">
                <a:solidFill>
                  <a:srgbClr val="032D49"/>
                </a:solidFill>
                <a:latin typeface="仿宋" panose="02010609060101010101" pitchFamily="49" charset="-122"/>
                <a:ea typeface="仿宋" panose="02010609060101010101" pitchFamily="49" charset="-122"/>
              </a:rPr>
              <a:t>乞骸骨：古代官吏请求退职，意思是使骸骨归葬故乡。如：龚在位五年，以老病乞骸骨。</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fontScale="77500" lnSpcReduction="20000"/>
          </a:bodyPr>
          <a:lstStyle/>
          <a:p>
            <a:pPr marL="0" indent="0">
              <a:lnSpc>
                <a:spcPct val="17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231.</a:t>
            </a:r>
            <a:r>
              <a:rPr lang="zh-CN" altLang="en-US" sz="1600" spc="300">
                <a:solidFill>
                  <a:srgbClr val="032D49"/>
                </a:solidFill>
                <a:latin typeface="仿宋" panose="02010609060101010101" pitchFamily="49" charset="-122"/>
                <a:ea typeface="仿宋" panose="02010609060101010101" pitchFamily="49" charset="-122"/>
              </a:rPr>
              <a:t>乞身：古代认为官吏做官是委身事君，因此称请求退职为“乞身”。如：时天下略定，通思欲避荣宠，以病上书乞身。（</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后汉书</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李通传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7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232.</a:t>
            </a:r>
            <a:r>
              <a:rPr lang="zh-CN" altLang="en-US" sz="1600" spc="300">
                <a:solidFill>
                  <a:srgbClr val="032D49"/>
                </a:solidFill>
                <a:latin typeface="仿宋" panose="02010609060101010101" pitchFamily="49" charset="-122"/>
                <a:ea typeface="仿宋" panose="02010609060101010101" pitchFamily="49" charset="-122"/>
              </a:rPr>
              <a:t>岂：①表反问，怎么，难道</a:t>
            </a:r>
          </a:p>
          <a:p>
            <a:pPr marL="0" indent="0">
              <a:lnSpc>
                <a:spcPct val="17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233.</a:t>
            </a:r>
            <a:r>
              <a:rPr lang="zh-CN" altLang="en-US" sz="1600" spc="300">
                <a:solidFill>
                  <a:srgbClr val="032D49"/>
                </a:solidFill>
                <a:latin typeface="仿宋" panose="02010609060101010101" pitchFamily="49" charset="-122"/>
                <a:ea typeface="仿宋" panose="02010609060101010101" pitchFamily="49" charset="-122"/>
              </a:rPr>
              <a:t>起：起用人任以官职。如：鲁居丧服阕，起为太医都事。（</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元史</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贾鲁传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7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234.</a:t>
            </a:r>
            <a:r>
              <a:rPr lang="zh-CN" altLang="en-US" sz="1600" spc="300">
                <a:solidFill>
                  <a:srgbClr val="032D49"/>
                </a:solidFill>
                <a:latin typeface="仿宋" panose="02010609060101010101" pitchFamily="49" charset="-122"/>
                <a:ea typeface="仿宋" panose="02010609060101010101" pitchFamily="49" charset="-122"/>
              </a:rPr>
              <a:t>起复：古代官员遭父母丧时必须离职服丧，服丧期未满而应召任职称为“起复”。明清两代也指官员服丧期满后复任官职。</a:t>
            </a:r>
          </a:p>
          <a:p>
            <a:pPr marL="0" indent="0">
              <a:lnSpc>
                <a:spcPct val="17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235.</a:t>
            </a:r>
            <a:r>
              <a:rPr lang="zh-CN" altLang="en-US" sz="1600" spc="300">
                <a:solidFill>
                  <a:srgbClr val="032D49"/>
                </a:solidFill>
                <a:latin typeface="仿宋" panose="02010609060101010101" pitchFamily="49" charset="-122"/>
                <a:ea typeface="仿宋" panose="02010609060101010101" pitchFamily="49" charset="-122"/>
              </a:rPr>
              <a:t>起家：起于家，就是从家里被征召为官。</a:t>
            </a:r>
          </a:p>
          <a:p>
            <a:pPr marL="0" indent="0">
              <a:lnSpc>
                <a:spcPct val="17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236.</a:t>
            </a:r>
            <a:r>
              <a:rPr lang="zh-CN" altLang="en-US" sz="1600" spc="300">
                <a:solidFill>
                  <a:srgbClr val="032D49"/>
                </a:solidFill>
                <a:latin typeface="仿宋" panose="02010609060101010101" pitchFamily="49" charset="-122"/>
                <a:ea typeface="仿宋" panose="02010609060101010101" pitchFamily="49" charset="-122"/>
              </a:rPr>
              <a:t>讫：①终了，完毕</a:t>
            </a:r>
          </a:p>
          <a:p>
            <a:pPr marL="0" indent="0">
              <a:lnSpc>
                <a:spcPct val="17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237.</a:t>
            </a:r>
            <a:r>
              <a:rPr lang="zh-CN" altLang="en-US" sz="1600" spc="300">
                <a:solidFill>
                  <a:srgbClr val="032D49"/>
                </a:solidFill>
                <a:latin typeface="仿宋" panose="02010609060101010101" pitchFamily="49" charset="-122"/>
                <a:ea typeface="仿宋" panose="02010609060101010101" pitchFamily="49" charset="-122"/>
              </a:rPr>
              <a:t>迄：①至，到 ②毕竟，终究</a:t>
            </a:r>
          </a:p>
          <a:p>
            <a:pPr marL="0" indent="0">
              <a:lnSpc>
                <a:spcPct val="17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238.</a:t>
            </a:r>
            <a:r>
              <a:rPr lang="zh-CN" altLang="en-US" sz="1600" spc="300">
                <a:solidFill>
                  <a:srgbClr val="032D49"/>
                </a:solidFill>
                <a:latin typeface="仿宋" panose="02010609060101010101" pitchFamily="49" charset="-122"/>
                <a:ea typeface="仿宋" panose="02010609060101010101" pitchFamily="49" charset="-122"/>
              </a:rPr>
              <a:t>阡：①田间小路</a:t>
            </a:r>
          </a:p>
          <a:p>
            <a:pPr marL="0" indent="0">
              <a:lnSpc>
                <a:spcPct val="17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239.</a:t>
            </a:r>
            <a:r>
              <a:rPr lang="zh-CN" altLang="en-US" sz="1600" spc="300">
                <a:solidFill>
                  <a:srgbClr val="032D49"/>
                </a:solidFill>
                <a:latin typeface="仿宋" panose="02010609060101010101" pitchFamily="49" charset="-122"/>
                <a:ea typeface="仿宋" panose="02010609060101010101" pitchFamily="49" charset="-122"/>
              </a:rPr>
              <a:t>迁：①调动官职，一般为升官</a:t>
            </a:r>
          </a:p>
          <a:p>
            <a:pPr marL="0" indent="0">
              <a:lnSpc>
                <a:spcPct val="17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240.</a:t>
            </a:r>
            <a:r>
              <a:rPr lang="zh-CN" altLang="en-US" sz="1600" spc="300">
                <a:solidFill>
                  <a:srgbClr val="032D49"/>
                </a:solidFill>
                <a:latin typeface="仿宋" panose="02010609060101010101" pitchFamily="49" charset="-122"/>
                <a:ea typeface="仿宋" panose="02010609060101010101" pitchFamily="49" charset="-122"/>
              </a:rPr>
              <a:t>愆：①过失，过错 ②差错，差失</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17912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fontScale="77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241.</a:t>
            </a:r>
            <a:r>
              <a:rPr lang="zh-CN" altLang="en-US" sz="1600" spc="300">
                <a:solidFill>
                  <a:srgbClr val="032D49"/>
                </a:solidFill>
                <a:latin typeface="仿宋" panose="02010609060101010101" pitchFamily="49" charset="-122"/>
                <a:ea typeface="仿宋" panose="02010609060101010101" pitchFamily="49" charset="-122"/>
              </a:rPr>
              <a:t>窃：①偷偷地，暗中 ②私自，私下</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242.</a:t>
            </a:r>
            <a:r>
              <a:rPr lang="zh-CN" altLang="en-US" sz="1600" spc="300">
                <a:solidFill>
                  <a:srgbClr val="032D49"/>
                </a:solidFill>
                <a:latin typeface="仿宋" panose="02010609060101010101" pitchFamily="49" charset="-122"/>
                <a:ea typeface="仿宋" panose="02010609060101010101" pitchFamily="49" charset="-122"/>
              </a:rPr>
              <a:t>禽：通“擒”：“禽灭六王”（</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史记</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秦始皇本纪</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243.</a:t>
            </a:r>
            <a:r>
              <a:rPr lang="zh-CN" altLang="en-US" sz="1600" spc="300">
                <a:solidFill>
                  <a:srgbClr val="032D49"/>
                </a:solidFill>
                <a:latin typeface="仿宋" panose="02010609060101010101" pitchFamily="49" charset="-122"/>
                <a:ea typeface="仿宋" panose="02010609060101010101" pitchFamily="49" charset="-122"/>
              </a:rPr>
              <a:t>勤：①为</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而努力，帮助</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244.</a:t>
            </a:r>
            <a:r>
              <a:rPr lang="zh-CN" altLang="en-US" sz="1600" spc="300">
                <a:solidFill>
                  <a:srgbClr val="032D49"/>
                </a:solidFill>
                <a:latin typeface="仿宋" panose="02010609060101010101" pitchFamily="49" charset="-122"/>
                <a:ea typeface="仿宋" panose="02010609060101010101" pitchFamily="49" charset="-122"/>
              </a:rPr>
              <a:t>请老：古代官吏请求退休养老。如：祁溪请老，晋侯问嗣焉。</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245.</a:t>
            </a:r>
            <a:r>
              <a:rPr lang="zh-CN" altLang="en-US" sz="1600" spc="300">
                <a:solidFill>
                  <a:srgbClr val="032D49"/>
                </a:solidFill>
                <a:latin typeface="仿宋" panose="02010609060101010101" pitchFamily="49" charset="-122"/>
                <a:ea typeface="仿宋" panose="02010609060101010101" pitchFamily="49" charset="-122"/>
              </a:rPr>
              <a:t>穷：①走投无路 ②不得志，不显贵</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246.</a:t>
            </a:r>
            <a:r>
              <a:rPr lang="zh-CN" altLang="en-US" sz="1600" spc="300">
                <a:solidFill>
                  <a:srgbClr val="032D49"/>
                </a:solidFill>
                <a:latin typeface="仿宋" panose="02010609060101010101" pitchFamily="49" charset="-122"/>
                <a:ea typeface="仿宋" panose="02010609060101010101" pitchFamily="49" charset="-122"/>
              </a:rPr>
              <a:t>趋：①快走</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247.</a:t>
            </a:r>
            <a:r>
              <a:rPr lang="zh-CN" altLang="en-US" sz="1600" spc="300">
                <a:solidFill>
                  <a:srgbClr val="032D49"/>
                </a:solidFill>
                <a:latin typeface="仿宋" panose="02010609060101010101" pitchFamily="49" charset="-122"/>
                <a:ea typeface="仿宋" panose="02010609060101010101" pitchFamily="49" charset="-122"/>
              </a:rPr>
              <a:t>渠：①第三人称代词</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248.</a:t>
            </a:r>
            <a:r>
              <a:rPr lang="zh-CN" altLang="en-US" sz="1600" spc="300">
                <a:solidFill>
                  <a:srgbClr val="032D49"/>
                </a:solidFill>
                <a:latin typeface="仿宋" panose="02010609060101010101" pitchFamily="49" charset="-122"/>
                <a:ea typeface="仿宋" panose="02010609060101010101" pitchFamily="49" charset="-122"/>
              </a:rPr>
              <a:t>去：①离开 ②距，距离</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249.</a:t>
            </a:r>
            <a:r>
              <a:rPr lang="zh-CN" altLang="en-US" sz="1600" spc="300">
                <a:solidFill>
                  <a:srgbClr val="032D49"/>
                </a:solidFill>
                <a:latin typeface="仿宋" panose="02010609060101010101" pitchFamily="49" charset="-122"/>
                <a:ea typeface="仿宋" panose="02010609060101010101" pitchFamily="49" charset="-122"/>
              </a:rPr>
              <a:t>趣、趋：①小步走，跑；又引申为赶快，迅速。②通“促”，催促。</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250.</a:t>
            </a:r>
            <a:r>
              <a:rPr lang="zh-CN" altLang="en-US" sz="1600" spc="300">
                <a:solidFill>
                  <a:srgbClr val="032D49"/>
                </a:solidFill>
                <a:latin typeface="仿宋" panose="02010609060101010101" pitchFamily="49" charset="-122"/>
                <a:ea typeface="仿宋" panose="02010609060101010101" pitchFamily="49" charset="-122"/>
              </a:rPr>
              <a:t>趣：①通“趋”：“兵法，百里而趣利者蹶上将”（</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史记</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孙膑列传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）。②通“促”：“趣赵兵亟入关”（</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史记</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陈涉世家</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fontScale="77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251.</a:t>
            </a:r>
            <a:r>
              <a:rPr lang="zh-CN" altLang="en-US" sz="1600" spc="300">
                <a:solidFill>
                  <a:srgbClr val="032D49"/>
                </a:solidFill>
                <a:latin typeface="仿宋" panose="02010609060101010101" pitchFamily="49" charset="-122"/>
                <a:ea typeface="仿宋" panose="02010609060101010101" pitchFamily="49" charset="-122"/>
              </a:rPr>
              <a:t>权：暂代官职。如：时韩愈吏部权京兆。（</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刘公嘉话</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252.</a:t>
            </a:r>
            <a:r>
              <a:rPr lang="zh-CN" altLang="en-US" sz="1600" spc="300">
                <a:solidFill>
                  <a:srgbClr val="032D49"/>
                </a:solidFill>
                <a:latin typeface="仿宋" panose="02010609060101010101" pitchFamily="49" charset="-122"/>
                <a:ea typeface="仿宋" panose="02010609060101010101" pitchFamily="49" charset="-122"/>
              </a:rPr>
              <a:t>劝：①勉励，奖励</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253.</a:t>
            </a:r>
            <a:r>
              <a:rPr lang="zh-CN" altLang="en-US" sz="1600" spc="300">
                <a:solidFill>
                  <a:srgbClr val="032D49"/>
                </a:solidFill>
                <a:latin typeface="仿宋" panose="02010609060101010101" pitchFamily="49" charset="-122"/>
                <a:ea typeface="仿宋" panose="02010609060101010101" pitchFamily="49" charset="-122"/>
              </a:rPr>
              <a:t>却：①退 ②推辞，不接受</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254.</a:t>
            </a:r>
            <a:r>
              <a:rPr lang="zh-CN" altLang="en-US" sz="1600" spc="300">
                <a:solidFill>
                  <a:srgbClr val="032D49"/>
                </a:solidFill>
                <a:latin typeface="仿宋" panose="02010609060101010101" pitchFamily="49" charset="-122"/>
                <a:ea typeface="仿宋" panose="02010609060101010101" pitchFamily="49" charset="-122"/>
              </a:rPr>
              <a:t>阙：①皇宫前面两边的楼台 ②宫殿 ③</a:t>
            </a:r>
            <a:r>
              <a:rPr lang="en-US" altLang="zh-CN" sz="1600" spc="300" err="1">
                <a:solidFill>
                  <a:srgbClr val="032D49"/>
                </a:solidFill>
                <a:latin typeface="仿宋" panose="02010609060101010101" pitchFamily="49" charset="-122"/>
                <a:ea typeface="仿宋" panose="02010609060101010101" pitchFamily="49" charset="-122"/>
              </a:rPr>
              <a:t>quē</a:t>
            </a:r>
            <a:r>
              <a:rPr lang="zh-CN" altLang="en-US" sz="1600" spc="300">
                <a:solidFill>
                  <a:srgbClr val="032D49"/>
                </a:solidFill>
                <a:latin typeface="仿宋" panose="02010609060101010101" pitchFamily="49" charset="-122"/>
                <a:ea typeface="仿宋" panose="02010609060101010101" pitchFamily="49" charset="-122"/>
              </a:rPr>
              <a:t>通缺，缺点。过错 ④</a:t>
            </a:r>
            <a:r>
              <a:rPr lang="en-US" altLang="zh-CN" sz="1600" spc="300" err="1">
                <a:solidFill>
                  <a:srgbClr val="032D49"/>
                </a:solidFill>
                <a:latin typeface="仿宋" panose="02010609060101010101" pitchFamily="49" charset="-122"/>
                <a:ea typeface="仿宋" panose="02010609060101010101" pitchFamily="49" charset="-122"/>
              </a:rPr>
              <a:t>quē</a:t>
            </a:r>
            <a:r>
              <a:rPr lang="zh-CN" altLang="en-US" sz="1600" spc="300">
                <a:solidFill>
                  <a:srgbClr val="032D49"/>
                </a:solidFill>
                <a:latin typeface="仿宋" panose="02010609060101010101" pitchFamily="49" charset="-122"/>
                <a:ea typeface="仿宋" panose="02010609060101010101" pitchFamily="49" charset="-122"/>
              </a:rPr>
              <a:t>通“缺”缺少，空缺</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255.</a:t>
            </a:r>
            <a:r>
              <a:rPr lang="zh-CN" altLang="en-US" sz="1600" spc="300">
                <a:solidFill>
                  <a:srgbClr val="032D49"/>
                </a:solidFill>
                <a:latin typeface="仿宋" panose="02010609060101010101" pitchFamily="49" charset="-122"/>
                <a:ea typeface="仿宋" panose="02010609060101010101" pitchFamily="49" charset="-122"/>
              </a:rPr>
              <a:t>然：①这样那样 ②是的，对的 ③</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的样子 ④不过，但是</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256.</a:t>
            </a:r>
            <a:r>
              <a:rPr lang="zh-CN" altLang="en-US" sz="1600" spc="300">
                <a:solidFill>
                  <a:srgbClr val="032D49"/>
                </a:solidFill>
                <a:latin typeface="仿宋" panose="02010609060101010101" pitchFamily="49" charset="-122"/>
                <a:ea typeface="仿宋" panose="02010609060101010101" pitchFamily="49" charset="-122"/>
              </a:rPr>
              <a:t>让：①责备，责怪</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257.</a:t>
            </a:r>
            <a:r>
              <a:rPr lang="zh-CN" altLang="en-US" sz="1600" spc="300">
                <a:solidFill>
                  <a:srgbClr val="032D49"/>
                </a:solidFill>
                <a:latin typeface="仿宋" panose="02010609060101010101" pitchFamily="49" charset="-122"/>
                <a:ea typeface="仿宋" panose="02010609060101010101" pitchFamily="49" charset="-122"/>
              </a:rPr>
              <a:t>忍：①狠心</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258.</a:t>
            </a:r>
            <a:r>
              <a:rPr lang="zh-CN" altLang="en-US" sz="1600" spc="300">
                <a:solidFill>
                  <a:srgbClr val="032D49"/>
                </a:solidFill>
                <a:latin typeface="仿宋" panose="02010609060101010101" pitchFamily="49" charset="-122"/>
                <a:ea typeface="仿宋" panose="02010609060101010101" pitchFamily="49" charset="-122"/>
              </a:rPr>
              <a:t>稔：庄稼成熟。</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259.</a:t>
            </a:r>
            <a:r>
              <a:rPr lang="zh-CN" altLang="en-US" sz="1600" spc="300">
                <a:solidFill>
                  <a:srgbClr val="032D49"/>
                </a:solidFill>
                <a:latin typeface="仿宋" panose="02010609060101010101" pitchFamily="49" charset="-122"/>
                <a:ea typeface="仿宋" panose="02010609060101010101" pitchFamily="49" charset="-122"/>
              </a:rPr>
              <a:t>戎：①武器 ②士兵 ③军事，战争 ④西部民族</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260.</a:t>
            </a:r>
            <a:r>
              <a:rPr lang="zh-CN" altLang="en-US" sz="1600" spc="300">
                <a:solidFill>
                  <a:srgbClr val="032D49"/>
                </a:solidFill>
                <a:latin typeface="仿宋" panose="02010609060101010101" pitchFamily="49" charset="-122"/>
                <a:ea typeface="仿宋" panose="02010609060101010101" pitchFamily="49" charset="-122"/>
              </a:rPr>
              <a:t>如：①到</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去</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2660940"/>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fontScale="850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261.</a:t>
            </a:r>
            <a:r>
              <a:rPr lang="zh-CN" altLang="en-US" sz="1600" spc="300">
                <a:solidFill>
                  <a:srgbClr val="032D49"/>
                </a:solidFill>
                <a:latin typeface="仿宋" panose="02010609060101010101" pitchFamily="49" charset="-122"/>
                <a:ea typeface="仿宋" panose="02010609060101010101" pitchFamily="49" charset="-122"/>
              </a:rPr>
              <a:t>三司：三个官署名的合称，东汉以太尉，司徒、司空为三司，也称“三公”。</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262.</a:t>
            </a:r>
            <a:r>
              <a:rPr lang="zh-CN" altLang="en-US" sz="1600" spc="300">
                <a:solidFill>
                  <a:srgbClr val="032D49"/>
                </a:solidFill>
                <a:latin typeface="仿宋" panose="02010609060101010101" pitchFamily="49" charset="-122"/>
                <a:ea typeface="仿宋" panose="02010609060101010101" pitchFamily="49" charset="-122"/>
              </a:rPr>
              <a:t>善：①善于，擅长 ②好好地</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263.</a:t>
            </a:r>
            <a:r>
              <a:rPr lang="zh-CN" altLang="en-US" sz="1600" spc="300">
                <a:solidFill>
                  <a:srgbClr val="032D49"/>
                </a:solidFill>
                <a:latin typeface="仿宋" panose="02010609060101010101" pitchFamily="49" charset="-122"/>
                <a:ea typeface="仿宋" panose="02010609060101010101" pitchFamily="49" charset="-122"/>
              </a:rPr>
              <a:t>赡：富足，充足；供给。</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264.</a:t>
            </a:r>
            <a:r>
              <a:rPr lang="zh-CN" altLang="en-US" sz="1600" spc="300">
                <a:solidFill>
                  <a:srgbClr val="032D49"/>
                </a:solidFill>
                <a:latin typeface="仿宋" panose="02010609060101010101" pitchFamily="49" charset="-122"/>
                <a:ea typeface="仿宋" panose="02010609060101010101" pitchFamily="49" charset="-122"/>
              </a:rPr>
              <a:t>赡：富足充足，供给供养。</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265.</a:t>
            </a:r>
            <a:r>
              <a:rPr lang="zh-CN" altLang="en-US" sz="1600" spc="300">
                <a:solidFill>
                  <a:srgbClr val="032D49"/>
                </a:solidFill>
                <a:latin typeface="仿宋" panose="02010609060101010101" pitchFamily="49" charset="-122"/>
                <a:ea typeface="仿宋" panose="02010609060101010101" pitchFamily="49" charset="-122"/>
              </a:rPr>
              <a:t>赏：指皇帝特意赐给官衔或爵位。如：八月初一，上召见袁世凯，特赏侍郎。（</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谭嗣同</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266.</a:t>
            </a:r>
            <a:r>
              <a:rPr lang="zh-CN" altLang="en-US" sz="1600" spc="300">
                <a:solidFill>
                  <a:srgbClr val="032D49"/>
                </a:solidFill>
                <a:latin typeface="仿宋" panose="02010609060101010101" pitchFamily="49" charset="-122"/>
                <a:ea typeface="仿宋" panose="02010609060101010101" pitchFamily="49" charset="-122"/>
              </a:rPr>
              <a:t>尚：①超过，高出 ②尊崇，注重 ③娶公主为妻 ④还</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267.</a:t>
            </a:r>
            <a:r>
              <a:rPr lang="zh-CN" altLang="en-US" sz="1600" spc="300">
                <a:solidFill>
                  <a:srgbClr val="032D49"/>
                </a:solidFill>
                <a:latin typeface="仿宋" panose="02010609060101010101" pitchFamily="49" charset="-122"/>
                <a:ea typeface="仿宋" panose="02010609060101010101" pitchFamily="49" charset="-122"/>
              </a:rPr>
              <a:t>稍：①逐渐，慢慢地</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268.</a:t>
            </a:r>
            <a:r>
              <a:rPr lang="zh-CN" altLang="en-US" sz="1600" spc="300">
                <a:solidFill>
                  <a:srgbClr val="032D49"/>
                </a:solidFill>
                <a:latin typeface="仿宋" panose="02010609060101010101" pitchFamily="49" charset="-122"/>
                <a:ea typeface="仿宋" panose="02010609060101010101" pitchFamily="49" charset="-122"/>
              </a:rPr>
              <a:t>少：①稍微 ②轻视，看不起</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269.</a:t>
            </a:r>
            <a:r>
              <a:rPr lang="zh-CN" altLang="en-US" sz="1600" spc="300">
                <a:solidFill>
                  <a:srgbClr val="032D49"/>
                </a:solidFill>
                <a:latin typeface="仿宋" panose="02010609060101010101" pitchFamily="49" charset="-122"/>
                <a:ea typeface="仿宋" panose="02010609060101010101" pitchFamily="49" charset="-122"/>
              </a:rPr>
              <a:t>舍：①客舍 ②住宿</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270.</a:t>
            </a:r>
            <a:r>
              <a:rPr lang="zh-CN" altLang="en-US" sz="1600" spc="300">
                <a:solidFill>
                  <a:srgbClr val="032D49"/>
                </a:solidFill>
                <a:latin typeface="仿宋" panose="02010609060101010101" pitchFamily="49" charset="-122"/>
                <a:ea typeface="仿宋" panose="02010609060101010101" pitchFamily="49" charset="-122"/>
              </a:rPr>
              <a:t>摄：暂代官职。如：俄检校侍中，摄史部尚书。（</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新唐书</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杜如晦传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fontScale="850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271.</a:t>
            </a:r>
            <a:r>
              <a:rPr lang="zh-CN" altLang="en-US" sz="1600" spc="300">
                <a:solidFill>
                  <a:srgbClr val="032D49"/>
                </a:solidFill>
                <a:latin typeface="仿宋" panose="02010609060101010101" pitchFamily="49" charset="-122"/>
                <a:ea typeface="仿宋" panose="02010609060101010101" pitchFamily="49" charset="-122"/>
              </a:rPr>
              <a:t>申：①重复，再三 ②陈述，说明</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272.</a:t>
            </a:r>
            <a:r>
              <a:rPr lang="zh-CN" altLang="en-US" sz="1600" spc="300">
                <a:solidFill>
                  <a:srgbClr val="032D49"/>
                </a:solidFill>
                <a:latin typeface="仿宋" panose="02010609060101010101" pitchFamily="49" charset="-122"/>
                <a:ea typeface="仿宋" panose="02010609060101010101" pitchFamily="49" charset="-122"/>
              </a:rPr>
              <a:t>审：①明白，清楚</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273.</a:t>
            </a:r>
            <a:r>
              <a:rPr lang="zh-CN" altLang="en-US" sz="1600" spc="300">
                <a:solidFill>
                  <a:srgbClr val="032D49"/>
                </a:solidFill>
                <a:latin typeface="仿宋" panose="02010609060101010101" pitchFamily="49" charset="-122"/>
                <a:ea typeface="仿宋" panose="02010609060101010101" pitchFamily="49" charset="-122"/>
              </a:rPr>
              <a:t>甚：①厉害，严重 ②很，非常</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274.</a:t>
            </a:r>
            <a:r>
              <a:rPr lang="zh-CN" altLang="en-US" sz="1600" spc="300">
                <a:solidFill>
                  <a:srgbClr val="032D49"/>
                </a:solidFill>
                <a:latin typeface="仿宋" panose="02010609060101010101" pitchFamily="49" charset="-122"/>
                <a:ea typeface="仿宋" panose="02010609060101010101" pitchFamily="49" charset="-122"/>
              </a:rPr>
              <a:t>升：升官。如：升（鲁）台都事。（</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元史</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贾鲁传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275.</a:t>
            </a:r>
            <a:r>
              <a:rPr lang="zh-CN" altLang="en-US" sz="1600" spc="300">
                <a:solidFill>
                  <a:srgbClr val="032D49"/>
                </a:solidFill>
                <a:latin typeface="仿宋" panose="02010609060101010101" pitchFamily="49" charset="-122"/>
                <a:ea typeface="仿宋" panose="02010609060101010101" pitchFamily="49" charset="-122"/>
              </a:rPr>
              <a:t>省：①</a:t>
            </a:r>
            <a:r>
              <a:rPr lang="en-US" altLang="zh-CN" sz="1600" spc="300" err="1">
                <a:solidFill>
                  <a:srgbClr val="032D49"/>
                </a:solidFill>
                <a:latin typeface="仿宋" panose="02010609060101010101" pitchFamily="49" charset="-122"/>
                <a:ea typeface="仿宋" panose="02010609060101010101" pitchFamily="49" charset="-122"/>
              </a:rPr>
              <a:t>xǐng</a:t>
            </a:r>
            <a:r>
              <a:rPr lang="zh-CN" altLang="en-US" sz="1600" spc="300">
                <a:solidFill>
                  <a:srgbClr val="032D49"/>
                </a:solidFill>
                <a:latin typeface="仿宋" panose="02010609060101010101" pitchFamily="49" charset="-122"/>
                <a:ea typeface="仿宋" panose="02010609060101010101" pitchFamily="49" charset="-122"/>
              </a:rPr>
              <a:t>查看，检查 ②探视，问候</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276.</a:t>
            </a:r>
            <a:r>
              <a:rPr lang="zh-CN" altLang="en-US" sz="1600" spc="300">
                <a:solidFill>
                  <a:srgbClr val="032D49"/>
                </a:solidFill>
                <a:latin typeface="仿宋" panose="02010609060101010101" pitchFamily="49" charset="-122"/>
                <a:ea typeface="仿宋" panose="02010609060101010101" pitchFamily="49" charset="-122"/>
              </a:rPr>
              <a:t>胜：①能承担，承受 ②尽</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277.</a:t>
            </a:r>
            <a:r>
              <a:rPr lang="zh-CN" altLang="en-US" sz="1600" spc="300">
                <a:solidFill>
                  <a:srgbClr val="032D49"/>
                </a:solidFill>
                <a:latin typeface="仿宋" panose="02010609060101010101" pitchFamily="49" charset="-122"/>
                <a:ea typeface="仿宋" panose="02010609060101010101" pitchFamily="49" charset="-122"/>
              </a:rPr>
              <a:t>识：①知道，懂得 ②</a:t>
            </a:r>
            <a:r>
              <a:rPr lang="en-US" altLang="zh-CN" sz="1600" spc="300" err="1">
                <a:solidFill>
                  <a:srgbClr val="032D49"/>
                </a:solidFill>
                <a:latin typeface="仿宋" panose="02010609060101010101" pitchFamily="49" charset="-122"/>
                <a:ea typeface="仿宋" panose="02010609060101010101" pitchFamily="49" charset="-122"/>
              </a:rPr>
              <a:t>zhì</a:t>
            </a:r>
            <a:r>
              <a:rPr lang="zh-CN" altLang="en-US" sz="1600" spc="300">
                <a:solidFill>
                  <a:srgbClr val="032D49"/>
                </a:solidFill>
                <a:latin typeface="仿宋" panose="02010609060101010101" pitchFamily="49" charset="-122"/>
                <a:ea typeface="仿宋" panose="02010609060101010101" pitchFamily="49" charset="-122"/>
              </a:rPr>
              <a:t>（志）记忆，记住</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278.</a:t>
            </a:r>
            <a:r>
              <a:rPr lang="zh-CN" altLang="en-US" sz="1600" spc="300">
                <a:solidFill>
                  <a:srgbClr val="032D49"/>
                </a:solidFill>
                <a:latin typeface="仿宋" panose="02010609060101010101" pitchFamily="49" charset="-122"/>
                <a:ea typeface="仿宋" panose="02010609060101010101" pitchFamily="49" charset="-122"/>
              </a:rPr>
              <a:t>始：①才，方才 ②只，仅仅</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279.</a:t>
            </a:r>
            <a:r>
              <a:rPr lang="zh-CN" altLang="en-US" sz="1600" spc="300">
                <a:solidFill>
                  <a:srgbClr val="032D49"/>
                </a:solidFill>
                <a:latin typeface="仿宋" panose="02010609060101010101" pitchFamily="49" charset="-122"/>
                <a:ea typeface="仿宋" panose="02010609060101010101" pitchFamily="49" charset="-122"/>
              </a:rPr>
              <a:t>仕：做官。如：学而优则仕。（</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论语</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子张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280.</a:t>
            </a:r>
            <a:r>
              <a:rPr lang="zh-CN" altLang="en-US" sz="1600" spc="300">
                <a:solidFill>
                  <a:srgbClr val="032D49"/>
                </a:solidFill>
                <a:latin typeface="仿宋" panose="02010609060101010101" pitchFamily="49" charset="-122"/>
                <a:ea typeface="仿宋" panose="02010609060101010101" pitchFamily="49" charset="-122"/>
              </a:rPr>
              <a:t>仕宦：做官，任官职。如：汝是大家子，仕宦于台阁。（</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孔雀东南飞</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0622089"/>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fontScale="850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281.</a:t>
            </a:r>
            <a:r>
              <a:rPr lang="zh-CN" altLang="en-US" sz="1600" spc="300">
                <a:solidFill>
                  <a:srgbClr val="032D49"/>
                </a:solidFill>
                <a:latin typeface="仿宋" panose="02010609060101010101" pitchFamily="49" charset="-122"/>
                <a:ea typeface="仿宋" panose="02010609060101010101" pitchFamily="49" charset="-122"/>
              </a:rPr>
              <a:t>仕进：进身为官。如：迈少恬静，不慕仕进。（</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晋书</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许迈传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282.</a:t>
            </a:r>
            <a:r>
              <a:rPr lang="zh-CN" altLang="en-US" sz="1600" spc="300">
                <a:solidFill>
                  <a:srgbClr val="032D49"/>
                </a:solidFill>
                <a:latin typeface="仿宋" panose="02010609060101010101" pitchFamily="49" charset="-122"/>
                <a:ea typeface="仿宋" panose="02010609060101010101" pitchFamily="49" charset="-122"/>
              </a:rPr>
              <a:t>市：①买</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283.</a:t>
            </a:r>
            <a:r>
              <a:rPr lang="zh-CN" altLang="en-US" sz="1600" spc="300">
                <a:solidFill>
                  <a:srgbClr val="032D49"/>
                </a:solidFill>
                <a:latin typeface="仿宋" panose="02010609060101010101" pitchFamily="49" charset="-122"/>
                <a:ea typeface="仿宋" panose="02010609060101010101" pitchFamily="49" charset="-122"/>
              </a:rPr>
              <a:t>事：侍奉；对待，从事，做。</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284.</a:t>
            </a:r>
            <a:r>
              <a:rPr lang="zh-CN" altLang="en-US" sz="1600" spc="300">
                <a:solidFill>
                  <a:srgbClr val="032D49"/>
                </a:solidFill>
                <a:latin typeface="仿宋" panose="02010609060101010101" pitchFamily="49" charset="-122"/>
                <a:ea typeface="仿宋" panose="02010609060101010101" pitchFamily="49" charset="-122"/>
              </a:rPr>
              <a:t>侍郎侍中：宫廷侍卫。</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285.</a:t>
            </a:r>
            <a:r>
              <a:rPr lang="zh-CN" altLang="en-US" sz="1600" spc="300">
                <a:solidFill>
                  <a:srgbClr val="032D49"/>
                </a:solidFill>
                <a:latin typeface="仿宋" panose="02010609060101010101" pitchFamily="49" charset="-122"/>
                <a:ea typeface="仿宋" panose="02010609060101010101" pitchFamily="49" charset="-122"/>
              </a:rPr>
              <a:t>视事：在任，在职；办公。</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286.</a:t>
            </a:r>
            <a:r>
              <a:rPr lang="zh-CN" altLang="en-US" sz="1600" spc="300">
                <a:solidFill>
                  <a:srgbClr val="032D49"/>
                </a:solidFill>
                <a:latin typeface="仿宋" panose="02010609060101010101" pitchFamily="49" charset="-122"/>
                <a:ea typeface="仿宋" panose="02010609060101010101" pitchFamily="49" charset="-122"/>
              </a:rPr>
              <a:t>是：①这，这个</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287.</a:t>
            </a:r>
            <a:r>
              <a:rPr lang="zh-CN" altLang="en-US" sz="1600" spc="300">
                <a:solidFill>
                  <a:srgbClr val="032D49"/>
                </a:solidFill>
                <a:latin typeface="仿宋" panose="02010609060101010101" pitchFamily="49" charset="-122"/>
                <a:ea typeface="仿宋" panose="02010609060101010101" pitchFamily="49" charset="-122"/>
              </a:rPr>
              <a:t>适：①到</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去 ②女子出嫁 ③恰好</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288.</a:t>
            </a:r>
            <a:r>
              <a:rPr lang="zh-CN" altLang="en-US" sz="1600" spc="300">
                <a:solidFill>
                  <a:srgbClr val="032D49"/>
                </a:solidFill>
                <a:latin typeface="仿宋" panose="02010609060101010101" pitchFamily="49" charset="-122"/>
                <a:ea typeface="仿宋" panose="02010609060101010101" pitchFamily="49" charset="-122"/>
              </a:rPr>
              <a:t>恃：①依靠，依赖</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289.</a:t>
            </a:r>
            <a:r>
              <a:rPr lang="zh-CN" altLang="en-US" sz="1600" spc="300">
                <a:solidFill>
                  <a:srgbClr val="032D49"/>
                </a:solidFill>
                <a:latin typeface="仿宋" panose="02010609060101010101" pitchFamily="49" charset="-122"/>
                <a:ea typeface="仿宋" panose="02010609060101010101" pitchFamily="49" charset="-122"/>
              </a:rPr>
              <a:t>弑：子杀父，臣杀君。</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290.</a:t>
            </a:r>
            <a:r>
              <a:rPr lang="zh-CN" altLang="en-US" sz="1600" spc="300">
                <a:solidFill>
                  <a:srgbClr val="032D49"/>
                </a:solidFill>
                <a:latin typeface="仿宋" panose="02010609060101010101" pitchFamily="49" charset="-122"/>
                <a:ea typeface="仿宋" panose="02010609060101010101" pitchFamily="49" charset="-122"/>
              </a:rPr>
              <a:t>守：代理官职。如：初平中，北海孔融召为主薄，守高密令。（</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三国志</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王修传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fontScale="850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291.</a:t>
            </a:r>
            <a:r>
              <a:rPr lang="zh-CN" altLang="en-US" sz="1600" spc="300">
                <a:solidFill>
                  <a:srgbClr val="032D49"/>
                </a:solidFill>
                <a:latin typeface="仿宋" panose="02010609060101010101" pitchFamily="49" charset="-122"/>
                <a:ea typeface="仿宋" panose="02010609060101010101" pitchFamily="49" charset="-122"/>
              </a:rPr>
              <a:t>守宰：地方长官的泛称。</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292.</a:t>
            </a:r>
            <a:r>
              <a:rPr lang="zh-CN" altLang="en-US" sz="1600" spc="300">
                <a:solidFill>
                  <a:srgbClr val="032D49"/>
                </a:solidFill>
                <a:latin typeface="仿宋" panose="02010609060101010101" pitchFamily="49" charset="-122"/>
                <a:ea typeface="仿宋" panose="02010609060101010101" pitchFamily="49" charset="-122"/>
              </a:rPr>
              <a:t>授：授给、给予官职。</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元史</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贾鲁传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：“秦定初恩授东平路儒学教授。”</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293.</a:t>
            </a:r>
            <a:r>
              <a:rPr lang="zh-CN" altLang="en-US" sz="1600" spc="300">
                <a:solidFill>
                  <a:srgbClr val="032D49"/>
                </a:solidFill>
                <a:latin typeface="仿宋" panose="02010609060101010101" pitchFamily="49" charset="-122"/>
                <a:ea typeface="仿宋" panose="02010609060101010101" pitchFamily="49" charset="-122"/>
              </a:rPr>
              <a:t>书：①记载 ②书信。</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294.</a:t>
            </a:r>
            <a:r>
              <a:rPr lang="zh-CN" altLang="en-US" sz="1600" spc="300">
                <a:solidFill>
                  <a:srgbClr val="032D49"/>
                </a:solidFill>
                <a:latin typeface="仿宋" panose="02010609060101010101" pitchFamily="49" charset="-122"/>
                <a:ea typeface="仿宋" panose="02010609060101010101" pitchFamily="49" charset="-122"/>
              </a:rPr>
              <a:t>输：缴纳（贡品或赋税）</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由“输送、运输”引申。</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295.</a:t>
            </a:r>
            <a:r>
              <a:rPr lang="zh-CN" altLang="en-US" sz="1600" spc="300">
                <a:solidFill>
                  <a:srgbClr val="032D49"/>
                </a:solidFill>
                <a:latin typeface="仿宋" panose="02010609060101010101" pitchFamily="49" charset="-122"/>
                <a:ea typeface="仿宋" panose="02010609060101010101" pitchFamily="49" charset="-122"/>
              </a:rPr>
              <a:t>属：①写 ②</a:t>
            </a:r>
            <a:r>
              <a:rPr lang="en-US" altLang="zh-CN" sz="1600" spc="300" err="1">
                <a:solidFill>
                  <a:srgbClr val="032D49"/>
                </a:solidFill>
                <a:latin typeface="仿宋" panose="02010609060101010101" pitchFamily="49" charset="-122"/>
                <a:ea typeface="仿宋" panose="02010609060101010101" pitchFamily="49" charset="-122"/>
              </a:rPr>
              <a:t>zhǔ</a:t>
            </a:r>
            <a:r>
              <a:rPr lang="zh-CN" altLang="en-US" sz="1600" spc="300">
                <a:solidFill>
                  <a:srgbClr val="032D49"/>
                </a:solidFill>
                <a:latin typeface="仿宋" panose="02010609060101010101" pitchFamily="49" charset="-122"/>
                <a:ea typeface="仿宋" panose="02010609060101010101" pitchFamily="49" charset="-122"/>
              </a:rPr>
              <a:t>，嘱托 ③类</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296.</a:t>
            </a:r>
            <a:r>
              <a:rPr lang="zh-CN" altLang="en-US" sz="1600" spc="300">
                <a:solidFill>
                  <a:srgbClr val="032D49"/>
                </a:solidFill>
                <a:latin typeface="仿宋" panose="02010609060101010101" pitchFamily="49" charset="-122"/>
                <a:ea typeface="仿宋" panose="02010609060101010101" pitchFamily="49" charset="-122"/>
              </a:rPr>
              <a:t>署：代理、暂任。如：太守奇之，署守属监狱。（</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汉书</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王尊传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297.</a:t>
            </a:r>
            <a:r>
              <a:rPr lang="zh-CN" altLang="en-US" sz="1600" spc="300">
                <a:solidFill>
                  <a:srgbClr val="032D49"/>
                </a:solidFill>
                <a:latin typeface="仿宋" panose="02010609060101010101" pitchFamily="49" charset="-122"/>
                <a:ea typeface="仿宋" panose="02010609060101010101" pitchFamily="49" charset="-122"/>
              </a:rPr>
              <a:t>庶：①众多 ②百姓，平民 ③差不多 ④表示可能或期望</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可翻译为“或许”</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298.</a:t>
            </a:r>
            <a:r>
              <a:rPr lang="zh-CN" altLang="en-US" sz="1600" spc="300">
                <a:solidFill>
                  <a:srgbClr val="032D49"/>
                </a:solidFill>
                <a:latin typeface="仿宋" panose="02010609060101010101" pitchFamily="49" charset="-122"/>
                <a:ea typeface="仿宋" panose="02010609060101010101" pitchFamily="49" charset="-122"/>
              </a:rPr>
              <a:t>数：①屡次</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299.</a:t>
            </a:r>
            <a:r>
              <a:rPr lang="zh-CN" altLang="en-US" sz="1600" spc="300">
                <a:solidFill>
                  <a:srgbClr val="032D49"/>
                </a:solidFill>
                <a:latin typeface="仿宋" panose="02010609060101010101" pitchFamily="49" charset="-122"/>
                <a:ea typeface="仿宋" panose="02010609060101010101" pitchFamily="49" charset="-122"/>
              </a:rPr>
              <a:t>爽：①过失，差错</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300.</a:t>
            </a:r>
            <a:r>
              <a:rPr lang="zh-CN" altLang="en-US" sz="1600" spc="300">
                <a:solidFill>
                  <a:srgbClr val="032D49"/>
                </a:solidFill>
                <a:latin typeface="仿宋" panose="02010609060101010101" pitchFamily="49" charset="-122"/>
                <a:ea typeface="仿宋" panose="02010609060101010101" pitchFamily="49" charset="-122"/>
              </a:rPr>
              <a:t>朔：①每月初一 ②北，北方</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506831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fontScale="85000" lnSpcReduction="1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301.</a:t>
            </a:r>
            <a:r>
              <a:rPr lang="zh-CN" altLang="en-US" sz="1600" spc="300">
                <a:solidFill>
                  <a:srgbClr val="032D49"/>
                </a:solidFill>
                <a:latin typeface="仿宋" panose="02010609060101010101" pitchFamily="49" charset="-122"/>
                <a:ea typeface="仿宋" panose="02010609060101010101" pitchFamily="49" charset="-122"/>
              </a:rPr>
              <a:t>司：①主管，掌管 ②官吏，官署</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302.</a:t>
            </a:r>
            <a:r>
              <a:rPr lang="zh-CN" altLang="en-US" sz="1600" spc="300">
                <a:solidFill>
                  <a:srgbClr val="032D49"/>
                </a:solidFill>
                <a:latin typeface="仿宋" panose="02010609060101010101" pitchFamily="49" charset="-122"/>
                <a:ea typeface="仿宋" panose="02010609060101010101" pitchFamily="49" charset="-122"/>
              </a:rPr>
              <a:t>斯：①这、此 ②那么，就</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303.</a:t>
            </a:r>
            <a:r>
              <a:rPr lang="zh-CN" altLang="en-US" sz="1600" spc="300">
                <a:solidFill>
                  <a:srgbClr val="032D49"/>
                </a:solidFill>
                <a:latin typeface="仿宋" panose="02010609060101010101" pitchFamily="49" charset="-122"/>
                <a:ea typeface="仿宋" panose="02010609060101010101" pitchFamily="49" charset="-122"/>
              </a:rPr>
              <a:t>俟：①等待</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304.</a:t>
            </a:r>
            <a:r>
              <a:rPr lang="zh-CN" altLang="en-US" sz="1600" spc="300">
                <a:solidFill>
                  <a:srgbClr val="032D49"/>
                </a:solidFill>
                <a:latin typeface="仿宋" panose="02010609060101010101" pitchFamily="49" charset="-122"/>
                <a:ea typeface="仿宋" panose="02010609060101010101" pitchFamily="49" charset="-122"/>
              </a:rPr>
              <a:t>肆：①作坊、店铺 ②延伸，扩张</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305.</a:t>
            </a:r>
            <a:r>
              <a:rPr lang="zh-CN" altLang="en-US" sz="1600" spc="300">
                <a:solidFill>
                  <a:srgbClr val="032D49"/>
                </a:solidFill>
                <a:latin typeface="仿宋" panose="02010609060101010101" pitchFamily="49" charset="-122"/>
                <a:ea typeface="仿宋" panose="02010609060101010101" pitchFamily="49" charset="-122"/>
              </a:rPr>
              <a:t>嗣：①继承 ②子孙 ③随后</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306.</a:t>
            </a:r>
            <a:r>
              <a:rPr lang="zh-CN" altLang="en-US" sz="1600" spc="300">
                <a:solidFill>
                  <a:srgbClr val="032D49"/>
                </a:solidFill>
                <a:latin typeface="仿宋" panose="02010609060101010101" pitchFamily="49" charset="-122"/>
                <a:ea typeface="仿宋" panose="02010609060101010101" pitchFamily="49" charset="-122"/>
              </a:rPr>
              <a:t>夙：①早晨 ②平素，过去</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307.</a:t>
            </a:r>
            <a:r>
              <a:rPr lang="zh-CN" altLang="en-US" sz="1600" spc="300">
                <a:solidFill>
                  <a:srgbClr val="032D49"/>
                </a:solidFill>
                <a:latin typeface="仿宋" panose="02010609060101010101" pitchFamily="49" charset="-122"/>
                <a:ea typeface="仿宋" panose="02010609060101010101" pitchFamily="49" charset="-122"/>
              </a:rPr>
              <a:t>诉：告状；诽谤。</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308.</a:t>
            </a:r>
            <a:r>
              <a:rPr lang="zh-CN" altLang="en-US" sz="1600" spc="300">
                <a:solidFill>
                  <a:srgbClr val="032D49"/>
                </a:solidFill>
                <a:latin typeface="仿宋" panose="02010609060101010101" pitchFamily="49" charset="-122"/>
                <a:ea typeface="仿宋" panose="02010609060101010101" pitchFamily="49" charset="-122"/>
              </a:rPr>
              <a:t>素：①没有染色的绢 ②白色的 ③向来，一向</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309.</a:t>
            </a:r>
            <a:r>
              <a:rPr lang="zh-CN" altLang="en-US" sz="1600" spc="300">
                <a:solidFill>
                  <a:srgbClr val="032D49"/>
                </a:solidFill>
                <a:latin typeface="仿宋" panose="02010609060101010101" pitchFamily="49" charset="-122"/>
                <a:ea typeface="仿宋" panose="02010609060101010101" pitchFamily="49" charset="-122"/>
              </a:rPr>
              <a:t>虽：①即使，纵然</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310.</a:t>
            </a:r>
            <a:r>
              <a:rPr lang="zh-CN" altLang="en-US" sz="1600" spc="300">
                <a:solidFill>
                  <a:srgbClr val="032D49"/>
                </a:solidFill>
                <a:latin typeface="仿宋" panose="02010609060101010101" pitchFamily="49" charset="-122"/>
                <a:ea typeface="仿宋" panose="02010609060101010101" pitchFamily="49" charset="-122"/>
              </a:rPr>
              <a:t>岁：①年 ②年龄</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fontScale="85000" lnSpcReduction="1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311.</a:t>
            </a:r>
            <a:r>
              <a:rPr lang="zh-CN" altLang="en-US" sz="1600" spc="300">
                <a:solidFill>
                  <a:srgbClr val="032D49"/>
                </a:solidFill>
                <a:latin typeface="仿宋" panose="02010609060101010101" pitchFamily="49" charset="-122"/>
                <a:ea typeface="仿宋" panose="02010609060101010101" pitchFamily="49" charset="-122"/>
              </a:rPr>
              <a:t>遂：①成就，顺利地做到 ②竞，终，终于</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312.</a:t>
            </a:r>
            <a:r>
              <a:rPr lang="zh-CN" altLang="en-US" sz="1600" spc="300">
                <a:solidFill>
                  <a:srgbClr val="032D49"/>
                </a:solidFill>
                <a:latin typeface="仿宋" panose="02010609060101010101" pitchFamily="49" charset="-122"/>
                <a:ea typeface="仿宋" panose="02010609060101010101" pitchFamily="49" charset="-122"/>
              </a:rPr>
              <a:t>他：别的，其他的，另外的。“又顾而之他”“王顾左右而言他”（</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齐人有一妻一妾</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313.</a:t>
            </a:r>
            <a:r>
              <a:rPr lang="zh-CN" altLang="en-US" sz="1600" spc="300">
                <a:solidFill>
                  <a:srgbClr val="032D49"/>
                </a:solidFill>
                <a:latin typeface="仿宋" panose="02010609060101010101" pitchFamily="49" charset="-122"/>
                <a:ea typeface="仿宋" panose="02010609060101010101" pitchFamily="49" charset="-122"/>
              </a:rPr>
              <a:t>太史：记史，管文书。</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314.</a:t>
            </a:r>
            <a:r>
              <a:rPr lang="zh-CN" altLang="en-US" sz="1600" spc="300">
                <a:solidFill>
                  <a:srgbClr val="032D49"/>
                </a:solidFill>
                <a:latin typeface="仿宋" panose="02010609060101010101" pitchFamily="49" charset="-122"/>
                <a:ea typeface="仿宋" panose="02010609060101010101" pitchFamily="49" charset="-122"/>
              </a:rPr>
              <a:t>太守：郡一级行政长官。</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315.</a:t>
            </a:r>
            <a:r>
              <a:rPr lang="zh-CN" altLang="en-US" sz="1600" spc="300">
                <a:solidFill>
                  <a:srgbClr val="032D49"/>
                </a:solidFill>
                <a:latin typeface="仿宋" panose="02010609060101010101" pitchFamily="49" charset="-122"/>
                <a:ea typeface="仿宋" panose="02010609060101010101" pitchFamily="49" charset="-122"/>
              </a:rPr>
              <a:t>太尉：军事首脑。</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316.</a:t>
            </a:r>
            <a:r>
              <a:rPr lang="zh-CN" altLang="en-US" sz="1600" spc="300">
                <a:solidFill>
                  <a:srgbClr val="032D49"/>
                </a:solidFill>
                <a:latin typeface="仿宋" panose="02010609060101010101" pitchFamily="49" charset="-122"/>
                <a:ea typeface="仿宋" panose="02010609060101010101" pitchFamily="49" charset="-122"/>
              </a:rPr>
              <a:t>特：①仅仅，只 ②不过</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317.</a:t>
            </a:r>
            <a:r>
              <a:rPr lang="zh-CN" altLang="en-US" sz="1600" spc="300">
                <a:solidFill>
                  <a:srgbClr val="032D49"/>
                </a:solidFill>
                <a:latin typeface="仿宋" panose="02010609060101010101" pitchFamily="49" charset="-122"/>
                <a:ea typeface="仿宋" panose="02010609060101010101" pitchFamily="49" charset="-122"/>
              </a:rPr>
              <a:t>调：变换官职。如：调为陇西都尉。（</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汉书</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袁盎传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318.</a:t>
            </a:r>
            <a:r>
              <a:rPr lang="zh-CN" altLang="en-US" sz="1600" spc="300">
                <a:solidFill>
                  <a:srgbClr val="032D49"/>
                </a:solidFill>
                <a:latin typeface="仿宋" panose="02010609060101010101" pitchFamily="49" charset="-122"/>
                <a:ea typeface="仿宋" panose="02010609060101010101" pitchFamily="49" charset="-122"/>
              </a:rPr>
              <a:t>听事：办公的地方。</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319.</a:t>
            </a:r>
            <a:r>
              <a:rPr lang="zh-CN" altLang="en-US" sz="1600" spc="300">
                <a:solidFill>
                  <a:srgbClr val="032D49"/>
                </a:solidFill>
                <a:latin typeface="仿宋" panose="02010609060101010101" pitchFamily="49" charset="-122"/>
                <a:ea typeface="仿宋" panose="02010609060101010101" pitchFamily="49" charset="-122"/>
              </a:rPr>
              <a:t>徒：①空，白白地 ②仅仅，只 ③一类人</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320.</a:t>
            </a:r>
            <a:r>
              <a:rPr lang="zh-CN" altLang="en-US" sz="1600" spc="300">
                <a:solidFill>
                  <a:srgbClr val="032D49"/>
                </a:solidFill>
                <a:latin typeface="仿宋" panose="02010609060101010101" pitchFamily="49" charset="-122"/>
                <a:ea typeface="仿宋" panose="02010609060101010101" pitchFamily="49" charset="-122"/>
              </a:rPr>
              <a:t>脱：①副词，表推测，也许、或许；“事既未然，脱可免祸”。②连词，表假设，倘若、如果。</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8476202"/>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fontScale="85000" lnSpcReduction="1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321.</a:t>
            </a:r>
            <a:r>
              <a:rPr lang="zh-CN" altLang="en-US" sz="1600" spc="300">
                <a:solidFill>
                  <a:srgbClr val="032D49"/>
                </a:solidFill>
                <a:latin typeface="仿宋" panose="02010609060101010101" pitchFamily="49" charset="-122"/>
                <a:ea typeface="仿宋" panose="02010609060101010101" pitchFamily="49" charset="-122"/>
              </a:rPr>
              <a:t>枉：①弯曲 ②歪曲 ③屈尊，屈就 ④徒然，白白的</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322.</a:t>
            </a:r>
            <a:r>
              <a:rPr lang="zh-CN" altLang="en-US" sz="1600" spc="300">
                <a:solidFill>
                  <a:srgbClr val="032D49"/>
                </a:solidFill>
                <a:latin typeface="仿宋" panose="02010609060101010101" pitchFamily="49" charset="-122"/>
                <a:ea typeface="仿宋" panose="02010609060101010101" pitchFamily="49" charset="-122"/>
              </a:rPr>
              <a:t>危言危行：说正直的话，做正直的事。</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323.</a:t>
            </a:r>
            <a:r>
              <a:rPr lang="zh-CN" altLang="en-US" sz="1600" spc="300">
                <a:solidFill>
                  <a:srgbClr val="032D49"/>
                </a:solidFill>
                <a:latin typeface="仿宋" panose="02010609060101010101" pitchFamily="49" charset="-122"/>
                <a:ea typeface="仿宋" panose="02010609060101010101" pitchFamily="49" charset="-122"/>
              </a:rPr>
              <a:t>微：①如果不是，如果没有</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324.</a:t>
            </a:r>
            <a:r>
              <a:rPr lang="zh-CN" altLang="en-US" sz="1600" spc="300">
                <a:solidFill>
                  <a:srgbClr val="032D49"/>
                </a:solidFill>
                <a:latin typeface="仿宋" panose="02010609060101010101" pitchFamily="49" charset="-122"/>
                <a:ea typeface="仿宋" panose="02010609060101010101" pitchFamily="49" charset="-122"/>
              </a:rPr>
              <a:t>唯：①只，只有 ②希望</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325.</a:t>
            </a:r>
            <a:r>
              <a:rPr lang="zh-CN" altLang="en-US" sz="1600" spc="300">
                <a:solidFill>
                  <a:srgbClr val="032D49"/>
                </a:solidFill>
                <a:latin typeface="仿宋" panose="02010609060101010101" pitchFamily="49" charset="-122"/>
                <a:ea typeface="仿宋" panose="02010609060101010101" pitchFamily="49" charset="-122"/>
              </a:rPr>
              <a:t>惟：①只，只有</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326.</a:t>
            </a:r>
            <a:r>
              <a:rPr lang="zh-CN" altLang="en-US" sz="1600" spc="300">
                <a:solidFill>
                  <a:srgbClr val="032D49"/>
                </a:solidFill>
                <a:latin typeface="仿宋" panose="02010609060101010101" pitchFamily="49" charset="-122"/>
                <a:ea typeface="仿宋" panose="02010609060101010101" pitchFamily="49" charset="-122"/>
              </a:rPr>
              <a:t>谓：①告诉，对</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说 ②叫做称为 ③认为</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327.</a:t>
            </a:r>
            <a:r>
              <a:rPr lang="zh-CN" altLang="en-US" sz="1600" spc="300">
                <a:solidFill>
                  <a:srgbClr val="032D49"/>
                </a:solidFill>
                <a:latin typeface="仿宋" panose="02010609060101010101" pitchFamily="49" charset="-122"/>
                <a:ea typeface="仿宋" panose="02010609060101010101" pitchFamily="49" charset="-122"/>
              </a:rPr>
              <a:t>闻：①使上级听见，报告上级 ②闻名，著称</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328.</a:t>
            </a:r>
            <a:r>
              <a:rPr lang="zh-CN" altLang="en-US" sz="1600" spc="300">
                <a:solidFill>
                  <a:srgbClr val="032D49"/>
                </a:solidFill>
                <a:latin typeface="仿宋" panose="02010609060101010101" pitchFamily="49" charset="-122"/>
                <a:ea typeface="仿宋" panose="02010609060101010101" pitchFamily="49" charset="-122"/>
              </a:rPr>
              <a:t>诬：捏造事实诬陷别人、言语不真实。</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329.</a:t>
            </a:r>
            <a:r>
              <a:rPr lang="zh-CN" altLang="en-US" sz="1600" spc="300">
                <a:solidFill>
                  <a:srgbClr val="032D49"/>
                </a:solidFill>
                <a:latin typeface="仿宋" panose="02010609060101010101" pitchFamily="49" charset="-122"/>
                <a:ea typeface="仿宋" panose="02010609060101010101" pitchFamily="49" charset="-122"/>
              </a:rPr>
              <a:t>五服：是由父系家族组成的中国封建社会，其亲属范围包括自高祖以下的男系后裔及其配偶，即自高祖至玄孙的九个世代，通常称为本宗九族。</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330.</a:t>
            </a:r>
            <a:r>
              <a:rPr lang="zh-CN" altLang="en-US" sz="1600" spc="300">
                <a:solidFill>
                  <a:srgbClr val="032D49"/>
                </a:solidFill>
                <a:latin typeface="仿宋" panose="02010609060101010101" pitchFamily="49" charset="-122"/>
                <a:ea typeface="仿宋" panose="02010609060101010101" pitchFamily="49" charset="-122"/>
              </a:rPr>
              <a:t>庑：高堂周围的郭房，厨房；房屋。</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fontScale="85000" lnSpcReduction="1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331.</a:t>
            </a:r>
            <a:r>
              <a:rPr lang="zh-CN" altLang="en-US" sz="1600" spc="300">
                <a:solidFill>
                  <a:srgbClr val="032D49"/>
                </a:solidFill>
                <a:latin typeface="仿宋" panose="02010609060101010101" pitchFamily="49" charset="-122"/>
                <a:ea typeface="仿宋" panose="02010609060101010101" pitchFamily="49" charset="-122"/>
              </a:rPr>
              <a:t>忤：违反，抵触。和“迕”一样有违背的意思。</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332.</a:t>
            </a:r>
            <a:r>
              <a:rPr lang="zh-CN" altLang="en-US" sz="1600" spc="300">
                <a:solidFill>
                  <a:srgbClr val="032D49"/>
                </a:solidFill>
                <a:latin typeface="仿宋" panose="02010609060101010101" pitchFamily="49" charset="-122"/>
                <a:ea typeface="仿宋" panose="02010609060101010101" pitchFamily="49" charset="-122"/>
              </a:rPr>
              <a:t>牾：逆。如：抵牾</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333.</a:t>
            </a:r>
            <a:r>
              <a:rPr lang="zh-CN" altLang="en-US" sz="1600" spc="300">
                <a:solidFill>
                  <a:srgbClr val="032D49"/>
                </a:solidFill>
                <a:latin typeface="仿宋" panose="02010609060101010101" pitchFamily="49" charset="-122"/>
                <a:ea typeface="仿宋" panose="02010609060101010101" pitchFamily="49" charset="-122"/>
              </a:rPr>
              <a:t>息：①停止 ②子女</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334.</a:t>
            </a:r>
            <a:r>
              <a:rPr lang="zh-CN" altLang="en-US" sz="1600" spc="300">
                <a:solidFill>
                  <a:srgbClr val="032D49"/>
                </a:solidFill>
                <a:latin typeface="仿宋" panose="02010609060101010101" pitchFamily="49" charset="-122"/>
                <a:ea typeface="仿宋" panose="02010609060101010101" pitchFamily="49" charset="-122"/>
              </a:rPr>
              <a:t>奚：①疑问代词，什么，哪里</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335.</a:t>
            </a:r>
            <a:r>
              <a:rPr lang="zh-CN" altLang="en-US" sz="1600" spc="300">
                <a:solidFill>
                  <a:srgbClr val="032D49"/>
                </a:solidFill>
                <a:latin typeface="仿宋" panose="02010609060101010101" pitchFamily="49" charset="-122"/>
                <a:ea typeface="仿宋" panose="02010609060101010101" pitchFamily="49" charset="-122"/>
              </a:rPr>
              <a:t>悉：①详尽 ②都，全</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336.</a:t>
            </a:r>
            <a:r>
              <a:rPr lang="zh-CN" altLang="en-US" sz="1600" spc="300">
                <a:solidFill>
                  <a:srgbClr val="032D49"/>
                </a:solidFill>
                <a:latin typeface="仿宋" panose="02010609060101010101" pitchFamily="49" charset="-122"/>
                <a:ea typeface="仿宋" panose="02010609060101010101" pitchFamily="49" charset="-122"/>
              </a:rPr>
              <a:t>檄：古代用来征召、声讨的文书。</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337.</a:t>
            </a:r>
            <a:r>
              <a:rPr lang="zh-CN" altLang="en-US" sz="1600" spc="300">
                <a:solidFill>
                  <a:srgbClr val="032D49"/>
                </a:solidFill>
                <a:latin typeface="仿宋" panose="02010609060101010101" pitchFamily="49" charset="-122"/>
                <a:ea typeface="仿宋" panose="02010609060101010101" pitchFamily="49" charset="-122"/>
              </a:rPr>
              <a:t>徙：①调职</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338.</a:t>
            </a:r>
            <a:r>
              <a:rPr lang="zh-CN" altLang="en-US" sz="1600" spc="300">
                <a:solidFill>
                  <a:srgbClr val="032D49"/>
                </a:solidFill>
                <a:latin typeface="仿宋" panose="02010609060101010101" pitchFamily="49" charset="-122"/>
                <a:ea typeface="仿宋" panose="02010609060101010101" pitchFamily="49" charset="-122"/>
              </a:rPr>
              <a:t>郤：通“隙”：隔阂，矛盾。“令将军与臣有郤”（</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史记</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项羽本纪</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339.</a:t>
            </a:r>
            <a:r>
              <a:rPr lang="zh-CN" altLang="en-US" sz="1600" spc="300">
                <a:solidFill>
                  <a:srgbClr val="032D49"/>
                </a:solidFill>
                <a:latin typeface="仿宋" panose="02010609060101010101" pitchFamily="49" charset="-122"/>
                <a:ea typeface="仿宋" panose="02010609060101010101" pitchFamily="49" charset="-122"/>
              </a:rPr>
              <a:t>下车：刚上任、刚到任。现有成语“下车伊始”。</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340.</a:t>
            </a:r>
            <a:r>
              <a:rPr lang="zh-CN" altLang="en-US" sz="1600" spc="300">
                <a:solidFill>
                  <a:srgbClr val="032D49"/>
                </a:solidFill>
                <a:latin typeface="仿宋" panose="02010609060101010101" pitchFamily="49" charset="-122"/>
                <a:ea typeface="仿宋" panose="02010609060101010101" pitchFamily="49" charset="-122"/>
              </a:rPr>
              <a:t>先：祖先，上代；已经死去的，如先考妣</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552561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fontScale="85000" lnSpcReduction="1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341.</a:t>
            </a:r>
            <a:r>
              <a:rPr lang="zh-CN" altLang="en-US" sz="1600" spc="300">
                <a:solidFill>
                  <a:srgbClr val="032D49"/>
                </a:solidFill>
                <a:latin typeface="仿宋" panose="02010609060101010101" pitchFamily="49" charset="-122"/>
                <a:ea typeface="仿宋" panose="02010609060101010101" pitchFamily="49" charset="-122"/>
              </a:rPr>
              <a:t>先：祖先，已经死去的，多指上代或长辈。</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342.</a:t>
            </a:r>
            <a:r>
              <a:rPr lang="zh-CN" altLang="en-US" sz="1600" spc="300">
                <a:solidFill>
                  <a:srgbClr val="032D49"/>
                </a:solidFill>
                <a:latin typeface="仿宋" panose="02010609060101010101" pitchFamily="49" charset="-122"/>
                <a:ea typeface="仿宋" panose="02010609060101010101" pitchFamily="49" charset="-122"/>
              </a:rPr>
              <a:t>鲜：①</a:t>
            </a:r>
            <a:r>
              <a:rPr lang="en-US" altLang="zh-CN" sz="1600" spc="300" err="1">
                <a:solidFill>
                  <a:srgbClr val="032D49"/>
                </a:solidFill>
                <a:latin typeface="仿宋" panose="02010609060101010101" pitchFamily="49" charset="-122"/>
                <a:ea typeface="仿宋" panose="02010609060101010101" pitchFamily="49" charset="-122"/>
              </a:rPr>
              <a:t>xiǎn</a:t>
            </a:r>
            <a:r>
              <a:rPr lang="zh-CN" altLang="en-US" sz="1600" spc="300">
                <a:solidFill>
                  <a:srgbClr val="032D49"/>
                </a:solidFill>
                <a:latin typeface="仿宋" panose="02010609060101010101" pitchFamily="49" charset="-122"/>
                <a:ea typeface="仿宋" panose="02010609060101010101" pitchFamily="49" charset="-122"/>
              </a:rPr>
              <a:t>少</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343.</a:t>
            </a:r>
            <a:r>
              <a:rPr lang="zh-CN" altLang="en-US" sz="1600" spc="300">
                <a:solidFill>
                  <a:srgbClr val="032D49"/>
                </a:solidFill>
                <a:latin typeface="仿宋" panose="02010609060101010101" pitchFamily="49" charset="-122"/>
                <a:ea typeface="仿宋" panose="02010609060101010101" pitchFamily="49" charset="-122"/>
              </a:rPr>
              <a:t>咸：①全，都</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344.</a:t>
            </a:r>
            <a:r>
              <a:rPr lang="zh-CN" altLang="en-US" sz="1600" spc="300">
                <a:solidFill>
                  <a:srgbClr val="032D49"/>
                </a:solidFill>
                <a:latin typeface="仿宋" panose="02010609060101010101" pitchFamily="49" charset="-122"/>
                <a:ea typeface="仿宋" panose="02010609060101010101" pitchFamily="49" charset="-122"/>
              </a:rPr>
              <a:t>衔：藏在心中，特指怀恨。如：深衔之。</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345.</a:t>
            </a:r>
            <a:r>
              <a:rPr lang="zh-CN" altLang="en-US" sz="1600" spc="300">
                <a:solidFill>
                  <a:srgbClr val="032D49"/>
                </a:solidFill>
                <a:latin typeface="仿宋" panose="02010609060101010101" pitchFamily="49" charset="-122"/>
                <a:ea typeface="仿宋" panose="02010609060101010101" pitchFamily="49" charset="-122"/>
              </a:rPr>
              <a:t>相：①仔细看，审查 ②帮助 ③表说话的对方</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346.</a:t>
            </a:r>
            <a:r>
              <a:rPr lang="zh-CN" altLang="en-US" sz="1600" spc="300">
                <a:solidFill>
                  <a:srgbClr val="032D49"/>
                </a:solidFill>
                <a:latin typeface="仿宋" panose="02010609060101010101" pitchFamily="49" charset="-122"/>
                <a:ea typeface="仿宋" panose="02010609060101010101" pitchFamily="49" charset="-122"/>
              </a:rPr>
              <a:t>详：，通“佯”：“行十余里，广详死”（</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史记</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李将军列传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347.</a:t>
            </a:r>
            <a:r>
              <a:rPr lang="zh-CN" altLang="en-US" sz="1600" spc="300">
                <a:solidFill>
                  <a:srgbClr val="032D49"/>
                </a:solidFill>
                <a:latin typeface="仿宋" panose="02010609060101010101" pitchFamily="49" charset="-122"/>
                <a:ea typeface="仿宋" panose="02010609060101010101" pitchFamily="49" charset="-122"/>
              </a:rPr>
              <a:t>向：①过去，从前，往昔 ②假使，假如 ③将要，渐渐</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348.</a:t>
            </a:r>
            <a:r>
              <a:rPr lang="zh-CN" altLang="en-US" sz="1600" spc="300">
                <a:solidFill>
                  <a:srgbClr val="032D49"/>
                </a:solidFill>
                <a:latin typeface="仿宋" panose="02010609060101010101" pitchFamily="49" charset="-122"/>
                <a:ea typeface="仿宋" panose="02010609060101010101" pitchFamily="49" charset="-122"/>
              </a:rPr>
              <a:t>肖：①像，似</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349.</a:t>
            </a:r>
            <a:r>
              <a:rPr lang="zh-CN" altLang="en-US" sz="1600" spc="300">
                <a:solidFill>
                  <a:srgbClr val="032D49"/>
                </a:solidFill>
                <a:latin typeface="仿宋" panose="02010609060101010101" pitchFamily="49" charset="-122"/>
                <a:ea typeface="仿宋" panose="02010609060101010101" pitchFamily="49" charset="-122"/>
              </a:rPr>
              <a:t>小：①轻视，小看</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350.</a:t>
            </a:r>
            <a:r>
              <a:rPr lang="zh-CN" altLang="en-US" sz="1600" spc="300">
                <a:solidFill>
                  <a:srgbClr val="032D49"/>
                </a:solidFill>
                <a:latin typeface="仿宋" panose="02010609060101010101" pitchFamily="49" charset="-122"/>
                <a:ea typeface="仿宋" panose="02010609060101010101" pitchFamily="49" charset="-122"/>
              </a:rPr>
              <a:t>校尉：汉代军事长官。</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fontScale="85000" lnSpcReduction="1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351.</a:t>
            </a:r>
            <a:r>
              <a:rPr lang="zh-CN" altLang="en-US" sz="1600" spc="300">
                <a:solidFill>
                  <a:srgbClr val="032D49"/>
                </a:solidFill>
                <a:latin typeface="仿宋" panose="02010609060101010101" pitchFamily="49" charset="-122"/>
                <a:ea typeface="仿宋" panose="02010609060101010101" pitchFamily="49" charset="-122"/>
              </a:rPr>
              <a:t>偕：①共同，一块儿</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352.</a:t>
            </a:r>
            <a:r>
              <a:rPr lang="zh-CN" altLang="en-US" sz="1600" spc="300">
                <a:solidFill>
                  <a:srgbClr val="032D49"/>
                </a:solidFill>
                <a:latin typeface="仿宋" panose="02010609060101010101" pitchFamily="49" charset="-122"/>
                <a:ea typeface="仿宋" panose="02010609060101010101" pitchFamily="49" charset="-122"/>
              </a:rPr>
              <a:t>谢：①道歉，谢罪 ②推辞 ③辞别</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353.</a:t>
            </a:r>
            <a:r>
              <a:rPr lang="zh-CN" altLang="en-US" sz="1600" spc="300">
                <a:solidFill>
                  <a:srgbClr val="032D49"/>
                </a:solidFill>
                <a:latin typeface="仿宋" panose="02010609060101010101" pitchFamily="49" charset="-122"/>
                <a:ea typeface="仿宋" panose="02010609060101010101" pitchFamily="49" charset="-122"/>
              </a:rPr>
              <a:t>信：①实在，的确</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354.</a:t>
            </a:r>
            <a:r>
              <a:rPr lang="zh-CN" altLang="en-US" sz="1600" spc="300">
                <a:solidFill>
                  <a:srgbClr val="032D49"/>
                </a:solidFill>
                <a:latin typeface="仿宋" panose="02010609060101010101" pitchFamily="49" charset="-122"/>
                <a:ea typeface="仿宋" panose="02010609060101010101" pitchFamily="49" charset="-122"/>
              </a:rPr>
              <a:t>幸：①希望 ②宠爱 ③特指皇帝到某处去</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355.</a:t>
            </a:r>
            <a:r>
              <a:rPr lang="zh-CN" altLang="en-US" sz="1600" spc="300">
                <a:solidFill>
                  <a:srgbClr val="032D49"/>
                </a:solidFill>
                <a:latin typeface="仿宋" panose="02010609060101010101" pitchFamily="49" charset="-122"/>
                <a:ea typeface="仿宋" panose="02010609060101010101" pitchFamily="49" charset="-122"/>
              </a:rPr>
              <a:t>修：①整治，治理 ②研究，学习 ③高，长美好⑤著，撰写</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356.</a:t>
            </a:r>
            <a:r>
              <a:rPr lang="zh-CN" altLang="en-US" sz="1600" spc="300">
                <a:solidFill>
                  <a:srgbClr val="032D49"/>
                </a:solidFill>
                <a:latin typeface="仿宋" panose="02010609060101010101" pitchFamily="49" charset="-122"/>
                <a:ea typeface="仿宋" panose="02010609060101010101" pitchFamily="49" charset="-122"/>
              </a:rPr>
              <a:t>许：①答应，允许 ②表示约数 ③处所，地方</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357.</a:t>
            </a:r>
            <a:r>
              <a:rPr lang="zh-CN" altLang="en-US" sz="1600" spc="300">
                <a:solidFill>
                  <a:srgbClr val="032D49"/>
                </a:solidFill>
                <a:latin typeface="仿宋" panose="02010609060101010101" pitchFamily="49" charset="-122"/>
                <a:ea typeface="仿宋" panose="02010609060101010101" pitchFamily="49" charset="-122"/>
              </a:rPr>
              <a:t>选：通过推荐或科举选拔任以官职。</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元史</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贾鲁传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：“延、至治间</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选丞相东曹掾。”</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358.</a:t>
            </a:r>
            <a:r>
              <a:rPr lang="zh-CN" altLang="en-US" sz="1600" spc="300">
                <a:solidFill>
                  <a:srgbClr val="032D49"/>
                </a:solidFill>
                <a:latin typeface="仿宋" panose="02010609060101010101" pitchFamily="49" charset="-122"/>
                <a:ea typeface="仿宋" panose="02010609060101010101" pitchFamily="49" charset="-122"/>
              </a:rPr>
              <a:t>旬：①十天</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359.</a:t>
            </a:r>
            <a:r>
              <a:rPr lang="zh-CN" altLang="en-US" sz="1600" spc="300">
                <a:solidFill>
                  <a:srgbClr val="032D49"/>
                </a:solidFill>
                <a:latin typeface="仿宋" panose="02010609060101010101" pitchFamily="49" charset="-122"/>
                <a:ea typeface="仿宋" panose="02010609060101010101" pitchFamily="49" charset="-122"/>
              </a:rPr>
              <a:t>寻：①不久</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360.</a:t>
            </a:r>
            <a:r>
              <a:rPr lang="zh-CN" altLang="en-US" sz="1600" spc="300">
                <a:solidFill>
                  <a:srgbClr val="032D49"/>
                </a:solidFill>
                <a:latin typeface="仿宋" panose="02010609060101010101" pitchFamily="49" charset="-122"/>
                <a:ea typeface="仿宋" panose="02010609060101010101" pitchFamily="49" charset="-122"/>
              </a:rPr>
              <a:t>巡抚：总揽一省行政军事长官。</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3136491"/>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a:bodyPr>
          <a:lstStyle/>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361.</a:t>
            </a:r>
            <a:r>
              <a:rPr lang="zh-CN" altLang="en-US" sz="1600" spc="300">
                <a:solidFill>
                  <a:srgbClr val="032D49"/>
                </a:solidFill>
                <a:latin typeface="仿宋" panose="02010609060101010101" pitchFamily="49" charset="-122"/>
                <a:ea typeface="仿宋" panose="02010609060101010101" pitchFamily="49" charset="-122"/>
              </a:rPr>
              <a:t>循：①顺着 ②遵循，沿袭</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362.</a:t>
            </a:r>
            <a:r>
              <a:rPr lang="zh-CN" altLang="en-US" sz="1600" spc="300">
                <a:solidFill>
                  <a:srgbClr val="032D49"/>
                </a:solidFill>
                <a:latin typeface="仿宋" panose="02010609060101010101" pitchFamily="49" charset="-122"/>
                <a:ea typeface="仿宋" panose="02010609060101010101" pitchFamily="49" charset="-122"/>
              </a:rPr>
              <a:t>雅：①正，正确的 ②平素，向来</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363.</a:t>
            </a:r>
            <a:r>
              <a:rPr lang="zh-CN" altLang="en-US" sz="1600" spc="300">
                <a:solidFill>
                  <a:srgbClr val="032D49"/>
                </a:solidFill>
                <a:latin typeface="仿宋" panose="02010609060101010101" pitchFamily="49" charset="-122"/>
                <a:ea typeface="仿宋" panose="02010609060101010101" pitchFamily="49" charset="-122"/>
              </a:rPr>
              <a:t>延：延请。</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364.</a:t>
            </a:r>
            <a:r>
              <a:rPr lang="zh-CN" altLang="en-US" sz="1600" spc="300">
                <a:solidFill>
                  <a:srgbClr val="032D49"/>
                </a:solidFill>
                <a:latin typeface="仿宋" panose="02010609060101010101" pitchFamily="49" charset="-122"/>
                <a:ea typeface="仿宋" panose="02010609060101010101" pitchFamily="49" charset="-122"/>
              </a:rPr>
              <a:t>厌：①满足</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365.</a:t>
            </a:r>
            <a:r>
              <a:rPr lang="zh-CN" altLang="en-US" sz="1600" spc="300">
                <a:solidFill>
                  <a:srgbClr val="032D49"/>
                </a:solidFill>
                <a:latin typeface="仿宋" panose="02010609060101010101" pitchFamily="49" charset="-122"/>
                <a:ea typeface="仿宋" panose="02010609060101010101" pitchFamily="49" charset="-122"/>
              </a:rPr>
              <a:t>谒：①禀告，陈述 ②请求 ③拜见</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366.</a:t>
            </a:r>
            <a:r>
              <a:rPr lang="zh-CN" altLang="en-US" sz="1600" spc="300">
                <a:solidFill>
                  <a:srgbClr val="032D49"/>
                </a:solidFill>
                <a:latin typeface="仿宋" panose="02010609060101010101" pitchFamily="49" charset="-122"/>
                <a:ea typeface="仿宋" panose="02010609060101010101" pitchFamily="49" charset="-122"/>
              </a:rPr>
              <a:t>夷：①平坦 ②铲平，消除 ③外族</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367.</a:t>
            </a:r>
            <a:r>
              <a:rPr lang="zh-CN" altLang="en-US" sz="1600" spc="300">
                <a:solidFill>
                  <a:srgbClr val="032D49"/>
                </a:solidFill>
                <a:latin typeface="仿宋" panose="02010609060101010101" pitchFamily="49" charset="-122"/>
                <a:ea typeface="仿宋" panose="02010609060101010101" pitchFamily="49" charset="-122"/>
              </a:rPr>
              <a:t>宜：①应该，应当</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368.</a:t>
            </a:r>
            <a:r>
              <a:rPr lang="zh-CN" altLang="en-US" sz="1600" spc="300">
                <a:solidFill>
                  <a:srgbClr val="032D49"/>
                </a:solidFill>
                <a:latin typeface="仿宋" panose="02010609060101010101" pitchFamily="49" charset="-122"/>
                <a:ea typeface="仿宋" panose="02010609060101010101" pitchFamily="49" charset="-122"/>
              </a:rPr>
              <a:t>贻：①赠送</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369.</a:t>
            </a:r>
            <a:r>
              <a:rPr lang="zh-CN" altLang="en-US" sz="1600" spc="300">
                <a:solidFill>
                  <a:srgbClr val="032D49"/>
                </a:solidFill>
                <a:latin typeface="仿宋" panose="02010609060101010101" pitchFamily="49" charset="-122"/>
                <a:ea typeface="仿宋" panose="02010609060101010101" pitchFamily="49" charset="-122"/>
              </a:rPr>
              <a:t>移病：上书称病，为居官者请求退职的委婉语。</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370.</a:t>
            </a:r>
            <a:r>
              <a:rPr lang="zh-CN" altLang="en-US" sz="1600" spc="300">
                <a:solidFill>
                  <a:srgbClr val="032D49"/>
                </a:solidFill>
                <a:latin typeface="仿宋" panose="02010609060101010101" pitchFamily="49" charset="-122"/>
                <a:ea typeface="仿宋" panose="02010609060101010101" pitchFamily="49" charset="-122"/>
              </a:rPr>
              <a:t>遗：①</a:t>
            </a:r>
            <a:r>
              <a:rPr lang="en-US" altLang="zh-CN" sz="1600" spc="300" err="1">
                <a:solidFill>
                  <a:srgbClr val="032D49"/>
                </a:solidFill>
                <a:latin typeface="仿宋" panose="02010609060101010101" pitchFamily="49" charset="-122"/>
                <a:ea typeface="仿宋" panose="02010609060101010101" pitchFamily="49" charset="-122"/>
              </a:rPr>
              <a:t>wèi</a:t>
            </a:r>
            <a:r>
              <a:rPr lang="zh-CN" altLang="en-US" sz="1600" spc="300">
                <a:solidFill>
                  <a:srgbClr val="032D49"/>
                </a:solidFill>
                <a:latin typeface="仿宋" panose="02010609060101010101" pitchFamily="49" charset="-122"/>
                <a:ea typeface="仿宋" panose="02010609060101010101" pitchFamily="49" charset="-122"/>
              </a:rPr>
              <a:t>给予，赠送</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a:bodyPr>
          <a:lstStyle/>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371.</a:t>
            </a:r>
            <a:r>
              <a:rPr lang="zh-CN" altLang="en-US" sz="1600" spc="300">
                <a:solidFill>
                  <a:srgbClr val="032D49"/>
                </a:solidFill>
                <a:latin typeface="仿宋" panose="02010609060101010101" pitchFamily="49" charset="-122"/>
                <a:ea typeface="仿宋" panose="02010609060101010101" pitchFamily="49" charset="-122"/>
              </a:rPr>
              <a:t>已：①停止，完毕</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372.</a:t>
            </a:r>
            <a:r>
              <a:rPr lang="zh-CN" altLang="en-US" sz="1600" spc="300">
                <a:solidFill>
                  <a:srgbClr val="032D49"/>
                </a:solidFill>
                <a:latin typeface="仿宋" panose="02010609060101010101" pitchFamily="49" charset="-122"/>
                <a:ea typeface="仿宋" panose="02010609060101010101" pitchFamily="49" charset="-122"/>
              </a:rPr>
              <a:t>刈：割；镰刀一类的农具。</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373.</a:t>
            </a:r>
            <a:r>
              <a:rPr lang="zh-CN" altLang="en-US" sz="1600" spc="300">
                <a:solidFill>
                  <a:srgbClr val="032D49"/>
                </a:solidFill>
                <a:latin typeface="仿宋" panose="02010609060101010101" pitchFamily="49" charset="-122"/>
                <a:ea typeface="仿宋" panose="02010609060101010101" pitchFamily="49" charset="-122"/>
              </a:rPr>
              <a:t>邑：①国都 ②封地</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374.</a:t>
            </a:r>
            <a:r>
              <a:rPr lang="zh-CN" altLang="en-US" sz="1600" spc="300">
                <a:solidFill>
                  <a:srgbClr val="032D49"/>
                </a:solidFill>
                <a:latin typeface="仿宋" panose="02010609060101010101" pitchFamily="49" charset="-122"/>
                <a:ea typeface="仿宋" panose="02010609060101010101" pitchFamily="49" charset="-122"/>
              </a:rPr>
              <a:t>易：①换，改变</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375.</a:t>
            </a:r>
            <a:r>
              <a:rPr lang="zh-CN" altLang="en-US" sz="1600" spc="300">
                <a:solidFill>
                  <a:srgbClr val="032D49"/>
                </a:solidFill>
                <a:latin typeface="仿宋" panose="02010609060101010101" pitchFamily="49" charset="-122"/>
                <a:ea typeface="仿宋" panose="02010609060101010101" pitchFamily="49" charset="-122"/>
              </a:rPr>
              <a:t>诣：①到</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去，拜见</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376.</a:t>
            </a:r>
            <a:r>
              <a:rPr lang="zh-CN" altLang="en-US" sz="1600" spc="300">
                <a:solidFill>
                  <a:srgbClr val="032D49"/>
                </a:solidFill>
                <a:latin typeface="仿宋" panose="02010609060101010101" pitchFamily="49" charset="-122"/>
                <a:ea typeface="仿宋" panose="02010609060101010101" pitchFamily="49" charset="-122"/>
              </a:rPr>
              <a:t>益：①增加 ②更，更加 ③渐渐地</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377.</a:t>
            </a:r>
            <a:r>
              <a:rPr lang="zh-CN" altLang="en-US" sz="1600" spc="300">
                <a:solidFill>
                  <a:srgbClr val="032D49"/>
                </a:solidFill>
                <a:latin typeface="仿宋" panose="02010609060101010101" pitchFamily="49" charset="-122"/>
                <a:ea typeface="仿宋" panose="02010609060101010101" pitchFamily="49" charset="-122"/>
              </a:rPr>
              <a:t>逸：马脱了缰绳，放纵。</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378.</a:t>
            </a:r>
            <a:r>
              <a:rPr lang="zh-CN" altLang="en-US" sz="1600" spc="300">
                <a:solidFill>
                  <a:srgbClr val="032D49"/>
                </a:solidFill>
                <a:latin typeface="仿宋" panose="02010609060101010101" pitchFamily="49" charset="-122"/>
                <a:ea typeface="仿宋" panose="02010609060101010101" pitchFamily="49" charset="-122"/>
              </a:rPr>
              <a:t>翌：①明（天，年）</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379.</a:t>
            </a:r>
            <a:r>
              <a:rPr lang="zh-CN" altLang="en-US" sz="1600" spc="300">
                <a:solidFill>
                  <a:srgbClr val="032D49"/>
                </a:solidFill>
                <a:latin typeface="仿宋" panose="02010609060101010101" pitchFamily="49" charset="-122"/>
                <a:ea typeface="仿宋" panose="02010609060101010101" pitchFamily="49" charset="-122"/>
              </a:rPr>
              <a:t>裔：①边 ②后代</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380.</a:t>
            </a:r>
            <a:r>
              <a:rPr lang="zh-CN" altLang="en-US" sz="1600" spc="300">
                <a:solidFill>
                  <a:srgbClr val="032D49"/>
                </a:solidFill>
                <a:latin typeface="仿宋" panose="02010609060101010101" pitchFamily="49" charset="-122"/>
                <a:ea typeface="仿宋" panose="02010609060101010101" pitchFamily="49" charset="-122"/>
              </a:rPr>
              <a:t>瘗：①埋葬品或尸体 ②坟墓</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8761416"/>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01</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考向讲解</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
              </a:ext>
            </a:extLst>
          </a:blip>
          <a:stretch>
            <a:fillRect/>
          </a:stretch>
        </p:blipFill>
        <p:spPr>
          <a:xfrm>
            <a:off x="5946027" y="5737447"/>
            <a:ext cx="299947" cy="299947"/>
          </a:xfrm>
          <a:prstGeom prst="rect">
            <a:avLst/>
          </a:prstGeom>
        </p:spPr>
      </p:pic>
    </p:spTree>
  </p:cSld>
  <p:clrMapOvr>
    <a:masterClrMapping/>
  </p:clrMapOvr>
  <mc:AlternateContent>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a:bodyPr>
          <a:lstStyle/>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381.</a:t>
            </a:r>
            <a:r>
              <a:rPr lang="zh-CN" altLang="en-US" sz="1600" spc="300">
                <a:solidFill>
                  <a:srgbClr val="032D49"/>
                </a:solidFill>
                <a:latin typeface="仿宋" panose="02010609060101010101" pitchFamily="49" charset="-122"/>
                <a:ea typeface="仿宋" panose="02010609060101010101" pitchFamily="49" charset="-122"/>
              </a:rPr>
              <a:t>殪：①射死</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382.</a:t>
            </a:r>
            <a:r>
              <a:rPr lang="zh-CN" altLang="en-US" sz="1600" spc="300">
                <a:solidFill>
                  <a:srgbClr val="032D49"/>
                </a:solidFill>
                <a:latin typeface="仿宋" panose="02010609060101010101" pitchFamily="49" charset="-122"/>
                <a:ea typeface="仿宋" panose="02010609060101010101" pitchFamily="49" charset="-122"/>
              </a:rPr>
              <a:t>懿：①美，好</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383.</a:t>
            </a:r>
            <a:r>
              <a:rPr lang="zh-CN" altLang="en-US" sz="1600" spc="300">
                <a:solidFill>
                  <a:srgbClr val="032D49"/>
                </a:solidFill>
                <a:latin typeface="仿宋" panose="02010609060101010101" pitchFamily="49" charset="-122"/>
                <a:ea typeface="仿宋" panose="02010609060101010101" pitchFamily="49" charset="-122"/>
              </a:rPr>
              <a:t>阴：①山的北面 ②暗中，暗地里</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384.</a:t>
            </a:r>
            <a:r>
              <a:rPr lang="zh-CN" altLang="en-US" sz="1600" spc="300">
                <a:solidFill>
                  <a:srgbClr val="032D49"/>
                </a:solidFill>
                <a:latin typeface="仿宋" panose="02010609060101010101" pitchFamily="49" charset="-122"/>
                <a:ea typeface="仿宋" panose="02010609060101010101" pitchFamily="49" charset="-122"/>
              </a:rPr>
              <a:t>荫：①</a:t>
            </a:r>
            <a:r>
              <a:rPr lang="en-US" altLang="zh-CN" sz="1600" spc="300" err="1">
                <a:solidFill>
                  <a:srgbClr val="032D49"/>
                </a:solidFill>
                <a:latin typeface="仿宋" panose="02010609060101010101" pitchFamily="49" charset="-122"/>
                <a:ea typeface="仿宋" panose="02010609060101010101" pitchFamily="49" charset="-122"/>
              </a:rPr>
              <a:t>yìn</a:t>
            </a:r>
            <a:r>
              <a:rPr lang="zh-CN" altLang="en-US" sz="1600" spc="300">
                <a:solidFill>
                  <a:srgbClr val="032D49"/>
                </a:solidFill>
                <a:latin typeface="仿宋" panose="02010609060101010101" pitchFamily="49" charset="-122"/>
                <a:ea typeface="仿宋" panose="02010609060101010101" pitchFamily="49" charset="-122"/>
              </a:rPr>
              <a:t>遮盖</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385.</a:t>
            </a:r>
            <a:r>
              <a:rPr lang="zh-CN" altLang="en-US" sz="1600" spc="300">
                <a:solidFill>
                  <a:srgbClr val="032D49"/>
                </a:solidFill>
                <a:latin typeface="仿宋" panose="02010609060101010101" pitchFamily="49" charset="-122"/>
                <a:ea typeface="仿宋" panose="02010609060101010101" pitchFamily="49" charset="-122"/>
              </a:rPr>
              <a:t>殷：①盛，众多</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386.</a:t>
            </a:r>
            <a:r>
              <a:rPr lang="zh-CN" altLang="en-US" sz="1600" spc="300">
                <a:solidFill>
                  <a:srgbClr val="032D49"/>
                </a:solidFill>
                <a:latin typeface="仿宋" panose="02010609060101010101" pitchFamily="49" charset="-122"/>
                <a:ea typeface="仿宋" panose="02010609060101010101" pitchFamily="49" charset="-122"/>
              </a:rPr>
              <a:t>尹：①治理 ②古代长官</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387.</a:t>
            </a:r>
            <a:r>
              <a:rPr lang="zh-CN" altLang="en-US" sz="1600" spc="300">
                <a:solidFill>
                  <a:srgbClr val="032D49"/>
                </a:solidFill>
                <a:latin typeface="仿宋" panose="02010609060101010101" pitchFamily="49" charset="-122"/>
                <a:ea typeface="仿宋" panose="02010609060101010101" pitchFamily="49" charset="-122"/>
              </a:rPr>
              <a:t>引：①拉弓 ②率领 ③避开，退却</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388.</a:t>
            </a:r>
            <a:r>
              <a:rPr lang="zh-CN" altLang="en-US" sz="1600" spc="300">
                <a:solidFill>
                  <a:srgbClr val="032D49"/>
                </a:solidFill>
                <a:latin typeface="仿宋" panose="02010609060101010101" pitchFamily="49" charset="-122"/>
                <a:ea typeface="仿宋" panose="02010609060101010101" pitchFamily="49" charset="-122"/>
              </a:rPr>
              <a:t>盈：①充满 ②满足，自满</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389.</a:t>
            </a:r>
            <a:r>
              <a:rPr lang="zh-CN" altLang="en-US" sz="1600" spc="300">
                <a:solidFill>
                  <a:srgbClr val="032D49"/>
                </a:solidFill>
                <a:latin typeface="仿宋" panose="02010609060101010101" pitchFamily="49" charset="-122"/>
                <a:ea typeface="仿宋" panose="02010609060101010101" pitchFamily="49" charset="-122"/>
              </a:rPr>
              <a:t>用：①因为，由于</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390.</a:t>
            </a:r>
            <a:r>
              <a:rPr lang="zh-CN" altLang="en-US" sz="1600" spc="300">
                <a:solidFill>
                  <a:srgbClr val="032D49"/>
                </a:solidFill>
                <a:latin typeface="仿宋" panose="02010609060101010101" pitchFamily="49" charset="-122"/>
                <a:ea typeface="仿宋" panose="02010609060101010101" pitchFamily="49" charset="-122"/>
              </a:rPr>
              <a:t>忧：①指父母丧事</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a:bodyPr>
          <a:lstStyle/>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391.</a:t>
            </a:r>
            <a:r>
              <a:rPr lang="zh-CN" altLang="en-US" sz="1600" spc="300">
                <a:solidFill>
                  <a:srgbClr val="032D49"/>
                </a:solidFill>
                <a:latin typeface="仿宋" panose="02010609060101010101" pitchFamily="49" charset="-122"/>
                <a:ea typeface="仿宋" panose="02010609060101010101" pitchFamily="49" charset="-122"/>
              </a:rPr>
              <a:t>尤：①罪过，过错 ②优异，突出</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392.</a:t>
            </a:r>
            <a:r>
              <a:rPr lang="zh-CN" altLang="en-US" sz="1600" spc="300">
                <a:solidFill>
                  <a:srgbClr val="032D49"/>
                </a:solidFill>
                <a:latin typeface="仿宋" panose="02010609060101010101" pitchFamily="49" charset="-122"/>
                <a:ea typeface="仿宋" panose="02010609060101010101" pitchFamily="49" charset="-122"/>
              </a:rPr>
              <a:t>犹：①如同，好像 ②还，仍然 ③尚且</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393.</a:t>
            </a:r>
            <a:r>
              <a:rPr lang="zh-CN" altLang="en-US" sz="1600" spc="300">
                <a:solidFill>
                  <a:srgbClr val="032D49"/>
                </a:solidFill>
                <a:latin typeface="仿宋" panose="02010609060101010101" pitchFamily="49" charset="-122"/>
                <a:ea typeface="仿宋" panose="02010609060101010101" pitchFamily="49" charset="-122"/>
              </a:rPr>
              <a:t>游：①交际，交往</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394.</a:t>
            </a:r>
            <a:r>
              <a:rPr lang="zh-CN" altLang="en-US" sz="1600" spc="300">
                <a:solidFill>
                  <a:srgbClr val="032D49"/>
                </a:solidFill>
                <a:latin typeface="仿宋" panose="02010609060101010101" pitchFamily="49" charset="-122"/>
                <a:ea typeface="仿宋" panose="02010609060101010101" pitchFamily="49" charset="-122"/>
              </a:rPr>
              <a:t>宥：①宽容，饶恕</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395.</a:t>
            </a:r>
            <a:r>
              <a:rPr lang="zh-CN" altLang="en-US" sz="1600" spc="300">
                <a:solidFill>
                  <a:srgbClr val="032D49"/>
                </a:solidFill>
                <a:latin typeface="仿宋" panose="02010609060101010101" pitchFamily="49" charset="-122"/>
                <a:ea typeface="仿宋" panose="02010609060101010101" pitchFamily="49" charset="-122"/>
              </a:rPr>
              <a:t>隅：①角落</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396.</a:t>
            </a:r>
            <a:r>
              <a:rPr lang="zh-CN" altLang="en-US" sz="1600" spc="300">
                <a:solidFill>
                  <a:srgbClr val="032D49"/>
                </a:solidFill>
                <a:latin typeface="仿宋" panose="02010609060101010101" pitchFamily="49" charset="-122"/>
                <a:ea typeface="仿宋" panose="02010609060101010101" pitchFamily="49" charset="-122"/>
              </a:rPr>
              <a:t>逾：①越过，超越 ②更加</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397.</a:t>
            </a:r>
            <a:r>
              <a:rPr lang="zh-CN" altLang="en-US" sz="1600" spc="300">
                <a:solidFill>
                  <a:srgbClr val="032D49"/>
                </a:solidFill>
                <a:latin typeface="仿宋" panose="02010609060101010101" pitchFamily="49" charset="-122"/>
                <a:ea typeface="仿宋" panose="02010609060101010101" pitchFamily="49" charset="-122"/>
              </a:rPr>
              <a:t>虞：①猜想，预料 ②欺骗 ③忧虑，忧患</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398.</a:t>
            </a:r>
            <a:r>
              <a:rPr lang="zh-CN" altLang="en-US" sz="1600" spc="300">
                <a:solidFill>
                  <a:srgbClr val="032D49"/>
                </a:solidFill>
                <a:latin typeface="仿宋" panose="02010609060101010101" pitchFamily="49" charset="-122"/>
                <a:ea typeface="仿宋" panose="02010609060101010101" pitchFamily="49" charset="-122"/>
              </a:rPr>
              <a:t>与：赞扬。</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399.</a:t>
            </a:r>
            <a:r>
              <a:rPr lang="zh-CN" altLang="en-US" sz="1600" spc="300">
                <a:solidFill>
                  <a:srgbClr val="032D49"/>
                </a:solidFill>
                <a:latin typeface="仿宋" panose="02010609060101010101" pitchFamily="49" charset="-122"/>
                <a:ea typeface="仿宋" panose="02010609060101010101" pitchFamily="49" charset="-122"/>
              </a:rPr>
              <a:t>宇：屋檐。</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400.</a:t>
            </a:r>
            <a:r>
              <a:rPr lang="zh-CN" altLang="en-US" sz="1600" spc="300">
                <a:solidFill>
                  <a:srgbClr val="032D49"/>
                </a:solidFill>
                <a:latin typeface="仿宋" panose="02010609060101010101" pitchFamily="49" charset="-122"/>
                <a:ea typeface="仿宋" panose="02010609060101010101" pitchFamily="49" charset="-122"/>
              </a:rPr>
              <a:t>语：①</a:t>
            </a:r>
            <a:r>
              <a:rPr lang="en-US" altLang="zh-CN" sz="1600" spc="300" err="1">
                <a:solidFill>
                  <a:srgbClr val="032D49"/>
                </a:solidFill>
                <a:latin typeface="仿宋" panose="02010609060101010101" pitchFamily="49" charset="-122"/>
                <a:ea typeface="仿宋" panose="02010609060101010101" pitchFamily="49" charset="-122"/>
              </a:rPr>
              <a:t>yù</a:t>
            </a:r>
            <a:r>
              <a:rPr lang="zh-CN" altLang="en-US" sz="1600" spc="300">
                <a:solidFill>
                  <a:srgbClr val="032D49"/>
                </a:solidFill>
                <a:latin typeface="仿宋" panose="02010609060101010101" pitchFamily="49" charset="-122"/>
                <a:ea typeface="仿宋" panose="02010609060101010101" pitchFamily="49" charset="-122"/>
              </a:rPr>
              <a:t>告诉</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075236"/>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fontScale="92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401.</a:t>
            </a:r>
            <a:r>
              <a:rPr lang="zh-CN" altLang="en-US" sz="1600" spc="300">
                <a:solidFill>
                  <a:srgbClr val="032D49"/>
                </a:solidFill>
                <a:latin typeface="仿宋" panose="02010609060101010101" pitchFamily="49" charset="-122"/>
                <a:ea typeface="仿宋" panose="02010609060101010101" pitchFamily="49" charset="-122"/>
              </a:rPr>
              <a:t>庾：露天的粮仓。如：钉头磷磷，多于在庾之粟粒。</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402.</a:t>
            </a:r>
            <a:r>
              <a:rPr lang="zh-CN" altLang="en-US" sz="1600" spc="300">
                <a:solidFill>
                  <a:srgbClr val="032D49"/>
                </a:solidFill>
                <a:latin typeface="仿宋" panose="02010609060101010101" pitchFamily="49" charset="-122"/>
                <a:ea typeface="仿宋" panose="02010609060101010101" pitchFamily="49" charset="-122"/>
              </a:rPr>
              <a:t>狱：①官司，案件</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403.</a:t>
            </a:r>
            <a:r>
              <a:rPr lang="zh-CN" altLang="en-US" sz="1600" spc="300">
                <a:solidFill>
                  <a:srgbClr val="032D49"/>
                </a:solidFill>
                <a:latin typeface="仿宋" panose="02010609060101010101" pitchFamily="49" charset="-122"/>
                <a:ea typeface="仿宋" panose="02010609060101010101" pitchFamily="49" charset="-122"/>
              </a:rPr>
              <a:t>谕：①告诉 ②知道，了解</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404.</a:t>
            </a:r>
            <a:r>
              <a:rPr lang="zh-CN" altLang="en-US" sz="1600" spc="300">
                <a:solidFill>
                  <a:srgbClr val="032D49"/>
                </a:solidFill>
                <a:latin typeface="仿宋" panose="02010609060101010101" pitchFamily="49" charset="-122"/>
                <a:ea typeface="仿宋" panose="02010609060101010101" pitchFamily="49" charset="-122"/>
              </a:rPr>
              <a:t>遇：</a:t>
            </a:r>
            <a:r>
              <a:rPr lang="en-US" altLang="zh-CN" sz="1600" spc="300">
                <a:solidFill>
                  <a:srgbClr val="032D49"/>
                </a:solidFill>
                <a:latin typeface="仿宋" panose="02010609060101010101" pitchFamily="49" charset="-122"/>
                <a:ea typeface="仿宋" panose="02010609060101010101" pitchFamily="49" charset="-122"/>
              </a:rPr>
              <a:t>(1)</a:t>
            </a:r>
            <a:r>
              <a:rPr lang="zh-CN" altLang="en-US" sz="1600" spc="300">
                <a:solidFill>
                  <a:srgbClr val="032D49"/>
                </a:solidFill>
                <a:latin typeface="仿宋" panose="02010609060101010101" pitchFamily="49" charset="-122"/>
                <a:ea typeface="仿宋" panose="02010609060101010101" pitchFamily="49" charset="-122"/>
              </a:rPr>
              <a:t>动词，遇到，接触　</a:t>
            </a:r>
            <a:r>
              <a:rPr lang="en-US" altLang="zh-CN" sz="1600" spc="300">
                <a:solidFill>
                  <a:srgbClr val="032D49"/>
                </a:solidFill>
                <a:latin typeface="仿宋" panose="02010609060101010101" pitchFamily="49" charset="-122"/>
                <a:ea typeface="仿宋" panose="02010609060101010101" pitchFamily="49" charset="-122"/>
              </a:rPr>
              <a:t>(3)</a:t>
            </a:r>
            <a:r>
              <a:rPr lang="zh-CN" altLang="en-US" sz="1600" spc="300">
                <a:solidFill>
                  <a:srgbClr val="032D49"/>
                </a:solidFill>
                <a:latin typeface="仿宋" panose="02010609060101010101" pitchFamily="49" charset="-122"/>
                <a:ea typeface="仿宋" panose="02010609060101010101" pitchFamily="49" charset="-122"/>
              </a:rPr>
              <a:t>动词，对待，招待（</a:t>
            </a:r>
            <a:r>
              <a:rPr lang="en-US" altLang="zh-CN" sz="1600" spc="300">
                <a:solidFill>
                  <a:srgbClr val="032D49"/>
                </a:solidFill>
                <a:latin typeface="仿宋" panose="02010609060101010101" pitchFamily="49" charset="-122"/>
                <a:ea typeface="仿宋" panose="02010609060101010101" pitchFamily="49" charset="-122"/>
              </a:rPr>
              <a:t>3</a:t>
            </a:r>
            <a:r>
              <a:rPr lang="zh-CN" altLang="en-US" sz="1600" spc="300">
                <a:solidFill>
                  <a:srgbClr val="032D49"/>
                </a:solidFill>
                <a:latin typeface="仿宋" panose="02010609060101010101" pitchFamily="49" charset="-122"/>
                <a:ea typeface="仿宋" panose="02010609060101010101" pitchFamily="49" charset="-122"/>
              </a:rPr>
              <a:t>）动词，会见</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405.</a:t>
            </a:r>
            <a:r>
              <a:rPr lang="zh-CN" altLang="en-US" sz="1600" spc="300">
                <a:solidFill>
                  <a:srgbClr val="032D49"/>
                </a:solidFill>
                <a:latin typeface="仿宋" panose="02010609060101010101" pitchFamily="49" charset="-122"/>
                <a:ea typeface="仿宋" panose="02010609060101010101" pitchFamily="49" charset="-122"/>
              </a:rPr>
              <a:t>御史大夫：其权力仅次丞相。</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406.</a:t>
            </a:r>
            <a:r>
              <a:rPr lang="zh-CN" altLang="en-US" sz="1600" spc="300">
                <a:solidFill>
                  <a:srgbClr val="032D49"/>
                </a:solidFill>
                <a:latin typeface="仿宋" panose="02010609060101010101" pitchFamily="49" charset="-122"/>
                <a:ea typeface="仿宋" panose="02010609060101010101" pitchFamily="49" charset="-122"/>
              </a:rPr>
              <a:t>寓：①寄托，寄</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407.</a:t>
            </a:r>
            <a:r>
              <a:rPr lang="zh-CN" altLang="en-US" sz="1600" spc="300">
                <a:solidFill>
                  <a:srgbClr val="032D49"/>
                </a:solidFill>
                <a:latin typeface="仿宋" panose="02010609060101010101" pitchFamily="49" charset="-122"/>
                <a:ea typeface="仿宋" panose="02010609060101010101" pitchFamily="49" charset="-122"/>
              </a:rPr>
              <a:t>愈：①胜过 ②越，更加</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408.</a:t>
            </a:r>
            <a:r>
              <a:rPr lang="zh-CN" altLang="en-US" sz="1600" spc="300">
                <a:solidFill>
                  <a:srgbClr val="032D49"/>
                </a:solidFill>
                <a:latin typeface="仿宋" panose="02010609060101010101" pitchFamily="49" charset="-122"/>
                <a:ea typeface="仿宋" panose="02010609060101010101" pitchFamily="49" charset="-122"/>
              </a:rPr>
              <a:t>缘：①沿着，顺着</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409.</a:t>
            </a:r>
            <a:r>
              <a:rPr lang="zh-CN" altLang="en-US" sz="1600" spc="300">
                <a:solidFill>
                  <a:srgbClr val="032D49"/>
                </a:solidFill>
                <a:latin typeface="仿宋" panose="02010609060101010101" pitchFamily="49" charset="-122"/>
                <a:ea typeface="仿宋" panose="02010609060101010101" pitchFamily="49" charset="-122"/>
              </a:rPr>
              <a:t>掾：古代属官的统称。如：掾吏。类似于“有司”。</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410.</a:t>
            </a:r>
            <a:r>
              <a:rPr lang="zh-CN" altLang="en-US" sz="1600" spc="300">
                <a:solidFill>
                  <a:srgbClr val="032D49"/>
                </a:solidFill>
                <a:latin typeface="仿宋" panose="02010609060101010101" pitchFamily="49" charset="-122"/>
                <a:ea typeface="仿宋" panose="02010609060101010101" pitchFamily="49" charset="-122"/>
              </a:rPr>
              <a:t>愿：①希望</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fontScale="92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411.</a:t>
            </a:r>
            <a:r>
              <a:rPr lang="zh-CN" altLang="en-US" sz="1600" spc="300">
                <a:solidFill>
                  <a:srgbClr val="032D49"/>
                </a:solidFill>
                <a:latin typeface="仿宋" panose="02010609060101010101" pitchFamily="49" charset="-122"/>
                <a:ea typeface="仿宋" panose="02010609060101010101" pitchFamily="49" charset="-122"/>
              </a:rPr>
              <a:t>约为婚姻：结为儿女亲家</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412.</a:t>
            </a:r>
            <a:r>
              <a:rPr lang="zh-CN" altLang="en-US" sz="1600" spc="300">
                <a:solidFill>
                  <a:srgbClr val="032D49"/>
                </a:solidFill>
                <a:latin typeface="仿宋" panose="02010609060101010101" pitchFamily="49" charset="-122"/>
                <a:ea typeface="仿宋" panose="02010609060101010101" pitchFamily="49" charset="-122"/>
              </a:rPr>
              <a:t>殒：①死亡</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413.</a:t>
            </a:r>
            <a:r>
              <a:rPr lang="zh-CN" altLang="en-US" sz="1600" spc="300">
                <a:solidFill>
                  <a:srgbClr val="032D49"/>
                </a:solidFill>
                <a:latin typeface="仿宋" panose="02010609060101010101" pitchFamily="49" charset="-122"/>
                <a:ea typeface="仿宋" panose="02010609060101010101" pitchFamily="49" charset="-122"/>
              </a:rPr>
              <a:t>宰相：总揽政务的大官。宰，主持，相，辅</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414.</a:t>
            </a:r>
            <a:r>
              <a:rPr lang="zh-CN" altLang="en-US" sz="1600" spc="300">
                <a:solidFill>
                  <a:srgbClr val="032D49"/>
                </a:solidFill>
                <a:latin typeface="仿宋" panose="02010609060101010101" pitchFamily="49" charset="-122"/>
                <a:ea typeface="仿宋" panose="02010609060101010101" pitchFamily="49" charset="-122"/>
              </a:rPr>
              <a:t>再：①第二次 ②两次</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415.</a:t>
            </a:r>
            <a:r>
              <a:rPr lang="zh-CN" altLang="en-US" sz="1600" spc="300">
                <a:solidFill>
                  <a:srgbClr val="032D49"/>
                </a:solidFill>
                <a:latin typeface="仿宋" panose="02010609060101010101" pitchFamily="49" charset="-122"/>
                <a:ea typeface="仿宋" panose="02010609060101010101" pitchFamily="49" charset="-122"/>
              </a:rPr>
              <a:t>赃：①通过盗窃或贪污受贿赂获得的财物</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416.</a:t>
            </a:r>
            <a:r>
              <a:rPr lang="zh-CN" altLang="en-US" sz="1600" spc="300">
                <a:solidFill>
                  <a:srgbClr val="032D49"/>
                </a:solidFill>
                <a:latin typeface="仿宋" panose="02010609060101010101" pitchFamily="49" charset="-122"/>
                <a:ea typeface="仿宋" panose="02010609060101010101" pitchFamily="49" charset="-122"/>
              </a:rPr>
              <a:t>臧：①善，好 ②通过盗窃或贪污受贿得的财物</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417.</a:t>
            </a:r>
            <a:r>
              <a:rPr lang="zh-CN" altLang="en-US" sz="1600" spc="300">
                <a:solidFill>
                  <a:srgbClr val="032D49"/>
                </a:solidFill>
                <a:latin typeface="仿宋" panose="02010609060101010101" pitchFamily="49" charset="-122"/>
                <a:ea typeface="仿宋" panose="02010609060101010101" pitchFamily="49" charset="-122"/>
              </a:rPr>
              <a:t>蚤：通“早”：“旦日不可不蚤自来谢项王”（</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史记</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项羽本纪</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418.</a:t>
            </a:r>
            <a:r>
              <a:rPr lang="zh-CN" altLang="en-US" sz="1600" spc="300">
                <a:solidFill>
                  <a:srgbClr val="032D49"/>
                </a:solidFill>
                <a:latin typeface="仿宋" panose="02010609060101010101" pitchFamily="49" charset="-122"/>
                <a:ea typeface="仿宋" panose="02010609060101010101" pitchFamily="49" charset="-122"/>
              </a:rPr>
              <a:t>造：①到</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去，拜访</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419.</a:t>
            </a:r>
            <a:r>
              <a:rPr lang="zh-CN" altLang="en-US" sz="1600" spc="300">
                <a:solidFill>
                  <a:srgbClr val="032D49"/>
                </a:solidFill>
                <a:latin typeface="仿宋" panose="02010609060101010101" pitchFamily="49" charset="-122"/>
                <a:ea typeface="仿宋" panose="02010609060101010101" pitchFamily="49" charset="-122"/>
              </a:rPr>
              <a:t>责：通“债”：</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420.</a:t>
            </a:r>
            <a:r>
              <a:rPr lang="zh-CN" altLang="en-US" sz="1600" spc="300">
                <a:solidFill>
                  <a:srgbClr val="032D49"/>
                </a:solidFill>
                <a:latin typeface="仿宋" panose="02010609060101010101" pitchFamily="49" charset="-122"/>
                <a:ea typeface="仿宋" panose="02010609060101010101" pitchFamily="49" charset="-122"/>
              </a:rPr>
              <a:t>谮：说坏话诬陷别人。</a:t>
            </a:r>
          </a:p>
          <a:p>
            <a:pPr marL="0" indent="0">
              <a:lnSpc>
                <a:spcPct val="160000"/>
              </a:lnSpc>
              <a:spcBef>
                <a:spcPct val="0"/>
              </a:spcBef>
              <a:buNone/>
            </a:pPr>
            <a:endParaRPr lang="zh-CN" altLang="en-US" sz="1600" spc="300">
              <a:solidFill>
                <a:srgbClr val="032D49"/>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2342613"/>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fontScale="92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421.</a:t>
            </a:r>
            <a:r>
              <a:rPr lang="zh-CN" altLang="en-US" sz="1600" spc="300">
                <a:solidFill>
                  <a:srgbClr val="032D49"/>
                </a:solidFill>
                <a:latin typeface="仿宋" panose="02010609060101010101" pitchFamily="49" charset="-122"/>
                <a:ea typeface="仿宋" panose="02010609060101010101" pitchFamily="49" charset="-122"/>
              </a:rPr>
              <a:t>彰：①明显，显著 ②表彰，表扬</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422.</a:t>
            </a:r>
            <a:r>
              <a:rPr lang="zh-CN" altLang="en-US" sz="1600" spc="300">
                <a:solidFill>
                  <a:srgbClr val="032D49"/>
                </a:solidFill>
                <a:latin typeface="仿宋" panose="02010609060101010101" pitchFamily="49" charset="-122"/>
                <a:ea typeface="仿宋" panose="02010609060101010101" pitchFamily="49" charset="-122"/>
              </a:rPr>
              <a:t>长：①经常</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423.</a:t>
            </a:r>
            <a:r>
              <a:rPr lang="zh-CN" altLang="en-US" sz="1600" spc="300">
                <a:solidFill>
                  <a:srgbClr val="032D49"/>
                </a:solidFill>
                <a:latin typeface="仿宋" panose="02010609060101010101" pitchFamily="49" charset="-122"/>
                <a:ea typeface="仿宋" panose="02010609060101010101" pitchFamily="49" charset="-122"/>
              </a:rPr>
              <a:t>昭：①明亮，明显</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424.</a:t>
            </a:r>
            <a:r>
              <a:rPr lang="zh-CN" altLang="en-US" sz="1600" spc="300">
                <a:solidFill>
                  <a:srgbClr val="032D49"/>
                </a:solidFill>
                <a:latin typeface="仿宋" panose="02010609060101010101" pitchFamily="49" charset="-122"/>
                <a:ea typeface="仿宋" panose="02010609060101010101" pitchFamily="49" charset="-122"/>
              </a:rPr>
              <a:t>召：①召唤，召见 ②招致，招引</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425.</a:t>
            </a:r>
            <a:r>
              <a:rPr lang="zh-CN" altLang="en-US" sz="1600" spc="300">
                <a:solidFill>
                  <a:srgbClr val="032D49"/>
                </a:solidFill>
                <a:latin typeface="仿宋" panose="02010609060101010101" pitchFamily="49" charset="-122"/>
                <a:ea typeface="仿宋" panose="02010609060101010101" pitchFamily="49" charset="-122"/>
              </a:rPr>
              <a:t>诏：①告，告诉 ②诏书 ③召见</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426.</a:t>
            </a:r>
            <a:r>
              <a:rPr lang="zh-CN" altLang="en-US" sz="1600" spc="300">
                <a:solidFill>
                  <a:srgbClr val="032D49"/>
                </a:solidFill>
                <a:latin typeface="仿宋" panose="02010609060101010101" pitchFamily="49" charset="-122"/>
                <a:ea typeface="仿宋" panose="02010609060101010101" pitchFamily="49" charset="-122"/>
              </a:rPr>
              <a:t>折：驳斥，使对方屈服</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427.</a:t>
            </a:r>
            <a:r>
              <a:rPr lang="zh-CN" altLang="en-US" sz="1600" spc="300">
                <a:solidFill>
                  <a:srgbClr val="032D49"/>
                </a:solidFill>
                <a:latin typeface="仿宋" panose="02010609060101010101" pitchFamily="49" charset="-122"/>
                <a:ea typeface="仿宋" panose="02010609060101010101" pitchFamily="49" charset="-122"/>
              </a:rPr>
              <a:t>折：驳斥，使对方屈服。</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428.</a:t>
            </a:r>
            <a:r>
              <a:rPr lang="zh-CN" altLang="en-US" sz="1600" spc="300">
                <a:solidFill>
                  <a:srgbClr val="032D49"/>
                </a:solidFill>
                <a:latin typeface="仿宋" panose="02010609060101010101" pitchFamily="49" charset="-122"/>
                <a:ea typeface="仿宋" panose="02010609060101010101" pitchFamily="49" charset="-122"/>
              </a:rPr>
              <a:t>折：驳斥，指责使对方屈服。</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429.</a:t>
            </a:r>
            <a:r>
              <a:rPr lang="zh-CN" altLang="en-US" sz="1600" spc="300">
                <a:solidFill>
                  <a:srgbClr val="032D49"/>
                </a:solidFill>
                <a:latin typeface="仿宋" panose="02010609060101010101" pitchFamily="49" charset="-122"/>
                <a:ea typeface="仿宋" panose="02010609060101010101" pitchFamily="49" charset="-122"/>
              </a:rPr>
              <a:t>折：指斥，指责，驳斥。</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430.</a:t>
            </a:r>
            <a:r>
              <a:rPr lang="zh-CN" altLang="en-US" sz="1600" spc="300">
                <a:solidFill>
                  <a:srgbClr val="032D49"/>
                </a:solidFill>
                <a:latin typeface="仿宋" panose="02010609060101010101" pitchFamily="49" charset="-122"/>
                <a:ea typeface="仿宋" panose="02010609060101010101" pitchFamily="49" charset="-122"/>
              </a:rPr>
              <a:t>辄：①总是 ②立即，就</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fontScale="92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431.</a:t>
            </a:r>
            <a:r>
              <a:rPr lang="zh-CN" altLang="en-US" sz="1600" spc="300">
                <a:solidFill>
                  <a:srgbClr val="032D49"/>
                </a:solidFill>
                <a:latin typeface="仿宋" panose="02010609060101010101" pitchFamily="49" charset="-122"/>
                <a:ea typeface="仿宋" panose="02010609060101010101" pitchFamily="49" charset="-122"/>
              </a:rPr>
              <a:t>谪：①处罚 ②被罚，流放或贬值 ③过错</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432.</a:t>
            </a:r>
            <a:r>
              <a:rPr lang="zh-CN" altLang="en-US" sz="1600" spc="300">
                <a:solidFill>
                  <a:srgbClr val="032D49"/>
                </a:solidFill>
                <a:latin typeface="仿宋" panose="02010609060101010101" pitchFamily="49" charset="-122"/>
                <a:ea typeface="仿宋" panose="02010609060101010101" pitchFamily="49" charset="-122"/>
              </a:rPr>
              <a:t>征（</a:t>
            </a:r>
            <a:r>
              <a:rPr lang="en-US" altLang="zh-CN" sz="1600" spc="300">
                <a:solidFill>
                  <a:srgbClr val="032D49"/>
                </a:solidFill>
                <a:latin typeface="仿宋" panose="02010609060101010101" pitchFamily="49" charset="-122"/>
                <a:ea typeface="仿宋" panose="02010609060101010101" pitchFamily="49" charset="-122"/>
              </a:rPr>
              <a:t>1</a:t>
            </a:r>
            <a:r>
              <a:rPr lang="zh-CN" altLang="en-US" sz="1600" spc="300">
                <a:solidFill>
                  <a:srgbClr val="032D49"/>
                </a:solidFill>
                <a:latin typeface="仿宋" panose="02010609060101010101" pitchFamily="49" charset="-122"/>
                <a:ea typeface="仿宋" panose="02010609060101010101" pitchFamily="49" charset="-122"/>
              </a:rPr>
              <a:t>）：①赋税</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433.</a:t>
            </a:r>
            <a:r>
              <a:rPr lang="zh-CN" altLang="en-US" sz="1600" spc="300">
                <a:solidFill>
                  <a:srgbClr val="032D49"/>
                </a:solidFill>
                <a:latin typeface="仿宋" panose="02010609060101010101" pitchFamily="49" charset="-122"/>
                <a:ea typeface="仿宋" panose="02010609060101010101" pitchFamily="49" charset="-122"/>
              </a:rPr>
              <a:t>征（</a:t>
            </a:r>
            <a:r>
              <a:rPr lang="en-US" altLang="zh-CN" sz="1600" spc="300">
                <a:solidFill>
                  <a:srgbClr val="032D49"/>
                </a:solidFill>
                <a:latin typeface="仿宋" panose="02010609060101010101" pitchFamily="49" charset="-122"/>
                <a:ea typeface="仿宋" panose="02010609060101010101" pitchFamily="49" charset="-122"/>
              </a:rPr>
              <a:t>2</a:t>
            </a:r>
            <a:r>
              <a:rPr lang="zh-CN" altLang="en-US" sz="1600" spc="300">
                <a:solidFill>
                  <a:srgbClr val="032D49"/>
                </a:solidFill>
                <a:latin typeface="仿宋" panose="02010609060101010101" pitchFamily="49" charset="-122"/>
                <a:ea typeface="仿宋" panose="02010609060101010101" pitchFamily="49" charset="-122"/>
              </a:rPr>
              <a:t>）：①召，征召 ②应验 ③求，取</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434.</a:t>
            </a:r>
            <a:r>
              <a:rPr lang="zh-CN" altLang="en-US" sz="1600" spc="300">
                <a:solidFill>
                  <a:srgbClr val="032D49"/>
                </a:solidFill>
                <a:latin typeface="仿宋" panose="02010609060101010101" pitchFamily="49" charset="-122"/>
                <a:ea typeface="仿宋" panose="02010609060101010101" pitchFamily="49" charset="-122"/>
              </a:rPr>
              <a:t>知：①通“智”，明智，智慧 ②了解，赏识 ③交好，相亲 ④主持，掌管</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435.</a:t>
            </a:r>
            <a:r>
              <a:rPr lang="zh-CN" altLang="en-US" sz="1600" spc="300">
                <a:solidFill>
                  <a:srgbClr val="032D49"/>
                </a:solidFill>
                <a:latin typeface="仿宋" panose="02010609060101010101" pitchFamily="49" charset="-122"/>
                <a:ea typeface="仿宋" panose="02010609060101010101" pitchFamily="49" charset="-122"/>
              </a:rPr>
              <a:t>执：捉拿。</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436.</a:t>
            </a:r>
            <a:r>
              <a:rPr lang="zh-CN" altLang="en-US" sz="1600" spc="300">
                <a:solidFill>
                  <a:srgbClr val="032D49"/>
                </a:solidFill>
                <a:latin typeface="仿宋" panose="02010609060101010101" pitchFamily="49" charset="-122"/>
                <a:ea typeface="仿宋" panose="02010609060101010101" pitchFamily="49" charset="-122"/>
              </a:rPr>
              <a:t>直：①通值，价值 ② ③通只，只是特意</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437.</a:t>
            </a:r>
            <a:r>
              <a:rPr lang="zh-CN" altLang="en-US" sz="1600" spc="300">
                <a:solidFill>
                  <a:srgbClr val="032D49"/>
                </a:solidFill>
                <a:latin typeface="仿宋" panose="02010609060101010101" pitchFamily="49" charset="-122"/>
                <a:ea typeface="仿宋" panose="02010609060101010101" pitchFamily="49" charset="-122"/>
              </a:rPr>
              <a:t>志：①记，记住 ②标志，标记</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438.</a:t>
            </a:r>
            <a:r>
              <a:rPr lang="zh-CN" altLang="en-US" sz="1600" spc="300">
                <a:solidFill>
                  <a:srgbClr val="032D49"/>
                </a:solidFill>
                <a:latin typeface="仿宋" panose="02010609060101010101" pitchFamily="49" charset="-122"/>
                <a:ea typeface="仿宋" panose="02010609060101010101" pitchFamily="49" charset="-122"/>
              </a:rPr>
              <a:t>制：①帝王的命令 ②规模</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439.</a:t>
            </a:r>
            <a:r>
              <a:rPr lang="zh-CN" altLang="en-US" sz="1600" spc="300">
                <a:solidFill>
                  <a:srgbClr val="032D49"/>
                </a:solidFill>
                <a:latin typeface="仿宋" panose="02010609060101010101" pitchFamily="49" charset="-122"/>
                <a:ea typeface="仿宋" panose="02010609060101010101" pitchFamily="49" charset="-122"/>
              </a:rPr>
              <a:t>质：作人质；抵押。</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440.</a:t>
            </a:r>
            <a:r>
              <a:rPr lang="zh-CN" altLang="en-US" sz="1600" spc="300">
                <a:solidFill>
                  <a:srgbClr val="032D49"/>
                </a:solidFill>
                <a:latin typeface="仿宋" panose="02010609060101010101" pitchFamily="49" charset="-122"/>
                <a:ea typeface="仿宋" panose="02010609060101010101" pitchFamily="49" charset="-122"/>
              </a:rPr>
              <a:t>治：</a:t>
            </a:r>
            <a:r>
              <a:rPr lang="en-US" altLang="zh-CN" sz="1600" spc="300">
                <a:solidFill>
                  <a:srgbClr val="032D49"/>
                </a:solidFill>
                <a:latin typeface="仿宋" panose="02010609060101010101" pitchFamily="49" charset="-122"/>
                <a:ea typeface="仿宋" panose="02010609060101010101" pitchFamily="49" charset="-122"/>
              </a:rPr>
              <a:t>(1)</a:t>
            </a:r>
            <a:r>
              <a:rPr lang="zh-CN" altLang="en-US" sz="1600" spc="300">
                <a:solidFill>
                  <a:srgbClr val="032D49"/>
                </a:solidFill>
                <a:latin typeface="仿宋" panose="02010609060101010101" pitchFamily="49" charset="-122"/>
                <a:ea typeface="仿宋" panose="02010609060101010101" pitchFamily="49" charset="-122"/>
              </a:rPr>
              <a:t>动词，审理，治理，管理；训练，整顿；对付，抵御；追究，惩治　</a:t>
            </a:r>
            <a:r>
              <a:rPr lang="en-US" altLang="zh-CN" sz="1600" spc="300">
                <a:solidFill>
                  <a:srgbClr val="032D49"/>
                </a:solidFill>
                <a:latin typeface="仿宋" panose="02010609060101010101" pitchFamily="49" charset="-122"/>
                <a:ea typeface="仿宋" panose="02010609060101010101" pitchFamily="49" charset="-122"/>
              </a:rPr>
              <a:t>(2)</a:t>
            </a:r>
            <a:r>
              <a:rPr lang="zh-CN" altLang="en-US" sz="1600" spc="300">
                <a:solidFill>
                  <a:srgbClr val="032D49"/>
                </a:solidFill>
                <a:latin typeface="仿宋" panose="02010609060101010101" pitchFamily="49" charset="-122"/>
                <a:ea typeface="仿宋" panose="02010609060101010101" pitchFamily="49" charset="-122"/>
              </a:rPr>
              <a:t>形容词，安定，太平</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061629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p:txBody>
          <a:bodyPr>
            <a:normAutofit fontScale="92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441.</a:t>
            </a:r>
            <a:r>
              <a:rPr lang="zh-CN" altLang="en-US" sz="1600" spc="300">
                <a:solidFill>
                  <a:srgbClr val="032D49"/>
                </a:solidFill>
                <a:latin typeface="仿宋" panose="02010609060101010101" pitchFamily="49" charset="-122"/>
                <a:ea typeface="仿宋" panose="02010609060101010101" pitchFamily="49" charset="-122"/>
              </a:rPr>
              <a:t>陟：进用。如：陟罚臧否，不宜异同。（</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出师表</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442.</a:t>
            </a:r>
            <a:r>
              <a:rPr lang="zh-CN" altLang="en-US" sz="1600" spc="300">
                <a:solidFill>
                  <a:srgbClr val="032D49"/>
                </a:solidFill>
                <a:latin typeface="仿宋" panose="02010609060101010101" pitchFamily="49" charset="-122"/>
                <a:ea typeface="仿宋" panose="02010609060101010101" pitchFamily="49" charset="-122"/>
              </a:rPr>
              <a:t>致仕：交还官职，即退休。如：以刑部尚书致辞仕。（</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新唐书</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白居易传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443.</a:t>
            </a:r>
            <a:r>
              <a:rPr lang="zh-CN" altLang="en-US" sz="1600" spc="300">
                <a:solidFill>
                  <a:srgbClr val="032D49"/>
                </a:solidFill>
                <a:latin typeface="仿宋" panose="02010609060101010101" pitchFamily="49" charset="-122"/>
                <a:ea typeface="仿宋" panose="02010609060101010101" pitchFamily="49" charset="-122"/>
              </a:rPr>
              <a:t>致政：归还权柄，辞去官职。</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444.</a:t>
            </a:r>
            <a:r>
              <a:rPr lang="zh-CN" altLang="en-US" sz="1600" spc="300">
                <a:solidFill>
                  <a:srgbClr val="032D49"/>
                </a:solidFill>
                <a:latin typeface="仿宋" panose="02010609060101010101" pitchFamily="49" charset="-122"/>
                <a:ea typeface="仿宋" panose="02010609060101010101" pitchFamily="49" charset="-122"/>
              </a:rPr>
              <a:t>秩：①官吏的俸禄 ②次序 ③十年为一秩</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445.</a:t>
            </a:r>
            <a:r>
              <a:rPr lang="zh-CN" altLang="en-US" sz="1600" spc="300">
                <a:solidFill>
                  <a:srgbClr val="032D49"/>
                </a:solidFill>
                <a:latin typeface="仿宋" panose="02010609060101010101" pitchFamily="49" charset="-122"/>
                <a:ea typeface="仿宋" panose="02010609060101010101" pitchFamily="49" charset="-122"/>
              </a:rPr>
              <a:t>中：中伤、诬蔑别人，使受损害。</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446.</a:t>
            </a:r>
            <a:r>
              <a:rPr lang="zh-CN" altLang="en-US" sz="1600" spc="300">
                <a:solidFill>
                  <a:srgbClr val="032D49"/>
                </a:solidFill>
                <a:latin typeface="仿宋" panose="02010609060101010101" pitchFamily="49" charset="-122"/>
                <a:ea typeface="仿宋" panose="02010609060101010101" pitchFamily="49" charset="-122"/>
              </a:rPr>
              <a:t>中书省：中央行政机要机关。</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447.</a:t>
            </a:r>
            <a:r>
              <a:rPr lang="zh-CN" altLang="en-US" sz="1600" spc="300">
                <a:solidFill>
                  <a:srgbClr val="032D49"/>
                </a:solidFill>
                <a:latin typeface="仿宋" panose="02010609060101010101" pitchFamily="49" charset="-122"/>
                <a:ea typeface="仿宋" panose="02010609060101010101" pitchFamily="49" charset="-122"/>
              </a:rPr>
              <a:t>胄：①头盔 ②后代</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448.</a:t>
            </a:r>
            <a:r>
              <a:rPr lang="zh-CN" altLang="en-US" sz="1600" spc="300">
                <a:solidFill>
                  <a:srgbClr val="032D49"/>
                </a:solidFill>
                <a:latin typeface="仿宋" panose="02010609060101010101" pitchFamily="49" charset="-122"/>
                <a:ea typeface="仿宋" panose="02010609060101010101" pitchFamily="49" charset="-122"/>
              </a:rPr>
              <a:t>诸：①众，各 ②相当于“之乎” ③第三人称代词</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449.</a:t>
            </a:r>
            <a:r>
              <a:rPr lang="zh-CN" altLang="en-US" sz="1600" spc="300">
                <a:solidFill>
                  <a:srgbClr val="032D49"/>
                </a:solidFill>
                <a:latin typeface="仿宋" panose="02010609060101010101" pitchFamily="49" charset="-122"/>
                <a:ea typeface="仿宋" panose="02010609060101010101" pitchFamily="49" charset="-122"/>
              </a:rPr>
              <a:t>主簿：秘书。</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450.</a:t>
            </a:r>
            <a:r>
              <a:rPr lang="zh-CN" altLang="en-US" sz="1600" spc="300">
                <a:solidFill>
                  <a:srgbClr val="032D49"/>
                </a:solidFill>
                <a:latin typeface="仿宋" panose="02010609060101010101" pitchFamily="49" charset="-122"/>
                <a:ea typeface="仿宋" panose="02010609060101010101" pitchFamily="49" charset="-122"/>
              </a:rPr>
              <a:t>著：①穿，戴</a:t>
            </a:r>
          </a:p>
        </p:txBody>
      </p:sp>
      <p:sp>
        <p:nvSpPr>
          <p:cNvPr id="8" name="内容占位符 7">
            <a:extLst>
              <a:ext uri="{FF2B5EF4-FFF2-40B4-BE49-F238E27FC236}">
                <a16:creationId xmlns:a16="http://schemas.microsoft.com/office/drawing/2014/main" id="{76322723-0A38-43CE-80C1-89D317702636}"/>
              </a:ext>
            </a:extLst>
          </p:cNvPr>
          <p:cNvSpPr>
            <a:spLocks noGrp="1"/>
          </p:cNvSpPr>
          <p:nvPr>
            <p:ph sz="half" idx="2"/>
          </p:nvPr>
        </p:nvSpPr>
        <p:spPr/>
        <p:txBody>
          <a:bodyPr>
            <a:normAutofit fontScale="92500" lnSpcReduction="20000"/>
          </a:bodyPr>
          <a:lstStyle/>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451.</a:t>
            </a:r>
            <a:r>
              <a:rPr lang="zh-CN" altLang="en-US" sz="1600" spc="300">
                <a:solidFill>
                  <a:srgbClr val="032D49"/>
                </a:solidFill>
                <a:latin typeface="仿宋" panose="02010609060101010101" pitchFamily="49" charset="-122"/>
                <a:ea typeface="仿宋" panose="02010609060101010101" pitchFamily="49" charset="-122"/>
              </a:rPr>
              <a:t>转、调、徙：调动官职。</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张衡传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：“再转复为太史令，衡不慕当世，所居之官辄积年不徙。”</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452.</a:t>
            </a:r>
            <a:r>
              <a:rPr lang="zh-CN" altLang="en-US" sz="1600" spc="300">
                <a:solidFill>
                  <a:srgbClr val="032D49"/>
                </a:solidFill>
                <a:latin typeface="仿宋" panose="02010609060101010101" pitchFamily="49" charset="-122"/>
                <a:ea typeface="仿宋" panose="02010609060101010101" pitchFamily="49" charset="-122"/>
              </a:rPr>
              <a:t>擢：①提拔，选拔</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453.</a:t>
            </a:r>
            <a:r>
              <a:rPr lang="zh-CN" altLang="en-US" sz="1600" spc="300">
                <a:solidFill>
                  <a:srgbClr val="032D49"/>
                </a:solidFill>
                <a:latin typeface="仿宋" panose="02010609060101010101" pitchFamily="49" charset="-122"/>
                <a:ea typeface="仿宋" panose="02010609060101010101" pitchFamily="49" charset="-122"/>
              </a:rPr>
              <a:t>兹：①指示代词，此，这里</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454.</a:t>
            </a:r>
            <a:r>
              <a:rPr lang="zh-CN" altLang="en-US" sz="1600" spc="300">
                <a:solidFill>
                  <a:srgbClr val="032D49"/>
                </a:solidFill>
                <a:latin typeface="仿宋" panose="02010609060101010101" pitchFamily="49" charset="-122"/>
                <a:ea typeface="仿宋" panose="02010609060101010101" pitchFamily="49" charset="-122"/>
              </a:rPr>
              <a:t>自：①从 ②由于 ③即使 ④假如</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455.</a:t>
            </a:r>
            <a:r>
              <a:rPr lang="zh-CN" altLang="en-US" sz="1600" spc="300">
                <a:solidFill>
                  <a:srgbClr val="032D49"/>
                </a:solidFill>
                <a:latin typeface="仿宋" panose="02010609060101010101" pitchFamily="49" charset="-122"/>
                <a:ea typeface="仿宋" panose="02010609060101010101" pitchFamily="49" charset="-122"/>
              </a:rPr>
              <a:t>字：女子许嫁。如：待字闺中  </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456.</a:t>
            </a:r>
            <a:r>
              <a:rPr lang="zh-CN" altLang="en-US" sz="1600" spc="300">
                <a:solidFill>
                  <a:srgbClr val="032D49"/>
                </a:solidFill>
                <a:latin typeface="仿宋" panose="02010609060101010101" pitchFamily="49" charset="-122"/>
                <a:ea typeface="仿宋" panose="02010609060101010101" pitchFamily="49" charset="-122"/>
              </a:rPr>
              <a:t>总督：清代地方最高行政长官。</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457.</a:t>
            </a:r>
            <a:r>
              <a:rPr lang="zh-CN" altLang="en-US" sz="1600" spc="300">
                <a:solidFill>
                  <a:srgbClr val="032D49"/>
                </a:solidFill>
                <a:latin typeface="仿宋" panose="02010609060101010101" pitchFamily="49" charset="-122"/>
                <a:ea typeface="仿宋" panose="02010609060101010101" pitchFamily="49" charset="-122"/>
              </a:rPr>
              <a:t>走：①跑</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458.</a:t>
            </a:r>
            <a:r>
              <a:rPr lang="zh-CN" altLang="en-US" sz="1600" spc="300">
                <a:solidFill>
                  <a:srgbClr val="032D49"/>
                </a:solidFill>
                <a:latin typeface="仿宋" panose="02010609060101010101" pitchFamily="49" charset="-122"/>
                <a:ea typeface="仿宋" panose="02010609060101010101" pitchFamily="49" charset="-122"/>
              </a:rPr>
              <a:t>足：①够得上，值得</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459.</a:t>
            </a:r>
            <a:r>
              <a:rPr lang="zh-CN" altLang="en-US" sz="1600" spc="300">
                <a:solidFill>
                  <a:srgbClr val="032D49"/>
                </a:solidFill>
                <a:latin typeface="仿宋" panose="02010609060101010101" pitchFamily="49" charset="-122"/>
                <a:ea typeface="仿宋" panose="02010609060101010101" pitchFamily="49" charset="-122"/>
              </a:rPr>
              <a:t>卒：①死 ②终，完毕，结束</a:t>
            </a:r>
          </a:p>
          <a:p>
            <a:pPr marL="0" indent="0">
              <a:lnSpc>
                <a:spcPct val="16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460.</a:t>
            </a:r>
            <a:r>
              <a:rPr lang="zh-CN" altLang="en-US" sz="1600" spc="300">
                <a:solidFill>
                  <a:srgbClr val="032D49"/>
                </a:solidFill>
                <a:latin typeface="仿宋" panose="02010609060101010101" pitchFamily="49" charset="-122"/>
                <a:ea typeface="仿宋" panose="02010609060101010101" pitchFamily="49" charset="-122"/>
              </a:rPr>
              <a:t>诅：诅咒。</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110252"/>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50000"/>
              </a:lnSpc>
              <a:spcBef>
                <a:spcPct val="0"/>
              </a:spcBef>
            </a:pPr>
            <a:r>
              <a:rPr lang="zh-CN" altLang="en-US" spc="500">
                <a:solidFill>
                  <a:srgbClr val="B79F47"/>
                </a:solidFill>
              </a:rPr>
              <a:t>重点知识</a:t>
            </a:r>
            <a:r>
              <a:rPr lang="en-US" altLang="zh-CN" spc="500">
                <a:solidFill>
                  <a:srgbClr val="B79F47"/>
                </a:solidFill>
              </a:rPr>
              <a:t>——</a:t>
            </a:r>
            <a:r>
              <a:rPr lang="zh-CN" altLang="en-US" spc="500">
                <a:solidFill>
                  <a:srgbClr val="B79F47"/>
                </a:solidFill>
              </a:rPr>
              <a:t>常用实词</a:t>
            </a:r>
          </a:p>
        </p:txBody>
      </p:sp>
      <p:sp>
        <p:nvSpPr>
          <p:cNvPr id="7" name="内容占位符 6">
            <a:extLst>
              <a:ext uri="{FF2B5EF4-FFF2-40B4-BE49-F238E27FC236}">
                <a16:creationId xmlns:a16="http://schemas.microsoft.com/office/drawing/2014/main" id="{58251489-5AA0-422B-9A6A-17343FAF7BDE}"/>
              </a:ext>
            </a:extLst>
          </p:cNvPr>
          <p:cNvSpPr>
            <a:spLocks noGrp="1"/>
          </p:cNvSpPr>
          <p:nvPr>
            <p:ph sz="half" idx="1"/>
          </p:nvPr>
        </p:nvSpPr>
        <p:spPr>
          <a:xfrm>
            <a:off x="838199" y="1825625"/>
            <a:ext cx="9861135" cy="4351338"/>
          </a:xfrm>
        </p:spPr>
        <p:txBody>
          <a:bodyPr>
            <a:normAutofit/>
          </a:bodyPr>
          <a:lstStyle/>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461.</a:t>
            </a:r>
            <a:r>
              <a:rPr lang="zh-CN" altLang="en-US" sz="1600" spc="300">
                <a:solidFill>
                  <a:srgbClr val="032D49"/>
                </a:solidFill>
                <a:latin typeface="仿宋" panose="02010609060101010101" pitchFamily="49" charset="-122"/>
                <a:ea typeface="仿宋" panose="02010609060101010101" pitchFamily="49" charset="-122"/>
              </a:rPr>
              <a:t>祖道：在路上设宴为人饯行。祖，祭祀路神。</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462.</a:t>
            </a:r>
            <a:r>
              <a:rPr lang="zh-CN" altLang="en-US" sz="1600" spc="300">
                <a:solidFill>
                  <a:srgbClr val="032D49"/>
                </a:solidFill>
                <a:latin typeface="仿宋" panose="02010609060101010101" pitchFamily="49" charset="-122"/>
                <a:ea typeface="仿宋" panose="02010609060101010101" pitchFamily="49" charset="-122"/>
              </a:rPr>
              <a:t>左除、左降、左转：降职。如：帝怒，乃罢（陆）贽宰相，左除（张）滂等官（</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新唐书</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装延龄传</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463.</a:t>
            </a:r>
            <a:r>
              <a:rPr lang="zh-CN" altLang="en-US" sz="1600" spc="300">
                <a:solidFill>
                  <a:srgbClr val="032D49"/>
                </a:solidFill>
                <a:latin typeface="仿宋" panose="02010609060101010101" pitchFamily="49" charset="-122"/>
                <a:ea typeface="仿宋" panose="02010609060101010101" pitchFamily="49" charset="-122"/>
              </a:rPr>
              <a:t>左迁：降职贬官，特指贬官在外。如：予左迁九江郡司马。（</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琵琶行</a:t>
            </a:r>
            <a:r>
              <a:rPr lang="en-US" altLang="zh-CN" sz="1600" spc="300">
                <a:solidFill>
                  <a:srgbClr val="032D49"/>
                </a:solidFill>
                <a:latin typeface="仿宋" panose="02010609060101010101" pitchFamily="49" charset="-122"/>
                <a:ea typeface="仿宋" panose="02010609060101010101" pitchFamily="49" charset="-122"/>
              </a:rPr>
              <a:t>》</a:t>
            </a:r>
            <a:r>
              <a:rPr lang="zh-CN" altLang="en-US" sz="1600" spc="300">
                <a:solidFill>
                  <a:srgbClr val="032D49"/>
                </a:solidFill>
                <a:latin typeface="仿宋" panose="02010609060101010101" pitchFamily="49" charset="-122"/>
                <a:ea typeface="仿宋" panose="02010609060101010101" pitchFamily="49" charset="-122"/>
              </a:rPr>
              <a:t>）</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464.</a:t>
            </a:r>
            <a:r>
              <a:rPr lang="zh-CN" altLang="en-US" sz="1600" spc="300">
                <a:solidFill>
                  <a:srgbClr val="032D49"/>
                </a:solidFill>
                <a:latin typeface="仿宋" panose="02010609060101010101" pitchFamily="49" charset="-122"/>
                <a:ea typeface="仿宋" panose="02010609060101010101" pitchFamily="49" charset="-122"/>
              </a:rPr>
              <a:t>左右拾遗：唐代谏官。</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465.</a:t>
            </a:r>
            <a:r>
              <a:rPr lang="zh-CN" altLang="en-US" sz="1600" spc="300">
                <a:solidFill>
                  <a:srgbClr val="032D49"/>
                </a:solidFill>
                <a:latin typeface="仿宋" panose="02010609060101010101" pitchFamily="49" charset="-122"/>
                <a:ea typeface="仿宋" panose="02010609060101010101" pitchFamily="49" charset="-122"/>
              </a:rPr>
              <a:t>作色：发怒。</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466.</a:t>
            </a:r>
            <a:r>
              <a:rPr lang="zh-CN" altLang="en-US" sz="1600" spc="300">
                <a:solidFill>
                  <a:srgbClr val="032D49"/>
                </a:solidFill>
                <a:latin typeface="仿宋" panose="02010609060101010101" pitchFamily="49" charset="-122"/>
                <a:ea typeface="仿宋" panose="02010609060101010101" pitchFamily="49" charset="-122"/>
              </a:rPr>
              <a:t>坐：①犯罪，定罪，错误 ②因为 ③对质 ④空，徒然。</a:t>
            </a:r>
          </a:p>
          <a:p>
            <a:pPr marL="0" indent="0">
              <a:lnSpc>
                <a:spcPct val="150000"/>
              </a:lnSpc>
              <a:spcBef>
                <a:spcPct val="0"/>
              </a:spcBef>
              <a:buNone/>
            </a:pPr>
            <a:r>
              <a:rPr lang="en-US" altLang="zh-CN" sz="1600" spc="300">
                <a:solidFill>
                  <a:srgbClr val="032D49"/>
                </a:solidFill>
                <a:latin typeface="仿宋" panose="02010609060101010101" pitchFamily="49" charset="-122"/>
                <a:ea typeface="仿宋" panose="02010609060101010101" pitchFamily="49" charset="-122"/>
              </a:rPr>
              <a:t>467.</a:t>
            </a:r>
            <a:r>
              <a:rPr lang="zh-CN" altLang="en-US" sz="1600" spc="300">
                <a:solidFill>
                  <a:srgbClr val="032D49"/>
                </a:solidFill>
                <a:latin typeface="仿宋" panose="02010609060101010101" pitchFamily="49" charset="-122"/>
                <a:ea typeface="仿宋" panose="02010609060101010101" pitchFamily="49" charset="-122"/>
              </a:rPr>
              <a:t>祚：大堂前东面的台阶，帝位。福分</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749487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03</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易错易混</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
              </a:ext>
            </a:extLst>
          </a:blip>
          <a:stretch>
            <a:fillRect/>
          </a:stretch>
        </p:blipFill>
        <p:spPr>
          <a:xfrm>
            <a:off x="5946027" y="5737447"/>
            <a:ext cx="299947" cy="299947"/>
          </a:xfrm>
          <a:prstGeom prst="rect">
            <a:avLst/>
          </a:prstGeom>
        </p:spPr>
      </p:pic>
    </p:spTree>
  </p:cSld>
  <p:clrMapOvr>
    <a:masterClrMapping/>
  </p:clrMapOvr>
  <mc:AlternateContent>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易错易混</a:t>
            </a:r>
            <a:r>
              <a:rPr lang="en-US" altLang="zh-CN" spc="500">
                <a:solidFill>
                  <a:srgbClr val="B79F47"/>
                </a:solidFill>
              </a:rPr>
              <a:t>——</a:t>
            </a:r>
            <a:r>
              <a:rPr lang="zh-CN" altLang="en-US" spc="500">
                <a:solidFill>
                  <a:srgbClr val="B79F47"/>
                </a:solidFill>
              </a:rPr>
              <a:t>重点虚词</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398D872A-7EE7-42CB-BF19-DB5EB0E5F901}"/>
              </a:ext>
            </a:extLst>
          </p:cNvPr>
          <p:cNvSpPr txBox="1"/>
          <p:nvPr/>
        </p:nvSpPr>
        <p:spPr>
          <a:xfrm>
            <a:off x="457028" y="1999942"/>
            <a:ext cx="10414535" cy="3369449"/>
          </a:xfrm>
          <a:prstGeom prst="rect">
            <a:avLst/>
          </a:prstGeom>
          <a:noFill/>
        </p:spPr>
        <p:txBody>
          <a:bodyPr wrap="square">
            <a:spAutoFit/>
          </a:bodyPr>
          <a:lstStyle/>
          <a:p>
            <a:pPr indent="266700" algn="just">
              <a:lnSpc>
                <a:spcPct val="150000"/>
              </a:lnSpc>
            </a:pP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1. </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以</a:t>
            </a:r>
          </a:p>
          <a:p>
            <a:pPr indent="266700" algn="just">
              <a:lnSpc>
                <a:spcPct val="150000"/>
              </a:lnSpc>
            </a:pP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用，拿，把，根据，凭借，以为，率领</a:t>
            </a:r>
          </a:p>
          <a:p>
            <a:pPr indent="266700" algn="just">
              <a:lnSpc>
                <a:spcPct val="150000"/>
              </a:lnSpc>
            </a:pP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2. </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其</a:t>
            </a:r>
          </a:p>
          <a:p>
            <a:pPr indent="266700" algn="just">
              <a:lnSpc>
                <a:spcPct val="150000"/>
              </a:lnSpc>
            </a:pP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代词：那些，那，我，自己；副词：大概，一定，难道，还是</a:t>
            </a:r>
          </a:p>
          <a:p>
            <a:pPr indent="266700" algn="just">
              <a:lnSpc>
                <a:spcPct val="150000"/>
              </a:lnSpc>
            </a:pP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3. </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因</a:t>
            </a:r>
          </a:p>
          <a:p>
            <a:pPr indent="266700" algn="just">
              <a:lnSpc>
                <a:spcPct val="150000"/>
              </a:lnSpc>
            </a:pP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于是，趁着，通过，用来</a:t>
            </a:r>
          </a:p>
          <a:p>
            <a:pPr indent="266700" algn="just">
              <a:lnSpc>
                <a:spcPct val="150000"/>
              </a:lnSpc>
            </a:pP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4. </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乃</a:t>
            </a:r>
          </a:p>
          <a:p>
            <a:pPr indent="266700" algn="just">
              <a:lnSpc>
                <a:spcPct val="150000"/>
              </a:lnSpc>
            </a:pP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于是，才，竟然（却）</a:t>
            </a:r>
          </a:p>
        </p:txBody>
      </p:sp>
    </p:spTree>
    <p:extLst>
      <p:ext uri="{BB962C8B-B14F-4D97-AF65-F5344CB8AC3E}">
        <p14:creationId xmlns:p14="http://schemas.microsoft.com/office/powerpoint/2010/main" val="133591773"/>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3"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3"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3"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3"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3"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3" fill="hold"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 calcmode="lin" valueType="num">
                                      <p:cBhvr additive="base">
                                        <p:cTn id="43" dur="500" fill="hold"/>
                                        <p:tgtEl>
                                          <p:spTgt spid="6">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6">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3" fill="hold" nodeType="clickEffect">
                                  <p:stCondLst>
                                    <p:cond delay="0"/>
                                  </p:stCondLst>
                                  <p:childTnLst>
                                    <p:set>
                                      <p:cBhvr>
                                        <p:cTn id="48" dur="1" fill="hold">
                                          <p:stCondLst>
                                            <p:cond delay="0"/>
                                          </p:stCondLst>
                                        </p:cTn>
                                        <p:tgtEl>
                                          <p:spTgt spid="6">
                                            <p:txEl>
                                              <p:pRg st="7" end="7"/>
                                            </p:txEl>
                                          </p:spTgt>
                                        </p:tgtEl>
                                        <p:attrNameLst>
                                          <p:attrName>style.visibility</p:attrName>
                                        </p:attrNameLst>
                                      </p:cBhvr>
                                      <p:to>
                                        <p:strVal val="visible"/>
                                      </p:to>
                                    </p:set>
                                    <p:anim calcmode="lin" valueType="num">
                                      <p:cBhvr additive="base">
                                        <p:cTn id="49" dur="500" fill="hold"/>
                                        <p:tgtEl>
                                          <p:spTgt spid="6">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6">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易错易混</a:t>
            </a:r>
            <a:r>
              <a:rPr lang="en-US" altLang="zh-CN" spc="500">
                <a:solidFill>
                  <a:srgbClr val="B79F47"/>
                </a:solidFill>
              </a:rPr>
              <a:t>——</a:t>
            </a:r>
            <a:r>
              <a:rPr lang="zh-CN" altLang="en-US" spc="500">
                <a:solidFill>
                  <a:srgbClr val="B79F47"/>
                </a:solidFill>
              </a:rPr>
              <a:t>重点句式</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graphicFrame>
        <p:nvGraphicFramePr>
          <p:cNvPr id="3" name="表格 2">
            <a:extLst>
              <a:ext uri="{FF2B5EF4-FFF2-40B4-BE49-F238E27FC236}">
                <a16:creationId xmlns:a16="http://schemas.microsoft.com/office/drawing/2014/main" id="{FD806F59-41A1-448E-90B4-D0534F7EDE81}"/>
              </a:ext>
            </a:extLst>
          </p:cNvPr>
          <p:cNvGraphicFramePr>
            <a:graphicFrameLocks noGrp="1"/>
          </p:cNvGraphicFramePr>
          <p:nvPr>
            <p:extLst>
              <p:ext uri="{D42A27DB-BD31-4B8C-83A1-F6EECF244321}">
                <p14:modId xmlns:p14="http://schemas.microsoft.com/office/powerpoint/2010/main" val="637177428"/>
              </p:ext>
            </p:extLst>
          </p:nvPr>
        </p:nvGraphicFramePr>
        <p:xfrm>
          <a:off x="947419" y="1690688"/>
          <a:ext cx="9924144" cy="5202066"/>
        </p:xfrm>
        <a:graphic>
          <a:graphicData uri="http://schemas.openxmlformats.org/drawingml/2006/table">
            <a:tbl>
              <a:tblPr firstRow="1" firstCol="1" bandRow="1">
                <a:tableStyleId>{D27102A9-8310-4765-A935-A1911B00CA55}</a:tableStyleId>
              </a:tblPr>
              <a:tblGrid>
                <a:gridCol w="2480591">
                  <a:extLst>
                    <a:ext uri="{9D8B030D-6E8A-4147-A177-3AD203B41FA5}">
                      <a16:colId xmlns:a16="http://schemas.microsoft.com/office/drawing/2014/main" val="923203102"/>
                    </a:ext>
                  </a:extLst>
                </a:gridCol>
                <a:gridCol w="2480591">
                  <a:extLst>
                    <a:ext uri="{9D8B030D-6E8A-4147-A177-3AD203B41FA5}">
                      <a16:colId xmlns:a16="http://schemas.microsoft.com/office/drawing/2014/main" val="1651497079"/>
                    </a:ext>
                  </a:extLst>
                </a:gridCol>
                <a:gridCol w="2481481">
                  <a:extLst>
                    <a:ext uri="{9D8B030D-6E8A-4147-A177-3AD203B41FA5}">
                      <a16:colId xmlns:a16="http://schemas.microsoft.com/office/drawing/2014/main" val="2367723004"/>
                    </a:ext>
                  </a:extLst>
                </a:gridCol>
                <a:gridCol w="2481481">
                  <a:extLst>
                    <a:ext uri="{9D8B030D-6E8A-4147-A177-3AD203B41FA5}">
                      <a16:colId xmlns:a16="http://schemas.microsoft.com/office/drawing/2014/main" val="3913896029"/>
                    </a:ext>
                  </a:extLst>
                </a:gridCol>
              </a:tblGrid>
              <a:tr h="524157">
                <a:tc rowSpan="2">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表推测</a:t>
                      </a:r>
                      <a:br>
                        <a:rPr lang="en-US" sz="1200" b="0" kern="0">
                          <a:effectLst/>
                          <a:latin typeface="仿宋" panose="02010609060101010101" pitchFamily="49" charset="-122"/>
                          <a:ea typeface="仿宋" panose="02010609060101010101" pitchFamily="49" charset="-122"/>
                        </a:rPr>
                      </a:br>
                      <a:r>
                        <a:rPr lang="zh-CN" sz="1200" b="0" kern="0">
                          <a:effectLst/>
                          <a:latin typeface="仿宋" panose="02010609060101010101" pitchFamily="49" charset="-122"/>
                          <a:ea typeface="仿宋" panose="02010609060101010101" pitchFamily="49" charset="-122"/>
                        </a:rPr>
                        <a:t>语气</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得无</a:t>
                      </a:r>
                      <a:r>
                        <a:rPr lang="en-US" sz="1200" b="0" kern="0">
                          <a:effectLst/>
                          <a:latin typeface="仿宋" panose="02010609060101010101" pitchFamily="49" charset="-122"/>
                          <a:ea typeface="仿宋" panose="02010609060101010101" pitchFamily="49" charset="-122"/>
                        </a:rPr>
                        <a:t>……</a:t>
                      </a:r>
                      <a:br>
                        <a:rPr lang="en-US" sz="1200" b="0" kern="0">
                          <a:effectLst/>
                          <a:latin typeface="仿宋" panose="02010609060101010101" pitchFamily="49" charset="-122"/>
                          <a:ea typeface="仿宋" panose="02010609060101010101" pitchFamily="49" charset="-122"/>
                        </a:rPr>
                      </a:br>
                      <a:r>
                        <a:rPr lang="zh-CN" sz="1200" b="0" kern="0">
                          <a:effectLst/>
                          <a:latin typeface="仿宋" panose="02010609060101010101" pitchFamily="49" charset="-122"/>
                          <a:ea typeface="仿宋" panose="02010609060101010101" pitchFamily="49" charset="-122"/>
                        </a:rPr>
                        <a:t>乎</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耶）</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该不会</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吧</a:t>
                      </a:r>
                      <a:r>
                        <a:rPr lang="en-US" sz="1200" b="0" kern="0">
                          <a:effectLst/>
                          <a:latin typeface="仿宋" panose="02010609060101010101" pitchFamily="49" charset="-122"/>
                          <a:ea typeface="仿宋" panose="02010609060101010101" pitchFamily="49" charset="-122"/>
                        </a:rPr>
                        <a:t>/</a:t>
                      </a:r>
                      <a:br>
                        <a:rPr lang="en-US" sz="1200" b="0" kern="0">
                          <a:effectLst/>
                          <a:latin typeface="仿宋" panose="02010609060101010101" pitchFamily="49" charset="-122"/>
                          <a:ea typeface="仿宋" panose="02010609060101010101" pitchFamily="49" charset="-122"/>
                        </a:rPr>
                      </a:br>
                      <a:r>
                        <a:rPr lang="zh-CN" sz="1200" b="0" kern="0">
                          <a:effectLst/>
                          <a:latin typeface="仿宋" panose="02010609060101010101" pitchFamily="49" charset="-122"/>
                          <a:ea typeface="仿宋" panose="02010609060101010101" pitchFamily="49" charset="-122"/>
                        </a:rPr>
                        <a:t>莫非</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吧</a:t>
                      </a:r>
                      <a:r>
                        <a:rPr lang="en-US" sz="1200" b="0" kern="0">
                          <a:effectLst/>
                          <a:latin typeface="仿宋" panose="02010609060101010101" pitchFamily="49" charset="-122"/>
                          <a:ea typeface="仿宋" panose="02010609060101010101" pitchFamily="49" charset="-122"/>
                        </a:rPr>
                        <a:t>/</a:t>
                      </a:r>
                      <a:endParaRPr lang="zh-CN" sz="1200" b="0" kern="100">
                        <a:effectLst/>
                        <a:latin typeface="仿宋" panose="02010609060101010101" pitchFamily="49" charset="-122"/>
                        <a:ea typeface="仿宋" panose="02010609060101010101" pitchFamily="49" charset="-122"/>
                      </a:endParaRPr>
                    </a:p>
                    <a:p>
                      <a:pPr algn="ctr">
                        <a:lnSpc>
                          <a:spcPct val="120000"/>
                        </a:lnSpc>
                      </a:pPr>
                      <a:r>
                        <a:rPr lang="zh-CN" sz="1200" b="0" kern="0">
                          <a:effectLst/>
                          <a:latin typeface="仿宋" panose="02010609060101010101" pitchFamily="49" charset="-122"/>
                          <a:ea typeface="仿宋" panose="02010609060101010101" pitchFamily="49" charset="-122"/>
                        </a:rPr>
                        <a:t>能不</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吗</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览物之情，得无异乎？</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93804841"/>
                  </a:ext>
                </a:extLst>
              </a:tr>
              <a:tr h="349438">
                <a:tc vMerge="1">
                  <a:txBody>
                    <a:bodyPr vert="horz" wrap="square"/>
                    <a:lstStyle/>
                    <a:p>
                      <a:endParaRPr lang="zh-CN" altLang="en-US"/>
                    </a:p>
                  </a:txBody>
                  <a:tcP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无乃……</a:t>
                      </a:r>
                      <a:br>
                        <a:rPr lang="en-US" sz="1200" b="0" kern="0">
                          <a:effectLst/>
                          <a:latin typeface="仿宋" panose="02010609060101010101" pitchFamily="49" charset="-122"/>
                          <a:ea typeface="仿宋" panose="02010609060101010101" pitchFamily="49" charset="-122"/>
                        </a:rPr>
                      </a:br>
                      <a:r>
                        <a:rPr lang="zh-CN" sz="1200" b="0" kern="0">
                          <a:effectLst/>
                          <a:latin typeface="仿宋" panose="02010609060101010101" pitchFamily="49" charset="-122"/>
                          <a:ea typeface="仿宋" panose="02010609060101010101" pitchFamily="49" charset="-122"/>
                        </a:rPr>
                        <a:t>（乎）</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恐怕）吧</a:t>
                      </a:r>
                      <a:r>
                        <a:rPr lang="en-US" sz="1200" b="0" kern="0">
                          <a:effectLst/>
                          <a:latin typeface="仿宋" panose="02010609060101010101" pitchFamily="49" charset="-122"/>
                          <a:ea typeface="仿宋" panose="02010609060101010101" pitchFamily="49" charset="-122"/>
                        </a:rPr>
                        <a:t>/</a:t>
                      </a:r>
                      <a:br>
                        <a:rPr lang="en-US" sz="1200" b="0" kern="0">
                          <a:effectLst/>
                          <a:latin typeface="仿宋" panose="02010609060101010101" pitchFamily="49" charset="-122"/>
                          <a:ea typeface="仿宋" panose="02010609060101010101" pitchFamily="49" charset="-122"/>
                        </a:rPr>
                      </a:br>
                      <a:r>
                        <a:rPr lang="zh-CN" sz="1200" b="0" kern="0">
                          <a:effectLst/>
                          <a:latin typeface="仿宋" panose="02010609060101010101" pitchFamily="49" charset="-122"/>
                          <a:ea typeface="仿宋" panose="02010609060101010101" pitchFamily="49" charset="-122"/>
                        </a:rPr>
                        <a:t>莫不是</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吧</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无乃尔是过与</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266490658"/>
                  </a:ext>
                </a:extLst>
              </a:tr>
              <a:tr h="349438">
                <a:tc rowSpan="2">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表疑问</a:t>
                      </a:r>
                      <a:br>
                        <a:rPr lang="en-US" sz="1200" b="0" kern="0">
                          <a:effectLst/>
                          <a:latin typeface="仿宋" panose="02010609060101010101" pitchFamily="49" charset="-122"/>
                          <a:ea typeface="仿宋" panose="02010609060101010101" pitchFamily="49" charset="-122"/>
                        </a:rPr>
                      </a:br>
                      <a:r>
                        <a:rPr lang="zh-CN" sz="1200" b="0" kern="0">
                          <a:effectLst/>
                          <a:latin typeface="仿宋" panose="02010609060101010101" pitchFamily="49" charset="-122"/>
                          <a:ea typeface="仿宋" panose="02010609060101010101" pitchFamily="49" charset="-122"/>
                        </a:rPr>
                        <a:t>语气</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如</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何</a:t>
                      </a:r>
                      <a:r>
                        <a:rPr lang="en-US" sz="1200" b="0" kern="0">
                          <a:effectLst/>
                          <a:latin typeface="仿宋" panose="02010609060101010101" pitchFamily="49" charset="-122"/>
                          <a:ea typeface="仿宋" panose="02010609060101010101" pitchFamily="49" charset="-122"/>
                        </a:rPr>
                        <a:t>/</a:t>
                      </a:r>
                      <a:br>
                        <a:rPr lang="en-US" sz="1200" b="0" kern="0">
                          <a:effectLst/>
                          <a:latin typeface="仿宋" panose="02010609060101010101" pitchFamily="49" charset="-122"/>
                          <a:ea typeface="仿宋" panose="02010609060101010101" pitchFamily="49" charset="-122"/>
                        </a:rPr>
                      </a:br>
                      <a:r>
                        <a:rPr lang="zh-CN" sz="1200" b="0" kern="0">
                          <a:effectLst/>
                          <a:latin typeface="仿宋" panose="02010609060101010101" pitchFamily="49" charset="-122"/>
                          <a:ea typeface="仿宋" panose="02010609060101010101" pitchFamily="49" charset="-122"/>
                        </a:rPr>
                        <a:t>奈</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何</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把</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怎么样</a:t>
                      </a:r>
                      <a:r>
                        <a:rPr lang="en-US" sz="1200" b="0" kern="0">
                          <a:effectLst/>
                          <a:latin typeface="仿宋" panose="02010609060101010101" pitchFamily="49" charset="-122"/>
                          <a:ea typeface="仿宋" panose="02010609060101010101" pitchFamily="49" charset="-122"/>
                        </a:rPr>
                        <a:t>/</a:t>
                      </a:r>
                      <a:br>
                        <a:rPr lang="en-US" sz="1200" b="0" kern="0">
                          <a:effectLst/>
                          <a:latin typeface="仿宋" panose="02010609060101010101" pitchFamily="49" charset="-122"/>
                          <a:ea typeface="仿宋" panose="02010609060101010101" pitchFamily="49" charset="-122"/>
                        </a:rPr>
                      </a:br>
                      <a:r>
                        <a:rPr lang="zh-CN" sz="1200" b="0" kern="0">
                          <a:effectLst/>
                          <a:latin typeface="仿宋" panose="02010609060101010101" pitchFamily="49" charset="-122"/>
                          <a:ea typeface="仿宋" panose="02010609060101010101" pitchFamily="49" charset="-122"/>
                        </a:rPr>
                        <a:t>拿</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怎么办</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如太行、王屋何</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169172982"/>
                  </a:ext>
                </a:extLst>
              </a:tr>
              <a:tr h="524157">
                <a:tc vMerge="1">
                  <a:txBody>
                    <a:bodyPr vert="horz" wrap="square"/>
                    <a:lstStyle/>
                    <a:p>
                      <a:endParaRPr lang="zh-CN" altLang="en-US"/>
                    </a:p>
                  </a:txBody>
                  <a:tcP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何（胡）</a:t>
                      </a:r>
                      <a:br>
                        <a:rPr lang="en-US" sz="1200" b="0" kern="0">
                          <a:effectLst/>
                          <a:latin typeface="仿宋" panose="02010609060101010101" pitchFamily="49" charset="-122"/>
                          <a:ea typeface="仿宋" panose="02010609060101010101" pitchFamily="49" charset="-122"/>
                        </a:rPr>
                      </a:br>
                      <a:r>
                        <a:rPr lang="zh-CN" sz="1200" b="0" kern="0">
                          <a:effectLst/>
                          <a:latin typeface="仿宋" panose="02010609060101010101" pitchFamily="49" charset="-122"/>
                          <a:ea typeface="仿宋" panose="02010609060101010101" pitchFamily="49" charset="-122"/>
                        </a:rPr>
                        <a:t>以……</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用什么</a:t>
                      </a:r>
                      <a:r>
                        <a:rPr lang="en-US" sz="1200" b="0" kern="0">
                          <a:effectLst/>
                          <a:latin typeface="仿宋" panose="02010609060101010101" pitchFamily="49" charset="-122"/>
                          <a:ea typeface="仿宋" panose="02010609060101010101" pitchFamily="49" charset="-122"/>
                        </a:rPr>
                        <a:t>……/</a:t>
                      </a:r>
                      <a:endParaRPr lang="zh-CN" sz="1200" b="0" kern="100">
                        <a:effectLst/>
                        <a:latin typeface="仿宋" panose="02010609060101010101" pitchFamily="49" charset="-122"/>
                        <a:ea typeface="仿宋" panose="02010609060101010101" pitchFamily="49" charset="-122"/>
                      </a:endParaRPr>
                    </a:p>
                    <a:p>
                      <a:pPr algn="ctr">
                        <a:lnSpc>
                          <a:spcPct val="120000"/>
                        </a:lnSpc>
                      </a:pPr>
                      <a:r>
                        <a:rPr lang="zh-CN" sz="1200" b="0" kern="0">
                          <a:effectLst/>
                          <a:latin typeface="仿宋" panose="02010609060101010101" pitchFamily="49" charset="-122"/>
                          <a:ea typeface="仿宋" panose="02010609060101010101" pitchFamily="49" charset="-122"/>
                        </a:rPr>
                        <a:t>拿什么</a:t>
                      </a:r>
                      <a:r>
                        <a:rPr lang="en-US" sz="1200" b="0" kern="0">
                          <a:effectLst/>
                          <a:latin typeface="仿宋" panose="02010609060101010101" pitchFamily="49" charset="-122"/>
                          <a:ea typeface="仿宋" panose="02010609060101010101" pitchFamily="49" charset="-122"/>
                        </a:rPr>
                        <a:t>……/</a:t>
                      </a:r>
                      <a:endParaRPr lang="zh-CN" sz="1200" b="0" kern="100">
                        <a:effectLst/>
                        <a:latin typeface="仿宋" panose="02010609060101010101" pitchFamily="49" charset="-122"/>
                        <a:ea typeface="仿宋" panose="02010609060101010101" pitchFamily="49" charset="-122"/>
                      </a:endParaRPr>
                    </a:p>
                    <a:p>
                      <a:pPr algn="ctr">
                        <a:lnSpc>
                          <a:spcPct val="120000"/>
                        </a:lnSpc>
                      </a:pPr>
                      <a:r>
                        <a:rPr lang="zh-CN" sz="1200" b="0" kern="0">
                          <a:effectLst/>
                          <a:latin typeface="仿宋" panose="02010609060101010101" pitchFamily="49" charset="-122"/>
                          <a:ea typeface="仿宋" panose="02010609060101010101" pitchFamily="49" charset="-122"/>
                        </a:rPr>
                        <a:t>凭什么</a:t>
                      </a:r>
                      <a:r>
                        <a:rPr lang="en-US" sz="1200" b="0" kern="0">
                          <a:effectLst/>
                          <a:latin typeface="仿宋" panose="02010609060101010101" pitchFamily="49" charset="-122"/>
                          <a:ea typeface="仿宋" panose="02010609060101010101" pitchFamily="49" charset="-122"/>
                        </a:rPr>
                        <a:t>…</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何以能鼓乐也</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845552025"/>
                  </a:ext>
                </a:extLst>
              </a:tr>
              <a:tr h="349438">
                <a:tc rowSpan="3">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表反问</a:t>
                      </a:r>
                      <a:br>
                        <a:rPr lang="en-US" sz="1200" b="0" kern="0">
                          <a:effectLst/>
                          <a:latin typeface="仿宋" panose="02010609060101010101" pitchFamily="49" charset="-122"/>
                          <a:ea typeface="仿宋" panose="02010609060101010101" pitchFamily="49" charset="-122"/>
                        </a:rPr>
                      </a:br>
                      <a:r>
                        <a:rPr lang="zh-CN" sz="1200" b="0" kern="0">
                          <a:effectLst/>
                          <a:latin typeface="仿宋" panose="02010609060101010101" pitchFamily="49" charset="-122"/>
                          <a:ea typeface="仿宋" panose="02010609060101010101" pitchFamily="49" charset="-122"/>
                        </a:rPr>
                        <a:t>语气</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不亦</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乎</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不也</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吗</a:t>
                      </a:r>
                      <a:r>
                        <a:rPr lang="en-US" sz="1200" b="0" kern="0">
                          <a:effectLst/>
                          <a:latin typeface="仿宋" panose="02010609060101010101" pitchFamily="49" charset="-122"/>
                          <a:ea typeface="仿宋" panose="02010609060101010101" pitchFamily="49" charset="-122"/>
                        </a:rPr>
                        <a:t>/</a:t>
                      </a:r>
                      <a:endParaRPr lang="zh-CN" sz="1200" b="0" kern="100">
                        <a:effectLst/>
                        <a:latin typeface="仿宋" panose="02010609060101010101" pitchFamily="49" charset="-122"/>
                        <a:ea typeface="仿宋" panose="02010609060101010101" pitchFamily="49" charset="-122"/>
                      </a:endParaRPr>
                    </a:p>
                    <a:p>
                      <a:pPr algn="ctr">
                        <a:lnSpc>
                          <a:spcPct val="120000"/>
                        </a:lnSpc>
                      </a:pPr>
                      <a:r>
                        <a:rPr lang="zh-CN" sz="1200" b="0" kern="0">
                          <a:effectLst/>
                          <a:latin typeface="仿宋" panose="02010609060101010101" pitchFamily="49" charset="-122"/>
                          <a:ea typeface="仿宋" panose="02010609060101010101" pitchFamily="49" charset="-122"/>
                        </a:rPr>
                        <a:t>难道不也</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吗</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学而时习之，不亦说乎</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36563937"/>
                  </a:ext>
                </a:extLst>
              </a:tr>
              <a:tr h="524157">
                <a:tc vMerge="1">
                  <a:txBody>
                    <a:bodyPr vert="horz" wrap="square"/>
                    <a:lstStyle/>
                    <a:p>
                      <a:endParaRPr lang="zh-CN" altLang="en-US"/>
                    </a:p>
                  </a:txBody>
                  <a:tcP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何</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为</a:t>
                      </a:r>
                      <a:r>
                        <a:rPr lang="en-US" sz="1200" b="0" kern="0">
                          <a:effectLst/>
                          <a:latin typeface="仿宋" panose="02010609060101010101" pitchFamily="49" charset="-122"/>
                          <a:ea typeface="仿宋" panose="02010609060101010101" pitchFamily="49" charset="-122"/>
                        </a:rPr>
                        <a:t>)</a:t>
                      </a:r>
                      <a:br>
                        <a:rPr lang="en-US" sz="1200" b="0" kern="0">
                          <a:effectLst/>
                          <a:latin typeface="仿宋" panose="02010609060101010101" pitchFamily="49" charset="-122"/>
                          <a:ea typeface="仿宋" panose="02010609060101010101" pitchFamily="49" charset="-122"/>
                        </a:rPr>
                      </a:br>
                      <a:r>
                        <a:rPr lang="zh-CN" sz="1200" b="0" kern="0">
                          <a:effectLst/>
                          <a:latin typeface="仿宋" panose="02010609060101010101" pitchFamily="49" charset="-122"/>
                          <a:ea typeface="仿宋" panose="02010609060101010101" pitchFamily="49" charset="-122"/>
                        </a:rPr>
                        <a:t>何以</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为</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为什么要</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呢</a:t>
                      </a:r>
                      <a:r>
                        <a:rPr lang="en-US" sz="1200" b="0" kern="0">
                          <a:effectLst/>
                          <a:latin typeface="仿宋" panose="02010609060101010101" pitchFamily="49" charset="-122"/>
                          <a:ea typeface="仿宋" panose="02010609060101010101" pitchFamily="49" charset="-122"/>
                        </a:rPr>
                        <a:t>/</a:t>
                      </a:r>
                      <a:endParaRPr lang="zh-CN" sz="1200" b="0" kern="100">
                        <a:effectLst/>
                        <a:latin typeface="仿宋" pitchFamily="49" charset="-122"/>
                        <a:ea typeface="仿宋" pitchFamily="49" charset="-122"/>
                      </a:endParaRPr>
                    </a:p>
                    <a:p>
                      <a:pPr algn="ctr">
                        <a:lnSpc>
                          <a:spcPct val="120000"/>
                        </a:lnSpc>
                      </a:pPr>
                      <a:r>
                        <a:rPr lang="zh-CN" sz="1200" b="0" kern="0">
                          <a:effectLst/>
                          <a:latin typeface="仿宋" panose="02010609060101010101" pitchFamily="49" charset="-122"/>
                          <a:ea typeface="仿宋" panose="02010609060101010101" pitchFamily="49" charset="-122"/>
                        </a:rPr>
                        <a:t>怎么</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呢</a:t>
                      </a:r>
                      <a:r>
                        <a:rPr lang="en-US" sz="1200" b="0" kern="0">
                          <a:effectLst/>
                          <a:latin typeface="仿宋" panose="02010609060101010101" pitchFamily="49" charset="-122"/>
                          <a:ea typeface="仿宋" panose="02010609060101010101" pitchFamily="49" charset="-122"/>
                        </a:rPr>
                        <a:t>/</a:t>
                      </a:r>
                      <a:endParaRPr lang="zh-CN" sz="1200" b="0" kern="100">
                        <a:effectLst/>
                        <a:latin typeface="仿宋" panose="02010609060101010101" pitchFamily="49" charset="-122"/>
                        <a:ea typeface="仿宋" panose="02010609060101010101" pitchFamily="49" charset="-122"/>
                      </a:endParaRPr>
                    </a:p>
                    <a:p>
                      <a:pPr algn="ctr">
                        <a:lnSpc>
                          <a:spcPct val="120000"/>
                        </a:lnSpc>
                      </a:pPr>
                      <a:r>
                        <a:rPr lang="zh-CN" sz="1200" b="0" kern="0">
                          <a:effectLst/>
                          <a:latin typeface="仿宋" panose="02010609060101010101" pitchFamily="49" charset="-122"/>
                          <a:ea typeface="仿宋" panose="02010609060101010101" pitchFamily="49" charset="-122"/>
                        </a:rPr>
                        <a:t>哪里用得着</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呢</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如今人方为刀俎，我为鱼肉，何辞为</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916637604"/>
                  </a:ext>
                </a:extLst>
              </a:tr>
              <a:tr h="349438">
                <a:tc vMerge="1">
                  <a:txBody>
                    <a:bodyPr vert="horz" wrap="square"/>
                    <a:lstStyle/>
                    <a:p>
                      <a:endParaRPr lang="zh-CN" altLang="en-US"/>
                    </a:p>
                  </a:txBody>
                  <a:tcP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何</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之</a:t>
                      </a:r>
                      <a:br>
                        <a:rPr lang="en-US" sz="1200" b="0" kern="0">
                          <a:effectLst/>
                          <a:latin typeface="仿宋" panose="02010609060101010101" pitchFamily="49" charset="-122"/>
                          <a:ea typeface="仿宋" panose="02010609060101010101" pitchFamily="49" charset="-122"/>
                        </a:rPr>
                      </a:br>
                      <a:r>
                        <a:rPr lang="zh-CN" sz="1200" b="0" kern="0">
                          <a:effectLst/>
                          <a:latin typeface="仿宋" panose="02010609060101010101" pitchFamily="49" charset="-122"/>
                          <a:ea typeface="仿宋" panose="02010609060101010101" pitchFamily="49" charset="-122"/>
                        </a:rPr>
                        <a:t>有哉</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有什么</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呢</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君子居之，何陋之有</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49472267"/>
                  </a:ext>
                </a:extLst>
              </a:tr>
              <a:tr h="296745">
                <a:tc rowSpan="2">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表感叹</a:t>
                      </a:r>
                      <a:br>
                        <a:rPr lang="en-US" sz="1200" b="0" kern="0">
                          <a:effectLst/>
                          <a:latin typeface="仿宋" panose="02010609060101010101" pitchFamily="49" charset="-122"/>
                          <a:ea typeface="仿宋" panose="02010609060101010101" pitchFamily="49" charset="-122"/>
                        </a:rPr>
                      </a:br>
                      <a:r>
                        <a:rPr lang="zh-CN" sz="1200" b="0" kern="0">
                          <a:effectLst/>
                          <a:latin typeface="仿宋" panose="02010609060101010101" pitchFamily="49" charset="-122"/>
                          <a:ea typeface="仿宋" panose="02010609060101010101" pitchFamily="49" charset="-122"/>
                        </a:rPr>
                        <a:t>语气</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亦</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哉</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也真</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啊</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嘻</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技亦灵怪矣哉</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45326646"/>
                  </a:ext>
                </a:extLst>
              </a:tr>
              <a:tr h="296745">
                <a:tc vMerge="1">
                  <a:txBody>
                    <a:bodyPr vert="horz" wrap="square"/>
                    <a:lstStyle/>
                    <a:p>
                      <a:endParaRPr lang="zh-CN" altLang="en-US"/>
                    </a:p>
                  </a:txBody>
                  <a:tcP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直</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耳</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只是</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罢了</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直不百步耳</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684639592"/>
                  </a:ext>
                </a:extLst>
              </a:tr>
              <a:tr h="349438">
                <a:tc rowSpan="2">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表选择</a:t>
                      </a:r>
                      <a:br>
                        <a:rPr lang="en-US" sz="1200" b="0" kern="0">
                          <a:effectLst/>
                          <a:latin typeface="仿宋" panose="02010609060101010101" pitchFamily="49" charset="-122"/>
                          <a:ea typeface="仿宋" panose="02010609060101010101" pitchFamily="49" charset="-122"/>
                        </a:rPr>
                      </a:br>
                      <a:r>
                        <a:rPr lang="zh-CN" sz="1200" b="0" kern="0">
                          <a:effectLst/>
                          <a:latin typeface="仿宋" panose="02010609060101010101" pitchFamily="49" charset="-122"/>
                          <a:ea typeface="仿宋" panose="02010609060101010101" pitchFamily="49" charset="-122"/>
                        </a:rPr>
                        <a:t>语气</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孰与</a:t>
                      </a:r>
                      <a:br>
                        <a:rPr lang="en-US" sz="1200" b="0" kern="0">
                          <a:effectLst/>
                          <a:latin typeface="仿宋" panose="02010609060101010101" pitchFamily="49" charset="-122"/>
                          <a:ea typeface="仿宋" panose="02010609060101010101" pitchFamily="49" charset="-122"/>
                        </a:rPr>
                      </a:br>
                      <a:r>
                        <a:rPr lang="zh-CN" sz="1200" b="0" kern="0">
                          <a:effectLst/>
                          <a:latin typeface="仿宋" panose="02010609060101010101" pitchFamily="49" charset="-122"/>
                          <a:ea typeface="仿宋" panose="02010609060101010101" pitchFamily="49" charset="-122"/>
                        </a:rPr>
                        <a:t>（若</a:t>
                      </a:r>
                      <a:r>
                        <a:rPr lang="en-US" sz="1200" b="0" kern="0">
                          <a:effectLst/>
                          <a:latin typeface="仿宋" panose="02010609060101010101" pitchFamily="49" charset="-122"/>
                          <a:ea typeface="仿宋" panose="02010609060101010101" pitchFamily="49" charset="-122"/>
                        </a:rPr>
                        <a:t>)……</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与</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相比，谁</a:t>
                      </a:r>
                      <a:br>
                        <a:rPr lang="en-US" sz="1200" b="0" kern="0">
                          <a:effectLst/>
                          <a:latin typeface="仿宋" panose="02010609060101010101" pitchFamily="49" charset="-122"/>
                          <a:ea typeface="仿宋" panose="02010609060101010101" pitchFamily="49" charset="-122"/>
                        </a:rPr>
                      </a:b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哪一样</a:t>
                      </a:r>
                      <a:r>
                        <a:rPr lang="en-US" sz="1200" b="0" kern="0">
                          <a:effectLst/>
                          <a:latin typeface="仿宋" panose="02010609060101010101" pitchFamily="49" charset="-122"/>
                          <a:ea typeface="仿宋" panose="02010609060101010101" pitchFamily="49" charset="-122"/>
                        </a:rPr>
                        <a:t>)…·</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我孰与城北徐公美</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50517256"/>
                  </a:ext>
                </a:extLst>
              </a:tr>
              <a:tr h="349438">
                <a:tc vMerge="1">
                  <a:txBody>
                    <a:bodyPr vert="horz" wrap="square"/>
                    <a:lstStyle/>
                    <a:p>
                      <a:endParaRPr lang="zh-CN" altLang="en-US"/>
                    </a:p>
                  </a:txBody>
                  <a:tcP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与其</a:t>
                      </a:r>
                      <a:r>
                        <a:rPr lang="en-US" sz="1200" b="0" kern="0">
                          <a:effectLst/>
                          <a:latin typeface="仿宋" panose="02010609060101010101" pitchFamily="49" charset="-122"/>
                          <a:ea typeface="仿宋" panose="02010609060101010101" pitchFamily="49" charset="-122"/>
                        </a:rPr>
                        <a:t>…</a:t>
                      </a:r>
                      <a:br>
                        <a:rPr lang="en-US" sz="1200" b="0" kern="0">
                          <a:effectLst/>
                          <a:latin typeface="仿宋" panose="02010609060101010101" pitchFamily="49" charset="-122"/>
                          <a:ea typeface="仿宋" panose="02010609060101010101" pitchFamily="49" charset="-122"/>
                        </a:rPr>
                      </a:br>
                      <a:r>
                        <a:rPr lang="zh-CN" sz="1200" b="0" kern="0">
                          <a:effectLst/>
                          <a:latin typeface="仿宋" panose="02010609060101010101" pitchFamily="49" charset="-122"/>
                          <a:ea typeface="仿宋" panose="02010609060101010101" pitchFamily="49" charset="-122"/>
                        </a:rPr>
                        <a:t>孰若</a:t>
                      </a:r>
                      <a:r>
                        <a:rPr lang="en-US" sz="1200" b="0" kern="0">
                          <a:effectLst/>
                          <a:latin typeface="仿宋" panose="02010609060101010101" pitchFamily="49" charset="-122"/>
                          <a:ea typeface="仿宋" panose="02010609060101010101" pitchFamily="49" charset="-122"/>
                        </a:rPr>
                        <a:t>……</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与其</a:t>
                      </a:r>
                      <a:r>
                        <a:rPr lang="en-US" sz="1200" b="0" kern="0">
                          <a:effectLst/>
                          <a:latin typeface="仿宋" panose="02010609060101010101" pitchFamily="49" charset="-122"/>
                          <a:ea typeface="仿宋" panose="02010609060101010101" pitchFamily="49" charset="-122"/>
                        </a:rPr>
                        <a:t>…</a:t>
                      </a:r>
                      <a:r>
                        <a:rPr lang="zh-CN" sz="1200" b="0" kern="0">
                          <a:effectLst/>
                          <a:latin typeface="仿宋" panose="02010609060101010101" pitchFamily="49" charset="-122"/>
                          <a:ea typeface="仿宋" panose="02010609060101010101" pitchFamily="49" charset="-122"/>
                        </a:rPr>
                        <a:t>哪如</a:t>
                      </a:r>
                      <a:r>
                        <a:rPr lang="en-US" sz="1200" b="0" kern="0">
                          <a:effectLst/>
                          <a:latin typeface="仿宋" panose="02010609060101010101" pitchFamily="49" charset="-122"/>
                          <a:ea typeface="仿宋" panose="02010609060101010101" pitchFamily="49" charset="-122"/>
                        </a:rPr>
                        <a:t>……</a:t>
                      </a:r>
                      <a:endParaRPr lang="zh-CN" sz="12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20000"/>
                        </a:lnSpc>
                      </a:pPr>
                      <a:r>
                        <a:rPr lang="zh-CN" sz="1200" b="0" kern="0">
                          <a:effectLst/>
                          <a:latin typeface="仿宋" panose="02010609060101010101" pitchFamily="49" charset="-122"/>
                          <a:ea typeface="仿宋" panose="02010609060101010101" pitchFamily="49" charset="-122"/>
                        </a:rPr>
                        <a:t>与其有誉于前，孰若无毁于其后</a:t>
                      </a:r>
                      <a:endParaRPr lang="zh-CN" sz="1200" b="0" kern="100">
                        <a:effectLst/>
                        <a:latin typeface="仿宋" pitchFamily="49" charset="-122"/>
                        <a:ea typeface="仿宋"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047401424"/>
                  </a:ext>
                </a:extLst>
              </a:tr>
            </a:tbl>
          </a:graphicData>
        </a:graphic>
      </p:graphicFrame>
    </p:spTree>
    <p:extLst>
      <p:ext uri="{BB962C8B-B14F-4D97-AF65-F5344CB8AC3E}">
        <p14:creationId xmlns:p14="http://schemas.microsoft.com/office/powerpoint/2010/main" val="1467487231"/>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04</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典型例题</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
              </a:ext>
            </a:extLst>
          </a:blip>
          <a:stretch>
            <a:fillRect/>
          </a:stretch>
        </p:blipFill>
        <p:spPr>
          <a:xfrm>
            <a:off x="5946027" y="5737447"/>
            <a:ext cx="299947" cy="299947"/>
          </a:xfrm>
          <a:prstGeom prst="rect">
            <a:avLst/>
          </a:prstGeom>
        </p:spPr>
      </p:pic>
    </p:spTree>
    <p:extLst>
      <p:ext uri="{BB962C8B-B14F-4D97-AF65-F5344CB8AC3E}">
        <p14:creationId xmlns:p14="http://schemas.microsoft.com/office/powerpoint/2010/main" val="2618042973"/>
      </p:ext>
    </p:extLst>
  </p:cSld>
  <p:clrMapOvr>
    <a:masterClrMapping/>
  </p:clrMapOvr>
  <mc:AlternateContent>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1. 2020</a:t>
            </a:r>
            <a:r>
              <a:rPr lang="zh-CN" altLang="en-US" spc="500">
                <a:solidFill>
                  <a:srgbClr val="B79F47"/>
                </a:solidFill>
              </a:rPr>
              <a:t>年新高考山东卷</a:t>
            </a:r>
          </a:p>
        </p:txBody>
      </p:sp>
      <p:sp>
        <p:nvSpPr>
          <p:cNvPr id="3" name="内容占位符 2"/>
          <p:cNvSpPr>
            <a:spLocks noGrp="1"/>
          </p:cNvSpPr>
          <p:nvPr>
            <p:ph idx="1"/>
          </p:nvPr>
        </p:nvSpPr>
        <p:spPr>
          <a:xfrm>
            <a:off x="762000" y="1825625"/>
            <a:ext cx="10515600" cy="4844682"/>
          </a:xfrm>
        </p:spPr>
        <p:txBody>
          <a:bodyPr>
            <a:noAutofit/>
          </a:bodyPr>
          <a:lstStyle/>
          <a:p>
            <a:pPr indent="0" algn="just">
              <a:lnSpc>
                <a:spcPct val="125000"/>
              </a:lnSpc>
              <a:buNone/>
            </a:pPr>
            <a:r>
              <a:rPr lang="zh-CN" altLang="zh-CN" sz="18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阅读下面的文言文，完成下面小题。</a:t>
            </a:r>
          </a:p>
          <a:p>
            <a:pPr indent="0">
              <a:lnSpc>
                <a:spcPct val="125000"/>
              </a:lnSpc>
              <a:buNone/>
            </a:pPr>
            <a:r>
              <a:rPr lang="en-US" altLang="zh-CN" sz="1800" kern="100">
                <a:solidFill>
                  <a:srgbClr val="032D49"/>
                </a:solidFill>
                <a:latin typeface="楷体" pitchFamily="49" charset="-122"/>
                <a:ea typeface="楷体" pitchFamily="49" charset="-122"/>
                <a:cs typeface="Times New Roman" panose="02020603050405020304" pitchFamily="18" charset="0"/>
              </a:rPr>
              <a:t>    </a:t>
            </a:r>
            <a:r>
              <a:rPr lang="zh-CN" altLang="zh-CN" sz="1800" kern="100">
                <a:solidFill>
                  <a:srgbClr val="032D49"/>
                </a:solidFill>
                <a:latin typeface="楷体" pitchFamily="49" charset="-122"/>
                <a:ea typeface="楷体" pitchFamily="49" charset="-122"/>
                <a:cs typeface="Times New Roman" panose="02020603050405020304" pitchFamily="18" charset="0"/>
              </a:rPr>
              <a:t>左光斗，字遗直，桐城人。万历三十五年进士。除中书舍人。选授御史，巡视中城。捕治吏部豪恶吏，获假印七十余，假官一百余人，辇下震悚。出理屯田，因条上三因十四议，诏悉允行。水利大兴，北人始知艺稻。邹元标尝曰：“三十年前，都人不知稻草何物，今所在皆稻，种水田利也。”阉人刘朝称东宫令旨，索戚畹废庄。光斗不启封还之，曰：“尺土皆殿下有，今日安敢私受。”阉人愤而去。杨涟劾魏忠贤，光斗与其谋，又与攀龙共发崔呈秀赃私，忠贤暨其党咸怒。</a:t>
            </a:r>
            <a:r>
              <a:rPr lang="zh-CN" altLang="zh-CN" sz="1800" u="wavy" kern="100">
                <a:solidFill>
                  <a:srgbClr val="032D49"/>
                </a:solidFill>
                <a:latin typeface="楷体" pitchFamily="49" charset="-122"/>
                <a:ea typeface="楷体" pitchFamily="49" charset="-122"/>
                <a:cs typeface="Times New Roman" panose="02020603050405020304" pitchFamily="18" charset="0"/>
              </a:rPr>
              <a:t>及忠贤逐南星攀龙大中次将及涟光斗光斗愤甚草奏劾忠贤及魏广微三十二斩罪拟十一月二日上之先遣妻子南还</a:t>
            </a:r>
            <a:r>
              <a:rPr lang="zh-CN" altLang="zh-CN" sz="1800" kern="100">
                <a:solidFill>
                  <a:srgbClr val="032D49"/>
                </a:solidFill>
                <a:latin typeface="楷体" pitchFamily="49" charset="-122"/>
                <a:ea typeface="楷体" pitchFamily="49" charset="-122"/>
                <a:cs typeface="Times New Roman" panose="02020603050405020304" pitchFamily="18" charset="0"/>
              </a:rPr>
              <a:t> 忠贤诇知，先二日假会推事与涟俱削籍。</a:t>
            </a:r>
            <a:r>
              <a:rPr lang="zh-CN" altLang="en-US" sz="1800" kern="100">
                <a:solidFill>
                  <a:srgbClr val="032D49"/>
                </a:solidFill>
                <a:latin typeface="楷体" pitchFamily="49" charset="-122"/>
                <a:ea typeface="楷体" pitchFamily="49" charset="-122"/>
                <a:cs typeface="Times New Roman" panose="02020603050405020304" pitchFamily="18" charset="0"/>
              </a:rPr>
              <a:t>群小恨不已，复构文言狱，入光斗名，遣使往逮。</a:t>
            </a:r>
            <a:endParaRPr lang="en-US" altLang="zh-CN" sz="1800" kern="100">
              <a:solidFill>
                <a:srgbClr val="032D49"/>
              </a:solidFill>
              <a:latin typeface="楷体" pitchFamily="49" charset="-122"/>
              <a:ea typeface="楷体" pitchFamily="49"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1545856"/>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考向讲解</a:t>
            </a:r>
          </a:p>
        </p:txBody>
      </p:sp>
      <p:sp>
        <p:nvSpPr>
          <p:cNvPr id="3" name="内容占位符 2"/>
          <p:cNvSpPr>
            <a:spLocks noGrp="1"/>
          </p:cNvSpPr>
          <p:nvPr>
            <p:ph idx="1"/>
          </p:nvPr>
        </p:nvSpPr>
        <p:spPr>
          <a:xfrm>
            <a:off x="762000" y="1825625"/>
            <a:ext cx="10515600" cy="2803525"/>
          </a:xfrm>
        </p:spPr>
        <p:txBody>
          <a:bodyPr>
            <a:normAutofit fontScale="55000" lnSpcReduction="20000"/>
          </a:bodyPr>
          <a:lstStyle/>
          <a:p>
            <a:pPr marL="0" indent="0">
              <a:lnSpc>
                <a:spcPct val="170000"/>
              </a:lnSpc>
              <a:buNone/>
            </a:pPr>
            <a:r>
              <a:rPr lang="zh-CN" altLang="en-US" sz="3600" spc="300">
                <a:solidFill>
                  <a:srgbClr val="032D49"/>
                </a:solidFill>
                <a:latin typeface="仿宋" panose="02010609060101010101" pitchFamily="49" charset="-122"/>
                <a:ea typeface="仿宋" panose="02010609060101010101" pitchFamily="49" charset="-122"/>
              </a:rPr>
              <a:t>本考点内容为全国卷必考内容，传统全国卷分值为</a:t>
            </a:r>
            <a:r>
              <a:rPr lang="en-US" altLang="zh-CN" sz="3600" spc="300">
                <a:solidFill>
                  <a:srgbClr val="032D49"/>
                </a:solidFill>
                <a:latin typeface="仿宋" panose="02010609060101010101" pitchFamily="49" charset="-122"/>
                <a:ea typeface="仿宋" panose="02010609060101010101" pitchFamily="49" charset="-122"/>
              </a:rPr>
              <a:t>10</a:t>
            </a:r>
            <a:r>
              <a:rPr lang="zh-CN" altLang="en-US" sz="3600" spc="300">
                <a:solidFill>
                  <a:srgbClr val="032D49"/>
                </a:solidFill>
                <a:latin typeface="仿宋" panose="02010609060101010101" pitchFamily="49" charset="-122"/>
                <a:ea typeface="仿宋" panose="02010609060101010101" pitchFamily="49" charset="-122"/>
              </a:rPr>
              <a:t>分，新高考卷分值为</a:t>
            </a:r>
            <a:r>
              <a:rPr lang="en-US" altLang="zh-CN" sz="3600" spc="300">
                <a:solidFill>
                  <a:srgbClr val="032D49"/>
                </a:solidFill>
                <a:latin typeface="仿宋" panose="02010609060101010101" pitchFamily="49" charset="-122"/>
                <a:ea typeface="仿宋" panose="02010609060101010101" pitchFamily="49" charset="-122"/>
              </a:rPr>
              <a:t>8</a:t>
            </a:r>
            <a:r>
              <a:rPr lang="zh-CN" altLang="en-US" sz="3600" spc="300">
                <a:solidFill>
                  <a:srgbClr val="032D49"/>
                </a:solidFill>
                <a:latin typeface="仿宋" panose="02010609060101010101" pitchFamily="49" charset="-122"/>
                <a:ea typeface="仿宋" panose="02010609060101010101" pitchFamily="49" charset="-122"/>
              </a:rPr>
              <a:t>分。总体难度中等偏上。所考查文言知识注重与教材的关联，大多能在现行初高中语文课本中找到相应根据，也有突出能力和素养考查的部分，如近几年全国卷考查过的“锡”“龃龉”“荐”等词语。因此，一方面要注重课内文言文的诵读与积累；另一方面，也要注重课外积累及能力训练，着重培养学生通过语境推导字义的能力。</a:t>
            </a:r>
            <a:endParaRPr lang="zh-CN" altLang="en-US" sz="3600" spc="300">
              <a:solidFill>
                <a:srgbClr val="B79F47"/>
              </a:solidFill>
              <a:latin typeface="仿宋" pitchFamily="49" charset="-122"/>
              <a:ea typeface="仿宋"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1. 2020</a:t>
            </a:r>
            <a:r>
              <a:rPr lang="zh-CN" altLang="en-US" spc="500">
                <a:solidFill>
                  <a:srgbClr val="B79F47"/>
                </a:solidFill>
              </a:rPr>
              <a:t>年新高考山东卷</a:t>
            </a:r>
          </a:p>
        </p:txBody>
      </p:sp>
      <p:sp>
        <p:nvSpPr>
          <p:cNvPr id="3" name="内容占位符 2"/>
          <p:cNvSpPr>
            <a:spLocks noGrp="1"/>
          </p:cNvSpPr>
          <p:nvPr>
            <p:ph idx="1"/>
          </p:nvPr>
        </p:nvSpPr>
        <p:spPr>
          <a:xfrm>
            <a:off x="762000" y="1825625"/>
            <a:ext cx="10515600" cy="4844682"/>
          </a:xfrm>
        </p:spPr>
        <p:txBody>
          <a:bodyPr>
            <a:noAutofit/>
          </a:bodyPr>
          <a:lstStyle/>
          <a:p>
            <a:pPr indent="0">
              <a:lnSpc>
                <a:spcPct val="125000"/>
              </a:lnSpc>
              <a:buNone/>
            </a:pP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父老子弟拥马首号哭，声震原野，缇骑亦为雪涕。至则下诏狱酷讯。许显纯诬以受杨镐、熊廷弼贿，</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涟等初不承，已而恐以不承为酷刑所毙，冀下法司，得少缓死为后图。</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诸人俱自诬服，光斗坐赃二万。忠贤乃矫旨，仍令显纯五日一追比，不下法司，诸人始悔失计。容城孙奇逢者，节侠士也，与定兴鹿正以光斗有德于畿辅，倡议醵金，诸生争应之。得金数千，谋代输，缓其狱，而光斗与涟已同日为狱卒所毙，时五年七月二十有六日也，年五十一。光斗既死，赃犹未竟。忠贤令抚按严追，系其群从十四人。长兄光霁坐累死，母以哭子死。</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都御史周应秋犹以所司承追不力，疏趣之，由是诸人家族尽破。</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忠贤既诛，赠光斗右都御史，录其一子。已，再赠太子少保。福王时，追谥忠毅。</a:t>
            </a:r>
            <a:endParaRPr lang="zh-CN" altLang="zh-CN" sz="1800" kern="100">
              <a:solidFill>
                <a:srgbClr val="032D49"/>
              </a:solidFill>
              <a:latin typeface="等线" pitchFamily="2" charset="-122"/>
              <a:ea typeface="等线" panose="02010600030101010101" pitchFamily="2" charset="-122"/>
              <a:cs typeface="Times New Roman" panose="02020603050405020304" pitchFamily="18" charset="0"/>
            </a:endParaRPr>
          </a:p>
          <a:p>
            <a:pPr indent="0" algn="r">
              <a:lnSpc>
                <a:spcPct val="125000"/>
              </a:lnSpc>
              <a:buNone/>
            </a:pP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（节选自《明史</a:t>
            </a:r>
            <a:r>
              <a:rPr lang="zh-CN" altLang="zh-CN" sz="1800" kern="100">
                <a:solidFill>
                  <a:srgbClr val="032D49"/>
                </a:solidFill>
                <a:latin typeface="等线" panose="02010600030101010101" pitchFamily="2" charset="-122"/>
                <a:cs typeface="微软雅黑" panose="020b0503020204020204" pitchFamily="34" charset="-122"/>
              </a:rPr>
              <a:t>•</a:t>
            </a:r>
            <a:r>
              <a:rPr lang="zh-CN" altLang="zh-CN" sz="1800" kern="100">
                <a:solidFill>
                  <a:srgbClr val="032D49"/>
                </a:solidFill>
                <a:latin typeface="等线" panose="02010600030101010101" pitchFamily="2" charset="-122"/>
                <a:ea typeface="楷体" pitchFamily="49" charset="-122"/>
                <a:cs typeface="楷体" panose="02010609060101010101" pitchFamily="49" charset="-122"/>
              </a:rPr>
              <a:t>左光斗传》）</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25000"/>
              </a:lnSpc>
              <a:buNone/>
            </a:pPr>
            <a:r>
              <a:rPr lang="en-US" altLang="zh-CN" sz="1800" kern="100">
                <a:solidFill>
                  <a:srgbClr val="032D49"/>
                </a:solidFill>
                <a:latin typeface="楷体" pitchFamily="49" charset="-122"/>
                <a:ea typeface="等线" panose="02010600030101010101" pitchFamily="2" charset="-122"/>
                <a:cs typeface="Times New Roman" panose="02020603050405020304" pitchFamily="18" charset="0"/>
              </a:rPr>
              <a:t> </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25000"/>
              </a:lnSpc>
              <a:buNone/>
            </a:pPr>
            <a:r>
              <a:rPr lang="en-US" altLang="zh-CN" sz="1800" kern="100">
                <a:solidFill>
                  <a:srgbClr val="032D49"/>
                </a:solidFill>
                <a:latin typeface="宋体" pitchFamily="2" charset="-122"/>
                <a:ea typeface="等线" panose="02010600030101010101" pitchFamily="2" charset="-122"/>
                <a:cs typeface="Times New Roman" panose="02020603050405020304" pitchFamily="18" charset="0"/>
              </a:rPr>
              <a:t>13</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．把文中画横线的句子翻译成现代汉语。（</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8</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分）</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133350" indent="0" algn="just">
              <a:lnSpc>
                <a:spcPct val="125000"/>
              </a:lnSpc>
              <a:buNone/>
            </a:pP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1</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）涟等初不承，已而恐以不承为酷刑所毙，冀下法司，得少缓死为后图。</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133350" indent="0" algn="just">
              <a:lnSpc>
                <a:spcPct val="125000"/>
              </a:lnSpc>
              <a:buNone/>
            </a:pP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2</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）都御史周应秋犹以所司承追不力，疏趣之，由是诸人家族尽破。</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806549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1. 2020</a:t>
            </a:r>
            <a:r>
              <a:rPr lang="zh-CN" altLang="en-US" spc="500">
                <a:solidFill>
                  <a:srgbClr val="B79F47"/>
                </a:solidFill>
              </a:rPr>
              <a:t>年新高考山东卷</a:t>
            </a:r>
          </a:p>
        </p:txBody>
      </p:sp>
      <p:sp>
        <p:nvSpPr>
          <p:cNvPr id="3" name="内容占位符 2"/>
          <p:cNvSpPr>
            <a:spLocks noGrp="1"/>
          </p:cNvSpPr>
          <p:nvPr>
            <p:ph idx="1"/>
          </p:nvPr>
        </p:nvSpPr>
        <p:spPr>
          <a:xfrm>
            <a:off x="762000" y="1825625"/>
            <a:ext cx="10515600" cy="4351338"/>
          </a:xfrm>
        </p:spPr>
        <p:txBody>
          <a:bodyPr>
            <a:noAutofit/>
          </a:bodyPr>
          <a:lstStyle/>
          <a:p>
            <a:pPr marL="133350" indent="0" algn="just">
              <a:lnSpc>
                <a:spcPct val="125000"/>
              </a:lnSpc>
              <a:buNone/>
            </a:pPr>
            <a:r>
              <a:rPr lang="zh-CN"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【答案】（</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1</a:t>
            </a:r>
            <a:r>
              <a:rPr lang="zh-CN"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）杨涟等起初不招认，随后担心不招认会被酷刑毙命，希望下至法司，得以稍稍缓死，日后再做谋划。</a:t>
            </a:r>
            <a:endParaRPr lang="zh-CN" altLang="zh-CN" sz="1800" kern="100">
              <a:latin typeface="仿宋" pitchFamily="49" charset="-122"/>
              <a:ea typeface="仿宋" pitchFamily="49" charset="-122"/>
              <a:cs typeface="Times New Roman" panose="02020603050405020304" pitchFamily="18" charset="0"/>
            </a:endParaRPr>
          </a:p>
          <a:p>
            <a:pPr marL="133350" indent="0" algn="just">
              <a:lnSpc>
                <a:spcPct val="125000"/>
              </a:lnSpc>
              <a:buNone/>
            </a:pPr>
            <a:r>
              <a:rPr lang="zh-CN"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2</a:t>
            </a:r>
            <a:r>
              <a:rPr lang="zh-CN"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）都御史周应秋还认为主管官员受命追查不力，上疏催促此事，因而使各人家族全都家破人亡。</a:t>
            </a:r>
            <a:endParaRPr lang="zh-CN" altLang="zh-CN" sz="1800" kern="100">
              <a:latin typeface="仿宋" panose="02010609060101010101" pitchFamily="49" charset="-122"/>
              <a:ea typeface="仿宋" panose="02010609060101010101" pitchFamily="49" charset="-122"/>
              <a:cs typeface="Times New Roman" panose="02020603050405020304" pitchFamily="18" charset="0"/>
            </a:endParaRPr>
          </a:p>
          <a:p>
            <a:pPr marL="133350" indent="0" algn="just">
              <a:lnSpc>
                <a:spcPct val="125000"/>
              </a:lnSpc>
              <a:buNone/>
            </a:pPr>
            <a:r>
              <a:rPr lang="zh-CN"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【解析】本题考查考生理解并翻译文言语句的能力。做好本题，要积累一定的文言实词、虚词、句式和用法的知识。还要掌握“留、删、增、改、调”等方法。如第（</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1</a:t>
            </a:r>
            <a:r>
              <a:rPr lang="zh-CN"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句中，“涟”为专有名词，应予以保留，且需要补充出姓氏。“初”增字译为“起初”，“承”是“承认”的意思，这里根据语境转译为“招认”。“酷刑”保留。“为…所…”翻译为“被”。“冀”组词为“希冀”，转译为“希望”，“少”译为“稍微”（结合《荆轲刺秦王》中“愿大王少假借之”），“图”译为“谋划”（结合课文《烛之武退秦师》中“唯君图之”）。第（</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2</a:t>
            </a:r>
            <a:r>
              <a:rPr lang="zh-CN"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）句中，“都御史周应秋”为专有名词，保留。重点实词还有：“犹（还）”“以（认为）”“所司（主管官员）”“疏（上疏）”“趣（催促）”“由是（因此）”。</a:t>
            </a:r>
            <a:endParaRPr lang="zh-CN" altLang="zh-CN" sz="1800" kern="100">
              <a:latin typeface="仿宋" panose="02010609060101010101" pitchFamily="49" charset="-122"/>
              <a:ea typeface="仿宋" panose="02010609060101010101" pitchFamily="49"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5545808"/>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2. 2020</a:t>
            </a:r>
            <a:r>
              <a:rPr lang="zh-CN" altLang="en-US" spc="500">
                <a:solidFill>
                  <a:srgbClr val="B79F47"/>
                </a:solidFill>
              </a:rPr>
              <a:t>年全国卷</a:t>
            </a:r>
            <a:r>
              <a:rPr lang="en-US" altLang="zh-CN" spc="500">
                <a:solidFill>
                  <a:srgbClr val="B79F47"/>
                </a:solidFill>
              </a:rPr>
              <a:t>Ⅰ</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25000"/>
              </a:lnSpc>
              <a:buNone/>
            </a:pP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阅读下面的文言文，完成</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10</a:t>
            </a:r>
            <a:r>
              <a:rPr lang="en-US" altLang="zh-CN" sz="1800" kern="100">
                <a:solidFill>
                  <a:srgbClr val="032D49"/>
                </a:solidFill>
                <a:latin typeface="Times New Roman" pitchFamily="18" charset="0"/>
                <a:ea typeface="宋体" pitchFamily="2" charset="-122"/>
                <a:cs typeface="Times New Roman" panose="02020603050405020304" pitchFamily="18" charset="0"/>
              </a:rPr>
              <a:t>~</a:t>
            </a:r>
            <a:r>
              <a:rPr lang="en-US" altLang="zh-CN" sz="1800" kern="100">
                <a:solidFill>
                  <a:srgbClr val="032D49"/>
                </a:solidFill>
                <a:latin typeface="宋体" pitchFamily="2" charset="-122"/>
                <a:ea typeface="等线" panose="02010600030101010101" pitchFamily="2" charset="-122"/>
                <a:cs typeface="Times New Roman" panose="02020603050405020304" pitchFamily="18" charset="0"/>
              </a:rPr>
              <a:t>13</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题</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25000"/>
              </a:lnSpc>
              <a:buNone/>
            </a:pP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        </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苏轼字子瞻，眉州眉山人。母程氏亲授以书，闻古今成败，辄能语其要。嘉祐二年，试礼部。主司欧阳修惊喜，殿试中乙科。后以书见修，修语梅圣俞曰：“吾当避此人出一头地。”洵卒，赠光禄丞。既除丧，还朝，以判官告院。安石创行新法，轼上书论其不便。新政日下，轼于其间，每因法以便民，民赖以安。徙知密州。司农行手实法，不时施行者以违制论。轼谓提举官曰：“违制之坐，若自朝廷，谁敢不从？今出于司农，是擅造律也。”提举官惊曰：“公姑徐之。”未几，朝廷知法害民，罢之。元祐元年，轼以七品服入侍延和，即赐银绯，迁中书舍人。</a:t>
            </a:r>
            <a:r>
              <a:rPr lang="zh-CN" altLang="zh-CN" sz="1800" u="wavyHeavy" kern="100">
                <a:solidFill>
                  <a:srgbClr val="032D49"/>
                </a:solidFill>
                <a:latin typeface="等线" panose="02010600030101010101" pitchFamily="2" charset="-122"/>
                <a:ea typeface="楷体" pitchFamily="49" charset="-122"/>
                <a:cs typeface="Times New Roman" panose="02020603050405020304" pitchFamily="18" charset="0"/>
              </a:rPr>
              <a:t>三年权知礼部贡举会大雪苦寒士坐庭中噤未能言轼宽其禁约使得尽技巡铺内侍每摧辱举子且持暧昧单词诬以为罪轼尽奏逐之</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四年，积以论事，为当轴者所恨。轼恐不见容，请外，拜龙图阁学士、知杭州。既至杭，大旱，饥疫并作。轼请于朝，免本路上供米三之一，复得赐度僧牒，易米以救饥者。明年春，</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又减价粜常平米，多作饘粥药剂，遣使挟医分坊治病，活者甚众。</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轼曰：“杭，水陆之会，疫死比他处常多。”乃裒羡缗得二千，复发橐中黄金五十两，以作病坊，稍畜钱粮待之。徽宗立，更三大赦，遂提举玉局观，复朝奉郎。轼自元祐以来，未尝以岁课乞迁，故官止于此。建中靖国元年，卒于常州，轼师父洵为文，既而得之于天。</a:t>
            </a:r>
            <a:endParaRPr lang="en-US" altLang="zh-CN" sz="1800" kern="100">
              <a:solidFill>
                <a:srgbClr val="032D49"/>
              </a:solidFill>
              <a:latin typeface="等线" pitchFamily="2" charset="-122"/>
              <a:ea typeface="楷体" pitchFamily="49" charset="-122"/>
              <a:cs typeface="Times New Roman" panose="02020603050405020304" pitchFamily="18" charset="0"/>
            </a:endParaRPr>
          </a:p>
          <a:p>
            <a:pPr indent="0" algn="just">
              <a:lnSpc>
                <a:spcPct val="125000"/>
              </a:lnSpc>
              <a:buNone/>
            </a:pP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2. 2020</a:t>
            </a:r>
            <a:r>
              <a:rPr lang="zh-CN" altLang="en-US" spc="500">
                <a:solidFill>
                  <a:srgbClr val="B79F47"/>
                </a:solidFill>
              </a:rPr>
              <a:t>年全国卷</a:t>
            </a:r>
            <a:r>
              <a:rPr lang="en-US" altLang="zh-CN" spc="500">
                <a:solidFill>
                  <a:srgbClr val="B79F47"/>
                </a:solidFill>
              </a:rPr>
              <a:t>Ⅰ</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25000"/>
              </a:lnSpc>
              <a:buNone/>
            </a:pP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尝自谓：“作文如行云流水，初无定质，但常行于所当行，止于所不可不止。”虽嬉笑怒骂之辞，皆可书而诵之。</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其体浑涵光芒，雄视百代，有文章以来，盖亦鲜矣。</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r">
              <a:lnSpc>
                <a:spcPct val="125000"/>
              </a:lnSpc>
              <a:buNone/>
            </a:pP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（节选自《宋史·苏轼传》）</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25000"/>
              </a:lnSpc>
              <a:buNone/>
            </a:pPr>
            <a:r>
              <a:rPr lang="en-US" altLang="zh-CN" sz="1800" kern="100">
                <a:solidFill>
                  <a:srgbClr val="032D49"/>
                </a:solidFill>
                <a:latin typeface="宋体" pitchFamily="2" charset="-122"/>
                <a:ea typeface="等线" panose="02010600030101010101" pitchFamily="2" charset="-122"/>
                <a:cs typeface="Times New Roman" panose="02020603050405020304" pitchFamily="18" charset="0"/>
              </a:rPr>
              <a:t>13</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．把文中画横线的句子翻译成现代汉语。（</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10</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分）</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266700" indent="0" algn="just">
              <a:lnSpc>
                <a:spcPct val="125000"/>
              </a:lnSpc>
              <a:buNone/>
            </a:pP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1</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）又减价粜常平米，多作饘粥药剂，遣使挟医分坊治病，活者甚众。</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266700" indent="0" algn="just">
              <a:lnSpc>
                <a:spcPct val="125000"/>
              </a:lnSpc>
              <a:buNone/>
            </a:pP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2</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）其体浑涵光芒，雄视百代，有文章以来，盖亦鲜矣。</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305030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2. 2020</a:t>
            </a:r>
            <a:r>
              <a:rPr lang="zh-CN" altLang="en-US" spc="500">
                <a:solidFill>
                  <a:srgbClr val="B79F47"/>
                </a:solidFill>
              </a:rPr>
              <a:t>年全国卷</a:t>
            </a:r>
            <a:r>
              <a:rPr lang="en-US" altLang="zh-CN" spc="500">
                <a:solidFill>
                  <a:srgbClr val="B79F47"/>
                </a:solidFill>
              </a:rPr>
              <a:t>Ⅰ</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marL="266700" indent="0" algn="just">
              <a:lnSpc>
                <a:spcPct val="125000"/>
              </a:lnSpc>
              <a:buNone/>
            </a:pPr>
            <a:r>
              <a:rPr lang="zh-CN"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【答案】</a:t>
            </a:r>
            <a:endParaRPr lang="zh-CN" altLang="zh-CN" sz="1800" kern="100">
              <a:latin typeface="仿宋" panose="02010609060101010101" pitchFamily="49" charset="-122"/>
              <a:ea typeface="仿宋" panose="02010609060101010101" pitchFamily="49" charset="-122"/>
              <a:cs typeface="Times New Roman" panose="02020603050405020304" pitchFamily="18" charset="0"/>
            </a:endParaRPr>
          </a:p>
          <a:p>
            <a:pPr marL="266700" indent="0" algn="just">
              <a:lnSpc>
                <a:spcPct val="125000"/>
              </a:lnSpc>
              <a:buNone/>
            </a:pP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(1)</a:t>
            </a:r>
            <a:r>
              <a:rPr lang="zh-CN"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又减价出售常平米，制成许多稠粥、药剂，派人带着医生分街道治病，救活的人很多</a:t>
            </a:r>
            <a:endParaRPr lang="zh-CN" altLang="zh-CN" sz="1800" kern="100">
              <a:latin typeface="仿宋" panose="02010609060101010101" pitchFamily="49" charset="-122"/>
              <a:ea typeface="仿宋" panose="02010609060101010101" pitchFamily="49" charset="-122"/>
              <a:cs typeface="Times New Roman" panose="02020603050405020304" pitchFamily="18" charset="0"/>
            </a:endParaRPr>
          </a:p>
          <a:p>
            <a:pPr marL="266700" indent="0" algn="just">
              <a:lnSpc>
                <a:spcPct val="125000"/>
              </a:lnSpc>
              <a:buNone/>
            </a:pP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(2)</a:t>
            </a:r>
            <a:r>
              <a:rPr lang="zh-CN"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他的文章博大深沉光辉灿烂，称雄百代，自有文章以来，也属少有。</a:t>
            </a:r>
            <a:endParaRPr lang="zh-CN" altLang="zh-CN" sz="1800" kern="100">
              <a:latin typeface="仿宋" panose="02010609060101010101" pitchFamily="49" charset="-122"/>
              <a:ea typeface="仿宋" panose="02010609060101010101" pitchFamily="49" charset="-122"/>
              <a:cs typeface="Times New Roman" panose="02020603050405020304" pitchFamily="18" charset="0"/>
            </a:endParaRPr>
          </a:p>
          <a:p>
            <a:pPr marL="266700" indent="0" algn="just">
              <a:lnSpc>
                <a:spcPct val="125000"/>
              </a:lnSpc>
              <a:buNone/>
            </a:pPr>
            <a:r>
              <a:rPr lang="zh-CN"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【解析】本题考查考生理解并翻译文言语句的能力。第（</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1</a:t>
            </a:r>
            <a:r>
              <a:rPr lang="zh-CN"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）句的关键词有“粜”“作”“挟”“坊”等，此外，“多作”中的“多”字在翻译时要注意将其放在“作”的后面。再结合上下文语境进行补充和推断，可得出相应答案。第（</a:t>
            </a:r>
            <a:r>
              <a:rPr lang="en-US"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2</a:t>
            </a:r>
            <a:r>
              <a:rPr lang="zh-CN" altLang="zh-CN" sz="1800" kern="100">
                <a:solidFill>
                  <a:srgbClr val="FF0000"/>
                </a:solidFill>
                <a:latin typeface="仿宋" panose="02010609060101010101" pitchFamily="49" charset="-122"/>
                <a:ea typeface="仿宋" panose="02010609060101010101" pitchFamily="49" charset="-122"/>
                <a:cs typeface="Times New Roman" panose="02020603050405020304" pitchFamily="18" charset="0"/>
              </a:rPr>
              <a:t>）句关键词有“体”“浑涵”“雄视”和“鲜”等。本题难度较大，翻译时同样需要结合语境进行组词和变通。如，前面提到了“为文”“作文”等，再根据“体”可组词为“文体”可知，此处的“体”就是指“文章”。而“浑涵”也可组词为“浑然一体”“有涵养”等，再进行适当变通，用近义词替换。</a:t>
            </a:r>
            <a:endParaRPr lang="zh-CN" altLang="zh-CN" sz="1800" kern="100">
              <a:latin typeface="仿宋" panose="02010609060101010101" pitchFamily="49" charset="-122"/>
              <a:ea typeface="仿宋" panose="02010609060101010101" pitchFamily="49"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40441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05</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课堂总结</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
              </a:ext>
            </a:extLst>
          </a:blip>
          <a:stretch>
            <a:fillRect/>
          </a:stretch>
        </p:blipFill>
        <p:spPr>
          <a:xfrm>
            <a:off x="5946027" y="5737447"/>
            <a:ext cx="299947" cy="299947"/>
          </a:xfrm>
          <a:prstGeom prst="rect">
            <a:avLst/>
          </a:prstGeom>
        </p:spPr>
      </p:pic>
    </p:spTree>
  </p:cSld>
  <p:clrMapOvr>
    <a:masterClrMapping/>
  </p:clrMapOvr>
  <mc:AlternateContent>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spc="500">
                <a:solidFill>
                  <a:srgbClr val="B79F47"/>
                </a:solidFill>
              </a:rPr>
              <a:t>【</a:t>
            </a:r>
            <a:r>
              <a:rPr lang="zh-CN" altLang="en-US" spc="500">
                <a:solidFill>
                  <a:srgbClr val="B79F47"/>
                </a:solidFill>
              </a:rPr>
              <a:t>课堂总结</a:t>
            </a:r>
            <a:r>
              <a:rPr lang="en-US" altLang="zh-CN" spc="500">
                <a:solidFill>
                  <a:srgbClr val="B79F47"/>
                </a:solidFill>
              </a:rPr>
              <a:t>】</a:t>
            </a:r>
            <a:endParaRPr lang="zh-CN" altLang="en-US" spc="500">
              <a:solidFill>
                <a:srgbClr val="B79F47"/>
              </a:solidFill>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5" name="内容占位符 4">
            <a:extLst>
              <a:ext uri="{FF2B5EF4-FFF2-40B4-BE49-F238E27FC236}">
                <a16:creationId xmlns:a16="http://schemas.microsoft.com/office/drawing/2014/main" id="{27458EB3-FD60-4267-ADAE-9681B1EB6B2A}"/>
              </a:ext>
            </a:extLst>
          </p:cNvPr>
          <p:cNvSpPr>
            <a:spLocks noGrp="1"/>
          </p:cNvSpPr>
          <p:nvPr>
            <p:ph idx="1"/>
          </p:nvPr>
        </p:nvSpPr>
        <p:spPr/>
        <p:txBody>
          <a:bodyPr>
            <a:normAutofit/>
          </a:bodyPr>
          <a:lstStyle/>
          <a:p>
            <a:pPr indent="0" algn="just">
              <a:lnSpc>
                <a:spcPct val="150000"/>
              </a:lnSpc>
              <a:buNone/>
            </a:pPr>
            <a:r>
              <a:rPr lang="zh-CN" altLang="en-US" sz="24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学习本专题内容，要熟练掌握初高中教材中常用的文言实词、虚词以及句式，还要背诵本资料中“重点知识”和“易错易混”中的相关文言知识。此外，要多锻炼自己运用语境综合推断语言文字的能力。如根据“祠堂”要能明确其作用是用来“祭祀”逝去的人。在做题过程中，充分调动已有知识，同时发挥联想和想象合理推导，培养语感，做到知识掌握与能力培养并重，才能有效提高自己的文言文翻译能力。</a:t>
            </a:r>
          </a:p>
        </p:txBody>
      </p:sp>
    </p:spTree>
  </p:cSld>
  <p:clrMapOvr>
    <a:masterClrMapping/>
  </p:clrMapOvr>
  <mc:AlternateContent>
    <mc:Choice xmlns:p14="http://schemas.microsoft.com/office/powerpoint/2010/main" Requires="p14">
      <p:transition spd="slow" p14:dur="1500">
        <p14:window dir="vert"/>
      </p:transition>
    </mc:Choice>
    <mc:Fallback>
      <p:transition spd="slow">
        <p:fade/>
      </p:transition>
    </mc:Fallback>
  </mc:AlternateConten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06</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限时训练</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
              </a:ext>
            </a:extLst>
          </a:blip>
          <a:stretch>
            <a:fillRect/>
          </a:stretch>
        </p:blipFill>
        <p:spPr>
          <a:xfrm>
            <a:off x="5946027" y="5737447"/>
            <a:ext cx="299947" cy="299947"/>
          </a:xfrm>
          <a:prstGeom prst="rect">
            <a:avLst/>
          </a:prstGeom>
        </p:spPr>
      </p:pic>
    </p:spTree>
    <p:extLst>
      <p:ext uri="{BB962C8B-B14F-4D97-AF65-F5344CB8AC3E}">
        <p14:creationId xmlns:p14="http://schemas.microsoft.com/office/powerpoint/2010/main" val="1449377861"/>
      </p:ext>
    </p:extLst>
  </p:cSld>
  <p:clrMapOvr>
    <a:masterClrMapping/>
  </p:clrMapOvr>
  <mc:AlternateContent>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800" spc="500">
                <a:solidFill>
                  <a:srgbClr val="B79F47"/>
                </a:solidFill>
              </a:rPr>
              <a:t>1. 2021</a:t>
            </a:r>
            <a:r>
              <a:rPr lang="zh-CN" altLang="en-US" sz="2800" spc="500">
                <a:solidFill>
                  <a:srgbClr val="B79F47"/>
                </a:solidFill>
              </a:rPr>
              <a:t>届安徽省“皖豫联盟体”高三第一次联合考试</a:t>
            </a:r>
            <a:endParaRPr lang="zh-CN" altLang="zh-CN" sz="2800" spc="500">
              <a:solidFill>
                <a:srgbClr val="B79F47"/>
              </a:solidFill>
            </a:endParaRPr>
          </a:p>
        </p:txBody>
      </p:sp>
      <p:sp>
        <p:nvSpPr>
          <p:cNvPr id="3" name="内容占位符 2"/>
          <p:cNvSpPr>
            <a:spLocks noGrp="1"/>
          </p:cNvSpPr>
          <p:nvPr>
            <p:ph idx="1"/>
          </p:nvPr>
        </p:nvSpPr>
        <p:spPr>
          <a:xfrm>
            <a:off x="752763" y="1690688"/>
            <a:ext cx="10515600" cy="5014912"/>
          </a:xfrm>
        </p:spPr>
        <p:txBody>
          <a:bodyPr>
            <a:noAutofit/>
          </a:bodyPr>
          <a:lstStyle/>
          <a:p>
            <a:pPr indent="0" algn="just">
              <a:lnSpc>
                <a:spcPct val="150000"/>
              </a:lnSpc>
              <a:buNone/>
            </a:pP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阅读下面的文言文</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完成后面小题。</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高劢字敬德</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渤海蓚人也</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齐太尉、清河王岳之子也。幼聪敏</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美风仪</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以仁孝闻</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为齐显祖所爱。年七岁</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袭爵清河王。十四，为青州刺史</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历右卫将军、祠部尚书、开府仪同三司。性刚直，有才干</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甚为时人所重。斛律明月雅敬之</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每有征伐，则引之为副。及后主为周师所败，功举太后归邺。时宦官放纵</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仪同苟子溢尤称宠幸</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劢将斩之以徇。太后救之</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乃释。刘文殊窃谓劢曰</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“子溢之徒，言成祸福</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何得如此！”劢攘袂曰</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“今者西寇日侵</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朝贵多叛，正由此辈弄权</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致使衣冠解体。若得合日杀之。明日受诛，无所恨也。”文殊甚愧。</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后主弃邺东遁</a:t>
            </a:r>
            <a:r>
              <a:rPr lang="en-US" altLang="zh-CN" sz="1800" u="sng"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劢恒后殿</a:t>
            </a:r>
            <a:r>
              <a:rPr lang="en-US" altLang="zh-CN" sz="1800" u="sng"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为周军所得。武帝见之因问齐亡所由</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。劢发言流涕</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悲不自胜</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帝亦为之改容。</a:t>
            </a:r>
            <a:r>
              <a:rPr lang="zh-CN" altLang="zh-CN" sz="1800" u="wavy" kern="100">
                <a:solidFill>
                  <a:srgbClr val="032D49"/>
                </a:solidFill>
                <a:latin typeface="等线" panose="02010600030101010101" pitchFamily="2" charset="-122"/>
                <a:ea typeface="楷体" pitchFamily="49" charset="-122"/>
                <a:cs typeface="Times New Roman" panose="02020603050405020304" pitchFamily="18" charset="0"/>
              </a:rPr>
              <a:t>高祖为丞相谓劢曰齐所以亡者由任那侯公父子忠良闻邪佞于邻境宜善自爱劢再拜谢曰劢亡齐末属恩幸已多</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高祖甚器之</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拜楚州刺史、民安之。先是</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城北有伍子胥庙，其俗敬鬼</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祈祷者必以牛酒</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至破产业。劢叹曰</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“子胥贤者</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岂宜损百姓乎</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”乃告谕所部，自此遂止，百姓赖之。七年</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转光州刺史</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上取陈五策</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又上表曰</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“叔宝肄其昏虐</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毒被金被。数年以来， 荒悖溢甚。</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76296"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3779802"/>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800" spc="500">
                <a:solidFill>
                  <a:srgbClr val="B79F47"/>
                </a:solidFill>
              </a:rPr>
              <a:t>1. 2021</a:t>
            </a:r>
            <a:r>
              <a:rPr lang="zh-CN" altLang="en-US" sz="2800" spc="500">
                <a:solidFill>
                  <a:srgbClr val="B79F47"/>
                </a:solidFill>
              </a:rPr>
              <a:t>届安徽省“皖豫联盟体”高三第一次联合考试</a:t>
            </a:r>
            <a:endParaRPr lang="zh-CN" altLang="zh-CN" sz="2800" spc="500">
              <a:solidFill>
                <a:srgbClr val="B79F47"/>
              </a:solidFill>
            </a:endParaRPr>
          </a:p>
        </p:txBody>
      </p:sp>
      <p:sp>
        <p:nvSpPr>
          <p:cNvPr id="3" name="内容占位符 2"/>
          <p:cNvSpPr>
            <a:spLocks noGrp="1"/>
          </p:cNvSpPr>
          <p:nvPr>
            <p:ph idx="1"/>
          </p:nvPr>
        </p:nvSpPr>
        <p:spPr>
          <a:xfrm>
            <a:off x="752763" y="1690688"/>
            <a:ext cx="10515600" cy="5014912"/>
          </a:xfrm>
        </p:spPr>
        <p:txBody>
          <a:bodyPr>
            <a:noAutofit/>
          </a:bodyPr>
          <a:lstStyle/>
          <a:p>
            <a:pPr indent="0" algn="just">
              <a:lnSpc>
                <a:spcPct val="150000"/>
              </a:lnSpc>
              <a:buNone/>
            </a:pP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有功不赏</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无辜获戮</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烽燧日警，未以为虞。民神怨愤</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灾异荐发</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天时人事，昭然可知。臣以庸才</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猥蒙朝寄</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频历藩任</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与其邻接，密迩仇雠</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知其动静，天讨有罪</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此即其时。”高祖览表嘉之</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答以优诏。及大举伐陈</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以劢为行军总管</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从宜阳公王世积下陈江州，以功拜上开府</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赐物三千段。陇右诸羌数为寇乱</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朝廷以劢有威名</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拜洮州刺史。</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下车大崇威惠</a:t>
            </a:r>
            <a:r>
              <a:rPr lang="en-US" altLang="zh-CN" sz="1800" u="sng"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u="sng" kern="100">
                <a:solidFill>
                  <a:srgbClr val="032D49"/>
                </a:solidFill>
                <a:latin typeface="等线" panose="02010600030101010101" pitchFamily="2" charset="-122"/>
                <a:ea typeface="楷体" pitchFamily="49" charset="-122"/>
                <a:cs typeface="Times New Roman" panose="02020603050405020304" pitchFamily="18" charset="0"/>
              </a:rPr>
              <a:t>民夷悦附，其山谷间羌卜相率谐府称谒</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。前后至者</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数千余户。后卒于家</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时年五十六。</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r">
              <a:lnSpc>
                <a:spcPct val="150000"/>
              </a:lnSpc>
              <a:buNone/>
            </a:pPr>
            <a:r>
              <a:rPr lang="en-US" altLang="zh-CN" sz="1800" kern="100">
                <a:solidFill>
                  <a:srgbClr val="032D49"/>
                </a:solidFill>
                <a:latin typeface="楷体" pitchFamily="49" charset="-122"/>
                <a:ea typeface="等线" panose="02010600030101010101"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楷体" pitchFamily="49" charset="-122"/>
                <a:cs typeface="Times New Roman" panose="02020603050405020304" pitchFamily="18" charset="0"/>
              </a:rPr>
              <a:t>节选自《隋书·高劢传》</a:t>
            </a:r>
            <a:r>
              <a:rPr lang="en-US" altLang="zh-CN" sz="1800" kern="100">
                <a:solidFill>
                  <a:srgbClr val="032D49"/>
                </a:solidFill>
                <a:latin typeface="等线" panose="02010600030101010101" pitchFamily="2" charset="-122"/>
                <a:ea typeface="楷体" pitchFamily="49" charset="-122"/>
                <a:cs typeface="Times New Roman" panose="02020603050405020304" pitchFamily="18" charset="0"/>
              </a:rPr>
              <a:t>)</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把文中画横线的句子翻译成现代汉语。</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(10 </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分</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en-US" altLang="zh-CN" sz="18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后主弃邺东遁</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劢恒后殿，为周军所得。武帝见之</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因问齐亡所由。</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en-US" altLang="zh-CN" sz="1800" kern="100">
                <a:solidFill>
                  <a:srgbClr val="032D49"/>
                </a:solidFill>
                <a:latin typeface="宋体" pitchFamily="2" charset="-122"/>
                <a:ea typeface="等线" panose="02010600030101010101" pitchFamily="2" charset="-122"/>
                <a:cs typeface="Times New Roman" panose="02020603050405020304" pitchFamily="18" charset="0"/>
              </a:rPr>
              <a:t> </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en-US" altLang="zh-CN" sz="18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下车大崇威惠</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民夷悦附</a:t>
            </a:r>
            <a:r>
              <a:rPr lang="en-US" altLang="zh-CN" sz="18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800" kern="100">
                <a:solidFill>
                  <a:srgbClr val="032D49"/>
                </a:solidFill>
                <a:latin typeface="等线" panose="02010600030101010101" pitchFamily="2" charset="-122"/>
                <a:ea typeface="宋体" pitchFamily="2" charset="-122"/>
                <a:cs typeface="Times New Roman" panose="02020603050405020304" pitchFamily="18" charset="0"/>
              </a:rPr>
              <a:t>其山谷间羌卜相率诣府称谒。</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76296"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9770454"/>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02</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重点知识</a:t>
            </a:r>
          </a:p>
        </p:txBody>
      </p:sp>
      <p:pic>
        <p:nvPicPr>
          <p:cNvPr id="8" name="图形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
              </a:ext>
            </a:extLst>
          </a:blip>
          <a:stretch>
            <a:fillRect/>
          </a:stretch>
        </p:blipFill>
        <p:spPr>
          <a:xfrm>
            <a:off x="5946027" y="5737447"/>
            <a:ext cx="299947" cy="299947"/>
          </a:xfrm>
          <a:prstGeom prst="rect">
            <a:avLst/>
          </a:prstGeom>
        </p:spPr>
      </p:pic>
    </p:spTree>
  </p:cSld>
  <p:clrMapOvr>
    <a:masterClrMapping/>
  </p:clrMapOvr>
  <mc:AlternateContent>
    <mc:Choice xmlns:p14="http://schemas.microsoft.com/office/powerpoint/2010/main" Requires="p14">
      <p:transition spd="slow" advClick="0" p14:dur="1600">
        <p14:conveyor dir="l"/>
      </p:transition>
    </mc:Choice>
    <mc:Fallback>
      <p:transition spd="slow" advClick="0">
        <p:fade/>
      </p:transition>
    </mc:Fallback>
  </mc:AlternateConten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kumimoji="0" lang="en-US" altLang="zh-CN"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1. 2021</a:t>
            </a:r>
            <a:r>
              <a:rPr kumimoji="0" lang="zh-CN" altLang="en-US"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届安徽省“皖豫联盟体”高三第一次联合考试</a:t>
            </a:r>
            <a:endParaRPr lang="zh-CN" altLang="en-US" sz="72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【答案】</a:t>
            </a:r>
            <a:endParaRPr lang="zh-CN" altLang="zh-CN" sz="1800" kern="100">
              <a:latin typeface="等线"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1</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）后主丢弃邺城向东逃跑，高劢常常殿后，被北周军队俘获，周武帝见到他，就问他北齐灭亡的缘由。</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2</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）高劢到任后广行仁政，各族百姓意向悦服归顺，那些山谷中的羌人相随到府中称颂拜见。</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1</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）关键词：遁，为……所……，所由（</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2</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）关键词：下车，诣，谒</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7559653"/>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2. </a:t>
            </a:r>
            <a:r>
              <a:rPr lang="zh-CN" altLang="en-US" sz="3200" spc="500">
                <a:solidFill>
                  <a:srgbClr val="B79F47"/>
                </a:solidFill>
              </a:rPr>
              <a:t>泉州市</a:t>
            </a:r>
            <a:r>
              <a:rPr lang="en-US" altLang="zh-CN" sz="3200" spc="500">
                <a:solidFill>
                  <a:srgbClr val="B79F47"/>
                </a:solidFill>
              </a:rPr>
              <a:t>2021</a:t>
            </a:r>
            <a:r>
              <a:rPr lang="zh-CN" altLang="en-US" sz="3200" spc="500">
                <a:solidFill>
                  <a:srgbClr val="B79F47"/>
                </a:solidFill>
              </a:rPr>
              <a:t>届普通高中毕业班质量监测</a:t>
            </a:r>
            <a:r>
              <a:rPr lang="en-US" altLang="zh-CN" sz="3200" spc="500">
                <a:solidFill>
                  <a:srgbClr val="B79F47"/>
                </a:solidFill>
              </a:rPr>
              <a:t>(</a:t>
            </a:r>
            <a:r>
              <a:rPr lang="zh-CN" altLang="en-US" sz="3200" spc="500">
                <a:solidFill>
                  <a:srgbClr val="B79F47"/>
                </a:solidFill>
              </a:rPr>
              <a:t>一</a:t>
            </a:r>
            <a:r>
              <a:rPr lang="en-US" altLang="zh-CN" sz="3200" spc="500">
                <a:solidFill>
                  <a:srgbClr val="B79F47"/>
                </a:solidFill>
              </a:rPr>
              <a:t>) </a:t>
            </a:r>
            <a:endParaRPr lang="zh-CN" altLang="en-US" sz="32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38100"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阅读下面的文言文</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完成后面小题。</a:t>
            </a:r>
            <a:endParaRPr lang="zh-CN" altLang="zh-CN" sz="1600" kern="100">
              <a:solidFill>
                <a:srgbClr val="032D49"/>
              </a:solidFill>
              <a:latin typeface="等线" pitchFamily="2" charset="-122"/>
              <a:ea typeface="等线" panose="02010600030101010101" pitchFamily="2" charset="-122"/>
              <a:cs typeface="Times New Roman" panose="02020603050405020304" pitchFamily="18" charset="0"/>
            </a:endParaRPr>
          </a:p>
          <a:p>
            <a:pPr indent="0" fontAlgn="ctr">
              <a:lnSpc>
                <a:spcPct val="150000"/>
              </a:lnSpc>
              <a:buNone/>
            </a:pP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刘宗周，字起东，山阴人。父坡，母章氏妊五月而坡亡。</a:t>
            </a:r>
            <a:r>
              <a:rPr lang="zh-CN" altLang="zh-CN" sz="1600" u="wavy" kern="100">
                <a:solidFill>
                  <a:srgbClr val="032D49"/>
                </a:solidFill>
                <a:latin typeface="等线" panose="02010600030101010101" pitchFamily="2" charset="-122"/>
                <a:ea typeface="楷体" pitchFamily="49" charset="-122"/>
                <a:cs typeface="Times New Roman" panose="02020603050405020304" pitchFamily="18" charset="0"/>
              </a:rPr>
              <a:t>既生宗周家酷贫携之育外家后以宗周大父老疾归事之析薪汲水持药糜然休孱甚母尝忧念之不置遂成疾 </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万历二十九年，宗周成进士。天启元年，起仪制主事。疏言：“魏进忠导皇上驰射戏剧。势将指鹿为马，生杀予夺，制国家大命。”进忠者，魏忠贤也，大怒，停宗周俸半年。累迁光禄丞、尚宝、太仆少卿，移疾归。崇祯元年冬，召为顺天府尹。辞，不许。明年九月入都，上疏曰：“陛下励精求治，宵旰扉宁。然程效太急，不免见小利而速近功，何以致唐虞之治</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”帝以为迂阔，然叹其忠。</a:t>
            </a:r>
            <a:r>
              <a:rPr lang="zh-CN" altLang="zh-CN" sz="1600" u="sng" kern="100">
                <a:solidFill>
                  <a:srgbClr val="032D49"/>
                </a:solidFill>
                <a:latin typeface="等线" panose="02010600030101010101" pitchFamily="2" charset="-122"/>
                <a:ea typeface="楷体" pitchFamily="49" charset="-122"/>
                <a:cs typeface="Times New Roman" panose="02020603050405020304" pitchFamily="18" charset="0"/>
              </a:rPr>
              <a:t>未几，都城被兵，帝不视朝，章奏多留中不报</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。米价腾跃，请罢九门税，修贾区以处贫民，为粥以养老疾，严行保甲之法，人心稍安。为京尹，政令一新，挫豪家尤力。</a:t>
            </a:r>
            <a:r>
              <a:rPr lang="zh-CN" altLang="zh-CN" sz="1600" u="sng" kern="100">
                <a:solidFill>
                  <a:srgbClr val="032D49"/>
                </a:solidFill>
                <a:latin typeface="等线" panose="02010600030101010101" pitchFamily="2" charset="-122"/>
                <a:ea typeface="楷体" pitchFamily="49" charset="-122"/>
                <a:cs typeface="Times New Roman" panose="02020603050405020304" pitchFamily="18" charset="0"/>
              </a:rPr>
              <a:t>阉人言事辄不应，或相诟谇，宗周治事自如</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武清候苍头殴诸生，宗周拯之，枷武清门外。居一载，谢病归，都人为罢市。八年七月，内阁缺人。诏所司敦趋，宗周回辞，不许。明年正月入都。时太仆缺马价，有诏愿捐者听。又议罢明年朝觐。宗周以输赀、免觐为大辱国。帝虽不悦，心善其忠。其秋，三疏请告去。归二年而京师陷。宗周徒步荷戈，诣杭州，责巡抚黄鸣骏发丧讨贼。鸣骏诚以镇静，宗周勃然。问师期，则曰：“甲仗未具。”</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3602486"/>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2. </a:t>
            </a:r>
            <a:r>
              <a:rPr lang="zh-CN" altLang="en-US" sz="3200" spc="500">
                <a:solidFill>
                  <a:srgbClr val="B79F47"/>
                </a:solidFill>
              </a:rPr>
              <a:t>泉州市</a:t>
            </a:r>
            <a:r>
              <a:rPr lang="en-US" altLang="zh-CN" sz="3200" spc="500">
                <a:solidFill>
                  <a:srgbClr val="B79F47"/>
                </a:solidFill>
              </a:rPr>
              <a:t>2021</a:t>
            </a:r>
            <a:r>
              <a:rPr lang="zh-CN" altLang="en-US" sz="3200" spc="500">
                <a:solidFill>
                  <a:srgbClr val="B79F47"/>
                </a:solidFill>
              </a:rPr>
              <a:t>届普通高中毕业班质量监测</a:t>
            </a:r>
            <a:r>
              <a:rPr lang="en-US" altLang="zh-CN" sz="3200" spc="500">
                <a:solidFill>
                  <a:srgbClr val="B79F47"/>
                </a:solidFill>
              </a:rPr>
              <a:t>(</a:t>
            </a:r>
            <a:r>
              <a:rPr lang="zh-CN" altLang="en-US" sz="3200" spc="500">
                <a:solidFill>
                  <a:srgbClr val="B79F47"/>
                </a:solidFill>
              </a:rPr>
              <a:t>一</a:t>
            </a:r>
            <a:r>
              <a:rPr lang="en-US" altLang="zh-CN" sz="3200" spc="500">
                <a:solidFill>
                  <a:srgbClr val="B79F47"/>
                </a:solidFill>
              </a:rPr>
              <a:t>) </a:t>
            </a:r>
            <a:endParaRPr lang="zh-CN" altLang="en-US" sz="32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indent="0" fontAlgn="ctr">
              <a:lnSpc>
                <a:spcPct val="150000"/>
              </a:lnSpc>
              <a:buNone/>
            </a:pP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宗周叹曰：“嗟乎，是乌足与有为哉</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”乃与故给事中章正宸、熊汝霖召苏义旅。将发，而福王监国于南京，起宗周故官。明年五月，南都亡。六月，杭州亦失守。宋周方食，推案恸哭，自是遂不食。绝食二十三日。闰六月八日卒，年六十有八。</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r" fontAlgn="ctr">
              <a:lnSpc>
                <a:spcPct val="150000"/>
              </a:lnSpc>
              <a:buNone/>
            </a:pPr>
            <a:r>
              <a:rPr lang="en-US" altLang="zh-CN" sz="1600" kern="100">
                <a:solidFill>
                  <a:srgbClr val="032D49"/>
                </a:solidFill>
                <a:latin typeface="楷体" pitchFamily="49" charset="-122"/>
                <a:ea typeface="等线" panose="02010600030101010101"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楷体" pitchFamily="49" charset="-122"/>
                <a:cs typeface="Times New Roman" panose="02020603050405020304" pitchFamily="18" charset="0"/>
              </a:rPr>
              <a:t>节选自《明史·刘宗周传》</a:t>
            </a:r>
            <a:r>
              <a:rPr lang="en-US" altLang="zh-CN" sz="1600" kern="100">
                <a:solidFill>
                  <a:srgbClr val="032D49"/>
                </a:solidFill>
                <a:latin typeface="等线" panose="02010600030101010101" pitchFamily="2" charset="-122"/>
                <a:ea typeface="楷体" pitchFamily="49"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把文中面横线的句子翻详成现代汉语。</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(1)</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未几，都城被兵，帝不视朝，章奏多留中不报。</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fontAlgn="ctr">
              <a:lnSpc>
                <a:spcPct val="150000"/>
              </a:lnSpc>
              <a:buNone/>
            </a:pPr>
            <a:r>
              <a:rPr lang="en-US" altLang="zh-CN" sz="1600" kern="100">
                <a:solidFill>
                  <a:srgbClr val="032D49"/>
                </a:solidFill>
                <a:latin typeface="宋体" pitchFamily="2" charset="-122"/>
                <a:ea typeface="等线" panose="02010600030101010101" pitchFamily="2" charset="-122"/>
                <a:cs typeface="Times New Roman" panose="02020603050405020304" pitchFamily="18" charset="0"/>
              </a:rPr>
              <a:t>(2)</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阉人言事辄不应，或相诟谇，宗周治事自如。</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668961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2. </a:t>
            </a:r>
            <a:r>
              <a:rPr lang="zh-CN" altLang="en-US" sz="3200" spc="500">
                <a:solidFill>
                  <a:srgbClr val="B79F47"/>
                </a:solidFill>
              </a:rPr>
              <a:t>泉州市</a:t>
            </a:r>
            <a:r>
              <a:rPr lang="en-US" altLang="zh-CN" sz="3200" spc="500">
                <a:solidFill>
                  <a:srgbClr val="B79F47"/>
                </a:solidFill>
              </a:rPr>
              <a:t>2021</a:t>
            </a:r>
            <a:r>
              <a:rPr lang="zh-CN" altLang="en-US" sz="3200" spc="500">
                <a:solidFill>
                  <a:srgbClr val="B79F47"/>
                </a:solidFill>
              </a:rPr>
              <a:t>届普通高中毕业班质量监测</a:t>
            </a:r>
            <a:r>
              <a:rPr lang="en-US" altLang="zh-CN" sz="3200" spc="500">
                <a:solidFill>
                  <a:srgbClr val="B79F47"/>
                </a:solidFill>
              </a:rPr>
              <a:t>(</a:t>
            </a:r>
            <a:r>
              <a:rPr lang="zh-CN" altLang="en-US" sz="3200" spc="500">
                <a:solidFill>
                  <a:srgbClr val="B79F47"/>
                </a:solidFill>
              </a:rPr>
              <a:t>一</a:t>
            </a:r>
            <a:r>
              <a:rPr lang="en-US" altLang="zh-CN" sz="3200" spc="500">
                <a:solidFill>
                  <a:srgbClr val="B79F47"/>
                </a:solidFill>
              </a:rPr>
              <a:t>) </a:t>
            </a:r>
            <a:endParaRPr lang="zh-CN" altLang="en-US" sz="48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答案</a:t>
            </a:r>
            <a:r>
              <a:rPr lang="en-US" altLang="zh-CN" sz="1800" kern="100">
                <a:solidFill>
                  <a:srgbClr val="FF0000"/>
                </a:solidFill>
                <a:latin typeface="Calibri" pitchFamily="34" charset="0"/>
                <a:ea typeface="宋体" pitchFamily="2" charset="-122"/>
                <a:cs typeface="Times New Roman" panose="02020603050405020304" pitchFamily="18" charset="0"/>
              </a:rPr>
              <a:t>】</a:t>
            </a:r>
          </a:p>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(1)</a:t>
            </a:r>
            <a:r>
              <a:rPr lang="zh-CN" altLang="en-US" sz="1800" kern="100">
                <a:solidFill>
                  <a:srgbClr val="FF0000"/>
                </a:solidFill>
                <a:latin typeface="Calibri" pitchFamily="34" charset="0"/>
                <a:ea typeface="宋体" pitchFamily="2" charset="-122"/>
                <a:cs typeface="Times New Roman" panose="02020603050405020304" pitchFamily="18" charset="0"/>
              </a:rPr>
              <a:t>没过多久，京城遭受战乱，皇帝不临朝听政，表章奏疏多留在皇帝处不批复。</a:t>
            </a:r>
          </a:p>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(2)</a:t>
            </a:r>
            <a:r>
              <a:rPr lang="zh-CN" altLang="en-US" sz="1800" kern="100">
                <a:solidFill>
                  <a:srgbClr val="FF0000"/>
                </a:solidFill>
                <a:latin typeface="Calibri" pitchFamily="34" charset="0"/>
                <a:ea typeface="宋体" pitchFamily="2" charset="-122"/>
                <a:cs typeface="Times New Roman" panose="02020603050405020304" pitchFamily="18" charset="0"/>
              </a:rPr>
              <a:t>宦官来商量事情总不理睬，有时对他加以辱骂，宗周治理政事一如既往。    </a:t>
            </a:r>
          </a:p>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解析</a:t>
            </a:r>
            <a:r>
              <a:rPr lang="en-US" altLang="zh-CN" sz="1800" kern="100">
                <a:solidFill>
                  <a:srgbClr val="FF0000"/>
                </a:solidFill>
                <a:latin typeface="Calibri" pitchFamily="34" charset="0"/>
                <a:ea typeface="宋体" pitchFamily="2" charset="-122"/>
                <a:cs typeface="Times New Roman" panose="02020603050405020304" pitchFamily="18" charset="0"/>
              </a:rPr>
              <a:t>】</a:t>
            </a:r>
          </a:p>
          <a:p>
            <a:pPr marL="0" indent="0" algn="just">
              <a:lnSpc>
                <a:spcPct val="150000"/>
              </a:lnSpc>
              <a:buNone/>
            </a:pPr>
            <a:r>
              <a:rPr lang="zh-CN" altLang="en-US" sz="1800" kern="100">
                <a:solidFill>
                  <a:srgbClr val="FF0000"/>
                </a:solidFill>
                <a:latin typeface="Calibri" pitchFamily="34" charset="0"/>
                <a:ea typeface="宋体" pitchFamily="2" charset="-122"/>
                <a:cs typeface="Times New Roman" panose="02020603050405020304" pitchFamily="18" charset="0"/>
              </a:rPr>
              <a:t>（</a:t>
            </a:r>
            <a:r>
              <a:rPr lang="en-US" altLang="zh-CN" sz="1800" kern="100">
                <a:solidFill>
                  <a:srgbClr val="FF0000"/>
                </a:solidFill>
                <a:latin typeface="Calibri" pitchFamily="34" charset="0"/>
                <a:ea typeface="宋体" pitchFamily="2" charset="-122"/>
                <a:cs typeface="Times New Roman" panose="02020603050405020304" pitchFamily="18" charset="0"/>
              </a:rPr>
              <a:t>1</a:t>
            </a:r>
            <a:r>
              <a:rPr lang="zh-CN" altLang="en-US" sz="1800" kern="100">
                <a:solidFill>
                  <a:srgbClr val="FF0000"/>
                </a:solidFill>
                <a:latin typeface="Calibri" pitchFamily="34" charset="0"/>
                <a:ea typeface="宋体" pitchFamily="2" charset="-122"/>
                <a:cs typeface="Times New Roman" panose="02020603050405020304" pitchFamily="18" charset="0"/>
              </a:rPr>
              <a:t>）关键词：未几，被兵，不报；（</a:t>
            </a:r>
            <a:r>
              <a:rPr lang="en-US" altLang="zh-CN" sz="1800" kern="100">
                <a:solidFill>
                  <a:srgbClr val="FF0000"/>
                </a:solidFill>
                <a:latin typeface="Calibri" pitchFamily="34" charset="0"/>
                <a:ea typeface="宋体" pitchFamily="2" charset="-122"/>
                <a:cs typeface="Times New Roman" panose="02020603050405020304" pitchFamily="18" charset="0"/>
              </a:rPr>
              <a:t>2</a:t>
            </a:r>
            <a:r>
              <a:rPr lang="zh-CN" altLang="en-US" sz="1800" kern="100">
                <a:solidFill>
                  <a:srgbClr val="FF0000"/>
                </a:solidFill>
                <a:latin typeface="Calibri" pitchFamily="34" charset="0"/>
                <a:ea typeface="宋体" pitchFamily="2" charset="-122"/>
                <a:cs typeface="Times New Roman" panose="02020603050405020304" pitchFamily="18" charset="0"/>
              </a:rPr>
              <a:t>）关键词：辄，诟谇，治事，自如</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973110"/>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3. 2021</a:t>
            </a:r>
            <a:r>
              <a:rPr lang="zh-CN" altLang="en-US" sz="3200" spc="500">
                <a:solidFill>
                  <a:srgbClr val="B79F47"/>
                </a:solidFill>
              </a:rPr>
              <a:t>届广东省高三金太阳九月联考</a:t>
            </a:r>
          </a:p>
        </p:txBody>
      </p:sp>
      <p:sp>
        <p:nvSpPr>
          <p:cNvPr id="3" name="内容占位符 2"/>
          <p:cNvSpPr>
            <a:spLocks noGrp="1"/>
          </p:cNvSpPr>
          <p:nvPr>
            <p:ph idx="1"/>
          </p:nvPr>
        </p:nvSpPr>
        <p:spPr>
          <a:xfrm>
            <a:off x="838200" y="1690688"/>
            <a:ext cx="10515600" cy="4351338"/>
          </a:xfrm>
        </p:spPr>
        <p:txBody>
          <a:bodyPr>
            <a:noAutofit/>
          </a:bodyPr>
          <a:lstStyle/>
          <a:p>
            <a:pPr indent="0" algn="just">
              <a:lnSpc>
                <a:spcPct val="150000"/>
              </a:lnSpc>
              <a:buNone/>
            </a:pP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阅读下面的文言文</a:t>
            </a:r>
            <a:r>
              <a:rPr lang="en-US" altLang="zh-CN" sz="14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400" kern="100">
                <a:solidFill>
                  <a:srgbClr val="032D49"/>
                </a:solidFill>
                <a:latin typeface="等线" panose="02010600030101010101" pitchFamily="2" charset="-122"/>
                <a:ea typeface="宋体" pitchFamily="2" charset="-122"/>
                <a:cs typeface="宋体" panose="02010600030101010101" pitchFamily="2" charset="-122"/>
              </a:rPr>
              <a:t>完成后面小题。</a:t>
            </a:r>
            <a:endParaRPr lang="zh-CN" altLang="zh-CN" sz="1400" kern="100">
              <a:solidFill>
                <a:srgbClr val="032D49"/>
              </a:solidFill>
              <a:latin typeface="等线"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400" kern="100">
                <a:solidFill>
                  <a:srgbClr val="032D49"/>
                </a:solidFill>
                <a:latin typeface="等线" panose="02010600030101010101" pitchFamily="2" charset="-122"/>
                <a:ea typeface="楷体" pitchFamily="49" charset="-122"/>
                <a:cs typeface="宋体" panose="02010600030101010101" pitchFamily="2" charset="-122"/>
              </a:rPr>
              <a:t>赵瞻，字大观，其先亳州永城人。举进士第，调孟州司户参军，移万泉令。捐圭田修学宫，士自远而至。改知夏县，作八监堂，书古贤令长治迹以自监。又以秘书丞知永昌县，筑六堰灌田，岁省科敛数十万，水讼咸息。知威州。瞻以威、茂杂群獠，险而难守，不若合之而建郡于汶川。条著其详，为《西山别录》。</a:t>
            </a:r>
            <a:r>
              <a:rPr lang="zh-CN" altLang="zh-CN" sz="1400" u="sng" kern="100">
                <a:solidFill>
                  <a:srgbClr val="032D49"/>
                </a:solidFill>
                <a:latin typeface="等线" panose="02010600030101010101" pitchFamily="2" charset="-122"/>
                <a:ea typeface="楷体" pitchFamily="49" charset="-122"/>
                <a:cs typeface="宋体" panose="02010600030101010101" pitchFamily="2" charset="-122"/>
              </a:rPr>
              <a:t>后熙宁中，朝廷经理西南，就瞻取其书考焉</a:t>
            </a:r>
            <a:r>
              <a:rPr lang="zh-CN" altLang="zh-CN" sz="1400" kern="100">
                <a:solidFill>
                  <a:srgbClr val="032D49"/>
                </a:solidFill>
                <a:latin typeface="等线" panose="02010600030101010101" pitchFamily="2" charset="-122"/>
                <a:ea typeface="楷体" pitchFamily="49" charset="-122"/>
                <a:cs typeface="宋体" panose="02010600030101010101" pitchFamily="2" charset="-122"/>
              </a:rPr>
              <a:t>。英宗治平初，自都官员外郎除侍御史。诏遣内侍王昭明等四人为陕西诸路钤辖，招抚诸部。瞻以唐用宦者为宣慰使，后世以为至戒，宜追还内侍，责成守臣，章三上，言甚激切。会文彦博、孙沔经略西夏，别遣冯京安抚诸路，瞻又请罢京使，专委宿将。夏人入侵王官，庆帅孙长卿不能御，加长卿集贤院学士，瞻言长卿当黜不宜赏，赏罚倒置。</a:t>
            </a:r>
            <a:r>
              <a:rPr lang="zh-CN" altLang="zh-CN" sz="1400" u="wavy" kern="100">
                <a:solidFill>
                  <a:srgbClr val="032D49"/>
                </a:solidFill>
                <a:latin typeface="等线" panose="02010600030101010101" pitchFamily="2" charset="-122"/>
                <a:ea typeface="楷体" pitchFamily="49" charset="-122"/>
                <a:cs typeface="宋体" panose="02010600030101010101" pitchFamily="2" charset="-122"/>
              </a:rPr>
              <a:t>京东盗贼数起瞻请易置曹濮守臣之不才者未报乃求退力言追还昭明等英宗改容纳其言</a:t>
            </a:r>
            <a:r>
              <a:rPr lang="zh-CN" altLang="zh-CN" sz="1400" kern="100">
                <a:solidFill>
                  <a:srgbClr val="032D49"/>
                </a:solidFill>
                <a:latin typeface="等线" panose="02010600030101010101" pitchFamily="2" charset="-122"/>
                <a:ea typeface="楷体" pitchFamily="49" charset="-122"/>
                <a:cs typeface="宋体" panose="02010600030101010101" pitchFamily="2" charset="-122"/>
              </a:rPr>
              <a:t>。哲宗立，转朝议大夫。初，元丰中，河决小吴，北注界河，东入于海。神宗诏，东流故道淤高，理不可回，其勿复塞。乃开大吴以护北都。至是，都水王令图请还河故道，下执政议。瞻曰：“自河决已八年，未有定论。今遽兴大役，役夫三十万，用木二千万，巨窃忧焉。朝廷方遣使相视，若以东流未便，宜亟从之；若以为可回，宜为数岁之计，以缓民力。”议者又谓河入界河而北，则失中国之险，昔澶渊之役，非河为限，则北兵不止。</a:t>
            </a:r>
            <a:r>
              <a:rPr lang="zh-CN" altLang="zh-CN" sz="1400" u="sng" kern="100">
                <a:solidFill>
                  <a:srgbClr val="032D49"/>
                </a:solidFill>
                <a:latin typeface="等线" panose="02010600030101010101" pitchFamily="2" charset="-122"/>
                <a:ea typeface="楷体" pitchFamily="49" charset="-122"/>
                <a:cs typeface="宋体" panose="02010600030101010101" pitchFamily="2" charset="-122"/>
              </a:rPr>
              <a:t>瞻曰：“王者恃德不恃险，昔尧、舜都蒲、冀，历年数百，不闻以河障外国。</a:t>
            </a:r>
            <a:r>
              <a:rPr lang="zh-CN" altLang="zh-CN" sz="1400" kern="100">
                <a:solidFill>
                  <a:srgbClr val="032D49"/>
                </a:solidFill>
                <a:latin typeface="等线" panose="02010600030101010101" pitchFamily="2" charset="-122"/>
                <a:ea typeface="楷体" pitchFamily="49" charset="-122"/>
                <a:cs typeface="宋体" panose="02010600030101010101" pitchFamily="2" charset="-122"/>
              </a:rPr>
              <a:t>”后使者以东流非便，水官复请塞北流，瞻固争之，卒诏罢役，如瞻所议。洮、河诸族以青唐首领浸弱可制，欲倚中国兵威以废之，边臣亟请兴师。瞻曰：“不可。</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0171928"/>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3. 2021</a:t>
            </a:r>
            <a:r>
              <a:rPr lang="zh-CN" altLang="en-US" sz="3200" spc="500">
                <a:solidFill>
                  <a:srgbClr val="B79F47"/>
                </a:solidFill>
              </a:rPr>
              <a:t>届广东省高三金太阳九月联考</a:t>
            </a:r>
          </a:p>
        </p:txBody>
      </p:sp>
      <p:sp>
        <p:nvSpPr>
          <p:cNvPr id="3" name="内容占位符 2"/>
          <p:cNvSpPr>
            <a:spLocks noGrp="1"/>
          </p:cNvSpPr>
          <p:nvPr>
            <p:ph idx="1"/>
          </p:nvPr>
        </p:nvSpPr>
        <p:spPr>
          <a:xfrm>
            <a:off x="838200" y="1690688"/>
            <a:ext cx="10515600" cy="4351338"/>
          </a:xfrm>
        </p:spPr>
        <p:txBody>
          <a:bodyPr>
            <a:noAutofit/>
          </a:bodyPr>
          <a:lstStyle/>
          <a:p>
            <a:pPr indent="0" algn="just">
              <a:lnSpc>
                <a:spcPct val="150000"/>
              </a:lnSpc>
              <a:buNone/>
            </a:pPr>
            <a:r>
              <a:rPr lang="zh-CN" altLang="zh-CN" sz="1800" kern="100">
                <a:solidFill>
                  <a:srgbClr val="032D49"/>
                </a:solidFill>
                <a:latin typeface="等线" panose="02010600030101010101" pitchFamily="2" charset="-122"/>
                <a:ea typeface="楷体" pitchFamily="49" charset="-122"/>
                <a:cs typeface="宋体" panose="02010600030101010101" pitchFamily="2" charset="-122"/>
              </a:rPr>
              <a:t>御外国以大信为本，且既爵命之，彼虽失众心，无犯王略之罪，何辞而伐之？若其不克，则兵端自此复起矣。”乃止。五年，卒，年七十二。太皇太后语辅臣曰：“惜哉，忠厚君子也。”</a:t>
            </a:r>
            <a:r>
              <a:rPr lang="en-US" altLang="zh-CN" sz="1800" kern="100">
                <a:solidFill>
                  <a:srgbClr val="032D49"/>
                </a:solidFill>
                <a:latin typeface="等线" panose="02010600030101010101" pitchFamily="2" charset="-122"/>
                <a:ea typeface="楷体" pitchFamily="49" charset="-122"/>
                <a:cs typeface="宋体" panose="02010600030101010101" pitchFamily="2" charset="-122"/>
              </a:rPr>
              <a:t>   </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r">
              <a:lnSpc>
                <a:spcPct val="150000"/>
              </a:lnSpc>
              <a:buNone/>
            </a:pPr>
            <a:r>
              <a:rPr lang="en-US" altLang="zh-CN" sz="1800" kern="100">
                <a:solidFill>
                  <a:srgbClr val="032D49"/>
                </a:solidFill>
                <a:latin typeface="楷体" pitchFamily="49" charset="-122"/>
                <a:ea typeface="等线" panose="02010600030101010101" pitchFamily="2" charset="-122"/>
                <a:cs typeface="宋体" panose="02010600030101010101" pitchFamily="2" charset="-122"/>
              </a:rPr>
              <a:t> (</a:t>
            </a:r>
            <a:r>
              <a:rPr lang="zh-CN" altLang="zh-CN" sz="1800" kern="100">
                <a:solidFill>
                  <a:srgbClr val="032D49"/>
                </a:solidFill>
                <a:latin typeface="等线" panose="02010600030101010101" pitchFamily="2" charset="-122"/>
                <a:ea typeface="楷体" pitchFamily="49" charset="-122"/>
                <a:cs typeface="宋体" panose="02010600030101010101" pitchFamily="2" charset="-122"/>
              </a:rPr>
              <a:t>选自《宋史·赵瞻传》</a:t>
            </a:r>
            <a:r>
              <a:rPr lang="en-US" altLang="zh-CN" sz="1800" kern="100">
                <a:solidFill>
                  <a:srgbClr val="032D49"/>
                </a:solidFill>
                <a:latin typeface="等线" panose="02010600030101010101" pitchFamily="2" charset="-122"/>
                <a:ea typeface="楷体" pitchFamily="49" charset="-122"/>
                <a:cs typeface="宋体" panose="02010600030101010101" pitchFamily="2" charset="-122"/>
              </a:rPr>
              <a:t>)</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把文中画横线的句子翻译成现代汉语。（</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8</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分）</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en-US" altLang="zh-CN" sz="1800" kern="100">
                <a:solidFill>
                  <a:srgbClr val="032D49"/>
                </a:solidFill>
                <a:latin typeface="宋体" pitchFamily="2" charset="-122"/>
                <a:ea typeface="等线" panose="02010600030101010101" pitchFamily="2" charset="-122"/>
                <a:cs typeface="宋体" panose="02010600030101010101" pitchFamily="2" charset="-122"/>
              </a:rPr>
              <a:t>(1)</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后熙宁中，朝廷经理西南，就瞻取其书考焉。（</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4</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分）</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en-US" altLang="zh-CN" sz="1800" kern="100">
                <a:solidFill>
                  <a:srgbClr val="032D49"/>
                </a:solidFill>
                <a:latin typeface="宋体" pitchFamily="2" charset="-122"/>
                <a:ea typeface="等线" panose="02010600030101010101" pitchFamily="2" charset="-122"/>
                <a:cs typeface="宋体" panose="02010600030101010101" pitchFamily="2" charset="-122"/>
              </a:rPr>
              <a:t> </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en-US" altLang="zh-CN" sz="1800" kern="100">
                <a:solidFill>
                  <a:srgbClr val="032D49"/>
                </a:solidFill>
                <a:latin typeface="宋体" pitchFamily="2" charset="-122"/>
                <a:ea typeface="等线" panose="02010600030101010101" pitchFamily="2" charset="-122"/>
                <a:cs typeface="宋体" panose="02010600030101010101" pitchFamily="2" charset="-122"/>
              </a:rPr>
              <a:t>(2)</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王者恃德不恃险，昔尧、舜都蒲、冀，历年数百，不闻以河障外国。（</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4</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分）</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en-US" altLang="zh-CN" sz="1800" kern="100">
                <a:solidFill>
                  <a:srgbClr val="032D49"/>
                </a:solidFill>
                <a:latin typeface="宋体" pitchFamily="2" charset="-122"/>
                <a:ea typeface="等线" panose="02010600030101010101" pitchFamily="2" charset="-122"/>
                <a:cs typeface="宋体" panose="02010600030101010101" pitchFamily="2" charset="-122"/>
              </a:rPr>
              <a:t> </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284266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200" spc="500">
                <a:solidFill>
                  <a:srgbClr val="B79F47"/>
                </a:solidFill>
              </a:rPr>
              <a:t>3. 2021</a:t>
            </a:r>
            <a:r>
              <a:rPr lang="zh-CN" altLang="en-US" sz="3200" spc="500">
                <a:solidFill>
                  <a:srgbClr val="B79F47"/>
                </a:solidFill>
              </a:rPr>
              <a:t>届广东省高三金太阳九月联考</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【答案】</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en-US" altLang="zh-CN" sz="1800" kern="100">
                <a:solidFill>
                  <a:srgbClr val="FF0000"/>
                </a:solidFill>
                <a:latin typeface="宋体" pitchFamily="2" charset="-122"/>
                <a:ea typeface="等线" panose="02010600030101010101" pitchFamily="2" charset="-122"/>
                <a:cs typeface="宋体" panose="02010600030101010101" pitchFamily="2" charset="-122"/>
              </a:rPr>
              <a:t>(1)</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后来在熙宁年间，朝廷治理西南，就用赵瞻写的书作为参考。（</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(2)</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称王天下的人依靠德操而不靠险要屏障，过去尧、舜在蒲、冀建都，经历了数百年，没有听说过用黄河来作为抵御外国的屏障。</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【解析】</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1</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）关键词</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：“经理”“其书”“考”；（</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2</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）关键词：“恃”“都”“障”</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7501232"/>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400" spc="500">
                <a:solidFill>
                  <a:srgbClr val="B79F47"/>
                </a:solidFill>
              </a:rPr>
              <a:t>4. 2021</a:t>
            </a:r>
            <a:r>
              <a:rPr lang="zh-CN" altLang="en-US" sz="2400" spc="500">
                <a:solidFill>
                  <a:srgbClr val="B79F47"/>
                </a:solidFill>
              </a:rPr>
              <a:t>届石家庄市高中毕业班教学质量检测</a:t>
            </a:r>
            <a:r>
              <a:rPr lang="en-US" altLang="zh-CN" sz="2400" spc="500">
                <a:solidFill>
                  <a:srgbClr val="B79F47"/>
                </a:solidFill>
              </a:rPr>
              <a:t>(</a:t>
            </a:r>
            <a:r>
              <a:rPr lang="zh-CN" altLang="en-US" sz="2400" spc="500">
                <a:solidFill>
                  <a:srgbClr val="B79F47"/>
                </a:solidFill>
              </a:rPr>
              <a:t>一</a:t>
            </a:r>
            <a:r>
              <a:rPr lang="en-US" altLang="zh-CN" sz="2400" spc="500">
                <a:solidFill>
                  <a:srgbClr val="B79F47"/>
                </a:solidFill>
              </a:rPr>
              <a:t>)r</a:t>
            </a:r>
            <a:endParaRPr lang="zh-CN" altLang="en-US" sz="2400" spc="500">
              <a:solidFill>
                <a:srgbClr val="B79F47"/>
              </a:solidFill>
            </a:endParaRPr>
          </a:p>
        </p:txBody>
      </p:sp>
      <p:sp>
        <p:nvSpPr>
          <p:cNvPr id="3" name="内容占位符 2"/>
          <p:cNvSpPr>
            <a:spLocks noGrp="1"/>
          </p:cNvSpPr>
          <p:nvPr>
            <p:ph idx="1"/>
          </p:nvPr>
        </p:nvSpPr>
        <p:spPr>
          <a:xfrm>
            <a:off x="885104" y="1786941"/>
            <a:ext cx="10515600" cy="4351338"/>
          </a:xfrm>
        </p:spPr>
        <p:txBody>
          <a:bodyPr>
            <a:noAutofit/>
          </a:bodyPr>
          <a:lstStyle/>
          <a:p>
            <a:pPr marL="0" indent="0" algn="just">
              <a:lnSpc>
                <a:spcPct val="150000"/>
              </a:lnSpc>
              <a:buNone/>
            </a:pP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阅读下面的文言文</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完成后面小题。</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郑和，云南人。世所谓三保太监者也。初事燕王于藩邸，从起兵有功。累擢太监。成祖疑惠帝亡海外，欲踪迹之，且欲耀兵异城，示中国富强。永乐三年六月，命和将士卒二万七千八百余人，多贵金币。</a:t>
            </a:r>
            <a:r>
              <a:rPr lang="zh-CN" altLang="zh-CN" sz="1600" u="wavy" kern="100">
                <a:solidFill>
                  <a:srgbClr val="032D49"/>
                </a:solidFill>
                <a:latin typeface="等线" panose="02010600030101010101" pitchFamily="2" charset="-122"/>
                <a:ea typeface="楷体" pitchFamily="49" charset="-122"/>
                <a:cs typeface="宋体" panose="02010600030101010101" pitchFamily="2" charset="-122"/>
              </a:rPr>
              <a:t>自苏州刘家河泛海至福建复自福建五虎门扬帆首达占城以次遍历诸番国宣天子诏因给赐其君长不服则以武慑之</a:t>
            </a: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五年九月，和等还，诸国使者随和朝见。帝大悦，爵赏有差。旧港者，故三佛齐国也，其首陈祖义剽掠商旅。和使使招谕，祖义诈降，而潜谋邀劫。和大败其众</a:t>
            </a:r>
            <a:r>
              <a:rPr lang="en-US" altLang="zh-CN" sz="1600" kern="100">
                <a:solidFill>
                  <a:srgbClr val="032D49"/>
                </a:solidFill>
                <a:latin typeface="等线" panose="02010600030101010101" pitchFamily="2" charset="-122"/>
                <a:ea typeface="楷体" pitchFamily="49" charset="-122"/>
                <a:cs typeface="宋体" panose="02010600030101010101" pitchFamily="2" charset="-122"/>
              </a:rPr>
              <a:t>,</a:t>
            </a: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擒祖义。六年九月，再往锡兰山。国王亚烈苦柰儿诱和至国中</a:t>
            </a:r>
            <a:r>
              <a:rPr lang="en-US" altLang="zh-CN" sz="1600" kern="100">
                <a:solidFill>
                  <a:srgbClr val="032D49"/>
                </a:solidFill>
                <a:latin typeface="等线" panose="02010600030101010101" pitchFamily="2" charset="-122"/>
                <a:ea typeface="楷体" pitchFamily="49" charset="-122"/>
                <a:cs typeface="宋体" panose="02010600030101010101" pitchFamily="2" charset="-122"/>
              </a:rPr>
              <a:t>,</a:t>
            </a: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索金币，发兵劫和舟。和觇贼大众既出，国内虚，率所统二千余人，出不意攻破其城，生擒亚烈苦柰儿及其妻子官属。劫和舟者闻之，还自救，官军复大破之。九年六月献俘于朝。是时，</a:t>
            </a:r>
            <a:r>
              <a:rPr lang="zh-CN" altLang="zh-CN" sz="1600" u="sng" kern="100">
                <a:solidFill>
                  <a:srgbClr val="032D49"/>
                </a:solidFill>
                <a:latin typeface="等线" panose="02010600030101010101" pitchFamily="2" charset="-122"/>
                <a:ea typeface="楷体" pitchFamily="49" charset="-122"/>
                <a:cs typeface="宋体" panose="02010600030101010101" pitchFamily="2" charset="-122"/>
              </a:rPr>
              <a:t>交趾已破灭，郡县其地，诸邦益震替，来者日多。</a:t>
            </a: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十年十一月，复命和等往使，至苏门答剌。其前伪王子苏干剌者，怒和赐不及己</a:t>
            </a:r>
            <a:r>
              <a:rPr lang="en-US" altLang="zh-CN" sz="1600" kern="100">
                <a:solidFill>
                  <a:srgbClr val="032D49"/>
                </a:solidFill>
                <a:latin typeface="等线" panose="02010600030101010101" pitchFamily="2" charset="-122"/>
                <a:ea typeface="楷体" pitchFamily="49" charset="-122"/>
                <a:cs typeface="宋体" panose="02010600030101010101" pitchFamily="2" charset="-122"/>
              </a:rPr>
              <a:t>,</a:t>
            </a: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率兵邀击官军。和力战，擒之，并俘其妻子，以十三年七月还朝。帝大喜，赉诸将士有差。十四年冬，满剌加、古里等十九国造使朝贡，辞还。复命和等馆往，赐其君长。十七年七月还。十九年春复往，明年八月还。二十二年正月，旧港酋长施济孙请袭宣慰使职，和赏敕印往赐之。比还，成祖已晏驾。洪照元年二月，仁宗命和守备南京。宣德五年六月，帝以践阼岁久，而诸番国远者犹未朝贡，于是和复奉命历忽鲁谟斯等十七国而还。</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8153781"/>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2400" spc="500">
                <a:solidFill>
                  <a:srgbClr val="B79F47"/>
                </a:solidFill>
              </a:rPr>
              <a:t>4. 2021</a:t>
            </a:r>
            <a:r>
              <a:rPr lang="zh-CN" altLang="en-US" sz="2400" spc="500">
                <a:solidFill>
                  <a:srgbClr val="B79F47"/>
                </a:solidFill>
              </a:rPr>
              <a:t>届石家庄市高中毕业班教学质量检测</a:t>
            </a:r>
            <a:r>
              <a:rPr lang="en-US" altLang="zh-CN" sz="2400" spc="500">
                <a:solidFill>
                  <a:srgbClr val="B79F47"/>
                </a:solidFill>
              </a:rPr>
              <a:t>(</a:t>
            </a:r>
            <a:r>
              <a:rPr lang="zh-CN" altLang="en-US" sz="2400" spc="500">
                <a:solidFill>
                  <a:srgbClr val="B79F47"/>
                </a:solidFill>
              </a:rPr>
              <a:t>一</a:t>
            </a:r>
            <a:r>
              <a:rPr lang="en-US" altLang="zh-CN" sz="2400" spc="500">
                <a:solidFill>
                  <a:srgbClr val="B79F47"/>
                </a:solidFill>
              </a:rPr>
              <a:t>)r</a:t>
            </a:r>
            <a:endParaRPr lang="zh-CN" altLang="en-US" sz="2400" spc="500">
              <a:solidFill>
                <a:srgbClr val="B79F47"/>
              </a:solidFill>
            </a:endParaRPr>
          </a:p>
        </p:txBody>
      </p:sp>
      <p:sp>
        <p:nvSpPr>
          <p:cNvPr id="3" name="内容占位符 2"/>
          <p:cNvSpPr>
            <a:spLocks noGrp="1"/>
          </p:cNvSpPr>
          <p:nvPr>
            <p:ph idx="1"/>
          </p:nvPr>
        </p:nvSpPr>
        <p:spPr>
          <a:xfrm>
            <a:off x="885104" y="1786941"/>
            <a:ext cx="10515600" cy="4351338"/>
          </a:xfrm>
        </p:spPr>
        <p:txBody>
          <a:bodyPr>
            <a:noAutofit/>
          </a:bodyPr>
          <a:lstStyle/>
          <a:p>
            <a:pPr indent="0" algn="just">
              <a:lnSpc>
                <a:spcPct val="150000"/>
              </a:lnSpc>
              <a:buNone/>
            </a:pP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和历三朝，先后七奉使，所历凡三十余国。所取无名宝物，不可胜计，而中国耗废亦不赀。自宣德以还，远方时有至者，要不如永乐时。</a:t>
            </a:r>
            <a:r>
              <a:rPr lang="zh-CN" altLang="zh-CN" sz="1600" u="sng" kern="100">
                <a:solidFill>
                  <a:srgbClr val="032D49"/>
                </a:solidFill>
                <a:latin typeface="等线" panose="02010600030101010101" pitchFamily="2" charset="-122"/>
                <a:ea typeface="楷体" pitchFamily="49" charset="-122"/>
                <a:cs typeface="宋体" panose="02010600030101010101" pitchFamily="2" charset="-122"/>
              </a:rPr>
              <a:t>自和后，凡将命海表者，莫不盛称和以夸外番。</a:t>
            </a: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故俗传三保太监下西洋，为明初盛事云。</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r">
              <a:lnSpc>
                <a:spcPct val="150000"/>
              </a:lnSpc>
              <a:buNone/>
            </a:pPr>
            <a:r>
              <a:rPr lang="en-US" altLang="zh-CN" sz="1600" kern="100">
                <a:solidFill>
                  <a:srgbClr val="032D49"/>
                </a:solidFill>
                <a:latin typeface="楷体" pitchFamily="49" charset="-122"/>
                <a:ea typeface="等线" panose="02010600030101010101" pitchFamily="2" charset="-122"/>
                <a:cs typeface="宋体" panose="02010600030101010101" pitchFamily="2" charset="-122"/>
              </a:rPr>
              <a:t>(</a:t>
            </a: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选自《明史》列传第</a:t>
            </a:r>
            <a:r>
              <a:rPr lang="en-US" altLang="zh-CN" sz="1600" kern="100">
                <a:solidFill>
                  <a:srgbClr val="032D49"/>
                </a:solidFill>
                <a:latin typeface="等线" panose="02010600030101010101" pitchFamily="2" charset="-122"/>
                <a:ea typeface="楷体" pitchFamily="49" charset="-122"/>
                <a:cs typeface="宋体" panose="02010600030101010101" pitchFamily="2" charset="-122"/>
              </a:rPr>
              <a:t>-</a:t>
            </a:r>
            <a:r>
              <a:rPr lang="zh-CN" altLang="zh-CN" sz="1600" kern="100">
                <a:solidFill>
                  <a:srgbClr val="032D49"/>
                </a:solidFill>
                <a:latin typeface="等线" panose="02010600030101010101" pitchFamily="2" charset="-122"/>
                <a:ea typeface="楷体" pitchFamily="49" charset="-122"/>
                <a:cs typeface="宋体" panose="02010600030101010101" pitchFamily="2" charset="-122"/>
              </a:rPr>
              <a:t>百九十二</a:t>
            </a:r>
            <a:r>
              <a:rPr lang="en-US" altLang="zh-CN" sz="1600" kern="100">
                <a:solidFill>
                  <a:srgbClr val="032D49"/>
                </a:solidFill>
                <a:latin typeface="等线" panose="02010600030101010101" pitchFamily="2" charset="-122"/>
                <a:ea typeface="楷体" pitchFamily="49" charset="-122"/>
                <a:cs typeface="宋体" panose="02010600030101010101" pitchFamily="2" charset="-122"/>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把文中画横线的句子翻译成现代汉语。</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(8</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分</a:t>
            </a:r>
            <a:r>
              <a:rPr lang="en-US" altLang="zh-CN" sz="1600" kern="100">
                <a:solidFill>
                  <a:srgbClr val="032D49"/>
                </a:solidFill>
                <a:latin typeface="等线" panose="02010600030101010101" pitchFamily="2" charset="-122"/>
                <a:ea typeface="宋体" pitchFamily="2" charset="-122"/>
                <a:cs typeface="宋体" panose="02010600030101010101" pitchFamily="2" charset="-122"/>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en-US" altLang="zh-CN" sz="1600" kern="100">
                <a:solidFill>
                  <a:srgbClr val="032D49"/>
                </a:solidFill>
                <a:latin typeface="宋体" pitchFamily="2" charset="-122"/>
                <a:ea typeface="等线" panose="02010600030101010101" pitchFamily="2" charset="-122"/>
                <a:cs typeface="宋体" panose="02010600030101010101" pitchFamily="2" charset="-122"/>
              </a:rPr>
              <a:t>(1)</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交陆已破灭，郡县其地，诸邦益震替，来者日多。</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en-US" altLang="zh-CN" sz="1600" kern="100">
                <a:solidFill>
                  <a:srgbClr val="032D49"/>
                </a:solidFill>
                <a:latin typeface="宋体" pitchFamily="2" charset="-122"/>
                <a:ea typeface="等线" panose="02010600030101010101" pitchFamily="2" charset="-122"/>
                <a:cs typeface="宋体" panose="02010600030101010101" pitchFamily="2" charset="-122"/>
              </a:rPr>
              <a:t>(2)</a:t>
            </a:r>
            <a:r>
              <a:rPr lang="zh-CN" altLang="zh-CN" sz="1600" kern="100">
                <a:solidFill>
                  <a:srgbClr val="032D49"/>
                </a:solidFill>
                <a:latin typeface="等线" panose="02010600030101010101" pitchFamily="2" charset="-122"/>
                <a:ea typeface="宋体" pitchFamily="2" charset="-122"/>
                <a:cs typeface="宋体" panose="02010600030101010101" pitchFamily="2" charset="-122"/>
              </a:rPr>
              <a:t>自和后，凡将命海表者，莫不盛称和以夸外番。</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5083368"/>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4. 2021</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届石家庄市高中毕业班教学质量检测</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一</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答案</a:t>
            </a:r>
            <a:r>
              <a:rPr lang="en-US" altLang="zh-CN" sz="1800" kern="100">
                <a:solidFill>
                  <a:srgbClr val="FF0000"/>
                </a:solidFill>
                <a:latin typeface="Calibri" pitchFamily="34" charset="0"/>
                <a:ea typeface="宋体" pitchFamily="2" charset="-122"/>
                <a:cs typeface="Times New Roman" panose="02020603050405020304" pitchFamily="18" charset="0"/>
              </a:rPr>
              <a:t>】</a:t>
            </a:r>
          </a:p>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(1)</a:t>
            </a:r>
            <a:r>
              <a:rPr lang="zh-CN" altLang="en-US" sz="1800" kern="100">
                <a:solidFill>
                  <a:srgbClr val="FF0000"/>
                </a:solidFill>
                <a:latin typeface="Calibri" pitchFamily="34" charset="0"/>
                <a:ea typeface="宋体" pitchFamily="2" charset="-122"/>
                <a:cs typeface="Times New Roman" panose="02020603050405020304" pitchFamily="18" charset="0"/>
              </a:rPr>
              <a:t>这时，交趾已经被打败灭亡，明朝把这个地区作为自己的郡县，各国更加恐惧，来朝拜的日渐增多。</a:t>
            </a:r>
          </a:p>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(2)</a:t>
            </a:r>
            <a:r>
              <a:rPr lang="zh-CN" altLang="en-US" sz="1800" kern="100">
                <a:solidFill>
                  <a:srgbClr val="FF0000"/>
                </a:solidFill>
                <a:latin typeface="Calibri" pitchFamily="34" charset="0"/>
                <a:ea typeface="宋体" pitchFamily="2" charset="-122"/>
                <a:cs typeface="Times New Roman" panose="02020603050405020304" pitchFamily="18" charset="0"/>
              </a:rPr>
              <a:t>自郑和死后，凡是奉命出使海外的，没有谁不极力称赞郑和来向外国夸耀的。</a:t>
            </a:r>
          </a:p>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解析</a:t>
            </a:r>
            <a:r>
              <a:rPr lang="en-US" altLang="zh-CN" sz="1800" kern="100">
                <a:solidFill>
                  <a:srgbClr val="FF0000"/>
                </a:solidFill>
                <a:latin typeface="Calibri" pitchFamily="34" charset="0"/>
                <a:ea typeface="宋体" pitchFamily="2" charset="-122"/>
                <a:cs typeface="Times New Roman" panose="02020603050405020304" pitchFamily="18" charset="0"/>
              </a:rPr>
              <a:t>】</a:t>
            </a:r>
          </a:p>
          <a:p>
            <a:pPr marL="0" indent="0" algn="just">
              <a:lnSpc>
                <a:spcPct val="150000"/>
              </a:lnSpc>
              <a:buNone/>
            </a:pPr>
            <a:r>
              <a:rPr lang="zh-CN" altLang="en-US" sz="1800" kern="100">
                <a:solidFill>
                  <a:srgbClr val="FF0000"/>
                </a:solidFill>
                <a:latin typeface="Calibri" pitchFamily="34" charset="0"/>
                <a:ea typeface="宋体" pitchFamily="2" charset="-122"/>
                <a:cs typeface="Times New Roman" panose="02020603050405020304" pitchFamily="18" charset="0"/>
              </a:rPr>
              <a:t>（</a:t>
            </a:r>
            <a:r>
              <a:rPr lang="en-US" altLang="zh-CN" sz="1800" kern="100">
                <a:solidFill>
                  <a:srgbClr val="FF0000"/>
                </a:solidFill>
                <a:latin typeface="Calibri" pitchFamily="34" charset="0"/>
                <a:ea typeface="宋体" pitchFamily="2" charset="-122"/>
                <a:cs typeface="Times New Roman" panose="02020603050405020304" pitchFamily="18" charset="0"/>
              </a:rPr>
              <a:t>1</a:t>
            </a:r>
            <a:r>
              <a:rPr lang="zh-CN" altLang="en-US" sz="1800" kern="100">
                <a:solidFill>
                  <a:srgbClr val="FF0000"/>
                </a:solidFill>
                <a:latin typeface="Calibri" pitchFamily="34" charset="0"/>
                <a:ea typeface="宋体" pitchFamily="2" charset="-122"/>
                <a:cs typeface="Times New Roman" panose="02020603050405020304" pitchFamily="18" charset="0"/>
              </a:rPr>
              <a:t>）“郡县”的活用，</a:t>
            </a:r>
            <a:r>
              <a:rPr lang="en-US" altLang="zh-CN" sz="1800" kern="100">
                <a:solidFill>
                  <a:srgbClr val="FF0000"/>
                </a:solidFill>
                <a:latin typeface="Calibri" pitchFamily="34" charset="0"/>
                <a:ea typeface="宋体" pitchFamily="2" charset="-122"/>
                <a:cs typeface="Times New Roman" panose="02020603050405020304" pitchFamily="18" charset="0"/>
              </a:rPr>
              <a:t>1</a:t>
            </a:r>
            <a:r>
              <a:rPr lang="zh-CN" altLang="en-US" sz="1800" kern="100">
                <a:solidFill>
                  <a:srgbClr val="FF0000"/>
                </a:solidFill>
                <a:latin typeface="Calibri" pitchFamily="34" charset="0"/>
                <a:ea typeface="宋体" pitchFamily="2" charset="-122"/>
                <a:cs typeface="Times New Roman" panose="02020603050405020304" pitchFamily="18" charset="0"/>
              </a:rPr>
              <a:t>分；“震替” </a:t>
            </a:r>
            <a:r>
              <a:rPr lang="en-US" altLang="zh-CN" sz="1800" kern="100">
                <a:solidFill>
                  <a:srgbClr val="FF0000"/>
                </a:solidFill>
                <a:latin typeface="Calibri" pitchFamily="34" charset="0"/>
                <a:ea typeface="宋体" pitchFamily="2" charset="-122"/>
                <a:cs typeface="Times New Roman" panose="02020603050405020304" pitchFamily="18" charset="0"/>
              </a:rPr>
              <a:t>1</a:t>
            </a:r>
            <a:r>
              <a:rPr lang="zh-CN" altLang="en-US" sz="1800" kern="100">
                <a:solidFill>
                  <a:srgbClr val="FF0000"/>
                </a:solidFill>
                <a:latin typeface="Calibri" pitchFamily="34" charset="0"/>
                <a:ea typeface="宋体" pitchFamily="2" charset="-122"/>
                <a:cs typeface="Times New Roman" panose="02020603050405020304" pitchFamily="18" charset="0"/>
              </a:rPr>
              <a:t>分；“日”</a:t>
            </a:r>
            <a:r>
              <a:rPr lang="en-US" altLang="zh-CN" sz="1800" kern="100">
                <a:solidFill>
                  <a:srgbClr val="FF0000"/>
                </a:solidFill>
                <a:latin typeface="Calibri" pitchFamily="34" charset="0"/>
                <a:ea typeface="宋体" pitchFamily="2" charset="-122"/>
                <a:cs typeface="Times New Roman" panose="02020603050405020304" pitchFamily="18" charset="0"/>
              </a:rPr>
              <a:t>1</a:t>
            </a:r>
            <a:r>
              <a:rPr lang="zh-CN" altLang="en-US" sz="1800" kern="100">
                <a:solidFill>
                  <a:srgbClr val="FF0000"/>
                </a:solidFill>
                <a:latin typeface="Calibri" pitchFamily="34" charset="0"/>
                <a:ea typeface="宋体" pitchFamily="2" charset="-122"/>
                <a:cs typeface="Times New Roman" panose="02020603050405020304" pitchFamily="18" charset="0"/>
              </a:rPr>
              <a:t>分；句意</a:t>
            </a:r>
            <a:r>
              <a:rPr lang="en-US" altLang="zh-CN" sz="1800" kern="100">
                <a:solidFill>
                  <a:srgbClr val="FF0000"/>
                </a:solidFill>
                <a:latin typeface="Calibri" pitchFamily="34" charset="0"/>
                <a:ea typeface="宋体" pitchFamily="2" charset="-122"/>
                <a:cs typeface="Times New Roman" panose="02020603050405020304" pitchFamily="18" charset="0"/>
              </a:rPr>
              <a:t>1</a:t>
            </a:r>
            <a:r>
              <a:rPr lang="zh-CN" altLang="en-US" sz="1800" kern="100">
                <a:solidFill>
                  <a:srgbClr val="FF0000"/>
                </a:solidFill>
                <a:latin typeface="Calibri" pitchFamily="34" charset="0"/>
                <a:ea typeface="宋体" pitchFamily="2" charset="-122"/>
                <a:cs typeface="Times New Roman" panose="02020603050405020304" pitchFamily="18" charset="0"/>
              </a:rPr>
              <a:t>分</a:t>
            </a:r>
          </a:p>
          <a:p>
            <a:pPr marL="0" indent="0" algn="just">
              <a:lnSpc>
                <a:spcPct val="150000"/>
              </a:lnSpc>
              <a:buNone/>
            </a:pPr>
            <a:r>
              <a:rPr lang="zh-CN" altLang="en-US" sz="1800" kern="100">
                <a:solidFill>
                  <a:srgbClr val="FF0000"/>
                </a:solidFill>
                <a:latin typeface="Calibri" pitchFamily="34" charset="0"/>
                <a:ea typeface="宋体" pitchFamily="2" charset="-122"/>
                <a:cs typeface="Times New Roman" panose="02020603050405020304" pitchFamily="18" charset="0"/>
              </a:rPr>
              <a:t>（</a:t>
            </a:r>
            <a:r>
              <a:rPr lang="en-US" altLang="zh-CN" sz="1800" kern="100">
                <a:solidFill>
                  <a:srgbClr val="FF0000"/>
                </a:solidFill>
                <a:latin typeface="Calibri" pitchFamily="34" charset="0"/>
                <a:ea typeface="宋体" pitchFamily="2" charset="-122"/>
                <a:cs typeface="Times New Roman" panose="02020603050405020304" pitchFamily="18" charset="0"/>
              </a:rPr>
              <a:t>2</a:t>
            </a:r>
            <a:r>
              <a:rPr lang="zh-CN" altLang="en-US" sz="1800" kern="100">
                <a:solidFill>
                  <a:srgbClr val="FF0000"/>
                </a:solidFill>
                <a:latin typeface="Calibri" pitchFamily="34" charset="0"/>
                <a:ea typeface="宋体" pitchFamily="2" charset="-122"/>
                <a:cs typeface="Times New Roman" panose="02020603050405020304" pitchFamily="18" charset="0"/>
              </a:rPr>
              <a:t>）“凡” </a:t>
            </a:r>
            <a:r>
              <a:rPr lang="en-US" altLang="zh-CN" sz="1800" kern="100">
                <a:solidFill>
                  <a:srgbClr val="FF0000"/>
                </a:solidFill>
                <a:latin typeface="Calibri" pitchFamily="34" charset="0"/>
                <a:ea typeface="宋体" pitchFamily="2" charset="-122"/>
                <a:cs typeface="Times New Roman" panose="02020603050405020304" pitchFamily="18" charset="0"/>
              </a:rPr>
              <a:t>1</a:t>
            </a:r>
            <a:r>
              <a:rPr lang="zh-CN" altLang="en-US" sz="1800" kern="100">
                <a:solidFill>
                  <a:srgbClr val="FF0000"/>
                </a:solidFill>
                <a:latin typeface="Calibri" pitchFamily="34" charset="0"/>
                <a:ea typeface="宋体" pitchFamily="2" charset="-122"/>
                <a:cs typeface="Times New Roman" panose="02020603050405020304" pitchFamily="18" charset="0"/>
              </a:rPr>
              <a:t>分；“将命”</a:t>
            </a:r>
            <a:r>
              <a:rPr lang="en-US" altLang="zh-CN" sz="1800" kern="100">
                <a:solidFill>
                  <a:srgbClr val="FF0000"/>
                </a:solidFill>
                <a:latin typeface="Calibri" pitchFamily="34" charset="0"/>
                <a:ea typeface="宋体" pitchFamily="2" charset="-122"/>
                <a:cs typeface="Times New Roman" panose="02020603050405020304" pitchFamily="18" charset="0"/>
              </a:rPr>
              <a:t>1</a:t>
            </a:r>
            <a:r>
              <a:rPr lang="zh-CN" altLang="en-US" sz="1800" kern="100">
                <a:solidFill>
                  <a:srgbClr val="FF0000"/>
                </a:solidFill>
                <a:latin typeface="Calibri" pitchFamily="34" charset="0"/>
                <a:ea typeface="宋体" pitchFamily="2" charset="-122"/>
                <a:cs typeface="Times New Roman" panose="02020603050405020304" pitchFamily="18" charset="0"/>
              </a:rPr>
              <a:t>分；“夸”</a:t>
            </a:r>
            <a:r>
              <a:rPr lang="en-US" altLang="zh-CN" sz="1800" kern="100">
                <a:solidFill>
                  <a:srgbClr val="FF0000"/>
                </a:solidFill>
                <a:latin typeface="Calibri" pitchFamily="34" charset="0"/>
                <a:ea typeface="宋体" pitchFamily="2" charset="-122"/>
                <a:cs typeface="Times New Roman" panose="02020603050405020304" pitchFamily="18" charset="0"/>
              </a:rPr>
              <a:t>1</a:t>
            </a:r>
            <a:r>
              <a:rPr lang="zh-CN" altLang="en-US" sz="1800" kern="100">
                <a:solidFill>
                  <a:srgbClr val="FF0000"/>
                </a:solidFill>
                <a:latin typeface="Calibri" pitchFamily="34" charset="0"/>
                <a:ea typeface="宋体" pitchFamily="2" charset="-122"/>
                <a:cs typeface="Times New Roman" panose="02020603050405020304" pitchFamily="18" charset="0"/>
              </a:rPr>
              <a:t>分</a:t>
            </a: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句意</a:t>
            </a:r>
            <a:r>
              <a:rPr lang="en-US" altLang="zh-CN" sz="1800" kern="100">
                <a:solidFill>
                  <a:srgbClr val="FF0000"/>
                </a:solidFill>
                <a:latin typeface="Calibri" pitchFamily="34" charset="0"/>
                <a:ea typeface="宋体" pitchFamily="2" charset="-122"/>
                <a:cs typeface="Times New Roman" panose="02020603050405020304" pitchFamily="18" charset="0"/>
              </a:rPr>
              <a:t>1</a:t>
            </a:r>
            <a:r>
              <a:rPr lang="zh-CN" altLang="en-US" sz="1800" kern="100">
                <a:solidFill>
                  <a:srgbClr val="FF0000"/>
                </a:solidFill>
                <a:latin typeface="Calibri" pitchFamily="34" charset="0"/>
                <a:ea typeface="宋体" pitchFamily="2" charset="-122"/>
                <a:cs typeface="Times New Roman" panose="02020603050405020304" pitchFamily="18" charset="0"/>
              </a:rPr>
              <a:t>分</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945240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sz="half" idx="1"/>
          </p:nvPr>
        </p:nvSpPr>
        <p:spPr>
          <a:xfrm>
            <a:off x="838200" y="1825625"/>
            <a:ext cx="9972230" cy="4351338"/>
          </a:xfrm>
        </p:spPr>
        <p:txBody>
          <a:bodyPr>
            <a:normAutofit/>
          </a:bodyPr>
          <a:lstStyle/>
          <a:p>
            <a:pPr indent="0" algn="just">
              <a:lnSpc>
                <a:spcPct val="150000"/>
              </a:lnSpc>
              <a:buNone/>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一、方法点拨</a:t>
            </a:r>
          </a:p>
          <a:p>
            <a:pPr lvl="1" indent="0" algn="just">
              <a:lnSpc>
                <a:spcPct val="150000"/>
              </a:lnSpc>
              <a:buNone/>
            </a:pP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（一）分解</a:t>
            </a:r>
          </a:p>
          <a:p>
            <a:pPr lvl="1" indent="0" algn="just">
              <a:lnSpc>
                <a:spcPct val="150000"/>
              </a:lnSpc>
              <a:buNone/>
            </a:pP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（二）识别</a:t>
            </a:r>
          </a:p>
          <a:p>
            <a:pPr lvl="1" indent="0" algn="just">
              <a:lnSpc>
                <a:spcPct val="150000"/>
              </a:lnSpc>
              <a:buNone/>
            </a:pPr>
            <a:r>
              <a:rPr lang="zh-CN" altLang="en-US" sz="20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（三）组合</a:t>
            </a:r>
          </a:p>
          <a:p>
            <a:pPr indent="0" algn="just">
              <a:lnSpc>
                <a:spcPct val="150000"/>
              </a:lnSpc>
              <a:buNone/>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二、常用实词</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en-US" altLang="zh-CN" sz="2800" spc="500">
                <a:solidFill>
                  <a:srgbClr val="B79F47"/>
                </a:solidFill>
              </a:rPr>
              <a:t>5. 2021</a:t>
            </a:r>
            <a:r>
              <a:rPr lang="zh-CN" altLang="en-US" sz="2800" spc="500">
                <a:solidFill>
                  <a:srgbClr val="B79F47"/>
                </a:solidFill>
              </a:rPr>
              <a:t>届河南省上学期高中毕业班阶段性测试（一）</a:t>
            </a:r>
          </a:p>
        </p:txBody>
      </p:sp>
      <p:sp>
        <p:nvSpPr>
          <p:cNvPr id="3" name="内容占位符 2"/>
          <p:cNvSpPr>
            <a:spLocks noGrp="1"/>
          </p:cNvSpPr>
          <p:nvPr>
            <p:ph idx="1"/>
          </p:nvPr>
        </p:nvSpPr>
        <p:spPr>
          <a:xfrm>
            <a:off x="762000" y="1825625"/>
            <a:ext cx="10515600" cy="4351338"/>
          </a:xfrm>
        </p:spPr>
        <p:txBody>
          <a:bodyPr>
            <a:noAutofit/>
          </a:bodyPr>
          <a:lstStyle/>
          <a:p>
            <a:pPr indent="0" algn="just">
              <a:lnSpc>
                <a:spcPct val="150000"/>
              </a:lnSpc>
              <a:buNone/>
            </a:pPr>
            <a:r>
              <a:rPr lang="zh-CN" altLang="zh-CN" sz="1600" kern="0">
                <a:solidFill>
                  <a:srgbClr val="032D49"/>
                </a:solidFill>
                <a:latin typeface="等线" panose="02010600030101010101" pitchFamily="2" charset="-122"/>
                <a:ea typeface="宋体" pitchFamily="2" charset="-122"/>
                <a:cs typeface="宋体" panose="02010600030101010101" pitchFamily="2" charset="-122"/>
              </a:rPr>
              <a:t>阅读下面的文言文,完成后面小题。</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600" kern="0">
                <a:solidFill>
                  <a:srgbClr val="032D49"/>
                </a:solidFill>
                <a:latin typeface="等线" panose="02010600030101010101" pitchFamily="2" charset="-122"/>
                <a:ea typeface="楷体" pitchFamily="49" charset="-122"/>
                <a:cs typeface="宋体" panose="02010600030101010101" pitchFamily="2" charset="-122"/>
              </a:rPr>
              <a:t>屈原者，名平，为楚怀王左徒。博闻强志，明于治乱，娴于辞令。入则与王图议国事，以出号令；出则接遏宾客，应对诸候。王甚任之。上官大夫与之同列，争宠而心害其能，因谗之曰：“王使屈平为令，众莫不知，每一令出，平伐其功，以为‘非我莫能为’也。”王怒而疏屈平。属平疾王听之不聪也，谗馅之蔽明也，邪曲之害公也，方正之不容也，故忧愁幽思而作《离骚》。</a:t>
            </a:r>
            <a:r>
              <a:rPr lang="zh-CN" altLang="zh-CN" sz="1600" u="sng" kern="0">
                <a:solidFill>
                  <a:srgbClr val="032D49"/>
                </a:solidFill>
                <a:latin typeface="等线" panose="02010600030101010101" pitchFamily="2" charset="-122"/>
                <a:ea typeface="楷体" pitchFamily="49" charset="-122"/>
                <a:cs typeface="宋体" panose="02010600030101010101" pitchFamily="2" charset="-122"/>
              </a:rPr>
              <a:t>屈平正道直行，竭忠尽智以事其君，谗人间之，可谓穷矣。</a:t>
            </a:r>
            <a:r>
              <a:rPr lang="zh-CN" altLang="zh-CN" sz="1600" kern="0">
                <a:solidFill>
                  <a:srgbClr val="032D49"/>
                </a:solidFill>
                <a:latin typeface="等线" panose="02010600030101010101" pitchFamily="2" charset="-122"/>
                <a:ea typeface="楷体" pitchFamily="49" charset="-122"/>
                <a:cs typeface="宋体" panose="02010600030101010101" pitchFamily="2" charset="-122"/>
              </a:rPr>
              <a:t>信而见疑，忠而被谤，能无怨乎？届平之作《离骚》，上称帝喾，下道齐桓，中述汤武，以刺世事。时秦昭王与楚婚，欲与怀王会。屈平曰：“秦虎狼之国，不可信，不如毋行。”怀王稚子子兰劝王行：“奈何绝秦欢！”怀王卒行。入武关，秦伏兵绝其后，因留怀王，以求割地。长子顷襄王立，以其弟子兰为令尹。楚人既咎子兰以劝怀王入秦而不反也。</a:t>
            </a:r>
            <a:r>
              <a:rPr lang="zh-CN" altLang="zh-CN" sz="1600" u="wavy" kern="0">
                <a:solidFill>
                  <a:srgbClr val="032D49"/>
                </a:solidFill>
                <a:latin typeface="等线" panose="02010600030101010101" pitchFamily="2" charset="-122"/>
                <a:ea typeface="楷体" pitchFamily="49" charset="-122"/>
                <a:cs typeface="宋体" panose="02010600030101010101" pitchFamily="2" charset="-122"/>
              </a:rPr>
              <a:t>屈平既嫉之冀幸君之一悟俗之一改也人君无愚智贤不肖莫不欲求忠以自为举贤以自佐怀王以不知忠臣之分身客死于秦为天下笑</a:t>
            </a:r>
            <a:r>
              <a:rPr lang="zh-CN" altLang="zh-CN" sz="1600" kern="0">
                <a:solidFill>
                  <a:srgbClr val="032D49"/>
                </a:solidFill>
                <a:latin typeface="等线" panose="02010600030101010101" pitchFamily="2" charset="-122"/>
                <a:ea typeface="楷体" pitchFamily="49" charset="-122"/>
                <a:cs typeface="宋体" panose="02010600030101010101" pitchFamily="2" charset="-122"/>
              </a:rPr>
              <a:t> 此不知人之祸也。令尹子兰闻之大怒，卒使上官大夫短屈原于顷襄王，顷襄王怒而迁之。</a:t>
            </a:r>
            <a:r>
              <a:rPr lang="zh-CN" altLang="zh-CN" sz="1600" u="sng" kern="0">
                <a:solidFill>
                  <a:srgbClr val="032D49"/>
                </a:solidFill>
                <a:latin typeface="等线" panose="02010600030101010101" pitchFamily="2" charset="-122"/>
                <a:ea typeface="楷体" pitchFamily="49" charset="-122"/>
                <a:cs typeface="宋体" panose="02010600030101010101" pitchFamily="2" charset="-122"/>
              </a:rPr>
              <a:t>屈原至于江滨，被发行吟泽畔。颜色憔悴，形容枯槁。</a:t>
            </a:r>
            <a:r>
              <a:rPr lang="zh-CN" altLang="zh-CN" sz="1600" kern="0">
                <a:solidFill>
                  <a:srgbClr val="032D49"/>
                </a:solidFill>
                <a:latin typeface="等线" panose="02010600030101010101" pitchFamily="2" charset="-122"/>
                <a:ea typeface="楷体" pitchFamily="49" charset="-122"/>
                <a:cs typeface="宋体" panose="02010600030101010101" pitchFamily="2" charset="-122"/>
              </a:rPr>
              <a:t>渔父见而问之曰：“子非三闾大夫欤？何故而至此？”屈原曰：“举世混浊而我独清，众人皆醉而我独醒，是以见放。”</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5019758"/>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en-US" altLang="zh-CN" sz="2800" spc="500">
                <a:solidFill>
                  <a:srgbClr val="B79F47"/>
                </a:solidFill>
              </a:rPr>
              <a:t>5. 2021</a:t>
            </a:r>
            <a:r>
              <a:rPr lang="zh-CN" altLang="en-US" sz="2800" spc="500">
                <a:solidFill>
                  <a:srgbClr val="B79F47"/>
                </a:solidFill>
              </a:rPr>
              <a:t>届河南省上学期高中毕业班阶段性测试（一）</a:t>
            </a:r>
          </a:p>
        </p:txBody>
      </p:sp>
      <p:sp>
        <p:nvSpPr>
          <p:cNvPr id="3" name="内容占位符 2"/>
          <p:cNvSpPr>
            <a:spLocks noGrp="1"/>
          </p:cNvSpPr>
          <p:nvPr>
            <p:ph idx="1"/>
          </p:nvPr>
        </p:nvSpPr>
        <p:spPr>
          <a:xfrm>
            <a:off x="762000" y="1825625"/>
            <a:ext cx="10515600" cy="4351338"/>
          </a:xfrm>
        </p:spPr>
        <p:txBody>
          <a:bodyPr>
            <a:noAutofit/>
          </a:bodyPr>
          <a:lstStyle/>
          <a:p>
            <a:pPr indent="0" algn="just">
              <a:lnSpc>
                <a:spcPct val="150000"/>
              </a:lnSpc>
              <a:buNone/>
            </a:pPr>
            <a:r>
              <a:rPr lang="zh-CN" altLang="zh-CN" sz="1800" kern="0">
                <a:solidFill>
                  <a:srgbClr val="032D49"/>
                </a:solidFill>
                <a:latin typeface="等线" panose="02010600030101010101" pitchFamily="2" charset="-122"/>
                <a:ea typeface="楷体" pitchFamily="49" charset="-122"/>
                <a:cs typeface="宋体" panose="02010600030101010101" pitchFamily="2" charset="-122"/>
              </a:rPr>
              <a:t>渔父曰：“夫圣人者，不凝滞于物而能与世推移。何故怀瑾握瑜而自令见放为？”屈原曰：“宁赴常流而葬乎江鱼腹中耳，又安能以皓皓之白而蒙世俗之温蠖乎！”乃作《怀沙》之赋，其辞曰：“伯乐既残兮，骥将焉程兮？知死不可让今，愿勿爱兮。”于是怀石遂自沉泪罗以死。</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r">
              <a:lnSpc>
                <a:spcPct val="150000"/>
              </a:lnSpc>
              <a:buNone/>
            </a:pPr>
            <a:r>
              <a:rPr lang="zh-CN" altLang="zh-CN" sz="1800" kern="0">
                <a:solidFill>
                  <a:srgbClr val="032D49"/>
                </a:solidFill>
                <a:latin typeface="等线" panose="02010600030101010101" pitchFamily="2" charset="-122"/>
                <a:ea typeface="楷体" pitchFamily="49" charset="-122"/>
                <a:cs typeface="宋体" panose="02010600030101010101" pitchFamily="2" charset="-122"/>
              </a:rPr>
              <a:t>（节选白《史记·出原列传》）</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把文中画横线的句子翻译成现代汉语。（</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10</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分）</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1</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）屈平正道直行，竭忠尽智以事其君，谗人间之，可谓穷矣。</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en-US" altLang="zh-CN" sz="1800" kern="100">
                <a:solidFill>
                  <a:srgbClr val="032D49"/>
                </a:solidFill>
                <a:latin typeface="宋体" pitchFamily="2" charset="-122"/>
                <a:ea typeface="等线" panose="02010600030101010101" pitchFamily="2" charset="-122"/>
                <a:cs typeface="宋体" panose="02010600030101010101" pitchFamily="2" charset="-122"/>
              </a:rPr>
              <a:t> </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2</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）屈原至于江滨，被发行吟泽畔。颜色憔悴，形容枯槁。</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2351209"/>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kumimoji="0" lang="en-US" altLang="zh-CN"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5. 2021</a:t>
            </a:r>
            <a:r>
              <a:rPr kumimoji="0" lang="zh-CN" altLang="en-US" sz="28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届河南省上学期高中毕业班阶段性测试（一）</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答案</a:t>
            </a:r>
            <a:r>
              <a:rPr lang="en-US" altLang="zh-CN" sz="1800" kern="100">
                <a:solidFill>
                  <a:srgbClr val="FF0000"/>
                </a:solidFill>
                <a:latin typeface="Calibri" pitchFamily="34" charset="0"/>
                <a:ea typeface="宋体" pitchFamily="2" charset="-122"/>
                <a:cs typeface="Times New Roman" panose="02020603050405020304" pitchFamily="18" charset="0"/>
              </a:rPr>
              <a:t>】</a:t>
            </a:r>
          </a:p>
          <a:p>
            <a:pPr marL="0" indent="0" algn="just">
              <a:lnSpc>
                <a:spcPct val="150000"/>
              </a:lnSpc>
              <a:buNone/>
            </a:pPr>
            <a:r>
              <a:rPr lang="zh-CN" altLang="en-US" sz="1800" kern="100">
                <a:solidFill>
                  <a:srgbClr val="FF0000"/>
                </a:solidFill>
                <a:latin typeface="Calibri" pitchFamily="34" charset="0"/>
                <a:ea typeface="宋体" pitchFamily="2" charset="-122"/>
                <a:cs typeface="Times New Roman" panose="02020603050405020304" pitchFamily="18" charset="0"/>
              </a:rPr>
              <a:t>（</a:t>
            </a:r>
            <a:r>
              <a:rPr lang="en-US" altLang="zh-CN" sz="1800" kern="100">
                <a:solidFill>
                  <a:srgbClr val="FF0000"/>
                </a:solidFill>
                <a:latin typeface="Calibri" pitchFamily="34" charset="0"/>
                <a:ea typeface="宋体" pitchFamily="2" charset="-122"/>
                <a:cs typeface="Times New Roman" panose="02020603050405020304" pitchFamily="18" charset="0"/>
              </a:rPr>
              <a:t>1</a:t>
            </a:r>
            <a:r>
              <a:rPr lang="zh-CN" altLang="en-US" sz="1800" kern="100">
                <a:solidFill>
                  <a:srgbClr val="FF0000"/>
                </a:solidFill>
                <a:latin typeface="Calibri" pitchFamily="34" charset="0"/>
                <a:ea typeface="宋体" pitchFamily="2" charset="-122"/>
                <a:cs typeface="Times New Roman" panose="02020603050405020304" pitchFamily="18" charset="0"/>
              </a:rPr>
              <a:t>）屈原坚持正确的道路，率直行事，竭尽自己的忠诚和智慧来侍奉他的着主，而喜好进谗言的小人却从中挑拨离间，可以说是因窘到了极点了。（</a:t>
            </a:r>
          </a:p>
          <a:p>
            <a:pPr marL="0" indent="0" algn="just">
              <a:lnSpc>
                <a:spcPct val="150000"/>
              </a:lnSpc>
              <a:buNone/>
            </a:pPr>
            <a:r>
              <a:rPr lang="zh-CN" altLang="en-US" sz="1800" kern="100">
                <a:solidFill>
                  <a:srgbClr val="FF0000"/>
                </a:solidFill>
                <a:latin typeface="Calibri" pitchFamily="34" charset="0"/>
                <a:ea typeface="宋体" pitchFamily="2" charset="-122"/>
                <a:cs typeface="Times New Roman" panose="02020603050405020304" pitchFamily="18" charset="0"/>
              </a:rPr>
              <a:t>（</a:t>
            </a:r>
            <a:r>
              <a:rPr lang="en-US" altLang="zh-CN" sz="1800" kern="100">
                <a:solidFill>
                  <a:srgbClr val="FF0000"/>
                </a:solidFill>
                <a:latin typeface="Calibri" pitchFamily="34" charset="0"/>
                <a:ea typeface="宋体" pitchFamily="2" charset="-122"/>
                <a:cs typeface="Times New Roman" panose="02020603050405020304" pitchFamily="18" charset="0"/>
              </a:rPr>
              <a:t>2</a:t>
            </a:r>
            <a:r>
              <a:rPr lang="zh-CN" altLang="en-US" sz="1800" kern="100">
                <a:solidFill>
                  <a:srgbClr val="FF0000"/>
                </a:solidFill>
                <a:latin typeface="Calibri" pitchFamily="34" charset="0"/>
                <a:ea typeface="宋体" pitchFamily="2" charset="-122"/>
                <a:cs typeface="Times New Roman" panose="02020603050405020304" pitchFamily="18" charset="0"/>
              </a:rPr>
              <a:t>）屈原来到江边，披散着头发在水边缓步悲吟。脸色憔悴，形体容貌消瘦不堪。</a:t>
            </a:r>
          </a:p>
          <a:p>
            <a:pPr marL="0" indent="0" algn="just">
              <a:lnSpc>
                <a:spcPct val="150000"/>
              </a:lnSpc>
              <a:buNone/>
            </a:pPr>
            <a:r>
              <a:rPr lang="en-US" altLang="zh-CN" sz="1800" kern="100">
                <a:solidFill>
                  <a:srgbClr val="FF0000"/>
                </a:solidFill>
                <a:latin typeface="Calibri" pitchFamily="34" charset="0"/>
                <a:ea typeface="宋体" pitchFamily="2" charset="-122"/>
                <a:cs typeface="Times New Roman" panose="02020603050405020304" pitchFamily="18" charset="0"/>
              </a:rPr>
              <a:t>【</a:t>
            </a:r>
            <a:r>
              <a:rPr lang="zh-CN" altLang="en-US" sz="1800" kern="100">
                <a:solidFill>
                  <a:srgbClr val="FF0000"/>
                </a:solidFill>
                <a:latin typeface="Calibri" pitchFamily="34" charset="0"/>
                <a:ea typeface="宋体" pitchFamily="2" charset="-122"/>
                <a:cs typeface="Times New Roman" panose="02020603050405020304" pitchFamily="18" charset="0"/>
              </a:rPr>
              <a:t>解析</a:t>
            </a:r>
            <a:r>
              <a:rPr lang="en-US" altLang="zh-CN" sz="1800" kern="100">
                <a:solidFill>
                  <a:srgbClr val="FF0000"/>
                </a:solidFill>
                <a:latin typeface="Calibri" pitchFamily="34" charset="0"/>
                <a:ea typeface="宋体" pitchFamily="2" charset="-122"/>
                <a:cs typeface="Times New Roman" panose="02020603050405020304" pitchFamily="18" charset="0"/>
              </a:rPr>
              <a:t>】</a:t>
            </a:r>
          </a:p>
          <a:p>
            <a:pPr marL="0" indent="0" algn="just">
              <a:lnSpc>
                <a:spcPct val="150000"/>
              </a:lnSpc>
              <a:buNone/>
            </a:pPr>
            <a:r>
              <a:rPr lang="zh-CN" altLang="en-US" sz="1800" kern="100">
                <a:solidFill>
                  <a:srgbClr val="FF0000"/>
                </a:solidFill>
                <a:latin typeface="Calibri" pitchFamily="34" charset="0"/>
                <a:ea typeface="宋体" pitchFamily="2" charset="-122"/>
                <a:cs typeface="Times New Roman" panose="02020603050405020304" pitchFamily="18" charset="0"/>
              </a:rPr>
              <a:t>（</a:t>
            </a:r>
            <a:r>
              <a:rPr lang="en-US" altLang="zh-CN" sz="1800" kern="100">
                <a:solidFill>
                  <a:srgbClr val="FF0000"/>
                </a:solidFill>
                <a:latin typeface="Calibri" pitchFamily="34" charset="0"/>
                <a:ea typeface="宋体" pitchFamily="2" charset="-122"/>
                <a:cs typeface="Times New Roman" panose="02020603050405020304" pitchFamily="18" charset="0"/>
              </a:rPr>
              <a:t>1</a:t>
            </a:r>
            <a:r>
              <a:rPr lang="zh-CN" altLang="en-US" sz="1800" kern="100">
                <a:solidFill>
                  <a:srgbClr val="FF0000"/>
                </a:solidFill>
                <a:latin typeface="Calibri" pitchFamily="34" charset="0"/>
                <a:ea typeface="宋体" pitchFamily="2" charset="-122"/>
                <a:cs typeface="Times New Roman" panose="02020603050405020304" pitchFamily="18" charset="0"/>
              </a:rPr>
              <a:t>）关键词“事”“间”“穷”的翻译各</a:t>
            </a:r>
            <a:r>
              <a:rPr lang="en-US" altLang="zh-CN" sz="1800" kern="100">
                <a:solidFill>
                  <a:srgbClr val="FF0000"/>
                </a:solidFill>
                <a:latin typeface="Calibri" pitchFamily="34" charset="0"/>
                <a:ea typeface="宋体" pitchFamily="2" charset="-122"/>
                <a:cs typeface="Times New Roman" panose="02020603050405020304" pitchFamily="18" charset="0"/>
              </a:rPr>
              <a:t>1</a:t>
            </a:r>
            <a:r>
              <a:rPr lang="zh-CN" altLang="en-US" sz="1800" kern="100">
                <a:solidFill>
                  <a:srgbClr val="FF0000"/>
                </a:solidFill>
                <a:latin typeface="Calibri" pitchFamily="34" charset="0"/>
                <a:ea typeface="宋体" pitchFamily="2" charset="-122"/>
                <a:cs typeface="Times New Roman" panose="02020603050405020304" pitchFamily="18" charset="0"/>
              </a:rPr>
              <a:t>分，大意</a:t>
            </a:r>
            <a:r>
              <a:rPr lang="en-US" altLang="zh-CN" sz="1800" kern="100">
                <a:solidFill>
                  <a:srgbClr val="FF0000"/>
                </a:solidFill>
                <a:latin typeface="Calibri" pitchFamily="34" charset="0"/>
                <a:ea typeface="宋体" pitchFamily="2" charset="-122"/>
                <a:cs typeface="Times New Roman" panose="02020603050405020304" pitchFamily="18" charset="0"/>
              </a:rPr>
              <a:t>2</a:t>
            </a:r>
            <a:r>
              <a:rPr lang="zh-CN" altLang="en-US" sz="1800" kern="100">
                <a:solidFill>
                  <a:srgbClr val="FF0000"/>
                </a:solidFill>
                <a:latin typeface="Calibri" pitchFamily="34" charset="0"/>
                <a:ea typeface="宋体" pitchFamily="2" charset="-122"/>
                <a:cs typeface="Times New Roman" panose="02020603050405020304" pitchFamily="18" charset="0"/>
              </a:rPr>
              <a:t>分</a:t>
            </a:r>
          </a:p>
          <a:p>
            <a:pPr marL="0" indent="0" algn="just">
              <a:lnSpc>
                <a:spcPct val="150000"/>
              </a:lnSpc>
              <a:buNone/>
            </a:pPr>
            <a:r>
              <a:rPr lang="zh-CN" altLang="en-US" sz="1800" kern="100">
                <a:solidFill>
                  <a:srgbClr val="FF0000"/>
                </a:solidFill>
                <a:latin typeface="Calibri" pitchFamily="34" charset="0"/>
                <a:ea typeface="宋体" pitchFamily="2" charset="-122"/>
                <a:cs typeface="Times New Roman" panose="02020603050405020304" pitchFamily="18" charset="0"/>
              </a:rPr>
              <a:t>（</a:t>
            </a:r>
            <a:r>
              <a:rPr lang="en-US" altLang="zh-CN" sz="1800" kern="100">
                <a:solidFill>
                  <a:srgbClr val="FF0000"/>
                </a:solidFill>
                <a:latin typeface="Calibri" pitchFamily="34" charset="0"/>
                <a:ea typeface="宋体" pitchFamily="2" charset="-122"/>
                <a:cs typeface="Times New Roman" panose="02020603050405020304" pitchFamily="18" charset="0"/>
              </a:rPr>
              <a:t>2</a:t>
            </a:r>
            <a:r>
              <a:rPr lang="zh-CN" altLang="en-US" sz="1800" kern="100">
                <a:solidFill>
                  <a:srgbClr val="FF0000"/>
                </a:solidFill>
                <a:latin typeface="Calibri" pitchFamily="34" charset="0"/>
                <a:ea typeface="宋体" pitchFamily="2" charset="-122"/>
                <a:cs typeface="Times New Roman" panose="02020603050405020304" pitchFamily="18" charset="0"/>
              </a:rPr>
              <a:t>）关键词“被”“颜色”“形容”的翻译各</a:t>
            </a:r>
            <a:r>
              <a:rPr lang="en-US" altLang="zh-CN" sz="1800" kern="100">
                <a:solidFill>
                  <a:srgbClr val="FF0000"/>
                </a:solidFill>
                <a:latin typeface="Calibri" pitchFamily="34" charset="0"/>
                <a:ea typeface="宋体" pitchFamily="2" charset="-122"/>
                <a:cs typeface="Times New Roman" panose="02020603050405020304" pitchFamily="18" charset="0"/>
              </a:rPr>
              <a:t>1</a:t>
            </a:r>
            <a:r>
              <a:rPr lang="zh-CN" altLang="en-US" sz="1800" kern="100">
                <a:solidFill>
                  <a:srgbClr val="FF0000"/>
                </a:solidFill>
                <a:latin typeface="Calibri" pitchFamily="34" charset="0"/>
                <a:ea typeface="宋体" pitchFamily="2" charset="-122"/>
                <a:cs typeface="Times New Roman" panose="02020603050405020304" pitchFamily="18" charset="0"/>
              </a:rPr>
              <a:t>分，大意</a:t>
            </a:r>
            <a:r>
              <a:rPr lang="en-US" altLang="zh-CN" sz="1800" kern="100">
                <a:solidFill>
                  <a:srgbClr val="FF0000"/>
                </a:solidFill>
                <a:latin typeface="Calibri" pitchFamily="34" charset="0"/>
                <a:ea typeface="宋体" pitchFamily="2" charset="-122"/>
                <a:cs typeface="Times New Roman" panose="02020603050405020304" pitchFamily="18" charset="0"/>
              </a:rPr>
              <a:t>2</a:t>
            </a:r>
            <a:r>
              <a:rPr lang="zh-CN" altLang="en-US" sz="1800" kern="100">
                <a:solidFill>
                  <a:srgbClr val="FF0000"/>
                </a:solidFill>
                <a:latin typeface="Calibri" pitchFamily="34" charset="0"/>
                <a:ea typeface="宋体" pitchFamily="2" charset="-122"/>
                <a:cs typeface="Times New Roman" panose="02020603050405020304" pitchFamily="18" charset="0"/>
              </a:rPr>
              <a:t>分</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9306227"/>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600" spc="500">
                <a:solidFill>
                  <a:srgbClr val="B79F47"/>
                </a:solidFill>
              </a:rPr>
              <a:t>6. </a:t>
            </a:r>
            <a:r>
              <a:rPr lang="zh-CN" altLang="en-US" sz="3600" spc="500">
                <a:solidFill>
                  <a:srgbClr val="B79F47"/>
                </a:solidFill>
              </a:rPr>
              <a:t>武汉市部分学校</a:t>
            </a:r>
            <a:r>
              <a:rPr lang="en-US" altLang="zh-CN" sz="3600" spc="500">
                <a:solidFill>
                  <a:srgbClr val="B79F47"/>
                </a:solidFill>
              </a:rPr>
              <a:t>2021</a:t>
            </a:r>
            <a:r>
              <a:rPr lang="zh-CN" altLang="en-US" sz="3600" spc="500">
                <a:solidFill>
                  <a:srgbClr val="B79F47"/>
                </a:solidFill>
              </a:rPr>
              <a:t>届高三起点质量检测</a:t>
            </a:r>
          </a:p>
        </p:txBody>
      </p:sp>
      <p:sp>
        <p:nvSpPr>
          <p:cNvPr id="3" name="内容占位符 2"/>
          <p:cNvSpPr>
            <a:spLocks noGrp="1"/>
          </p:cNvSpPr>
          <p:nvPr>
            <p:ph idx="1"/>
          </p:nvPr>
        </p:nvSpPr>
        <p:spPr>
          <a:xfrm>
            <a:off x="734394" y="1690688"/>
            <a:ext cx="10971196" cy="5306695"/>
          </a:xfrm>
        </p:spPr>
        <p:txBody>
          <a:bodyPr>
            <a:noAutofit/>
          </a:bodyPr>
          <a:lstStyle/>
          <a:p>
            <a:pPr indent="0" algn="just">
              <a:lnSpc>
                <a:spcPct val="150000"/>
              </a:lnSpc>
              <a:buNone/>
            </a:pP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阅读下面的文言文</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完成后面小题。</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800" kern="100">
                <a:solidFill>
                  <a:srgbClr val="032D49"/>
                </a:solidFill>
                <a:latin typeface="等线" panose="02010600030101010101" pitchFamily="2" charset="-122"/>
                <a:ea typeface="楷体" pitchFamily="49" charset="-122"/>
                <a:cs typeface="宋体" panose="02010600030101010101" pitchFamily="2" charset="-122"/>
              </a:rPr>
              <a:t>辛弃疾，字幼安，齐之历城人。金主亮死，中原豪杰并起。耿京聚兵山东，弃疾为掌书记，即劝京决策南向。京令弃疾奉表归宋，高宗劳师建康，召见，嘉纳之，并以节使印告召京。会张安国已杀京降金，弃疾还至海州，与众谋曰：“</a:t>
            </a:r>
            <a:r>
              <a:rPr lang="zh-CN" altLang="zh-CN" sz="1800" u="sng" kern="100">
                <a:solidFill>
                  <a:srgbClr val="032D49"/>
                </a:solidFill>
                <a:latin typeface="等线" panose="02010600030101010101" pitchFamily="2" charset="-122"/>
                <a:ea typeface="楷体" pitchFamily="49" charset="-122"/>
                <a:cs typeface="宋体" panose="02010600030101010101" pitchFamily="2" charset="-122"/>
              </a:rPr>
              <a:t>我缘主帅来归朝，不期事变，何以复命</a:t>
            </a:r>
            <a:r>
              <a:rPr lang="en-US" altLang="zh-CN" sz="1800" u="sng" kern="100">
                <a:solidFill>
                  <a:srgbClr val="032D49"/>
                </a:solidFill>
                <a:latin typeface="等线" panose="02010600030101010101" pitchFamily="2" charset="-122"/>
                <a:ea typeface="楷体" pitchFamily="49" charset="-122"/>
                <a:cs typeface="宋体" panose="02010600030101010101" pitchFamily="2" charset="-122"/>
              </a:rPr>
              <a:t>?</a:t>
            </a:r>
            <a:r>
              <a:rPr lang="zh-CN" altLang="zh-CN" sz="1800" kern="100">
                <a:solidFill>
                  <a:srgbClr val="032D49"/>
                </a:solidFill>
                <a:latin typeface="等线" panose="02010600030101010101" pitchFamily="2" charset="-122"/>
                <a:ea typeface="楷体" pitchFamily="49" charset="-122"/>
                <a:cs typeface="宋体" panose="02010600030101010101" pitchFamily="2" charset="-122"/>
              </a:rPr>
              <a:t>”乃约统制王世隆及忠义人马全福等径趋金营，安国方与金将酣饮，即众中缚之以归，献俘行在，斩安国于市。弃疾时年二十三。乾道四年，盗连起湖湘，弃疾悉平之。遂奏疏曰：“夫民为国本，而贪吏迫使为盗。欲望陛下深思致盗之由，讲求弭盗之术，无徒恃平盗之兵。申饬州县，以惠养元元为意，有违法贪冒者，使诸司各扬其职，无徒按举小吏以应故事，自为文过之地。”诏奖谕之。诏委以规画，乃起盖砦栅，招步军二千人，马军五百人，战马铁甲皆备。经度费矩万计，弃疾善斡旋，事皆立办。议者以聚敛闻，降御前金字牌，俾日下住罢。弃疾受而藏之，出责监办者，期一月飞虎营栅成，违坐军制。如期落成，上遂释於。差知隆兴府兼江西安抚，诏任责荒政。</a:t>
            </a:r>
            <a:r>
              <a:rPr lang="zh-CN" altLang="zh-CN" sz="1800" u="sng" kern="100">
                <a:solidFill>
                  <a:srgbClr val="032D49"/>
                </a:solidFill>
                <a:latin typeface="等线" panose="02010600030101010101" pitchFamily="2" charset="-122"/>
                <a:ea typeface="楷体" pitchFamily="49" charset="-122"/>
                <a:cs typeface="宋体" panose="02010600030101010101" pitchFamily="2" charset="-122"/>
              </a:rPr>
              <a:t>始至，榜通衢曰</a:t>
            </a:r>
            <a:r>
              <a:rPr lang="en-US" altLang="zh-CN" sz="1800" u="sng" kern="100">
                <a:solidFill>
                  <a:srgbClr val="032D49"/>
                </a:solidFill>
                <a:latin typeface="等线" panose="02010600030101010101" pitchFamily="2" charset="-122"/>
                <a:ea typeface="楷体" pitchFamily="49" charset="-122"/>
                <a:cs typeface="宋体" panose="02010600030101010101" pitchFamily="2" charset="-122"/>
              </a:rPr>
              <a:t>:</a:t>
            </a:r>
            <a:r>
              <a:rPr lang="zh-CN" altLang="zh-CN" sz="1800" u="sng" kern="100">
                <a:solidFill>
                  <a:srgbClr val="032D49"/>
                </a:solidFill>
                <a:latin typeface="等线" panose="02010600030101010101" pitchFamily="2" charset="-122"/>
                <a:ea typeface="楷体" pitchFamily="49" charset="-122"/>
                <a:cs typeface="宋体" panose="02010600030101010101" pitchFamily="2" charset="-122"/>
              </a:rPr>
              <a:t>“闭粜者配，强籴者斩。”</a:t>
            </a:r>
            <a:r>
              <a:rPr lang="zh-CN" altLang="zh-CN" sz="1800" kern="100">
                <a:solidFill>
                  <a:srgbClr val="032D49"/>
                </a:solidFill>
                <a:latin typeface="等线" panose="02010600030101010101" pitchFamily="2" charset="-122"/>
                <a:ea typeface="楷体" pitchFamily="49" charset="-122"/>
                <a:cs typeface="宋体" panose="02010600030101010101" pitchFamily="2" charset="-122"/>
              </a:rPr>
              <a:t>次令出公家宫线、银器，召官吏、儒生、商贾、市民举有干实者，量借钱物，遗其责领运籴，不取子钱，期终月至城下发粜。</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10545144"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690783"/>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600" spc="500">
                <a:solidFill>
                  <a:srgbClr val="B79F47"/>
                </a:solidFill>
              </a:rPr>
              <a:t>6. </a:t>
            </a:r>
            <a:r>
              <a:rPr lang="zh-CN" altLang="en-US" sz="3600" spc="500">
                <a:solidFill>
                  <a:srgbClr val="B79F47"/>
                </a:solidFill>
              </a:rPr>
              <a:t>武汉市部分学校</a:t>
            </a:r>
            <a:r>
              <a:rPr lang="en-US" altLang="zh-CN" sz="3600" spc="500">
                <a:solidFill>
                  <a:srgbClr val="B79F47"/>
                </a:solidFill>
              </a:rPr>
              <a:t>2021</a:t>
            </a:r>
            <a:r>
              <a:rPr lang="zh-CN" altLang="en-US" sz="3600" spc="500">
                <a:solidFill>
                  <a:srgbClr val="B79F47"/>
                </a:solidFill>
              </a:rPr>
              <a:t>届高三起点质量检测</a:t>
            </a:r>
          </a:p>
        </p:txBody>
      </p:sp>
      <p:sp>
        <p:nvSpPr>
          <p:cNvPr id="3" name="内容占位符 2"/>
          <p:cNvSpPr>
            <a:spLocks noGrp="1"/>
          </p:cNvSpPr>
          <p:nvPr>
            <p:ph idx="1"/>
          </p:nvPr>
        </p:nvSpPr>
        <p:spPr>
          <a:xfrm>
            <a:off x="762000" y="1825624"/>
            <a:ext cx="10971196" cy="5306695"/>
          </a:xfrm>
        </p:spPr>
        <p:txBody>
          <a:bodyPr>
            <a:noAutofit/>
          </a:bodyPr>
          <a:lstStyle/>
          <a:p>
            <a:pPr marL="0" indent="0" algn="just">
              <a:lnSpc>
                <a:spcPct val="150000"/>
              </a:lnSpc>
              <a:buNone/>
            </a:pPr>
            <a:r>
              <a:rPr lang="zh-CN" altLang="zh-CN" sz="1800" u="wavy" kern="100">
                <a:solidFill>
                  <a:srgbClr val="032D49"/>
                </a:solidFill>
                <a:latin typeface="等线" panose="02010600030101010101" pitchFamily="2" charset="-122"/>
                <a:ea typeface="楷体" pitchFamily="49" charset="-122"/>
                <a:cs typeface="宋体" panose="02010600030101010101" pitchFamily="2" charset="-122"/>
              </a:rPr>
              <a:t>于是连樯而至共真自减民赖以济时信守谢源明乞米教助幕属不从弃疾曰均为赤子皆王民也即以米舟十之三予信帝嘉之进一秩</a:t>
            </a:r>
            <a:r>
              <a:rPr lang="zh-CN" altLang="zh-CN" sz="1800" kern="100">
                <a:solidFill>
                  <a:srgbClr val="032D49"/>
                </a:solidFill>
                <a:latin typeface="等线" panose="02010600030101010101" pitchFamily="2" charset="-122"/>
                <a:ea typeface="楷体" pitchFamily="49" charset="-122"/>
                <a:cs typeface="宋体" panose="02010600030101010101" pitchFamily="2" charset="-122"/>
              </a:rPr>
              <a:t>弃疾豪爽尚气节，识拔英俊，所交多海内知名士。尝同朱熹游武夷山，赋《九曲棹歌》。熹没，伪学禁方严，门生故旧至无送葬者。弃疾为文往哭之曰：“所不朽者，垂万世名。孰谓公死，凛凛犹生</a:t>
            </a:r>
            <a:r>
              <a:rPr lang="en-US" altLang="zh-CN" sz="1800" kern="100">
                <a:solidFill>
                  <a:srgbClr val="032D49"/>
                </a:solidFill>
                <a:latin typeface="等线" panose="02010600030101010101" pitchFamily="2" charset="-122"/>
                <a:ea typeface="楷体" pitchFamily="49" charset="-122"/>
                <a:cs typeface="宋体" panose="02010600030101010101" pitchFamily="2" charset="-122"/>
              </a:rPr>
              <a:t>!</a:t>
            </a:r>
            <a:r>
              <a:rPr lang="zh-CN" altLang="zh-CN" sz="1800" kern="100">
                <a:solidFill>
                  <a:srgbClr val="032D49"/>
                </a:solidFill>
                <a:latin typeface="等线" panose="02010600030101010101" pitchFamily="2" charset="-122"/>
                <a:ea typeface="楷体" pitchFamily="49" charset="-122"/>
                <a:cs typeface="宋体" panose="02010600030101010101" pitchFamily="2" charset="-122"/>
              </a:rPr>
              <a:t>”</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r">
              <a:lnSpc>
                <a:spcPct val="150000"/>
              </a:lnSpc>
              <a:buNone/>
            </a:pPr>
            <a:r>
              <a:rPr lang="en-US" altLang="zh-CN" sz="1800" kern="100">
                <a:solidFill>
                  <a:srgbClr val="032D49"/>
                </a:solidFill>
                <a:latin typeface="楷体" pitchFamily="49" charset="-122"/>
                <a:ea typeface="等线" panose="02010600030101010101" pitchFamily="2" charset="-122"/>
                <a:cs typeface="宋体" panose="02010600030101010101" pitchFamily="2" charset="-122"/>
              </a:rPr>
              <a:t>(</a:t>
            </a:r>
            <a:r>
              <a:rPr lang="zh-CN" altLang="zh-CN" sz="1800" kern="100">
                <a:solidFill>
                  <a:srgbClr val="032D49"/>
                </a:solidFill>
                <a:latin typeface="等线" panose="02010600030101010101" pitchFamily="2" charset="-122"/>
                <a:ea typeface="楷体" pitchFamily="49" charset="-122"/>
                <a:cs typeface="宋体" panose="02010600030101010101" pitchFamily="2" charset="-122"/>
              </a:rPr>
              <a:t>节选自《宋史·辛弃疾传》</a:t>
            </a:r>
            <a:r>
              <a:rPr lang="en-US" altLang="zh-CN" sz="1800" kern="100">
                <a:solidFill>
                  <a:srgbClr val="032D49"/>
                </a:solidFill>
                <a:latin typeface="等线" panose="02010600030101010101" pitchFamily="2" charset="-122"/>
                <a:ea typeface="楷体" pitchFamily="49" charset="-122"/>
                <a:cs typeface="宋体" panose="02010600030101010101" pitchFamily="2" charset="-122"/>
              </a:rPr>
              <a:t>)</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50000"/>
              </a:lnSpc>
              <a:buNone/>
            </a:pP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把文中画横线的句子翻译成现代汉语。</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(8</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分</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800" kern="100">
                <a:solidFill>
                  <a:srgbClr val="032D49"/>
                </a:solidFill>
                <a:latin typeface="宋体" pitchFamily="2" charset="-122"/>
                <a:ea typeface="等线" panose="02010600030101010101" pitchFamily="2" charset="-122"/>
                <a:cs typeface="宋体" panose="02010600030101010101" pitchFamily="2" charset="-122"/>
              </a:rPr>
              <a:t>(1)</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我缘主帅来归朝，不期事变何以复命</a:t>
            </a:r>
            <a:r>
              <a:rPr lang="en-US" altLang="zh-CN" sz="1800" kern="100">
                <a:solidFill>
                  <a:srgbClr val="032D49"/>
                </a:solidFill>
                <a:latin typeface="等线" panose="02010600030101010101" pitchFamily="2" charset="-122"/>
                <a:ea typeface="宋体" pitchFamily="2" charset="-122"/>
                <a:cs typeface="宋体" panose="02010600030101010101" pitchFamily="2" charset="-122"/>
              </a:rPr>
              <a:t>?</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800" kern="100">
                <a:solidFill>
                  <a:srgbClr val="032D49"/>
                </a:solidFill>
                <a:latin typeface="宋体" pitchFamily="2" charset="-122"/>
                <a:ea typeface="等线" panose="02010600030101010101" pitchFamily="2" charset="-122"/>
                <a:cs typeface="宋体" panose="02010600030101010101" pitchFamily="2" charset="-122"/>
              </a:rPr>
              <a:t>(2)</a:t>
            </a:r>
            <a:r>
              <a:rPr lang="zh-CN" altLang="zh-CN" sz="1800" kern="100">
                <a:solidFill>
                  <a:srgbClr val="032D49"/>
                </a:solidFill>
                <a:latin typeface="等线" panose="02010600030101010101" pitchFamily="2" charset="-122"/>
                <a:ea typeface="宋体" pitchFamily="2" charset="-122"/>
                <a:cs typeface="宋体" panose="02010600030101010101" pitchFamily="2" charset="-122"/>
              </a:rPr>
              <a:t>始至榜通衢曰：“闭粜者配，强籴者斩。”</a:t>
            </a:r>
            <a:endParaRPr lang="zh-CN" altLang="zh-CN" sz="18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10545144"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5405455"/>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3600" spc="500">
                <a:solidFill>
                  <a:srgbClr val="B79F47"/>
                </a:solidFill>
              </a:rPr>
              <a:t>6. </a:t>
            </a:r>
            <a:r>
              <a:rPr lang="zh-CN" altLang="en-US" sz="3600" spc="500">
                <a:solidFill>
                  <a:srgbClr val="B79F47"/>
                </a:solidFill>
              </a:rPr>
              <a:t>武汉市部分学校</a:t>
            </a:r>
            <a:r>
              <a:rPr lang="en-US" altLang="zh-CN" sz="3600" spc="500">
                <a:solidFill>
                  <a:srgbClr val="B79F47"/>
                </a:solidFill>
              </a:rPr>
              <a:t>2021</a:t>
            </a:r>
            <a:r>
              <a:rPr lang="zh-CN" altLang="en-US" sz="3600" spc="500">
                <a:solidFill>
                  <a:srgbClr val="B79F47"/>
                </a:solidFill>
              </a:rPr>
              <a:t>届高三起点质量检测</a:t>
            </a:r>
            <a:endParaRPr lang="zh-CN" altLang="en-US" sz="2400"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indent="0" algn="just">
              <a:lnSpc>
                <a:spcPct val="150000"/>
              </a:lnSpc>
              <a:buNone/>
            </a:pP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【答案】</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800" kern="100">
                <a:solidFill>
                  <a:srgbClr val="FF0000"/>
                </a:solidFill>
                <a:latin typeface="宋体" pitchFamily="2" charset="-122"/>
                <a:ea typeface="等线" panose="02010600030101010101" pitchFamily="2" charset="-122"/>
                <a:cs typeface="宋体" panose="02010600030101010101" pitchFamily="2" charset="-122"/>
              </a:rPr>
              <a:t>(1)</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我依据主帅</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的决定</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归顺朝廷，没有料到事情发生了变化，用什么</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怎样</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回复朝廷呢</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800" kern="100">
                <a:solidFill>
                  <a:srgbClr val="FF0000"/>
                </a:solidFill>
                <a:latin typeface="宋体" pitchFamily="2" charset="-122"/>
                <a:ea typeface="等线" panose="02010600030101010101" pitchFamily="2" charset="-122"/>
                <a:cs typeface="宋体" panose="02010600030101010101" pitchFamily="2" charset="-122"/>
              </a:rPr>
              <a:t> (2)(</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辛弃疾</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一到灾区，就在大街上张榜说：“囤积粮食不卖的人发配，强买粮食的人问斩。”</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【解析】</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1</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）译出大意给</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2</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分，“缘”“何以”两处，每译对一处给</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1</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分</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2</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）译出大意给</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2</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分，“榜”“配”两处，每译对一处给</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1</a:t>
            </a:r>
            <a:r>
              <a:rPr lang="zh-CN" altLang="zh-CN" sz="1800" kern="100">
                <a:solidFill>
                  <a:srgbClr val="FF0000"/>
                </a:solidFill>
                <a:latin typeface="等线" panose="02010600030101010101" pitchFamily="2" charset="-122"/>
                <a:ea typeface="宋体" pitchFamily="2" charset="-122"/>
                <a:cs typeface="宋体" panose="02010600030101010101" pitchFamily="2" charset="-122"/>
              </a:rPr>
              <a:t>分</a:t>
            </a:r>
            <a:r>
              <a:rPr lang="en-US" altLang="zh-CN" sz="1800" kern="100">
                <a:solidFill>
                  <a:srgbClr val="FF0000"/>
                </a:solidFill>
                <a:latin typeface="等线" panose="02010600030101010101" pitchFamily="2" charset="-122"/>
                <a:ea typeface="宋体" pitchFamily="2" charset="-122"/>
                <a:cs typeface="宋体" panose="02010600030101010101" pitchFamily="2" charset="-122"/>
              </a:rPr>
              <a:t>)</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pic>
        <p:nvPicPr>
          <p:cNvPr id="6" name="New picture" hidden="1"/>
          <p:cNvPicPr/>
          <p:nvPr/>
        </p:nvPicPr>
        <p:blipFill>
          <a:blip r:embed="rId2"/>
          <a:stretch>
            <a:fillRect/>
          </a:stretch>
        </p:blipFill>
        <p:spPr>
          <a:xfrm>
            <a:off x="11747500" y="12039600"/>
            <a:ext cx="406400" cy="431800"/>
          </a:xfrm>
          <a:prstGeom prst="cube">
            <a:avLst/>
          </a:prstGeom>
        </p:spPr>
      </p:pic>
    </p:spTree>
    <p:extLst>
      <p:ext uri="{BB962C8B-B14F-4D97-AF65-F5344CB8AC3E}">
        <p14:creationId xmlns:p14="http://schemas.microsoft.com/office/powerpoint/2010/main" val="3874382503"/>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fontScale="47500" lnSpcReduction="20000"/>
          </a:bodyPr>
          <a:lstStyle/>
          <a:p>
            <a:pPr marL="0" indent="0">
              <a:lnSpc>
                <a:spcPct val="120000"/>
              </a:lnSpc>
              <a:buNone/>
            </a:pPr>
            <a:r>
              <a:rPr lang="zh-CN" altLang="en-US" sz="3600" spc="300">
                <a:solidFill>
                  <a:srgbClr val="032D49"/>
                </a:solidFill>
                <a:latin typeface="仿宋" panose="02010609060101010101" pitchFamily="49" charset="-122"/>
                <a:ea typeface="仿宋" panose="02010609060101010101" pitchFamily="49" charset="-122"/>
              </a:rPr>
              <a:t>一、方法点拨</a:t>
            </a:r>
          </a:p>
          <a:p>
            <a:pPr marL="0" indent="0">
              <a:lnSpc>
                <a:spcPct val="120000"/>
              </a:lnSpc>
              <a:buNone/>
            </a:pPr>
            <a:r>
              <a:rPr lang="zh-CN" altLang="en-US" sz="3600" spc="300">
                <a:solidFill>
                  <a:srgbClr val="032D49"/>
                </a:solidFill>
                <a:latin typeface="仿宋" panose="02010609060101010101" pitchFamily="49" charset="-122"/>
                <a:ea typeface="仿宋" panose="02010609060101010101" pitchFamily="49" charset="-122"/>
              </a:rPr>
              <a:t>对文言文翻译时，可按以下步骤进行。</a:t>
            </a:r>
          </a:p>
          <a:p>
            <a:pPr marL="0" indent="0">
              <a:lnSpc>
                <a:spcPct val="120000"/>
              </a:lnSpc>
              <a:buNone/>
            </a:pPr>
            <a:r>
              <a:rPr lang="zh-CN" altLang="en-US" sz="3600" b="1" spc="300">
                <a:solidFill>
                  <a:srgbClr val="B79F47"/>
                </a:solidFill>
                <a:latin typeface="仿宋" panose="02010609060101010101" pitchFamily="49" charset="-122"/>
                <a:ea typeface="仿宋" panose="02010609060101010101" pitchFamily="49" charset="-122"/>
              </a:rPr>
              <a:t>（一）分解</a:t>
            </a:r>
          </a:p>
          <a:p>
            <a:pPr marL="0" indent="0">
              <a:lnSpc>
                <a:spcPct val="120000"/>
              </a:lnSpc>
              <a:buNone/>
            </a:pPr>
            <a:r>
              <a:rPr lang="zh-CN" altLang="en-US" sz="3600" spc="300">
                <a:solidFill>
                  <a:srgbClr val="032D49"/>
                </a:solidFill>
                <a:latin typeface="仿宋" panose="02010609060101010101" pitchFamily="49" charset="-122"/>
                <a:ea typeface="仿宋" panose="02010609060101010101" pitchFamily="49" charset="-122"/>
              </a:rPr>
              <a:t>古汉语中的词语大都是单音节词语，有少部分的双音节词，如“行李”“扶老”“交通”等。因此，拿到一个需要翻译的句子之后，首先要用单斜线“</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将一个个词语划开，注意不要将双音节词以及人名、地名、官名等专有名词以及其他双音节词划开。如：</a:t>
            </a:r>
          </a:p>
          <a:p>
            <a:pPr marL="0" indent="0">
              <a:lnSpc>
                <a:spcPct val="120000"/>
              </a:lnSpc>
              <a:buNone/>
            </a:pPr>
            <a:r>
              <a:rPr lang="en-US" altLang="zh-CN" sz="3600" spc="300">
                <a:solidFill>
                  <a:srgbClr val="032D49"/>
                </a:solidFill>
                <a:latin typeface="仿宋" panose="02010609060101010101" pitchFamily="49" charset="-122"/>
                <a:ea typeface="仿宋" panose="02010609060101010101" pitchFamily="49" charset="-122"/>
              </a:rPr>
              <a:t>(2018·</a:t>
            </a:r>
            <a:r>
              <a:rPr lang="zh-CN" altLang="en-US" sz="3600" spc="300">
                <a:solidFill>
                  <a:srgbClr val="032D49"/>
                </a:solidFill>
                <a:latin typeface="仿宋" panose="02010609060101010101" pitchFamily="49" charset="-122"/>
                <a:ea typeface="仿宋" panose="02010609060101010101" pitchFamily="49" charset="-122"/>
              </a:rPr>
              <a:t>全国卷</a:t>
            </a:r>
            <a:r>
              <a:rPr lang="en-US" altLang="zh-CN" sz="3600" spc="300">
                <a:solidFill>
                  <a:srgbClr val="032D49"/>
                </a:solidFill>
                <a:latin typeface="仿宋" panose="02010609060101010101" pitchFamily="49" charset="-122"/>
                <a:ea typeface="仿宋" panose="02010609060101010101" pitchFamily="49" charset="-122"/>
              </a:rPr>
              <a:t>Ⅱ)</a:t>
            </a:r>
            <a:r>
              <a:rPr lang="zh-CN" altLang="en-US" sz="3600" spc="300">
                <a:solidFill>
                  <a:srgbClr val="032D49"/>
                </a:solidFill>
                <a:latin typeface="仿宋" panose="02010609060101010101" pitchFamily="49" charset="-122"/>
                <a:ea typeface="仿宋" panose="02010609060101010101" pitchFamily="49" charset="-122"/>
              </a:rPr>
              <a:t>翻译文中画横线的句子。</a:t>
            </a:r>
          </a:p>
          <a:p>
            <a:pPr marL="0" indent="0">
              <a:lnSpc>
                <a:spcPct val="120000"/>
              </a:lnSpc>
              <a:buNone/>
            </a:pPr>
            <a:r>
              <a:rPr lang="zh-CN" altLang="en-US" sz="3600" spc="300">
                <a:solidFill>
                  <a:srgbClr val="032D49"/>
                </a:solidFill>
                <a:latin typeface="楷体" pitchFamily="49" charset="-122"/>
                <a:ea typeface="楷体" pitchFamily="49" charset="-122"/>
              </a:rPr>
              <a:t>涣丧西归，道经弘农，民庶皆设盘案于路。吏问其故，咸言平常持米到洛，为卒司所抄，恒亡其半。自王君在事，不见侵枉，故来报恩。其政化怀物如此。民思其德，为立祠安阳亭西，每食辄弦歌而荐之。</a:t>
            </a:r>
          </a:p>
          <a:p>
            <a:pPr marL="0" indent="0">
              <a:lnSpc>
                <a:spcPct val="120000"/>
              </a:lnSpc>
              <a:buNone/>
            </a:pPr>
            <a:r>
              <a:rPr lang="zh-CN" altLang="en-US" sz="3600" spc="300">
                <a:solidFill>
                  <a:srgbClr val="032D49"/>
                </a:solidFill>
                <a:latin typeface="仿宋" panose="02010609060101010101" pitchFamily="49" charset="-122"/>
                <a:ea typeface="仿宋" panose="02010609060101010101" pitchFamily="49" charset="-122"/>
              </a:rPr>
              <a:t>分解之后是这样的：</a:t>
            </a:r>
          </a:p>
          <a:p>
            <a:pPr marL="0" indent="0">
              <a:lnSpc>
                <a:spcPct val="120000"/>
              </a:lnSpc>
              <a:buNone/>
            </a:pPr>
            <a:r>
              <a:rPr lang="zh-CN" altLang="en-US" sz="3600" spc="300">
                <a:solidFill>
                  <a:srgbClr val="032D49"/>
                </a:solidFill>
                <a:latin typeface="仿宋" panose="02010609060101010101" pitchFamily="49" charset="-122"/>
                <a:ea typeface="仿宋" panose="02010609060101010101" pitchFamily="49" charset="-122"/>
              </a:rPr>
              <a:t>民</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思</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其</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德，为</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立</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祠</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安阳亭</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西，每</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食</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辄</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弦</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歌</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而</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荐</a:t>
            </a:r>
            <a:r>
              <a:rPr lang="en-US" altLang="zh-CN" sz="3600" spc="300">
                <a:solidFill>
                  <a:srgbClr val="032D49"/>
                </a:solidFill>
                <a:latin typeface="仿宋" panose="02010609060101010101" pitchFamily="49" charset="-122"/>
                <a:ea typeface="仿宋" panose="02010609060101010101" pitchFamily="49" charset="-122"/>
              </a:rPr>
              <a:t>/</a:t>
            </a:r>
            <a:r>
              <a:rPr lang="zh-CN" altLang="en-US" sz="3600" spc="300">
                <a:solidFill>
                  <a:srgbClr val="032D49"/>
                </a:solidFill>
                <a:latin typeface="仿宋" panose="02010609060101010101" pitchFamily="49" charset="-122"/>
                <a:ea typeface="仿宋" panose="02010609060101010101" pitchFamily="49" charset="-122"/>
              </a:rPr>
              <a:t>之。</a:t>
            </a:r>
          </a:p>
          <a:p>
            <a:pPr marL="0" indent="0">
              <a:lnSpc>
                <a:spcPct val="120000"/>
              </a:lnSpc>
              <a:buNone/>
            </a:pPr>
            <a:r>
              <a:rPr lang="zh-CN" altLang="en-US" sz="3600" spc="300">
                <a:solidFill>
                  <a:srgbClr val="032D49"/>
                </a:solidFill>
                <a:latin typeface="仿宋" panose="02010609060101010101" pitchFamily="49" charset="-122"/>
                <a:ea typeface="仿宋" panose="02010609060101010101" pitchFamily="49" charset="-122"/>
              </a:rPr>
              <a:t>其中，“安阳亭”为专有名词，不划开。</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8769870"/>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2803525"/>
          </a:xfrm>
        </p:spPr>
        <p:txBody>
          <a:bodyPr>
            <a:normAutofit/>
          </a:bodyPr>
          <a:lstStyle/>
          <a:p>
            <a:pPr marL="0" indent="0">
              <a:lnSpc>
                <a:spcPct val="100000"/>
              </a:lnSpc>
              <a:buNone/>
            </a:pPr>
            <a:r>
              <a:rPr lang="zh-CN" altLang="en-US" sz="1600" b="1" spc="300">
                <a:solidFill>
                  <a:srgbClr val="B79F47"/>
                </a:solidFill>
                <a:latin typeface="仿宋" panose="02010609060101010101" pitchFamily="49" charset="-122"/>
                <a:ea typeface="仿宋" panose="02010609060101010101" pitchFamily="49" charset="-122"/>
              </a:rPr>
              <a:t>（二）识别</a:t>
            </a:r>
          </a:p>
          <a:p>
            <a:pPr marL="0" indent="0">
              <a:lnSpc>
                <a:spcPct val="100000"/>
              </a:lnSpc>
              <a:buNone/>
            </a:pPr>
            <a:r>
              <a:rPr lang="zh-CN" altLang="en-US" sz="1600" spc="300">
                <a:solidFill>
                  <a:srgbClr val="032D49"/>
                </a:solidFill>
                <a:latin typeface="仿宋" panose="02010609060101010101" pitchFamily="49" charset="-122"/>
                <a:ea typeface="仿宋" panose="02010609060101010101" pitchFamily="49" charset="-122"/>
              </a:rPr>
              <a:t>对照常用的翻译方法，结合语境，逐字识别其翻译方法。这一环节主要运用以下几类翻译方法。</a:t>
            </a:r>
          </a:p>
          <a:p>
            <a:pPr marL="0" indent="0">
              <a:lnSpc>
                <a:spcPct val="100000"/>
              </a:lnSpc>
              <a:buNone/>
            </a:pPr>
            <a:endParaRPr lang="en-US" altLang="zh-CN" sz="1600" spc="300">
              <a:solidFill>
                <a:srgbClr val="032D49"/>
              </a:solidFill>
              <a:latin typeface="仿宋" pitchFamily="49" charset="-122"/>
              <a:ea typeface="仿宋" pitchFamily="49" charset="-122"/>
            </a:endParaRPr>
          </a:p>
          <a:p>
            <a:pPr marL="0" indent="0">
              <a:lnSpc>
                <a:spcPct val="100000"/>
              </a:lnSpc>
              <a:buNone/>
            </a:pPr>
            <a:endParaRPr lang="zh-CN" altLang="en-US" sz="1600" spc="300">
              <a:solidFill>
                <a:srgbClr val="032D49"/>
              </a:solidFill>
              <a:latin typeface="仿宋" pitchFamily="49" charset="-122"/>
              <a:ea typeface="仿宋"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graphicFrame>
        <p:nvGraphicFramePr>
          <p:cNvPr id="7" name="表格 6">
            <a:extLst>
              <a:ext uri="{FF2B5EF4-FFF2-40B4-BE49-F238E27FC236}">
                <a16:creationId xmlns:a16="http://schemas.microsoft.com/office/drawing/2014/main" id="{57969DD2-4017-4DBD-AF99-4C7F05859FF4}"/>
              </a:ext>
            </a:extLst>
          </p:cNvPr>
          <p:cNvGraphicFramePr>
            <a:graphicFrameLocks noGrp="1"/>
          </p:cNvGraphicFramePr>
          <p:nvPr>
            <p:extLst>
              <p:ext uri="{D42A27DB-BD31-4B8C-83A1-F6EECF244321}">
                <p14:modId xmlns:p14="http://schemas.microsoft.com/office/powerpoint/2010/main" val="342626523"/>
              </p:ext>
            </p:extLst>
          </p:nvPr>
        </p:nvGraphicFramePr>
        <p:xfrm>
          <a:off x="838199" y="2621503"/>
          <a:ext cx="10033363" cy="4209448"/>
        </p:xfrm>
        <a:graphic>
          <a:graphicData uri="http://schemas.openxmlformats.org/drawingml/2006/table">
            <a:tbl>
              <a:tblPr firstRow="1" firstCol="1" bandRow="1">
                <a:tableStyleId>{ED083AE6-46FA-4A59-8FB0-9F97EB10719F}</a:tableStyleId>
              </a:tblPr>
              <a:tblGrid>
                <a:gridCol w="1365944">
                  <a:extLst>
                    <a:ext uri="{9D8B030D-6E8A-4147-A177-3AD203B41FA5}">
                      <a16:colId xmlns:a16="http://schemas.microsoft.com/office/drawing/2014/main" val="2631985377"/>
                    </a:ext>
                  </a:extLst>
                </a:gridCol>
                <a:gridCol w="4006768">
                  <a:extLst>
                    <a:ext uri="{9D8B030D-6E8A-4147-A177-3AD203B41FA5}">
                      <a16:colId xmlns:a16="http://schemas.microsoft.com/office/drawing/2014/main" val="1279515413"/>
                    </a:ext>
                  </a:extLst>
                </a:gridCol>
                <a:gridCol w="4660651">
                  <a:extLst>
                    <a:ext uri="{9D8B030D-6E8A-4147-A177-3AD203B41FA5}">
                      <a16:colId xmlns:a16="http://schemas.microsoft.com/office/drawing/2014/main" val="3911163412"/>
                    </a:ext>
                  </a:extLst>
                </a:gridCol>
              </a:tblGrid>
              <a:tr h="496204">
                <a:tc>
                  <a:txBody>
                    <a:bodyPr vert="horz" wrap="square"/>
                    <a:lstStyle/>
                    <a:p>
                      <a:pPr algn="ctr">
                        <a:lnSpc>
                          <a:spcPct val="150000"/>
                        </a:lnSpc>
                      </a:pPr>
                      <a:r>
                        <a:rPr lang="zh-CN" sz="1400" b="0" kern="0">
                          <a:effectLst/>
                          <a:latin typeface="仿宋" panose="02010609060101010101" pitchFamily="49" charset="-122"/>
                          <a:ea typeface="仿宋" panose="02010609060101010101" pitchFamily="49" charset="-122"/>
                        </a:rPr>
                        <a:t>方法</a:t>
                      </a:r>
                      <a:endParaRPr lang="zh-CN" sz="14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1400" b="0" kern="0">
                          <a:effectLst/>
                          <a:latin typeface="仿宋" panose="02010609060101010101" pitchFamily="49" charset="-122"/>
                          <a:ea typeface="仿宋" panose="02010609060101010101" pitchFamily="49" charset="-122"/>
                        </a:rPr>
                        <a:t>需要识别的词类</a:t>
                      </a:r>
                      <a:endParaRPr lang="zh-CN" sz="14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1400" b="0" kern="0">
                          <a:effectLst/>
                          <a:latin typeface="仿宋" panose="02010609060101010101" pitchFamily="49" charset="-122"/>
                          <a:ea typeface="仿宋" panose="02010609060101010101" pitchFamily="49" charset="-122"/>
                        </a:rPr>
                        <a:t>本句示例</a:t>
                      </a:r>
                      <a:endParaRPr lang="zh-CN" sz="14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924428311"/>
                  </a:ext>
                </a:extLst>
              </a:tr>
              <a:tr h="327325">
                <a:tc>
                  <a:txBody>
                    <a:bodyPr vert="horz" wrap="square"/>
                    <a:lstStyle/>
                    <a:p>
                      <a:pPr algn="ctr">
                        <a:lnSpc>
                          <a:spcPct val="150000"/>
                        </a:lnSpc>
                      </a:pPr>
                      <a:r>
                        <a:rPr lang="zh-CN" sz="1400" b="0" kern="0">
                          <a:effectLst/>
                          <a:latin typeface="仿宋" panose="02010609060101010101" pitchFamily="49" charset="-122"/>
                          <a:ea typeface="仿宋" panose="02010609060101010101" pitchFamily="49" charset="-122"/>
                        </a:rPr>
                        <a:t>留</a:t>
                      </a:r>
                      <a:endParaRPr lang="zh-CN" sz="14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1400" b="0" kern="0">
                          <a:effectLst/>
                          <a:latin typeface="仿宋" panose="02010609060101010101" pitchFamily="49" charset="-122"/>
                          <a:ea typeface="仿宋" panose="02010609060101010101" pitchFamily="49" charset="-122"/>
                        </a:rPr>
                        <a:t>古今同义，专有名词</a:t>
                      </a:r>
                      <a:endParaRPr lang="zh-CN" sz="14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1400" b="0" kern="0">
                          <a:effectLst/>
                          <a:latin typeface="仿宋" panose="02010609060101010101" pitchFamily="49" charset="-122"/>
                          <a:ea typeface="仿宋" panose="02010609060101010101" pitchFamily="49" charset="-122"/>
                        </a:rPr>
                        <a:t>为  安阳亭</a:t>
                      </a:r>
                      <a:endParaRPr lang="zh-CN" sz="14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77066717"/>
                  </a:ext>
                </a:extLst>
              </a:tr>
              <a:tr h="1472965">
                <a:tc>
                  <a:txBody>
                    <a:bodyPr vert="horz" wrap="square"/>
                    <a:lstStyle/>
                    <a:p>
                      <a:pPr algn="ctr">
                        <a:lnSpc>
                          <a:spcPct val="150000"/>
                        </a:lnSpc>
                      </a:pPr>
                      <a:r>
                        <a:rPr lang="zh-CN" sz="1400" b="0" kern="0">
                          <a:effectLst/>
                          <a:latin typeface="仿宋" panose="02010609060101010101" pitchFamily="49" charset="-122"/>
                          <a:ea typeface="仿宋" panose="02010609060101010101" pitchFamily="49" charset="-122"/>
                        </a:rPr>
                        <a:t>补</a:t>
                      </a:r>
                      <a:endParaRPr lang="zh-CN" sz="14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1400" b="0" kern="0">
                          <a:effectLst/>
                          <a:latin typeface="仿宋" panose="02010609060101010101" pitchFamily="49" charset="-122"/>
                          <a:ea typeface="仿宋" panose="02010609060101010101" pitchFamily="49" charset="-122"/>
                        </a:rPr>
                        <a:t>单音节词组词后，补充为多音节词</a:t>
                      </a:r>
                      <a:endParaRPr lang="zh-CN" sz="14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1400" b="0" kern="0">
                          <a:effectLst/>
                          <a:latin typeface="仿宋" panose="02010609060101010101" pitchFamily="49" charset="-122"/>
                          <a:ea typeface="仿宋" panose="02010609060101010101" pitchFamily="49" charset="-122"/>
                        </a:rPr>
                        <a:t>民→人民 </a:t>
                      </a:r>
                      <a:r>
                        <a:rPr lang="en-US" sz="1400" b="0" kern="0">
                          <a:effectLst/>
                          <a:latin typeface="仿宋" panose="02010609060101010101" pitchFamily="49" charset="-122"/>
                          <a:ea typeface="仿宋" panose="02010609060101010101" pitchFamily="49" charset="-122"/>
                        </a:rPr>
                        <a:t>  </a:t>
                      </a:r>
                      <a:r>
                        <a:rPr lang="zh-CN" sz="1400" b="0" kern="0">
                          <a:effectLst/>
                          <a:latin typeface="仿宋" panose="02010609060101010101" pitchFamily="49" charset="-122"/>
                          <a:ea typeface="仿宋" panose="02010609060101010101" pitchFamily="49" charset="-122"/>
                        </a:rPr>
                        <a:t>思→思念</a:t>
                      </a:r>
                      <a:br>
                        <a:rPr lang="en-US" sz="1400" b="0" kern="0">
                          <a:effectLst/>
                          <a:latin typeface="仿宋" panose="02010609060101010101" pitchFamily="49" charset="-122"/>
                          <a:ea typeface="仿宋" panose="02010609060101010101" pitchFamily="49" charset="-122"/>
                        </a:rPr>
                      </a:br>
                      <a:r>
                        <a:rPr lang="zh-CN" sz="1400" b="0" kern="0">
                          <a:effectLst/>
                          <a:latin typeface="仿宋" panose="02010609060101010101" pitchFamily="49" charset="-122"/>
                          <a:ea typeface="仿宋" panose="02010609060101010101" pitchFamily="49" charset="-122"/>
                        </a:rPr>
                        <a:t>德→恩德 </a:t>
                      </a:r>
                      <a:r>
                        <a:rPr lang="en-US" sz="1400" b="0" kern="0">
                          <a:effectLst/>
                          <a:latin typeface="仿宋" panose="02010609060101010101" pitchFamily="49" charset="-122"/>
                          <a:ea typeface="仿宋" panose="02010609060101010101" pitchFamily="49" charset="-122"/>
                        </a:rPr>
                        <a:t>  </a:t>
                      </a:r>
                      <a:r>
                        <a:rPr lang="zh-CN" sz="1400" b="0" kern="0">
                          <a:effectLst/>
                          <a:latin typeface="仿宋" panose="02010609060101010101" pitchFamily="49" charset="-122"/>
                          <a:ea typeface="仿宋" panose="02010609060101010101" pitchFamily="49" charset="-122"/>
                        </a:rPr>
                        <a:t>立→建立</a:t>
                      </a:r>
                      <a:br>
                        <a:rPr lang="en-US" sz="1400" b="0" kern="0">
                          <a:effectLst/>
                          <a:latin typeface="仿宋" panose="02010609060101010101" pitchFamily="49" charset="-122"/>
                          <a:ea typeface="仿宋" panose="02010609060101010101" pitchFamily="49" charset="-122"/>
                        </a:rPr>
                      </a:br>
                      <a:r>
                        <a:rPr lang="zh-CN" sz="1400" b="0" kern="0">
                          <a:effectLst/>
                          <a:latin typeface="仿宋" panose="02010609060101010101" pitchFamily="49" charset="-122"/>
                          <a:ea typeface="仿宋" panose="02010609060101010101" pitchFamily="49" charset="-122"/>
                        </a:rPr>
                        <a:t>西→西面 </a:t>
                      </a:r>
                      <a:r>
                        <a:rPr lang="en-US" sz="1400" b="0" kern="0">
                          <a:effectLst/>
                          <a:latin typeface="仿宋" panose="02010609060101010101" pitchFamily="49" charset="-122"/>
                          <a:ea typeface="仿宋" panose="02010609060101010101" pitchFamily="49" charset="-122"/>
                        </a:rPr>
                        <a:t>  </a:t>
                      </a:r>
                      <a:r>
                        <a:rPr lang="zh-CN" sz="1400" b="0" kern="0">
                          <a:effectLst/>
                          <a:latin typeface="仿宋" panose="02010609060101010101" pitchFamily="49" charset="-122"/>
                          <a:ea typeface="仿宋" panose="02010609060101010101" pitchFamily="49" charset="-122"/>
                        </a:rPr>
                        <a:t>祠→祠堂</a:t>
                      </a:r>
                      <a:br>
                        <a:rPr lang="en-US" sz="1400" b="0" kern="0">
                          <a:effectLst/>
                          <a:latin typeface="仿宋" panose="02010609060101010101" pitchFamily="49" charset="-122"/>
                          <a:ea typeface="仿宋" panose="02010609060101010101" pitchFamily="49" charset="-122"/>
                        </a:rPr>
                      </a:br>
                      <a:r>
                        <a:rPr lang="zh-CN" sz="1400" b="0" kern="0">
                          <a:effectLst/>
                          <a:latin typeface="仿宋" panose="02010609060101010101" pitchFamily="49" charset="-122"/>
                          <a:ea typeface="仿宋" panose="02010609060101010101" pitchFamily="49" charset="-122"/>
                        </a:rPr>
                        <a:t>每→每当 </a:t>
                      </a:r>
                      <a:r>
                        <a:rPr lang="en-US" sz="1400" b="0" kern="0">
                          <a:effectLst/>
                          <a:latin typeface="仿宋" panose="02010609060101010101" pitchFamily="49" charset="-122"/>
                          <a:ea typeface="仿宋" panose="02010609060101010101" pitchFamily="49" charset="-122"/>
                        </a:rPr>
                        <a:t>  </a:t>
                      </a:r>
                      <a:r>
                        <a:rPr lang="zh-CN" sz="1400" b="0" kern="0">
                          <a:effectLst/>
                          <a:latin typeface="仿宋" panose="02010609060101010101" pitchFamily="49" charset="-122"/>
                          <a:ea typeface="仿宋" panose="02010609060101010101" pitchFamily="49" charset="-122"/>
                        </a:rPr>
                        <a:t>食→进食</a:t>
                      </a:r>
                      <a:br>
                        <a:rPr lang="en-US" sz="1400" b="0" kern="0">
                          <a:effectLst/>
                          <a:latin typeface="仿宋" panose="02010609060101010101" pitchFamily="49" charset="-122"/>
                          <a:ea typeface="仿宋" panose="02010609060101010101" pitchFamily="49" charset="-122"/>
                        </a:rPr>
                      </a:br>
                      <a:r>
                        <a:rPr lang="zh-CN" sz="1400" b="0" kern="0">
                          <a:effectLst/>
                          <a:latin typeface="仿宋" panose="02010609060101010101" pitchFamily="49" charset="-122"/>
                          <a:ea typeface="仿宋" panose="02010609060101010101" pitchFamily="49" charset="-122"/>
                        </a:rPr>
                        <a:t>歌→歌唱 </a:t>
                      </a:r>
                      <a:r>
                        <a:rPr lang="en-US" sz="1400" b="0" kern="0">
                          <a:effectLst/>
                          <a:latin typeface="仿宋" panose="02010609060101010101" pitchFamily="49" charset="-122"/>
                          <a:ea typeface="仿宋" panose="02010609060101010101" pitchFamily="49" charset="-122"/>
                        </a:rPr>
                        <a:t>   </a:t>
                      </a:r>
                      <a:endParaRPr lang="zh-CN" sz="14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007315023"/>
                  </a:ext>
                </a:extLst>
              </a:tr>
              <a:tr h="490988">
                <a:tc>
                  <a:txBody>
                    <a:bodyPr vert="horz" wrap="square"/>
                    <a:lstStyle/>
                    <a:p>
                      <a:pPr algn="ctr">
                        <a:lnSpc>
                          <a:spcPct val="150000"/>
                        </a:lnSpc>
                      </a:pPr>
                      <a:r>
                        <a:rPr lang="zh-CN" sz="1400" b="0" kern="0">
                          <a:effectLst/>
                          <a:latin typeface="仿宋" panose="02010609060101010101" pitchFamily="49" charset="-122"/>
                          <a:ea typeface="仿宋" panose="02010609060101010101" pitchFamily="49" charset="-122"/>
                        </a:rPr>
                        <a:t>删</a:t>
                      </a:r>
                      <a:endParaRPr lang="zh-CN" sz="14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1400" b="0" kern="0">
                          <a:effectLst/>
                          <a:latin typeface="仿宋" panose="02010609060101010101" pitchFamily="49" charset="-122"/>
                          <a:ea typeface="仿宋" panose="02010609060101010101" pitchFamily="49" charset="-122"/>
                        </a:rPr>
                        <a:t>不表意的虚词，</a:t>
                      </a:r>
                      <a:endParaRPr lang="zh-CN" sz="1400" b="0" kern="100">
                        <a:effectLst/>
                        <a:latin typeface="仿宋" pitchFamily="49" charset="-122"/>
                        <a:ea typeface="仿宋" pitchFamily="49" charset="-122"/>
                      </a:endParaRPr>
                    </a:p>
                    <a:p>
                      <a:pPr algn="ctr">
                        <a:lnSpc>
                          <a:spcPct val="150000"/>
                        </a:lnSpc>
                      </a:pPr>
                      <a:r>
                        <a:rPr lang="zh-CN" sz="1400" b="0" kern="0">
                          <a:effectLst/>
                          <a:latin typeface="仿宋" panose="02010609060101010101" pitchFamily="49" charset="-122"/>
                          <a:ea typeface="仿宋" panose="02010609060101010101" pitchFamily="49" charset="-122"/>
                        </a:rPr>
                        <a:t>偏义复词中不表意的词</a:t>
                      </a:r>
                      <a:endParaRPr lang="zh-CN" sz="14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1400" b="0" kern="0">
                          <a:effectLst/>
                          <a:latin typeface="仿宋" panose="02010609060101010101" pitchFamily="49" charset="-122"/>
                          <a:ea typeface="仿宋" panose="02010609060101010101" pitchFamily="49" charset="-122"/>
                        </a:rPr>
                        <a:t>————</a:t>
                      </a:r>
                      <a:endParaRPr lang="zh-CN" sz="14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25147203"/>
                  </a:ext>
                </a:extLst>
              </a:tr>
              <a:tr h="1145639">
                <a:tc>
                  <a:txBody>
                    <a:bodyPr vert="horz" wrap="square"/>
                    <a:lstStyle/>
                    <a:p>
                      <a:pPr algn="ctr">
                        <a:lnSpc>
                          <a:spcPct val="150000"/>
                        </a:lnSpc>
                      </a:pPr>
                      <a:r>
                        <a:rPr lang="zh-CN" sz="1400" b="0" kern="0">
                          <a:effectLst/>
                          <a:latin typeface="仿宋" panose="02010609060101010101" pitchFamily="49" charset="-122"/>
                          <a:ea typeface="仿宋" panose="02010609060101010101" pitchFamily="49" charset="-122"/>
                        </a:rPr>
                        <a:t>换</a:t>
                      </a:r>
                      <a:endParaRPr lang="zh-CN" sz="14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1400" b="0" kern="0">
                          <a:effectLst/>
                          <a:latin typeface="仿宋" panose="02010609060101010101" pitchFamily="49" charset="-122"/>
                          <a:ea typeface="仿宋" panose="02010609060101010101" pitchFamily="49" charset="-122"/>
                        </a:rPr>
                        <a:t>古今异义词，通假字，词类活用，代词等</a:t>
                      </a:r>
                      <a:endParaRPr lang="zh-CN" sz="14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1400" b="0" kern="0">
                          <a:effectLst/>
                          <a:latin typeface="仿宋" panose="02010609060101010101" pitchFamily="49" charset="-122"/>
                          <a:ea typeface="仿宋" panose="02010609060101010101" pitchFamily="49" charset="-122"/>
                        </a:rPr>
                        <a:t>其→他的（指王涣）</a:t>
                      </a:r>
                      <a:br>
                        <a:rPr lang="en-US" sz="1400" b="0" kern="0">
                          <a:effectLst/>
                          <a:latin typeface="仿宋" panose="02010609060101010101" pitchFamily="49" charset="-122"/>
                          <a:ea typeface="仿宋" panose="02010609060101010101" pitchFamily="49" charset="-122"/>
                        </a:rPr>
                      </a:br>
                      <a:r>
                        <a:rPr lang="zh-CN" sz="1400" b="0" kern="0">
                          <a:effectLst/>
                          <a:latin typeface="仿宋" panose="02010609060101010101" pitchFamily="49" charset="-122"/>
                          <a:ea typeface="仿宋" panose="02010609060101010101" pitchFamily="49" charset="-122"/>
                        </a:rPr>
                        <a:t>辄→就</a:t>
                      </a:r>
                      <a:r>
                        <a:rPr lang="en-US" sz="1400" b="0" kern="0">
                          <a:effectLst/>
                          <a:latin typeface="仿宋" panose="02010609060101010101" pitchFamily="49" charset="-122"/>
                          <a:ea typeface="仿宋" panose="02010609060101010101" pitchFamily="49" charset="-122"/>
                        </a:rPr>
                        <a:t>      </a:t>
                      </a:r>
                      <a:r>
                        <a:rPr lang="zh-CN" sz="1400" b="0" kern="0">
                          <a:effectLst/>
                          <a:latin typeface="仿宋" panose="02010609060101010101" pitchFamily="49" charset="-122"/>
                          <a:ea typeface="仿宋" panose="02010609060101010101" pitchFamily="49" charset="-122"/>
                        </a:rPr>
                        <a:t>之→他</a:t>
                      </a:r>
                      <a:endParaRPr lang="zh-CN" sz="1400" b="0" kern="100">
                        <a:effectLst/>
                        <a:latin typeface="仿宋" pitchFamily="49" charset="-122"/>
                        <a:ea typeface="仿宋"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55009311"/>
                  </a:ext>
                </a:extLst>
              </a:tr>
            </a:tbl>
          </a:graphicData>
        </a:graphic>
      </p:graphicFrame>
    </p:spTree>
    <p:extLst>
      <p:ext uri="{BB962C8B-B14F-4D97-AF65-F5344CB8AC3E}">
        <p14:creationId xmlns:p14="http://schemas.microsoft.com/office/powerpoint/2010/main" val="93635419"/>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2803525"/>
          </a:xfrm>
        </p:spPr>
        <p:txBody>
          <a:bodyPr>
            <a:normAutofit/>
          </a:bodyPr>
          <a:lstStyle/>
          <a:p>
            <a:pPr marL="0" indent="0">
              <a:lnSpc>
                <a:spcPct val="100000"/>
              </a:lnSpc>
              <a:buNone/>
            </a:pPr>
            <a:r>
              <a:rPr lang="zh-CN" altLang="en-US" sz="1600" b="1" spc="300">
                <a:solidFill>
                  <a:srgbClr val="B79F47"/>
                </a:solidFill>
                <a:latin typeface="仿宋" panose="02010609060101010101" pitchFamily="49" charset="-122"/>
                <a:ea typeface="仿宋" panose="02010609060101010101" pitchFamily="49" charset="-122"/>
              </a:rPr>
              <a:t>（三）组合</a:t>
            </a:r>
          </a:p>
          <a:p>
            <a:pPr marL="0" indent="0">
              <a:lnSpc>
                <a:spcPct val="100000"/>
              </a:lnSpc>
              <a:buNone/>
            </a:pPr>
            <a:r>
              <a:rPr lang="zh-CN" altLang="en-US" sz="1600" spc="300">
                <a:solidFill>
                  <a:srgbClr val="032D49"/>
                </a:solidFill>
                <a:latin typeface="仿宋" panose="02010609060101010101" pitchFamily="49" charset="-122"/>
                <a:ea typeface="仿宋" panose="02010609060101010101" pitchFamily="49" charset="-122"/>
              </a:rPr>
              <a:t>本环节要完成以下工作：</a:t>
            </a:r>
          </a:p>
          <a:p>
            <a:pPr marL="0" indent="0">
              <a:lnSpc>
                <a:spcPct val="100000"/>
              </a:lnSpc>
              <a:buNone/>
            </a:pPr>
            <a:r>
              <a:rPr lang="zh-CN" altLang="en-US" sz="1600" spc="300">
                <a:solidFill>
                  <a:srgbClr val="032D49"/>
                </a:solidFill>
                <a:latin typeface="仿宋" panose="02010609060101010101" pitchFamily="49" charset="-122"/>
                <a:ea typeface="仿宋" panose="02010609060101010101" pitchFamily="49" charset="-122"/>
              </a:rPr>
              <a:t>词语层面：还存在翻译不通顺的情况时，要考虑是否是“古今异义词”“词类活用”“通假字”</a:t>
            </a:r>
          </a:p>
          <a:p>
            <a:pPr marL="0" indent="0">
              <a:lnSpc>
                <a:spcPct val="100000"/>
              </a:lnSpc>
              <a:buNone/>
            </a:pPr>
            <a:r>
              <a:rPr lang="zh-CN" altLang="en-US" sz="1600" spc="300">
                <a:solidFill>
                  <a:srgbClr val="032D49"/>
                </a:solidFill>
                <a:latin typeface="仿宋" panose="02010609060101010101" pitchFamily="49" charset="-122"/>
                <a:ea typeface="仿宋" panose="02010609060101010101" pitchFamily="49" charset="-122"/>
              </a:rPr>
              <a:t>句子层面：翻译不通顺时，要考虑是否存在倒装、省略以及其他特殊句式等，如：</a:t>
            </a:r>
            <a:endParaRPr lang="en-US" altLang="zh-CN" sz="1600" spc="300">
              <a:solidFill>
                <a:srgbClr val="032D49"/>
              </a:solidFill>
              <a:latin typeface="仿宋" panose="02010609060101010101" pitchFamily="49" charset="-122"/>
              <a:ea typeface="仿宋" panose="02010609060101010101" pitchFamily="49" charset="-122"/>
            </a:endParaRPr>
          </a:p>
          <a:p>
            <a:pPr marL="0" indent="0">
              <a:lnSpc>
                <a:spcPct val="100000"/>
              </a:lnSpc>
              <a:buNone/>
            </a:pPr>
            <a:endParaRPr lang="en-US" altLang="zh-CN" sz="1600" spc="300">
              <a:solidFill>
                <a:srgbClr val="032D49"/>
              </a:solidFill>
              <a:latin typeface="仿宋" panose="02010609060101010101" pitchFamily="49" charset="-122"/>
              <a:ea typeface="仿宋" panose="02010609060101010101" pitchFamily="49" charset="-122"/>
            </a:endParaRPr>
          </a:p>
          <a:p>
            <a:pPr marL="0" indent="0">
              <a:lnSpc>
                <a:spcPct val="100000"/>
              </a:lnSpc>
              <a:buNone/>
            </a:pPr>
            <a:endParaRPr lang="zh-CN" altLang="en-US" sz="1600" spc="300">
              <a:solidFill>
                <a:srgbClr val="032D49"/>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graphicFrame>
        <p:nvGraphicFramePr>
          <p:cNvPr id="5" name="表格 4">
            <a:extLst>
              <a:ext uri="{FF2B5EF4-FFF2-40B4-BE49-F238E27FC236}">
                <a16:creationId xmlns:a16="http://schemas.microsoft.com/office/drawing/2014/main" id="{4AE52AA0-E567-4601-8EB4-B0B00EA23386}"/>
              </a:ext>
            </a:extLst>
          </p:cNvPr>
          <p:cNvGraphicFramePr>
            <a:graphicFrameLocks noGrp="1"/>
          </p:cNvGraphicFramePr>
          <p:nvPr>
            <p:extLst>
              <p:ext uri="{D42A27DB-BD31-4B8C-83A1-F6EECF244321}">
                <p14:modId xmlns:p14="http://schemas.microsoft.com/office/powerpoint/2010/main" val="3187075583"/>
              </p:ext>
            </p:extLst>
          </p:nvPr>
        </p:nvGraphicFramePr>
        <p:xfrm>
          <a:off x="947420" y="3410775"/>
          <a:ext cx="10025380" cy="2803525"/>
        </p:xfrm>
        <a:graphic>
          <a:graphicData uri="http://schemas.openxmlformats.org/drawingml/2006/table">
            <a:tbl>
              <a:tblPr firstRow="1" firstCol="1" bandRow="1">
                <a:tableStyleId>{ED083AE6-46FA-4A59-8FB0-9F97EB10719F}</a:tableStyleId>
              </a:tblPr>
              <a:tblGrid>
                <a:gridCol w="1364341">
                  <a:extLst>
                    <a:ext uri="{9D8B030D-6E8A-4147-A177-3AD203B41FA5}">
                      <a16:colId xmlns:a16="http://schemas.microsoft.com/office/drawing/2014/main" val="1521353578"/>
                    </a:ext>
                  </a:extLst>
                </a:gridCol>
                <a:gridCol w="4359575">
                  <a:extLst>
                    <a:ext uri="{9D8B030D-6E8A-4147-A177-3AD203B41FA5}">
                      <a16:colId xmlns:a16="http://schemas.microsoft.com/office/drawing/2014/main" val="3048707929"/>
                    </a:ext>
                  </a:extLst>
                </a:gridCol>
                <a:gridCol w="4301464">
                  <a:extLst>
                    <a:ext uri="{9D8B030D-6E8A-4147-A177-3AD203B41FA5}">
                      <a16:colId xmlns:a16="http://schemas.microsoft.com/office/drawing/2014/main" val="1836413085"/>
                    </a:ext>
                  </a:extLst>
                </a:gridCol>
              </a:tblGrid>
              <a:tr h="507482">
                <a:tc>
                  <a:txBody>
                    <a:bodyPr vert="horz" wrap="square"/>
                    <a:lstStyle/>
                    <a:p>
                      <a:pPr algn="ctr">
                        <a:lnSpc>
                          <a:spcPct val="150000"/>
                        </a:lnSpc>
                      </a:pPr>
                      <a:r>
                        <a:rPr lang="zh-CN" sz="1600" b="0" kern="0">
                          <a:effectLst/>
                          <a:latin typeface="仿宋" panose="02010609060101010101" pitchFamily="49" charset="-122"/>
                          <a:ea typeface="仿宋" panose="02010609060101010101" pitchFamily="49" charset="-122"/>
                        </a:rPr>
                        <a:t>方法</a:t>
                      </a:r>
                      <a:endParaRPr lang="zh-CN" sz="16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1600" b="0" kern="0">
                          <a:effectLst/>
                          <a:latin typeface="仿宋" panose="02010609060101010101" pitchFamily="49" charset="-122"/>
                          <a:ea typeface="仿宋" panose="02010609060101010101" pitchFamily="49" charset="-122"/>
                        </a:rPr>
                        <a:t>需要识别的词类</a:t>
                      </a:r>
                      <a:endParaRPr lang="zh-CN" sz="16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1600" b="0" kern="0">
                          <a:effectLst/>
                          <a:latin typeface="仿宋" panose="02010609060101010101" pitchFamily="49" charset="-122"/>
                          <a:ea typeface="仿宋" panose="02010609060101010101" pitchFamily="49" charset="-122"/>
                        </a:rPr>
                        <a:t>本句示例</a:t>
                      </a:r>
                      <a:endParaRPr lang="zh-CN" sz="16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53118099"/>
                  </a:ext>
                </a:extLst>
              </a:tr>
              <a:tr h="1074517">
                <a:tc>
                  <a:txBody>
                    <a:bodyPr vert="horz" wrap="square"/>
                    <a:lstStyle/>
                    <a:p>
                      <a:pPr algn="ctr">
                        <a:lnSpc>
                          <a:spcPct val="150000"/>
                        </a:lnSpc>
                      </a:pPr>
                      <a:r>
                        <a:rPr lang="zh-CN" sz="1600" b="0" kern="0">
                          <a:effectLst/>
                          <a:latin typeface="仿宋" panose="02010609060101010101" pitchFamily="49" charset="-122"/>
                          <a:ea typeface="仿宋" panose="02010609060101010101" pitchFamily="49" charset="-122"/>
                        </a:rPr>
                        <a:t>换</a:t>
                      </a:r>
                      <a:endParaRPr lang="zh-CN" sz="16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1600" b="0" kern="0">
                          <a:effectLst/>
                          <a:latin typeface="仿宋" panose="02010609060101010101" pitchFamily="49" charset="-122"/>
                          <a:ea typeface="仿宋" panose="02010609060101010101" pitchFamily="49" charset="-122"/>
                        </a:rPr>
                        <a:t>古今异义词，通假字，</a:t>
                      </a:r>
                      <a:endParaRPr lang="zh-CN" sz="1600" b="0" kern="100">
                        <a:effectLst/>
                        <a:latin typeface="仿宋" panose="02010609060101010101" pitchFamily="49" charset="-122"/>
                        <a:ea typeface="仿宋" panose="02010609060101010101" pitchFamily="49" charset="-122"/>
                      </a:endParaRPr>
                    </a:p>
                    <a:p>
                      <a:pPr algn="ctr">
                        <a:lnSpc>
                          <a:spcPct val="150000"/>
                        </a:lnSpc>
                      </a:pPr>
                      <a:r>
                        <a:rPr lang="zh-CN" sz="1600" b="0" kern="0">
                          <a:effectLst/>
                          <a:latin typeface="仿宋" panose="02010609060101010101" pitchFamily="49" charset="-122"/>
                          <a:ea typeface="仿宋" panose="02010609060101010101" pitchFamily="49" charset="-122"/>
                        </a:rPr>
                        <a:t>词类活用，代词等</a:t>
                      </a:r>
                      <a:endParaRPr lang="zh-CN" sz="16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1600" b="0" kern="0">
                          <a:effectLst/>
                          <a:latin typeface="仿宋" panose="02010609060101010101" pitchFamily="49" charset="-122"/>
                          <a:ea typeface="仿宋" panose="02010609060101010101" pitchFamily="49" charset="-122"/>
                        </a:rPr>
                        <a:t>弦→奏乐</a:t>
                      </a:r>
                      <a:endParaRPr lang="zh-CN" sz="1600" b="0" kern="100">
                        <a:effectLst/>
                        <a:latin typeface="仿宋" pitchFamily="49" charset="-122"/>
                        <a:ea typeface="仿宋" pitchFamily="49" charset="-122"/>
                      </a:endParaRPr>
                    </a:p>
                    <a:p>
                      <a:pPr algn="ctr">
                        <a:lnSpc>
                          <a:spcPct val="150000"/>
                        </a:lnSpc>
                      </a:pPr>
                      <a:r>
                        <a:rPr lang="zh-CN" sz="1600" b="0" kern="0">
                          <a:effectLst/>
                          <a:latin typeface="仿宋" panose="02010609060101010101" pitchFamily="49" charset="-122"/>
                          <a:ea typeface="仿宋" panose="02010609060101010101" pitchFamily="49" charset="-122"/>
                        </a:rPr>
                        <a:t>荐→祭祀</a:t>
                      </a:r>
                      <a:endParaRPr lang="zh-CN" sz="16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92291037"/>
                  </a:ext>
                </a:extLst>
              </a:tr>
              <a:tr h="714044">
                <a:tc>
                  <a:txBody>
                    <a:bodyPr vert="horz" wrap="square"/>
                    <a:lstStyle/>
                    <a:p>
                      <a:pPr algn="ctr">
                        <a:lnSpc>
                          <a:spcPct val="150000"/>
                        </a:lnSpc>
                      </a:pPr>
                      <a:r>
                        <a:rPr lang="zh-CN" sz="1600" b="0" kern="0">
                          <a:effectLst/>
                          <a:latin typeface="仿宋" panose="02010609060101010101" pitchFamily="49" charset="-122"/>
                          <a:ea typeface="仿宋" panose="02010609060101010101" pitchFamily="49" charset="-122"/>
                        </a:rPr>
                        <a:t>补</a:t>
                      </a:r>
                      <a:endParaRPr lang="zh-CN" sz="16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1600" b="0" kern="0">
                          <a:effectLst/>
                          <a:latin typeface="仿宋" panose="02010609060101010101" pitchFamily="49" charset="-122"/>
                          <a:ea typeface="仿宋" panose="02010609060101010101" pitchFamily="49" charset="-122"/>
                        </a:rPr>
                        <a:t>省略的主语、宾语及介词“于”等</a:t>
                      </a:r>
                      <a:endParaRPr lang="zh-CN" sz="16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1600" b="0" kern="0">
                          <a:effectLst/>
                          <a:latin typeface="仿宋" panose="02010609060101010101" pitchFamily="49" charset="-122"/>
                          <a:ea typeface="仿宋" panose="02010609060101010101" pitchFamily="49" charset="-122"/>
                        </a:rPr>
                        <a:t>为（之）立祠（于）安阳亭西</a:t>
                      </a:r>
                      <a:endParaRPr lang="zh-CN" sz="16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817298522"/>
                  </a:ext>
                </a:extLst>
              </a:tr>
              <a:tr h="507482">
                <a:tc>
                  <a:txBody>
                    <a:bodyPr vert="horz" wrap="square"/>
                    <a:lstStyle/>
                    <a:p>
                      <a:pPr algn="ctr">
                        <a:lnSpc>
                          <a:spcPct val="150000"/>
                        </a:lnSpc>
                      </a:pPr>
                      <a:r>
                        <a:rPr lang="zh-CN" sz="1600" b="0" kern="0">
                          <a:effectLst/>
                          <a:latin typeface="仿宋" panose="02010609060101010101" pitchFamily="49" charset="-122"/>
                          <a:ea typeface="仿宋" panose="02010609060101010101" pitchFamily="49" charset="-122"/>
                        </a:rPr>
                        <a:t>调</a:t>
                      </a:r>
                      <a:endParaRPr lang="zh-CN" sz="16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1600" b="0" kern="0">
                          <a:effectLst/>
                          <a:latin typeface="仿宋" panose="02010609060101010101" pitchFamily="49" charset="-122"/>
                          <a:ea typeface="仿宋" panose="02010609060101010101" pitchFamily="49" charset="-122"/>
                        </a:rPr>
                        <a:t>调整语序，使句子符合规范</a:t>
                      </a:r>
                      <a:endParaRPr lang="zh-CN" sz="1600" b="0" kern="100">
                        <a:effectLst/>
                        <a:latin typeface="仿宋" panose="02010609060101010101" pitchFamily="49" charset="-122"/>
                        <a:ea typeface="仿宋" panose="02010609060101010101" pitchFamily="49"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1600" b="0" kern="0">
                          <a:effectLst/>
                          <a:latin typeface="仿宋" panose="02010609060101010101" pitchFamily="49" charset="-122"/>
                          <a:ea typeface="仿宋" panose="02010609060101010101" pitchFamily="49" charset="-122"/>
                        </a:rPr>
                        <a:t>（于）安阳亭西为（之）立祠</a:t>
                      </a:r>
                      <a:endParaRPr lang="zh-CN" sz="1600" b="0" kern="100">
                        <a:effectLst/>
                        <a:latin typeface="仿宋" pitchFamily="49" charset="-122"/>
                        <a:ea typeface="仿宋"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684555340"/>
                  </a:ext>
                </a:extLst>
              </a:tr>
            </a:tbl>
          </a:graphicData>
        </a:graphic>
      </p:graphicFrame>
    </p:spTree>
    <p:extLst>
      <p:ext uri="{BB962C8B-B14F-4D97-AF65-F5344CB8AC3E}">
        <p14:creationId xmlns:p14="http://schemas.microsoft.com/office/powerpoint/2010/main" val="183256606"/>
      </p:ext>
    </p:extLst>
  </p:cSld>
  <p:clrMapOvr>
    <a:masterClrMapping/>
  </p:clrMapOvr>
  <mc:AlternateContent>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687</Paragraphs>
  <Slides>65</Slides>
  <Notes>9</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65</vt:i4>
      </vt:variant>
    </vt:vector>
  </HeadingPairs>
  <TitlesOfParts>
    <vt:vector baseType="lpstr" size="76">
      <vt:lpstr>Arial</vt:lpstr>
      <vt:lpstr>Calibri</vt:lpstr>
      <vt:lpstr>等线 Light</vt:lpstr>
      <vt:lpstr>等线</vt:lpstr>
      <vt:lpstr>思源黑体 Bold</vt:lpstr>
      <vt:lpstr>仿宋</vt:lpstr>
      <vt:lpstr>Times New Roman</vt:lpstr>
      <vt:lpstr>楷体</vt:lpstr>
      <vt:lpstr>微软雅黑</vt:lpstr>
      <vt:lpstr>宋体</vt:lpstr>
      <vt:lpstr>Office 主题</vt:lpstr>
      <vt:lpstr>专题08 文言文翻译</vt:lpstr>
      <vt:lpstr>PowerPoint Presentation</vt:lpstr>
      <vt:lpstr>PowerPoint Presentation</vt:lpstr>
      <vt:lpstr>考向讲解</vt:lpstr>
      <vt:lpstr>PowerPoint Presentation</vt:lpstr>
      <vt:lpstr>重点知识</vt:lpstr>
      <vt:lpstr>重点知识</vt:lpstr>
      <vt:lpstr>重点知识</vt:lpstr>
      <vt:lpstr>重点知识</vt:lpstr>
      <vt:lpstr>重点知识</vt:lpstr>
      <vt:lpstr>重点知识——常用实词</vt:lpstr>
      <vt:lpstr>重点知识——常用实词</vt:lpstr>
      <vt:lpstr>重点知识——常用实词</vt:lpstr>
      <vt:lpstr>重点知识——常用实词</vt:lpstr>
      <vt:lpstr>重点知识——常用实词</vt:lpstr>
      <vt:lpstr>重点知识——常用实词</vt:lpstr>
      <vt:lpstr>重点知识——常用实词</vt:lpstr>
      <vt:lpstr>重点知识——常用实词</vt:lpstr>
      <vt:lpstr>重点知识——常用实词</vt:lpstr>
      <vt:lpstr>重点知识——常用实词</vt:lpstr>
      <vt:lpstr>重点知识——常用实词</vt:lpstr>
      <vt:lpstr>重点知识——常用实词</vt:lpstr>
      <vt:lpstr>重点知识——常用实词</vt:lpstr>
      <vt:lpstr>重点知识——常用实词</vt:lpstr>
      <vt:lpstr>重点知识——常用实词</vt:lpstr>
      <vt:lpstr>重点知识——常用实词</vt:lpstr>
      <vt:lpstr>重点知识——常用实词</vt:lpstr>
      <vt:lpstr>重点知识——常用实词</vt:lpstr>
      <vt:lpstr>重点知识——常用实词</vt:lpstr>
      <vt:lpstr>重点知识——常用实词</vt:lpstr>
      <vt:lpstr>重点知识——常用实词</vt:lpstr>
      <vt:lpstr>重点知识——常用实词</vt:lpstr>
      <vt:lpstr>重点知识——常用实词</vt:lpstr>
      <vt:lpstr>重点知识——常用实词</vt:lpstr>
      <vt:lpstr>PowerPoint Presentation</vt:lpstr>
      <vt:lpstr>易错易混——重点虚词</vt:lpstr>
      <vt:lpstr>易错易混——重点句式</vt:lpstr>
      <vt:lpstr>PowerPoint Presentation</vt:lpstr>
      <vt:lpstr>例1. 2020年新高考山东卷</vt:lpstr>
      <vt:lpstr>例1. 2020年新高考山东卷</vt:lpstr>
      <vt:lpstr>例1. 2020年新高考山东卷</vt:lpstr>
      <vt:lpstr>例2. 2020年全国卷Ⅰ</vt:lpstr>
      <vt:lpstr>例2. 2020年全国卷Ⅰ</vt:lpstr>
      <vt:lpstr>例2. 2020年全国卷Ⅰ</vt:lpstr>
      <vt:lpstr>PowerPoint Presentation</vt:lpstr>
      <vt:lpstr>【课堂总结】</vt:lpstr>
      <vt:lpstr>PowerPoint Presentation</vt:lpstr>
      <vt:lpstr>1. 2021届安徽省“皖豫联盟体”高三第一次联合考试</vt:lpstr>
      <vt:lpstr>1. 2021届安徽省“皖豫联盟体”高三第一次联合考试</vt:lpstr>
      <vt:lpstr>1. 2021届安徽省“皖豫联盟体”高三第一次联合考试</vt:lpstr>
      <vt:lpstr>2. 泉州市2021届普通高中毕业班质量监测(一) </vt:lpstr>
      <vt:lpstr>2. 泉州市2021届普通高中毕业班质量监测(一) </vt:lpstr>
      <vt:lpstr>2. 泉州市2021届普通高中毕业班质量监测(一) </vt:lpstr>
      <vt:lpstr>3. 2021届广东省高三金太阳九月联考</vt:lpstr>
      <vt:lpstr>3. 2021届广东省高三金太阳九月联考</vt:lpstr>
      <vt:lpstr>3. 2021届广东省高三金太阳九月联考</vt:lpstr>
      <vt:lpstr>4. 2021届石家庄市高中毕业班教学质量检测(一)r</vt:lpstr>
      <vt:lpstr>4. 2021届石家庄市高中毕业班教学质量检测(一)r</vt:lpstr>
      <vt:lpstr>4. 2021届石家庄市高中毕业班教学质量检测(一)</vt:lpstr>
      <vt:lpstr>5. 2021届河南省上学期高中毕业班阶段性测试（一）</vt:lpstr>
      <vt:lpstr>5. 2021届河南省上学期高中毕业班阶段性测试（一）</vt:lpstr>
      <vt:lpstr>5. 2021届河南省上学期高中毕业班阶段性测试（一）</vt:lpstr>
      <vt:lpstr>6. 武汉市部分学校2021届高三起点质量检测</vt:lpstr>
      <vt:lpstr>6. 武汉市部分学校2021届高三起点质量检测</vt:lpstr>
      <vt:lpstr>6. 武汉市部分学校2021届高三起点质量检测</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2020-10-29T16:05:30.632</cp:lastPrinted>
  <dcterms:created xsi:type="dcterms:W3CDTF">2020-10-29T16:05:30Z</dcterms:created>
  <dcterms:modified xsi:type="dcterms:W3CDTF">2020-12-03T08:00:43Z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