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9" r:id="rId3"/>
    <p:sldId id="272" r:id="rId4"/>
    <p:sldId id="262" r:id="rId5"/>
    <p:sldId id="273" r:id="rId6"/>
    <p:sldId id="274" r:id="rId7"/>
    <p:sldId id="260" r:id="rId8"/>
    <p:sldId id="275" r:id="rId9"/>
    <p:sldId id="276" r:id="rId10"/>
    <p:sldId id="277" r:id="rId11"/>
    <p:sldId id="265" r:id="rId12"/>
    <p:sldId id="266" r:id="rId13"/>
    <p:sldId id="278" r:id="rId14"/>
    <p:sldId id="281" r:id="rId15"/>
    <p:sldId id="279" r:id="rId16"/>
    <p:sldId id="280" r:id="rId1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05EF3F-1CC5-47C9-A05D-AD7F7534A129}" type="datetimeFigureOut">
              <a:rPr lang="zh-CN" altLang="en-US" smtClean="0"/>
              <a:t>2016-9-17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91CC8E-2B00-46B8-809F-D991587ED9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40" r:id="rId28"/>
    <p:sldLayoutId id="2147483841" r:id="rId29"/>
    <p:sldLayoutId id="2147483839" r:id="rId30"/>
    <p:sldLayoutId id="2147483844" r:id="rId31"/>
    <p:sldLayoutId id="2147483847" r:id="rId3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1.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2.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3.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4.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5.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6.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7.xml"/><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5.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18.xml"/><Relationship Id="rId4" Type="http://schemas.openxmlformats.org/officeDocument/2006/relationships/slide" Target="slide12.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19.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0.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372866622"/>
              </p:ext>
            </p:extLst>
          </p:nvPr>
        </p:nvGraphicFramePr>
        <p:xfrm>
          <a:off x="508000" y="3224897"/>
          <a:ext cx="8128000" cy="662206"/>
        </p:xfrm>
        <a:graphic>
          <a:graphicData uri="http://schemas.openxmlformats.org/presentationml/2006/ole">
            <p:oleObj spid="_x0000_s1027" name="文档" r:id="rId3" imgW="3839157" imgH="31289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第二天一大早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老崔特地牵着孩子的手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通知校长和教师就说爱德华来了。校长正像个牧人似的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站在大门口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微笑检视羊群入圈。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揣唉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老崔连忙说明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从今天起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孩子叫爱德华了。校长毫无必要地夸张了他的惊喜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太好了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这是我祖父的名字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老崔反而腼腆起来。怎么说也是一校之长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别人的孩子犯了他祖父的名讳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他高兴个什么劲儿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几乎踏破铁鞋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找到的名字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所以老崔要郑重地通知校长和教师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可是未曾料到的是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校长的祖父曾经用过这个名字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老崔对校长的惊喜感到不可思议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怎么说也是一校之长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别人的孩子犯了他祖父的名讳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他高兴个什么劲儿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老崔不知道中国人忌名讳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美国人却将它看作是一件令人高兴的事。巧合、文化的冲突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造成了奇特的幽默效果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让人忍俊不禁。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63984" y="3545113"/>
            <a:ext cx="8240464" cy="25861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543658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作者通过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的波折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表现了什么中心思想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作者通过求名、侃名等情节将国外的风俗表现得淋漓尽致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同时也以此为对比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对中国的文化风俗进行了相关思考。所谓不同的地域有不同的风俗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橘逾淮而为枳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通过这出小小的喜剧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在让人一笑之余更给人以深沉的思考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譬如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中国人在西方该如何面对西方文化的侵入与挑战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譬如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对于中国自我文化应该作何辩证思考</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校长正像个牧人似的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站在大门口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微笑检视羊群入圈。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将学生喻作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合适吗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作者将校长当牧人来写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将学生当羊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既形象又幽默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校长对孩子们的关爱和期望就如牧羊人对羊的深切关爱和期望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这种无言的、和谐的、深切的爱就通过鲜活的文字表达出来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犹如三月春风扑面而来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满眼满地都是。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1495670"/>
            <a:ext cx="8240464" cy="23762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4714258"/>
            <a:ext cx="8240464" cy="1667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《命名记》中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作者选取老崔儿子的故事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看似好笑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实际反映出中西文化之间的差异和冲突。这与民族、地域、观念等的不同有着极为明显的关系。走民族融合、文化融合之路应该是世界发展的大趋势。请围绕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中外文化的碰撞与融合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组织写作材料。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74873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991614"/>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电影《刮痧》剧情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故事发生在美国中部密西西比河畔的城市圣路易斯。许大同来美八年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事业有成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家庭幸福。在年度行业颁奖大会上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他激动地告诉大家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我爱美国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我的美国梦终于实现了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但是随后降临的一件意外却使许大同从梦中惊醒。五岁的丹尼斯闹肚子发烧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在家的爷爷因为看不懂药品上的英文说明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便用中国民间流传的刮痧疗法给丹尼斯治病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而这就成了丹尼斯一次意外事故后许大同虐待孩子的证据。法庭上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一个又一个意想不到的证人和证词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使许大同百口莫辩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而以解剖学为基础的西医理论又无法解释通过口耳相传的经验中医学。面对控方律师对中国传统文化与道德规范的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全新解释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许大同最后终于失去冷静和理智。法官当庭宣布剥夺许大同的监护权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不准他与儿子见面。恼怒的许大同与朋友昆兰之间产生误解和冲突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为让儿子能留在家里得到母亲的照顾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许大同搬出了家</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118638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41277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父亲</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也决定回国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为了让老人临行前再见孙子一面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许大同从儿童监护所偷出儿子丹尼斯到机场送别。受到通缉的许大同带着儿子逃逸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和大动干戈围追堵截的警察兜圈子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玩了一场追车游戏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从容地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在逃亡中享受父子团聚的片刻快乐。父子分离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夫妻分居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朋友决裂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工作丢失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接连不断的灾难噩梦般降临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一个原来美好幸福的家庭转眼间变得支离破碎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努力多年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以为已经实现了的美国梦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被这场从天而降的官司彻底粉碎。贫民区的破旧公寓里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偷偷相聚的大同夫妇借酒浇愁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抱头痛哭。圣诞之夜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许大同思家团圆盼子心切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只有铤而走险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装扮成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圣诞老人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从公寓大厦楼外的水管向高高的十楼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自己家的窗户悄悄爬去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结果引来警车。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4310411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美国版《西游记》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中美文化的碰撞与融合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爱德华</a:t>
            </a:r>
            <a:r>
              <a:rPr lang="en-US" altLang="zh-CN" sz="2200" i="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萨义德在他的《文化与帝国主义》中写道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所有的文化都交织在一起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没有一种是单一的、单纯的。所有的文化都是混合的、多样的。当今世界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全球化无疑是一种重要的趋势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但全球化并不能脱离本土化。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从这个角度看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美国版《西游记》多少带点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中西合璧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的味道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全球化虽然确实在某种程度上遵循了西方发达国家特别是美国文化的模式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但它并不必然是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西方化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700983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在美国版《西游记》里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美国人以尊重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甚至是景仰及虔诚的态度对待这部神话小说及中国传统文化。在实际表达上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随处可见的中美文化符号的碰撞与摩擦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实际是两种文化及价值观的交流与融合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但并没有产生强烈的视觉冲击或是心理冲击。这部短剧融汇了东方与西方、传统与当代的文化元素。在形式方面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它一方面保留了主要人物的性格及大量的中国文化的外在形式和符号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另一方面又借用了美国好莱坞式大片的特效制作剪辑风格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在内容方面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它突出了美国的生活方式和价值观念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又直接取材于中国的神话故事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也遵循了故事中克服艰难险阻取得真经的内在意义。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9396679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196752"/>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连线</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王鼎钧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王鼎钧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山东临沂人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台湾著名散文家。他的早期作品追求写实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年代受到现代主义影响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作品风格数变。题材一贯关怀大众苍生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感受时代苦难。作品亦沉潜幽微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寓意耐人索解。被誉为台湾散文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崛起的山梁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一代中国人的眼睛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。著有《开放的人生》《人生试金石》《我们现代人》等。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Q11.eps" descr="id:2147489244;FounderCES"/>
          <p:cNvPicPr/>
          <p:nvPr/>
        </p:nvPicPr>
        <p:blipFill>
          <a:blip r:embed="rId4"/>
          <a:stretch>
            <a:fillRect/>
          </a:stretch>
        </p:blipFill>
        <p:spPr>
          <a:xfrm>
            <a:off x="3779912" y="1556792"/>
            <a:ext cx="1584176" cy="2088493"/>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3" name="矩形 2"/>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1978</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王鼎钧应新泽西州西东大学之聘去美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任双语教程中心高级研究员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编写美国双语教育所用中文教材。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年退休后定居纽约。反映中西文化差异的《命名记》就创作于这段时间。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1119740"/>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848220699"/>
              </p:ext>
            </p:extLst>
          </p:nvPr>
        </p:nvGraphicFramePr>
        <p:xfrm>
          <a:off x="899592" y="1202981"/>
          <a:ext cx="8128000" cy="4706038"/>
        </p:xfrm>
        <a:graphic>
          <a:graphicData uri="http://schemas.openxmlformats.org/presentationml/2006/ole">
            <p:oleObj spid="_x0000_s2051" name="文档" r:id="rId5" imgW="3839157" imgH="2223037" progId="Word.Document.12">
              <p:embed/>
            </p:oleObj>
          </a:graphicData>
        </a:graphic>
      </p:graphicFrame>
      <p:sp>
        <p:nvSpPr>
          <p:cNvPr id="5" name="矩形 4"/>
          <p:cNvSpPr/>
          <p:nvPr/>
        </p:nvSpPr>
        <p:spPr>
          <a:xfrm>
            <a:off x="1463776" y="1639686"/>
            <a:ext cx="81485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51920" y="1639686"/>
            <a:ext cx="81485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52315" y="2098163"/>
            <a:ext cx="45539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73578" y="2098163"/>
            <a:ext cx="137834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18677" y="2547326"/>
            <a:ext cx="137834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62770" y="3057611"/>
            <a:ext cx="137834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58241" y="3589183"/>
            <a:ext cx="137834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9055" y="4415501"/>
            <a:ext cx="28593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419055" y="4941168"/>
            <a:ext cx="28593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752143" y="5507764"/>
            <a:ext cx="28593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85490" y="4415501"/>
            <a:ext cx="28593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85490" y="4941168"/>
            <a:ext cx="28593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317571" y="5496878"/>
            <a:ext cx="28593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076056" y="4398266"/>
            <a:ext cx="285935" cy="365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811893" y="4941168"/>
            <a:ext cx="285935" cy="365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186072" y="5468918"/>
            <a:ext cx="285935" cy="365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4" presetClass="exit" presetSubtype="10" fill="hold" grpId="0" nodeType="clickEffect">
                                  <p:stCondLst>
                                    <p:cond delay="0"/>
                                  </p:stCondLst>
                                  <p:childTnLst>
                                    <p:animEffect transition="out" filter="randombar(horizontal)">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4" presetClass="exit" presetSubtype="10" fill="hold" grpId="0" nodeType="clickEffect">
                                  <p:stCondLst>
                                    <p:cond delay="0"/>
                                  </p:stCondLst>
                                  <p:childTnLst>
                                    <p:animEffect transition="out" filter="randombar(horizontal)">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4" presetClass="exit" presetSubtype="10" fill="hold" grpId="0" nodeType="clickEffect">
                                  <p:stCondLst>
                                    <p:cond delay="0"/>
                                  </p:stCondLst>
                                  <p:childTnLst>
                                    <p:animEffect transition="out" filter="randombar(horizontal)">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323528" y="1018435"/>
            <a:ext cx="8496944"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恍然大悟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形容忽然明白过来。恍然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猛然清醒的样子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心里明白。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妥当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稳妥适当。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起承转合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泛指文章的做法。也比喻固定呆板的形式。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精巧细致。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喧宾夺主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客人的声音比主人的还要大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比喻客人占了主人的地位或外来的、次要的事物侵占了原有的、主要的事物的地位。喧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声音大。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设身处地为人着想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给以谅解。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初生的婴儿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对故土怀有纯真感情的人。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自己思量。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轻佻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言语举动等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不庄重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不严肃。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腼腆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因怕生或害羞而神情不自然。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6260488"/>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领会</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领悟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是不是侠义的侠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别人一听就能</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领会</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玉树让我们</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领悟</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了什么叫真爱。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二者都有理解之意。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着重指理解、体会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对象常是较抽象的事物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如精神、意思、意义、意图、意味、道理、知识等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着重指理解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弄明白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对象常是含义、道理等抽象事物。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居然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竟然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孩子的老师</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居然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是个不容易见到的人物。左等右等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她一路小碎步跑过来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下课时间只有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已经过去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分半了。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部分车辆为逃避处罚</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竟然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用纸片或者光盘等物品遮挡号牌。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二者都有出乎意料或超出常理、常情之意。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有时语气较重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可用在主语前面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一般用在主语后面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动词谓语前面。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148064" y="192771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31931" y="232710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2708920"/>
            <a:ext cx="8240464" cy="1186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41261" y="434297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35896" y="514630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5536" y="5525698"/>
            <a:ext cx="8240464" cy="929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086656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好生美丽浪漫的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怎么会跟这般不堪的东西换位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简直是橘逾淮而为荆棘了。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在中文里令人想到的是行侠仗义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多么美好的名字啊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确实是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美丽浪漫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可是一到了英语中却成了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粪便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。发生变化属于正常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可是没有想到竟然会发生如此大的变化。这不能不让人郁闷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人们常说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橘逾淮而为枳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可是这不是为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简直是为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荆棘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了。作者在此运用了仿写的手法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橘逾淮而为枳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新造一个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橘逾淮而为荆棘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准确地表达了老崔此时此刻的心情。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719806"/>
            <a:ext cx="8240464" cy="2880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她尖尖的手指早把红色的封套倒提起来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钞票像一条小鱼滑出来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钻进了老崔的掌中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没有水声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只有轻微的震动。孔老师还能享受这种震动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比美在音乐会上捉住了乐声。到底她还是个中国人。最后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孔老师捏着空空的封套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捏得它张开了大口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朝着地面呕吐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却没有任何东西可以吐出来。她几乎拿封套当酒杯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对着同席的人照了又照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表示这杯酒确已干了。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老崔拿着红包请孔老师给自己的儿子起名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没有想到在自己的国家里很正常的事情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到了美国却要另当别论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一则风俗习惯不同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二则校规校纪不允许。孔老师在秘书小姐、清洁工人、警卫的注视下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将钱退还了老崔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只留下了那个代表幸运和祝福的红封套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遵守了学校的规定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又顾全了老崔的面子。在此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漫画式的描写刻画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夸张、比喻、拟人手法的运用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使文章妙趣横生。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3536663"/>
            <a:ext cx="8240464" cy="24836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1656498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该放学了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出门去接儿子回家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校里校外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前街后街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萝卜头儿满地滚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没有自己园里种的那一棵。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自己的家在望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绕着房子跑一圈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前门只见蝴蝶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后门石阶上只有松鼠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老崔此时望见儿子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内心特别喜悦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觉得儿子如在地平线外冉冉升起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脚不沾地。觉得儿子在阳光镂刻下身体发肤无不精致。觉得他翩翩如恋枝之蝶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依依如觅食的松鼠。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读到这些精彩的描写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我们深深地被这种父爱感动的同时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也不由地被作者的幽默感染。幽默的语言是一种以语言为建筑材料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以智慧和理性为内核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以美的形式为外观表现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以契机为催化剂的艺术形式。它不仅含有笑料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更重要的是它含蓄蕴藉、深沉犀利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给人以无穷的回味和智慧的启迪。</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3727918"/>
            <a:ext cx="8240464" cy="2403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3262415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TotalTime>
  <Words>2149</Words>
  <Application>Microsoft Office PowerPoint</Application>
  <PresentationFormat>全屏显示(4:3)</PresentationFormat>
  <Paragraphs>91</Paragraphs>
  <Slides>16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18"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12</cp:revision>
  <dcterms:created xsi:type="dcterms:W3CDTF">2014-12-27T00:55:35Z</dcterms:created>
  <dcterms:modified xsi:type="dcterms:W3CDTF">2016-09-16T16:02:44Z</dcterms:modified>
</cp:coreProperties>
</file>