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7" r:id="rId4"/>
  </p:sldMasterIdLst>
  <p:notesMasterIdLst>
    <p:notesMasterId r:id="rId6"/>
  </p:notesMasterIdLst>
  <p:handoutMasterIdLst>
    <p:handoutMasterId r:id="rId30"/>
  </p:handoutMasterIdLst>
  <p:sldIdLst>
    <p:sldId id="280" r:id="rId5"/>
    <p:sldId id="277" r:id="rId7"/>
    <p:sldId id="310" r:id="rId8"/>
    <p:sldId id="338" r:id="rId9"/>
    <p:sldId id="339" r:id="rId10"/>
    <p:sldId id="340" r:id="rId11"/>
    <p:sldId id="341" r:id="rId12"/>
    <p:sldId id="342" r:id="rId13"/>
    <p:sldId id="344" r:id="rId14"/>
    <p:sldId id="345" r:id="rId15"/>
    <p:sldId id="346" r:id="rId16"/>
    <p:sldId id="352" r:id="rId17"/>
    <p:sldId id="353" r:id="rId18"/>
    <p:sldId id="354" r:id="rId19"/>
    <p:sldId id="355" r:id="rId20"/>
    <p:sldId id="356" r:id="rId21"/>
    <p:sldId id="357" r:id="rId22"/>
    <p:sldId id="358" r:id="rId23"/>
    <p:sldId id="317" r:id="rId24"/>
    <p:sldId id="318" r:id="rId25"/>
    <p:sldId id="322" r:id="rId26"/>
    <p:sldId id="326" r:id="rId27"/>
    <p:sldId id="329" r:id="rId28"/>
    <p:sldId id="268" r:id="rId29"/>
  </p:sldIdLst>
  <p:sldSz cx="12192000" cy="6858000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222" y="66"/>
      </p:cViewPr>
      <p:guideLst>
        <p:guide orient="horz" pos="2160"/>
        <p:guide pos="3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CB7EF64-FA19-4D1E-91C1-8AE53E5A0846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3861645-8CE6-4C3F-805D-1E8B5DCC87F1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22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Char char="•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buChar char="•"/>
            </a:pPr>
            <a:fld id="{9A0DB2DC-4C9A-4742-B13C-FB6460FD3503}" type="slidenum">
              <a:rPr lang="" altLang="en-US" sz="1200" dirty="0"/>
            </a:fld>
            <a:endParaRPr lang="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AB9115-5C3D-479F-B47B-49BC6690B6A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8BB1A970-454A-4E7F-BC56-7884FD47179E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2167" y="1600200"/>
            <a:ext cx="11387667" cy="44989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E3ADC35-EB92-488C-AF27-9C6A6AF39DB9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 spd="slow"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E395E74-1536-44E7-9A36-D170DA40D828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666F5DB6-CDA9-45DD-8DB3-D4B2D29737B3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A5497420-2CAE-46A1-9586-865A698B2BE0}" type="slidenum"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theme" Target="../theme/theme2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43AB9115-5C3D-479F-B47B-49BC6690B6A8}" type="slidenum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14"/>
          <p:cNvSpPr>
            <a:spLocks noChangeArrowheads="1"/>
          </p:cNvSpPr>
          <p:nvPr/>
        </p:nvSpPr>
        <p:spPr bwMode="auto">
          <a:xfrm rot="10800000">
            <a:off x="-8" y="869694"/>
            <a:ext cx="8144453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0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/>
        </p:nvSpPr>
        <p:spPr bwMode="auto">
          <a:xfrm>
            <a:off x="-7" y="1536700"/>
            <a:ext cx="8144452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/>
        </p:nvSpPr>
        <p:spPr bwMode="auto">
          <a:xfrm>
            <a:off x="6525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3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/>
        </p:nvSpPr>
        <p:spPr bwMode="auto">
          <a:xfrm>
            <a:off x="7821613" y="280988"/>
            <a:ext cx="3505200" cy="3365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北京师范大学出版社 八年级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" name="矩形 14"/>
          <p:cNvSpPr>
            <a:spLocks noChangeArrowheads="1"/>
          </p:cNvSpPr>
          <p:nvPr/>
        </p:nvSpPr>
        <p:spPr bwMode="auto">
          <a:xfrm>
            <a:off x="-7" y="171611"/>
            <a:ext cx="12192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51" name="图片 21"/>
          <p:cNvPicPr>
            <a:picLocks noChangeAspect="1"/>
          </p:cNvPicPr>
          <p:nvPr userDrawn="1"/>
        </p:nvPicPr>
        <p:blipFill>
          <a:blip r:embed="rId7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7821613" y="280988"/>
            <a:ext cx="3505200" cy="3365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北京师范大学出版社 八年级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2053" name="图片 2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</p:sldLayoutIdLst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文本占位符 2"/>
          <p:cNvSpPr>
            <a:spLocks noGrp="1"/>
          </p:cNvSpPr>
          <p:nvPr>
            <p:ph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146" name="矩形 14"/>
          <p:cNvSpPr>
            <a:spLocks noChangeArrowheads="1"/>
          </p:cNvSpPr>
          <p:nvPr/>
        </p:nvSpPr>
        <p:spPr bwMode="auto">
          <a:xfrm>
            <a:off x="-7" y="840303"/>
            <a:ext cx="12192001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6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/>
        </p:nvSpPr>
        <p:spPr bwMode="auto">
          <a:xfrm>
            <a:off x="-7" y="2214569"/>
            <a:ext cx="12192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2646363" y="2373313"/>
            <a:ext cx="7770813" cy="922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25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68" name="组合 8"/>
          <p:cNvGrpSpPr/>
          <p:nvPr/>
        </p:nvGrpSpPr>
        <p:grpSpPr>
          <a:xfrm>
            <a:off x="2220913" y="1965325"/>
            <a:ext cx="3548062" cy="1349375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757488" cy="55224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第二单元 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 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比较</a:t>
              </a: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·</a:t>
              </a:r>
              <a:r>
                <a:rPr kumimoji="0" lang="zh-CN" alt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探究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599"/>
              <a:ext cx="3548062" cy="82995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+mn-ea"/>
                </a:rPr>
                <a:t>珊瑚岛</a:t>
              </a:r>
              <a:endParaRPr kumimoji="0" lang="zh-CN" altLang="en-US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endParaRPr>
            </a:p>
          </p:txBody>
        </p:sp>
      </p:grpSp>
      <p:pic>
        <p:nvPicPr>
          <p:cNvPr id="11269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888" y="1476375"/>
            <a:ext cx="3930650" cy="5381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1265"/>
          <p:cNvSpPr>
            <a:spLocks noGrp="1"/>
          </p:cNvSpPr>
          <p:nvPr>
            <p:ph type="title"/>
          </p:nvPr>
        </p:nvSpPr>
        <p:spPr>
          <a:xfrm>
            <a:off x="4151313" y="712788"/>
            <a:ext cx="2746375" cy="1143000"/>
          </a:xfrm>
        </p:spPr>
        <p:txBody>
          <a:bodyPr anchor="ctr"/>
          <a:lstStyle/>
          <a:p>
            <a:pPr marL="914400" marR="0" lvl="0" indent="-91440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Calibri Light" panose="020F0302020204030204" pitchFamily="34" charset="0"/>
              </a:rPr>
              <a:t>环礁</a:t>
            </a:r>
            <a:endParaRPr kumimoji="0" lang="zh-CN" altLang="en-US" sz="4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1267" name="文本占位符 11266"/>
          <p:cNvSpPr>
            <a:spLocks noGrp="1"/>
          </p:cNvSpPr>
          <p:nvPr>
            <p:ph type="body" sz="half" idx="1"/>
          </p:nvPr>
        </p:nvSpPr>
        <p:spPr>
          <a:xfrm>
            <a:off x="1398588" y="1970088"/>
            <a:ext cx="4370388" cy="2917825"/>
          </a:xfrm>
          <a:solidFill>
            <a:srgbClr val="FF99CC">
              <a:alpha val="42000"/>
            </a:srgbClr>
          </a:solidFill>
        </p:spPr>
        <p:txBody>
          <a:bodyPr/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   </a:t>
            </a:r>
            <a:r>
              <a:rPr kumimoji="0" lang="zh-CN" altLang="en-US" sz="2800" b="0" i="0" u="none" strike="noStrike" kern="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      按</a:t>
            </a: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达尔文沉降理论，大部分珊瑚礁是通过火山活动行成的玄武岩岛屿上发展形成的，由于陆地下降（或海面上升）而形成环礁。</a:t>
            </a: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</p:txBody>
      </p:sp>
      <p:pic>
        <p:nvPicPr>
          <p:cNvPr id="21508" name="内容占位符 11267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7134225" y="1855788"/>
            <a:ext cx="3382963" cy="3146425"/>
          </a:xfrm>
          <a:prstGeom prst="rect">
            <a:avLst/>
          </a:prstGeom>
          <a:noFill/>
          <a:ln>
            <a:noFill/>
          </a:ln>
        </p:spPr>
      </p:pic>
      <p:sp>
        <p:nvSpPr>
          <p:cNvPr id="21509" name="文本框 11268"/>
          <p:cNvSpPr txBox="1"/>
          <p:nvPr/>
        </p:nvSpPr>
        <p:spPr>
          <a:xfrm>
            <a:off x="6456363" y="5492750"/>
            <a:ext cx="354806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从太空拍摄的东沙环礁国家公园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2289"/>
          <p:cNvSpPr>
            <a:spLocks noGrp="1"/>
          </p:cNvSpPr>
          <p:nvPr>
            <p:ph type="title"/>
          </p:nvPr>
        </p:nvSpPr>
        <p:spPr>
          <a:xfrm>
            <a:off x="4808538" y="1171575"/>
            <a:ext cx="1963737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桌礁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文本占位符 12290"/>
          <p:cNvSpPr>
            <a:spLocks noGrp="1"/>
          </p:cNvSpPr>
          <p:nvPr>
            <p:ph type="body" sz="half" idx="1"/>
          </p:nvPr>
        </p:nvSpPr>
        <p:spPr>
          <a:xfrm>
            <a:off x="2274888" y="2636838"/>
            <a:ext cx="7853362" cy="2105025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0" indent="0">
              <a:lnSpc>
                <a:spcPct val="150000"/>
              </a:lnSpc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桌礁是顶部平坦的桌状珊瑚礁。 低潮时可露出礁湖底。一般在风和涌浪作用较强的地区上形成，其长轴延伸方向常与主要风向一致，面积一般较小，直径从几百米到几千米之间，有的桌礁上可形成砂质堆积岛。 主要分布在印度尼西亚附近和中国南海、西印度群岛、澳大利亚东北岸等大陆周围。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charRg st="0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/>
      <p:bldP spid="12291" grpId="0" rev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2438431_153329059_2[1]"/>
          <p:cNvPicPr>
            <a:picLocks noChangeAspect="1"/>
          </p:cNvPicPr>
          <p:nvPr/>
        </p:nvPicPr>
        <p:blipFill>
          <a:blip r:embed="rId1"/>
          <a:srcRect t="13608"/>
          <a:stretch>
            <a:fillRect/>
          </a:stretch>
        </p:blipFill>
        <p:spPr>
          <a:xfrm>
            <a:off x="1724025" y="957263"/>
            <a:ext cx="4718050" cy="3282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18434" descr="201001021413362483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300" y="2762250"/>
            <a:ext cx="5292725" cy="3970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119063" y="957263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4124325" y="1417638"/>
            <a:ext cx="301307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海洋生物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79" name="文本占位符 19458"/>
          <p:cNvSpPr>
            <a:spLocks noGrp="1"/>
          </p:cNvSpPr>
          <p:nvPr>
            <p:ph idx="1"/>
          </p:nvPr>
        </p:nvSpPr>
        <p:spPr>
          <a:xfrm>
            <a:off x="1204913" y="2889250"/>
            <a:ext cx="9290050" cy="1987550"/>
          </a:xfrm>
          <a:prstGeom prst="rect">
            <a:avLst/>
          </a:prstGeom>
          <a:noFill/>
          <a:ln>
            <a:pattFill prst="dashVert">
              <a:fgClr>
                <a:srgbClr val="000000"/>
              </a:fgClr>
              <a:bgClr>
                <a:srgbClr val="FFFFFF"/>
              </a:bgClr>
            </a:pattFill>
            <a:miter/>
          </a:ln>
        </p:spPr>
        <p:txBody>
          <a:bodyPr/>
          <a:p>
            <a:pPr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大堡礁海域生活着大约1500种热带海洋鱼类，有泳姿优雅的蝴蝶鱼，有色彩华美的雀鲷，漂亮华丽的狮子鱼，好逸恶劳的印头鱼，脊部棘状突出并且释放毒液的石鱼，还有天使鱼、鹦鹉鱼等各种热带观赏鱼。各种鱼类、蟹类、海藻类、软体类，五彩缤纷、琳琅满目，透过清澈的海水，历历在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14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/>
      <p:bldP spid="24579" grpId="0" animBg="1" rev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蝴蝶鱼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388" y="117475"/>
            <a:ext cx="4364037" cy="2897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图片 20482" descr="雀鲷鱼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050" y="3070225"/>
            <a:ext cx="5491163" cy="3878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文本框 20483"/>
          <p:cNvSpPr txBox="1"/>
          <p:nvPr/>
        </p:nvSpPr>
        <p:spPr>
          <a:xfrm>
            <a:off x="6621463" y="3014663"/>
            <a:ext cx="24272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楷体" panose="02010609060101010101" pitchFamily="49" charset="-122"/>
              </a:rPr>
              <a:t>雀鲷鱼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20485" name="文本框 20484"/>
          <p:cNvSpPr txBox="1"/>
          <p:nvPr/>
        </p:nvSpPr>
        <p:spPr>
          <a:xfrm>
            <a:off x="2224088" y="2141538"/>
            <a:ext cx="2216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蝴蝶鱼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0486" name="图片 20485" descr="天使鱼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563" y="117475"/>
            <a:ext cx="4681537" cy="31130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7" name="文本框 20486"/>
          <p:cNvSpPr txBox="1"/>
          <p:nvPr/>
        </p:nvSpPr>
        <p:spPr>
          <a:xfrm>
            <a:off x="6831013" y="2430463"/>
            <a:ext cx="192881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hlink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天使鱼</a:t>
            </a:r>
            <a:endParaRPr lang="zh-CN" altLang="en-US" b="1" dirty="0">
              <a:solidFill>
                <a:schemeClr val="hlink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425" y="946150"/>
            <a:ext cx="1604963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/>
      <p:bldP spid="20485" grpId="0" bldLvl="0"/>
      <p:bldP spid="20487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21505"/>
          <p:cNvSpPr txBox="1"/>
          <p:nvPr/>
        </p:nvSpPr>
        <p:spPr>
          <a:xfrm>
            <a:off x="2509838" y="1095375"/>
            <a:ext cx="7331075" cy="5016500"/>
          </a:xfrm>
          <a:prstGeom prst="rect">
            <a:avLst/>
          </a:prstGeom>
          <a:noFill/>
          <a:ln w="9525" cap="flat" cmpd="sng">
            <a:pattFill prst="lgConfetti">
              <a:fgClr>
                <a:srgbClr val="000000"/>
              </a:fgClr>
              <a:bgClr>
                <a:srgbClr val="FFFFFF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latin typeface="Arial" panose="020B0604020202020204" pitchFamily="34" charset="0"/>
                <a:ea typeface="楷体" panose="02010609060101010101" pitchFamily="49" charset="-122"/>
              </a:rPr>
              <a:t>    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大堡礁海域还生活着4000多种棘皮动物和软体动物等其它海洋生物，如：海参、海星、海葵、蠕虫、海绵、海蜇、管虫、海胆、海鞘、水母、虾，种类繁多，色彩纷呈。某些濒临灭绝的动物物种（如人鱼和巨型绿龟）也栖息与此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over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0" name="图片 22529" descr="海葵"/>
          <p:cNvPicPr>
            <a:picLocks noChangeAspect="1"/>
          </p:cNvPicPr>
          <p:nvPr/>
        </p:nvPicPr>
        <p:blipFill>
          <a:blip r:embed="rId1"/>
          <a:srcRect t="7042"/>
          <a:stretch>
            <a:fillRect/>
          </a:stretch>
        </p:blipFill>
        <p:spPr>
          <a:xfrm>
            <a:off x="2149475" y="577850"/>
            <a:ext cx="4978400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文本框 22530"/>
          <p:cNvSpPr txBox="1"/>
          <p:nvPr/>
        </p:nvSpPr>
        <p:spPr>
          <a:xfrm>
            <a:off x="2149475" y="2941638"/>
            <a:ext cx="26511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楷体" panose="02010609060101010101" pitchFamily="49" charset="-122"/>
              </a:rPr>
              <a:t>海葵</a:t>
            </a:r>
            <a:endParaRPr lang="zh-CN" altLang="en-US" b="1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pic>
        <p:nvPicPr>
          <p:cNvPr id="22532" name="图片 22531" descr="海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69025" y="3581400"/>
            <a:ext cx="4319588" cy="324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3" name="文本框 22532"/>
          <p:cNvSpPr txBox="1"/>
          <p:nvPr/>
        </p:nvSpPr>
        <p:spPr>
          <a:xfrm>
            <a:off x="7221538" y="3581400"/>
            <a:ext cx="218757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海蜇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3513" y="1081088"/>
            <a:ext cx="160655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  <p:bldP spid="2253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3241675" y="1144588"/>
            <a:ext cx="4259263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大堡礁的景观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5" name="内容占位符 23554"/>
          <p:cNvSpPr>
            <a:spLocks noGrp="1"/>
          </p:cNvSpPr>
          <p:nvPr>
            <p:ph idx="1"/>
          </p:nvPr>
        </p:nvSpPr>
        <p:spPr>
          <a:xfrm>
            <a:off x="1981200" y="2403475"/>
            <a:ext cx="8229600" cy="2449513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灯塔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由于大堡礁地势险恶，因此周围建有大 量的航标灯塔，有些已成为著名的历史遗址，而有的经过加固至今仍发挥着作用。这些航标灯塔在发挥导航作用的同时也成为一道观赏的景观。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7" decel="100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7" decel="100000" fill="hold"/>
                                        <p:tgtEl>
                                          <p:spTgt spid="235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555">
                                            <p:txEl>
                                              <p:charRg st="3" end="8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5">
                                            <p:txEl>
                                              <p:charRg st="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7" decel="100000" fill="hold"/>
                                        <p:tgtEl>
                                          <p:spTgt spid="23555">
                                            <p:txEl>
                                              <p:charRg st="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7" accel="100000" fill="hold">
                                          <p:stCondLst>
                                            <p:cond delay="897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charRg st="3" end="8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/>
      <p:bldP spid="235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24577"/>
          <p:cNvSpPr txBox="1"/>
          <p:nvPr/>
        </p:nvSpPr>
        <p:spPr>
          <a:xfrm>
            <a:off x="2151063" y="2292350"/>
            <a:ext cx="7888287" cy="3524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心形珊瑚岛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心形岛是澳大利亚的著名风景点大堡礁的一奇特景观，也是在大堡礁必看的景点之一，在空中俯瞰，它是一个天然的心形，再加上大堡礁本身很好看的水色，景色更是美轮美奂。 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over dir="r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1703388" y="3502025"/>
            <a:ext cx="2178050" cy="1076325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岛屿的分类</a:t>
            </a:r>
            <a:endParaRPr kumimoji="0" lang="zh-CN" altLang="en-US" sz="32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47" name="AutoShape 3"/>
          <p:cNvSpPr/>
          <p:nvPr/>
        </p:nvSpPr>
        <p:spPr>
          <a:xfrm>
            <a:off x="3937000" y="2278063"/>
            <a:ext cx="215900" cy="3024187"/>
          </a:xfrm>
          <a:prstGeom prst="leftBrace">
            <a:avLst>
              <a:gd name="adj1" fmla="val 116533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p>
            <a:pPr eaLnBrk="1" hangingPunct="1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8" name="Text Box 4"/>
          <p:cNvSpPr txBox="1"/>
          <p:nvPr/>
        </p:nvSpPr>
        <p:spPr>
          <a:xfrm>
            <a:off x="1847850" y="1341438"/>
            <a:ext cx="6848475" cy="584200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一</a:t>
            </a:r>
            <a:r>
              <a:rPr kumimoji="0" lang="zh-CN" altLang="en-US" sz="3200" b="1" kern="1200" cap="none" spc="0" normalizeH="0" baseline="0" noProof="1">
                <a:latin typeface="Arial" panose="020B0604020202020204" pitchFamily="34" charset="0"/>
                <a:ea typeface="楷体" panose="02010609060101010101" pitchFamily="49" charset="-122"/>
                <a:cs typeface="+mn-cs"/>
              </a:rPr>
              <a:t>、世界上的岛屿按照成因分类</a:t>
            </a:r>
            <a:endParaRPr kumimoji="0" lang="zh-CN" altLang="en-US" sz="3200" b="1" kern="1200" cap="none" spc="0" normalizeH="0" baseline="0" noProof="1">
              <a:latin typeface="Arial" panose="020B0604020202020204" pitchFamily="34" charset="0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6149" name="Text Box 5"/>
          <p:cNvSpPr txBox="1"/>
          <p:nvPr/>
        </p:nvSpPr>
        <p:spPr>
          <a:xfrm>
            <a:off x="4224338" y="2060575"/>
            <a:ext cx="3476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（1）大陆岛</a:t>
            </a:r>
            <a:endParaRPr lang="zh-CN" altLang="en-US" sz="3200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50" name="Text Box 6"/>
          <p:cNvSpPr txBox="1"/>
          <p:nvPr/>
        </p:nvSpPr>
        <p:spPr>
          <a:xfrm>
            <a:off x="4224338" y="2925763"/>
            <a:ext cx="27352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" panose="02010609060101010101" pitchFamily="49" charset="-122"/>
              </a:rPr>
              <a:t>（2）珊瑚岛</a:t>
            </a:r>
            <a:endParaRPr lang="zh-CN" altLang="en-US" sz="3200" dirty="0"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6151" name="Text Box 7"/>
          <p:cNvSpPr txBox="1"/>
          <p:nvPr/>
        </p:nvSpPr>
        <p:spPr>
          <a:xfrm>
            <a:off x="4224338" y="3860800"/>
            <a:ext cx="25193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（3）火山岛</a:t>
            </a:r>
            <a:endParaRPr lang="zh-CN" altLang="en-US" sz="3200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6152" name="Text Box 8"/>
          <p:cNvSpPr txBox="1"/>
          <p:nvPr/>
        </p:nvSpPr>
        <p:spPr>
          <a:xfrm>
            <a:off x="4224338" y="4870450"/>
            <a:ext cx="29749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200" dirty="0">
                <a:latin typeface="Arial" panose="020B0604020202020204" pitchFamily="34" charset="0"/>
                <a:ea typeface="楷体" panose="02010609060101010101" pitchFamily="49" charset="-122"/>
                <a:sym typeface="Arial" panose="020B0604020202020204" pitchFamily="34" charset="0"/>
              </a:rPr>
              <a:t>（4）冲积岛</a:t>
            </a:r>
            <a:endParaRPr lang="zh-CN" altLang="en-US" sz="3200" dirty="0">
              <a:latin typeface="Arial" panose="020B0604020202020204" pitchFamily="34" charset="0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8" y="1184275"/>
            <a:ext cx="1604963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知识拓展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8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 animBg="1"/>
      <p:bldP spid="6147" grpId="0" bldLvl="0" animBg="1"/>
      <p:bldP spid="6148" grpId="0" bldLvl="0" animBg="1"/>
      <p:bldP spid="6149" grpId="0" bldLvl="0"/>
      <p:bldP spid="6149" grpId="1" bldLvl="0"/>
      <p:bldP spid="6150" grpId="0" bldLvl="0"/>
      <p:bldP spid="6151" grpId="0" bldLvl="0"/>
      <p:bldP spid="6152" grpId="0" bldLvl="0"/>
      <p:bldP spid="6152" grpId="1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508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课题引入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sp>
        <p:nvSpPr>
          <p:cNvPr id="13315" name="矩形 1"/>
          <p:cNvSpPr/>
          <p:nvPr/>
        </p:nvSpPr>
        <p:spPr>
          <a:xfrm>
            <a:off x="601663" y="1771650"/>
            <a:ext cx="58070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我国古老的传说中，有许多关于海中仙岛的故事，据说那里到处是琼花玉树，瑶池璇宫，光彩夺目。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zh-CN" sz="2000" dirty="0">
                <a:latin typeface="Arial" panose="020B0604020202020204" pitchFamily="34" charset="0"/>
              </a:rPr>
              <a:t>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仙岛是不存在的，但是在波涛汹涌、茫无际涯的大海中，确实有些五彩缤纷、绚烂多彩的岛屿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珊瑚岛。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1" descr="珊瑚岛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713" y="1647825"/>
            <a:ext cx="4679950" cy="4030663"/>
          </a:xfrm>
          <a:prstGeom prst="rect">
            <a:avLst/>
          </a:prstGeom>
          <a:noFill/>
          <a:ln>
            <a:noFill/>
          </a:ln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Text Box 2"/>
          <p:cNvSpPr txBox="1"/>
          <p:nvPr/>
        </p:nvSpPr>
        <p:spPr>
          <a:xfrm>
            <a:off x="2100263" y="1716088"/>
            <a:ext cx="7800975" cy="38941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（1）大陆岛：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因构造作用，如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断层或地壳下沉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，致使沿岸地区一部分陆地与大陆相隔成岛；或因</a:t>
            </a:r>
            <a:r>
              <a:rPr lang="zh-CN" altLang="en-US" sz="2800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陆块分裂漂移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，岛与原先的大陆之间被较深、较广的海域隔开。前者如中国的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海南岛、台湾岛、北美洲的格陵兰岛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等；后者如非洲的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马达加斯加岛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8" y="1193800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知识拓展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2208213" y="1412875"/>
            <a:ext cx="7800975" cy="2244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（2）珊瑚岛：</a:t>
            </a:r>
            <a:r>
              <a:rPr kumimoji="0" lang="zh-CN" altLang="en-US" sz="2800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珊瑚岛是由海中的珊瑚虫遗骸堆筑的岛屿。珊瑚虫死后，其身体中含有一种胶质，能把各自的骨骼结在一起，一层粘一层，日久天长就成为礁石了，根据它形成的形态可以分为岸礁、堡礁和环礁三种类型。</a:t>
            </a:r>
            <a:endParaRPr kumimoji="0" lang="zh-CN" altLang="en-US" sz="2800" kern="1200" cap="none" spc="0" normalizeH="0" baseline="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267" name="Text Box 3"/>
          <p:cNvSpPr txBox="1"/>
          <p:nvPr/>
        </p:nvSpPr>
        <p:spPr>
          <a:xfrm>
            <a:off x="2424113" y="4149725"/>
            <a:ext cx="7488237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66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小贴士：珊瑚虫的生长环境要求较高，一般需要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温度较高、水质良好并且阳光充足</a:t>
            </a:r>
            <a:r>
              <a:rPr lang="zh-CN" altLang="en-US" sz="2400" dirty="0">
                <a:solidFill>
                  <a:srgbClr val="0066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的浅海区才能生存。</a:t>
            </a:r>
            <a:endParaRPr lang="zh-CN" altLang="en-US" sz="2400" dirty="0">
              <a:solidFill>
                <a:srgbClr val="006600"/>
              </a:solidFill>
              <a:latin typeface="Arial" panose="020B0604020202020204" pitchFamily="34" charset="0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8" y="1193800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知识拓展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/>
      <p:bldP spid="11267" grpId="0" bldLvl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2"/>
          <p:cNvSpPr txBox="1"/>
          <p:nvPr/>
        </p:nvSpPr>
        <p:spPr>
          <a:xfrm>
            <a:off x="2279650" y="1844675"/>
            <a:ext cx="7800975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（3）火山岛：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火山岛是由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海底火山喷发物堆积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而成的。在环太平洋地区分布较广，著名的火山岛群有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阿留申群岛、夏威夷群岛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8" y="1184275"/>
            <a:ext cx="1604963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知识拓展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/>
      <p:bldP spid="15362" grpId="1" bldLvl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2279650" y="1844675"/>
            <a:ext cx="7800975" cy="3108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（4）冲积岛：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冲积岛是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陆地的河流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夹带泥沙搬运到海里，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沉积下来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形成的海上陆地。陆地的河流流速比较急，带着上游冲刷下来的泥沙流到宽阔的海洋后，流速就慢了下来，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泥沙就沉积在河口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附近，积年累月，越积越多，逐步形成高出水面的陆地，这就叫冲积岛。如我国的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崇明岛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和很多河流的沙洲。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2888" y="1184275"/>
            <a:ext cx="1604963" cy="5207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知识拓展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ldLvl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占位符 6146"/>
          <p:cNvSpPr/>
          <p:nvPr>
            <p:ph idx="1"/>
          </p:nvPr>
        </p:nvSpPr>
        <p:spPr>
          <a:xfrm>
            <a:off x="542925" y="2346325"/>
            <a:ext cx="11388725" cy="2593975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dirty="0"/>
              <a:t>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南海又叫南中国海，是中国最大的外海。南海的面积约为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350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万平方千米，约等于我国的渤海、黄海和东海总面积的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倍，仅次于南太平洋的珊瑚海和印度洋的阿拉伯海，居世界第三位。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南海地处热带，海中分布着许许多多的珊瑚碓和珊瑚岛，这些岛碓总称南海诸岛，分为东沙群岛、西沙群岛、中沙群岛、南沙群岛。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南海简介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标题 4097"/>
          <p:cNvSpPr>
            <a:spLocks noGrp="1"/>
          </p:cNvSpPr>
          <p:nvPr>
            <p:ph type="title"/>
          </p:nvPr>
        </p:nvSpPr>
        <p:spPr>
          <a:xfrm>
            <a:off x="2884488" y="976313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珊瑚礁的形成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文本框 4098"/>
          <p:cNvSpPr txBox="1"/>
          <p:nvPr/>
        </p:nvSpPr>
        <p:spPr>
          <a:xfrm>
            <a:off x="1335088" y="2266950"/>
            <a:ext cx="9726612" cy="4030663"/>
          </a:xfrm>
          <a:prstGeom prst="rect">
            <a:avLst/>
          </a:prstGeom>
          <a:solidFill>
            <a:srgbClr val="FFFF99">
              <a:alpha val="29019"/>
            </a:srgbClr>
          </a:solidFill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珊瑚虫是海洋中的一种腔肠动物，它以捕食海洋里细小的浮游生物为食，在生长过程中能吸收海水中的钙和二氧化碳，然后分泌出石灰石，变为自己生存的外壳。每一个单体的珊瑚虫只有米粒那样大小，它们一群一群地聚居在一起，一代代地新陈代谢，生长繁衍，同时不断分泌出石灰石，并粘合在一起。这些石灰石经过以后的压实、石化，形成岛屿和礁石，也就是所谓的珊瑚礁。</a:t>
            </a:r>
            <a:r>
              <a:rPr lang="zh-CN" altLang="en-US" sz="3200" dirty="0">
                <a:solidFill>
                  <a:srgbClr val="FFFF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FFFF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占位符 5121"/>
          <p:cNvSpPr>
            <a:spLocks noGrp="1"/>
          </p:cNvSpPr>
          <p:nvPr>
            <p:ph type="body" idx="4294967295"/>
          </p:nvPr>
        </p:nvSpPr>
        <p:spPr>
          <a:xfrm>
            <a:off x="1852929" y="2453005"/>
            <a:ext cx="8229600" cy="1908175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sp3d prstMaterial="plastic"/>
        </p:spPr>
        <p:txBody>
          <a:bodyPr>
            <a:scene3d>
              <a:camera prst="orthographicFront"/>
              <a:lightRig rig="threePt" dir="t"/>
            </a:scene3d>
          </a:bodyPr>
          <a:lstStyle/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珊瑚是生物，属刺胞动物门，当中也包括水母、水螅、软珊瑚、海葵等动物。</a:t>
            </a:r>
            <a:endParaRPr kumimoji="0" lang="zh-CN" altLang="en-US" sz="28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8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珊瑚礁是由石珊瑚目的珊瑚虫的骨骼组成的。这些骨骼的主要成分是碳酸钙（CaCO</a:t>
            </a:r>
            <a:r>
              <a:rPr kumimoji="0" lang="zh-CN" altLang="en-US" sz="2400" b="0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Calibri" panose="020F0502020204030204" pitchFamily="34" charset="0"/>
              </a:rPr>
              <a:t>3）。</a:t>
            </a:r>
            <a:endParaRPr kumimoji="0" lang="zh-CN" altLang="en-US" sz="2400" b="0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Calibri" panose="020F0502020204030204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kumimoji="0" lang="zh-CN" altLang="en-US" sz="24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3106738" y="1584325"/>
            <a:ext cx="113887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珊瑚的分类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文本占位符 6146"/>
          <p:cNvSpPr>
            <a:spLocks noGrp="1"/>
          </p:cNvSpPr>
          <p:nvPr>
            <p:ph idx="1"/>
          </p:nvPr>
        </p:nvSpPr>
        <p:spPr>
          <a:xfrm>
            <a:off x="1789113" y="2998788"/>
            <a:ext cx="8229600" cy="29083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buNone/>
            </a:pPr>
            <a:r>
              <a:rPr lang="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按有无藻类共生可分为：</a:t>
            </a:r>
            <a:endParaRPr lang="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一类是有藻类共生的造礁珊瑚，生活在阳光充足的较浅区域；</a:t>
            </a:r>
            <a:endParaRPr lang="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r>
              <a:rPr lang="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另外一类则是无藻类共生的非造礁珊瑚，生活在较深的海底。</a:t>
            </a:r>
            <a:endParaRPr lang="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4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标题 7169"/>
          <p:cNvSpPr>
            <a:spLocks noGrp="1"/>
          </p:cNvSpPr>
          <p:nvPr>
            <p:ph type="title"/>
          </p:nvPr>
        </p:nvSpPr>
        <p:spPr>
          <a:xfrm>
            <a:off x="2406650" y="18367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珊瑚礁的分类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71" name="文本框 7170"/>
          <p:cNvSpPr txBox="1"/>
          <p:nvPr/>
        </p:nvSpPr>
        <p:spPr>
          <a:xfrm>
            <a:off x="1701800" y="3321050"/>
            <a:ext cx="8743950" cy="1322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按形态划分有：裾礁（岸礁）、堡礁、环礁、桌礁及一些过渡类型。</a:t>
            </a:r>
            <a:endParaRPr lang="zh-CN" altLang="en-US" sz="4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/>
      <p:bldP spid="7171" grpId="0" bldLvl="0"/>
      <p:bldP spid="7171" grpId="1" bldLvl="0"/>
      <p:bldP spid="7171" grpId="2" bldLvl="0"/>
      <p:bldP spid="7171" grpId="3" bldLvl="0"/>
      <p:bldP spid="7171" grpId="4" bldLvl="0"/>
      <p:bldP spid="7171" grpId="5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标题 8193"/>
          <p:cNvSpPr>
            <a:spLocks noGrp="1"/>
          </p:cNvSpPr>
          <p:nvPr>
            <p:ph type="title"/>
          </p:nvPr>
        </p:nvSpPr>
        <p:spPr>
          <a:xfrm>
            <a:off x="3479800" y="1336675"/>
            <a:ext cx="11387138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b="1" dirty="0">
                <a:solidFill>
                  <a:srgbClr val="FF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岸礁</a:t>
            </a:r>
            <a:endParaRPr lang="zh-CN" altLang="en-US" b="1" dirty="0">
              <a:solidFill>
                <a:srgbClr val="FF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95" name="内容占位符 8194"/>
          <p:cNvSpPr>
            <a:spLocks noGrp="1"/>
          </p:cNvSpPr>
          <p:nvPr>
            <p:ph idx="1"/>
          </p:nvPr>
        </p:nvSpPr>
        <p:spPr>
          <a:xfrm>
            <a:off x="1879600" y="2732088"/>
            <a:ext cx="8229600" cy="1922462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50000"/>
              </a:lnSpc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沿大陆或岛屿岸边生长发育，亦称裙礁或边缘礁。现代最长的岸礁沿红海沿岸发育，绵延约2700多公里，分布水深约36米。中国台湾恒春半岛和海南岛沿岸也有岸礁发育。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charRg st="0" end="8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/>
      <p:bldP spid="8195" grpId="0" rev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0241"/>
          <p:cNvSpPr>
            <a:spLocks noGrp="1"/>
          </p:cNvSpPr>
          <p:nvPr>
            <p:ph type="title"/>
          </p:nvPr>
        </p:nvSpPr>
        <p:spPr>
          <a:xfrm>
            <a:off x="4192588" y="1693863"/>
            <a:ext cx="3387725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r>
              <a:rPr lang="zh-CN" altLang="en-US" dirty="0">
                <a:solidFill>
                  <a:srgbClr val="FF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堡礁</a:t>
            </a:r>
            <a:endParaRPr lang="zh-CN" altLang="en-US" dirty="0">
              <a:solidFill>
                <a:srgbClr val="FF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43" name="内容占位符 10242"/>
          <p:cNvSpPr>
            <a:spLocks noGrp="1"/>
          </p:cNvSpPr>
          <p:nvPr>
            <p:ph idx="1"/>
          </p:nvPr>
        </p:nvSpPr>
        <p:spPr>
          <a:xfrm>
            <a:off x="1250950" y="3140075"/>
            <a:ext cx="8672513" cy="16002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堡礁又称堤礁，像长堤一样，环绕在离岸更远的外围，而与海岸间隔着一个宽阔的浅海区，或者隔着一个称为泻湖的水体。例如澳大利亚大堡礁。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1638" y="1171575"/>
            <a:ext cx="1604963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课文学习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char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/>
      <p:bldP spid="10243" grpId="0" build="p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2037</Words>
  <Application>WPS 演示</Application>
  <PresentationFormat>宽屏</PresentationFormat>
  <Paragraphs>136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Calibri Light</vt:lpstr>
      <vt:lpstr>Calibri</vt:lpstr>
      <vt:lpstr>微软雅黑</vt:lpstr>
      <vt:lpstr>+mn-ea</vt:lpstr>
      <vt:lpstr>楷体</vt:lpstr>
      <vt:lpstr>Arial Unicode MS</vt:lpstr>
      <vt:lpstr>自定义设计方案</vt:lpstr>
      <vt:lpstr>Office 主题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kathy</cp:lastModifiedBy>
  <cp:revision>8</cp:revision>
  <dcterms:created xsi:type="dcterms:W3CDTF">2017-09-15T00:58:37Z</dcterms:created>
  <dcterms:modified xsi:type="dcterms:W3CDTF">2017-09-15T00:59:52Z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2052-10.1.0.6747</vt:lpwstr>
  </property>
</Properties>
</file>