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45" r:id="rId3"/>
    <p:sldId id="282" r:id="rId4"/>
    <p:sldId id="283" r:id="rId5"/>
    <p:sldId id="285" r:id="rId6"/>
    <p:sldId id="284" r:id="rId7"/>
    <p:sldId id="286" r:id="rId8"/>
    <p:sldId id="287" r:id="rId9"/>
    <p:sldId id="288" r:id="rId10"/>
    <p:sldId id="259" r:id="rId11"/>
    <p:sldId id="257" r:id="rId12"/>
    <p:sldId id="281" r:id="rId13"/>
    <p:sldId id="317" r:id="rId14"/>
    <p:sldId id="289" r:id="rId15"/>
    <p:sldId id="261" r:id="rId16"/>
    <p:sldId id="260" r:id="rId17"/>
    <p:sldId id="318" r:id="rId18"/>
    <p:sldId id="262" r:id="rId19"/>
    <p:sldId id="263" r:id="rId20"/>
    <p:sldId id="264" r:id="rId21"/>
    <p:sldId id="265" r:id="rId22"/>
    <p:sldId id="290" r:id="rId23"/>
    <p:sldId id="266" r:id="rId24"/>
    <p:sldId id="320" r:id="rId25"/>
    <p:sldId id="267" r:id="rId26"/>
    <p:sldId id="268" r:id="rId27"/>
    <p:sldId id="269" r:id="rId28"/>
    <p:sldId id="270" r:id="rId29"/>
    <p:sldId id="321" r:id="rId30"/>
    <p:sldId id="271" r:id="rId31"/>
    <p:sldId id="322" r:id="rId32"/>
    <p:sldId id="293" r:id="rId33"/>
    <p:sldId id="294" r:id="rId34"/>
    <p:sldId id="323" r:id="rId35"/>
    <p:sldId id="295" r:id="rId36"/>
    <p:sldId id="272" r:id="rId37"/>
    <p:sldId id="324" r:id="rId38"/>
    <p:sldId id="273" r:id="rId39"/>
    <p:sldId id="325" r:id="rId40"/>
    <p:sldId id="346" r:id="rId41"/>
  </p:sldIdLst>
  <p:sldSz cx="9144000" cy="6858000" type="screen4x3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4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tags" Target="tags/tag1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BC3EC-FDE3-46A9-A2E3-FDFD76EA1CD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B464F-86BF-480B-BFDD-E4730E1EEF9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B464F-86BF-480B-BFDD-E4730E1EEF9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B464F-86BF-480B-BFDD-E4730E1EEF9A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B464F-86BF-480B-BFDD-E4730E1EEF9A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55600"/>
            <a:ext cx="7772400" cy="1470025"/>
          </a:xfrm>
        </p:spPr>
        <p:txBody>
          <a:bodyPr/>
          <a:lstStyle/>
          <a:p>
            <a:r>
              <a:rPr lang="zh-CN" altLang="en-US"/>
              <a:t>《论语》十二章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120" y="1458595"/>
            <a:ext cx="6177280" cy="52311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11200"/>
            <a:ext cx="9144000" cy="6146800"/>
          </a:xfrm>
        </p:spPr>
        <p:txBody>
          <a:bodyPr>
            <a:norm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古代对男子的</a:t>
            </a:r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尊称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这里</a:t>
            </a:r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指孔子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如礼何</a:t>
            </a:r>
            <a:r>
              <a:rPr lang="en-US" altLang="zh-CN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en-US" altLang="zh-CN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”是古代常用句式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当中一般插入代词、名词或其他词语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意思是“</a:t>
            </a:r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</a:t>
            </a:r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怎么样</a:t>
            </a:r>
            <a:r>
              <a:rPr lang="en-US" altLang="zh-CN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怎么办</a:t>
            </a:r>
            <a:r>
              <a:rPr lang="en-US" altLang="zh-CN" sz="36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)”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八佾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和下文的“里仁”“雍也”“子罕”等一样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的篇名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。这些篇名都是从各篇第一章中摘取出来的。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内容占位符 8"/>
          <p:cNvSpPr/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" name="图片 9" descr="d405d71cd5fc2e781da0f8c15158ce92_6e0cee9d76c66137ef061994_pn=6&amp;o=jpg_6&amp;md5sum=b3a4746395bcdb9821d7326036be65b7&amp;sign=99ffca30f2&amp;png=1400946-1401188&amp;jpg=1010396-1277404"/>
          <p:cNvPicPr>
            <a:picLocks noChangeAspect="1"/>
          </p:cNvPicPr>
          <p:nvPr/>
        </p:nvPicPr>
        <p:blipFill>
          <a:blip r:embed="rId2"/>
          <a:srcRect t="54877"/>
          <a:stretch>
            <a:fillRect/>
          </a:stretch>
        </p:blipFill>
        <p:spPr>
          <a:xfrm>
            <a:off x="0" y="809625"/>
            <a:ext cx="9144635" cy="57054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4795" y="610235"/>
            <a:ext cx="8614410" cy="452628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2800" b="1"/>
              <a:t>  </a:t>
            </a:r>
            <a:r>
              <a:rPr lang="zh-CN" altLang="en-US" sz="2800" b="1"/>
              <a:t>“彬彬有礼”是我国传统中赞美君子的语言。而“仁爱之心”则是人们心中的道德规范。而“乐”说的是一种表达内心情感的方式，在中国古代，它也是礼的一部分。孔夫子这篇言论主要说的就是，</a:t>
            </a:r>
            <a:r>
              <a:rPr lang="zh-CN" altLang="en-US" sz="2800" b="1">
                <a:solidFill>
                  <a:srgbClr val="FF0000"/>
                </a:solidFill>
              </a:rPr>
              <a:t>礼和乐都是外在的表现形式，它们的核心都在于仁爱之心。</a:t>
            </a:r>
            <a:r>
              <a:rPr lang="zh-CN" altLang="en-US" sz="2800" b="1"/>
              <a:t>如果不懂得仁爱的人，根本谈不上礼和乐的内核。仁爱之心说的是可以通过学习能够得到提升的一种修养。也可以理解为这是一个人发自内心的力量。它可以影响自己，也可以影响周边的人。就好比我们身边有一部分人，他们并没有很高的学历，或者很大的成就；可是和他们相处的时候，我们会从心底里觉得舒服。这样的人，可以说就是具备仁爱之心的人了。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090" y="274320"/>
            <a:ext cx="8262620" cy="58521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【补充】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smtClean="0"/>
              <a:t>子曰：人而无信，不知其可也。</a:t>
            </a:r>
            <a:endParaRPr lang="en-US" altLang="zh-CN" sz="3600" b="1" smtClean="0"/>
          </a:p>
          <a:p>
            <a:r>
              <a:rPr lang="zh-CN" altLang="en-US" sz="3600" b="1" smtClean="0">
                <a:solidFill>
                  <a:srgbClr val="FF0000"/>
                </a:solidFill>
              </a:rPr>
              <a:t>    而：如果。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</a:rPr>
              <a:t>    可：可以。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r>
              <a:rPr lang="zh-CN" altLang="en-US" sz="3600" b="1" smtClean="0">
                <a:solidFill>
                  <a:srgbClr val="0000CC"/>
                </a:solidFill>
              </a:rPr>
              <a:t>孔子说：作为一个人，却不讲信誉，不知道那怎么可以（做成事）。</a:t>
            </a:r>
            <a:endParaRPr lang="zh-CN" altLang="en-US" sz="36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第三章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565" y="979805"/>
            <a:ext cx="8157210" cy="5733415"/>
          </a:xfrm>
        </p:spPr>
        <p:txBody>
          <a:bodyPr>
            <a:normAutofit/>
          </a:bodyPr>
          <a:lstStyle/>
          <a:p>
            <a:r>
              <a:rPr lang="zh-CN" altLang="en-US" sz="3600" b="1" smtClean="0"/>
              <a:t>子曰：“朝闻道，夕死可矣。”</a:t>
            </a:r>
            <a:endParaRPr lang="en-US" altLang="zh-CN" sz="3600" b="1" smtClean="0"/>
          </a:p>
          <a:p>
            <a:pPr>
              <a:buNone/>
            </a:pPr>
            <a:r>
              <a:rPr lang="en-US" altLang="zh-CN" sz="3600" b="1" smtClean="0"/>
              <a:t>                                                                   </a:t>
            </a:r>
            <a:r>
              <a:rPr lang="zh-CN" altLang="en-US" sz="3600" b="1" smtClean="0"/>
              <a:t>（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里仁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）</a:t>
            </a:r>
            <a:endParaRPr lang="en-US" altLang="zh-CN" sz="3600" b="1" smtClean="0"/>
          </a:p>
          <a:p>
            <a:pPr>
              <a:buNone/>
            </a:pPr>
            <a:r>
              <a:rPr lang="zh-CN" altLang="en-US" sz="3600" b="1" smtClean="0"/>
              <a:t>闻：懂得，明白</a:t>
            </a:r>
            <a:endParaRPr lang="en-US" altLang="zh-CN" sz="3600" b="1" smtClean="0"/>
          </a:p>
          <a:p>
            <a:pPr>
              <a:buNone/>
            </a:pPr>
            <a:r>
              <a:rPr lang="zh-CN" altLang="en-US" sz="3600" b="1" smtClean="0">
                <a:solidFill>
                  <a:srgbClr val="0000CC"/>
                </a:solidFill>
              </a:rPr>
              <a:t>译文：</a:t>
            </a:r>
            <a:endParaRPr lang="en-US" altLang="zh-CN" sz="3600" b="1" smtClean="0">
              <a:solidFill>
                <a:srgbClr val="0000CC"/>
              </a:solidFill>
            </a:endParaRPr>
          </a:p>
          <a:p>
            <a:pPr>
              <a:buNone/>
            </a:pPr>
            <a:r>
              <a:rPr lang="en-US" altLang="zh-CN" sz="3600" b="1" smtClean="0">
                <a:solidFill>
                  <a:srgbClr val="0000CC"/>
                </a:solidFill>
              </a:rPr>
              <a:t>   </a:t>
            </a:r>
            <a:r>
              <a:rPr lang="zh-CN" altLang="en-US" sz="3600" b="1" smtClean="0">
                <a:solidFill>
                  <a:srgbClr val="FF0000"/>
                </a:solidFill>
              </a:rPr>
              <a:t>孔子说：“早晨懂得（仁义的）道理，要我当晚死去，都可以。”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80365"/>
            <a:ext cx="8229600" cy="4525963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/>
              <a:t>         </a:t>
            </a:r>
            <a:r>
              <a:rPr lang="zh-CN" altLang="en-US" sz="2800" b="1"/>
              <a:t>"仁"是儒家思想的核心，是孔子的道德理想，也是最高的道德准则。"朝闻道，夕死可矣 "之"道"不是一般的"道理"、"事理"，而是特指儒家的"仁义之道"，指社会、政治的最高原则和做人的最高准则，即道德规范。懂得了仁义的道理，就应该用自己的一生去实践它，有时为了捍卫之，甚至不惜牺牲自己的生命。这是孔子的道德价值观，这就是"朝闻道，夕死可矣"一句话所包含的深刻的内涵。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735" y="549910"/>
            <a:ext cx="8314055" cy="6597650"/>
          </a:xfrm>
        </p:spPr>
        <p:txBody>
          <a:bodyPr>
            <a:normAutofit fontScale="95000"/>
          </a:bodyPr>
          <a:lstStyle/>
          <a:p>
            <a:pPr marL="0" indent="0">
              <a:buNone/>
            </a:pPr>
            <a:r>
              <a:rPr lang="zh-CN" altLang="en-US" smtClean="0"/>
              <a:t>       </a:t>
            </a:r>
            <a:r>
              <a:rPr lang="en-US" altLang="zh-CN" sz="3900" b="1" smtClean="0"/>
              <a:t>        </a:t>
            </a:r>
            <a:r>
              <a:rPr lang="zh-CN" altLang="en-US" sz="3900" b="1" smtClean="0"/>
              <a:t>【评析】生命不是我们自己选择的，但是，有了生命的我们却应当懂得人生的真理，知道怎样活着才是有价值的。人的生命是有一定长度的，而这个长度对每一个个体来说往往是不可预知的。从这个角度来说，每个人都应该积极地学习做人的道理，尽早让自己在一种理性光芒的照耀下，活得更有价值。</a:t>
            </a:r>
            <a:endParaRPr lang="zh-CN" altLang="en-US" sz="3900" b="1" smtClean="0"/>
          </a:p>
          <a:p>
            <a:pPr marL="0" indent="0">
              <a:buNone/>
            </a:pPr>
            <a:endParaRPr lang="zh-CN" altLang="en-US" sz="3900" b="1" smtClean="0"/>
          </a:p>
          <a:p>
            <a:pPr marL="0" indent="0">
              <a:buNone/>
            </a:pPr>
            <a:endParaRPr lang="zh-CN" altLang="en-US" smtClean="0"/>
          </a:p>
          <a:p>
            <a:pPr marL="0" indent="0">
              <a:buNone/>
            </a:pPr>
            <a:r>
              <a:rPr lang="zh-CN" altLang="en-US" smtClean="0"/>
              <a:t>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第四章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子曰：“君子喻于义，小人喻于利。”</a:t>
            </a:r>
            <a:endParaRPr lang="en-US" altLang="zh-CN" sz="36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en-US" altLang="zh-CN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      </a:t>
            </a:r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（</a:t>
            </a:r>
            <a:r>
              <a:rPr lang="en-US" altLang="zh-CN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《</a:t>
            </a:r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里仁</a:t>
            </a:r>
            <a:r>
              <a:rPr lang="en-US" altLang="zh-CN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》</a:t>
            </a:r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endParaRPr lang="en-US" altLang="zh-CN" sz="36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3600" b="1" smtClean="0">
                <a:solidFill>
                  <a:srgbClr val="0000CC"/>
                </a:solidFill>
              </a:rPr>
              <a:t>译文：</a:t>
            </a:r>
            <a:endParaRPr lang="en-US" altLang="zh-CN" sz="3600" b="1" smtClean="0">
              <a:solidFill>
                <a:srgbClr val="0000CC"/>
              </a:solidFill>
            </a:endParaRPr>
          </a:p>
          <a:p>
            <a:r>
              <a:rPr lang="en-US" altLang="zh-CN" sz="3600" b="1" smtClean="0">
                <a:solidFill>
                  <a:srgbClr val="0000CC"/>
                </a:solidFill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</a:rPr>
              <a:t>喻：</a:t>
            </a:r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明白，通晓；</a:t>
            </a:r>
            <a:endParaRPr lang="en-US" altLang="zh-CN" sz="36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</a:rPr>
              <a:t>义：</a:t>
            </a:r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道义。</a:t>
            </a:r>
            <a:endParaRPr lang="en-US" altLang="zh-CN" sz="36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</a:rPr>
              <a:t>利：</a:t>
            </a:r>
            <a:r>
              <a:rPr lang="zh-CN" altLang="en-US" sz="36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利益。</a:t>
            </a:r>
            <a:endParaRPr lang="en-US" altLang="zh-CN" sz="36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</a:rPr>
              <a:t>    孔子说：“君子懂得的是义，小人懂得的是利。</a:t>
            </a:r>
            <a:endParaRPr lang="en-US" altLang="zh-CN" sz="36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820" y="695960"/>
            <a:ext cx="8287385" cy="543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smtClean="0"/>
              <a:t>   【评析】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指出了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君子与小人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本质上的区别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提出了义利问题。孔子认为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君子明白大义</a:t>
            </a:r>
            <a:r>
              <a:rPr lang="en-US" altLang="zh-CN" sz="28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小人只知道小利。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君子对于任何事情总是先辨明是非，小人对于任何事情总是先计算利害。君子小人用心不同，所以他们所明白、知晓的必然不同。</a:t>
            </a:r>
            <a:endParaRPr lang="en-US" altLang="zh-CN" sz="2800" b="1" smtClean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“利”要服从“义”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8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重义轻利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“君子喻于义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小人喻于利”是孔子对后世影响较大的一句话。但后人理解成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把追求个人利益的人视为小人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这样就把“义”与“利”完全对立起来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非此即彼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陷于片面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这显然与孔子的思想是违背的。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sz="2800" smtClean="0"/>
          </a:p>
          <a:p>
            <a:pPr marL="0" indent="0">
              <a:buNone/>
            </a:pPr>
            <a:endParaRPr lang="zh-CN" altLang="en-US" sz="2800" smtClean="0"/>
          </a:p>
          <a:p>
            <a:pPr marL="0" indent="0">
              <a:buNone/>
            </a:pPr>
            <a:r>
              <a:rPr lang="zh-CN" altLang="en-US" sz="2800" smtClean="0"/>
              <a:t> </a:t>
            </a:r>
            <a:endParaRPr lang="zh-CN" altLang="en-US" sz="2800" smtClean="0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42900"/>
            <a:ext cx="8229600" cy="6172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第五章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80440"/>
            <a:ext cx="8855075" cy="5877560"/>
          </a:xfrm>
        </p:spPr>
        <p:txBody>
          <a:bodyPr>
            <a:noAutofit/>
          </a:bodyPr>
          <a:lstStyle/>
          <a:p>
            <a:r>
              <a:rPr lang="zh-CN" altLang="en-US" sz="2800" b="1" smtClean="0"/>
              <a:t>子曰：“见贤思齐焉，见不贤而内自省也。”</a:t>
            </a:r>
            <a:endParaRPr lang="en-US" altLang="zh-CN" sz="2800" b="1" smtClean="0"/>
          </a:p>
          <a:p>
            <a:pPr>
              <a:buNone/>
            </a:pPr>
            <a:r>
              <a:rPr lang="en-US" altLang="zh-CN" sz="2800" b="1" smtClean="0"/>
              <a:t>                                                                  </a:t>
            </a:r>
            <a:r>
              <a:rPr lang="zh-CN" altLang="en-US" sz="2800" b="1" smtClean="0"/>
              <a:t>（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里仁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）</a:t>
            </a:r>
            <a:endParaRPr lang="en-US" altLang="zh-CN" sz="2800" b="1" smtClean="0"/>
          </a:p>
          <a:p>
            <a:r>
              <a:rPr lang="zh-CN" altLang="en-US" sz="2800" b="1" smtClean="0">
                <a:solidFill>
                  <a:srgbClr val="0000CC"/>
                </a:solidFill>
              </a:rPr>
              <a:t>译文：</a:t>
            </a:r>
            <a:endParaRPr lang="en-US" altLang="zh-CN" sz="2800" b="1" smtClean="0">
              <a:solidFill>
                <a:srgbClr val="0000CC"/>
              </a:solidFill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  贤：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有德行、有才能的人。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  齐：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向</a:t>
            </a:r>
            <a:r>
              <a:rPr lang="en-US" altLang="zh-CN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看齐，与</a:t>
            </a:r>
            <a:r>
              <a:rPr lang="en-US" altLang="zh-CN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平等。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  内：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内心。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  省：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检查，反省。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sz="2800" b="1" smtClean="0"/>
              <a:t>孔子说：“看见有才能的人（德才兼备的人）就向他学习，希望能向他看齐；看见不贤的人，就反省自己</a:t>
            </a:r>
            <a:r>
              <a:rPr lang="zh-CN" altLang="en-US" sz="2800" b="1" smtClean="0"/>
              <a:t>（</a:t>
            </a:r>
            <a:r>
              <a:rPr lang="en-US" altLang="zh-CN" sz="2800" b="1" smtClean="0"/>
              <a:t>有没有和他一样的缺点，有要改正</a:t>
            </a:r>
            <a:r>
              <a:rPr lang="zh-CN" altLang="en-US" sz="2800" b="1" smtClean="0"/>
              <a:t>）</a:t>
            </a:r>
            <a:r>
              <a:rPr lang="en-US" altLang="zh-CN" sz="2800" b="1" smtClean="0"/>
              <a:t>。”</a:t>
            </a:r>
            <a:endParaRPr lang="en-US" altLang="zh-CN" sz="2800" b="1" smtClean="0"/>
          </a:p>
          <a:p>
            <a:pPr>
              <a:buNone/>
            </a:pPr>
            <a:endParaRPr lang="en-US" altLang="zh-CN" sz="2800" b="1" smtClean="0"/>
          </a:p>
          <a:p>
            <a:pPr>
              <a:buNone/>
            </a:pPr>
            <a:endParaRPr lang="en-US" altLang="zh-CN" sz="28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111442"/>
            <a:ext cx="8229600" cy="1143000"/>
          </a:xfrm>
        </p:spPr>
        <p:txBody>
          <a:bodyPr/>
          <a:lstStyle/>
          <a:p>
            <a:pPr algn="l"/>
            <a:r>
              <a:rPr lang="zh-CN" altLang="en-US"/>
              <a:t>【评析】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6405" y="902335"/>
            <a:ext cx="8573135" cy="61245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第六章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/>
          <a:lstStyle/>
          <a:p>
            <a:r>
              <a:rPr lang="zh-CN" altLang="en-US" b="1" smtClean="0"/>
              <a:t>子曰：“质胜文则野，文胜质则史。文质彬彬，然后君子。”</a:t>
            </a:r>
            <a:r>
              <a:rPr lang="en-US" altLang="zh-CN" b="1" smtClean="0"/>
              <a:t>                                  (《</a:t>
            </a:r>
            <a:r>
              <a:rPr lang="zh-CN" altLang="en-US" b="1" smtClean="0"/>
              <a:t>雍也</a:t>
            </a:r>
            <a:r>
              <a:rPr lang="en-US" altLang="zh-CN" b="1" smtClean="0"/>
              <a:t>》)</a:t>
            </a:r>
            <a:endParaRPr lang="en-US" altLang="zh-CN" b="1" smtClean="0"/>
          </a:p>
          <a:p>
            <a:r>
              <a:rPr lang="zh-CN" altLang="en-US" b="1" smtClean="0">
                <a:solidFill>
                  <a:srgbClr val="0000CC"/>
                </a:solidFill>
              </a:rPr>
              <a:t>译文：</a:t>
            </a:r>
            <a:endParaRPr lang="en-US" altLang="zh-CN" b="1" smtClean="0">
              <a:solidFill>
                <a:srgbClr val="0000CC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         质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：质朴。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        文：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文饰，文采。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        史：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虚浮不实。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        彬彬：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相杂适中的样子。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</a:t>
            </a:r>
            <a:r>
              <a:rPr lang="zh-CN" altLang="en-US" b="1" smtClean="0">
                <a:solidFill>
                  <a:srgbClr val="0000CC"/>
                </a:solidFill>
              </a:rPr>
              <a:t>孔子说：“朴实多于文采，就未免粗野；文采多于朴实，又未免虚浮。文采和朴实，配合适当，这才是君子。”</a:t>
            </a:r>
            <a:endParaRPr lang="en-US" altLang="zh-CN" b="1" smtClean="0">
              <a:solidFill>
                <a:srgbClr val="0000CC"/>
              </a:solidFill>
            </a:endParaRPr>
          </a:p>
          <a:p>
            <a:endParaRPr lang="en-US" altLang="zh-CN" b="1" smtClean="0"/>
          </a:p>
          <a:p>
            <a:pPr>
              <a:buNone/>
            </a:pPr>
            <a:endParaRPr lang="en-US" altLang="zh-CN" b="1" smtClean="0"/>
          </a:p>
          <a:p>
            <a:pPr>
              <a:buNone/>
            </a:pP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885" y="199390"/>
            <a:ext cx="8747760" cy="4526280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/>
              <a:t>       </a:t>
            </a:r>
            <a:r>
              <a:rPr lang="zh-CN" altLang="en-US" sz="2400" b="1"/>
              <a:t>此处的“文”字涵义较广，大致相当于我们今天所说的“文化教养”，在当时即所谓“礼乐”，但其中也包括了学习诗书六艺之文。“质”则指人的朴实本性。如果人但依其朴实的本性而行，虽然也很好，但不通过文化教养终不免会流于“粗野”(道家的“返璞归真”，魏晋人的“率性而行”即是此一路)。相反地，如果一个人的文化雕琢掩盖了他的朴实本性，那又会流于浮华(其极端则归于虚伪的礼法)。前者的流弊是有内容而无适当的表现形式；后者的毛病则是徒具外表而无内涵。所以孔子才认为真正的“君子”必须在“文”、“质”之间配合得恰到好处。</a:t>
            </a:r>
            <a:r>
              <a:rPr lang="zh-CN" altLang="en-US" sz="2400" b="1">
                <a:sym typeface="+mn-ea"/>
              </a:rPr>
              <a:t>这句话高度概括了文与质的合理互补关系和君子的人格模式。文与质是对立统一、相辅相成的。</a:t>
            </a: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0655" y="537210"/>
            <a:ext cx="8626475" cy="59372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smtClean="0"/>
              <a:t>【释义二】</a:t>
            </a:r>
            <a:r>
              <a:rPr lang="zh-CN" altLang="en-US" b="1" smtClean="0">
                <a:latin typeface="+mn-ea"/>
              </a:rPr>
              <a:t>孔子谈到理想的君子人格，应是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“文”“质”并重。</a:t>
            </a:r>
            <a:endParaRPr lang="en-US" altLang="zh-CN" b="1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b="1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文</a:t>
            </a:r>
            <a:r>
              <a:rPr lang="en-US" altLang="zh-CN" b="1" smtClean="0">
                <a:latin typeface="+mn-ea"/>
              </a:rPr>
              <a:t>,</a:t>
            </a:r>
            <a:r>
              <a:rPr lang="zh-CN" altLang="en-US" b="1" smtClean="0">
                <a:solidFill>
                  <a:srgbClr val="0000CC"/>
                </a:solidFill>
                <a:latin typeface="+mn-ea"/>
              </a:rPr>
              <a:t>文采</a:t>
            </a:r>
            <a:r>
              <a:rPr lang="zh-CN" altLang="en-US" b="1" smtClean="0">
                <a:latin typeface="+mn-ea"/>
              </a:rPr>
              <a:t>；</a:t>
            </a:r>
            <a:endParaRPr lang="en-US" altLang="zh-CN" b="1" smtClean="0">
              <a:latin typeface="+mn-ea"/>
            </a:endParaRPr>
          </a:p>
          <a:p>
            <a:r>
              <a:rPr lang="en-US" altLang="zh-CN" b="1" smtClean="0">
                <a:latin typeface="+mn-ea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质</a:t>
            </a:r>
            <a:r>
              <a:rPr lang="en-US" altLang="zh-CN" b="1" smtClean="0">
                <a:latin typeface="+mn-ea"/>
              </a:rPr>
              <a:t>,</a:t>
            </a:r>
            <a:r>
              <a:rPr lang="zh-CN" altLang="en-US" b="1" smtClean="0">
                <a:solidFill>
                  <a:srgbClr val="0000CC"/>
                </a:solidFill>
                <a:latin typeface="+mn-ea"/>
              </a:rPr>
              <a:t>实质，内在的仁德</a:t>
            </a:r>
            <a:r>
              <a:rPr lang="zh-CN" altLang="en-US" b="1" smtClean="0">
                <a:latin typeface="+mn-ea"/>
              </a:rPr>
              <a:t>；</a:t>
            </a:r>
            <a:endParaRPr lang="en-US" altLang="zh-CN" b="1" smtClean="0">
              <a:latin typeface="+mn-ea"/>
            </a:endParaRPr>
          </a:p>
          <a:p>
            <a:r>
              <a:rPr lang="en-US" altLang="zh-CN" b="1" smtClean="0">
                <a:latin typeface="+mn-ea"/>
              </a:rPr>
              <a:t>  </a:t>
            </a:r>
            <a:r>
              <a:rPr lang="zh-CN" altLang="en-US" b="1" smtClean="0">
                <a:solidFill>
                  <a:srgbClr val="FF0000"/>
                </a:solidFill>
                <a:latin typeface="+mn-ea"/>
              </a:rPr>
              <a:t>文质彬彬</a:t>
            </a:r>
            <a:r>
              <a:rPr lang="en-US" altLang="zh-CN" b="1" smtClean="0">
                <a:latin typeface="+mn-ea"/>
              </a:rPr>
              <a:t>,</a:t>
            </a:r>
            <a:r>
              <a:rPr lang="zh-CN" altLang="en-US" b="1" smtClean="0">
                <a:latin typeface="+mn-ea"/>
              </a:rPr>
              <a:t>是说</a:t>
            </a:r>
            <a:r>
              <a:rPr lang="zh-CN" altLang="en-US" b="1" smtClean="0">
                <a:solidFill>
                  <a:srgbClr val="0000CC"/>
                </a:solidFill>
                <a:latin typeface="+mn-ea"/>
              </a:rPr>
              <a:t>外在和实质的完美统一</a:t>
            </a:r>
            <a:r>
              <a:rPr lang="zh-CN" altLang="en-US" b="1" smtClean="0">
                <a:latin typeface="+mn-ea"/>
              </a:rPr>
              <a:t>。</a:t>
            </a:r>
            <a:endParaRPr lang="en-US" altLang="zh-CN" b="1" smtClean="0">
              <a:latin typeface="+mn-ea"/>
            </a:endParaRPr>
          </a:p>
          <a:p>
            <a:r>
              <a:rPr lang="zh-CN" altLang="en-US" b="1" smtClean="0">
                <a:latin typeface="+mn-ea"/>
              </a:rPr>
              <a:t>   孔子这里说的“文”</a:t>
            </a:r>
            <a:r>
              <a:rPr lang="en-US" altLang="zh-CN" b="1" smtClean="0">
                <a:latin typeface="+mn-ea"/>
              </a:rPr>
              <a:t>,</a:t>
            </a:r>
            <a:r>
              <a:rPr lang="zh-CN" altLang="en-US" b="1" smtClean="0">
                <a:latin typeface="+mn-ea"/>
              </a:rPr>
              <a:t>指合乎“礼”的外在表现</a:t>
            </a:r>
            <a:r>
              <a:rPr lang="en-US" altLang="zh-CN" b="1" smtClean="0">
                <a:latin typeface="+mn-ea"/>
              </a:rPr>
              <a:t>;“</a:t>
            </a:r>
            <a:r>
              <a:rPr lang="zh-CN" altLang="en-US" b="1" smtClean="0">
                <a:latin typeface="+mn-ea"/>
              </a:rPr>
              <a:t>质”</a:t>
            </a:r>
            <a:r>
              <a:rPr lang="en-US" altLang="zh-CN" b="1" smtClean="0">
                <a:latin typeface="+mn-ea"/>
              </a:rPr>
              <a:t>,</a:t>
            </a:r>
            <a:r>
              <a:rPr lang="zh-CN" altLang="en-US" b="1" smtClean="0">
                <a:latin typeface="+mn-ea"/>
              </a:rPr>
              <a:t>指内在的仁德。只有具备“仁”的内在品格，同时又能合乎“礼”地表现出来，方能成为君子。</a:t>
            </a:r>
            <a:endParaRPr lang="zh-CN" altLang="en-US" b="1" smtClean="0">
              <a:latin typeface="+mn-ea"/>
            </a:endParaRPr>
          </a:p>
          <a:p>
            <a:endParaRPr lang="zh-CN" altLang="en-US" sz="2800" smtClean="0"/>
          </a:p>
          <a:p>
            <a:endParaRPr lang="zh-CN" altLang="en-US" sz="2800" smtClean="0"/>
          </a:p>
          <a:p>
            <a:r>
              <a:rPr lang="zh-CN" altLang="en-US" sz="2800" smtClean="0"/>
              <a:t> </a:t>
            </a:r>
            <a:endParaRPr lang="zh-CN" altLang="en-US" sz="2800" smtClean="0"/>
          </a:p>
          <a:p>
            <a:endParaRPr lang="zh-CN" altLang="en-US" sz="2800" smtClean="0"/>
          </a:p>
          <a:p>
            <a:r>
              <a:rPr lang="zh-CN" altLang="en-US" sz="2800" smtClean="0"/>
              <a:t> </a:t>
            </a:r>
            <a:endParaRPr lang="zh-CN" altLang="en-US" sz="2800" smtClean="0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第七章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260" y="836930"/>
            <a:ext cx="8384540" cy="602107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smtClean="0"/>
              <a:t>曾子曰：“士不可以不弘毅，任重而道远。仁以为己任，不亦重乎？死而后</a:t>
            </a:r>
            <a:r>
              <a:rPr lang="zh-CN" altLang="en-US" b="1" smtClean="0">
                <a:solidFill>
                  <a:srgbClr val="FF0000"/>
                </a:solidFill>
              </a:rPr>
              <a:t>已</a:t>
            </a:r>
            <a:r>
              <a:rPr lang="zh-CN" altLang="en-US" b="1" smtClean="0"/>
              <a:t>，不亦远乎？”</a:t>
            </a:r>
            <a:endParaRPr lang="en-US" altLang="zh-CN" b="1" smtClean="0"/>
          </a:p>
          <a:p>
            <a:pPr marL="0" indent="0">
              <a:buNone/>
            </a:pPr>
            <a:r>
              <a:rPr lang="en-US" altLang="zh-CN" b="1" smtClean="0"/>
              <a:t>                                                              </a:t>
            </a:r>
            <a:r>
              <a:rPr lang="zh-CN" altLang="en-US" b="1" smtClean="0"/>
              <a:t>  （</a:t>
            </a:r>
            <a:r>
              <a:rPr lang="en-US" altLang="zh-CN" b="1" smtClean="0"/>
              <a:t>《</a:t>
            </a:r>
            <a:r>
              <a:rPr lang="zh-CN" altLang="en-US" b="1" smtClean="0"/>
              <a:t>泰伯</a:t>
            </a:r>
            <a:r>
              <a:rPr lang="en-US" altLang="zh-CN" b="1" smtClean="0"/>
              <a:t>》</a:t>
            </a:r>
            <a:r>
              <a:rPr lang="zh-CN" altLang="en-US" b="1" smtClean="0"/>
              <a:t>）</a:t>
            </a:r>
            <a:endParaRPr lang="en-US" altLang="zh-CN" b="1" smtClean="0"/>
          </a:p>
          <a:p>
            <a:pPr marL="0" indent="0">
              <a:buNone/>
            </a:pPr>
            <a:r>
              <a:rPr lang="zh-CN" altLang="en-US" b="1" smtClean="0">
                <a:solidFill>
                  <a:srgbClr val="0000CC"/>
                </a:solidFill>
              </a:rPr>
              <a:t>译文：</a:t>
            </a:r>
            <a:endParaRPr lang="en-US" altLang="zh-CN" b="1" smtClean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zh-CN" altLang="en-US" b="1" smtClean="0"/>
              <a:t>    </a:t>
            </a:r>
            <a:r>
              <a:rPr lang="zh-CN" altLang="en-US" b="1" smtClean="0">
                <a:solidFill>
                  <a:srgbClr val="FF0000"/>
                </a:solidFill>
              </a:rPr>
              <a:t>弘毅：</a:t>
            </a:r>
            <a:r>
              <a:rPr lang="zh-CN" altLang="en-US" b="1" smtClean="0"/>
              <a:t>抱负远大，意志坚强。弘，大。</a:t>
            </a:r>
            <a:endParaRPr lang="en-US" altLang="zh-CN" b="1" smtClean="0"/>
          </a:p>
          <a:p>
            <a:pPr marL="0" indent="0">
              <a:buNone/>
            </a:pPr>
            <a:r>
              <a:rPr lang="zh-CN" altLang="en-US" b="1" smtClean="0"/>
              <a:t>    </a:t>
            </a:r>
            <a:r>
              <a:rPr lang="zh-CN" altLang="en-US" b="1" smtClean="0">
                <a:solidFill>
                  <a:srgbClr val="FF0000"/>
                </a:solidFill>
              </a:rPr>
              <a:t>任：</a:t>
            </a:r>
            <a:r>
              <a:rPr lang="zh-CN" altLang="en-US" b="1" smtClean="0"/>
              <a:t>负担。</a:t>
            </a:r>
            <a:endParaRPr lang="en-US" altLang="zh-CN" b="1" smtClean="0"/>
          </a:p>
          <a:p>
            <a:pPr marL="0" indent="0">
              <a:buNone/>
            </a:pPr>
            <a:r>
              <a:rPr lang="zh-CN" altLang="en-US" b="1" smtClean="0"/>
              <a:t>    </a:t>
            </a:r>
            <a:r>
              <a:rPr lang="zh-CN" altLang="en-US" b="1" smtClean="0">
                <a:solidFill>
                  <a:srgbClr val="FF0000"/>
                </a:solidFill>
              </a:rPr>
              <a:t>道：</a:t>
            </a:r>
            <a:r>
              <a:rPr lang="zh-CN" altLang="en-US" b="1" smtClean="0"/>
              <a:t>路途。</a:t>
            </a:r>
            <a:endParaRPr lang="en-US" altLang="zh-CN" b="1" smtClean="0"/>
          </a:p>
          <a:p>
            <a:pPr marL="0" indent="0">
              <a:buNone/>
            </a:pPr>
            <a:r>
              <a:rPr lang="zh-CN" altLang="en-US" b="1" smtClean="0"/>
              <a:t>     </a:t>
            </a:r>
            <a:r>
              <a:rPr lang="zh-CN" altLang="en-US" b="1" smtClean="0">
                <a:solidFill>
                  <a:srgbClr val="0000CC"/>
                </a:solidFill>
              </a:rPr>
              <a:t>曾子说：“读书人不可以不志向远大，意志坚强，因为他责任重大，路程遥远。以实现仁德于天下为己任，不是很重大吗？到死才</a:t>
            </a:r>
            <a:r>
              <a:rPr lang="zh-CN" altLang="en-US" b="1" smtClean="0">
                <a:solidFill>
                  <a:srgbClr val="FF0000"/>
                </a:solidFill>
              </a:rPr>
              <a:t>停止</a:t>
            </a:r>
            <a:r>
              <a:rPr lang="zh-CN" altLang="en-US" b="1" smtClean="0">
                <a:solidFill>
                  <a:srgbClr val="0000CC"/>
                </a:solidFill>
              </a:rPr>
              <a:t>，不是很遥远吗？”</a:t>
            </a:r>
            <a:endParaRPr lang="en-US" altLang="zh-CN" b="1" smtClean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en-US" altLang="zh-CN" b="1" smtClean="0"/>
              <a:t>    </a:t>
            </a:r>
            <a:endParaRPr lang="zh-CN" altLang="en-US" b="1" smtClean="0"/>
          </a:p>
          <a:p>
            <a:pPr marL="0" indent="0">
              <a:buNone/>
            </a:pPr>
            <a:r>
              <a:rPr lang="zh-CN" altLang="en-US" b="1" smtClean="0"/>
              <a:t> </a:t>
            </a:r>
            <a:endParaRPr lang="en-US" altLang="zh-CN" b="1" smtClean="0"/>
          </a:p>
          <a:p>
            <a:pPr marL="0" indent="0">
              <a:buNone/>
            </a:pP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145" y="264160"/>
            <a:ext cx="8747125" cy="659384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1" smtClean="0"/>
              <a:t>     【评析】曾子认为，士人要有着弘大的襟怀，刚毅的品格，才能推己及人，救人救世，进而兼善天下。作为一个知识分子，要为国家、为社会挑起重担，走完历史无穷的路</a:t>
            </a:r>
            <a:r>
              <a:rPr lang="zh-CN" altLang="en-US" sz="2400" b="1" smtClean="0">
                <a:solidFill>
                  <a:srgbClr val="FF0000"/>
                </a:solidFill>
              </a:rPr>
              <a:t>。“任重”</a:t>
            </a:r>
            <a:r>
              <a:rPr lang="zh-CN" altLang="en-US" sz="2400" b="1" smtClean="0"/>
              <a:t>所以</a:t>
            </a:r>
            <a:r>
              <a:rPr lang="zh-CN" altLang="en-US" sz="2400" b="1" smtClean="0">
                <a:solidFill>
                  <a:srgbClr val="FF0000"/>
                </a:solidFill>
              </a:rPr>
              <a:t>力量要强</a:t>
            </a:r>
            <a:r>
              <a:rPr lang="zh-CN" altLang="en-US" sz="2400" b="1" smtClean="0"/>
              <a:t>，不强就会在半道支持不住；</a:t>
            </a:r>
            <a:r>
              <a:rPr lang="en-US" altLang="zh-CN" sz="2400" b="1" smtClean="0">
                <a:solidFill>
                  <a:srgbClr val="FF0000"/>
                </a:solidFill>
              </a:rPr>
              <a:t>“</a:t>
            </a:r>
            <a:r>
              <a:rPr lang="zh-CN" altLang="en-US" sz="2400" b="1" smtClean="0">
                <a:solidFill>
                  <a:srgbClr val="FF0000"/>
                </a:solidFill>
              </a:rPr>
              <a:t>道远</a:t>
            </a:r>
            <a:r>
              <a:rPr lang="en-US" altLang="zh-CN" sz="2400" b="1" smtClean="0">
                <a:solidFill>
                  <a:srgbClr val="FF0000"/>
                </a:solidFill>
              </a:rPr>
              <a:t>”</a:t>
            </a:r>
            <a:r>
              <a:rPr lang="zh-CN" altLang="en-US" sz="2400" b="1" smtClean="0"/>
              <a:t>所以</a:t>
            </a:r>
            <a:r>
              <a:rPr lang="zh-CN" altLang="en-US" sz="2400" b="1" smtClean="0">
                <a:solidFill>
                  <a:srgbClr val="FF0000"/>
                </a:solidFill>
              </a:rPr>
              <a:t>意志要坚决，不坚决就会半途消沉下去，放弃追求</a:t>
            </a:r>
            <a:r>
              <a:rPr lang="zh-CN" altLang="en-US" sz="2400" b="1" smtClean="0"/>
              <a:t>。</a:t>
            </a:r>
            <a:endParaRPr lang="en-US" altLang="zh-CN" sz="2400" b="1" smtClean="0"/>
          </a:p>
          <a:p>
            <a:pPr marL="0" indent="0">
              <a:buNone/>
            </a:pPr>
            <a:r>
              <a:rPr lang="en-US" altLang="zh-CN" sz="2400" b="1" smtClean="0"/>
              <a:t>   </a:t>
            </a:r>
            <a:r>
              <a:rPr lang="zh-CN" altLang="en-US" sz="2400" b="1" smtClean="0"/>
              <a:t>“</a:t>
            </a:r>
            <a:r>
              <a:rPr lang="zh-CN" altLang="en-US" sz="2400" b="1" smtClean="0">
                <a:solidFill>
                  <a:srgbClr val="FF0000"/>
                </a:solidFill>
              </a:rPr>
              <a:t>仁以为己任</a:t>
            </a:r>
            <a:r>
              <a:rPr lang="zh-CN" altLang="en-US" sz="2400" b="1" smtClean="0"/>
              <a:t>”</a:t>
            </a:r>
            <a:r>
              <a:rPr lang="en-US" altLang="zh-CN" sz="2400" b="1" smtClean="0"/>
              <a:t>,</a:t>
            </a:r>
            <a:r>
              <a:rPr lang="zh-CN" altLang="en-US" sz="2400" b="1" smtClean="0">
                <a:solidFill>
                  <a:srgbClr val="FF0000"/>
                </a:solidFill>
              </a:rPr>
              <a:t>以仁道自任</a:t>
            </a:r>
            <a:r>
              <a:rPr lang="zh-CN" altLang="en-US" sz="2400" b="1" smtClean="0"/>
              <a:t>，要把道德和正义推广到每个人，但是“仁”的实现岂是易事，这是一个需要随着人类社会的发展不断努力的问题。</a:t>
            </a:r>
            <a:r>
              <a:rPr lang="zh-CN" altLang="en-US" sz="2400" b="1" smtClean="0">
                <a:sym typeface="+mn-ea"/>
              </a:rPr>
              <a:t>实现“仁道”的路途是那样的艰难遥远，</a:t>
            </a:r>
            <a:r>
              <a:rPr lang="zh-CN" altLang="en-US" sz="2400" b="1" smtClean="0"/>
              <a:t>对个人来说，当然不可能于生前完成这一重任，只有到死后才会停下来。</a:t>
            </a:r>
            <a:endParaRPr lang="zh-CN" altLang="en-US" sz="2400" b="1" smtClean="0"/>
          </a:p>
          <a:p>
            <a:pPr marL="0" indent="0">
              <a:buNone/>
            </a:pPr>
            <a:r>
              <a:rPr lang="en-US" altLang="zh-CN" sz="2400" b="1" smtClean="0"/>
              <a:t>    曾子的这番话，表达了士人主动承担社会责任的那种坚定信心和决绝勇气。  </a:t>
            </a:r>
            <a:r>
              <a:rPr lang="zh-CN" altLang="en-US" sz="2400" b="1" smtClean="0"/>
              <a:t>将曾子之语作为人生的座右铭，我们在为理想而奋斗的过程中也会从中获得勇气和力量。 </a:t>
            </a:r>
            <a:endParaRPr lang="zh-CN" altLang="en-US" b="1" smtClean="0"/>
          </a:p>
          <a:p>
            <a:pPr marL="0" indent="0">
              <a:buNone/>
            </a:pPr>
            <a:endParaRPr lang="zh-CN" altLang="en-US" sz="2400" smtClean="0"/>
          </a:p>
          <a:p>
            <a:pPr marL="0" indent="0">
              <a:buNone/>
            </a:pPr>
            <a:endParaRPr lang="zh-CN" altLang="en-US" sz="2400" smtClean="0"/>
          </a:p>
          <a:p>
            <a:pPr marL="0" indent="0">
              <a:buNone/>
            </a:pPr>
            <a:r>
              <a:rPr lang="zh-CN" altLang="en-US" sz="2400" smtClean="0"/>
              <a:t> </a:t>
            </a:r>
            <a:endParaRPr lang="zh-CN" altLang="en-US" sz="2400" smtClean="0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第八章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930"/>
            <a:ext cx="8938895" cy="6021070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smtClean="0"/>
              <a:t> 子曰：“譬如为山，未成一篑，止，吾止也。譬如平地，虽覆一篑，进，吾往也。”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                                                                        </a:t>
            </a:r>
            <a:r>
              <a:rPr lang="zh-CN" altLang="en-US" b="1" smtClean="0"/>
              <a:t>（</a:t>
            </a:r>
            <a:r>
              <a:rPr lang="en-US" altLang="zh-CN" b="1" smtClean="0"/>
              <a:t>《</a:t>
            </a:r>
            <a:r>
              <a:rPr lang="zh-CN" altLang="en-US" b="1" smtClean="0"/>
              <a:t>子罕</a:t>
            </a:r>
            <a:r>
              <a:rPr lang="en-US" altLang="zh-CN" b="1" smtClean="0"/>
              <a:t>》</a:t>
            </a:r>
            <a:r>
              <a:rPr lang="zh-CN" altLang="en-US" b="1" smtClean="0"/>
              <a:t>）</a:t>
            </a:r>
            <a:endParaRPr lang="en-US" altLang="zh-CN" b="1" smtClean="0"/>
          </a:p>
          <a:p>
            <a:pPr>
              <a:buNone/>
            </a:pPr>
            <a:r>
              <a:rPr lang="zh-CN" altLang="en-US" b="1" smtClean="0">
                <a:solidFill>
                  <a:srgbClr val="0000CC"/>
                </a:solidFill>
              </a:rPr>
              <a:t>译文：</a:t>
            </a:r>
            <a:endParaRPr lang="en-US" altLang="zh-CN" b="1" smtClean="0">
              <a:solidFill>
                <a:srgbClr val="0000CC"/>
              </a:solidFill>
            </a:endParaRPr>
          </a:p>
          <a:p>
            <a:r>
              <a:rPr lang="zh-CN" altLang="en-US" b="1" smtClean="0"/>
              <a:t>    </a:t>
            </a:r>
            <a:r>
              <a:rPr lang="zh-CN" altLang="en-US" b="1" smtClean="0">
                <a:solidFill>
                  <a:srgbClr val="FF0000"/>
                </a:solidFill>
              </a:rPr>
              <a:t>为山：</a:t>
            </a:r>
            <a:r>
              <a:rPr lang="zh-CN" altLang="en-US" b="1" smtClean="0"/>
              <a:t>堆积土山。</a:t>
            </a:r>
            <a:endParaRPr lang="en-US" altLang="zh-CN" b="1" smtClean="0"/>
          </a:p>
          <a:p>
            <a:r>
              <a:rPr lang="zh-CN" altLang="en-US" b="1" smtClean="0"/>
              <a:t>     </a:t>
            </a:r>
            <a:r>
              <a:rPr lang="zh-CN" altLang="en-US" b="1" smtClean="0">
                <a:solidFill>
                  <a:srgbClr val="FF0000"/>
                </a:solidFill>
              </a:rPr>
              <a:t>篑</a:t>
            </a:r>
            <a:r>
              <a:rPr lang="en-US" altLang="zh-CN" b="1" smtClean="0">
                <a:solidFill>
                  <a:srgbClr val="FF0000"/>
                </a:solidFill>
              </a:rPr>
              <a:t>(ku ì)</a:t>
            </a:r>
            <a:r>
              <a:rPr lang="zh-CN" altLang="en-US" b="1" smtClean="0">
                <a:solidFill>
                  <a:srgbClr val="FF0000"/>
                </a:solidFill>
              </a:rPr>
              <a:t>：</a:t>
            </a:r>
            <a:r>
              <a:rPr lang="zh-CN" altLang="en-US" b="1" smtClean="0"/>
              <a:t>土筐。</a:t>
            </a:r>
            <a:endParaRPr lang="en-US" altLang="zh-CN" b="1" smtClean="0"/>
          </a:p>
          <a:p>
            <a:r>
              <a:rPr lang="zh-CN" altLang="en-US" b="1" smtClean="0">
                <a:solidFill>
                  <a:srgbClr val="FF0000"/>
                </a:solidFill>
              </a:rPr>
              <a:t>     覆：</a:t>
            </a:r>
            <a:r>
              <a:rPr lang="zh-CN" altLang="en-US" b="1" smtClean="0"/>
              <a:t>倾倒。</a:t>
            </a:r>
            <a:endParaRPr lang="en-US" altLang="zh-CN" b="1" smtClean="0"/>
          </a:p>
          <a:p>
            <a:r>
              <a:rPr lang="zh-CN" altLang="en-US" b="1" smtClean="0"/>
              <a:t>     </a:t>
            </a:r>
            <a:r>
              <a:rPr lang="zh-CN" altLang="en-US" b="1" smtClean="0">
                <a:solidFill>
                  <a:srgbClr val="FF0000"/>
                </a:solidFill>
              </a:rPr>
              <a:t>进：</a:t>
            </a:r>
            <a:r>
              <a:rPr lang="zh-CN" altLang="en-US" b="1" smtClean="0"/>
              <a:t>前进。指继续堆土。</a:t>
            </a:r>
            <a:endParaRPr lang="en-US" altLang="zh-CN" b="1" smtClean="0"/>
          </a:p>
          <a:p>
            <a:r>
              <a:rPr lang="zh-CN" altLang="en-US" sz="3900" b="1" smtClean="0">
                <a:solidFill>
                  <a:srgbClr val="0000CC"/>
                </a:solidFill>
              </a:rPr>
              <a:t>      </a:t>
            </a:r>
            <a:r>
              <a:rPr lang="zh-CN" altLang="en-US" sz="3500" b="1" smtClean="0">
                <a:solidFill>
                  <a:srgbClr val="0000CC"/>
                </a:solidFill>
              </a:rPr>
              <a:t>孔子说：“好比堆土成山，只要再加一筐土便成山了，如果懒得做下去，这是我自己停止的。又好比在平地上堆土成山，纵是刚刚倒下一筐土，如果决心努力前进，还是要自己坚持做下去啊！”</a:t>
            </a:r>
            <a:endParaRPr lang="en-US" altLang="zh-CN" sz="3500" b="1" smtClean="0">
              <a:solidFill>
                <a:srgbClr val="0000CC"/>
              </a:solidFill>
            </a:endParaRPr>
          </a:p>
          <a:p>
            <a:pPr>
              <a:buNone/>
            </a:pPr>
            <a:endParaRPr lang="en-US" altLang="zh-CN" b="1" smtClean="0"/>
          </a:p>
          <a:p>
            <a:pPr>
              <a:buNone/>
            </a:pP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8615" y="525145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b="1"/>
              <a:t>       </a:t>
            </a:r>
            <a:r>
              <a:rPr lang="zh-CN" altLang="en-US" sz="3600" b="1"/>
              <a:t>在本章中，孔子运用“堆土成山”与“填土平地”这两个比喻，说明了</a:t>
            </a:r>
            <a:r>
              <a:rPr lang="zh-CN" altLang="en-US" sz="3600" b="1">
                <a:solidFill>
                  <a:srgbClr val="FF0000"/>
                </a:solidFill>
              </a:rPr>
              <a:t>功亏一篑与持之以恒</a:t>
            </a:r>
            <a:r>
              <a:rPr lang="zh-CN" altLang="en-US" sz="3600" b="1"/>
              <a:t>的深刻道理。</a:t>
            </a:r>
            <a:r>
              <a:rPr lang="zh-CN" altLang="en-US" sz="3600" b="1">
                <a:sym typeface="+mn-ea"/>
              </a:rPr>
              <a:t>  做成任何一件大事，都需要一个循序渐进、日积月累的过程。</a:t>
            </a:r>
            <a:r>
              <a:rPr lang="zh-CN" altLang="en-US" sz="3600" b="1"/>
              <a:t>无论是做学问，还是为人处世，</a:t>
            </a:r>
            <a:r>
              <a:rPr lang="zh-CN" altLang="en-US" sz="3600" b="1">
                <a:sym typeface="+mn-ea"/>
              </a:rPr>
              <a:t>除了有明确的目标以外，</a:t>
            </a:r>
            <a:r>
              <a:rPr lang="zh-CN" altLang="en-US" sz="3600" b="1"/>
              <a:t>都应自觉自愿地坚持下去。</a:t>
            </a:r>
            <a:r>
              <a:rPr lang="zh-CN" altLang="en-US" sz="3600" b="1">
                <a:sym typeface="+mn-ea"/>
              </a:rPr>
              <a:t>只有坚持下去，才能积土成山，最终达于成功。否则，就会前功尽弃，功亏一篑，</a:t>
            </a:r>
            <a:r>
              <a:rPr lang="zh-CN" altLang="en-US" sz="3600" b="1"/>
              <a:t>留下终身遗憾。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    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第九章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/>
          </a:bodyPr>
          <a:lstStyle/>
          <a:p>
            <a:r>
              <a:rPr lang="zh-CN" altLang="en-US" b="1" smtClean="0"/>
              <a:t>  子曰：“知者不惑，仁者不忧，勇者不惧。”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                                                                       </a:t>
            </a:r>
            <a:r>
              <a:rPr lang="zh-CN" altLang="en-US" b="1" smtClean="0"/>
              <a:t>（</a:t>
            </a:r>
            <a:r>
              <a:rPr lang="en-US" altLang="zh-CN" b="1" smtClean="0"/>
              <a:t>《</a:t>
            </a:r>
            <a:r>
              <a:rPr lang="zh-CN" altLang="en-US" b="1" smtClean="0"/>
              <a:t>子罕</a:t>
            </a:r>
            <a:r>
              <a:rPr lang="en-US" altLang="zh-CN" b="1" smtClean="0"/>
              <a:t>》</a:t>
            </a:r>
            <a:r>
              <a:rPr lang="zh-CN" altLang="en-US" b="1" smtClean="0"/>
              <a:t>）</a:t>
            </a:r>
            <a:endParaRPr lang="en-US" altLang="zh-CN" b="1" smtClean="0"/>
          </a:p>
          <a:p>
            <a:r>
              <a:rPr lang="zh-CN" altLang="en-US" b="1" smtClean="0">
                <a:solidFill>
                  <a:srgbClr val="0000CC"/>
                </a:solidFill>
              </a:rPr>
              <a:t>译文：</a:t>
            </a:r>
            <a:endParaRPr lang="en-US" altLang="zh-CN" b="1" smtClean="0">
              <a:solidFill>
                <a:srgbClr val="0000CC"/>
              </a:solidFill>
            </a:endParaRPr>
          </a:p>
          <a:p>
            <a:r>
              <a:rPr lang="zh-CN" altLang="en-US" b="1" smtClean="0"/>
              <a:t>    </a:t>
            </a:r>
            <a:r>
              <a:rPr lang="zh-CN" altLang="en-US" b="1" smtClean="0">
                <a:solidFill>
                  <a:srgbClr val="FF0000"/>
                </a:solidFill>
              </a:rPr>
              <a:t>知：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通“智”，智慧。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3500" b="1" smtClean="0">
                <a:solidFill>
                  <a:srgbClr val="0000CC"/>
                </a:solidFill>
              </a:rPr>
              <a:t>        孔子说：“智慧的人不迷惑，仁德的人不忧虑，勇敢的人不惧怕。”</a:t>
            </a:r>
            <a:endParaRPr lang="en-US" altLang="zh-CN" sz="3500" b="1" smtClean="0">
              <a:solidFill>
                <a:srgbClr val="0000CC"/>
              </a:solidFill>
            </a:endParaRPr>
          </a:p>
          <a:p>
            <a:r>
              <a:rPr lang="zh-CN" altLang="en-US" sz="3500" b="1" smtClean="0">
                <a:solidFill>
                  <a:srgbClr val="FF0000"/>
                </a:solidFill>
              </a:rPr>
              <a:t>“知仁勇”是孔子提出的君子的三种美德。</a:t>
            </a:r>
            <a:endParaRPr lang="en-US" altLang="zh-CN" sz="3500" b="1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b="1" smtClean="0"/>
          </a:p>
          <a:p>
            <a:pPr>
              <a:buNone/>
            </a:pP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60ad3ecaa0635d31e719397656801885_6e0cee9d76c66137ef061994_pn=3&amp;o=jpg_6&amp;md5sum=b3a4746395bcdb9821d7326036be65b7&amp;sign=99ffca30f2&amp;png=747781-893823&amp;jpg=437128-6078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42900"/>
            <a:ext cx="8229600" cy="6172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105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b="1"/>
              <a:t>       </a:t>
            </a:r>
            <a:r>
              <a:rPr lang="zh-CN" altLang="en-US" b="1"/>
              <a:t>有智慧的人能将事理看得明白透彻，所以不会迷惑；仁者存公心，去私欲，乐天知命，不患得患失，所以不忧虑；有勇气的人不畏惧困难，见义勇为，所以不惧。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   古人认为，</a:t>
            </a:r>
            <a:r>
              <a:rPr lang="zh-CN" altLang="en-US" b="1">
                <a:solidFill>
                  <a:srgbClr val="FF0000"/>
                </a:solidFill>
              </a:rPr>
              <a:t>君子有三种基本品德——仁爱、智慧和勇敢。</a:t>
            </a:r>
            <a:r>
              <a:rPr lang="zh-CN" altLang="en-US" b="1"/>
              <a:t>孔子说：“仁者不忧，智者不惑，勇者不惧”，也就是说人如果有着一颗博爱之心，有着高远的人生智慧，有着勇敢坚强的意志，那么他就必然会具有良好的心理和精神状态，从而心底宽广、胸怀坦荡。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第十章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smtClean="0"/>
              <a:t>      颜渊问仁。子曰：“克己复礼为仁。一日克已复礼，天下归仁焉。为仁由已，而由人乎哉？”颜渊曰：“请问其目。”子曰：“非礼勿视，非礼勿听，非礼勿言，非礼勿动。”颜渊曰：“回虽不敏，请事斯语矣。”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                                                                             </a:t>
            </a:r>
            <a:r>
              <a:rPr lang="zh-CN" altLang="en-US" b="1" smtClean="0"/>
              <a:t>（</a:t>
            </a:r>
            <a:r>
              <a:rPr lang="en-US" altLang="zh-CN" b="1" smtClean="0"/>
              <a:t>《</a:t>
            </a:r>
            <a:r>
              <a:rPr lang="zh-CN" altLang="en-US" b="1" smtClean="0"/>
              <a:t>颜渊</a:t>
            </a:r>
            <a:r>
              <a:rPr lang="en-US" altLang="zh-CN" b="1" smtClean="0"/>
              <a:t>》</a:t>
            </a:r>
            <a:r>
              <a:rPr lang="zh-CN" altLang="en-US" b="1" smtClean="0"/>
              <a:t>）</a:t>
            </a:r>
            <a:endParaRPr lang="en-US" altLang="zh-CN" b="1" smtClean="0"/>
          </a:p>
          <a:p>
            <a:r>
              <a:rPr lang="zh-CN" altLang="en-US" b="1" smtClean="0">
                <a:solidFill>
                  <a:srgbClr val="0000CC"/>
                </a:solidFill>
              </a:rPr>
              <a:t>译文：</a:t>
            </a:r>
            <a:endParaRPr lang="en-US" altLang="zh-CN" b="1" smtClean="0">
              <a:solidFill>
                <a:srgbClr val="0000CC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克：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克制，抑制。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一日：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副词，一旦，表示如果有一天。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归：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一说赞许</a:t>
            </a:r>
            <a:r>
              <a:rPr lang="en-US" altLang="zh-CN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一说归属，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回归，回归先王时期的仁道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由：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凭，靠。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目：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条目，纲目。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敏：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聪慧。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请事：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请，请求，主要表示敬意。</a:t>
            </a:r>
            <a:r>
              <a:rPr lang="zh-CN" altLang="en-US" b="1" smtClean="0">
                <a:solidFill>
                  <a:srgbClr val="FF0000"/>
                </a:solidFill>
              </a:rPr>
              <a:t>事，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从事。</a:t>
            </a:r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540"/>
            <a:ext cx="8879205" cy="6093460"/>
          </a:xfrm>
        </p:spPr>
        <p:txBody>
          <a:bodyPr/>
          <a:lstStyle/>
          <a:p>
            <a:r>
              <a:rPr lang="zh-CN" altLang="en-US" b="1" smtClean="0"/>
              <a:t>      颜渊问仁德。孔子道：“抑制自己，使言语行动都合于礼，就是仁。一旦这样做到了，天下的人都会称许你有仁德。实践仁德，全凭自己，还凭别人吗？”</a:t>
            </a:r>
            <a:endParaRPr lang="en-US" altLang="zh-CN" b="1" smtClean="0"/>
          </a:p>
          <a:p>
            <a:r>
              <a:rPr lang="en-US" altLang="zh-CN" smtClean="0"/>
              <a:t>      </a:t>
            </a:r>
            <a:r>
              <a:rPr lang="zh-CN" altLang="en-US" b="1" smtClean="0">
                <a:solidFill>
                  <a:srgbClr val="0000CC"/>
                </a:solidFill>
              </a:rPr>
              <a:t>颜渊道：“请问行动的纲领。”孔子道</a:t>
            </a:r>
            <a:r>
              <a:rPr lang="en-US" altLang="zh-CN" b="1" smtClean="0">
                <a:solidFill>
                  <a:srgbClr val="0000CC"/>
                </a:solidFill>
              </a:rPr>
              <a:t>:“</a:t>
            </a:r>
            <a:r>
              <a:rPr lang="zh-CN" altLang="en-US" b="1" smtClean="0">
                <a:solidFill>
                  <a:srgbClr val="0000CC"/>
                </a:solidFill>
              </a:rPr>
              <a:t>不合礼的事不看，不合礼的话不听，不合礼的话不说，不合礼的事不做。”</a:t>
            </a:r>
            <a:endParaRPr lang="zh-CN" altLang="en-US" b="1" smtClean="0">
              <a:solidFill>
                <a:srgbClr val="0000CC"/>
              </a:solidFill>
            </a:endParaRPr>
          </a:p>
          <a:p>
            <a:r>
              <a:rPr lang="zh-CN" altLang="en-US" b="1" smtClean="0"/>
              <a:t>      </a:t>
            </a:r>
            <a:r>
              <a:rPr lang="zh-CN" altLang="en-US" b="1" smtClean="0">
                <a:solidFill>
                  <a:srgbClr val="FF0000"/>
                </a:solidFill>
              </a:rPr>
              <a:t>颜渊道：“我虽然迟钝，也要实行您这话。</a:t>
            </a:r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”</a:t>
            </a:r>
            <a:endParaRPr lang="zh-CN" altLang="en-US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mtClean="0"/>
              <a:t>  </a:t>
            </a:r>
            <a:endParaRPr lang="zh-CN" altLang="en-US" smtClean="0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420" y="61023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/>
              <a:t>    </a:t>
            </a:r>
            <a:r>
              <a:rPr lang="zh-CN" altLang="en-US" sz="4000" b="1"/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仁</a:t>
            </a:r>
            <a:r>
              <a:rPr lang="zh-CN" altLang="en-US" sz="4000" b="1"/>
              <a:t>”是孔子思想的一个核心。要在生活中行“仁”，按孔子的说法，就要</a:t>
            </a:r>
            <a:r>
              <a:rPr lang="zh-CN" altLang="en-US" sz="4000" b="1">
                <a:solidFill>
                  <a:srgbClr val="FF0000"/>
                </a:solidFill>
              </a:rPr>
              <a:t>克己复礼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rgbClr val="FF0000"/>
                </a:solidFill>
              </a:rPr>
              <a:t>加强自我约束</a:t>
            </a:r>
            <a:r>
              <a:rPr lang="zh-CN" altLang="en-US" sz="4000" b="1"/>
              <a:t>。也就是说，想要做到这一点就要净化自己的心灵，约束自我的行为。“仁”是用来实践的，不是把“仁”挂到嘴边就可以做到“仁”了。</a:t>
            </a: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08135" cy="64484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第十一章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930"/>
            <a:ext cx="8963660" cy="6021070"/>
          </a:xfrm>
        </p:spPr>
        <p:txBody>
          <a:bodyPr>
            <a:normAutofit/>
          </a:bodyPr>
          <a:lstStyle/>
          <a:p>
            <a:r>
              <a:rPr lang="zh-CN" altLang="en-US" b="1" smtClean="0"/>
              <a:t>子贡问曰：“有</a:t>
            </a:r>
            <a:r>
              <a:rPr lang="zh-CN" altLang="en-US" b="1" smtClean="0">
                <a:solidFill>
                  <a:srgbClr val="FF0000"/>
                </a:solidFill>
              </a:rPr>
              <a:t>一言</a:t>
            </a:r>
            <a:r>
              <a:rPr lang="zh-CN" altLang="en-US" b="1" smtClean="0"/>
              <a:t>而可以终身行之者乎？”子曰：“其恕乎！已所不欲，勿施于人。”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                                                                 </a:t>
            </a:r>
            <a:r>
              <a:rPr lang="zh-CN" altLang="en-US" b="1" smtClean="0"/>
              <a:t>（</a:t>
            </a:r>
            <a:r>
              <a:rPr lang="en-US" altLang="zh-CN" b="1" smtClean="0"/>
              <a:t>《</a:t>
            </a:r>
            <a:r>
              <a:rPr lang="zh-CN" altLang="en-US" b="1" smtClean="0"/>
              <a:t>卫灵公</a:t>
            </a:r>
            <a:r>
              <a:rPr lang="en-US" altLang="zh-CN" b="1" smtClean="0"/>
              <a:t>》</a:t>
            </a:r>
            <a:r>
              <a:rPr lang="zh-CN" altLang="en-US" b="1" smtClean="0"/>
              <a:t>）</a:t>
            </a:r>
            <a:endParaRPr lang="en-US" altLang="zh-CN" b="1" smtClean="0"/>
          </a:p>
          <a:p>
            <a:r>
              <a:rPr lang="zh-CN" altLang="en-US" b="1" smtClean="0">
                <a:solidFill>
                  <a:srgbClr val="0000CC"/>
                </a:solidFill>
              </a:rPr>
              <a:t>译文：</a:t>
            </a:r>
            <a:endParaRPr lang="en-US" altLang="zh-CN" b="1" smtClean="0">
              <a:solidFill>
                <a:srgbClr val="0000CC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    其：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大概，也许。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CN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zh-CN" altLang="en-US" b="1" smtClean="0">
                <a:solidFill>
                  <a:srgbClr val="FF0000"/>
                </a:solidFill>
              </a:rPr>
              <a:t>恕：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用自己的心推想别人的心。</a:t>
            </a:r>
            <a:endParaRPr lang="en-US" altLang="zh-CN" b="1" smtClean="0"/>
          </a:p>
          <a:p>
            <a:pPr>
              <a:buNone/>
            </a:pPr>
            <a:r>
              <a:rPr lang="zh-CN" altLang="en-US" b="1" smtClean="0"/>
              <a:t>       </a:t>
            </a:r>
            <a:endParaRPr lang="zh-CN" altLang="en-US" b="1" smtClean="0">
              <a:solidFill>
                <a:srgbClr val="0000CC"/>
              </a:solidFill>
            </a:endParaRPr>
          </a:p>
          <a:p>
            <a:pPr>
              <a:buNone/>
            </a:pPr>
            <a:r>
              <a:rPr lang="zh-CN" altLang="en-US" b="1"/>
              <a:t>     子贡问道：“有一个可以终身奉行的字吗？”孔子说．“大概是‘恕’吧！自己不想要的，不要施加给别人。”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 b="1"/>
              <a:t>这句话点出了处理人际关系的重要原则，也就是我们所说的</a:t>
            </a:r>
            <a:r>
              <a:rPr lang="en-US" altLang="zh-CN" sz="4000" b="1"/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换位思考</a:t>
            </a:r>
            <a:r>
              <a:rPr lang="en-US" altLang="zh-CN" sz="4000" b="1"/>
              <a:t>”</a:t>
            </a:r>
            <a:r>
              <a:rPr lang="zh-CN" altLang="en-US" sz="4000" b="1"/>
              <a:t>，这是</a:t>
            </a:r>
            <a:r>
              <a:rPr lang="zh-CN" altLang="en-US" sz="4000" b="1">
                <a:solidFill>
                  <a:srgbClr val="FF0000"/>
                </a:solidFill>
              </a:rPr>
              <a:t>尊重他人、平等待人</a:t>
            </a:r>
            <a:r>
              <a:rPr lang="zh-CN" altLang="en-US" sz="4000" b="1"/>
              <a:t>的重要体现。</a:t>
            </a: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第十二章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5120" y="836930"/>
            <a:ext cx="8722995" cy="6021070"/>
          </a:xfrm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zh-CN" altLang="en-US" sz="2800" b="1" smtClean="0"/>
              <a:t>      子曰：“小子何莫学夫诗？诗，可以兴，可以观，可以群，可以怨。迩之事父，远之事君；多识于鸟兽草木之名。”                                                          （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阳货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）</a:t>
            </a:r>
            <a:endParaRPr lang="en-US" altLang="zh-CN" sz="2800" b="1" smtClean="0"/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0000CC"/>
                </a:solidFill>
              </a:rPr>
              <a:t>译文：</a:t>
            </a:r>
            <a:endParaRPr lang="en-US" altLang="zh-CN" sz="2800" b="1" smtClean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兴：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抒发情志。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观：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观察</a:t>
            </a:r>
            <a:r>
              <a:rPr lang="en-US" altLang="zh-CN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社会与自然</a:t>
            </a:r>
            <a:r>
              <a:rPr lang="en-US" altLang="zh-CN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群：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结交朋友。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怨：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讽谏怨刺</a:t>
            </a:r>
            <a:r>
              <a:rPr lang="en-US" altLang="zh-CN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不平之事</a:t>
            </a:r>
            <a:r>
              <a:rPr lang="en-US" altLang="zh-CN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迩</a:t>
            </a:r>
            <a:r>
              <a:rPr lang="en-US" altLang="zh-CN" sz="2800" b="1" smtClean="0">
                <a:solidFill>
                  <a:srgbClr val="FF0000"/>
                </a:solidFill>
              </a:rPr>
              <a:t>(ěr)</a:t>
            </a:r>
            <a:r>
              <a:rPr lang="zh-CN" altLang="en-US" sz="2800" b="1" smtClean="0">
                <a:solidFill>
                  <a:srgbClr val="FF0000"/>
                </a:solidFill>
              </a:rPr>
              <a:t>：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近。       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    孔子说：“学生们为什么不学《诗》呢？《诗》可以激发心志，可以提高观察力（观察政治得失、风俗盛衰），可以培养群体观念（提高人的交往能力），可以学得讽刺时政方法。近则可以用其中的道理来侍奉父母；远可以用来侍奉君主，还可以多认识鸟兽草木的名称。”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10235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/>
              <a:t>     </a:t>
            </a:r>
            <a:r>
              <a:rPr lang="zh-CN" altLang="en-US" sz="2800" b="1"/>
              <a:t>《诗经》是我国历史上最早的诗歌总集，在我国文学史上占据着重要的学术地位。孔子重视《诗经》的教化作用。在《论语》中，孔子不仅多次引用《诗经》来说明自己的观点，还多次强调《诗经》在为人处世上的重要作用，教诲弟子要学《诗》。在这里，孔子再次向弟子提出学《诗》的重要意义。</a:t>
            </a:r>
            <a:r>
              <a:rPr lang="zh-CN" altLang="en-US" sz="2800" b="1">
                <a:solidFill>
                  <a:srgbClr val="FF0000"/>
                </a:solidFill>
              </a:rPr>
              <a:t>这段文字全面而精确地概括了《诗经》的社会价值。 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        学《诗》至少有上面所列举的六种好处，他还曾说过：“</a:t>
            </a:r>
            <a:r>
              <a:rPr lang="zh-CN" altLang="en-US" sz="2800" b="1">
                <a:solidFill>
                  <a:srgbClr val="FF0000"/>
                </a:solidFill>
              </a:rPr>
              <a:t>不学诗，无以言</a:t>
            </a:r>
            <a:r>
              <a:rPr lang="zh-CN" altLang="en-US" sz="2800" b="1"/>
              <a:t>”，可见学诗的重要性与必要性。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小练笔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4000" b="1"/>
              <a:t>        </a:t>
            </a:r>
            <a:r>
              <a:rPr lang="zh-CN" altLang="en-US" sz="4000" b="1"/>
              <a:t>学完《论语》十二章，你有什么收获？请选择对你最有触动的一句话或某一章，写出自己的感悟。不少于</a:t>
            </a:r>
            <a:r>
              <a:rPr lang="en-US" altLang="zh-CN" sz="4000" b="1"/>
              <a:t>200</a:t>
            </a:r>
            <a:r>
              <a:rPr lang="zh-CN" altLang="en-US" sz="4000" b="1"/>
              <a:t>字。</a:t>
            </a:r>
            <a:r>
              <a:rPr lang="zh-CN" altLang="en-US" sz="4000" b="1" u="sng"/>
              <a:t>                 </a:t>
            </a:r>
            <a:endParaRPr lang="zh-CN" altLang="en-US" sz="4000" b="1" u="sng"/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934700" y="11404600"/>
            <a:ext cx="393700" cy="2794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505" y="331470"/>
            <a:ext cx="8770620" cy="65786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a08a9cf5cbd81c2b6fa4182a424a51d8_6e0cee9d76c66137ef061994_pn=4&amp;o=jpg_6&amp;md5sum=b3a4746395bcdb9821d7326036be65b7&amp;sign=99ffca30f2&amp;png=893824-1170510&amp;jpg=607883-8177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98120"/>
            <a:ext cx="8229600" cy="6172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0000CC"/>
                </a:solidFill>
              </a:rPr>
              <a:t> </a:t>
            </a:r>
            <a:r>
              <a:rPr lang="en-US" altLang="zh-CN" b="1" smtClean="0">
                <a:solidFill>
                  <a:srgbClr val="0000CC"/>
                </a:solidFill>
              </a:rPr>
              <a:t>《</a:t>
            </a:r>
            <a:r>
              <a:rPr lang="zh-CN" altLang="en-US" b="1" smtClean="0">
                <a:solidFill>
                  <a:srgbClr val="0000CC"/>
                </a:solidFill>
              </a:rPr>
              <a:t>论语</a:t>
            </a:r>
            <a:r>
              <a:rPr lang="en-US" altLang="zh-CN" b="1" smtClean="0">
                <a:solidFill>
                  <a:srgbClr val="0000CC"/>
                </a:solidFill>
              </a:rPr>
              <a:t>》</a:t>
            </a:r>
            <a:r>
              <a:rPr lang="zh-CN" altLang="en-US" b="1" smtClean="0">
                <a:solidFill>
                  <a:srgbClr val="0000CC"/>
                </a:solidFill>
              </a:rPr>
              <a:t>十二章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525963"/>
          </a:xfrm>
        </p:spPr>
        <p:txBody>
          <a:bodyPr/>
          <a:lstStyle/>
          <a:p>
            <a:r>
              <a:rPr lang="zh-CN" altLang="en-US" smtClean="0"/>
              <a:t>     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选自</a:t>
            </a:r>
            <a:r>
              <a: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论语译注</a:t>
            </a:r>
            <a:r>
              <a: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中华书局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2017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年版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杨伯峻译注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儒家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经典奢作，是记录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孔子及其弟子言行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的一部书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。宋代把它与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大学</a:t>
            </a:r>
            <a:r>
              <a:rPr lang="en-US" altLang="zh-CN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中庸</a:t>
            </a:r>
            <a:r>
              <a:rPr lang="en-US" altLang="zh-CN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合称为“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四书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第一章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lnSpcReduction="10000"/>
          </a:bodyPr>
          <a:lstStyle/>
          <a:p>
            <a:r>
              <a:rPr lang="zh-CN" altLang="en-US" b="1" smtClean="0"/>
              <a:t>子曰：“君子食无求饱，居无求安，敏于事而慎于言，就有道而正焉，可谓好学也已。”  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                                                       </a:t>
            </a:r>
            <a:r>
              <a:rPr lang="zh-CN" altLang="en-US" b="1" smtClean="0"/>
              <a:t>             （</a:t>
            </a:r>
            <a:r>
              <a:rPr lang="en-US" altLang="zh-CN" b="1" smtClean="0"/>
              <a:t>《</a:t>
            </a:r>
            <a:r>
              <a:rPr lang="zh-CN" altLang="en-US" b="1" smtClean="0"/>
              <a:t>学而</a:t>
            </a:r>
            <a:r>
              <a:rPr lang="en-US" altLang="zh-CN" b="1" smtClean="0"/>
              <a:t>》</a:t>
            </a:r>
            <a:r>
              <a:rPr lang="zh-CN" altLang="en-US" b="1" smtClean="0"/>
              <a:t>）</a:t>
            </a:r>
            <a:endParaRPr lang="en-US" altLang="zh-CN" b="1" smtClean="0"/>
          </a:p>
          <a:p>
            <a:r>
              <a:rPr lang="zh-CN" altLang="en-US" b="1" smtClean="0">
                <a:solidFill>
                  <a:srgbClr val="0000CC"/>
                </a:solidFill>
              </a:rPr>
              <a:t>译文：</a:t>
            </a:r>
            <a:endParaRPr lang="en-US" altLang="zh-CN" b="1" smtClean="0">
              <a:solidFill>
                <a:srgbClr val="0000CC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   就：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靠近。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   有道：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指有道德的人。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   正：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匡正，端正。</a:t>
            </a:r>
            <a:endParaRPr lang="en-US" altLang="zh-CN" b="1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b="1" smtClean="0">
                <a:solidFill>
                  <a:srgbClr val="0000CC"/>
                </a:solidFill>
              </a:rPr>
              <a:t> </a:t>
            </a:r>
            <a:r>
              <a:rPr lang="en-US" altLang="zh-CN" b="1" smtClean="0">
                <a:solidFill>
                  <a:srgbClr val="0000CC"/>
                </a:solidFill>
              </a:rPr>
              <a:t>    </a:t>
            </a:r>
            <a:r>
              <a:rPr lang="zh-CN" altLang="en-US" b="1" smtClean="0">
                <a:solidFill>
                  <a:srgbClr val="0000CC"/>
                </a:solidFill>
              </a:rPr>
              <a:t>孔子说：“君子，吃食不要求饱足，居住不要求舒适，对工作勤劳敏捷，说话却谨慎，到有道的人那里去匡正自己，这样，可以说是好学了。” </a:t>
            </a:r>
            <a:endParaRPr lang="zh-CN" altLang="en-US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04495"/>
            <a:ext cx="8878570" cy="6453505"/>
          </a:xfrm>
        </p:spPr>
        <p:txBody>
          <a:bodyPr>
            <a:normAutofit fontScale="90000"/>
          </a:bodyPr>
          <a:lstStyle/>
          <a:p>
            <a:r>
              <a:rPr lang="zh-CN" altLang="en-US" sz="3600" b="1" smtClean="0"/>
              <a:t>      【评析】</a:t>
            </a:r>
            <a:r>
              <a:rPr lang="zh-CN" altLang="en-US" smtClean="0"/>
              <a:t>     </a:t>
            </a:r>
            <a:r>
              <a:rPr lang="zh-CN" altLang="en-US" sz="3400" b="1" smtClean="0"/>
              <a:t>本章讲的是君子的日常言行的基本要求。孔子认为，作为一个君子，</a:t>
            </a:r>
            <a:r>
              <a:rPr lang="zh-CN" altLang="en-US" sz="3400" b="1" smtClean="0">
                <a:solidFill>
                  <a:srgbClr val="FF0000"/>
                </a:solidFill>
              </a:rPr>
              <a:t>不应当过多地讲究自己的饮食与居处</a:t>
            </a:r>
            <a:r>
              <a:rPr lang="zh-CN" altLang="en-US" sz="3400" b="1" smtClean="0"/>
              <a:t>，他在</a:t>
            </a:r>
            <a:r>
              <a:rPr lang="zh-CN" altLang="en-US" sz="3400" b="1" smtClean="0">
                <a:solidFill>
                  <a:srgbClr val="FF0000"/>
                </a:solidFill>
              </a:rPr>
              <a:t>工作方面应当勤劳敏捷，谨慎小心</a:t>
            </a:r>
            <a:r>
              <a:rPr lang="zh-CN" altLang="en-US" sz="3400" b="1" smtClean="0"/>
              <a:t>，而且能经常检讨自己，</a:t>
            </a:r>
            <a:r>
              <a:rPr lang="zh-CN" altLang="en-US" sz="3400" b="1" smtClean="0">
                <a:solidFill>
                  <a:srgbClr val="FF0000"/>
                </a:solidFill>
              </a:rPr>
              <a:t>请有道德的人对自己的言行加以匡正</a:t>
            </a:r>
            <a:r>
              <a:rPr lang="zh-CN" altLang="en-US" sz="3400" b="1" smtClean="0"/>
              <a:t>。不去追求物质享受，不贪图安乐，</a:t>
            </a:r>
            <a:r>
              <a:rPr lang="zh-CN" altLang="en-US" sz="3400" b="1" smtClean="0">
                <a:solidFill>
                  <a:srgbClr val="FF0000"/>
                </a:solidFill>
              </a:rPr>
              <a:t>把注意力放在做有意义的事情上面</a:t>
            </a:r>
            <a:r>
              <a:rPr lang="zh-CN" altLang="en-US" sz="3400" b="1" smtClean="0"/>
              <a:t>，追求真理。既有勤奋的精神，又有高明的方法，才可以算作是热爱学习。这是孔子对学生的教诲，也是孔子一生求学精神的真实写照。 </a:t>
            </a:r>
            <a:endParaRPr lang="zh-CN" altLang="en-US" sz="3400" b="1" smtClean="0"/>
          </a:p>
          <a:p>
            <a:endParaRPr lang="zh-CN" altLang="en-US" sz="3400" b="1" smtClean="0"/>
          </a:p>
          <a:p>
            <a:r>
              <a:rPr lang="zh-CN" altLang="en-US" sz="3400" b="1" smtClean="0"/>
              <a:t> </a:t>
            </a:r>
            <a:endParaRPr lang="zh-CN" altLang="en-US" sz="3400" b="1" smtClean="0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0"/>
            <a:ext cx="8568952" cy="1052736"/>
          </a:xfrm>
        </p:spPr>
        <p:txBody>
          <a:bodyPr/>
          <a:lstStyle/>
          <a:p>
            <a:r>
              <a:rPr lang="zh-CN" altLang="en-US" b="1" smtClean="0">
                <a:solidFill>
                  <a:srgbClr val="0000CC"/>
                </a:solidFill>
              </a:rPr>
              <a:t>第二章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 lnSpcReduction="20000"/>
          </a:bodyPr>
          <a:lstStyle/>
          <a:p>
            <a:r>
              <a:rPr lang="zh-CN" altLang="en-US" smtClean="0"/>
              <a:t> </a:t>
            </a:r>
            <a:r>
              <a:rPr lang="zh-CN" altLang="en-US" sz="3600" b="1" smtClean="0"/>
              <a:t>子曰：“人</a:t>
            </a:r>
            <a:r>
              <a:rPr lang="zh-CN" altLang="en-US" sz="3600" b="1" smtClean="0">
                <a:solidFill>
                  <a:srgbClr val="FF0000"/>
                </a:solidFill>
              </a:rPr>
              <a:t>而</a:t>
            </a:r>
            <a:r>
              <a:rPr lang="zh-CN" altLang="en-US" sz="3600" b="1" smtClean="0"/>
              <a:t>不仁，如礼何？人而不仁，如乐何？”                              </a:t>
            </a:r>
            <a:r>
              <a:rPr lang="zh-CN" altLang="en-US" sz="3600" b="1" smtClean="0">
                <a:solidFill>
                  <a:srgbClr val="FF0000"/>
                </a:solidFill>
              </a:rPr>
              <a:t>（</a:t>
            </a:r>
            <a:r>
              <a:rPr lang="en-US" altLang="zh-CN" sz="3600" b="1" smtClean="0">
                <a:solidFill>
                  <a:srgbClr val="FF0000"/>
                </a:solidFill>
              </a:rPr>
              <a:t>《</a:t>
            </a:r>
            <a:r>
              <a:rPr lang="zh-CN" altLang="en-US" sz="3600" b="1" smtClean="0">
                <a:solidFill>
                  <a:srgbClr val="FF0000"/>
                </a:solidFill>
              </a:rPr>
              <a:t>八佾</a:t>
            </a:r>
            <a:r>
              <a:rPr lang="en-US" altLang="zh-CN" sz="3600" b="1" smtClean="0">
                <a:solidFill>
                  <a:srgbClr val="FF0000"/>
                </a:solidFill>
              </a:rPr>
              <a:t>》</a:t>
            </a:r>
            <a:r>
              <a:rPr lang="zh-CN" altLang="en-US" sz="3600" b="1" smtClean="0">
                <a:solidFill>
                  <a:srgbClr val="FF0000"/>
                </a:solidFill>
              </a:rPr>
              <a:t>）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endParaRPr lang="en-US" altLang="zh-CN" sz="3600" b="1" smtClean="0">
              <a:solidFill>
                <a:srgbClr val="FF0000"/>
              </a:solidFill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</a:rPr>
              <a:t>译（一）：</a:t>
            </a:r>
            <a:r>
              <a:rPr lang="zh-CN" altLang="en-US" sz="3600" b="1" smtClean="0">
                <a:solidFill>
                  <a:srgbClr val="0000CC"/>
                </a:solidFill>
              </a:rPr>
              <a:t>孔子说：“一个人如果没有仁爱之心，遵守礼仪有什么用？一个人如果没有仁爱之心，奏乐有什么用？”</a:t>
            </a:r>
            <a:r>
              <a:rPr lang="zh-CN" altLang="en-US" sz="3600" b="1" smtClean="0">
                <a:solidFill>
                  <a:srgbClr val="FF0000"/>
                </a:solidFill>
              </a:rPr>
              <a:t> </a:t>
            </a:r>
            <a:endParaRPr lang="zh-CN" altLang="en-US" sz="3600" b="1" smtClean="0">
              <a:solidFill>
                <a:srgbClr val="FF0000"/>
              </a:solidFill>
            </a:endParaRPr>
          </a:p>
          <a:p>
            <a:endParaRPr lang="zh-CN" altLang="en-US" sz="3600" b="1" smtClean="0">
              <a:solidFill>
                <a:srgbClr val="FF0000"/>
              </a:solidFill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</a:rPr>
              <a:t>译（二）：</a:t>
            </a:r>
            <a:r>
              <a:rPr lang="zh-CN" altLang="en-US" sz="3600" b="1" smtClean="0">
                <a:solidFill>
                  <a:srgbClr val="0000CC"/>
                </a:solidFill>
              </a:rPr>
              <a:t>孔子说：“如果一个人没有仁爱之心，还能讲礼仪吗？如果一个人没有仁爱之心，还能讲音乐吗？”</a:t>
            </a:r>
            <a:endParaRPr lang="zh-CN" altLang="en-US" sz="36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145</Paragraphs>
  <Slides>39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43">
      <vt:lpstr>Arial</vt:lpstr>
      <vt:lpstr>Calibri</vt:lpstr>
      <vt:lpstr>楷体</vt:lpstr>
      <vt:lpstr>Office 主题</vt:lpstr>
      <vt:lpstr>《论语》十二章</vt:lpstr>
      <vt:lpstr>PowerPoint Presentation</vt:lpstr>
      <vt:lpstr>PowerPoint Presentation</vt:lpstr>
      <vt:lpstr>PowerPoint Presentation</vt:lpstr>
      <vt:lpstr>PowerPoint Presentation</vt:lpstr>
      <vt:lpstr> 《论语》十二章</vt:lpstr>
      <vt:lpstr>第一章</vt:lpstr>
      <vt:lpstr>PowerPoint Presentation</vt:lpstr>
      <vt:lpstr>第二章</vt:lpstr>
      <vt:lpstr>PowerPoint Presentation</vt:lpstr>
      <vt:lpstr>PowerPoint Presentation</vt:lpstr>
      <vt:lpstr>PowerPoint Presentation</vt:lpstr>
      <vt:lpstr>PowerPoint Presentation</vt:lpstr>
      <vt:lpstr>【补充】</vt:lpstr>
      <vt:lpstr>第三章</vt:lpstr>
      <vt:lpstr>PowerPoint Presentation</vt:lpstr>
      <vt:lpstr>PowerPoint Presentation</vt:lpstr>
      <vt:lpstr>第四章</vt:lpstr>
      <vt:lpstr>PowerPoint Presentation</vt:lpstr>
      <vt:lpstr>第五章</vt:lpstr>
      <vt:lpstr>【评析】</vt:lpstr>
      <vt:lpstr>第六章</vt:lpstr>
      <vt:lpstr>PowerPoint Presentation</vt:lpstr>
      <vt:lpstr>PowerPoint Presentation</vt:lpstr>
      <vt:lpstr>第七章</vt:lpstr>
      <vt:lpstr>PowerPoint Presentation</vt:lpstr>
      <vt:lpstr>第八章</vt:lpstr>
      <vt:lpstr>PowerPoint Presentation</vt:lpstr>
      <vt:lpstr>第九章</vt:lpstr>
      <vt:lpstr>PowerPoint Presentation</vt:lpstr>
      <vt:lpstr>第十章</vt:lpstr>
      <vt:lpstr>PowerPoint Presentation</vt:lpstr>
      <vt:lpstr>PowerPoint Presentation</vt:lpstr>
      <vt:lpstr>PowerPoint Presentation</vt:lpstr>
      <vt:lpstr>第十一章</vt:lpstr>
      <vt:lpstr>PowerPoint Presentation</vt:lpstr>
      <vt:lpstr>第十二章</vt:lpstr>
      <vt:lpstr>PowerPoint Presentation</vt:lpstr>
      <vt:lpstr>小练笔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《论语》十二章</dc:title>
  <dc:creator>Administrator</dc:creator>
  <cp:lastModifiedBy>Lenovo</cp:lastModifiedBy>
  <cp:revision>81</cp:revision>
  <dcterms:created xsi:type="dcterms:W3CDTF">2020-08-12T10:04:00Z</dcterms:created>
  <dcterms:modified xsi:type="dcterms:W3CDTF">2020-08-28T01:46:23Z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