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312" r:id="rId2"/>
    <p:sldId id="313" r:id="rId3"/>
    <p:sldId id="459" r:id="rId4"/>
    <p:sldId id="460" r:id="rId5"/>
    <p:sldId id="462" r:id="rId6"/>
    <p:sldId id="463" r:id="rId7"/>
    <p:sldId id="464" r:id="rId8"/>
    <p:sldId id="465" r:id="rId9"/>
    <p:sldId id="461" r:id="rId10"/>
    <p:sldId id="466" r:id="rId11"/>
    <p:sldId id="467" r:id="rId12"/>
    <p:sldId id="468" r:id="rId13"/>
    <p:sldId id="469" r:id="rId14"/>
    <p:sldId id="470" r:id="rId15"/>
    <p:sldId id="471" r:id="rId16"/>
    <p:sldId id="472" r:id="rId17"/>
    <p:sldId id="473" r:id="rId18"/>
    <p:sldId id="474" r:id="rId19"/>
    <p:sldId id="475" r:id="rId20"/>
    <p:sldId id="476" r:id="rId21"/>
    <p:sldId id="477" r:id="rId22"/>
    <p:sldId id="478" r:id="rId23"/>
    <p:sldId id="479" r:id="rId24"/>
    <p:sldId id="480" r:id="rId25"/>
    <p:sldId id="458" r:id="rId26"/>
    <p:sldId id="481" r:id="rId27"/>
    <p:sldId id="409" r:id="rId28"/>
    <p:sldId id="482" r:id="rId29"/>
    <p:sldId id="483" r:id="rId30"/>
    <p:sldId id="321" r:id="rId31"/>
    <p:sldId id="484" r:id="rId32"/>
    <p:sldId id="430" r:id="rId33"/>
    <p:sldId id="485" r:id="rId34"/>
    <p:sldId id="413" r:id="rId35"/>
    <p:sldId id="414" r:id="rId36"/>
    <p:sldId id="486" r:id="rId37"/>
    <p:sldId id="487" r:id="rId38"/>
    <p:sldId id="488" r:id="rId39"/>
    <p:sldId id="489" r:id="rId40"/>
    <p:sldId id="490" r:id="rId41"/>
    <p:sldId id="491" r:id="rId42"/>
    <p:sldId id="492" r:id="rId43"/>
    <p:sldId id="493" r:id="rId44"/>
    <p:sldId id="494" r:id="rId45"/>
    <p:sldId id="495" r:id="rId46"/>
    <p:sldId id="497" r:id="rId47"/>
    <p:sldId id="498" r:id="rId48"/>
    <p:sldId id="499" r:id="rId49"/>
    <p:sldId id="500" r:id="rId50"/>
    <p:sldId id="496" r:id="rId51"/>
    <p:sldId id="331" r:id="rId52"/>
    <p:sldId id="359" r:id="rId53"/>
    <p:sldId id="503" r:id="rId54"/>
    <p:sldId id="504" r:id="rId55"/>
    <p:sldId id="505" r:id="rId56"/>
    <p:sldId id="506" r:id="rId57"/>
    <p:sldId id="507" r:id="rId58"/>
    <p:sldId id="508" r:id="rId59"/>
    <p:sldId id="363" r:id="rId60"/>
    <p:sldId id="416" r:id="rId61"/>
    <p:sldId id="509" r:id="rId62"/>
    <p:sldId id="360" r:id="rId63"/>
    <p:sldId id="417" r:id="rId64"/>
    <p:sldId id="510" r:id="rId65"/>
    <p:sldId id="511" r:id="rId66"/>
    <p:sldId id="647" r:id="rId67"/>
    <p:sldId id="512" r:id="rId68"/>
    <p:sldId id="513" r:id="rId69"/>
    <p:sldId id="419" r:id="rId70"/>
    <p:sldId id="514" r:id="rId71"/>
    <p:sldId id="515" r:id="rId72"/>
    <p:sldId id="517" r:id="rId73"/>
    <p:sldId id="516" r:id="rId74"/>
    <p:sldId id="518" r:id="rId75"/>
    <p:sldId id="519" r:id="rId76"/>
    <p:sldId id="520" r:id="rId77"/>
    <p:sldId id="521" r:id="rId78"/>
    <p:sldId id="420" r:id="rId79"/>
    <p:sldId id="522" r:id="rId80"/>
    <p:sldId id="523" r:id="rId81"/>
    <p:sldId id="524" r:id="rId82"/>
    <p:sldId id="525" r:id="rId83"/>
    <p:sldId id="526" r:id="rId84"/>
    <p:sldId id="527" r:id="rId85"/>
    <p:sldId id="528" r:id="rId86"/>
    <p:sldId id="529" r:id="rId87"/>
    <p:sldId id="531" r:id="rId88"/>
    <p:sldId id="532" r:id="rId89"/>
    <p:sldId id="533" r:id="rId90"/>
    <p:sldId id="534" r:id="rId91"/>
    <p:sldId id="535" r:id="rId92"/>
    <p:sldId id="536" r:id="rId93"/>
    <p:sldId id="537" r:id="rId94"/>
    <p:sldId id="538" r:id="rId95"/>
    <p:sldId id="539" r:id="rId96"/>
    <p:sldId id="540" r:id="rId97"/>
    <p:sldId id="541" r:id="rId98"/>
    <p:sldId id="530" r:id="rId99"/>
    <p:sldId id="422" r:id="rId100"/>
    <p:sldId id="542" r:id="rId101"/>
    <p:sldId id="543" r:id="rId102"/>
    <p:sldId id="544" r:id="rId103"/>
    <p:sldId id="423" r:id="rId104"/>
    <p:sldId id="545" r:id="rId105"/>
    <p:sldId id="546" r:id="rId106"/>
    <p:sldId id="433" r:id="rId107"/>
    <p:sldId id="424" r:id="rId108"/>
    <p:sldId id="425" r:id="rId109"/>
    <p:sldId id="547" r:id="rId110"/>
    <p:sldId id="548" r:id="rId111"/>
    <p:sldId id="427" r:id="rId112"/>
    <p:sldId id="549" r:id="rId113"/>
    <p:sldId id="550" r:id="rId114"/>
    <p:sldId id="648" r:id="rId115"/>
    <p:sldId id="551" r:id="rId116"/>
    <p:sldId id="552" r:id="rId117"/>
    <p:sldId id="556" r:id="rId118"/>
    <p:sldId id="557" r:id="rId119"/>
    <p:sldId id="558" r:id="rId120"/>
    <p:sldId id="555" r:id="rId121"/>
    <p:sldId id="554" r:id="rId122"/>
    <p:sldId id="560" r:id="rId123"/>
    <p:sldId id="553" r:id="rId124"/>
    <p:sldId id="561" r:id="rId125"/>
    <p:sldId id="562" r:id="rId126"/>
    <p:sldId id="559" r:id="rId127"/>
    <p:sldId id="563" r:id="rId128"/>
    <p:sldId id="564" r:id="rId129"/>
    <p:sldId id="565" r:id="rId130"/>
    <p:sldId id="566" r:id="rId131"/>
    <p:sldId id="567" r:id="rId132"/>
    <p:sldId id="568" r:id="rId133"/>
    <p:sldId id="569" r:id="rId134"/>
    <p:sldId id="570" r:id="rId135"/>
    <p:sldId id="571" r:id="rId136"/>
    <p:sldId id="572" r:id="rId137"/>
    <p:sldId id="573" r:id="rId138"/>
    <p:sldId id="575" r:id="rId139"/>
    <p:sldId id="574" r:id="rId140"/>
    <p:sldId id="576" r:id="rId141"/>
    <p:sldId id="428" r:id="rId142"/>
    <p:sldId id="577" r:id="rId143"/>
    <p:sldId id="429" r:id="rId144"/>
    <p:sldId id="579" r:id="rId145"/>
    <p:sldId id="578" r:id="rId146"/>
    <p:sldId id="580" r:id="rId147"/>
    <p:sldId id="581" r:id="rId148"/>
    <p:sldId id="582" r:id="rId149"/>
    <p:sldId id="426" r:id="rId150"/>
    <p:sldId id="583" r:id="rId151"/>
    <p:sldId id="584" r:id="rId152"/>
    <p:sldId id="585" r:id="rId153"/>
    <p:sldId id="586" r:id="rId154"/>
    <p:sldId id="587" r:id="rId155"/>
    <p:sldId id="589" r:id="rId156"/>
    <p:sldId id="588" r:id="rId157"/>
    <p:sldId id="590" r:id="rId158"/>
    <p:sldId id="591" r:id="rId159"/>
    <p:sldId id="592" r:id="rId160"/>
    <p:sldId id="593" r:id="rId161"/>
    <p:sldId id="594" r:id="rId162"/>
    <p:sldId id="597" r:id="rId163"/>
    <p:sldId id="595" r:id="rId164"/>
    <p:sldId id="596" r:id="rId165"/>
    <p:sldId id="598" r:id="rId166"/>
    <p:sldId id="649" r:id="rId167"/>
    <p:sldId id="434" r:id="rId168"/>
    <p:sldId id="600" r:id="rId169"/>
    <p:sldId id="601" r:id="rId170"/>
    <p:sldId id="602" r:id="rId171"/>
    <p:sldId id="603" r:id="rId172"/>
    <p:sldId id="604" r:id="rId173"/>
    <p:sldId id="605" r:id="rId174"/>
    <p:sldId id="606" r:id="rId175"/>
    <p:sldId id="607" r:id="rId176"/>
    <p:sldId id="608" r:id="rId177"/>
    <p:sldId id="610" r:id="rId178"/>
    <p:sldId id="609" r:id="rId179"/>
    <p:sldId id="611" r:id="rId180"/>
    <p:sldId id="614" r:id="rId181"/>
    <p:sldId id="617" r:id="rId182"/>
    <p:sldId id="615" r:id="rId183"/>
    <p:sldId id="618" r:id="rId184"/>
    <p:sldId id="619" r:id="rId185"/>
    <p:sldId id="620" r:id="rId186"/>
    <p:sldId id="621" r:id="rId187"/>
    <p:sldId id="622" r:id="rId188"/>
    <p:sldId id="623" r:id="rId189"/>
    <p:sldId id="624" r:id="rId190"/>
    <p:sldId id="625" r:id="rId191"/>
    <p:sldId id="626" r:id="rId192"/>
    <p:sldId id="627" r:id="rId193"/>
    <p:sldId id="628" r:id="rId194"/>
    <p:sldId id="650" r:id="rId195"/>
    <p:sldId id="599" r:id="rId196"/>
    <p:sldId id="629" r:id="rId197"/>
    <p:sldId id="630" r:id="rId198"/>
    <p:sldId id="631" r:id="rId199"/>
    <p:sldId id="632" r:id="rId200"/>
    <p:sldId id="633" r:id="rId201"/>
    <p:sldId id="634" r:id="rId202"/>
    <p:sldId id="616" r:id="rId203"/>
    <p:sldId id="502" r:id="rId204"/>
    <p:sldId id="635" r:id="rId205"/>
    <p:sldId id="451" r:id="rId206"/>
    <p:sldId id="436" r:id="rId207"/>
    <p:sldId id="438" r:id="rId208"/>
    <p:sldId id="637" r:id="rId209"/>
    <p:sldId id="636" r:id="rId210"/>
    <p:sldId id="444" r:id="rId211"/>
    <p:sldId id="452" r:id="rId212"/>
    <p:sldId id="638" r:id="rId213"/>
    <p:sldId id="639" r:id="rId214"/>
    <p:sldId id="640" r:id="rId215"/>
    <p:sldId id="641" r:id="rId216"/>
    <p:sldId id="435" r:id="rId217"/>
    <p:sldId id="453" r:id="rId218"/>
    <p:sldId id="454" r:id="rId219"/>
    <p:sldId id="455" r:id="rId220"/>
    <p:sldId id="456" r:id="rId221"/>
    <p:sldId id="457" r:id="rId222"/>
    <p:sldId id="642" r:id="rId223"/>
    <p:sldId id="643" r:id="rId224"/>
    <p:sldId id="644" r:id="rId225"/>
    <p:sldId id="645" r:id="rId226"/>
    <p:sldId id="646" r:id="rId227"/>
  </p:sldIdLst>
  <p:sldSz cx="9144000" cy="5143500" type="screen16x9"/>
  <p:notesSz cx="9942513" cy="676116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2D7"/>
    <a:srgbClr val="C00000"/>
    <a:srgbClr val="A50021"/>
    <a:srgbClr val="DE7538"/>
    <a:srgbClr val="A73904"/>
    <a:srgbClr val="6FB52F"/>
    <a:srgbClr val="99CA6C"/>
    <a:srgbClr val="316A2C"/>
    <a:srgbClr val="5AB430"/>
    <a:srgbClr val="B1814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14" autoAdjust="0"/>
    <p:restoredTop sz="94660"/>
  </p:normalViewPr>
  <p:slideViewPr>
    <p:cSldViewPr snapToGrid="0">
      <p:cViewPr>
        <p:scale>
          <a:sx n="90" d="100"/>
          <a:sy n="90" d="100"/>
        </p:scale>
        <p:origin x="-72" y="-378"/>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226" Type="http://schemas.openxmlformats.org/officeDocument/2006/relationships/slide" Target="slides/slide22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16" Type="http://schemas.openxmlformats.org/officeDocument/2006/relationships/slide" Target="slides/slide215.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71" Type="http://schemas.openxmlformats.org/officeDocument/2006/relationships/slide" Target="slides/slide170.xml"/><Relationship Id="rId176" Type="http://schemas.openxmlformats.org/officeDocument/2006/relationships/slide" Target="slides/slide175.xml"/><Relationship Id="rId192" Type="http://schemas.openxmlformats.org/officeDocument/2006/relationships/slide" Target="slides/slide191.xml"/><Relationship Id="rId197" Type="http://schemas.openxmlformats.org/officeDocument/2006/relationships/slide" Target="slides/slide196.xml"/><Relationship Id="rId206" Type="http://schemas.openxmlformats.org/officeDocument/2006/relationships/slide" Target="slides/slide205.xml"/><Relationship Id="rId227" Type="http://schemas.openxmlformats.org/officeDocument/2006/relationships/slide" Target="slides/slide226.xml"/><Relationship Id="rId201" Type="http://schemas.openxmlformats.org/officeDocument/2006/relationships/slide" Target="slides/slide200.xml"/><Relationship Id="rId222" Type="http://schemas.openxmlformats.org/officeDocument/2006/relationships/slide" Target="slides/slide221.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82" Type="http://schemas.openxmlformats.org/officeDocument/2006/relationships/slide" Target="slides/slide181.xml"/><Relationship Id="rId187" Type="http://schemas.openxmlformats.org/officeDocument/2006/relationships/slide" Target="slides/slide186.xml"/><Relationship Id="rId217" Type="http://schemas.openxmlformats.org/officeDocument/2006/relationships/slide" Target="slides/slide216.xml"/><Relationship Id="rId1" Type="http://schemas.openxmlformats.org/officeDocument/2006/relationships/slideMaster" Target="slideMasters/slideMaster1.xml"/><Relationship Id="rId6" Type="http://schemas.openxmlformats.org/officeDocument/2006/relationships/slide" Target="slides/slide5.xml"/><Relationship Id="rId212" Type="http://schemas.openxmlformats.org/officeDocument/2006/relationships/slide" Target="slides/slide211.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172" Type="http://schemas.openxmlformats.org/officeDocument/2006/relationships/slide" Target="slides/slide171.xml"/><Relationship Id="rId193" Type="http://schemas.openxmlformats.org/officeDocument/2006/relationships/slide" Target="slides/slide192.xml"/><Relationship Id="rId202" Type="http://schemas.openxmlformats.org/officeDocument/2006/relationships/slide" Target="slides/slide201.xml"/><Relationship Id="rId207" Type="http://schemas.openxmlformats.org/officeDocument/2006/relationships/slide" Target="slides/slide206.xml"/><Relationship Id="rId223" Type="http://schemas.openxmlformats.org/officeDocument/2006/relationships/slide" Target="slides/slide222.xml"/><Relationship Id="rId228" Type="http://schemas.openxmlformats.org/officeDocument/2006/relationships/presProps" Target="presProps.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13" Type="http://schemas.openxmlformats.org/officeDocument/2006/relationships/slide" Target="slides/slide212.xml"/><Relationship Id="rId218" Type="http://schemas.openxmlformats.org/officeDocument/2006/relationships/slide" Target="slides/slide217.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199" Type="http://schemas.openxmlformats.org/officeDocument/2006/relationships/slide" Target="slides/slide198.xml"/><Relationship Id="rId203" Type="http://schemas.openxmlformats.org/officeDocument/2006/relationships/slide" Target="slides/slide202.xml"/><Relationship Id="rId208" Type="http://schemas.openxmlformats.org/officeDocument/2006/relationships/slide" Target="slides/slide207.xml"/><Relationship Id="rId229" Type="http://schemas.openxmlformats.org/officeDocument/2006/relationships/viewProps" Target="viewProps.xml"/><Relationship Id="rId19" Type="http://schemas.openxmlformats.org/officeDocument/2006/relationships/slide" Target="slides/slide18.xml"/><Relationship Id="rId224" Type="http://schemas.openxmlformats.org/officeDocument/2006/relationships/slide" Target="slides/slide223.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219" Type="http://schemas.openxmlformats.org/officeDocument/2006/relationships/slide" Target="slides/slide218.xml"/><Relationship Id="rId3" Type="http://schemas.openxmlformats.org/officeDocument/2006/relationships/slide" Target="slides/slide2.xml"/><Relationship Id="rId214" Type="http://schemas.openxmlformats.org/officeDocument/2006/relationships/slide" Target="slides/slide213.xml"/><Relationship Id="rId230" Type="http://schemas.openxmlformats.org/officeDocument/2006/relationships/theme" Target="theme/theme1.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209" Type="http://schemas.openxmlformats.org/officeDocument/2006/relationships/slide" Target="slides/slide208.xml"/><Relationship Id="rId190" Type="http://schemas.openxmlformats.org/officeDocument/2006/relationships/slide" Target="slides/slide189.xml"/><Relationship Id="rId204" Type="http://schemas.openxmlformats.org/officeDocument/2006/relationships/slide" Target="slides/slide203.xml"/><Relationship Id="rId220" Type="http://schemas.openxmlformats.org/officeDocument/2006/relationships/slide" Target="slides/slide219.xml"/><Relationship Id="rId225" Type="http://schemas.openxmlformats.org/officeDocument/2006/relationships/slide" Target="slides/slide224.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slide" Target="slides/slide209.xml"/><Relationship Id="rId215" Type="http://schemas.openxmlformats.org/officeDocument/2006/relationships/slide" Target="slides/slide214.xml"/><Relationship Id="rId26" Type="http://schemas.openxmlformats.org/officeDocument/2006/relationships/slide" Target="slides/slide25.xml"/><Relationship Id="rId231" Type="http://schemas.openxmlformats.org/officeDocument/2006/relationships/tableStyles" Target="tableStyles.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221" Type="http://schemas.openxmlformats.org/officeDocument/2006/relationships/slide" Target="slides/slide220.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11" Type="http://schemas.openxmlformats.org/officeDocument/2006/relationships/slide" Target="slides/slide210.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image" Target="../media/image3.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9.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B1AA9239-D668-474B-AEC1-AED18A126247}" type="datetimeFigureOut">
              <a:rPr lang="zh-CN" altLang="en-US" smtClean="0"/>
              <a:pPr/>
              <a:t>2021-8-11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D5D4752-0CE7-4497-9789-8CD18D74C975}" type="slidenum">
              <a:rPr lang="zh-CN" altLang="en-US" smtClean="0"/>
              <a:pPr/>
              <a:t>‹#›</a:t>
            </a:fld>
            <a:endParaRPr lang="zh-CN" altLang="en-US"/>
          </a:p>
        </p:txBody>
      </p:sp>
    </p:spTree>
    <p:extLst>
      <p:ext uri="{BB962C8B-B14F-4D97-AF65-F5344CB8AC3E}">
        <p14:creationId xmlns:p14="http://schemas.microsoft.com/office/powerpoint/2010/main" val="762807597"/>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grpSp>
        <p:nvGrpSpPr>
          <p:cNvPr id="7" name="组合 6"/>
          <p:cNvGrpSpPr/>
          <p:nvPr userDrawn="1"/>
        </p:nvGrpSpPr>
        <p:grpSpPr>
          <a:xfrm>
            <a:off x="-7792" y="350585"/>
            <a:ext cx="428625" cy="1407678"/>
            <a:chOff x="-7792" y="350585"/>
            <a:chExt cx="428625" cy="1407678"/>
          </a:xfrm>
          <a:solidFill>
            <a:srgbClr val="0092D7"/>
          </a:solidFill>
        </p:grpSpPr>
        <p:sp>
          <p:nvSpPr>
            <p:cNvPr id="8" name="矩形 7">
              <a:extLst>
                <a:ext uri="{FF2B5EF4-FFF2-40B4-BE49-F238E27FC236}">
                  <a16:creationId xmlns:a16="http://schemas.microsoft.com/office/drawing/2014/main" xmlns="" id="{12DF1909-F95C-465D-A193-2A3965084D53}"/>
                </a:ext>
              </a:extLst>
            </p:cNvPr>
            <p:cNvSpPr/>
            <p:nvPr/>
          </p:nvSpPr>
          <p:spPr>
            <a:xfrm>
              <a:off x="-7792" y="350585"/>
              <a:ext cx="428625" cy="14060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9" name="文本框 10">
              <a:extLst>
                <a:ext uri="{FF2B5EF4-FFF2-40B4-BE49-F238E27FC236}">
                  <a16:creationId xmlns:a16="http://schemas.microsoft.com/office/drawing/2014/main" xmlns="" id="{DB8C9B3D-9897-4BDF-9264-472DA4AA7D23}"/>
                </a:ext>
              </a:extLst>
            </p:cNvPr>
            <p:cNvSpPr txBox="1"/>
            <p:nvPr/>
          </p:nvSpPr>
          <p:spPr>
            <a:xfrm>
              <a:off x="85284" y="352237"/>
              <a:ext cx="288147" cy="1406026"/>
            </a:xfrm>
            <a:prstGeom prst="rect">
              <a:avLst/>
            </a:prstGeom>
            <a:grpFill/>
          </p:spPr>
          <p:txBody>
            <a:bodyPr vert="eaVert" wrap="square" lIns="36000" tIns="72000" rIns="36000" bIns="0" rtlCol="0" anchor="ctr" anchorCtr="0">
              <a:spAutoFit/>
            </a:bodyPr>
            <a:lstStyle/>
            <a:p>
              <a:r>
                <a:rPr lang="zh-CN" altLang="en-US" sz="1400" spc="300" dirty="0">
                  <a:solidFill>
                    <a:schemeClr val="bg1"/>
                  </a:solidFill>
                  <a:latin typeface="微软雅黑" panose="020B0503020204020204" pitchFamily="34" charset="-122"/>
                  <a:ea typeface="微软雅黑" panose="020B0503020204020204" pitchFamily="34" charset="-122"/>
                </a:rPr>
                <a:t>中考真</a:t>
              </a:r>
              <a:r>
                <a:rPr lang="zh-CN" altLang="en-US" sz="1400" spc="300" dirty="0" smtClean="0">
                  <a:solidFill>
                    <a:schemeClr val="bg1"/>
                  </a:solidFill>
                  <a:latin typeface="微软雅黑" panose="020B0503020204020204" pitchFamily="34" charset="-122"/>
                  <a:ea typeface="微软雅黑" panose="020B0503020204020204" pitchFamily="34" charset="-122"/>
                </a:rPr>
                <a:t>题纵览</a:t>
              </a:r>
              <a:endParaRPr lang="zh-CN" altLang="en-US" sz="1400" spc="300" dirty="0">
                <a:solidFill>
                  <a:schemeClr val="bg1"/>
                </a:solidFill>
                <a:latin typeface="微软雅黑" panose="020B0503020204020204" pitchFamily="34" charset="-122"/>
                <a:ea typeface="微软雅黑" panose="020B0503020204020204" pitchFamily="34" charset="-122"/>
              </a:endParaRPr>
            </a:p>
          </p:txBody>
        </p:sp>
      </p:grpSp>
      <p:sp>
        <p:nvSpPr>
          <p:cNvPr id="10" name="文本框 10">
            <a:extLst>
              <a:ext uri="{FF2B5EF4-FFF2-40B4-BE49-F238E27FC236}">
                <a16:creationId xmlns:a16="http://schemas.microsoft.com/office/drawing/2014/main" xmlns="" id="{DB8C9B3D-9897-4BDF-9264-472DA4AA7D23}"/>
              </a:ext>
            </a:extLst>
          </p:cNvPr>
          <p:cNvSpPr txBox="1"/>
          <p:nvPr userDrawn="1"/>
        </p:nvSpPr>
        <p:spPr>
          <a:xfrm>
            <a:off x="85300" y="1927266"/>
            <a:ext cx="288147" cy="1406026"/>
          </a:xfrm>
          <a:prstGeom prst="rect">
            <a:avLst/>
          </a:prstGeom>
          <a:noFill/>
        </p:spPr>
        <p:txBody>
          <a:bodyPr vert="eaVert" wrap="square" lIns="36000" tIns="72000" rIns="36000" bIns="0" rtlCol="0" anchor="ctr" anchorCtr="0">
            <a:spAutoFit/>
          </a:bodyPr>
          <a:lstStyle/>
          <a:p>
            <a:pPr marL="0" algn="l" defTabSz="457200" rtl="0" eaLnBrk="1" latinLnBrk="0" hangingPunct="1"/>
            <a:r>
              <a:rPr lang="zh-CN" altLang="en-US" sz="1400" kern="1200" spc="300" dirty="0" smtClean="0">
                <a:solidFill>
                  <a:schemeClr val="bg1">
                    <a:lumMod val="65000"/>
                  </a:schemeClr>
                </a:solidFill>
                <a:latin typeface="微软雅黑" panose="020B0503020204020204" pitchFamily="34" charset="-122"/>
                <a:ea typeface="微软雅黑" panose="020B0503020204020204" pitchFamily="34" charset="-122"/>
                <a:cs typeface="+mn-cs"/>
              </a:rPr>
              <a:t>专题突破训练</a:t>
            </a:r>
          </a:p>
        </p:txBody>
      </p:sp>
    </p:spTree>
    <p:extLst>
      <p:ext uri="{BB962C8B-B14F-4D97-AF65-F5344CB8AC3E}">
        <p14:creationId xmlns:p14="http://schemas.microsoft.com/office/powerpoint/2010/main" val="351641221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11" name="矩形 10">
            <a:extLst>
              <a:ext uri="{FF2B5EF4-FFF2-40B4-BE49-F238E27FC236}">
                <a16:creationId xmlns:a16="http://schemas.microsoft.com/office/drawing/2014/main" xmlns="" id="{12DF1909-F95C-465D-A193-2A3965084D53}"/>
              </a:ext>
            </a:extLst>
          </p:cNvPr>
          <p:cNvSpPr/>
          <p:nvPr userDrawn="1"/>
        </p:nvSpPr>
        <p:spPr>
          <a:xfrm>
            <a:off x="-7792" y="1927266"/>
            <a:ext cx="428625" cy="1406026"/>
          </a:xfrm>
          <a:prstGeom prst="rect">
            <a:avLst/>
          </a:prstGeom>
          <a:solidFill>
            <a:srgbClr val="0092D7"/>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2" name="文本框 10">
            <a:extLst>
              <a:ext uri="{FF2B5EF4-FFF2-40B4-BE49-F238E27FC236}">
                <a16:creationId xmlns:a16="http://schemas.microsoft.com/office/drawing/2014/main" xmlns="" id="{DB8C9B3D-9897-4BDF-9264-472DA4AA7D23}"/>
              </a:ext>
            </a:extLst>
          </p:cNvPr>
          <p:cNvSpPr txBox="1"/>
          <p:nvPr userDrawn="1"/>
        </p:nvSpPr>
        <p:spPr>
          <a:xfrm>
            <a:off x="85288" y="352237"/>
            <a:ext cx="288147" cy="1406026"/>
          </a:xfrm>
          <a:prstGeom prst="rect">
            <a:avLst/>
          </a:prstGeom>
          <a:noFill/>
        </p:spPr>
        <p:txBody>
          <a:bodyPr vert="eaVert" wrap="square" lIns="36000" tIns="72000" rIns="36000" bIns="0" rtlCol="0" anchor="ctr" anchorCtr="0">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zh-CN" altLang="en-US" sz="1400" spc="300" dirty="0">
                <a:solidFill>
                  <a:schemeClr val="bg1">
                    <a:lumMod val="65000"/>
                  </a:schemeClr>
                </a:solidFill>
                <a:latin typeface="微软雅黑" panose="020B0503020204020204" pitchFamily="34" charset="-122"/>
                <a:ea typeface="微软雅黑" panose="020B0503020204020204" pitchFamily="34" charset="-122"/>
              </a:rPr>
              <a:t>中考真</a:t>
            </a:r>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题纵览</a:t>
            </a:r>
            <a:endParaRPr lang="zh-CN" altLang="en-US" sz="1400" spc="3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3" name="文本框 10">
            <a:extLst>
              <a:ext uri="{FF2B5EF4-FFF2-40B4-BE49-F238E27FC236}">
                <a16:creationId xmlns:a16="http://schemas.microsoft.com/office/drawing/2014/main" xmlns="" id="{DB8C9B3D-9897-4BDF-9264-472DA4AA7D23}"/>
              </a:ext>
            </a:extLst>
          </p:cNvPr>
          <p:cNvSpPr txBox="1"/>
          <p:nvPr userDrawn="1"/>
        </p:nvSpPr>
        <p:spPr>
          <a:xfrm>
            <a:off x="85301" y="1927266"/>
            <a:ext cx="288147" cy="1406026"/>
          </a:xfrm>
          <a:prstGeom prst="rect">
            <a:avLst/>
          </a:prstGeom>
          <a:noFill/>
        </p:spPr>
        <p:txBody>
          <a:bodyPr vert="eaVert" wrap="square" lIns="36000" tIns="72000" rIns="36000" bIns="0" rtlCol="0" anchor="ctr" anchorCtr="0">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zh-CN" altLang="en-US" sz="1400" spc="300" dirty="0" smtClean="0">
                <a:solidFill>
                  <a:schemeClr val="bg1"/>
                </a:solidFill>
                <a:latin typeface="微软雅黑" panose="020B0503020204020204" pitchFamily="34" charset="-122"/>
                <a:ea typeface="微软雅黑" panose="020B0503020204020204" pitchFamily="34" charset="-122"/>
              </a:rPr>
              <a:t>专题技法精讲</a:t>
            </a:r>
          </a:p>
        </p:txBody>
      </p:sp>
      <p:sp>
        <p:nvSpPr>
          <p:cNvPr id="5" name="文本框 10">
            <a:extLst>
              <a:ext uri="{FF2B5EF4-FFF2-40B4-BE49-F238E27FC236}">
                <a16:creationId xmlns:a16="http://schemas.microsoft.com/office/drawing/2014/main" xmlns="" id="{DB8C9B3D-9897-4BDF-9264-472DA4AA7D23}"/>
              </a:ext>
            </a:extLst>
          </p:cNvPr>
          <p:cNvSpPr txBox="1"/>
          <p:nvPr userDrawn="1"/>
        </p:nvSpPr>
        <p:spPr>
          <a:xfrm>
            <a:off x="85290" y="3480342"/>
            <a:ext cx="288147" cy="1406026"/>
          </a:xfrm>
          <a:prstGeom prst="rect">
            <a:avLst/>
          </a:prstGeom>
          <a:noFill/>
        </p:spPr>
        <p:txBody>
          <a:bodyPr vert="eaVert" wrap="square" lIns="36000" tIns="72000" rIns="36000" bIns="0" rtlCol="0" anchor="ctr" anchorCtr="0">
            <a:spAutoFit/>
          </a:bodyPr>
          <a:lstStyle/>
          <a:p>
            <a:pPr marL="0" algn="l" defTabSz="457200" rtl="0" eaLnBrk="1" latinLnBrk="0" hangingPunct="1"/>
            <a:r>
              <a:rPr lang="zh-CN" altLang="en-US" sz="1400" kern="1200" spc="300" dirty="0" smtClean="0">
                <a:solidFill>
                  <a:schemeClr val="bg1">
                    <a:lumMod val="65000"/>
                  </a:schemeClr>
                </a:solidFill>
                <a:latin typeface="微软雅黑" panose="020B0503020204020204" pitchFamily="34" charset="-122"/>
                <a:ea typeface="微软雅黑" panose="020B0503020204020204" pitchFamily="34" charset="-122"/>
                <a:cs typeface="+mn-cs"/>
              </a:rPr>
              <a:t>专题突破训练</a:t>
            </a:r>
          </a:p>
        </p:txBody>
      </p:sp>
    </p:spTree>
    <p:extLst>
      <p:ext uri="{BB962C8B-B14F-4D97-AF65-F5344CB8AC3E}">
        <p14:creationId xmlns:p14="http://schemas.microsoft.com/office/powerpoint/2010/main" val="3516412217"/>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sp>
        <p:nvSpPr>
          <p:cNvPr id="12" name="文本框 10">
            <a:extLst>
              <a:ext uri="{FF2B5EF4-FFF2-40B4-BE49-F238E27FC236}">
                <a16:creationId xmlns:a16="http://schemas.microsoft.com/office/drawing/2014/main" xmlns="" id="{DB8C9B3D-9897-4BDF-9264-472DA4AA7D23}"/>
              </a:ext>
            </a:extLst>
          </p:cNvPr>
          <p:cNvSpPr txBox="1"/>
          <p:nvPr userDrawn="1"/>
        </p:nvSpPr>
        <p:spPr>
          <a:xfrm>
            <a:off x="85288" y="352237"/>
            <a:ext cx="288147" cy="1406026"/>
          </a:xfrm>
          <a:prstGeom prst="rect">
            <a:avLst/>
          </a:prstGeom>
          <a:noFill/>
        </p:spPr>
        <p:txBody>
          <a:bodyPr vert="eaVert" wrap="square" lIns="36000" tIns="72000" rIns="36000" bIns="0" rtlCol="0" anchor="ctr" anchorCtr="0">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zh-CN" altLang="en-US" sz="1400" spc="300" dirty="0">
                <a:solidFill>
                  <a:schemeClr val="bg1">
                    <a:lumMod val="65000"/>
                  </a:schemeClr>
                </a:solidFill>
                <a:latin typeface="微软雅黑" panose="020B0503020204020204" pitchFamily="34" charset="-122"/>
                <a:ea typeface="微软雅黑" panose="020B0503020204020204" pitchFamily="34" charset="-122"/>
              </a:rPr>
              <a:t>中考真</a:t>
            </a:r>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题纵览</a:t>
            </a:r>
            <a:endParaRPr lang="zh-CN" altLang="en-US" sz="1400" spc="3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6" name="文本框 10">
            <a:extLst>
              <a:ext uri="{FF2B5EF4-FFF2-40B4-BE49-F238E27FC236}">
                <a16:creationId xmlns:a16="http://schemas.microsoft.com/office/drawing/2014/main" xmlns="" id="{DB8C9B3D-9897-4BDF-9264-472DA4AA7D23}"/>
              </a:ext>
            </a:extLst>
          </p:cNvPr>
          <p:cNvSpPr txBox="1"/>
          <p:nvPr userDrawn="1"/>
        </p:nvSpPr>
        <p:spPr>
          <a:xfrm>
            <a:off x="85289" y="1927266"/>
            <a:ext cx="288147" cy="1406026"/>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专题技法精讲</a:t>
            </a:r>
            <a:endParaRPr lang="zh-CN" altLang="en-US" sz="1400" spc="3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7" name="矩形 6">
            <a:extLst>
              <a:ext uri="{FF2B5EF4-FFF2-40B4-BE49-F238E27FC236}">
                <a16:creationId xmlns:a16="http://schemas.microsoft.com/office/drawing/2014/main" xmlns="" id="{12DF1909-F95C-465D-A193-2A3965084D53}"/>
              </a:ext>
            </a:extLst>
          </p:cNvPr>
          <p:cNvSpPr/>
          <p:nvPr userDrawn="1"/>
        </p:nvSpPr>
        <p:spPr>
          <a:xfrm>
            <a:off x="-7792" y="3480342"/>
            <a:ext cx="428625" cy="1406026"/>
          </a:xfrm>
          <a:prstGeom prst="rect">
            <a:avLst/>
          </a:prstGeom>
          <a:solidFill>
            <a:srgbClr val="0092D7"/>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8" name="文本框 10">
            <a:extLst>
              <a:ext uri="{FF2B5EF4-FFF2-40B4-BE49-F238E27FC236}">
                <a16:creationId xmlns:a16="http://schemas.microsoft.com/office/drawing/2014/main" xmlns="" id="{DB8C9B3D-9897-4BDF-9264-472DA4AA7D23}"/>
              </a:ext>
            </a:extLst>
          </p:cNvPr>
          <p:cNvSpPr txBox="1"/>
          <p:nvPr userDrawn="1"/>
        </p:nvSpPr>
        <p:spPr>
          <a:xfrm>
            <a:off x="85288" y="3480342"/>
            <a:ext cx="288147" cy="1406026"/>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专题突破训练</a:t>
            </a:r>
          </a:p>
        </p:txBody>
      </p:sp>
    </p:spTree>
    <p:extLst>
      <p:ext uri="{BB962C8B-B14F-4D97-AF65-F5344CB8AC3E}">
        <p14:creationId xmlns:p14="http://schemas.microsoft.com/office/powerpoint/2010/main" val="351641221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516412217"/>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标题和内容">
    <p:spTree>
      <p:nvGrpSpPr>
        <p:cNvPr id="1" name=""/>
        <p:cNvGrpSpPr/>
        <p:nvPr/>
      </p:nvGrpSpPr>
      <p:grpSpPr>
        <a:xfrm>
          <a:off x="0" y="0"/>
          <a:ext cx="0" cy="0"/>
          <a:chOff x="0" y="0"/>
          <a:chExt cx="0" cy="0"/>
        </a:xfrm>
      </p:grpSpPr>
      <p:grpSp>
        <p:nvGrpSpPr>
          <p:cNvPr id="5" name="组合 4"/>
          <p:cNvGrpSpPr/>
          <p:nvPr userDrawn="1"/>
        </p:nvGrpSpPr>
        <p:grpSpPr>
          <a:xfrm>
            <a:off x="-7792" y="350585"/>
            <a:ext cx="428625" cy="1407678"/>
            <a:chOff x="-7792" y="350585"/>
            <a:chExt cx="428625" cy="1407678"/>
          </a:xfrm>
          <a:solidFill>
            <a:srgbClr val="0092D7"/>
          </a:solidFill>
        </p:grpSpPr>
        <p:sp>
          <p:nvSpPr>
            <p:cNvPr id="6" name="矩形 5">
              <a:extLst>
                <a:ext uri="{FF2B5EF4-FFF2-40B4-BE49-F238E27FC236}">
                  <a16:creationId xmlns:a16="http://schemas.microsoft.com/office/drawing/2014/main" xmlns="" id="{12DF1909-F95C-465D-A193-2A3965084D53}"/>
                </a:ext>
              </a:extLst>
            </p:cNvPr>
            <p:cNvSpPr/>
            <p:nvPr/>
          </p:nvSpPr>
          <p:spPr>
            <a:xfrm>
              <a:off x="-7792" y="350585"/>
              <a:ext cx="428625" cy="14060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7" name="文本框 10">
              <a:extLst>
                <a:ext uri="{FF2B5EF4-FFF2-40B4-BE49-F238E27FC236}">
                  <a16:creationId xmlns:a16="http://schemas.microsoft.com/office/drawing/2014/main" xmlns="" id="{DB8C9B3D-9897-4BDF-9264-472DA4AA7D23}"/>
                </a:ext>
              </a:extLst>
            </p:cNvPr>
            <p:cNvSpPr txBox="1"/>
            <p:nvPr/>
          </p:nvSpPr>
          <p:spPr>
            <a:xfrm>
              <a:off x="85286" y="352237"/>
              <a:ext cx="288147" cy="1406026"/>
            </a:xfrm>
            <a:prstGeom prst="rect">
              <a:avLst/>
            </a:prstGeom>
            <a:grpFill/>
          </p:spPr>
          <p:txBody>
            <a:bodyPr vert="eaVert" wrap="square" lIns="36000" tIns="72000" rIns="36000" bIns="0" rtlCol="0" anchor="ctr" anchorCtr="0">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zh-CN" altLang="en-US" sz="1400" spc="300" dirty="0" smtClean="0">
                  <a:solidFill>
                    <a:schemeClr val="bg1"/>
                  </a:solidFill>
                  <a:latin typeface="微软雅黑" panose="020B0503020204020204" pitchFamily="34" charset="-122"/>
                  <a:ea typeface="微软雅黑" panose="020B0503020204020204" pitchFamily="34" charset="-122"/>
                </a:rPr>
                <a:t>专题突破训练</a:t>
              </a:r>
            </a:p>
          </p:txBody>
        </p:sp>
      </p:grpSp>
    </p:spTree>
    <p:extLst>
      <p:ext uri="{BB962C8B-B14F-4D97-AF65-F5344CB8AC3E}">
        <p14:creationId xmlns:p14="http://schemas.microsoft.com/office/powerpoint/2010/main" val="351641221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7264"/>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B1AA9239-D668-474B-AEC1-AED18A126247}" type="datetimeFigureOut">
              <a:rPr lang="zh-CN" altLang="en-US" smtClean="0"/>
              <a:pPr/>
              <a:t>2021-8-11</a:t>
            </a:fld>
            <a:endParaRPr lang="zh-CN" altLang="en-US"/>
          </a:p>
        </p:txBody>
      </p:sp>
      <p:sp>
        <p:nvSpPr>
          <p:cNvPr id="5" name="Footer Placeholder 4"/>
          <p:cNvSpPr>
            <a:spLocks noGrp="1"/>
          </p:cNvSpPr>
          <p:nvPr>
            <p:ph type="ftr" sz="quarter" idx="3"/>
          </p:nvPr>
        </p:nvSpPr>
        <p:spPr>
          <a:xfrm>
            <a:off x="3028950" y="4767264"/>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4"/>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3D5D4752-0CE7-4497-9789-8CD18D74C975}" type="slidenum">
              <a:rPr lang="zh-CN" altLang="en-US" smtClean="0"/>
              <a:pPr/>
              <a:t>‹#›</a:t>
            </a:fld>
            <a:endParaRPr lang="zh-CN" altLang="en-US"/>
          </a:p>
        </p:txBody>
      </p:sp>
    </p:spTree>
    <p:extLst>
      <p:ext uri="{BB962C8B-B14F-4D97-AF65-F5344CB8AC3E}">
        <p14:creationId xmlns:p14="http://schemas.microsoft.com/office/powerpoint/2010/main" val="76744288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9.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5.xml"/><Relationship Id="rId1" Type="http://schemas.openxmlformats.org/officeDocument/2006/relationships/vmlDrawing" Target="../drawings/vmlDrawing3.vml"/><Relationship Id="rId5" Type="http://schemas.openxmlformats.org/officeDocument/2006/relationships/image" Target="../media/image5.emf"/><Relationship Id="rId4" Type="http://schemas.openxmlformats.org/officeDocument/2006/relationships/package" Target="../embeddings/Microsoft_Word___4.docx"/></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0.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5.xml"/><Relationship Id="rId1" Type="http://schemas.openxmlformats.org/officeDocument/2006/relationships/vmlDrawing" Target="../drawings/vmlDrawing4.vml"/><Relationship Id="rId5" Type="http://schemas.openxmlformats.org/officeDocument/2006/relationships/image" Target="../media/image6.emf"/><Relationship Id="rId4" Type="http://schemas.openxmlformats.org/officeDocument/2006/relationships/package" Target="../embeddings/Microsoft_Word___5.docx"/></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7.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5.xml"/><Relationship Id="rId1" Type="http://schemas.openxmlformats.org/officeDocument/2006/relationships/vmlDrawing" Target="../drawings/vmlDrawing5.vml"/><Relationship Id="rId5" Type="http://schemas.openxmlformats.org/officeDocument/2006/relationships/image" Target="../media/image7.emf"/><Relationship Id="rId4" Type="http://schemas.openxmlformats.org/officeDocument/2006/relationships/package" Target="../embeddings/Microsoft_Word___6.docx"/></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1.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5.xml"/><Relationship Id="rId1" Type="http://schemas.openxmlformats.org/officeDocument/2006/relationships/vmlDrawing" Target="../drawings/vmlDrawing6.vml"/><Relationship Id="rId5" Type="http://schemas.openxmlformats.org/officeDocument/2006/relationships/image" Target="../media/image8.emf"/><Relationship Id="rId4" Type="http://schemas.openxmlformats.org/officeDocument/2006/relationships/package" Target="../embeddings/Microsoft_Word___7.docx"/></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6.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5.xml"/><Relationship Id="rId1" Type="http://schemas.openxmlformats.org/officeDocument/2006/relationships/vmlDrawing" Target="../drawings/vmlDrawing7.vml"/><Relationship Id="rId5" Type="http://schemas.openxmlformats.org/officeDocument/2006/relationships/image" Target="../media/image9.emf"/><Relationship Id="rId4" Type="http://schemas.openxmlformats.org/officeDocument/2006/relationships/package" Target="../embeddings/Microsoft_Word___8.docx"/></Relationships>
</file>

<file path=ppt/slides/_rels/slide2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5.xml"/><Relationship Id="rId1" Type="http://schemas.openxmlformats.org/officeDocument/2006/relationships/vmlDrawing" Target="../drawings/vmlDrawing1.vml"/><Relationship Id="rId5" Type="http://schemas.openxmlformats.org/officeDocument/2006/relationships/image" Target="../media/image1.emf"/><Relationship Id="rId4" Type="http://schemas.openxmlformats.org/officeDocument/2006/relationships/package" Target="../embeddings/Microsoft_Word___1.docx"/></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5.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8.xml.rels><?xml version="1.0" encoding="UTF-8" standalone="yes"?>
<Relationships xmlns="http://schemas.openxmlformats.org/package/2006/relationships"><Relationship Id="rId8" Type="http://schemas.openxmlformats.org/officeDocument/2006/relationships/image" Target="../media/image4.emf"/><Relationship Id="rId3" Type="http://schemas.openxmlformats.org/officeDocument/2006/relationships/oleObject" Target="../embeddings/oleObject2.bin"/><Relationship Id="rId7" Type="http://schemas.openxmlformats.org/officeDocument/2006/relationships/package" Target="../embeddings/Microsoft_Word___3.docx"/><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oleObject" Target="../embeddings/oleObject3.bin"/><Relationship Id="rId5" Type="http://schemas.openxmlformats.org/officeDocument/2006/relationships/image" Target="../media/image3.emf"/><Relationship Id="rId4" Type="http://schemas.openxmlformats.org/officeDocument/2006/relationships/package" Target="../embeddings/Microsoft_Word___2.docx"/></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3179295E-B0A6-4C81-B6F1-A77751C28B01}"/>
              </a:ext>
            </a:extLst>
          </p:cNvPr>
          <p:cNvSpPr/>
          <p:nvPr/>
        </p:nvSpPr>
        <p:spPr>
          <a:xfrm>
            <a:off x="2" y="1263377"/>
            <a:ext cx="9143999" cy="2555629"/>
          </a:xfrm>
          <a:prstGeom prst="rect">
            <a:avLst/>
          </a:prstGeom>
          <a:solidFill>
            <a:srgbClr val="0092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a:extLst>
              <a:ext uri="{FF2B5EF4-FFF2-40B4-BE49-F238E27FC236}">
                <a16:creationId xmlns="" xmlns:a16="http://schemas.microsoft.com/office/drawing/2014/main" id="{B518AFB5-FF02-44D5-8A70-26A5D1098360}"/>
              </a:ext>
            </a:extLst>
          </p:cNvPr>
          <p:cNvGrpSpPr/>
          <p:nvPr/>
        </p:nvGrpSpPr>
        <p:grpSpPr>
          <a:xfrm>
            <a:off x="426527" y="1727983"/>
            <a:ext cx="8406064" cy="1477328"/>
            <a:chOff x="497304" y="2256383"/>
            <a:chExt cx="8406064" cy="1477328"/>
          </a:xfrm>
        </p:grpSpPr>
        <p:sp>
          <p:nvSpPr>
            <p:cNvPr id="5" name="文本框 5">
              <a:extLst>
                <a:ext uri="{FF2B5EF4-FFF2-40B4-BE49-F238E27FC236}">
                  <a16:creationId xmlns="" xmlns:a16="http://schemas.microsoft.com/office/drawing/2014/main" id="{4AEF47EF-F135-4636-88E9-813C31DEE478}"/>
                </a:ext>
              </a:extLst>
            </p:cNvPr>
            <p:cNvSpPr txBox="1"/>
            <p:nvPr/>
          </p:nvSpPr>
          <p:spPr>
            <a:xfrm>
              <a:off x="497304" y="2256383"/>
              <a:ext cx="8406064" cy="1477328"/>
            </a:xfrm>
            <a:prstGeom prst="rect">
              <a:avLst/>
            </a:prstGeom>
            <a:noFill/>
          </p:spPr>
          <p:txBody>
            <a:bodyPr wrap="square" rtlCol="0">
              <a:spAutoFit/>
            </a:bodyPr>
            <a:lstStyle/>
            <a:p>
              <a:pPr algn="ctr" eaLnBrk="1" fontAlgn="auto" hangingPunct="1">
                <a:lnSpc>
                  <a:spcPct val="150000"/>
                </a:lnSpc>
                <a:spcBef>
                  <a:spcPts val="0"/>
                </a:spcBef>
                <a:spcAft>
                  <a:spcPts val="0"/>
                </a:spcAft>
                <a:defRPr/>
              </a:pPr>
              <a:r>
                <a:rPr lang="zh-CN" altLang="en-US" sz="3200" b="1" dirty="0" smtClean="0">
                  <a:solidFill>
                    <a:schemeClr val="bg1"/>
                  </a:solidFill>
                  <a:latin typeface="微软雅黑" pitchFamily="34" charset="-122"/>
                  <a:ea typeface="微软雅黑" pitchFamily="34" charset="-122"/>
                </a:rPr>
                <a:t>专题九</a:t>
              </a:r>
              <a:endParaRPr lang="en-US" altLang="zh-CN" sz="3200" b="1" dirty="0">
                <a:solidFill>
                  <a:schemeClr val="bg1"/>
                </a:solidFill>
                <a:latin typeface="微软雅黑" pitchFamily="34" charset="-122"/>
                <a:ea typeface="微软雅黑" pitchFamily="34" charset="-122"/>
              </a:endParaRPr>
            </a:p>
            <a:p>
              <a:pPr algn="ctr">
                <a:lnSpc>
                  <a:spcPct val="150000"/>
                </a:lnSpc>
                <a:defRPr/>
              </a:pPr>
              <a:r>
                <a:rPr lang="zh-CN" altLang="en-US" sz="2800" dirty="0" smtClean="0">
                  <a:solidFill>
                    <a:schemeClr val="bg1"/>
                  </a:solidFill>
                  <a:latin typeface="微软雅黑" pitchFamily="34" charset="-122"/>
                  <a:ea typeface="微软雅黑" pitchFamily="34" charset="-122"/>
                </a:rPr>
                <a:t>散文阅读</a:t>
              </a:r>
              <a:endParaRPr lang="zh-CN" altLang="en-US" sz="2800" dirty="0">
                <a:solidFill>
                  <a:schemeClr val="bg1"/>
                </a:solidFill>
                <a:latin typeface="微软雅黑" pitchFamily="34" charset="-122"/>
                <a:ea typeface="微软雅黑" pitchFamily="34" charset="-122"/>
              </a:endParaRPr>
            </a:p>
          </p:txBody>
        </p:sp>
        <p:cxnSp>
          <p:nvCxnSpPr>
            <p:cNvPr id="7" name="直接连接符 6">
              <a:extLst>
                <a:ext uri="{FF2B5EF4-FFF2-40B4-BE49-F238E27FC236}">
                  <a16:creationId xmlns="" xmlns:a16="http://schemas.microsoft.com/office/drawing/2014/main" id="{0CDB0040-BE67-423A-8963-5D774797B21A}"/>
                </a:ext>
              </a:extLst>
            </p:cNvPr>
            <p:cNvCxnSpPr>
              <a:cxnSpLocks/>
            </p:cNvCxnSpPr>
            <p:nvPr/>
          </p:nvCxnSpPr>
          <p:spPr>
            <a:xfrm>
              <a:off x="1191125" y="3029180"/>
              <a:ext cx="695024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8" name="文本框 5">
            <a:extLst>
              <a:ext uri="{FF2B5EF4-FFF2-40B4-BE49-F238E27FC236}">
                <a16:creationId xmlns="" xmlns:a16="http://schemas.microsoft.com/office/drawing/2014/main" id="{AC661369-7F35-4FB2-A688-71209A56C55B}"/>
              </a:ext>
            </a:extLst>
          </p:cNvPr>
          <p:cNvSpPr txBox="1"/>
          <p:nvPr/>
        </p:nvSpPr>
        <p:spPr>
          <a:xfrm>
            <a:off x="6487243" y="861797"/>
            <a:ext cx="2364750" cy="338554"/>
          </a:xfrm>
          <a:prstGeom prst="rect">
            <a:avLst/>
          </a:prstGeom>
          <a:noFill/>
        </p:spPr>
        <p:txBody>
          <a:bodyPr wrap="none" rtlCol="0">
            <a:spAutoFit/>
          </a:bodyPr>
          <a:lstStyle/>
          <a:p>
            <a:pPr algn="r"/>
            <a:r>
              <a:rPr lang="zh-CN" altLang="en-US" sz="1600" spc="100" dirty="0" smtClean="0">
                <a:solidFill>
                  <a:schemeClr val="tx1">
                    <a:lumMod val="65000"/>
                    <a:lumOff val="35000"/>
                    <a:alpha val="50000"/>
                  </a:schemeClr>
                </a:solidFill>
                <a:latin typeface="微软雅黑" panose="020B0503020204020204" pitchFamily="34" charset="-122"/>
                <a:ea typeface="微软雅黑" panose="020B0503020204020204" pitchFamily="34" charset="-122"/>
              </a:rPr>
              <a:t>第三部分　现代文阅读</a:t>
            </a:r>
          </a:p>
        </p:txBody>
      </p:sp>
    </p:spTree>
    <p:extLst>
      <p:ext uri="{BB962C8B-B14F-4D97-AF65-F5344CB8AC3E}">
        <p14:creationId xmlns:p14="http://schemas.microsoft.com/office/powerpoint/2010/main" val="1292915311"/>
      </p:ext>
    </p:extLst>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967567" y="359812"/>
            <a:ext cx="7824262" cy="357781"/>
          </a:xfrm>
          <a:prstGeom prst="rect">
            <a:avLst/>
          </a:prstGeom>
          <a:noFill/>
        </p:spPr>
        <p:txBody>
          <a:bodyPr wrap="square" lIns="36000" tIns="36000" rIns="36000" bIns="36000" rtlCol="0">
            <a:spAutoFit/>
          </a:bodyPr>
          <a:lstStyle/>
          <a:p>
            <a:pPr algn="r">
              <a:lnSpc>
                <a:spcPct val="150000"/>
              </a:lnSpc>
            </a:pPr>
            <a:r>
              <a:rPr lang="zh-CN" altLang="en-US" sz="1400" dirty="0" smtClean="0"/>
              <a:t>（续表）</a:t>
            </a:r>
          </a:p>
        </p:txBody>
      </p:sp>
      <p:graphicFrame>
        <p:nvGraphicFramePr>
          <p:cNvPr id="4" name="表格 3"/>
          <p:cNvGraphicFramePr>
            <a:graphicFrameLocks noGrp="1"/>
          </p:cNvGraphicFramePr>
          <p:nvPr/>
        </p:nvGraphicFramePr>
        <p:xfrm>
          <a:off x="882501" y="784309"/>
          <a:ext cx="7793668" cy="3924000"/>
        </p:xfrm>
        <a:graphic>
          <a:graphicData uri="http://schemas.openxmlformats.org/drawingml/2006/table">
            <a:tbl>
              <a:tblPr/>
              <a:tblGrid>
                <a:gridCol w="414671"/>
                <a:gridCol w="669851"/>
                <a:gridCol w="733647"/>
                <a:gridCol w="5975499"/>
              </a:tblGrid>
              <a:tr h="432000">
                <a:tc gridSpan="4">
                  <a:txBody>
                    <a:bodyPr/>
                    <a:lstStyle/>
                    <a:p>
                      <a:pPr algn="ctr">
                        <a:lnSpc>
                          <a:spcPct val="150000"/>
                        </a:lnSpc>
                        <a:spcAft>
                          <a:spcPts val="0"/>
                        </a:spcAft>
                      </a:pPr>
                      <a:r>
                        <a:rPr lang="zh-CN" sz="1700" kern="100" dirty="0">
                          <a:solidFill>
                            <a:srgbClr val="000000"/>
                          </a:solidFill>
                          <a:latin typeface="NEU-BZ-S92"/>
                          <a:ea typeface="微软雅黑"/>
                          <a:cs typeface="Times New Roman"/>
                        </a:rPr>
                        <a:t>文体知识清单</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828000">
                <a:tc rowSpan="3">
                  <a:txBody>
                    <a:bodyPr/>
                    <a:lstStyle/>
                    <a:p>
                      <a:pPr algn="ctr">
                        <a:lnSpc>
                          <a:spcPct val="150000"/>
                        </a:lnSpc>
                        <a:spcAft>
                          <a:spcPts val="0"/>
                        </a:spcAft>
                      </a:pPr>
                      <a:r>
                        <a:rPr lang="zh-CN" altLang="en-US" sz="1700" kern="100" dirty="0" smtClean="0">
                          <a:solidFill>
                            <a:srgbClr val="000000"/>
                          </a:solidFill>
                          <a:latin typeface="+mn-ea"/>
                          <a:ea typeface="+mn-ea"/>
                          <a:cs typeface="Times New Roman"/>
                        </a:rPr>
                        <a:t>记</a:t>
                      </a:r>
                      <a:endParaRPr lang="en-US" altLang="zh-CN" sz="1700" kern="100" dirty="0" smtClean="0">
                        <a:solidFill>
                          <a:srgbClr val="000000"/>
                        </a:solidFill>
                        <a:latin typeface="+mn-ea"/>
                        <a:ea typeface="+mn-ea"/>
                        <a:cs typeface="Times New Roman"/>
                      </a:endParaRPr>
                    </a:p>
                    <a:p>
                      <a:pPr algn="ctr">
                        <a:lnSpc>
                          <a:spcPct val="150000"/>
                        </a:lnSpc>
                        <a:spcAft>
                          <a:spcPts val="0"/>
                        </a:spcAft>
                      </a:pPr>
                      <a:r>
                        <a:rPr lang="zh-CN" altLang="en-US" sz="1700" kern="100" dirty="0" smtClean="0">
                          <a:solidFill>
                            <a:srgbClr val="000000"/>
                          </a:solidFill>
                          <a:latin typeface="+mn-ea"/>
                          <a:ea typeface="+mn-ea"/>
                          <a:cs typeface="Times New Roman"/>
                        </a:rPr>
                        <a:t>叙</a:t>
                      </a:r>
                      <a:endParaRPr lang="en-US" altLang="zh-CN" sz="1700" kern="100" dirty="0" smtClean="0">
                        <a:solidFill>
                          <a:srgbClr val="000000"/>
                        </a:solidFill>
                        <a:latin typeface="+mn-ea"/>
                        <a:ea typeface="+mn-ea"/>
                        <a:cs typeface="Times New Roman"/>
                      </a:endParaRPr>
                    </a:p>
                    <a:p>
                      <a:pPr algn="ctr">
                        <a:lnSpc>
                          <a:spcPct val="150000"/>
                        </a:lnSpc>
                        <a:spcAft>
                          <a:spcPts val="0"/>
                        </a:spcAft>
                      </a:pPr>
                      <a:r>
                        <a:rPr lang="zh-CN" altLang="en-US" sz="1700" kern="100" dirty="0" smtClean="0">
                          <a:solidFill>
                            <a:srgbClr val="000000"/>
                          </a:solidFill>
                          <a:latin typeface="+mn-ea"/>
                          <a:ea typeface="+mn-ea"/>
                          <a:cs typeface="Times New Roman"/>
                        </a:rPr>
                        <a:t>文</a:t>
                      </a:r>
                      <a:endParaRPr lang="en-US" altLang="zh-CN" sz="1700" kern="100" dirty="0" smtClean="0">
                        <a:solidFill>
                          <a:srgbClr val="000000"/>
                        </a:solidFill>
                        <a:latin typeface="+mn-ea"/>
                        <a:ea typeface="+mn-ea"/>
                        <a:cs typeface="Times New Roman"/>
                      </a:endParaRPr>
                    </a:p>
                    <a:p>
                      <a:pPr algn="ctr">
                        <a:lnSpc>
                          <a:spcPct val="150000"/>
                        </a:lnSpc>
                        <a:spcAft>
                          <a:spcPts val="0"/>
                        </a:spcAft>
                      </a:pPr>
                      <a:r>
                        <a:rPr lang="zh-CN" altLang="en-US" sz="1700" kern="100" dirty="0" smtClean="0">
                          <a:solidFill>
                            <a:srgbClr val="000000"/>
                          </a:solidFill>
                          <a:latin typeface="+mn-ea"/>
                          <a:ea typeface="+mn-ea"/>
                          <a:cs typeface="Times New Roman"/>
                        </a:rPr>
                        <a:t>基</a:t>
                      </a:r>
                      <a:endParaRPr lang="en-US" altLang="zh-CN" sz="1700" kern="100" dirty="0" smtClean="0">
                        <a:solidFill>
                          <a:srgbClr val="000000"/>
                        </a:solidFill>
                        <a:latin typeface="+mn-ea"/>
                        <a:ea typeface="+mn-ea"/>
                        <a:cs typeface="Times New Roman"/>
                      </a:endParaRPr>
                    </a:p>
                    <a:p>
                      <a:pPr algn="ctr">
                        <a:lnSpc>
                          <a:spcPct val="150000"/>
                        </a:lnSpc>
                        <a:spcAft>
                          <a:spcPts val="0"/>
                        </a:spcAft>
                      </a:pPr>
                      <a:r>
                        <a:rPr lang="zh-CN" altLang="en-US" sz="1700" kern="100" dirty="0" smtClean="0">
                          <a:solidFill>
                            <a:srgbClr val="000000"/>
                          </a:solidFill>
                          <a:latin typeface="+mn-ea"/>
                          <a:ea typeface="+mn-ea"/>
                          <a:cs typeface="Times New Roman"/>
                        </a:rPr>
                        <a:t>本</a:t>
                      </a:r>
                      <a:endParaRPr lang="en-US" altLang="zh-CN" sz="1700" kern="100" dirty="0" smtClean="0">
                        <a:solidFill>
                          <a:srgbClr val="000000"/>
                        </a:solidFill>
                        <a:latin typeface="+mn-ea"/>
                        <a:ea typeface="+mn-ea"/>
                        <a:cs typeface="Times New Roman"/>
                      </a:endParaRPr>
                    </a:p>
                    <a:p>
                      <a:pPr algn="ctr">
                        <a:lnSpc>
                          <a:spcPct val="150000"/>
                        </a:lnSpc>
                        <a:spcAft>
                          <a:spcPts val="0"/>
                        </a:spcAft>
                      </a:pPr>
                      <a:r>
                        <a:rPr lang="zh-CN" altLang="en-US" sz="1700" kern="100" dirty="0" smtClean="0">
                          <a:solidFill>
                            <a:srgbClr val="000000"/>
                          </a:solidFill>
                          <a:latin typeface="+mn-ea"/>
                          <a:ea typeface="+mn-ea"/>
                          <a:cs typeface="Times New Roman"/>
                        </a:rPr>
                        <a:t>知</a:t>
                      </a:r>
                      <a:endParaRPr lang="en-US" altLang="zh-CN" sz="1700" kern="100" dirty="0" smtClean="0">
                        <a:solidFill>
                          <a:srgbClr val="000000"/>
                        </a:solidFill>
                        <a:latin typeface="+mn-ea"/>
                        <a:ea typeface="+mn-ea"/>
                        <a:cs typeface="Times New Roman"/>
                      </a:endParaRPr>
                    </a:p>
                    <a:p>
                      <a:pPr algn="ctr">
                        <a:lnSpc>
                          <a:spcPct val="150000"/>
                        </a:lnSpc>
                        <a:spcAft>
                          <a:spcPts val="0"/>
                        </a:spcAft>
                      </a:pPr>
                      <a:r>
                        <a:rPr lang="zh-CN" altLang="en-US" sz="1700" kern="100" dirty="0" smtClean="0">
                          <a:solidFill>
                            <a:srgbClr val="000000"/>
                          </a:solidFill>
                          <a:latin typeface="+mn-ea"/>
                          <a:ea typeface="+mn-ea"/>
                          <a:cs typeface="Times New Roman"/>
                        </a:rPr>
                        <a:t>识</a:t>
                      </a:r>
                      <a:endParaRPr lang="en-US" sz="1700" kern="100" dirty="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3">
                  <a:txBody>
                    <a:bodyPr/>
                    <a:lstStyle/>
                    <a:p>
                      <a:pPr algn="ctr">
                        <a:lnSpc>
                          <a:spcPct val="150000"/>
                        </a:lnSpc>
                        <a:spcAft>
                          <a:spcPts val="0"/>
                        </a:spcAft>
                      </a:pPr>
                      <a:r>
                        <a:rPr lang="zh-CN" altLang="en-US" sz="1700" kern="100" dirty="0" smtClean="0">
                          <a:solidFill>
                            <a:schemeClr val="tx1"/>
                          </a:solidFill>
                          <a:latin typeface="NEU-BZ-S92"/>
                          <a:ea typeface="+mn-ea"/>
                          <a:cs typeface="Times New Roman"/>
                        </a:rPr>
                        <a:t>写作</a:t>
                      </a:r>
                      <a:endParaRPr lang="zh-CN" altLang="en-US" sz="1700" kern="100" dirty="0" smtClean="0">
                        <a:solidFill>
                          <a:schemeClr val="tx1"/>
                        </a:solidFill>
                        <a:latin typeface="NEU-BZ-S92"/>
                        <a:ea typeface="方正书宋_GBK"/>
                        <a:cs typeface="Times New Roman"/>
                      </a:endParaRPr>
                    </a:p>
                    <a:p>
                      <a:pPr algn="ctr">
                        <a:lnSpc>
                          <a:spcPct val="150000"/>
                        </a:lnSpc>
                        <a:spcAft>
                          <a:spcPts val="0"/>
                        </a:spcAft>
                      </a:pPr>
                      <a:r>
                        <a:rPr lang="zh-CN" altLang="en-US" sz="1700" kern="100" dirty="0" smtClean="0">
                          <a:solidFill>
                            <a:schemeClr val="tx1"/>
                          </a:solidFill>
                          <a:latin typeface="NEU-BZ-S92"/>
                          <a:ea typeface="+mn-ea"/>
                          <a:cs typeface="Times New Roman"/>
                        </a:rPr>
                        <a:t>手法</a:t>
                      </a:r>
                      <a:endParaRPr lang="zh-CN" altLang="en-US" sz="1700" kern="100" dirty="0">
                        <a:solidFill>
                          <a:schemeClr val="tx1"/>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3">
                  <a:txBody>
                    <a:bodyPr/>
                    <a:lstStyle/>
                    <a:p>
                      <a:pPr algn="ctr">
                        <a:lnSpc>
                          <a:spcPct val="150000"/>
                        </a:lnSpc>
                        <a:spcAft>
                          <a:spcPts val="0"/>
                        </a:spcAft>
                      </a:pPr>
                      <a:r>
                        <a:rPr lang="zh-CN" sz="1700" kern="100" dirty="0" smtClean="0">
                          <a:solidFill>
                            <a:srgbClr val="000000"/>
                          </a:solidFill>
                          <a:latin typeface="NEU-BZ-S92"/>
                          <a:ea typeface="微软雅黑"/>
                          <a:cs typeface="Times New Roman"/>
                        </a:rPr>
                        <a:t>表达</a:t>
                      </a:r>
                      <a:endParaRPr lang="en-US" altLang="zh-CN" sz="1700" kern="100" dirty="0" smtClean="0">
                        <a:solidFill>
                          <a:srgbClr val="000000"/>
                        </a:solidFill>
                        <a:latin typeface="NEU-BZ-S92"/>
                        <a:ea typeface="微软雅黑"/>
                        <a:cs typeface="Times New Roman"/>
                      </a:endParaRPr>
                    </a:p>
                    <a:p>
                      <a:pPr algn="ctr">
                        <a:lnSpc>
                          <a:spcPct val="150000"/>
                        </a:lnSpc>
                        <a:spcAft>
                          <a:spcPts val="0"/>
                        </a:spcAft>
                      </a:pPr>
                      <a:r>
                        <a:rPr lang="zh-CN" sz="1700" kern="100" dirty="0" smtClean="0">
                          <a:solidFill>
                            <a:srgbClr val="000000"/>
                          </a:solidFill>
                          <a:latin typeface="NEU-BZ-S92"/>
                          <a:ea typeface="微软雅黑"/>
                          <a:cs typeface="Times New Roman"/>
                        </a:rPr>
                        <a:t>方式</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说明</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主要是解说性状</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直接说明事物的形状、性质、成因、功用等</a:t>
                      </a:r>
                      <a:endParaRPr lang="zh-CN" sz="1700" kern="100" dirty="0">
                        <a:solidFill>
                          <a:srgbClr val="000000"/>
                        </a:solidFill>
                        <a:latin typeface="NEU-BZ-S92"/>
                        <a:ea typeface="方正书宋_GBK"/>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332000">
                <a:tc vMerge="1">
                  <a:txBody>
                    <a:bodyPr/>
                    <a:lstStyle/>
                    <a:p>
                      <a:pPr algn="ctr">
                        <a:lnSpc>
                          <a:spcPct val="150000"/>
                        </a:lnSpc>
                        <a:spcAft>
                          <a:spcPts val="0"/>
                        </a:spcAft>
                      </a:pPr>
                      <a:endParaRPr lang="en-US" sz="1700" kern="100" dirty="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vMerge="1">
                  <a:txBody>
                    <a:bodyPr/>
                    <a:lstStyle/>
                    <a:p>
                      <a:endParaRPr lang="zh-CN" altLang="en-US"/>
                    </a:p>
                  </a:txBody>
                  <a:tcP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vMerge="1">
                  <a:txBody>
                    <a:bodyPr/>
                    <a:lstStyle/>
                    <a:p>
                      <a:endParaRPr lang="zh-CN" altLang="en-US"/>
                    </a:p>
                  </a:txBody>
                  <a:tcP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抒情</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有两种表达方式</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一种是作者在叙述、描写和议论中</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字里行间渗透着强烈而真切的感情</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以此来打动读者</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另一种是作者在叙述、描写和议论中直接将感情倾泻出来</a:t>
                      </a:r>
                      <a:endParaRPr lang="zh-CN" sz="1700" kern="100" dirty="0">
                        <a:solidFill>
                          <a:srgbClr val="000000"/>
                        </a:solidFill>
                        <a:latin typeface="NEU-BZ-S92"/>
                        <a:ea typeface="方正书宋_GBK"/>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332000">
                <a:tc vMerge="1">
                  <a:txBody>
                    <a:bodyPr/>
                    <a:lstStyle/>
                    <a:p>
                      <a:pPr algn="ctr">
                        <a:lnSpc>
                          <a:spcPct val="150000"/>
                        </a:lnSpc>
                        <a:spcAft>
                          <a:spcPts val="0"/>
                        </a:spcAft>
                      </a:pPr>
                      <a:endParaRPr lang="en-US" sz="1700" kern="100" dirty="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vMerge="1">
                  <a:txBody>
                    <a:bodyPr/>
                    <a:lstStyle/>
                    <a:p>
                      <a:endParaRPr lang="zh-CN" altLang="en-US"/>
                    </a:p>
                  </a:txBody>
                  <a:tcP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vMerge="1">
                  <a:txBody>
                    <a:bodyPr/>
                    <a:lstStyle/>
                    <a:p>
                      <a:endParaRPr lang="zh-CN" altLang="en-US"/>
                    </a:p>
                  </a:txBody>
                  <a:tcP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议论</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记叙文中的议论</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是对所记叙的人物、事情等加以</a:t>
                      </a:r>
                      <a:r>
                        <a:rPr lang="zh-CN" sz="1700" kern="100" dirty="0" smtClean="0">
                          <a:solidFill>
                            <a:srgbClr val="000000"/>
                          </a:solidFill>
                          <a:latin typeface="NEU-BZ-S92"/>
                          <a:ea typeface="微软雅黑"/>
                          <a:cs typeface="Times New Roman"/>
                        </a:rPr>
                        <a:t>评</a:t>
                      </a:r>
                      <a:r>
                        <a:rPr lang="en-US" altLang="zh-CN" sz="1700" kern="100" dirty="0" smtClean="0">
                          <a:solidFill>
                            <a:srgbClr val="000000"/>
                          </a:solidFill>
                          <a:latin typeface="NEU-BZ-S92"/>
                          <a:ea typeface="微软雅黑"/>
                          <a:cs typeface="Times New Roman"/>
                        </a:rPr>
                        <a:t> </a:t>
                      </a:r>
                      <a:r>
                        <a:rPr lang="zh-CN" sz="1700" kern="100" dirty="0" smtClean="0">
                          <a:solidFill>
                            <a:srgbClr val="000000"/>
                          </a:solidFill>
                          <a:latin typeface="NEU-BZ-S92"/>
                          <a:ea typeface="微软雅黑"/>
                          <a:cs typeface="Times New Roman"/>
                        </a:rPr>
                        <a:t>述</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或表达看法</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或评价得失</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或分析影响</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以揭示事物的本质</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深化文章的主题</a:t>
                      </a:r>
                      <a:endParaRPr lang="zh-CN" sz="1700" kern="100" dirty="0">
                        <a:solidFill>
                          <a:srgbClr val="000000"/>
                        </a:solidFill>
                        <a:latin typeface="NEU-BZ-S92"/>
                        <a:ea typeface="方正书宋_GBK"/>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69" y="359812"/>
            <a:ext cx="8005683" cy="2981192"/>
          </a:xfrm>
          <a:prstGeom prst="rect">
            <a:avLst/>
          </a:prstGeom>
          <a:noFill/>
        </p:spPr>
        <p:txBody>
          <a:bodyPr wrap="square" lIns="36000" tIns="36000" rIns="36000" bIns="36000" rtlCol="0">
            <a:spAutoFit/>
          </a:bodyPr>
          <a:lstStyle/>
          <a:p>
            <a:pPr>
              <a:lnSpc>
                <a:spcPct val="150000"/>
              </a:lnSpc>
            </a:pPr>
            <a:r>
              <a:rPr lang="en-US" b="1" dirty="0" smtClean="0"/>
              <a:t>3.</a:t>
            </a:r>
            <a:r>
              <a:rPr lang="zh-CN" altLang="en-US" dirty="0" smtClean="0"/>
              <a:t>本文构思巧妙</a:t>
            </a:r>
            <a:r>
              <a:rPr lang="en-US" dirty="0" smtClean="0"/>
              <a:t>,</a:t>
            </a:r>
            <a:r>
              <a:rPr lang="zh-CN" altLang="en-US" dirty="0" smtClean="0"/>
              <a:t>层层设置悬念和误会</a:t>
            </a:r>
            <a:r>
              <a:rPr lang="en-US" dirty="0" smtClean="0"/>
              <a:t>,</a:t>
            </a:r>
            <a:r>
              <a:rPr lang="zh-CN" altLang="en-US" dirty="0" smtClean="0"/>
              <a:t>使故事情节一波三折。结合课文内容分析这种写法</a:t>
            </a:r>
            <a:r>
              <a:rPr lang="en-US" dirty="0" smtClean="0"/>
              <a:t>,</a:t>
            </a:r>
            <a:r>
              <a:rPr lang="zh-CN" altLang="en-US" dirty="0" smtClean="0"/>
              <a:t>说说其表达效果。</a:t>
            </a:r>
            <a:r>
              <a:rPr lang="en-US" dirty="0" smtClean="0"/>
              <a:t>[</a:t>
            </a:r>
            <a:r>
              <a:rPr lang="zh-CN" altLang="en-US" dirty="0" smtClean="0"/>
              <a:t>七下</a:t>
            </a:r>
            <a:r>
              <a:rPr lang="en-US" altLang="zh-CN" dirty="0" smtClean="0"/>
              <a:t>《</a:t>
            </a:r>
            <a:r>
              <a:rPr lang="zh-CN" altLang="en-US" dirty="0" smtClean="0"/>
              <a:t>驿路梨花</a:t>
            </a:r>
            <a:r>
              <a:rPr lang="en-US" altLang="zh-CN" dirty="0" smtClean="0"/>
              <a:t>》“</a:t>
            </a:r>
            <a:r>
              <a:rPr lang="zh-CN" altLang="en-US" dirty="0" smtClean="0"/>
              <a:t>思考探究”</a:t>
            </a:r>
            <a:r>
              <a:rPr lang="en-US" dirty="0" smtClean="0"/>
              <a:t>(</a:t>
            </a:r>
            <a:r>
              <a:rPr lang="zh-CN" altLang="en-US" dirty="0" smtClean="0"/>
              <a:t>文章结构顺序</a:t>
            </a:r>
            <a:r>
              <a:rPr lang="en-US" dirty="0" smtClean="0"/>
              <a:t>)]</a:t>
            </a:r>
            <a:endParaRPr lang="zh-CN" altLang="en-US" dirty="0" smtClean="0"/>
          </a:p>
          <a:p>
            <a:pPr>
              <a:lnSpc>
                <a:spcPct val="150000"/>
              </a:lnSpc>
            </a:pPr>
            <a:r>
              <a:rPr lang="en-US" dirty="0" smtClean="0">
                <a:solidFill>
                  <a:srgbClr val="0092D7"/>
                </a:solidFill>
              </a:rPr>
              <a:t>[</a:t>
            </a:r>
            <a:r>
              <a:rPr lang="zh-CN" altLang="en-US" dirty="0" smtClean="0">
                <a:solidFill>
                  <a:srgbClr val="0092D7"/>
                </a:solidFill>
              </a:rPr>
              <a:t>分析</a:t>
            </a:r>
            <a:r>
              <a:rPr lang="en-US" dirty="0" smtClean="0">
                <a:solidFill>
                  <a:srgbClr val="0092D7"/>
                </a:solidFill>
              </a:rPr>
              <a:t>]</a:t>
            </a:r>
            <a:r>
              <a:rPr lang="zh-CN" altLang="en-US" dirty="0" smtClean="0"/>
              <a:t>本题考查文章的结构、顺序。本文并不是按照时间发生的先后顺序讲述</a:t>
            </a:r>
            <a:r>
              <a:rPr lang="en-US" dirty="0" smtClean="0"/>
              <a:t>,</a:t>
            </a:r>
            <a:r>
              <a:rPr lang="zh-CN" altLang="en-US" dirty="0" smtClean="0"/>
              <a:t>而是把故事集中在一个夜晚和一个早晨。在讲到“我们”宿在小茅屋时</a:t>
            </a:r>
            <a:r>
              <a:rPr lang="en-US" dirty="0" smtClean="0"/>
              <a:t>,</a:t>
            </a:r>
            <a:r>
              <a:rPr lang="zh-CN" altLang="en-US" dirty="0" smtClean="0"/>
              <a:t>插叙了表现过去盖茅屋和照管茅屋的过程。本文紧扣“小茅屋的主人是什么人”这个故事核心</a:t>
            </a:r>
            <a:r>
              <a:rPr lang="en-US" dirty="0" smtClean="0"/>
              <a:t>,</a:t>
            </a:r>
            <a:r>
              <a:rPr lang="zh-CN" altLang="en-US" dirty="0" smtClean="0"/>
              <a:t>层层设置悬念</a:t>
            </a:r>
            <a:r>
              <a:rPr lang="en-US" dirty="0" smtClean="0"/>
              <a:t>,</a:t>
            </a:r>
            <a:r>
              <a:rPr lang="zh-CN" altLang="en-US" dirty="0" smtClean="0"/>
              <a:t>三次深化悬念</a:t>
            </a:r>
            <a:r>
              <a:rPr lang="en-US" dirty="0" smtClean="0"/>
              <a:t>,</a:t>
            </a:r>
            <a:r>
              <a:rPr lang="zh-CN" altLang="en-US" dirty="0" smtClean="0"/>
              <a:t>最终揭开悬念</a:t>
            </a:r>
            <a:r>
              <a:rPr lang="en-US" dirty="0" smtClean="0"/>
              <a:t>,</a:t>
            </a:r>
            <a:r>
              <a:rPr lang="zh-CN" altLang="en-US" dirty="0" smtClean="0"/>
              <a:t>一波三折</a:t>
            </a:r>
            <a:r>
              <a:rPr lang="en-US" dirty="0" smtClean="0"/>
              <a:t>,</a:t>
            </a:r>
            <a:r>
              <a:rPr lang="zh-CN" altLang="en-US" dirty="0" smtClean="0"/>
              <a:t>回环递进</a:t>
            </a:r>
            <a:r>
              <a:rPr lang="en-US" dirty="0" smtClean="0"/>
              <a:t>,</a:t>
            </a:r>
            <a:r>
              <a:rPr lang="zh-CN" altLang="en-US" dirty="0" smtClean="0"/>
              <a:t>热情赞颂了社会主义下人们互相关怀的崇高道德风尚。</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2565693"/>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常见题型</a:t>
            </a:r>
            <a:r>
              <a:rPr lang="en-US" altLang="zh-CN" dirty="0" smtClean="0">
                <a:solidFill>
                  <a:srgbClr val="0092D7"/>
                </a:solidFill>
              </a:rPr>
              <a:t>】</a:t>
            </a:r>
          </a:p>
          <a:p>
            <a:pPr>
              <a:lnSpc>
                <a:spcPct val="150000"/>
              </a:lnSpc>
            </a:pPr>
            <a:r>
              <a:rPr lang="en-US" b="1" dirty="0" smtClean="0"/>
              <a:t>1. </a:t>
            </a:r>
            <a:r>
              <a:rPr lang="en-US" dirty="0" smtClean="0">
                <a:solidFill>
                  <a:srgbClr val="0092D7"/>
                </a:solidFill>
              </a:rPr>
              <a:t>[2017</a:t>
            </a:r>
            <a:r>
              <a:rPr lang="en-US" altLang="zh-CN" dirty="0" smtClean="0">
                <a:solidFill>
                  <a:srgbClr val="0092D7"/>
                </a:solidFill>
              </a:rPr>
              <a:t>·</a:t>
            </a:r>
            <a:r>
              <a:rPr lang="zh-CN" altLang="en-US" dirty="0" smtClean="0">
                <a:solidFill>
                  <a:srgbClr val="0092D7"/>
                </a:solidFill>
              </a:rPr>
              <a:t>包头</a:t>
            </a:r>
            <a:r>
              <a:rPr lang="en-US" dirty="0" smtClean="0">
                <a:solidFill>
                  <a:srgbClr val="0092D7"/>
                </a:solidFill>
              </a:rPr>
              <a:t>15</a:t>
            </a:r>
            <a:r>
              <a:rPr lang="zh-CN" altLang="en-US" dirty="0" smtClean="0">
                <a:solidFill>
                  <a:srgbClr val="0092D7"/>
                </a:solidFill>
              </a:rPr>
              <a:t>题</a:t>
            </a:r>
            <a:r>
              <a:rPr lang="en-US" dirty="0" smtClean="0">
                <a:solidFill>
                  <a:srgbClr val="0092D7"/>
                </a:solidFill>
              </a:rPr>
              <a:t>]</a:t>
            </a:r>
            <a:r>
              <a:rPr lang="zh-CN" altLang="en-US" dirty="0" smtClean="0"/>
              <a:t>请结合全文内容简析本文层层递进的表现手法。</a:t>
            </a:r>
          </a:p>
          <a:p>
            <a:pPr>
              <a:lnSpc>
                <a:spcPct val="150000"/>
              </a:lnSpc>
            </a:pPr>
            <a:r>
              <a:rPr lang="en-US" b="1" dirty="0" smtClean="0"/>
              <a:t>2. </a:t>
            </a:r>
            <a:r>
              <a:rPr lang="en-US" dirty="0" smtClean="0">
                <a:solidFill>
                  <a:srgbClr val="0092D7"/>
                </a:solidFill>
              </a:rPr>
              <a:t>[2012</a:t>
            </a:r>
            <a:r>
              <a:rPr lang="en-US" altLang="zh-CN" dirty="0" smtClean="0">
                <a:solidFill>
                  <a:srgbClr val="0092D7"/>
                </a:solidFill>
              </a:rPr>
              <a:t>·</a:t>
            </a:r>
            <a:r>
              <a:rPr lang="zh-CN" altLang="en-US" dirty="0" smtClean="0">
                <a:solidFill>
                  <a:srgbClr val="0092D7"/>
                </a:solidFill>
              </a:rPr>
              <a:t>包头</a:t>
            </a:r>
            <a:r>
              <a:rPr lang="en-US" dirty="0" smtClean="0">
                <a:solidFill>
                  <a:srgbClr val="0092D7"/>
                </a:solidFill>
              </a:rPr>
              <a:t>15</a:t>
            </a:r>
            <a:r>
              <a:rPr lang="zh-CN" altLang="en-US" dirty="0" smtClean="0">
                <a:solidFill>
                  <a:srgbClr val="0092D7"/>
                </a:solidFill>
              </a:rPr>
              <a:t>题</a:t>
            </a:r>
            <a:r>
              <a:rPr lang="en-US" dirty="0" smtClean="0">
                <a:solidFill>
                  <a:srgbClr val="0092D7"/>
                </a:solidFill>
              </a:rPr>
              <a:t>]</a:t>
            </a:r>
            <a:r>
              <a:rPr lang="zh-CN" altLang="en-US" dirty="0" smtClean="0"/>
              <a:t>本文的行文章法很特别</a:t>
            </a:r>
            <a:r>
              <a:rPr lang="en-US" dirty="0" smtClean="0"/>
              <a:t>,</a:t>
            </a:r>
            <a:r>
              <a:rPr lang="zh-CN" altLang="en-US" dirty="0" smtClean="0"/>
              <a:t>采用了双线结构</a:t>
            </a:r>
            <a:r>
              <a:rPr lang="en-US" dirty="0" smtClean="0"/>
              <a:t>:</a:t>
            </a:r>
            <a:r>
              <a:rPr lang="zh-CN" altLang="en-US" dirty="0" smtClean="0"/>
              <a:t>写故事中母子之爱与现实中母子之爱。试分析比较现实中和故事中母子之爱有何异同。</a:t>
            </a:r>
          </a:p>
          <a:p>
            <a:pPr>
              <a:lnSpc>
                <a:spcPct val="150000"/>
              </a:lnSpc>
            </a:pPr>
            <a:r>
              <a:rPr lang="en-US" b="1" dirty="0" smtClean="0"/>
              <a:t>3. </a:t>
            </a:r>
            <a:r>
              <a:rPr lang="en-US" dirty="0" smtClean="0">
                <a:solidFill>
                  <a:srgbClr val="0092D7"/>
                </a:solidFill>
              </a:rPr>
              <a:t>[2019</a:t>
            </a:r>
            <a:r>
              <a:rPr lang="en-US" altLang="zh-CN" dirty="0" smtClean="0">
                <a:solidFill>
                  <a:srgbClr val="0092D7"/>
                </a:solidFill>
              </a:rPr>
              <a:t>·</a:t>
            </a:r>
            <a:r>
              <a:rPr lang="zh-CN" altLang="en-US" dirty="0" smtClean="0">
                <a:solidFill>
                  <a:srgbClr val="0092D7"/>
                </a:solidFill>
              </a:rPr>
              <a:t>包头中考说明样题二</a:t>
            </a:r>
            <a:r>
              <a:rPr lang="en-US" dirty="0" smtClean="0">
                <a:solidFill>
                  <a:srgbClr val="0092D7"/>
                </a:solidFill>
              </a:rPr>
              <a:t>13</a:t>
            </a:r>
            <a:r>
              <a:rPr lang="zh-CN" altLang="en-US" dirty="0" smtClean="0">
                <a:solidFill>
                  <a:srgbClr val="0092D7"/>
                </a:solidFill>
              </a:rPr>
              <a:t>题</a:t>
            </a:r>
            <a:r>
              <a:rPr lang="en-US" dirty="0" smtClean="0">
                <a:solidFill>
                  <a:srgbClr val="0092D7"/>
                </a:solidFill>
              </a:rPr>
              <a:t>]</a:t>
            </a:r>
            <a:r>
              <a:rPr lang="zh-CN" altLang="en-US" dirty="0" smtClean="0"/>
              <a:t>作者是如何把自己的童年生活描述得井然有序、情趣盎然的</a:t>
            </a:r>
            <a:r>
              <a:rPr lang="en-US" dirty="0" smtClean="0"/>
              <a:t>?</a:t>
            </a:r>
            <a:r>
              <a:rPr lang="zh-CN" altLang="en-US" dirty="0" smtClean="0"/>
              <a:t>请作简要分析。</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4227687"/>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答题思路</a:t>
            </a:r>
            <a:r>
              <a:rPr lang="en-US" altLang="zh-CN" dirty="0" smtClean="0">
                <a:solidFill>
                  <a:srgbClr val="0092D7"/>
                </a:solidFill>
              </a:rPr>
              <a:t>】</a:t>
            </a:r>
          </a:p>
          <a:p>
            <a:pPr indent="446088">
              <a:lnSpc>
                <a:spcPct val="150000"/>
              </a:lnSpc>
            </a:pPr>
            <a:r>
              <a:rPr lang="zh-CN" altLang="en-US" dirty="0" smtClean="0"/>
              <a:t>散文文体的理清文章思路题型</a:t>
            </a:r>
            <a:r>
              <a:rPr lang="en-US" dirty="0" smtClean="0"/>
              <a:t>,</a:t>
            </a:r>
            <a:r>
              <a:rPr lang="zh-CN" altLang="en-US" dirty="0" smtClean="0"/>
              <a:t>考点多变</a:t>
            </a:r>
            <a:r>
              <a:rPr lang="en-US" dirty="0" smtClean="0"/>
              <a:t>,</a:t>
            </a:r>
            <a:r>
              <a:rPr lang="zh-CN" altLang="en-US" dirty="0" smtClean="0"/>
              <a:t>有时和文章题目及作用结合找出文章的线索</a:t>
            </a:r>
            <a:r>
              <a:rPr lang="en-US" dirty="0" smtClean="0"/>
              <a:t>(</a:t>
            </a:r>
            <a:r>
              <a:rPr lang="zh-CN" altLang="en-US" dirty="0" smtClean="0"/>
              <a:t>题目即线索</a:t>
            </a:r>
            <a:r>
              <a:rPr lang="en-US" dirty="0" smtClean="0"/>
              <a:t>),</a:t>
            </a:r>
            <a:r>
              <a:rPr lang="zh-CN" altLang="en-US" dirty="0" smtClean="0"/>
              <a:t>有时和表现手法结合</a:t>
            </a:r>
            <a:r>
              <a:rPr lang="en-US" dirty="0" smtClean="0"/>
              <a:t>,</a:t>
            </a:r>
            <a:r>
              <a:rPr lang="zh-CN" altLang="en-US" dirty="0" smtClean="0"/>
              <a:t>从结构上梳理文章的构思技巧</a:t>
            </a:r>
            <a:r>
              <a:rPr lang="en-US" dirty="0" smtClean="0"/>
              <a:t>,</a:t>
            </a:r>
            <a:r>
              <a:rPr lang="zh-CN" altLang="en-US" dirty="0" smtClean="0"/>
              <a:t>有时和特殊段落结合考查段落特点及作用等</a:t>
            </a:r>
            <a:r>
              <a:rPr lang="en-US" dirty="0" smtClean="0"/>
              <a:t>,</a:t>
            </a:r>
            <a:r>
              <a:rPr lang="zh-CN" altLang="en-US" dirty="0" smtClean="0"/>
              <a:t>解答此类试题要审清题干</a:t>
            </a:r>
            <a:r>
              <a:rPr lang="en-US" dirty="0" smtClean="0"/>
              <a:t>,</a:t>
            </a:r>
            <a:r>
              <a:rPr lang="zh-CN" altLang="en-US" dirty="0" smtClean="0"/>
              <a:t>抓住侧重点</a:t>
            </a:r>
            <a:r>
              <a:rPr lang="en-US" dirty="0" smtClean="0"/>
              <a:t>,</a:t>
            </a:r>
            <a:r>
              <a:rPr lang="zh-CN" altLang="en-US" dirty="0" smtClean="0"/>
              <a:t>有针对性地解答。</a:t>
            </a:r>
          </a:p>
          <a:p>
            <a:pPr>
              <a:lnSpc>
                <a:spcPct val="150000"/>
              </a:lnSpc>
            </a:pPr>
            <a:r>
              <a:rPr lang="en-US" b="1" dirty="0" smtClean="0"/>
              <a:t>1.</a:t>
            </a:r>
            <a:r>
              <a:rPr lang="zh-CN" altLang="en-US" b="1" dirty="0" smtClean="0"/>
              <a:t>线索题</a:t>
            </a:r>
          </a:p>
          <a:p>
            <a:pPr indent="446088">
              <a:lnSpc>
                <a:spcPct val="150000"/>
              </a:lnSpc>
            </a:pPr>
            <a:r>
              <a:rPr lang="en-US" dirty="0" smtClean="0"/>
              <a:t>(1)</a:t>
            </a:r>
            <a:r>
              <a:rPr lang="zh-CN" altLang="en-US" dirty="0" smtClean="0"/>
              <a:t>找准线索。</a:t>
            </a:r>
            <a:r>
              <a:rPr lang="en-US" dirty="0" smtClean="0"/>
              <a:t>(</a:t>
            </a:r>
            <a:r>
              <a:rPr lang="zh-CN" altLang="en-US" dirty="0" smtClean="0"/>
              <a:t>见“文体知识清单”</a:t>
            </a:r>
            <a:r>
              <a:rPr lang="en-US" dirty="0" smtClean="0"/>
              <a:t>)</a:t>
            </a:r>
            <a:endParaRPr lang="zh-CN" altLang="en-US" dirty="0" smtClean="0"/>
          </a:p>
          <a:p>
            <a:pPr indent="446088">
              <a:lnSpc>
                <a:spcPct val="150000"/>
              </a:lnSpc>
            </a:pPr>
            <a:r>
              <a:rPr lang="en-US" dirty="0" smtClean="0"/>
              <a:t>(2)</a:t>
            </a:r>
            <a:r>
              <a:rPr lang="zh-CN" altLang="en-US" dirty="0" smtClean="0"/>
              <a:t>点明线索与文章各部分的关系。</a:t>
            </a:r>
          </a:p>
          <a:p>
            <a:pPr indent="446088">
              <a:lnSpc>
                <a:spcPct val="150000"/>
              </a:lnSpc>
            </a:pPr>
            <a:r>
              <a:rPr lang="en-US" dirty="0" smtClean="0"/>
              <a:t>(3)</a:t>
            </a:r>
            <a:r>
              <a:rPr lang="zh-CN" altLang="en-US" dirty="0" smtClean="0"/>
              <a:t>分析作用。线索在散文中的主要作用有</a:t>
            </a:r>
            <a:r>
              <a:rPr lang="en-US" dirty="0" smtClean="0"/>
              <a:t>:a.</a:t>
            </a:r>
            <a:r>
              <a:rPr lang="zh-CN" altLang="en-US" dirty="0" smtClean="0"/>
              <a:t>组织材料</a:t>
            </a:r>
            <a:r>
              <a:rPr lang="en-US" dirty="0" smtClean="0"/>
              <a:t>,</a:t>
            </a:r>
            <a:r>
              <a:rPr lang="zh-CN" altLang="en-US" dirty="0" smtClean="0"/>
              <a:t>贯穿全文</a:t>
            </a:r>
            <a:r>
              <a:rPr lang="en-US" dirty="0" smtClean="0"/>
              <a:t>;b.</a:t>
            </a:r>
            <a:r>
              <a:rPr lang="zh-CN" altLang="en-US" dirty="0" smtClean="0"/>
              <a:t>结构清晰</a:t>
            </a:r>
            <a:r>
              <a:rPr lang="en-US" dirty="0" smtClean="0"/>
              <a:t>,</a:t>
            </a:r>
            <a:r>
              <a:rPr lang="zh-CN" altLang="en-US" dirty="0" smtClean="0"/>
              <a:t>情节集中</a:t>
            </a:r>
            <a:r>
              <a:rPr lang="en-US" dirty="0" smtClean="0"/>
              <a:t>;c.</a:t>
            </a:r>
            <a:r>
              <a:rPr lang="zh-CN" altLang="en-US" dirty="0" smtClean="0"/>
              <a:t>揭示主题</a:t>
            </a:r>
            <a:r>
              <a:rPr lang="en-US" dirty="0" smtClean="0"/>
              <a:t>;d.</a:t>
            </a:r>
            <a:r>
              <a:rPr lang="zh-CN" altLang="en-US" dirty="0" smtClean="0"/>
              <a:t>使行文富于变化。</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1734697"/>
          </a:xfrm>
          <a:prstGeom prst="rect">
            <a:avLst/>
          </a:prstGeom>
          <a:noFill/>
        </p:spPr>
        <p:txBody>
          <a:bodyPr wrap="square" lIns="36000" tIns="36000" rIns="36000" bIns="36000" rtlCol="0">
            <a:spAutoFit/>
          </a:bodyPr>
          <a:lstStyle/>
          <a:p>
            <a:pPr>
              <a:lnSpc>
                <a:spcPct val="150000"/>
              </a:lnSpc>
            </a:pPr>
            <a:r>
              <a:rPr lang="en-US" b="1" dirty="0" smtClean="0"/>
              <a:t>2.</a:t>
            </a:r>
            <a:r>
              <a:rPr lang="zh-CN" altLang="en-US" b="1" dirty="0" smtClean="0"/>
              <a:t>梳理行文思路</a:t>
            </a:r>
          </a:p>
          <a:p>
            <a:pPr indent="446088">
              <a:lnSpc>
                <a:spcPct val="150000"/>
              </a:lnSpc>
            </a:pPr>
            <a:r>
              <a:rPr lang="zh-CN" altLang="en-US" dirty="0" smtClean="0"/>
              <a:t>这种题型实际上是给全文划分层次</a:t>
            </a:r>
            <a:r>
              <a:rPr lang="en-US" dirty="0" smtClean="0"/>
              <a:t>,</a:t>
            </a:r>
            <a:r>
              <a:rPr lang="zh-CN" altLang="en-US" dirty="0" smtClean="0"/>
              <a:t>归纳层意</a:t>
            </a:r>
            <a:r>
              <a:rPr lang="en-US" dirty="0" smtClean="0"/>
              <a:t>,</a:t>
            </a:r>
            <a:r>
              <a:rPr lang="zh-CN" altLang="en-US" dirty="0" smtClean="0"/>
              <a:t>只要弄清先写什么</a:t>
            </a:r>
            <a:r>
              <a:rPr lang="en-US" dirty="0" smtClean="0"/>
              <a:t>,</a:t>
            </a:r>
            <a:r>
              <a:rPr lang="zh-CN" altLang="en-US" dirty="0" smtClean="0"/>
              <a:t>再写什 么</a:t>
            </a:r>
            <a:r>
              <a:rPr lang="en-US" dirty="0" smtClean="0"/>
              <a:t>,</a:t>
            </a:r>
            <a:r>
              <a:rPr lang="zh-CN" altLang="en-US" dirty="0" smtClean="0"/>
              <a:t>后写什么即可。答题时要根据事件发生发展的各个阶段</a:t>
            </a:r>
            <a:r>
              <a:rPr lang="en-US" dirty="0" smtClean="0"/>
              <a:t>,</a:t>
            </a:r>
            <a:r>
              <a:rPr lang="zh-CN" altLang="en-US" dirty="0" smtClean="0"/>
              <a:t>梳理出明确的结构思路</a:t>
            </a:r>
            <a:r>
              <a:rPr lang="en-US" dirty="0" smtClean="0"/>
              <a:t>,</a:t>
            </a:r>
            <a:r>
              <a:rPr lang="zh-CN" altLang="en-US" dirty="0" smtClean="0"/>
              <a:t>如文中有线索</a:t>
            </a:r>
            <a:r>
              <a:rPr lang="en-US" dirty="0" smtClean="0"/>
              <a:t>,</a:t>
            </a:r>
            <a:r>
              <a:rPr lang="zh-CN" altLang="en-US" dirty="0" smtClean="0"/>
              <a:t>可以按照线索归纳梳理。</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2981192"/>
          </a:xfrm>
          <a:prstGeom prst="rect">
            <a:avLst/>
          </a:prstGeom>
          <a:noFill/>
        </p:spPr>
        <p:txBody>
          <a:bodyPr wrap="square" lIns="36000" tIns="36000" rIns="36000" bIns="36000" rtlCol="0">
            <a:spAutoFit/>
          </a:bodyPr>
          <a:lstStyle/>
          <a:p>
            <a:pPr>
              <a:lnSpc>
                <a:spcPct val="150000"/>
              </a:lnSpc>
            </a:pPr>
            <a:r>
              <a:rPr lang="en-US" b="1" dirty="0" smtClean="0"/>
              <a:t>3.</a:t>
            </a:r>
            <a:r>
              <a:rPr lang="zh-CN" altLang="en-US" b="1" dirty="0" smtClean="0"/>
              <a:t>分析构思特色题</a:t>
            </a:r>
          </a:p>
          <a:p>
            <a:pPr indent="446088">
              <a:lnSpc>
                <a:spcPct val="150000"/>
              </a:lnSpc>
            </a:pPr>
            <a:r>
              <a:rPr lang="zh-CN" altLang="en-US" dirty="0" smtClean="0"/>
              <a:t>这种题型一般是要求回答结构、构思或材料安排上有什么特点</a:t>
            </a:r>
            <a:r>
              <a:rPr lang="en-US" dirty="0" smtClean="0"/>
              <a:t>,</a:t>
            </a:r>
            <a:r>
              <a:rPr lang="zh-CN" altLang="en-US" dirty="0" smtClean="0"/>
              <a:t>这种特点带来哪些作用、效果。答题关键是分析特点</a:t>
            </a:r>
            <a:r>
              <a:rPr lang="en-US" dirty="0" smtClean="0"/>
              <a:t>,</a:t>
            </a:r>
            <a:r>
              <a:rPr lang="zh-CN" altLang="en-US" dirty="0" smtClean="0"/>
              <a:t>答出作用。</a:t>
            </a:r>
          </a:p>
          <a:p>
            <a:pPr indent="446088">
              <a:lnSpc>
                <a:spcPct val="150000"/>
              </a:lnSpc>
            </a:pPr>
            <a:r>
              <a:rPr lang="en-US" dirty="0" smtClean="0"/>
              <a:t>(1)</a:t>
            </a:r>
            <a:r>
              <a:rPr lang="zh-CN" altLang="en-US" dirty="0" smtClean="0"/>
              <a:t>线索特点。包括找准线索、点明线索与文章各部分的关系、分析其作用。</a:t>
            </a:r>
            <a:r>
              <a:rPr lang="en-US" dirty="0" smtClean="0"/>
              <a:t>(</a:t>
            </a:r>
            <a:r>
              <a:rPr lang="zh-CN" altLang="en-US" dirty="0" smtClean="0"/>
              <a:t>见前面所述</a:t>
            </a:r>
            <a:r>
              <a:rPr lang="en-US" dirty="0" smtClean="0"/>
              <a:t>)</a:t>
            </a:r>
            <a:endParaRPr lang="zh-CN" altLang="en-US" dirty="0" smtClean="0"/>
          </a:p>
          <a:p>
            <a:pPr indent="446088">
              <a:lnSpc>
                <a:spcPct val="150000"/>
              </a:lnSpc>
            </a:pPr>
            <a:r>
              <a:rPr lang="en-US" dirty="0" smtClean="0"/>
              <a:t>(2)</a:t>
            </a:r>
            <a:r>
              <a:rPr lang="zh-CN" altLang="en-US" dirty="0" smtClean="0"/>
              <a:t>思路特点。主要有先总后分、先抑</a:t>
            </a:r>
            <a:r>
              <a:rPr lang="en-US" dirty="0" smtClean="0"/>
              <a:t>(</a:t>
            </a:r>
            <a:r>
              <a:rPr lang="zh-CN" altLang="en-US" dirty="0" smtClean="0"/>
              <a:t>扬</a:t>
            </a:r>
            <a:r>
              <a:rPr lang="en-US" dirty="0" smtClean="0"/>
              <a:t>)</a:t>
            </a:r>
            <a:r>
              <a:rPr lang="zh-CN" altLang="en-US" dirty="0" smtClean="0"/>
              <a:t>后扬</a:t>
            </a:r>
            <a:r>
              <a:rPr lang="en-US" dirty="0" smtClean="0"/>
              <a:t>(</a:t>
            </a:r>
            <a:r>
              <a:rPr lang="zh-CN" altLang="en-US" dirty="0" smtClean="0"/>
              <a:t>抑</a:t>
            </a:r>
            <a:r>
              <a:rPr lang="en-US" dirty="0" smtClean="0"/>
              <a:t>)</a:t>
            </a:r>
            <a:r>
              <a:rPr lang="zh-CN" altLang="en-US" dirty="0" smtClean="0"/>
              <a:t>、前后对比、先实后虚、逐层深入等。</a:t>
            </a: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2932268"/>
          </a:xfrm>
          <a:prstGeom prst="rect">
            <a:avLst/>
          </a:prstGeom>
          <a:noFill/>
        </p:spPr>
        <p:txBody>
          <a:bodyPr wrap="square" lIns="36000" tIns="36000" rIns="36000" bIns="36000" rtlCol="0">
            <a:spAutoFit/>
          </a:bodyPr>
          <a:lstStyle/>
          <a:p>
            <a:pPr indent="446088">
              <a:lnSpc>
                <a:spcPct val="150000"/>
              </a:lnSpc>
            </a:pPr>
            <a:r>
              <a:rPr lang="en-US" dirty="0" smtClean="0"/>
              <a:t>(3)</a:t>
            </a:r>
            <a:r>
              <a:rPr lang="zh-CN" altLang="en-US" dirty="0" smtClean="0"/>
              <a:t>叙事特点。一是叙述人称</a:t>
            </a:r>
            <a:r>
              <a:rPr lang="en-US" dirty="0" smtClean="0"/>
              <a:t>,</a:t>
            </a:r>
            <a:r>
              <a:rPr lang="zh-CN" altLang="en-US" dirty="0" smtClean="0"/>
              <a:t>尤其关注第二人称的使用及好处</a:t>
            </a:r>
            <a:r>
              <a:rPr lang="en-US" dirty="0" smtClean="0"/>
              <a:t>:</a:t>
            </a:r>
            <a:r>
              <a:rPr lang="zh-CN" altLang="en-US" dirty="0" smtClean="0"/>
              <a:t>拟人化</a:t>
            </a:r>
            <a:r>
              <a:rPr lang="en-US" dirty="0" smtClean="0"/>
              <a:t>,</a:t>
            </a:r>
            <a:r>
              <a:rPr lang="zh-CN" altLang="en-US" dirty="0" smtClean="0"/>
              <a:t>便于对话与抒情</a:t>
            </a:r>
            <a:r>
              <a:rPr lang="en-US" dirty="0" smtClean="0"/>
              <a:t>,</a:t>
            </a:r>
            <a:r>
              <a:rPr lang="zh-CN" altLang="en-US" dirty="0" smtClean="0"/>
              <a:t>拉近与读者距离。二是叙述方式</a:t>
            </a:r>
            <a:r>
              <a:rPr lang="en-US" dirty="0" smtClean="0"/>
              <a:t>:</a:t>
            </a:r>
            <a:r>
              <a:rPr lang="zh-CN" altLang="en-US" dirty="0" smtClean="0"/>
              <a:t>顺叙</a:t>
            </a:r>
            <a:r>
              <a:rPr lang="en-US" dirty="0" smtClean="0"/>
              <a:t>,</a:t>
            </a:r>
            <a:r>
              <a:rPr lang="zh-CN" altLang="en-US" dirty="0" smtClean="0"/>
              <a:t>使结构清晰</a:t>
            </a:r>
            <a:r>
              <a:rPr lang="en-US" dirty="0" smtClean="0"/>
              <a:t>;</a:t>
            </a:r>
            <a:r>
              <a:rPr lang="zh-CN" altLang="en-US" dirty="0" smtClean="0"/>
              <a:t>倒叙</a:t>
            </a:r>
            <a:r>
              <a:rPr lang="en-US" dirty="0" smtClean="0"/>
              <a:t>,</a:t>
            </a:r>
            <a:r>
              <a:rPr lang="zh-CN" altLang="en-US" dirty="0" smtClean="0"/>
              <a:t>巧设悬念</a:t>
            </a:r>
            <a:r>
              <a:rPr lang="en-US" dirty="0" smtClean="0"/>
              <a:t>,</a:t>
            </a:r>
            <a:r>
              <a:rPr lang="zh-CN" altLang="en-US" dirty="0" smtClean="0"/>
              <a:t>吸引读者</a:t>
            </a:r>
            <a:r>
              <a:rPr lang="en-US" dirty="0" smtClean="0"/>
              <a:t>;</a:t>
            </a:r>
            <a:r>
              <a:rPr lang="zh-CN" altLang="en-US" dirty="0" smtClean="0"/>
              <a:t>插叙</a:t>
            </a:r>
            <a:r>
              <a:rPr lang="en-US" dirty="0" smtClean="0"/>
              <a:t>,</a:t>
            </a:r>
            <a:r>
              <a:rPr lang="zh-CN" altLang="en-US" dirty="0" smtClean="0"/>
              <a:t>使行文活泼</a:t>
            </a:r>
            <a:r>
              <a:rPr lang="en-US" dirty="0" smtClean="0"/>
              <a:t>,</a:t>
            </a:r>
            <a:r>
              <a:rPr lang="zh-CN" altLang="en-US" dirty="0" smtClean="0"/>
              <a:t>富于变化。</a:t>
            </a:r>
          </a:p>
          <a:p>
            <a:pPr indent="446088">
              <a:lnSpc>
                <a:spcPct val="150000"/>
              </a:lnSpc>
            </a:pPr>
            <a:r>
              <a:rPr lang="en-US" dirty="0" smtClean="0"/>
              <a:t>(4)</a:t>
            </a:r>
            <a:r>
              <a:rPr lang="zh-CN" altLang="en-US" dirty="0" smtClean="0"/>
              <a:t>详略繁简。详写什么</a:t>
            </a:r>
            <a:r>
              <a:rPr lang="en-US" dirty="0" smtClean="0"/>
              <a:t>,</a:t>
            </a:r>
            <a:r>
              <a:rPr lang="zh-CN" altLang="en-US" dirty="0" smtClean="0"/>
              <a:t>略写什么</a:t>
            </a:r>
            <a:r>
              <a:rPr lang="en-US" dirty="0" smtClean="0"/>
              <a:t>;</a:t>
            </a:r>
            <a:r>
              <a:rPr lang="zh-CN" altLang="en-US" dirty="0" smtClean="0"/>
              <a:t>何处用繁</a:t>
            </a:r>
            <a:r>
              <a:rPr lang="en-US" dirty="0" smtClean="0"/>
              <a:t>,</a:t>
            </a:r>
            <a:r>
              <a:rPr lang="zh-CN" altLang="en-US" dirty="0" smtClean="0"/>
              <a:t>何处用简。使叙事回旋委曲</a:t>
            </a:r>
            <a:r>
              <a:rPr lang="en-US" dirty="0" smtClean="0"/>
              <a:t>,</a:t>
            </a:r>
            <a:r>
              <a:rPr lang="zh-CN" altLang="en-US" dirty="0" smtClean="0"/>
              <a:t>错落有致。</a:t>
            </a:r>
          </a:p>
          <a:p>
            <a:pPr indent="446088">
              <a:lnSpc>
                <a:spcPct val="150000"/>
              </a:lnSpc>
            </a:pPr>
            <a:r>
              <a:rPr lang="en-US" dirty="0" smtClean="0"/>
              <a:t>(5)</a:t>
            </a:r>
            <a:r>
              <a:rPr lang="zh-CN" altLang="en-US" dirty="0" smtClean="0"/>
              <a:t>段落特点。开头</a:t>
            </a:r>
            <a:r>
              <a:rPr lang="en-US" dirty="0" smtClean="0"/>
              <a:t>,</a:t>
            </a:r>
            <a:r>
              <a:rPr lang="zh-CN" altLang="en-US" dirty="0" smtClean="0"/>
              <a:t>由虚入笔</a:t>
            </a:r>
            <a:r>
              <a:rPr lang="en-US" dirty="0" smtClean="0"/>
              <a:t>,</a:t>
            </a:r>
            <a:r>
              <a:rPr lang="zh-CN" altLang="en-US" dirty="0" smtClean="0"/>
              <a:t>逆向起笔</a:t>
            </a:r>
            <a:r>
              <a:rPr lang="en-US" dirty="0" smtClean="0"/>
              <a:t>;</a:t>
            </a:r>
            <a:r>
              <a:rPr lang="zh-CN" altLang="en-US" dirty="0" smtClean="0"/>
              <a:t>中间</a:t>
            </a:r>
            <a:r>
              <a:rPr lang="en-US" dirty="0" smtClean="0"/>
              <a:t>,</a:t>
            </a:r>
            <a:r>
              <a:rPr lang="zh-CN" altLang="en-US" dirty="0" smtClean="0"/>
              <a:t>衬托对比</a:t>
            </a:r>
            <a:r>
              <a:rPr lang="en-US" dirty="0" smtClean="0"/>
              <a:t>,</a:t>
            </a:r>
            <a:r>
              <a:rPr lang="zh-CN" altLang="en-US" dirty="0" smtClean="0"/>
              <a:t>虚实相映</a:t>
            </a:r>
            <a:r>
              <a:rPr lang="en-US" dirty="0" smtClean="0"/>
              <a:t>;</a:t>
            </a:r>
            <a:r>
              <a:rPr lang="zh-CN" altLang="en-US" dirty="0" smtClean="0"/>
              <a:t>结尾</a:t>
            </a:r>
            <a:r>
              <a:rPr lang="en-US" dirty="0" smtClean="0"/>
              <a:t>,</a:t>
            </a:r>
            <a:r>
              <a:rPr lang="zh-CN" altLang="en-US" dirty="0" smtClean="0"/>
              <a:t>以景结情</a:t>
            </a:r>
            <a:r>
              <a:rPr lang="en-US" dirty="0" smtClean="0"/>
              <a:t>,</a:t>
            </a:r>
            <a:r>
              <a:rPr lang="zh-CN" altLang="en-US" dirty="0" smtClean="0"/>
              <a:t>直抒胸臆。个别情况下也可考虑选材上有无特点</a:t>
            </a:r>
            <a:r>
              <a:rPr lang="en-US" dirty="0" smtClean="0"/>
              <a:t>,</a:t>
            </a:r>
            <a:r>
              <a:rPr lang="zh-CN" altLang="en-US" dirty="0" smtClean="0"/>
              <a:t>如大量引用诗文等。</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2981192"/>
          </a:xfrm>
          <a:prstGeom prst="rect">
            <a:avLst/>
          </a:prstGeom>
          <a:noFill/>
        </p:spPr>
        <p:txBody>
          <a:bodyPr wrap="square" lIns="36000" tIns="36000" rIns="36000" bIns="36000" rtlCol="0">
            <a:spAutoFit/>
          </a:bodyPr>
          <a:lstStyle/>
          <a:p>
            <a:pPr>
              <a:lnSpc>
                <a:spcPct val="150000"/>
              </a:lnSpc>
            </a:pPr>
            <a:r>
              <a:rPr lang="zh-CN" altLang="en-US" b="1" dirty="0" smtClean="0">
                <a:solidFill>
                  <a:srgbClr val="0092D7"/>
                </a:solidFill>
              </a:rPr>
              <a:t>考点四　分析段落作用</a:t>
            </a:r>
            <a:r>
              <a:rPr lang="zh-CN" altLang="en-US" dirty="0" smtClean="0"/>
              <a:t>（</a:t>
            </a:r>
            <a:r>
              <a:rPr lang="en-US" dirty="0" smtClean="0"/>
              <a:t>10</a:t>
            </a:r>
            <a:r>
              <a:rPr lang="zh-CN" altLang="en-US" dirty="0" smtClean="0"/>
              <a:t>年</a:t>
            </a:r>
            <a:r>
              <a:rPr lang="en-US" dirty="0" smtClean="0"/>
              <a:t>4</a:t>
            </a:r>
            <a:r>
              <a:rPr lang="zh-CN" altLang="en-US" dirty="0" smtClean="0"/>
              <a:t>考）</a:t>
            </a:r>
            <a:endParaRPr lang="en-US" altLang="zh-CN" dirty="0" smtClean="0"/>
          </a:p>
          <a:p>
            <a:pPr>
              <a:lnSpc>
                <a:spcPct val="150000"/>
              </a:lnSpc>
            </a:pPr>
            <a:r>
              <a:rPr lang="en-US" altLang="zh-CN" dirty="0" smtClean="0">
                <a:solidFill>
                  <a:srgbClr val="0092D7"/>
                </a:solidFill>
              </a:rPr>
              <a:t>【</a:t>
            </a:r>
            <a:r>
              <a:rPr lang="zh-CN" altLang="en-US" dirty="0" smtClean="0">
                <a:solidFill>
                  <a:srgbClr val="0092D7"/>
                </a:solidFill>
              </a:rPr>
              <a:t>教材典例</a:t>
            </a:r>
            <a:r>
              <a:rPr lang="en-US" altLang="zh-CN" dirty="0" smtClean="0">
                <a:solidFill>
                  <a:srgbClr val="0092D7"/>
                </a:solidFill>
              </a:rPr>
              <a:t>】</a:t>
            </a:r>
          </a:p>
          <a:p>
            <a:pPr indent="446088">
              <a:lnSpc>
                <a:spcPct val="150000"/>
              </a:lnSpc>
            </a:pPr>
            <a:r>
              <a:rPr lang="zh-CN" altLang="en-US" dirty="0" smtClean="0"/>
              <a:t>文章开篇入题</a:t>
            </a:r>
            <a:r>
              <a:rPr lang="en-US" dirty="0" smtClean="0"/>
              <a:t>,</a:t>
            </a:r>
            <a:r>
              <a:rPr lang="zh-CN" altLang="en-US" dirty="0" smtClean="0"/>
              <a:t>紧接着又宕开一笔</a:t>
            </a:r>
            <a:r>
              <a:rPr lang="en-US" dirty="0" smtClean="0"/>
              <a:t>,</a:t>
            </a:r>
            <a:r>
              <a:rPr lang="zh-CN" altLang="en-US" dirty="0" smtClean="0"/>
              <a:t>用一大段文字描写高原景象。作者描写了怎样的高原景象</a:t>
            </a:r>
            <a:r>
              <a:rPr lang="en-US" dirty="0" smtClean="0"/>
              <a:t>?</a:t>
            </a:r>
            <a:r>
              <a:rPr lang="zh-CN" altLang="en-US" dirty="0" smtClean="0"/>
              <a:t>这样安排有什么好处</a:t>
            </a:r>
            <a:r>
              <a:rPr lang="en-US" dirty="0" smtClean="0"/>
              <a:t>?(</a:t>
            </a:r>
            <a:r>
              <a:rPr lang="zh-CN" altLang="en-US" dirty="0" smtClean="0"/>
              <a:t>八上</a:t>
            </a:r>
            <a:r>
              <a:rPr lang="en-US" altLang="zh-CN" dirty="0" smtClean="0"/>
              <a:t>《</a:t>
            </a:r>
            <a:r>
              <a:rPr lang="zh-CN" altLang="en-US" dirty="0" smtClean="0"/>
              <a:t>白杨礼赞</a:t>
            </a:r>
            <a:r>
              <a:rPr lang="en-US" altLang="zh-CN" dirty="0" smtClean="0"/>
              <a:t>》“</a:t>
            </a:r>
            <a:r>
              <a:rPr lang="zh-CN" altLang="en-US" dirty="0" smtClean="0"/>
              <a:t>思考探究”</a:t>
            </a:r>
            <a:r>
              <a:rPr lang="en-US" dirty="0" smtClean="0"/>
              <a:t>)</a:t>
            </a:r>
            <a:endParaRPr lang="zh-CN" altLang="en-US" dirty="0" smtClean="0"/>
          </a:p>
          <a:p>
            <a:pPr>
              <a:lnSpc>
                <a:spcPct val="150000"/>
              </a:lnSpc>
            </a:pPr>
            <a:r>
              <a:rPr lang="en-US" dirty="0" smtClean="0">
                <a:solidFill>
                  <a:srgbClr val="0092D7"/>
                </a:solidFill>
              </a:rPr>
              <a:t>[</a:t>
            </a:r>
            <a:r>
              <a:rPr lang="zh-CN" altLang="en-US" dirty="0" smtClean="0">
                <a:solidFill>
                  <a:srgbClr val="0092D7"/>
                </a:solidFill>
              </a:rPr>
              <a:t>分析</a:t>
            </a:r>
            <a:r>
              <a:rPr lang="en-US" dirty="0" smtClean="0">
                <a:solidFill>
                  <a:srgbClr val="0092D7"/>
                </a:solidFill>
              </a:rPr>
              <a:t>]</a:t>
            </a:r>
            <a:r>
              <a:rPr lang="zh-CN" altLang="en-US" dirty="0" smtClean="0"/>
              <a:t>本题考查写作手法及其作用。高原景象一望无际</a:t>
            </a:r>
            <a:r>
              <a:rPr lang="en-US" dirty="0" smtClean="0"/>
              <a:t>;</a:t>
            </a:r>
            <a:r>
              <a:rPr lang="zh-CN" altLang="en-US" dirty="0" smtClean="0"/>
              <a:t>高原上有黄色的土和绿色的麦浪</a:t>
            </a:r>
            <a:r>
              <a:rPr lang="en-US" dirty="0" smtClean="0"/>
              <a:t>;</a:t>
            </a:r>
            <a:r>
              <a:rPr lang="zh-CN" altLang="en-US" dirty="0" smtClean="0"/>
              <a:t>作者用烘托、映衬手法</a:t>
            </a:r>
            <a:r>
              <a:rPr lang="en-US" dirty="0" smtClean="0"/>
              <a:t>,</a:t>
            </a:r>
            <a:r>
              <a:rPr lang="zh-CN" altLang="en-US" dirty="0" smtClean="0"/>
              <a:t>先写高原景象</a:t>
            </a:r>
            <a:r>
              <a:rPr lang="en-US" dirty="0" smtClean="0"/>
              <a:t>,</a:t>
            </a:r>
            <a:r>
              <a:rPr lang="zh-CN" altLang="en-US" dirty="0" smtClean="0"/>
              <a:t>交代白杨树的生存环境</a:t>
            </a:r>
            <a:r>
              <a:rPr lang="en-US" dirty="0" smtClean="0"/>
              <a:t>,</a:t>
            </a:r>
            <a:r>
              <a:rPr lang="zh-CN" altLang="en-US" dirty="0" smtClean="0"/>
              <a:t>衬托出一种“不平凡”的环境氛围</a:t>
            </a:r>
            <a:r>
              <a:rPr lang="en-US" dirty="0" smtClean="0"/>
              <a:t>,</a:t>
            </a:r>
            <a:r>
              <a:rPr lang="zh-CN" altLang="en-US" dirty="0" smtClean="0"/>
              <a:t>为白杨树出场铺垫、蓄势。</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1734697"/>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常见题型</a:t>
            </a:r>
            <a:r>
              <a:rPr lang="en-US" altLang="zh-CN" dirty="0" smtClean="0">
                <a:solidFill>
                  <a:srgbClr val="0092D7"/>
                </a:solidFill>
              </a:rPr>
              <a:t>】</a:t>
            </a:r>
          </a:p>
          <a:p>
            <a:pPr>
              <a:lnSpc>
                <a:spcPct val="150000"/>
              </a:lnSpc>
            </a:pPr>
            <a:r>
              <a:rPr lang="en-US" b="1" dirty="0" smtClean="0"/>
              <a:t>1. </a:t>
            </a:r>
            <a:r>
              <a:rPr lang="en-US" dirty="0" smtClean="0">
                <a:solidFill>
                  <a:srgbClr val="0092D7"/>
                </a:solidFill>
              </a:rPr>
              <a:t>[2018</a:t>
            </a:r>
            <a:r>
              <a:rPr lang="en-US" altLang="zh-CN" dirty="0" smtClean="0">
                <a:solidFill>
                  <a:srgbClr val="0092D7"/>
                </a:solidFill>
              </a:rPr>
              <a:t>·</a:t>
            </a:r>
            <a:r>
              <a:rPr lang="zh-CN" altLang="en-US" dirty="0" smtClean="0">
                <a:solidFill>
                  <a:srgbClr val="0092D7"/>
                </a:solidFill>
              </a:rPr>
              <a:t>包头</a:t>
            </a:r>
            <a:r>
              <a:rPr lang="en-US" dirty="0" smtClean="0">
                <a:solidFill>
                  <a:srgbClr val="0092D7"/>
                </a:solidFill>
              </a:rPr>
              <a:t>14</a:t>
            </a:r>
            <a:r>
              <a:rPr lang="zh-CN" altLang="en-US" dirty="0" smtClean="0">
                <a:solidFill>
                  <a:srgbClr val="0092D7"/>
                </a:solidFill>
              </a:rPr>
              <a:t>题</a:t>
            </a:r>
            <a:r>
              <a:rPr lang="en-US" dirty="0" smtClean="0">
                <a:solidFill>
                  <a:srgbClr val="0092D7"/>
                </a:solidFill>
              </a:rPr>
              <a:t>]</a:t>
            </a:r>
            <a:r>
              <a:rPr lang="zh-CN" altLang="en-US" dirty="0" smtClean="0"/>
              <a:t>文中画波浪线的内容</a:t>
            </a:r>
            <a:r>
              <a:rPr lang="en-US" dirty="0" smtClean="0"/>
              <a:t>,</a:t>
            </a:r>
            <a:r>
              <a:rPr lang="zh-CN" altLang="en-US" dirty="0" smtClean="0"/>
              <a:t>作者交代它有何用意</a:t>
            </a:r>
            <a:r>
              <a:rPr lang="en-US" dirty="0" smtClean="0"/>
              <a:t>? </a:t>
            </a:r>
            <a:endParaRPr lang="zh-CN" altLang="en-US" dirty="0" smtClean="0"/>
          </a:p>
          <a:p>
            <a:pPr>
              <a:lnSpc>
                <a:spcPct val="150000"/>
              </a:lnSpc>
            </a:pPr>
            <a:r>
              <a:rPr lang="en-US" b="1" dirty="0" smtClean="0"/>
              <a:t>2. </a:t>
            </a:r>
            <a:r>
              <a:rPr lang="en-US" dirty="0" smtClean="0">
                <a:solidFill>
                  <a:srgbClr val="0092D7"/>
                </a:solidFill>
              </a:rPr>
              <a:t>[2014</a:t>
            </a:r>
            <a:r>
              <a:rPr lang="en-US" altLang="zh-CN" dirty="0" smtClean="0">
                <a:solidFill>
                  <a:srgbClr val="0092D7"/>
                </a:solidFill>
              </a:rPr>
              <a:t>·</a:t>
            </a:r>
            <a:r>
              <a:rPr lang="zh-CN" altLang="en-US" dirty="0" smtClean="0">
                <a:solidFill>
                  <a:srgbClr val="0092D7"/>
                </a:solidFill>
              </a:rPr>
              <a:t>包头</a:t>
            </a:r>
            <a:r>
              <a:rPr lang="en-US" dirty="0" smtClean="0">
                <a:solidFill>
                  <a:srgbClr val="0092D7"/>
                </a:solidFill>
              </a:rPr>
              <a:t>12</a:t>
            </a:r>
            <a:r>
              <a:rPr lang="zh-CN" altLang="en-US" dirty="0" smtClean="0">
                <a:solidFill>
                  <a:srgbClr val="0092D7"/>
                </a:solidFill>
              </a:rPr>
              <a:t>题</a:t>
            </a:r>
            <a:r>
              <a:rPr lang="en-US" dirty="0" smtClean="0">
                <a:solidFill>
                  <a:srgbClr val="0092D7"/>
                </a:solidFill>
              </a:rPr>
              <a:t>]</a:t>
            </a:r>
            <a:r>
              <a:rPr lang="zh-CN" altLang="en-US" dirty="0" smtClean="0"/>
              <a:t>文章第一段介绍父亲诵读</a:t>
            </a:r>
            <a:r>
              <a:rPr lang="en-US" altLang="zh-CN" dirty="0" smtClean="0"/>
              <a:t>《</a:t>
            </a:r>
            <a:r>
              <a:rPr lang="zh-CN" altLang="en-US" dirty="0" smtClean="0"/>
              <a:t>论语</a:t>
            </a:r>
            <a:r>
              <a:rPr lang="en-US" altLang="zh-CN" dirty="0" smtClean="0"/>
              <a:t>》</a:t>
            </a:r>
            <a:r>
              <a:rPr lang="zh-CN" altLang="en-US" dirty="0" smtClean="0"/>
              <a:t>的情节有何用意</a:t>
            </a:r>
            <a:r>
              <a:rPr lang="en-US" dirty="0" smtClean="0"/>
              <a:t>?</a:t>
            </a:r>
            <a:endParaRPr lang="zh-CN" altLang="en-US" dirty="0" smtClean="0"/>
          </a:p>
          <a:p>
            <a:pPr>
              <a:lnSpc>
                <a:spcPct val="150000"/>
              </a:lnSpc>
            </a:pPr>
            <a:r>
              <a:rPr lang="en-US" b="1" dirty="0" smtClean="0"/>
              <a:t>3. </a:t>
            </a:r>
            <a:r>
              <a:rPr lang="en-US" dirty="0" smtClean="0">
                <a:solidFill>
                  <a:srgbClr val="0092D7"/>
                </a:solidFill>
              </a:rPr>
              <a:t>[2013</a:t>
            </a:r>
            <a:r>
              <a:rPr lang="en-US" altLang="zh-CN" dirty="0" smtClean="0">
                <a:solidFill>
                  <a:srgbClr val="0092D7"/>
                </a:solidFill>
              </a:rPr>
              <a:t>·</a:t>
            </a:r>
            <a:r>
              <a:rPr lang="zh-CN" altLang="en-US" dirty="0" smtClean="0">
                <a:solidFill>
                  <a:srgbClr val="0092D7"/>
                </a:solidFill>
              </a:rPr>
              <a:t>包头</a:t>
            </a:r>
            <a:r>
              <a:rPr lang="en-US" dirty="0" smtClean="0">
                <a:solidFill>
                  <a:srgbClr val="0092D7"/>
                </a:solidFill>
              </a:rPr>
              <a:t>13</a:t>
            </a:r>
            <a:r>
              <a:rPr lang="zh-CN" altLang="en-US" dirty="0" smtClean="0">
                <a:solidFill>
                  <a:srgbClr val="0092D7"/>
                </a:solidFill>
              </a:rPr>
              <a:t>题</a:t>
            </a:r>
            <a:r>
              <a:rPr lang="en-US" dirty="0" smtClean="0">
                <a:solidFill>
                  <a:srgbClr val="0092D7"/>
                </a:solidFill>
              </a:rPr>
              <a:t>]</a:t>
            </a:r>
            <a:r>
              <a:rPr lang="zh-CN" altLang="en-US" dirty="0" smtClean="0"/>
              <a:t>文章第</a:t>
            </a:r>
            <a:r>
              <a:rPr lang="en-US" dirty="0" smtClean="0"/>
              <a:t>④</a:t>
            </a:r>
            <a:r>
              <a:rPr lang="zh-CN" altLang="en-US" dirty="0" smtClean="0"/>
              <a:t>段能否去掉</a:t>
            </a:r>
            <a:r>
              <a:rPr lang="en-US" dirty="0" smtClean="0"/>
              <a:t>?</a:t>
            </a:r>
            <a:r>
              <a:rPr lang="zh-CN" altLang="en-US" dirty="0" smtClean="0"/>
              <a:t>为什么</a:t>
            </a:r>
            <a:r>
              <a:rPr lang="en-US" dirty="0" smtClean="0"/>
              <a:t>? </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1319198"/>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答题思路</a:t>
            </a:r>
            <a:r>
              <a:rPr lang="en-US" altLang="zh-CN" dirty="0" smtClean="0">
                <a:solidFill>
                  <a:srgbClr val="0092D7"/>
                </a:solidFill>
              </a:rPr>
              <a:t>】</a:t>
            </a:r>
          </a:p>
          <a:p>
            <a:pPr>
              <a:lnSpc>
                <a:spcPct val="150000"/>
              </a:lnSpc>
            </a:pPr>
            <a:r>
              <a:rPr lang="en-US" b="1" dirty="0" smtClean="0"/>
              <a:t>1.</a:t>
            </a:r>
            <a:r>
              <a:rPr lang="zh-CN" altLang="en-US" b="1" dirty="0" smtClean="0"/>
              <a:t>把握句段的三个特点</a:t>
            </a:r>
          </a:p>
          <a:p>
            <a:pPr indent="446088">
              <a:lnSpc>
                <a:spcPct val="150000"/>
              </a:lnSpc>
            </a:pPr>
            <a:r>
              <a:rPr lang="en-US" dirty="0" smtClean="0"/>
              <a:t>(1)</a:t>
            </a:r>
            <a:r>
              <a:rPr lang="zh-CN" altLang="en-US" dirty="0" smtClean="0"/>
              <a:t>内容特点</a:t>
            </a:r>
            <a:r>
              <a:rPr lang="en-US" dirty="0" smtClean="0"/>
              <a:t>:</a:t>
            </a:r>
            <a:r>
              <a:rPr lang="zh-CN" altLang="en-US" dirty="0" smtClean="0"/>
              <a:t>看它写了什么内容</a:t>
            </a:r>
            <a:r>
              <a:rPr lang="en-US" dirty="0" smtClean="0"/>
              <a:t>,</a:t>
            </a:r>
            <a:r>
              <a:rPr lang="zh-CN" altLang="en-US" dirty="0" smtClean="0"/>
              <a:t>表达了什么感情</a:t>
            </a:r>
            <a:r>
              <a:rPr lang="en-US" dirty="0" smtClean="0"/>
              <a:t>,</a:t>
            </a:r>
            <a:r>
              <a:rPr lang="zh-CN" altLang="en-US" dirty="0" smtClean="0"/>
              <a:t>甚至表现怎样的主旨。</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854777"/>
          </a:xfrm>
          <a:prstGeom prst="rect">
            <a:avLst/>
          </a:prstGeom>
          <a:noFill/>
        </p:spPr>
        <p:txBody>
          <a:bodyPr wrap="square" lIns="36000" tIns="36000" rIns="36000" bIns="36000" rtlCol="0">
            <a:spAutoFit/>
          </a:bodyPr>
          <a:lstStyle/>
          <a:p>
            <a:pPr indent="446088">
              <a:lnSpc>
                <a:spcPct val="150000"/>
              </a:lnSpc>
            </a:pPr>
            <a:r>
              <a:rPr lang="en-US" dirty="0" smtClean="0"/>
              <a:t>(2)</a:t>
            </a:r>
            <a:r>
              <a:rPr lang="zh-CN" altLang="en-US" dirty="0" smtClean="0"/>
              <a:t>位置特点</a:t>
            </a:r>
            <a:r>
              <a:rPr lang="en-US" dirty="0" smtClean="0"/>
              <a:t>:</a:t>
            </a:r>
            <a:r>
              <a:rPr lang="zh-CN" altLang="en-US" dirty="0" smtClean="0"/>
              <a:t>看它是在文章的开头、中间还是结尾</a:t>
            </a:r>
            <a:r>
              <a:rPr lang="en-US" dirty="0" smtClean="0"/>
              <a:t>,</a:t>
            </a:r>
            <a:r>
              <a:rPr lang="zh-CN" altLang="en-US" dirty="0" smtClean="0"/>
              <a:t>与上文或下文有着怎样的关联</a:t>
            </a:r>
            <a:r>
              <a:rPr lang="en-US" dirty="0" smtClean="0"/>
              <a:t>;</a:t>
            </a:r>
            <a:r>
              <a:rPr lang="zh-CN" altLang="en-US" dirty="0" smtClean="0"/>
              <a:t>如是句子</a:t>
            </a:r>
            <a:r>
              <a:rPr lang="en-US" dirty="0" smtClean="0"/>
              <a:t>,</a:t>
            </a:r>
            <a:r>
              <a:rPr lang="zh-CN" altLang="en-US" dirty="0" smtClean="0"/>
              <a:t>则要看其在段落中的位置。</a:t>
            </a:r>
            <a:endParaRPr lang="zh-CN" altLang="en-US" dirty="0"/>
          </a:p>
        </p:txBody>
      </p:sp>
      <p:graphicFrame>
        <p:nvGraphicFramePr>
          <p:cNvPr id="4" name="表格 3"/>
          <p:cNvGraphicFramePr>
            <a:graphicFrameLocks noGrp="1"/>
          </p:cNvGraphicFramePr>
          <p:nvPr/>
        </p:nvGraphicFramePr>
        <p:xfrm>
          <a:off x="925032" y="1286846"/>
          <a:ext cx="7751135" cy="3182620"/>
        </p:xfrm>
        <a:graphic>
          <a:graphicData uri="http://schemas.openxmlformats.org/drawingml/2006/table">
            <a:tbl>
              <a:tblPr/>
              <a:tblGrid>
                <a:gridCol w="733647"/>
                <a:gridCol w="4284921"/>
                <a:gridCol w="2732567"/>
              </a:tblGrid>
              <a:tr h="254000">
                <a:tc>
                  <a:txBody>
                    <a:bodyPr/>
                    <a:lstStyle/>
                    <a:p>
                      <a:pPr algn="ctr">
                        <a:lnSpc>
                          <a:spcPct val="150000"/>
                        </a:lnSpc>
                        <a:spcAft>
                          <a:spcPts val="0"/>
                        </a:spcAft>
                      </a:pPr>
                      <a:r>
                        <a:rPr lang="zh-CN" sz="1700" kern="100" dirty="0">
                          <a:solidFill>
                            <a:srgbClr val="000000"/>
                          </a:solidFill>
                          <a:latin typeface="NEU-BZ-S92"/>
                          <a:ea typeface="微软雅黑"/>
                          <a:cs typeface="Times New Roman"/>
                        </a:rPr>
                        <a:t>位置</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结构上</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内容上</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r>
              <a:tr h="1524000">
                <a:tc>
                  <a:txBody>
                    <a:bodyPr/>
                    <a:lstStyle/>
                    <a:p>
                      <a:pPr algn="ctr">
                        <a:lnSpc>
                          <a:spcPct val="150000"/>
                        </a:lnSpc>
                        <a:spcAft>
                          <a:spcPts val="0"/>
                        </a:spcAft>
                      </a:pPr>
                      <a:r>
                        <a:rPr lang="zh-CN" sz="1700" kern="100">
                          <a:solidFill>
                            <a:srgbClr val="000000"/>
                          </a:solidFill>
                          <a:latin typeface="NEU-BZ-S92"/>
                          <a:ea typeface="微软雅黑"/>
                          <a:cs typeface="Times New Roman"/>
                        </a:rPr>
                        <a:t>开头</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交代缘由</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背景</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引出下文</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话题</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为下文做铺垫</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推动情节的发展</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总领全文</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开篇</a:t>
                      </a:r>
                      <a:r>
                        <a:rPr lang="zh-CN" sz="1700" kern="100" dirty="0" smtClean="0">
                          <a:solidFill>
                            <a:srgbClr val="000000"/>
                          </a:solidFill>
                          <a:latin typeface="NEU-BZ-S92"/>
                          <a:ea typeface="微软雅黑"/>
                          <a:cs typeface="Times New Roman"/>
                        </a:rPr>
                        <a:t>点</a:t>
                      </a:r>
                      <a:r>
                        <a:rPr lang="en-US" altLang="zh-CN" sz="1700" kern="100" dirty="0" smtClean="0">
                          <a:solidFill>
                            <a:srgbClr val="000000"/>
                          </a:solidFill>
                          <a:latin typeface="NEU-BZ-S92"/>
                          <a:ea typeface="微软雅黑"/>
                          <a:cs typeface="Times New Roman"/>
                        </a:rPr>
                        <a:t> </a:t>
                      </a:r>
                      <a:r>
                        <a:rPr lang="zh-CN" sz="1700" kern="100" dirty="0" smtClean="0">
                          <a:solidFill>
                            <a:srgbClr val="000000"/>
                          </a:solidFill>
                          <a:latin typeface="NEU-BZ-S92"/>
                          <a:ea typeface="微软雅黑"/>
                          <a:cs typeface="Times New Roman"/>
                        </a:rPr>
                        <a:t>题</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设伏笔</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设置悬念</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引起读者兴趣或思考</a:t>
                      </a:r>
                      <a:endParaRPr lang="zh-CN" sz="1700" kern="100" dirty="0">
                        <a:solidFill>
                          <a:srgbClr val="000000"/>
                        </a:solidFill>
                        <a:latin typeface="NEU-BZ-S92"/>
                        <a:ea typeface="方正书宋_GBK"/>
                        <a:cs typeface="Times New Roman"/>
                      </a:endParaRPr>
                    </a:p>
                  </a:txBody>
                  <a:tcPr marL="20579" marR="20579"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2">
                  <a:txBody>
                    <a:bodyPr/>
                    <a:lstStyle/>
                    <a:p>
                      <a:pPr>
                        <a:lnSpc>
                          <a:spcPct val="150000"/>
                        </a:lnSpc>
                        <a:spcAft>
                          <a:spcPts val="0"/>
                        </a:spcAft>
                      </a:pPr>
                      <a:r>
                        <a:rPr lang="zh-CN" sz="1700" kern="100" dirty="0">
                          <a:solidFill>
                            <a:srgbClr val="000000"/>
                          </a:solidFill>
                          <a:latin typeface="NEU-BZ-S92"/>
                          <a:ea typeface="微软雅黑"/>
                          <a:cs typeface="Times New Roman"/>
                        </a:rPr>
                        <a:t>　</a:t>
                      </a:r>
                      <a:r>
                        <a:rPr lang="en-US" sz="1700" kern="100" dirty="0">
                          <a:solidFill>
                            <a:srgbClr val="000000"/>
                          </a:solidFill>
                          <a:latin typeface="NEU-BZ-S92"/>
                          <a:ea typeface="微软雅黑"/>
                          <a:cs typeface="Times New Roman"/>
                        </a:rPr>
                        <a:t>①</a:t>
                      </a:r>
                      <a:r>
                        <a:rPr lang="zh-CN" sz="1700" kern="100" dirty="0">
                          <a:solidFill>
                            <a:srgbClr val="000000"/>
                          </a:solidFill>
                          <a:latin typeface="NEU-BZ-S92"/>
                          <a:ea typeface="微软雅黑"/>
                          <a:cs typeface="Times New Roman"/>
                        </a:rPr>
                        <a:t>点明中心</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主旨</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暗示文章的主旨</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升华</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深化</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主题</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画龙点睛</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丰富文章内容</a:t>
                      </a:r>
                      <a:endParaRPr lang="zh-CN" sz="1700" kern="100" dirty="0">
                        <a:solidFill>
                          <a:srgbClr val="000000"/>
                        </a:solidFill>
                        <a:latin typeface="NEU-BZ-S92"/>
                        <a:ea typeface="方正书宋_GBK"/>
                        <a:cs typeface="Times New Roman"/>
                      </a:endParaRPr>
                    </a:p>
                    <a:p>
                      <a:pPr>
                        <a:lnSpc>
                          <a:spcPct val="150000"/>
                        </a:lnSpc>
                        <a:spcAft>
                          <a:spcPts val="0"/>
                        </a:spcAft>
                      </a:pPr>
                      <a:r>
                        <a:rPr lang="zh-CN" sz="1700" kern="100" dirty="0">
                          <a:solidFill>
                            <a:srgbClr val="000000"/>
                          </a:solidFill>
                          <a:latin typeface="NEU-BZ-S92"/>
                          <a:ea typeface="微软雅黑"/>
                          <a:cs typeface="Times New Roman"/>
                        </a:rPr>
                        <a:t>　</a:t>
                      </a:r>
                      <a:r>
                        <a:rPr lang="en-US" sz="1700" kern="100" dirty="0">
                          <a:solidFill>
                            <a:srgbClr val="000000"/>
                          </a:solidFill>
                          <a:latin typeface="NEU-BZ-S92"/>
                          <a:ea typeface="微软雅黑"/>
                          <a:cs typeface="Times New Roman"/>
                        </a:rPr>
                        <a:t>②</a:t>
                      </a:r>
                      <a:r>
                        <a:rPr lang="zh-CN" sz="1700" kern="100" dirty="0">
                          <a:solidFill>
                            <a:srgbClr val="000000"/>
                          </a:solidFill>
                          <a:latin typeface="NEU-BZ-S92"/>
                          <a:ea typeface="微软雅黑"/>
                          <a:cs typeface="Times New Roman"/>
                        </a:rPr>
                        <a:t>奠定感情基调</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表达作者的思想感情或表现出作品中人物的思想</a:t>
                      </a:r>
                      <a:r>
                        <a:rPr lang="zh-CN" sz="1700" kern="100" dirty="0" smtClean="0">
                          <a:solidFill>
                            <a:srgbClr val="000000"/>
                          </a:solidFill>
                          <a:latin typeface="NEU-BZ-S92"/>
                          <a:ea typeface="微软雅黑"/>
                          <a:cs typeface="Times New Roman"/>
                        </a:rPr>
                        <a:t>性格</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270000">
                <a:tc>
                  <a:txBody>
                    <a:bodyPr/>
                    <a:lstStyle/>
                    <a:p>
                      <a:pPr algn="ctr">
                        <a:lnSpc>
                          <a:spcPct val="150000"/>
                        </a:lnSpc>
                        <a:spcAft>
                          <a:spcPts val="0"/>
                        </a:spcAft>
                      </a:pPr>
                      <a:r>
                        <a:rPr lang="zh-CN" sz="1700" kern="100">
                          <a:solidFill>
                            <a:srgbClr val="000000"/>
                          </a:solidFill>
                          <a:latin typeface="NEU-BZ-S92"/>
                          <a:ea typeface="微软雅黑"/>
                          <a:cs typeface="Times New Roman"/>
                        </a:rPr>
                        <a:t>中间</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过渡</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或承上启下</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设伏笔</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照应开头</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标明文章思路</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收束前文</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引起下文</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使上下文</a:t>
                      </a:r>
                      <a:r>
                        <a:rPr lang="zh-CN" sz="1700" kern="100" dirty="0" smtClean="0">
                          <a:solidFill>
                            <a:srgbClr val="000000"/>
                          </a:solidFill>
                          <a:latin typeface="NEU-BZ-S92"/>
                          <a:ea typeface="微软雅黑"/>
                          <a:cs typeface="Times New Roman"/>
                        </a:rPr>
                        <a:t>连</a:t>
                      </a:r>
                      <a:r>
                        <a:rPr lang="en-US" altLang="zh-CN" sz="1700" kern="100" dirty="0" smtClean="0">
                          <a:solidFill>
                            <a:srgbClr val="000000"/>
                          </a:solidFill>
                          <a:latin typeface="NEU-BZ-S92"/>
                          <a:ea typeface="微软雅黑"/>
                          <a:cs typeface="Times New Roman"/>
                        </a:rPr>
                        <a:t> </a:t>
                      </a:r>
                      <a:r>
                        <a:rPr lang="zh-CN" sz="1700" kern="100" dirty="0" smtClean="0">
                          <a:solidFill>
                            <a:srgbClr val="000000"/>
                          </a:solidFill>
                          <a:latin typeface="NEU-BZ-S92"/>
                          <a:ea typeface="微软雅黑"/>
                          <a:cs typeface="Times New Roman"/>
                        </a:rPr>
                        <a:t>贯</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情节完整</a:t>
                      </a:r>
                      <a:endParaRPr lang="zh-CN" sz="1700" kern="100" dirty="0">
                        <a:solidFill>
                          <a:srgbClr val="000000"/>
                        </a:solidFill>
                        <a:latin typeface="NEU-BZ-S92"/>
                        <a:ea typeface="方正书宋_GBK"/>
                        <a:cs typeface="Times New Roman"/>
                      </a:endParaRPr>
                    </a:p>
                  </a:txBody>
                  <a:tcPr marL="20579" marR="20579"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vMerge="1">
                  <a:txBody>
                    <a:bodyPr/>
                    <a:lstStyle/>
                    <a:p>
                      <a:endParaRPr lang="zh-CN" altLang="en-US"/>
                    </a:p>
                  </a:txBody>
                  <a:tcPr/>
                </a:tc>
              </a:tr>
            </a:tbl>
          </a:graphicData>
        </a:graphic>
      </p:graphicFrame>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967567" y="359812"/>
            <a:ext cx="7824262" cy="357781"/>
          </a:xfrm>
          <a:prstGeom prst="rect">
            <a:avLst/>
          </a:prstGeom>
          <a:noFill/>
        </p:spPr>
        <p:txBody>
          <a:bodyPr wrap="square" lIns="36000" tIns="36000" rIns="36000" bIns="36000" rtlCol="0">
            <a:spAutoFit/>
          </a:bodyPr>
          <a:lstStyle/>
          <a:p>
            <a:pPr algn="r">
              <a:lnSpc>
                <a:spcPct val="150000"/>
              </a:lnSpc>
            </a:pPr>
            <a:r>
              <a:rPr lang="zh-CN" altLang="en-US" sz="1400" dirty="0" smtClean="0"/>
              <a:t>（续表）</a:t>
            </a:r>
          </a:p>
        </p:txBody>
      </p:sp>
      <p:graphicFrame>
        <p:nvGraphicFramePr>
          <p:cNvPr id="4" name="表格 3"/>
          <p:cNvGraphicFramePr>
            <a:graphicFrameLocks noGrp="1"/>
          </p:cNvGraphicFramePr>
          <p:nvPr/>
        </p:nvGraphicFramePr>
        <p:xfrm>
          <a:off x="882501" y="784309"/>
          <a:ext cx="7793668" cy="3152340"/>
        </p:xfrm>
        <a:graphic>
          <a:graphicData uri="http://schemas.openxmlformats.org/drawingml/2006/table">
            <a:tbl>
              <a:tblPr/>
              <a:tblGrid>
                <a:gridCol w="414671"/>
                <a:gridCol w="669851"/>
                <a:gridCol w="1158949"/>
                <a:gridCol w="5550197"/>
              </a:tblGrid>
              <a:tr h="432000">
                <a:tc gridSpan="4">
                  <a:txBody>
                    <a:bodyPr/>
                    <a:lstStyle/>
                    <a:p>
                      <a:pPr algn="ctr">
                        <a:lnSpc>
                          <a:spcPct val="150000"/>
                        </a:lnSpc>
                        <a:spcAft>
                          <a:spcPts val="0"/>
                        </a:spcAft>
                      </a:pPr>
                      <a:r>
                        <a:rPr lang="zh-CN" sz="1700" kern="100" dirty="0">
                          <a:solidFill>
                            <a:srgbClr val="000000"/>
                          </a:solidFill>
                          <a:latin typeface="NEU-BZ-S92"/>
                          <a:ea typeface="微软雅黑"/>
                          <a:cs typeface="Times New Roman"/>
                        </a:rPr>
                        <a:t>文体知识清单</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2088000">
                <a:tc rowSpan="2">
                  <a:txBody>
                    <a:bodyPr/>
                    <a:lstStyle/>
                    <a:p>
                      <a:pPr algn="ctr">
                        <a:lnSpc>
                          <a:spcPct val="150000"/>
                        </a:lnSpc>
                        <a:spcAft>
                          <a:spcPts val="0"/>
                        </a:spcAft>
                      </a:pPr>
                      <a:r>
                        <a:rPr lang="zh-CN" altLang="en-US" sz="1700" kern="100" dirty="0" smtClean="0">
                          <a:solidFill>
                            <a:srgbClr val="000000"/>
                          </a:solidFill>
                          <a:latin typeface="+mn-ea"/>
                          <a:ea typeface="+mn-ea"/>
                          <a:cs typeface="Times New Roman"/>
                        </a:rPr>
                        <a:t>记</a:t>
                      </a:r>
                      <a:endParaRPr lang="en-US" altLang="zh-CN" sz="1700" kern="100" dirty="0" smtClean="0">
                        <a:solidFill>
                          <a:srgbClr val="000000"/>
                        </a:solidFill>
                        <a:latin typeface="+mn-ea"/>
                        <a:ea typeface="+mn-ea"/>
                        <a:cs typeface="Times New Roman"/>
                      </a:endParaRPr>
                    </a:p>
                    <a:p>
                      <a:pPr algn="ctr">
                        <a:lnSpc>
                          <a:spcPct val="150000"/>
                        </a:lnSpc>
                        <a:spcAft>
                          <a:spcPts val="0"/>
                        </a:spcAft>
                      </a:pPr>
                      <a:r>
                        <a:rPr lang="zh-CN" altLang="en-US" sz="1700" kern="100" dirty="0" smtClean="0">
                          <a:solidFill>
                            <a:srgbClr val="000000"/>
                          </a:solidFill>
                          <a:latin typeface="+mn-ea"/>
                          <a:ea typeface="+mn-ea"/>
                          <a:cs typeface="Times New Roman"/>
                        </a:rPr>
                        <a:t>叙</a:t>
                      </a:r>
                      <a:endParaRPr lang="en-US" altLang="zh-CN" sz="1700" kern="100" dirty="0" smtClean="0">
                        <a:solidFill>
                          <a:srgbClr val="000000"/>
                        </a:solidFill>
                        <a:latin typeface="+mn-ea"/>
                        <a:ea typeface="+mn-ea"/>
                        <a:cs typeface="Times New Roman"/>
                      </a:endParaRPr>
                    </a:p>
                    <a:p>
                      <a:pPr algn="ctr">
                        <a:lnSpc>
                          <a:spcPct val="150000"/>
                        </a:lnSpc>
                        <a:spcAft>
                          <a:spcPts val="0"/>
                        </a:spcAft>
                      </a:pPr>
                      <a:r>
                        <a:rPr lang="zh-CN" altLang="en-US" sz="1700" kern="100" dirty="0" smtClean="0">
                          <a:solidFill>
                            <a:srgbClr val="000000"/>
                          </a:solidFill>
                          <a:latin typeface="+mn-ea"/>
                          <a:ea typeface="+mn-ea"/>
                          <a:cs typeface="Times New Roman"/>
                        </a:rPr>
                        <a:t>文</a:t>
                      </a:r>
                      <a:endParaRPr lang="en-US" altLang="zh-CN" sz="1700" kern="100" dirty="0" smtClean="0">
                        <a:solidFill>
                          <a:srgbClr val="000000"/>
                        </a:solidFill>
                        <a:latin typeface="+mn-ea"/>
                        <a:ea typeface="+mn-ea"/>
                        <a:cs typeface="Times New Roman"/>
                      </a:endParaRPr>
                    </a:p>
                    <a:p>
                      <a:pPr algn="ctr">
                        <a:lnSpc>
                          <a:spcPct val="150000"/>
                        </a:lnSpc>
                        <a:spcAft>
                          <a:spcPts val="0"/>
                        </a:spcAft>
                      </a:pPr>
                      <a:r>
                        <a:rPr lang="zh-CN" altLang="en-US" sz="1700" kern="100" dirty="0" smtClean="0">
                          <a:solidFill>
                            <a:srgbClr val="000000"/>
                          </a:solidFill>
                          <a:latin typeface="+mn-ea"/>
                          <a:ea typeface="+mn-ea"/>
                          <a:cs typeface="Times New Roman"/>
                        </a:rPr>
                        <a:t>基</a:t>
                      </a:r>
                      <a:endParaRPr lang="en-US" altLang="zh-CN" sz="1700" kern="100" dirty="0" smtClean="0">
                        <a:solidFill>
                          <a:srgbClr val="000000"/>
                        </a:solidFill>
                        <a:latin typeface="+mn-ea"/>
                        <a:ea typeface="+mn-ea"/>
                        <a:cs typeface="Times New Roman"/>
                      </a:endParaRPr>
                    </a:p>
                    <a:p>
                      <a:pPr algn="ctr">
                        <a:lnSpc>
                          <a:spcPct val="150000"/>
                        </a:lnSpc>
                        <a:spcAft>
                          <a:spcPts val="0"/>
                        </a:spcAft>
                      </a:pPr>
                      <a:r>
                        <a:rPr lang="zh-CN" altLang="en-US" sz="1700" kern="100" dirty="0" smtClean="0">
                          <a:solidFill>
                            <a:srgbClr val="000000"/>
                          </a:solidFill>
                          <a:latin typeface="+mn-ea"/>
                          <a:ea typeface="+mn-ea"/>
                          <a:cs typeface="Times New Roman"/>
                        </a:rPr>
                        <a:t>本</a:t>
                      </a:r>
                      <a:endParaRPr lang="en-US" altLang="zh-CN" sz="1700" kern="100" dirty="0" smtClean="0">
                        <a:solidFill>
                          <a:srgbClr val="000000"/>
                        </a:solidFill>
                        <a:latin typeface="+mn-ea"/>
                        <a:ea typeface="+mn-ea"/>
                        <a:cs typeface="Times New Roman"/>
                      </a:endParaRPr>
                    </a:p>
                    <a:p>
                      <a:pPr algn="ctr">
                        <a:lnSpc>
                          <a:spcPct val="150000"/>
                        </a:lnSpc>
                        <a:spcAft>
                          <a:spcPts val="0"/>
                        </a:spcAft>
                      </a:pPr>
                      <a:r>
                        <a:rPr lang="zh-CN" altLang="en-US" sz="1700" kern="100" dirty="0" smtClean="0">
                          <a:solidFill>
                            <a:srgbClr val="000000"/>
                          </a:solidFill>
                          <a:latin typeface="+mn-ea"/>
                          <a:ea typeface="+mn-ea"/>
                          <a:cs typeface="Times New Roman"/>
                        </a:rPr>
                        <a:t>知</a:t>
                      </a:r>
                      <a:endParaRPr lang="en-US" altLang="zh-CN" sz="1700" kern="100" dirty="0" smtClean="0">
                        <a:solidFill>
                          <a:srgbClr val="000000"/>
                        </a:solidFill>
                        <a:latin typeface="+mn-ea"/>
                        <a:ea typeface="+mn-ea"/>
                        <a:cs typeface="Times New Roman"/>
                      </a:endParaRPr>
                    </a:p>
                    <a:p>
                      <a:pPr algn="ctr">
                        <a:lnSpc>
                          <a:spcPct val="150000"/>
                        </a:lnSpc>
                        <a:spcAft>
                          <a:spcPts val="0"/>
                        </a:spcAft>
                      </a:pPr>
                      <a:r>
                        <a:rPr lang="zh-CN" altLang="en-US" sz="1700" kern="100" dirty="0" smtClean="0">
                          <a:solidFill>
                            <a:srgbClr val="000000"/>
                          </a:solidFill>
                          <a:latin typeface="+mn-ea"/>
                          <a:ea typeface="+mn-ea"/>
                          <a:cs typeface="Times New Roman"/>
                        </a:rPr>
                        <a:t>识</a:t>
                      </a:r>
                      <a:endParaRPr lang="en-US" sz="1700" kern="100" dirty="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2">
                  <a:txBody>
                    <a:bodyPr/>
                    <a:lstStyle/>
                    <a:p>
                      <a:pPr algn="ctr">
                        <a:lnSpc>
                          <a:spcPct val="150000"/>
                        </a:lnSpc>
                        <a:spcAft>
                          <a:spcPts val="0"/>
                        </a:spcAft>
                      </a:pPr>
                      <a:r>
                        <a:rPr lang="zh-CN" altLang="en-US" sz="1700" kern="100" dirty="0" smtClean="0">
                          <a:solidFill>
                            <a:schemeClr val="tx1"/>
                          </a:solidFill>
                          <a:latin typeface="NEU-BZ-S92"/>
                          <a:ea typeface="+mn-ea"/>
                          <a:cs typeface="Times New Roman"/>
                        </a:rPr>
                        <a:t>写作</a:t>
                      </a:r>
                      <a:endParaRPr lang="zh-CN" altLang="en-US" sz="1700" kern="100" dirty="0" smtClean="0">
                        <a:solidFill>
                          <a:schemeClr val="tx1"/>
                        </a:solidFill>
                        <a:latin typeface="NEU-BZ-S92"/>
                        <a:ea typeface="方正书宋_GBK"/>
                        <a:cs typeface="Times New Roman"/>
                      </a:endParaRPr>
                    </a:p>
                    <a:p>
                      <a:pPr algn="ctr">
                        <a:lnSpc>
                          <a:spcPct val="150000"/>
                        </a:lnSpc>
                        <a:spcAft>
                          <a:spcPts val="0"/>
                        </a:spcAft>
                      </a:pPr>
                      <a:r>
                        <a:rPr lang="zh-CN" altLang="en-US" sz="1700" kern="100" dirty="0" smtClean="0">
                          <a:solidFill>
                            <a:schemeClr val="tx1"/>
                          </a:solidFill>
                          <a:latin typeface="NEU-BZ-S92"/>
                          <a:ea typeface="+mn-ea"/>
                          <a:cs typeface="Times New Roman"/>
                        </a:rPr>
                        <a:t>手法</a:t>
                      </a:r>
                      <a:endParaRPr lang="zh-CN" altLang="en-US" sz="1700" kern="100" dirty="0">
                        <a:solidFill>
                          <a:schemeClr val="tx1"/>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smtClean="0">
                          <a:solidFill>
                            <a:srgbClr val="000000"/>
                          </a:solidFill>
                          <a:latin typeface="NEU-BZ-S92"/>
                          <a:ea typeface="微软雅黑"/>
                          <a:cs typeface="Times New Roman"/>
                        </a:rPr>
                        <a:t>表达方式</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a:t>
                      </a:r>
                      <a:r>
                        <a:rPr lang="zh-CN" altLang="en-US" sz="1700" kern="1200" dirty="0" smtClean="0">
                          <a:solidFill>
                            <a:schemeClr val="tx1"/>
                          </a:solidFill>
                          <a:latin typeface="+mn-lt"/>
                          <a:ea typeface="+mn-ea"/>
                          <a:cs typeface="+mn-cs"/>
                        </a:rPr>
                        <a:t>总结</a:t>
                      </a:r>
                      <a:r>
                        <a:rPr lang="en-US" sz="1700" kern="1200" dirty="0" smtClean="0">
                          <a:solidFill>
                            <a:schemeClr val="tx1"/>
                          </a:solidFill>
                          <a:latin typeface="+mn-lt"/>
                          <a:ea typeface="+mn-ea"/>
                          <a:cs typeface="+mn-cs"/>
                        </a:rPr>
                        <a:t>:</a:t>
                      </a:r>
                      <a:r>
                        <a:rPr lang="zh-CN" altLang="en-US" sz="1700" kern="1200" dirty="0" smtClean="0">
                          <a:solidFill>
                            <a:schemeClr val="tx1"/>
                          </a:solidFill>
                          <a:latin typeface="+mn-lt"/>
                          <a:ea typeface="+mn-ea"/>
                          <a:cs typeface="+mn-cs"/>
                        </a:rPr>
                        <a:t>记叙文主要表达方式是记叙</a:t>
                      </a:r>
                      <a:r>
                        <a:rPr lang="en-US" sz="1700" kern="1200" dirty="0" smtClean="0">
                          <a:solidFill>
                            <a:schemeClr val="tx1"/>
                          </a:solidFill>
                          <a:latin typeface="+mn-lt"/>
                          <a:ea typeface="+mn-ea"/>
                          <a:cs typeface="+mn-cs"/>
                        </a:rPr>
                        <a:t>(</a:t>
                      </a:r>
                      <a:r>
                        <a:rPr lang="zh-CN" altLang="en-US" sz="1700" kern="1200" dirty="0" smtClean="0">
                          <a:solidFill>
                            <a:schemeClr val="tx1"/>
                          </a:solidFill>
                          <a:latin typeface="+mn-lt"/>
                          <a:ea typeface="+mn-ea"/>
                          <a:cs typeface="+mn-cs"/>
                        </a:rPr>
                        <a:t>叙述</a:t>
                      </a:r>
                      <a:r>
                        <a:rPr lang="en-US" sz="1700" kern="1200" dirty="0" smtClean="0">
                          <a:solidFill>
                            <a:schemeClr val="tx1"/>
                          </a:solidFill>
                          <a:latin typeface="+mn-lt"/>
                          <a:ea typeface="+mn-ea"/>
                          <a:cs typeface="+mn-cs"/>
                        </a:rPr>
                        <a:t>)</a:t>
                      </a:r>
                      <a:r>
                        <a:rPr lang="zh-CN" altLang="en-US" sz="1700" kern="1200" dirty="0" smtClean="0">
                          <a:solidFill>
                            <a:schemeClr val="tx1"/>
                          </a:solidFill>
                          <a:latin typeface="+mn-lt"/>
                          <a:ea typeface="+mn-ea"/>
                          <a:cs typeface="+mn-cs"/>
                        </a:rPr>
                        <a:t>和描写</a:t>
                      </a:r>
                      <a:r>
                        <a:rPr lang="en-US" sz="1700" kern="1200" dirty="0" smtClean="0">
                          <a:solidFill>
                            <a:schemeClr val="tx1"/>
                          </a:solidFill>
                          <a:latin typeface="+mn-lt"/>
                          <a:ea typeface="+mn-ea"/>
                          <a:cs typeface="+mn-cs"/>
                        </a:rPr>
                        <a:t>,</a:t>
                      </a:r>
                      <a:r>
                        <a:rPr lang="zh-CN" altLang="en-US" sz="1700" kern="1200" dirty="0" smtClean="0">
                          <a:solidFill>
                            <a:schemeClr val="tx1"/>
                          </a:solidFill>
                          <a:latin typeface="+mn-lt"/>
                          <a:ea typeface="+mn-ea"/>
                          <a:cs typeface="+mn-cs"/>
                        </a:rPr>
                        <a:t>但常常辅助以议论和抒情</a:t>
                      </a:r>
                      <a:r>
                        <a:rPr lang="en-US" sz="1700" kern="1200" dirty="0" smtClean="0">
                          <a:solidFill>
                            <a:schemeClr val="tx1"/>
                          </a:solidFill>
                          <a:latin typeface="+mn-lt"/>
                          <a:ea typeface="+mn-ea"/>
                          <a:cs typeface="+mn-cs"/>
                        </a:rPr>
                        <a:t>,</a:t>
                      </a:r>
                      <a:r>
                        <a:rPr lang="zh-CN" altLang="en-US" sz="1700" kern="1200" dirty="0" smtClean="0">
                          <a:solidFill>
                            <a:schemeClr val="tx1"/>
                          </a:solidFill>
                          <a:latin typeface="+mn-lt"/>
                          <a:ea typeface="+mn-ea"/>
                          <a:cs typeface="+mn-cs"/>
                        </a:rPr>
                        <a:t>有时会有说明。如</a:t>
                      </a:r>
                      <a:r>
                        <a:rPr lang="en-US" altLang="zh-CN" sz="1700" kern="1200" dirty="0" smtClean="0">
                          <a:solidFill>
                            <a:schemeClr val="tx1"/>
                          </a:solidFill>
                          <a:latin typeface="+mn-lt"/>
                          <a:ea typeface="+mn-ea"/>
                          <a:cs typeface="+mn-cs"/>
                        </a:rPr>
                        <a:t>《</a:t>
                      </a:r>
                      <a:r>
                        <a:rPr lang="zh-CN" altLang="en-US" sz="1700" kern="1200" dirty="0" smtClean="0">
                          <a:solidFill>
                            <a:schemeClr val="tx1"/>
                          </a:solidFill>
                          <a:latin typeface="+mn-lt"/>
                          <a:ea typeface="+mn-ea"/>
                          <a:cs typeface="+mn-cs"/>
                        </a:rPr>
                        <a:t>故乡</a:t>
                      </a:r>
                      <a:r>
                        <a:rPr lang="en-US" altLang="zh-CN" sz="1700" kern="1200" dirty="0" smtClean="0">
                          <a:solidFill>
                            <a:schemeClr val="tx1"/>
                          </a:solidFill>
                          <a:latin typeface="+mn-lt"/>
                          <a:ea typeface="+mn-ea"/>
                          <a:cs typeface="+mn-cs"/>
                        </a:rPr>
                        <a:t>》</a:t>
                      </a:r>
                      <a:r>
                        <a:rPr lang="zh-CN" altLang="en-US" sz="1700" kern="1200" dirty="0" smtClean="0">
                          <a:solidFill>
                            <a:schemeClr val="tx1"/>
                          </a:solidFill>
                          <a:latin typeface="+mn-lt"/>
                          <a:ea typeface="+mn-ea"/>
                          <a:cs typeface="+mn-cs"/>
                        </a:rPr>
                        <a:t>前四段在描写了故乡的萧条景象和“我”见到故乡的复杂心情后</a:t>
                      </a:r>
                      <a:r>
                        <a:rPr lang="en-US" sz="1700" kern="1200" dirty="0" smtClean="0">
                          <a:solidFill>
                            <a:schemeClr val="tx1"/>
                          </a:solidFill>
                          <a:latin typeface="+mn-lt"/>
                          <a:ea typeface="+mn-ea"/>
                          <a:cs typeface="+mn-cs"/>
                        </a:rPr>
                        <a:t>,</a:t>
                      </a:r>
                      <a:r>
                        <a:rPr lang="zh-CN" altLang="en-US" sz="1700" kern="1200" dirty="0" smtClean="0">
                          <a:solidFill>
                            <a:schemeClr val="tx1"/>
                          </a:solidFill>
                          <a:latin typeface="+mn-lt"/>
                          <a:ea typeface="+mn-ea"/>
                          <a:cs typeface="+mn-cs"/>
                        </a:rPr>
                        <a:t>第五段以说明的方式交代了此次回故乡的目的</a:t>
                      </a:r>
                      <a:r>
                        <a:rPr lang="en-US" sz="1700" kern="1200" dirty="0" smtClean="0">
                          <a:solidFill>
                            <a:schemeClr val="tx1"/>
                          </a:solidFill>
                          <a:latin typeface="+mn-lt"/>
                          <a:ea typeface="+mn-ea"/>
                          <a:cs typeface="+mn-cs"/>
                        </a:rPr>
                        <a:t>,</a:t>
                      </a:r>
                      <a:r>
                        <a:rPr lang="zh-CN" altLang="en-US" sz="1700" kern="1200" dirty="0" smtClean="0">
                          <a:solidFill>
                            <a:schemeClr val="tx1"/>
                          </a:solidFill>
                          <a:latin typeface="+mn-lt"/>
                          <a:ea typeface="+mn-ea"/>
                          <a:cs typeface="+mn-cs"/>
                        </a:rPr>
                        <a:t>省去了许多叙述的笔墨。除此之外</a:t>
                      </a:r>
                      <a:r>
                        <a:rPr lang="en-US" sz="1700" kern="1200" dirty="0" smtClean="0">
                          <a:solidFill>
                            <a:schemeClr val="tx1"/>
                          </a:solidFill>
                          <a:latin typeface="+mn-lt"/>
                          <a:ea typeface="+mn-ea"/>
                          <a:cs typeface="+mn-cs"/>
                        </a:rPr>
                        <a:t>,</a:t>
                      </a:r>
                      <a:r>
                        <a:rPr lang="zh-CN" altLang="en-US" sz="1700" kern="1200" dirty="0" smtClean="0">
                          <a:solidFill>
                            <a:schemeClr val="tx1"/>
                          </a:solidFill>
                          <a:latin typeface="+mn-lt"/>
                          <a:ea typeface="+mn-ea"/>
                          <a:cs typeface="+mn-cs"/>
                        </a:rPr>
                        <a:t>还有夹叙夹议、先议后叙等</a:t>
                      </a:r>
                      <a:endParaRPr lang="zh-CN" sz="1700" kern="100" dirty="0">
                        <a:solidFill>
                          <a:srgbClr val="000000"/>
                        </a:solidFill>
                        <a:latin typeface="NEU-BZ-S92"/>
                        <a:ea typeface="方正书宋_GBK"/>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68000">
                <a:tc vMerge="1">
                  <a:txBody>
                    <a:bodyPr/>
                    <a:lstStyle/>
                    <a:p>
                      <a:pPr algn="ctr">
                        <a:lnSpc>
                          <a:spcPct val="150000"/>
                        </a:lnSpc>
                        <a:spcAft>
                          <a:spcPts val="0"/>
                        </a:spcAft>
                      </a:pPr>
                      <a:endParaRPr lang="en-US" sz="1700" kern="100" dirty="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vMerge="1">
                  <a:txBody>
                    <a:bodyPr/>
                    <a:lstStyle/>
                    <a:p>
                      <a:endParaRPr lang="zh-CN" altLang="en-US"/>
                    </a:p>
                  </a:txBody>
                  <a:tcP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smtClean="0">
                          <a:solidFill>
                            <a:srgbClr val="000000"/>
                          </a:solidFill>
                          <a:latin typeface="NEU-BZ-S92"/>
                          <a:ea typeface="微软雅黑"/>
                          <a:cs typeface="Times New Roman"/>
                        </a:rPr>
                        <a:t>表现手法</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详见“常见的表现手法及其作用”</a:t>
                      </a:r>
                      <a:r>
                        <a:rPr lang="en-US" sz="1700" kern="100" dirty="0">
                          <a:solidFill>
                            <a:srgbClr val="000000"/>
                          </a:solidFill>
                          <a:latin typeface="NEU-BZ-S92"/>
                          <a:ea typeface="微软雅黑"/>
                          <a:cs typeface="Times New Roman"/>
                        </a:rPr>
                        <a:t>]</a:t>
                      </a:r>
                      <a:endParaRPr lang="zh-CN" sz="1700" kern="100" dirty="0">
                        <a:solidFill>
                          <a:srgbClr val="000000"/>
                        </a:solidFill>
                        <a:latin typeface="NEU-BZ-S92"/>
                        <a:ea typeface="方正书宋_GBK"/>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967567" y="359812"/>
            <a:ext cx="7824262" cy="357781"/>
          </a:xfrm>
          <a:prstGeom prst="rect">
            <a:avLst/>
          </a:prstGeom>
          <a:noFill/>
        </p:spPr>
        <p:txBody>
          <a:bodyPr wrap="square" lIns="36000" tIns="36000" rIns="36000" bIns="36000" rtlCol="0">
            <a:spAutoFit/>
          </a:bodyPr>
          <a:lstStyle/>
          <a:p>
            <a:pPr algn="r">
              <a:lnSpc>
                <a:spcPct val="150000"/>
              </a:lnSpc>
            </a:pPr>
            <a:r>
              <a:rPr lang="zh-CN" altLang="en-US" sz="1400" dirty="0" smtClean="0"/>
              <a:t>（续表）</a:t>
            </a:r>
          </a:p>
        </p:txBody>
      </p:sp>
      <p:graphicFrame>
        <p:nvGraphicFramePr>
          <p:cNvPr id="5" name="表格 4"/>
          <p:cNvGraphicFramePr>
            <a:graphicFrameLocks noGrp="1"/>
          </p:cNvGraphicFramePr>
          <p:nvPr/>
        </p:nvGraphicFramePr>
        <p:xfrm>
          <a:off x="925032" y="797728"/>
          <a:ext cx="7751135" cy="1720620"/>
        </p:xfrm>
        <a:graphic>
          <a:graphicData uri="http://schemas.openxmlformats.org/drawingml/2006/table">
            <a:tbl>
              <a:tblPr/>
              <a:tblGrid>
                <a:gridCol w="733647"/>
                <a:gridCol w="3625702"/>
                <a:gridCol w="3391786"/>
              </a:tblGrid>
              <a:tr h="254000">
                <a:tc>
                  <a:txBody>
                    <a:bodyPr/>
                    <a:lstStyle/>
                    <a:p>
                      <a:pPr algn="ctr">
                        <a:lnSpc>
                          <a:spcPct val="150000"/>
                        </a:lnSpc>
                        <a:spcAft>
                          <a:spcPts val="0"/>
                        </a:spcAft>
                      </a:pPr>
                      <a:r>
                        <a:rPr lang="zh-CN" sz="1700" kern="100" dirty="0">
                          <a:solidFill>
                            <a:srgbClr val="000000"/>
                          </a:solidFill>
                          <a:latin typeface="NEU-BZ-S92"/>
                          <a:ea typeface="微软雅黑"/>
                          <a:cs typeface="Times New Roman"/>
                        </a:rPr>
                        <a:t>位置</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结构上</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内容上</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r>
              <a:tr h="1332000">
                <a:tc>
                  <a:txBody>
                    <a:bodyPr/>
                    <a:lstStyle/>
                    <a:p>
                      <a:pPr algn="ctr">
                        <a:lnSpc>
                          <a:spcPct val="150000"/>
                        </a:lnSpc>
                        <a:spcAft>
                          <a:spcPts val="0"/>
                        </a:spcAft>
                      </a:pPr>
                      <a:r>
                        <a:rPr lang="zh-CN" sz="1700" kern="100" dirty="0">
                          <a:solidFill>
                            <a:srgbClr val="000000"/>
                          </a:solidFill>
                          <a:latin typeface="NEU-BZ-S92"/>
                          <a:ea typeface="微软雅黑"/>
                          <a:cs typeface="Times New Roman"/>
                        </a:rPr>
                        <a:t>结尾</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总结全文</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收束全文</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照应开头</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引起联想</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总结上文</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揭示主旨</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升华</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深化</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主题</a:t>
                      </a:r>
                      <a:endParaRPr lang="zh-CN" sz="1700" kern="100" dirty="0">
                        <a:solidFill>
                          <a:srgbClr val="000000"/>
                        </a:solidFill>
                        <a:latin typeface="NEU-BZ-S92"/>
                        <a:ea typeface="方正书宋_GBK"/>
                        <a:cs typeface="Times New Roman"/>
                      </a:endParaRPr>
                    </a:p>
                  </a:txBody>
                  <a:tcPr marL="20579" marR="20579"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a:t>
                      </a:r>
                      <a:r>
                        <a:rPr lang="en-US" sz="1700" kern="100" dirty="0" smtClean="0">
                          <a:solidFill>
                            <a:srgbClr val="000000"/>
                          </a:solidFill>
                          <a:latin typeface="NEU-BZ-S92"/>
                          <a:ea typeface="微软雅黑"/>
                          <a:cs typeface="Times New Roman"/>
                        </a:rPr>
                        <a:t>③</a:t>
                      </a:r>
                      <a:r>
                        <a:rPr lang="zh-CN" sz="1700" kern="100" dirty="0">
                          <a:solidFill>
                            <a:srgbClr val="000000"/>
                          </a:solidFill>
                          <a:latin typeface="NEU-BZ-S92"/>
                          <a:ea typeface="微软雅黑"/>
                          <a:cs typeface="Times New Roman"/>
                        </a:rPr>
                        <a:t>揭示文章脉络</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推动情节发展</a:t>
                      </a:r>
                      <a:endParaRPr lang="zh-CN" sz="1700" kern="100" dirty="0">
                        <a:solidFill>
                          <a:srgbClr val="000000"/>
                        </a:solidFill>
                        <a:latin typeface="NEU-BZ-S92"/>
                        <a:ea typeface="方正书宋_GBK"/>
                        <a:cs typeface="Times New Roman"/>
                      </a:endParaRPr>
                    </a:p>
                    <a:p>
                      <a:pPr>
                        <a:lnSpc>
                          <a:spcPct val="150000"/>
                        </a:lnSpc>
                        <a:spcAft>
                          <a:spcPts val="0"/>
                        </a:spcAft>
                      </a:pPr>
                      <a:r>
                        <a:rPr lang="zh-CN" sz="1700" kern="100" dirty="0">
                          <a:solidFill>
                            <a:srgbClr val="000000"/>
                          </a:solidFill>
                          <a:latin typeface="NEU-BZ-S92"/>
                          <a:ea typeface="微软雅黑"/>
                          <a:cs typeface="Times New Roman"/>
                        </a:rPr>
                        <a:t>　</a:t>
                      </a:r>
                      <a:r>
                        <a:rPr lang="en-US" sz="1700" kern="100" dirty="0">
                          <a:solidFill>
                            <a:srgbClr val="000000"/>
                          </a:solidFill>
                          <a:latin typeface="NEU-BZ-S92"/>
                          <a:ea typeface="微软雅黑"/>
                          <a:cs typeface="Times New Roman"/>
                        </a:rPr>
                        <a:t>④</a:t>
                      </a:r>
                      <a:r>
                        <a:rPr lang="zh-CN" sz="1700" kern="100" dirty="0">
                          <a:solidFill>
                            <a:srgbClr val="000000"/>
                          </a:solidFill>
                          <a:latin typeface="NEU-BZ-S92"/>
                          <a:ea typeface="微软雅黑"/>
                          <a:cs typeface="Times New Roman"/>
                        </a:rPr>
                        <a:t>增加文章的文学色彩</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使文章余味无穷、意味深长</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
        <p:nvSpPr>
          <p:cNvPr id="6" name="文本框 11">
            <a:extLst>
              <a:ext uri="{FF2B5EF4-FFF2-40B4-BE49-F238E27FC236}">
                <a16:creationId xmlns:a16="http://schemas.microsoft.com/office/drawing/2014/main" xmlns="" id="{21D37050-EF62-4E03-9C49-42484A701F06}"/>
              </a:ext>
            </a:extLst>
          </p:cNvPr>
          <p:cNvSpPr txBox="1"/>
          <p:nvPr/>
        </p:nvSpPr>
        <p:spPr>
          <a:xfrm>
            <a:off x="893133" y="2698973"/>
            <a:ext cx="7824262" cy="439278"/>
          </a:xfrm>
          <a:prstGeom prst="rect">
            <a:avLst/>
          </a:prstGeom>
          <a:noFill/>
        </p:spPr>
        <p:txBody>
          <a:bodyPr wrap="square" lIns="36000" tIns="36000" rIns="36000" bIns="36000" rtlCol="0">
            <a:spAutoFit/>
          </a:bodyPr>
          <a:lstStyle/>
          <a:p>
            <a:pPr>
              <a:lnSpc>
                <a:spcPct val="150000"/>
              </a:lnSpc>
            </a:pPr>
            <a:r>
              <a:rPr lang="en-US" dirty="0" smtClean="0"/>
              <a:t>(3)</a:t>
            </a:r>
            <a:r>
              <a:rPr lang="zh-CN" altLang="en-US" dirty="0" smtClean="0"/>
              <a:t>表达特点</a:t>
            </a:r>
            <a:r>
              <a:rPr lang="en-US" dirty="0" smtClean="0"/>
              <a:t>:</a:t>
            </a:r>
            <a:r>
              <a:rPr lang="zh-CN" altLang="en-US" dirty="0" smtClean="0"/>
              <a:t>看它表达上有什么特点</a:t>
            </a:r>
            <a:r>
              <a:rPr lang="en-US" dirty="0" smtClean="0"/>
              <a:t>,</a:t>
            </a:r>
            <a:r>
              <a:rPr lang="zh-CN" altLang="en-US" dirty="0" smtClean="0"/>
              <a:t>如使用了排比、对偶手法等。</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3396690"/>
          </a:xfrm>
          <a:prstGeom prst="rect">
            <a:avLst/>
          </a:prstGeom>
          <a:noFill/>
        </p:spPr>
        <p:txBody>
          <a:bodyPr wrap="square" lIns="36000" tIns="36000" rIns="36000" bIns="36000" rtlCol="0">
            <a:spAutoFit/>
          </a:bodyPr>
          <a:lstStyle/>
          <a:p>
            <a:pPr>
              <a:lnSpc>
                <a:spcPct val="150000"/>
              </a:lnSpc>
            </a:pPr>
            <a:r>
              <a:rPr lang="en-US" b="1" dirty="0" smtClean="0"/>
              <a:t>2.</a:t>
            </a:r>
            <a:r>
              <a:rPr lang="zh-CN" altLang="en-US" b="1" dirty="0" smtClean="0"/>
              <a:t>立足三个答题角度</a:t>
            </a:r>
          </a:p>
          <a:p>
            <a:pPr indent="446088">
              <a:lnSpc>
                <a:spcPct val="150000"/>
              </a:lnSpc>
            </a:pPr>
            <a:r>
              <a:rPr lang="en-US" dirty="0" smtClean="0"/>
              <a:t>(1)</a:t>
            </a:r>
            <a:r>
              <a:rPr lang="zh-CN" altLang="en-US" dirty="0" smtClean="0"/>
              <a:t>内容、主题</a:t>
            </a:r>
          </a:p>
          <a:p>
            <a:pPr indent="446088">
              <a:lnSpc>
                <a:spcPct val="150000"/>
              </a:lnSpc>
            </a:pPr>
            <a:r>
              <a:rPr lang="zh-CN" altLang="en-US" dirty="0" smtClean="0"/>
              <a:t>内容角度就是要考虑该内容在人物刻画、情感表达、基调奠定等方面的作用。主题角度可考虑对主题有强化、深化、突出、揭示等作用。</a:t>
            </a:r>
          </a:p>
          <a:p>
            <a:pPr indent="446088">
              <a:lnSpc>
                <a:spcPct val="150000"/>
              </a:lnSpc>
            </a:pPr>
            <a:r>
              <a:rPr lang="en-US" dirty="0" smtClean="0"/>
              <a:t>(2)</a:t>
            </a:r>
            <a:r>
              <a:rPr lang="zh-CN" altLang="en-US" dirty="0" smtClean="0"/>
              <a:t>结构、思路</a:t>
            </a:r>
          </a:p>
          <a:p>
            <a:pPr indent="446088">
              <a:lnSpc>
                <a:spcPct val="150000"/>
              </a:lnSpc>
            </a:pPr>
            <a:r>
              <a:rPr lang="zh-CN" altLang="en-US" dirty="0" smtClean="0"/>
              <a:t>结构角度可考虑总领全文、设置悬念、做铺垫、照应、过渡、总结上文等作用</a:t>
            </a:r>
            <a:r>
              <a:rPr lang="en-US" dirty="0" smtClean="0"/>
              <a:t>,</a:t>
            </a:r>
            <a:r>
              <a:rPr lang="zh-CN" altLang="en-US" dirty="0" smtClean="0"/>
              <a:t>还可以考虑与标题的关系</a:t>
            </a:r>
            <a:r>
              <a:rPr lang="en-US" dirty="0" smtClean="0"/>
              <a:t>(</a:t>
            </a:r>
            <a:r>
              <a:rPr lang="zh-CN" altLang="en-US" dirty="0" smtClean="0"/>
              <a:t>如点题</a:t>
            </a:r>
            <a:r>
              <a:rPr lang="en-US" dirty="0" smtClean="0"/>
              <a:t>);</a:t>
            </a:r>
            <a:r>
              <a:rPr lang="zh-CN" altLang="en-US" dirty="0" smtClean="0"/>
              <a:t>思路角度可考虑暗示、揭示了什么样的思路等作用。</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4178764"/>
          </a:xfrm>
          <a:prstGeom prst="rect">
            <a:avLst/>
          </a:prstGeom>
          <a:noFill/>
        </p:spPr>
        <p:txBody>
          <a:bodyPr wrap="square" lIns="36000" tIns="36000" rIns="36000" bIns="36000" rtlCol="0">
            <a:spAutoFit/>
          </a:bodyPr>
          <a:lstStyle/>
          <a:p>
            <a:pPr indent="446088">
              <a:lnSpc>
                <a:spcPct val="150000"/>
              </a:lnSpc>
            </a:pPr>
            <a:r>
              <a:rPr lang="en-US" dirty="0" smtClean="0"/>
              <a:t>(3)</a:t>
            </a:r>
            <a:r>
              <a:rPr lang="zh-CN" altLang="en-US" dirty="0" smtClean="0"/>
              <a:t>表达效果</a:t>
            </a:r>
          </a:p>
          <a:p>
            <a:pPr indent="446088">
              <a:lnSpc>
                <a:spcPct val="150000"/>
              </a:lnSpc>
            </a:pPr>
            <a:r>
              <a:rPr lang="en-US" dirty="0" smtClean="0"/>
              <a:t>①</a:t>
            </a:r>
            <a:r>
              <a:rPr lang="zh-CN" altLang="en-US" dirty="0" smtClean="0"/>
              <a:t>句段所使用的表现手法、构思写法及其表达效果</a:t>
            </a:r>
            <a:r>
              <a:rPr lang="en-US" dirty="0" smtClean="0"/>
              <a:t>,</a:t>
            </a:r>
            <a:r>
              <a:rPr lang="zh-CN" altLang="en-US" dirty="0" smtClean="0"/>
              <a:t>如使用了反问、对比等手法</a:t>
            </a:r>
            <a:r>
              <a:rPr lang="en-US" dirty="0" smtClean="0"/>
              <a:t>,</a:t>
            </a:r>
            <a:r>
              <a:rPr lang="zh-CN" altLang="en-US" dirty="0" smtClean="0"/>
              <a:t>则要答出表达效果。不是所有的句段都有表达上的特点</a:t>
            </a:r>
            <a:r>
              <a:rPr lang="en-US" dirty="0" smtClean="0"/>
              <a:t>,</a:t>
            </a:r>
            <a:r>
              <a:rPr lang="zh-CN" altLang="en-US" dirty="0" smtClean="0"/>
              <a:t>这一点应视具体句段而定。</a:t>
            </a:r>
            <a:r>
              <a:rPr lang="en-US" dirty="0" smtClean="0"/>
              <a:t>②</a:t>
            </a:r>
            <a:r>
              <a:rPr lang="zh-CN" altLang="en-US" dirty="0" smtClean="0"/>
              <a:t>读者情感</a:t>
            </a:r>
            <a:r>
              <a:rPr lang="en-US" dirty="0" smtClean="0"/>
              <a:t>(</a:t>
            </a:r>
            <a:r>
              <a:rPr lang="zh-CN" altLang="en-US" dirty="0" smtClean="0"/>
              <a:t>心理</a:t>
            </a:r>
            <a:r>
              <a:rPr lang="en-US" dirty="0" smtClean="0"/>
              <a:t>)</a:t>
            </a:r>
            <a:r>
              <a:rPr lang="zh-CN" altLang="en-US" dirty="0" smtClean="0"/>
              <a:t>。从这个角度可考虑加深印象、激发情感、产生共鸣、发人深思等作用。</a:t>
            </a:r>
          </a:p>
          <a:p>
            <a:pPr indent="446088">
              <a:lnSpc>
                <a:spcPct val="150000"/>
              </a:lnSpc>
            </a:pPr>
            <a:r>
              <a:rPr lang="zh-CN" altLang="en-US" dirty="0" smtClean="0"/>
              <a:t>如</a:t>
            </a:r>
            <a:r>
              <a:rPr lang="en-US" dirty="0" smtClean="0"/>
              <a:t>,2014</a:t>
            </a:r>
            <a:r>
              <a:rPr lang="zh-CN" altLang="en-US" dirty="0" smtClean="0"/>
              <a:t>年包头中考第</a:t>
            </a:r>
            <a:r>
              <a:rPr lang="en-US" dirty="0" smtClean="0"/>
              <a:t>12</a:t>
            </a:r>
            <a:r>
              <a:rPr lang="zh-CN" altLang="en-US" dirty="0" smtClean="0"/>
              <a:t>题</a:t>
            </a:r>
            <a:r>
              <a:rPr lang="en-US" dirty="0" smtClean="0"/>
              <a:t>:</a:t>
            </a:r>
            <a:r>
              <a:rPr lang="zh-CN" altLang="en-US" dirty="0" smtClean="0"/>
              <a:t>文章第一段介绍父亲诵读</a:t>
            </a:r>
            <a:r>
              <a:rPr lang="en-US" altLang="zh-CN" dirty="0" smtClean="0"/>
              <a:t>《</a:t>
            </a:r>
            <a:r>
              <a:rPr lang="zh-CN" altLang="en-US" dirty="0" smtClean="0"/>
              <a:t>论语</a:t>
            </a:r>
            <a:r>
              <a:rPr lang="en-US" altLang="zh-CN" dirty="0" smtClean="0"/>
              <a:t>》</a:t>
            </a:r>
            <a:r>
              <a:rPr lang="zh-CN" altLang="en-US" dirty="0" smtClean="0"/>
              <a:t>的情节有何用意</a:t>
            </a:r>
            <a:r>
              <a:rPr lang="en-US" dirty="0" smtClean="0"/>
              <a:t>? </a:t>
            </a:r>
            <a:r>
              <a:rPr lang="zh-CN" altLang="en-US" dirty="0" smtClean="0"/>
              <a:t>分析段落作用一般从内容上和结构上两个方面考虑</a:t>
            </a:r>
            <a:r>
              <a:rPr lang="en-US" dirty="0" smtClean="0"/>
              <a:t>,</a:t>
            </a:r>
            <a:r>
              <a:rPr lang="zh-CN" altLang="en-US" dirty="0" smtClean="0"/>
              <a:t>本题内容上</a:t>
            </a:r>
            <a:r>
              <a:rPr lang="en-US" dirty="0" smtClean="0"/>
              <a:t>,</a:t>
            </a:r>
            <a:r>
              <a:rPr lang="zh-CN" altLang="en-US" dirty="0" smtClean="0"/>
              <a:t>父亲诵读</a:t>
            </a:r>
            <a:r>
              <a:rPr lang="en-US" altLang="zh-CN" dirty="0" smtClean="0"/>
              <a:t>《</a:t>
            </a:r>
            <a:r>
              <a:rPr lang="zh-CN" altLang="en-US" dirty="0" smtClean="0"/>
              <a:t>论语</a:t>
            </a:r>
            <a:r>
              <a:rPr lang="en-US" altLang="zh-CN" dirty="0" smtClean="0"/>
              <a:t>》</a:t>
            </a:r>
            <a:r>
              <a:rPr lang="en-US" dirty="0" smtClean="0"/>
              <a:t>,</a:t>
            </a:r>
            <a:r>
              <a:rPr lang="zh-CN" altLang="en-US" dirty="0" smtClean="0"/>
              <a:t>突出儒家经典对读书人的教化作用。在结构上</a:t>
            </a:r>
            <a:r>
              <a:rPr lang="en-US" dirty="0" smtClean="0"/>
              <a:t>,</a:t>
            </a:r>
            <a:r>
              <a:rPr lang="zh-CN" altLang="en-US" dirty="0" smtClean="0"/>
              <a:t>因为是开头</a:t>
            </a:r>
            <a:r>
              <a:rPr lang="en-US" dirty="0" smtClean="0"/>
              <a:t>,</a:t>
            </a:r>
            <a:r>
              <a:rPr lang="zh-CN" altLang="en-US" dirty="0" smtClean="0"/>
              <a:t>就要考虑为下文什么情节做铺垫的作用了。所以答案为</a:t>
            </a:r>
            <a:r>
              <a:rPr lang="en-US" dirty="0" smtClean="0"/>
              <a:t>:</a:t>
            </a:r>
            <a:r>
              <a:rPr lang="zh-CN" altLang="en-US" dirty="0" smtClean="0"/>
              <a:t>突出儒家经典对读书人的教化作用。为下文写父亲帮助迷路的地质工作者做铺垫。</a:t>
            </a: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2101272"/>
          </a:xfrm>
          <a:prstGeom prst="rect">
            <a:avLst/>
          </a:prstGeom>
          <a:noFill/>
        </p:spPr>
        <p:txBody>
          <a:bodyPr wrap="square" lIns="36000" tIns="36000" rIns="36000" bIns="36000" rtlCol="0">
            <a:spAutoFit/>
          </a:bodyPr>
          <a:lstStyle/>
          <a:p>
            <a:pPr indent="446088">
              <a:lnSpc>
                <a:spcPct val="150000"/>
              </a:lnSpc>
            </a:pPr>
            <a:r>
              <a:rPr lang="zh-CN" altLang="en-US" dirty="0" smtClean="0"/>
              <a:t>再如</a:t>
            </a:r>
            <a:r>
              <a:rPr lang="en-US" dirty="0" smtClean="0"/>
              <a:t>,2013</a:t>
            </a:r>
            <a:r>
              <a:rPr lang="zh-CN" altLang="en-US" dirty="0" smtClean="0"/>
              <a:t>年包头中考第</a:t>
            </a:r>
            <a:r>
              <a:rPr lang="en-US" dirty="0" smtClean="0"/>
              <a:t>13</a:t>
            </a:r>
            <a:r>
              <a:rPr lang="zh-CN" altLang="en-US" dirty="0" smtClean="0"/>
              <a:t>题</a:t>
            </a:r>
            <a:r>
              <a:rPr lang="en-US" dirty="0" smtClean="0"/>
              <a:t>:</a:t>
            </a:r>
            <a:r>
              <a:rPr lang="zh-CN" altLang="en-US" dirty="0" smtClean="0"/>
              <a:t>文章第</a:t>
            </a:r>
            <a:r>
              <a:rPr lang="en-US" dirty="0" smtClean="0"/>
              <a:t>④</a:t>
            </a:r>
            <a:r>
              <a:rPr lang="zh-CN" altLang="en-US" dirty="0" smtClean="0"/>
              <a:t>段能否去掉</a:t>
            </a:r>
            <a:r>
              <a:rPr lang="en-US" dirty="0" smtClean="0"/>
              <a:t>?</a:t>
            </a:r>
            <a:r>
              <a:rPr lang="zh-CN" altLang="en-US" dirty="0" smtClean="0"/>
              <a:t>为什么</a:t>
            </a:r>
            <a:r>
              <a:rPr lang="en-US" dirty="0" smtClean="0"/>
              <a:t>?</a:t>
            </a:r>
            <a:r>
              <a:rPr lang="zh-CN" altLang="en-US" dirty="0" smtClean="0"/>
              <a:t>本段出现在中间位置</a:t>
            </a:r>
            <a:r>
              <a:rPr lang="en-US" dirty="0" smtClean="0"/>
              <a:t>,</a:t>
            </a:r>
            <a:r>
              <a:rPr lang="zh-CN" altLang="en-US" dirty="0" smtClean="0"/>
              <a:t>解答时依然要从内容上和结构上两个方面考虑其作用。首先表态</a:t>
            </a:r>
            <a:r>
              <a:rPr lang="en-US" dirty="0" smtClean="0"/>
              <a:t>,</a:t>
            </a:r>
            <a:r>
              <a:rPr lang="zh-CN" altLang="en-US" dirty="0" smtClean="0"/>
              <a:t>然后从内容上考虑这段交代了什么内容</a:t>
            </a:r>
            <a:r>
              <a:rPr lang="en-US" dirty="0" smtClean="0"/>
              <a:t>,</a:t>
            </a:r>
            <a:r>
              <a:rPr lang="zh-CN" altLang="en-US" dirty="0" smtClean="0"/>
              <a:t>结构上为下文什么情节做铺垫。答案为</a:t>
            </a:r>
            <a:r>
              <a:rPr lang="en-US" dirty="0" smtClean="0"/>
              <a:t>:</a:t>
            </a:r>
            <a:r>
              <a:rPr lang="zh-CN" altLang="en-US" dirty="0" smtClean="0"/>
              <a:t>不能。因为第</a:t>
            </a:r>
            <a:r>
              <a:rPr lang="en-US" dirty="0" smtClean="0"/>
              <a:t>④</a:t>
            </a:r>
            <a:r>
              <a:rPr lang="zh-CN" altLang="en-US" dirty="0" smtClean="0"/>
              <a:t>段通过写考试竞争激烈</a:t>
            </a:r>
            <a:r>
              <a:rPr lang="en-US" dirty="0" smtClean="0"/>
              <a:t>,</a:t>
            </a:r>
            <a:r>
              <a:rPr lang="zh-CN" altLang="en-US" dirty="0" smtClean="0"/>
              <a:t>为下文写与“我”存在竞争关系的考友看榜后立即电告“我”参加复试做铺垫</a:t>
            </a:r>
            <a:r>
              <a:rPr lang="en-US" dirty="0" smtClean="0"/>
              <a:t>,</a:t>
            </a:r>
            <a:r>
              <a:rPr lang="zh-CN" altLang="en-US" dirty="0" smtClean="0"/>
              <a:t>进而烘托出考友坦荡无私的宽阔胸怀。</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7">
            <a:extLst>
              <a:ext uri="{FF2B5EF4-FFF2-40B4-BE49-F238E27FC236}">
                <a16:creationId xmlns:a16="http://schemas.microsoft.com/office/drawing/2014/main" xmlns="" id="{83F7B276-D997-4A87-AC57-0528D662F2A6}"/>
              </a:ext>
            </a:extLst>
          </p:cNvPr>
          <p:cNvSpPr txBox="1"/>
          <p:nvPr/>
        </p:nvSpPr>
        <p:spPr>
          <a:xfrm>
            <a:off x="831850" y="1669880"/>
            <a:ext cx="7962900" cy="1226865"/>
          </a:xfrm>
          <a:prstGeom prst="rect">
            <a:avLst/>
          </a:prstGeom>
          <a:noFill/>
        </p:spPr>
        <p:txBody>
          <a:bodyPr wrap="square" lIns="36000" tIns="36000" rIns="36000" bIns="36000" rtlCol="0">
            <a:spAutoFit/>
          </a:bodyPr>
          <a:lstStyle/>
          <a:p>
            <a:pPr algn="ctr">
              <a:lnSpc>
                <a:spcPct val="150000"/>
              </a:lnSpc>
            </a:pPr>
            <a:r>
              <a:rPr lang="zh-CN" altLang="en-US" sz="2500" dirty="0" smtClean="0">
                <a:solidFill>
                  <a:srgbClr val="0092D7"/>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针对训练内容见</a:t>
            </a:r>
            <a:r>
              <a:rPr lang="en-US" altLang="zh-CN" sz="2500" dirty="0">
                <a:solidFill>
                  <a:srgbClr val="0092D7"/>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Word</a:t>
            </a:r>
            <a:r>
              <a:rPr lang="zh-CN" altLang="en-US" sz="2500" dirty="0">
                <a:solidFill>
                  <a:srgbClr val="0092D7"/>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版</a:t>
            </a:r>
            <a:r>
              <a:rPr lang="zh-CN" altLang="en-US" sz="2500" dirty="0" smtClean="0">
                <a:solidFill>
                  <a:srgbClr val="0092D7"/>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a:t>
            </a:r>
            <a:endParaRPr lang="en-US" altLang="zh-CN" sz="2500" dirty="0" smtClean="0">
              <a:solidFill>
                <a:srgbClr val="0092D7"/>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lgn="ctr">
              <a:lnSpc>
                <a:spcPct val="150000"/>
              </a:lnSpc>
            </a:pPr>
            <a:r>
              <a:rPr lang="zh-CN" altLang="en-US" sz="2500"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专题</a:t>
            </a:r>
            <a:r>
              <a:rPr lang="en-US" altLang="zh-CN" sz="2500"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09</a:t>
            </a:r>
            <a:r>
              <a:rPr lang="zh-CN" altLang="en-US" sz="2500"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　散文阅读</a:t>
            </a: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14">
            <a:extLst>
              <a:ext uri="{FF2B5EF4-FFF2-40B4-BE49-F238E27FC236}">
                <a16:creationId xmlns:a16="http://schemas.microsoft.com/office/drawing/2014/main" xmlns="" id="{641BDB65-E442-4DE9-BC6B-C7A97B0F5CC4}"/>
              </a:ext>
            </a:extLst>
          </p:cNvPr>
          <p:cNvSpPr txBox="1">
            <a:spLocks noChangeArrowheads="1"/>
          </p:cNvSpPr>
          <p:nvPr/>
        </p:nvSpPr>
        <p:spPr bwMode="auto">
          <a:xfrm>
            <a:off x="812465" y="352238"/>
            <a:ext cx="7898396" cy="567710"/>
          </a:xfrm>
          <a:prstGeom prst="rect">
            <a:avLst/>
          </a:prstGeom>
          <a:solidFill>
            <a:schemeClr val="bg1">
              <a:lumMod val="95000"/>
            </a:schemeClr>
          </a:solidFill>
          <a:ln>
            <a:noFill/>
          </a:ln>
        </p:spPr>
        <p:txBody>
          <a:bodyPr wrap="square" lIns="36000" tIns="36000" rIns="36000" bIns="3600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lgn="ctr">
              <a:lnSpc>
                <a:spcPct val="150000"/>
              </a:lnSpc>
              <a:defRPr/>
            </a:pPr>
            <a:r>
              <a:rPr lang="zh-CN" altLang="en-US" sz="2400" b="1" dirty="0" smtClean="0">
                <a:solidFill>
                  <a:srgbClr val="0092D7"/>
                </a:solidFill>
                <a:latin typeface="微软雅黑" pitchFamily="34" charset="-122"/>
                <a:ea typeface="微软雅黑" pitchFamily="34" charset="-122"/>
              </a:rPr>
              <a:t>第</a:t>
            </a:r>
            <a:r>
              <a:rPr lang="en-US" altLang="zh-CN" sz="2400" b="1" dirty="0" smtClean="0">
                <a:solidFill>
                  <a:srgbClr val="0092D7"/>
                </a:solidFill>
                <a:latin typeface="微软雅黑" pitchFamily="34" charset="-122"/>
                <a:ea typeface="微软雅黑" pitchFamily="34" charset="-122"/>
              </a:rPr>
              <a:t>3</a:t>
            </a:r>
            <a:r>
              <a:rPr lang="zh-CN" altLang="en-US" sz="2400" b="1" dirty="0" smtClean="0">
                <a:solidFill>
                  <a:srgbClr val="0092D7"/>
                </a:solidFill>
                <a:latin typeface="微软雅黑" pitchFamily="34" charset="-122"/>
                <a:ea typeface="微软雅黑" pitchFamily="34" charset="-122"/>
              </a:rPr>
              <a:t>讲　理解文章标题　体味重要词句</a:t>
            </a:r>
          </a:p>
        </p:txBody>
      </p:sp>
      <p:sp>
        <p:nvSpPr>
          <p:cNvPr id="6" name="文本框 11">
            <a:extLst>
              <a:ext uri="{FF2B5EF4-FFF2-40B4-BE49-F238E27FC236}">
                <a16:creationId xmlns:a16="http://schemas.microsoft.com/office/drawing/2014/main" xmlns="" id="{21D37050-EF62-4E03-9C49-42484A701F06}"/>
              </a:ext>
            </a:extLst>
          </p:cNvPr>
          <p:cNvSpPr txBox="1"/>
          <p:nvPr/>
        </p:nvSpPr>
        <p:spPr>
          <a:xfrm>
            <a:off x="818705" y="933994"/>
            <a:ext cx="7846830" cy="2981192"/>
          </a:xfrm>
          <a:prstGeom prst="rect">
            <a:avLst/>
          </a:prstGeom>
          <a:noFill/>
        </p:spPr>
        <p:txBody>
          <a:bodyPr wrap="square" lIns="36000" tIns="36000" rIns="36000" bIns="36000" rtlCol="0">
            <a:spAutoFit/>
          </a:bodyPr>
          <a:lstStyle/>
          <a:p>
            <a:pPr>
              <a:lnSpc>
                <a:spcPct val="150000"/>
              </a:lnSpc>
            </a:pPr>
            <a:r>
              <a:rPr lang="zh-CN" altLang="en-US" b="1" dirty="0" smtClean="0"/>
              <a:t>一、</a:t>
            </a:r>
            <a:r>
              <a:rPr lang="en-US" b="1" dirty="0" smtClean="0"/>
              <a:t>[2018</a:t>
            </a:r>
            <a:r>
              <a:rPr lang="en-US" altLang="zh-CN" b="1" dirty="0" smtClean="0"/>
              <a:t>·</a:t>
            </a:r>
            <a:r>
              <a:rPr lang="zh-CN" altLang="en-US" b="1" dirty="0" smtClean="0"/>
              <a:t>包头</a:t>
            </a:r>
            <a:r>
              <a:rPr lang="en-US" b="1" dirty="0" smtClean="0"/>
              <a:t>]</a:t>
            </a:r>
            <a:r>
              <a:rPr lang="zh-CN" altLang="en-US" b="1" dirty="0" smtClean="0"/>
              <a:t>阅读下面的文章</a:t>
            </a:r>
            <a:r>
              <a:rPr lang="en-US" b="1" dirty="0" smtClean="0"/>
              <a:t>,</a:t>
            </a:r>
            <a:r>
              <a:rPr lang="zh-CN" altLang="en-US" b="1" dirty="0" smtClean="0"/>
              <a:t>完成问题。</a:t>
            </a:r>
            <a:r>
              <a:rPr lang="en-US" b="1" dirty="0" smtClean="0"/>
              <a:t>(12</a:t>
            </a:r>
            <a:r>
              <a:rPr lang="zh-CN" altLang="en-US" b="1" dirty="0" smtClean="0"/>
              <a:t>分</a:t>
            </a:r>
            <a:r>
              <a:rPr lang="en-US" b="1" dirty="0" smtClean="0"/>
              <a:t>)</a:t>
            </a:r>
            <a:endParaRPr lang="zh-CN" altLang="en-US" b="1" dirty="0" smtClean="0"/>
          </a:p>
          <a:p>
            <a:pPr algn="ctr">
              <a:lnSpc>
                <a:spcPct val="150000"/>
              </a:lnSpc>
            </a:pPr>
            <a:r>
              <a:rPr lang="zh-CN" altLang="en-US" b="1" dirty="0" smtClean="0">
                <a:latin typeface="楷体" pitchFamily="49" charset="-122"/>
                <a:ea typeface="楷体" pitchFamily="49" charset="-122"/>
              </a:rPr>
              <a:t>红春联</a:t>
            </a:r>
          </a:p>
          <a:p>
            <a:pPr indent="446088">
              <a:lnSpc>
                <a:spcPct val="150000"/>
              </a:lnSpc>
            </a:pPr>
            <a:r>
              <a:rPr lang="en-US" b="1" dirty="0" smtClean="0">
                <a:latin typeface="楷体" pitchFamily="49" charset="-122"/>
                <a:ea typeface="楷体" pitchFamily="49" charset="-122"/>
              </a:rPr>
              <a:t>①</a:t>
            </a:r>
            <a:r>
              <a:rPr lang="zh-CN" altLang="en-US" b="1" dirty="0" smtClean="0">
                <a:latin typeface="楷体" pitchFamily="49" charset="-122"/>
                <a:ea typeface="楷体" pitchFamily="49" charset="-122"/>
              </a:rPr>
              <a:t>提起春联</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我的脑海就会浮现这样的场景</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屋内</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炭火正旺</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一张古拙的雕花八仙桌摆在堂屋中央</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香炉袅袅地冒着清香。老先生净身洗手</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心神怡然</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摸一支狼毫在玉石砚台内饱满地浸浓墨</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刮刮大笔尖</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一气呵成写下一副四字联</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九州日丽</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四化春新。写完后</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放下手中之笔</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围着对联左看右看</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默念一 遍</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良久</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脸上才露出满意、温暖、幸福的微笑。</a:t>
            </a: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3747235"/>
          </a:xfrm>
          <a:prstGeom prst="rect">
            <a:avLst/>
          </a:prstGeom>
          <a:noFill/>
        </p:spPr>
        <p:txBody>
          <a:bodyPr wrap="square" lIns="36000" tIns="36000" rIns="36000" bIns="36000" rtlCol="0">
            <a:spAutoFit/>
          </a:bodyPr>
          <a:lstStyle/>
          <a:p>
            <a:pPr indent="446088">
              <a:lnSpc>
                <a:spcPct val="150000"/>
              </a:lnSpc>
            </a:pPr>
            <a:r>
              <a:rPr lang="en-US" b="1" dirty="0" smtClean="0">
                <a:latin typeface="楷体" pitchFamily="49" charset="-122"/>
                <a:ea typeface="楷体" pitchFamily="49" charset="-122"/>
              </a:rPr>
              <a:t>②</a:t>
            </a:r>
            <a:r>
              <a:rPr lang="zh-CN" altLang="en-US" b="1" dirty="0" smtClean="0">
                <a:latin typeface="楷体" pitchFamily="49" charset="-122"/>
                <a:ea typeface="楷体" pitchFamily="49" charset="-122"/>
              </a:rPr>
              <a:t>写春联在我的故乡很常见</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也很庄重。</a:t>
            </a:r>
            <a:r>
              <a:rPr lang="zh-CN" altLang="en-US" b="1" u="wavy" dirty="0" smtClean="0">
                <a:latin typeface="楷体" pitchFamily="49" charset="-122"/>
                <a:ea typeface="楷体" pitchFamily="49" charset="-122"/>
              </a:rPr>
              <a:t>这个四围皆是高山的小山村</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尽管夹峰对峙</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地贫土瘦</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但村上的小学</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没有哪个学生不会写毛笔字的</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没有哪个先生不会吟哦几副对联的。</a:t>
            </a:r>
            <a:endParaRPr lang="en-US" altLang="zh-CN" b="1" u="wavy" dirty="0" smtClean="0">
              <a:latin typeface="楷体" pitchFamily="49" charset="-122"/>
              <a:ea typeface="楷体" pitchFamily="49" charset="-122"/>
            </a:endParaRPr>
          </a:p>
          <a:p>
            <a:pPr indent="446088">
              <a:lnSpc>
                <a:spcPct val="150000"/>
              </a:lnSpc>
            </a:pPr>
            <a:r>
              <a:rPr lang="en-US" b="1" dirty="0" smtClean="0">
                <a:latin typeface="楷体" pitchFamily="49" charset="-122"/>
                <a:ea typeface="楷体" pitchFamily="49" charset="-122"/>
              </a:rPr>
              <a:t>③</a:t>
            </a:r>
            <a:r>
              <a:rPr lang="zh-CN" altLang="en-US" b="1" dirty="0" smtClean="0">
                <a:latin typeface="楷体" pitchFamily="49" charset="-122"/>
                <a:ea typeface="楷体" pitchFamily="49" charset="-122"/>
              </a:rPr>
              <a:t>老先生择一个大晴日</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站在大梅树下</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然后研墨</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折纸书写。他做得很细致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墨拣好墨</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以麝香金粉配制而成</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溢出淡淡的古朴和清香。所写的对联有五字和七字的</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四字和六字的也有</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十几二十几字的长联极少</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但也会有一家两家。这些书写的对联一排排晾在软软的阳光下</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像院子里的一树梅花</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红火又热烈。</a:t>
            </a:r>
          </a:p>
          <a:p>
            <a:pPr indent="446088">
              <a:lnSpc>
                <a:spcPct val="150000"/>
              </a:lnSpc>
            </a:pPr>
            <a:r>
              <a:rPr lang="en-US" b="1" dirty="0" smtClean="0">
                <a:latin typeface="楷体" pitchFamily="49" charset="-122"/>
                <a:ea typeface="楷体" pitchFamily="49" charset="-122"/>
              </a:rPr>
              <a:t>④</a:t>
            </a:r>
            <a:r>
              <a:rPr lang="zh-CN" altLang="en-US" b="1" dirty="0" smtClean="0">
                <a:latin typeface="楷体" pitchFamily="49" charset="-122"/>
                <a:ea typeface="楷体" pitchFamily="49" charset="-122"/>
              </a:rPr>
              <a:t>写好的春联自然有人来取</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取回去的春联自然有人会贴。上下联的平仄一定要分好</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否则闹了笑话</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像个没读过书的人</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让人难堪而尴尬。</a:t>
            </a: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3396690"/>
          </a:xfrm>
          <a:prstGeom prst="rect">
            <a:avLst/>
          </a:prstGeom>
          <a:noFill/>
        </p:spPr>
        <p:txBody>
          <a:bodyPr wrap="square" lIns="36000" tIns="36000" rIns="36000" bIns="36000" rtlCol="0">
            <a:spAutoFit/>
          </a:bodyPr>
          <a:lstStyle/>
          <a:p>
            <a:pPr indent="446088">
              <a:lnSpc>
                <a:spcPct val="150000"/>
              </a:lnSpc>
            </a:pPr>
            <a:r>
              <a:rPr lang="en-US" b="1" dirty="0" smtClean="0">
                <a:latin typeface="楷体" pitchFamily="49" charset="-122"/>
                <a:ea typeface="楷体" pitchFamily="49" charset="-122"/>
              </a:rPr>
              <a:t>⑤</a:t>
            </a:r>
            <a:r>
              <a:rPr lang="zh-CN" altLang="en-US" b="1" dirty="0" smtClean="0">
                <a:latin typeface="楷体" pitchFamily="49" charset="-122"/>
                <a:ea typeface="楷体" pitchFamily="49" charset="-122"/>
              </a:rPr>
              <a:t>贴春联一般在年三十下午</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有的地方在大年初一早上</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喻示新年新气象。</a:t>
            </a:r>
          </a:p>
          <a:p>
            <a:pPr indent="446088">
              <a:lnSpc>
                <a:spcPct val="150000"/>
              </a:lnSpc>
            </a:pPr>
            <a:r>
              <a:rPr lang="en-US" b="1" dirty="0" smtClean="0">
                <a:latin typeface="楷体" pitchFamily="49" charset="-122"/>
                <a:ea typeface="楷体" pitchFamily="49" charset="-122"/>
              </a:rPr>
              <a:t>⑥</a:t>
            </a:r>
            <a:r>
              <a:rPr lang="zh-CN" altLang="en-US" b="1" dirty="0" smtClean="0">
                <a:latin typeface="楷体" pitchFamily="49" charset="-122"/>
                <a:ea typeface="楷体" pitchFamily="49" charset="-122"/>
              </a:rPr>
              <a:t>贴完春联贴福字。福字是春联的姊妹产品</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不可缺少。老人家听到大门外的人把春联贴完了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就会从堂屋的方桌上小心地捧出两张老先生写的大福 字</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嘱道</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“倒贴哩</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福到福到哩</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a:t>
            </a:r>
          </a:p>
          <a:p>
            <a:pPr indent="446088">
              <a:lnSpc>
                <a:spcPct val="150000"/>
              </a:lnSpc>
            </a:pPr>
            <a:r>
              <a:rPr lang="en-US" b="1" dirty="0" smtClean="0">
                <a:latin typeface="楷体" pitchFamily="49" charset="-122"/>
                <a:ea typeface="楷体" pitchFamily="49" charset="-122"/>
              </a:rPr>
              <a:t>⑦</a:t>
            </a:r>
            <a:r>
              <a:rPr lang="zh-CN" altLang="en-US" b="1" dirty="0" smtClean="0">
                <a:latin typeface="楷体" pitchFamily="49" charset="-122"/>
                <a:ea typeface="楷体" pitchFamily="49" charset="-122"/>
              </a:rPr>
              <a:t>一般的人家贴到这里也算把过年贴春联的事干完了。可到精致的人家</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则还要从门廊到堂屋都贴得红彤彤的</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十分喜庆。过路的人从大门春联往里屋瞧</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只见里里外外焕然一新</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红彤彤的新鲜</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红彤彤的春色</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而人个个喜气洋洋</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精神活泼、饱满。</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3763265"/>
          </a:xfrm>
          <a:prstGeom prst="rect">
            <a:avLst/>
          </a:prstGeom>
          <a:noFill/>
        </p:spPr>
        <p:txBody>
          <a:bodyPr wrap="square" lIns="36000" tIns="36000" rIns="36000" bIns="36000" rtlCol="0">
            <a:spAutoFit/>
          </a:bodyPr>
          <a:lstStyle/>
          <a:p>
            <a:pPr indent="446088">
              <a:lnSpc>
                <a:spcPct val="150000"/>
              </a:lnSpc>
            </a:pPr>
            <a:r>
              <a:rPr lang="en-US" b="1" dirty="0" smtClean="0">
                <a:latin typeface="楷体" pitchFamily="49" charset="-122"/>
                <a:ea typeface="楷体" pitchFamily="49" charset="-122"/>
              </a:rPr>
              <a:t>⑧</a:t>
            </a:r>
            <a:r>
              <a:rPr lang="zh-CN" altLang="en-US" b="1" dirty="0" smtClean="0">
                <a:latin typeface="楷体" pitchFamily="49" charset="-122"/>
                <a:ea typeface="楷体" pitchFamily="49" charset="-122"/>
              </a:rPr>
              <a:t>送春联</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也是别具味道的一件事。</a:t>
            </a:r>
          </a:p>
          <a:p>
            <a:pPr indent="446088">
              <a:lnSpc>
                <a:spcPct val="150000"/>
              </a:lnSpc>
            </a:pPr>
            <a:r>
              <a:rPr lang="en-US" b="1" dirty="0" smtClean="0">
                <a:latin typeface="楷体" pitchFamily="49" charset="-122"/>
                <a:ea typeface="楷体" pitchFamily="49" charset="-122"/>
              </a:rPr>
              <a:t>⑨</a:t>
            </a:r>
            <a:r>
              <a:rPr lang="zh-CN" altLang="en-US" b="1" dirty="0" smtClean="0">
                <a:latin typeface="楷体" pitchFamily="49" charset="-122"/>
                <a:ea typeface="楷体" pitchFamily="49" charset="-122"/>
              </a:rPr>
              <a:t>普通人家送通用春联</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如</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“千条杨柳迎春绿</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万里江山迎日红。”如果此人是做生意的</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走南闯北</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则送上一副</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“似锦河山遍地走</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如花生活满园财。”年三十的下午</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年饭还没吃前</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送春联的人瞅准了这个空当</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必定给你家满堂红。这个时间一家老小团聚</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有说不完的话</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有道不完的亲情温暖。这会儿</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送春联的在大堂外倏地放一挂鞭炮</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砰砰砰一阵响</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闹得一家人赶紧出去看。小孩脚快</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瞅完转身朝里屋喊</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“奶奶</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送春联的来了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”送春联的人在这端儿要赞几句</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“左春联</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右春联</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左右春联齐团圆。”这家人听了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心儿乐了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道</a:t>
            </a:r>
            <a:r>
              <a:rPr lang="en-US" b="1" dirty="0" smtClean="0">
                <a:latin typeface="楷体" pitchFamily="49" charset="-122"/>
                <a:ea typeface="楷体" pitchFamily="49" charset="-122"/>
              </a:rPr>
              <a:t>: </a:t>
            </a:r>
            <a:r>
              <a:rPr lang="zh-CN" altLang="en-US" b="1" dirty="0" smtClean="0">
                <a:latin typeface="楷体" pitchFamily="49" charset="-122"/>
                <a:ea typeface="楷体" pitchFamily="49" charset="-122"/>
              </a:rPr>
              <a:t>“准尔真言。”便赶忙递上一个红包。</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3650" name="Object 2"/>
          <p:cNvGraphicFramePr>
            <a:graphicFrameLocks noChangeAspect="1"/>
          </p:cNvGraphicFramePr>
          <p:nvPr/>
        </p:nvGraphicFramePr>
        <p:xfrm>
          <a:off x="893763" y="404482"/>
          <a:ext cx="7697787" cy="3944938"/>
        </p:xfrm>
        <a:graphic>
          <a:graphicData uri="http://schemas.openxmlformats.org/presentationml/2006/ole">
            <mc:AlternateContent xmlns:mc="http://schemas.openxmlformats.org/markup-compatibility/2006">
              <mc:Choice xmlns:v="urn:schemas-microsoft-com:vml" Requires="v">
                <p:oleObj spid="_x0000_s283651" name="文档" r:id="rId4" imgW="8173010" imgH="4206751" progId="Word.Document.12">
                  <p:embed/>
                </p:oleObj>
              </mc:Choice>
              <mc:Fallback>
                <p:oleObj name="文档" r:id="rId4" imgW="8173010" imgH="4206751" progId="Word.Document.12">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93763" y="404482"/>
                        <a:ext cx="7697787" cy="39449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967567" y="359812"/>
            <a:ext cx="7824262" cy="357781"/>
          </a:xfrm>
          <a:prstGeom prst="rect">
            <a:avLst/>
          </a:prstGeom>
          <a:noFill/>
        </p:spPr>
        <p:txBody>
          <a:bodyPr wrap="square" lIns="36000" tIns="36000" rIns="36000" bIns="36000" rtlCol="0">
            <a:spAutoFit/>
          </a:bodyPr>
          <a:lstStyle/>
          <a:p>
            <a:pPr algn="r">
              <a:lnSpc>
                <a:spcPct val="150000"/>
              </a:lnSpc>
            </a:pPr>
            <a:r>
              <a:rPr lang="zh-CN" altLang="en-US" sz="1400" dirty="0" smtClean="0"/>
              <a:t>（续表）</a:t>
            </a:r>
          </a:p>
        </p:txBody>
      </p:sp>
      <p:graphicFrame>
        <p:nvGraphicFramePr>
          <p:cNvPr id="4" name="表格 3"/>
          <p:cNvGraphicFramePr>
            <a:graphicFrameLocks noGrp="1"/>
          </p:cNvGraphicFramePr>
          <p:nvPr/>
        </p:nvGraphicFramePr>
        <p:xfrm>
          <a:off x="882501" y="784309"/>
          <a:ext cx="7814932" cy="3168000"/>
        </p:xfrm>
        <a:graphic>
          <a:graphicData uri="http://schemas.openxmlformats.org/drawingml/2006/table">
            <a:tbl>
              <a:tblPr/>
              <a:tblGrid>
                <a:gridCol w="699173"/>
                <a:gridCol w="1229188"/>
                <a:gridCol w="5886571"/>
              </a:tblGrid>
              <a:tr h="432000">
                <a:tc gridSpan="3">
                  <a:txBody>
                    <a:bodyPr/>
                    <a:lstStyle/>
                    <a:p>
                      <a:pPr algn="ctr">
                        <a:lnSpc>
                          <a:spcPct val="150000"/>
                        </a:lnSpc>
                        <a:spcAft>
                          <a:spcPts val="0"/>
                        </a:spcAft>
                      </a:pPr>
                      <a:r>
                        <a:rPr lang="zh-CN" sz="1700" kern="100" dirty="0">
                          <a:solidFill>
                            <a:srgbClr val="000000"/>
                          </a:solidFill>
                          <a:latin typeface="NEU-BZ-S92"/>
                          <a:ea typeface="微软雅黑"/>
                          <a:cs typeface="Times New Roman"/>
                        </a:rPr>
                        <a:t>文体知识清单</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hMerge="1">
                  <a:txBody>
                    <a:bodyPr/>
                    <a:lstStyle/>
                    <a:p>
                      <a:endParaRPr lang="zh-CN" altLang="en-US"/>
                    </a:p>
                  </a:txBody>
                  <a:tcPr/>
                </a:tc>
                <a:tc hMerge="1">
                  <a:txBody>
                    <a:bodyPr/>
                    <a:lstStyle/>
                    <a:p>
                      <a:endParaRPr lang="zh-CN" altLang="en-US"/>
                    </a:p>
                  </a:txBody>
                  <a:tcPr/>
                </a:tc>
              </a:tr>
              <a:tr h="468000">
                <a:tc rowSpan="5">
                  <a:txBody>
                    <a:bodyPr/>
                    <a:lstStyle/>
                    <a:p>
                      <a:pPr algn="ctr">
                        <a:lnSpc>
                          <a:spcPct val="150000"/>
                        </a:lnSpc>
                        <a:spcAft>
                          <a:spcPts val="0"/>
                        </a:spcAft>
                      </a:pPr>
                      <a:r>
                        <a:rPr lang="zh-CN" altLang="en-US" sz="1700" kern="100" dirty="0" smtClean="0">
                          <a:solidFill>
                            <a:srgbClr val="000000"/>
                          </a:solidFill>
                          <a:latin typeface="+mn-ea"/>
                          <a:ea typeface="+mn-ea"/>
                          <a:cs typeface="Times New Roman"/>
                        </a:rPr>
                        <a:t>常见</a:t>
                      </a:r>
                      <a:endParaRPr lang="en-US" altLang="zh-CN" sz="1700" kern="100" dirty="0" smtClean="0">
                        <a:solidFill>
                          <a:srgbClr val="000000"/>
                        </a:solidFill>
                        <a:latin typeface="+mn-ea"/>
                        <a:ea typeface="+mn-ea"/>
                        <a:cs typeface="Times New Roman"/>
                      </a:endParaRPr>
                    </a:p>
                    <a:p>
                      <a:pPr algn="ctr">
                        <a:lnSpc>
                          <a:spcPct val="150000"/>
                        </a:lnSpc>
                        <a:spcAft>
                          <a:spcPts val="0"/>
                        </a:spcAft>
                      </a:pPr>
                      <a:r>
                        <a:rPr lang="zh-CN" altLang="en-US" sz="1700" kern="100" dirty="0" smtClean="0">
                          <a:solidFill>
                            <a:srgbClr val="000000"/>
                          </a:solidFill>
                          <a:latin typeface="+mn-ea"/>
                          <a:ea typeface="+mn-ea"/>
                          <a:cs typeface="Times New Roman"/>
                        </a:rPr>
                        <a:t>的修</a:t>
                      </a:r>
                      <a:endParaRPr lang="en-US" altLang="zh-CN" sz="1700" kern="100" dirty="0" smtClean="0">
                        <a:solidFill>
                          <a:srgbClr val="000000"/>
                        </a:solidFill>
                        <a:latin typeface="+mn-ea"/>
                        <a:ea typeface="+mn-ea"/>
                        <a:cs typeface="Times New Roman"/>
                      </a:endParaRPr>
                    </a:p>
                    <a:p>
                      <a:pPr algn="ctr">
                        <a:lnSpc>
                          <a:spcPct val="150000"/>
                        </a:lnSpc>
                        <a:spcAft>
                          <a:spcPts val="0"/>
                        </a:spcAft>
                      </a:pPr>
                      <a:r>
                        <a:rPr lang="zh-CN" altLang="en-US" sz="1700" kern="100" dirty="0" smtClean="0">
                          <a:solidFill>
                            <a:srgbClr val="000000"/>
                          </a:solidFill>
                          <a:latin typeface="+mn-ea"/>
                          <a:ea typeface="+mn-ea"/>
                          <a:cs typeface="Times New Roman"/>
                        </a:rPr>
                        <a:t>辞手</a:t>
                      </a:r>
                      <a:endParaRPr lang="en-US" altLang="zh-CN" sz="1700" kern="100" dirty="0" smtClean="0">
                        <a:solidFill>
                          <a:srgbClr val="000000"/>
                        </a:solidFill>
                        <a:latin typeface="+mn-ea"/>
                        <a:ea typeface="+mn-ea"/>
                        <a:cs typeface="Times New Roman"/>
                      </a:endParaRPr>
                    </a:p>
                    <a:p>
                      <a:pPr algn="ctr">
                        <a:lnSpc>
                          <a:spcPct val="150000"/>
                        </a:lnSpc>
                        <a:spcAft>
                          <a:spcPts val="0"/>
                        </a:spcAft>
                      </a:pPr>
                      <a:r>
                        <a:rPr lang="zh-CN" altLang="en-US" sz="1700" kern="100" dirty="0" smtClean="0">
                          <a:solidFill>
                            <a:srgbClr val="000000"/>
                          </a:solidFill>
                          <a:latin typeface="+mn-ea"/>
                          <a:ea typeface="+mn-ea"/>
                          <a:cs typeface="Times New Roman"/>
                        </a:rPr>
                        <a:t>法及</a:t>
                      </a:r>
                      <a:endParaRPr lang="en-US" altLang="zh-CN" sz="1700" kern="100" dirty="0" smtClean="0">
                        <a:solidFill>
                          <a:srgbClr val="000000"/>
                        </a:solidFill>
                        <a:latin typeface="+mn-ea"/>
                        <a:ea typeface="+mn-ea"/>
                        <a:cs typeface="Times New Roman"/>
                      </a:endParaRPr>
                    </a:p>
                    <a:p>
                      <a:pPr algn="ctr">
                        <a:lnSpc>
                          <a:spcPct val="150000"/>
                        </a:lnSpc>
                        <a:spcAft>
                          <a:spcPts val="0"/>
                        </a:spcAft>
                      </a:pPr>
                      <a:r>
                        <a:rPr lang="zh-CN" altLang="en-US" sz="1700" kern="100" dirty="0" smtClean="0">
                          <a:solidFill>
                            <a:srgbClr val="000000"/>
                          </a:solidFill>
                          <a:latin typeface="+mn-ea"/>
                          <a:ea typeface="+mn-ea"/>
                          <a:cs typeface="Times New Roman"/>
                        </a:rPr>
                        <a:t>其作</a:t>
                      </a:r>
                      <a:endParaRPr lang="en-US" altLang="zh-CN" sz="1700" kern="100" dirty="0" smtClean="0">
                        <a:solidFill>
                          <a:srgbClr val="000000"/>
                        </a:solidFill>
                        <a:latin typeface="+mn-ea"/>
                        <a:ea typeface="+mn-ea"/>
                        <a:cs typeface="Times New Roman"/>
                      </a:endParaRPr>
                    </a:p>
                    <a:p>
                      <a:pPr algn="ctr">
                        <a:lnSpc>
                          <a:spcPct val="150000"/>
                        </a:lnSpc>
                        <a:spcAft>
                          <a:spcPts val="0"/>
                        </a:spcAft>
                      </a:pPr>
                      <a:r>
                        <a:rPr lang="zh-CN" altLang="en-US" sz="1700" kern="100" dirty="0" smtClean="0">
                          <a:solidFill>
                            <a:srgbClr val="000000"/>
                          </a:solidFill>
                          <a:latin typeface="+mn-ea"/>
                          <a:ea typeface="+mn-ea"/>
                          <a:cs typeface="Times New Roman"/>
                        </a:rPr>
                        <a:t>用</a:t>
                      </a:r>
                      <a:endParaRPr lang="en-US" sz="1700" kern="100" dirty="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修辞手法</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作用</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864000">
                <a:tc vMerge="1">
                  <a:txBody>
                    <a:bodyPr/>
                    <a:lstStyle/>
                    <a:p>
                      <a:pPr algn="ctr">
                        <a:lnSpc>
                          <a:spcPct val="150000"/>
                        </a:lnSpc>
                        <a:spcAft>
                          <a:spcPts val="0"/>
                        </a:spcAft>
                      </a:pPr>
                      <a:endParaRPr lang="en-US" sz="1700" kern="100" dirty="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比喻</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使概括的东西形象化</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给人鲜明的印象</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使抽象的事物具体化</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让人便于接受</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使深奥的道理浅显化</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让人加深体会</a:t>
                      </a:r>
                      <a:endParaRPr lang="zh-CN" sz="1700" kern="100" dirty="0">
                        <a:solidFill>
                          <a:srgbClr val="000000"/>
                        </a:solidFill>
                        <a:latin typeface="NEU-BZ-S92"/>
                        <a:ea typeface="方正书宋_GBK"/>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68000">
                <a:tc vMerge="1">
                  <a:txBody>
                    <a:bodyPr/>
                    <a:lstStyle/>
                    <a:p>
                      <a:pPr algn="ctr">
                        <a:lnSpc>
                          <a:spcPct val="150000"/>
                        </a:lnSpc>
                        <a:spcAft>
                          <a:spcPts val="0"/>
                        </a:spcAft>
                      </a:pPr>
                      <a:endParaRPr lang="en-US" sz="1700" kern="100" dirty="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拟人</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将物人格化</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使文章描写形象</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表意丰富</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生动有趣</a:t>
                      </a:r>
                      <a:endParaRPr lang="zh-CN" sz="1700" kern="100" dirty="0">
                        <a:solidFill>
                          <a:srgbClr val="000000"/>
                        </a:solidFill>
                        <a:latin typeface="NEU-BZ-S92"/>
                        <a:ea typeface="方正书宋_GBK"/>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68000">
                <a:tc vMerge="1">
                  <a:txBody>
                    <a:bodyPr/>
                    <a:lstStyle/>
                    <a:p>
                      <a:pPr algn="ctr">
                        <a:lnSpc>
                          <a:spcPct val="150000"/>
                        </a:lnSpc>
                        <a:spcAft>
                          <a:spcPts val="0"/>
                        </a:spcAft>
                      </a:pPr>
                      <a:endParaRPr lang="en-US" sz="1700" kern="100" dirty="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反复</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a:solidFill>
                            <a:srgbClr val="000000"/>
                          </a:solidFill>
                          <a:latin typeface="NEU-BZ-S92"/>
                          <a:ea typeface="微软雅黑"/>
                          <a:cs typeface="Times New Roman"/>
                        </a:rPr>
                        <a:t>　多次强调</a:t>
                      </a:r>
                      <a:r>
                        <a:rPr lang="en-US" sz="1700" kern="100">
                          <a:solidFill>
                            <a:srgbClr val="000000"/>
                          </a:solidFill>
                          <a:latin typeface="NEU-BZ-S92"/>
                          <a:ea typeface="微软雅黑"/>
                          <a:cs typeface="Times New Roman"/>
                        </a:rPr>
                        <a:t>,</a:t>
                      </a:r>
                      <a:r>
                        <a:rPr lang="zh-CN" sz="1700" kern="100">
                          <a:solidFill>
                            <a:srgbClr val="000000"/>
                          </a:solidFill>
                          <a:latin typeface="NEU-BZ-S92"/>
                          <a:ea typeface="微软雅黑"/>
                          <a:cs typeface="Times New Roman"/>
                        </a:rPr>
                        <a:t>给人深刻的印象</a:t>
                      </a:r>
                      <a:r>
                        <a:rPr lang="en-US" sz="1700" kern="100">
                          <a:solidFill>
                            <a:srgbClr val="000000"/>
                          </a:solidFill>
                          <a:latin typeface="NEU-BZ-S92"/>
                          <a:ea typeface="微软雅黑"/>
                          <a:cs typeface="Times New Roman"/>
                        </a:rPr>
                        <a:t>;</a:t>
                      </a:r>
                      <a:r>
                        <a:rPr lang="zh-CN" sz="1700" kern="100">
                          <a:solidFill>
                            <a:srgbClr val="000000"/>
                          </a:solidFill>
                          <a:latin typeface="NEU-BZ-S92"/>
                          <a:ea typeface="微软雅黑"/>
                          <a:cs typeface="Times New Roman"/>
                        </a:rPr>
                        <a:t>抒情强烈</a:t>
                      </a:r>
                      <a:r>
                        <a:rPr lang="en-US" sz="1700" kern="100">
                          <a:solidFill>
                            <a:srgbClr val="000000"/>
                          </a:solidFill>
                          <a:latin typeface="NEU-BZ-S92"/>
                          <a:ea typeface="微软雅黑"/>
                          <a:cs typeface="Times New Roman"/>
                        </a:rPr>
                        <a:t>,</a:t>
                      </a:r>
                      <a:r>
                        <a:rPr lang="zh-CN" sz="1700" kern="100">
                          <a:solidFill>
                            <a:srgbClr val="000000"/>
                          </a:solidFill>
                          <a:latin typeface="NEU-BZ-S92"/>
                          <a:ea typeface="微软雅黑"/>
                          <a:cs typeface="Times New Roman"/>
                        </a:rPr>
                        <a:t>富有感染力</a:t>
                      </a:r>
                      <a:endParaRPr lang="zh-CN" sz="1700" kern="100">
                        <a:solidFill>
                          <a:srgbClr val="000000"/>
                        </a:solidFill>
                        <a:latin typeface="NEU-BZ-S92"/>
                        <a:ea typeface="方正书宋_GBK"/>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68000">
                <a:tc vMerge="1">
                  <a:txBody>
                    <a:bodyPr/>
                    <a:lstStyle/>
                    <a:p>
                      <a:pPr algn="ctr">
                        <a:lnSpc>
                          <a:spcPct val="150000"/>
                        </a:lnSpc>
                        <a:spcAft>
                          <a:spcPts val="0"/>
                        </a:spcAft>
                      </a:pPr>
                      <a:endParaRPr lang="en-US" sz="1700" kern="100" dirty="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夸张</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突出特征</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揭示本质</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给读者以鲜明而强烈的印象</a:t>
                      </a:r>
                      <a:endParaRPr lang="zh-CN" sz="1700" kern="100" dirty="0">
                        <a:solidFill>
                          <a:srgbClr val="000000"/>
                        </a:solidFill>
                        <a:latin typeface="NEU-BZ-S92"/>
                        <a:ea typeface="方正书宋_GBK"/>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903700"/>
          </a:xfrm>
          <a:prstGeom prst="rect">
            <a:avLst/>
          </a:prstGeom>
          <a:noFill/>
        </p:spPr>
        <p:txBody>
          <a:bodyPr wrap="square" lIns="36000" tIns="36000" rIns="36000" bIns="36000" rtlCol="0">
            <a:spAutoFit/>
          </a:bodyPr>
          <a:lstStyle/>
          <a:p>
            <a:pPr>
              <a:lnSpc>
                <a:spcPct val="150000"/>
              </a:lnSpc>
            </a:pPr>
            <a:r>
              <a:rPr lang="en-US" b="1" dirty="0" smtClean="0"/>
              <a:t>1. </a:t>
            </a:r>
            <a:r>
              <a:rPr lang="en-US" dirty="0" smtClean="0">
                <a:solidFill>
                  <a:srgbClr val="0092D7"/>
                </a:solidFill>
              </a:rPr>
              <a:t>[</a:t>
            </a:r>
            <a:r>
              <a:rPr lang="zh-CN" altLang="en-US" dirty="0" smtClean="0">
                <a:solidFill>
                  <a:srgbClr val="0092D7"/>
                </a:solidFill>
              </a:rPr>
              <a:t>包头</a:t>
            </a:r>
            <a:r>
              <a:rPr lang="en-US" dirty="0" smtClean="0">
                <a:solidFill>
                  <a:srgbClr val="0092D7"/>
                </a:solidFill>
              </a:rPr>
              <a:t>12</a:t>
            </a:r>
            <a:r>
              <a:rPr lang="zh-CN" altLang="en-US" dirty="0" smtClean="0">
                <a:solidFill>
                  <a:srgbClr val="0092D7"/>
                </a:solidFill>
              </a:rPr>
              <a:t>题</a:t>
            </a:r>
            <a:r>
              <a:rPr lang="en-US" dirty="0" smtClean="0">
                <a:solidFill>
                  <a:srgbClr val="0092D7"/>
                </a:solidFill>
              </a:rPr>
              <a:t>]</a:t>
            </a:r>
            <a:r>
              <a:rPr lang="en-US" dirty="0" smtClean="0"/>
              <a:t>(3</a:t>
            </a:r>
            <a:r>
              <a:rPr lang="zh-CN" altLang="en-US" dirty="0" smtClean="0"/>
              <a:t>分</a:t>
            </a:r>
            <a:r>
              <a:rPr lang="en-US" dirty="0" smtClean="0"/>
              <a:t>)</a:t>
            </a:r>
            <a:r>
              <a:rPr lang="zh-CN" altLang="en-US" dirty="0" smtClean="0"/>
              <a:t>你如何理解题目中“红”的意蕴</a:t>
            </a:r>
            <a:r>
              <a:rPr lang="en-US" dirty="0" smtClean="0"/>
              <a:t>? </a:t>
            </a:r>
            <a:r>
              <a:rPr lang="en-US" altLang="zh-CN" b="1" dirty="0" smtClean="0"/>
              <a:t>【</a:t>
            </a:r>
            <a:r>
              <a:rPr lang="zh-CN" altLang="en-US" b="1" dirty="0" smtClean="0"/>
              <a:t>考点五　标题含义及作用</a:t>
            </a:r>
            <a:r>
              <a:rPr lang="en-US" b="1" dirty="0" smtClean="0"/>
              <a:t>(</a:t>
            </a:r>
            <a:r>
              <a:rPr lang="zh-CN" altLang="en-US" b="1" dirty="0" smtClean="0"/>
              <a:t>为文章拟标题</a:t>
            </a:r>
            <a:r>
              <a:rPr lang="en-US" b="1" dirty="0" smtClean="0"/>
              <a:t>)</a:t>
            </a:r>
            <a:r>
              <a:rPr lang="en-US" altLang="zh-CN" b="1" dirty="0" smtClean="0"/>
              <a:t>】</a:t>
            </a:r>
            <a:endParaRPr lang="zh-CN" altLang="en-US" b="1"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5">
            <a:extLst>
              <a:ext uri="{FF2B5EF4-FFF2-40B4-BE49-F238E27FC236}">
                <a16:creationId xmlns="" xmlns:a16="http://schemas.microsoft.com/office/drawing/2014/main" id="{0663CE10-BAAC-47A1-869E-A722179F076F}"/>
              </a:ext>
            </a:extLst>
          </p:cNvPr>
          <p:cNvSpPr txBox="1"/>
          <p:nvPr/>
        </p:nvSpPr>
        <p:spPr>
          <a:xfrm>
            <a:off x="818707" y="340205"/>
            <a:ext cx="7878727" cy="3763265"/>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dirty="0" smtClean="0">
                <a:solidFill>
                  <a:srgbClr val="C00000"/>
                </a:solidFill>
              </a:rPr>
              <a:t>[</a:t>
            </a:r>
            <a:r>
              <a:rPr lang="zh-CN" altLang="en-US" dirty="0" smtClean="0">
                <a:solidFill>
                  <a:srgbClr val="C00000"/>
                </a:solidFill>
              </a:rPr>
              <a:t>答案</a:t>
            </a:r>
            <a:r>
              <a:rPr lang="en-US" dirty="0" smtClean="0">
                <a:solidFill>
                  <a:srgbClr val="C00000"/>
                </a:solidFill>
              </a:rPr>
              <a:t>]</a:t>
            </a:r>
            <a:r>
              <a:rPr lang="zh-CN" altLang="en-US" dirty="0" smtClean="0">
                <a:solidFill>
                  <a:srgbClr val="C00000"/>
                </a:solidFill>
              </a:rPr>
              <a:t>春联有</a:t>
            </a:r>
            <a:r>
              <a:rPr lang="en-US" dirty="0" smtClean="0">
                <a:solidFill>
                  <a:srgbClr val="C00000"/>
                </a:solidFill>
              </a:rPr>
              <a:t>“</a:t>
            </a:r>
            <a:r>
              <a:rPr lang="zh-CN" altLang="en-US" dirty="0" smtClean="0">
                <a:solidFill>
                  <a:srgbClr val="C00000"/>
                </a:solidFill>
              </a:rPr>
              <a:t>红艳艳的平仄和韵律</a:t>
            </a:r>
            <a:r>
              <a:rPr lang="en-US" dirty="0" smtClean="0">
                <a:solidFill>
                  <a:srgbClr val="C00000"/>
                </a:solidFill>
              </a:rPr>
              <a:t>”,</a:t>
            </a:r>
            <a:r>
              <a:rPr lang="zh-CN" altLang="en-US" dirty="0" smtClean="0">
                <a:solidFill>
                  <a:srgbClr val="C00000"/>
                </a:solidFill>
              </a:rPr>
              <a:t>增添了喜庆的节日气氛</a:t>
            </a:r>
            <a:r>
              <a:rPr lang="en-US" dirty="0" smtClean="0">
                <a:solidFill>
                  <a:srgbClr val="C00000"/>
                </a:solidFill>
              </a:rPr>
              <a:t>;</a:t>
            </a:r>
            <a:r>
              <a:rPr lang="zh-CN" altLang="en-US" dirty="0" smtClean="0">
                <a:solidFill>
                  <a:srgbClr val="C00000"/>
                </a:solidFill>
              </a:rPr>
              <a:t>表现了人们喜气洋洋、充满活力的精神面貌</a:t>
            </a:r>
            <a:r>
              <a:rPr lang="en-US" dirty="0" smtClean="0">
                <a:solidFill>
                  <a:srgbClr val="C00000"/>
                </a:solidFill>
              </a:rPr>
              <a:t>;</a:t>
            </a:r>
            <a:r>
              <a:rPr lang="zh-CN" altLang="en-US" dirty="0" smtClean="0">
                <a:solidFill>
                  <a:srgbClr val="C00000"/>
                </a:solidFill>
              </a:rPr>
              <a:t>也象征着</a:t>
            </a:r>
            <a:r>
              <a:rPr lang="en-US" dirty="0" smtClean="0">
                <a:solidFill>
                  <a:srgbClr val="C00000"/>
                </a:solidFill>
              </a:rPr>
              <a:t>“</a:t>
            </a:r>
            <a:r>
              <a:rPr lang="zh-CN" altLang="en-US" dirty="0" smtClean="0">
                <a:solidFill>
                  <a:srgbClr val="C00000"/>
                </a:solidFill>
              </a:rPr>
              <a:t>红火又热烈</a:t>
            </a:r>
            <a:r>
              <a:rPr lang="en-US" dirty="0" smtClean="0">
                <a:solidFill>
                  <a:srgbClr val="C00000"/>
                </a:solidFill>
              </a:rPr>
              <a:t>”</a:t>
            </a:r>
            <a:r>
              <a:rPr lang="zh-CN" altLang="en-US" dirty="0" smtClean="0">
                <a:solidFill>
                  <a:srgbClr val="C00000"/>
                </a:solidFill>
              </a:rPr>
              <a:t>的生活。</a:t>
            </a:r>
          </a:p>
          <a:p>
            <a:pPr>
              <a:lnSpc>
                <a:spcPct val="150000"/>
              </a:lnSpc>
            </a:pPr>
            <a:r>
              <a:rPr lang="en-US" dirty="0" smtClean="0">
                <a:solidFill>
                  <a:srgbClr val="C00000"/>
                </a:solidFill>
              </a:rPr>
              <a:t>[</a:t>
            </a:r>
            <a:r>
              <a:rPr lang="zh-CN" altLang="en-US" dirty="0" smtClean="0">
                <a:solidFill>
                  <a:srgbClr val="C00000"/>
                </a:solidFill>
              </a:rPr>
              <a:t>解析</a:t>
            </a:r>
            <a:r>
              <a:rPr lang="en-US" dirty="0" smtClean="0">
                <a:solidFill>
                  <a:srgbClr val="C00000"/>
                </a:solidFill>
              </a:rPr>
              <a:t>] </a:t>
            </a:r>
            <a:r>
              <a:rPr lang="zh-CN" altLang="en-US" dirty="0" smtClean="0">
                <a:solidFill>
                  <a:srgbClr val="C00000"/>
                </a:solidFill>
              </a:rPr>
              <a:t>本题考查的是标题的含义</a:t>
            </a:r>
            <a:r>
              <a:rPr lang="en-US" dirty="0" smtClean="0">
                <a:solidFill>
                  <a:srgbClr val="C00000"/>
                </a:solidFill>
              </a:rPr>
              <a:t>,</a:t>
            </a:r>
            <a:r>
              <a:rPr lang="zh-CN" altLang="en-US" dirty="0" smtClean="0">
                <a:solidFill>
                  <a:srgbClr val="C00000"/>
                </a:solidFill>
              </a:rPr>
              <a:t>但又和传统意义上的对标题的理解稍有不同。它考查的是对标题中</a:t>
            </a:r>
            <a:r>
              <a:rPr lang="en-US" dirty="0" smtClean="0">
                <a:solidFill>
                  <a:srgbClr val="C00000"/>
                </a:solidFill>
              </a:rPr>
              <a:t>“</a:t>
            </a:r>
            <a:r>
              <a:rPr lang="zh-CN" altLang="en-US" dirty="0" smtClean="0">
                <a:solidFill>
                  <a:srgbClr val="C00000"/>
                </a:solidFill>
              </a:rPr>
              <a:t>红</a:t>
            </a:r>
            <a:r>
              <a:rPr lang="en-US" dirty="0" smtClean="0">
                <a:solidFill>
                  <a:srgbClr val="C00000"/>
                </a:solidFill>
              </a:rPr>
              <a:t>”</a:t>
            </a:r>
            <a:r>
              <a:rPr lang="zh-CN" altLang="en-US" dirty="0" smtClean="0">
                <a:solidFill>
                  <a:srgbClr val="C00000"/>
                </a:solidFill>
              </a:rPr>
              <a:t>的意蕴的理解</a:t>
            </a:r>
            <a:r>
              <a:rPr lang="en-US" dirty="0" smtClean="0">
                <a:solidFill>
                  <a:srgbClr val="C00000"/>
                </a:solidFill>
              </a:rPr>
              <a:t>,</a:t>
            </a:r>
            <a:r>
              <a:rPr lang="zh-CN" altLang="en-US" dirty="0" smtClean="0">
                <a:solidFill>
                  <a:srgbClr val="C00000"/>
                </a:solidFill>
              </a:rPr>
              <a:t>其实也就是如何理解</a:t>
            </a:r>
            <a:r>
              <a:rPr lang="en-US" dirty="0" smtClean="0">
                <a:solidFill>
                  <a:srgbClr val="C00000"/>
                </a:solidFill>
              </a:rPr>
              <a:t>“</a:t>
            </a:r>
            <a:r>
              <a:rPr lang="zh-CN" altLang="en-US" dirty="0" smtClean="0">
                <a:solidFill>
                  <a:srgbClr val="C00000"/>
                </a:solidFill>
              </a:rPr>
              <a:t>红</a:t>
            </a:r>
            <a:r>
              <a:rPr lang="en-US" dirty="0" smtClean="0">
                <a:solidFill>
                  <a:srgbClr val="C00000"/>
                </a:solidFill>
              </a:rPr>
              <a:t>”</a:t>
            </a:r>
            <a:r>
              <a:rPr lang="zh-CN" altLang="en-US" dirty="0" smtClean="0">
                <a:solidFill>
                  <a:srgbClr val="C00000"/>
                </a:solidFill>
              </a:rPr>
              <a:t>字的含义</a:t>
            </a:r>
            <a:r>
              <a:rPr lang="en-US" dirty="0" smtClean="0">
                <a:solidFill>
                  <a:srgbClr val="C00000"/>
                </a:solidFill>
              </a:rPr>
              <a:t>,</a:t>
            </a:r>
            <a:r>
              <a:rPr lang="zh-CN" altLang="en-US" dirty="0" smtClean="0">
                <a:solidFill>
                  <a:srgbClr val="C00000"/>
                </a:solidFill>
              </a:rPr>
              <a:t>我们依然可以从浅层含义和深层含义的角度去分析。浅层来看</a:t>
            </a:r>
            <a:r>
              <a:rPr lang="en-US" dirty="0" smtClean="0">
                <a:solidFill>
                  <a:srgbClr val="C00000"/>
                </a:solidFill>
              </a:rPr>
              <a:t>,</a:t>
            </a:r>
            <a:r>
              <a:rPr lang="zh-CN" altLang="en-US" dirty="0" smtClean="0">
                <a:solidFill>
                  <a:srgbClr val="C00000"/>
                </a:solidFill>
              </a:rPr>
              <a:t>对联的纸张是红色的</a:t>
            </a:r>
            <a:r>
              <a:rPr lang="en-US" dirty="0" smtClean="0">
                <a:solidFill>
                  <a:srgbClr val="C00000"/>
                </a:solidFill>
              </a:rPr>
              <a:t>,</a:t>
            </a:r>
            <a:r>
              <a:rPr lang="zh-CN" altLang="en-US" dirty="0" smtClean="0">
                <a:solidFill>
                  <a:srgbClr val="C00000"/>
                </a:solidFill>
              </a:rPr>
              <a:t>原文第</a:t>
            </a:r>
            <a:r>
              <a:rPr lang="en-US" dirty="0" smtClean="0">
                <a:solidFill>
                  <a:srgbClr val="C00000"/>
                </a:solidFill>
              </a:rPr>
              <a:t>⑩</a:t>
            </a:r>
            <a:r>
              <a:rPr lang="zh-CN" altLang="en-US" dirty="0" smtClean="0">
                <a:solidFill>
                  <a:srgbClr val="C00000"/>
                </a:solidFill>
              </a:rPr>
              <a:t>段也有</a:t>
            </a:r>
            <a:r>
              <a:rPr lang="en-US" dirty="0" smtClean="0">
                <a:solidFill>
                  <a:srgbClr val="C00000"/>
                </a:solidFill>
              </a:rPr>
              <a:t>“</a:t>
            </a:r>
            <a:r>
              <a:rPr lang="zh-CN" altLang="en-US" dirty="0" smtClean="0">
                <a:solidFill>
                  <a:srgbClr val="C00000"/>
                </a:solidFill>
              </a:rPr>
              <a:t>欣赏春联红艳艳的平仄和韵律</a:t>
            </a:r>
            <a:r>
              <a:rPr lang="en-US" dirty="0" smtClean="0">
                <a:solidFill>
                  <a:srgbClr val="C00000"/>
                </a:solidFill>
              </a:rPr>
              <a:t>”</a:t>
            </a:r>
            <a:r>
              <a:rPr lang="zh-CN" altLang="en-US" dirty="0" smtClean="0">
                <a:solidFill>
                  <a:srgbClr val="C00000"/>
                </a:solidFill>
              </a:rPr>
              <a:t>的语言</a:t>
            </a:r>
            <a:r>
              <a:rPr lang="en-US" dirty="0" smtClean="0">
                <a:solidFill>
                  <a:srgbClr val="C00000"/>
                </a:solidFill>
              </a:rPr>
              <a:t>,</a:t>
            </a:r>
            <a:r>
              <a:rPr lang="zh-CN" altLang="en-US" dirty="0" smtClean="0">
                <a:solidFill>
                  <a:srgbClr val="C00000"/>
                </a:solidFill>
              </a:rPr>
              <a:t>可直接摘引</a:t>
            </a:r>
            <a:r>
              <a:rPr lang="en-US" dirty="0" smtClean="0">
                <a:solidFill>
                  <a:srgbClr val="C00000"/>
                </a:solidFill>
              </a:rPr>
              <a:t>,</a:t>
            </a:r>
            <a:r>
              <a:rPr lang="zh-CN" altLang="en-US" dirty="0" smtClean="0">
                <a:solidFill>
                  <a:srgbClr val="C00000"/>
                </a:solidFill>
              </a:rPr>
              <a:t>接下来我们再考虑</a:t>
            </a:r>
            <a:r>
              <a:rPr lang="en-US" dirty="0" smtClean="0">
                <a:solidFill>
                  <a:srgbClr val="C00000"/>
                </a:solidFill>
              </a:rPr>
              <a:t>“</a:t>
            </a:r>
            <a:r>
              <a:rPr lang="zh-CN" altLang="en-US" dirty="0" smtClean="0">
                <a:solidFill>
                  <a:srgbClr val="C00000"/>
                </a:solidFill>
              </a:rPr>
              <a:t>红</a:t>
            </a:r>
            <a:r>
              <a:rPr lang="en-US" dirty="0" smtClean="0">
                <a:solidFill>
                  <a:srgbClr val="C00000"/>
                </a:solidFill>
              </a:rPr>
              <a:t>”</a:t>
            </a:r>
            <a:r>
              <a:rPr lang="zh-CN" altLang="en-US" dirty="0" smtClean="0">
                <a:solidFill>
                  <a:srgbClr val="C00000"/>
                </a:solidFill>
              </a:rPr>
              <a:t>字的象征义</a:t>
            </a:r>
            <a:r>
              <a:rPr lang="en-US" dirty="0" smtClean="0">
                <a:solidFill>
                  <a:srgbClr val="C00000"/>
                </a:solidFill>
              </a:rPr>
              <a:t>,</a:t>
            </a:r>
            <a:r>
              <a:rPr lang="zh-CN" altLang="en-US" dirty="0" smtClean="0">
                <a:solidFill>
                  <a:srgbClr val="C00000"/>
                </a:solidFill>
              </a:rPr>
              <a:t>引申义。根据原文第</a:t>
            </a:r>
            <a:r>
              <a:rPr lang="en-US" dirty="0" smtClean="0">
                <a:solidFill>
                  <a:srgbClr val="C00000"/>
                </a:solidFill>
              </a:rPr>
              <a:t>⑦</a:t>
            </a:r>
            <a:r>
              <a:rPr lang="zh-CN" altLang="en-US" dirty="0" smtClean="0">
                <a:solidFill>
                  <a:srgbClr val="C00000"/>
                </a:solidFill>
              </a:rPr>
              <a:t>段</a:t>
            </a:r>
            <a:r>
              <a:rPr lang="en-US" dirty="0" smtClean="0">
                <a:solidFill>
                  <a:srgbClr val="C00000"/>
                </a:solidFill>
              </a:rPr>
              <a:t>“</a:t>
            </a:r>
            <a:r>
              <a:rPr lang="zh-CN" altLang="en-US" dirty="0" smtClean="0">
                <a:solidFill>
                  <a:srgbClr val="C00000"/>
                </a:solidFill>
              </a:rPr>
              <a:t>红彤彤的新鲜</a:t>
            </a:r>
            <a:r>
              <a:rPr lang="en-US" dirty="0" smtClean="0">
                <a:solidFill>
                  <a:srgbClr val="C00000"/>
                </a:solidFill>
              </a:rPr>
              <a:t>,</a:t>
            </a:r>
            <a:r>
              <a:rPr lang="zh-CN" altLang="en-US" dirty="0" smtClean="0">
                <a:solidFill>
                  <a:srgbClr val="C00000"/>
                </a:solidFill>
              </a:rPr>
              <a:t>红彤彤的春色</a:t>
            </a:r>
            <a:r>
              <a:rPr lang="en-US" dirty="0" smtClean="0">
                <a:solidFill>
                  <a:srgbClr val="C00000"/>
                </a:solidFill>
              </a:rPr>
              <a:t>,</a:t>
            </a:r>
            <a:r>
              <a:rPr lang="zh-CN" altLang="en-US" dirty="0" smtClean="0">
                <a:solidFill>
                  <a:srgbClr val="C00000"/>
                </a:solidFill>
              </a:rPr>
              <a:t>而人个个喜气洋洋</a:t>
            </a:r>
            <a:r>
              <a:rPr lang="en-US" dirty="0" smtClean="0">
                <a:solidFill>
                  <a:srgbClr val="C00000"/>
                </a:solidFill>
              </a:rPr>
              <a:t>,</a:t>
            </a:r>
            <a:r>
              <a:rPr lang="zh-CN" altLang="en-US" dirty="0" smtClean="0">
                <a:solidFill>
                  <a:srgbClr val="C00000"/>
                </a:solidFill>
              </a:rPr>
              <a:t>精神活泼、饱满</a:t>
            </a:r>
            <a:r>
              <a:rPr lang="en-US" dirty="0" smtClean="0">
                <a:solidFill>
                  <a:srgbClr val="C00000"/>
                </a:solidFill>
              </a:rPr>
              <a:t>”,</a:t>
            </a:r>
            <a:r>
              <a:rPr lang="zh-CN" altLang="en-US" dirty="0" smtClean="0">
                <a:solidFill>
                  <a:srgbClr val="C00000"/>
                </a:solidFill>
              </a:rPr>
              <a:t>我们又可以得知</a:t>
            </a:r>
            <a:r>
              <a:rPr lang="en-US" dirty="0" smtClean="0">
                <a:solidFill>
                  <a:srgbClr val="C00000"/>
                </a:solidFill>
              </a:rPr>
              <a:t>,    “</a:t>
            </a:r>
            <a:r>
              <a:rPr lang="zh-CN" altLang="en-US" dirty="0" smtClean="0">
                <a:solidFill>
                  <a:srgbClr val="C00000"/>
                </a:solidFill>
              </a:rPr>
              <a:t>红</a:t>
            </a:r>
            <a:r>
              <a:rPr lang="en-US" dirty="0" smtClean="0">
                <a:solidFill>
                  <a:srgbClr val="C00000"/>
                </a:solidFill>
              </a:rPr>
              <a:t>”</a:t>
            </a:r>
            <a:r>
              <a:rPr lang="zh-CN" altLang="en-US" dirty="0" smtClean="0">
                <a:solidFill>
                  <a:srgbClr val="C00000"/>
                </a:solidFill>
              </a:rPr>
              <a:t>又表现了人们喜气洋洋、活泼饱满的精神状态。</a:t>
            </a:r>
            <a:endParaRPr lang="zh-CN" altLang="en-US" dirty="0">
              <a:solidFill>
                <a:srgbClr val="C00000"/>
              </a:solidFill>
            </a:endParaRP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fade">
                                      <p:cBhvr>
                                        <p:cTn id="7" dur="500"/>
                                        <p:tgtEl>
                                          <p:spTgt spid="1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5">
                                            <p:txEl>
                                              <p:pRg st="1" end="1"/>
                                            </p:txEl>
                                          </p:spTgt>
                                        </p:tgtEl>
                                        <p:attrNameLst>
                                          <p:attrName>style.visibility</p:attrName>
                                        </p:attrNameLst>
                                      </p:cBhvr>
                                      <p:to>
                                        <p:strVal val="visible"/>
                                      </p:to>
                                    </p:set>
                                    <p:animEffect transition="in" filter="fade">
                                      <p:cBhvr>
                                        <p:cTn id="12" dur="500"/>
                                        <p:tgtEl>
                                          <p:spTgt spid="1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5">
            <a:extLst>
              <a:ext uri="{FF2B5EF4-FFF2-40B4-BE49-F238E27FC236}">
                <a16:creationId xmlns="" xmlns:a16="http://schemas.microsoft.com/office/drawing/2014/main" id="{0663CE10-BAAC-47A1-869E-A722179F076F}"/>
              </a:ext>
            </a:extLst>
          </p:cNvPr>
          <p:cNvSpPr txBox="1"/>
          <p:nvPr/>
        </p:nvSpPr>
        <p:spPr>
          <a:xfrm>
            <a:off x="818707" y="340205"/>
            <a:ext cx="7878727" cy="1270275"/>
          </a:xfrm>
          <a:prstGeom prst="rect">
            <a:avLst/>
          </a:prstGeom>
          <a:solidFill>
            <a:schemeClr val="bg1">
              <a:lumMod val="95000"/>
            </a:schemeClr>
          </a:solidFill>
        </p:spPr>
        <p:txBody>
          <a:bodyPr wrap="square" lIns="36000" tIns="36000" rIns="36000" bIns="36000" rtlCol="0">
            <a:spAutoFit/>
          </a:bodyPr>
          <a:lstStyle/>
          <a:p>
            <a:pPr>
              <a:lnSpc>
                <a:spcPct val="150000"/>
              </a:lnSpc>
            </a:pPr>
            <a:r>
              <a:rPr lang="zh-CN" altLang="en-US" dirty="0" smtClean="0">
                <a:solidFill>
                  <a:srgbClr val="C00000"/>
                </a:solidFill>
              </a:rPr>
              <a:t>文章结尾段</a:t>
            </a:r>
            <a:r>
              <a:rPr lang="en-US" dirty="0" smtClean="0">
                <a:solidFill>
                  <a:srgbClr val="C00000"/>
                </a:solidFill>
              </a:rPr>
              <a:t>“</a:t>
            </a:r>
            <a:r>
              <a:rPr lang="zh-CN" altLang="en-US" dirty="0" smtClean="0">
                <a:solidFill>
                  <a:srgbClr val="C00000"/>
                </a:solidFill>
              </a:rPr>
              <a:t>在人生的红纸上各自攒着劲儿</a:t>
            </a:r>
            <a:r>
              <a:rPr lang="en-US" dirty="0" smtClean="0">
                <a:solidFill>
                  <a:srgbClr val="C00000"/>
                </a:solidFill>
              </a:rPr>
              <a:t>,</a:t>
            </a:r>
            <a:r>
              <a:rPr lang="zh-CN" altLang="en-US" dirty="0" smtClean="0">
                <a:solidFill>
                  <a:srgbClr val="C00000"/>
                </a:solidFill>
              </a:rPr>
              <a:t>比着劲儿</a:t>
            </a:r>
            <a:r>
              <a:rPr lang="en-US" dirty="0" smtClean="0">
                <a:solidFill>
                  <a:srgbClr val="C00000"/>
                </a:solidFill>
              </a:rPr>
              <a:t>,</a:t>
            </a:r>
            <a:r>
              <a:rPr lang="zh-CN" altLang="en-US" dirty="0" smtClean="0">
                <a:solidFill>
                  <a:srgbClr val="C00000"/>
                </a:solidFill>
              </a:rPr>
              <a:t>朝前写</a:t>
            </a:r>
            <a:r>
              <a:rPr lang="en-US" dirty="0" smtClean="0">
                <a:solidFill>
                  <a:srgbClr val="C00000"/>
                </a:solidFill>
              </a:rPr>
              <a:t>,</a:t>
            </a:r>
            <a:r>
              <a:rPr lang="zh-CN" altLang="en-US" dirty="0" smtClean="0">
                <a:solidFill>
                  <a:srgbClr val="C00000"/>
                </a:solidFill>
              </a:rPr>
              <a:t>幸福千户万家</a:t>
            </a:r>
            <a:r>
              <a:rPr lang="en-US" dirty="0" smtClean="0">
                <a:solidFill>
                  <a:srgbClr val="C00000"/>
                </a:solidFill>
              </a:rPr>
              <a:t>”</a:t>
            </a:r>
            <a:r>
              <a:rPr lang="zh-CN" altLang="en-US" dirty="0" smtClean="0">
                <a:solidFill>
                  <a:srgbClr val="C00000"/>
                </a:solidFill>
              </a:rPr>
              <a:t>又提示我们</a:t>
            </a:r>
            <a:r>
              <a:rPr lang="en-US" dirty="0" smtClean="0">
                <a:solidFill>
                  <a:srgbClr val="C00000"/>
                </a:solidFill>
              </a:rPr>
              <a:t>“</a:t>
            </a:r>
            <a:r>
              <a:rPr lang="zh-CN" altLang="en-US" dirty="0" smtClean="0">
                <a:solidFill>
                  <a:srgbClr val="C00000"/>
                </a:solidFill>
              </a:rPr>
              <a:t>红</a:t>
            </a:r>
            <a:r>
              <a:rPr lang="en-US" dirty="0" smtClean="0">
                <a:solidFill>
                  <a:srgbClr val="C00000"/>
                </a:solidFill>
              </a:rPr>
              <a:t>”</a:t>
            </a:r>
            <a:r>
              <a:rPr lang="zh-CN" altLang="en-US" dirty="0" smtClean="0">
                <a:solidFill>
                  <a:srgbClr val="C00000"/>
                </a:solidFill>
              </a:rPr>
              <a:t>还象征着红红火火、幸福的生活。所以</a:t>
            </a:r>
            <a:r>
              <a:rPr lang="en-US" dirty="0" smtClean="0">
                <a:solidFill>
                  <a:srgbClr val="C00000"/>
                </a:solidFill>
              </a:rPr>
              <a:t>,</a:t>
            </a:r>
            <a:r>
              <a:rPr lang="zh-CN" altLang="en-US" dirty="0" smtClean="0">
                <a:solidFill>
                  <a:srgbClr val="C00000"/>
                </a:solidFill>
              </a:rPr>
              <a:t>解答这道题我们可以从文章的几处语言找到答案。</a:t>
            </a:r>
            <a:endParaRPr lang="zh-CN" altLang="en-US" dirty="0">
              <a:solidFill>
                <a:srgbClr val="C00000"/>
              </a:solidFill>
            </a:endParaRP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fade">
                                      <p:cBhvr>
                                        <p:cTn id="7" dur="500"/>
                                        <p:tgtEl>
                                          <p:spTgt spid="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488201"/>
          </a:xfrm>
          <a:prstGeom prst="rect">
            <a:avLst/>
          </a:prstGeom>
          <a:noFill/>
        </p:spPr>
        <p:txBody>
          <a:bodyPr wrap="square" lIns="36000" tIns="36000" rIns="36000" bIns="36000" rtlCol="0">
            <a:spAutoFit/>
          </a:bodyPr>
          <a:lstStyle/>
          <a:p>
            <a:pPr>
              <a:lnSpc>
                <a:spcPct val="150000"/>
              </a:lnSpc>
            </a:pPr>
            <a:r>
              <a:rPr lang="en-US" b="1" dirty="0" smtClean="0"/>
              <a:t>2. </a:t>
            </a:r>
            <a:r>
              <a:rPr lang="en-US" dirty="0" smtClean="0">
                <a:solidFill>
                  <a:srgbClr val="0092D7"/>
                </a:solidFill>
              </a:rPr>
              <a:t>[</a:t>
            </a:r>
            <a:r>
              <a:rPr lang="zh-CN" altLang="en-US" dirty="0" smtClean="0">
                <a:solidFill>
                  <a:srgbClr val="0092D7"/>
                </a:solidFill>
              </a:rPr>
              <a:t>包头</a:t>
            </a:r>
            <a:r>
              <a:rPr lang="en-US" dirty="0" smtClean="0">
                <a:solidFill>
                  <a:srgbClr val="0092D7"/>
                </a:solidFill>
              </a:rPr>
              <a:t>13</a:t>
            </a:r>
            <a:r>
              <a:rPr lang="zh-CN" altLang="en-US" dirty="0" smtClean="0">
                <a:solidFill>
                  <a:srgbClr val="0092D7"/>
                </a:solidFill>
              </a:rPr>
              <a:t>题</a:t>
            </a:r>
            <a:r>
              <a:rPr lang="en-US" dirty="0" smtClean="0">
                <a:solidFill>
                  <a:srgbClr val="0092D7"/>
                </a:solidFill>
              </a:rPr>
              <a:t>]</a:t>
            </a:r>
            <a:r>
              <a:rPr lang="en-US" dirty="0" smtClean="0"/>
              <a:t>(4</a:t>
            </a:r>
            <a:r>
              <a:rPr lang="zh-CN" altLang="en-US" dirty="0" smtClean="0"/>
              <a:t>分</a:t>
            </a:r>
            <a:r>
              <a:rPr lang="en-US" dirty="0" smtClean="0"/>
              <a:t>)</a:t>
            </a:r>
            <a:r>
              <a:rPr lang="zh-CN" altLang="en-US" dirty="0" smtClean="0"/>
              <a:t>本文首段是怎样描绘写春联的场景的</a:t>
            </a:r>
            <a:r>
              <a:rPr lang="en-US" dirty="0" smtClean="0"/>
              <a:t>?</a:t>
            </a:r>
            <a:r>
              <a:rPr lang="zh-CN" altLang="en-US" dirty="0" smtClean="0"/>
              <a:t>请作简要分析。</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5">
            <a:extLst>
              <a:ext uri="{FF2B5EF4-FFF2-40B4-BE49-F238E27FC236}">
                <a16:creationId xmlns="" xmlns:a16="http://schemas.microsoft.com/office/drawing/2014/main" id="{0663CE10-BAAC-47A1-869E-A722179F076F}"/>
              </a:ext>
            </a:extLst>
          </p:cNvPr>
          <p:cNvSpPr txBox="1"/>
          <p:nvPr/>
        </p:nvSpPr>
        <p:spPr>
          <a:xfrm>
            <a:off x="818707" y="340205"/>
            <a:ext cx="7878727" cy="2516770"/>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dirty="0" smtClean="0">
                <a:solidFill>
                  <a:srgbClr val="C00000"/>
                </a:solidFill>
              </a:rPr>
              <a:t>[</a:t>
            </a:r>
            <a:r>
              <a:rPr lang="zh-CN" altLang="en-US" dirty="0" smtClean="0">
                <a:solidFill>
                  <a:srgbClr val="C00000"/>
                </a:solidFill>
              </a:rPr>
              <a:t>答案</a:t>
            </a:r>
            <a:r>
              <a:rPr lang="en-US" dirty="0" smtClean="0">
                <a:solidFill>
                  <a:srgbClr val="C00000"/>
                </a:solidFill>
              </a:rPr>
              <a:t>]</a:t>
            </a:r>
            <a:r>
              <a:rPr lang="zh-CN" altLang="en-US" dirty="0" smtClean="0">
                <a:solidFill>
                  <a:srgbClr val="C00000"/>
                </a:solidFill>
              </a:rPr>
              <a:t>先通过细致的环境描写</a:t>
            </a:r>
            <a:r>
              <a:rPr lang="en-US" dirty="0" smtClean="0">
                <a:solidFill>
                  <a:srgbClr val="C00000"/>
                </a:solidFill>
              </a:rPr>
              <a:t>,</a:t>
            </a:r>
            <a:r>
              <a:rPr lang="zh-CN" altLang="en-US" dirty="0" smtClean="0">
                <a:solidFill>
                  <a:srgbClr val="C00000"/>
                </a:solidFill>
              </a:rPr>
              <a:t>为老先生写春联营造出古雅、温暖的氛围</a:t>
            </a:r>
            <a:r>
              <a:rPr lang="en-US" dirty="0" smtClean="0">
                <a:solidFill>
                  <a:srgbClr val="C00000"/>
                </a:solidFill>
              </a:rPr>
              <a:t>;</a:t>
            </a:r>
            <a:r>
              <a:rPr lang="zh-CN" altLang="en-US" dirty="0" smtClean="0">
                <a:solidFill>
                  <a:srgbClr val="C00000"/>
                </a:solidFill>
              </a:rPr>
              <a:t>然后通过神态描写和动作描写</a:t>
            </a:r>
            <a:r>
              <a:rPr lang="en-US" dirty="0" smtClean="0">
                <a:solidFill>
                  <a:srgbClr val="C00000"/>
                </a:solidFill>
              </a:rPr>
              <a:t>,</a:t>
            </a:r>
            <a:r>
              <a:rPr lang="zh-CN" altLang="en-US" dirty="0" smtClean="0">
                <a:solidFill>
                  <a:srgbClr val="C00000"/>
                </a:solidFill>
              </a:rPr>
              <a:t>刻画出老先生写春联时怡然自得、庄重洒脱的儒雅形象。</a:t>
            </a:r>
          </a:p>
          <a:p>
            <a:pPr>
              <a:lnSpc>
                <a:spcPct val="150000"/>
              </a:lnSpc>
            </a:pPr>
            <a:r>
              <a:rPr lang="en-US" dirty="0" smtClean="0">
                <a:solidFill>
                  <a:srgbClr val="C00000"/>
                </a:solidFill>
              </a:rPr>
              <a:t>[</a:t>
            </a:r>
            <a:r>
              <a:rPr lang="zh-CN" altLang="en-US" dirty="0" smtClean="0">
                <a:solidFill>
                  <a:srgbClr val="C00000"/>
                </a:solidFill>
              </a:rPr>
              <a:t>解析</a:t>
            </a:r>
            <a:r>
              <a:rPr lang="en-US" dirty="0" smtClean="0">
                <a:solidFill>
                  <a:srgbClr val="C00000"/>
                </a:solidFill>
              </a:rPr>
              <a:t>] </a:t>
            </a:r>
            <a:r>
              <a:rPr lang="zh-CN" altLang="en-US" dirty="0" smtClean="0">
                <a:solidFill>
                  <a:srgbClr val="C00000"/>
                </a:solidFill>
              </a:rPr>
              <a:t>本题考查理顺段落思路、提炼写法和人物形象特点的能力。仔细阅读首段</a:t>
            </a:r>
            <a:r>
              <a:rPr lang="en-US" dirty="0" smtClean="0">
                <a:solidFill>
                  <a:srgbClr val="C00000"/>
                </a:solidFill>
              </a:rPr>
              <a:t>,</a:t>
            </a:r>
            <a:r>
              <a:rPr lang="zh-CN" altLang="en-US" dirty="0" smtClean="0">
                <a:solidFill>
                  <a:srgbClr val="C00000"/>
                </a:solidFill>
              </a:rPr>
              <a:t>分析写春联的场景</a:t>
            </a:r>
            <a:r>
              <a:rPr lang="en-US" dirty="0" smtClean="0">
                <a:solidFill>
                  <a:srgbClr val="C00000"/>
                </a:solidFill>
              </a:rPr>
              <a:t>,</a:t>
            </a:r>
            <a:r>
              <a:rPr lang="zh-CN" altLang="en-US" dirty="0" smtClean="0">
                <a:solidFill>
                  <a:srgbClr val="C00000"/>
                </a:solidFill>
              </a:rPr>
              <a:t>明确</a:t>
            </a:r>
            <a:r>
              <a:rPr lang="en-US" dirty="0" smtClean="0">
                <a:solidFill>
                  <a:srgbClr val="C00000"/>
                </a:solidFill>
              </a:rPr>
              <a:t>“</a:t>
            </a:r>
            <a:r>
              <a:rPr lang="zh-CN" altLang="en-US" dirty="0" smtClean="0">
                <a:solidFill>
                  <a:srgbClr val="C00000"/>
                </a:solidFill>
              </a:rPr>
              <a:t>屋内</a:t>
            </a:r>
            <a:r>
              <a:rPr lang="en-US" dirty="0" smtClean="0">
                <a:solidFill>
                  <a:srgbClr val="C00000"/>
                </a:solidFill>
              </a:rPr>
              <a:t>,</a:t>
            </a:r>
            <a:r>
              <a:rPr lang="zh-CN" altLang="en-US" dirty="0" smtClean="0">
                <a:solidFill>
                  <a:srgbClr val="C00000"/>
                </a:solidFill>
              </a:rPr>
              <a:t>炭火正旺</a:t>
            </a:r>
            <a:r>
              <a:rPr lang="en-US" dirty="0" smtClean="0">
                <a:solidFill>
                  <a:srgbClr val="C00000"/>
                </a:solidFill>
              </a:rPr>
              <a:t>,</a:t>
            </a:r>
            <a:r>
              <a:rPr lang="zh-CN" altLang="en-US" dirty="0" smtClean="0">
                <a:solidFill>
                  <a:srgbClr val="C00000"/>
                </a:solidFill>
              </a:rPr>
              <a:t>一张古拙的雕花八仙桌摆在堂屋中央</a:t>
            </a:r>
            <a:r>
              <a:rPr lang="en-US" dirty="0" smtClean="0">
                <a:solidFill>
                  <a:srgbClr val="C00000"/>
                </a:solidFill>
              </a:rPr>
              <a:t>,</a:t>
            </a:r>
            <a:r>
              <a:rPr lang="zh-CN" altLang="en-US" dirty="0" smtClean="0">
                <a:solidFill>
                  <a:srgbClr val="C00000"/>
                </a:solidFill>
              </a:rPr>
              <a:t>香炉袅袅地冒着清香</a:t>
            </a:r>
            <a:r>
              <a:rPr lang="en-US" dirty="0" smtClean="0">
                <a:solidFill>
                  <a:srgbClr val="C00000"/>
                </a:solidFill>
              </a:rPr>
              <a:t>”</a:t>
            </a:r>
            <a:r>
              <a:rPr lang="zh-CN" altLang="en-US" dirty="0" smtClean="0">
                <a:solidFill>
                  <a:srgbClr val="C00000"/>
                </a:solidFill>
              </a:rPr>
              <a:t>属于环境描写</a:t>
            </a:r>
            <a:r>
              <a:rPr lang="en-US" dirty="0" smtClean="0">
                <a:solidFill>
                  <a:srgbClr val="C00000"/>
                </a:solidFill>
              </a:rPr>
              <a:t>,</a:t>
            </a:r>
            <a:r>
              <a:rPr lang="zh-CN" altLang="en-US" dirty="0" smtClean="0">
                <a:solidFill>
                  <a:srgbClr val="C00000"/>
                </a:solidFill>
              </a:rPr>
              <a:t>渲染了温暖、古雅的氛围。</a:t>
            </a:r>
            <a:endParaRPr lang="zh-CN" altLang="en-US" dirty="0">
              <a:solidFill>
                <a:srgbClr val="C00000"/>
              </a:solidFill>
            </a:endParaRP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fade">
                                      <p:cBhvr>
                                        <p:cTn id="7" dur="500"/>
                                        <p:tgtEl>
                                          <p:spTgt spid="1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5">
                                            <p:txEl>
                                              <p:pRg st="1" end="1"/>
                                            </p:txEl>
                                          </p:spTgt>
                                        </p:tgtEl>
                                        <p:attrNameLst>
                                          <p:attrName>style.visibility</p:attrName>
                                        </p:attrNameLst>
                                      </p:cBhvr>
                                      <p:to>
                                        <p:strVal val="visible"/>
                                      </p:to>
                                    </p:set>
                                    <p:animEffect transition="in" filter="fade">
                                      <p:cBhvr>
                                        <p:cTn id="12" dur="500"/>
                                        <p:tgtEl>
                                          <p:spTgt spid="1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5">
            <a:extLst>
              <a:ext uri="{FF2B5EF4-FFF2-40B4-BE49-F238E27FC236}">
                <a16:creationId xmlns="" xmlns:a16="http://schemas.microsoft.com/office/drawing/2014/main" id="{0663CE10-BAAC-47A1-869E-A722179F076F}"/>
              </a:ext>
            </a:extLst>
          </p:cNvPr>
          <p:cNvSpPr txBox="1"/>
          <p:nvPr/>
        </p:nvSpPr>
        <p:spPr>
          <a:xfrm>
            <a:off x="818707" y="340205"/>
            <a:ext cx="7878727" cy="2101272"/>
          </a:xfrm>
          <a:prstGeom prst="rect">
            <a:avLst/>
          </a:prstGeom>
          <a:solidFill>
            <a:schemeClr val="bg1">
              <a:lumMod val="95000"/>
            </a:schemeClr>
          </a:solidFill>
        </p:spPr>
        <p:txBody>
          <a:bodyPr wrap="square" lIns="36000" tIns="36000" rIns="36000" bIns="36000" rtlCol="0">
            <a:spAutoFit/>
          </a:bodyPr>
          <a:lstStyle/>
          <a:p>
            <a:pPr>
              <a:lnSpc>
                <a:spcPct val="150000"/>
              </a:lnSpc>
            </a:pPr>
            <a:r>
              <a:rPr lang="zh-CN" altLang="en-US" dirty="0" smtClean="0">
                <a:solidFill>
                  <a:srgbClr val="C00000"/>
                </a:solidFill>
              </a:rPr>
              <a:t>接着看对老先生的描写</a:t>
            </a:r>
            <a:r>
              <a:rPr lang="en-US" dirty="0" smtClean="0">
                <a:solidFill>
                  <a:srgbClr val="C00000"/>
                </a:solidFill>
              </a:rPr>
              <a:t>,</a:t>
            </a:r>
            <a:r>
              <a:rPr lang="zh-CN" altLang="en-US" dirty="0" smtClean="0">
                <a:solidFill>
                  <a:srgbClr val="C00000"/>
                </a:solidFill>
              </a:rPr>
              <a:t>明确</a:t>
            </a:r>
            <a:r>
              <a:rPr lang="en-US" dirty="0" smtClean="0">
                <a:solidFill>
                  <a:srgbClr val="C00000"/>
                </a:solidFill>
              </a:rPr>
              <a:t>“</a:t>
            </a:r>
            <a:r>
              <a:rPr lang="zh-CN" altLang="en-US" dirty="0" smtClean="0">
                <a:solidFill>
                  <a:srgbClr val="C00000"/>
                </a:solidFill>
              </a:rPr>
              <a:t>心神怡然</a:t>
            </a:r>
            <a:r>
              <a:rPr lang="en-US" dirty="0" smtClean="0">
                <a:solidFill>
                  <a:srgbClr val="C00000"/>
                </a:solidFill>
              </a:rPr>
              <a:t>”“</a:t>
            </a:r>
            <a:r>
              <a:rPr lang="zh-CN" altLang="en-US" dirty="0" smtClean="0">
                <a:solidFill>
                  <a:srgbClr val="C00000"/>
                </a:solidFill>
              </a:rPr>
              <a:t>良久</a:t>
            </a:r>
            <a:r>
              <a:rPr lang="en-US" dirty="0" smtClean="0">
                <a:solidFill>
                  <a:srgbClr val="C00000"/>
                </a:solidFill>
              </a:rPr>
              <a:t>,</a:t>
            </a:r>
            <a:r>
              <a:rPr lang="zh-CN" altLang="en-US" dirty="0" smtClean="0">
                <a:solidFill>
                  <a:srgbClr val="C00000"/>
                </a:solidFill>
              </a:rPr>
              <a:t>脸上才露出满意、温暖、幸福的微笑</a:t>
            </a:r>
            <a:r>
              <a:rPr lang="en-US" dirty="0" smtClean="0">
                <a:solidFill>
                  <a:srgbClr val="C00000"/>
                </a:solidFill>
              </a:rPr>
              <a:t>”</a:t>
            </a:r>
            <a:r>
              <a:rPr lang="zh-CN" altLang="en-US" dirty="0" smtClean="0">
                <a:solidFill>
                  <a:srgbClr val="C00000"/>
                </a:solidFill>
              </a:rPr>
              <a:t>运用神态描写</a:t>
            </a:r>
            <a:r>
              <a:rPr lang="en-US" dirty="0" smtClean="0">
                <a:solidFill>
                  <a:srgbClr val="C00000"/>
                </a:solidFill>
              </a:rPr>
              <a:t>,“</a:t>
            </a:r>
            <a:r>
              <a:rPr lang="zh-CN" altLang="en-US" dirty="0" smtClean="0">
                <a:solidFill>
                  <a:srgbClr val="C00000"/>
                </a:solidFill>
              </a:rPr>
              <a:t>净身洗手</a:t>
            </a:r>
            <a:r>
              <a:rPr lang="en-US" dirty="0" smtClean="0">
                <a:solidFill>
                  <a:srgbClr val="C00000"/>
                </a:solidFill>
              </a:rPr>
              <a:t>”“</a:t>
            </a:r>
            <a:r>
              <a:rPr lang="zh-CN" altLang="en-US" dirty="0" smtClean="0">
                <a:solidFill>
                  <a:srgbClr val="C00000"/>
                </a:solidFill>
              </a:rPr>
              <a:t>写完后</a:t>
            </a:r>
            <a:r>
              <a:rPr lang="en-US" dirty="0" smtClean="0">
                <a:solidFill>
                  <a:srgbClr val="C00000"/>
                </a:solidFill>
              </a:rPr>
              <a:t>,</a:t>
            </a:r>
            <a:r>
              <a:rPr lang="zh-CN" altLang="en-US" dirty="0" smtClean="0">
                <a:solidFill>
                  <a:srgbClr val="C00000"/>
                </a:solidFill>
              </a:rPr>
              <a:t>放下手中之笔</a:t>
            </a:r>
            <a:r>
              <a:rPr lang="en-US" dirty="0" smtClean="0">
                <a:solidFill>
                  <a:srgbClr val="C00000"/>
                </a:solidFill>
              </a:rPr>
              <a:t>,</a:t>
            </a:r>
            <a:r>
              <a:rPr lang="zh-CN" altLang="en-US" dirty="0" smtClean="0">
                <a:solidFill>
                  <a:srgbClr val="C00000"/>
                </a:solidFill>
              </a:rPr>
              <a:t>围着对联左看右看</a:t>
            </a:r>
            <a:r>
              <a:rPr lang="en-US" dirty="0" smtClean="0">
                <a:solidFill>
                  <a:srgbClr val="C00000"/>
                </a:solidFill>
              </a:rPr>
              <a:t>,</a:t>
            </a:r>
            <a:r>
              <a:rPr lang="zh-CN" altLang="en-US" dirty="0" smtClean="0">
                <a:solidFill>
                  <a:srgbClr val="C00000"/>
                </a:solidFill>
              </a:rPr>
              <a:t>默念一遍</a:t>
            </a:r>
            <a:r>
              <a:rPr lang="en-US" dirty="0" smtClean="0">
                <a:solidFill>
                  <a:srgbClr val="C00000"/>
                </a:solidFill>
              </a:rPr>
              <a:t>”“</a:t>
            </a:r>
            <a:r>
              <a:rPr lang="zh-CN" altLang="en-US" dirty="0" smtClean="0">
                <a:solidFill>
                  <a:srgbClr val="C00000"/>
                </a:solidFill>
              </a:rPr>
              <a:t>摸一支狼毫在玉石砚台内饱满地浸浓墨</a:t>
            </a:r>
            <a:r>
              <a:rPr lang="en-US" dirty="0" smtClean="0">
                <a:solidFill>
                  <a:srgbClr val="C00000"/>
                </a:solidFill>
              </a:rPr>
              <a:t>,</a:t>
            </a:r>
            <a:r>
              <a:rPr lang="zh-CN" altLang="en-US" dirty="0" smtClean="0">
                <a:solidFill>
                  <a:srgbClr val="C00000"/>
                </a:solidFill>
              </a:rPr>
              <a:t>刮刮大笔尖</a:t>
            </a:r>
            <a:r>
              <a:rPr lang="en-US" dirty="0" smtClean="0">
                <a:solidFill>
                  <a:srgbClr val="C00000"/>
                </a:solidFill>
              </a:rPr>
              <a:t>,</a:t>
            </a:r>
            <a:r>
              <a:rPr lang="zh-CN" altLang="en-US" dirty="0" smtClean="0">
                <a:solidFill>
                  <a:srgbClr val="C00000"/>
                </a:solidFill>
              </a:rPr>
              <a:t>一气呵成写下</a:t>
            </a:r>
            <a:r>
              <a:rPr lang="en-US" dirty="0" smtClean="0">
                <a:solidFill>
                  <a:srgbClr val="C00000"/>
                </a:solidFill>
              </a:rPr>
              <a:t>”</a:t>
            </a:r>
            <a:r>
              <a:rPr lang="zh-CN" altLang="en-US" dirty="0" smtClean="0">
                <a:solidFill>
                  <a:srgbClr val="C00000"/>
                </a:solidFill>
              </a:rPr>
              <a:t>属于动作描写</a:t>
            </a:r>
            <a:r>
              <a:rPr lang="en-US" dirty="0" smtClean="0">
                <a:solidFill>
                  <a:srgbClr val="C00000"/>
                </a:solidFill>
              </a:rPr>
              <a:t>,</a:t>
            </a:r>
            <a:r>
              <a:rPr lang="zh-CN" altLang="en-US" dirty="0" smtClean="0">
                <a:solidFill>
                  <a:srgbClr val="C00000"/>
                </a:solidFill>
              </a:rPr>
              <a:t>从中可以看出老先生写春联有怡然自得的心情</a:t>
            </a:r>
            <a:r>
              <a:rPr lang="en-US" dirty="0" smtClean="0">
                <a:solidFill>
                  <a:srgbClr val="C00000"/>
                </a:solidFill>
              </a:rPr>
              <a:t>,</a:t>
            </a:r>
            <a:r>
              <a:rPr lang="zh-CN" altLang="en-US" dirty="0" smtClean="0">
                <a:solidFill>
                  <a:srgbClr val="C00000"/>
                </a:solidFill>
              </a:rPr>
              <a:t>也给人庄重、洒脱、儒雅之感。</a:t>
            </a:r>
            <a:endParaRPr lang="zh-CN" altLang="en-US" dirty="0">
              <a:solidFill>
                <a:srgbClr val="C00000"/>
              </a:solidFill>
            </a:endParaRP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fade">
                                      <p:cBhvr>
                                        <p:cTn id="7" dur="500"/>
                                        <p:tgtEl>
                                          <p:spTgt spid="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488201"/>
          </a:xfrm>
          <a:prstGeom prst="rect">
            <a:avLst/>
          </a:prstGeom>
          <a:noFill/>
        </p:spPr>
        <p:txBody>
          <a:bodyPr wrap="square" lIns="36000" tIns="36000" rIns="36000" bIns="36000" rtlCol="0">
            <a:spAutoFit/>
          </a:bodyPr>
          <a:lstStyle/>
          <a:p>
            <a:pPr>
              <a:lnSpc>
                <a:spcPct val="150000"/>
              </a:lnSpc>
            </a:pPr>
            <a:r>
              <a:rPr lang="en-US" b="1" dirty="0" smtClean="0"/>
              <a:t>3. </a:t>
            </a:r>
            <a:r>
              <a:rPr lang="en-US" dirty="0" smtClean="0">
                <a:solidFill>
                  <a:srgbClr val="0092D7"/>
                </a:solidFill>
              </a:rPr>
              <a:t>[</a:t>
            </a:r>
            <a:r>
              <a:rPr lang="zh-CN" altLang="en-US" dirty="0" smtClean="0">
                <a:solidFill>
                  <a:srgbClr val="0092D7"/>
                </a:solidFill>
              </a:rPr>
              <a:t>包头</a:t>
            </a:r>
            <a:r>
              <a:rPr lang="en-US" dirty="0" smtClean="0">
                <a:solidFill>
                  <a:srgbClr val="0092D7"/>
                </a:solidFill>
              </a:rPr>
              <a:t>14</a:t>
            </a:r>
            <a:r>
              <a:rPr lang="zh-CN" altLang="en-US" dirty="0" smtClean="0">
                <a:solidFill>
                  <a:srgbClr val="0092D7"/>
                </a:solidFill>
              </a:rPr>
              <a:t>题</a:t>
            </a:r>
            <a:r>
              <a:rPr lang="en-US" dirty="0" smtClean="0">
                <a:solidFill>
                  <a:srgbClr val="0092D7"/>
                </a:solidFill>
              </a:rPr>
              <a:t>]</a:t>
            </a:r>
            <a:r>
              <a:rPr lang="en-US" dirty="0" smtClean="0"/>
              <a:t>(2</a:t>
            </a:r>
            <a:r>
              <a:rPr lang="zh-CN" altLang="en-US" dirty="0" smtClean="0"/>
              <a:t>分</a:t>
            </a:r>
            <a:r>
              <a:rPr lang="en-US" dirty="0" smtClean="0"/>
              <a:t>)</a:t>
            </a:r>
            <a:r>
              <a:rPr lang="zh-CN" altLang="en-US" dirty="0" smtClean="0"/>
              <a:t>文中画波浪线的内容</a:t>
            </a:r>
            <a:r>
              <a:rPr lang="en-US" dirty="0" smtClean="0"/>
              <a:t>,</a:t>
            </a:r>
            <a:r>
              <a:rPr lang="zh-CN" altLang="en-US" dirty="0" smtClean="0"/>
              <a:t>作者交代它有何用意</a:t>
            </a:r>
            <a:r>
              <a:rPr lang="en-US" dirty="0" smtClean="0"/>
              <a:t>?</a:t>
            </a:r>
            <a:endParaRPr lang="zh-CN" altLang="en-US" dirty="0"/>
          </a:p>
        </p:txBody>
      </p:sp>
      <p:sp>
        <p:nvSpPr>
          <p:cNvPr id="4" name="TextBox 15">
            <a:extLst>
              <a:ext uri="{FF2B5EF4-FFF2-40B4-BE49-F238E27FC236}">
                <a16:creationId xmlns="" xmlns:a16="http://schemas.microsoft.com/office/drawing/2014/main" id="{0663CE10-BAAC-47A1-869E-A722179F076F}"/>
              </a:ext>
            </a:extLst>
          </p:cNvPr>
          <p:cNvSpPr txBox="1"/>
          <p:nvPr/>
        </p:nvSpPr>
        <p:spPr>
          <a:xfrm>
            <a:off x="882502" y="861222"/>
            <a:ext cx="7814932" cy="3347767"/>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dirty="0" smtClean="0">
                <a:solidFill>
                  <a:srgbClr val="C00000"/>
                </a:solidFill>
              </a:rPr>
              <a:t>[</a:t>
            </a:r>
            <a:r>
              <a:rPr lang="zh-CN" altLang="en-US" dirty="0" smtClean="0">
                <a:solidFill>
                  <a:srgbClr val="C00000"/>
                </a:solidFill>
              </a:rPr>
              <a:t>答案</a:t>
            </a:r>
            <a:r>
              <a:rPr lang="en-US" dirty="0" smtClean="0">
                <a:solidFill>
                  <a:srgbClr val="C00000"/>
                </a:solidFill>
              </a:rPr>
              <a:t>]</a:t>
            </a:r>
            <a:r>
              <a:rPr lang="zh-CN" altLang="en-US" dirty="0" smtClean="0">
                <a:solidFill>
                  <a:srgbClr val="C00000"/>
                </a:solidFill>
              </a:rPr>
              <a:t>这部分内容交代了</a:t>
            </a:r>
            <a:r>
              <a:rPr lang="en-US" dirty="0" smtClean="0">
                <a:solidFill>
                  <a:srgbClr val="C00000"/>
                </a:solidFill>
              </a:rPr>
              <a:t>“</a:t>
            </a:r>
            <a:r>
              <a:rPr lang="zh-CN" altLang="en-US" dirty="0" smtClean="0">
                <a:solidFill>
                  <a:srgbClr val="C00000"/>
                </a:solidFill>
              </a:rPr>
              <a:t>我的故乡</a:t>
            </a:r>
            <a:r>
              <a:rPr lang="en-US" dirty="0" smtClean="0">
                <a:solidFill>
                  <a:srgbClr val="C00000"/>
                </a:solidFill>
              </a:rPr>
              <a:t>”</a:t>
            </a:r>
            <a:r>
              <a:rPr lang="zh-CN" altLang="en-US" dirty="0" smtClean="0">
                <a:solidFill>
                  <a:srgbClr val="C00000"/>
                </a:solidFill>
              </a:rPr>
              <a:t>虽然闭塞、贫瘠</a:t>
            </a:r>
            <a:r>
              <a:rPr lang="en-US" dirty="0" smtClean="0">
                <a:solidFill>
                  <a:srgbClr val="C00000"/>
                </a:solidFill>
              </a:rPr>
              <a:t>,</a:t>
            </a:r>
            <a:r>
              <a:rPr lang="zh-CN" altLang="en-US" dirty="0" smtClean="0">
                <a:solidFill>
                  <a:srgbClr val="C00000"/>
                </a:solidFill>
              </a:rPr>
              <a:t>但人们有对知识和文化的追求</a:t>
            </a:r>
            <a:r>
              <a:rPr lang="en-US" dirty="0" smtClean="0">
                <a:solidFill>
                  <a:srgbClr val="C00000"/>
                </a:solidFill>
              </a:rPr>
              <a:t>,</a:t>
            </a:r>
            <a:r>
              <a:rPr lang="zh-CN" altLang="en-US" dirty="0" smtClean="0">
                <a:solidFill>
                  <a:srgbClr val="C00000"/>
                </a:solidFill>
              </a:rPr>
              <a:t>作者对此充满了自豪。</a:t>
            </a:r>
          </a:p>
          <a:p>
            <a:pPr>
              <a:lnSpc>
                <a:spcPct val="150000"/>
              </a:lnSpc>
            </a:pPr>
            <a:r>
              <a:rPr lang="en-US" dirty="0" smtClean="0">
                <a:solidFill>
                  <a:srgbClr val="C00000"/>
                </a:solidFill>
              </a:rPr>
              <a:t>[</a:t>
            </a:r>
            <a:r>
              <a:rPr lang="zh-CN" altLang="en-US" dirty="0" smtClean="0">
                <a:solidFill>
                  <a:srgbClr val="C00000"/>
                </a:solidFill>
              </a:rPr>
              <a:t>解析</a:t>
            </a:r>
            <a:r>
              <a:rPr lang="en-US" dirty="0" smtClean="0">
                <a:solidFill>
                  <a:srgbClr val="C00000"/>
                </a:solidFill>
              </a:rPr>
              <a:t>] </a:t>
            </a:r>
            <a:r>
              <a:rPr lang="zh-CN" altLang="en-US" dirty="0" smtClean="0">
                <a:solidFill>
                  <a:srgbClr val="C00000"/>
                </a:solidFill>
              </a:rPr>
              <a:t>这道题考查的是语句作用。题目问</a:t>
            </a:r>
            <a:r>
              <a:rPr lang="en-US" dirty="0" smtClean="0">
                <a:solidFill>
                  <a:srgbClr val="C00000"/>
                </a:solidFill>
              </a:rPr>
              <a:t>“</a:t>
            </a:r>
            <a:r>
              <a:rPr lang="zh-CN" altLang="en-US" dirty="0" smtClean="0">
                <a:solidFill>
                  <a:srgbClr val="C00000"/>
                </a:solidFill>
              </a:rPr>
              <a:t>交代它有何用意</a:t>
            </a:r>
            <a:r>
              <a:rPr lang="en-US" dirty="0" smtClean="0">
                <a:solidFill>
                  <a:srgbClr val="C00000"/>
                </a:solidFill>
              </a:rPr>
              <a:t>”,</a:t>
            </a:r>
            <a:r>
              <a:rPr lang="zh-CN" altLang="en-US" dirty="0" smtClean="0">
                <a:solidFill>
                  <a:srgbClr val="C00000"/>
                </a:solidFill>
              </a:rPr>
              <a:t>那我们首先就要概括一下语句到底交代了什么内容</a:t>
            </a:r>
            <a:r>
              <a:rPr lang="en-US" dirty="0" smtClean="0">
                <a:solidFill>
                  <a:srgbClr val="C00000"/>
                </a:solidFill>
              </a:rPr>
              <a:t>,</a:t>
            </a:r>
            <a:r>
              <a:rPr lang="zh-CN" altLang="en-US" dirty="0" smtClean="0">
                <a:solidFill>
                  <a:srgbClr val="C00000"/>
                </a:solidFill>
              </a:rPr>
              <a:t>交代它想要说明什么</a:t>
            </a:r>
            <a:r>
              <a:rPr lang="en-US" dirty="0" smtClean="0">
                <a:solidFill>
                  <a:srgbClr val="C00000"/>
                </a:solidFill>
              </a:rPr>
              <a:t>,</a:t>
            </a:r>
            <a:r>
              <a:rPr lang="zh-CN" altLang="en-US" dirty="0" smtClean="0">
                <a:solidFill>
                  <a:srgbClr val="C00000"/>
                </a:solidFill>
              </a:rPr>
              <a:t>最后结合作者的情感来谈。先从描写的内容分析</a:t>
            </a:r>
            <a:r>
              <a:rPr lang="en-US" dirty="0" smtClean="0">
                <a:solidFill>
                  <a:srgbClr val="C00000"/>
                </a:solidFill>
              </a:rPr>
              <a:t>,</a:t>
            </a:r>
            <a:r>
              <a:rPr lang="zh-CN" altLang="en-US" dirty="0" smtClean="0">
                <a:solidFill>
                  <a:srgbClr val="C00000"/>
                </a:solidFill>
              </a:rPr>
              <a:t>从</a:t>
            </a:r>
            <a:r>
              <a:rPr lang="en-US" dirty="0" smtClean="0">
                <a:solidFill>
                  <a:srgbClr val="C00000"/>
                </a:solidFill>
              </a:rPr>
              <a:t>“</a:t>
            </a:r>
            <a:r>
              <a:rPr lang="zh-CN" altLang="en-US" dirty="0" smtClean="0">
                <a:solidFill>
                  <a:srgbClr val="C00000"/>
                </a:solidFill>
              </a:rPr>
              <a:t>四围皆是高山</a:t>
            </a:r>
            <a:r>
              <a:rPr lang="en-US" dirty="0" smtClean="0">
                <a:solidFill>
                  <a:srgbClr val="C00000"/>
                </a:solidFill>
              </a:rPr>
              <a:t>”“</a:t>
            </a:r>
            <a:r>
              <a:rPr lang="zh-CN" altLang="en-US" dirty="0" smtClean="0">
                <a:solidFill>
                  <a:srgbClr val="C00000"/>
                </a:solidFill>
              </a:rPr>
              <a:t>夹峰对峙</a:t>
            </a:r>
            <a:r>
              <a:rPr lang="en-US" dirty="0" smtClean="0">
                <a:solidFill>
                  <a:srgbClr val="C00000"/>
                </a:solidFill>
              </a:rPr>
              <a:t>”</a:t>
            </a:r>
            <a:r>
              <a:rPr lang="zh-CN" altLang="en-US" dirty="0" smtClean="0">
                <a:solidFill>
                  <a:srgbClr val="C00000"/>
                </a:solidFill>
              </a:rPr>
              <a:t>突出地理位置上的</a:t>
            </a:r>
            <a:r>
              <a:rPr lang="en-US" dirty="0" smtClean="0">
                <a:solidFill>
                  <a:srgbClr val="C00000"/>
                </a:solidFill>
              </a:rPr>
              <a:t>“</a:t>
            </a:r>
            <a:r>
              <a:rPr lang="zh-CN" altLang="en-US" dirty="0" smtClean="0">
                <a:solidFill>
                  <a:srgbClr val="C00000"/>
                </a:solidFill>
              </a:rPr>
              <a:t>闭塞</a:t>
            </a:r>
            <a:r>
              <a:rPr lang="en-US" dirty="0" smtClean="0">
                <a:solidFill>
                  <a:srgbClr val="C00000"/>
                </a:solidFill>
              </a:rPr>
              <a:t>”,</a:t>
            </a:r>
            <a:r>
              <a:rPr lang="zh-CN" altLang="en-US" dirty="0" smtClean="0">
                <a:solidFill>
                  <a:srgbClr val="C00000"/>
                </a:solidFill>
              </a:rPr>
              <a:t>再从</a:t>
            </a:r>
            <a:r>
              <a:rPr lang="en-US" dirty="0" smtClean="0">
                <a:solidFill>
                  <a:srgbClr val="C00000"/>
                </a:solidFill>
              </a:rPr>
              <a:t>“</a:t>
            </a:r>
            <a:r>
              <a:rPr lang="zh-CN" altLang="en-US" dirty="0" smtClean="0">
                <a:solidFill>
                  <a:srgbClr val="C00000"/>
                </a:solidFill>
              </a:rPr>
              <a:t>地贫土瘦</a:t>
            </a:r>
            <a:r>
              <a:rPr lang="en-US" dirty="0" smtClean="0">
                <a:solidFill>
                  <a:srgbClr val="C00000"/>
                </a:solidFill>
              </a:rPr>
              <a:t>”</a:t>
            </a:r>
            <a:r>
              <a:rPr lang="zh-CN" altLang="en-US" dirty="0" smtClean="0">
                <a:solidFill>
                  <a:srgbClr val="C00000"/>
                </a:solidFill>
              </a:rPr>
              <a:t>提炼出</a:t>
            </a:r>
            <a:r>
              <a:rPr lang="en-US" dirty="0" smtClean="0">
                <a:solidFill>
                  <a:srgbClr val="C00000"/>
                </a:solidFill>
              </a:rPr>
              <a:t>“</a:t>
            </a:r>
            <a:r>
              <a:rPr lang="zh-CN" altLang="en-US" dirty="0" smtClean="0">
                <a:solidFill>
                  <a:srgbClr val="C00000"/>
                </a:solidFill>
              </a:rPr>
              <a:t>贫瘠</a:t>
            </a:r>
            <a:r>
              <a:rPr lang="en-US" dirty="0" smtClean="0">
                <a:solidFill>
                  <a:srgbClr val="C00000"/>
                </a:solidFill>
              </a:rPr>
              <a:t>”</a:t>
            </a:r>
            <a:r>
              <a:rPr lang="zh-CN" altLang="en-US" dirty="0" smtClean="0">
                <a:solidFill>
                  <a:srgbClr val="C00000"/>
                </a:solidFill>
              </a:rPr>
              <a:t>的特点。</a:t>
            </a:r>
            <a:r>
              <a:rPr lang="en-US" dirty="0" smtClean="0">
                <a:solidFill>
                  <a:srgbClr val="C00000"/>
                </a:solidFill>
              </a:rPr>
              <a:t>“</a:t>
            </a:r>
            <a:r>
              <a:rPr lang="zh-CN" altLang="en-US" dirty="0" smtClean="0">
                <a:solidFill>
                  <a:srgbClr val="C00000"/>
                </a:solidFill>
              </a:rPr>
              <a:t>但</a:t>
            </a:r>
            <a:r>
              <a:rPr lang="en-US" dirty="0" smtClean="0">
                <a:solidFill>
                  <a:srgbClr val="C00000"/>
                </a:solidFill>
              </a:rPr>
              <a:t>”</a:t>
            </a:r>
            <a:r>
              <a:rPr lang="zh-CN" altLang="en-US" dirty="0" smtClean="0">
                <a:solidFill>
                  <a:srgbClr val="C00000"/>
                </a:solidFill>
              </a:rPr>
              <a:t>一转</a:t>
            </a:r>
            <a:r>
              <a:rPr lang="en-US" dirty="0" smtClean="0">
                <a:solidFill>
                  <a:srgbClr val="C00000"/>
                </a:solidFill>
              </a:rPr>
              <a:t>,“</a:t>
            </a:r>
            <a:r>
              <a:rPr lang="zh-CN" altLang="en-US" dirty="0" smtClean="0">
                <a:solidFill>
                  <a:srgbClr val="C00000"/>
                </a:solidFill>
              </a:rPr>
              <a:t>没有哪个学生不会写毛笔字</a:t>
            </a:r>
            <a:r>
              <a:rPr lang="en-US" dirty="0" smtClean="0">
                <a:solidFill>
                  <a:srgbClr val="C00000"/>
                </a:solidFill>
              </a:rPr>
              <a:t>”</a:t>
            </a:r>
            <a:r>
              <a:rPr lang="zh-CN" altLang="en-US" dirty="0" smtClean="0">
                <a:solidFill>
                  <a:srgbClr val="C00000"/>
                </a:solidFill>
              </a:rPr>
              <a:t>双重否定表更加肯定</a:t>
            </a:r>
            <a:r>
              <a:rPr lang="en-US" dirty="0" smtClean="0">
                <a:solidFill>
                  <a:srgbClr val="C00000"/>
                </a:solidFill>
              </a:rPr>
              <a:t>,</a:t>
            </a:r>
            <a:r>
              <a:rPr lang="zh-CN" altLang="en-US" dirty="0" smtClean="0">
                <a:solidFill>
                  <a:srgbClr val="C00000"/>
                </a:solidFill>
              </a:rPr>
              <a:t>突出了乡民对知识和文化的追求</a:t>
            </a:r>
            <a:r>
              <a:rPr lang="en-US" dirty="0" smtClean="0">
                <a:solidFill>
                  <a:srgbClr val="C00000"/>
                </a:solidFill>
              </a:rPr>
              <a:t>,</a:t>
            </a:r>
            <a:r>
              <a:rPr lang="zh-CN" altLang="en-US" dirty="0" smtClean="0">
                <a:solidFill>
                  <a:srgbClr val="C00000"/>
                </a:solidFill>
              </a:rPr>
              <a:t>流露出作为故乡人的作者的自豪之感。</a:t>
            </a:r>
            <a:endParaRPr lang="zh-CN" altLang="en-US" dirty="0">
              <a:solidFill>
                <a:srgbClr val="C00000"/>
              </a:solidFill>
            </a:endParaRP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488201"/>
          </a:xfrm>
          <a:prstGeom prst="rect">
            <a:avLst/>
          </a:prstGeom>
          <a:noFill/>
        </p:spPr>
        <p:txBody>
          <a:bodyPr wrap="square" lIns="36000" tIns="36000" rIns="36000" bIns="36000" rtlCol="0">
            <a:spAutoFit/>
          </a:bodyPr>
          <a:lstStyle/>
          <a:p>
            <a:pPr>
              <a:lnSpc>
                <a:spcPct val="150000"/>
              </a:lnSpc>
            </a:pPr>
            <a:r>
              <a:rPr lang="en-US" b="1" dirty="0" smtClean="0"/>
              <a:t>4. </a:t>
            </a:r>
            <a:r>
              <a:rPr lang="en-US" dirty="0" smtClean="0">
                <a:solidFill>
                  <a:srgbClr val="0092D7"/>
                </a:solidFill>
              </a:rPr>
              <a:t>[</a:t>
            </a:r>
            <a:r>
              <a:rPr lang="zh-CN" altLang="en-US" dirty="0" smtClean="0">
                <a:solidFill>
                  <a:srgbClr val="0092D7"/>
                </a:solidFill>
              </a:rPr>
              <a:t>包头</a:t>
            </a:r>
            <a:r>
              <a:rPr lang="en-US" dirty="0" smtClean="0">
                <a:solidFill>
                  <a:srgbClr val="0092D7"/>
                </a:solidFill>
              </a:rPr>
              <a:t>15</a:t>
            </a:r>
            <a:r>
              <a:rPr lang="zh-CN" altLang="en-US" dirty="0" smtClean="0">
                <a:solidFill>
                  <a:srgbClr val="0092D7"/>
                </a:solidFill>
              </a:rPr>
              <a:t>题</a:t>
            </a:r>
            <a:r>
              <a:rPr lang="en-US" dirty="0" smtClean="0">
                <a:solidFill>
                  <a:srgbClr val="0092D7"/>
                </a:solidFill>
              </a:rPr>
              <a:t>]</a:t>
            </a:r>
            <a:r>
              <a:rPr lang="en-US" dirty="0" smtClean="0"/>
              <a:t>(3</a:t>
            </a:r>
            <a:r>
              <a:rPr lang="zh-CN" altLang="en-US" dirty="0" smtClean="0"/>
              <a:t>分</a:t>
            </a:r>
            <a:r>
              <a:rPr lang="en-US" dirty="0" smtClean="0"/>
              <a:t>)</a:t>
            </a:r>
            <a:r>
              <a:rPr lang="zh-CN" altLang="en-US" dirty="0" smtClean="0"/>
              <a:t>请品析文末加点的“酵”一词的妙处。</a:t>
            </a:r>
            <a:endParaRPr lang="zh-CN" altLang="en-US" dirty="0"/>
          </a:p>
        </p:txBody>
      </p:sp>
      <p:sp>
        <p:nvSpPr>
          <p:cNvPr id="4" name="TextBox 15">
            <a:extLst>
              <a:ext uri="{FF2B5EF4-FFF2-40B4-BE49-F238E27FC236}">
                <a16:creationId xmlns="" xmlns:a16="http://schemas.microsoft.com/office/drawing/2014/main" id="{0663CE10-BAAC-47A1-869E-A722179F076F}"/>
              </a:ext>
            </a:extLst>
          </p:cNvPr>
          <p:cNvSpPr txBox="1"/>
          <p:nvPr/>
        </p:nvSpPr>
        <p:spPr>
          <a:xfrm>
            <a:off x="882502" y="861222"/>
            <a:ext cx="7814932" cy="2516770"/>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dirty="0" smtClean="0">
                <a:solidFill>
                  <a:srgbClr val="C00000"/>
                </a:solidFill>
              </a:rPr>
              <a:t>[</a:t>
            </a:r>
            <a:r>
              <a:rPr lang="zh-CN" altLang="en-US" dirty="0" smtClean="0">
                <a:solidFill>
                  <a:srgbClr val="C00000"/>
                </a:solidFill>
              </a:rPr>
              <a:t>答案</a:t>
            </a:r>
            <a:r>
              <a:rPr lang="en-US" dirty="0" smtClean="0">
                <a:solidFill>
                  <a:srgbClr val="C00000"/>
                </a:solidFill>
              </a:rPr>
              <a:t>]</a:t>
            </a:r>
            <a:r>
              <a:rPr lang="zh-CN" altLang="en-US" dirty="0" smtClean="0">
                <a:solidFill>
                  <a:srgbClr val="C00000"/>
                </a:solidFill>
              </a:rPr>
              <a:t>酵</a:t>
            </a:r>
            <a:r>
              <a:rPr lang="en-US" dirty="0" smtClean="0">
                <a:solidFill>
                  <a:srgbClr val="C00000"/>
                </a:solidFill>
              </a:rPr>
              <a:t>”</a:t>
            </a:r>
            <a:r>
              <a:rPr lang="zh-CN" altLang="en-US" dirty="0" smtClean="0">
                <a:solidFill>
                  <a:srgbClr val="C00000"/>
                </a:solidFill>
              </a:rPr>
              <a:t>将</a:t>
            </a:r>
            <a:r>
              <a:rPr lang="en-US" dirty="0" smtClean="0">
                <a:solidFill>
                  <a:srgbClr val="C00000"/>
                </a:solidFill>
              </a:rPr>
              <a:t>“</a:t>
            </a:r>
            <a:r>
              <a:rPr lang="zh-CN" altLang="en-US" dirty="0" smtClean="0">
                <a:solidFill>
                  <a:srgbClr val="C00000"/>
                </a:solidFill>
              </a:rPr>
              <a:t>墨味儿</a:t>
            </a:r>
            <a:r>
              <a:rPr lang="en-US" dirty="0" smtClean="0">
                <a:solidFill>
                  <a:srgbClr val="C00000"/>
                </a:solidFill>
              </a:rPr>
              <a:t>”</a:t>
            </a:r>
            <a:r>
              <a:rPr lang="zh-CN" altLang="en-US" dirty="0" smtClean="0">
                <a:solidFill>
                  <a:srgbClr val="C00000"/>
                </a:solidFill>
              </a:rPr>
              <a:t>和</a:t>
            </a:r>
            <a:r>
              <a:rPr lang="en-US" dirty="0" smtClean="0">
                <a:solidFill>
                  <a:srgbClr val="C00000"/>
                </a:solidFill>
              </a:rPr>
              <a:t>“</a:t>
            </a:r>
            <a:r>
              <a:rPr lang="zh-CN" altLang="en-US" dirty="0" smtClean="0">
                <a:solidFill>
                  <a:srgbClr val="C00000"/>
                </a:solidFill>
              </a:rPr>
              <a:t>年味</a:t>
            </a:r>
            <a:r>
              <a:rPr lang="en-US" dirty="0" smtClean="0">
                <a:solidFill>
                  <a:srgbClr val="C00000"/>
                </a:solidFill>
              </a:rPr>
              <a:t>”</a:t>
            </a:r>
            <a:r>
              <a:rPr lang="zh-CN" altLang="en-US" dirty="0" smtClean="0">
                <a:solidFill>
                  <a:srgbClr val="C00000"/>
                </a:solidFill>
              </a:rPr>
              <a:t>融为一体</a:t>
            </a:r>
            <a:r>
              <a:rPr lang="en-US" dirty="0" smtClean="0">
                <a:solidFill>
                  <a:srgbClr val="C00000"/>
                </a:solidFill>
              </a:rPr>
              <a:t>,</a:t>
            </a:r>
            <a:r>
              <a:rPr lang="zh-CN" altLang="en-US" dirty="0" smtClean="0">
                <a:solidFill>
                  <a:srgbClr val="C00000"/>
                </a:solidFill>
              </a:rPr>
              <a:t>弥散出甜甜的味道</a:t>
            </a:r>
            <a:r>
              <a:rPr lang="en-US" dirty="0" smtClean="0">
                <a:solidFill>
                  <a:srgbClr val="C00000"/>
                </a:solidFill>
              </a:rPr>
              <a:t>,</a:t>
            </a:r>
            <a:r>
              <a:rPr lang="zh-CN" altLang="en-US" dirty="0" smtClean="0">
                <a:solidFill>
                  <a:srgbClr val="C00000"/>
                </a:solidFill>
              </a:rPr>
              <a:t>令人沉醉。这个动词形象地写出了人们在节日里的美好感受及对幸福生活的向往。</a:t>
            </a:r>
          </a:p>
          <a:p>
            <a:pPr>
              <a:lnSpc>
                <a:spcPct val="150000"/>
              </a:lnSpc>
            </a:pPr>
            <a:r>
              <a:rPr lang="en-US" dirty="0" smtClean="0">
                <a:solidFill>
                  <a:srgbClr val="C00000"/>
                </a:solidFill>
              </a:rPr>
              <a:t>[</a:t>
            </a:r>
            <a:r>
              <a:rPr lang="zh-CN" altLang="en-US" dirty="0" smtClean="0">
                <a:solidFill>
                  <a:srgbClr val="C00000"/>
                </a:solidFill>
              </a:rPr>
              <a:t>解析</a:t>
            </a:r>
            <a:r>
              <a:rPr lang="en-US" dirty="0" smtClean="0">
                <a:solidFill>
                  <a:srgbClr val="C00000"/>
                </a:solidFill>
              </a:rPr>
              <a:t>] </a:t>
            </a:r>
            <a:r>
              <a:rPr lang="zh-CN" altLang="en-US" dirty="0" smtClean="0">
                <a:solidFill>
                  <a:srgbClr val="C00000"/>
                </a:solidFill>
              </a:rPr>
              <a:t>本题考查赏析关键词的能力。探究加点词</a:t>
            </a:r>
            <a:r>
              <a:rPr lang="en-US" dirty="0" smtClean="0">
                <a:solidFill>
                  <a:srgbClr val="C00000"/>
                </a:solidFill>
              </a:rPr>
              <a:t>“</a:t>
            </a:r>
            <a:r>
              <a:rPr lang="zh-CN" altLang="en-US" dirty="0" smtClean="0">
                <a:solidFill>
                  <a:srgbClr val="C00000"/>
                </a:solidFill>
              </a:rPr>
              <a:t>酵</a:t>
            </a:r>
            <a:r>
              <a:rPr lang="en-US" dirty="0" smtClean="0">
                <a:solidFill>
                  <a:srgbClr val="C00000"/>
                </a:solidFill>
              </a:rPr>
              <a:t>”</a:t>
            </a:r>
            <a:r>
              <a:rPr lang="zh-CN" altLang="en-US" dirty="0" smtClean="0">
                <a:solidFill>
                  <a:srgbClr val="C00000"/>
                </a:solidFill>
              </a:rPr>
              <a:t>的上下文语境</a:t>
            </a:r>
            <a:r>
              <a:rPr lang="en-US" dirty="0" smtClean="0">
                <a:solidFill>
                  <a:srgbClr val="C00000"/>
                </a:solidFill>
              </a:rPr>
              <a:t>,</a:t>
            </a:r>
            <a:r>
              <a:rPr lang="zh-CN" altLang="en-US" dirty="0" smtClean="0">
                <a:solidFill>
                  <a:srgbClr val="C00000"/>
                </a:solidFill>
              </a:rPr>
              <a:t>从上文语境明确</a:t>
            </a:r>
            <a:r>
              <a:rPr lang="en-US" dirty="0" smtClean="0">
                <a:solidFill>
                  <a:srgbClr val="C00000"/>
                </a:solidFill>
              </a:rPr>
              <a:t>“</a:t>
            </a:r>
            <a:r>
              <a:rPr lang="zh-CN" altLang="en-US" dirty="0" smtClean="0">
                <a:solidFill>
                  <a:srgbClr val="C00000"/>
                </a:solidFill>
              </a:rPr>
              <a:t>墨味儿</a:t>
            </a:r>
            <a:r>
              <a:rPr lang="en-US" dirty="0" smtClean="0">
                <a:solidFill>
                  <a:srgbClr val="C00000"/>
                </a:solidFill>
              </a:rPr>
              <a:t>”“</a:t>
            </a:r>
            <a:r>
              <a:rPr lang="zh-CN" altLang="en-US" dirty="0" smtClean="0">
                <a:solidFill>
                  <a:srgbClr val="C00000"/>
                </a:solidFill>
              </a:rPr>
              <a:t>年味</a:t>
            </a:r>
            <a:r>
              <a:rPr lang="en-US" dirty="0" smtClean="0">
                <a:solidFill>
                  <a:srgbClr val="C00000"/>
                </a:solidFill>
              </a:rPr>
              <a:t>”</a:t>
            </a:r>
            <a:r>
              <a:rPr lang="zh-CN" altLang="en-US" dirty="0" smtClean="0">
                <a:solidFill>
                  <a:srgbClr val="C00000"/>
                </a:solidFill>
              </a:rPr>
              <a:t>都是</a:t>
            </a:r>
            <a:r>
              <a:rPr lang="en-US" dirty="0" smtClean="0">
                <a:solidFill>
                  <a:srgbClr val="C00000"/>
                </a:solidFill>
              </a:rPr>
              <a:t>“</a:t>
            </a:r>
            <a:r>
              <a:rPr lang="zh-CN" altLang="en-US" dirty="0" smtClean="0">
                <a:solidFill>
                  <a:srgbClr val="C00000"/>
                </a:solidFill>
              </a:rPr>
              <a:t>发酵</a:t>
            </a:r>
            <a:r>
              <a:rPr lang="en-US" dirty="0" smtClean="0">
                <a:solidFill>
                  <a:srgbClr val="C00000"/>
                </a:solidFill>
              </a:rPr>
              <a:t>”</a:t>
            </a:r>
            <a:r>
              <a:rPr lang="zh-CN" altLang="en-US" dirty="0" smtClean="0">
                <a:solidFill>
                  <a:srgbClr val="C00000"/>
                </a:solidFill>
              </a:rPr>
              <a:t>的对象</a:t>
            </a:r>
            <a:r>
              <a:rPr lang="en-US" dirty="0" smtClean="0">
                <a:solidFill>
                  <a:srgbClr val="C00000"/>
                </a:solidFill>
              </a:rPr>
              <a:t>,</a:t>
            </a:r>
            <a:r>
              <a:rPr lang="zh-CN" altLang="en-US" dirty="0" smtClean="0">
                <a:solidFill>
                  <a:srgbClr val="C00000"/>
                </a:solidFill>
              </a:rPr>
              <a:t>弥漫着甜甜的味道。然后结合该词的动词词性</a:t>
            </a:r>
            <a:r>
              <a:rPr lang="en-US" dirty="0" smtClean="0">
                <a:solidFill>
                  <a:srgbClr val="C00000"/>
                </a:solidFill>
              </a:rPr>
              <a:t>,</a:t>
            </a:r>
            <a:r>
              <a:rPr lang="zh-CN" altLang="en-US" dirty="0" smtClean="0">
                <a:solidFill>
                  <a:srgbClr val="C00000"/>
                </a:solidFill>
              </a:rPr>
              <a:t>从下文语境中</a:t>
            </a:r>
            <a:r>
              <a:rPr lang="en-US" dirty="0" smtClean="0">
                <a:solidFill>
                  <a:srgbClr val="C00000"/>
                </a:solidFill>
              </a:rPr>
              <a:t>,</a:t>
            </a:r>
            <a:r>
              <a:rPr lang="zh-CN" altLang="en-US" dirty="0" smtClean="0">
                <a:solidFill>
                  <a:srgbClr val="C00000"/>
                </a:solidFill>
              </a:rPr>
              <a:t>由</a:t>
            </a:r>
            <a:r>
              <a:rPr lang="en-US" dirty="0" smtClean="0">
                <a:solidFill>
                  <a:srgbClr val="C00000"/>
                </a:solidFill>
              </a:rPr>
              <a:t>“</a:t>
            </a:r>
            <a:r>
              <a:rPr lang="zh-CN" altLang="en-US" dirty="0" smtClean="0">
                <a:solidFill>
                  <a:srgbClr val="C00000"/>
                </a:solidFill>
              </a:rPr>
              <a:t>攒着劲儿</a:t>
            </a:r>
            <a:r>
              <a:rPr lang="en-US" dirty="0" smtClean="0">
                <a:solidFill>
                  <a:srgbClr val="C00000"/>
                </a:solidFill>
              </a:rPr>
              <a:t>,</a:t>
            </a:r>
            <a:r>
              <a:rPr lang="zh-CN" altLang="en-US" dirty="0" smtClean="0">
                <a:solidFill>
                  <a:srgbClr val="C00000"/>
                </a:solidFill>
              </a:rPr>
              <a:t>比着劲儿</a:t>
            </a:r>
            <a:r>
              <a:rPr lang="en-US" dirty="0" smtClean="0">
                <a:solidFill>
                  <a:srgbClr val="C00000"/>
                </a:solidFill>
              </a:rPr>
              <a:t>,</a:t>
            </a:r>
            <a:r>
              <a:rPr lang="zh-CN" altLang="en-US" dirty="0" smtClean="0">
                <a:solidFill>
                  <a:srgbClr val="C00000"/>
                </a:solidFill>
              </a:rPr>
              <a:t>朝前写</a:t>
            </a:r>
            <a:r>
              <a:rPr lang="en-US" dirty="0" smtClean="0">
                <a:solidFill>
                  <a:srgbClr val="C00000"/>
                </a:solidFill>
              </a:rPr>
              <a:t>,</a:t>
            </a:r>
            <a:r>
              <a:rPr lang="zh-CN" altLang="en-US" dirty="0" smtClean="0">
                <a:solidFill>
                  <a:srgbClr val="C00000"/>
                </a:solidFill>
              </a:rPr>
              <a:t>幸福千户万家</a:t>
            </a:r>
            <a:r>
              <a:rPr lang="en-US" dirty="0" smtClean="0">
                <a:solidFill>
                  <a:srgbClr val="C00000"/>
                </a:solidFill>
              </a:rPr>
              <a:t>”</a:t>
            </a:r>
            <a:r>
              <a:rPr lang="zh-CN" altLang="en-US" dirty="0" smtClean="0">
                <a:solidFill>
                  <a:srgbClr val="C00000"/>
                </a:solidFill>
              </a:rPr>
              <a:t>提炼出节日里人们的美好感受和幸福向往。</a:t>
            </a:r>
            <a:endParaRPr lang="zh-CN" altLang="en-US" dirty="0">
              <a:solidFill>
                <a:srgbClr val="C00000"/>
              </a:solidFill>
            </a:endParaRP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4227687"/>
          </a:xfrm>
          <a:prstGeom prst="rect">
            <a:avLst/>
          </a:prstGeom>
          <a:noFill/>
        </p:spPr>
        <p:txBody>
          <a:bodyPr wrap="square" lIns="36000" tIns="36000" rIns="36000" bIns="36000" rtlCol="0">
            <a:spAutoFit/>
          </a:bodyPr>
          <a:lstStyle/>
          <a:p>
            <a:pPr>
              <a:lnSpc>
                <a:spcPct val="150000"/>
              </a:lnSpc>
            </a:pPr>
            <a:r>
              <a:rPr lang="zh-CN" altLang="en-US" b="1" dirty="0" smtClean="0"/>
              <a:t>二、</a:t>
            </a:r>
            <a:r>
              <a:rPr lang="en-US" b="1" dirty="0" smtClean="0"/>
              <a:t>[2019</a:t>
            </a:r>
            <a:r>
              <a:rPr lang="en-US" altLang="zh-CN" b="1" dirty="0" smtClean="0"/>
              <a:t>·</a:t>
            </a:r>
            <a:r>
              <a:rPr lang="zh-CN" altLang="en-US" b="1" dirty="0" smtClean="0"/>
              <a:t>东河区二模</a:t>
            </a:r>
            <a:r>
              <a:rPr lang="en-US" b="1" dirty="0" smtClean="0"/>
              <a:t>]</a:t>
            </a:r>
            <a:r>
              <a:rPr lang="zh-CN" altLang="en-US" b="1" dirty="0" smtClean="0"/>
              <a:t>阅读下文</a:t>
            </a:r>
            <a:r>
              <a:rPr lang="en-US" b="1" dirty="0" smtClean="0"/>
              <a:t>,</a:t>
            </a:r>
            <a:r>
              <a:rPr lang="zh-CN" altLang="en-US" b="1" dirty="0" smtClean="0"/>
              <a:t>完成</a:t>
            </a:r>
            <a:r>
              <a:rPr lang="en-US" b="1" dirty="0" smtClean="0"/>
              <a:t>1~4</a:t>
            </a:r>
            <a:r>
              <a:rPr lang="zh-CN" altLang="en-US" b="1" dirty="0" smtClean="0"/>
              <a:t>题。</a:t>
            </a:r>
            <a:r>
              <a:rPr lang="en-US" b="1" dirty="0" smtClean="0"/>
              <a:t>(12</a:t>
            </a:r>
            <a:r>
              <a:rPr lang="zh-CN" altLang="en-US" b="1" dirty="0" smtClean="0"/>
              <a:t>分</a:t>
            </a:r>
            <a:r>
              <a:rPr lang="en-US" b="1" dirty="0" smtClean="0"/>
              <a:t>)</a:t>
            </a:r>
            <a:endParaRPr lang="zh-CN" altLang="en-US" b="1" dirty="0" smtClean="0"/>
          </a:p>
          <a:p>
            <a:pPr algn="ctr">
              <a:lnSpc>
                <a:spcPct val="150000"/>
              </a:lnSpc>
            </a:pPr>
            <a:r>
              <a:rPr lang="zh-CN" altLang="en-US" b="1" dirty="0" smtClean="0">
                <a:latin typeface="楷体" pitchFamily="49" charset="-122"/>
                <a:ea typeface="楷体" pitchFamily="49" charset="-122"/>
              </a:rPr>
              <a:t>江南的春天</a:t>
            </a:r>
          </a:p>
          <a:p>
            <a:pPr indent="446088">
              <a:lnSpc>
                <a:spcPct val="150000"/>
              </a:lnSpc>
            </a:pPr>
            <a:r>
              <a:rPr lang="zh-CN" altLang="en-US" b="1" dirty="0" smtClean="0">
                <a:latin typeface="楷体" pitchFamily="49" charset="-122"/>
                <a:ea typeface="楷体" pitchFamily="49" charset="-122"/>
              </a:rPr>
              <a:t>持续的阴雨</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让江南的春天有点姗姗来迟。</a:t>
            </a:r>
          </a:p>
          <a:p>
            <a:pPr indent="446088">
              <a:lnSpc>
                <a:spcPct val="150000"/>
              </a:lnSpc>
            </a:pPr>
            <a:r>
              <a:rPr lang="zh-CN" altLang="en-US" b="1" dirty="0" smtClean="0">
                <a:latin typeface="楷体" pitchFamily="49" charset="-122"/>
                <a:ea typeface="楷体" pitchFamily="49" charset="-122"/>
              </a:rPr>
              <a:t>其实</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人们对每个春天的感受都是不一样的。记得第一次强烈感到春天扑面而来的</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是四十余年前的那个三月。一日早晨当我踏上穿越田野的土路时</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一阵近乎沸腾的蛙鸣声如波涛一般向我卷来。</a:t>
            </a:r>
            <a:r>
              <a:rPr lang="zh-CN" altLang="en-US" b="1" u="sng" dirty="0" smtClean="0">
                <a:latin typeface="楷体" pitchFamily="49" charset="-122"/>
                <a:ea typeface="楷体" pitchFamily="49" charset="-122"/>
              </a:rPr>
              <a:t>咯咯咯</a:t>
            </a:r>
            <a:r>
              <a:rPr lang="en-US" b="1" u="sng" dirty="0" smtClean="0">
                <a:latin typeface="楷体" pitchFamily="49" charset="-122"/>
                <a:ea typeface="楷体" pitchFamily="49" charset="-122"/>
              </a:rPr>
              <a:t>,</a:t>
            </a:r>
            <a:r>
              <a:rPr lang="zh-CN" altLang="en-US" b="1" u="sng" dirty="0" smtClean="0">
                <a:latin typeface="楷体" pitchFamily="49" charset="-122"/>
                <a:ea typeface="楷体" pitchFamily="49" charset="-122"/>
              </a:rPr>
              <a:t>咕咕咕</a:t>
            </a:r>
            <a:r>
              <a:rPr lang="en-US" b="1" u="sng" dirty="0" smtClean="0">
                <a:latin typeface="楷体" pitchFamily="49" charset="-122"/>
                <a:ea typeface="楷体" pitchFamily="49" charset="-122"/>
              </a:rPr>
              <a:t>,</a:t>
            </a:r>
            <a:r>
              <a:rPr lang="zh-CN" altLang="en-US" b="1" u="sng" dirty="0" smtClean="0">
                <a:latin typeface="楷体" pitchFamily="49" charset="-122"/>
                <a:ea typeface="楷体" pitchFamily="49" charset="-122"/>
              </a:rPr>
              <a:t>咯咯咕</a:t>
            </a:r>
            <a:r>
              <a:rPr lang="en-US" b="1" u="sng" dirty="0" smtClean="0">
                <a:latin typeface="楷体" pitchFamily="49" charset="-122"/>
                <a:ea typeface="楷体" pitchFamily="49" charset="-122"/>
              </a:rPr>
              <a:t>,</a:t>
            </a:r>
            <a:r>
              <a:rPr lang="zh-CN" altLang="en-US" b="1" u="sng" dirty="0" smtClean="0">
                <a:latin typeface="楷体" pitchFamily="49" charset="-122"/>
                <a:ea typeface="楷体" pitchFamily="49" charset="-122"/>
              </a:rPr>
              <a:t>咯咕咯咕</a:t>
            </a:r>
            <a:r>
              <a:rPr lang="en-US" altLang="zh-CN" b="1" u="sng" dirty="0" smtClean="0">
                <a:latin typeface="楷体" pitchFamily="49" charset="-122"/>
                <a:ea typeface="楷体" pitchFamily="49" charset="-122"/>
              </a:rPr>
              <a:t>……</a:t>
            </a:r>
            <a:r>
              <a:rPr lang="zh-CN" altLang="en-US" b="1" u="sng" dirty="0" smtClean="0">
                <a:latin typeface="楷体" pitchFamily="49" charset="-122"/>
                <a:ea typeface="楷体" pitchFamily="49" charset="-122"/>
              </a:rPr>
              <a:t>正是仲春稻秧鹅黄半绿的时节</a:t>
            </a:r>
            <a:r>
              <a:rPr lang="en-US" b="1" u="sng" dirty="0" smtClean="0">
                <a:latin typeface="楷体" pitchFamily="49" charset="-122"/>
                <a:ea typeface="楷体" pitchFamily="49" charset="-122"/>
              </a:rPr>
              <a:t>,</a:t>
            </a:r>
            <a:r>
              <a:rPr lang="zh-CN" altLang="en-US" b="1" u="sng" dirty="0" smtClean="0">
                <a:latin typeface="楷体" pitchFamily="49" charset="-122"/>
                <a:ea typeface="楷体" pitchFamily="49" charset="-122"/>
              </a:rPr>
              <a:t>那暴雨骤落、万锅齐沸的蛙鸣</a:t>
            </a:r>
            <a:r>
              <a:rPr lang="en-US" b="1" u="sng" dirty="0" smtClean="0">
                <a:latin typeface="楷体" pitchFamily="49" charset="-122"/>
                <a:ea typeface="楷体" pitchFamily="49" charset="-122"/>
              </a:rPr>
              <a:t>,</a:t>
            </a:r>
            <a:r>
              <a:rPr lang="zh-CN" altLang="en-US" b="1" u="sng" dirty="0" smtClean="0">
                <a:latin typeface="楷体" pitchFamily="49" charset="-122"/>
                <a:ea typeface="楷体" pitchFamily="49" charset="-122"/>
              </a:rPr>
              <a:t>几乎来自每一寸水田、每一截沟渠、每一摊泥洼、甚至每一缕目光和呼吸。</a:t>
            </a:r>
            <a:r>
              <a:rPr lang="zh-CN" altLang="en-US" b="1" dirty="0" smtClean="0">
                <a:latin typeface="楷体" pitchFamily="49" charset="-122"/>
                <a:ea typeface="楷体" pitchFamily="49" charset="-122"/>
              </a:rPr>
              <a:t>虽然脚步近处蛙声稍淡</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但未及抬步</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身前身后早被密密匝匝的蛙声层层裹挟</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叠叠淹没。咯咯咯</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咕咕咕</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咯咕咯咕。</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2916238"/>
          </a:xfrm>
          <a:prstGeom prst="rect">
            <a:avLst/>
          </a:prstGeom>
          <a:noFill/>
        </p:spPr>
        <p:txBody>
          <a:bodyPr wrap="square" lIns="36000" tIns="36000" rIns="36000" bIns="36000" rtlCol="0">
            <a:spAutoFit/>
          </a:bodyPr>
          <a:lstStyle/>
          <a:p>
            <a:pPr>
              <a:lnSpc>
                <a:spcPct val="150000"/>
              </a:lnSpc>
            </a:pPr>
            <a:r>
              <a:rPr lang="zh-CN" altLang="en-US" b="1" dirty="0" smtClean="0">
                <a:latin typeface="楷体" pitchFamily="49" charset="-122"/>
                <a:ea typeface="楷体" pitchFamily="49" charset="-122"/>
              </a:rPr>
              <a:t>清晨的阳光照在秧苗上</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连着那铺天盖地的蛙鸣</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整个田野都恍如一层嫩绿的薄毯绒绒起伏、软软沉浮。几只勤劳的白鹭时而驻足时而低翔</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在嫩绿的浅处投下几点不规则的倒影。</a:t>
            </a:r>
          </a:p>
          <a:p>
            <a:pPr indent="446088">
              <a:lnSpc>
                <a:spcPct val="150000"/>
              </a:lnSpc>
            </a:pPr>
            <a:r>
              <a:rPr lang="zh-CN" altLang="en-US" b="1" dirty="0" smtClean="0">
                <a:latin typeface="楷体" pitchFamily="49" charset="-122"/>
                <a:ea typeface="楷体" pitchFamily="49" charset="-122"/>
              </a:rPr>
              <a:t>阳光、蛙鸣、白鹭、绿毯</a:t>
            </a: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春天第一次在我十八岁的生命里烙下华美的印记</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定格成湿漉漉的底片。而那铺天盖地的蛙鸣声</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如春天的歌唱和宣言</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是如此的鲜亮、如此的蓬勃、如此的溢满生机和活力。声音</a:t>
            </a: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春天的声音</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也成为我真切认知春天的第一个关键词。</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967567" y="359812"/>
            <a:ext cx="7824262" cy="357781"/>
          </a:xfrm>
          <a:prstGeom prst="rect">
            <a:avLst/>
          </a:prstGeom>
          <a:noFill/>
        </p:spPr>
        <p:txBody>
          <a:bodyPr wrap="square" lIns="36000" tIns="36000" rIns="36000" bIns="36000" rtlCol="0">
            <a:spAutoFit/>
          </a:bodyPr>
          <a:lstStyle/>
          <a:p>
            <a:pPr algn="r">
              <a:lnSpc>
                <a:spcPct val="150000"/>
              </a:lnSpc>
            </a:pPr>
            <a:r>
              <a:rPr lang="zh-CN" altLang="en-US" sz="1400" dirty="0" smtClean="0"/>
              <a:t>（续表）</a:t>
            </a:r>
          </a:p>
        </p:txBody>
      </p:sp>
      <p:graphicFrame>
        <p:nvGraphicFramePr>
          <p:cNvPr id="4" name="表格 3"/>
          <p:cNvGraphicFramePr>
            <a:graphicFrameLocks noGrp="1"/>
          </p:cNvGraphicFramePr>
          <p:nvPr/>
        </p:nvGraphicFramePr>
        <p:xfrm>
          <a:off x="882501" y="784309"/>
          <a:ext cx="7814932" cy="2844000"/>
        </p:xfrm>
        <a:graphic>
          <a:graphicData uri="http://schemas.openxmlformats.org/drawingml/2006/table">
            <a:tbl>
              <a:tblPr/>
              <a:tblGrid>
                <a:gridCol w="699173"/>
                <a:gridCol w="1033935"/>
                <a:gridCol w="6081824"/>
              </a:tblGrid>
              <a:tr h="432000">
                <a:tc gridSpan="3">
                  <a:txBody>
                    <a:bodyPr/>
                    <a:lstStyle/>
                    <a:p>
                      <a:pPr algn="ctr">
                        <a:lnSpc>
                          <a:spcPct val="150000"/>
                        </a:lnSpc>
                        <a:spcAft>
                          <a:spcPts val="0"/>
                        </a:spcAft>
                      </a:pPr>
                      <a:r>
                        <a:rPr lang="zh-CN" sz="1700" kern="100" dirty="0">
                          <a:solidFill>
                            <a:srgbClr val="000000"/>
                          </a:solidFill>
                          <a:latin typeface="NEU-BZ-S92"/>
                          <a:ea typeface="微软雅黑"/>
                          <a:cs typeface="Times New Roman"/>
                        </a:rPr>
                        <a:t>文体知识清单</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hMerge="1">
                  <a:txBody>
                    <a:bodyPr/>
                    <a:lstStyle/>
                    <a:p>
                      <a:endParaRPr lang="zh-CN" altLang="en-US"/>
                    </a:p>
                  </a:txBody>
                  <a:tcPr/>
                </a:tc>
                <a:tc hMerge="1">
                  <a:txBody>
                    <a:bodyPr/>
                    <a:lstStyle/>
                    <a:p>
                      <a:endParaRPr lang="zh-CN" altLang="en-US"/>
                    </a:p>
                  </a:txBody>
                  <a:tcPr/>
                </a:tc>
              </a:tr>
              <a:tr h="468000">
                <a:tc rowSpan="4">
                  <a:txBody>
                    <a:bodyPr/>
                    <a:lstStyle/>
                    <a:p>
                      <a:pPr algn="ctr">
                        <a:lnSpc>
                          <a:spcPct val="150000"/>
                        </a:lnSpc>
                        <a:spcAft>
                          <a:spcPts val="0"/>
                        </a:spcAft>
                      </a:pPr>
                      <a:r>
                        <a:rPr lang="zh-CN" altLang="en-US" sz="1700" kern="100" dirty="0" smtClean="0">
                          <a:solidFill>
                            <a:srgbClr val="000000"/>
                          </a:solidFill>
                          <a:latin typeface="+mn-ea"/>
                          <a:ea typeface="+mn-ea"/>
                          <a:cs typeface="Times New Roman"/>
                        </a:rPr>
                        <a:t>常见</a:t>
                      </a:r>
                      <a:endParaRPr lang="en-US" altLang="zh-CN" sz="1700" kern="100" dirty="0" smtClean="0">
                        <a:solidFill>
                          <a:srgbClr val="000000"/>
                        </a:solidFill>
                        <a:latin typeface="+mn-ea"/>
                        <a:ea typeface="+mn-ea"/>
                        <a:cs typeface="Times New Roman"/>
                      </a:endParaRPr>
                    </a:p>
                    <a:p>
                      <a:pPr algn="ctr">
                        <a:lnSpc>
                          <a:spcPct val="150000"/>
                        </a:lnSpc>
                        <a:spcAft>
                          <a:spcPts val="0"/>
                        </a:spcAft>
                      </a:pPr>
                      <a:r>
                        <a:rPr lang="zh-CN" altLang="en-US" sz="1700" kern="100" dirty="0" smtClean="0">
                          <a:solidFill>
                            <a:srgbClr val="000000"/>
                          </a:solidFill>
                          <a:latin typeface="+mn-ea"/>
                          <a:ea typeface="+mn-ea"/>
                          <a:cs typeface="Times New Roman"/>
                        </a:rPr>
                        <a:t>的修</a:t>
                      </a:r>
                      <a:endParaRPr lang="en-US" altLang="zh-CN" sz="1700" kern="100" dirty="0" smtClean="0">
                        <a:solidFill>
                          <a:srgbClr val="000000"/>
                        </a:solidFill>
                        <a:latin typeface="+mn-ea"/>
                        <a:ea typeface="+mn-ea"/>
                        <a:cs typeface="Times New Roman"/>
                      </a:endParaRPr>
                    </a:p>
                    <a:p>
                      <a:pPr algn="ctr">
                        <a:lnSpc>
                          <a:spcPct val="150000"/>
                        </a:lnSpc>
                        <a:spcAft>
                          <a:spcPts val="0"/>
                        </a:spcAft>
                      </a:pPr>
                      <a:r>
                        <a:rPr lang="zh-CN" altLang="en-US" sz="1700" kern="100" dirty="0" smtClean="0">
                          <a:solidFill>
                            <a:srgbClr val="000000"/>
                          </a:solidFill>
                          <a:latin typeface="+mn-ea"/>
                          <a:ea typeface="+mn-ea"/>
                          <a:cs typeface="Times New Roman"/>
                        </a:rPr>
                        <a:t>辞手</a:t>
                      </a:r>
                      <a:endParaRPr lang="en-US" altLang="zh-CN" sz="1700" kern="100" dirty="0" smtClean="0">
                        <a:solidFill>
                          <a:srgbClr val="000000"/>
                        </a:solidFill>
                        <a:latin typeface="+mn-ea"/>
                        <a:ea typeface="+mn-ea"/>
                        <a:cs typeface="Times New Roman"/>
                      </a:endParaRPr>
                    </a:p>
                    <a:p>
                      <a:pPr algn="ctr">
                        <a:lnSpc>
                          <a:spcPct val="150000"/>
                        </a:lnSpc>
                        <a:spcAft>
                          <a:spcPts val="0"/>
                        </a:spcAft>
                      </a:pPr>
                      <a:r>
                        <a:rPr lang="zh-CN" altLang="en-US" sz="1700" kern="100" dirty="0" smtClean="0">
                          <a:solidFill>
                            <a:srgbClr val="000000"/>
                          </a:solidFill>
                          <a:latin typeface="+mn-ea"/>
                          <a:ea typeface="+mn-ea"/>
                          <a:cs typeface="Times New Roman"/>
                        </a:rPr>
                        <a:t>法及</a:t>
                      </a:r>
                      <a:endParaRPr lang="en-US" altLang="zh-CN" sz="1700" kern="100" dirty="0" smtClean="0">
                        <a:solidFill>
                          <a:srgbClr val="000000"/>
                        </a:solidFill>
                        <a:latin typeface="+mn-ea"/>
                        <a:ea typeface="+mn-ea"/>
                        <a:cs typeface="Times New Roman"/>
                      </a:endParaRPr>
                    </a:p>
                    <a:p>
                      <a:pPr algn="ctr">
                        <a:lnSpc>
                          <a:spcPct val="150000"/>
                        </a:lnSpc>
                        <a:spcAft>
                          <a:spcPts val="0"/>
                        </a:spcAft>
                      </a:pPr>
                      <a:r>
                        <a:rPr lang="zh-CN" altLang="en-US" sz="1700" kern="100" dirty="0" smtClean="0">
                          <a:solidFill>
                            <a:srgbClr val="000000"/>
                          </a:solidFill>
                          <a:latin typeface="+mn-ea"/>
                          <a:ea typeface="+mn-ea"/>
                          <a:cs typeface="Times New Roman"/>
                        </a:rPr>
                        <a:t>其作</a:t>
                      </a:r>
                      <a:endParaRPr lang="en-US" altLang="zh-CN" sz="1700" kern="100" dirty="0" smtClean="0">
                        <a:solidFill>
                          <a:srgbClr val="000000"/>
                        </a:solidFill>
                        <a:latin typeface="+mn-ea"/>
                        <a:ea typeface="+mn-ea"/>
                        <a:cs typeface="Times New Roman"/>
                      </a:endParaRPr>
                    </a:p>
                    <a:p>
                      <a:pPr algn="ctr">
                        <a:lnSpc>
                          <a:spcPct val="150000"/>
                        </a:lnSpc>
                        <a:spcAft>
                          <a:spcPts val="0"/>
                        </a:spcAft>
                      </a:pPr>
                      <a:r>
                        <a:rPr lang="zh-CN" altLang="en-US" sz="1700" kern="100" dirty="0" smtClean="0">
                          <a:solidFill>
                            <a:srgbClr val="000000"/>
                          </a:solidFill>
                          <a:latin typeface="+mn-ea"/>
                          <a:ea typeface="+mn-ea"/>
                          <a:cs typeface="Times New Roman"/>
                        </a:rPr>
                        <a:t>用</a:t>
                      </a:r>
                      <a:endParaRPr lang="en-US" sz="1700" kern="100" dirty="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排比</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内容集中</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增强气势</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叙事透辟</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条分缕析</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长于抒情</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更有气魄</a:t>
                      </a:r>
                      <a:endParaRPr lang="zh-CN" sz="1700" kern="100" dirty="0">
                        <a:solidFill>
                          <a:srgbClr val="000000"/>
                        </a:solidFill>
                        <a:latin typeface="NEU-BZ-S92"/>
                        <a:ea typeface="方正书宋_GBK"/>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68000">
                <a:tc vMerge="1">
                  <a:txBody>
                    <a:bodyPr/>
                    <a:lstStyle/>
                    <a:p>
                      <a:pPr algn="ctr">
                        <a:lnSpc>
                          <a:spcPct val="150000"/>
                        </a:lnSpc>
                        <a:spcAft>
                          <a:spcPts val="0"/>
                        </a:spcAft>
                      </a:pPr>
                      <a:endParaRPr lang="en-US" sz="1700" kern="100" dirty="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对偶</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句式整齐</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结构一致</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形式优美</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音韵和谐</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互相映衬</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互为补充</a:t>
                      </a:r>
                      <a:endParaRPr lang="zh-CN" sz="1700" kern="100" dirty="0">
                        <a:solidFill>
                          <a:srgbClr val="000000"/>
                        </a:solidFill>
                        <a:latin typeface="NEU-BZ-S92"/>
                        <a:ea typeface="方正书宋_GBK"/>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68000">
                <a:tc vMerge="1">
                  <a:txBody>
                    <a:bodyPr/>
                    <a:lstStyle/>
                    <a:p>
                      <a:pPr algn="ctr">
                        <a:lnSpc>
                          <a:spcPct val="150000"/>
                        </a:lnSpc>
                        <a:spcAft>
                          <a:spcPts val="0"/>
                        </a:spcAft>
                      </a:pPr>
                      <a:endParaRPr lang="en-US" sz="1700" kern="100" dirty="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设问</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自问自答</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引人注意</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启发思考</a:t>
                      </a:r>
                      <a:endParaRPr lang="zh-CN" sz="1700" kern="100" dirty="0">
                        <a:solidFill>
                          <a:srgbClr val="000000"/>
                        </a:solidFill>
                        <a:latin typeface="NEU-BZ-S92"/>
                        <a:ea typeface="方正书宋_GBK"/>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008000">
                <a:tc vMerge="1">
                  <a:txBody>
                    <a:bodyPr/>
                    <a:lstStyle/>
                    <a:p>
                      <a:pPr algn="ctr">
                        <a:lnSpc>
                          <a:spcPct val="150000"/>
                        </a:lnSpc>
                        <a:spcAft>
                          <a:spcPts val="0"/>
                        </a:spcAft>
                      </a:pPr>
                      <a:endParaRPr lang="en-US" sz="1700" kern="100" dirty="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反问</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加强语气</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加重语言的力量</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激发读者的感情</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给读者留下深刻的印象</a:t>
                      </a:r>
                      <a:endParaRPr lang="zh-CN" sz="1700" kern="100" dirty="0">
                        <a:solidFill>
                          <a:srgbClr val="000000"/>
                        </a:solidFill>
                        <a:latin typeface="NEU-BZ-S92"/>
                        <a:ea typeface="方正书宋_GBK"/>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3747235"/>
          </a:xfrm>
          <a:prstGeom prst="rect">
            <a:avLst/>
          </a:prstGeom>
          <a:noFill/>
        </p:spPr>
        <p:txBody>
          <a:bodyPr wrap="square" lIns="36000" tIns="36000" rIns="36000" bIns="36000" rtlCol="0">
            <a:spAutoFit/>
          </a:bodyPr>
          <a:lstStyle/>
          <a:p>
            <a:pPr indent="446088">
              <a:lnSpc>
                <a:spcPct val="150000"/>
              </a:lnSpc>
            </a:pPr>
            <a:r>
              <a:rPr lang="zh-CN" altLang="en-US" b="1" dirty="0" smtClean="0">
                <a:latin typeface="楷体" pitchFamily="49" charset="-122"/>
                <a:ea typeface="楷体" pitchFamily="49" charset="-122"/>
              </a:rPr>
              <a:t>又一次为春天所感动和震撼的是几年后的一个下午。我骑车到一个海涂农场送货</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当我吃力地将车蹬上海塘</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歇息时不经意抬起头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刹那间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我被深深地震慑和惊呆了。那是一幅怎样宏伟、浩大、摄人心魄的巨卷啊</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但见海塘外几万亩的油菜花如金黄的海洋向天的尽头无穷连绵</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没有树木</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没有建筑</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甚至看不见一只飞鸟</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田畴之上、天地之间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有的只是这一片广袤得连天接云、浓烈得让人窒息的金黄。风从海边吹过来</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天际尽头一缕金黄缓缓起伏、慢慢滚动。那金黄的起伏滚动愈来愈大、愈来愈浓</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很快凝成道、连成块、涌成云</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转眼间那金黄就卷成金色的波涛、掀起金色的骇浪了</a:t>
            </a: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面对这惊世骇俗、主宰整个世界的金黄</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我的大脑一片空白</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心脏剧跳</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甚至都不会呼吸。</a:t>
            </a: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4227687"/>
          </a:xfrm>
          <a:prstGeom prst="rect">
            <a:avLst/>
          </a:prstGeom>
          <a:noFill/>
        </p:spPr>
        <p:txBody>
          <a:bodyPr wrap="square" lIns="36000" tIns="36000" rIns="36000" bIns="36000" rtlCol="0">
            <a:spAutoFit/>
          </a:bodyPr>
          <a:lstStyle/>
          <a:p>
            <a:pPr indent="446088">
              <a:lnSpc>
                <a:spcPct val="150000"/>
              </a:lnSpc>
            </a:pPr>
            <a:r>
              <a:rPr lang="zh-CN" altLang="en-US" b="1" dirty="0" smtClean="0">
                <a:latin typeface="楷体" pitchFamily="49" charset="-122"/>
                <a:ea typeface="楷体" pitchFamily="49" charset="-122"/>
              </a:rPr>
              <a:t>如果说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色彩作为我感知江南春天的第二个关键词</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让我对江南春天的瑰丽和雄奇有了身心俱澄的崇仰和膜拜外</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它也使我明白了一个道理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华丽、完美的春天</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从来不是自然界单方面的杰作。气象、物候的驱使加上人类耕耘、种植的劳作</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两者的和谐、互动、美美与共</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才构筑成春天瑰丽雄奇的图画</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而且更让这幅图画永葆天人合一的生机和蓬勃。</a:t>
            </a:r>
            <a:endParaRPr lang="en-US" altLang="zh-CN" b="1" dirty="0" smtClean="0">
              <a:latin typeface="楷体" pitchFamily="49" charset="-122"/>
              <a:ea typeface="楷体" pitchFamily="49" charset="-122"/>
            </a:endParaRPr>
          </a:p>
          <a:p>
            <a:pPr indent="446088">
              <a:lnSpc>
                <a:spcPct val="150000"/>
              </a:lnSpc>
            </a:pPr>
            <a:r>
              <a:rPr lang="zh-CN" altLang="en-US" b="1" dirty="0" smtClean="0">
                <a:latin typeface="楷体" pitchFamily="49" charset="-122"/>
                <a:ea typeface="楷体" pitchFamily="49" charset="-122"/>
              </a:rPr>
              <a:t>春天是丰富多彩、缤纷烂漫的代名词。这样的丰富多彩和缤纷烂漫</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又何止自然界的万紫千红、美不胜收啊</a:t>
            </a:r>
            <a:r>
              <a:rPr lang="en-US" b="1" dirty="0" smtClean="0">
                <a:latin typeface="楷体" pitchFamily="49" charset="-122"/>
                <a:ea typeface="楷体" pitchFamily="49" charset="-122"/>
              </a:rPr>
              <a:t>!</a:t>
            </a:r>
            <a:endParaRPr lang="zh-CN" altLang="en-US" b="1" dirty="0" smtClean="0">
              <a:latin typeface="楷体" pitchFamily="49" charset="-122"/>
              <a:ea typeface="楷体" pitchFamily="49" charset="-122"/>
            </a:endParaRPr>
          </a:p>
          <a:p>
            <a:pPr indent="446088">
              <a:lnSpc>
                <a:spcPct val="150000"/>
              </a:lnSpc>
            </a:pPr>
            <a:r>
              <a:rPr lang="zh-CN" altLang="en-US" b="1" dirty="0" smtClean="0">
                <a:latin typeface="楷体" pitchFamily="49" charset="-122"/>
                <a:ea typeface="楷体" pitchFamily="49" charset="-122"/>
              </a:rPr>
              <a:t>三年前</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映山红开满山岗的季节</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我到浙东四明山区的一所小学看望“结对”几年的一位女孩。内向和不善言辞是那里孩子常有的特征</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而对“结对”的那些孩子来说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这一特征似乎更为明显</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和我“结对”的那位女孩也不例外。</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2500740"/>
          </a:xfrm>
          <a:prstGeom prst="rect">
            <a:avLst/>
          </a:prstGeom>
          <a:noFill/>
        </p:spPr>
        <p:txBody>
          <a:bodyPr wrap="square" lIns="36000" tIns="36000" rIns="36000" bIns="36000" rtlCol="0">
            <a:spAutoFit/>
          </a:bodyPr>
          <a:lstStyle/>
          <a:p>
            <a:pPr>
              <a:lnSpc>
                <a:spcPct val="150000"/>
              </a:lnSpc>
            </a:pPr>
            <a:r>
              <a:rPr lang="zh-CN" altLang="en-US" b="1" dirty="0" smtClean="0">
                <a:latin typeface="楷体" pitchFamily="49" charset="-122"/>
                <a:ea typeface="楷体" pitchFamily="49" charset="-122"/>
              </a:rPr>
              <a:t>那天当我与女孩的老师交谈后正要与女孩告别时</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刚才还站在身边的女孩忽然不见了。老师让同学寻找未果</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我只得向老师告别怏怏离开。不料我刚走到校门口</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女孩气喘吁吁地从后面追了上来。“叔叔”</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她一边叫</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一边递上一捧开得正旺的映山红。“我刚到学校后面山上采来的</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送给叔叔。”她一脸通红</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就像做了一件错事。刹那间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我的眼眶有点潮湿。</a:t>
            </a:r>
            <a:r>
              <a:rPr lang="zh-CN" altLang="en-US" b="1" u="wavy" dirty="0" smtClean="0">
                <a:latin typeface="楷体" pitchFamily="49" charset="-122"/>
                <a:ea typeface="楷体" pitchFamily="49" charset="-122"/>
              </a:rPr>
              <a:t>一路上我特别小心地捧着那捧映山红</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因为我知道我捧着的其实就是一个春天。</a:t>
            </a:r>
            <a:endParaRPr lang="zh-CN" altLang="en-US" b="1" dirty="0" smtClean="0">
              <a:latin typeface="楷体" pitchFamily="49" charset="-122"/>
              <a:ea typeface="楷体" pitchFamily="49" charset="-122"/>
            </a:endParaRP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2085242"/>
          </a:xfrm>
          <a:prstGeom prst="rect">
            <a:avLst/>
          </a:prstGeom>
          <a:noFill/>
        </p:spPr>
        <p:txBody>
          <a:bodyPr wrap="square" lIns="36000" tIns="36000" rIns="36000" bIns="36000" rtlCol="0">
            <a:spAutoFit/>
          </a:bodyPr>
          <a:lstStyle/>
          <a:p>
            <a:pPr indent="446088">
              <a:lnSpc>
                <a:spcPct val="150000"/>
              </a:lnSpc>
            </a:pPr>
            <a:r>
              <a:rPr lang="zh-CN" altLang="en-US" b="1" dirty="0" smtClean="0">
                <a:latin typeface="楷体" pitchFamily="49" charset="-122"/>
                <a:ea typeface="楷体" pitchFamily="49" charset="-122"/>
              </a:rPr>
              <a:t>此刻</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久违的太阳正洒下一地金光</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窗外的玉兰和箭竹上</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小鸟在快乐地啁啾</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紫薇已绽起了浅浅的嫩芽。虽然持续阴雨让江南的春天有点姗姗来迟</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但我相信你已看见江南的春天了。就像每个春天都各不相同一样</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说不定你看到的这个江南的春天</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还是最美的呢</a:t>
            </a:r>
            <a:r>
              <a:rPr lang="en-US" b="1" dirty="0" smtClean="0">
                <a:latin typeface="楷体" pitchFamily="49" charset="-122"/>
                <a:ea typeface="楷体" pitchFamily="49" charset="-122"/>
              </a:rPr>
              <a:t>!</a:t>
            </a:r>
            <a:endParaRPr lang="zh-CN" altLang="en-US" b="1" dirty="0" smtClean="0">
              <a:latin typeface="楷体" pitchFamily="49" charset="-122"/>
              <a:ea typeface="楷体" pitchFamily="49" charset="-122"/>
            </a:endParaRPr>
          </a:p>
          <a:p>
            <a:pPr indent="446088" algn="r">
              <a:lnSpc>
                <a:spcPct val="150000"/>
              </a:lnSpc>
            </a:pP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作者</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陈荣力</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有删改</a:t>
            </a:r>
            <a:r>
              <a:rPr lang="en-US" b="1" dirty="0" smtClean="0">
                <a:latin typeface="楷体" pitchFamily="49" charset="-122"/>
                <a:ea typeface="楷体" pitchFamily="49" charset="-122"/>
              </a:rPr>
              <a:t>)</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488201"/>
          </a:xfrm>
          <a:prstGeom prst="rect">
            <a:avLst/>
          </a:prstGeom>
          <a:noFill/>
        </p:spPr>
        <p:txBody>
          <a:bodyPr wrap="square" lIns="36000" tIns="36000" rIns="36000" bIns="36000" rtlCol="0">
            <a:spAutoFit/>
          </a:bodyPr>
          <a:lstStyle/>
          <a:p>
            <a:pPr>
              <a:lnSpc>
                <a:spcPct val="150000"/>
              </a:lnSpc>
            </a:pPr>
            <a:r>
              <a:rPr lang="en-US" b="1" dirty="0" smtClean="0"/>
              <a:t>1. </a:t>
            </a:r>
            <a:r>
              <a:rPr lang="en-US" dirty="0" smtClean="0"/>
              <a:t>(3</a:t>
            </a:r>
            <a:r>
              <a:rPr lang="zh-CN" altLang="en-US" dirty="0" smtClean="0"/>
              <a:t>分</a:t>
            </a:r>
            <a:r>
              <a:rPr lang="en-US" dirty="0" smtClean="0"/>
              <a:t>)</a:t>
            </a:r>
            <a:r>
              <a:rPr lang="zh-CN" altLang="en-US" dirty="0" smtClean="0"/>
              <a:t>本文主要写了哪几件事</a:t>
            </a:r>
            <a:r>
              <a:rPr lang="en-US" dirty="0" smtClean="0"/>
              <a:t>?</a:t>
            </a:r>
            <a:r>
              <a:rPr lang="zh-CN" altLang="en-US" dirty="0" smtClean="0"/>
              <a:t>请简要概括。</a:t>
            </a:r>
            <a:endParaRPr lang="zh-CN" altLang="en-US" dirty="0"/>
          </a:p>
        </p:txBody>
      </p:sp>
      <p:sp>
        <p:nvSpPr>
          <p:cNvPr id="4" name="TextBox 15">
            <a:extLst>
              <a:ext uri="{FF2B5EF4-FFF2-40B4-BE49-F238E27FC236}">
                <a16:creationId xmlns="" xmlns:a16="http://schemas.microsoft.com/office/drawing/2014/main" id="{0663CE10-BAAC-47A1-869E-A722179F076F}"/>
              </a:ext>
            </a:extLst>
          </p:cNvPr>
          <p:cNvSpPr txBox="1"/>
          <p:nvPr/>
        </p:nvSpPr>
        <p:spPr>
          <a:xfrm>
            <a:off x="882502" y="861222"/>
            <a:ext cx="7814932" cy="2516770"/>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dirty="0" smtClean="0">
                <a:solidFill>
                  <a:srgbClr val="C00000"/>
                </a:solidFill>
              </a:rPr>
              <a:t>[</a:t>
            </a:r>
            <a:r>
              <a:rPr lang="zh-CN" altLang="en-US" dirty="0" smtClean="0">
                <a:solidFill>
                  <a:srgbClr val="C00000"/>
                </a:solidFill>
              </a:rPr>
              <a:t>答案</a:t>
            </a:r>
            <a:r>
              <a:rPr lang="en-US" dirty="0" smtClean="0">
                <a:solidFill>
                  <a:srgbClr val="C00000"/>
                </a:solidFill>
              </a:rPr>
              <a:t>]</a:t>
            </a:r>
            <a:r>
              <a:rPr lang="zh-CN" altLang="en-US" dirty="0" smtClean="0">
                <a:solidFill>
                  <a:srgbClr val="C00000"/>
                </a:solidFill>
              </a:rPr>
              <a:t>田野土路上感受春天的蛙鸣声</a:t>
            </a:r>
            <a:r>
              <a:rPr lang="en-US" dirty="0" smtClean="0">
                <a:solidFill>
                  <a:srgbClr val="C00000"/>
                </a:solidFill>
              </a:rPr>
              <a:t>;</a:t>
            </a:r>
            <a:r>
              <a:rPr lang="zh-CN" altLang="en-US" dirty="0" smtClean="0">
                <a:solidFill>
                  <a:srgbClr val="C00000"/>
                </a:solidFill>
              </a:rPr>
              <a:t>海塘上目睹几万亩金黄的油菜花</a:t>
            </a:r>
            <a:r>
              <a:rPr lang="en-US" dirty="0" smtClean="0">
                <a:solidFill>
                  <a:srgbClr val="C00000"/>
                </a:solidFill>
              </a:rPr>
              <a:t>;</a:t>
            </a:r>
            <a:r>
              <a:rPr lang="zh-CN" altLang="en-US" dirty="0" smtClean="0">
                <a:solidFill>
                  <a:srgbClr val="C00000"/>
                </a:solidFill>
              </a:rPr>
              <a:t>接受</a:t>
            </a:r>
            <a:r>
              <a:rPr lang="en-US" dirty="0" smtClean="0">
                <a:solidFill>
                  <a:srgbClr val="C00000"/>
                </a:solidFill>
              </a:rPr>
              <a:t>“</a:t>
            </a:r>
            <a:r>
              <a:rPr lang="zh-CN" altLang="en-US" dirty="0" smtClean="0">
                <a:solidFill>
                  <a:srgbClr val="C00000"/>
                </a:solidFill>
              </a:rPr>
              <a:t>结对</a:t>
            </a:r>
            <a:r>
              <a:rPr lang="en-US" dirty="0" smtClean="0">
                <a:solidFill>
                  <a:srgbClr val="C00000"/>
                </a:solidFill>
              </a:rPr>
              <a:t>”</a:t>
            </a:r>
            <a:r>
              <a:rPr lang="zh-CN" altLang="en-US" dirty="0" smtClean="0">
                <a:solidFill>
                  <a:srgbClr val="C00000"/>
                </a:solidFill>
              </a:rPr>
              <a:t>女孩采来的一捧映山红。</a:t>
            </a:r>
          </a:p>
          <a:p>
            <a:pPr>
              <a:lnSpc>
                <a:spcPct val="150000"/>
              </a:lnSpc>
            </a:pPr>
            <a:r>
              <a:rPr lang="en-US" dirty="0" smtClean="0">
                <a:solidFill>
                  <a:srgbClr val="C00000"/>
                </a:solidFill>
              </a:rPr>
              <a:t>[</a:t>
            </a:r>
            <a:r>
              <a:rPr lang="zh-CN" altLang="en-US" dirty="0" smtClean="0">
                <a:solidFill>
                  <a:srgbClr val="C00000"/>
                </a:solidFill>
              </a:rPr>
              <a:t>解析</a:t>
            </a:r>
            <a:r>
              <a:rPr lang="en-US" dirty="0" smtClean="0">
                <a:solidFill>
                  <a:srgbClr val="C00000"/>
                </a:solidFill>
              </a:rPr>
              <a:t>] </a:t>
            </a:r>
            <a:r>
              <a:rPr lang="zh-CN" altLang="en-US" dirty="0" smtClean="0">
                <a:solidFill>
                  <a:srgbClr val="C00000"/>
                </a:solidFill>
              </a:rPr>
              <a:t>本题考查概括选文内容。可通读选文</a:t>
            </a:r>
            <a:r>
              <a:rPr lang="en-US" dirty="0" smtClean="0">
                <a:solidFill>
                  <a:srgbClr val="C00000"/>
                </a:solidFill>
              </a:rPr>
              <a:t>,</a:t>
            </a:r>
            <a:r>
              <a:rPr lang="zh-CN" altLang="en-US" dirty="0" smtClean="0">
                <a:solidFill>
                  <a:srgbClr val="C00000"/>
                </a:solidFill>
              </a:rPr>
              <a:t>按照一定的顺序</a:t>
            </a:r>
            <a:r>
              <a:rPr lang="en-US" dirty="0" smtClean="0">
                <a:solidFill>
                  <a:srgbClr val="C00000"/>
                </a:solidFill>
              </a:rPr>
              <a:t>(</a:t>
            </a:r>
            <a:r>
              <a:rPr lang="zh-CN" altLang="en-US" dirty="0" smtClean="0">
                <a:solidFill>
                  <a:srgbClr val="C00000"/>
                </a:solidFill>
              </a:rPr>
              <a:t>时间的推移、地点的转换等</a:t>
            </a:r>
            <a:r>
              <a:rPr lang="en-US" dirty="0" smtClean="0">
                <a:solidFill>
                  <a:srgbClr val="C00000"/>
                </a:solidFill>
              </a:rPr>
              <a:t>),</a:t>
            </a:r>
            <a:r>
              <a:rPr lang="zh-CN" altLang="en-US" dirty="0" smtClean="0">
                <a:solidFill>
                  <a:srgbClr val="C00000"/>
                </a:solidFill>
              </a:rPr>
              <a:t>逐一整理概括出所写事件。阅读本文</a:t>
            </a:r>
            <a:r>
              <a:rPr lang="en-US" dirty="0" smtClean="0">
                <a:solidFill>
                  <a:srgbClr val="C00000"/>
                </a:solidFill>
              </a:rPr>
              <a:t>,</a:t>
            </a:r>
            <a:r>
              <a:rPr lang="zh-CN" altLang="en-US" dirty="0" smtClean="0">
                <a:solidFill>
                  <a:srgbClr val="C00000"/>
                </a:solidFill>
              </a:rPr>
              <a:t>通过第二段</a:t>
            </a:r>
            <a:r>
              <a:rPr lang="en-US" dirty="0" smtClean="0">
                <a:solidFill>
                  <a:srgbClr val="C00000"/>
                </a:solidFill>
              </a:rPr>
              <a:t>“</a:t>
            </a:r>
            <a:r>
              <a:rPr lang="zh-CN" altLang="en-US" dirty="0" smtClean="0">
                <a:solidFill>
                  <a:srgbClr val="C00000"/>
                </a:solidFill>
              </a:rPr>
              <a:t>记得第一次</a:t>
            </a:r>
            <a:r>
              <a:rPr lang="en-US" dirty="0" smtClean="0">
                <a:solidFill>
                  <a:srgbClr val="C00000"/>
                </a:solidFill>
              </a:rPr>
              <a:t>”</a:t>
            </a:r>
            <a:r>
              <a:rPr lang="zh-CN" altLang="en-US" dirty="0" smtClean="0">
                <a:solidFill>
                  <a:srgbClr val="C00000"/>
                </a:solidFill>
              </a:rPr>
              <a:t>、第四段</a:t>
            </a:r>
            <a:r>
              <a:rPr lang="en-US" dirty="0" smtClean="0">
                <a:solidFill>
                  <a:srgbClr val="C00000"/>
                </a:solidFill>
              </a:rPr>
              <a:t>“</a:t>
            </a:r>
            <a:r>
              <a:rPr lang="zh-CN" altLang="en-US" dirty="0" smtClean="0">
                <a:solidFill>
                  <a:srgbClr val="C00000"/>
                </a:solidFill>
              </a:rPr>
              <a:t>又一次</a:t>
            </a:r>
            <a:r>
              <a:rPr lang="en-US" dirty="0" smtClean="0">
                <a:solidFill>
                  <a:srgbClr val="C00000"/>
                </a:solidFill>
              </a:rPr>
              <a:t>”</a:t>
            </a:r>
            <a:r>
              <a:rPr lang="zh-CN" altLang="en-US" dirty="0" smtClean="0">
                <a:solidFill>
                  <a:srgbClr val="C00000"/>
                </a:solidFill>
              </a:rPr>
              <a:t>、第七段</a:t>
            </a:r>
            <a:r>
              <a:rPr lang="en-US" dirty="0" smtClean="0">
                <a:solidFill>
                  <a:srgbClr val="C00000"/>
                </a:solidFill>
              </a:rPr>
              <a:t>“</a:t>
            </a:r>
            <a:r>
              <a:rPr lang="zh-CN" altLang="en-US" dirty="0" smtClean="0">
                <a:solidFill>
                  <a:srgbClr val="C00000"/>
                </a:solidFill>
              </a:rPr>
              <a:t>三年前</a:t>
            </a:r>
            <a:r>
              <a:rPr lang="en-US" dirty="0" smtClean="0">
                <a:solidFill>
                  <a:srgbClr val="C00000"/>
                </a:solidFill>
              </a:rPr>
              <a:t>”,</a:t>
            </a:r>
            <a:r>
              <a:rPr lang="zh-CN" altLang="en-US" dirty="0" smtClean="0">
                <a:solidFill>
                  <a:srgbClr val="C00000"/>
                </a:solidFill>
              </a:rPr>
              <a:t>可知本文共写了三件事</a:t>
            </a:r>
            <a:r>
              <a:rPr lang="en-US" dirty="0" smtClean="0">
                <a:solidFill>
                  <a:srgbClr val="C00000"/>
                </a:solidFill>
              </a:rPr>
              <a:t>,</a:t>
            </a:r>
            <a:r>
              <a:rPr lang="zh-CN" altLang="en-US" dirty="0" smtClean="0">
                <a:solidFill>
                  <a:srgbClr val="C00000"/>
                </a:solidFill>
              </a:rPr>
              <a:t>逐一简要概括即可。</a:t>
            </a:r>
            <a:endParaRPr lang="zh-CN" altLang="en-US" dirty="0">
              <a:solidFill>
                <a:srgbClr val="C00000"/>
              </a:solidFill>
            </a:endParaRP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854777"/>
          </a:xfrm>
          <a:prstGeom prst="rect">
            <a:avLst/>
          </a:prstGeom>
          <a:noFill/>
        </p:spPr>
        <p:txBody>
          <a:bodyPr wrap="square" lIns="36000" tIns="36000" rIns="36000" bIns="36000" rtlCol="0">
            <a:spAutoFit/>
          </a:bodyPr>
          <a:lstStyle/>
          <a:p>
            <a:pPr>
              <a:lnSpc>
                <a:spcPct val="150000"/>
              </a:lnSpc>
            </a:pPr>
            <a:r>
              <a:rPr lang="en-US" b="1" dirty="0" smtClean="0"/>
              <a:t>2. </a:t>
            </a:r>
            <a:r>
              <a:rPr lang="en-US" dirty="0" smtClean="0"/>
              <a:t>(3</a:t>
            </a:r>
            <a:r>
              <a:rPr lang="zh-CN" altLang="en-US" dirty="0" smtClean="0"/>
              <a:t>分</a:t>
            </a:r>
            <a:r>
              <a:rPr lang="en-US" dirty="0" smtClean="0"/>
              <a:t>)</a:t>
            </a:r>
            <a:r>
              <a:rPr lang="zh-CN" altLang="en-US" dirty="0" smtClean="0"/>
              <a:t>品析文中画横线句的语言特点及表达效果。</a:t>
            </a:r>
            <a:r>
              <a:rPr lang="en-US" altLang="zh-CN" b="1" dirty="0" smtClean="0"/>
              <a:t>【</a:t>
            </a:r>
            <a:r>
              <a:rPr lang="zh-CN" altLang="en-US" b="1" dirty="0" smtClean="0"/>
              <a:t>考点七　句子的表达效果</a:t>
            </a:r>
            <a:r>
              <a:rPr lang="en-US" altLang="zh-CN" b="1" dirty="0" smtClean="0"/>
              <a:t>】</a:t>
            </a:r>
            <a:endParaRPr lang="zh-CN" altLang="en-US" b="1" dirty="0"/>
          </a:p>
        </p:txBody>
      </p:sp>
      <p:sp>
        <p:nvSpPr>
          <p:cNvPr id="4" name="TextBox 15">
            <a:extLst>
              <a:ext uri="{FF2B5EF4-FFF2-40B4-BE49-F238E27FC236}">
                <a16:creationId xmlns="" xmlns:a16="http://schemas.microsoft.com/office/drawing/2014/main" id="{0663CE10-BAAC-47A1-869E-A722179F076F}"/>
              </a:ext>
            </a:extLst>
          </p:cNvPr>
          <p:cNvSpPr txBox="1"/>
          <p:nvPr/>
        </p:nvSpPr>
        <p:spPr>
          <a:xfrm>
            <a:off x="871869" y="1265276"/>
            <a:ext cx="7814932" cy="3347767"/>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dirty="0" smtClean="0">
                <a:solidFill>
                  <a:srgbClr val="C00000"/>
                </a:solidFill>
              </a:rPr>
              <a:t>[</a:t>
            </a:r>
            <a:r>
              <a:rPr lang="zh-CN" altLang="en-US" dirty="0" smtClean="0">
                <a:solidFill>
                  <a:srgbClr val="C00000"/>
                </a:solidFill>
              </a:rPr>
              <a:t>答案</a:t>
            </a:r>
            <a:r>
              <a:rPr lang="en-US" dirty="0" smtClean="0">
                <a:solidFill>
                  <a:srgbClr val="C00000"/>
                </a:solidFill>
              </a:rPr>
              <a:t>]</a:t>
            </a:r>
            <a:r>
              <a:rPr lang="zh-CN" altLang="en-US" dirty="0" smtClean="0">
                <a:solidFill>
                  <a:srgbClr val="C00000"/>
                </a:solidFill>
              </a:rPr>
              <a:t>使用拟声词摹写蛙鸣</a:t>
            </a:r>
            <a:r>
              <a:rPr lang="en-US" dirty="0" smtClean="0">
                <a:solidFill>
                  <a:srgbClr val="C00000"/>
                </a:solidFill>
              </a:rPr>
              <a:t>,</a:t>
            </a:r>
            <a:r>
              <a:rPr lang="zh-CN" altLang="en-US" dirty="0" smtClean="0">
                <a:solidFill>
                  <a:srgbClr val="C00000"/>
                </a:solidFill>
              </a:rPr>
              <a:t>创设声响情境</a:t>
            </a:r>
            <a:r>
              <a:rPr lang="en-US" dirty="0" smtClean="0">
                <a:solidFill>
                  <a:srgbClr val="C00000"/>
                </a:solidFill>
              </a:rPr>
              <a:t>;</a:t>
            </a:r>
            <a:r>
              <a:rPr lang="zh-CN" altLang="en-US" dirty="0" smtClean="0">
                <a:solidFill>
                  <a:srgbClr val="C00000"/>
                </a:solidFill>
              </a:rPr>
              <a:t>使用比喻</a:t>
            </a:r>
            <a:r>
              <a:rPr lang="en-US" dirty="0" smtClean="0">
                <a:solidFill>
                  <a:srgbClr val="C00000"/>
                </a:solidFill>
              </a:rPr>
              <a:t>,</a:t>
            </a:r>
            <a:r>
              <a:rPr lang="zh-CN" altLang="en-US" dirty="0" smtClean="0">
                <a:solidFill>
                  <a:srgbClr val="C00000"/>
                </a:solidFill>
              </a:rPr>
              <a:t>以</a:t>
            </a:r>
            <a:r>
              <a:rPr lang="en-US" dirty="0" smtClean="0">
                <a:solidFill>
                  <a:srgbClr val="C00000"/>
                </a:solidFill>
              </a:rPr>
              <a:t>“</a:t>
            </a:r>
            <a:r>
              <a:rPr lang="zh-CN" altLang="en-US" dirty="0" smtClean="0">
                <a:solidFill>
                  <a:srgbClr val="C00000"/>
                </a:solidFill>
              </a:rPr>
              <a:t>暴雨骤落</a:t>
            </a:r>
            <a:r>
              <a:rPr lang="en-US" dirty="0" smtClean="0">
                <a:solidFill>
                  <a:srgbClr val="C00000"/>
                </a:solidFill>
              </a:rPr>
              <a:t>”“</a:t>
            </a:r>
            <a:r>
              <a:rPr lang="zh-CN" altLang="en-US" dirty="0" smtClean="0">
                <a:solidFill>
                  <a:srgbClr val="C00000"/>
                </a:solidFill>
              </a:rPr>
              <a:t>万锅齐沸</a:t>
            </a:r>
            <a:r>
              <a:rPr lang="en-US" dirty="0" smtClean="0">
                <a:solidFill>
                  <a:srgbClr val="C00000"/>
                </a:solidFill>
              </a:rPr>
              <a:t>”</a:t>
            </a:r>
            <a:r>
              <a:rPr lang="zh-CN" altLang="en-US" dirty="0" smtClean="0">
                <a:solidFill>
                  <a:srgbClr val="C00000"/>
                </a:solidFill>
              </a:rPr>
              <a:t>两个词语联通感官、引人想象</a:t>
            </a:r>
            <a:r>
              <a:rPr lang="en-US" dirty="0" smtClean="0">
                <a:solidFill>
                  <a:srgbClr val="C00000"/>
                </a:solidFill>
              </a:rPr>
              <a:t>,</a:t>
            </a:r>
            <a:r>
              <a:rPr lang="zh-CN" altLang="en-US" dirty="0" smtClean="0">
                <a:solidFill>
                  <a:srgbClr val="C00000"/>
                </a:solidFill>
              </a:rPr>
              <a:t>展现蛙鸣突起、声响巨大的场景</a:t>
            </a:r>
            <a:r>
              <a:rPr lang="en-US" dirty="0" smtClean="0">
                <a:solidFill>
                  <a:srgbClr val="C00000"/>
                </a:solidFill>
              </a:rPr>
              <a:t>;</a:t>
            </a:r>
            <a:r>
              <a:rPr lang="zh-CN" altLang="en-US" dirty="0" smtClean="0">
                <a:solidFill>
                  <a:srgbClr val="C00000"/>
                </a:solidFill>
              </a:rPr>
              <a:t>又用</a:t>
            </a:r>
            <a:r>
              <a:rPr lang="en-US" dirty="0" smtClean="0">
                <a:solidFill>
                  <a:srgbClr val="C00000"/>
                </a:solidFill>
              </a:rPr>
              <a:t>“</a:t>
            </a:r>
            <a:r>
              <a:rPr lang="zh-CN" altLang="en-US" dirty="0" smtClean="0">
                <a:solidFill>
                  <a:srgbClr val="C00000"/>
                </a:solidFill>
              </a:rPr>
              <a:t>每一</a:t>
            </a:r>
            <a:r>
              <a:rPr lang="en-US" dirty="0" smtClean="0">
                <a:solidFill>
                  <a:srgbClr val="C00000"/>
                </a:solidFill>
              </a:rPr>
              <a:t>”</a:t>
            </a:r>
            <a:r>
              <a:rPr lang="zh-CN" altLang="en-US" dirty="0" smtClean="0">
                <a:solidFill>
                  <a:srgbClr val="C00000"/>
                </a:solidFill>
              </a:rPr>
              <a:t>短语构成排比和夸张、语势渐增</a:t>
            </a:r>
            <a:r>
              <a:rPr lang="en-US" dirty="0" smtClean="0">
                <a:solidFill>
                  <a:srgbClr val="C00000"/>
                </a:solidFill>
              </a:rPr>
              <a:t>,</a:t>
            </a:r>
            <a:r>
              <a:rPr lang="zh-CN" altLang="en-US" dirty="0" smtClean="0">
                <a:solidFill>
                  <a:srgbClr val="C00000"/>
                </a:solidFill>
              </a:rPr>
              <a:t>表意丰富、突显春天蛙鸣不绝于耳</a:t>
            </a:r>
            <a:r>
              <a:rPr lang="en-US" dirty="0" smtClean="0">
                <a:solidFill>
                  <a:srgbClr val="C00000"/>
                </a:solidFill>
              </a:rPr>
              <a:t>,</a:t>
            </a:r>
            <a:r>
              <a:rPr lang="zh-CN" altLang="en-US" dirty="0" smtClean="0">
                <a:solidFill>
                  <a:srgbClr val="C00000"/>
                </a:solidFill>
              </a:rPr>
              <a:t>充满生机和活力的特点。</a:t>
            </a:r>
          </a:p>
          <a:p>
            <a:pPr>
              <a:lnSpc>
                <a:spcPct val="150000"/>
              </a:lnSpc>
            </a:pPr>
            <a:r>
              <a:rPr lang="en-US" dirty="0" smtClean="0">
                <a:solidFill>
                  <a:srgbClr val="C00000"/>
                </a:solidFill>
              </a:rPr>
              <a:t>[</a:t>
            </a:r>
            <a:r>
              <a:rPr lang="zh-CN" altLang="en-US" dirty="0" smtClean="0">
                <a:solidFill>
                  <a:srgbClr val="C00000"/>
                </a:solidFill>
              </a:rPr>
              <a:t>解析</a:t>
            </a:r>
            <a:r>
              <a:rPr lang="en-US" dirty="0" smtClean="0">
                <a:solidFill>
                  <a:srgbClr val="C00000"/>
                </a:solidFill>
              </a:rPr>
              <a:t>] </a:t>
            </a:r>
            <a:r>
              <a:rPr lang="zh-CN" altLang="en-US" dirty="0" smtClean="0">
                <a:solidFill>
                  <a:srgbClr val="C00000"/>
                </a:solidFill>
              </a:rPr>
              <a:t>本题考查对语言的赏析。赏析语言首先要指明手法</a:t>
            </a:r>
            <a:r>
              <a:rPr lang="en-US" dirty="0" smtClean="0">
                <a:solidFill>
                  <a:srgbClr val="C00000"/>
                </a:solidFill>
              </a:rPr>
              <a:t>,</a:t>
            </a:r>
            <a:r>
              <a:rPr lang="zh-CN" altLang="en-US" dirty="0" smtClean="0">
                <a:solidFill>
                  <a:srgbClr val="C00000"/>
                </a:solidFill>
              </a:rPr>
              <a:t>写景多用修辞手法</a:t>
            </a:r>
            <a:r>
              <a:rPr lang="en-US" dirty="0" smtClean="0">
                <a:solidFill>
                  <a:srgbClr val="C00000"/>
                </a:solidFill>
              </a:rPr>
              <a:t>,</a:t>
            </a:r>
            <a:r>
              <a:rPr lang="zh-CN" altLang="en-US" dirty="0" smtClean="0">
                <a:solidFill>
                  <a:srgbClr val="C00000"/>
                </a:solidFill>
              </a:rPr>
              <a:t>写人多用描写方法</a:t>
            </a:r>
            <a:r>
              <a:rPr lang="en-US" dirty="0" smtClean="0">
                <a:solidFill>
                  <a:srgbClr val="C00000"/>
                </a:solidFill>
              </a:rPr>
              <a:t>;</a:t>
            </a:r>
            <a:r>
              <a:rPr lang="zh-CN" altLang="en-US" dirty="0" smtClean="0">
                <a:solidFill>
                  <a:srgbClr val="C00000"/>
                </a:solidFill>
              </a:rPr>
              <a:t>接着要说明描写了什么情景</a:t>
            </a:r>
            <a:r>
              <a:rPr lang="en-US" dirty="0" smtClean="0">
                <a:solidFill>
                  <a:srgbClr val="C00000"/>
                </a:solidFill>
              </a:rPr>
              <a:t>;</a:t>
            </a:r>
            <a:r>
              <a:rPr lang="zh-CN" altLang="en-US" dirty="0" smtClean="0">
                <a:solidFill>
                  <a:srgbClr val="C00000"/>
                </a:solidFill>
              </a:rPr>
              <a:t>最后指明其表达效果。本句描写蛙鸣</a:t>
            </a:r>
            <a:r>
              <a:rPr lang="en-US" dirty="0" smtClean="0">
                <a:solidFill>
                  <a:srgbClr val="C00000"/>
                </a:solidFill>
              </a:rPr>
              <a:t>,</a:t>
            </a:r>
            <a:r>
              <a:rPr lang="zh-CN" altLang="en-US" dirty="0" smtClean="0">
                <a:solidFill>
                  <a:srgbClr val="C00000"/>
                </a:solidFill>
              </a:rPr>
              <a:t>很容易判断出运用了比喻、排比和夸张的修辞手法</a:t>
            </a:r>
            <a:r>
              <a:rPr lang="en-US" dirty="0" smtClean="0">
                <a:solidFill>
                  <a:srgbClr val="C00000"/>
                </a:solidFill>
              </a:rPr>
              <a:t>,</a:t>
            </a:r>
            <a:r>
              <a:rPr lang="zh-CN" altLang="en-US" dirty="0" smtClean="0">
                <a:solidFill>
                  <a:srgbClr val="C00000"/>
                </a:solidFill>
              </a:rPr>
              <a:t>再联系上下文指出其表达效果即可。</a:t>
            </a:r>
            <a:endParaRPr lang="zh-CN" altLang="en-US" dirty="0">
              <a:solidFill>
                <a:srgbClr val="C00000"/>
              </a:solidFill>
            </a:endParaRP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854777"/>
          </a:xfrm>
          <a:prstGeom prst="rect">
            <a:avLst/>
          </a:prstGeom>
          <a:noFill/>
        </p:spPr>
        <p:txBody>
          <a:bodyPr wrap="square" lIns="36000" tIns="36000" rIns="36000" bIns="36000" rtlCol="0">
            <a:spAutoFit/>
          </a:bodyPr>
          <a:lstStyle/>
          <a:p>
            <a:pPr>
              <a:lnSpc>
                <a:spcPct val="150000"/>
              </a:lnSpc>
            </a:pPr>
            <a:r>
              <a:rPr lang="en-US" b="1" dirty="0" smtClean="0"/>
              <a:t>3. </a:t>
            </a:r>
            <a:r>
              <a:rPr lang="en-US" dirty="0" smtClean="0"/>
              <a:t>(2</a:t>
            </a:r>
            <a:r>
              <a:rPr lang="zh-CN" altLang="en-US" dirty="0" smtClean="0"/>
              <a:t>分</a:t>
            </a:r>
            <a:r>
              <a:rPr lang="en-US" dirty="0" smtClean="0"/>
              <a:t>)</a:t>
            </a:r>
            <a:r>
              <a:rPr lang="zh-CN" altLang="en-US" dirty="0" smtClean="0"/>
              <a:t>结合语境</a:t>
            </a:r>
            <a:r>
              <a:rPr lang="en-US" dirty="0" smtClean="0"/>
              <a:t>,</a:t>
            </a:r>
            <a:r>
              <a:rPr lang="zh-CN" altLang="en-US" dirty="0" smtClean="0"/>
              <a:t>说说画波浪线语句中“春天”一词的含义。</a:t>
            </a:r>
            <a:r>
              <a:rPr lang="en-US" altLang="zh-CN" b="1" dirty="0" smtClean="0"/>
              <a:t>【</a:t>
            </a:r>
            <a:r>
              <a:rPr lang="zh-CN" altLang="en-US" b="1" dirty="0" smtClean="0"/>
              <a:t>考点六　词语含义、作用及表达效果</a:t>
            </a:r>
            <a:r>
              <a:rPr lang="en-US" altLang="zh-CN" b="1" dirty="0" smtClean="0"/>
              <a:t>】</a:t>
            </a:r>
            <a:endParaRPr lang="zh-CN" altLang="en-US" b="1" dirty="0"/>
          </a:p>
        </p:txBody>
      </p:sp>
      <p:sp>
        <p:nvSpPr>
          <p:cNvPr id="4" name="TextBox 15">
            <a:extLst>
              <a:ext uri="{FF2B5EF4-FFF2-40B4-BE49-F238E27FC236}">
                <a16:creationId xmlns="" xmlns:a16="http://schemas.microsoft.com/office/drawing/2014/main" id="{0663CE10-BAAC-47A1-869E-A722179F076F}"/>
              </a:ext>
            </a:extLst>
          </p:cNvPr>
          <p:cNvSpPr txBox="1"/>
          <p:nvPr/>
        </p:nvSpPr>
        <p:spPr>
          <a:xfrm>
            <a:off x="871869" y="1265276"/>
            <a:ext cx="7814932" cy="2932268"/>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dirty="0" smtClean="0">
                <a:solidFill>
                  <a:srgbClr val="C00000"/>
                </a:solidFill>
              </a:rPr>
              <a:t>[</a:t>
            </a:r>
            <a:r>
              <a:rPr lang="zh-CN" altLang="en-US" dirty="0" smtClean="0">
                <a:solidFill>
                  <a:srgbClr val="C00000"/>
                </a:solidFill>
              </a:rPr>
              <a:t>答案</a:t>
            </a:r>
            <a:r>
              <a:rPr lang="en-US" dirty="0" smtClean="0">
                <a:solidFill>
                  <a:srgbClr val="C00000"/>
                </a:solidFill>
              </a:rPr>
              <a:t>] “</a:t>
            </a:r>
            <a:r>
              <a:rPr lang="zh-CN" altLang="en-US" dirty="0" smtClean="0">
                <a:solidFill>
                  <a:srgbClr val="C00000"/>
                </a:solidFill>
              </a:rPr>
              <a:t>我</a:t>
            </a:r>
            <a:r>
              <a:rPr lang="en-US" dirty="0" smtClean="0">
                <a:solidFill>
                  <a:srgbClr val="C00000"/>
                </a:solidFill>
              </a:rPr>
              <a:t>”</a:t>
            </a:r>
            <a:r>
              <a:rPr lang="zh-CN" altLang="en-US" dirty="0" smtClean="0">
                <a:solidFill>
                  <a:srgbClr val="C00000"/>
                </a:solidFill>
              </a:rPr>
              <a:t>对女孩的关怀得到了女孩的行动回馈</a:t>
            </a:r>
            <a:r>
              <a:rPr lang="en-US" dirty="0" smtClean="0">
                <a:solidFill>
                  <a:srgbClr val="C00000"/>
                </a:solidFill>
              </a:rPr>
              <a:t>,“</a:t>
            </a:r>
            <a:r>
              <a:rPr lang="zh-CN" altLang="en-US" dirty="0" smtClean="0">
                <a:solidFill>
                  <a:srgbClr val="C00000"/>
                </a:solidFill>
              </a:rPr>
              <a:t>我</a:t>
            </a:r>
            <a:r>
              <a:rPr lang="en-US" dirty="0" smtClean="0">
                <a:solidFill>
                  <a:srgbClr val="C00000"/>
                </a:solidFill>
              </a:rPr>
              <a:t>”</a:t>
            </a:r>
            <a:r>
              <a:rPr lang="zh-CN" altLang="en-US" dirty="0" smtClean="0">
                <a:solidFill>
                  <a:srgbClr val="C00000"/>
                </a:solidFill>
              </a:rPr>
              <a:t>内心非常感动</a:t>
            </a:r>
            <a:r>
              <a:rPr lang="en-US" dirty="0" smtClean="0">
                <a:solidFill>
                  <a:srgbClr val="C00000"/>
                </a:solidFill>
              </a:rPr>
              <a:t>,</a:t>
            </a:r>
            <a:r>
              <a:rPr lang="zh-CN" altLang="en-US" dirty="0" smtClean="0">
                <a:solidFill>
                  <a:srgbClr val="C00000"/>
                </a:solidFill>
              </a:rPr>
              <a:t>仿佛感受到春天的温暖。</a:t>
            </a:r>
          </a:p>
          <a:p>
            <a:pPr>
              <a:lnSpc>
                <a:spcPct val="150000"/>
              </a:lnSpc>
            </a:pPr>
            <a:r>
              <a:rPr lang="en-US" dirty="0" smtClean="0">
                <a:solidFill>
                  <a:srgbClr val="C00000"/>
                </a:solidFill>
              </a:rPr>
              <a:t>[</a:t>
            </a:r>
            <a:r>
              <a:rPr lang="zh-CN" altLang="en-US" dirty="0" smtClean="0">
                <a:solidFill>
                  <a:srgbClr val="C00000"/>
                </a:solidFill>
              </a:rPr>
              <a:t>解析</a:t>
            </a:r>
            <a:r>
              <a:rPr lang="en-US" dirty="0" smtClean="0">
                <a:solidFill>
                  <a:srgbClr val="C00000"/>
                </a:solidFill>
              </a:rPr>
              <a:t>] </a:t>
            </a:r>
            <a:r>
              <a:rPr lang="zh-CN" altLang="en-US" dirty="0" smtClean="0">
                <a:solidFill>
                  <a:srgbClr val="C00000"/>
                </a:solidFill>
              </a:rPr>
              <a:t>本题考查理解词语的含义。首先要搞清楚词语的本义</a:t>
            </a:r>
            <a:r>
              <a:rPr lang="en-US" dirty="0" smtClean="0">
                <a:solidFill>
                  <a:srgbClr val="C00000"/>
                </a:solidFill>
              </a:rPr>
              <a:t>;</a:t>
            </a:r>
            <a:r>
              <a:rPr lang="zh-CN" altLang="en-US" dirty="0" smtClean="0">
                <a:solidFill>
                  <a:srgbClr val="C00000"/>
                </a:solidFill>
              </a:rPr>
              <a:t>其次要看运用了怎样的手法</a:t>
            </a:r>
            <a:r>
              <a:rPr lang="en-US" dirty="0" smtClean="0">
                <a:solidFill>
                  <a:srgbClr val="C00000"/>
                </a:solidFill>
              </a:rPr>
              <a:t>,</a:t>
            </a:r>
            <a:r>
              <a:rPr lang="zh-CN" altLang="en-US" dirty="0" smtClean="0">
                <a:solidFill>
                  <a:srgbClr val="C00000"/>
                </a:solidFill>
              </a:rPr>
              <a:t>如修辞手法、词义引申等</a:t>
            </a:r>
            <a:r>
              <a:rPr lang="en-US" dirty="0" smtClean="0">
                <a:solidFill>
                  <a:srgbClr val="C00000"/>
                </a:solidFill>
              </a:rPr>
              <a:t>;</a:t>
            </a:r>
            <a:r>
              <a:rPr lang="zh-CN" altLang="en-US" dirty="0" smtClean="0">
                <a:solidFill>
                  <a:srgbClr val="C00000"/>
                </a:solidFill>
              </a:rPr>
              <a:t>最后要结合文章内容和语言环境</a:t>
            </a:r>
            <a:r>
              <a:rPr lang="en-US" dirty="0" smtClean="0">
                <a:solidFill>
                  <a:srgbClr val="C00000"/>
                </a:solidFill>
              </a:rPr>
              <a:t>,</a:t>
            </a:r>
            <a:r>
              <a:rPr lang="zh-CN" altLang="en-US" dirty="0" smtClean="0">
                <a:solidFill>
                  <a:srgbClr val="C00000"/>
                </a:solidFill>
              </a:rPr>
              <a:t>解释该词在文中真正的含义。本题画波浪线句子中的</a:t>
            </a:r>
            <a:r>
              <a:rPr lang="en-US" dirty="0" smtClean="0">
                <a:solidFill>
                  <a:srgbClr val="C00000"/>
                </a:solidFill>
              </a:rPr>
              <a:t>“</a:t>
            </a:r>
            <a:r>
              <a:rPr lang="zh-CN" altLang="en-US" dirty="0" smtClean="0">
                <a:solidFill>
                  <a:srgbClr val="C00000"/>
                </a:solidFill>
              </a:rPr>
              <a:t>春天</a:t>
            </a:r>
            <a:r>
              <a:rPr lang="en-US" dirty="0" smtClean="0">
                <a:solidFill>
                  <a:srgbClr val="C00000"/>
                </a:solidFill>
              </a:rPr>
              <a:t>”,</a:t>
            </a:r>
            <a:r>
              <a:rPr lang="zh-CN" altLang="en-US" dirty="0" smtClean="0">
                <a:solidFill>
                  <a:srgbClr val="C00000"/>
                </a:solidFill>
              </a:rPr>
              <a:t>本义为春季</a:t>
            </a:r>
            <a:r>
              <a:rPr lang="en-US" dirty="0" smtClean="0">
                <a:solidFill>
                  <a:srgbClr val="C00000"/>
                </a:solidFill>
              </a:rPr>
              <a:t>,</a:t>
            </a:r>
            <a:r>
              <a:rPr lang="zh-CN" altLang="en-US" dirty="0" smtClean="0">
                <a:solidFill>
                  <a:srgbClr val="C00000"/>
                </a:solidFill>
              </a:rPr>
              <a:t>而春季给人的感觉一般都是温暖、美丽的</a:t>
            </a:r>
            <a:r>
              <a:rPr lang="en-US" dirty="0" smtClean="0">
                <a:solidFill>
                  <a:srgbClr val="C00000"/>
                </a:solidFill>
              </a:rPr>
              <a:t>,</a:t>
            </a:r>
            <a:r>
              <a:rPr lang="zh-CN" altLang="en-US" dirty="0" smtClean="0">
                <a:solidFill>
                  <a:srgbClr val="C00000"/>
                </a:solidFill>
              </a:rPr>
              <a:t>多用来比喻美好的事物或温馨快乐的场景、心情</a:t>
            </a:r>
            <a:r>
              <a:rPr lang="en-US" dirty="0" smtClean="0">
                <a:solidFill>
                  <a:srgbClr val="C00000"/>
                </a:solidFill>
              </a:rPr>
              <a:t>,</a:t>
            </a:r>
            <a:r>
              <a:rPr lang="zh-CN" altLang="en-US" dirty="0" smtClean="0">
                <a:solidFill>
                  <a:srgbClr val="C00000"/>
                </a:solidFill>
              </a:rPr>
              <a:t>由此联想</a:t>
            </a:r>
            <a:r>
              <a:rPr lang="en-US" dirty="0" smtClean="0">
                <a:solidFill>
                  <a:srgbClr val="C00000"/>
                </a:solidFill>
              </a:rPr>
              <a:t>,</a:t>
            </a:r>
            <a:r>
              <a:rPr lang="zh-CN" altLang="en-US" dirty="0" smtClean="0">
                <a:solidFill>
                  <a:srgbClr val="C00000"/>
                </a:solidFill>
              </a:rPr>
              <a:t>再结合上下文内容</a:t>
            </a:r>
            <a:r>
              <a:rPr lang="en-US" dirty="0" smtClean="0">
                <a:solidFill>
                  <a:srgbClr val="C00000"/>
                </a:solidFill>
              </a:rPr>
              <a:t>,</a:t>
            </a:r>
            <a:r>
              <a:rPr lang="zh-CN" altLang="en-US" dirty="0" smtClean="0">
                <a:solidFill>
                  <a:srgbClr val="C00000"/>
                </a:solidFill>
              </a:rPr>
              <a:t>就不难写出答案了。</a:t>
            </a:r>
            <a:endParaRPr lang="zh-CN" altLang="en-US" dirty="0">
              <a:solidFill>
                <a:srgbClr val="C00000"/>
              </a:solidFill>
            </a:endParaRP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903700"/>
          </a:xfrm>
          <a:prstGeom prst="rect">
            <a:avLst/>
          </a:prstGeom>
          <a:noFill/>
        </p:spPr>
        <p:txBody>
          <a:bodyPr wrap="square" lIns="36000" tIns="36000" rIns="36000" bIns="36000" rtlCol="0">
            <a:spAutoFit/>
          </a:bodyPr>
          <a:lstStyle/>
          <a:p>
            <a:pPr>
              <a:lnSpc>
                <a:spcPct val="150000"/>
              </a:lnSpc>
            </a:pPr>
            <a:r>
              <a:rPr lang="en-US" b="1" dirty="0" smtClean="0"/>
              <a:t>4. </a:t>
            </a:r>
            <a:r>
              <a:rPr lang="en-US" dirty="0" smtClean="0"/>
              <a:t>(4</a:t>
            </a:r>
            <a:r>
              <a:rPr lang="zh-CN" altLang="en-US" dirty="0" smtClean="0"/>
              <a:t>分</a:t>
            </a:r>
            <a:r>
              <a:rPr lang="en-US" dirty="0" smtClean="0"/>
              <a:t>)</a:t>
            </a:r>
            <a:r>
              <a:rPr lang="zh-CN" altLang="en-US" dirty="0" smtClean="0"/>
              <a:t>本文与朱自清先生的</a:t>
            </a:r>
            <a:r>
              <a:rPr lang="en-US" altLang="zh-CN" dirty="0" smtClean="0"/>
              <a:t>《</a:t>
            </a:r>
            <a:r>
              <a:rPr lang="zh-CN" altLang="en-US" dirty="0" smtClean="0"/>
              <a:t>春</a:t>
            </a:r>
            <a:r>
              <a:rPr lang="en-US" altLang="zh-CN" dirty="0" smtClean="0"/>
              <a:t>》</a:t>
            </a:r>
            <a:r>
              <a:rPr lang="zh-CN" altLang="en-US" dirty="0" smtClean="0"/>
              <a:t>同是写江南的春景</a:t>
            </a:r>
            <a:r>
              <a:rPr lang="en-US" dirty="0" smtClean="0"/>
              <a:t>,</a:t>
            </a:r>
            <a:r>
              <a:rPr lang="zh-CN" altLang="en-US" dirty="0" smtClean="0"/>
              <a:t>试就行文思路和表达方式分析二者的不同之处。</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5">
            <a:extLst>
              <a:ext uri="{FF2B5EF4-FFF2-40B4-BE49-F238E27FC236}">
                <a16:creationId xmlns="" xmlns:a16="http://schemas.microsoft.com/office/drawing/2014/main" id="{0663CE10-BAAC-47A1-869E-A722179F076F}"/>
              </a:ext>
            </a:extLst>
          </p:cNvPr>
          <p:cNvSpPr txBox="1"/>
          <p:nvPr/>
        </p:nvSpPr>
        <p:spPr>
          <a:xfrm>
            <a:off x="871869" y="340205"/>
            <a:ext cx="7814932" cy="3812188"/>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dirty="0" smtClean="0">
                <a:solidFill>
                  <a:srgbClr val="C00000"/>
                </a:solidFill>
              </a:rPr>
              <a:t>[</a:t>
            </a:r>
            <a:r>
              <a:rPr lang="zh-CN" altLang="en-US" dirty="0" smtClean="0">
                <a:solidFill>
                  <a:srgbClr val="C00000"/>
                </a:solidFill>
              </a:rPr>
              <a:t>答案</a:t>
            </a:r>
            <a:r>
              <a:rPr lang="en-US" dirty="0" smtClean="0">
                <a:solidFill>
                  <a:srgbClr val="C00000"/>
                </a:solidFill>
              </a:rPr>
              <a:t>]</a:t>
            </a:r>
            <a:r>
              <a:rPr lang="zh-CN" altLang="en-US" dirty="0" smtClean="0">
                <a:solidFill>
                  <a:srgbClr val="C00000"/>
                </a:solidFill>
              </a:rPr>
              <a:t>不同点</a:t>
            </a:r>
            <a:r>
              <a:rPr lang="en-US" dirty="0" smtClean="0">
                <a:solidFill>
                  <a:srgbClr val="C00000"/>
                </a:solidFill>
              </a:rPr>
              <a:t>:</a:t>
            </a:r>
            <a:endParaRPr lang="zh-CN" altLang="en-US" dirty="0" smtClean="0">
              <a:solidFill>
                <a:srgbClr val="C00000"/>
              </a:solidFill>
            </a:endParaRPr>
          </a:p>
          <a:p>
            <a:pPr>
              <a:lnSpc>
                <a:spcPct val="150000"/>
              </a:lnSpc>
            </a:pPr>
            <a:r>
              <a:rPr lang="en-US" dirty="0" smtClean="0">
                <a:solidFill>
                  <a:srgbClr val="C00000"/>
                </a:solidFill>
              </a:rPr>
              <a:t>①</a:t>
            </a:r>
            <a:r>
              <a:rPr lang="en-US" altLang="zh-CN" dirty="0" smtClean="0">
                <a:solidFill>
                  <a:srgbClr val="C00000"/>
                </a:solidFill>
              </a:rPr>
              <a:t>《</a:t>
            </a:r>
            <a:r>
              <a:rPr lang="zh-CN" altLang="en-US" dirty="0" smtClean="0">
                <a:solidFill>
                  <a:srgbClr val="C00000"/>
                </a:solidFill>
              </a:rPr>
              <a:t>春</a:t>
            </a:r>
            <a:r>
              <a:rPr lang="en-US" altLang="zh-CN" dirty="0" smtClean="0">
                <a:solidFill>
                  <a:srgbClr val="C00000"/>
                </a:solidFill>
              </a:rPr>
              <a:t>》</a:t>
            </a:r>
            <a:r>
              <a:rPr lang="en-US" dirty="0" smtClean="0">
                <a:solidFill>
                  <a:srgbClr val="C00000"/>
                </a:solidFill>
              </a:rPr>
              <a:t>:</a:t>
            </a:r>
            <a:r>
              <a:rPr lang="zh-CN" altLang="en-US" dirty="0" smtClean="0">
                <a:solidFill>
                  <a:srgbClr val="C00000"/>
                </a:solidFill>
              </a:rPr>
              <a:t>采用总分总的结构</a:t>
            </a:r>
            <a:r>
              <a:rPr lang="en-US" dirty="0" smtClean="0">
                <a:solidFill>
                  <a:srgbClr val="C00000"/>
                </a:solidFill>
              </a:rPr>
              <a:t>,</a:t>
            </a:r>
            <a:r>
              <a:rPr lang="zh-CN" altLang="en-US" dirty="0" smtClean="0">
                <a:solidFill>
                  <a:srgbClr val="C00000"/>
                </a:solidFill>
              </a:rPr>
              <a:t>主体部分选取草、花、风、雨、人五幅图景绘春。本文</a:t>
            </a:r>
            <a:r>
              <a:rPr lang="en-US" dirty="0" smtClean="0">
                <a:solidFill>
                  <a:srgbClr val="C00000"/>
                </a:solidFill>
              </a:rPr>
              <a:t>:</a:t>
            </a:r>
            <a:r>
              <a:rPr lang="zh-CN" altLang="en-US" dirty="0" smtClean="0">
                <a:solidFill>
                  <a:srgbClr val="C00000"/>
                </a:solidFill>
              </a:rPr>
              <a:t>以时间为序</a:t>
            </a:r>
            <a:r>
              <a:rPr lang="en-US" dirty="0" smtClean="0">
                <a:solidFill>
                  <a:srgbClr val="C00000"/>
                </a:solidFill>
              </a:rPr>
              <a:t>,</a:t>
            </a:r>
            <a:r>
              <a:rPr lang="zh-CN" altLang="en-US" dirty="0" smtClean="0">
                <a:solidFill>
                  <a:srgbClr val="C00000"/>
                </a:solidFill>
              </a:rPr>
              <a:t>依次写了三件事</a:t>
            </a:r>
            <a:r>
              <a:rPr lang="en-US" dirty="0" smtClean="0">
                <a:solidFill>
                  <a:srgbClr val="C00000"/>
                </a:solidFill>
              </a:rPr>
              <a:t>,</a:t>
            </a:r>
            <a:r>
              <a:rPr lang="zh-CN" altLang="en-US" dirty="0" smtClean="0">
                <a:solidFill>
                  <a:srgbClr val="C00000"/>
                </a:solidFill>
              </a:rPr>
              <a:t>叙事中描摹景物</a:t>
            </a:r>
            <a:r>
              <a:rPr lang="en-US" dirty="0" smtClean="0">
                <a:solidFill>
                  <a:srgbClr val="C00000"/>
                </a:solidFill>
              </a:rPr>
              <a:t>,</a:t>
            </a:r>
            <a:r>
              <a:rPr lang="zh-CN" altLang="en-US" dirty="0" smtClean="0">
                <a:solidFill>
                  <a:srgbClr val="C00000"/>
                </a:solidFill>
              </a:rPr>
              <a:t>写春由实及虚。</a:t>
            </a:r>
          </a:p>
          <a:p>
            <a:pPr>
              <a:lnSpc>
                <a:spcPct val="150000"/>
              </a:lnSpc>
            </a:pPr>
            <a:r>
              <a:rPr lang="en-US" dirty="0" smtClean="0">
                <a:solidFill>
                  <a:srgbClr val="C00000"/>
                </a:solidFill>
              </a:rPr>
              <a:t>②</a:t>
            </a:r>
            <a:r>
              <a:rPr lang="en-US" altLang="zh-CN" dirty="0" smtClean="0">
                <a:solidFill>
                  <a:srgbClr val="C00000"/>
                </a:solidFill>
              </a:rPr>
              <a:t>《</a:t>
            </a:r>
            <a:r>
              <a:rPr lang="zh-CN" altLang="en-US" dirty="0" smtClean="0">
                <a:solidFill>
                  <a:srgbClr val="C00000"/>
                </a:solidFill>
              </a:rPr>
              <a:t>春</a:t>
            </a:r>
            <a:r>
              <a:rPr lang="en-US" altLang="zh-CN" dirty="0" smtClean="0">
                <a:solidFill>
                  <a:srgbClr val="C00000"/>
                </a:solidFill>
              </a:rPr>
              <a:t>》</a:t>
            </a:r>
            <a:r>
              <a:rPr lang="en-US" dirty="0" smtClean="0">
                <a:solidFill>
                  <a:srgbClr val="C00000"/>
                </a:solidFill>
              </a:rPr>
              <a:t>:</a:t>
            </a:r>
            <a:r>
              <a:rPr lang="zh-CN" altLang="en-US" dirty="0" smtClean="0">
                <a:solidFill>
                  <a:srgbClr val="C00000"/>
                </a:solidFill>
              </a:rPr>
              <a:t>在五幅春天的图景描写后于文末三段以比喻抒发对春天的赞美。本文</a:t>
            </a:r>
            <a:r>
              <a:rPr lang="en-US" dirty="0" smtClean="0">
                <a:solidFill>
                  <a:srgbClr val="C00000"/>
                </a:solidFill>
              </a:rPr>
              <a:t>:</a:t>
            </a:r>
            <a:r>
              <a:rPr lang="zh-CN" altLang="en-US" dirty="0" smtClean="0">
                <a:solidFill>
                  <a:srgbClr val="C00000"/>
                </a:solidFill>
              </a:rPr>
              <a:t>每件事后据事就景生发对春的感受。</a:t>
            </a:r>
          </a:p>
          <a:p>
            <a:pPr>
              <a:lnSpc>
                <a:spcPct val="150000"/>
              </a:lnSpc>
            </a:pPr>
            <a:r>
              <a:rPr lang="en-US" dirty="0" smtClean="0">
                <a:solidFill>
                  <a:srgbClr val="C00000"/>
                </a:solidFill>
              </a:rPr>
              <a:t>[</a:t>
            </a:r>
            <a:r>
              <a:rPr lang="zh-CN" altLang="en-US" dirty="0" smtClean="0">
                <a:solidFill>
                  <a:srgbClr val="C00000"/>
                </a:solidFill>
              </a:rPr>
              <a:t>解析</a:t>
            </a:r>
            <a:r>
              <a:rPr lang="en-US" dirty="0" smtClean="0">
                <a:solidFill>
                  <a:srgbClr val="C00000"/>
                </a:solidFill>
              </a:rPr>
              <a:t>] </a:t>
            </a:r>
            <a:r>
              <a:rPr lang="zh-CN" altLang="en-US" dirty="0" smtClean="0">
                <a:solidFill>
                  <a:srgbClr val="C00000"/>
                </a:solidFill>
              </a:rPr>
              <a:t>本题考查理解文章的行文思路和表达方式。解答本题</a:t>
            </a:r>
            <a:r>
              <a:rPr lang="en-US" dirty="0" smtClean="0">
                <a:solidFill>
                  <a:srgbClr val="C00000"/>
                </a:solidFill>
              </a:rPr>
              <a:t>,</a:t>
            </a:r>
            <a:r>
              <a:rPr lang="zh-CN" altLang="en-US" dirty="0" smtClean="0">
                <a:solidFill>
                  <a:srgbClr val="C00000"/>
                </a:solidFill>
              </a:rPr>
              <a:t>首先要弄清楚朱自清的</a:t>
            </a:r>
            <a:r>
              <a:rPr lang="en-US" altLang="zh-CN" dirty="0" smtClean="0">
                <a:solidFill>
                  <a:srgbClr val="C00000"/>
                </a:solidFill>
              </a:rPr>
              <a:t>《</a:t>
            </a:r>
            <a:r>
              <a:rPr lang="zh-CN" altLang="en-US" dirty="0" smtClean="0">
                <a:solidFill>
                  <a:srgbClr val="C00000"/>
                </a:solidFill>
              </a:rPr>
              <a:t>春</a:t>
            </a:r>
            <a:r>
              <a:rPr lang="en-US" altLang="zh-CN" dirty="0" smtClean="0">
                <a:solidFill>
                  <a:srgbClr val="C00000"/>
                </a:solidFill>
              </a:rPr>
              <a:t>》</a:t>
            </a:r>
            <a:r>
              <a:rPr lang="zh-CN" altLang="en-US" dirty="0" smtClean="0">
                <a:solidFill>
                  <a:srgbClr val="C00000"/>
                </a:solidFill>
              </a:rPr>
              <a:t>和本文的行文思路及表达方式分别是什么</a:t>
            </a:r>
            <a:r>
              <a:rPr lang="en-US" dirty="0" smtClean="0">
                <a:solidFill>
                  <a:srgbClr val="C00000"/>
                </a:solidFill>
              </a:rPr>
              <a:t>,</a:t>
            </a:r>
            <a:r>
              <a:rPr lang="zh-CN" altLang="en-US" dirty="0" smtClean="0">
                <a:solidFill>
                  <a:srgbClr val="C00000"/>
                </a:solidFill>
              </a:rPr>
              <a:t>然后通过比较找出两文的不同之处。</a:t>
            </a:r>
            <a:r>
              <a:rPr lang="en-US" altLang="zh-CN" dirty="0" smtClean="0">
                <a:solidFill>
                  <a:srgbClr val="C00000"/>
                </a:solidFill>
              </a:rPr>
              <a:t>《</a:t>
            </a:r>
            <a:r>
              <a:rPr lang="zh-CN" altLang="en-US" dirty="0" smtClean="0">
                <a:solidFill>
                  <a:srgbClr val="C00000"/>
                </a:solidFill>
              </a:rPr>
              <a:t>春</a:t>
            </a:r>
            <a:r>
              <a:rPr lang="en-US" altLang="zh-CN" dirty="0" smtClean="0">
                <a:solidFill>
                  <a:srgbClr val="C00000"/>
                </a:solidFill>
              </a:rPr>
              <a:t>》</a:t>
            </a:r>
            <a:r>
              <a:rPr lang="zh-CN" altLang="en-US" dirty="0" smtClean="0">
                <a:solidFill>
                  <a:srgbClr val="C00000"/>
                </a:solidFill>
              </a:rPr>
              <a:t>采用总分总的结构</a:t>
            </a:r>
            <a:r>
              <a:rPr lang="en-US" dirty="0" smtClean="0">
                <a:solidFill>
                  <a:srgbClr val="C00000"/>
                </a:solidFill>
              </a:rPr>
              <a:t>,</a:t>
            </a:r>
            <a:r>
              <a:rPr lang="zh-CN" altLang="en-US" dirty="0" smtClean="0">
                <a:solidFill>
                  <a:srgbClr val="C00000"/>
                </a:solidFill>
              </a:rPr>
              <a:t>写了五幅春天的图景</a:t>
            </a:r>
            <a:r>
              <a:rPr lang="en-US" dirty="0" smtClean="0">
                <a:solidFill>
                  <a:srgbClr val="C00000"/>
                </a:solidFill>
              </a:rPr>
              <a:t>,</a:t>
            </a:r>
            <a:r>
              <a:rPr lang="zh-CN" altLang="en-US" dirty="0" smtClean="0">
                <a:solidFill>
                  <a:srgbClr val="C00000"/>
                </a:solidFill>
              </a:rPr>
              <a:t>于文末三段以比喻抒发对春的喜爱。</a:t>
            </a:r>
            <a:endParaRPr lang="zh-CN" altLang="en-US" dirty="0">
              <a:solidFill>
                <a:srgbClr val="C00000"/>
              </a:solidFill>
            </a:endParaRP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fade">
                                      <p:cBhvr>
                                        <p:cTn id="10" dur="500"/>
                                        <p:tgtEl>
                                          <p:spTgt spid="4">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Effect transition="in" filter="fade">
                                      <p:cBhvr>
                                        <p:cTn id="13" dur="500"/>
                                        <p:tgtEl>
                                          <p:spTgt spid="4">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4">
                                            <p:txEl>
                                              <p:pRg st="3" end="3"/>
                                            </p:txEl>
                                          </p:spTgt>
                                        </p:tgtEl>
                                        <p:attrNameLst>
                                          <p:attrName>style.visibility</p:attrName>
                                        </p:attrNameLst>
                                      </p:cBhvr>
                                      <p:to>
                                        <p:strVal val="visible"/>
                                      </p:to>
                                    </p:set>
                                    <p:animEffect transition="in" filter="fade">
                                      <p:cBhvr>
                                        <p:cTn id="18"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5">
            <a:extLst>
              <a:ext uri="{FF2B5EF4-FFF2-40B4-BE49-F238E27FC236}">
                <a16:creationId xmlns="" xmlns:a16="http://schemas.microsoft.com/office/drawing/2014/main" id="{0663CE10-BAAC-47A1-869E-A722179F076F}"/>
              </a:ext>
            </a:extLst>
          </p:cNvPr>
          <p:cNvSpPr txBox="1"/>
          <p:nvPr/>
        </p:nvSpPr>
        <p:spPr>
          <a:xfrm>
            <a:off x="871869" y="340205"/>
            <a:ext cx="7814932" cy="1270275"/>
          </a:xfrm>
          <a:prstGeom prst="rect">
            <a:avLst/>
          </a:prstGeom>
          <a:solidFill>
            <a:schemeClr val="bg1">
              <a:lumMod val="95000"/>
            </a:schemeClr>
          </a:solidFill>
        </p:spPr>
        <p:txBody>
          <a:bodyPr wrap="square" lIns="36000" tIns="36000" rIns="36000" bIns="36000" rtlCol="0">
            <a:spAutoFit/>
          </a:bodyPr>
          <a:lstStyle/>
          <a:p>
            <a:pPr>
              <a:lnSpc>
                <a:spcPct val="150000"/>
              </a:lnSpc>
            </a:pPr>
            <a:r>
              <a:rPr lang="zh-CN" altLang="en-US" dirty="0" smtClean="0">
                <a:solidFill>
                  <a:srgbClr val="C00000"/>
                </a:solidFill>
              </a:rPr>
              <a:t>通读选文</a:t>
            </a:r>
            <a:r>
              <a:rPr lang="en-US" dirty="0" smtClean="0">
                <a:solidFill>
                  <a:srgbClr val="C00000"/>
                </a:solidFill>
              </a:rPr>
              <a:t>,</a:t>
            </a:r>
            <a:r>
              <a:rPr lang="zh-CN" altLang="en-US" dirty="0" smtClean="0">
                <a:solidFill>
                  <a:srgbClr val="C00000"/>
                </a:solidFill>
              </a:rPr>
              <a:t>通过第二段</a:t>
            </a:r>
            <a:r>
              <a:rPr lang="en-US" dirty="0" smtClean="0">
                <a:solidFill>
                  <a:srgbClr val="C00000"/>
                </a:solidFill>
              </a:rPr>
              <a:t>“</a:t>
            </a:r>
            <a:r>
              <a:rPr lang="zh-CN" altLang="en-US" dirty="0" smtClean="0">
                <a:solidFill>
                  <a:srgbClr val="C00000"/>
                </a:solidFill>
              </a:rPr>
              <a:t>记得第一次</a:t>
            </a:r>
            <a:r>
              <a:rPr lang="en-US" dirty="0" smtClean="0">
                <a:solidFill>
                  <a:srgbClr val="C00000"/>
                </a:solidFill>
              </a:rPr>
              <a:t>”</a:t>
            </a:r>
            <a:r>
              <a:rPr lang="zh-CN" altLang="en-US" dirty="0" smtClean="0">
                <a:solidFill>
                  <a:srgbClr val="C00000"/>
                </a:solidFill>
              </a:rPr>
              <a:t>、第四段</a:t>
            </a:r>
            <a:r>
              <a:rPr lang="en-US" dirty="0" smtClean="0">
                <a:solidFill>
                  <a:srgbClr val="C00000"/>
                </a:solidFill>
              </a:rPr>
              <a:t>“</a:t>
            </a:r>
            <a:r>
              <a:rPr lang="zh-CN" altLang="en-US" dirty="0" smtClean="0">
                <a:solidFill>
                  <a:srgbClr val="C00000"/>
                </a:solidFill>
              </a:rPr>
              <a:t>又一次</a:t>
            </a:r>
            <a:r>
              <a:rPr lang="en-US" dirty="0" smtClean="0">
                <a:solidFill>
                  <a:srgbClr val="C00000"/>
                </a:solidFill>
              </a:rPr>
              <a:t>”</a:t>
            </a:r>
            <a:r>
              <a:rPr lang="zh-CN" altLang="en-US" dirty="0" smtClean="0">
                <a:solidFill>
                  <a:srgbClr val="C00000"/>
                </a:solidFill>
              </a:rPr>
              <a:t>、第七段</a:t>
            </a:r>
            <a:r>
              <a:rPr lang="en-US" dirty="0" smtClean="0">
                <a:solidFill>
                  <a:srgbClr val="C00000"/>
                </a:solidFill>
              </a:rPr>
              <a:t>“</a:t>
            </a:r>
            <a:r>
              <a:rPr lang="zh-CN" altLang="en-US" dirty="0" smtClean="0">
                <a:solidFill>
                  <a:srgbClr val="C00000"/>
                </a:solidFill>
              </a:rPr>
              <a:t>三年   前</a:t>
            </a:r>
            <a:r>
              <a:rPr lang="en-US" dirty="0" smtClean="0">
                <a:solidFill>
                  <a:srgbClr val="C00000"/>
                </a:solidFill>
              </a:rPr>
              <a:t>”,</a:t>
            </a:r>
            <a:r>
              <a:rPr lang="zh-CN" altLang="en-US" dirty="0" smtClean="0">
                <a:solidFill>
                  <a:srgbClr val="C00000"/>
                </a:solidFill>
              </a:rPr>
              <a:t>可知本文按时间顺序共写了三件事</a:t>
            </a:r>
            <a:r>
              <a:rPr lang="en-US" dirty="0" smtClean="0">
                <a:solidFill>
                  <a:srgbClr val="C00000"/>
                </a:solidFill>
              </a:rPr>
              <a:t>,</a:t>
            </a:r>
            <a:r>
              <a:rPr lang="zh-CN" altLang="en-US" dirty="0" smtClean="0">
                <a:solidFill>
                  <a:srgbClr val="C00000"/>
                </a:solidFill>
              </a:rPr>
              <a:t>且在每件事后都写出了对春天的感受。通过比较即可得出答案。</a:t>
            </a:r>
            <a:endParaRPr lang="zh-CN" altLang="en-US" dirty="0">
              <a:solidFill>
                <a:srgbClr val="C00000"/>
              </a:solidFill>
            </a:endParaRP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967567" y="359812"/>
            <a:ext cx="7824262" cy="357781"/>
          </a:xfrm>
          <a:prstGeom prst="rect">
            <a:avLst/>
          </a:prstGeom>
          <a:noFill/>
        </p:spPr>
        <p:txBody>
          <a:bodyPr wrap="square" lIns="36000" tIns="36000" rIns="36000" bIns="36000" rtlCol="0">
            <a:spAutoFit/>
          </a:bodyPr>
          <a:lstStyle/>
          <a:p>
            <a:pPr algn="r">
              <a:lnSpc>
                <a:spcPct val="150000"/>
              </a:lnSpc>
            </a:pPr>
            <a:r>
              <a:rPr lang="zh-CN" altLang="en-US" sz="1400" dirty="0" smtClean="0"/>
              <a:t>（续表）</a:t>
            </a:r>
          </a:p>
        </p:txBody>
      </p:sp>
      <p:graphicFrame>
        <p:nvGraphicFramePr>
          <p:cNvPr id="4" name="表格 3"/>
          <p:cNvGraphicFramePr>
            <a:graphicFrameLocks noGrp="1"/>
          </p:cNvGraphicFramePr>
          <p:nvPr/>
        </p:nvGraphicFramePr>
        <p:xfrm>
          <a:off x="882501" y="784309"/>
          <a:ext cx="7814932" cy="3672000"/>
        </p:xfrm>
        <a:graphic>
          <a:graphicData uri="http://schemas.openxmlformats.org/drawingml/2006/table">
            <a:tbl>
              <a:tblPr/>
              <a:tblGrid>
                <a:gridCol w="617479"/>
                <a:gridCol w="913126"/>
                <a:gridCol w="913126"/>
                <a:gridCol w="5371201"/>
              </a:tblGrid>
              <a:tr h="432000">
                <a:tc gridSpan="4">
                  <a:txBody>
                    <a:bodyPr/>
                    <a:lstStyle/>
                    <a:p>
                      <a:pPr algn="ctr">
                        <a:lnSpc>
                          <a:spcPct val="150000"/>
                        </a:lnSpc>
                        <a:spcAft>
                          <a:spcPts val="0"/>
                        </a:spcAft>
                      </a:pPr>
                      <a:r>
                        <a:rPr lang="zh-CN" sz="1700" kern="100" dirty="0">
                          <a:solidFill>
                            <a:srgbClr val="000000"/>
                          </a:solidFill>
                          <a:latin typeface="NEU-BZ-S92"/>
                          <a:ea typeface="微软雅黑"/>
                          <a:cs typeface="Times New Roman"/>
                        </a:rPr>
                        <a:t>文体知识清单</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972000">
                <a:tc rowSpan="3">
                  <a:txBody>
                    <a:bodyPr/>
                    <a:lstStyle/>
                    <a:p>
                      <a:pPr algn="ctr">
                        <a:lnSpc>
                          <a:spcPct val="150000"/>
                        </a:lnSpc>
                        <a:spcAft>
                          <a:spcPts val="0"/>
                        </a:spcAft>
                      </a:pPr>
                      <a:r>
                        <a:rPr lang="zh-CN" altLang="en-US" sz="1700" kern="100" dirty="0" smtClean="0">
                          <a:solidFill>
                            <a:srgbClr val="000000"/>
                          </a:solidFill>
                          <a:latin typeface="+mn-ea"/>
                          <a:ea typeface="+mn-ea"/>
                          <a:cs typeface="Times New Roman"/>
                        </a:rPr>
                        <a:t>描写的表达方式</a:t>
                      </a:r>
                      <a:endParaRPr lang="en-US" sz="1700" kern="100" dirty="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3">
                  <a:txBody>
                    <a:bodyPr/>
                    <a:lstStyle/>
                    <a:p>
                      <a:pPr algn="ctr">
                        <a:lnSpc>
                          <a:spcPct val="150000"/>
                        </a:lnSpc>
                        <a:spcAft>
                          <a:spcPts val="0"/>
                        </a:spcAft>
                      </a:pPr>
                      <a:r>
                        <a:rPr lang="zh-CN" sz="1700" kern="100">
                          <a:solidFill>
                            <a:srgbClr val="000000"/>
                          </a:solidFill>
                          <a:latin typeface="NEU-BZ-S92"/>
                          <a:ea typeface="微软雅黑"/>
                          <a:cs typeface="Times New Roman"/>
                        </a:rPr>
                        <a:t>人物</a:t>
                      </a:r>
                      <a:endParaRPr lang="zh-CN" sz="1700" kern="100">
                        <a:solidFill>
                          <a:srgbClr val="000000"/>
                        </a:solidFill>
                        <a:latin typeface="NEU-BZ-S92"/>
                        <a:ea typeface="方正书宋_GBK"/>
                        <a:cs typeface="Times New Roman"/>
                      </a:endParaRPr>
                    </a:p>
                    <a:p>
                      <a:pPr algn="ctr">
                        <a:lnSpc>
                          <a:spcPct val="150000"/>
                        </a:lnSpc>
                        <a:spcAft>
                          <a:spcPts val="0"/>
                        </a:spcAft>
                      </a:pPr>
                      <a:r>
                        <a:rPr lang="zh-CN" sz="1700" kern="100">
                          <a:solidFill>
                            <a:srgbClr val="000000"/>
                          </a:solidFill>
                          <a:latin typeface="NEU-BZ-S92"/>
                          <a:ea typeface="微软雅黑"/>
                          <a:cs typeface="Times New Roman"/>
                        </a:rPr>
                        <a:t>描写</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神态描写</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指对人的面部表情进行刻画</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以突出人物性格特征的一种描写方法</a:t>
                      </a:r>
                      <a:endParaRPr lang="zh-CN" sz="1700" kern="100" dirty="0">
                        <a:solidFill>
                          <a:srgbClr val="000000"/>
                        </a:solidFill>
                        <a:latin typeface="NEU-BZ-S92"/>
                        <a:ea typeface="方正书宋_GBK"/>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972000">
                <a:tc vMerge="1">
                  <a:txBody>
                    <a:bodyPr/>
                    <a:lstStyle/>
                    <a:p>
                      <a:pPr algn="ctr">
                        <a:lnSpc>
                          <a:spcPct val="150000"/>
                        </a:lnSpc>
                        <a:spcAft>
                          <a:spcPts val="0"/>
                        </a:spcAft>
                      </a:pPr>
                      <a:endParaRPr lang="en-US" sz="1700" kern="100" dirty="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vMerge="1">
                  <a:txBody>
                    <a:bodyPr/>
                    <a:lstStyle/>
                    <a:p>
                      <a:endParaRPr lang="zh-CN" altLang="en-US"/>
                    </a:p>
                  </a:txBody>
                  <a:tcP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语言描写</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通过人物个性化的独白</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自言自语</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或对话</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与别人交谈</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来刻画人物性格的一种描写方法</a:t>
                      </a:r>
                      <a:endParaRPr lang="zh-CN" sz="1700" kern="100" dirty="0">
                        <a:solidFill>
                          <a:srgbClr val="000000"/>
                        </a:solidFill>
                        <a:latin typeface="NEU-BZ-S92"/>
                        <a:ea typeface="方正书宋_GBK"/>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296000">
                <a:tc vMerge="1">
                  <a:txBody>
                    <a:bodyPr/>
                    <a:lstStyle/>
                    <a:p>
                      <a:pPr algn="ctr">
                        <a:lnSpc>
                          <a:spcPct val="150000"/>
                        </a:lnSpc>
                        <a:spcAft>
                          <a:spcPts val="0"/>
                        </a:spcAft>
                      </a:pPr>
                      <a:endParaRPr lang="en-US" sz="1700" kern="100" dirty="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vMerge="1">
                  <a:txBody>
                    <a:bodyPr/>
                    <a:lstStyle/>
                    <a:p>
                      <a:endParaRPr lang="zh-CN" altLang="en-US"/>
                    </a:p>
                  </a:txBody>
                  <a:tcP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动作描写</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通过对人物个性化的行为、动作的描写</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侧面揭示人物性格</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展示人物的价值观念、情感特性、性格气质、精神状态的一种描写方法</a:t>
                      </a:r>
                      <a:endParaRPr lang="zh-CN" sz="1700" kern="100" dirty="0">
                        <a:solidFill>
                          <a:srgbClr val="000000"/>
                        </a:solidFill>
                        <a:latin typeface="NEU-BZ-S92"/>
                        <a:ea typeface="方正书宋_GBK"/>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
            <a:extLst>
              <a:ext uri="{FF2B5EF4-FFF2-40B4-BE49-F238E27FC236}">
                <a16:creationId xmlns:a16="http://schemas.microsoft.com/office/drawing/2014/main" xmlns="" id="{75CE02DD-70B6-497F-B0BD-8BA8DBE969A4}"/>
              </a:ext>
            </a:extLst>
          </p:cNvPr>
          <p:cNvGrpSpPr/>
          <p:nvPr/>
        </p:nvGrpSpPr>
        <p:grpSpPr>
          <a:xfrm>
            <a:off x="4165541" y="353685"/>
            <a:ext cx="1197805" cy="439278"/>
            <a:chOff x="4149152" y="706582"/>
            <a:chExt cx="1025921" cy="439278"/>
          </a:xfrm>
        </p:grpSpPr>
        <p:sp>
          <p:nvSpPr>
            <p:cNvPr id="5" name="文本框 14">
              <a:extLst>
                <a:ext uri="{FF2B5EF4-FFF2-40B4-BE49-F238E27FC236}">
                  <a16:creationId xmlns:a16="http://schemas.microsoft.com/office/drawing/2014/main" xmlns="" id="{0E212731-39CB-4A88-BE94-BB6F287DDC6F}"/>
                </a:ext>
              </a:extLst>
            </p:cNvPr>
            <p:cNvSpPr txBox="1"/>
            <p:nvPr/>
          </p:nvSpPr>
          <p:spPr>
            <a:xfrm>
              <a:off x="4149152" y="706582"/>
              <a:ext cx="853104" cy="439278"/>
            </a:xfrm>
            <a:prstGeom prst="rect">
              <a:avLst/>
            </a:prstGeom>
            <a:noFill/>
          </p:spPr>
          <p:txBody>
            <a:bodyPr wrap="none" lIns="36000" tIns="36000" rIns="36000" bIns="36000" rtlCol="0">
              <a:spAutoFit/>
            </a:bodyPr>
            <a:lstStyle/>
            <a:p>
              <a:pPr algn="l">
                <a:lnSpc>
                  <a:spcPct val="150000"/>
                </a:lnSpc>
              </a:pPr>
              <a:r>
                <a:rPr lang="zh-CN" altLang="en-US" b="1" dirty="0">
                  <a:solidFill>
                    <a:srgbClr val="0092D7"/>
                  </a:solidFill>
                  <a:latin typeface="微软雅黑" panose="020B0503020204020204" pitchFamily="34" charset="-122"/>
                  <a:ea typeface="微软雅黑" panose="020B0503020204020204" pitchFamily="34" charset="-122"/>
                </a:rPr>
                <a:t>技法</a:t>
              </a:r>
              <a:r>
                <a:rPr lang="zh-CN" altLang="en-US" b="1" dirty="0">
                  <a:latin typeface="微软雅黑" panose="020B0503020204020204" pitchFamily="34" charset="-122"/>
                  <a:ea typeface="微软雅黑" panose="020B0503020204020204" pitchFamily="34" charset="-122"/>
                </a:rPr>
                <a:t>精讲</a:t>
              </a:r>
            </a:p>
          </p:txBody>
        </p:sp>
        <p:cxnSp>
          <p:nvCxnSpPr>
            <p:cNvPr id="6" name="直接箭头连接符 5">
              <a:extLst>
                <a:ext uri="{FF2B5EF4-FFF2-40B4-BE49-F238E27FC236}">
                  <a16:creationId xmlns:a16="http://schemas.microsoft.com/office/drawing/2014/main" xmlns="" id="{DA0F7700-D1EE-4F7C-93E3-F781CEB61530}"/>
                </a:ext>
              </a:extLst>
            </p:cNvPr>
            <p:cNvCxnSpPr>
              <a:cxnSpLocks/>
            </p:cNvCxnSpPr>
            <p:nvPr/>
          </p:nvCxnSpPr>
          <p:spPr>
            <a:xfrm>
              <a:off x="5020377" y="921218"/>
              <a:ext cx="154696" cy="140733"/>
            </a:xfrm>
            <a:prstGeom prst="straightConnector1">
              <a:avLst/>
            </a:prstGeom>
            <a:ln w="25400">
              <a:solidFill>
                <a:srgbClr val="0092D7"/>
              </a:solidFill>
              <a:tailEnd type="triangle"/>
            </a:ln>
          </p:spPr>
          <p:style>
            <a:lnRef idx="1">
              <a:schemeClr val="accent1"/>
            </a:lnRef>
            <a:fillRef idx="0">
              <a:schemeClr val="accent1"/>
            </a:fillRef>
            <a:effectRef idx="0">
              <a:schemeClr val="accent1"/>
            </a:effectRef>
            <a:fontRef idx="minor">
              <a:schemeClr val="tx1"/>
            </a:fontRef>
          </p:style>
        </p:cxnSp>
      </p:grpSp>
      <p:sp>
        <p:nvSpPr>
          <p:cNvPr id="7" name="文本框 16">
            <a:extLst>
              <a:ext uri="{FF2B5EF4-FFF2-40B4-BE49-F238E27FC236}">
                <a16:creationId xmlns:a16="http://schemas.microsoft.com/office/drawing/2014/main" xmlns="" id="{02136207-C733-452F-A42E-D34ADC8DA827}"/>
              </a:ext>
            </a:extLst>
          </p:cNvPr>
          <p:cNvSpPr txBox="1">
            <a:spLocks noChangeArrowheads="1"/>
          </p:cNvSpPr>
          <p:nvPr/>
        </p:nvSpPr>
        <p:spPr bwMode="auto">
          <a:xfrm>
            <a:off x="860158" y="850113"/>
            <a:ext cx="7872361" cy="2565693"/>
          </a:xfrm>
          <a:prstGeom prst="rect">
            <a:avLst/>
          </a:prstGeom>
          <a:noFill/>
          <a:ln w="9525">
            <a:noFill/>
            <a:miter lim="800000"/>
            <a:headEnd/>
            <a:tailEnd/>
          </a:ln>
        </p:spPr>
        <p:txBody>
          <a:bodyPr wrap="square" lIns="36000" tIns="36000" rIns="36000" bIns="36000">
            <a:spAutoFit/>
          </a:bodyPr>
          <a:lstStyle/>
          <a:p>
            <a:pPr>
              <a:lnSpc>
                <a:spcPct val="150000"/>
              </a:lnSpc>
            </a:pPr>
            <a:r>
              <a:rPr lang="zh-CN" altLang="en-US" b="1" dirty="0" smtClean="0">
                <a:solidFill>
                  <a:srgbClr val="0092D7"/>
                </a:solidFill>
                <a:latin typeface="微软雅黑" pitchFamily="34" charset="-122"/>
                <a:ea typeface="微软雅黑" pitchFamily="34" charset="-122"/>
              </a:rPr>
              <a:t>考点五　标题含义及作用</a:t>
            </a:r>
            <a:r>
              <a:rPr lang="en-US" altLang="zh-CN" b="1" dirty="0" smtClean="0">
                <a:solidFill>
                  <a:srgbClr val="0092D7"/>
                </a:solidFill>
                <a:latin typeface="微软雅黑" pitchFamily="34" charset="-122"/>
                <a:ea typeface="微软雅黑" pitchFamily="34" charset="-122"/>
              </a:rPr>
              <a:t>(</a:t>
            </a:r>
            <a:r>
              <a:rPr lang="zh-CN" altLang="en-US" b="1" dirty="0" smtClean="0">
                <a:solidFill>
                  <a:srgbClr val="0092D7"/>
                </a:solidFill>
                <a:latin typeface="微软雅黑" pitchFamily="34" charset="-122"/>
                <a:ea typeface="微软雅黑" pitchFamily="34" charset="-122"/>
              </a:rPr>
              <a:t>为文章拟标题</a:t>
            </a:r>
            <a:r>
              <a:rPr lang="en-US" altLang="zh-CN" b="1" dirty="0" smtClean="0">
                <a:solidFill>
                  <a:srgbClr val="0092D7"/>
                </a:solidFill>
                <a:latin typeface="微软雅黑" pitchFamily="34" charset="-122"/>
                <a:ea typeface="微软雅黑" pitchFamily="34" charset="-122"/>
              </a:rPr>
              <a:t>) </a:t>
            </a:r>
            <a:r>
              <a:rPr lang="zh-CN" altLang="en-US" dirty="0" smtClean="0">
                <a:latin typeface="微软雅黑" pitchFamily="34" charset="-122"/>
                <a:ea typeface="微软雅黑" pitchFamily="34" charset="-122"/>
              </a:rPr>
              <a:t>（</a:t>
            </a:r>
            <a:r>
              <a:rPr lang="en-US" dirty="0" smtClean="0"/>
              <a:t> 10</a:t>
            </a:r>
            <a:r>
              <a:rPr lang="zh-CN" altLang="en-US" dirty="0" smtClean="0"/>
              <a:t>年</a:t>
            </a:r>
            <a:r>
              <a:rPr lang="en-US" dirty="0" smtClean="0"/>
              <a:t>5</a:t>
            </a:r>
            <a:r>
              <a:rPr lang="zh-CN" altLang="en-US" dirty="0" smtClean="0"/>
              <a:t>考</a:t>
            </a:r>
            <a:r>
              <a:rPr lang="zh-CN" altLang="en-US" dirty="0" smtClean="0">
                <a:latin typeface="微软雅黑" pitchFamily="34" charset="-122"/>
                <a:ea typeface="微软雅黑" pitchFamily="34" charset="-122"/>
              </a:rPr>
              <a:t>）</a:t>
            </a:r>
            <a:endParaRPr lang="en-US" altLang="zh-CN" dirty="0" smtClean="0">
              <a:latin typeface="微软雅黑" pitchFamily="34" charset="-122"/>
              <a:ea typeface="微软雅黑" pitchFamily="34" charset="-122"/>
            </a:endParaRPr>
          </a:p>
          <a:p>
            <a:pPr>
              <a:lnSpc>
                <a:spcPct val="150000"/>
              </a:lnSpc>
            </a:pPr>
            <a:r>
              <a:rPr lang="en-US" altLang="zh-CN" dirty="0" smtClean="0">
                <a:solidFill>
                  <a:srgbClr val="0092D7"/>
                </a:solidFill>
              </a:rPr>
              <a:t>【</a:t>
            </a:r>
            <a:r>
              <a:rPr lang="zh-CN" altLang="en-US" dirty="0" smtClean="0">
                <a:solidFill>
                  <a:srgbClr val="0092D7"/>
                </a:solidFill>
              </a:rPr>
              <a:t>教材典例</a:t>
            </a:r>
            <a:r>
              <a:rPr lang="en-US" altLang="zh-CN" dirty="0" smtClean="0">
                <a:solidFill>
                  <a:srgbClr val="0092D7"/>
                </a:solidFill>
              </a:rPr>
              <a:t>】</a:t>
            </a:r>
          </a:p>
          <a:p>
            <a:pPr>
              <a:lnSpc>
                <a:spcPct val="150000"/>
              </a:lnSpc>
            </a:pPr>
            <a:r>
              <a:rPr lang="en-US" b="1" dirty="0" smtClean="0"/>
              <a:t>1.</a:t>
            </a:r>
            <a:r>
              <a:rPr lang="zh-CN" altLang="en-US" dirty="0" smtClean="0"/>
              <a:t>朗读课文</a:t>
            </a:r>
            <a:r>
              <a:rPr lang="en-US" dirty="0" smtClean="0"/>
              <a:t>,</a:t>
            </a:r>
            <a:r>
              <a:rPr lang="zh-CN" altLang="en-US" dirty="0" smtClean="0"/>
              <a:t>体会作者的情感</a:t>
            </a:r>
            <a:r>
              <a:rPr lang="en-US" dirty="0" smtClean="0"/>
              <a:t>,</a:t>
            </a:r>
            <a:r>
              <a:rPr lang="zh-CN" altLang="en-US" dirty="0" smtClean="0"/>
              <a:t>说说文章为什么取题为</a:t>
            </a:r>
            <a:r>
              <a:rPr lang="en-US" altLang="zh-CN" dirty="0" smtClean="0"/>
              <a:t>《</a:t>
            </a:r>
            <a:r>
              <a:rPr lang="zh-CN" altLang="en-US" dirty="0" smtClean="0"/>
              <a:t>秋天的怀念</a:t>
            </a:r>
            <a:r>
              <a:rPr lang="en-US" altLang="zh-CN" dirty="0" smtClean="0"/>
              <a:t>》</a:t>
            </a:r>
            <a:r>
              <a:rPr lang="zh-CN" altLang="en-US" b="1" dirty="0" smtClean="0"/>
              <a:t>。</a:t>
            </a:r>
            <a:r>
              <a:rPr lang="en-US" dirty="0" smtClean="0"/>
              <a:t>[</a:t>
            </a:r>
            <a:r>
              <a:rPr lang="zh-CN" altLang="en-US" dirty="0" smtClean="0"/>
              <a:t>七上</a:t>
            </a:r>
            <a:r>
              <a:rPr lang="en-US" altLang="zh-CN" dirty="0" smtClean="0"/>
              <a:t>《</a:t>
            </a:r>
            <a:r>
              <a:rPr lang="zh-CN" altLang="en-US" dirty="0" smtClean="0"/>
              <a:t>秋天的怀念</a:t>
            </a:r>
            <a:r>
              <a:rPr lang="en-US" altLang="zh-CN" dirty="0" smtClean="0"/>
              <a:t>》“</a:t>
            </a:r>
            <a:r>
              <a:rPr lang="zh-CN" altLang="en-US" dirty="0" smtClean="0"/>
              <a:t>思考探究”</a:t>
            </a:r>
            <a:r>
              <a:rPr lang="en-US" dirty="0" smtClean="0"/>
              <a:t>]</a:t>
            </a:r>
            <a:endParaRPr lang="zh-CN" altLang="en-US" dirty="0" smtClean="0"/>
          </a:p>
          <a:p>
            <a:pPr>
              <a:lnSpc>
                <a:spcPct val="150000"/>
              </a:lnSpc>
            </a:pPr>
            <a:r>
              <a:rPr lang="en-US" dirty="0" smtClean="0">
                <a:solidFill>
                  <a:srgbClr val="0092D7"/>
                </a:solidFill>
              </a:rPr>
              <a:t>[</a:t>
            </a:r>
            <a:r>
              <a:rPr lang="zh-CN" altLang="en-US" dirty="0" smtClean="0">
                <a:solidFill>
                  <a:srgbClr val="0092D7"/>
                </a:solidFill>
              </a:rPr>
              <a:t>分析</a:t>
            </a:r>
            <a:r>
              <a:rPr lang="en-US" dirty="0" smtClean="0">
                <a:solidFill>
                  <a:srgbClr val="0092D7"/>
                </a:solidFill>
              </a:rPr>
              <a:t>]</a:t>
            </a:r>
            <a:r>
              <a:rPr lang="zh-CN" altLang="en-US" dirty="0" smtClean="0"/>
              <a:t>本题考查题目的作用</a:t>
            </a:r>
            <a:r>
              <a:rPr lang="en-US" dirty="0" smtClean="0"/>
              <a:t>,</a:t>
            </a:r>
            <a:r>
              <a:rPr lang="zh-CN" altLang="en-US" dirty="0" smtClean="0"/>
              <a:t>又考查整体把握文章的感情脉络。题目的表层含义是</a:t>
            </a:r>
            <a:r>
              <a:rPr lang="en-US" dirty="0" smtClean="0"/>
              <a:t>:</a:t>
            </a:r>
            <a:r>
              <a:rPr lang="zh-CN" altLang="en-US" dirty="0" smtClean="0"/>
              <a:t>文章回忆的往事发生在秋天</a:t>
            </a:r>
            <a:r>
              <a:rPr lang="en-US" dirty="0" smtClean="0"/>
              <a:t>,</a:t>
            </a:r>
            <a:r>
              <a:rPr lang="zh-CN" altLang="en-US" dirty="0" smtClean="0"/>
              <a:t>文章表达的是对母亲的怀念。</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1685773"/>
          </a:xfrm>
          <a:prstGeom prst="rect">
            <a:avLst/>
          </a:prstGeom>
          <a:noFill/>
        </p:spPr>
        <p:txBody>
          <a:bodyPr wrap="square" lIns="36000" tIns="36000" rIns="36000" bIns="36000" rtlCol="0">
            <a:spAutoFit/>
          </a:bodyPr>
          <a:lstStyle/>
          <a:p>
            <a:pPr>
              <a:lnSpc>
                <a:spcPct val="150000"/>
              </a:lnSpc>
            </a:pPr>
            <a:r>
              <a:rPr lang="zh-CN" altLang="en-US" dirty="0" smtClean="0"/>
              <a:t>深层含义是</a:t>
            </a:r>
            <a:r>
              <a:rPr lang="en-US" dirty="0" smtClean="0"/>
              <a:t>:</a:t>
            </a:r>
            <a:r>
              <a:rPr lang="zh-CN" altLang="en-US" dirty="0" smtClean="0"/>
              <a:t>“秋天”常常隐喻着生命的成熟、思想感情的沉淀</a:t>
            </a:r>
            <a:r>
              <a:rPr lang="en-US" dirty="0" smtClean="0"/>
              <a:t>;</a:t>
            </a:r>
            <a:r>
              <a:rPr lang="zh-CN" altLang="en-US" dirty="0" smtClean="0"/>
              <a:t>“秋天的怀念”</a:t>
            </a:r>
            <a:r>
              <a:rPr lang="en-US" dirty="0" smtClean="0"/>
              <a:t>,</a:t>
            </a:r>
            <a:r>
              <a:rPr lang="zh-CN" altLang="en-US" dirty="0" smtClean="0"/>
              <a:t>暗示着作者经受过命运残酷的打击</a:t>
            </a:r>
            <a:r>
              <a:rPr lang="en-US" dirty="0" smtClean="0"/>
              <a:t>,</a:t>
            </a:r>
            <a:r>
              <a:rPr lang="zh-CN" altLang="en-US" dirty="0" smtClean="0"/>
              <a:t>经历过暴躁绝望的心理过程</a:t>
            </a:r>
            <a:r>
              <a:rPr lang="en-US" dirty="0" smtClean="0"/>
              <a:t>,</a:t>
            </a:r>
            <a:r>
              <a:rPr lang="zh-CN" altLang="en-US" dirty="0" smtClean="0"/>
              <a:t>在母亲去世后</a:t>
            </a:r>
            <a:r>
              <a:rPr lang="en-US" dirty="0" smtClean="0"/>
              <a:t>,</a:t>
            </a:r>
            <a:r>
              <a:rPr lang="zh-CN" altLang="en-US" dirty="0" smtClean="0"/>
              <a:t>在风轻云淡的秋天</a:t>
            </a:r>
            <a:r>
              <a:rPr lang="en-US" dirty="0" smtClean="0"/>
              <a:t>,</a:t>
            </a:r>
            <a:r>
              <a:rPr lang="zh-CN" altLang="en-US" dirty="0" smtClean="0"/>
              <a:t>在菊花绽放的时节</a:t>
            </a:r>
            <a:r>
              <a:rPr lang="en-US" dirty="0" smtClean="0"/>
              <a:t>,</a:t>
            </a:r>
            <a:r>
              <a:rPr lang="zh-CN" altLang="en-US" dirty="0" smtClean="0"/>
              <a:t>才真正体会了母爱的坚忍和伟大</a:t>
            </a:r>
            <a:r>
              <a:rPr lang="en-US" dirty="0" smtClean="0"/>
              <a:t>,</a:t>
            </a:r>
            <a:r>
              <a:rPr lang="zh-CN" altLang="en-US" dirty="0" smtClean="0"/>
              <a:t>懂得了母亲的期望</a:t>
            </a:r>
            <a:r>
              <a:rPr lang="en-US" dirty="0" smtClean="0"/>
              <a:t>,</a:t>
            </a:r>
            <a:r>
              <a:rPr lang="zh-CN" altLang="en-US" dirty="0" smtClean="0"/>
              <a:t>悟出了生命存在的意义。</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2565693"/>
          </a:xfrm>
          <a:prstGeom prst="rect">
            <a:avLst/>
          </a:prstGeom>
          <a:noFill/>
        </p:spPr>
        <p:txBody>
          <a:bodyPr wrap="square" lIns="36000" tIns="36000" rIns="36000" bIns="36000" rtlCol="0">
            <a:spAutoFit/>
          </a:bodyPr>
          <a:lstStyle/>
          <a:p>
            <a:pPr>
              <a:lnSpc>
                <a:spcPct val="150000"/>
              </a:lnSpc>
            </a:pPr>
            <a:r>
              <a:rPr lang="en-US" b="1" dirty="0" smtClean="0"/>
              <a:t>2.</a:t>
            </a:r>
            <a:r>
              <a:rPr lang="zh-CN" altLang="en-US" dirty="0" smtClean="0"/>
              <a:t>朗读课文</a:t>
            </a:r>
            <a:r>
              <a:rPr lang="en-US" dirty="0" smtClean="0"/>
              <a:t>,</a:t>
            </a:r>
            <a:r>
              <a:rPr lang="zh-CN" altLang="en-US" dirty="0" smtClean="0"/>
              <a:t>说说文章为什么取题为</a:t>
            </a:r>
            <a:r>
              <a:rPr lang="en-US" altLang="zh-CN" dirty="0" smtClean="0"/>
              <a:t>《</a:t>
            </a:r>
            <a:r>
              <a:rPr lang="zh-CN" altLang="en-US" dirty="0" smtClean="0"/>
              <a:t>散步</a:t>
            </a:r>
            <a:r>
              <a:rPr lang="en-US" altLang="zh-CN" dirty="0" smtClean="0"/>
              <a:t>》</a:t>
            </a:r>
            <a:r>
              <a:rPr lang="zh-CN" altLang="en-US" dirty="0" smtClean="0"/>
              <a:t>。如果换个角度另拟一个题目</a:t>
            </a:r>
            <a:r>
              <a:rPr lang="en-US" dirty="0" smtClean="0"/>
              <a:t>,</a:t>
            </a:r>
            <a:r>
              <a:rPr lang="zh-CN" altLang="en-US" dirty="0" smtClean="0"/>
              <a:t>你会以什么为题</a:t>
            </a:r>
            <a:r>
              <a:rPr lang="en-US" dirty="0" smtClean="0"/>
              <a:t>?</a:t>
            </a:r>
            <a:r>
              <a:rPr lang="zh-CN" altLang="en-US" dirty="0" smtClean="0"/>
              <a:t>说明你的理由。</a:t>
            </a:r>
            <a:r>
              <a:rPr lang="en-US" dirty="0" smtClean="0"/>
              <a:t>[</a:t>
            </a:r>
            <a:r>
              <a:rPr lang="zh-CN" altLang="en-US" dirty="0" smtClean="0"/>
              <a:t>七上</a:t>
            </a:r>
            <a:r>
              <a:rPr lang="en-US" altLang="zh-CN" dirty="0" smtClean="0"/>
              <a:t>《</a:t>
            </a:r>
            <a:r>
              <a:rPr lang="zh-CN" altLang="en-US" dirty="0" smtClean="0"/>
              <a:t>散步</a:t>
            </a:r>
            <a:r>
              <a:rPr lang="en-US" altLang="zh-CN" dirty="0" smtClean="0"/>
              <a:t>》“</a:t>
            </a:r>
            <a:r>
              <a:rPr lang="zh-CN" altLang="en-US" dirty="0" smtClean="0"/>
              <a:t>思考探究”</a:t>
            </a:r>
            <a:r>
              <a:rPr lang="en-US" dirty="0" smtClean="0"/>
              <a:t>]</a:t>
            </a:r>
            <a:endParaRPr lang="zh-CN" altLang="en-US" dirty="0" smtClean="0"/>
          </a:p>
          <a:p>
            <a:pPr>
              <a:lnSpc>
                <a:spcPct val="150000"/>
              </a:lnSpc>
            </a:pPr>
            <a:r>
              <a:rPr lang="en-US" dirty="0" smtClean="0">
                <a:solidFill>
                  <a:srgbClr val="0092D7"/>
                </a:solidFill>
              </a:rPr>
              <a:t>[</a:t>
            </a:r>
            <a:r>
              <a:rPr lang="zh-CN" altLang="en-US" dirty="0" smtClean="0">
                <a:solidFill>
                  <a:srgbClr val="0092D7"/>
                </a:solidFill>
              </a:rPr>
              <a:t>分析</a:t>
            </a:r>
            <a:r>
              <a:rPr lang="en-US" dirty="0" smtClean="0">
                <a:solidFill>
                  <a:srgbClr val="0092D7"/>
                </a:solidFill>
              </a:rPr>
              <a:t>]</a:t>
            </a:r>
            <a:r>
              <a:rPr lang="zh-CN" altLang="en-US" dirty="0" smtClean="0"/>
              <a:t>本题意在引导学生品味标题的妙处。本文标题不仅直接点明了叙述的主要事件</a:t>
            </a:r>
            <a:r>
              <a:rPr lang="en-US" dirty="0" smtClean="0"/>
              <a:t>,</a:t>
            </a:r>
            <a:r>
              <a:rPr lang="zh-CN" altLang="en-US" dirty="0" smtClean="0"/>
              <a:t>而且传达出舒缓从容、娓娓道来的感情基调。拟题</a:t>
            </a:r>
            <a:r>
              <a:rPr lang="en-US" dirty="0" smtClean="0"/>
              <a:t>,</a:t>
            </a:r>
            <a:r>
              <a:rPr lang="zh-CN" altLang="en-US" dirty="0" smtClean="0"/>
              <a:t>可从文章的细节</a:t>
            </a:r>
            <a:r>
              <a:rPr lang="en-US" dirty="0" smtClean="0"/>
              <a:t>(</a:t>
            </a:r>
            <a:r>
              <a:rPr lang="zh-CN" altLang="en-US" dirty="0" smtClean="0"/>
              <a:t>如“儿子和母亲”“三代”</a:t>
            </a:r>
            <a:r>
              <a:rPr lang="en-US" dirty="0" smtClean="0"/>
              <a:t>)</a:t>
            </a:r>
            <a:r>
              <a:rPr lang="zh-CN" altLang="en-US" dirty="0" smtClean="0"/>
              <a:t>、主旨</a:t>
            </a:r>
            <a:r>
              <a:rPr lang="en-US" dirty="0" smtClean="0"/>
              <a:t>(</a:t>
            </a:r>
            <a:r>
              <a:rPr lang="zh-CN" altLang="en-US" dirty="0" smtClean="0"/>
              <a:t>如“和谐”“责任”</a:t>
            </a:r>
            <a:r>
              <a:rPr lang="en-US" dirty="0" smtClean="0"/>
              <a:t>)</a:t>
            </a:r>
            <a:r>
              <a:rPr lang="zh-CN" altLang="en-US" dirty="0" smtClean="0"/>
              <a:t>、感情色彩</a:t>
            </a:r>
            <a:r>
              <a:rPr lang="en-US" dirty="0" smtClean="0"/>
              <a:t>(</a:t>
            </a:r>
            <a:r>
              <a:rPr lang="zh-CN" altLang="en-US" dirty="0" smtClean="0"/>
              <a:t>如“初春的田野”</a:t>
            </a:r>
            <a:r>
              <a:rPr lang="en-US" dirty="0" smtClean="0"/>
              <a:t>)</a:t>
            </a:r>
            <a:r>
              <a:rPr lang="zh-CN" altLang="en-US" dirty="0" smtClean="0"/>
              <a:t>等角度出发。</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2150195"/>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常见题型</a:t>
            </a:r>
            <a:r>
              <a:rPr lang="en-US" altLang="zh-CN" dirty="0" smtClean="0">
                <a:solidFill>
                  <a:srgbClr val="0092D7"/>
                </a:solidFill>
              </a:rPr>
              <a:t>】</a:t>
            </a:r>
          </a:p>
          <a:p>
            <a:pPr>
              <a:lnSpc>
                <a:spcPct val="150000"/>
              </a:lnSpc>
            </a:pPr>
            <a:r>
              <a:rPr lang="en-US" b="1" dirty="0" smtClean="0"/>
              <a:t>1. </a:t>
            </a:r>
            <a:r>
              <a:rPr lang="en-US" dirty="0" smtClean="0">
                <a:solidFill>
                  <a:srgbClr val="0092D7"/>
                </a:solidFill>
              </a:rPr>
              <a:t>[2018</a:t>
            </a:r>
            <a:r>
              <a:rPr lang="en-US" altLang="zh-CN" dirty="0" smtClean="0">
                <a:solidFill>
                  <a:srgbClr val="0092D7"/>
                </a:solidFill>
              </a:rPr>
              <a:t>·</a:t>
            </a:r>
            <a:r>
              <a:rPr lang="zh-CN" altLang="en-US" dirty="0" smtClean="0">
                <a:solidFill>
                  <a:srgbClr val="0092D7"/>
                </a:solidFill>
              </a:rPr>
              <a:t>包头</a:t>
            </a:r>
            <a:r>
              <a:rPr lang="en-US" dirty="0" smtClean="0">
                <a:solidFill>
                  <a:srgbClr val="0092D7"/>
                </a:solidFill>
              </a:rPr>
              <a:t>12</a:t>
            </a:r>
            <a:r>
              <a:rPr lang="zh-CN" altLang="en-US" dirty="0" smtClean="0">
                <a:solidFill>
                  <a:srgbClr val="0092D7"/>
                </a:solidFill>
              </a:rPr>
              <a:t>题</a:t>
            </a:r>
            <a:r>
              <a:rPr lang="en-US" dirty="0" smtClean="0">
                <a:solidFill>
                  <a:srgbClr val="0092D7"/>
                </a:solidFill>
              </a:rPr>
              <a:t>]</a:t>
            </a:r>
            <a:r>
              <a:rPr lang="zh-CN" altLang="en-US" dirty="0" smtClean="0"/>
              <a:t>你如何理解题目中“红”的意蕴</a:t>
            </a:r>
            <a:r>
              <a:rPr lang="en-US" dirty="0" smtClean="0"/>
              <a:t>?</a:t>
            </a:r>
            <a:endParaRPr lang="zh-CN" altLang="en-US" dirty="0" smtClean="0"/>
          </a:p>
          <a:p>
            <a:pPr>
              <a:lnSpc>
                <a:spcPct val="150000"/>
              </a:lnSpc>
            </a:pPr>
            <a:r>
              <a:rPr lang="en-US" b="1" dirty="0" smtClean="0"/>
              <a:t>2. </a:t>
            </a:r>
            <a:r>
              <a:rPr lang="en-US" dirty="0" smtClean="0">
                <a:solidFill>
                  <a:srgbClr val="0092D7"/>
                </a:solidFill>
              </a:rPr>
              <a:t>[2017</a:t>
            </a:r>
            <a:r>
              <a:rPr lang="en-US" altLang="zh-CN" dirty="0" smtClean="0">
                <a:solidFill>
                  <a:srgbClr val="0092D7"/>
                </a:solidFill>
              </a:rPr>
              <a:t>·</a:t>
            </a:r>
            <a:r>
              <a:rPr lang="zh-CN" altLang="en-US" dirty="0" smtClean="0">
                <a:solidFill>
                  <a:srgbClr val="0092D7"/>
                </a:solidFill>
              </a:rPr>
              <a:t>包头</a:t>
            </a:r>
            <a:r>
              <a:rPr lang="en-US" dirty="0" smtClean="0">
                <a:solidFill>
                  <a:srgbClr val="0092D7"/>
                </a:solidFill>
              </a:rPr>
              <a:t>12</a:t>
            </a:r>
            <a:r>
              <a:rPr lang="zh-CN" altLang="en-US" dirty="0" smtClean="0">
                <a:solidFill>
                  <a:srgbClr val="0092D7"/>
                </a:solidFill>
              </a:rPr>
              <a:t>题</a:t>
            </a:r>
            <a:r>
              <a:rPr lang="en-US" dirty="0" smtClean="0">
                <a:solidFill>
                  <a:srgbClr val="0092D7"/>
                </a:solidFill>
              </a:rPr>
              <a:t>]</a:t>
            </a:r>
            <a:r>
              <a:rPr lang="zh-CN" altLang="en-US" dirty="0" smtClean="0"/>
              <a:t>本文的题目很具艺术性</a:t>
            </a:r>
            <a:r>
              <a:rPr lang="en-US" dirty="0" smtClean="0"/>
              <a:t>,</a:t>
            </a:r>
            <a:r>
              <a:rPr lang="zh-CN" altLang="en-US" dirty="0" smtClean="0"/>
              <a:t>请作简要分析。</a:t>
            </a:r>
          </a:p>
          <a:p>
            <a:pPr>
              <a:lnSpc>
                <a:spcPct val="150000"/>
              </a:lnSpc>
            </a:pPr>
            <a:r>
              <a:rPr lang="en-US" b="1" dirty="0" smtClean="0"/>
              <a:t>3. </a:t>
            </a:r>
            <a:r>
              <a:rPr lang="en-US" dirty="0" smtClean="0">
                <a:solidFill>
                  <a:srgbClr val="0092D7"/>
                </a:solidFill>
              </a:rPr>
              <a:t>[2016</a:t>
            </a:r>
            <a:r>
              <a:rPr lang="en-US" altLang="zh-CN" dirty="0" smtClean="0">
                <a:solidFill>
                  <a:srgbClr val="0092D7"/>
                </a:solidFill>
              </a:rPr>
              <a:t>·</a:t>
            </a:r>
            <a:r>
              <a:rPr lang="zh-CN" altLang="en-US" dirty="0" smtClean="0">
                <a:solidFill>
                  <a:srgbClr val="0092D7"/>
                </a:solidFill>
              </a:rPr>
              <a:t>包头</a:t>
            </a:r>
            <a:r>
              <a:rPr lang="en-US" dirty="0" smtClean="0">
                <a:solidFill>
                  <a:srgbClr val="0092D7"/>
                </a:solidFill>
              </a:rPr>
              <a:t>12</a:t>
            </a:r>
            <a:r>
              <a:rPr lang="zh-CN" altLang="en-US" dirty="0" smtClean="0">
                <a:solidFill>
                  <a:srgbClr val="0092D7"/>
                </a:solidFill>
              </a:rPr>
              <a:t>题</a:t>
            </a:r>
            <a:r>
              <a:rPr lang="en-US" dirty="0" smtClean="0">
                <a:solidFill>
                  <a:srgbClr val="0092D7"/>
                </a:solidFill>
              </a:rPr>
              <a:t>]</a:t>
            </a:r>
            <a:r>
              <a:rPr lang="zh-CN" altLang="en-US" dirty="0" smtClean="0"/>
              <a:t>请为本文拟一个标题。</a:t>
            </a:r>
          </a:p>
          <a:p>
            <a:pPr>
              <a:lnSpc>
                <a:spcPct val="150000"/>
              </a:lnSpc>
            </a:pPr>
            <a:r>
              <a:rPr lang="en-US" b="1" dirty="0" smtClean="0"/>
              <a:t>4. </a:t>
            </a:r>
            <a:r>
              <a:rPr lang="en-US" dirty="0" smtClean="0">
                <a:solidFill>
                  <a:srgbClr val="0092D7"/>
                </a:solidFill>
              </a:rPr>
              <a:t>[2015</a:t>
            </a:r>
            <a:r>
              <a:rPr lang="en-US" altLang="zh-CN" dirty="0" smtClean="0">
                <a:solidFill>
                  <a:srgbClr val="0092D7"/>
                </a:solidFill>
              </a:rPr>
              <a:t>·</a:t>
            </a:r>
            <a:r>
              <a:rPr lang="zh-CN" altLang="en-US" dirty="0" smtClean="0">
                <a:solidFill>
                  <a:srgbClr val="0092D7"/>
                </a:solidFill>
              </a:rPr>
              <a:t>包头</a:t>
            </a:r>
            <a:r>
              <a:rPr lang="en-US" dirty="0" smtClean="0">
                <a:solidFill>
                  <a:srgbClr val="0092D7"/>
                </a:solidFill>
              </a:rPr>
              <a:t>16</a:t>
            </a:r>
            <a:r>
              <a:rPr lang="zh-CN" altLang="en-US" dirty="0" smtClean="0">
                <a:solidFill>
                  <a:srgbClr val="0092D7"/>
                </a:solidFill>
              </a:rPr>
              <a:t>题</a:t>
            </a:r>
            <a:r>
              <a:rPr lang="en-US" dirty="0" smtClean="0">
                <a:solidFill>
                  <a:srgbClr val="0092D7"/>
                </a:solidFill>
              </a:rPr>
              <a:t>]</a:t>
            </a:r>
            <a:r>
              <a:rPr lang="zh-CN" altLang="en-US" dirty="0" smtClean="0"/>
              <a:t>从词语搭配和表达中心的角度</a:t>
            </a:r>
            <a:r>
              <a:rPr lang="en-US" dirty="0" smtClean="0"/>
              <a:t>,</a:t>
            </a:r>
            <a:r>
              <a:rPr lang="zh-CN" altLang="en-US" dirty="0" smtClean="0"/>
              <a:t>简要分析本文标题的妙处。</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4227687"/>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答题思路</a:t>
            </a:r>
            <a:r>
              <a:rPr lang="en-US" altLang="zh-CN" dirty="0" smtClean="0">
                <a:solidFill>
                  <a:srgbClr val="0092D7"/>
                </a:solidFill>
              </a:rPr>
              <a:t>】</a:t>
            </a:r>
          </a:p>
          <a:p>
            <a:pPr>
              <a:lnSpc>
                <a:spcPct val="150000"/>
              </a:lnSpc>
            </a:pPr>
            <a:r>
              <a:rPr lang="en-US" b="1" dirty="0" smtClean="0"/>
              <a:t>1.</a:t>
            </a:r>
            <a:r>
              <a:rPr lang="zh-CN" altLang="en-US" b="1" dirty="0" smtClean="0"/>
              <a:t>理解标题含义</a:t>
            </a:r>
          </a:p>
          <a:p>
            <a:pPr indent="446088">
              <a:lnSpc>
                <a:spcPct val="150000"/>
              </a:lnSpc>
            </a:pPr>
            <a:r>
              <a:rPr lang="zh-CN" altLang="en-US" dirty="0" smtClean="0"/>
              <a:t>分析标题含义</a:t>
            </a:r>
            <a:r>
              <a:rPr lang="en-US" dirty="0" smtClean="0"/>
              <a:t>,</a:t>
            </a:r>
            <a:r>
              <a:rPr lang="zh-CN" altLang="en-US" dirty="0" smtClean="0"/>
              <a:t>要注重分析标题的表层义、深层含义。“表层义”是指与文章主要内容</a:t>
            </a:r>
            <a:r>
              <a:rPr lang="en-US" dirty="0" smtClean="0"/>
              <a:t>(</a:t>
            </a:r>
            <a:r>
              <a:rPr lang="zh-CN" altLang="en-US" dirty="0" smtClean="0"/>
              <a:t>情节</a:t>
            </a:r>
            <a:r>
              <a:rPr lang="en-US" dirty="0" smtClean="0"/>
              <a:t>)</a:t>
            </a:r>
            <a:r>
              <a:rPr lang="zh-CN" altLang="en-US" dirty="0" smtClean="0"/>
              <a:t>有关的浅层意义</a:t>
            </a:r>
            <a:r>
              <a:rPr lang="en-US" dirty="0" smtClean="0"/>
              <a:t>;</a:t>
            </a:r>
            <a:r>
              <a:rPr lang="zh-CN" altLang="en-US" dirty="0" smtClean="0"/>
              <a:t>“深层含义”是指与文章主旨、文中人物或作者情感乃至挖掘出的比喻或象征义等深层意义。</a:t>
            </a:r>
          </a:p>
          <a:p>
            <a:pPr indent="446088">
              <a:lnSpc>
                <a:spcPct val="150000"/>
              </a:lnSpc>
            </a:pPr>
            <a:r>
              <a:rPr lang="en-US" dirty="0" smtClean="0"/>
              <a:t>(1)</a:t>
            </a:r>
            <a:r>
              <a:rPr lang="zh-CN" altLang="en-US" dirty="0" smtClean="0"/>
              <a:t>看特定义。即文题中词语的含义、概括的内容、点明的对象。</a:t>
            </a:r>
          </a:p>
          <a:p>
            <a:pPr indent="446088">
              <a:lnSpc>
                <a:spcPct val="150000"/>
              </a:lnSpc>
            </a:pPr>
            <a:r>
              <a:rPr lang="en-US" dirty="0" smtClean="0"/>
              <a:t>(2)</a:t>
            </a:r>
            <a:r>
              <a:rPr lang="zh-CN" altLang="en-US" dirty="0" smtClean="0"/>
              <a:t>分析修辞义。将运用修辞的文题还原后理解其含义。</a:t>
            </a:r>
          </a:p>
          <a:p>
            <a:pPr indent="446088">
              <a:lnSpc>
                <a:spcPct val="150000"/>
              </a:lnSpc>
            </a:pPr>
            <a:r>
              <a:rPr lang="en-US" dirty="0" smtClean="0"/>
              <a:t>(3)</a:t>
            </a:r>
            <a:r>
              <a:rPr lang="zh-CN" altLang="en-US" dirty="0" smtClean="0"/>
              <a:t>理解双关义。文题含义一般要从表层含义和深层含义两方面来分析。如</a:t>
            </a:r>
            <a:r>
              <a:rPr lang="en-US" altLang="zh-CN" dirty="0" smtClean="0"/>
              <a:t>《</a:t>
            </a:r>
            <a:r>
              <a:rPr lang="zh-CN" altLang="en-US" dirty="0" smtClean="0"/>
              <a:t>白杨礼赞</a:t>
            </a:r>
            <a:r>
              <a:rPr lang="en-US" altLang="zh-CN" dirty="0" smtClean="0"/>
              <a:t>》</a:t>
            </a:r>
            <a:r>
              <a:rPr lang="zh-CN" altLang="en-US" dirty="0" smtClean="0"/>
              <a:t>表层含义是赞扬白杨树</a:t>
            </a:r>
            <a:r>
              <a:rPr lang="en-US" dirty="0" smtClean="0"/>
              <a:t>,</a:t>
            </a:r>
            <a:r>
              <a:rPr lang="zh-CN" altLang="en-US" dirty="0" smtClean="0"/>
              <a:t>深层含义则是赞扬像白杨树一样具有顽强生命力的抗日民众。</a:t>
            </a: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2932268"/>
          </a:xfrm>
          <a:prstGeom prst="rect">
            <a:avLst/>
          </a:prstGeom>
          <a:noFill/>
        </p:spPr>
        <p:txBody>
          <a:bodyPr wrap="square" lIns="36000" tIns="36000" rIns="36000" bIns="36000" rtlCol="0">
            <a:spAutoFit/>
          </a:bodyPr>
          <a:lstStyle/>
          <a:p>
            <a:pPr indent="446088">
              <a:lnSpc>
                <a:spcPct val="150000"/>
              </a:lnSpc>
            </a:pPr>
            <a:r>
              <a:rPr lang="en-US" dirty="0" smtClean="0"/>
              <a:t>(4)</a:t>
            </a:r>
            <a:r>
              <a:rPr lang="zh-CN" altLang="en-US" dirty="0" smtClean="0"/>
              <a:t>把握象征义。理解象征手法关键在于找出本体和象征体之间的联系。如</a:t>
            </a:r>
            <a:r>
              <a:rPr lang="en-US" altLang="zh-CN" dirty="0" smtClean="0"/>
              <a:t>《</a:t>
            </a:r>
            <a:r>
              <a:rPr lang="zh-CN" altLang="en-US" dirty="0" smtClean="0"/>
              <a:t>白杨礼赞</a:t>
            </a:r>
            <a:r>
              <a:rPr lang="en-US" altLang="zh-CN" dirty="0" smtClean="0"/>
              <a:t>》</a:t>
            </a:r>
            <a:r>
              <a:rPr lang="zh-CN" altLang="en-US" dirty="0" smtClean="0"/>
              <a:t>就以挺拔坚毅的白杨树象征勇敢坚强、具有顽强生命力的抗日民众的形象。</a:t>
            </a:r>
          </a:p>
          <a:p>
            <a:pPr indent="446088">
              <a:lnSpc>
                <a:spcPct val="150000"/>
              </a:lnSpc>
            </a:pPr>
            <a:r>
              <a:rPr lang="en-US" dirty="0" smtClean="0"/>
              <a:t>(5)</a:t>
            </a:r>
            <a:r>
              <a:rPr lang="zh-CN" altLang="en-US" dirty="0" smtClean="0"/>
              <a:t>把握作者感情的出发点。有的文章标题是对作者内在情感的一种概括</a:t>
            </a:r>
            <a:r>
              <a:rPr lang="en-US" dirty="0" smtClean="0"/>
              <a:t>,</a:t>
            </a:r>
            <a:r>
              <a:rPr lang="zh-CN" altLang="en-US" dirty="0" smtClean="0"/>
              <a:t>或者是作者寄托情感的事物</a:t>
            </a:r>
            <a:r>
              <a:rPr lang="en-US" dirty="0" smtClean="0"/>
              <a:t>,</a:t>
            </a:r>
            <a:r>
              <a:rPr lang="zh-CN" altLang="en-US" dirty="0" smtClean="0"/>
              <a:t>如</a:t>
            </a:r>
            <a:r>
              <a:rPr lang="en-US" altLang="zh-CN" dirty="0" smtClean="0"/>
              <a:t>《</a:t>
            </a:r>
            <a:r>
              <a:rPr lang="zh-CN" altLang="en-US" dirty="0" smtClean="0"/>
              <a:t>白杨礼赞</a:t>
            </a:r>
            <a:r>
              <a:rPr lang="en-US" altLang="zh-CN" dirty="0" smtClean="0"/>
              <a:t>》</a:t>
            </a:r>
          </a:p>
          <a:p>
            <a:pPr indent="446088">
              <a:lnSpc>
                <a:spcPct val="150000"/>
              </a:lnSpc>
            </a:pPr>
            <a:r>
              <a:rPr lang="zh-CN" altLang="en-US" dirty="0" smtClean="0"/>
              <a:t>注意</a:t>
            </a:r>
            <a:r>
              <a:rPr lang="en-US" dirty="0" smtClean="0"/>
              <a:t>:</a:t>
            </a:r>
            <a:r>
              <a:rPr lang="zh-CN" altLang="en-US" dirty="0" smtClean="0"/>
              <a:t>解答时</a:t>
            </a:r>
            <a:r>
              <a:rPr lang="en-US" dirty="0" smtClean="0"/>
              <a:t>,</a:t>
            </a:r>
            <a:r>
              <a:rPr lang="zh-CN" altLang="en-US" dirty="0" smtClean="0"/>
              <a:t>要注意若标题用了比喻</a:t>
            </a:r>
            <a:r>
              <a:rPr lang="en-US" dirty="0" smtClean="0"/>
              <a:t>,</a:t>
            </a:r>
            <a:r>
              <a:rPr lang="zh-CN" altLang="en-US" dirty="0" smtClean="0"/>
              <a:t>则需写出本义和比喻义</a:t>
            </a:r>
            <a:r>
              <a:rPr lang="en-US" dirty="0" smtClean="0"/>
              <a:t>;</a:t>
            </a:r>
            <a:r>
              <a:rPr lang="zh-CN" altLang="en-US" dirty="0" smtClean="0"/>
              <a:t>若用了双关</a:t>
            </a:r>
            <a:r>
              <a:rPr lang="en-US" dirty="0" smtClean="0"/>
              <a:t>,</a:t>
            </a:r>
            <a:r>
              <a:rPr lang="zh-CN" altLang="en-US" dirty="0" smtClean="0"/>
              <a:t>则需写出由浅到深的多层含义</a:t>
            </a:r>
            <a:r>
              <a:rPr lang="en-US" dirty="0" smtClean="0"/>
              <a:t>;</a:t>
            </a:r>
            <a:r>
              <a:rPr lang="zh-CN" altLang="en-US" dirty="0" smtClean="0"/>
              <a:t>若有象征意义</a:t>
            </a:r>
            <a:r>
              <a:rPr lang="en-US" dirty="0" smtClean="0"/>
              <a:t>,</a:t>
            </a:r>
            <a:r>
              <a:rPr lang="zh-CN" altLang="en-US" dirty="0" smtClean="0"/>
              <a:t>则需写出本义和象征义。</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4227687"/>
          </a:xfrm>
          <a:prstGeom prst="rect">
            <a:avLst/>
          </a:prstGeom>
          <a:noFill/>
        </p:spPr>
        <p:txBody>
          <a:bodyPr wrap="square" lIns="36000" tIns="36000" rIns="36000" bIns="36000" rtlCol="0">
            <a:spAutoFit/>
          </a:bodyPr>
          <a:lstStyle/>
          <a:p>
            <a:pPr>
              <a:lnSpc>
                <a:spcPct val="150000"/>
              </a:lnSpc>
            </a:pPr>
            <a:r>
              <a:rPr lang="en-US" b="1" dirty="0" smtClean="0"/>
              <a:t>2.</a:t>
            </a:r>
            <a:r>
              <a:rPr lang="zh-CN" altLang="en-US" b="1" dirty="0" smtClean="0"/>
              <a:t>分析标题作用</a:t>
            </a:r>
          </a:p>
          <a:p>
            <a:pPr indent="446088">
              <a:lnSpc>
                <a:spcPct val="150000"/>
              </a:lnSpc>
            </a:pPr>
            <a:r>
              <a:rPr lang="zh-CN" altLang="en-US" dirty="0" smtClean="0"/>
              <a:t>分析标题作用</a:t>
            </a:r>
            <a:r>
              <a:rPr lang="en-US" dirty="0" smtClean="0"/>
              <a:t>,</a:t>
            </a:r>
            <a:r>
              <a:rPr lang="zh-CN" altLang="en-US" dirty="0" smtClean="0"/>
              <a:t>需要结合文章具体内容</a:t>
            </a:r>
            <a:r>
              <a:rPr lang="en-US" dirty="0" smtClean="0"/>
              <a:t>,</a:t>
            </a:r>
            <a:r>
              <a:rPr lang="zh-CN" altLang="en-US" dirty="0" smtClean="0"/>
              <a:t>从内容、结构、主题、手法、目的等方面分析。</a:t>
            </a:r>
          </a:p>
          <a:p>
            <a:pPr indent="446088">
              <a:lnSpc>
                <a:spcPct val="150000"/>
              </a:lnSpc>
            </a:pPr>
            <a:r>
              <a:rPr lang="en-US" dirty="0" smtClean="0"/>
              <a:t>(1)(</a:t>
            </a:r>
            <a:r>
              <a:rPr lang="zh-CN" altLang="en-US" dirty="0" smtClean="0"/>
              <a:t>内容</a:t>
            </a:r>
            <a:r>
              <a:rPr lang="en-US" dirty="0" smtClean="0"/>
              <a:t>)</a:t>
            </a:r>
            <a:r>
              <a:rPr lang="zh-CN" altLang="en-US" dirty="0" smtClean="0"/>
              <a:t>概括了文章内容</a:t>
            </a:r>
            <a:r>
              <a:rPr lang="en-US" dirty="0" smtClean="0"/>
              <a:t>;</a:t>
            </a:r>
            <a:r>
              <a:rPr lang="zh-CN" altLang="en-US" dirty="0" smtClean="0"/>
              <a:t>突出主要故事情节</a:t>
            </a:r>
            <a:r>
              <a:rPr lang="en-US" dirty="0" smtClean="0"/>
              <a:t>;</a:t>
            </a:r>
            <a:r>
              <a:rPr lang="zh-CN" altLang="en-US" dirty="0" smtClean="0"/>
              <a:t>交代了时间、地点等。</a:t>
            </a:r>
          </a:p>
          <a:p>
            <a:pPr indent="446088">
              <a:lnSpc>
                <a:spcPct val="150000"/>
              </a:lnSpc>
            </a:pPr>
            <a:r>
              <a:rPr lang="en-US" dirty="0" smtClean="0"/>
              <a:t>(2)(</a:t>
            </a:r>
            <a:r>
              <a:rPr lang="zh-CN" altLang="en-US" dirty="0" smtClean="0"/>
              <a:t>结构</a:t>
            </a:r>
            <a:r>
              <a:rPr lang="en-US" dirty="0" smtClean="0"/>
              <a:t>)</a:t>
            </a:r>
            <a:r>
              <a:rPr lang="zh-CN" altLang="en-US" dirty="0" smtClean="0"/>
              <a:t>是文章的线索。如</a:t>
            </a:r>
            <a:r>
              <a:rPr lang="en-US" altLang="zh-CN" dirty="0" smtClean="0"/>
              <a:t>《</a:t>
            </a:r>
            <a:r>
              <a:rPr lang="zh-CN" altLang="en-US" dirty="0" smtClean="0"/>
              <a:t>背影</a:t>
            </a:r>
            <a:r>
              <a:rPr lang="en-US" altLang="zh-CN" dirty="0" smtClean="0"/>
              <a:t>》</a:t>
            </a:r>
            <a:r>
              <a:rPr lang="zh-CN" altLang="en-US" dirty="0" smtClean="0"/>
              <a:t>一文就以文题“背影”为线索</a:t>
            </a:r>
            <a:r>
              <a:rPr lang="en-US" dirty="0" smtClean="0"/>
              <a:t>,</a:t>
            </a:r>
            <a:r>
              <a:rPr lang="zh-CN" altLang="en-US" dirty="0" smtClean="0"/>
              <a:t>抓住外貌特写镜头表现父子深情。</a:t>
            </a:r>
          </a:p>
          <a:p>
            <a:pPr indent="446088">
              <a:lnSpc>
                <a:spcPct val="150000"/>
              </a:lnSpc>
            </a:pPr>
            <a:r>
              <a:rPr lang="en-US" dirty="0" smtClean="0"/>
              <a:t>(3)(</a:t>
            </a:r>
            <a:r>
              <a:rPr lang="zh-CN" altLang="en-US" dirty="0" smtClean="0"/>
              <a:t>主旨</a:t>
            </a:r>
            <a:r>
              <a:rPr lang="en-US" dirty="0" smtClean="0"/>
              <a:t>)</a:t>
            </a:r>
            <a:r>
              <a:rPr lang="zh-CN" altLang="en-US" dirty="0" smtClean="0"/>
              <a:t>暗示了文章主旨</a:t>
            </a:r>
            <a:r>
              <a:rPr lang="en-US" dirty="0" smtClean="0"/>
              <a:t>,</a:t>
            </a:r>
            <a:r>
              <a:rPr lang="zh-CN" altLang="en-US" dirty="0" smtClean="0"/>
              <a:t>点明主旨</a:t>
            </a:r>
            <a:r>
              <a:rPr lang="en-US" dirty="0" smtClean="0"/>
              <a:t>,</a:t>
            </a:r>
            <a:r>
              <a:rPr lang="zh-CN" altLang="en-US" dirty="0" smtClean="0"/>
              <a:t>使主题得以突显。</a:t>
            </a:r>
          </a:p>
          <a:p>
            <a:pPr indent="446088">
              <a:lnSpc>
                <a:spcPct val="150000"/>
              </a:lnSpc>
            </a:pPr>
            <a:r>
              <a:rPr lang="en-US" dirty="0" smtClean="0"/>
              <a:t>(4)(</a:t>
            </a:r>
            <a:r>
              <a:rPr lang="zh-CN" altLang="en-US" dirty="0" smtClean="0"/>
              <a:t>手法</a:t>
            </a:r>
            <a:r>
              <a:rPr lang="en-US" dirty="0" smtClean="0"/>
              <a:t>)</a:t>
            </a:r>
            <a:r>
              <a:rPr lang="zh-CN" altLang="en-US" dirty="0" smtClean="0"/>
              <a:t>运用了某种手法</a:t>
            </a:r>
            <a:r>
              <a:rPr lang="en-US" dirty="0" smtClean="0"/>
              <a:t>,</a:t>
            </a:r>
            <a:r>
              <a:rPr lang="zh-CN" altLang="en-US" dirty="0" smtClean="0"/>
              <a:t>起到了某种作用。比如设置悬念</a:t>
            </a:r>
            <a:r>
              <a:rPr lang="en-US" dirty="0" smtClean="0"/>
              <a:t>,</a:t>
            </a:r>
            <a:r>
              <a:rPr lang="zh-CN" altLang="en-US" dirty="0" smtClean="0"/>
              <a:t>吸引读者</a:t>
            </a:r>
            <a:r>
              <a:rPr lang="en-US" dirty="0" smtClean="0"/>
              <a:t>,</a:t>
            </a:r>
            <a:r>
              <a:rPr lang="zh-CN" altLang="en-US" dirty="0" smtClean="0"/>
              <a:t>激发读者的阅读兴趣。</a:t>
            </a:r>
          </a:p>
          <a:p>
            <a:pPr indent="446088">
              <a:lnSpc>
                <a:spcPct val="150000"/>
              </a:lnSpc>
            </a:pPr>
            <a:r>
              <a:rPr lang="en-US" dirty="0" smtClean="0"/>
              <a:t>(5)(</a:t>
            </a:r>
            <a:r>
              <a:rPr lang="zh-CN" altLang="en-US" dirty="0" smtClean="0"/>
              <a:t>目的</a:t>
            </a:r>
            <a:r>
              <a:rPr lang="en-US" dirty="0" smtClean="0"/>
              <a:t>)</a:t>
            </a:r>
            <a:r>
              <a:rPr lang="zh-CN" altLang="en-US" dirty="0" smtClean="0"/>
              <a:t>激发读者阅读兴趣或引人深思。</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4227687"/>
          </a:xfrm>
          <a:prstGeom prst="rect">
            <a:avLst/>
          </a:prstGeom>
          <a:noFill/>
        </p:spPr>
        <p:txBody>
          <a:bodyPr wrap="square" lIns="36000" tIns="36000" rIns="36000" bIns="36000" rtlCol="0">
            <a:spAutoFit/>
          </a:bodyPr>
          <a:lstStyle/>
          <a:p>
            <a:pPr>
              <a:lnSpc>
                <a:spcPct val="150000"/>
              </a:lnSpc>
            </a:pPr>
            <a:r>
              <a:rPr lang="en-US" b="1" dirty="0" smtClean="0"/>
              <a:t>3.</a:t>
            </a:r>
            <a:r>
              <a:rPr lang="zh-CN" altLang="en-US" b="1" dirty="0" smtClean="0"/>
              <a:t>拟写标题</a:t>
            </a:r>
          </a:p>
          <a:p>
            <a:pPr indent="446088">
              <a:lnSpc>
                <a:spcPct val="150000"/>
              </a:lnSpc>
            </a:pPr>
            <a:r>
              <a:rPr lang="en-US" dirty="0" smtClean="0"/>
              <a:t>(1)</a:t>
            </a:r>
            <a:r>
              <a:rPr lang="zh-CN" altLang="en-US" dirty="0" smtClean="0"/>
              <a:t>提取式。即直接从文段中提取一个词语或句子做标题。</a:t>
            </a:r>
          </a:p>
          <a:p>
            <a:pPr indent="446088">
              <a:lnSpc>
                <a:spcPct val="150000"/>
              </a:lnSpc>
            </a:pPr>
            <a:r>
              <a:rPr lang="en-US" dirty="0" smtClean="0"/>
              <a:t>(2)</a:t>
            </a:r>
            <a:r>
              <a:rPr lang="zh-CN" altLang="en-US" dirty="0" smtClean="0"/>
              <a:t>点明式。即直接点出写作对象或事件。</a:t>
            </a:r>
          </a:p>
          <a:p>
            <a:pPr indent="446088">
              <a:lnSpc>
                <a:spcPct val="150000"/>
              </a:lnSpc>
            </a:pPr>
            <a:r>
              <a:rPr lang="en-US" dirty="0" smtClean="0"/>
              <a:t>(3)</a:t>
            </a:r>
            <a:r>
              <a:rPr lang="zh-CN" altLang="en-US" dirty="0" smtClean="0"/>
              <a:t>归纳式</a:t>
            </a:r>
            <a:r>
              <a:rPr lang="en-US" dirty="0" smtClean="0"/>
              <a:t>(</a:t>
            </a:r>
            <a:r>
              <a:rPr lang="zh-CN" altLang="en-US" dirty="0" smtClean="0"/>
              <a:t>中心式</a:t>
            </a:r>
            <a:r>
              <a:rPr lang="en-US" dirty="0" smtClean="0"/>
              <a:t>)</a:t>
            </a:r>
            <a:r>
              <a:rPr lang="zh-CN" altLang="en-US" dirty="0" smtClean="0"/>
              <a:t>。即将文章主旨</a:t>
            </a:r>
            <a:r>
              <a:rPr lang="en-US" dirty="0" smtClean="0"/>
              <a:t>(</a:t>
            </a:r>
            <a:r>
              <a:rPr lang="zh-CN" altLang="en-US" dirty="0" smtClean="0"/>
              <a:t>中心</a:t>
            </a:r>
            <a:r>
              <a:rPr lang="en-US" dirty="0" smtClean="0"/>
              <a:t>)</a:t>
            </a:r>
            <a:r>
              <a:rPr lang="zh-CN" altLang="en-US" dirty="0" smtClean="0"/>
              <a:t>高度概括</a:t>
            </a:r>
            <a:r>
              <a:rPr lang="en-US" dirty="0" smtClean="0"/>
              <a:t>,</a:t>
            </a:r>
            <a:r>
              <a:rPr lang="zh-CN" altLang="en-US" dirty="0" smtClean="0"/>
              <a:t>浓缩为一个词或一句话。</a:t>
            </a:r>
          </a:p>
          <a:p>
            <a:pPr indent="446088">
              <a:lnSpc>
                <a:spcPct val="150000"/>
              </a:lnSpc>
            </a:pPr>
            <a:r>
              <a:rPr lang="zh-CN" altLang="en-US" dirty="0" smtClean="0"/>
              <a:t>如</a:t>
            </a:r>
            <a:r>
              <a:rPr lang="en-US" dirty="0" smtClean="0"/>
              <a:t>,2018</a:t>
            </a:r>
            <a:r>
              <a:rPr lang="zh-CN" altLang="en-US" dirty="0" smtClean="0"/>
              <a:t>年包头中考第</a:t>
            </a:r>
            <a:r>
              <a:rPr lang="en-US" dirty="0" smtClean="0"/>
              <a:t>12</a:t>
            </a:r>
            <a:r>
              <a:rPr lang="zh-CN" altLang="en-US" dirty="0" smtClean="0"/>
              <a:t>题</a:t>
            </a:r>
            <a:r>
              <a:rPr lang="en-US" dirty="0" smtClean="0"/>
              <a:t>:</a:t>
            </a:r>
            <a:r>
              <a:rPr lang="zh-CN" altLang="en-US" dirty="0" smtClean="0"/>
              <a:t>你如何理解题目中“红”的意蕴</a:t>
            </a:r>
            <a:r>
              <a:rPr lang="en-US" dirty="0" smtClean="0"/>
              <a:t>?</a:t>
            </a:r>
            <a:r>
              <a:rPr lang="zh-CN" altLang="en-US" dirty="0" smtClean="0"/>
              <a:t>这里理解“红”就要从浅层和深层两个方面考虑了</a:t>
            </a:r>
            <a:r>
              <a:rPr lang="en-US" dirty="0" smtClean="0"/>
              <a:t>,</a:t>
            </a:r>
            <a:r>
              <a:rPr lang="zh-CN" altLang="en-US" dirty="0" smtClean="0"/>
              <a:t>浅层是指春联本身是红色的</a:t>
            </a:r>
            <a:r>
              <a:rPr lang="en-US" dirty="0" smtClean="0"/>
              <a:t>,</a:t>
            </a:r>
            <a:r>
              <a:rPr lang="zh-CN" altLang="en-US" dirty="0" smtClean="0"/>
              <a:t>文中也有春联有“红艳艳的平仄和韵律”的描述</a:t>
            </a:r>
            <a:r>
              <a:rPr lang="en-US" dirty="0" smtClean="0"/>
              <a:t>,</a:t>
            </a:r>
            <a:r>
              <a:rPr lang="zh-CN" altLang="en-US" dirty="0" smtClean="0"/>
              <a:t>往深了挖掘</a:t>
            </a:r>
            <a:r>
              <a:rPr lang="en-US" dirty="0" smtClean="0"/>
              <a:t>,</a:t>
            </a:r>
            <a:r>
              <a:rPr lang="zh-CN" altLang="en-US" dirty="0" smtClean="0"/>
              <a:t>“红”又象征节日的喜庆</a:t>
            </a:r>
            <a:r>
              <a:rPr lang="en-US" dirty="0" smtClean="0"/>
              <a:t>,</a:t>
            </a:r>
            <a:r>
              <a:rPr lang="zh-CN" altLang="en-US" dirty="0" smtClean="0"/>
              <a:t>人民红红火火的生活</a:t>
            </a:r>
            <a:r>
              <a:rPr lang="en-US" dirty="0" smtClean="0"/>
              <a:t>,</a:t>
            </a:r>
            <a:r>
              <a:rPr lang="zh-CN" altLang="en-US" dirty="0" smtClean="0"/>
              <a:t>所以</a:t>
            </a:r>
            <a:r>
              <a:rPr lang="en-US" dirty="0" smtClean="0"/>
              <a:t>,</a:t>
            </a:r>
            <a:r>
              <a:rPr lang="zh-CN" altLang="en-US" dirty="0" smtClean="0"/>
              <a:t>按以上思路</a:t>
            </a:r>
            <a:r>
              <a:rPr lang="en-US" dirty="0" smtClean="0"/>
              <a:t>,</a:t>
            </a:r>
            <a:r>
              <a:rPr lang="zh-CN" altLang="en-US" dirty="0" smtClean="0"/>
              <a:t>我们可以把答案总结为</a:t>
            </a:r>
            <a:r>
              <a:rPr lang="en-US" dirty="0" smtClean="0"/>
              <a:t>:</a:t>
            </a:r>
            <a:r>
              <a:rPr lang="zh-CN" altLang="en-US" dirty="0" smtClean="0"/>
              <a:t>春联有“红艳艳的平仄和韵律”</a:t>
            </a:r>
            <a:r>
              <a:rPr lang="en-US" dirty="0" smtClean="0"/>
              <a:t>,</a:t>
            </a:r>
            <a:r>
              <a:rPr lang="zh-CN" altLang="en-US" dirty="0" smtClean="0"/>
              <a:t>增添了节日喜庆的气氛</a:t>
            </a:r>
            <a:r>
              <a:rPr lang="en-US" dirty="0" smtClean="0"/>
              <a:t>;</a:t>
            </a:r>
            <a:r>
              <a:rPr lang="zh-CN" altLang="en-US" dirty="0" smtClean="0"/>
              <a:t>表现了人们喜气洋洋、充满活力的精神面貌</a:t>
            </a:r>
            <a:r>
              <a:rPr lang="en-US" dirty="0" smtClean="0"/>
              <a:t>;</a:t>
            </a:r>
            <a:r>
              <a:rPr lang="zh-CN" altLang="en-US" dirty="0" smtClean="0"/>
              <a:t>也象征着“红火又热烈”的生活。</a:t>
            </a: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2932268"/>
          </a:xfrm>
          <a:prstGeom prst="rect">
            <a:avLst/>
          </a:prstGeom>
          <a:noFill/>
        </p:spPr>
        <p:txBody>
          <a:bodyPr wrap="square" lIns="36000" tIns="36000" rIns="36000" bIns="36000" rtlCol="0">
            <a:spAutoFit/>
          </a:bodyPr>
          <a:lstStyle/>
          <a:p>
            <a:pPr indent="446088">
              <a:lnSpc>
                <a:spcPct val="150000"/>
              </a:lnSpc>
            </a:pPr>
            <a:r>
              <a:rPr lang="zh-CN" altLang="en-US" dirty="0" smtClean="0"/>
              <a:t>再如</a:t>
            </a:r>
            <a:r>
              <a:rPr lang="en-US" dirty="0" smtClean="0"/>
              <a:t>,2017</a:t>
            </a:r>
            <a:r>
              <a:rPr lang="zh-CN" altLang="en-US" dirty="0" smtClean="0"/>
              <a:t>年包头中考第</a:t>
            </a:r>
            <a:r>
              <a:rPr lang="en-US" dirty="0" smtClean="0"/>
              <a:t>12</a:t>
            </a:r>
            <a:r>
              <a:rPr lang="zh-CN" altLang="en-US" dirty="0" smtClean="0"/>
              <a:t>题</a:t>
            </a:r>
            <a:r>
              <a:rPr lang="en-US" dirty="0" smtClean="0"/>
              <a:t>:</a:t>
            </a:r>
            <a:r>
              <a:rPr lang="zh-CN" altLang="en-US" dirty="0" smtClean="0"/>
              <a:t>本文的题目很具艺术性</a:t>
            </a:r>
            <a:r>
              <a:rPr lang="en-US" dirty="0" smtClean="0"/>
              <a:t>,</a:t>
            </a:r>
            <a:r>
              <a:rPr lang="zh-CN" altLang="en-US" dirty="0" smtClean="0"/>
              <a:t>请作简要分析。这里考查的就是标题的作用。分析标题作用可从“内容、结构、主题、手法、目的”五个方面去考虑</a:t>
            </a:r>
            <a:r>
              <a:rPr lang="en-US" dirty="0" smtClean="0"/>
              <a:t>,</a:t>
            </a:r>
            <a:r>
              <a:rPr lang="zh-CN" altLang="en-US" dirty="0" smtClean="0"/>
              <a:t>本题有两个信息点</a:t>
            </a:r>
            <a:r>
              <a:rPr lang="en-US" dirty="0" smtClean="0"/>
              <a:t>,</a:t>
            </a:r>
            <a:r>
              <a:rPr lang="zh-CN" altLang="en-US" dirty="0" smtClean="0"/>
              <a:t>“它”指代不明</a:t>
            </a:r>
            <a:r>
              <a:rPr lang="en-US" dirty="0" smtClean="0"/>
              <a:t>,</a:t>
            </a:r>
            <a:r>
              <a:rPr lang="zh-CN" altLang="en-US" dirty="0" smtClean="0"/>
              <a:t>可从目的上</a:t>
            </a:r>
            <a:r>
              <a:rPr lang="en-US" dirty="0" smtClean="0"/>
              <a:t>,</a:t>
            </a:r>
            <a:r>
              <a:rPr lang="zh-CN" altLang="en-US" dirty="0" smtClean="0"/>
              <a:t>设置悬念</a:t>
            </a:r>
            <a:r>
              <a:rPr lang="en-US" dirty="0" smtClean="0"/>
              <a:t>,</a:t>
            </a:r>
            <a:r>
              <a:rPr lang="zh-CN" altLang="en-US" dirty="0" smtClean="0"/>
              <a:t>激发读者的阅读兴趣去考虑</a:t>
            </a:r>
            <a:r>
              <a:rPr lang="en-US" dirty="0" smtClean="0"/>
              <a:t>,</a:t>
            </a:r>
            <a:r>
              <a:rPr lang="zh-CN" altLang="en-US" dirty="0" smtClean="0"/>
              <a:t>“故乡”又是本文的主旨所在</a:t>
            </a:r>
            <a:r>
              <a:rPr lang="en-US" dirty="0" smtClean="0"/>
              <a:t>,</a:t>
            </a:r>
            <a:r>
              <a:rPr lang="zh-CN" altLang="en-US" dirty="0" smtClean="0"/>
              <a:t>所以又可从“主题”上</a:t>
            </a:r>
            <a:r>
              <a:rPr lang="en-US" dirty="0" smtClean="0"/>
              <a:t>,</a:t>
            </a:r>
            <a:r>
              <a:rPr lang="zh-CN" altLang="en-US" dirty="0" smtClean="0"/>
              <a:t>暗示了文章主旨去考虑。所以</a:t>
            </a:r>
            <a:r>
              <a:rPr lang="en-US" dirty="0" smtClean="0"/>
              <a:t>,</a:t>
            </a:r>
            <a:r>
              <a:rPr lang="zh-CN" altLang="en-US" dirty="0" smtClean="0"/>
              <a:t>答案可总结为</a:t>
            </a:r>
            <a:r>
              <a:rPr lang="en-US" dirty="0" smtClean="0"/>
              <a:t>:</a:t>
            </a:r>
            <a:r>
              <a:rPr lang="zh-CN" altLang="en-US" dirty="0" smtClean="0"/>
              <a:t>题目中的“它”指什么</a:t>
            </a:r>
            <a:r>
              <a:rPr lang="en-US" dirty="0" smtClean="0"/>
              <a:t>,</a:t>
            </a:r>
            <a:r>
              <a:rPr lang="zh-CN" altLang="en-US" dirty="0" smtClean="0"/>
              <a:t>从题目本身看不出</a:t>
            </a:r>
            <a:r>
              <a:rPr lang="en-US" dirty="0" smtClean="0"/>
              <a:t>,</a:t>
            </a:r>
            <a:r>
              <a:rPr lang="zh-CN" altLang="en-US" dirty="0" smtClean="0"/>
              <a:t>因此制造悬念</a:t>
            </a:r>
            <a:r>
              <a:rPr lang="en-US" dirty="0" smtClean="0"/>
              <a:t>,</a:t>
            </a:r>
            <a:r>
              <a:rPr lang="zh-CN" altLang="en-US" dirty="0" smtClean="0"/>
              <a:t>能激发读者的阅读欲望。暗示了文章的主旨。</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a:extLst>
              <a:ext uri="{FF2B5EF4-FFF2-40B4-BE49-F238E27FC236}">
                <a16:creationId xmlns:a16="http://schemas.microsoft.com/office/drawing/2014/main" xmlns="" id="{21D37050-EF62-4E03-9C49-42484A701F06}"/>
              </a:ext>
            </a:extLst>
          </p:cNvPr>
          <p:cNvSpPr txBox="1"/>
          <p:nvPr/>
        </p:nvSpPr>
        <p:spPr>
          <a:xfrm>
            <a:off x="925033" y="359812"/>
            <a:ext cx="7814929" cy="2981192"/>
          </a:xfrm>
          <a:prstGeom prst="rect">
            <a:avLst/>
          </a:prstGeom>
          <a:noFill/>
        </p:spPr>
        <p:txBody>
          <a:bodyPr wrap="square" lIns="36000" tIns="36000" rIns="36000" bIns="36000" rtlCol="0">
            <a:spAutoFit/>
          </a:bodyPr>
          <a:lstStyle/>
          <a:p>
            <a:pPr>
              <a:lnSpc>
                <a:spcPct val="150000"/>
              </a:lnSpc>
            </a:pPr>
            <a:r>
              <a:rPr lang="zh-CN" altLang="en-US" b="1" dirty="0" smtClean="0">
                <a:solidFill>
                  <a:srgbClr val="0092D7"/>
                </a:solidFill>
              </a:rPr>
              <a:t>考点六　词语含义、作用及表达效果</a:t>
            </a:r>
            <a:r>
              <a:rPr lang="zh-CN" altLang="en-US" dirty="0" smtClean="0"/>
              <a:t>（</a:t>
            </a:r>
            <a:r>
              <a:rPr lang="en-US" dirty="0" smtClean="0"/>
              <a:t> 10</a:t>
            </a:r>
            <a:r>
              <a:rPr lang="zh-CN" altLang="en-US" dirty="0" smtClean="0"/>
              <a:t>年</a:t>
            </a:r>
            <a:r>
              <a:rPr lang="en-US" dirty="0" smtClean="0"/>
              <a:t>4</a:t>
            </a:r>
            <a:r>
              <a:rPr lang="zh-CN" altLang="en-US" dirty="0" smtClean="0"/>
              <a:t>考）</a:t>
            </a:r>
            <a:endParaRPr lang="en-US" altLang="zh-CN" dirty="0" smtClean="0"/>
          </a:p>
          <a:p>
            <a:pPr>
              <a:lnSpc>
                <a:spcPct val="150000"/>
              </a:lnSpc>
            </a:pPr>
            <a:r>
              <a:rPr lang="en-US" altLang="zh-CN" dirty="0" smtClean="0">
                <a:solidFill>
                  <a:srgbClr val="0092D7"/>
                </a:solidFill>
              </a:rPr>
              <a:t>【</a:t>
            </a:r>
            <a:r>
              <a:rPr lang="zh-CN" altLang="en-US" dirty="0" smtClean="0">
                <a:solidFill>
                  <a:srgbClr val="0092D7"/>
                </a:solidFill>
              </a:rPr>
              <a:t>教材典例</a:t>
            </a:r>
            <a:r>
              <a:rPr lang="en-US" altLang="zh-CN" dirty="0" smtClean="0">
                <a:solidFill>
                  <a:srgbClr val="0092D7"/>
                </a:solidFill>
              </a:rPr>
              <a:t>】</a:t>
            </a:r>
          </a:p>
          <a:p>
            <a:pPr>
              <a:lnSpc>
                <a:spcPct val="150000"/>
              </a:lnSpc>
            </a:pPr>
            <a:r>
              <a:rPr lang="en-US" b="1" dirty="0" smtClean="0"/>
              <a:t>1.</a:t>
            </a:r>
            <a:r>
              <a:rPr lang="zh-CN" altLang="en-US" dirty="0" smtClean="0"/>
              <a:t>曾经亲密无间的一对小伙伴</a:t>
            </a:r>
            <a:r>
              <a:rPr lang="en-US" dirty="0" smtClean="0"/>
              <a:t>,</a:t>
            </a:r>
            <a:r>
              <a:rPr lang="zh-CN" altLang="en-US" dirty="0" smtClean="0"/>
              <a:t>现在却变得那样“隔膜”</a:t>
            </a:r>
            <a:r>
              <a:rPr lang="en-US" dirty="0" smtClean="0"/>
              <a:t>,</a:t>
            </a:r>
            <a:r>
              <a:rPr lang="zh-CN" altLang="en-US" dirty="0" smtClean="0"/>
              <a:t>让“我”感到“我们之间已经隔了一层可悲的厚障壁了”。这“可悲的厚障壁”是什么</a:t>
            </a:r>
            <a:r>
              <a:rPr lang="en-US" dirty="0" smtClean="0"/>
              <a:t>? (</a:t>
            </a:r>
            <a:r>
              <a:rPr lang="zh-CN" altLang="en-US" dirty="0" smtClean="0"/>
              <a:t>九上</a:t>
            </a:r>
            <a:r>
              <a:rPr lang="en-US" altLang="zh-CN" dirty="0" smtClean="0"/>
              <a:t>《</a:t>
            </a:r>
            <a:r>
              <a:rPr lang="zh-CN" altLang="en-US" dirty="0" smtClean="0"/>
              <a:t>故乡</a:t>
            </a:r>
            <a:r>
              <a:rPr lang="en-US" altLang="zh-CN" dirty="0" smtClean="0"/>
              <a:t>》“</a:t>
            </a:r>
            <a:r>
              <a:rPr lang="zh-CN" altLang="en-US" dirty="0" smtClean="0"/>
              <a:t>思考探究”</a:t>
            </a:r>
            <a:r>
              <a:rPr lang="en-US" dirty="0" smtClean="0"/>
              <a:t>)</a:t>
            </a:r>
            <a:endParaRPr lang="zh-CN" altLang="en-US" dirty="0" smtClean="0"/>
          </a:p>
          <a:p>
            <a:pPr>
              <a:lnSpc>
                <a:spcPct val="150000"/>
              </a:lnSpc>
            </a:pPr>
            <a:r>
              <a:rPr lang="en-US" dirty="0" smtClean="0">
                <a:solidFill>
                  <a:srgbClr val="0092D7"/>
                </a:solidFill>
              </a:rPr>
              <a:t>[</a:t>
            </a:r>
            <a:r>
              <a:rPr lang="zh-CN" altLang="en-US" dirty="0" smtClean="0">
                <a:solidFill>
                  <a:srgbClr val="0092D7"/>
                </a:solidFill>
              </a:rPr>
              <a:t>分析</a:t>
            </a:r>
            <a:r>
              <a:rPr lang="en-US" dirty="0" smtClean="0">
                <a:solidFill>
                  <a:srgbClr val="0092D7"/>
                </a:solidFill>
              </a:rPr>
              <a:t>]</a:t>
            </a:r>
            <a:r>
              <a:rPr lang="zh-CN" altLang="en-US" dirty="0" smtClean="0"/>
              <a:t>“可悲的厚障壁”是人与人之间无法交流、理解</a:t>
            </a:r>
            <a:r>
              <a:rPr lang="en-US" dirty="0" smtClean="0"/>
              <a:t>,</a:t>
            </a:r>
            <a:r>
              <a:rPr lang="zh-CN" altLang="en-US" dirty="0" smtClean="0"/>
              <a:t>思想与感情互不相同</a:t>
            </a:r>
            <a:r>
              <a:rPr lang="en-US" dirty="0" smtClean="0"/>
              <a:t>,</a:t>
            </a:r>
            <a:r>
              <a:rPr lang="zh-CN" altLang="en-US" dirty="0" smtClean="0"/>
              <a:t>实际上是故乡所象征的旧中国的一种普遍现象</a:t>
            </a:r>
            <a:r>
              <a:rPr lang="en-US" dirty="0" smtClean="0"/>
              <a:t>,</a:t>
            </a:r>
            <a:r>
              <a:rPr lang="zh-CN" altLang="en-US" dirty="0" smtClean="0"/>
              <a:t>是整个社会现实导致的结果。</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967567" y="359812"/>
            <a:ext cx="7824262" cy="357781"/>
          </a:xfrm>
          <a:prstGeom prst="rect">
            <a:avLst/>
          </a:prstGeom>
          <a:noFill/>
        </p:spPr>
        <p:txBody>
          <a:bodyPr wrap="square" lIns="36000" tIns="36000" rIns="36000" bIns="36000" rtlCol="0">
            <a:spAutoFit/>
          </a:bodyPr>
          <a:lstStyle/>
          <a:p>
            <a:pPr algn="r">
              <a:lnSpc>
                <a:spcPct val="150000"/>
              </a:lnSpc>
            </a:pPr>
            <a:r>
              <a:rPr lang="zh-CN" altLang="en-US" sz="1400" dirty="0" smtClean="0"/>
              <a:t>（续表）</a:t>
            </a:r>
          </a:p>
        </p:txBody>
      </p:sp>
      <p:graphicFrame>
        <p:nvGraphicFramePr>
          <p:cNvPr id="4" name="表格 3"/>
          <p:cNvGraphicFramePr>
            <a:graphicFrameLocks noGrp="1"/>
          </p:cNvGraphicFramePr>
          <p:nvPr/>
        </p:nvGraphicFramePr>
        <p:xfrm>
          <a:off x="882501" y="784309"/>
          <a:ext cx="7814932" cy="3132000"/>
        </p:xfrm>
        <a:graphic>
          <a:graphicData uri="http://schemas.openxmlformats.org/drawingml/2006/table">
            <a:tbl>
              <a:tblPr/>
              <a:tblGrid>
                <a:gridCol w="617479"/>
                <a:gridCol w="913126"/>
                <a:gridCol w="913126"/>
                <a:gridCol w="5371201"/>
              </a:tblGrid>
              <a:tr h="432000">
                <a:tc gridSpan="4">
                  <a:txBody>
                    <a:bodyPr/>
                    <a:lstStyle/>
                    <a:p>
                      <a:pPr algn="ctr">
                        <a:lnSpc>
                          <a:spcPct val="150000"/>
                        </a:lnSpc>
                        <a:spcAft>
                          <a:spcPts val="0"/>
                        </a:spcAft>
                      </a:pPr>
                      <a:r>
                        <a:rPr lang="zh-CN" sz="1700" kern="100" dirty="0">
                          <a:solidFill>
                            <a:srgbClr val="000000"/>
                          </a:solidFill>
                          <a:latin typeface="NEU-BZ-S92"/>
                          <a:ea typeface="微软雅黑"/>
                          <a:cs typeface="Times New Roman"/>
                        </a:rPr>
                        <a:t>文体知识清单</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1728000">
                <a:tc rowSpan="2">
                  <a:txBody>
                    <a:bodyPr/>
                    <a:lstStyle/>
                    <a:p>
                      <a:pPr algn="ctr">
                        <a:lnSpc>
                          <a:spcPct val="150000"/>
                        </a:lnSpc>
                        <a:spcAft>
                          <a:spcPts val="0"/>
                        </a:spcAft>
                      </a:pPr>
                      <a:r>
                        <a:rPr lang="zh-CN" altLang="en-US" sz="1700" kern="100" dirty="0" smtClean="0">
                          <a:solidFill>
                            <a:srgbClr val="000000"/>
                          </a:solidFill>
                          <a:latin typeface="+mn-ea"/>
                          <a:ea typeface="+mn-ea"/>
                          <a:cs typeface="Times New Roman"/>
                        </a:rPr>
                        <a:t>描写的表达方式</a:t>
                      </a:r>
                      <a:endParaRPr lang="en-US" sz="1700" kern="100" dirty="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2">
                  <a:txBody>
                    <a:bodyPr/>
                    <a:lstStyle/>
                    <a:p>
                      <a:pPr algn="ctr">
                        <a:lnSpc>
                          <a:spcPct val="150000"/>
                        </a:lnSpc>
                        <a:spcAft>
                          <a:spcPts val="0"/>
                        </a:spcAft>
                      </a:pPr>
                      <a:r>
                        <a:rPr lang="zh-CN" sz="1700" kern="100">
                          <a:solidFill>
                            <a:srgbClr val="000000"/>
                          </a:solidFill>
                          <a:latin typeface="NEU-BZ-S92"/>
                          <a:ea typeface="微软雅黑"/>
                          <a:cs typeface="Times New Roman"/>
                        </a:rPr>
                        <a:t>人物</a:t>
                      </a:r>
                      <a:endParaRPr lang="zh-CN" sz="1700" kern="100">
                        <a:solidFill>
                          <a:srgbClr val="000000"/>
                        </a:solidFill>
                        <a:latin typeface="NEU-BZ-S92"/>
                        <a:ea typeface="方正书宋_GBK"/>
                        <a:cs typeface="Times New Roman"/>
                      </a:endParaRPr>
                    </a:p>
                    <a:p>
                      <a:pPr algn="ctr">
                        <a:lnSpc>
                          <a:spcPct val="150000"/>
                        </a:lnSpc>
                        <a:spcAft>
                          <a:spcPts val="0"/>
                        </a:spcAft>
                      </a:pPr>
                      <a:r>
                        <a:rPr lang="zh-CN" sz="1700" kern="100">
                          <a:solidFill>
                            <a:srgbClr val="000000"/>
                          </a:solidFill>
                          <a:latin typeface="NEU-BZ-S92"/>
                          <a:ea typeface="微软雅黑"/>
                          <a:cs typeface="Times New Roman"/>
                        </a:rPr>
                        <a:t>描写</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心理描写</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通过剖析人物的心理活动</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如内心感受、意向、愿望、思索、思想斗争等</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挖掘人物的思想感情</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披露人物的内在隐秘世界</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来刻画人物形象及其内在性格特征的一种描写方法</a:t>
                      </a:r>
                      <a:endParaRPr lang="zh-CN" sz="1700" kern="100" dirty="0">
                        <a:solidFill>
                          <a:srgbClr val="000000"/>
                        </a:solidFill>
                        <a:latin typeface="NEU-BZ-S92"/>
                        <a:ea typeface="方正书宋_GBK"/>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972000">
                <a:tc vMerge="1">
                  <a:txBody>
                    <a:bodyPr/>
                    <a:lstStyle/>
                    <a:p>
                      <a:pPr algn="ctr">
                        <a:lnSpc>
                          <a:spcPct val="150000"/>
                        </a:lnSpc>
                        <a:spcAft>
                          <a:spcPts val="0"/>
                        </a:spcAft>
                      </a:pPr>
                      <a:endParaRPr lang="en-US" sz="1700" kern="100" dirty="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vMerge="1">
                  <a:txBody>
                    <a:bodyPr/>
                    <a:lstStyle/>
                    <a:p>
                      <a:endParaRPr lang="zh-CN" altLang="en-US"/>
                    </a:p>
                  </a:txBody>
                  <a:tcP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肖像描写</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通过对容貌、姿态、服饰、音调等的描写</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来揭示人物的思想品质、精神风貌和性格特征的一种描写方法</a:t>
                      </a:r>
                      <a:endParaRPr lang="zh-CN" sz="1700" kern="100" dirty="0">
                        <a:solidFill>
                          <a:srgbClr val="000000"/>
                        </a:solidFill>
                        <a:latin typeface="NEU-BZ-S92"/>
                        <a:ea typeface="方正书宋_GBK"/>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对象 3"/>
          <p:cNvGraphicFramePr>
            <a:graphicFrameLocks noChangeAspect="1"/>
          </p:cNvGraphicFramePr>
          <p:nvPr/>
        </p:nvGraphicFramePr>
        <p:xfrm>
          <a:off x="1049338" y="488950"/>
          <a:ext cx="7578725" cy="3798888"/>
        </p:xfrm>
        <a:graphic>
          <a:graphicData uri="http://schemas.openxmlformats.org/presentationml/2006/ole">
            <mc:AlternateContent xmlns:mc="http://schemas.openxmlformats.org/markup-compatibility/2006">
              <mc:Choice xmlns:v="urn:schemas-microsoft-com:vml" Requires="v">
                <p:oleObj spid="_x0000_s284675" name="文档" r:id="rId4" imgW="7578655" imgH="3798856" progId="Word.Document.12">
                  <p:embed/>
                </p:oleObj>
              </mc:Choice>
              <mc:Fallback>
                <p:oleObj name="文档" r:id="rId4" imgW="7578655" imgH="3798856" progId="Word.Document.12">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49338" y="488950"/>
                        <a:ext cx="7578725" cy="37988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a:extLst>
              <a:ext uri="{FF2B5EF4-FFF2-40B4-BE49-F238E27FC236}">
                <a16:creationId xmlns:a16="http://schemas.microsoft.com/office/drawing/2014/main" xmlns="" id="{21D37050-EF62-4E03-9C49-42484A701F06}"/>
              </a:ext>
            </a:extLst>
          </p:cNvPr>
          <p:cNvSpPr txBox="1"/>
          <p:nvPr/>
        </p:nvSpPr>
        <p:spPr>
          <a:xfrm>
            <a:off x="925033" y="359812"/>
            <a:ext cx="7814929" cy="1319198"/>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常见题型</a:t>
            </a:r>
            <a:r>
              <a:rPr lang="en-US" altLang="zh-CN" dirty="0" smtClean="0">
                <a:solidFill>
                  <a:srgbClr val="0092D7"/>
                </a:solidFill>
              </a:rPr>
              <a:t>】</a:t>
            </a:r>
          </a:p>
          <a:p>
            <a:pPr>
              <a:lnSpc>
                <a:spcPct val="150000"/>
              </a:lnSpc>
            </a:pPr>
            <a:r>
              <a:rPr lang="en-US" b="1" dirty="0" smtClean="0"/>
              <a:t>1. </a:t>
            </a:r>
            <a:r>
              <a:rPr lang="en-US" dirty="0" smtClean="0">
                <a:solidFill>
                  <a:srgbClr val="0092D7"/>
                </a:solidFill>
              </a:rPr>
              <a:t>[2019</a:t>
            </a:r>
            <a:r>
              <a:rPr lang="en-US" altLang="zh-CN" dirty="0" smtClean="0">
                <a:solidFill>
                  <a:srgbClr val="0092D7"/>
                </a:solidFill>
              </a:rPr>
              <a:t>·</a:t>
            </a:r>
            <a:r>
              <a:rPr lang="zh-CN" altLang="en-US" dirty="0" smtClean="0">
                <a:solidFill>
                  <a:srgbClr val="0092D7"/>
                </a:solidFill>
              </a:rPr>
              <a:t>包头第</a:t>
            </a:r>
            <a:r>
              <a:rPr lang="en-US" dirty="0" smtClean="0">
                <a:solidFill>
                  <a:srgbClr val="0092D7"/>
                </a:solidFill>
              </a:rPr>
              <a:t>12</a:t>
            </a:r>
            <a:r>
              <a:rPr lang="zh-CN" altLang="en-US" dirty="0" smtClean="0">
                <a:solidFill>
                  <a:srgbClr val="0092D7"/>
                </a:solidFill>
              </a:rPr>
              <a:t>题</a:t>
            </a:r>
            <a:r>
              <a:rPr lang="en-US" dirty="0" smtClean="0">
                <a:solidFill>
                  <a:srgbClr val="0092D7"/>
                </a:solidFill>
              </a:rPr>
              <a:t>]</a:t>
            </a:r>
            <a:r>
              <a:rPr lang="zh-CN" altLang="en-US" dirty="0" smtClean="0"/>
              <a:t>结合全文说出第</a:t>
            </a:r>
            <a:r>
              <a:rPr lang="en-US" dirty="0" smtClean="0"/>
              <a:t>③</a:t>
            </a:r>
            <a:r>
              <a:rPr lang="zh-CN" altLang="en-US" dirty="0" smtClean="0"/>
              <a:t>段中“微妙的东西”具体指什么。</a:t>
            </a:r>
          </a:p>
          <a:p>
            <a:pPr>
              <a:lnSpc>
                <a:spcPct val="150000"/>
              </a:lnSpc>
            </a:pPr>
            <a:r>
              <a:rPr lang="en-US" b="1" dirty="0" smtClean="0"/>
              <a:t>2. </a:t>
            </a:r>
            <a:r>
              <a:rPr lang="en-US" dirty="0" smtClean="0">
                <a:solidFill>
                  <a:srgbClr val="0092D7"/>
                </a:solidFill>
              </a:rPr>
              <a:t>[2018</a:t>
            </a:r>
            <a:r>
              <a:rPr lang="en-US" altLang="zh-CN" dirty="0" smtClean="0">
                <a:solidFill>
                  <a:srgbClr val="0092D7"/>
                </a:solidFill>
              </a:rPr>
              <a:t>·</a:t>
            </a:r>
            <a:r>
              <a:rPr lang="zh-CN" altLang="en-US" dirty="0" smtClean="0">
                <a:solidFill>
                  <a:srgbClr val="0092D7"/>
                </a:solidFill>
              </a:rPr>
              <a:t>包头第</a:t>
            </a:r>
            <a:r>
              <a:rPr lang="en-US" dirty="0" smtClean="0">
                <a:solidFill>
                  <a:srgbClr val="0092D7"/>
                </a:solidFill>
              </a:rPr>
              <a:t>15</a:t>
            </a:r>
            <a:r>
              <a:rPr lang="zh-CN" altLang="en-US" dirty="0" smtClean="0">
                <a:solidFill>
                  <a:srgbClr val="0092D7"/>
                </a:solidFill>
              </a:rPr>
              <a:t>题</a:t>
            </a:r>
            <a:r>
              <a:rPr lang="en-US" dirty="0" smtClean="0">
                <a:solidFill>
                  <a:srgbClr val="0092D7"/>
                </a:solidFill>
              </a:rPr>
              <a:t>]</a:t>
            </a:r>
            <a:r>
              <a:rPr lang="zh-CN" altLang="en-US" dirty="0" smtClean="0"/>
              <a:t>请品析文末加点的“酵”一词的妙处。</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a:extLst>
              <a:ext uri="{FF2B5EF4-FFF2-40B4-BE49-F238E27FC236}">
                <a16:creationId xmlns:a16="http://schemas.microsoft.com/office/drawing/2014/main" xmlns="" id="{21D37050-EF62-4E03-9C49-42484A701F06}"/>
              </a:ext>
            </a:extLst>
          </p:cNvPr>
          <p:cNvSpPr txBox="1"/>
          <p:nvPr/>
        </p:nvSpPr>
        <p:spPr>
          <a:xfrm>
            <a:off x="925033" y="359812"/>
            <a:ext cx="7814929" cy="3763265"/>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答题思路</a:t>
            </a:r>
            <a:r>
              <a:rPr lang="en-US" altLang="zh-CN" dirty="0" smtClean="0">
                <a:solidFill>
                  <a:srgbClr val="0092D7"/>
                </a:solidFill>
              </a:rPr>
              <a:t>】</a:t>
            </a:r>
          </a:p>
          <a:p>
            <a:pPr indent="446088">
              <a:lnSpc>
                <a:spcPct val="150000"/>
              </a:lnSpc>
            </a:pPr>
            <a:r>
              <a:rPr lang="zh-CN" altLang="en-US" dirty="0" smtClean="0"/>
              <a:t>赏析词语的含义、表达效果、妙处、作用</a:t>
            </a:r>
            <a:r>
              <a:rPr lang="en-US" dirty="0" smtClean="0"/>
              <a:t>,</a:t>
            </a:r>
            <a:r>
              <a:rPr lang="zh-CN" altLang="en-US" dirty="0" smtClean="0"/>
              <a:t>可以从以下几方面入手</a:t>
            </a:r>
            <a:r>
              <a:rPr lang="en-US" dirty="0" smtClean="0"/>
              <a:t>:</a:t>
            </a:r>
            <a:endParaRPr lang="zh-CN" altLang="en-US" dirty="0" smtClean="0"/>
          </a:p>
          <a:p>
            <a:pPr>
              <a:lnSpc>
                <a:spcPct val="150000"/>
              </a:lnSpc>
            </a:pPr>
            <a:r>
              <a:rPr lang="en-US" b="1" dirty="0" smtClean="0"/>
              <a:t>1.</a:t>
            </a:r>
            <a:r>
              <a:rPr lang="zh-CN" altLang="en-US" b="1" dirty="0" smtClean="0"/>
              <a:t>从情感作用的角度。</a:t>
            </a:r>
          </a:p>
          <a:p>
            <a:pPr indent="446088">
              <a:lnSpc>
                <a:spcPct val="150000"/>
              </a:lnSpc>
            </a:pPr>
            <a:r>
              <a:rPr lang="zh-CN" altLang="en-US" dirty="0" smtClean="0"/>
              <a:t>一般选取能体现作者情感、观点的词语</a:t>
            </a:r>
            <a:r>
              <a:rPr lang="en-US" dirty="0" smtClean="0"/>
              <a:t>,</a:t>
            </a:r>
            <a:r>
              <a:rPr lang="zh-CN" altLang="en-US" dirty="0" smtClean="0"/>
              <a:t>用来表达人物的热爱、赞美、思念或厌恶、批判等思想倾向、感情色彩等。</a:t>
            </a:r>
            <a:endParaRPr lang="en-US" altLang="zh-CN" dirty="0" smtClean="0"/>
          </a:p>
          <a:p>
            <a:pPr>
              <a:lnSpc>
                <a:spcPct val="150000"/>
              </a:lnSpc>
            </a:pPr>
            <a:r>
              <a:rPr lang="en-US" b="1" dirty="0" smtClean="0"/>
              <a:t>2.</a:t>
            </a:r>
            <a:r>
              <a:rPr lang="zh-CN" altLang="en-US" b="1" dirty="0" smtClean="0"/>
              <a:t>从结构作用的角度。</a:t>
            </a:r>
          </a:p>
          <a:p>
            <a:pPr indent="446088">
              <a:lnSpc>
                <a:spcPct val="150000"/>
              </a:lnSpc>
            </a:pPr>
            <a:r>
              <a:rPr lang="zh-CN" altLang="en-US" dirty="0" smtClean="0"/>
              <a:t>这类词语一般是连词或表达情感转变的名词</a:t>
            </a:r>
            <a:r>
              <a:rPr lang="en-US" dirty="0" smtClean="0"/>
              <a:t>,</a:t>
            </a:r>
            <a:r>
              <a:rPr lang="zh-CN" altLang="en-US" dirty="0" smtClean="0"/>
              <a:t>在文章结构上起连接、照应作用的词语。在全篇</a:t>
            </a:r>
            <a:r>
              <a:rPr lang="en-US" dirty="0" smtClean="0"/>
              <a:t>(</a:t>
            </a:r>
            <a:r>
              <a:rPr lang="zh-CN" altLang="en-US" dirty="0" smtClean="0"/>
              <a:t>或某段</a:t>
            </a:r>
            <a:r>
              <a:rPr lang="en-US" dirty="0" smtClean="0"/>
              <a:t>)</a:t>
            </a:r>
            <a:r>
              <a:rPr lang="zh-CN" altLang="en-US" dirty="0" smtClean="0"/>
              <a:t>中起照应、过渡、伏笔、设置悬念、激发读者的阅读兴趣、推动情节发展、总领下文等方面的作用。</a:t>
            </a: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animEffect transition="in" filter="fade">
                                      <p:cBhvr>
                                        <p:cTn id="7" dur="500"/>
                                        <p:tgtEl>
                                          <p:spTgt spid="4">
                                            <p:txEl>
                                              <p:pRg st="4" end="4"/>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
                                            <p:txEl>
                                              <p:pRg st="5" end="5"/>
                                            </p:txEl>
                                          </p:spTgt>
                                        </p:tgtEl>
                                        <p:attrNameLst>
                                          <p:attrName>style.visibility</p:attrName>
                                        </p:attrNameLst>
                                      </p:cBhvr>
                                      <p:to>
                                        <p:strVal val="visible"/>
                                      </p:to>
                                    </p:set>
                                    <p:animEffect transition="in" filter="fade">
                                      <p:cBhvr>
                                        <p:cTn id="10"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a:extLst>
              <a:ext uri="{FF2B5EF4-FFF2-40B4-BE49-F238E27FC236}">
                <a16:creationId xmlns:a16="http://schemas.microsoft.com/office/drawing/2014/main" xmlns="" id="{21D37050-EF62-4E03-9C49-42484A701F06}"/>
              </a:ext>
            </a:extLst>
          </p:cNvPr>
          <p:cNvSpPr txBox="1"/>
          <p:nvPr/>
        </p:nvSpPr>
        <p:spPr>
          <a:xfrm>
            <a:off x="871873" y="359812"/>
            <a:ext cx="7814930" cy="4227687"/>
          </a:xfrm>
          <a:prstGeom prst="rect">
            <a:avLst/>
          </a:prstGeom>
          <a:noFill/>
        </p:spPr>
        <p:txBody>
          <a:bodyPr wrap="square" lIns="36000" tIns="36000" rIns="36000" bIns="36000" rtlCol="0">
            <a:spAutoFit/>
          </a:bodyPr>
          <a:lstStyle/>
          <a:p>
            <a:pPr>
              <a:lnSpc>
                <a:spcPct val="150000"/>
              </a:lnSpc>
            </a:pPr>
            <a:r>
              <a:rPr lang="en-US" b="1" dirty="0" smtClean="0"/>
              <a:t>3.</a:t>
            </a:r>
            <a:r>
              <a:rPr lang="zh-CN" altLang="en-US" b="1" dirty="0" smtClean="0"/>
              <a:t>从精确性、生动性的角度。</a:t>
            </a:r>
          </a:p>
          <a:p>
            <a:pPr indent="446088">
              <a:lnSpc>
                <a:spcPct val="150000"/>
              </a:lnSpc>
            </a:pPr>
            <a:r>
              <a:rPr lang="zh-CN" altLang="en-US" dirty="0" smtClean="0"/>
              <a:t>一般是富有表现力的词语</a:t>
            </a:r>
            <a:r>
              <a:rPr lang="en-US" dirty="0" smtClean="0"/>
              <a:t>,</a:t>
            </a:r>
            <a:r>
              <a:rPr lang="zh-CN" altLang="en-US" dirty="0" smtClean="0"/>
              <a:t>指词语</a:t>
            </a:r>
            <a:r>
              <a:rPr lang="en-US" dirty="0" smtClean="0"/>
              <a:t>(</a:t>
            </a:r>
            <a:r>
              <a:rPr lang="zh-CN" altLang="en-US" dirty="0" smtClean="0"/>
              <a:t>主要为动词、形容词</a:t>
            </a:r>
            <a:r>
              <a:rPr lang="en-US" dirty="0" smtClean="0"/>
              <a:t>)</a:t>
            </a:r>
            <a:r>
              <a:rPr lang="zh-CN" altLang="en-US" dirty="0" smtClean="0"/>
              <a:t>细致描摹出某人某物的特点。不同的类型的词语</a:t>
            </a:r>
            <a:r>
              <a:rPr lang="en-US" dirty="0" smtClean="0"/>
              <a:t>,</a:t>
            </a:r>
            <a:r>
              <a:rPr lang="zh-CN" altLang="en-US" dirty="0" smtClean="0"/>
              <a:t>表达的效果不同</a:t>
            </a:r>
            <a:r>
              <a:rPr lang="en-US" dirty="0" smtClean="0"/>
              <a:t>:</a:t>
            </a:r>
            <a:endParaRPr lang="zh-CN" altLang="en-US" dirty="0" smtClean="0"/>
          </a:p>
          <a:p>
            <a:pPr indent="446088">
              <a:lnSpc>
                <a:spcPct val="150000"/>
              </a:lnSpc>
            </a:pPr>
            <a:r>
              <a:rPr lang="zh-CN" altLang="en-US" dirty="0" smtClean="0"/>
              <a:t>动词</a:t>
            </a:r>
            <a:r>
              <a:rPr lang="en-US" dirty="0" smtClean="0"/>
              <a:t>:</a:t>
            </a:r>
            <a:r>
              <a:rPr lang="zh-CN" altLang="en-US" dirty="0" smtClean="0"/>
              <a:t>“</a:t>
            </a:r>
            <a:r>
              <a:rPr lang="en-US" dirty="0" smtClean="0"/>
              <a:t>××</a:t>
            </a:r>
            <a:r>
              <a:rPr lang="zh-CN" altLang="en-US" dirty="0" smtClean="0"/>
              <a:t>”这个动词</a:t>
            </a:r>
            <a:r>
              <a:rPr lang="en-US" dirty="0" smtClean="0"/>
              <a:t>,</a:t>
            </a:r>
            <a:r>
              <a:rPr lang="zh-CN" altLang="en-US" dirty="0" smtClean="0"/>
              <a:t>生动传神</a:t>
            </a:r>
            <a:r>
              <a:rPr lang="en-US" dirty="0" smtClean="0"/>
              <a:t>(</a:t>
            </a:r>
            <a:r>
              <a:rPr lang="zh-CN" altLang="en-US" dirty="0" smtClean="0"/>
              <a:t>形象逼真、鲜明生动</a:t>
            </a:r>
            <a:r>
              <a:rPr lang="en-US" dirty="0" smtClean="0"/>
              <a:t>)</a:t>
            </a:r>
            <a:r>
              <a:rPr lang="zh-CN" altLang="en-US" dirty="0" smtClean="0"/>
              <a:t>地表现了</a:t>
            </a:r>
            <a:r>
              <a:rPr lang="en-US" dirty="0" smtClean="0"/>
              <a:t>(</a:t>
            </a:r>
            <a:r>
              <a:rPr lang="zh-CN" altLang="en-US" dirty="0" smtClean="0"/>
              <a:t>写出了</a:t>
            </a:r>
            <a:r>
              <a:rPr lang="en-US" dirty="0" smtClean="0"/>
              <a:t>) </a:t>
            </a:r>
          </a:p>
          <a:p>
            <a:pPr>
              <a:lnSpc>
                <a:spcPct val="150000"/>
              </a:lnSpc>
            </a:pPr>
            <a:r>
              <a:rPr lang="en-US" altLang="zh-CN" dirty="0" smtClean="0"/>
              <a:t>……</a:t>
            </a:r>
            <a:r>
              <a:rPr lang="en-US" dirty="0" smtClean="0"/>
              <a:t>(</a:t>
            </a:r>
            <a:r>
              <a:rPr lang="zh-CN" altLang="en-US" dirty="0" smtClean="0"/>
              <a:t>事物或人</a:t>
            </a:r>
            <a:r>
              <a:rPr lang="en-US" dirty="0" smtClean="0"/>
              <a:t>)</a:t>
            </a:r>
            <a:r>
              <a:rPr lang="zh-CN" altLang="en-US" dirty="0" smtClean="0"/>
              <a:t>的</a:t>
            </a:r>
            <a:r>
              <a:rPr lang="en-US" altLang="zh-CN" dirty="0" smtClean="0"/>
              <a:t>……</a:t>
            </a:r>
            <a:r>
              <a:rPr lang="zh-CN" altLang="en-US" dirty="0" smtClean="0"/>
              <a:t>特征</a:t>
            </a:r>
            <a:r>
              <a:rPr lang="en-US" dirty="0" smtClean="0"/>
              <a:t>,</a:t>
            </a:r>
            <a:r>
              <a:rPr lang="zh-CN" altLang="en-US" dirty="0" smtClean="0"/>
              <a:t>表达了作者的</a:t>
            </a:r>
            <a:r>
              <a:rPr lang="en-US" altLang="zh-CN" dirty="0" smtClean="0"/>
              <a:t>……</a:t>
            </a:r>
            <a:r>
              <a:rPr lang="zh-CN" altLang="en-US" dirty="0" smtClean="0"/>
              <a:t>情感。</a:t>
            </a:r>
          </a:p>
          <a:p>
            <a:pPr indent="446088">
              <a:lnSpc>
                <a:spcPct val="150000"/>
              </a:lnSpc>
            </a:pPr>
            <a:r>
              <a:rPr lang="zh-CN" altLang="en-US" dirty="0" smtClean="0"/>
              <a:t>副词</a:t>
            </a:r>
            <a:r>
              <a:rPr lang="en-US" dirty="0" smtClean="0"/>
              <a:t>:</a:t>
            </a:r>
            <a:r>
              <a:rPr lang="zh-CN" altLang="en-US" dirty="0" smtClean="0"/>
              <a:t>“</a:t>
            </a:r>
            <a:r>
              <a:rPr lang="en-US" dirty="0" smtClean="0"/>
              <a:t>××</a:t>
            </a:r>
            <a:r>
              <a:rPr lang="zh-CN" altLang="en-US" dirty="0" smtClean="0"/>
              <a:t>”这个副词</a:t>
            </a:r>
            <a:r>
              <a:rPr lang="en-US" dirty="0" smtClean="0"/>
              <a:t>,</a:t>
            </a:r>
            <a:r>
              <a:rPr lang="zh-CN" altLang="en-US" dirty="0" smtClean="0"/>
              <a:t>准确生动地修饰了</a:t>
            </a:r>
            <a:r>
              <a:rPr lang="en-US" dirty="0" smtClean="0"/>
              <a:t>(</a:t>
            </a:r>
            <a:r>
              <a:rPr lang="zh-CN" altLang="en-US" dirty="0" smtClean="0"/>
              <a:t>限制了</a:t>
            </a:r>
            <a:r>
              <a:rPr lang="en-US" dirty="0" smtClean="0"/>
              <a:t>)</a:t>
            </a:r>
            <a:r>
              <a:rPr lang="en-US" altLang="zh-CN" dirty="0" smtClean="0"/>
              <a:t>……</a:t>
            </a:r>
            <a:r>
              <a:rPr lang="zh-CN" altLang="en-US" dirty="0" smtClean="0"/>
              <a:t>物体</a:t>
            </a:r>
            <a:r>
              <a:rPr lang="en-US" dirty="0" smtClean="0"/>
              <a:t>(</a:t>
            </a:r>
            <a:r>
              <a:rPr lang="zh-CN" altLang="en-US" dirty="0" smtClean="0"/>
              <a:t>人物</a:t>
            </a:r>
            <a:r>
              <a:rPr lang="en-US" dirty="0" smtClean="0"/>
              <a:t>)</a:t>
            </a:r>
            <a:r>
              <a:rPr lang="zh-CN" altLang="en-US" dirty="0" smtClean="0"/>
              <a:t>的</a:t>
            </a:r>
            <a:r>
              <a:rPr lang="en-US" altLang="zh-CN" dirty="0" smtClean="0"/>
              <a:t>……</a:t>
            </a:r>
            <a:r>
              <a:rPr lang="zh-CN" altLang="en-US" dirty="0" smtClean="0"/>
              <a:t>特征</a:t>
            </a:r>
            <a:r>
              <a:rPr lang="en-US" dirty="0" smtClean="0"/>
              <a:t>,</a:t>
            </a:r>
            <a:r>
              <a:rPr lang="zh-CN" altLang="en-US" dirty="0" smtClean="0"/>
              <a:t>暗示了作者</a:t>
            </a:r>
            <a:r>
              <a:rPr lang="en-US" altLang="zh-CN" dirty="0" smtClean="0"/>
              <a:t>……</a:t>
            </a:r>
            <a:r>
              <a:rPr lang="zh-CN" altLang="en-US" dirty="0" smtClean="0"/>
              <a:t>的情感。</a:t>
            </a:r>
          </a:p>
          <a:p>
            <a:pPr indent="446088">
              <a:lnSpc>
                <a:spcPct val="150000"/>
              </a:lnSpc>
            </a:pPr>
            <a:r>
              <a:rPr lang="zh-CN" altLang="en-US" dirty="0" smtClean="0"/>
              <a:t>叠词</a:t>
            </a:r>
            <a:r>
              <a:rPr lang="en-US" dirty="0" smtClean="0"/>
              <a:t>:</a:t>
            </a:r>
            <a:r>
              <a:rPr lang="zh-CN" altLang="en-US" dirty="0" smtClean="0"/>
              <a:t>“</a:t>
            </a:r>
            <a:r>
              <a:rPr lang="en-US" dirty="0" smtClean="0"/>
              <a:t>××</a:t>
            </a:r>
            <a:r>
              <a:rPr lang="zh-CN" altLang="en-US" dirty="0" smtClean="0"/>
              <a:t>”这个叠词</a:t>
            </a:r>
            <a:r>
              <a:rPr lang="en-US" dirty="0" smtClean="0"/>
              <a:t>,</a:t>
            </a:r>
            <a:r>
              <a:rPr lang="zh-CN" altLang="en-US" dirty="0" smtClean="0"/>
              <a:t>音韵和谐</a:t>
            </a:r>
            <a:r>
              <a:rPr lang="en-US" dirty="0" smtClean="0"/>
              <a:t>(</a:t>
            </a:r>
            <a:r>
              <a:rPr lang="zh-CN" altLang="en-US" dirty="0" smtClean="0"/>
              <a:t>节奏感强</a:t>
            </a:r>
            <a:r>
              <a:rPr lang="en-US" dirty="0" smtClean="0"/>
              <a:t>),</a:t>
            </a:r>
            <a:r>
              <a:rPr lang="zh-CN" altLang="en-US" dirty="0" smtClean="0"/>
              <a:t>使</a:t>
            </a:r>
            <a:r>
              <a:rPr lang="en-US" altLang="zh-CN" dirty="0" smtClean="0"/>
              <a:t>……</a:t>
            </a:r>
            <a:r>
              <a:rPr lang="en-US" dirty="0" smtClean="0"/>
              <a:t>(</a:t>
            </a:r>
            <a:r>
              <a:rPr lang="zh-CN" altLang="en-US" dirty="0" smtClean="0"/>
              <a:t>事物</a:t>
            </a:r>
            <a:r>
              <a:rPr lang="en-US" dirty="0" smtClean="0"/>
              <a:t>)</a:t>
            </a:r>
            <a:r>
              <a:rPr lang="zh-CN" altLang="en-US" dirty="0" smtClean="0"/>
              <a:t>的</a:t>
            </a:r>
            <a:r>
              <a:rPr lang="en-US" altLang="zh-CN" dirty="0" smtClean="0"/>
              <a:t>……</a:t>
            </a:r>
            <a:r>
              <a:rPr lang="zh-CN" altLang="en-US" dirty="0" smtClean="0"/>
              <a:t>特点跃然纸上。</a:t>
            </a:r>
          </a:p>
          <a:p>
            <a:pPr indent="446088">
              <a:lnSpc>
                <a:spcPct val="150000"/>
              </a:lnSpc>
            </a:pPr>
            <a:r>
              <a:rPr lang="zh-CN" altLang="en-US" dirty="0" smtClean="0"/>
              <a:t>拟声词</a:t>
            </a:r>
            <a:r>
              <a:rPr lang="en-US" dirty="0" smtClean="0"/>
              <a:t>:</a:t>
            </a:r>
            <a:r>
              <a:rPr lang="zh-CN" altLang="en-US" dirty="0" smtClean="0"/>
              <a:t>运用拟声词</a:t>
            </a:r>
            <a:r>
              <a:rPr lang="en-US" dirty="0" smtClean="0"/>
              <a:t>××,</a:t>
            </a:r>
            <a:r>
              <a:rPr lang="zh-CN" altLang="en-US" dirty="0" smtClean="0"/>
              <a:t>生动形象地描写了</a:t>
            </a:r>
            <a:r>
              <a:rPr lang="en-US" dirty="0" smtClean="0"/>
              <a:t>××</a:t>
            </a:r>
            <a:r>
              <a:rPr lang="zh-CN" altLang="en-US" dirty="0" smtClean="0"/>
              <a:t>的情态美</a:t>
            </a:r>
            <a:r>
              <a:rPr lang="en-US" dirty="0" smtClean="0"/>
              <a:t>,</a:t>
            </a:r>
            <a:r>
              <a:rPr lang="zh-CN" altLang="en-US" dirty="0" smtClean="0"/>
              <a:t>流露出</a:t>
            </a:r>
            <a:r>
              <a:rPr lang="en-US" dirty="0" smtClean="0"/>
              <a:t>××</a:t>
            </a:r>
            <a:r>
              <a:rPr lang="zh-CN" altLang="en-US" dirty="0" smtClean="0"/>
              <a:t>的情感。</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a:extLst>
              <a:ext uri="{FF2B5EF4-FFF2-40B4-BE49-F238E27FC236}">
                <a16:creationId xmlns:a16="http://schemas.microsoft.com/office/drawing/2014/main" xmlns="" id="{21D37050-EF62-4E03-9C49-42484A701F06}"/>
              </a:ext>
            </a:extLst>
          </p:cNvPr>
          <p:cNvSpPr txBox="1"/>
          <p:nvPr/>
        </p:nvSpPr>
        <p:spPr>
          <a:xfrm>
            <a:off x="871873" y="359812"/>
            <a:ext cx="7814930" cy="2150195"/>
          </a:xfrm>
          <a:prstGeom prst="rect">
            <a:avLst/>
          </a:prstGeom>
          <a:noFill/>
        </p:spPr>
        <p:txBody>
          <a:bodyPr wrap="square" lIns="36000" tIns="36000" rIns="36000" bIns="36000" rtlCol="0">
            <a:spAutoFit/>
          </a:bodyPr>
          <a:lstStyle/>
          <a:p>
            <a:pPr>
              <a:lnSpc>
                <a:spcPct val="150000"/>
              </a:lnSpc>
            </a:pPr>
            <a:r>
              <a:rPr lang="en-US" b="1" dirty="0" smtClean="0"/>
              <a:t>4.</a:t>
            </a:r>
            <a:r>
              <a:rPr lang="zh-CN" altLang="en-US" b="1" dirty="0" smtClean="0"/>
              <a:t>从表现主旨的角度。</a:t>
            </a:r>
          </a:p>
          <a:p>
            <a:pPr indent="446088">
              <a:lnSpc>
                <a:spcPct val="150000"/>
              </a:lnSpc>
            </a:pPr>
            <a:r>
              <a:rPr lang="zh-CN" altLang="en-US" dirty="0" smtClean="0"/>
              <a:t>一般是表现文章主旨的词语</a:t>
            </a:r>
            <a:r>
              <a:rPr lang="en-US" dirty="0" smtClean="0"/>
              <a:t>,</a:t>
            </a:r>
            <a:r>
              <a:rPr lang="zh-CN" altLang="en-US" dirty="0" smtClean="0"/>
              <a:t>用以表达人物怎样的思想感情</a:t>
            </a:r>
            <a:r>
              <a:rPr lang="en-US" dirty="0" smtClean="0"/>
              <a:t>,</a:t>
            </a:r>
            <a:r>
              <a:rPr lang="zh-CN" altLang="en-US" dirty="0" smtClean="0"/>
              <a:t>暗含了怎样的主旨。</a:t>
            </a:r>
          </a:p>
          <a:p>
            <a:pPr>
              <a:lnSpc>
                <a:spcPct val="150000"/>
              </a:lnSpc>
            </a:pPr>
            <a:r>
              <a:rPr lang="en-US" b="1" dirty="0" smtClean="0"/>
              <a:t>5.</a:t>
            </a:r>
            <a:r>
              <a:rPr lang="zh-CN" altLang="en-US" b="1" dirty="0" smtClean="0"/>
              <a:t>从修辞的角度。</a:t>
            </a:r>
          </a:p>
          <a:p>
            <a:pPr indent="446088">
              <a:lnSpc>
                <a:spcPct val="150000"/>
              </a:lnSpc>
            </a:pPr>
            <a:r>
              <a:rPr lang="zh-CN" altLang="en-US" dirty="0" smtClean="0"/>
              <a:t>一般是具有修辞效果的词语</a:t>
            </a:r>
            <a:r>
              <a:rPr lang="en-US" dirty="0" smtClean="0"/>
              <a:t>,</a:t>
            </a:r>
            <a:r>
              <a:rPr lang="zh-CN" altLang="en-US" dirty="0" smtClean="0"/>
              <a:t>需要分析修辞手法的作用。</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500"/>
                                        <p:tgtEl>
                                          <p:spTgt spid="4">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
                                            <p:txEl>
                                              <p:pRg st="3" end="3"/>
                                            </p:txEl>
                                          </p:spTgt>
                                        </p:tgtEl>
                                        <p:attrNameLst>
                                          <p:attrName>style.visibility</p:attrName>
                                        </p:attrNameLst>
                                      </p:cBhvr>
                                      <p:to>
                                        <p:strVal val="visible"/>
                                      </p:to>
                                    </p:set>
                                    <p:animEffect transition="in" filter="fade">
                                      <p:cBhvr>
                                        <p:cTn id="10"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a:extLst>
              <a:ext uri="{FF2B5EF4-FFF2-40B4-BE49-F238E27FC236}">
                <a16:creationId xmlns:a16="http://schemas.microsoft.com/office/drawing/2014/main" xmlns="" id="{21D37050-EF62-4E03-9C49-42484A701F06}"/>
              </a:ext>
            </a:extLst>
          </p:cNvPr>
          <p:cNvSpPr txBox="1"/>
          <p:nvPr/>
        </p:nvSpPr>
        <p:spPr>
          <a:xfrm>
            <a:off x="871873" y="359812"/>
            <a:ext cx="7814930" cy="2981192"/>
          </a:xfrm>
          <a:prstGeom prst="rect">
            <a:avLst/>
          </a:prstGeom>
          <a:noFill/>
        </p:spPr>
        <p:txBody>
          <a:bodyPr wrap="square" lIns="36000" tIns="36000" rIns="36000" bIns="36000" rtlCol="0">
            <a:spAutoFit/>
          </a:bodyPr>
          <a:lstStyle/>
          <a:p>
            <a:pPr>
              <a:lnSpc>
                <a:spcPct val="150000"/>
              </a:lnSpc>
            </a:pPr>
            <a:r>
              <a:rPr lang="en-US" b="1" dirty="0" smtClean="0"/>
              <a:t>6.</a:t>
            </a:r>
            <a:r>
              <a:rPr lang="zh-CN" altLang="en-US" b="1" dirty="0" smtClean="0"/>
              <a:t>从语体的角度。</a:t>
            </a:r>
          </a:p>
          <a:p>
            <a:pPr indent="446088">
              <a:lnSpc>
                <a:spcPct val="150000"/>
              </a:lnSpc>
            </a:pPr>
            <a:r>
              <a:rPr lang="zh-CN" altLang="en-US" dirty="0" smtClean="0"/>
              <a:t>如书面语与口语</a:t>
            </a:r>
            <a:r>
              <a:rPr lang="en-US" dirty="0" smtClean="0"/>
              <a:t>,</a:t>
            </a:r>
            <a:r>
              <a:rPr lang="zh-CN" altLang="en-US" dirty="0" smtClean="0"/>
              <a:t>普通用语与口语。</a:t>
            </a:r>
          </a:p>
          <a:p>
            <a:pPr indent="446088">
              <a:lnSpc>
                <a:spcPct val="150000"/>
              </a:lnSpc>
            </a:pPr>
            <a:r>
              <a:rPr lang="zh-CN" altLang="en-US" dirty="0" smtClean="0"/>
              <a:t>如</a:t>
            </a:r>
            <a:r>
              <a:rPr lang="en-US" dirty="0" smtClean="0"/>
              <a:t>,2019</a:t>
            </a:r>
            <a:r>
              <a:rPr lang="zh-CN" altLang="en-US" dirty="0" smtClean="0"/>
              <a:t>年包头中考第</a:t>
            </a:r>
            <a:r>
              <a:rPr lang="en-US" dirty="0" smtClean="0"/>
              <a:t>12</a:t>
            </a:r>
            <a:r>
              <a:rPr lang="zh-CN" altLang="en-US" dirty="0" smtClean="0"/>
              <a:t>题“结合全文说出第</a:t>
            </a:r>
            <a:r>
              <a:rPr lang="en-US" dirty="0" smtClean="0"/>
              <a:t>③</a:t>
            </a:r>
            <a:r>
              <a:rPr lang="zh-CN" altLang="en-US" dirty="0" smtClean="0"/>
              <a:t>段中‘微妙的东西’具体指什么”</a:t>
            </a:r>
            <a:r>
              <a:rPr lang="en-US" dirty="0" smtClean="0"/>
              <a:t>,</a:t>
            </a:r>
            <a:r>
              <a:rPr lang="zh-CN" altLang="en-US" dirty="0" smtClean="0"/>
              <a:t>题目要求考的根据文章内容指出“微妙的东西”的指代内容。这时</a:t>
            </a:r>
            <a:r>
              <a:rPr lang="en-US" dirty="0" smtClean="0"/>
              <a:t>,</a:t>
            </a:r>
            <a:r>
              <a:rPr lang="zh-CN" altLang="en-US" dirty="0" smtClean="0"/>
              <a:t>我们看题干</a:t>
            </a:r>
            <a:r>
              <a:rPr lang="en-US" dirty="0" smtClean="0"/>
              <a:t>,</a:t>
            </a:r>
            <a:r>
              <a:rPr lang="zh-CN" altLang="en-US" dirty="0" smtClean="0"/>
              <a:t>要求我们结合全文</a:t>
            </a:r>
            <a:r>
              <a:rPr lang="en-US" dirty="0" smtClean="0"/>
              <a:t>,</a:t>
            </a:r>
            <a:r>
              <a:rPr lang="zh-CN" altLang="en-US" dirty="0" smtClean="0"/>
              <a:t>那我们就要从全文寻找线索。从文中第</a:t>
            </a:r>
            <a:r>
              <a:rPr lang="en-US" dirty="0" smtClean="0"/>
              <a:t>④</a:t>
            </a:r>
            <a:r>
              <a:rPr lang="zh-CN" altLang="en-US" dirty="0" smtClean="0"/>
              <a:t>段写到的铁匠的胸有成竹</a:t>
            </a:r>
            <a:r>
              <a:rPr lang="en-US" dirty="0" smtClean="0"/>
              <a:t>,</a:t>
            </a:r>
            <a:r>
              <a:rPr lang="zh-CN" altLang="en-US" dirty="0" smtClean="0"/>
              <a:t>第</a:t>
            </a:r>
            <a:r>
              <a:rPr lang="en-US" dirty="0" smtClean="0"/>
              <a:t>⑤</a:t>
            </a:r>
            <a:r>
              <a:rPr lang="zh-CN" altLang="en-US" dirty="0" smtClean="0"/>
              <a:t>段打铁的具体过程</a:t>
            </a:r>
            <a:r>
              <a:rPr lang="en-US" dirty="0" smtClean="0"/>
              <a:t>,</a:t>
            </a:r>
            <a:r>
              <a:rPr lang="zh-CN" altLang="en-US" dirty="0" smtClean="0"/>
              <a:t>可以得知</a:t>
            </a:r>
            <a:r>
              <a:rPr lang="en-US" dirty="0" smtClean="0"/>
              <a:t>,</a:t>
            </a:r>
            <a:r>
              <a:rPr lang="zh-CN" altLang="en-US" dirty="0" smtClean="0"/>
              <a:t>这种“微妙的东西”就是指火候、力度等打铁的经验。</a:t>
            </a: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a:extLst>
              <a:ext uri="{FF2B5EF4-FFF2-40B4-BE49-F238E27FC236}">
                <a16:creationId xmlns:a16="http://schemas.microsoft.com/office/drawing/2014/main" xmlns="" id="{21D37050-EF62-4E03-9C49-42484A701F06}"/>
              </a:ext>
            </a:extLst>
          </p:cNvPr>
          <p:cNvSpPr txBox="1"/>
          <p:nvPr/>
        </p:nvSpPr>
        <p:spPr>
          <a:xfrm>
            <a:off x="871873" y="359812"/>
            <a:ext cx="7814930" cy="2101272"/>
          </a:xfrm>
          <a:prstGeom prst="rect">
            <a:avLst/>
          </a:prstGeom>
          <a:noFill/>
        </p:spPr>
        <p:txBody>
          <a:bodyPr wrap="square" lIns="36000" tIns="36000" rIns="36000" bIns="36000" rtlCol="0">
            <a:spAutoFit/>
          </a:bodyPr>
          <a:lstStyle/>
          <a:p>
            <a:pPr indent="446088">
              <a:lnSpc>
                <a:spcPct val="150000"/>
              </a:lnSpc>
            </a:pPr>
            <a:r>
              <a:rPr lang="zh-CN" altLang="en-US" dirty="0" smtClean="0"/>
              <a:t>又如</a:t>
            </a:r>
            <a:r>
              <a:rPr lang="en-US" dirty="0" smtClean="0"/>
              <a:t>,2018</a:t>
            </a:r>
            <a:r>
              <a:rPr lang="zh-CN" altLang="en-US" dirty="0" smtClean="0"/>
              <a:t>年包头中考第</a:t>
            </a:r>
            <a:r>
              <a:rPr lang="en-US" dirty="0" smtClean="0"/>
              <a:t>15</a:t>
            </a:r>
            <a:r>
              <a:rPr lang="zh-CN" altLang="en-US" dirty="0" smtClean="0"/>
              <a:t>题“请品析文末加点的‘酵’一词的妙处”。这里</a:t>
            </a:r>
            <a:r>
              <a:rPr lang="en-US" dirty="0" smtClean="0"/>
              <a:t>,</a:t>
            </a:r>
            <a:r>
              <a:rPr lang="zh-CN" altLang="en-US" dirty="0" smtClean="0"/>
              <a:t>我们需要考虑词义的迁移</a:t>
            </a:r>
            <a:r>
              <a:rPr lang="en-US" dirty="0" smtClean="0"/>
              <a:t>,</a:t>
            </a:r>
            <a:r>
              <a:rPr lang="zh-CN" altLang="en-US" dirty="0" smtClean="0"/>
              <a:t>酵本是一个生物学词汇</a:t>
            </a:r>
            <a:r>
              <a:rPr lang="en-US" dirty="0" smtClean="0"/>
              <a:t>,</a:t>
            </a:r>
            <a:r>
              <a:rPr lang="zh-CN" altLang="en-US" dirty="0" smtClean="0"/>
              <a:t>这里形容过年气氛的浓郁</a:t>
            </a:r>
            <a:r>
              <a:rPr lang="en-US" dirty="0" smtClean="0"/>
              <a:t>,</a:t>
            </a:r>
            <a:r>
              <a:rPr lang="zh-CN" altLang="en-US" dirty="0" smtClean="0"/>
              <a:t>还得考虑比喻修辞的作用</a:t>
            </a:r>
            <a:r>
              <a:rPr lang="en-US" dirty="0" smtClean="0"/>
              <a:t>,</a:t>
            </a:r>
            <a:r>
              <a:rPr lang="zh-CN" altLang="en-US" dirty="0" smtClean="0"/>
              <a:t>才能得出正确答案</a:t>
            </a:r>
            <a:r>
              <a:rPr lang="en-US" dirty="0" smtClean="0"/>
              <a:t>:</a:t>
            </a:r>
            <a:r>
              <a:rPr lang="zh-CN" altLang="en-US" dirty="0" smtClean="0"/>
              <a:t>“酵”将“墨味儿”和“年味”融为一体</a:t>
            </a:r>
            <a:r>
              <a:rPr lang="en-US" dirty="0" smtClean="0"/>
              <a:t>,</a:t>
            </a:r>
            <a:r>
              <a:rPr lang="zh-CN" altLang="en-US" dirty="0" smtClean="0"/>
              <a:t>弥散出甜甜的味道</a:t>
            </a:r>
            <a:r>
              <a:rPr lang="en-US" dirty="0" smtClean="0"/>
              <a:t>,</a:t>
            </a:r>
            <a:r>
              <a:rPr lang="zh-CN" altLang="en-US" dirty="0" smtClean="0"/>
              <a:t>令人沉醉。这个动词形象地写出了人们在节日里的美好感受及对幸福生活的向往。</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a:extLst>
              <a:ext uri="{FF2B5EF4-FFF2-40B4-BE49-F238E27FC236}">
                <a16:creationId xmlns:a16="http://schemas.microsoft.com/office/drawing/2014/main" xmlns="" id="{21D37050-EF62-4E03-9C49-42484A701F06}"/>
              </a:ext>
            </a:extLst>
          </p:cNvPr>
          <p:cNvSpPr txBox="1"/>
          <p:nvPr/>
        </p:nvSpPr>
        <p:spPr>
          <a:xfrm>
            <a:off x="925033" y="359812"/>
            <a:ext cx="7814929" cy="439278"/>
          </a:xfrm>
          <a:prstGeom prst="rect">
            <a:avLst/>
          </a:prstGeom>
          <a:noFill/>
        </p:spPr>
        <p:txBody>
          <a:bodyPr wrap="square" lIns="36000" tIns="36000" rIns="36000" bIns="36000" rtlCol="0">
            <a:spAutoFit/>
          </a:bodyPr>
          <a:lstStyle/>
          <a:p>
            <a:pPr>
              <a:lnSpc>
                <a:spcPct val="150000"/>
              </a:lnSpc>
            </a:pPr>
            <a:r>
              <a:rPr lang="zh-CN" altLang="en-US" b="1" dirty="0" smtClean="0">
                <a:solidFill>
                  <a:srgbClr val="0092D7"/>
                </a:solidFill>
              </a:rPr>
              <a:t>考点七　句子的表达效果</a:t>
            </a:r>
            <a:r>
              <a:rPr lang="zh-CN" altLang="en-US" dirty="0" smtClean="0"/>
              <a:t>（</a:t>
            </a:r>
            <a:r>
              <a:rPr lang="en-US" dirty="0" smtClean="0"/>
              <a:t> 10</a:t>
            </a:r>
            <a:r>
              <a:rPr lang="zh-CN" altLang="en-US" dirty="0" smtClean="0"/>
              <a:t>年</a:t>
            </a:r>
            <a:r>
              <a:rPr lang="en-US" dirty="0" smtClean="0"/>
              <a:t>5</a:t>
            </a:r>
            <a:r>
              <a:rPr lang="zh-CN" altLang="en-US" dirty="0" smtClean="0"/>
              <a:t>考）</a:t>
            </a:r>
            <a:endParaRPr lang="en-US" altLang="zh-CN" dirty="0" smtClean="0"/>
          </a:p>
        </p:txBody>
      </p:sp>
      <p:graphicFrame>
        <p:nvGraphicFramePr>
          <p:cNvPr id="285698" name="Object 2"/>
          <p:cNvGraphicFramePr>
            <a:graphicFrameLocks noChangeAspect="1"/>
          </p:cNvGraphicFramePr>
          <p:nvPr/>
        </p:nvGraphicFramePr>
        <p:xfrm>
          <a:off x="988980" y="882203"/>
          <a:ext cx="7612063" cy="3476625"/>
        </p:xfrm>
        <a:graphic>
          <a:graphicData uri="http://schemas.openxmlformats.org/presentationml/2006/ole">
            <mc:AlternateContent xmlns:mc="http://schemas.openxmlformats.org/markup-compatibility/2006">
              <mc:Choice xmlns:v="urn:schemas-microsoft-com:vml" Requires="v">
                <p:oleObj spid="_x0000_s285699" name="文档" r:id="rId4" imgW="7864842" imgH="3590906" progId="Word.Document.12">
                  <p:embed/>
                </p:oleObj>
              </mc:Choice>
              <mc:Fallback>
                <p:oleObj name="文档" r:id="rId4" imgW="7864842" imgH="3590906" progId="Word.Document.12">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88980" y="882203"/>
                        <a:ext cx="7612063" cy="34766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a:extLst>
              <a:ext uri="{FF2B5EF4-FFF2-40B4-BE49-F238E27FC236}">
                <a16:creationId xmlns:a16="http://schemas.microsoft.com/office/drawing/2014/main" xmlns="" id="{21D37050-EF62-4E03-9C49-42484A701F06}"/>
              </a:ext>
            </a:extLst>
          </p:cNvPr>
          <p:cNvSpPr txBox="1"/>
          <p:nvPr/>
        </p:nvSpPr>
        <p:spPr>
          <a:xfrm>
            <a:off x="871873" y="359812"/>
            <a:ext cx="7814930" cy="3396690"/>
          </a:xfrm>
          <a:prstGeom prst="rect">
            <a:avLst/>
          </a:prstGeom>
          <a:noFill/>
        </p:spPr>
        <p:txBody>
          <a:bodyPr wrap="square" lIns="36000" tIns="36000" rIns="36000" bIns="36000" rtlCol="0">
            <a:spAutoFit/>
          </a:bodyPr>
          <a:lstStyle/>
          <a:p>
            <a:pPr>
              <a:lnSpc>
                <a:spcPct val="150000"/>
              </a:lnSpc>
            </a:pPr>
            <a:r>
              <a:rPr lang="en-US" b="1" dirty="0" smtClean="0"/>
              <a:t>2.</a:t>
            </a:r>
            <a:r>
              <a:rPr lang="zh-CN" altLang="en-US" dirty="0" smtClean="0"/>
              <a:t>本文的语言素朴而又典雅</a:t>
            </a:r>
            <a:r>
              <a:rPr lang="en-US" dirty="0" smtClean="0"/>
              <a:t>,</a:t>
            </a:r>
            <a:r>
              <a:rPr lang="zh-CN" altLang="en-US" dirty="0" smtClean="0"/>
              <a:t>简净而又细致</a:t>
            </a:r>
            <a:r>
              <a:rPr lang="en-US" dirty="0" smtClean="0"/>
              <a:t>,</a:t>
            </a:r>
            <a:r>
              <a:rPr lang="zh-CN" altLang="en-US" dirty="0" smtClean="0"/>
              <a:t>试以下列语句为例</a:t>
            </a:r>
            <a:r>
              <a:rPr lang="en-US" dirty="0" smtClean="0"/>
              <a:t>,</a:t>
            </a:r>
            <a:r>
              <a:rPr lang="zh-CN" altLang="en-US" dirty="0" smtClean="0"/>
              <a:t>加以赏析。</a:t>
            </a:r>
            <a:r>
              <a:rPr lang="en-US" dirty="0" smtClean="0"/>
              <a:t>[</a:t>
            </a:r>
            <a:r>
              <a:rPr lang="zh-CN" altLang="en-US" dirty="0" smtClean="0"/>
              <a:t>八上</a:t>
            </a:r>
            <a:r>
              <a:rPr lang="en-US" altLang="zh-CN" dirty="0" smtClean="0"/>
              <a:t>《</a:t>
            </a:r>
            <a:r>
              <a:rPr lang="zh-CN" altLang="en-US" dirty="0" smtClean="0"/>
              <a:t>背影</a:t>
            </a:r>
            <a:r>
              <a:rPr lang="en-US" altLang="zh-CN" dirty="0" smtClean="0"/>
              <a:t>》“</a:t>
            </a:r>
            <a:r>
              <a:rPr lang="zh-CN" altLang="en-US" dirty="0" smtClean="0"/>
              <a:t>积累拓展”节选</a:t>
            </a:r>
            <a:r>
              <a:rPr lang="en-US" dirty="0" smtClean="0"/>
              <a:t>(</a:t>
            </a:r>
            <a:r>
              <a:rPr lang="zh-CN" altLang="en-US" dirty="0" smtClean="0"/>
              <a:t>描写角度</a:t>
            </a:r>
            <a:r>
              <a:rPr lang="en-US" dirty="0" smtClean="0"/>
              <a:t>)]</a:t>
            </a:r>
            <a:endParaRPr lang="zh-CN" altLang="en-US" dirty="0" smtClean="0"/>
          </a:p>
          <a:p>
            <a:pPr indent="446088">
              <a:lnSpc>
                <a:spcPct val="150000"/>
              </a:lnSpc>
            </a:pPr>
            <a:r>
              <a:rPr lang="zh-CN" altLang="en-US" b="1" dirty="0" smtClean="0">
                <a:latin typeface="楷体" pitchFamily="49" charset="-122"/>
                <a:ea typeface="楷体" pitchFamily="49" charset="-122"/>
              </a:rPr>
              <a:t>我本来要去的</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他不肯</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只好让他去。我看见他戴着黑布小帽</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穿着黑布大马褂</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深青布棉袍</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蹒跚地走到铁道边</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慢慢探身下去</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尚不大难。可是他穿过铁道</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要爬上那边月台</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就不容易了。</a:t>
            </a:r>
          </a:p>
          <a:p>
            <a:pPr>
              <a:lnSpc>
                <a:spcPct val="150000"/>
              </a:lnSpc>
            </a:pPr>
            <a:r>
              <a:rPr lang="en-US" dirty="0" smtClean="0">
                <a:solidFill>
                  <a:srgbClr val="0092D7"/>
                </a:solidFill>
              </a:rPr>
              <a:t>[</a:t>
            </a:r>
            <a:r>
              <a:rPr lang="zh-CN" altLang="en-US" dirty="0" smtClean="0">
                <a:solidFill>
                  <a:srgbClr val="0092D7"/>
                </a:solidFill>
              </a:rPr>
              <a:t>分析</a:t>
            </a:r>
            <a:r>
              <a:rPr lang="en-US" dirty="0" smtClean="0">
                <a:solidFill>
                  <a:srgbClr val="0092D7"/>
                </a:solidFill>
              </a:rPr>
              <a:t>]</a:t>
            </a:r>
            <a:r>
              <a:rPr lang="zh-CN" altLang="en-US" dirty="0" smtClean="0"/>
              <a:t>作者使用的白描手法</a:t>
            </a:r>
            <a:r>
              <a:rPr lang="en-US" dirty="0" smtClean="0"/>
              <a:t>,</a:t>
            </a:r>
            <a:r>
              <a:rPr lang="zh-CN" altLang="en-US" dirty="0" smtClean="0"/>
              <a:t>笔法简净</a:t>
            </a:r>
            <a:r>
              <a:rPr lang="en-US" dirty="0" smtClean="0"/>
              <a:t>,</a:t>
            </a:r>
            <a:r>
              <a:rPr lang="zh-CN" altLang="en-US" dirty="0" smtClean="0"/>
              <a:t>却细致而传神地刻画出了父亲的形象</a:t>
            </a:r>
            <a:r>
              <a:rPr lang="en-US" dirty="0" smtClean="0"/>
              <a:t>,</a:t>
            </a:r>
            <a:r>
              <a:rPr lang="zh-CN" altLang="en-US" dirty="0" smtClean="0"/>
              <a:t>这三个句子看似平淡</a:t>
            </a:r>
            <a:r>
              <a:rPr lang="en-US" dirty="0" smtClean="0"/>
              <a:t>,</a:t>
            </a:r>
            <a:r>
              <a:rPr lang="zh-CN" altLang="en-US" dirty="0" smtClean="0"/>
              <a:t>其实内有起伏</a:t>
            </a:r>
            <a:r>
              <a:rPr lang="en-US" dirty="0" smtClean="0"/>
              <a:t>,</a:t>
            </a:r>
            <a:r>
              <a:rPr lang="zh-CN" altLang="en-US" dirty="0" smtClean="0"/>
              <a:t>“本来”“只好”“尚不”“可是”等</a:t>
            </a:r>
            <a:r>
              <a:rPr lang="en-US" dirty="0" smtClean="0"/>
              <a:t>,</a:t>
            </a:r>
            <a:r>
              <a:rPr lang="zh-CN" altLang="en-US" dirty="0" smtClean="0"/>
              <a:t>表现出“我”内心并不平静的感情。</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a:extLst>
              <a:ext uri="{FF2B5EF4-FFF2-40B4-BE49-F238E27FC236}">
                <a16:creationId xmlns:a16="http://schemas.microsoft.com/office/drawing/2014/main" xmlns="" id="{21D37050-EF62-4E03-9C49-42484A701F06}"/>
              </a:ext>
            </a:extLst>
          </p:cNvPr>
          <p:cNvSpPr txBox="1"/>
          <p:nvPr/>
        </p:nvSpPr>
        <p:spPr>
          <a:xfrm>
            <a:off x="871873" y="359812"/>
            <a:ext cx="7814930" cy="2150195"/>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常见题型</a:t>
            </a:r>
            <a:r>
              <a:rPr lang="en-US" altLang="zh-CN" dirty="0" smtClean="0">
                <a:solidFill>
                  <a:srgbClr val="0092D7"/>
                </a:solidFill>
              </a:rPr>
              <a:t>】</a:t>
            </a:r>
          </a:p>
          <a:p>
            <a:pPr>
              <a:lnSpc>
                <a:spcPct val="150000"/>
              </a:lnSpc>
            </a:pPr>
            <a:r>
              <a:rPr lang="en-US" b="1" dirty="0" smtClean="0"/>
              <a:t>1. </a:t>
            </a:r>
            <a:r>
              <a:rPr lang="en-US" dirty="0" smtClean="0">
                <a:solidFill>
                  <a:srgbClr val="0092D7"/>
                </a:solidFill>
              </a:rPr>
              <a:t>[2019</a:t>
            </a:r>
            <a:r>
              <a:rPr lang="en-US" altLang="zh-CN" dirty="0" smtClean="0">
                <a:solidFill>
                  <a:srgbClr val="0092D7"/>
                </a:solidFill>
              </a:rPr>
              <a:t>·</a:t>
            </a:r>
            <a:r>
              <a:rPr lang="zh-CN" altLang="en-US" dirty="0" smtClean="0">
                <a:solidFill>
                  <a:srgbClr val="0092D7"/>
                </a:solidFill>
              </a:rPr>
              <a:t>包头第</a:t>
            </a:r>
            <a:r>
              <a:rPr lang="en-US" dirty="0" smtClean="0">
                <a:solidFill>
                  <a:srgbClr val="0092D7"/>
                </a:solidFill>
              </a:rPr>
              <a:t>14</a:t>
            </a:r>
            <a:r>
              <a:rPr lang="zh-CN" altLang="en-US" dirty="0" smtClean="0">
                <a:solidFill>
                  <a:srgbClr val="0092D7"/>
                </a:solidFill>
              </a:rPr>
              <a:t>题</a:t>
            </a:r>
            <a:r>
              <a:rPr lang="en-US" dirty="0" smtClean="0">
                <a:solidFill>
                  <a:srgbClr val="0092D7"/>
                </a:solidFill>
              </a:rPr>
              <a:t>]</a:t>
            </a:r>
            <a:r>
              <a:rPr lang="zh-CN" altLang="en-US" dirty="0" smtClean="0"/>
              <a:t>请品析文中第</a:t>
            </a:r>
            <a:r>
              <a:rPr lang="en-US" dirty="0" smtClean="0"/>
              <a:t>⑥</a:t>
            </a:r>
            <a:r>
              <a:rPr lang="zh-CN" altLang="en-US" dirty="0" smtClean="0"/>
              <a:t>段画线语句的妙处。</a:t>
            </a:r>
          </a:p>
          <a:p>
            <a:pPr>
              <a:lnSpc>
                <a:spcPct val="150000"/>
              </a:lnSpc>
            </a:pPr>
            <a:r>
              <a:rPr lang="en-US" b="1" dirty="0" smtClean="0"/>
              <a:t>2. </a:t>
            </a:r>
            <a:r>
              <a:rPr lang="en-US" dirty="0" smtClean="0">
                <a:solidFill>
                  <a:srgbClr val="0092D7"/>
                </a:solidFill>
              </a:rPr>
              <a:t>[2019</a:t>
            </a:r>
            <a:r>
              <a:rPr lang="en-US" altLang="zh-CN" dirty="0" smtClean="0">
                <a:solidFill>
                  <a:srgbClr val="0092D7"/>
                </a:solidFill>
              </a:rPr>
              <a:t>·</a:t>
            </a:r>
            <a:r>
              <a:rPr lang="zh-CN" altLang="en-US" dirty="0" smtClean="0">
                <a:solidFill>
                  <a:srgbClr val="0092D7"/>
                </a:solidFill>
              </a:rPr>
              <a:t>包头昆都仑区二模第</a:t>
            </a:r>
            <a:r>
              <a:rPr lang="en-US" dirty="0" smtClean="0">
                <a:solidFill>
                  <a:srgbClr val="0092D7"/>
                </a:solidFill>
              </a:rPr>
              <a:t>14</a:t>
            </a:r>
            <a:r>
              <a:rPr lang="zh-CN" altLang="en-US" dirty="0" smtClean="0">
                <a:solidFill>
                  <a:srgbClr val="0092D7"/>
                </a:solidFill>
              </a:rPr>
              <a:t>题</a:t>
            </a:r>
            <a:r>
              <a:rPr lang="en-US" dirty="0" smtClean="0">
                <a:solidFill>
                  <a:srgbClr val="0092D7"/>
                </a:solidFill>
              </a:rPr>
              <a:t>]</a:t>
            </a:r>
            <a:r>
              <a:rPr lang="zh-CN" altLang="en-US" dirty="0" smtClean="0"/>
              <a:t>请从描写方法的角度品析第</a:t>
            </a:r>
            <a:r>
              <a:rPr lang="en-US" dirty="0" smtClean="0"/>
              <a:t>③</a:t>
            </a:r>
            <a:r>
              <a:rPr lang="zh-CN" altLang="en-US" dirty="0" smtClean="0"/>
              <a:t>段画线句的妙处。</a:t>
            </a:r>
          </a:p>
          <a:p>
            <a:pPr>
              <a:lnSpc>
                <a:spcPct val="150000"/>
              </a:lnSpc>
            </a:pPr>
            <a:r>
              <a:rPr lang="en-US" b="1" dirty="0" smtClean="0"/>
              <a:t>3. </a:t>
            </a:r>
            <a:r>
              <a:rPr lang="en-US" dirty="0" smtClean="0">
                <a:solidFill>
                  <a:srgbClr val="0092D7"/>
                </a:solidFill>
              </a:rPr>
              <a:t>[2019</a:t>
            </a:r>
            <a:r>
              <a:rPr lang="en-US" altLang="zh-CN" dirty="0" smtClean="0">
                <a:solidFill>
                  <a:srgbClr val="0092D7"/>
                </a:solidFill>
              </a:rPr>
              <a:t>·</a:t>
            </a:r>
            <a:r>
              <a:rPr lang="zh-CN" altLang="en-US" dirty="0" smtClean="0">
                <a:solidFill>
                  <a:srgbClr val="0092D7"/>
                </a:solidFill>
              </a:rPr>
              <a:t>包头青山区二模第</a:t>
            </a:r>
            <a:r>
              <a:rPr lang="en-US" dirty="0" smtClean="0">
                <a:solidFill>
                  <a:srgbClr val="0092D7"/>
                </a:solidFill>
              </a:rPr>
              <a:t>13</a:t>
            </a:r>
            <a:r>
              <a:rPr lang="zh-CN" altLang="en-US" dirty="0" smtClean="0">
                <a:solidFill>
                  <a:srgbClr val="0092D7"/>
                </a:solidFill>
              </a:rPr>
              <a:t>题</a:t>
            </a:r>
            <a:r>
              <a:rPr lang="en-US" dirty="0" smtClean="0">
                <a:solidFill>
                  <a:srgbClr val="0092D7"/>
                </a:solidFill>
              </a:rPr>
              <a:t>]</a:t>
            </a:r>
            <a:r>
              <a:rPr lang="zh-CN" altLang="en-US" dirty="0" smtClean="0"/>
              <a:t>从修辞角度赏析第</a:t>
            </a:r>
            <a:r>
              <a:rPr lang="en-US" dirty="0" smtClean="0"/>
              <a:t>⑥</a:t>
            </a:r>
            <a:r>
              <a:rPr lang="zh-CN" altLang="en-US" dirty="0" smtClean="0"/>
              <a:t>段画横线的句子。</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500"/>
                                        <p:tgtEl>
                                          <p:spTgt spid="4">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3" end="3"/>
                                            </p:txEl>
                                          </p:spTgt>
                                        </p:tgtEl>
                                        <p:attrNameLst>
                                          <p:attrName>style.visibility</p:attrName>
                                        </p:attrNameLst>
                                      </p:cBhvr>
                                      <p:to>
                                        <p:strVal val="visible"/>
                                      </p:to>
                                    </p:set>
                                    <p:animEffect transition="in" filter="fade">
                                      <p:cBhvr>
                                        <p:cTn id="12"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967567" y="359812"/>
            <a:ext cx="7824262" cy="357781"/>
          </a:xfrm>
          <a:prstGeom prst="rect">
            <a:avLst/>
          </a:prstGeom>
          <a:noFill/>
        </p:spPr>
        <p:txBody>
          <a:bodyPr wrap="square" lIns="36000" tIns="36000" rIns="36000" bIns="36000" rtlCol="0">
            <a:spAutoFit/>
          </a:bodyPr>
          <a:lstStyle/>
          <a:p>
            <a:pPr algn="r">
              <a:lnSpc>
                <a:spcPct val="150000"/>
              </a:lnSpc>
            </a:pPr>
            <a:r>
              <a:rPr lang="zh-CN" altLang="en-US" sz="1400" dirty="0" smtClean="0"/>
              <a:t>（续表）</a:t>
            </a:r>
          </a:p>
        </p:txBody>
      </p:sp>
      <p:graphicFrame>
        <p:nvGraphicFramePr>
          <p:cNvPr id="4" name="表格 3"/>
          <p:cNvGraphicFramePr>
            <a:graphicFrameLocks noGrp="1"/>
          </p:cNvGraphicFramePr>
          <p:nvPr/>
        </p:nvGraphicFramePr>
        <p:xfrm>
          <a:off x="882501" y="784309"/>
          <a:ext cx="7814932" cy="2808000"/>
        </p:xfrm>
        <a:graphic>
          <a:graphicData uri="http://schemas.openxmlformats.org/drawingml/2006/table">
            <a:tbl>
              <a:tblPr/>
              <a:tblGrid>
                <a:gridCol w="617479"/>
                <a:gridCol w="913126"/>
                <a:gridCol w="1340187"/>
                <a:gridCol w="4944140"/>
              </a:tblGrid>
              <a:tr h="432000">
                <a:tc gridSpan="4">
                  <a:txBody>
                    <a:bodyPr/>
                    <a:lstStyle/>
                    <a:p>
                      <a:pPr algn="ctr">
                        <a:lnSpc>
                          <a:spcPct val="150000"/>
                        </a:lnSpc>
                        <a:spcAft>
                          <a:spcPts val="0"/>
                        </a:spcAft>
                      </a:pPr>
                      <a:r>
                        <a:rPr lang="zh-CN" sz="1700" kern="100" dirty="0">
                          <a:solidFill>
                            <a:srgbClr val="000000"/>
                          </a:solidFill>
                          <a:latin typeface="NEU-BZ-S92"/>
                          <a:ea typeface="微软雅黑"/>
                          <a:cs typeface="Times New Roman"/>
                        </a:rPr>
                        <a:t>文体知识清单</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1404000">
                <a:tc rowSpan="2">
                  <a:txBody>
                    <a:bodyPr/>
                    <a:lstStyle/>
                    <a:p>
                      <a:pPr algn="ctr">
                        <a:lnSpc>
                          <a:spcPct val="150000"/>
                        </a:lnSpc>
                        <a:spcAft>
                          <a:spcPts val="0"/>
                        </a:spcAft>
                      </a:pPr>
                      <a:r>
                        <a:rPr lang="zh-CN" altLang="en-US" sz="1700" kern="100" dirty="0" smtClean="0">
                          <a:solidFill>
                            <a:srgbClr val="000000"/>
                          </a:solidFill>
                          <a:latin typeface="+mn-ea"/>
                          <a:ea typeface="+mn-ea"/>
                          <a:cs typeface="Times New Roman"/>
                        </a:rPr>
                        <a:t>描写的表达方式</a:t>
                      </a:r>
                      <a:endParaRPr lang="en-US" sz="1700" kern="100" dirty="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2">
                  <a:txBody>
                    <a:bodyPr/>
                    <a:lstStyle/>
                    <a:p>
                      <a:pPr algn="ctr">
                        <a:lnSpc>
                          <a:spcPct val="150000"/>
                        </a:lnSpc>
                        <a:spcAft>
                          <a:spcPts val="0"/>
                        </a:spcAft>
                      </a:pPr>
                      <a:r>
                        <a:rPr lang="zh-CN" sz="1700" kern="100">
                          <a:solidFill>
                            <a:srgbClr val="000000"/>
                          </a:solidFill>
                          <a:latin typeface="NEU-BZ-S92"/>
                          <a:ea typeface="微软雅黑"/>
                          <a:cs typeface="Times New Roman"/>
                        </a:rPr>
                        <a:t>环境</a:t>
                      </a:r>
                      <a:endParaRPr lang="zh-CN" sz="1700" kern="100">
                        <a:solidFill>
                          <a:srgbClr val="000000"/>
                        </a:solidFill>
                        <a:latin typeface="NEU-BZ-S92"/>
                        <a:ea typeface="方正书宋_GBK"/>
                        <a:cs typeface="Times New Roman"/>
                      </a:endParaRPr>
                    </a:p>
                    <a:p>
                      <a:pPr algn="ctr">
                        <a:lnSpc>
                          <a:spcPct val="150000"/>
                        </a:lnSpc>
                        <a:spcAft>
                          <a:spcPts val="0"/>
                        </a:spcAft>
                      </a:pPr>
                      <a:r>
                        <a:rPr lang="zh-CN" sz="1700" kern="100">
                          <a:solidFill>
                            <a:srgbClr val="000000"/>
                          </a:solidFill>
                          <a:latin typeface="NEU-BZ-S92"/>
                          <a:ea typeface="微软雅黑"/>
                          <a:cs typeface="Times New Roman"/>
                        </a:rPr>
                        <a:t>描写</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smtClean="0">
                          <a:solidFill>
                            <a:srgbClr val="000000"/>
                          </a:solidFill>
                          <a:latin typeface="NEU-BZ-S92"/>
                          <a:ea typeface="微软雅黑"/>
                          <a:cs typeface="Times New Roman"/>
                        </a:rPr>
                        <a:t>自然环境描写</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对人物活动的地点、季节、气候、时间以及场景的描写</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有烘托人物心情、渲染气氛、推动故事情节发展、点明和突出中心的作用</a:t>
                      </a:r>
                      <a:endParaRPr lang="zh-CN" sz="1700" kern="100" dirty="0">
                        <a:solidFill>
                          <a:srgbClr val="000000"/>
                        </a:solidFill>
                        <a:latin typeface="NEU-BZ-S92"/>
                        <a:ea typeface="方正书宋_GBK"/>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972000">
                <a:tc vMerge="1">
                  <a:txBody>
                    <a:bodyPr/>
                    <a:lstStyle/>
                    <a:p>
                      <a:pPr algn="ctr">
                        <a:lnSpc>
                          <a:spcPct val="150000"/>
                        </a:lnSpc>
                        <a:spcAft>
                          <a:spcPts val="0"/>
                        </a:spcAft>
                      </a:pPr>
                      <a:endParaRPr lang="en-US" sz="1700" kern="100" dirty="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vMerge="1">
                  <a:txBody>
                    <a:bodyPr/>
                    <a:lstStyle/>
                    <a:p>
                      <a:endParaRPr lang="zh-CN" altLang="en-US"/>
                    </a:p>
                  </a:txBody>
                  <a:tcP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smtClean="0">
                          <a:solidFill>
                            <a:srgbClr val="000000"/>
                          </a:solidFill>
                          <a:latin typeface="NEU-BZ-S92"/>
                          <a:ea typeface="微软雅黑"/>
                          <a:cs typeface="Times New Roman"/>
                        </a:rPr>
                        <a:t>社会环境描写</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对社会背景、时代气氛、地域风貌的描写</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为下文人物性格描写做铺垫</a:t>
                      </a:r>
                      <a:endParaRPr lang="zh-CN" sz="1700" kern="100" dirty="0">
                        <a:solidFill>
                          <a:srgbClr val="000000"/>
                        </a:solidFill>
                        <a:latin typeface="NEU-BZ-S92"/>
                        <a:ea typeface="方正书宋_GBK"/>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a:extLst>
              <a:ext uri="{FF2B5EF4-FFF2-40B4-BE49-F238E27FC236}">
                <a16:creationId xmlns:a16="http://schemas.microsoft.com/office/drawing/2014/main" xmlns="" id="{21D37050-EF62-4E03-9C49-42484A701F06}"/>
              </a:ext>
            </a:extLst>
          </p:cNvPr>
          <p:cNvSpPr txBox="1"/>
          <p:nvPr/>
        </p:nvSpPr>
        <p:spPr>
          <a:xfrm>
            <a:off x="871873" y="359812"/>
            <a:ext cx="7814930" cy="2981192"/>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答题思路</a:t>
            </a:r>
            <a:r>
              <a:rPr lang="en-US" altLang="zh-CN" dirty="0" smtClean="0">
                <a:solidFill>
                  <a:srgbClr val="0092D7"/>
                </a:solidFill>
              </a:rPr>
              <a:t>】</a:t>
            </a:r>
          </a:p>
          <a:p>
            <a:pPr>
              <a:lnSpc>
                <a:spcPct val="150000"/>
              </a:lnSpc>
            </a:pPr>
            <a:r>
              <a:rPr lang="en-US" b="1" dirty="0" smtClean="0"/>
              <a:t>1.</a:t>
            </a:r>
            <a:r>
              <a:rPr lang="zh-CN" altLang="en-US" b="1" dirty="0" smtClean="0"/>
              <a:t>从描写方法角度赏析</a:t>
            </a:r>
          </a:p>
          <a:p>
            <a:pPr indent="446088">
              <a:lnSpc>
                <a:spcPct val="150000"/>
              </a:lnSpc>
            </a:pPr>
            <a:r>
              <a:rPr lang="en-US" dirty="0" smtClean="0"/>
              <a:t>(1)</a:t>
            </a:r>
            <a:r>
              <a:rPr lang="zh-CN" altLang="en-US" dirty="0" smtClean="0"/>
              <a:t>细节描写的主要作用是</a:t>
            </a:r>
            <a:r>
              <a:rPr lang="en-US" dirty="0" smtClean="0"/>
              <a:t>(</a:t>
            </a:r>
            <a:r>
              <a:rPr lang="zh-CN" altLang="en-US" dirty="0" smtClean="0"/>
              <a:t>写人、事的词句</a:t>
            </a:r>
            <a:r>
              <a:rPr lang="en-US" dirty="0" smtClean="0"/>
              <a:t>)</a:t>
            </a:r>
            <a:r>
              <a:rPr lang="zh-CN" altLang="en-US" dirty="0" smtClean="0"/>
              <a:t>凸显人物</a:t>
            </a:r>
            <a:r>
              <a:rPr lang="en-US" dirty="0" smtClean="0"/>
              <a:t>(</a:t>
            </a:r>
            <a:r>
              <a:rPr lang="zh-CN" altLang="en-US" dirty="0" smtClean="0"/>
              <a:t>事件</a:t>
            </a:r>
            <a:r>
              <a:rPr lang="en-US" dirty="0" smtClean="0"/>
              <a:t>)</a:t>
            </a:r>
            <a:r>
              <a:rPr lang="en-US" altLang="zh-CN" dirty="0" smtClean="0"/>
              <a:t>……</a:t>
            </a:r>
            <a:r>
              <a:rPr lang="zh-CN" altLang="en-US" dirty="0" smtClean="0"/>
              <a:t>的特征</a:t>
            </a:r>
            <a:r>
              <a:rPr lang="en-US" dirty="0" smtClean="0"/>
              <a:t>,</a:t>
            </a:r>
            <a:r>
              <a:rPr lang="zh-CN" altLang="en-US" dirty="0" smtClean="0"/>
              <a:t>使描写更生动</a:t>
            </a:r>
            <a:r>
              <a:rPr lang="en-US" dirty="0" smtClean="0"/>
              <a:t>,</a:t>
            </a:r>
            <a:r>
              <a:rPr lang="zh-CN" altLang="en-US" dirty="0" smtClean="0"/>
              <a:t>具有真实感</a:t>
            </a:r>
            <a:r>
              <a:rPr lang="en-US" dirty="0" smtClean="0"/>
              <a:t>,</a:t>
            </a:r>
            <a:r>
              <a:rPr lang="zh-CN" altLang="en-US" dirty="0" smtClean="0"/>
              <a:t>为人物或情节的变化做铺垫。</a:t>
            </a:r>
            <a:r>
              <a:rPr lang="en-US" dirty="0" smtClean="0"/>
              <a:t>(</a:t>
            </a:r>
            <a:r>
              <a:rPr lang="zh-CN" altLang="en-US" dirty="0" smtClean="0"/>
              <a:t>写景时</a:t>
            </a:r>
            <a:r>
              <a:rPr lang="en-US" dirty="0" smtClean="0"/>
              <a:t>)</a:t>
            </a:r>
            <a:r>
              <a:rPr lang="zh-CN" altLang="en-US" dirty="0" smtClean="0"/>
              <a:t>烘托人物心情</a:t>
            </a:r>
            <a:r>
              <a:rPr lang="en-US" dirty="0" smtClean="0"/>
              <a:t>,</a:t>
            </a:r>
            <a:r>
              <a:rPr lang="zh-CN" altLang="en-US" dirty="0" smtClean="0"/>
              <a:t>推动故事情节发展。</a:t>
            </a:r>
          </a:p>
          <a:p>
            <a:pPr indent="446088">
              <a:lnSpc>
                <a:spcPct val="150000"/>
              </a:lnSpc>
            </a:pPr>
            <a:r>
              <a:rPr lang="en-US" dirty="0" smtClean="0"/>
              <a:t>(2)</a:t>
            </a:r>
            <a:r>
              <a:rPr lang="zh-CN" altLang="en-US" dirty="0" smtClean="0"/>
              <a:t>人物描写</a:t>
            </a:r>
            <a:r>
              <a:rPr lang="en-US" dirty="0" smtClean="0"/>
              <a:t>(</a:t>
            </a:r>
            <a:r>
              <a:rPr lang="zh-CN" altLang="en-US" dirty="0" smtClean="0"/>
              <a:t>外貌、语言、动作、神态、心理</a:t>
            </a:r>
            <a:r>
              <a:rPr lang="en-US" dirty="0" smtClean="0"/>
              <a:t>)</a:t>
            </a:r>
            <a:r>
              <a:rPr lang="zh-CN" altLang="en-US" dirty="0" smtClean="0"/>
              <a:t>塑造人物性格</a:t>
            </a:r>
            <a:r>
              <a:rPr lang="en-US" dirty="0" smtClean="0"/>
              <a:t>;</a:t>
            </a:r>
            <a:r>
              <a:rPr lang="zh-CN" altLang="en-US" dirty="0" smtClean="0"/>
              <a:t>推动情节发展</a:t>
            </a:r>
            <a:r>
              <a:rPr lang="en-US" dirty="0" smtClean="0"/>
              <a:t>;</a:t>
            </a:r>
            <a:r>
              <a:rPr lang="zh-CN" altLang="en-US" dirty="0" smtClean="0"/>
              <a:t>揭示文章主题。</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a:extLst>
              <a:ext uri="{FF2B5EF4-FFF2-40B4-BE49-F238E27FC236}">
                <a16:creationId xmlns:a16="http://schemas.microsoft.com/office/drawing/2014/main" xmlns="" id="{21D37050-EF62-4E03-9C49-42484A701F06}"/>
              </a:ext>
            </a:extLst>
          </p:cNvPr>
          <p:cNvSpPr txBox="1"/>
          <p:nvPr/>
        </p:nvSpPr>
        <p:spPr>
          <a:xfrm>
            <a:off x="871873" y="359812"/>
            <a:ext cx="7814930" cy="3396690"/>
          </a:xfrm>
          <a:prstGeom prst="rect">
            <a:avLst/>
          </a:prstGeom>
          <a:noFill/>
        </p:spPr>
        <p:txBody>
          <a:bodyPr wrap="square" lIns="36000" tIns="36000" rIns="36000" bIns="36000" rtlCol="0">
            <a:spAutoFit/>
          </a:bodyPr>
          <a:lstStyle/>
          <a:p>
            <a:pPr>
              <a:lnSpc>
                <a:spcPct val="150000"/>
              </a:lnSpc>
            </a:pPr>
            <a:r>
              <a:rPr lang="en-US" b="1" dirty="0" smtClean="0"/>
              <a:t>2.</a:t>
            </a:r>
            <a:r>
              <a:rPr lang="zh-CN" altLang="en-US" b="1" dirty="0" smtClean="0"/>
              <a:t>从词语运用角度进行赏析</a:t>
            </a:r>
          </a:p>
          <a:p>
            <a:pPr indent="446088">
              <a:lnSpc>
                <a:spcPct val="150000"/>
              </a:lnSpc>
            </a:pPr>
            <a:r>
              <a:rPr lang="zh-CN" altLang="en-US" dirty="0" smtClean="0"/>
              <a:t>句子中的关键词往往是动词、形容词、副词、叠词等</a:t>
            </a:r>
            <a:r>
              <a:rPr lang="en-US" dirty="0" smtClean="0"/>
              <a:t>,</a:t>
            </a:r>
            <a:r>
              <a:rPr lang="zh-CN" altLang="en-US" dirty="0" smtClean="0"/>
              <a:t>它们常常揭示事物的性质或状态等重要信息。</a:t>
            </a:r>
          </a:p>
          <a:p>
            <a:pPr indent="446088">
              <a:lnSpc>
                <a:spcPct val="150000"/>
              </a:lnSpc>
            </a:pPr>
            <a:r>
              <a:rPr lang="en-US" dirty="0" smtClean="0"/>
              <a:t>(1)</a:t>
            </a:r>
            <a:r>
              <a:rPr lang="zh-CN" altLang="en-US" dirty="0" smtClean="0"/>
              <a:t>时间词</a:t>
            </a:r>
            <a:r>
              <a:rPr lang="en-US" dirty="0" smtClean="0"/>
              <a:t>:</a:t>
            </a:r>
            <a:r>
              <a:rPr lang="zh-CN" altLang="en-US" dirty="0" smtClean="0"/>
              <a:t>写出了</a:t>
            </a:r>
            <a:r>
              <a:rPr lang="en-US" altLang="zh-CN" dirty="0" smtClean="0"/>
              <a:t>……</a:t>
            </a:r>
            <a:r>
              <a:rPr lang="zh-CN" altLang="en-US" dirty="0" smtClean="0"/>
              <a:t>时间上的紧迫</a:t>
            </a:r>
            <a:r>
              <a:rPr lang="en-US" dirty="0" smtClean="0"/>
              <a:t>,</a:t>
            </a:r>
            <a:r>
              <a:rPr lang="zh-CN" altLang="en-US" dirty="0" smtClean="0"/>
              <a:t>表达了</a:t>
            </a:r>
            <a:r>
              <a:rPr lang="en-US" altLang="zh-CN" dirty="0" smtClean="0"/>
              <a:t>……</a:t>
            </a:r>
          </a:p>
          <a:p>
            <a:pPr indent="446088">
              <a:lnSpc>
                <a:spcPct val="150000"/>
              </a:lnSpc>
            </a:pPr>
            <a:r>
              <a:rPr lang="en-US" dirty="0" smtClean="0"/>
              <a:t>(2)</a:t>
            </a:r>
            <a:r>
              <a:rPr lang="zh-CN" altLang="en-US" dirty="0" smtClean="0"/>
              <a:t>动词</a:t>
            </a:r>
            <a:r>
              <a:rPr lang="en-US" dirty="0" smtClean="0"/>
              <a:t>:</a:t>
            </a:r>
            <a:r>
              <a:rPr lang="zh-CN" altLang="en-US" dirty="0" smtClean="0"/>
              <a:t>生动地表现了人</a:t>
            </a:r>
            <a:r>
              <a:rPr lang="en-US" dirty="0" smtClean="0"/>
              <a:t>(</a:t>
            </a:r>
            <a:r>
              <a:rPr lang="zh-CN" altLang="en-US" dirty="0" smtClean="0"/>
              <a:t>事</a:t>
            </a:r>
            <a:r>
              <a:rPr lang="en-US" dirty="0" smtClean="0"/>
              <a:t>)</a:t>
            </a:r>
            <a:r>
              <a:rPr lang="zh-CN" altLang="en-US" dirty="0" smtClean="0"/>
              <a:t>物的特点</a:t>
            </a:r>
            <a:r>
              <a:rPr lang="en-US" dirty="0" smtClean="0"/>
              <a:t>(</a:t>
            </a:r>
            <a:r>
              <a:rPr lang="zh-CN" altLang="en-US" dirty="0" smtClean="0"/>
              <a:t>或刻画了</a:t>
            </a:r>
            <a:r>
              <a:rPr lang="en-US" altLang="zh-CN" dirty="0" smtClean="0"/>
              <a:t>……</a:t>
            </a:r>
            <a:r>
              <a:rPr lang="zh-CN" altLang="en-US" dirty="0" smtClean="0"/>
              <a:t>事物</a:t>
            </a:r>
            <a:r>
              <a:rPr lang="en-US" altLang="zh-CN" dirty="0" smtClean="0"/>
              <a:t>……</a:t>
            </a:r>
            <a:r>
              <a:rPr lang="zh-CN" altLang="en-US" dirty="0" smtClean="0"/>
              <a:t>的情状</a:t>
            </a:r>
            <a:r>
              <a:rPr lang="en-US" dirty="0" smtClean="0"/>
              <a:t>),</a:t>
            </a:r>
            <a:r>
              <a:rPr lang="zh-CN" altLang="en-US" dirty="0" smtClean="0"/>
              <a:t>表达了人物</a:t>
            </a:r>
            <a:r>
              <a:rPr lang="en-US" altLang="zh-CN" dirty="0" smtClean="0"/>
              <a:t>……</a:t>
            </a:r>
            <a:r>
              <a:rPr lang="zh-CN" altLang="en-US" dirty="0" smtClean="0"/>
              <a:t>的心情</a:t>
            </a:r>
            <a:r>
              <a:rPr lang="en-US" dirty="0" smtClean="0"/>
              <a:t>(</a:t>
            </a:r>
            <a:r>
              <a:rPr lang="zh-CN" altLang="en-US" dirty="0" smtClean="0"/>
              <a:t>性格</a:t>
            </a:r>
            <a:r>
              <a:rPr lang="en-US" dirty="0" smtClean="0"/>
              <a:t>)</a:t>
            </a:r>
            <a:r>
              <a:rPr lang="zh-CN" altLang="en-US" dirty="0" smtClean="0"/>
              <a:t>。</a:t>
            </a:r>
          </a:p>
          <a:p>
            <a:pPr indent="446088">
              <a:lnSpc>
                <a:spcPct val="150000"/>
              </a:lnSpc>
            </a:pPr>
            <a:r>
              <a:rPr lang="en-US" dirty="0" smtClean="0"/>
              <a:t>(3)</a:t>
            </a:r>
            <a:r>
              <a:rPr lang="zh-CN" altLang="en-US" dirty="0" smtClean="0"/>
              <a:t>形容词、副词</a:t>
            </a:r>
            <a:r>
              <a:rPr lang="en-US" dirty="0" smtClean="0"/>
              <a:t>:</a:t>
            </a:r>
            <a:r>
              <a:rPr lang="zh-CN" altLang="en-US" dirty="0" smtClean="0"/>
              <a:t>生动形象地刻画出某人</a:t>
            </a:r>
            <a:r>
              <a:rPr lang="en-US" dirty="0" smtClean="0"/>
              <a:t>(</a:t>
            </a:r>
            <a:r>
              <a:rPr lang="zh-CN" altLang="en-US" dirty="0" smtClean="0"/>
              <a:t>某物</a:t>
            </a:r>
            <a:r>
              <a:rPr lang="en-US" dirty="0" smtClean="0"/>
              <a:t>)</a:t>
            </a:r>
            <a:r>
              <a:rPr lang="en-US" altLang="zh-CN" dirty="0" smtClean="0"/>
              <a:t>……</a:t>
            </a:r>
            <a:r>
              <a:rPr lang="zh-CN" altLang="en-US" dirty="0" smtClean="0"/>
              <a:t>的特点、情态</a:t>
            </a:r>
            <a:r>
              <a:rPr lang="en-US" dirty="0" smtClean="0"/>
              <a:t>(</a:t>
            </a:r>
            <a:r>
              <a:rPr lang="zh-CN" altLang="en-US" dirty="0" smtClean="0"/>
              <a:t>或描绘出一幅</a:t>
            </a:r>
            <a:r>
              <a:rPr lang="en-US" altLang="zh-CN" dirty="0" smtClean="0"/>
              <a:t>……</a:t>
            </a:r>
            <a:r>
              <a:rPr lang="zh-CN" altLang="en-US" dirty="0" smtClean="0"/>
              <a:t>样的场景</a:t>
            </a:r>
            <a:r>
              <a:rPr lang="en-US" dirty="0" smtClean="0"/>
              <a:t>),</a:t>
            </a:r>
            <a:r>
              <a:rPr lang="zh-CN" altLang="en-US" dirty="0" smtClean="0"/>
              <a:t>反映了人物</a:t>
            </a:r>
            <a:r>
              <a:rPr lang="en-US" altLang="zh-CN" dirty="0" smtClean="0"/>
              <a:t>……</a:t>
            </a:r>
            <a:r>
              <a:rPr lang="zh-CN" altLang="en-US" dirty="0" smtClean="0"/>
              <a:t>的心理。</a:t>
            </a: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a:extLst>
              <a:ext uri="{FF2B5EF4-FFF2-40B4-BE49-F238E27FC236}">
                <a16:creationId xmlns:a16="http://schemas.microsoft.com/office/drawing/2014/main" xmlns="" id="{21D37050-EF62-4E03-9C49-42484A701F06}"/>
              </a:ext>
            </a:extLst>
          </p:cNvPr>
          <p:cNvSpPr txBox="1"/>
          <p:nvPr/>
        </p:nvSpPr>
        <p:spPr>
          <a:xfrm>
            <a:off x="871873" y="359812"/>
            <a:ext cx="7814930" cy="1270275"/>
          </a:xfrm>
          <a:prstGeom prst="rect">
            <a:avLst/>
          </a:prstGeom>
          <a:noFill/>
        </p:spPr>
        <p:txBody>
          <a:bodyPr wrap="square" lIns="36000" tIns="36000" rIns="36000" bIns="36000" rtlCol="0">
            <a:spAutoFit/>
          </a:bodyPr>
          <a:lstStyle/>
          <a:p>
            <a:pPr indent="446088">
              <a:lnSpc>
                <a:spcPct val="150000"/>
              </a:lnSpc>
            </a:pPr>
            <a:r>
              <a:rPr lang="en-US" dirty="0" smtClean="0"/>
              <a:t>(4)</a:t>
            </a:r>
            <a:r>
              <a:rPr lang="zh-CN" altLang="en-US" dirty="0" smtClean="0"/>
              <a:t>数词</a:t>
            </a:r>
            <a:r>
              <a:rPr lang="en-US" dirty="0" smtClean="0"/>
              <a:t>:</a:t>
            </a:r>
            <a:r>
              <a:rPr lang="zh-CN" altLang="en-US" dirty="0" smtClean="0"/>
              <a:t>准确、具体地描绘了</a:t>
            </a:r>
            <a:r>
              <a:rPr lang="en-US" altLang="zh-CN" dirty="0" smtClean="0"/>
              <a:t>……</a:t>
            </a:r>
            <a:r>
              <a:rPr lang="zh-CN" altLang="en-US" dirty="0" smtClean="0"/>
              <a:t>对象。</a:t>
            </a:r>
          </a:p>
          <a:p>
            <a:pPr indent="446088">
              <a:lnSpc>
                <a:spcPct val="150000"/>
              </a:lnSpc>
            </a:pPr>
            <a:r>
              <a:rPr lang="en-US" dirty="0" smtClean="0"/>
              <a:t>(5)</a:t>
            </a:r>
            <a:r>
              <a:rPr lang="zh-CN" altLang="en-US" dirty="0" smtClean="0"/>
              <a:t>叠词句的赏析</a:t>
            </a:r>
            <a:r>
              <a:rPr lang="en-US" dirty="0" smtClean="0"/>
              <a:t>:</a:t>
            </a:r>
            <a:r>
              <a:rPr lang="zh-CN" altLang="en-US" dirty="0" smtClean="0"/>
              <a:t>这个句子中的</a:t>
            </a:r>
            <a:r>
              <a:rPr lang="en-US" altLang="zh-CN" dirty="0" smtClean="0"/>
              <a:t>……</a:t>
            </a:r>
            <a:r>
              <a:rPr lang="zh-CN" altLang="en-US" dirty="0" smtClean="0"/>
              <a:t>词是叠词</a:t>
            </a:r>
            <a:r>
              <a:rPr lang="en-US" dirty="0" smtClean="0"/>
              <a:t>,</a:t>
            </a:r>
            <a:r>
              <a:rPr lang="zh-CN" altLang="en-US" dirty="0" smtClean="0"/>
              <a:t>读起来有韵律美</a:t>
            </a:r>
            <a:r>
              <a:rPr lang="en-US" dirty="0" smtClean="0"/>
              <a:t>,</a:t>
            </a:r>
            <a:r>
              <a:rPr lang="zh-CN" altLang="en-US" dirty="0" smtClean="0"/>
              <a:t>写出了 “</a:t>
            </a:r>
            <a:r>
              <a:rPr lang="en-US" altLang="zh-CN" dirty="0" smtClean="0"/>
              <a:t>……”</a:t>
            </a:r>
            <a:r>
              <a:rPr lang="zh-CN" altLang="en-US" dirty="0" smtClean="0"/>
              <a:t>。</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a:extLst>
              <a:ext uri="{FF2B5EF4-FFF2-40B4-BE49-F238E27FC236}">
                <a16:creationId xmlns:a16="http://schemas.microsoft.com/office/drawing/2014/main" xmlns="" id="{21D37050-EF62-4E03-9C49-42484A701F06}"/>
              </a:ext>
            </a:extLst>
          </p:cNvPr>
          <p:cNvSpPr txBox="1"/>
          <p:nvPr/>
        </p:nvSpPr>
        <p:spPr>
          <a:xfrm>
            <a:off x="871873" y="359812"/>
            <a:ext cx="7814930" cy="4227687"/>
          </a:xfrm>
          <a:prstGeom prst="rect">
            <a:avLst/>
          </a:prstGeom>
          <a:noFill/>
        </p:spPr>
        <p:txBody>
          <a:bodyPr wrap="square" lIns="36000" tIns="36000" rIns="36000" bIns="36000" rtlCol="0">
            <a:spAutoFit/>
          </a:bodyPr>
          <a:lstStyle/>
          <a:p>
            <a:pPr>
              <a:lnSpc>
                <a:spcPct val="150000"/>
              </a:lnSpc>
            </a:pPr>
            <a:r>
              <a:rPr lang="en-US" b="1" dirty="0" smtClean="0"/>
              <a:t>3.</a:t>
            </a:r>
            <a:r>
              <a:rPr lang="zh-CN" altLang="en-US" b="1" dirty="0" smtClean="0"/>
              <a:t>从修辞手法角度进行赏析</a:t>
            </a:r>
          </a:p>
          <a:p>
            <a:pPr indent="446088">
              <a:lnSpc>
                <a:spcPct val="150000"/>
              </a:lnSpc>
            </a:pPr>
            <a:r>
              <a:rPr lang="zh-CN" altLang="en-US" dirty="0" smtClean="0"/>
              <a:t>首先要掌握各种修辞手法的特点及辨别技巧。然后了解它们的一般作用</a:t>
            </a:r>
            <a:r>
              <a:rPr lang="en-US" dirty="0" smtClean="0"/>
              <a:t>,</a:t>
            </a:r>
            <a:r>
              <a:rPr lang="zh-CN" altLang="en-US" dirty="0" smtClean="0"/>
              <a:t>结合具体的文章内容具体分析。常用修辞及作用有</a:t>
            </a:r>
            <a:r>
              <a:rPr lang="en-US" dirty="0" smtClean="0"/>
              <a:t>:</a:t>
            </a:r>
            <a:endParaRPr lang="zh-CN" altLang="en-US" dirty="0" smtClean="0"/>
          </a:p>
          <a:p>
            <a:pPr indent="446088">
              <a:lnSpc>
                <a:spcPct val="150000"/>
              </a:lnSpc>
            </a:pPr>
            <a:r>
              <a:rPr lang="zh-CN" altLang="en-US" dirty="0" smtClean="0"/>
              <a:t>比喻</a:t>
            </a:r>
            <a:r>
              <a:rPr lang="en-US" dirty="0" smtClean="0"/>
              <a:t>:</a:t>
            </a:r>
            <a:r>
              <a:rPr lang="zh-CN" altLang="en-US" dirty="0" smtClean="0"/>
              <a:t>生动</a:t>
            </a:r>
            <a:r>
              <a:rPr lang="en-US" dirty="0" smtClean="0"/>
              <a:t>(</a:t>
            </a:r>
            <a:r>
              <a:rPr lang="zh-CN" altLang="en-US" dirty="0" smtClean="0"/>
              <a:t>形象</a:t>
            </a:r>
            <a:r>
              <a:rPr lang="en-US" dirty="0" smtClean="0"/>
              <a:t>)</a:t>
            </a:r>
            <a:r>
              <a:rPr lang="zh-CN" altLang="en-US" dirty="0" smtClean="0"/>
              <a:t>地写出</a:t>
            </a:r>
            <a:r>
              <a:rPr lang="en-US" dirty="0" smtClean="0"/>
              <a:t>(</a:t>
            </a:r>
            <a:r>
              <a:rPr lang="zh-CN" altLang="en-US" dirty="0" smtClean="0"/>
              <a:t>刻画</a:t>
            </a:r>
            <a:r>
              <a:rPr lang="en-US" dirty="0" smtClean="0"/>
              <a:t>)</a:t>
            </a:r>
            <a:r>
              <a:rPr lang="zh-CN" altLang="en-US" dirty="0" smtClean="0"/>
              <a:t>了</a:t>
            </a:r>
            <a:r>
              <a:rPr lang="en-US" altLang="zh-CN" dirty="0" smtClean="0"/>
              <a:t>……</a:t>
            </a:r>
            <a:r>
              <a:rPr lang="zh-CN" altLang="en-US" dirty="0" smtClean="0"/>
              <a:t>表达了作者</a:t>
            </a:r>
            <a:r>
              <a:rPr lang="en-US" altLang="zh-CN" dirty="0" smtClean="0"/>
              <a:t>……</a:t>
            </a:r>
            <a:r>
              <a:rPr lang="zh-CN" altLang="en-US" dirty="0" smtClean="0"/>
              <a:t>的感情。</a:t>
            </a:r>
          </a:p>
          <a:p>
            <a:pPr indent="446088">
              <a:lnSpc>
                <a:spcPct val="150000"/>
              </a:lnSpc>
            </a:pPr>
            <a:r>
              <a:rPr lang="zh-CN" altLang="en-US" dirty="0" smtClean="0"/>
              <a:t>拟人</a:t>
            </a:r>
            <a:r>
              <a:rPr lang="en-US" dirty="0" smtClean="0"/>
              <a:t>:</a:t>
            </a:r>
            <a:r>
              <a:rPr lang="zh-CN" altLang="en-US" dirty="0" smtClean="0"/>
              <a:t>生动</a:t>
            </a:r>
            <a:r>
              <a:rPr lang="en-US" dirty="0" smtClean="0"/>
              <a:t>(</a:t>
            </a:r>
            <a:r>
              <a:rPr lang="zh-CN" altLang="en-US" dirty="0" smtClean="0"/>
              <a:t>形象</a:t>
            </a:r>
            <a:r>
              <a:rPr lang="en-US" dirty="0" smtClean="0"/>
              <a:t>)</a:t>
            </a:r>
            <a:r>
              <a:rPr lang="zh-CN" altLang="en-US" dirty="0" smtClean="0"/>
              <a:t>地写出了</a:t>
            </a:r>
            <a:r>
              <a:rPr lang="en-US" altLang="zh-CN" dirty="0" smtClean="0"/>
              <a:t>……</a:t>
            </a:r>
            <a:r>
              <a:rPr lang="zh-CN" altLang="en-US" dirty="0" smtClean="0"/>
              <a:t>表达了</a:t>
            </a:r>
            <a:r>
              <a:rPr lang="en-US" dirty="0" smtClean="0"/>
              <a:t>(</a:t>
            </a:r>
            <a:r>
              <a:rPr lang="zh-CN" altLang="en-US" dirty="0" smtClean="0"/>
              <a:t>谁、什么样的</a:t>
            </a:r>
            <a:r>
              <a:rPr lang="en-US" dirty="0" smtClean="0"/>
              <a:t>)(</a:t>
            </a:r>
            <a:r>
              <a:rPr lang="zh-CN" altLang="en-US" dirty="0" smtClean="0"/>
              <a:t>哪些</a:t>
            </a:r>
            <a:r>
              <a:rPr lang="en-US" dirty="0" smtClean="0"/>
              <a:t>)</a:t>
            </a:r>
            <a:r>
              <a:rPr lang="zh-CN" altLang="en-US" dirty="0" smtClean="0"/>
              <a:t>感情。</a:t>
            </a:r>
          </a:p>
          <a:p>
            <a:pPr indent="446088">
              <a:lnSpc>
                <a:spcPct val="150000"/>
              </a:lnSpc>
            </a:pPr>
            <a:r>
              <a:rPr lang="zh-CN" altLang="en-US" dirty="0" smtClean="0"/>
              <a:t>夸张</a:t>
            </a:r>
            <a:r>
              <a:rPr lang="en-US" dirty="0" smtClean="0"/>
              <a:t>:</a:t>
            </a:r>
            <a:r>
              <a:rPr lang="zh-CN" altLang="en-US" dirty="0" smtClean="0"/>
              <a:t>突出了</a:t>
            </a:r>
            <a:r>
              <a:rPr lang="en-US" altLang="zh-CN" dirty="0" smtClean="0"/>
              <a:t>……</a:t>
            </a:r>
            <a:r>
              <a:rPr lang="zh-CN" altLang="en-US" dirty="0" smtClean="0"/>
              <a:t>的</a:t>
            </a:r>
            <a:r>
              <a:rPr lang="en-US" altLang="zh-CN" dirty="0" smtClean="0"/>
              <a:t>…</a:t>
            </a:r>
            <a:r>
              <a:rPr lang="zh-CN" altLang="en-US" dirty="0" smtClean="0"/>
              <a:t>特点</a:t>
            </a:r>
            <a:r>
              <a:rPr lang="en-US" dirty="0" smtClean="0"/>
              <a:t>,</a:t>
            </a:r>
            <a:r>
              <a:rPr lang="zh-CN" altLang="en-US" dirty="0" smtClean="0"/>
              <a:t>使</a:t>
            </a:r>
            <a:r>
              <a:rPr lang="en-US" altLang="zh-CN" dirty="0" smtClean="0"/>
              <a:t>……</a:t>
            </a:r>
            <a:r>
              <a:rPr lang="zh-CN" altLang="en-US" dirty="0" smtClean="0"/>
              <a:t>形象更加鲜明</a:t>
            </a:r>
            <a:r>
              <a:rPr lang="en-US" dirty="0" smtClean="0"/>
              <a:t>,</a:t>
            </a:r>
            <a:r>
              <a:rPr lang="zh-CN" altLang="en-US" dirty="0" smtClean="0"/>
              <a:t>使人印象深刻。</a:t>
            </a:r>
          </a:p>
          <a:p>
            <a:pPr indent="446088">
              <a:lnSpc>
                <a:spcPct val="150000"/>
              </a:lnSpc>
            </a:pPr>
            <a:r>
              <a:rPr lang="zh-CN" altLang="en-US" dirty="0" smtClean="0"/>
              <a:t>排比</a:t>
            </a:r>
            <a:r>
              <a:rPr lang="en-US" dirty="0" smtClean="0"/>
              <a:t>:</a:t>
            </a:r>
            <a:r>
              <a:rPr lang="zh-CN" altLang="en-US" dirty="0" smtClean="0"/>
              <a:t>使句式更整齐</a:t>
            </a:r>
            <a:r>
              <a:rPr lang="en-US" dirty="0" smtClean="0"/>
              <a:t>,</a:t>
            </a:r>
            <a:r>
              <a:rPr lang="zh-CN" altLang="en-US" dirty="0" smtClean="0"/>
              <a:t>气势更强烈</a:t>
            </a:r>
            <a:r>
              <a:rPr lang="en-US" dirty="0" smtClean="0"/>
              <a:t>,</a:t>
            </a:r>
            <a:r>
              <a:rPr lang="zh-CN" altLang="en-US" dirty="0" smtClean="0"/>
              <a:t>强调了</a:t>
            </a:r>
            <a:r>
              <a:rPr lang="en-US" altLang="zh-CN" dirty="0" smtClean="0"/>
              <a:t>……</a:t>
            </a:r>
            <a:r>
              <a:rPr lang="zh-CN" altLang="en-US" dirty="0" smtClean="0"/>
              <a:t>内容</a:t>
            </a:r>
            <a:r>
              <a:rPr lang="en-US" dirty="0" smtClean="0"/>
              <a:t>,</a:t>
            </a:r>
            <a:r>
              <a:rPr lang="zh-CN" altLang="en-US" dirty="0" smtClean="0"/>
              <a:t>突出了</a:t>
            </a:r>
            <a:r>
              <a:rPr lang="en-US" altLang="zh-CN" dirty="0" smtClean="0"/>
              <a:t>……</a:t>
            </a:r>
            <a:r>
              <a:rPr lang="zh-CN" altLang="en-US" dirty="0" smtClean="0"/>
              <a:t>感情。</a:t>
            </a:r>
          </a:p>
          <a:p>
            <a:pPr indent="446088">
              <a:lnSpc>
                <a:spcPct val="150000"/>
              </a:lnSpc>
            </a:pPr>
            <a:r>
              <a:rPr lang="zh-CN" altLang="en-US" dirty="0" smtClean="0"/>
              <a:t>设问</a:t>
            </a:r>
            <a:r>
              <a:rPr lang="en-US" dirty="0" smtClean="0"/>
              <a:t>:</a:t>
            </a:r>
            <a:r>
              <a:rPr lang="zh-CN" altLang="en-US" dirty="0" smtClean="0"/>
              <a:t>引起读者对</a:t>
            </a:r>
            <a:r>
              <a:rPr lang="en-US" altLang="zh-CN" dirty="0" smtClean="0"/>
              <a:t>……</a:t>
            </a:r>
            <a:r>
              <a:rPr lang="zh-CN" altLang="en-US" dirty="0" smtClean="0"/>
              <a:t>的关注</a:t>
            </a:r>
            <a:r>
              <a:rPr lang="en-US" dirty="0" smtClean="0"/>
              <a:t>,</a:t>
            </a:r>
            <a:r>
              <a:rPr lang="zh-CN" altLang="en-US" dirty="0" smtClean="0"/>
              <a:t>给人以启迪</a:t>
            </a:r>
            <a:r>
              <a:rPr lang="en-US" dirty="0" smtClean="0"/>
              <a:t>,</a:t>
            </a:r>
            <a:r>
              <a:rPr lang="zh-CN" altLang="en-US" dirty="0" smtClean="0"/>
              <a:t>突出了</a:t>
            </a:r>
            <a:r>
              <a:rPr lang="en-US" altLang="zh-CN" dirty="0" smtClean="0"/>
              <a:t>……</a:t>
            </a:r>
            <a:r>
              <a:rPr lang="en-US" dirty="0" smtClean="0"/>
              <a:t>(</a:t>
            </a:r>
            <a:r>
              <a:rPr lang="zh-CN" altLang="en-US" dirty="0" smtClean="0"/>
              <a:t>中心思想</a:t>
            </a:r>
            <a:r>
              <a:rPr lang="en-US" dirty="0" smtClean="0"/>
              <a:t>)</a:t>
            </a:r>
            <a:r>
              <a:rPr lang="zh-CN" altLang="en-US" dirty="0" smtClean="0"/>
              <a:t>。</a:t>
            </a:r>
          </a:p>
          <a:p>
            <a:pPr indent="446088">
              <a:lnSpc>
                <a:spcPct val="150000"/>
              </a:lnSpc>
            </a:pPr>
            <a:r>
              <a:rPr lang="zh-CN" altLang="en-US" dirty="0" smtClean="0"/>
              <a:t>反问</a:t>
            </a:r>
            <a:r>
              <a:rPr lang="en-US" dirty="0" smtClean="0"/>
              <a:t>:</a:t>
            </a:r>
            <a:r>
              <a:rPr lang="zh-CN" altLang="en-US" dirty="0" smtClean="0"/>
              <a:t>加强了语气</a:t>
            </a:r>
            <a:r>
              <a:rPr lang="en-US" dirty="0" smtClean="0"/>
              <a:t>,</a:t>
            </a:r>
            <a:r>
              <a:rPr lang="zh-CN" altLang="en-US" dirty="0" smtClean="0"/>
              <a:t>写出</a:t>
            </a:r>
            <a:r>
              <a:rPr lang="en-US" dirty="0" smtClean="0"/>
              <a:t>(</a:t>
            </a:r>
            <a:r>
              <a:rPr lang="zh-CN" altLang="en-US" dirty="0" smtClean="0"/>
              <a:t>突出、强调</a:t>
            </a:r>
            <a:r>
              <a:rPr lang="en-US" dirty="0" smtClean="0"/>
              <a:t>)</a:t>
            </a:r>
            <a:r>
              <a:rPr lang="zh-CN" altLang="en-US" dirty="0" smtClean="0"/>
              <a:t>了</a:t>
            </a:r>
            <a:r>
              <a:rPr lang="en-US" altLang="zh-CN" dirty="0" smtClean="0"/>
              <a:t>……</a:t>
            </a:r>
            <a:r>
              <a:rPr lang="en-US" dirty="0" smtClean="0"/>
              <a:t>(</a:t>
            </a:r>
            <a:r>
              <a:rPr lang="zh-CN" altLang="en-US" dirty="0" smtClean="0"/>
              <a:t>观点、态度、情感</a:t>
            </a:r>
            <a:r>
              <a:rPr lang="en-US" dirty="0" smtClean="0"/>
              <a:t>)</a:t>
            </a:r>
            <a:r>
              <a:rPr lang="zh-CN" altLang="en-US" dirty="0" smtClean="0"/>
              <a:t>。</a:t>
            </a:r>
          </a:p>
          <a:p>
            <a:pPr indent="446088">
              <a:lnSpc>
                <a:spcPct val="150000"/>
              </a:lnSpc>
            </a:pPr>
            <a:r>
              <a:rPr lang="zh-CN" altLang="en-US" dirty="0" smtClean="0"/>
              <a:t>为了突出某个意思</a:t>
            </a:r>
            <a:r>
              <a:rPr lang="en-US" dirty="0" smtClean="0"/>
              <a:t>,</a:t>
            </a:r>
            <a:r>
              <a:rPr lang="zh-CN" altLang="en-US" dirty="0" smtClean="0"/>
              <a:t>强调某种感情</a:t>
            </a:r>
            <a:r>
              <a:rPr lang="en-US" dirty="0" smtClean="0"/>
              <a:t>,</a:t>
            </a:r>
            <a:r>
              <a:rPr lang="zh-CN" altLang="en-US" dirty="0" smtClean="0"/>
              <a:t>富有感染力。</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a:extLst>
              <a:ext uri="{FF2B5EF4-FFF2-40B4-BE49-F238E27FC236}">
                <a16:creationId xmlns:a16="http://schemas.microsoft.com/office/drawing/2014/main" xmlns="" id="{21D37050-EF62-4E03-9C49-42484A701F06}"/>
              </a:ext>
            </a:extLst>
          </p:cNvPr>
          <p:cNvSpPr txBox="1"/>
          <p:nvPr/>
        </p:nvSpPr>
        <p:spPr>
          <a:xfrm>
            <a:off x="871873" y="359812"/>
            <a:ext cx="7814930" cy="3396690"/>
          </a:xfrm>
          <a:prstGeom prst="rect">
            <a:avLst/>
          </a:prstGeom>
          <a:noFill/>
        </p:spPr>
        <p:txBody>
          <a:bodyPr wrap="square" lIns="36000" tIns="36000" rIns="36000" bIns="36000" rtlCol="0">
            <a:spAutoFit/>
          </a:bodyPr>
          <a:lstStyle/>
          <a:p>
            <a:pPr>
              <a:lnSpc>
                <a:spcPct val="150000"/>
              </a:lnSpc>
            </a:pPr>
            <a:r>
              <a:rPr lang="en-US" b="1" dirty="0" smtClean="0"/>
              <a:t>4.</a:t>
            </a:r>
            <a:r>
              <a:rPr lang="zh-CN" altLang="en-US" b="1" dirty="0" smtClean="0"/>
              <a:t>从句式的角度赏析</a:t>
            </a:r>
          </a:p>
          <a:p>
            <a:pPr indent="446088">
              <a:lnSpc>
                <a:spcPct val="150000"/>
              </a:lnSpc>
            </a:pPr>
            <a:r>
              <a:rPr lang="zh-CN" altLang="en-US" dirty="0" smtClean="0"/>
              <a:t>观察句子的句式有什么特点</a:t>
            </a:r>
            <a:r>
              <a:rPr lang="en-US" dirty="0" smtClean="0"/>
              <a:t>,</a:t>
            </a:r>
            <a:r>
              <a:rPr lang="zh-CN" altLang="en-US" dirty="0" smtClean="0"/>
              <a:t>比如句式整齐</a:t>
            </a:r>
            <a:r>
              <a:rPr lang="en-US" dirty="0" smtClean="0"/>
              <a:t>(</a:t>
            </a:r>
            <a:r>
              <a:rPr lang="zh-CN" altLang="en-US" dirty="0" smtClean="0"/>
              <a:t>排比句、对偶句</a:t>
            </a:r>
            <a:r>
              <a:rPr lang="en-US" dirty="0" smtClean="0"/>
              <a:t>)</a:t>
            </a:r>
            <a:r>
              <a:rPr lang="zh-CN" altLang="en-US" dirty="0" smtClean="0"/>
              <a:t>或善用短句</a:t>
            </a:r>
            <a:r>
              <a:rPr lang="en-US" dirty="0" smtClean="0"/>
              <a:t>,</a:t>
            </a:r>
            <a:r>
              <a:rPr lang="zh-CN" altLang="en-US" dirty="0" smtClean="0"/>
              <a:t>或是疑问句、反问句、感叹句。</a:t>
            </a:r>
          </a:p>
          <a:p>
            <a:pPr indent="446088">
              <a:lnSpc>
                <a:spcPct val="150000"/>
              </a:lnSpc>
            </a:pPr>
            <a:r>
              <a:rPr lang="en-US" dirty="0" smtClean="0"/>
              <a:t>(1)</a:t>
            </a:r>
            <a:r>
              <a:rPr lang="zh-CN" altLang="en-US" dirty="0" smtClean="0"/>
              <a:t>整句</a:t>
            </a:r>
            <a:r>
              <a:rPr lang="en-US" dirty="0" smtClean="0"/>
              <a:t>:</a:t>
            </a:r>
            <a:r>
              <a:rPr lang="zh-CN" altLang="en-US" dirty="0" smtClean="0"/>
              <a:t>句式工整</a:t>
            </a:r>
            <a:r>
              <a:rPr lang="en-US" dirty="0" smtClean="0"/>
              <a:t>,</a:t>
            </a:r>
            <a:r>
              <a:rPr lang="zh-CN" altLang="en-US" dirty="0" smtClean="0"/>
              <a:t>音节和谐</a:t>
            </a:r>
            <a:r>
              <a:rPr lang="en-US" dirty="0" smtClean="0"/>
              <a:t>,</a:t>
            </a:r>
            <a:r>
              <a:rPr lang="zh-CN" altLang="en-US" dirty="0" smtClean="0"/>
              <a:t>读起来朗朗上口</a:t>
            </a:r>
            <a:r>
              <a:rPr lang="en-US" dirty="0" smtClean="0"/>
              <a:t>,</a:t>
            </a:r>
            <a:r>
              <a:rPr lang="zh-CN" altLang="en-US" dirty="0" smtClean="0"/>
              <a:t>写出了</a:t>
            </a:r>
            <a:r>
              <a:rPr lang="en-US" altLang="zh-CN" dirty="0" smtClean="0"/>
              <a:t>……</a:t>
            </a:r>
          </a:p>
          <a:p>
            <a:pPr indent="446088">
              <a:lnSpc>
                <a:spcPct val="150000"/>
              </a:lnSpc>
            </a:pPr>
            <a:r>
              <a:rPr lang="en-US" dirty="0" smtClean="0"/>
              <a:t>(2)</a:t>
            </a:r>
            <a:r>
              <a:rPr lang="zh-CN" altLang="en-US" dirty="0" smtClean="0"/>
              <a:t>短句</a:t>
            </a:r>
            <a:r>
              <a:rPr lang="en-US" dirty="0" smtClean="0"/>
              <a:t>:</a:t>
            </a:r>
            <a:r>
              <a:rPr lang="zh-CN" altLang="en-US" dirty="0" smtClean="0"/>
              <a:t>善用短句</a:t>
            </a:r>
            <a:r>
              <a:rPr lang="en-US" dirty="0" smtClean="0"/>
              <a:t>,</a:t>
            </a:r>
            <a:r>
              <a:rPr lang="zh-CN" altLang="en-US" dirty="0" smtClean="0"/>
              <a:t>干脆利落</a:t>
            </a:r>
            <a:r>
              <a:rPr lang="en-US" dirty="0" smtClean="0"/>
              <a:t>,</a:t>
            </a:r>
            <a:r>
              <a:rPr lang="zh-CN" altLang="en-US" dirty="0" smtClean="0"/>
              <a:t>短促有力</a:t>
            </a:r>
            <a:r>
              <a:rPr lang="en-US" dirty="0" smtClean="0"/>
              <a:t>,</a:t>
            </a:r>
            <a:r>
              <a:rPr lang="zh-CN" altLang="en-US" dirty="0" smtClean="0"/>
              <a:t>节奏明快</a:t>
            </a:r>
            <a:r>
              <a:rPr lang="en-US" altLang="zh-CN" dirty="0" smtClean="0"/>
              <a:t>……</a:t>
            </a:r>
          </a:p>
          <a:p>
            <a:pPr indent="446088">
              <a:lnSpc>
                <a:spcPct val="150000"/>
              </a:lnSpc>
            </a:pPr>
            <a:r>
              <a:rPr lang="en-US" dirty="0" smtClean="0"/>
              <a:t>(3)</a:t>
            </a:r>
            <a:r>
              <a:rPr lang="zh-CN" altLang="en-US" dirty="0" smtClean="0"/>
              <a:t>疑问句</a:t>
            </a:r>
            <a:r>
              <a:rPr lang="en-US" dirty="0" smtClean="0"/>
              <a:t>:</a:t>
            </a:r>
            <a:r>
              <a:rPr lang="zh-CN" altLang="en-US" dirty="0" smtClean="0"/>
              <a:t>能引起读者的好奇心</a:t>
            </a:r>
            <a:r>
              <a:rPr lang="en-US" dirty="0" smtClean="0"/>
              <a:t>,</a:t>
            </a:r>
            <a:r>
              <a:rPr lang="zh-CN" altLang="en-US" dirty="0" smtClean="0"/>
              <a:t>制造悬念</a:t>
            </a:r>
            <a:r>
              <a:rPr lang="en-US" altLang="zh-CN" dirty="0" smtClean="0"/>
              <a:t>……</a:t>
            </a:r>
          </a:p>
          <a:p>
            <a:pPr indent="446088">
              <a:lnSpc>
                <a:spcPct val="150000"/>
              </a:lnSpc>
            </a:pPr>
            <a:r>
              <a:rPr lang="en-US" dirty="0" smtClean="0"/>
              <a:t>(4)</a:t>
            </a:r>
            <a:r>
              <a:rPr lang="zh-CN" altLang="en-US" dirty="0" smtClean="0"/>
              <a:t>反问句</a:t>
            </a:r>
            <a:r>
              <a:rPr lang="en-US" dirty="0" smtClean="0"/>
              <a:t>:</a:t>
            </a:r>
            <a:r>
              <a:rPr lang="zh-CN" altLang="en-US" dirty="0" smtClean="0"/>
              <a:t>能加强语气</a:t>
            </a:r>
            <a:r>
              <a:rPr lang="en-US" dirty="0" smtClean="0"/>
              <a:t>,</a:t>
            </a:r>
            <a:r>
              <a:rPr lang="zh-CN" altLang="en-US" dirty="0" smtClean="0"/>
              <a:t>使感情更强烈</a:t>
            </a:r>
            <a:r>
              <a:rPr lang="en-US" dirty="0" smtClean="0"/>
              <a:t>(</a:t>
            </a:r>
            <a:r>
              <a:rPr lang="zh-CN" altLang="en-US" dirty="0" smtClean="0"/>
              <a:t>或使观点更鲜明</a:t>
            </a:r>
            <a:r>
              <a:rPr lang="en-US" dirty="0" smtClean="0"/>
              <a:t>);</a:t>
            </a:r>
            <a:r>
              <a:rPr lang="zh-CN" altLang="en-US" dirty="0" smtClean="0"/>
              <a:t>感叹句能抒发强烈的感情。</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a:extLst>
              <a:ext uri="{FF2B5EF4-FFF2-40B4-BE49-F238E27FC236}">
                <a16:creationId xmlns:a16="http://schemas.microsoft.com/office/drawing/2014/main" xmlns="" id="{21D37050-EF62-4E03-9C49-42484A701F06}"/>
              </a:ext>
            </a:extLst>
          </p:cNvPr>
          <p:cNvSpPr txBox="1"/>
          <p:nvPr/>
        </p:nvSpPr>
        <p:spPr>
          <a:xfrm>
            <a:off x="871873" y="359812"/>
            <a:ext cx="7814930" cy="4227687"/>
          </a:xfrm>
          <a:prstGeom prst="rect">
            <a:avLst/>
          </a:prstGeom>
          <a:noFill/>
        </p:spPr>
        <p:txBody>
          <a:bodyPr wrap="square" lIns="36000" tIns="36000" rIns="36000" bIns="36000" rtlCol="0">
            <a:spAutoFit/>
          </a:bodyPr>
          <a:lstStyle/>
          <a:p>
            <a:pPr>
              <a:lnSpc>
                <a:spcPct val="150000"/>
              </a:lnSpc>
            </a:pPr>
            <a:r>
              <a:rPr lang="en-US" b="1" dirty="0" smtClean="0"/>
              <a:t>5.</a:t>
            </a:r>
            <a:r>
              <a:rPr lang="zh-CN" altLang="en-US" b="1" dirty="0" smtClean="0"/>
              <a:t>从主旨、情感的角度赏析</a:t>
            </a:r>
          </a:p>
          <a:p>
            <a:pPr indent="446088">
              <a:lnSpc>
                <a:spcPct val="150000"/>
              </a:lnSpc>
            </a:pPr>
            <a:r>
              <a:rPr lang="zh-CN" altLang="en-US" dirty="0" smtClean="0"/>
              <a:t>有的句子是文章中的抒情议论句、总结全文句</a:t>
            </a:r>
            <a:r>
              <a:rPr lang="en-US" dirty="0" smtClean="0"/>
              <a:t>,</a:t>
            </a:r>
            <a:r>
              <a:rPr lang="zh-CN" altLang="en-US" dirty="0" smtClean="0"/>
              <a:t>甚至是主旨句。需要结合主旨或情感来分析。如“这个句子起了点题的作用</a:t>
            </a:r>
            <a:r>
              <a:rPr lang="en-US" dirty="0" smtClean="0"/>
              <a:t>,</a:t>
            </a:r>
            <a:r>
              <a:rPr lang="zh-CN" altLang="en-US" dirty="0" smtClean="0"/>
              <a:t>告诉我们</a:t>
            </a:r>
            <a:r>
              <a:rPr lang="en-US" altLang="zh-CN" dirty="0" smtClean="0"/>
              <a:t>……</a:t>
            </a:r>
            <a:r>
              <a:rPr lang="zh-CN" altLang="en-US" dirty="0" smtClean="0"/>
              <a:t>的道理</a:t>
            </a:r>
            <a:r>
              <a:rPr lang="en-US" dirty="0" smtClean="0"/>
              <a:t>(</a:t>
            </a:r>
            <a:r>
              <a:rPr lang="zh-CN" altLang="en-US" dirty="0" smtClean="0"/>
              <a:t>或让人体会到作者</a:t>
            </a:r>
            <a:r>
              <a:rPr lang="en-US" altLang="zh-CN" dirty="0" smtClean="0"/>
              <a:t>……</a:t>
            </a:r>
            <a:r>
              <a:rPr lang="zh-CN" altLang="en-US" dirty="0" smtClean="0"/>
              <a:t>的情感</a:t>
            </a:r>
            <a:r>
              <a:rPr lang="en-US" dirty="0" smtClean="0"/>
              <a:t>) </a:t>
            </a:r>
            <a:r>
              <a:rPr lang="zh-CN" altLang="en-US" dirty="0" smtClean="0"/>
              <a:t>”。</a:t>
            </a:r>
          </a:p>
          <a:p>
            <a:pPr indent="446088">
              <a:lnSpc>
                <a:spcPct val="150000"/>
              </a:lnSpc>
            </a:pPr>
            <a:r>
              <a:rPr lang="zh-CN" altLang="en-US" dirty="0" smtClean="0"/>
              <a:t>如</a:t>
            </a:r>
            <a:r>
              <a:rPr lang="en-US" dirty="0" smtClean="0"/>
              <a:t>,2019</a:t>
            </a:r>
            <a:r>
              <a:rPr lang="zh-CN" altLang="en-US" dirty="0" smtClean="0"/>
              <a:t>年包头中考第</a:t>
            </a:r>
            <a:r>
              <a:rPr lang="en-US" dirty="0" smtClean="0"/>
              <a:t>14</a:t>
            </a:r>
            <a:r>
              <a:rPr lang="zh-CN" altLang="en-US" dirty="0" smtClean="0"/>
              <a:t>题“请品析文中第</a:t>
            </a:r>
            <a:r>
              <a:rPr lang="en-US" dirty="0" smtClean="0"/>
              <a:t>⑥</a:t>
            </a:r>
            <a:r>
              <a:rPr lang="zh-CN" altLang="en-US" dirty="0" smtClean="0"/>
              <a:t>段画线语句的妙处”。画线句是</a:t>
            </a:r>
            <a:r>
              <a:rPr lang="en-US" dirty="0" smtClean="0"/>
              <a:t>:</a:t>
            </a:r>
            <a:r>
              <a:rPr lang="zh-CN" altLang="en-US" dirty="0" smtClean="0"/>
              <a:t>“吐迪</a:t>
            </a:r>
            <a:r>
              <a:rPr lang="en-US" altLang="zh-CN" dirty="0" smtClean="0"/>
              <a:t>·</a:t>
            </a:r>
            <a:r>
              <a:rPr lang="zh-CN" altLang="en-US" dirty="0" smtClean="0"/>
              <a:t>艾则孜打镰刀时眼皮低垂</a:t>
            </a:r>
            <a:r>
              <a:rPr lang="en-US" dirty="0" smtClean="0"/>
              <a:t>,</a:t>
            </a:r>
            <a:r>
              <a:rPr lang="zh-CN" altLang="en-US" dirty="0" smtClean="0"/>
              <a:t>眯成细细弯镰的眼睛里</a:t>
            </a:r>
            <a:r>
              <a:rPr lang="en-US" dirty="0" smtClean="0"/>
              <a:t>,</a:t>
            </a:r>
            <a:r>
              <a:rPr lang="zh-CN" altLang="en-US" dirty="0" smtClean="0"/>
              <a:t>只有一把逐渐成形的镰刀。吐迪家的每把镰刀上</a:t>
            </a:r>
            <a:r>
              <a:rPr lang="en-US" dirty="0" smtClean="0"/>
              <a:t>,</a:t>
            </a:r>
            <a:r>
              <a:rPr lang="zh-CN" altLang="en-US" dirty="0" smtClean="0"/>
              <a:t>都留有自己的记痕。那些记痕留在不易磨损的镰刀臂弯处</a:t>
            </a:r>
            <a:r>
              <a:rPr lang="en-US" dirty="0" smtClean="0"/>
              <a:t>,</a:t>
            </a:r>
            <a:r>
              <a:rPr lang="zh-CN" altLang="en-US" dirty="0" smtClean="0"/>
              <a:t>像两排月牙儿</a:t>
            </a:r>
            <a:r>
              <a:rPr lang="en-US" dirty="0" smtClean="0"/>
              <a:t>,</a:t>
            </a:r>
            <a:r>
              <a:rPr lang="zh-CN" altLang="en-US" dirty="0" smtClean="0"/>
              <a:t>千年以来他们就这样传递记忆。”品析这句就要从描写和修辞两个角度去考虑</a:t>
            </a:r>
            <a:r>
              <a:rPr lang="en-US" dirty="0" smtClean="0"/>
              <a:t>,</a:t>
            </a:r>
            <a:r>
              <a:rPr lang="zh-CN" altLang="en-US" dirty="0" smtClean="0"/>
              <a:t>描写方面</a:t>
            </a:r>
            <a:r>
              <a:rPr lang="en-US" dirty="0" smtClean="0"/>
              <a:t>,</a:t>
            </a:r>
            <a:r>
              <a:rPr lang="zh-CN" altLang="en-US" dirty="0" smtClean="0"/>
              <a:t>运用了神态</a:t>
            </a:r>
            <a:r>
              <a:rPr lang="en-US" dirty="0" smtClean="0"/>
              <a:t>(</a:t>
            </a:r>
            <a:r>
              <a:rPr lang="zh-CN" altLang="en-US" dirty="0" smtClean="0"/>
              <a:t>外貌</a:t>
            </a:r>
            <a:r>
              <a:rPr lang="en-US" dirty="0" smtClean="0"/>
              <a:t>)</a:t>
            </a:r>
            <a:r>
              <a:rPr lang="zh-CN" altLang="en-US" dirty="0" smtClean="0"/>
              <a:t>描写</a:t>
            </a:r>
            <a:r>
              <a:rPr lang="en-US" dirty="0" smtClean="0"/>
              <a:t>,</a:t>
            </a:r>
            <a:r>
              <a:rPr lang="zh-CN" altLang="en-US" dirty="0" smtClean="0"/>
              <a:t>写出了打镰刀时的神情</a:t>
            </a:r>
            <a:r>
              <a:rPr lang="en-US" dirty="0" smtClean="0"/>
              <a:t>,</a:t>
            </a:r>
            <a:r>
              <a:rPr lang="zh-CN" altLang="en-US" dirty="0" smtClean="0"/>
              <a:t>修辞上运用了比喻</a:t>
            </a:r>
            <a:r>
              <a:rPr lang="en-US" dirty="0" smtClean="0"/>
              <a:t>,</a:t>
            </a:r>
            <a:r>
              <a:rPr lang="zh-CN" altLang="en-US" dirty="0" smtClean="0"/>
              <a:t>把记痕比作月牙儿</a:t>
            </a:r>
            <a:r>
              <a:rPr lang="en-US" dirty="0" smtClean="0"/>
              <a:t>,</a:t>
            </a:r>
            <a:r>
              <a:rPr lang="zh-CN" altLang="en-US" dirty="0" smtClean="0"/>
              <a:t>表现了铁匠手艺的传承。</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7">
            <a:extLst>
              <a:ext uri="{FF2B5EF4-FFF2-40B4-BE49-F238E27FC236}">
                <a16:creationId xmlns:a16="http://schemas.microsoft.com/office/drawing/2014/main" xmlns="" id="{83F7B276-D997-4A87-AC57-0528D662F2A6}"/>
              </a:ext>
            </a:extLst>
          </p:cNvPr>
          <p:cNvSpPr txBox="1"/>
          <p:nvPr/>
        </p:nvSpPr>
        <p:spPr>
          <a:xfrm>
            <a:off x="831850" y="1669880"/>
            <a:ext cx="7962900" cy="1226865"/>
          </a:xfrm>
          <a:prstGeom prst="rect">
            <a:avLst/>
          </a:prstGeom>
          <a:noFill/>
        </p:spPr>
        <p:txBody>
          <a:bodyPr wrap="square" lIns="36000" tIns="36000" rIns="36000" bIns="36000" rtlCol="0">
            <a:spAutoFit/>
          </a:bodyPr>
          <a:lstStyle/>
          <a:p>
            <a:pPr algn="ctr">
              <a:lnSpc>
                <a:spcPct val="150000"/>
              </a:lnSpc>
            </a:pPr>
            <a:r>
              <a:rPr lang="zh-CN" altLang="en-US" sz="2500" dirty="0" smtClean="0">
                <a:solidFill>
                  <a:srgbClr val="0092D7"/>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针对训练内容见</a:t>
            </a:r>
            <a:r>
              <a:rPr lang="en-US" altLang="zh-CN" sz="2500" dirty="0">
                <a:solidFill>
                  <a:srgbClr val="0092D7"/>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Word</a:t>
            </a:r>
            <a:r>
              <a:rPr lang="zh-CN" altLang="en-US" sz="2500" dirty="0">
                <a:solidFill>
                  <a:srgbClr val="0092D7"/>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版</a:t>
            </a:r>
            <a:r>
              <a:rPr lang="zh-CN" altLang="en-US" sz="2500" dirty="0" smtClean="0">
                <a:solidFill>
                  <a:srgbClr val="0092D7"/>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a:t>
            </a:r>
            <a:endParaRPr lang="en-US" altLang="zh-CN" sz="2500" dirty="0" smtClean="0">
              <a:solidFill>
                <a:srgbClr val="0092D7"/>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lgn="ctr">
              <a:lnSpc>
                <a:spcPct val="150000"/>
              </a:lnSpc>
            </a:pPr>
            <a:r>
              <a:rPr lang="zh-CN" altLang="en-US" sz="2500"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专题</a:t>
            </a:r>
            <a:r>
              <a:rPr lang="en-US" altLang="zh-CN" sz="2500"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09</a:t>
            </a:r>
            <a:r>
              <a:rPr lang="zh-CN" altLang="en-US" sz="2500"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　散文阅读</a:t>
            </a: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14">
            <a:extLst>
              <a:ext uri="{FF2B5EF4-FFF2-40B4-BE49-F238E27FC236}">
                <a16:creationId xmlns:a16="http://schemas.microsoft.com/office/drawing/2014/main" xmlns="" id="{641BDB65-E442-4DE9-BC6B-C7A97B0F5CC4}"/>
              </a:ext>
            </a:extLst>
          </p:cNvPr>
          <p:cNvSpPr txBox="1">
            <a:spLocks noChangeArrowheads="1"/>
          </p:cNvSpPr>
          <p:nvPr/>
        </p:nvSpPr>
        <p:spPr bwMode="auto">
          <a:xfrm>
            <a:off x="812465" y="352238"/>
            <a:ext cx="7898396" cy="567710"/>
          </a:xfrm>
          <a:prstGeom prst="rect">
            <a:avLst/>
          </a:prstGeom>
          <a:solidFill>
            <a:schemeClr val="bg1">
              <a:lumMod val="95000"/>
            </a:schemeClr>
          </a:solidFill>
          <a:ln>
            <a:noFill/>
          </a:ln>
        </p:spPr>
        <p:txBody>
          <a:bodyPr wrap="square" lIns="36000" tIns="36000" rIns="36000" bIns="3600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lgn="ctr">
              <a:lnSpc>
                <a:spcPct val="150000"/>
              </a:lnSpc>
              <a:defRPr/>
            </a:pPr>
            <a:r>
              <a:rPr lang="zh-CN" altLang="en-US" sz="2400" b="1" dirty="0" smtClean="0">
                <a:solidFill>
                  <a:srgbClr val="0092D7"/>
                </a:solidFill>
                <a:latin typeface="微软雅黑" pitchFamily="34" charset="-122"/>
                <a:ea typeface="微软雅黑" pitchFamily="34" charset="-122"/>
              </a:rPr>
              <a:t>第</a:t>
            </a:r>
            <a:r>
              <a:rPr lang="en-US" altLang="zh-CN" sz="2400" b="1" dirty="0" smtClean="0">
                <a:solidFill>
                  <a:srgbClr val="0092D7"/>
                </a:solidFill>
                <a:latin typeface="微软雅黑" pitchFamily="34" charset="-122"/>
                <a:ea typeface="微软雅黑" pitchFamily="34" charset="-122"/>
              </a:rPr>
              <a:t>4</a:t>
            </a:r>
            <a:r>
              <a:rPr lang="zh-CN" altLang="en-US" sz="2400" b="1" dirty="0" smtClean="0">
                <a:solidFill>
                  <a:srgbClr val="0092D7"/>
                </a:solidFill>
                <a:latin typeface="微软雅黑" pitchFamily="34" charset="-122"/>
                <a:ea typeface="微软雅黑" pitchFamily="34" charset="-122"/>
              </a:rPr>
              <a:t>讲　分析人物形象　揣摩人物情感</a:t>
            </a:r>
          </a:p>
        </p:txBody>
      </p:sp>
      <p:sp>
        <p:nvSpPr>
          <p:cNvPr id="6" name="文本框 11">
            <a:extLst>
              <a:ext uri="{FF2B5EF4-FFF2-40B4-BE49-F238E27FC236}">
                <a16:creationId xmlns:a16="http://schemas.microsoft.com/office/drawing/2014/main" xmlns="" id="{21D37050-EF62-4E03-9C49-42484A701F06}"/>
              </a:ext>
            </a:extLst>
          </p:cNvPr>
          <p:cNvSpPr txBox="1"/>
          <p:nvPr/>
        </p:nvSpPr>
        <p:spPr>
          <a:xfrm>
            <a:off x="818708" y="912728"/>
            <a:ext cx="7814930" cy="3396690"/>
          </a:xfrm>
          <a:prstGeom prst="rect">
            <a:avLst/>
          </a:prstGeom>
          <a:noFill/>
        </p:spPr>
        <p:txBody>
          <a:bodyPr wrap="square" lIns="36000" tIns="36000" rIns="36000" bIns="36000" rtlCol="0">
            <a:spAutoFit/>
          </a:bodyPr>
          <a:lstStyle/>
          <a:p>
            <a:pPr>
              <a:lnSpc>
                <a:spcPct val="150000"/>
              </a:lnSpc>
            </a:pPr>
            <a:r>
              <a:rPr lang="en-US" b="1" dirty="0" smtClean="0"/>
              <a:t>[2019</a:t>
            </a:r>
            <a:r>
              <a:rPr lang="en-US" altLang="zh-CN" b="1" dirty="0" smtClean="0"/>
              <a:t>·</a:t>
            </a:r>
            <a:r>
              <a:rPr lang="zh-CN" altLang="en-US" b="1" dirty="0" smtClean="0"/>
              <a:t>淮安</a:t>
            </a:r>
            <a:r>
              <a:rPr lang="en-US" b="1" dirty="0" smtClean="0"/>
              <a:t>]</a:t>
            </a:r>
            <a:r>
              <a:rPr lang="zh-CN" altLang="en-US" b="1" dirty="0" smtClean="0"/>
              <a:t>阅读下面文章</a:t>
            </a:r>
            <a:r>
              <a:rPr lang="en-US" b="1" dirty="0" smtClean="0"/>
              <a:t>,</a:t>
            </a:r>
            <a:r>
              <a:rPr lang="zh-CN" altLang="en-US" b="1" dirty="0" smtClean="0"/>
              <a:t>完成问题。</a:t>
            </a:r>
            <a:r>
              <a:rPr lang="en-US" b="1" dirty="0" smtClean="0"/>
              <a:t>(22</a:t>
            </a:r>
            <a:r>
              <a:rPr lang="zh-CN" altLang="en-US" b="1" dirty="0" smtClean="0"/>
              <a:t>分</a:t>
            </a:r>
            <a:r>
              <a:rPr lang="en-US" b="1" dirty="0" smtClean="0"/>
              <a:t>)</a:t>
            </a:r>
            <a:endParaRPr lang="zh-CN" altLang="en-US" b="1" dirty="0" smtClean="0"/>
          </a:p>
          <a:p>
            <a:pPr algn="ctr">
              <a:lnSpc>
                <a:spcPct val="150000"/>
              </a:lnSpc>
            </a:pPr>
            <a:r>
              <a:rPr lang="zh-CN" altLang="en-US" b="1" dirty="0" smtClean="0">
                <a:latin typeface="楷体" pitchFamily="49" charset="-122"/>
                <a:ea typeface="楷体" pitchFamily="49" charset="-122"/>
              </a:rPr>
              <a:t>桃之夭夭</a:t>
            </a:r>
          </a:p>
          <a:p>
            <a:pPr algn="ctr">
              <a:lnSpc>
                <a:spcPct val="150000"/>
              </a:lnSpc>
            </a:pPr>
            <a:r>
              <a:rPr lang="zh-CN" altLang="en-US" b="1" dirty="0" smtClean="0">
                <a:latin typeface="楷体" pitchFamily="49" charset="-122"/>
                <a:ea typeface="楷体" pitchFamily="49" charset="-122"/>
              </a:rPr>
              <a:t>格　致</a:t>
            </a:r>
          </a:p>
          <a:p>
            <a:pPr indent="446088">
              <a:lnSpc>
                <a:spcPct val="150000"/>
              </a:lnSpc>
            </a:pPr>
            <a:r>
              <a:rPr lang="en-US" b="1" dirty="0" smtClean="0">
                <a:latin typeface="楷体" pitchFamily="49" charset="-122"/>
                <a:ea typeface="楷体" pitchFamily="49" charset="-122"/>
              </a:rPr>
              <a:t>①</a:t>
            </a:r>
            <a:r>
              <a:rPr lang="zh-CN" altLang="en-US" b="1" dirty="0" smtClean="0">
                <a:latin typeface="楷体" pitchFamily="49" charset="-122"/>
                <a:ea typeface="楷体" pitchFamily="49" charset="-122"/>
              </a:rPr>
              <a:t>我家的屋后</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有几棵大李子树</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还有几棵海棠树</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北窗外不远处还有一棵桃树。</a:t>
            </a:r>
          </a:p>
          <a:p>
            <a:pPr indent="446088">
              <a:lnSpc>
                <a:spcPct val="150000"/>
              </a:lnSpc>
            </a:pPr>
            <a:r>
              <a:rPr lang="en-US" b="1" dirty="0" smtClean="0">
                <a:latin typeface="楷体" pitchFamily="49" charset="-122"/>
                <a:ea typeface="楷体" pitchFamily="49" charset="-122"/>
              </a:rPr>
              <a:t>②</a:t>
            </a:r>
            <a:r>
              <a:rPr lang="zh-CN" altLang="en-US" b="1" dirty="0" smtClean="0">
                <a:latin typeface="楷体" pitchFamily="49" charset="-122"/>
                <a:ea typeface="楷体" pitchFamily="49" charset="-122"/>
              </a:rPr>
              <a:t>桃树开花的时候</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北窗就被桃花挤满了。这样的美景</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并没有谁多看一眼。那一树妖娆的桃花自顾自开着</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家里的大人孩子也自顾自忙着。等桃花谢了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我的目光在北窗外停留的时间反而多了起来。</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a:extLst>
              <a:ext uri="{FF2B5EF4-FFF2-40B4-BE49-F238E27FC236}">
                <a16:creationId xmlns:a16="http://schemas.microsoft.com/office/drawing/2014/main" xmlns="" id="{21D37050-EF62-4E03-9C49-42484A701F06}"/>
              </a:ext>
            </a:extLst>
          </p:cNvPr>
          <p:cNvSpPr txBox="1"/>
          <p:nvPr/>
        </p:nvSpPr>
        <p:spPr>
          <a:xfrm>
            <a:off x="871873" y="359812"/>
            <a:ext cx="7814930" cy="4162734"/>
          </a:xfrm>
          <a:prstGeom prst="rect">
            <a:avLst/>
          </a:prstGeom>
          <a:noFill/>
        </p:spPr>
        <p:txBody>
          <a:bodyPr wrap="square" lIns="36000" tIns="36000" rIns="36000" bIns="36000" rtlCol="0">
            <a:spAutoFit/>
          </a:bodyPr>
          <a:lstStyle/>
          <a:p>
            <a:pPr>
              <a:lnSpc>
                <a:spcPct val="150000"/>
              </a:lnSpc>
            </a:pPr>
            <a:r>
              <a:rPr lang="zh-CN" altLang="en-US" b="1" dirty="0" smtClean="0">
                <a:latin typeface="楷体" pitchFamily="49" charset="-122"/>
                <a:ea typeface="楷体" pitchFamily="49" charset="-122"/>
              </a:rPr>
              <a:t>那些绿茸茸的桃子</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比粉红的桃花还要耐看。桃花简单</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一眼就看清楚了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但层层叠叠的桃叶和藏身其间的桃子</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则让桃树进入了一个神秘时期。这时的桃 树</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有了景深</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成为一个神秘通道的入口。</a:t>
            </a:r>
            <a:endParaRPr lang="en-US" altLang="zh-CN" b="1" dirty="0" smtClean="0">
              <a:latin typeface="楷体" pitchFamily="49" charset="-122"/>
              <a:ea typeface="楷体" pitchFamily="49" charset="-122"/>
            </a:endParaRPr>
          </a:p>
          <a:p>
            <a:pPr indent="446088">
              <a:lnSpc>
                <a:spcPct val="150000"/>
              </a:lnSpc>
            </a:pPr>
            <a:r>
              <a:rPr lang="en-US" b="1" dirty="0" smtClean="0">
                <a:latin typeface="楷体" pitchFamily="49" charset="-122"/>
                <a:ea typeface="楷体" pitchFamily="49" charset="-122"/>
              </a:rPr>
              <a:t>③</a:t>
            </a:r>
            <a:r>
              <a:rPr lang="zh-CN" altLang="en-US" b="1" dirty="0" smtClean="0">
                <a:latin typeface="楷体" pitchFamily="49" charset="-122"/>
                <a:ea typeface="楷体" pitchFamily="49" charset="-122"/>
              </a:rPr>
              <a:t>我不知道这棵桃树长在我家北窗外有什么不对。我一出生桃树就在那里。我没出生呢</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桃树也在那里。我看见桃树</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就像看见后院的大李子树、海棠树</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看见前院的柳树、樱桃树</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它们是我家的一部分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和那三间草房子</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构成了我的童年世界。</a:t>
            </a:r>
          </a:p>
          <a:p>
            <a:pPr indent="446088">
              <a:lnSpc>
                <a:spcPct val="150000"/>
              </a:lnSpc>
            </a:pPr>
            <a:r>
              <a:rPr lang="en-US" b="1" dirty="0" smtClean="0">
                <a:latin typeface="楷体" pitchFamily="49" charset="-122"/>
                <a:ea typeface="楷体" pitchFamily="49" charset="-122"/>
              </a:rPr>
              <a:t>④</a:t>
            </a:r>
            <a:r>
              <a:rPr lang="zh-CN" altLang="en-US" b="1" dirty="0" smtClean="0">
                <a:latin typeface="楷体" pitchFamily="49" charset="-122"/>
                <a:ea typeface="楷体" pitchFamily="49" charset="-122"/>
              </a:rPr>
              <a:t>长大了才知道</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在北纬</a:t>
            </a:r>
            <a:r>
              <a:rPr lang="en-US" b="1" dirty="0" smtClean="0">
                <a:latin typeface="楷体" pitchFamily="49" charset="-122"/>
                <a:ea typeface="楷体" pitchFamily="49" charset="-122"/>
              </a:rPr>
              <a:t>43</a:t>
            </a:r>
            <a:r>
              <a:rPr lang="zh-CN" altLang="en-US" b="1" dirty="0" smtClean="0">
                <a:latin typeface="楷体" pitchFamily="49" charset="-122"/>
                <a:ea typeface="楷体" pitchFamily="49" charset="-122"/>
              </a:rPr>
              <a:t>度</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桃树是不能存活的</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至少是不能过冬的。可我家的桃树存活了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并且过冬了。现在看来</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那棵桃树真是我童年世界里的一个奇迹。</a:t>
            </a: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a:extLst>
              <a:ext uri="{FF2B5EF4-FFF2-40B4-BE49-F238E27FC236}">
                <a16:creationId xmlns:a16="http://schemas.microsoft.com/office/drawing/2014/main" xmlns="" id="{21D37050-EF62-4E03-9C49-42484A701F06}"/>
              </a:ext>
            </a:extLst>
          </p:cNvPr>
          <p:cNvSpPr txBox="1"/>
          <p:nvPr/>
        </p:nvSpPr>
        <p:spPr>
          <a:xfrm>
            <a:off x="871873" y="359812"/>
            <a:ext cx="7814930" cy="4227687"/>
          </a:xfrm>
          <a:prstGeom prst="rect">
            <a:avLst/>
          </a:prstGeom>
          <a:noFill/>
        </p:spPr>
        <p:txBody>
          <a:bodyPr wrap="square" lIns="36000" tIns="36000" rIns="36000" bIns="36000" rtlCol="0">
            <a:spAutoFit/>
          </a:bodyPr>
          <a:lstStyle/>
          <a:p>
            <a:pPr indent="446088">
              <a:lnSpc>
                <a:spcPct val="150000"/>
              </a:lnSpc>
            </a:pPr>
            <a:r>
              <a:rPr lang="en-US" b="1" dirty="0" smtClean="0">
                <a:latin typeface="楷体" pitchFamily="49" charset="-122"/>
                <a:ea typeface="楷体" pitchFamily="49" charset="-122"/>
              </a:rPr>
              <a:t>⑤</a:t>
            </a:r>
            <a:r>
              <a:rPr lang="zh-CN" altLang="en-US" b="1" dirty="0" smtClean="0">
                <a:latin typeface="楷体" pitchFamily="49" charset="-122"/>
                <a:ea typeface="楷体" pitchFamily="49" charset="-122"/>
              </a:rPr>
              <a:t>这个奇迹是父亲一手创造的。桃树生长在关内比较温暖的地区。我父亲感到东北太冷</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他不想把孩子生在这么冷的地方</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但是父亲又没有迁徙的能力</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他就让一棵温暖地区的果树迁徙了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让一棵桃树来到我们的家园。我的父亲通过一棵桃树迷惑了我</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我不记得童年有多冷</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只记得那些在冰上的游戏</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记得春暖花开</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记得桃子甘甜。</a:t>
            </a:r>
            <a:r>
              <a:rPr lang="zh-CN" altLang="en-US" b="1" u="sng" dirty="0" smtClean="0">
                <a:latin typeface="楷体" pitchFamily="49" charset="-122"/>
                <a:ea typeface="楷体" pitchFamily="49" charset="-122"/>
              </a:rPr>
              <a:t>我的童年</a:t>
            </a:r>
            <a:r>
              <a:rPr lang="en-US" b="1" u="sng" dirty="0" smtClean="0">
                <a:latin typeface="楷体" pitchFamily="49" charset="-122"/>
                <a:ea typeface="楷体" pitchFamily="49" charset="-122"/>
              </a:rPr>
              <a:t>,</a:t>
            </a:r>
            <a:r>
              <a:rPr lang="zh-CN" altLang="en-US" b="1" u="sng" dirty="0" smtClean="0">
                <a:latin typeface="楷体" pitchFamily="49" charset="-122"/>
                <a:ea typeface="楷体" pitchFamily="49" charset="-122"/>
              </a:rPr>
              <a:t>比别的孩子多出了一种生活的滋味。</a:t>
            </a:r>
            <a:endParaRPr lang="en-US" altLang="zh-CN" b="1" u="sng" dirty="0" smtClean="0">
              <a:latin typeface="楷体" pitchFamily="49" charset="-122"/>
              <a:ea typeface="楷体" pitchFamily="49" charset="-122"/>
            </a:endParaRPr>
          </a:p>
          <a:p>
            <a:pPr indent="446088">
              <a:lnSpc>
                <a:spcPct val="150000"/>
              </a:lnSpc>
            </a:pPr>
            <a:r>
              <a:rPr lang="en-US" b="1" dirty="0" smtClean="0">
                <a:latin typeface="楷体" pitchFamily="49" charset="-122"/>
                <a:ea typeface="楷体" pitchFamily="49" charset="-122"/>
              </a:rPr>
              <a:t>⑥</a:t>
            </a:r>
            <a:r>
              <a:rPr lang="zh-CN" altLang="en-US" b="1" dirty="0" smtClean="0">
                <a:latin typeface="楷体" pitchFamily="49" charset="-122"/>
                <a:ea typeface="楷体" pitchFamily="49" charset="-122"/>
              </a:rPr>
              <a:t>父亲的桃树有着特殊的造型</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它所有树枝都朝向西方</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树身像被强劲的东风压得抬不起头的样子。桃树是弯着腰的</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然而这一切都和东风没有关系。这里厉害的不是东风</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而是西北风。如果桃树是因为环境而弯腰</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那么它应该向东南弯腰才对。这棵桃树是向东南弯腰还是向西北弯腰</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由我父亲说了算。我曾亲眼看到父亲是怎么对待那棵桃树的。</a:t>
            </a: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967567" y="359812"/>
            <a:ext cx="7824262" cy="357781"/>
          </a:xfrm>
          <a:prstGeom prst="rect">
            <a:avLst/>
          </a:prstGeom>
          <a:noFill/>
        </p:spPr>
        <p:txBody>
          <a:bodyPr wrap="square" lIns="36000" tIns="36000" rIns="36000" bIns="36000" rtlCol="0">
            <a:spAutoFit/>
          </a:bodyPr>
          <a:lstStyle/>
          <a:p>
            <a:pPr algn="r">
              <a:lnSpc>
                <a:spcPct val="150000"/>
              </a:lnSpc>
            </a:pPr>
            <a:r>
              <a:rPr lang="zh-CN" altLang="en-US" sz="1400" dirty="0" smtClean="0"/>
              <a:t>（续表）</a:t>
            </a:r>
          </a:p>
        </p:txBody>
      </p:sp>
      <p:graphicFrame>
        <p:nvGraphicFramePr>
          <p:cNvPr id="4" name="表格 3"/>
          <p:cNvGraphicFramePr>
            <a:graphicFrameLocks noGrp="1"/>
          </p:cNvGraphicFramePr>
          <p:nvPr/>
        </p:nvGraphicFramePr>
        <p:xfrm>
          <a:off x="882501" y="784309"/>
          <a:ext cx="7814932" cy="2808000"/>
        </p:xfrm>
        <a:graphic>
          <a:graphicData uri="http://schemas.openxmlformats.org/drawingml/2006/table">
            <a:tbl>
              <a:tblPr/>
              <a:tblGrid>
                <a:gridCol w="617479"/>
                <a:gridCol w="913126"/>
                <a:gridCol w="1340187"/>
                <a:gridCol w="4944140"/>
              </a:tblGrid>
              <a:tr h="432000">
                <a:tc gridSpan="4">
                  <a:txBody>
                    <a:bodyPr/>
                    <a:lstStyle/>
                    <a:p>
                      <a:pPr algn="ctr">
                        <a:lnSpc>
                          <a:spcPct val="150000"/>
                        </a:lnSpc>
                        <a:spcAft>
                          <a:spcPts val="0"/>
                        </a:spcAft>
                      </a:pPr>
                      <a:r>
                        <a:rPr lang="zh-CN" sz="1700" kern="100" dirty="0">
                          <a:solidFill>
                            <a:srgbClr val="000000"/>
                          </a:solidFill>
                          <a:latin typeface="NEU-BZ-S92"/>
                          <a:ea typeface="微软雅黑"/>
                          <a:cs typeface="Times New Roman"/>
                        </a:rPr>
                        <a:t>文体知识清单</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1404000">
                <a:tc rowSpan="2">
                  <a:txBody>
                    <a:bodyPr/>
                    <a:lstStyle/>
                    <a:p>
                      <a:pPr algn="ctr">
                        <a:lnSpc>
                          <a:spcPct val="150000"/>
                        </a:lnSpc>
                        <a:spcAft>
                          <a:spcPts val="0"/>
                        </a:spcAft>
                      </a:pPr>
                      <a:r>
                        <a:rPr lang="zh-CN" altLang="en-US" sz="1700" kern="100" dirty="0" smtClean="0">
                          <a:solidFill>
                            <a:srgbClr val="000000"/>
                          </a:solidFill>
                          <a:latin typeface="+mn-ea"/>
                          <a:ea typeface="+mn-ea"/>
                          <a:cs typeface="Times New Roman"/>
                        </a:rPr>
                        <a:t>常见的表现手法及其作用</a:t>
                      </a:r>
                      <a:endParaRPr lang="en-US" sz="1700" kern="100" dirty="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2">
                  <a:txBody>
                    <a:bodyPr/>
                    <a:lstStyle/>
                    <a:p>
                      <a:pPr algn="ctr">
                        <a:lnSpc>
                          <a:spcPct val="150000"/>
                        </a:lnSpc>
                        <a:spcAft>
                          <a:spcPts val="0"/>
                        </a:spcAft>
                      </a:pPr>
                      <a:r>
                        <a:rPr lang="zh-CN" sz="1700" kern="100">
                          <a:solidFill>
                            <a:srgbClr val="000000"/>
                          </a:solidFill>
                          <a:latin typeface="NEU-BZ-S92"/>
                          <a:ea typeface="微软雅黑"/>
                          <a:cs typeface="Times New Roman"/>
                        </a:rPr>
                        <a:t>铺垫</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特点</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a:solidFill>
                            <a:srgbClr val="000000"/>
                          </a:solidFill>
                          <a:latin typeface="NEU-BZ-S92"/>
                          <a:ea typeface="微软雅黑"/>
                          <a:cs typeface="Times New Roman"/>
                        </a:rPr>
                        <a:t>　铺垫是“显性”的。铺垫对起陪衬作用的部分往往大肆渲染</a:t>
                      </a:r>
                      <a:r>
                        <a:rPr lang="en-US" sz="1700" kern="100">
                          <a:solidFill>
                            <a:srgbClr val="000000"/>
                          </a:solidFill>
                          <a:latin typeface="NEU-BZ-S92"/>
                          <a:ea typeface="微软雅黑"/>
                          <a:cs typeface="Times New Roman"/>
                        </a:rPr>
                        <a:t>,</a:t>
                      </a:r>
                      <a:r>
                        <a:rPr lang="zh-CN" sz="1700" kern="100">
                          <a:solidFill>
                            <a:srgbClr val="000000"/>
                          </a:solidFill>
                          <a:latin typeface="NEU-BZ-S92"/>
                          <a:ea typeface="微软雅黑"/>
                          <a:cs typeface="Times New Roman"/>
                        </a:rPr>
                        <a:t>唯恐读者看不见</a:t>
                      </a:r>
                      <a:r>
                        <a:rPr lang="en-US" sz="1700" kern="100">
                          <a:solidFill>
                            <a:srgbClr val="000000"/>
                          </a:solidFill>
                          <a:latin typeface="NEU-BZ-S92"/>
                          <a:ea typeface="微软雅黑"/>
                          <a:cs typeface="Times New Roman"/>
                        </a:rPr>
                        <a:t>;</a:t>
                      </a:r>
                      <a:r>
                        <a:rPr lang="zh-CN" sz="1700" kern="100">
                          <a:solidFill>
                            <a:srgbClr val="000000"/>
                          </a:solidFill>
                          <a:latin typeface="NEU-BZ-S92"/>
                          <a:ea typeface="微软雅黑"/>
                          <a:cs typeface="Times New Roman"/>
                        </a:rPr>
                        <a:t>铺垫所使用的笔墨往往较多</a:t>
                      </a:r>
                      <a:r>
                        <a:rPr lang="en-US" sz="1700" kern="100">
                          <a:solidFill>
                            <a:srgbClr val="000000"/>
                          </a:solidFill>
                          <a:latin typeface="NEU-BZ-S92"/>
                          <a:ea typeface="微软雅黑"/>
                          <a:cs typeface="Times New Roman"/>
                        </a:rPr>
                        <a:t>,</a:t>
                      </a:r>
                      <a:r>
                        <a:rPr lang="zh-CN" sz="1700" kern="100">
                          <a:solidFill>
                            <a:srgbClr val="000000"/>
                          </a:solidFill>
                          <a:latin typeface="NEU-BZ-S92"/>
                          <a:ea typeface="微软雅黑"/>
                          <a:cs typeface="Times New Roman"/>
                        </a:rPr>
                        <a:t>可谓浓墨重彩</a:t>
                      </a:r>
                      <a:endParaRPr lang="zh-CN" sz="1700" kern="100">
                        <a:solidFill>
                          <a:srgbClr val="000000"/>
                        </a:solidFill>
                        <a:latin typeface="NEU-BZ-S92"/>
                        <a:ea typeface="方正书宋_GBK"/>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972000">
                <a:tc vMerge="1">
                  <a:txBody>
                    <a:bodyPr/>
                    <a:lstStyle/>
                    <a:p>
                      <a:pPr algn="ctr">
                        <a:lnSpc>
                          <a:spcPct val="150000"/>
                        </a:lnSpc>
                        <a:spcAft>
                          <a:spcPts val="0"/>
                        </a:spcAft>
                      </a:pPr>
                      <a:endParaRPr lang="en-US" sz="1700" kern="100" dirty="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vMerge="1">
                  <a:txBody>
                    <a:bodyPr/>
                    <a:lstStyle/>
                    <a:p>
                      <a:endParaRPr lang="zh-CN" altLang="en-US"/>
                    </a:p>
                  </a:txBody>
                  <a:tcP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作用</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铺垫是为了衬托</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描绘次要人物或次要事件来衬托主要的人物或事件</a:t>
                      </a:r>
                      <a:endParaRPr lang="zh-CN" sz="1700" kern="100" dirty="0">
                        <a:solidFill>
                          <a:srgbClr val="000000"/>
                        </a:solidFill>
                        <a:latin typeface="NEU-BZ-S92"/>
                        <a:ea typeface="方正书宋_GBK"/>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a:extLst>
              <a:ext uri="{FF2B5EF4-FFF2-40B4-BE49-F238E27FC236}">
                <a16:creationId xmlns:a16="http://schemas.microsoft.com/office/drawing/2014/main" xmlns="" id="{21D37050-EF62-4E03-9C49-42484A701F06}"/>
              </a:ext>
            </a:extLst>
          </p:cNvPr>
          <p:cNvSpPr txBox="1"/>
          <p:nvPr/>
        </p:nvSpPr>
        <p:spPr>
          <a:xfrm>
            <a:off x="871873" y="359812"/>
            <a:ext cx="7814930" cy="2916238"/>
          </a:xfrm>
          <a:prstGeom prst="rect">
            <a:avLst/>
          </a:prstGeom>
          <a:noFill/>
        </p:spPr>
        <p:txBody>
          <a:bodyPr wrap="square" lIns="36000" tIns="36000" rIns="36000" bIns="36000" rtlCol="0">
            <a:spAutoFit/>
          </a:bodyPr>
          <a:lstStyle/>
          <a:p>
            <a:pPr indent="446088">
              <a:lnSpc>
                <a:spcPct val="150000"/>
              </a:lnSpc>
            </a:pPr>
            <a:r>
              <a:rPr lang="en-US" b="1" dirty="0" smtClean="0">
                <a:latin typeface="楷体" pitchFamily="49" charset="-122"/>
                <a:ea typeface="楷体" pitchFamily="49" charset="-122"/>
              </a:rPr>
              <a:t>⑦</a:t>
            </a:r>
            <a:r>
              <a:rPr lang="zh-CN" altLang="en-US" b="1" dirty="0" smtClean="0">
                <a:latin typeface="楷体" pitchFamily="49" charset="-122"/>
                <a:ea typeface="楷体" pitchFamily="49" charset="-122"/>
              </a:rPr>
              <a:t>父亲用草绳把桃树一道一道地捆好</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然后在树的下面挖坑</a:t>
            </a: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父亲总是习惯在树的西面挖坑</a:t>
            </a: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然后把捆好的桃树一点一点地压进那个土坑里</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然后我父亲就开始往树上填土</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直到把整棵树埋进土里。父亲总是在秋天把那么大的一棵桃树从头到脚埋到土里</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这等于给桃树穿了一件大棉袄。等冬天来了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大雪一层又一层地把桃树的土包盖住</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这等于在棉袄的外面又给桃树穿了一件貂皮大衣。让一棵树钻进土里冬眠</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这是父亲的思维。我不知道还有谁会这么做。</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7746" name="Object 2"/>
          <p:cNvGraphicFramePr>
            <a:graphicFrameLocks noChangeAspect="1"/>
          </p:cNvGraphicFramePr>
          <p:nvPr/>
        </p:nvGraphicFramePr>
        <p:xfrm>
          <a:off x="977900" y="425450"/>
          <a:ext cx="7613650" cy="3476625"/>
        </p:xfrm>
        <a:graphic>
          <a:graphicData uri="http://schemas.openxmlformats.org/presentationml/2006/ole">
            <mc:AlternateContent xmlns:mc="http://schemas.openxmlformats.org/markup-compatibility/2006">
              <mc:Choice xmlns:v="urn:schemas-microsoft-com:vml" Requires="v">
                <p:oleObj spid="_x0000_s287747" name="文档" r:id="rId4" imgW="7862430" imgH="3591129" progId="Word.Document.12">
                  <p:embed/>
                </p:oleObj>
              </mc:Choice>
              <mc:Fallback>
                <p:oleObj name="文档" r:id="rId4" imgW="7862430" imgH="3591129" progId="Word.Document.12">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77900" y="425450"/>
                        <a:ext cx="7613650" cy="34766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a:extLst>
              <a:ext uri="{FF2B5EF4-FFF2-40B4-BE49-F238E27FC236}">
                <a16:creationId xmlns:a16="http://schemas.microsoft.com/office/drawing/2014/main" xmlns="" id="{21D37050-EF62-4E03-9C49-42484A701F06}"/>
              </a:ext>
            </a:extLst>
          </p:cNvPr>
          <p:cNvSpPr txBox="1"/>
          <p:nvPr/>
        </p:nvSpPr>
        <p:spPr>
          <a:xfrm>
            <a:off x="871873" y="359812"/>
            <a:ext cx="7814930" cy="2932268"/>
          </a:xfrm>
          <a:prstGeom prst="rect">
            <a:avLst/>
          </a:prstGeom>
          <a:noFill/>
        </p:spPr>
        <p:txBody>
          <a:bodyPr wrap="square" lIns="36000" tIns="36000" rIns="36000" bIns="36000" rtlCol="0">
            <a:spAutoFit/>
          </a:bodyPr>
          <a:lstStyle/>
          <a:p>
            <a:pPr indent="446088">
              <a:lnSpc>
                <a:spcPct val="150000"/>
              </a:lnSpc>
            </a:pPr>
            <a:r>
              <a:rPr lang="en-US" b="1" dirty="0" smtClean="0">
                <a:latin typeface="楷体" pitchFamily="49" charset="-122"/>
                <a:ea typeface="楷体" pitchFamily="49" charset="-122"/>
              </a:rPr>
              <a:t>⑨</a:t>
            </a:r>
            <a:r>
              <a:rPr lang="zh-CN" altLang="en-US" b="1" dirty="0" smtClean="0">
                <a:latin typeface="楷体" pitchFamily="49" charset="-122"/>
                <a:ea typeface="楷体" pitchFamily="49" charset="-122"/>
              </a:rPr>
              <a:t>桃子成熟的时候</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每年都要丢失一些桃子。几次之后</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我妈有了对策</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她赶在别人来摘桃子之前</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在傍晚的时候</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摘下一整筐桃子。那些桃子大部分还是绿的</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但成熟了。那是我此生吃过的最好吃的水果。在我们家</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判断桃子成熟与否</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不看桃子是否红了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而是用手一捏</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软了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就是成熟了。有谁吃过还绿着却已熟透的桃子</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那种甜</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是不可以描述的。</a:t>
            </a:r>
          </a:p>
          <a:p>
            <a:pPr indent="446088">
              <a:lnSpc>
                <a:spcPct val="150000"/>
              </a:lnSpc>
            </a:pPr>
            <a:r>
              <a:rPr lang="en-US" b="1" dirty="0" smtClean="0">
                <a:latin typeface="楷体" pitchFamily="49" charset="-122"/>
                <a:ea typeface="楷体" pitchFamily="49" charset="-122"/>
              </a:rPr>
              <a:t>⑩</a:t>
            </a:r>
            <a:r>
              <a:rPr lang="zh-CN" altLang="en-US" b="1" dirty="0" smtClean="0">
                <a:latin typeface="楷体" pitchFamily="49" charset="-122"/>
                <a:ea typeface="楷体" pitchFamily="49" charset="-122"/>
              </a:rPr>
              <a:t>每年的秋天</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我家的北窗台上</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会摆着一排排粉红色的桃核</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那是我和姐姐放在那里玩的。等它们在风里干透了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互相磕碰的声音非常悦耳。</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a:extLst>
              <a:ext uri="{FF2B5EF4-FFF2-40B4-BE49-F238E27FC236}">
                <a16:creationId xmlns:a16="http://schemas.microsoft.com/office/drawing/2014/main" xmlns="" id="{21D37050-EF62-4E03-9C49-42484A701F06}"/>
              </a:ext>
            </a:extLst>
          </p:cNvPr>
          <p:cNvSpPr txBox="1"/>
          <p:nvPr/>
        </p:nvSpPr>
        <p:spPr>
          <a:xfrm>
            <a:off x="871873" y="359812"/>
            <a:ext cx="7814930" cy="2511897"/>
          </a:xfrm>
          <a:prstGeom prst="rect">
            <a:avLst/>
          </a:prstGeom>
          <a:noFill/>
        </p:spPr>
        <p:txBody>
          <a:bodyPr wrap="square" lIns="36000" tIns="36000" rIns="36000" bIns="36000" rtlCol="0">
            <a:spAutoFit/>
          </a:bodyPr>
          <a:lstStyle/>
          <a:p>
            <a:pPr indent="446088">
              <a:lnSpc>
                <a:spcPct val="150000"/>
              </a:lnSpc>
            </a:pPr>
            <a:r>
              <a:rPr lang="en-US" b="1" dirty="0" smtClean="0">
                <a:latin typeface="楷体" pitchFamily="49" charset="-122"/>
                <a:ea typeface="楷体" pitchFamily="49" charset="-122"/>
              </a:rPr>
              <a:t>⑪</a:t>
            </a:r>
            <a:r>
              <a:rPr lang="zh-CN" altLang="en-US" b="1" dirty="0" smtClean="0">
                <a:latin typeface="楷体" pitchFamily="49" charset="-122"/>
                <a:ea typeface="楷体" pitchFamily="49" charset="-122"/>
              </a:rPr>
              <a:t>在桃树还繁花似锦的时候</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我的父亲却死了。父亲死在一个春天</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那棵桃树在父亲已不在人世的那年春天</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仍忍住悲伤</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顽强地把桃花开了出来。秋天</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在那个没有了我父亲的秋天</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桃树仍忍住悲伤</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把桃子挂满枝头。那年的秋天</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我吃到的桃子依然是甜的</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依然是好吃的无法描述</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依然有一排粉红色的桃核摆在北窗台上</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进出的风吹拂它们</a:t>
            </a:r>
            <a:r>
              <a:rPr lang="en-US" altLang="zh-CN" b="1" dirty="0" smtClean="0">
                <a:latin typeface="楷体" pitchFamily="49" charset="-122"/>
                <a:ea typeface="楷体" pitchFamily="49" charset="-122"/>
              </a:rPr>
              <a:t>……</a:t>
            </a:r>
          </a:p>
          <a:p>
            <a:pPr indent="446088">
              <a:lnSpc>
                <a:spcPct val="150000"/>
              </a:lnSpc>
            </a:pPr>
            <a:r>
              <a:rPr lang="en-US" b="1" dirty="0" smtClean="0">
                <a:latin typeface="楷体" pitchFamily="49" charset="-122"/>
                <a:ea typeface="楷体" pitchFamily="49" charset="-122"/>
              </a:rPr>
              <a:t>⑫</a:t>
            </a:r>
            <a:r>
              <a:rPr lang="zh-CN" altLang="en-US" b="1" dirty="0" smtClean="0">
                <a:latin typeface="楷体" pitchFamily="49" charset="-122"/>
                <a:ea typeface="楷体" pitchFamily="49" charset="-122"/>
              </a:rPr>
              <a:t>我不知道那年秋天的桃子</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是我最后的桃子了。</a:t>
            </a: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a:extLst>
              <a:ext uri="{FF2B5EF4-FFF2-40B4-BE49-F238E27FC236}">
                <a16:creationId xmlns:a16="http://schemas.microsoft.com/office/drawing/2014/main" xmlns="" id="{21D37050-EF62-4E03-9C49-42484A701F06}"/>
              </a:ext>
            </a:extLst>
          </p:cNvPr>
          <p:cNvSpPr txBox="1"/>
          <p:nvPr/>
        </p:nvSpPr>
        <p:spPr>
          <a:xfrm>
            <a:off x="871873" y="359812"/>
            <a:ext cx="7814930" cy="2085242"/>
          </a:xfrm>
          <a:prstGeom prst="rect">
            <a:avLst/>
          </a:prstGeom>
          <a:noFill/>
        </p:spPr>
        <p:txBody>
          <a:bodyPr wrap="square" lIns="36000" tIns="36000" rIns="36000" bIns="36000" rtlCol="0">
            <a:spAutoFit/>
          </a:bodyPr>
          <a:lstStyle/>
          <a:p>
            <a:pPr indent="446088">
              <a:lnSpc>
                <a:spcPct val="150000"/>
              </a:lnSpc>
            </a:pPr>
            <a:r>
              <a:rPr lang="en-US" b="1" dirty="0" smtClean="0">
                <a:latin typeface="楷体" pitchFamily="49" charset="-122"/>
                <a:ea typeface="楷体" pitchFamily="49" charset="-122"/>
              </a:rPr>
              <a:t>⑬</a:t>
            </a:r>
            <a:r>
              <a:rPr lang="zh-CN" altLang="en-US" b="1" u="sng" dirty="0" smtClean="0">
                <a:latin typeface="楷体" pitchFamily="49" charset="-122"/>
                <a:ea typeface="楷体" pitchFamily="49" charset="-122"/>
              </a:rPr>
              <a:t>冬天的时候</a:t>
            </a:r>
            <a:r>
              <a:rPr lang="en-US" b="1" u="sng" dirty="0" smtClean="0">
                <a:latin typeface="楷体" pitchFamily="49" charset="-122"/>
                <a:ea typeface="楷体" pitchFamily="49" charset="-122"/>
              </a:rPr>
              <a:t>,</a:t>
            </a:r>
            <a:r>
              <a:rPr lang="zh-CN" altLang="en-US" b="1" u="sng" dirty="0" smtClean="0">
                <a:latin typeface="楷体" pitchFamily="49" charset="-122"/>
                <a:ea typeface="楷体" pitchFamily="49" charset="-122"/>
              </a:rPr>
              <a:t>我看见桃树还站在北窗外的寒风里</a:t>
            </a:r>
            <a:r>
              <a:rPr lang="en-US" b="1" u="sng" dirty="0" smtClean="0">
                <a:latin typeface="楷体" pitchFamily="49" charset="-122"/>
                <a:ea typeface="楷体" pitchFamily="49" charset="-122"/>
              </a:rPr>
              <a:t>,</a:t>
            </a:r>
            <a:r>
              <a:rPr lang="zh-CN" altLang="en-US" b="1" u="sng" dirty="0" smtClean="0">
                <a:latin typeface="楷体" pitchFamily="49" charset="-122"/>
                <a:ea typeface="楷体" pitchFamily="49" charset="-122"/>
              </a:rPr>
              <a:t>几片红色的叶子在抖动。</a:t>
            </a:r>
            <a:r>
              <a:rPr lang="zh-CN" altLang="en-US" b="1" dirty="0" smtClean="0">
                <a:latin typeface="楷体" pitchFamily="49" charset="-122"/>
                <a:ea typeface="楷体" pitchFamily="49" charset="-122"/>
              </a:rPr>
              <a:t>下雪了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桃树上挂满了雪花</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起雾了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桃树上挂满了冰花。</a:t>
            </a:r>
          </a:p>
          <a:p>
            <a:pPr indent="446088">
              <a:lnSpc>
                <a:spcPct val="150000"/>
              </a:lnSpc>
            </a:pPr>
            <a:r>
              <a:rPr lang="en-US" b="1" dirty="0" smtClean="0">
                <a:latin typeface="楷体" pitchFamily="49" charset="-122"/>
                <a:ea typeface="楷体" pitchFamily="49" charset="-122"/>
              </a:rPr>
              <a:t>⑭</a:t>
            </a:r>
            <a:r>
              <a:rPr lang="zh-CN" altLang="en-US" b="1" dirty="0" smtClean="0">
                <a:latin typeface="楷体" pitchFamily="49" charset="-122"/>
                <a:ea typeface="楷体" pitchFamily="49" charset="-122"/>
              </a:rPr>
              <a:t>第二年春天</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李子树开花了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樱桃树开花了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海棠树开花了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父亲的桃树终于没能忍住悲伤</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它一朵花也不肯再开了。</a:t>
            </a:r>
          </a:p>
          <a:p>
            <a:pPr indent="446088" algn="r">
              <a:lnSpc>
                <a:spcPct val="150000"/>
              </a:lnSpc>
            </a:pP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选自</a:t>
            </a:r>
            <a:r>
              <a:rPr lang="en-US" altLang="zh-CN" b="1" dirty="0" smtClean="0">
                <a:latin typeface="楷体" pitchFamily="49" charset="-122"/>
                <a:ea typeface="楷体" pitchFamily="49" charset="-122"/>
              </a:rPr>
              <a:t>《</a:t>
            </a:r>
            <a:r>
              <a:rPr lang="en-US" b="1" dirty="0" smtClean="0">
                <a:latin typeface="楷体" pitchFamily="49" charset="-122"/>
                <a:ea typeface="楷体" pitchFamily="49" charset="-122"/>
              </a:rPr>
              <a:t>2018</a:t>
            </a:r>
            <a:r>
              <a:rPr lang="zh-CN" altLang="en-US" b="1" dirty="0" smtClean="0">
                <a:latin typeface="楷体" pitchFamily="49" charset="-122"/>
                <a:ea typeface="楷体" pitchFamily="49" charset="-122"/>
              </a:rPr>
              <a:t>年中国散文精选</a:t>
            </a:r>
            <a:r>
              <a:rPr lang="en-US" altLang="zh-CN" b="1" dirty="0" smtClean="0">
                <a:latin typeface="楷体" pitchFamily="49" charset="-122"/>
                <a:ea typeface="楷体" pitchFamily="49" charset="-122"/>
              </a:rPr>
              <a:t>》</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有删改</a:t>
            </a:r>
            <a:r>
              <a:rPr lang="en-US" b="1" dirty="0" smtClean="0">
                <a:latin typeface="楷体" pitchFamily="49" charset="-122"/>
                <a:ea typeface="楷体" pitchFamily="49" charset="-122"/>
              </a:rPr>
              <a:t>)</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854777"/>
          </a:xfrm>
          <a:prstGeom prst="rect">
            <a:avLst/>
          </a:prstGeom>
          <a:noFill/>
        </p:spPr>
        <p:txBody>
          <a:bodyPr wrap="square" lIns="36000" tIns="36000" rIns="36000" bIns="36000" rtlCol="0">
            <a:spAutoFit/>
          </a:bodyPr>
          <a:lstStyle/>
          <a:p>
            <a:pPr>
              <a:lnSpc>
                <a:spcPct val="150000"/>
              </a:lnSpc>
            </a:pPr>
            <a:r>
              <a:rPr lang="en-US" altLang="zh-CN" b="1" dirty="0" smtClean="0"/>
              <a:t>※</a:t>
            </a:r>
            <a:r>
              <a:rPr lang="en-US" b="1" dirty="0" smtClean="0"/>
              <a:t>1. </a:t>
            </a:r>
            <a:r>
              <a:rPr lang="en-US" dirty="0" smtClean="0"/>
              <a:t>(4</a:t>
            </a:r>
            <a:r>
              <a:rPr lang="zh-CN" altLang="en-US" dirty="0" smtClean="0"/>
              <a:t>分</a:t>
            </a:r>
            <a:r>
              <a:rPr lang="en-US" dirty="0" smtClean="0"/>
              <a:t>)</a:t>
            </a:r>
            <a:r>
              <a:rPr lang="zh-CN" altLang="en-US" dirty="0" smtClean="0"/>
              <a:t>文中的父亲是一个怎样的人</a:t>
            </a:r>
            <a:r>
              <a:rPr lang="en-US" dirty="0" smtClean="0"/>
              <a:t>?</a:t>
            </a:r>
            <a:r>
              <a:rPr lang="zh-CN" altLang="en-US" dirty="0" smtClean="0"/>
              <a:t>请结合具体内容简要分析。</a:t>
            </a:r>
            <a:r>
              <a:rPr lang="en-US" altLang="zh-CN" b="1" dirty="0" smtClean="0"/>
              <a:t>【</a:t>
            </a:r>
            <a:r>
              <a:rPr lang="zh-CN" altLang="en-US" b="1" dirty="0" smtClean="0"/>
              <a:t>考点八　分析人物形象</a:t>
            </a:r>
            <a:r>
              <a:rPr lang="en-US" altLang="zh-CN" b="1" dirty="0" smtClean="0"/>
              <a:t>】</a:t>
            </a:r>
            <a:endParaRPr lang="zh-CN" altLang="en-US" b="1" dirty="0"/>
          </a:p>
        </p:txBody>
      </p:sp>
      <p:sp>
        <p:nvSpPr>
          <p:cNvPr id="4" name="TextBox 15">
            <a:extLst>
              <a:ext uri="{FF2B5EF4-FFF2-40B4-BE49-F238E27FC236}">
                <a16:creationId xmlns="" xmlns:a16="http://schemas.microsoft.com/office/drawing/2014/main" id="{0663CE10-BAAC-47A1-869E-A722179F076F}"/>
              </a:ext>
            </a:extLst>
          </p:cNvPr>
          <p:cNvSpPr txBox="1"/>
          <p:nvPr/>
        </p:nvSpPr>
        <p:spPr>
          <a:xfrm>
            <a:off x="871868" y="1222834"/>
            <a:ext cx="7804299" cy="2932268"/>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dirty="0" smtClean="0">
                <a:solidFill>
                  <a:srgbClr val="C00000"/>
                </a:solidFill>
              </a:rPr>
              <a:t>[</a:t>
            </a:r>
            <a:r>
              <a:rPr lang="zh-CN" altLang="en-US" dirty="0" smtClean="0">
                <a:solidFill>
                  <a:srgbClr val="C00000"/>
                </a:solidFill>
              </a:rPr>
              <a:t>答案</a:t>
            </a:r>
            <a:r>
              <a:rPr lang="en-US" dirty="0" smtClean="0">
                <a:solidFill>
                  <a:srgbClr val="C00000"/>
                </a:solidFill>
              </a:rPr>
              <a:t>]</a:t>
            </a:r>
            <a:r>
              <a:rPr lang="zh-CN" altLang="en-US" dirty="0" smtClean="0">
                <a:solidFill>
                  <a:srgbClr val="C00000"/>
                </a:solidFill>
              </a:rPr>
              <a:t>勤劳</a:t>
            </a:r>
            <a:r>
              <a:rPr lang="en-US" dirty="0" smtClean="0">
                <a:solidFill>
                  <a:srgbClr val="C00000"/>
                </a:solidFill>
              </a:rPr>
              <a:t>:</a:t>
            </a:r>
            <a:r>
              <a:rPr lang="zh-CN" altLang="en-US" dirty="0" smtClean="0">
                <a:solidFill>
                  <a:srgbClr val="C00000"/>
                </a:solidFill>
              </a:rPr>
              <a:t>秋天把整棵桃树埋进土里</a:t>
            </a:r>
            <a:r>
              <a:rPr lang="en-US" dirty="0" smtClean="0">
                <a:solidFill>
                  <a:srgbClr val="C00000"/>
                </a:solidFill>
              </a:rPr>
              <a:t>,</a:t>
            </a:r>
            <a:r>
              <a:rPr lang="zh-CN" altLang="en-US" dirty="0" smtClean="0">
                <a:solidFill>
                  <a:srgbClr val="C00000"/>
                </a:solidFill>
              </a:rPr>
              <a:t>春天再挖出来</a:t>
            </a:r>
            <a:r>
              <a:rPr lang="en-US" dirty="0" smtClean="0">
                <a:solidFill>
                  <a:srgbClr val="C00000"/>
                </a:solidFill>
              </a:rPr>
              <a:t>,</a:t>
            </a:r>
            <a:r>
              <a:rPr lang="zh-CN" altLang="en-US" dirty="0" smtClean="0">
                <a:solidFill>
                  <a:srgbClr val="C00000"/>
                </a:solidFill>
              </a:rPr>
              <a:t>不辞辛苦。有耐心</a:t>
            </a:r>
            <a:r>
              <a:rPr lang="en-US" dirty="0" smtClean="0">
                <a:solidFill>
                  <a:srgbClr val="C00000"/>
                </a:solidFill>
              </a:rPr>
              <a:t>:</a:t>
            </a:r>
            <a:r>
              <a:rPr lang="zh-CN" altLang="en-US" dirty="0" smtClean="0">
                <a:solidFill>
                  <a:srgbClr val="C00000"/>
                </a:solidFill>
              </a:rPr>
              <a:t>精心侍弄娇贵的桃树。充满生活智慧</a:t>
            </a:r>
            <a:r>
              <a:rPr lang="en-US" dirty="0" smtClean="0">
                <a:solidFill>
                  <a:srgbClr val="C00000"/>
                </a:solidFill>
              </a:rPr>
              <a:t>:</a:t>
            </a:r>
            <a:r>
              <a:rPr lang="zh-CN" altLang="en-US" dirty="0" smtClean="0">
                <a:solidFill>
                  <a:srgbClr val="C00000"/>
                </a:solidFill>
              </a:rPr>
              <a:t>让桃树钻进土里冬眠。关爱孩子</a:t>
            </a:r>
            <a:r>
              <a:rPr lang="en-US" dirty="0" smtClean="0">
                <a:solidFill>
                  <a:srgbClr val="C00000"/>
                </a:solidFill>
              </a:rPr>
              <a:t>,</a:t>
            </a:r>
            <a:r>
              <a:rPr lang="zh-CN" altLang="en-US" dirty="0" smtClean="0">
                <a:solidFill>
                  <a:srgbClr val="C00000"/>
                </a:solidFill>
              </a:rPr>
              <a:t>丰富孩子的童年生活</a:t>
            </a:r>
            <a:r>
              <a:rPr lang="en-US" dirty="0" smtClean="0">
                <a:solidFill>
                  <a:srgbClr val="C00000"/>
                </a:solidFill>
              </a:rPr>
              <a:t>,</a:t>
            </a:r>
            <a:r>
              <a:rPr lang="zh-CN" altLang="en-US" dirty="0" smtClean="0">
                <a:solidFill>
                  <a:srgbClr val="C00000"/>
                </a:solidFill>
              </a:rPr>
              <a:t>让孩子感受到奇迹般的温暖。</a:t>
            </a:r>
          </a:p>
          <a:p>
            <a:pPr>
              <a:lnSpc>
                <a:spcPct val="150000"/>
              </a:lnSpc>
            </a:pPr>
            <a:r>
              <a:rPr lang="en-US" dirty="0" smtClean="0">
                <a:solidFill>
                  <a:srgbClr val="C00000"/>
                </a:solidFill>
              </a:rPr>
              <a:t>[</a:t>
            </a:r>
            <a:r>
              <a:rPr lang="zh-CN" altLang="en-US" dirty="0" smtClean="0">
                <a:solidFill>
                  <a:srgbClr val="C00000"/>
                </a:solidFill>
              </a:rPr>
              <a:t>解析</a:t>
            </a:r>
            <a:r>
              <a:rPr lang="en-US" dirty="0" smtClean="0">
                <a:solidFill>
                  <a:srgbClr val="C00000"/>
                </a:solidFill>
              </a:rPr>
              <a:t>] </a:t>
            </a:r>
            <a:r>
              <a:rPr lang="zh-CN" altLang="en-US" dirty="0" smtClean="0">
                <a:solidFill>
                  <a:srgbClr val="C00000"/>
                </a:solidFill>
              </a:rPr>
              <a:t>本题考查分析人物形象特点。注意题干中</a:t>
            </a:r>
            <a:r>
              <a:rPr lang="en-US" dirty="0" smtClean="0">
                <a:solidFill>
                  <a:srgbClr val="C00000"/>
                </a:solidFill>
              </a:rPr>
              <a:t>“</a:t>
            </a:r>
            <a:r>
              <a:rPr lang="zh-CN" altLang="en-US" dirty="0" smtClean="0">
                <a:solidFill>
                  <a:srgbClr val="C00000"/>
                </a:solidFill>
              </a:rPr>
              <a:t>结合具体内容</a:t>
            </a:r>
            <a:r>
              <a:rPr lang="en-US" dirty="0" smtClean="0">
                <a:solidFill>
                  <a:srgbClr val="C00000"/>
                </a:solidFill>
              </a:rPr>
              <a:t>”“</a:t>
            </a:r>
            <a:r>
              <a:rPr lang="zh-CN" altLang="en-US" dirty="0" smtClean="0">
                <a:solidFill>
                  <a:srgbClr val="C00000"/>
                </a:solidFill>
              </a:rPr>
              <a:t>简要分析</a:t>
            </a:r>
            <a:r>
              <a:rPr lang="en-US" dirty="0" smtClean="0">
                <a:solidFill>
                  <a:srgbClr val="C00000"/>
                </a:solidFill>
              </a:rPr>
              <a:t>”</a:t>
            </a:r>
            <a:r>
              <a:rPr lang="zh-CN" altLang="en-US" dirty="0" smtClean="0">
                <a:solidFill>
                  <a:srgbClr val="C00000"/>
                </a:solidFill>
              </a:rPr>
              <a:t>的要求。解答时</a:t>
            </a:r>
            <a:r>
              <a:rPr lang="en-US" dirty="0" smtClean="0">
                <a:solidFill>
                  <a:srgbClr val="C00000"/>
                </a:solidFill>
              </a:rPr>
              <a:t>,</a:t>
            </a:r>
            <a:r>
              <a:rPr lang="zh-CN" altLang="en-US" dirty="0" smtClean="0">
                <a:solidFill>
                  <a:srgbClr val="C00000"/>
                </a:solidFill>
              </a:rPr>
              <a:t>注意通过对人物的语言、动作、心理等描写</a:t>
            </a:r>
            <a:r>
              <a:rPr lang="en-US" dirty="0" smtClean="0">
                <a:solidFill>
                  <a:srgbClr val="C00000"/>
                </a:solidFill>
              </a:rPr>
              <a:t>,</a:t>
            </a:r>
            <a:r>
              <a:rPr lang="zh-CN" altLang="en-US" dirty="0" smtClean="0">
                <a:solidFill>
                  <a:srgbClr val="C00000"/>
                </a:solidFill>
              </a:rPr>
              <a:t>及人物的具体行为进行分析。如第</a:t>
            </a:r>
            <a:r>
              <a:rPr lang="en-US" dirty="0" smtClean="0">
                <a:solidFill>
                  <a:srgbClr val="C00000"/>
                </a:solidFill>
              </a:rPr>
              <a:t>⑦</a:t>
            </a:r>
            <a:r>
              <a:rPr lang="zh-CN" altLang="en-US" dirty="0" smtClean="0">
                <a:solidFill>
                  <a:srgbClr val="C00000"/>
                </a:solidFill>
              </a:rPr>
              <a:t>段通过对父亲对待桃树的详细描写</a:t>
            </a:r>
            <a:r>
              <a:rPr lang="en-US" dirty="0" smtClean="0">
                <a:solidFill>
                  <a:srgbClr val="C00000"/>
                </a:solidFill>
              </a:rPr>
              <a:t>,</a:t>
            </a:r>
            <a:r>
              <a:rPr lang="zh-CN" altLang="en-US" dirty="0" smtClean="0">
                <a:solidFill>
                  <a:srgbClr val="C00000"/>
                </a:solidFill>
              </a:rPr>
              <a:t>写出父亲奇迹般地让桃树过冬</a:t>
            </a:r>
            <a:r>
              <a:rPr lang="en-US" dirty="0" smtClean="0">
                <a:solidFill>
                  <a:srgbClr val="C00000"/>
                </a:solidFill>
              </a:rPr>
              <a:t>,</a:t>
            </a:r>
            <a:r>
              <a:rPr lang="zh-CN" altLang="en-US" dirty="0" smtClean="0">
                <a:solidFill>
                  <a:srgbClr val="C00000"/>
                </a:solidFill>
              </a:rPr>
              <a:t>突出父亲的勤劳与耐心。</a:t>
            </a:r>
            <a:endParaRPr lang="zh-CN" altLang="en-US" dirty="0">
              <a:solidFill>
                <a:srgbClr val="C00000"/>
              </a:solidFill>
            </a:endParaRP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488201"/>
          </a:xfrm>
          <a:prstGeom prst="rect">
            <a:avLst/>
          </a:prstGeom>
          <a:noFill/>
        </p:spPr>
        <p:txBody>
          <a:bodyPr wrap="square" lIns="36000" tIns="36000" rIns="36000" bIns="36000" rtlCol="0">
            <a:spAutoFit/>
          </a:bodyPr>
          <a:lstStyle/>
          <a:p>
            <a:pPr>
              <a:lnSpc>
                <a:spcPct val="150000"/>
              </a:lnSpc>
            </a:pPr>
            <a:r>
              <a:rPr lang="en-US" b="1" dirty="0" smtClean="0"/>
              <a:t>2. </a:t>
            </a:r>
            <a:r>
              <a:rPr lang="en-US" dirty="0" smtClean="0"/>
              <a:t>(4</a:t>
            </a:r>
            <a:r>
              <a:rPr lang="zh-CN" altLang="en-US" dirty="0" smtClean="0"/>
              <a:t>分</a:t>
            </a:r>
            <a:r>
              <a:rPr lang="en-US" dirty="0" smtClean="0"/>
              <a:t>)</a:t>
            </a:r>
            <a:r>
              <a:rPr lang="zh-CN" altLang="en-US" dirty="0" smtClean="0"/>
              <a:t>说说你对第</a:t>
            </a:r>
            <a:r>
              <a:rPr lang="en-US" dirty="0" smtClean="0"/>
              <a:t>⑤</a:t>
            </a:r>
            <a:r>
              <a:rPr lang="zh-CN" altLang="en-US" dirty="0" smtClean="0"/>
              <a:t>段画线句的理解。</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5">
            <a:extLst>
              <a:ext uri="{FF2B5EF4-FFF2-40B4-BE49-F238E27FC236}">
                <a16:creationId xmlns="" xmlns:a16="http://schemas.microsoft.com/office/drawing/2014/main" id="{0663CE10-BAAC-47A1-869E-A722179F076F}"/>
              </a:ext>
            </a:extLst>
          </p:cNvPr>
          <p:cNvSpPr txBox="1"/>
          <p:nvPr/>
        </p:nvSpPr>
        <p:spPr>
          <a:xfrm>
            <a:off x="818707" y="340205"/>
            <a:ext cx="7942521" cy="4227687"/>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dirty="0" smtClean="0">
                <a:solidFill>
                  <a:srgbClr val="C00000"/>
                </a:solidFill>
              </a:rPr>
              <a:t>[</a:t>
            </a:r>
            <a:r>
              <a:rPr lang="zh-CN" altLang="en-US" dirty="0" smtClean="0">
                <a:solidFill>
                  <a:srgbClr val="C00000"/>
                </a:solidFill>
              </a:rPr>
              <a:t>答案</a:t>
            </a:r>
            <a:r>
              <a:rPr lang="en-US" dirty="0" smtClean="0">
                <a:solidFill>
                  <a:srgbClr val="C00000"/>
                </a:solidFill>
              </a:rPr>
              <a:t>]</a:t>
            </a:r>
            <a:r>
              <a:rPr lang="zh-CN" altLang="en-US" dirty="0" smtClean="0">
                <a:solidFill>
                  <a:srgbClr val="C00000"/>
                </a:solidFill>
              </a:rPr>
              <a:t>表层</a:t>
            </a:r>
            <a:r>
              <a:rPr lang="en-US" dirty="0" smtClean="0">
                <a:solidFill>
                  <a:srgbClr val="C00000"/>
                </a:solidFill>
              </a:rPr>
              <a:t>:“</a:t>
            </a:r>
            <a:r>
              <a:rPr lang="zh-CN" altLang="en-US" dirty="0" smtClean="0">
                <a:solidFill>
                  <a:srgbClr val="C00000"/>
                </a:solidFill>
              </a:rPr>
              <a:t>我</a:t>
            </a:r>
            <a:r>
              <a:rPr lang="en-US" dirty="0" smtClean="0">
                <a:solidFill>
                  <a:srgbClr val="C00000"/>
                </a:solidFill>
              </a:rPr>
              <a:t>”</a:t>
            </a:r>
            <a:r>
              <a:rPr lang="zh-CN" altLang="en-US" dirty="0" smtClean="0">
                <a:solidFill>
                  <a:srgbClr val="C00000"/>
                </a:solidFill>
              </a:rPr>
              <a:t>比其他的孩子在童年生活方面多了桃子的甘甜。深层</a:t>
            </a:r>
            <a:r>
              <a:rPr lang="en-US" dirty="0" smtClean="0">
                <a:solidFill>
                  <a:srgbClr val="C00000"/>
                </a:solidFill>
              </a:rPr>
              <a:t>:“</a:t>
            </a:r>
            <a:r>
              <a:rPr lang="zh-CN" altLang="en-US" dirty="0" smtClean="0">
                <a:solidFill>
                  <a:srgbClr val="C00000"/>
                </a:solidFill>
              </a:rPr>
              <a:t>我</a:t>
            </a:r>
            <a:r>
              <a:rPr lang="en-US" dirty="0" smtClean="0">
                <a:solidFill>
                  <a:srgbClr val="C00000"/>
                </a:solidFill>
              </a:rPr>
              <a:t>”</a:t>
            </a:r>
            <a:r>
              <a:rPr lang="zh-CN" altLang="en-US" dirty="0" smtClean="0">
                <a:solidFill>
                  <a:srgbClr val="C00000"/>
                </a:solidFill>
              </a:rPr>
              <a:t>比别的孩子多了父爱的滋味</a:t>
            </a:r>
            <a:r>
              <a:rPr lang="en-US" dirty="0" smtClean="0">
                <a:solidFill>
                  <a:srgbClr val="C00000"/>
                </a:solidFill>
              </a:rPr>
              <a:t>,</a:t>
            </a:r>
            <a:r>
              <a:rPr lang="zh-CN" altLang="en-US" dirty="0" smtClean="0">
                <a:solidFill>
                  <a:srgbClr val="C00000"/>
                </a:solidFill>
              </a:rPr>
              <a:t>表现了父亲爱护孩子、有生活智慧、勤劳耐心</a:t>
            </a:r>
            <a:r>
              <a:rPr lang="en-US" dirty="0" smtClean="0">
                <a:solidFill>
                  <a:srgbClr val="C00000"/>
                </a:solidFill>
              </a:rPr>
              <a:t>,</a:t>
            </a:r>
            <a:r>
              <a:rPr lang="zh-CN" altLang="en-US" dirty="0" smtClean="0">
                <a:solidFill>
                  <a:srgbClr val="C00000"/>
                </a:solidFill>
              </a:rPr>
              <a:t>为孩子创造了有滋有味的童年生活。表达了</a:t>
            </a:r>
            <a:r>
              <a:rPr lang="en-US" dirty="0" smtClean="0">
                <a:solidFill>
                  <a:srgbClr val="C00000"/>
                </a:solidFill>
              </a:rPr>
              <a:t>“</a:t>
            </a:r>
            <a:r>
              <a:rPr lang="zh-CN" altLang="en-US" dirty="0" smtClean="0">
                <a:solidFill>
                  <a:srgbClr val="C00000"/>
                </a:solidFill>
              </a:rPr>
              <a:t>我</a:t>
            </a:r>
            <a:r>
              <a:rPr lang="en-US" dirty="0" smtClean="0">
                <a:solidFill>
                  <a:srgbClr val="C00000"/>
                </a:solidFill>
              </a:rPr>
              <a:t>”</a:t>
            </a:r>
            <a:r>
              <a:rPr lang="zh-CN" altLang="en-US" dirty="0" smtClean="0">
                <a:solidFill>
                  <a:srgbClr val="C00000"/>
                </a:solidFill>
              </a:rPr>
              <a:t>对父亲的感激</a:t>
            </a:r>
            <a:r>
              <a:rPr lang="en-US" dirty="0" smtClean="0">
                <a:solidFill>
                  <a:srgbClr val="C00000"/>
                </a:solidFill>
              </a:rPr>
              <a:t>,</a:t>
            </a:r>
            <a:r>
              <a:rPr lang="zh-CN" altLang="en-US" dirty="0" smtClean="0">
                <a:solidFill>
                  <a:srgbClr val="C00000"/>
                </a:solidFill>
              </a:rPr>
              <a:t>对童年生活的怀念。</a:t>
            </a:r>
          </a:p>
          <a:p>
            <a:pPr>
              <a:lnSpc>
                <a:spcPct val="150000"/>
              </a:lnSpc>
            </a:pPr>
            <a:r>
              <a:rPr lang="en-US" dirty="0" smtClean="0">
                <a:solidFill>
                  <a:srgbClr val="C00000"/>
                </a:solidFill>
              </a:rPr>
              <a:t>[</a:t>
            </a:r>
            <a:r>
              <a:rPr lang="zh-CN" altLang="en-US" dirty="0" smtClean="0">
                <a:solidFill>
                  <a:srgbClr val="C00000"/>
                </a:solidFill>
              </a:rPr>
              <a:t>解析</a:t>
            </a:r>
            <a:r>
              <a:rPr lang="en-US" dirty="0" smtClean="0">
                <a:solidFill>
                  <a:srgbClr val="C00000"/>
                </a:solidFill>
              </a:rPr>
              <a:t>] </a:t>
            </a:r>
            <a:r>
              <a:rPr lang="zh-CN" altLang="en-US" dirty="0" smtClean="0">
                <a:solidFill>
                  <a:srgbClr val="C00000"/>
                </a:solidFill>
              </a:rPr>
              <a:t>本题考查理解语句的内涵。理解句子含义可从表层、深层两个方面入手。表层含义</a:t>
            </a:r>
            <a:r>
              <a:rPr lang="en-US" dirty="0" smtClean="0">
                <a:solidFill>
                  <a:srgbClr val="C00000"/>
                </a:solidFill>
              </a:rPr>
              <a:t>,</a:t>
            </a:r>
            <a:r>
              <a:rPr lang="zh-CN" altLang="en-US" dirty="0" smtClean="0">
                <a:solidFill>
                  <a:srgbClr val="C00000"/>
                </a:solidFill>
              </a:rPr>
              <a:t>要立足于文段内容</a:t>
            </a:r>
            <a:r>
              <a:rPr lang="en-US" dirty="0" smtClean="0">
                <a:solidFill>
                  <a:srgbClr val="C00000"/>
                </a:solidFill>
              </a:rPr>
              <a:t>,</a:t>
            </a:r>
            <a:r>
              <a:rPr lang="zh-CN" altLang="en-US" dirty="0" smtClean="0">
                <a:solidFill>
                  <a:srgbClr val="C00000"/>
                </a:solidFill>
              </a:rPr>
              <a:t>借助文中相关语句进行揣摩。即比别的孩子多出了哪些滋味</a:t>
            </a:r>
            <a:r>
              <a:rPr lang="en-US" dirty="0" smtClean="0">
                <a:solidFill>
                  <a:srgbClr val="C00000"/>
                </a:solidFill>
              </a:rPr>
              <a:t>?</a:t>
            </a:r>
            <a:r>
              <a:rPr lang="zh-CN" altLang="en-US" dirty="0" smtClean="0">
                <a:solidFill>
                  <a:srgbClr val="C00000"/>
                </a:solidFill>
              </a:rPr>
              <a:t>即</a:t>
            </a:r>
            <a:r>
              <a:rPr lang="en-US" dirty="0" smtClean="0">
                <a:solidFill>
                  <a:srgbClr val="C00000"/>
                </a:solidFill>
              </a:rPr>
              <a:t>“</a:t>
            </a:r>
            <a:r>
              <a:rPr lang="zh-CN" altLang="en-US" dirty="0" smtClean="0">
                <a:solidFill>
                  <a:srgbClr val="C00000"/>
                </a:solidFill>
              </a:rPr>
              <a:t>只记得那些在冰上的游戏</a:t>
            </a:r>
            <a:r>
              <a:rPr lang="en-US" dirty="0" smtClean="0">
                <a:solidFill>
                  <a:srgbClr val="C00000"/>
                </a:solidFill>
              </a:rPr>
              <a:t>,</a:t>
            </a:r>
            <a:r>
              <a:rPr lang="zh-CN" altLang="en-US" dirty="0" smtClean="0">
                <a:solidFill>
                  <a:srgbClr val="C00000"/>
                </a:solidFill>
              </a:rPr>
              <a:t>记得春暖花开</a:t>
            </a:r>
            <a:r>
              <a:rPr lang="en-US" dirty="0" smtClean="0">
                <a:solidFill>
                  <a:srgbClr val="C00000"/>
                </a:solidFill>
              </a:rPr>
              <a:t>,</a:t>
            </a:r>
            <a:r>
              <a:rPr lang="zh-CN" altLang="en-US" dirty="0" smtClean="0">
                <a:solidFill>
                  <a:srgbClr val="C00000"/>
                </a:solidFill>
              </a:rPr>
              <a:t>记得桃子甘甜</a:t>
            </a:r>
            <a:r>
              <a:rPr lang="en-US" dirty="0" smtClean="0">
                <a:solidFill>
                  <a:srgbClr val="C00000"/>
                </a:solidFill>
              </a:rPr>
              <a:t>”</a:t>
            </a:r>
            <a:r>
              <a:rPr lang="zh-CN" altLang="en-US" dirty="0" smtClean="0">
                <a:solidFill>
                  <a:srgbClr val="C00000"/>
                </a:solidFill>
              </a:rPr>
              <a:t>。深层含义要联系作者的情感进行分析</a:t>
            </a:r>
            <a:r>
              <a:rPr lang="en-US" dirty="0" smtClean="0">
                <a:solidFill>
                  <a:srgbClr val="C00000"/>
                </a:solidFill>
              </a:rPr>
              <a:t>,</a:t>
            </a:r>
            <a:r>
              <a:rPr lang="zh-CN" altLang="en-US" dirty="0" smtClean="0">
                <a:solidFill>
                  <a:srgbClr val="C00000"/>
                </a:solidFill>
              </a:rPr>
              <a:t>这特殊的</a:t>
            </a:r>
            <a:r>
              <a:rPr lang="en-US" dirty="0" smtClean="0">
                <a:solidFill>
                  <a:srgbClr val="C00000"/>
                </a:solidFill>
              </a:rPr>
              <a:t>“</a:t>
            </a:r>
            <a:r>
              <a:rPr lang="zh-CN" altLang="en-US" dirty="0" smtClean="0">
                <a:solidFill>
                  <a:srgbClr val="C00000"/>
                </a:solidFill>
              </a:rPr>
              <a:t>生活的滋味</a:t>
            </a:r>
            <a:r>
              <a:rPr lang="en-US" dirty="0" smtClean="0">
                <a:solidFill>
                  <a:srgbClr val="C00000"/>
                </a:solidFill>
              </a:rPr>
              <a:t>”,</a:t>
            </a:r>
            <a:r>
              <a:rPr lang="zh-CN" altLang="en-US" dirty="0" smtClean="0">
                <a:solidFill>
                  <a:srgbClr val="C00000"/>
                </a:solidFill>
              </a:rPr>
              <a:t>是别的孩子不曾有的</a:t>
            </a:r>
            <a:r>
              <a:rPr lang="en-US" dirty="0" smtClean="0">
                <a:solidFill>
                  <a:srgbClr val="C00000"/>
                </a:solidFill>
              </a:rPr>
              <a:t>,</a:t>
            </a:r>
            <a:r>
              <a:rPr lang="zh-CN" altLang="en-US" dirty="0" smtClean="0">
                <a:solidFill>
                  <a:srgbClr val="C00000"/>
                </a:solidFill>
              </a:rPr>
              <a:t>也是现在</a:t>
            </a:r>
            <a:r>
              <a:rPr lang="en-US" dirty="0" smtClean="0">
                <a:solidFill>
                  <a:srgbClr val="C00000"/>
                </a:solidFill>
              </a:rPr>
              <a:t>“</a:t>
            </a:r>
            <a:r>
              <a:rPr lang="zh-CN" altLang="en-US" dirty="0" smtClean="0">
                <a:solidFill>
                  <a:srgbClr val="C00000"/>
                </a:solidFill>
              </a:rPr>
              <a:t>我</a:t>
            </a:r>
            <a:r>
              <a:rPr lang="en-US" dirty="0" smtClean="0">
                <a:solidFill>
                  <a:srgbClr val="C00000"/>
                </a:solidFill>
              </a:rPr>
              <a:t>”</a:t>
            </a:r>
            <a:r>
              <a:rPr lang="zh-CN" altLang="en-US" dirty="0" smtClean="0">
                <a:solidFill>
                  <a:srgbClr val="C00000"/>
                </a:solidFill>
              </a:rPr>
              <a:t>不能再拥有的</a:t>
            </a:r>
            <a:r>
              <a:rPr lang="en-US" dirty="0" smtClean="0">
                <a:solidFill>
                  <a:srgbClr val="C00000"/>
                </a:solidFill>
              </a:rPr>
              <a:t>,</a:t>
            </a:r>
            <a:r>
              <a:rPr lang="zh-CN" altLang="en-US" dirty="0" smtClean="0">
                <a:solidFill>
                  <a:srgbClr val="C00000"/>
                </a:solidFill>
              </a:rPr>
              <a:t>表达了作者对父亲的赞美感激</a:t>
            </a:r>
            <a:r>
              <a:rPr lang="en-US" dirty="0" smtClean="0">
                <a:solidFill>
                  <a:srgbClr val="C00000"/>
                </a:solidFill>
              </a:rPr>
              <a:t>,</a:t>
            </a:r>
            <a:r>
              <a:rPr lang="zh-CN" altLang="en-US" dirty="0" smtClean="0">
                <a:solidFill>
                  <a:srgbClr val="C00000"/>
                </a:solidFill>
              </a:rPr>
              <a:t>对父亲深深的怀念</a:t>
            </a:r>
            <a:r>
              <a:rPr lang="en-US" dirty="0" smtClean="0">
                <a:solidFill>
                  <a:srgbClr val="C00000"/>
                </a:solidFill>
              </a:rPr>
              <a:t>,</a:t>
            </a:r>
            <a:r>
              <a:rPr lang="zh-CN" altLang="en-US" dirty="0" smtClean="0">
                <a:solidFill>
                  <a:srgbClr val="C00000"/>
                </a:solidFill>
              </a:rPr>
              <a:t>对父亲营造的童年生活的怀念。</a:t>
            </a:r>
            <a:endParaRPr lang="zh-CN" altLang="en-US" dirty="0">
              <a:solidFill>
                <a:srgbClr val="C00000"/>
              </a:solidFill>
            </a:endParaRP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fade">
                                      <p:cBhvr>
                                        <p:cTn id="7" dur="500"/>
                                        <p:tgtEl>
                                          <p:spTgt spid="1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5">
                                            <p:txEl>
                                              <p:pRg st="1" end="1"/>
                                            </p:txEl>
                                          </p:spTgt>
                                        </p:tgtEl>
                                        <p:attrNameLst>
                                          <p:attrName>style.visibility</p:attrName>
                                        </p:attrNameLst>
                                      </p:cBhvr>
                                      <p:to>
                                        <p:strVal val="visible"/>
                                      </p:to>
                                    </p:set>
                                    <p:animEffect transition="in" filter="fade">
                                      <p:cBhvr>
                                        <p:cTn id="12" dur="500"/>
                                        <p:tgtEl>
                                          <p:spTgt spid="1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488201"/>
          </a:xfrm>
          <a:prstGeom prst="rect">
            <a:avLst/>
          </a:prstGeom>
          <a:noFill/>
        </p:spPr>
        <p:txBody>
          <a:bodyPr wrap="square" lIns="36000" tIns="36000" rIns="36000" bIns="36000" rtlCol="0">
            <a:spAutoFit/>
          </a:bodyPr>
          <a:lstStyle/>
          <a:p>
            <a:pPr>
              <a:lnSpc>
                <a:spcPct val="150000"/>
              </a:lnSpc>
            </a:pPr>
            <a:r>
              <a:rPr lang="en-US" b="1" dirty="0" smtClean="0"/>
              <a:t>3. </a:t>
            </a:r>
            <a:r>
              <a:rPr lang="en-US" dirty="0" smtClean="0"/>
              <a:t>(4</a:t>
            </a:r>
            <a:r>
              <a:rPr lang="zh-CN" altLang="en-US" dirty="0" smtClean="0"/>
              <a:t>分</a:t>
            </a:r>
            <a:r>
              <a:rPr lang="en-US" dirty="0" smtClean="0"/>
              <a:t>)</a:t>
            </a:r>
            <a:r>
              <a:rPr lang="zh-CN" altLang="en-US" dirty="0" smtClean="0"/>
              <a:t>请对第</a:t>
            </a:r>
            <a:r>
              <a:rPr lang="en-US" dirty="0" smtClean="0"/>
              <a:t>⑧</a:t>
            </a:r>
            <a:r>
              <a:rPr lang="zh-CN" altLang="en-US" dirty="0" smtClean="0"/>
              <a:t>段加点词“饲养”进行赏析。</a:t>
            </a:r>
            <a:endParaRPr lang="zh-CN" altLang="en-US" dirty="0"/>
          </a:p>
        </p:txBody>
      </p:sp>
      <p:sp>
        <p:nvSpPr>
          <p:cNvPr id="4" name="TextBox 15">
            <a:extLst>
              <a:ext uri="{FF2B5EF4-FFF2-40B4-BE49-F238E27FC236}">
                <a16:creationId xmlns="" xmlns:a16="http://schemas.microsoft.com/office/drawing/2014/main" id="{0663CE10-BAAC-47A1-869E-A722179F076F}"/>
              </a:ext>
            </a:extLst>
          </p:cNvPr>
          <p:cNvSpPr txBox="1"/>
          <p:nvPr/>
        </p:nvSpPr>
        <p:spPr>
          <a:xfrm>
            <a:off x="871868" y="840046"/>
            <a:ext cx="7804299" cy="2101272"/>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dirty="0" smtClean="0">
                <a:solidFill>
                  <a:srgbClr val="C00000"/>
                </a:solidFill>
              </a:rPr>
              <a:t>[</a:t>
            </a:r>
            <a:r>
              <a:rPr lang="zh-CN" altLang="en-US" dirty="0" smtClean="0">
                <a:solidFill>
                  <a:srgbClr val="C00000"/>
                </a:solidFill>
              </a:rPr>
              <a:t>答案</a:t>
            </a:r>
            <a:r>
              <a:rPr lang="en-US" dirty="0" smtClean="0">
                <a:solidFill>
                  <a:srgbClr val="C00000"/>
                </a:solidFill>
              </a:rPr>
              <a:t>]</a:t>
            </a:r>
            <a:r>
              <a:rPr lang="zh-CN" altLang="en-US" dirty="0" smtClean="0">
                <a:solidFill>
                  <a:srgbClr val="C00000"/>
                </a:solidFill>
              </a:rPr>
              <a:t>比喻</a:t>
            </a:r>
            <a:r>
              <a:rPr lang="en-US" dirty="0" smtClean="0">
                <a:solidFill>
                  <a:srgbClr val="C00000"/>
                </a:solidFill>
              </a:rPr>
              <a:t>,“</a:t>
            </a:r>
            <a:r>
              <a:rPr lang="zh-CN" altLang="en-US" dirty="0" smtClean="0">
                <a:solidFill>
                  <a:srgbClr val="C00000"/>
                </a:solidFill>
              </a:rPr>
              <a:t>饲养</a:t>
            </a:r>
            <a:r>
              <a:rPr lang="en-US" dirty="0" smtClean="0">
                <a:solidFill>
                  <a:srgbClr val="C00000"/>
                </a:solidFill>
              </a:rPr>
              <a:t>”</a:t>
            </a:r>
            <a:r>
              <a:rPr lang="zh-CN" altLang="en-US" dirty="0" smtClean="0">
                <a:solidFill>
                  <a:srgbClr val="C00000"/>
                </a:solidFill>
              </a:rPr>
              <a:t>指对动物进行培育与照料</a:t>
            </a:r>
            <a:r>
              <a:rPr lang="en-US" dirty="0" smtClean="0">
                <a:solidFill>
                  <a:srgbClr val="C00000"/>
                </a:solidFill>
              </a:rPr>
              <a:t>,</a:t>
            </a:r>
            <a:r>
              <a:rPr lang="zh-CN" altLang="en-US" dirty="0" smtClean="0">
                <a:solidFill>
                  <a:srgbClr val="C00000"/>
                </a:solidFill>
              </a:rPr>
              <a:t>这里把桃树比作动物。写出了父亲对桃树的精心呵护。表现了父亲的耐心与智慧</a:t>
            </a:r>
            <a:r>
              <a:rPr lang="en-US" dirty="0" smtClean="0">
                <a:solidFill>
                  <a:srgbClr val="C00000"/>
                </a:solidFill>
              </a:rPr>
              <a:t>,</a:t>
            </a:r>
            <a:r>
              <a:rPr lang="zh-CN" altLang="en-US" dirty="0" smtClean="0">
                <a:solidFill>
                  <a:srgbClr val="C00000"/>
                </a:solidFill>
              </a:rPr>
              <a:t>表达了父亲对桃树的喜爱</a:t>
            </a:r>
            <a:r>
              <a:rPr lang="en-US" dirty="0" smtClean="0">
                <a:solidFill>
                  <a:srgbClr val="C00000"/>
                </a:solidFill>
              </a:rPr>
              <a:t>,</a:t>
            </a:r>
            <a:r>
              <a:rPr lang="zh-CN" altLang="en-US" dirty="0" smtClean="0">
                <a:solidFill>
                  <a:srgbClr val="C00000"/>
                </a:solidFill>
              </a:rPr>
              <a:t>表现了作者对父亲的赞美。</a:t>
            </a:r>
          </a:p>
          <a:p>
            <a:pPr>
              <a:lnSpc>
                <a:spcPct val="150000"/>
              </a:lnSpc>
            </a:pPr>
            <a:r>
              <a:rPr lang="en-US" dirty="0" smtClean="0">
                <a:solidFill>
                  <a:srgbClr val="C00000"/>
                </a:solidFill>
              </a:rPr>
              <a:t>[</a:t>
            </a:r>
            <a:r>
              <a:rPr lang="zh-CN" altLang="en-US" dirty="0" smtClean="0">
                <a:solidFill>
                  <a:srgbClr val="C00000"/>
                </a:solidFill>
              </a:rPr>
              <a:t>解析</a:t>
            </a:r>
            <a:r>
              <a:rPr lang="en-US" dirty="0" smtClean="0">
                <a:solidFill>
                  <a:srgbClr val="C00000"/>
                </a:solidFill>
              </a:rPr>
              <a:t>] </a:t>
            </a:r>
            <a:r>
              <a:rPr lang="zh-CN" altLang="en-US" dirty="0" smtClean="0">
                <a:solidFill>
                  <a:srgbClr val="C00000"/>
                </a:solidFill>
              </a:rPr>
              <a:t>本题考查赏析词语的表达效果。一般按照</a:t>
            </a:r>
            <a:r>
              <a:rPr lang="en-US" dirty="0" smtClean="0">
                <a:solidFill>
                  <a:srgbClr val="C00000"/>
                </a:solidFill>
              </a:rPr>
              <a:t>“</a:t>
            </a:r>
            <a:r>
              <a:rPr lang="zh-CN" altLang="en-US" dirty="0" smtClean="0">
                <a:solidFill>
                  <a:srgbClr val="C00000"/>
                </a:solidFill>
              </a:rPr>
              <a:t>方法</a:t>
            </a:r>
            <a:r>
              <a:rPr lang="en-US" dirty="0" smtClean="0">
                <a:solidFill>
                  <a:srgbClr val="C00000"/>
                </a:solidFill>
              </a:rPr>
              <a:t>+</a:t>
            </a:r>
            <a:r>
              <a:rPr lang="zh-CN" altLang="en-US" dirty="0" smtClean="0">
                <a:solidFill>
                  <a:srgbClr val="C00000"/>
                </a:solidFill>
              </a:rPr>
              <a:t>效果</a:t>
            </a:r>
            <a:r>
              <a:rPr lang="en-US" dirty="0" smtClean="0">
                <a:solidFill>
                  <a:srgbClr val="C00000"/>
                </a:solidFill>
              </a:rPr>
              <a:t>+</a:t>
            </a:r>
            <a:r>
              <a:rPr lang="zh-CN" altLang="en-US" dirty="0" smtClean="0">
                <a:solidFill>
                  <a:srgbClr val="C00000"/>
                </a:solidFill>
              </a:rPr>
              <a:t>情感</a:t>
            </a:r>
            <a:r>
              <a:rPr lang="en-US" dirty="0" smtClean="0">
                <a:solidFill>
                  <a:srgbClr val="C00000"/>
                </a:solidFill>
              </a:rPr>
              <a:t>”</a:t>
            </a:r>
            <a:r>
              <a:rPr lang="zh-CN" altLang="en-US" dirty="0" smtClean="0">
                <a:solidFill>
                  <a:srgbClr val="C00000"/>
                </a:solidFill>
              </a:rPr>
              <a:t>的格式组织答案。</a:t>
            </a:r>
            <a:endParaRPr lang="zh-CN" altLang="en-US" dirty="0">
              <a:solidFill>
                <a:srgbClr val="C00000"/>
              </a:solidFill>
            </a:endParaRP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854777"/>
          </a:xfrm>
          <a:prstGeom prst="rect">
            <a:avLst/>
          </a:prstGeom>
          <a:noFill/>
        </p:spPr>
        <p:txBody>
          <a:bodyPr wrap="square" lIns="36000" tIns="36000" rIns="36000" bIns="36000" rtlCol="0">
            <a:spAutoFit/>
          </a:bodyPr>
          <a:lstStyle/>
          <a:p>
            <a:pPr>
              <a:lnSpc>
                <a:spcPct val="150000"/>
              </a:lnSpc>
            </a:pPr>
            <a:r>
              <a:rPr lang="en-US" altLang="zh-CN" b="1" dirty="0" smtClean="0"/>
              <a:t>※</a:t>
            </a:r>
            <a:r>
              <a:rPr lang="en-US" b="1" dirty="0" smtClean="0"/>
              <a:t>4. </a:t>
            </a:r>
            <a:r>
              <a:rPr lang="en-US" dirty="0" smtClean="0"/>
              <a:t>(4</a:t>
            </a:r>
            <a:r>
              <a:rPr lang="zh-CN" altLang="en-US" dirty="0" smtClean="0"/>
              <a:t>分</a:t>
            </a:r>
            <a:r>
              <a:rPr lang="en-US" dirty="0" smtClean="0"/>
              <a:t>)</a:t>
            </a:r>
            <a:r>
              <a:rPr lang="zh-CN" altLang="en-US" dirty="0" smtClean="0"/>
              <a:t>揣摩第</a:t>
            </a:r>
            <a:r>
              <a:rPr lang="en-US" dirty="0" smtClean="0"/>
              <a:t>⑬</a:t>
            </a:r>
            <a:r>
              <a:rPr lang="zh-CN" altLang="en-US" dirty="0" smtClean="0"/>
              <a:t>段画线句</a:t>
            </a:r>
            <a:r>
              <a:rPr lang="en-US" dirty="0" smtClean="0"/>
              <a:t>,</a:t>
            </a:r>
            <a:r>
              <a:rPr lang="zh-CN" altLang="en-US" dirty="0" smtClean="0"/>
              <a:t>联系上下文</a:t>
            </a:r>
            <a:r>
              <a:rPr lang="en-US" dirty="0" smtClean="0"/>
              <a:t>,</a:t>
            </a:r>
            <a:r>
              <a:rPr lang="zh-CN" altLang="en-US" dirty="0" smtClean="0"/>
              <a:t>发挥想象</a:t>
            </a:r>
            <a:r>
              <a:rPr lang="en-US" dirty="0" smtClean="0"/>
              <a:t>,</a:t>
            </a:r>
            <a:r>
              <a:rPr lang="zh-CN" altLang="en-US" dirty="0" smtClean="0"/>
              <a:t>将“我”此刻的心理描写出来。</a:t>
            </a:r>
            <a:r>
              <a:rPr lang="en-US" dirty="0" smtClean="0"/>
              <a:t>(60</a:t>
            </a:r>
            <a:r>
              <a:rPr lang="zh-CN" altLang="en-US" dirty="0" smtClean="0"/>
              <a:t>字以内</a:t>
            </a:r>
            <a:r>
              <a:rPr lang="en-US" dirty="0" smtClean="0"/>
              <a:t>)</a:t>
            </a:r>
            <a:r>
              <a:rPr lang="en-US" altLang="zh-CN" b="1" dirty="0" smtClean="0"/>
              <a:t>【</a:t>
            </a:r>
            <a:r>
              <a:rPr lang="zh-CN" altLang="en-US" b="1" dirty="0" smtClean="0"/>
              <a:t>考点九　揣摩人物情感</a:t>
            </a:r>
            <a:r>
              <a:rPr lang="en-US" altLang="zh-CN" b="1" dirty="0" smtClean="0"/>
              <a:t>】</a:t>
            </a:r>
            <a:endParaRPr lang="zh-CN" altLang="en-US" b="1" dirty="0"/>
          </a:p>
        </p:txBody>
      </p:sp>
      <p:sp>
        <p:nvSpPr>
          <p:cNvPr id="4" name="TextBox 15">
            <a:extLst>
              <a:ext uri="{FF2B5EF4-FFF2-40B4-BE49-F238E27FC236}">
                <a16:creationId xmlns="" xmlns:a16="http://schemas.microsoft.com/office/drawing/2014/main" id="{0663CE10-BAAC-47A1-869E-A722179F076F}"/>
              </a:ext>
            </a:extLst>
          </p:cNvPr>
          <p:cNvSpPr txBox="1"/>
          <p:nvPr/>
        </p:nvSpPr>
        <p:spPr>
          <a:xfrm>
            <a:off x="871868" y="1222834"/>
            <a:ext cx="7804299" cy="2516770"/>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dirty="0" smtClean="0">
                <a:solidFill>
                  <a:srgbClr val="C00000"/>
                </a:solidFill>
              </a:rPr>
              <a:t>[</a:t>
            </a:r>
            <a:r>
              <a:rPr lang="zh-CN" altLang="en-US" dirty="0" smtClean="0">
                <a:solidFill>
                  <a:srgbClr val="C00000"/>
                </a:solidFill>
              </a:rPr>
              <a:t>答案</a:t>
            </a:r>
            <a:r>
              <a:rPr lang="en-US" dirty="0" smtClean="0">
                <a:solidFill>
                  <a:srgbClr val="C00000"/>
                </a:solidFill>
              </a:rPr>
              <a:t>]</a:t>
            </a:r>
            <a:r>
              <a:rPr lang="zh-CN" altLang="en-US" dirty="0" smtClean="0">
                <a:solidFill>
                  <a:srgbClr val="C00000"/>
                </a:solidFill>
              </a:rPr>
              <a:t>对桃树是否能够安全过冬的担心、对父亲去世的伤心难过、对父亲的怀念、对</a:t>
            </a:r>
            <a:r>
              <a:rPr lang="en-US" dirty="0" smtClean="0">
                <a:solidFill>
                  <a:srgbClr val="C00000"/>
                </a:solidFill>
              </a:rPr>
              <a:t>“</a:t>
            </a:r>
            <a:r>
              <a:rPr lang="zh-CN" altLang="en-US" dirty="0" smtClean="0">
                <a:solidFill>
                  <a:srgbClr val="C00000"/>
                </a:solidFill>
              </a:rPr>
              <a:t>我</a:t>
            </a:r>
            <a:r>
              <a:rPr lang="en-US" dirty="0" smtClean="0">
                <a:solidFill>
                  <a:srgbClr val="C00000"/>
                </a:solidFill>
              </a:rPr>
              <a:t>”</a:t>
            </a:r>
            <a:r>
              <a:rPr lang="zh-CN" altLang="en-US" dirty="0" smtClean="0">
                <a:solidFill>
                  <a:srgbClr val="C00000"/>
                </a:solidFill>
              </a:rPr>
              <a:t>和桃树都失去父亲呵护的伤感。</a:t>
            </a:r>
          </a:p>
          <a:p>
            <a:pPr>
              <a:lnSpc>
                <a:spcPct val="150000"/>
              </a:lnSpc>
            </a:pPr>
            <a:r>
              <a:rPr lang="en-US" dirty="0" smtClean="0">
                <a:solidFill>
                  <a:srgbClr val="C00000"/>
                </a:solidFill>
              </a:rPr>
              <a:t>[</a:t>
            </a:r>
            <a:r>
              <a:rPr lang="zh-CN" altLang="en-US" dirty="0" smtClean="0">
                <a:solidFill>
                  <a:srgbClr val="C00000"/>
                </a:solidFill>
              </a:rPr>
              <a:t>解析</a:t>
            </a:r>
            <a:r>
              <a:rPr lang="en-US" dirty="0" smtClean="0">
                <a:solidFill>
                  <a:srgbClr val="C00000"/>
                </a:solidFill>
              </a:rPr>
              <a:t>] </a:t>
            </a:r>
            <a:r>
              <a:rPr lang="zh-CN" altLang="en-US" dirty="0" smtClean="0">
                <a:solidFill>
                  <a:srgbClr val="C00000"/>
                </a:solidFill>
              </a:rPr>
              <a:t>本题考查揣摩人物的心理。作答时</a:t>
            </a:r>
            <a:r>
              <a:rPr lang="en-US" dirty="0" smtClean="0">
                <a:solidFill>
                  <a:srgbClr val="C00000"/>
                </a:solidFill>
              </a:rPr>
              <a:t>,</a:t>
            </a:r>
            <a:r>
              <a:rPr lang="zh-CN" altLang="en-US" dirty="0" smtClean="0">
                <a:solidFill>
                  <a:srgbClr val="C00000"/>
                </a:solidFill>
              </a:rPr>
              <a:t>应联系上下文进行分析。画线语句重点描绘了桃树在</a:t>
            </a:r>
            <a:r>
              <a:rPr lang="en-US" dirty="0" smtClean="0">
                <a:solidFill>
                  <a:srgbClr val="C00000"/>
                </a:solidFill>
              </a:rPr>
              <a:t>“</a:t>
            </a:r>
            <a:r>
              <a:rPr lang="zh-CN" altLang="en-US" dirty="0" smtClean="0">
                <a:solidFill>
                  <a:srgbClr val="C00000"/>
                </a:solidFill>
              </a:rPr>
              <a:t>寒风里</a:t>
            </a:r>
            <a:r>
              <a:rPr lang="en-US" dirty="0" smtClean="0">
                <a:solidFill>
                  <a:srgbClr val="C00000"/>
                </a:solidFill>
              </a:rPr>
              <a:t>”</a:t>
            </a:r>
            <a:r>
              <a:rPr lang="zh-CN" altLang="en-US" dirty="0" smtClean="0">
                <a:solidFill>
                  <a:srgbClr val="C00000"/>
                </a:solidFill>
              </a:rPr>
              <a:t>的</a:t>
            </a:r>
            <a:r>
              <a:rPr lang="en-US" dirty="0" smtClean="0">
                <a:solidFill>
                  <a:srgbClr val="C00000"/>
                </a:solidFill>
              </a:rPr>
              <a:t>“</a:t>
            </a:r>
            <a:r>
              <a:rPr lang="zh-CN" altLang="en-US" dirty="0" smtClean="0">
                <a:solidFill>
                  <a:srgbClr val="C00000"/>
                </a:solidFill>
              </a:rPr>
              <a:t>抖动</a:t>
            </a:r>
            <a:r>
              <a:rPr lang="en-US" dirty="0" smtClean="0">
                <a:solidFill>
                  <a:srgbClr val="C00000"/>
                </a:solidFill>
              </a:rPr>
              <a:t>”,</a:t>
            </a:r>
            <a:r>
              <a:rPr lang="zh-CN" altLang="en-US" dirty="0" smtClean="0">
                <a:solidFill>
                  <a:srgbClr val="C00000"/>
                </a:solidFill>
              </a:rPr>
              <a:t>联系上文父亲通过桃树给</a:t>
            </a:r>
            <a:r>
              <a:rPr lang="en-US" dirty="0" smtClean="0">
                <a:solidFill>
                  <a:srgbClr val="C00000"/>
                </a:solidFill>
              </a:rPr>
              <a:t>“</a:t>
            </a:r>
            <a:r>
              <a:rPr lang="zh-CN" altLang="en-US" dirty="0" smtClean="0">
                <a:solidFill>
                  <a:srgbClr val="C00000"/>
                </a:solidFill>
              </a:rPr>
              <a:t>我</a:t>
            </a:r>
            <a:r>
              <a:rPr lang="en-US" dirty="0" smtClean="0">
                <a:solidFill>
                  <a:srgbClr val="C00000"/>
                </a:solidFill>
              </a:rPr>
              <a:t>”</a:t>
            </a:r>
            <a:r>
              <a:rPr lang="zh-CN" altLang="en-US" dirty="0" smtClean="0">
                <a:solidFill>
                  <a:srgbClr val="C00000"/>
                </a:solidFill>
              </a:rPr>
              <a:t>特殊的生活滋味</a:t>
            </a:r>
            <a:r>
              <a:rPr lang="en-US" dirty="0" smtClean="0">
                <a:solidFill>
                  <a:srgbClr val="C00000"/>
                </a:solidFill>
              </a:rPr>
              <a:t>,</a:t>
            </a:r>
            <a:r>
              <a:rPr lang="zh-CN" altLang="en-US" dirty="0" smtClean="0">
                <a:solidFill>
                  <a:srgbClr val="C00000"/>
                </a:solidFill>
              </a:rPr>
              <a:t>再联系</a:t>
            </a:r>
            <a:r>
              <a:rPr lang="en-US" dirty="0" smtClean="0">
                <a:solidFill>
                  <a:srgbClr val="C00000"/>
                </a:solidFill>
              </a:rPr>
              <a:t>“</a:t>
            </a:r>
            <a:r>
              <a:rPr lang="zh-CN" altLang="en-US" dirty="0" smtClean="0">
                <a:solidFill>
                  <a:srgbClr val="C00000"/>
                </a:solidFill>
              </a:rPr>
              <a:t>父亲已不在人世</a:t>
            </a:r>
            <a:r>
              <a:rPr lang="en-US" dirty="0" smtClean="0">
                <a:solidFill>
                  <a:srgbClr val="C00000"/>
                </a:solidFill>
              </a:rPr>
              <a:t>”</a:t>
            </a:r>
            <a:r>
              <a:rPr lang="zh-CN" altLang="en-US" dirty="0" smtClean="0">
                <a:solidFill>
                  <a:srgbClr val="C00000"/>
                </a:solidFill>
              </a:rPr>
              <a:t>及下文</a:t>
            </a:r>
            <a:r>
              <a:rPr lang="en-US" dirty="0" smtClean="0">
                <a:solidFill>
                  <a:srgbClr val="C00000"/>
                </a:solidFill>
              </a:rPr>
              <a:t>“</a:t>
            </a:r>
            <a:r>
              <a:rPr lang="zh-CN" altLang="en-US" dirty="0" smtClean="0">
                <a:solidFill>
                  <a:srgbClr val="C00000"/>
                </a:solidFill>
              </a:rPr>
              <a:t>父亲的桃树终于没能忍住悲伤</a:t>
            </a:r>
            <a:r>
              <a:rPr lang="en-US" dirty="0" smtClean="0">
                <a:solidFill>
                  <a:srgbClr val="C00000"/>
                </a:solidFill>
              </a:rPr>
              <a:t>……”,</a:t>
            </a:r>
            <a:r>
              <a:rPr lang="zh-CN" altLang="en-US" dirty="0" smtClean="0">
                <a:solidFill>
                  <a:srgbClr val="C00000"/>
                </a:solidFill>
              </a:rPr>
              <a:t>围绕对父亲离开的感伤作答即可。</a:t>
            </a:r>
            <a:endParaRPr lang="zh-CN" altLang="en-US" dirty="0">
              <a:solidFill>
                <a:srgbClr val="C00000"/>
              </a:solidFill>
            </a:endParaRP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967567" y="359812"/>
            <a:ext cx="7824262" cy="357781"/>
          </a:xfrm>
          <a:prstGeom prst="rect">
            <a:avLst/>
          </a:prstGeom>
          <a:noFill/>
        </p:spPr>
        <p:txBody>
          <a:bodyPr wrap="square" lIns="36000" tIns="36000" rIns="36000" bIns="36000" rtlCol="0">
            <a:spAutoFit/>
          </a:bodyPr>
          <a:lstStyle/>
          <a:p>
            <a:pPr algn="r">
              <a:lnSpc>
                <a:spcPct val="150000"/>
              </a:lnSpc>
            </a:pPr>
            <a:r>
              <a:rPr lang="zh-CN" altLang="en-US" sz="1400" dirty="0" smtClean="0"/>
              <a:t>（续表）</a:t>
            </a:r>
          </a:p>
        </p:txBody>
      </p:sp>
      <p:graphicFrame>
        <p:nvGraphicFramePr>
          <p:cNvPr id="4" name="表格 3"/>
          <p:cNvGraphicFramePr>
            <a:graphicFrameLocks noGrp="1"/>
          </p:cNvGraphicFramePr>
          <p:nvPr/>
        </p:nvGraphicFramePr>
        <p:xfrm>
          <a:off x="882501" y="784309"/>
          <a:ext cx="7814932" cy="3001860"/>
        </p:xfrm>
        <a:graphic>
          <a:graphicData uri="http://schemas.openxmlformats.org/drawingml/2006/table">
            <a:tbl>
              <a:tblPr/>
              <a:tblGrid>
                <a:gridCol w="617479"/>
                <a:gridCol w="913126"/>
                <a:gridCol w="1340187"/>
                <a:gridCol w="4944140"/>
              </a:tblGrid>
              <a:tr h="432000">
                <a:tc gridSpan="4">
                  <a:txBody>
                    <a:bodyPr/>
                    <a:lstStyle/>
                    <a:p>
                      <a:pPr algn="ctr">
                        <a:lnSpc>
                          <a:spcPct val="150000"/>
                        </a:lnSpc>
                        <a:spcAft>
                          <a:spcPts val="0"/>
                        </a:spcAft>
                      </a:pPr>
                      <a:r>
                        <a:rPr lang="zh-CN" sz="1700" kern="100" dirty="0">
                          <a:solidFill>
                            <a:srgbClr val="000000"/>
                          </a:solidFill>
                          <a:latin typeface="NEU-BZ-S92"/>
                          <a:ea typeface="微软雅黑"/>
                          <a:cs typeface="Times New Roman"/>
                        </a:rPr>
                        <a:t>文体知识清单</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1404000">
                <a:tc rowSpan="2">
                  <a:txBody>
                    <a:bodyPr/>
                    <a:lstStyle/>
                    <a:p>
                      <a:pPr algn="ctr">
                        <a:lnSpc>
                          <a:spcPct val="150000"/>
                        </a:lnSpc>
                        <a:spcAft>
                          <a:spcPts val="0"/>
                        </a:spcAft>
                      </a:pPr>
                      <a:r>
                        <a:rPr lang="zh-CN" altLang="en-US" sz="1700" kern="100" dirty="0" smtClean="0">
                          <a:solidFill>
                            <a:srgbClr val="000000"/>
                          </a:solidFill>
                          <a:latin typeface="+mn-ea"/>
                          <a:ea typeface="+mn-ea"/>
                          <a:cs typeface="Times New Roman"/>
                        </a:rPr>
                        <a:t>常见的表现手法及其作用</a:t>
                      </a:r>
                      <a:endParaRPr lang="en-US" sz="1700" kern="100" dirty="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2">
                  <a:txBody>
                    <a:bodyPr/>
                    <a:lstStyle/>
                    <a:p>
                      <a:pPr algn="ctr">
                        <a:lnSpc>
                          <a:spcPct val="150000"/>
                        </a:lnSpc>
                        <a:spcAft>
                          <a:spcPts val="0"/>
                        </a:spcAft>
                      </a:pPr>
                      <a:r>
                        <a:rPr lang="zh-CN" sz="1700" kern="100">
                          <a:solidFill>
                            <a:srgbClr val="000000"/>
                          </a:solidFill>
                          <a:latin typeface="NEU-BZ-S92"/>
                          <a:ea typeface="微软雅黑"/>
                          <a:cs typeface="Times New Roman"/>
                        </a:rPr>
                        <a:t>伏笔</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特点</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伏笔是“隐性”的。埋下的伏笔通常比较隐蔽</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巧妙的伏笔在没有看到“应笔”之前</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貌似“闲笔”</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伏笔通常只是一两笔</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点到为止</a:t>
                      </a:r>
                      <a:endParaRPr lang="zh-CN" sz="1700" kern="100" dirty="0">
                        <a:solidFill>
                          <a:srgbClr val="000000"/>
                        </a:solidFill>
                        <a:latin typeface="NEU-BZ-S92"/>
                        <a:ea typeface="方正书宋_GBK"/>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972000">
                <a:tc vMerge="1">
                  <a:txBody>
                    <a:bodyPr/>
                    <a:lstStyle/>
                    <a:p>
                      <a:pPr algn="ctr">
                        <a:lnSpc>
                          <a:spcPct val="150000"/>
                        </a:lnSpc>
                        <a:spcAft>
                          <a:spcPts val="0"/>
                        </a:spcAft>
                      </a:pPr>
                      <a:endParaRPr lang="en-US" sz="1700" kern="100" dirty="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vMerge="1">
                  <a:txBody>
                    <a:bodyPr/>
                    <a:lstStyle/>
                    <a:p>
                      <a:endParaRPr lang="zh-CN" altLang="en-US"/>
                    </a:p>
                  </a:txBody>
                  <a:tcP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作用</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伏笔是对将要在作品中出现的人物或事件</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进行隐性提示或暗示</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以求前后呼应。前若有伏笔</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后必有应笔</a:t>
                      </a:r>
                      <a:endParaRPr lang="zh-CN" sz="1700" kern="100" dirty="0">
                        <a:solidFill>
                          <a:srgbClr val="000000"/>
                        </a:solidFill>
                        <a:latin typeface="NEU-BZ-S92"/>
                        <a:ea typeface="方正书宋_GBK"/>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488201"/>
          </a:xfrm>
          <a:prstGeom prst="rect">
            <a:avLst/>
          </a:prstGeom>
          <a:noFill/>
        </p:spPr>
        <p:txBody>
          <a:bodyPr wrap="square" lIns="36000" tIns="36000" rIns="36000" bIns="36000" rtlCol="0">
            <a:spAutoFit/>
          </a:bodyPr>
          <a:lstStyle/>
          <a:p>
            <a:pPr>
              <a:lnSpc>
                <a:spcPct val="150000"/>
              </a:lnSpc>
            </a:pPr>
            <a:r>
              <a:rPr lang="en-US" b="1" dirty="0" smtClean="0"/>
              <a:t>5. </a:t>
            </a:r>
            <a:r>
              <a:rPr lang="en-US" dirty="0" smtClean="0"/>
              <a:t>(6</a:t>
            </a:r>
            <a:r>
              <a:rPr lang="zh-CN" altLang="en-US" dirty="0" smtClean="0"/>
              <a:t>分</a:t>
            </a:r>
            <a:r>
              <a:rPr lang="en-US" dirty="0" smtClean="0"/>
              <a:t>)</a:t>
            </a:r>
            <a:r>
              <a:rPr lang="zh-CN" altLang="en-US" dirty="0" smtClean="0"/>
              <a:t>文章最后一段有哪些作用</a:t>
            </a:r>
            <a:r>
              <a:rPr lang="en-US" dirty="0" smtClean="0"/>
              <a:t>?</a:t>
            </a:r>
            <a:r>
              <a:rPr lang="zh-CN" altLang="en-US" dirty="0" smtClean="0"/>
              <a:t>请联系全文探究。</a:t>
            </a:r>
            <a:endParaRPr lang="zh-CN" altLang="en-US" dirty="0"/>
          </a:p>
        </p:txBody>
      </p:sp>
      <p:sp>
        <p:nvSpPr>
          <p:cNvPr id="4" name="TextBox 15">
            <a:extLst>
              <a:ext uri="{FF2B5EF4-FFF2-40B4-BE49-F238E27FC236}">
                <a16:creationId xmlns="" xmlns:a16="http://schemas.microsoft.com/office/drawing/2014/main" id="{0663CE10-BAAC-47A1-869E-A722179F076F}"/>
              </a:ext>
            </a:extLst>
          </p:cNvPr>
          <p:cNvSpPr txBox="1"/>
          <p:nvPr/>
        </p:nvSpPr>
        <p:spPr>
          <a:xfrm>
            <a:off x="808075" y="850679"/>
            <a:ext cx="7931888" cy="3812188"/>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dirty="0" smtClean="0">
                <a:solidFill>
                  <a:srgbClr val="C00000"/>
                </a:solidFill>
              </a:rPr>
              <a:t>[</a:t>
            </a:r>
            <a:r>
              <a:rPr lang="zh-CN" altLang="en-US" dirty="0" smtClean="0">
                <a:solidFill>
                  <a:srgbClr val="C00000"/>
                </a:solidFill>
              </a:rPr>
              <a:t>答案</a:t>
            </a:r>
            <a:r>
              <a:rPr lang="en-US" dirty="0" smtClean="0">
                <a:solidFill>
                  <a:srgbClr val="C00000"/>
                </a:solidFill>
              </a:rPr>
              <a:t>]</a:t>
            </a:r>
            <a:r>
              <a:rPr lang="zh-CN" altLang="en-US" dirty="0" smtClean="0">
                <a:solidFill>
                  <a:srgbClr val="C00000"/>
                </a:solidFill>
              </a:rPr>
              <a:t>对比</a:t>
            </a:r>
            <a:r>
              <a:rPr lang="en-US" dirty="0" smtClean="0">
                <a:solidFill>
                  <a:srgbClr val="C00000"/>
                </a:solidFill>
              </a:rPr>
              <a:t>,</a:t>
            </a:r>
            <a:r>
              <a:rPr lang="zh-CN" altLang="en-US" dirty="0" smtClean="0">
                <a:solidFill>
                  <a:srgbClr val="C00000"/>
                </a:solidFill>
              </a:rPr>
              <a:t>拟人</a:t>
            </a:r>
            <a:r>
              <a:rPr lang="en-US" dirty="0" smtClean="0">
                <a:solidFill>
                  <a:srgbClr val="C00000"/>
                </a:solidFill>
              </a:rPr>
              <a:t>,</a:t>
            </a:r>
            <a:r>
              <a:rPr lang="zh-CN" altLang="en-US" dirty="0" smtClean="0">
                <a:solidFill>
                  <a:srgbClr val="C00000"/>
                </a:solidFill>
              </a:rPr>
              <a:t>写出了第二年春天李子、樱桃、海棠开花</a:t>
            </a:r>
            <a:r>
              <a:rPr lang="en-US" dirty="0" smtClean="0">
                <a:solidFill>
                  <a:srgbClr val="C00000"/>
                </a:solidFill>
              </a:rPr>
              <a:t>,</a:t>
            </a:r>
            <a:r>
              <a:rPr lang="zh-CN" altLang="en-US" dirty="0" smtClean="0">
                <a:solidFill>
                  <a:srgbClr val="C00000"/>
                </a:solidFill>
              </a:rPr>
              <a:t>但桃树一朵花也不再开</a:t>
            </a:r>
            <a:r>
              <a:rPr lang="en-US" dirty="0" smtClean="0">
                <a:solidFill>
                  <a:srgbClr val="C00000"/>
                </a:solidFill>
              </a:rPr>
              <a:t>;</a:t>
            </a:r>
            <a:r>
              <a:rPr lang="zh-CN" altLang="en-US" dirty="0" smtClean="0">
                <a:solidFill>
                  <a:srgbClr val="C00000"/>
                </a:solidFill>
              </a:rPr>
              <a:t>突出表现了桃树因父亲过世、无人照顾而死去</a:t>
            </a:r>
            <a:r>
              <a:rPr lang="en-US" dirty="0" smtClean="0">
                <a:solidFill>
                  <a:srgbClr val="C00000"/>
                </a:solidFill>
              </a:rPr>
              <a:t>,</a:t>
            </a:r>
            <a:r>
              <a:rPr lang="zh-CN" altLang="en-US" dirty="0" smtClean="0">
                <a:solidFill>
                  <a:srgbClr val="C00000"/>
                </a:solidFill>
              </a:rPr>
              <a:t>侧面体现了父亲的精心呵护、耐心智慧、慈祥且关爱孩子</a:t>
            </a:r>
            <a:r>
              <a:rPr lang="en-US" dirty="0" smtClean="0">
                <a:solidFill>
                  <a:srgbClr val="C00000"/>
                </a:solidFill>
              </a:rPr>
              <a:t>;</a:t>
            </a:r>
            <a:r>
              <a:rPr lang="zh-CN" altLang="en-US" dirty="0" smtClean="0">
                <a:solidFill>
                  <a:srgbClr val="C00000"/>
                </a:solidFill>
              </a:rPr>
              <a:t>表达了作者对桃树死去的伤心与怀念</a:t>
            </a:r>
            <a:r>
              <a:rPr lang="en-US" dirty="0" smtClean="0">
                <a:solidFill>
                  <a:srgbClr val="C00000"/>
                </a:solidFill>
              </a:rPr>
              <a:t>,</a:t>
            </a:r>
            <a:r>
              <a:rPr lang="zh-CN" altLang="en-US" dirty="0" smtClean="0">
                <a:solidFill>
                  <a:srgbClr val="C00000"/>
                </a:solidFill>
              </a:rPr>
              <a:t>对父亲的赞美</a:t>
            </a:r>
            <a:r>
              <a:rPr lang="en-US" dirty="0" smtClean="0">
                <a:solidFill>
                  <a:srgbClr val="C00000"/>
                </a:solidFill>
              </a:rPr>
              <a:t>,</a:t>
            </a:r>
            <a:r>
              <a:rPr lang="zh-CN" altLang="en-US" dirty="0" smtClean="0">
                <a:solidFill>
                  <a:srgbClr val="C00000"/>
                </a:solidFill>
              </a:rPr>
              <a:t>对父亲离世的悲伤与怀念</a:t>
            </a:r>
            <a:r>
              <a:rPr lang="en-US" dirty="0" smtClean="0">
                <a:solidFill>
                  <a:srgbClr val="C00000"/>
                </a:solidFill>
              </a:rPr>
              <a:t>,</a:t>
            </a:r>
            <a:r>
              <a:rPr lang="zh-CN" altLang="en-US" dirty="0" smtClean="0">
                <a:solidFill>
                  <a:srgbClr val="C00000"/>
                </a:solidFill>
              </a:rPr>
              <a:t>对有桃树相伴的童年生活的怀念</a:t>
            </a:r>
            <a:r>
              <a:rPr lang="en-US" dirty="0" smtClean="0">
                <a:solidFill>
                  <a:srgbClr val="C00000"/>
                </a:solidFill>
              </a:rPr>
              <a:t>;</a:t>
            </a:r>
            <a:r>
              <a:rPr lang="zh-CN" altLang="en-US" dirty="0" smtClean="0">
                <a:solidFill>
                  <a:srgbClr val="C00000"/>
                </a:solidFill>
              </a:rPr>
              <a:t>首尾呼应、总结全文、升华主旨</a:t>
            </a:r>
            <a:r>
              <a:rPr lang="en-US" dirty="0" smtClean="0">
                <a:solidFill>
                  <a:srgbClr val="C00000"/>
                </a:solidFill>
              </a:rPr>
              <a:t>,</a:t>
            </a:r>
            <a:r>
              <a:rPr lang="zh-CN" altLang="en-US" dirty="0" smtClean="0">
                <a:solidFill>
                  <a:srgbClr val="C00000"/>
                </a:solidFill>
              </a:rPr>
              <a:t>以景结情</a:t>
            </a:r>
            <a:r>
              <a:rPr lang="en-US" dirty="0" smtClean="0">
                <a:solidFill>
                  <a:srgbClr val="C00000"/>
                </a:solidFill>
              </a:rPr>
              <a:t>,</a:t>
            </a:r>
            <a:r>
              <a:rPr lang="zh-CN" altLang="en-US" dirty="0" smtClean="0">
                <a:solidFill>
                  <a:srgbClr val="C00000"/>
                </a:solidFill>
              </a:rPr>
              <a:t>言有尽而意无穷。</a:t>
            </a:r>
          </a:p>
          <a:p>
            <a:pPr>
              <a:lnSpc>
                <a:spcPct val="150000"/>
              </a:lnSpc>
            </a:pPr>
            <a:r>
              <a:rPr lang="en-US" dirty="0" smtClean="0">
                <a:solidFill>
                  <a:srgbClr val="C00000"/>
                </a:solidFill>
              </a:rPr>
              <a:t>[</a:t>
            </a:r>
            <a:r>
              <a:rPr lang="zh-CN" altLang="en-US" dirty="0" smtClean="0">
                <a:solidFill>
                  <a:srgbClr val="C00000"/>
                </a:solidFill>
              </a:rPr>
              <a:t>解析</a:t>
            </a:r>
            <a:r>
              <a:rPr lang="en-US" dirty="0" smtClean="0">
                <a:solidFill>
                  <a:srgbClr val="C00000"/>
                </a:solidFill>
              </a:rPr>
              <a:t>] </a:t>
            </a:r>
            <a:r>
              <a:rPr lang="zh-CN" altLang="en-US" dirty="0" smtClean="0">
                <a:solidFill>
                  <a:srgbClr val="C00000"/>
                </a:solidFill>
              </a:rPr>
              <a:t>本题考查分析段落作用。分析段落作用</a:t>
            </a:r>
            <a:r>
              <a:rPr lang="en-US" dirty="0" smtClean="0">
                <a:solidFill>
                  <a:srgbClr val="C00000"/>
                </a:solidFill>
              </a:rPr>
              <a:t>,</a:t>
            </a:r>
            <a:r>
              <a:rPr lang="zh-CN" altLang="en-US" dirty="0" smtClean="0">
                <a:solidFill>
                  <a:srgbClr val="C00000"/>
                </a:solidFill>
              </a:rPr>
              <a:t>要注意段落所在的位置</a:t>
            </a:r>
            <a:r>
              <a:rPr lang="en-US" dirty="0" smtClean="0">
                <a:solidFill>
                  <a:srgbClr val="C00000"/>
                </a:solidFill>
              </a:rPr>
              <a:t>,</a:t>
            </a:r>
            <a:r>
              <a:rPr lang="zh-CN" altLang="en-US" dirty="0" smtClean="0">
                <a:solidFill>
                  <a:srgbClr val="C00000"/>
                </a:solidFill>
              </a:rPr>
              <a:t>从结构和内容两个角度进行分析。本文尾段交代了桃树的离开</a:t>
            </a:r>
            <a:r>
              <a:rPr lang="en-US" dirty="0" smtClean="0">
                <a:solidFill>
                  <a:srgbClr val="C00000"/>
                </a:solidFill>
              </a:rPr>
              <a:t>,</a:t>
            </a:r>
            <a:r>
              <a:rPr lang="zh-CN" altLang="en-US" dirty="0" smtClean="0">
                <a:solidFill>
                  <a:srgbClr val="C00000"/>
                </a:solidFill>
              </a:rPr>
              <a:t>结构上照应标题、呼应前文。此外</a:t>
            </a:r>
            <a:r>
              <a:rPr lang="en-US" dirty="0" smtClean="0">
                <a:solidFill>
                  <a:srgbClr val="C00000"/>
                </a:solidFill>
              </a:rPr>
              <a:t>,</a:t>
            </a:r>
            <a:r>
              <a:rPr lang="zh-CN" altLang="en-US" dirty="0" smtClean="0">
                <a:solidFill>
                  <a:srgbClr val="C00000"/>
                </a:solidFill>
              </a:rPr>
              <a:t>写桃树的离开是因父亲的离世</a:t>
            </a:r>
            <a:r>
              <a:rPr lang="en-US" dirty="0" smtClean="0">
                <a:solidFill>
                  <a:srgbClr val="C00000"/>
                </a:solidFill>
              </a:rPr>
              <a:t>,</a:t>
            </a:r>
            <a:r>
              <a:rPr lang="zh-CN" altLang="en-US" dirty="0" smtClean="0">
                <a:solidFill>
                  <a:srgbClr val="C00000"/>
                </a:solidFill>
              </a:rPr>
              <a:t>桃树一定程度上是父亲的象征</a:t>
            </a:r>
            <a:r>
              <a:rPr lang="en-US" dirty="0" smtClean="0">
                <a:solidFill>
                  <a:srgbClr val="C00000"/>
                </a:solidFill>
              </a:rPr>
              <a:t>,</a:t>
            </a:r>
            <a:r>
              <a:rPr lang="zh-CN" altLang="en-US" dirty="0" smtClean="0">
                <a:solidFill>
                  <a:srgbClr val="C00000"/>
                </a:solidFill>
              </a:rPr>
              <a:t>借此抒发作者对父亲及他所给予的独特童年生活的怀念之情。综上</a:t>
            </a:r>
            <a:r>
              <a:rPr lang="en-US" dirty="0" smtClean="0">
                <a:solidFill>
                  <a:srgbClr val="C00000"/>
                </a:solidFill>
              </a:rPr>
              <a:t>,</a:t>
            </a:r>
            <a:r>
              <a:rPr lang="zh-CN" altLang="en-US" dirty="0" smtClean="0">
                <a:solidFill>
                  <a:srgbClr val="C00000"/>
                </a:solidFill>
              </a:rPr>
              <a:t>分条作答即可。</a:t>
            </a:r>
            <a:endParaRPr lang="zh-CN" altLang="en-US" dirty="0">
              <a:solidFill>
                <a:srgbClr val="C00000"/>
              </a:solidFill>
            </a:endParaRP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
            <a:extLst>
              <a:ext uri="{FF2B5EF4-FFF2-40B4-BE49-F238E27FC236}">
                <a16:creationId xmlns:a16="http://schemas.microsoft.com/office/drawing/2014/main" xmlns="" id="{75CE02DD-70B6-497F-B0BD-8BA8DBE969A4}"/>
              </a:ext>
            </a:extLst>
          </p:cNvPr>
          <p:cNvGrpSpPr/>
          <p:nvPr/>
        </p:nvGrpSpPr>
        <p:grpSpPr>
          <a:xfrm>
            <a:off x="4165541" y="353685"/>
            <a:ext cx="1197805" cy="439278"/>
            <a:chOff x="4149152" y="706582"/>
            <a:chExt cx="1025921" cy="439278"/>
          </a:xfrm>
        </p:grpSpPr>
        <p:sp>
          <p:nvSpPr>
            <p:cNvPr id="5" name="文本框 14">
              <a:extLst>
                <a:ext uri="{FF2B5EF4-FFF2-40B4-BE49-F238E27FC236}">
                  <a16:creationId xmlns:a16="http://schemas.microsoft.com/office/drawing/2014/main" xmlns="" id="{0E212731-39CB-4A88-BE94-BB6F287DDC6F}"/>
                </a:ext>
              </a:extLst>
            </p:cNvPr>
            <p:cNvSpPr txBox="1"/>
            <p:nvPr/>
          </p:nvSpPr>
          <p:spPr>
            <a:xfrm>
              <a:off x="4149152" y="706582"/>
              <a:ext cx="853104" cy="439278"/>
            </a:xfrm>
            <a:prstGeom prst="rect">
              <a:avLst/>
            </a:prstGeom>
            <a:noFill/>
          </p:spPr>
          <p:txBody>
            <a:bodyPr wrap="none" lIns="36000" tIns="36000" rIns="36000" bIns="36000" rtlCol="0">
              <a:spAutoFit/>
            </a:bodyPr>
            <a:lstStyle/>
            <a:p>
              <a:pPr algn="l">
                <a:lnSpc>
                  <a:spcPct val="150000"/>
                </a:lnSpc>
              </a:pPr>
              <a:r>
                <a:rPr lang="zh-CN" altLang="en-US" b="1" dirty="0">
                  <a:solidFill>
                    <a:srgbClr val="0092D7"/>
                  </a:solidFill>
                  <a:latin typeface="微软雅黑" panose="020B0503020204020204" pitchFamily="34" charset="-122"/>
                  <a:ea typeface="微软雅黑" panose="020B0503020204020204" pitchFamily="34" charset="-122"/>
                </a:rPr>
                <a:t>技法</a:t>
              </a:r>
              <a:r>
                <a:rPr lang="zh-CN" altLang="en-US" b="1" dirty="0">
                  <a:latin typeface="微软雅黑" panose="020B0503020204020204" pitchFamily="34" charset="-122"/>
                  <a:ea typeface="微软雅黑" panose="020B0503020204020204" pitchFamily="34" charset="-122"/>
                </a:rPr>
                <a:t>精讲</a:t>
              </a:r>
            </a:p>
          </p:txBody>
        </p:sp>
        <p:cxnSp>
          <p:nvCxnSpPr>
            <p:cNvPr id="6" name="直接箭头连接符 5">
              <a:extLst>
                <a:ext uri="{FF2B5EF4-FFF2-40B4-BE49-F238E27FC236}">
                  <a16:creationId xmlns:a16="http://schemas.microsoft.com/office/drawing/2014/main" xmlns="" id="{DA0F7700-D1EE-4F7C-93E3-F781CEB61530}"/>
                </a:ext>
              </a:extLst>
            </p:cNvPr>
            <p:cNvCxnSpPr>
              <a:cxnSpLocks/>
            </p:cNvCxnSpPr>
            <p:nvPr/>
          </p:nvCxnSpPr>
          <p:spPr>
            <a:xfrm>
              <a:off x="5020377" y="921218"/>
              <a:ext cx="154696" cy="140733"/>
            </a:xfrm>
            <a:prstGeom prst="straightConnector1">
              <a:avLst/>
            </a:prstGeom>
            <a:ln w="25400">
              <a:solidFill>
                <a:srgbClr val="0092D7"/>
              </a:solidFill>
              <a:tailEnd type="triangle"/>
            </a:ln>
          </p:spPr>
          <p:style>
            <a:lnRef idx="1">
              <a:schemeClr val="accent1"/>
            </a:lnRef>
            <a:fillRef idx="0">
              <a:schemeClr val="accent1"/>
            </a:fillRef>
            <a:effectRef idx="0">
              <a:schemeClr val="accent1"/>
            </a:effectRef>
            <a:fontRef idx="minor">
              <a:schemeClr val="tx1"/>
            </a:fontRef>
          </p:style>
        </p:cxnSp>
      </p:grpSp>
      <p:sp>
        <p:nvSpPr>
          <p:cNvPr id="7" name="文本框 16">
            <a:extLst>
              <a:ext uri="{FF2B5EF4-FFF2-40B4-BE49-F238E27FC236}">
                <a16:creationId xmlns:a16="http://schemas.microsoft.com/office/drawing/2014/main" xmlns="" id="{02136207-C733-452F-A42E-D34ADC8DA827}"/>
              </a:ext>
            </a:extLst>
          </p:cNvPr>
          <p:cNvSpPr txBox="1">
            <a:spLocks noChangeArrowheads="1"/>
          </p:cNvSpPr>
          <p:nvPr/>
        </p:nvSpPr>
        <p:spPr bwMode="auto">
          <a:xfrm>
            <a:off x="860158" y="850113"/>
            <a:ext cx="7872361" cy="3396690"/>
          </a:xfrm>
          <a:prstGeom prst="rect">
            <a:avLst/>
          </a:prstGeom>
          <a:noFill/>
          <a:ln w="9525">
            <a:noFill/>
            <a:miter lim="800000"/>
            <a:headEnd/>
            <a:tailEnd/>
          </a:ln>
        </p:spPr>
        <p:txBody>
          <a:bodyPr wrap="square" lIns="36000" tIns="36000" rIns="36000" bIns="36000">
            <a:spAutoFit/>
          </a:bodyPr>
          <a:lstStyle/>
          <a:p>
            <a:pPr>
              <a:lnSpc>
                <a:spcPct val="150000"/>
              </a:lnSpc>
            </a:pPr>
            <a:r>
              <a:rPr lang="zh-CN" altLang="en-US" b="1" dirty="0" smtClean="0">
                <a:solidFill>
                  <a:srgbClr val="0092D7"/>
                </a:solidFill>
                <a:latin typeface="微软雅黑" pitchFamily="34" charset="-122"/>
                <a:ea typeface="微软雅黑" pitchFamily="34" charset="-122"/>
              </a:rPr>
              <a:t>考点八　分析人物形象</a:t>
            </a:r>
            <a:r>
              <a:rPr lang="zh-CN" altLang="en-US" dirty="0" smtClean="0">
                <a:latin typeface="微软雅黑" pitchFamily="34" charset="-122"/>
                <a:ea typeface="微软雅黑" pitchFamily="34" charset="-122"/>
              </a:rPr>
              <a:t>（</a:t>
            </a:r>
            <a:r>
              <a:rPr lang="en-US" dirty="0" smtClean="0"/>
              <a:t> 10</a:t>
            </a:r>
            <a:r>
              <a:rPr lang="zh-CN" altLang="en-US" dirty="0" smtClean="0"/>
              <a:t>年</a:t>
            </a:r>
            <a:r>
              <a:rPr lang="en-US" dirty="0" smtClean="0"/>
              <a:t>2</a:t>
            </a:r>
            <a:r>
              <a:rPr lang="zh-CN" altLang="en-US" dirty="0" smtClean="0"/>
              <a:t>考</a:t>
            </a:r>
            <a:r>
              <a:rPr lang="zh-CN" altLang="en-US" dirty="0" smtClean="0">
                <a:latin typeface="微软雅黑" pitchFamily="34" charset="-122"/>
                <a:ea typeface="微软雅黑" pitchFamily="34" charset="-122"/>
              </a:rPr>
              <a:t>）</a:t>
            </a:r>
            <a:endParaRPr lang="en-US" altLang="zh-CN" dirty="0" smtClean="0">
              <a:latin typeface="微软雅黑" pitchFamily="34" charset="-122"/>
              <a:ea typeface="微软雅黑" pitchFamily="34" charset="-122"/>
            </a:endParaRPr>
          </a:p>
          <a:p>
            <a:pPr>
              <a:lnSpc>
                <a:spcPct val="150000"/>
              </a:lnSpc>
            </a:pPr>
            <a:r>
              <a:rPr lang="en-US" altLang="zh-CN" dirty="0" smtClean="0">
                <a:solidFill>
                  <a:srgbClr val="0092D7"/>
                </a:solidFill>
              </a:rPr>
              <a:t>【</a:t>
            </a:r>
            <a:r>
              <a:rPr lang="zh-CN" altLang="en-US" dirty="0" smtClean="0">
                <a:solidFill>
                  <a:srgbClr val="0092D7"/>
                </a:solidFill>
              </a:rPr>
              <a:t>教材典例</a:t>
            </a:r>
            <a:r>
              <a:rPr lang="en-US" altLang="zh-CN" dirty="0" smtClean="0">
                <a:solidFill>
                  <a:srgbClr val="0092D7"/>
                </a:solidFill>
              </a:rPr>
              <a:t>】</a:t>
            </a:r>
          </a:p>
          <a:p>
            <a:pPr>
              <a:lnSpc>
                <a:spcPct val="150000"/>
              </a:lnSpc>
            </a:pPr>
            <a:r>
              <a:rPr lang="zh-CN" altLang="en-US" dirty="0" smtClean="0"/>
              <a:t>熟读课文</a:t>
            </a:r>
            <a:r>
              <a:rPr lang="en-US" dirty="0" smtClean="0"/>
              <a:t>,</a:t>
            </a:r>
            <a:r>
              <a:rPr lang="zh-CN" altLang="en-US" dirty="0" smtClean="0"/>
              <a:t>看看文章围绕阿长写了哪些事情</a:t>
            </a:r>
            <a:r>
              <a:rPr lang="en-US" dirty="0" smtClean="0"/>
              <a:t>,</a:t>
            </a:r>
            <a:r>
              <a:rPr lang="zh-CN" altLang="en-US" dirty="0" smtClean="0"/>
              <a:t>详写了什么</a:t>
            </a:r>
            <a:r>
              <a:rPr lang="en-US" dirty="0" smtClean="0"/>
              <a:t>,</a:t>
            </a:r>
            <a:r>
              <a:rPr lang="zh-CN" altLang="en-US" dirty="0" smtClean="0"/>
              <a:t>略写了什么。从这些事情中</a:t>
            </a:r>
            <a:r>
              <a:rPr lang="en-US" dirty="0" smtClean="0"/>
              <a:t>,</a:t>
            </a:r>
            <a:r>
              <a:rPr lang="zh-CN" altLang="en-US" dirty="0" smtClean="0"/>
              <a:t>可以看出阿长是个什么样的人</a:t>
            </a:r>
            <a:r>
              <a:rPr lang="en-US" dirty="0" smtClean="0"/>
              <a:t>?</a:t>
            </a:r>
            <a:r>
              <a:rPr lang="en-US" b="1" dirty="0" smtClean="0"/>
              <a:t> </a:t>
            </a:r>
            <a:r>
              <a:rPr lang="en-US" dirty="0" smtClean="0"/>
              <a:t>(</a:t>
            </a:r>
            <a:r>
              <a:rPr lang="zh-CN" altLang="en-US" dirty="0" smtClean="0"/>
              <a:t>七下</a:t>
            </a:r>
            <a:r>
              <a:rPr lang="en-US" altLang="zh-CN" dirty="0" smtClean="0"/>
              <a:t>《</a:t>
            </a:r>
            <a:r>
              <a:rPr lang="zh-CN" altLang="en-US" dirty="0" smtClean="0"/>
              <a:t>阿长与</a:t>
            </a:r>
            <a:r>
              <a:rPr lang="en-US" dirty="0" smtClean="0"/>
              <a:t>&lt;</a:t>
            </a:r>
            <a:r>
              <a:rPr lang="zh-CN" altLang="en-US" dirty="0" smtClean="0"/>
              <a:t>山海经</a:t>
            </a:r>
            <a:r>
              <a:rPr lang="en-US" dirty="0" smtClean="0"/>
              <a:t>&gt;</a:t>
            </a:r>
            <a:r>
              <a:rPr lang="en-US" altLang="zh-CN" dirty="0" smtClean="0"/>
              <a:t>》“</a:t>
            </a:r>
            <a:r>
              <a:rPr lang="zh-CN" altLang="en-US" dirty="0" smtClean="0"/>
              <a:t>思考探究”节选</a:t>
            </a:r>
            <a:r>
              <a:rPr lang="en-US" dirty="0" smtClean="0"/>
              <a:t>)</a:t>
            </a:r>
            <a:endParaRPr lang="zh-CN" altLang="en-US" dirty="0" smtClean="0"/>
          </a:p>
          <a:p>
            <a:pPr>
              <a:lnSpc>
                <a:spcPct val="150000"/>
              </a:lnSpc>
            </a:pPr>
            <a:r>
              <a:rPr lang="en-US" dirty="0" smtClean="0">
                <a:solidFill>
                  <a:srgbClr val="0092D7"/>
                </a:solidFill>
              </a:rPr>
              <a:t>[</a:t>
            </a:r>
            <a:r>
              <a:rPr lang="zh-CN" altLang="en-US" dirty="0" smtClean="0">
                <a:solidFill>
                  <a:srgbClr val="0092D7"/>
                </a:solidFill>
              </a:rPr>
              <a:t>分析</a:t>
            </a:r>
            <a:r>
              <a:rPr lang="en-US" dirty="0" smtClean="0">
                <a:solidFill>
                  <a:srgbClr val="0092D7"/>
                </a:solidFill>
              </a:rPr>
              <a:t>]</a:t>
            </a:r>
            <a:r>
              <a:rPr lang="zh-CN" altLang="en-US" dirty="0" smtClean="0"/>
              <a:t>本题旨在考查梳理全文的结构层次</a:t>
            </a:r>
            <a:r>
              <a:rPr lang="en-US" dirty="0" smtClean="0"/>
              <a:t>,</a:t>
            </a:r>
            <a:r>
              <a:rPr lang="zh-CN" altLang="en-US" dirty="0" smtClean="0"/>
              <a:t>体会布局谋篇中的匠心</a:t>
            </a:r>
            <a:r>
              <a:rPr lang="en-US" dirty="0" smtClean="0"/>
              <a:t>;</a:t>
            </a:r>
            <a:r>
              <a:rPr lang="zh-CN" altLang="en-US" dirty="0" smtClean="0"/>
              <a:t>并依据事件中人物外在的言行</a:t>
            </a:r>
            <a:r>
              <a:rPr lang="en-US" dirty="0" smtClean="0"/>
              <a:t>,</a:t>
            </a:r>
            <a:r>
              <a:rPr lang="zh-CN" altLang="en-US" dirty="0" smtClean="0"/>
              <a:t>体会人物内在的品格特点</a:t>
            </a:r>
            <a:r>
              <a:rPr lang="en-US" dirty="0" smtClean="0"/>
              <a:t>;</a:t>
            </a:r>
            <a:r>
              <a:rPr lang="zh-CN" altLang="en-US" dirty="0" smtClean="0"/>
              <a:t>进而领会作者的写作意图</a:t>
            </a:r>
            <a:r>
              <a:rPr lang="en-US" dirty="0" smtClean="0"/>
              <a:t>,</a:t>
            </a:r>
            <a:r>
              <a:rPr lang="zh-CN" altLang="en-US" dirty="0" smtClean="0"/>
              <a:t>整体把握全文的主旨。</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2932268"/>
          </a:xfrm>
          <a:prstGeom prst="rect">
            <a:avLst/>
          </a:prstGeom>
          <a:noFill/>
        </p:spPr>
        <p:txBody>
          <a:bodyPr wrap="square" lIns="36000" tIns="36000" rIns="36000" bIns="36000" rtlCol="0">
            <a:spAutoFit/>
          </a:bodyPr>
          <a:lstStyle/>
          <a:p>
            <a:pPr indent="446088">
              <a:lnSpc>
                <a:spcPct val="150000"/>
              </a:lnSpc>
            </a:pPr>
            <a:r>
              <a:rPr lang="zh-CN" altLang="en-US" dirty="0" smtClean="0"/>
              <a:t>本文围绕阿长的日常言行</a:t>
            </a:r>
            <a:r>
              <a:rPr lang="en-US" dirty="0" smtClean="0"/>
              <a:t>,</a:t>
            </a:r>
            <a:r>
              <a:rPr lang="zh-CN" altLang="en-US" dirty="0" smtClean="0"/>
              <a:t>详写了睡相粗俗</a:t>
            </a:r>
            <a:r>
              <a:rPr lang="en-US" dirty="0" smtClean="0"/>
              <a:t>,</a:t>
            </a:r>
            <a:r>
              <a:rPr lang="zh-CN" altLang="en-US" dirty="0" smtClean="0"/>
              <a:t>略写“喜欢切切察察”、对“我”过分看管</a:t>
            </a:r>
            <a:r>
              <a:rPr lang="en-US" dirty="0" smtClean="0"/>
              <a:t>;</a:t>
            </a:r>
            <a:r>
              <a:rPr lang="zh-CN" altLang="en-US" dirty="0" smtClean="0"/>
              <a:t>围绕阿长“满肚子是麻烦的礼节”</a:t>
            </a:r>
            <a:r>
              <a:rPr lang="en-US" dirty="0" smtClean="0"/>
              <a:t>,</a:t>
            </a:r>
            <a:r>
              <a:rPr lang="zh-CN" altLang="en-US" dirty="0" smtClean="0"/>
              <a:t>详写“元旦的古怪仪式”</a:t>
            </a:r>
            <a:r>
              <a:rPr lang="en-US" dirty="0" smtClean="0"/>
              <a:t>,</a:t>
            </a:r>
            <a:r>
              <a:rPr lang="zh-CN" altLang="en-US" dirty="0" smtClean="0"/>
              <a:t>略写给“我”灌输各种礼仪禁忌</a:t>
            </a:r>
            <a:r>
              <a:rPr lang="en-US" dirty="0" smtClean="0"/>
              <a:t>;</a:t>
            </a:r>
            <a:r>
              <a:rPr lang="zh-CN" altLang="en-US" dirty="0" smtClean="0"/>
              <a:t>围绕阿长的迷信可笑</a:t>
            </a:r>
            <a:r>
              <a:rPr lang="en-US" dirty="0" smtClean="0"/>
              <a:t>,</a:t>
            </a:r>
            <a:r>
              <a:rPr lang="zh-CN" altLang="en-US" dirty="0" smtClean="0"/>
              <a:t>详写讲长毛故事赢得“我”“空前的敬意”</a:t>
            </a:r>
            <a:r>
              <a:rPr lang="en-US" dirty="0" smtClean="0"/>
              <a:t>,</a:t>
            </a:r>
            <a:r>
              <a:rPr lang="zh-CN" altLang="en-US" dirty="0" smtClean="0"/>
              <a:t>略写“谋害”隐鼠而失去“我”的敬意</a:t>
            </a:r>
            <a:r>
              <a:rPr lang="en-US" dirty="0" smtClean="0"/>
              <a:t>;</a:t>
            </a:r>
            <a:r>
              <a:rPr lang="zh-CN" altLang="en-US" dirty="0" smtClean="0"/>
              <a:t>围绕阿长对“我”的慈爱</a:t>
            </a:r>
            <a:r>
              <a:rPr lang="en-US" dirty="0" smtClean="0"/>
              <a:t>,</a:t>
            </a:r>
            <a:r>
              <a:rPr lang="zh-CN" altLang="en-US" dirty="0" smtClean="0"/>
              <a:t>详写为“我”买</a:t>
            </a:r>
            <a:r>
              <a:rPr lang="en-US" altLang="zh-CN" dirty="0" smtClean="0"/>
              <a:t>《</a:t>
            </a:r>
            <a:r>
              <a:rPr lang="zh-CN" altLang="en-US" dirty="0" smtClean="0"/>
              <a:t>山海经</a:t>
            </a:r>
            <a:r>
              <a:rPr lang="en-US" altLang="zh-CN" dirty="0" smtClean="0"/>
              <a:t>》</a:t>
            </a:r>
            <a:r>
              <a:rPr lang="zh-CN" altLang="en-US" dirty="0" smtClean="0"/>
              <a:t>。</a:t>
            </a:r>
          </a:p>
          <a:p>
            <a:pPr indent="446088">
              <a:lnSpc>
                <a:spcPct val="150000"/>
              </a:lnSpc>
            </a:pPr>
            <a:r>
              <a:rPr lang="zh-CN" altLang="en-US" dirty="0" smtClean="0"/>
              <a:t>从这些事情中</a:t>
            </a:r>
            <a:r>
              <a:rPr lang="en-US" dirty="0" smtClean="0"/>
              <a:t>,</a:t>
            </a:r>
            <a:r>
              <a:rPr lang="zh-CN" altLang="en-US" dirty="0" smtClean="0"/>
              <a:t>可以看出阿长虽然地位卑微、身世不幸</a:t>
            </a:r>
            <a:r>
              <a:rPr lang="en-US" dirty="0" smtClean="0"/>
              <a:t>,</a:t>
            </a:r>
            <a:r>
              <a:rPr lang="zh-CN" altLang="en-US" dirty="0" smtClean="0"/>
              <a:t>却乐安天命</a:t>
            </a:r>
            <a:r>
              <a:rPr lang="en-US" dirty="0" smtClean="0"/>
              <a:t>;</a:t>
            </a:r>
            <a:r>
              <a:rPr lang="zh-CN" altLang="en-US" dirty="0" smtClean="0"/>
              <a:t>虽没有文化、粗俗、好事、迷信</a:t>
            </a:r>
            <a:r>
              <a:rPr lang="en-US" dirty="0" smtClean="0"/>
              <a:t>,</a:t>
            </a:r>
            <a:r>
              <a:rPr lang="zh-CN" altLang="en-US" dirty="0" smtClean="0"/>
              <a:t>却天性淳朴善良、仁厚慈爱。</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2565693"/>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常见题型</a:t>
            </a:r>
            <a:r>
              <a:rPr lang="en-US" altLang="zh-CN" dirty="0" smtClean="0">
                <a:solidFill>
                  <a:srgbClr val="0092D7"/>
                </a:solidFill>
              </a:rPr>
              <a:t>】</a:t>
            </a:r>
          </a:p>
          <a:p>
            <a:pPr>
              <a:lnSpc>
                <a:spcPct val="150000"/>
              </a:lnSpc>
            </a:pPr>
            <a:r>
              <a:rPr lang="en-US" b="1" dirty="0" smtClean="0"/>
              <a:t>1. </a:t>
            </a:r>
            <a:r>
              <a:rPr lang="en-US" dirty="0" smtClean="0">
                <a:solidFill>
                  <a:srgbClr val="0092D7"/>
                </a:solidFill>
              </a:rPr>
              <a:t>[2016</a:t>
            </a:r>
            <a:r>
              <a:rPr lang="en-US" altLang="zh-CN" dirty="0" smtClean="0">
                <a:solidFill>
                  <a:srgbClr val="0092D7"/>
                </a:solidFill>
              </a:rPr>
              <a:t>·</a:t>
            </a:r>
            <a:r>
              <a:rPr lang="zh-CN" altLang="en-US" dirty="0" smtClean="0">
                <a:solidFill>
                  <a:srgbClr val="0092D7"/>
                </a:solidFill>
              </a:rPr>
              <a:t>包头</a:t>
            </a:r>
            <a:r>
              <a:rPr lang="en-US" dirty="0" smtClean="0">
                <a:solidFill>
                  <a:srgbClr val="0092D7"/>
                </a:solidFill>
              </a:rPr>
              <a:t>12</a:t>
            </a:r>
            <a:r>
              <a:rPr lang="zh-CN" altLang="en-US" dirty="0" smtClean="0">
                <a:solidFill>
                  <a:srgbClr val="0092D7"/>
                </a:solidFill>
              </a:rPr>
              <a:t>题</a:t>
            </a:r>
            <a:r>
              <a:rPr lang="en-US" dirty="0" smtClean="0">
                <a:solidFill>
                  <a:srgbClr val="0092D7"/>
                </a:solidFill>
              </a:rPr>
              <a:t>]</a:t>
            </a:r>
            <a:r>
              <a:rPr lang="zh-CN" altLang="en-US" dirty="0" smtClean="0"/>
              <a:t>联系文中相关内容分析希金斯太太是怎样的一位母亲。</a:t>
            </a:r>
          </a:p>
          <a:p>
            <a:pPr>
              <a:lnSpc>
                <a:spcPct val="150000"/>
              </a:lnSpc>
            </a:pPr>
            <a:r>
              <a:rPr lang="en-US" b="1" dirty="0" smtClean="0"/>
              <a:t>2. </a:t>
            </a:r>
            <a:r>
              <a:rPr lang="en-US" dirty="0" smtClean="0">
                <a:solidFill>
                  <a:srgbClr val="0092D7"/>
                </a:solidFill>
              </a:rPr>
              <a:t>[2010</a:t>
            </a:r>
            <a:r>
              <a:rPr lang="en-US" altLang="zh-CN" dirty="0" smtClean="0">
                <a:solidFill>
                  <a:srgbClr val="0092D7"/>
                </a:solidFill>
              </a:rPr>
              <a:t>·</a:t>
            </a:r>
            <a:r>
              <a:rPr lang="zh-CN" altLang="en-US" dirty="0" smtClean="0">
                <a:solidFill>
                  <a:srgbClr val="0092D7"/>
                </a:solidFill>
              </a:rPr>
              <a:t>包头</a:t>
            </a:r>
            <a:r>
              <a:rPr lang="en-US" dirty="0" smtClean="0">
                <a:solidFill>
                  <a:srgbClr val="0092D7"/>
                </a:solidFill>
              </a:rPr>
              <a:t>13</a:t>
            </a:r>
            <a:r>
              <a:rPr lang="zh-CN" altLang="en-US" dirty="0" smtClean="0">
                <a:solidFill>
                  <a:srgbClr val="0092D7"/>
                </a:solidFill>
              </a:rPr>
              <a:t>题</a:t>
            </a:r>
            <a:r>
              <a:rPr lang="en-US" dirty="0" smtClean="0">
                <a:solidFill>
                  <a:srgbClr val="0092D7"/>
                </a:solidFill>
              </a:rPr>
              <a:t>]</a:t>
            </a:r>
            <a:r>
              <a:rPr lang="zh-CN" altLang="en-US" dirty="0" smtClean="0"/>
              <a:t>根据小说情节</a:t>
            </a:r>
            <a:r>
              <a:rPr lang="en-US" dirty="0" smtClean="0"/>
              <a:t>,</a:t>
            </a:r>
            <a:r>
              <a:rPr lang="zh-CN" altLang="en-US" dirty="0" smtClean="0"/>
              <a:t>说说女主人是怎样一个人</a:t>
            </a:r>
            <a:r>
              <a:rPr lang="en-US" dirty="0" smtClean="0"/>
              <a:t>,</a:t>
            </a:r>
            <a:r>
              <a:rPr lang="zh-CN" altLang="en-US" dirty="0" smtClean="0"/>
              <a:t>她最宝贵的品质是什么。</a:t>
            </a:r>
          </a:p>
          <a:p>
            <a:pPr>
              <a:lnSpc>
                <a:spcPct val="150000"/>
              </a:lnSpc>
            </a:pPr>
            <a:r>
              <a:rPr lang="en-US" b="1" dirty="0" smtClean="0"/>
              <a:t>3.</a:t>
            </a:r>
            <a:r>
              <a:rPr lang="en-US" b="1" dirty="0" smtClean="0">
                <a:solidFill>
                  <a:srgbClr val="0092D7"/>
                </a:solidFill>
              </a:rPr>
              <a:t> </a:t>
            </a:r>
            <a:r>
              <a:rPr lang="en-US" dirty="0" smtClean="0">
                <a:solidFill>
                  <a:srgbClr val="0092D7"/>
                </a:solidFill>
              </a:rPr>
              <a:t>[2019</a:t>
            </a:r>
            <a:r>
              <a:rPr lang="en-US" altLang="zh-CN" dirty="0" smtClean="0">
                <a:solidFill>
                  <a:srgbClr val="0092D7"/>
                </a:solidFill>
              </a:rPr>
              <a:t>·</a:t>
            </a:r>
            <a:r>
              <a:rPr lang="zh-CN" altLang="en-US" dirty="0" smtClean="0">
                <a:solidFill>
                  <a:srgbClr val="0092D7"/>
                </a:solidFill>
              </a:rPr>
              <a:t>中考说明样题一　</a:t>
            </a:r>
            <a:r>
              <a:rPr lang="en-US" dirty="0" smtClean="0">
                <a:solidFill>
                  <a:srgbClr val="0092D7"/>
                </a:solidFill>
              </a:rPr>
              <a:t>13</a:t>
            </a:r>
            <a:r>
              <a:rPr lang="zh-CN" altLang="en-US" dirty="0" smtClean="0">
                <a:solidFill>
                  <a:srgbClr val="0092D7"/>
                </a:solidFill>
              </a:rPr>
              <a:t>题</a:t>
            </a:r>
            <a:r>
              <a:rPr lang="en-US" dirty="0" smtClean="0">
                <a:solidFill>
                  <a:srgbClr val="0092D7"/>
                </a:solidFill>
              </a:rPr>
              <a:t>]</a:t>
            </a:r>
            <a:r>
              <a:rPr lang="zh-CN" altLang="en-US" dirty="0" smtClean="0"/>
              <a:t>依据画波浪线的语句</a:t>
            </a:r>
            <a:r>
              <a:rPr lang="en-US" dirty="0" smtClean="0"/>
              <a:t>,</a:t>
            </a:r>
            <a:r>
              <a:rPr lang="zh-CN" altLang="en-US" dirty="0" smtClean="0"/>
              <a:t>说说鲁迅在作者心目中的形象。</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2150195"/>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答题思路</a:t>
            </a:r>
            <a:r>
              <a:rPr lang="en-US" altLang="zh-CN" dirty="0" smtClean="0">
                <a:solidFill>
                  <a:srgbClr val="0092D7"/>
                </a:solidFill>
              </a:rPr>
              <a:t>】</a:t>
            </a:r>
          </a:p>
          <a:p>
            <a:pPr>
              <a:lnSpc>
                <a:spcPct val="150000"/>
              </a:lnSpc>
            </a:pPr>
            <a:r>
              <a:rPr lang="en-US" b="1" dirty="0" smtClean="0"/>
              <a:t>1.</a:t>
            </a:r>
            <a:r>
              <a:rPr lang="zh-CN" altLang="en-US" b="1" dirty="0" smtClean="0"/>
              <a:t>分析人物形象</a:t>
            </a:r>
          </a:p>
          <a:p>
            <a:pPr indent="446088">
              <a:lnSpc>
                <a:spcPct val="150000"/>
              </a:lnSpc>
            </a:pPr>
            <a:r>
              <a:rPr lang="zh-CN" altLang="en-US" dirty="0" smtClean="0"/>
              <a:t>散文中的人物与小说中的有所不同。小说是以塑造人物为中心的</a:t>
            </a:r>
            <a:r>
              <a:rPr lang="en-US" dirty="0" smtClean="0"/>
              <a:t>,</a:t>
            </a:r>
            <a:r>
              <a:rPr lang="zh-CN" altLang="en-US" dirty="0" smtClean="0"/>
              <a:t>反映社会的主要手段是塑造人物形象。散文中的人物形象是为表达散文主旨服务的</a:t>
            </a:r>
            <a:r>
              <a:rPr lang="en-US" dirty="0" smtClean="0"/>
              <a:t>,</a:t>
            </a:r>
            <a:r>
              <a:rPr lang="zh-CN" altLang="en-US" dirty="0" smtClean="0"/>
              <a:t>它并非塑造人物</a:t>
            </a:r>
            <a:r>
              <a:rPr lang="en-US" dirty="0" smtClean="0"/>
              <a:t>,</a:t>
            </a:r>
            <a:r>
              <a:rPr lang="zh-CN" altLang="en-US" dirty="0" smtClean="0"/>
              <a:t>而是借助人物形象表达作者的某种思想感情。</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4178764"/>
          </a:xfrm>
          <a:prstGeom prst="rect">
            <a:avLst/>
          </a:prstGeom>
          <a:noFill/>
        </p:spPr>
        <p:txBody>
          <a:bodyPr wrap="square" lIns="36000" tIns="36000" rIns="36000" bIns="36000" rtlCol="0">
            <a:spAutoFit/>
          </a:bodyPr>
          <a:lstStyle/>
          <a:p>
            <a:pPr indent="446088">
              <a:lnSpc>
                <a:spcPct val="150000"/>
              </a:lnSpc>
            </a:pPr>
            <a:r>
              <a:rPr lang="zh-CN" altLang="en-US" dirty="0" smtClean="0"/>
              <a:t>分析散文的人物形象</a:t>
            </a:r>
            <a:r>
              <a:rPr lang="en-US" dirty="0" smtClean="0"/>
              <a:t>:</a:t>
            </a:r>
            <a:endParaRPr lang="zh-CN" altLang="en-US" dirty="0" smtClean="0"/>
          </a:p>
          <a:p>
            <a:pPr indent="446088">
              <a:lnSpc>
                <a:spcPct val="150000"/>
              </a:lnSpc>
            </a:pPr>
            <a:r>
              <a:rPr lang="en-US" dirty="0" smtClean="0"/>
              <a:t>(1)</a:t>
            </a:r>
            <a:r>
              <a:rPr lang="zh-CN" altLang="en-US" dirty="0" smtClean="0"/>
              <a:t>要特别关注三类文字</a:t>
            </a:r>
            <a:r>
              <a:rPr lang="en-US" dirty="0" smtClean="0"/>
              <a:t>:</a:t>
            </a:r>
            <a:r>
              <a:rPr lang="zh-CN" altLang="en-US" dirty="0" smtClean="0"/>
              <a:t>一是文中少量的、分散的人物描写文字</a:t>
            </a:r>
            <a:r>
              <a:rPr lang="en-US" dirty="0" smtClean="0"/>
              <a:t>(</a:t>
            </a:r>
            <a:r>
              <a:rPr lang="zh-CN" altLang="en-US" dirty="0" smtClean="0"/>
              <a:t>因为散文写人不像小说那样集中、饱满</a:t>
            </a:r>
            <a:r>
              <a:rPr lang="en-US" dirty="0" smtClean="0"/>
              <a:t>);</a:t>
            </a:r>
            <a:r>
              <a:rPr lang="zh-CN" altLang="en-US" dirty="0" smtClean="0"/>
              <a:t>二是关于人物叙事的文字</a:t>
            </a:r>
            <a:r>
              <a:rPr lang="en-US" dirty="0" smtClean="0"/>
              <a:t>;</a:t>
            </a:r>
            <a:r>
              <a:rPr lang="zh-CN" altLang="en-US" dirty="0" smtClean="0"/>
              <a:t>三是针对人物展开的议论、抒情文字。</a:t>
            </a:r>
          </a:p>
          <a:p>
            <a:pPr indent="446088">
              <a:lnSpc>
                <a:spcPct val="150000"/>
              </a:lnSpc>
            </a:pPr>
            <a:r>
              <a:rPr lang="en-US" dirty="0" smtClean="0"/>
              <a:t>(2)</a:t>
            </a:r>
            <a:r>
              <a:rPr lang="zh-CN" altLang="en-US" dirty="0" smtClean="0"/>
              <a:t>掌握分析人物的方法</a:t>
            </a:r>
            <a:r>
              <a:rPr lang="en-US" dirty="0" smtClean="0"/>
              <a:t>,</a:t>
            </a:r>
            <a:r>
              <a:rPr lang="zh-CN" altLang="en-US" dirty="0" smtClean="0"/>
              <a:t>概括人物性格、品质、精神等特点。散文分析人物的方法同小说一样</a:t>
            </a:r>
            <a:r>
              <a:rPr lang="en-US" dirty="0" smtClean="0"/>
              <a:t>,</a:t>
            </a:r>
            <a:r>
              <a:rPr lang="zh-CN" altLang="en-US" dirty="0" smtClean="0"/>
              <a:t>即要抓住正面描写</a:t>
            </a:r>
            <a:r>
              <a:rPr lang="en-US" dirty="0" smtClean="0"/>
              <a:t>(</a:t>
            </a:r>
            <a:r>
              <a:rPr lang="zh-CN" altLang="en-US" dirty="0" smtClean="0"/>
              <a:t>语言、动作、心理、外貌、神态等</a:t>
            </a:r>
            <a:r>
              <a:rPr lang="en-US" dirty="0" smtClean="0"/>
              <a:t>)</a:t>
            </a:r>
            <a:r>
              <a:rPr lang="zh-CN" altLang="en-US" dirty="0" smtClean="0"/>
              <a:t>和侧面描写</a:t>
            </a:r>
            <a:r>
              <a:rPr lang="en-US" dirty="0" smtClean="0"/>
              <a:t>(</a:t>
            </a:r>
            <a:r>
              <a:rPr lang="zh-CN" altLang="en-US" dirty="0" smtClean="0"/>
              <a:t>正衬、反衬等</a:t>
            </a:r>
            <a:r>
              <a:rPr lang="en-US" dirty="0" smtClean="0"/>
              <a:t>)</a:t>
            </a:r>
            <a:r>
              <a:rPr lang="zh-CN" altLang="en-US" dirty="0" smtClean="0"/>
              <a:t>。所不同的是</a:t>
            </a:r>
            <a:r>
              <a:rPr lang="en-US" dirty="0" smtClean="0"/>
              <a:t>,</a:t>
            </a:r>
            <a:r>
              <a:rPr lang="zh-CN" altLang="en-US" dirty="0" smtClean="0"/>
              <a:t>散文中的人物形象往往不像小说中的那样丰满、完整</a:t>
            </a:r>
            <a:r>
              <a:rPr lang="en-US" dirty="0" smtClean="0"/>
              <a:t>,</a:t>
            </a:r>
            <a:r>
              <a:rPr lang="zh-CN" altLang="en-US" dirty="0" smtClean="0"/>
              <a:t>而是集中突出其中的一个或几个方面</a:t>
            </a:r>
            <a:r>
              <a:rPr lang="en-US" dirty="0" smtClean="0"/>
              <a:t>,</a:t>
            </a:r>
            <a:r>
              <a:rPr lang="zh-CN" altLang="en-US" dirty="0" smtClean="0"/>
              <a:t>要根据散文中重点描写人物的段落集中概括。此外</a:t>
            </a:r>
            <a:r>
              <a:rPr lang="en-US" dirty="0" smtClean="0"/>
              <a:t>,</a:t>
            </a:r>
            <a:r>
              <a:rPr lang="zh-CN" altLang="en-US" dirty="0" smtClean="0"/>
              <a:t>散文中作者的议论、抒情文字可以帮助我们完成对人物的分析、概括。</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2932268"/>
          </a:xfrm>
          <a:prstGeom prst="rect">
            <a:avLst/>
          </a:prstGeom>
          <a:noFill/>
        </p:spPr>
        <p:txBody>
          <a:bodyPr wrap="square" lIns="36000" tIns="36000" rIns="36000" bIns="36000" rtlCol="0">
            <a:spAutoFit/>
          </a:bodyPr>
          <a:lstStyle/>
          <a:p>
            <a:pPr indent="446088">
              <a:lnSpc>
                <a:spcPct val="150000"/>
              </a:lnSpc>
            </a:pPr>
            <a:r>
              <a:rPr lang="en-US" dirty="0" smtClean="0"/>
              <a:t>(3)</a:t>
            </a:r>
            <a:r>
              <a:rPr lang="zh-CN" altLang="en-US" dirty="0" smtClean="0"/>
              <a:t>关注散文的写人类型。散文写人</a:t>
            </a:r>
            <a:r>
              <a:rPr lang="en-US" dirty="0" smtClean="0"/>
              <a:t>,</a:t>
            </a:r>
            <a:r>
              <a:rPr lang="zh-CN" altLang="en-US" dirty="0" smtClean="0"/>
              <a:t>重在表达某种思想感情</a:t>
            </a:r>
            <a:r>
              <a:rPr lang="en-US" dirty="0" smtClean="0"/>
              <a:t>,</a:t>
            </a:r>
            <a:r>
              <a:rPr lang="zh-CN" altLang="en-US" dirty="0" smtClean="0"/>
              <a:t>如写历史之 人</a:t>
            </a:r>
            <a:r>
              <a:rPr lang="en-US" dirty="0" smtClean="0"/>
              <a:t>,</a:t>
            </a:r>
            <a:r>
              <a:rPr lang="zh-CN" altLang="en-US" dirty="0" smtClean="0"/>
              <a:t>写功成名就之人</a:t>
            </a:r>
            <a:r>
              <a:rPr lang="en-US" dirty="0" smtClean="0"/>
              <a:t>,</a:t>
            </a:r>
            <a:r>
              <a:rPr lang="zh-CN" altLang="en-US" dirty="0" smtClean="0"/>
              <a:t>写作者敬仰之人。作者的思想感情除了敬仰之外</a:t>
            </a:r>
            <a:r>
              <a:rPr lang="en-US" dirty="0" smtClean="0"/>
              <a:t>,</a:t>
            </a:r>
            <a:r>
              <a:rPr lang="zh-CN" altLang="en-US" dirty="0" smtClean="0"/>
              <a:t>更重要的是对这一人物所具有的精神品质的推崇。</a:t>
            </a:r>
          </a:p>
          <a:p>
            <a:pPr indent="446088">
              <a:lnSpc>
                <a:spcPct val="150000"/>
              </a:lnSpc>
            </a:pPr>
            <a:r>
              <a:rPr lang="en-US" dirty="0" smtClean="0"/>
              <a:t>①</a:t>
            </a:r>
            <a:r>
              <a:rPr lang="zh-CN" altLang="en-US" dirty="0" smtClean="0"/>
              <a:t>从时间上分</a:t>
            </a:r>
            <a:r>
              <a:rPr lang="en-US" dirty="0" smtClean="0"/>
              <a:t>,</a:t>
            </a:r>
            <a:r>
              <a:rPr lang="zh-CN" altLang="en-US" dirty="0" smtClean="0"/>
              <a:t>有历史之人、追忆之人、现实之人等。</a:t>
            </a:r>
            <a:r>
              <a:rPr lang="en-US" dirty="0" smtClean="0"/>
              <a:t>②</a:t>
            </a:r>
            <a:r>
              <a:rPr lang="zh-CN" altLang="en-US" dirty="0" smtClean="0"/>
              <a:t>从身份上分</a:t>
            </a:r>
            <a:r>
              <a:rPr lang="en-US" dirty="0" smtClean="0"/>
              <a:t>,</a:t>
            </a:r>
            <a:r>
              <a:rPr lang="zh-CN" altLang="en-US" dirty="0" smtClean="0"/>
              <a:t>有功成名就之人、对作者产生重要影响之人、生活中平凡之人等。</a:t>
            </a:r>
            <a:r>
              <a:rPr lang="en-US" dirty="0" smtClean="0"/>
              <a:t>③</a:t>
            </a:r>
            <a:r>
              <a:rPr lang="zh-CN" altLang="en-US" dirty="0" smtClean="0"/>
              <a:t>从作者态度上分</a:t>
            </a:r>
            <a:r>
              <a:rPr lang="en-US" dirty="0" smtClean="0"/>
              <a:t>,</a:t>
            </a:r>
            <a:r>
              <a:rPr lang="zh-CN" altLang="en-US" dirty="0" smtClean="0"/>
              <a:t>有作者敬仰之人、批判之人、同情之人、褒扬之人、贬斥之人等。</a:t>
            </a:r>
            <a:r>
              <a:rPr lang="en-US" dirty="0" smtClean="0"/>
              <a:t>④</a:t>
            </a:r>
            <a:r>
              <a:rPr lang="zh-CN" altLang="en-US" dirty="0" smtClean="0"/>
              <a:t>从写作目的上分</a:t>
            </a:r>
            <a:r>
              <a:rPr lang="en-US" dirty="0" smtClean="0"/>
              <a:t>,</a:t>
            </a:r>
            <a:r>
              <a:rPr lang="zh-CN" altLang="en-US" dirty="0" smtClean="0"/>
              <a:t>有追念亡人、激励后人、引人深思、博人同情等。</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2981192"/>
          </a:xfrm>
          <a:prstGeom prst="rect">
            <a:avLst/>
          </a:prstGeom>
          <a:noFill/>
        </p:spPr>
        <p:txBody>
          <a:bodyPr wrap="square" lIns="36000" tIns="36000" rIns="36000" bIns="36000" rtlCol="0">
            <a:spAutoFit/>
          </a:bodyPr>
          <a:lstStyle/>
          <a:p>
            <a:pPr>
              <a:lnSpc>
                <a:spcPct val="150000"/>
              </a:lnSpc>
            </a:pPr>
            <a:r>
              <a:rPr lang="en-US" b="1" dirty="0" smtClean="0"/>
              <a:t>2.</a:t>
            </a:r>
            <a:r>
              <a:rPr lang="zh-CN" altLang="en-US" b="1" dirty="0" smtClean="0"/>
              <a:t>分析物象特点及作用</a:t>
            </a:r>
          </a:p>
          <a:p>
            <a:pPr indent="446088">
              <a:lnSpc>
                <a:spcPct val="150000"/>
              </a:lnSpc>
            </a:pPr>
            <a:r>
              <a:rPr lang="zh-CN" altLang="en-US" dirty="0" smtClean="0"/>
              <a:t>写景状物类散文</a:t>
            </a:r>
            <a:r>
              <a:rPr lang="en-US" dirty="0" smtClean="0"/>
              <a:t>,</a:t>
            </a:r>
            <a:r>
              <a:rPr lang="zh-CN" altLang="en-US" dirty="0" smtClean="0"/>
              <a:t>作者在表达情感、哲思时往往借助一定的事物、景物</a:t>
            </a:r>
            <a:r>
              <a:rPr lang="en-US" dirty="0" smtClean="0"/>
              <a:t>,</a:t>
            </a:r>
            <a:r>
              <a:rPr lang="zh-CN" altLang="en-US" dirty="0" smtClean="0"/>
              <a:t>这类形象</a:t>
            </a:r>
            <a:r>
              <a:rPr lang="en-US" dirty="0" smtClean="0"/>
              <a:t>,</a:t>
            </a:r>
            <a:r>
              <a:rPr lang="zh-CN" altLang="en-US" dirty="0" smtClean="0"/>
              <a:t>我们称之为“物象”</a:t>
            </a:r>
            <a:r>
              <a:rPr lang="en-US" dirty="0" smtClean="0"/>
              <a:t>,</a:t>
            </a:r>
            <a:r>
              <a:rPr lang="zh-CN" altLang="en-US" dirty="0" smtClean="0"/>
              <a:t>如</a:t>
            </a:r>
            <a:r>
              <a:rPr lang="en-US" altLang="zh-CN" dirty="0" smtClean="0"/>
              <a:t>《</a:t>
            </a:r>
            <a:r>
              <a:rPr lang="zh-CN" altLang="en-US" dirty="0" smtClean="0"/>
              <a:t>昆明的雨</a:t>
            </a:r>
            <a:r>
              <a:rPr lang="en-US" altLang="zh-CN" dirty="0" smtClean="0"/>
              <a:t>》《</a:t>
            </a:r>
            <a:r>
              <a:rPr lang="zh-CN" altLang="en-US" dirty="0" smtClean="0"/>
              <a:t>白杨礼赞</a:t>
            </a:r>
            <a:r>
              <a:rPr lang="en-US" altLang="zh-CN" dirty="0" smtClean="0"/>
              <a:t>》《</a:t>
            </a:r>
            <a:r>
              <a:rPr lang="zh-CN" altLang="en-US" dirty="0" smtClean="0"/>
              <a:t>紫藤萝瀑布</a:t>
            </a:r>
            <a:r>
              <a:rPr lang="en-US" altLang="zh-CN" dirty="0" smtClean="0"/>
              <a:t>》</a:t>
            </a:r>
            <a:r>
              <a:rPr lang="zh-CN" altLang="en-US" dirty="0" smtClean="0"/>
              <a:t>等。考查角度有</a:t>
            </a:r>
            <a:r>
              <a:rPr lang="en-US" dirty="0" smtClean="0"/>
              <a:t>:</a:t>
            </a:r>
            <a:r>
              <a:rPr lang="zh-CN" altLang="en-US" dirty="0" smtClean="0"/>
              <a:t>物象的特点及象征意义</a:t>
            </a:r>
            <a:r>
              <a:rPr lang="en-US" dirty="0" smtClean="0"/>
              <a:t>,</a:t>
            </a:r>
            <a:r>
              <a:rPr lang="zh-CN" altLang="en-US" dirty="0" smtClean="0"/>
              <a:t>或包含的情感</a:t>
            </a:r>
            <a:r>
              <a:rPr lang="en-US" dirty="0" smtClean="0"/>
              <a:t>;</a:t>
            </a:r>
            <a:r>
              <a:rPr lang="zh-CN" altLang="en-US" dirty="0" smtClean="0"/>
              <a:t>物象在艺术构思中的作用。解答分析此类试题</a:t>
            </a:r>
            <a:r>
              <a:rPr lang="en-US" dirty="0" smtClean="0"/>
              <a:t>:</a:t>
            </a:r>
            <a:endParaRPr lang="zh-CN" altLang="en-US" dirty="0" smtClean="0"/>
          </a:p>
          <a:p>
            <a:pPr indent="446088">
              <a:lnSpc>
                <a:spcPct val="150000"/>
              </a:lnSpc>
            </a:pPr>
            <a:r>
              <a:rPr lang="zh-CN" altLang="en-US" dirty="0" smtClean="0"/>
              <a:t>第一步</a:t>
            </a:r>
            <a:r>
              <a:rPr lang="en-US" dirty="0" smtClean="0"/>
              <a:t>,</a:t>
            </a:r>
            <a:r>
              <a:rPr lang="zh-CN" altLang="en-US" dirty="0" smtClean="0"/>
              <a:t>要分析物象的外在特征</a:t>
            </a:r>
            <a:r>
              <a:rPr lang="en-US" dirty="0" smtClean="0"/>
              <a:t>,</a:t>
            </a:r>
            <a:r>
              <a:rPr lang="zh-CN" altLang="en-US" dirty="0" smtClean="0"/>
              <a:t>如形态、声音、色彩、气味等</a:t>
            </a:r>
            <a:r>
              <a:rPr lang="en-US" dirty="0" smtClean="0"/>
              <a:t>,</a:t>
            </a:r>
            <a:r>
              <a:rPr lang="zh-CN" altLang="en-US" dirty="0" smtClean="0"/>
              <a:t>以及物象所处的环境特点。</a:t>
            </a: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2516770"/>
          </a:xfrm>
          <a:prstGeom prst="rect">
            <a:avLst/>
          </a:prstGeom>
          <a:noFill/>
        </p:spPr>
        <p:txBody>
          <a:bodyPr wrap="square" lIns="36000" tIns="36000" rIns="36000" bIns="36000" rtlCol="0">
            <a:spAutoFit/>
          </a:bodyPr>
          <a:lstStyle/>
          <a:p>
            <a:pPr indent="446088">
              <a:lnSpc>
                <a:spcPct val="150000"/>
              </a:lnSpc>
            </a:pPr>
            <a:r>
              <a:rPr lang="zh-CN" altLang="en-US" dirty="0" smtClean="0"/>
              <a:t>第二步</a:t>
            </a:r>
            <a:r>
              <a:rPr lang="en-US" dirty="0" smtClean="0"/>
              <a:t>,</a:t>
            </a:r>
            <a:r>
              <a:rPr lang="zh-CN" altLang="en-US" dirty="0" smtClean="0"/>
              <a:t>要挖掘物象的内在品质</a:t>
            </a:r>
            <a:r>
              <a:rPr lang="en-US" dirty="0" smtClean="0"/>
              <a:t>,</a:t>
            </a:r>
            <a:r>
              <a:rPr lang="zh-CN" altLang="en-US" dirty="0" smtClean="0"/>
              <a:t>如内涵、本质、精神等</a:t>
            </a:r>
            <a:r>
              <a:rPr lang="en-US" dirty="0" smtClean="0"/>
              <a:t>,</a:t>
            </a:r>
            <a:r>
              <a:rPr lang="zh-CN" altLang="en-US" dirty="0" smtClean="0"/>
              <a:t>抓住“物”与“人”或“志”的契合点。</a:t>
            </a:r>
          </a:p>
          <a:p>
            <a:pPr indent="446088">
              <a:lnSpc>
                <a:spcPct val="150000"/>
              </a:lnSpc>
            </a:pPr>
            <a:r>
              <a:rPr lang="zh-CN" altLang="en-US" dirty="0" smtClean="0"/>
              <a:t>第三步</a:t>
            </a:r>
            <a:r>
              <a:rPr lang="en-US" dirty="0" smtClean="0"/>
              <a:t>,</a:t>
            </a:r>
            <a:r>
              <a:rPr lang="zh-CN" altLang="en-US" dirty="0" smtClean="0"/>
              <a:t>要点明物象所蕴含的作者的思想感情</a:t>
            </a:r>
            <a:r>
              <a:rPr lang="en-US" dirty="0" smtClean="0"/>
              <a:t>,</a:t>
            </a:r>
            <a:r>
              <a:rPr lang="zh-CN" altLang="en-US" dirty="0" smtClean="0"/>
              <a:t>或表达的作者的向往、追求等。</a:t>
            </a:r>
          </a:p>
          <a:p>
            <a:pPr indent="446088">
              <a:lnSpc>
                <a:spcPct val="150000"/>
              </a:lnSpc>
            </a:pPr>
            <a:r>
              <a:rPr lang="zh-CN" altLang="en-US" dirty="0" smtClean="0"/>
              <a:t>另外</a:t>
            </a:r>
            <a:r>
              <a:rPr lang="en-US" dirty="0" smtClean="0"/>
              <a:t>,</a:t>
            </a:r>
            <a:r>
              <a:rPr lang="zh-CN" altLang="en-US" dirty="0" smtClean="0"/>
              <a:t>有的文章中</a:t>
            </a:r>
            <a:r>
              <a:rPr lang="en-US" dirty="0" smtClean="0"/>
              <a:t>,</a:t>
            </a:r>
            <a:r>
              <a:rPr lang="zh-CN" altLang="en-US" dirty="0" smtClean="0"/>
              <a:t>有多种物象</a:t>
            </a:r>
            <a:r>
              <a:rPr lang="en-US" dirty="0" smtClean="0"/>
              <a:t>,</a:t>
            </a:r>
            <a:r>
              <a:rPr lang="zh-CN" altLang="en-US" dirty="0" smtClean="0"/>
              <a:t>有主要物象和次要物象</a:t>
            </a:r>
            <a:r>
              <a:rPr lang="en-US" dirty="0" smtClean="0"/>
              <a:t>,</a:t>
            </a:r>
            <a:r>
              <a:rPr lang="zh-CN" altLang="en-US" dirty="0" smtClean="0"/>
              <a:t>就需要根据具体内容</a:t>
            </a:r>
            <a:r>
              <a:rPr lang="en-US" dirty="0" smtClean="0"/>
              <a:t>,</a:t>
            </a:r>
            <a:r>
              <a:rPr lang="zh-CN" altLang="en-US" dirty="0" smtClean="0"/>
              <a:t>厘清哪个是主要物象</a:t>
            </a:r>
            <a:r>
              <a:rPr lang="en-US" dirty="0" smtClean="0"/>
              <a:t>,</a:t>
            </a:r>
            <a:r>
              <a:rPr lang="zh-CN" altLang="en-US" dirty="0" smtClean="0"/>
              <a:t>哪个是次要物象</a:t>
            </a:r>
            <a:r>
              <a:rPr lang="en-US" dirty="0" smtClean="0"/>
              <a:t>,</a:t>
            </a:r>
            <a:r>
              <a:rPr lang="zh-CN" altLang="en-US" dirty="0" smtClean="0"/>
              <a:t>分别具有怎样的作用。</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3396690"/>
          </a:xfrm>
          <a:prstGeom prst="rect">
            <a:avLst/>
          </a:prstGeom>
          <a:noFill/>
        </p:spPr>
        <p:txBody>
          <a:bodyPr wrap="square" lIns="36000" tIns="36000" rIns="36000" bIns="36000" rtlCol="0">
            <a:spAutoFit/>
          </a:bodyPr>
          <a:lstStyle/>
          <a:p>
            <a:pPr>
              <a:lnSpc>
                <a:spcPct val="150000"/>
              </a:lnSpc>
            </a:pPr>
            <a:r>
              <a:rPr lang="zh-CN" altLang="en-US" b="1" dirty="0" smtClean="0">
                <a:solidFill>
                  <a:srgbClr val="0092D7"/>
                </a:solidFill>
                <a:latin typeface="微软雅黑" pitchFamily="34" charset="-122"/>
                <a:ea typeface="微软雅黑" pitchFamily="34" charset="-122"/>
              </a:rPr>
              <a:t>考点九　揣摩人物情感</a:t>
            </a:r>
            <a:r>
              <a:rPr lang="zh-CN" altLang="en-US" dirty="0" smtClean="0">
                <a:latin typeface="微软雅黑" pitchFamily="34" charset="-122"/>
                <a:ea typeface="微软雅黑" pitchFamily="34" charset="-122"/>
              </a:rPr>
              <a:t>（</a:t>
            </a:r>
            <a:r>
              <a:rPr lang="en-US" dirty="0" smtClean="0"/>
              <a:t> 10</a:t>
            </a:r>
            <a:r>
              <a:rPr lang="zh-CN" altLang="en-US" dirty="0" smtClean="0"/>
              <a:t>年</a:t>
            </a:r>
            <a:r>
              <a:rPr lang="en-US" dirty="0" smtClean="0"/>
              <a:t>2</a:t>
            </a:r>
            <a:r>
              <a:rPr lang="zh-CN" altLang="en-US" dirty="0" smtClean="0"/>
              <a:t>考</a:t>
            </a:r>
            <a:r>
              <a:rPr lang="zh-CN" altLang="en-US" dirty="0" smtClean="0">
                <a:latin typeface="微软雅黑" pitchFamily="34" charset="-122"/>
                <a:ea typeface="微软雅黑" pitchFamily="34" charset="-122"/>
              </a:rPr>
              <a:t>）</a:t>
            </a:r>
            <a:endParaRPr lang="en-US" altLang="zh-CN" dirty="0" smtClean="0">
              <a:latin typeface="微软雅黑" pitchFamily="34" charset="-122"/>
              <a:ea typeface="微软雅黑" pitchFamily="34" charset="-122"/>
            </a:endParaRPr>
          </a:p>
          <a:p>
            <a:pPr>
              <a:lnSpc>
                <a:spcPct val="150000"/>
              </a:lnSpc>
            </a:pPr>
            <a:r>
              <a:rPr lang="en-US" altLang="zh-CN" dirty="0" smtClean="0">
                <a:solidFill>
                  <a:srgbClr val="0092D7"/>
                </a:solidFill>
              </a:rPr>
              <a:t>【</a:t>
            </a:r>
            <a:r>
              <a:rPr lang="zh-CN" altLang="en-US" dirty="0" smtClean="0">
                <a:solidFill>
                  <a:srgbClr val="0092D7"/>
                </a:solidFill>
              </a:rPr>
              <a:t>教材典例</a:t>
            </a:r>
            <a:r>
              <a:rPr lang="en-US" altLang="zh-CN" dirty="0" smtClean="0">
                <a:solidFill>
                  <a:srgbClr val="0092D7"/>
                </a:solidFill>
              </a:rPr>
              <a:t>】</a:t>
            </a:r>
          </a:p>
          <a:p>
            <a:pPr indent="446088">
              <a:lnSpc>
                <a:spcPct val="150000"/>
              </a:lnSpc>
            </a:pPr>
            <a:r>
              <a:rPr lang="zh-CN" altLang="en-US" dirty="0" smtClean="0"/>
              <a:t>联系上下文</a:t>
            </a:r>
            <a:r>
              <a:rPr lang="en-US" dirty="0" smtClean="0"/>
              <a:t>,</a:t>
            </a:r>
            <a:r>
              <a:rPr lang="zh-CN" altLang="en-US" dirty="0" smtClean="0"/>
              <a:t>揣摩下边句子的含义</a:t>
            </a:r>
            <a:r>
              <a:rPr lang="en-US" dirty="0" smtClean="0"/>
              <a:t>(</a:t>
            </a:r>
            <a:r>
              <a:rPr lang="zh-CN" altLang="en-US" dirty="0" smtClean="0"/>
              <a:t>括号里的问题可作参考</a:t>
            </a:r>
            <a:r>
              <a:rPr lang="en-US" dirty="0" smtClean="0"/>
              <a:t>)</a:t>
            </a:r>
            <a:r>
              <a:rPr lang="zh-CN" altLang="en-US" dirty="0" smtClean="0"/>
              <a:t>。</a:t>
            </a:r>
          </a:p>
          <a:p>
            <a:pPr indent="446088">
              <a:lnSpc>
                <a:spcPct val="150000"/>
              </a:lnSpc>
            </a:pPr>
            <a:r>
              <a:rPr lang="zh-CN" altLang="en-US" dirty="0" smtClean="0"/>
              <a:t>唉</a:t>
            </a:r>
            <a:r>
              <a:rPr lang="en-US" dirty="0" smtClean="0"/>
              <a:t>!</a:t>
            </a:r>
            <a:r>
              <a:rPr lang="zh-CN" altLang="en-US" dirty="0" smtClean="0"/>
              <a:t>如果于勒竟在这只船上</a:t>
            </a:r>
            <a:r>
              <a:rPr lang="en-US" dirty="0" smtClean="0"/>
              <a:t>,</a:t>
            </a:r>
            <a:r>
              <a:rPr lang="zh-CN" altLang="en-US" dirty="0" smtClean="0"/>
              <a:t>那会叫人多么惊喜呀</a:t>
            </a:r>
            <a:r>
              <a:rPr lang="en-US" dirty="0" smtClean="0"/>
              <a:t>!(</a:t>
            </a:r>
            <a:r>
              <a:rPr lang="zh-CN" altLang="en-US" dirty="0" smtClean="0"/>
              <a:t>这句话体现了人物怎样的心理</a:t>
            </a:r>
            <a:r>
              <a:rPr lang="en-US" dirty="0" smtClean="0"/>
              <a:t>?)(</a:t>
            </a:r>
            <a:r>
              <a:rPr lang="zh-CN" altLang="en-US" dirty="0" smtClean="0"/>
              <a:t>九上</a:t>
            </a:r>
            <a:r>
              <a:rPr lang="en-US" altLang="zh-CN" dirty="0" smtClean="0"/>
              <a:t>《</a:t>
            </a:r>
            <a:r>
              <a:rPr lang="zh-CN" altLang="en-US" dirty="0" smtClean="0"/>
              <a:t>我的叔叔于勒</a:t>
            </a:r>
            <a:r>
              <a:rPr lang="en-US" altLang="zh-CN" dirty="0" smtClean="0"/>
              <a:t>》“</a:t>
            </a:r>
            <a:r>
              <a:rPr lang="zh-CN" altLang="en-US" dirty="0" smtClean="0"/>
              <a:t>积累拓展”节选</a:t>
            </a:r>
            <a:r>
              <a:rPr lang="en-US" dirty="0" smtClean="0"/>
              <a:t>)</a:t>
            </a:r>
            <a:endParaRPr lang="zh-CN" altLang="en-US" dirty="0" smtClean="0"/>
          </a:p>
          <a:p>
            <a:pPr>
              <a:lnSpc>
                <a:spcPct val="150000"/>
              </a:lnSpc>
            </a:pPr>
            <a:r>
              <a:rPr lang="en-US" dirty="0" smtClean="0">
                <a:solidFill>
                  <a:srgbClr val="0092D7"/>
                </a:solidFill>
              </a:rPr>
              <a:t>[</a:t>
            </a:r>
            <a:r>
              <a:rPr lang="zh-CN" altLang="en-US" dirty="0" smtClean="0">
                <a:solidFill>
                  <a:srgbClr val="0092D7"/>
                </a:solidFill>
              </a:rPr>
              <a:t>分析</a:t>
            </a:r>
            <a:r>
              <a:rPr lang="en-US" dirty="0" smtClean="0">
                <a:solidFill>
                  <a:srgbClr val="0092D7"/>
                </a:solidFill>
              </a:rPr>
              <a:t>]</a:t>
            </a:r>
            <a:r>
              <a:rPr lang="zh-CN" altLang="en-US" dirty="0" smtClean="0"/>
              <a:t>这句话直接含义是对“于勒”回来的期待</a:t>
            </a:r>
            <a:r>
              <a:rPr lang="en-US" dirty="0" smtClean="0"/>
              <a:t>,</a:t>
            </a:r>
            <a:r>
              <a:rPr lang="zh-CN" altLang="en-US" dirty="0" smtClean="0"/>
              <a:t>“唉”“竟”“多么”等起强调语气的作用。这里既表现了文中父亲的势利</a:t>
            </a:r>
            <a:r>
              <a:rPr lang="en-US" dirty="0" smtClean="0"/>
              <a:t>,</a:t>
            </a:r>
            <a:r>
              <a:rPr lang="zh-CN" altLang="en-US" dirty="0" smtClean="0"/>
              <a:t>也写出了这一家人现实生活的艰难</a:t>
            </a:r>
            <a:r>
              <a:rPr lang="en-US" dirty="0" smtClean="0"/>
              <a:t>,</a:t>
            </a:r>
            <a:r>
              <a:rPr lang="zh-CN" altLang="en-US" dirty="0" smtClean="0"/>
              <a:t>表现了小人物的辛酸。</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967567" y="359812"/>
            <a:ext cx="7824262" cy="357781"/>
          </a:xfrm>
          <a:prstGeom prst="rect">
            <a:avLst/>
          </a:prstGeom>
          <a:noFill/>
        </p:spPr>
        <p:txBody>
          <a:bodyPr wrap="square" lIns="36000" tIns="36000" rIns="36000" bIns="36000" rtlCol="0">
            <a:spAutoFit/>
          </a:bodyPr>
          <a:lstStyle/>
          <a:p>
            <a:pPr algn="r">
              <a:lnSpc>
                <a:spcPct val="150000"/>
              </a:lnSpc>
            </a:pPr>
            <a:r>
              <a:rPr lang="zh-CN" altLang="en-US" sz="1400" dirty="0" smtClean="0"/>
              <a:t>（续表）</a:t>
            </a:r>
          </a:p>
        </p:txBody>
      </p:sp>
      <p:graphicFrame>
        <p:nvGraphicFramePr>
          <p:cNvPr id="4" name="表格 3"/>
          <p:cNvGraphicFramePr>
            <a:graphicFrameLocks noGrp="1"/>
          </p:cNvGraphicFramePr>
          <p:nvPr/>
        </p:nvGraphicFramePr>
        <p:xfrm>
          <a:off x="882501" y="784309"/>
          <a:ext cx="7814932" cy="2448000"/>
        </p:xfrm>
        <a:graphic>
          <a:graphicData uri="http://schemas.openxmlformats.org/drawingml/2006/table">
            <a:tbl>
              <a:tblPr/>
              <a:tblGrid>
                <a:gridCol w="999462"/>
                <a:gridCol w="531143"/>
                <a:gridCol w="1340187"/>
                <a:gridCol w="4944140"/>
              </a:tblGrid>
              <a:tr h="432000">
                <a:tc gridSpan="4">
                  <a:txBody>
                    <a:bodyPr/>
                    <a:lstStyle/>
                    <a:p>
                      <a:pPr algn="ctr">
                        <a:lnSpc>
                          <a:spcPct val="150000"/>
                        </a:lnSpc>
                        <a:spcAft>
                          <a:spcPts val="0"/>
                        </a:spcAft>
                      </a:pPr>
                      <a:r>
                        <a:rPr lang="zh-CN" sz="1700" kern="100" dirty="0">
                          <a:solidFill>
                            <a:srgbClr val="000000"/>
                          </a:solidFill>
                          <a:latin typeface="NEU-BZ-S92"/>
                          <a:ea typeface="微软雅黑"/>
                          <a:cs typeface="Times New Roman"/>
                        </a:rPr>
                        <a:t>文体知识清单</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1008000">
                <a:tc rowSpan="2">
                  <a:txBody>
                    <a:bodyPr/>
                    <a:lstStyle/>
                    <a:p>
                      <a:pPr algn="ctr">
                        <a:lnSpc>
                          <a:spcPct val="150000"/>
                        </a:lnSpc>
                        <a:spcAft>
                          <a:spcPts val="0"/>
                        </a:spcAft>
                      </a:pPr>
                      <a:r>
                        <a:rPr lang="zh-CN" altLang="en-US" sz="1700" kern="100" dirty="0" smtClean="0">
                          <a:solidFill>
                            <a:srgbClr val="000000"/>
                          </a:solidFill>
                          <a:latin typeface="+mn-ea"/>
                          <a:ea typeface="+mn-ea"/>
                          <a:cs typeface="Times New Roman"/>
                        </a:rPr>
                        <a:t>常见的表现手法及其作用</a:t>
                      </a:r>
                      <a:endParaRPr lang="en-US" sz="1700" kern="100" dirty="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2">
                  <a:txBody>
                    <a:bodyPr/>
                    <a:lstStyle/>
                    <a:p>
                      <a:pPr algn="ctr">
                        <a:lnSpc>
                          <a:spcPct val="150000"/>
                        </a:lnSpc>
                        <a:spcAft>
                          <a:spcPts val="0"/>
                        </a:spcAft>
                      </a:pPr>
                      <a:r>
                        <a:rPr lang="zh-CN" sz="1700" kern="100" dirty="0">
                          <a:solidFill>
                            <a:srgbClr val="000000"/>
                          </a:solidFill>
                          <a:latin typeface="NEU-BZ-S92"/>
                          <a:ea typeface="微软雅黑"/>
                          <a:cs typeface="Times New Roman"/>
                        </a:rPr>
                        <a:t>前后</a:t>
                      </a:r>
                      <a:endParaRPr lang="zh-CN" sz="1700" kern="100" dirty="0">
                        <a:solidFill>
                          <a:srgbClr val="000000"/>
                        </a:solidFill>
                        <a:latin typeface="NEU-BZ-S92"/>
                        <a:ea typeface="方正书宋_GBK"/>
                        <a:cs typeface="Times New Roman"/>
                      </a:endParaRPr>
                    </a:p>
                    <a:p>
                      <a:pPr algn="ctr">
                        <a:lnSpc>
                          <a:spcPct val="150000"/>
                        </a:lnSpc>
                        <a:spcAft>
                          <a:spcPts val="0"/>
                        </a:spcAft>
                      </a:pPr>
                      <a:r>
                        <a:rPr lang="zh-CN" sz="1700" kern="100" dirty="0">
                          <a:solidFill>
                            <a:srgbClr val="000000"/>
                          </a:solidFill>
                          <a:latin typeface="NEU-BZ-S92"/>
                          <a:ea typeface="微软雅黑"/>
                          <a:cs typeface="Times New Roman"/>
                        </a:rPr>
                        <a:t>照应</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特点</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在开头和结尾的内容上有着极其密切的关系</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对同一情况进行解释、说明、交代</a:t>
                      </a:r>
                      <a:endParaRPr lang="zh-CN" sz="1700" kern="100" dirty="0">
                        <a:solidFill>
                          <a:srgbClr val="000000"/>
                        </a:solidFill>
                        <a:latin typeface="NEU-BZ-S92"/>
                        <a:ea typeface="方正书宋_GBK"/>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008000">
                <a:tc vMerge="1">
                  <a:txBody>
                    <a:bodyPr/>
                    <a:lstStyle/>
                    <a:p>
                      <a:pPr algn="ctr">
                        <a:lnSpc>
                          <a:spcPct val="150000"/>
                        </a:lnSpc>
                        <a:spcAft>
                          <a:spcPts val="0"/>
                        </a:spcAft>
                      </a:pPr>
                      <a:endParaRPr lang="en-US" sz="1700" kern="100" dirty="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vMerge="1">
                  <a:txBody>
                    <a:bodyPr/>
                    <a:lstStyle/>
                    <a:p>
                      <a:endParaRPr lang="zh-CN" altLang="en-US"/>
                    </a:p>
                  </a:txBody>
                  <a:tcP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作用</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使文章浑然一体</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情节完整、结构严谨、中心突出</a:t>
                      </a:r>
                      <a:endParaRPr lang="zh-CN" sz="1700" kern="100" dirty="0">
                        <a:solidFill>
                          <a:srgbClr val="000000"/>
                        </a:solidFill>
                        <a:latin typeface="NEU-BZ-S92"/>
                        <a:ea typeface="方正书宋_GBK"/>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1734697"/>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常见题型</a:t>
            </a:r>
            <a:r>
              <a:rPr lang="en-US" altLang="zh-CN" dirty="0" smtClean="0">
                <a:solidFill>
                  <a:srgbClr val="0092D7"/>
                </a:solidFill>
              </a:rPr>
              <a:t>】</a:t>
            </a:r>
          </a:p>
          <a:p>
            <a:pPr>
              <a:lnSpc>
                <a:spcPct val="150000"/>
              </a:lnSpc>
            </a:pPr>
            <a:r>
              <a:rPr lang="en-US" b="1" dirty="0" smtClean="0"/>
              <a:t>1. </a:t>
            </a:r>
            <a:r>
              <a:rPr lang="en-US" dirty="0" smtClean="0">
                <a:solidFill>
                  <a:srgbClr val="0092D7"/>
                </a:solidFill>
              </a:rPr>
              <a:t>[2014</a:t>
            </a:r>
            <a:r>
              <a:rPr lang="en-US" altLang="zh-CN" dirty="0" smtClean="0">
                <a:solidFill>
                  <a:srgbClr val="0092D7"/>
                </a:solidFill>
              </a:rPr>
              <a:t>·</a:t>
            </a:r>
            <a:r>
              <a:rPr lang="zh-CN" altLang="en-US" dirty="0" smtClean="0">
                <a:solidFill>
                  <a:srgbClr val="0092D7"/>
                </a:solidFill>
              </a:rPr>
              <a:t>包头</a:t>
            </a:r>
            <a:r>
              <a:rPr lang="en-US" dirty="0" smtClean="0">
                <a:solidFill>
                  <a:srgbClr val="0092D7"/>
                </a:solidFill>
              </a:rPr>
              <a:t>14</a:t>
            </a:r>
            <a:r>
              <a:rPr lang="zh-CN" altLang="en-US" dirty="0" smtClean="0">
                <a:solidFill>
                  <a:srgbClr val="0092D7"/>
                </a:solidFill>
              </a:rPr>
              <a:t>题</a:t>
            </a:r>
            <a:r>
              <a:rPr lang="en-US" dirty="0" smtClean="0">
                <a:solidFill>
                  <a:srgbClr val="0092D7"/>
                </a:solidFill>
              </a:rPr>
              <a:t>]</a:t>
            </a:r>
            <a:r>
              <a:rPr lang="zh-CN" altLang="en-US" dirty="0" smtClean="0"/>
              <a:t>在对待给求助者做饭这件事上</a:t>
            </a:r>
            <a:r>
              <a:rPr lang="en-US" dirty="0" smtClean="0"/>
              <a:t>,</a:t>
            </a:r>
            <a:r>
              <a:rPr lang="zh-CN" altLang="en-US" dirty="0" smtClean="0"/>
              <a:t>父亲和母亲的想法为什么会有所不同</a:t>
            </a:r>
            <a:r>
              <a:rPr lang="en-US" dirty="0" smtClean="0"/>
              <a:t>?</a:t>
            </a:r>
            <a:r>
              <a:rPr lang="zh-CN" altLang="en-US" dirty="0" smtClean="0"/>
              <a:t>分别表达了怎样的情感</a:t>
            </a:r>
            <a:r>
              <a:rPr lang="en-US" dirty="0" smtClean="0"/>
              <a:t>? </a:t>
            </a:r>
            <a:endParaRPr lang="zh-CN" altLang="en-US" dirty="0" smtClean="0"/>
          </a:p>
          <a:p>
            <a:pPr>
              <a:lnSpc>
                <a:spcPct val="150000"/>
              </a:lnSpc>
            </a:pPr>
            <a:r>
              <a:rPr lang="en-US" b="1" dirty="0" smtClean="0"/>
              <a:t>2. </a:t>
            </a:r>
            <a:r>
              <a:rPr lang="en-US" dirty="0" smtClean="0">
                <a:solidFill>
                  <a:srgbClr val="0092D7"/>
                </a:solidFill>
              </a:rPr>
              <a:t>[2013</a:t>
            </a:r>
            <a:r>
              <a:rPr lang="en-US" altLang="zh-CN" dirty="0" smtClean="0">
                <a:solidFill>
                  <a:srgbClr val="0092D7"/>
                </a:solidFill>
              </a:rPr>
              <a:t>·</a:t>
            </a:r>
            <a:r>
              <a:rPr lang="zh-CN" altLang="en-US" dirty="0" smtClean="0">
                <a:solidFill>
                  <a:srgbClr val="0092D7"/>
                </a:solidFill>
              </a:rPr>
              <a:t>包头</a:t>
            </a:r>
            <a:r>
              <a:rPr lang="en-US" dirty="0" smtClean="0">
                <a:solidFill>
                  <a:srgbClr val="0092D7"/>
                </a:solidFill>
              </a:rPr>
              <a:t>14</a:t>
            </a:r>
            <a:r>
              <a:rPr lang="zh-CN" altLang="en-US" dirty="0" smtClean="0">
                <a:solidFill>
                  <a:srgbClr val="0092D7"/>
                </a:solidFill>
              </a:rPr>
              <a:t>题</a:t>
            </a:r>
            <a:r>
              <a:rPr lang="en-US" dirty="0" smtClean="0">
                <a:solidFill>
                  <a:srgbClr val="0092D7"/>
                </a:solidFill>
              </a:rPr>
              <a:t>]</a:t>
            </a:r>
            <a:r>
              <a:rPr lang="zh-CN" altLang="en-US" dirty="0" smtClean="0"/>
              <a:t>请揣摩并分析第</a:t>
            </a:r>
            <a:r>
              <a:rPr lang="en-US" dirty="0" smtClean="0"/>
              <a:t>⑤</a:t>
            </a:r>
            <a:r>
              <a:rPr lang="zh-CN" altLang="en-US" dirty="0" smtClean="0"/>
              <a:t>段画线句中蕴含的作者的情感。</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3812188"/>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答题思路</a:t>
            </a:r>
            <a:r>
              <a:rPr lang="en-US" altLang="zh-CN" dirty="0" smtClean="0">
                <a:solidFill>
                  <a:srgbClr val="0092D7"/>
                </a:solidFill>
              </a:rPr>
              <a:t>】</a:t>
            </a:r>
          </a:p>
          <a:p>
            <a:pPr indent="446088">
              <a:lnSpc>
                <a:spcPct val="150000"/>
              </a:lnSpc>
            </a:pPr>
            <a:r>
              <a:rPr lang="zh-CN" altLang="en-US" dirty="0" smtClean="0"/>
              <a:t>散文中</a:t>
            </a:r>
            <a:r>
              <a:rPr lang="en-US" dirty="0" smtClean="0"/>
              <a:t>,</a:t>
            </a:r>
            <a:r>
              <a:rPr lang="zh-CN" altLang="en-US" dirty="0" smtClean="0"/>
              <a:t>有关人物情感的试题</a:t>
            </a:r>
            <a:r>
              <a:rPr lang="en-US" dirty="0" smtClean="0"/>
              <a:t>,</a:t>
            </a:r>
            <a:r>
              <a:rPr lang="zh-CN" altLang="en-US" dirty="0" smtClean="0"/>
              <a:t>往往包含两方面</a:t>
            </a:r>
            <a:r>
              <a:rPr lang="en-US" dirty="0" smtClean="0"/>
              <a:t>:</a:t>
            </a:r>
            <a:r>
              <a:rPr lang="zh-CN" altLang="en-US" dirty="0" smtClean="0"/>
              <a:t>一是作者的情感态度</a:t>
            </a:r>
            <a:r>
              <a:rPr lang="en-US" dirty="0" smtClean="0"/>
              <a:t>,</a:t>
            </a:r>
            <a:r>
              <a:rPr lang="zh-CN" altLang="en-US" dirty="0" smtClean="0"/>
              <a:t>二是作品中人物的内心活动。</a:t>
            </a:r>
          </a:p>
          <a:p>
            <a:pPr>
              <a:lnSpc>
                <a:spcPct val="150000"/>
              </a:lnSpc>
            </a:pPr>
            <a:r>
              <a:rPr lang="en-US" b="1" dirty="0" smtClean="0"/>
              <a:t>1.</a:t>
            </a:r>
            <a:r>
              <a:rPr lang="zh-CN" altLang="en-US" b="1" dirty="0" smtClean="0"/>
              <a:t>把握作者情感</a:t>
            </a:r>
          </a:p>
          <a:p>
            <a:pPr indent="446088">
              <a:lnSpc>
                <a:spcPct val="150000"/>
              </a:lnSpc>
            </a:pPr>
            <a:r>
              <a:rPr lang="en-US" dirty="0" smtClean="0"/>
              <a:t>(1)</a:t>
            </a:r>
            <a:r>
              <a:rPr lang="zh-CN" altLang="en-US" dirty="0" smtClean="0"/>
              <a:t>找准行文线索。作者的情感往往附着于“物”线</a:t>
            </a:r>
            <a:r>
              <a:rPr lang="en-US" dirty="0" smtClean="0"/>
              <a:t>,</a:t>
            </a:r>
            <a:r>
              <a:rPr lang="zh-CN" altLang="en-US" dirty="0" smtClean="0"/>
              <a:t>有的干脆就是以情感为线索</a:t>
            </a:r>
            <a:r>
              <a:rPr lang="en-US" dirty="0" smtClean="0"/>
              <a:t>,</a:t>
            </a:r>
            <a:r>
              <a:rPr lang="zh-CN" altLang="en-US" dirty="0" smtClean="0"/>
              <a:t>找出线索</a:t>
            </a:r>
            <a:r>
              <a:rPr lang="en-US" dirty="0" smtClean="0"/>
              <a:t>,</a:t>
            </a:r>
            <a:r>
              <a:rPr lang="zh-CN" altLang="en-US" dirty="0" smtClean="0"/>
              <a:t>往往能把握情感走向。</a:t>
            </a:r>
          </a:p>
          <a:p>
            <a:pPr indent="446088">
              <a:lnSpc>
                <a:spcPct val="150000"/>
              </a:lnSpc>
            </a:pPr>
            <a:r>
              <a:rPr lang="en-US" dirty="0" smtClean="0"/>
              <a:t>(2)</a:t>
            </a:r>
            <a:r>
              <a:rPr lang="zh-CN" altLang="en-US" dirty="0" smtClean="0"/>
              <a:t>聚焦情感语言。散文中总有点明情感的词语和句子</a:t>
            </a:r>
            <a:r>
              <a:rPr lang="en-US" dirty="0" smtClean="0"/>
              <a:t>,</a:t>
            </a:r>
            <a:r>
              <a:rPr lang="zh-CN" altLang="en-US" dirty="0" smtClean="0"/>
              <a:t>要圈定和摘录出这些情感语言</a:t>
            </a:r>
            <a:r>
              <a:rPr lang="en-US" dirty="0" smtClean="0"/>
              <a:t>,</a:t>
            </a:r>
            <a:r>
              <a:rPr lang="zh-CN" altLang="en-US" dirty="0" smtClean="0"/>
              <a:t>具体体会。有的文章需要通过分析人物的语言、动作、心理等</a:t>
            </a:r>
            <a:r>
              <a:rPr lang="en-US" dirty="0" smtClean="0"/>
              <a:t>,</a:t>
            </a:r>
            <a:r>
              <a:rPr lang="zh-CN" altLang="en-US" dirty="0" smtClean="0"/>
              <a:t>找到符合人物情感的词语。</a:t>
            </a: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2932268"/>
          </a:xfrm>
          <a:prstGeom prst="rect">
            <a:avLst/>
          </a:prstGeom>
          <a:noFill/>
        </p:spPr>
        <p:txBody>
          <a:bodyPr wrap="square" lIns="36000" tIns="36000" rIns="36000" bIns="36000" rtlCol="0">
            <a:spAutoFit/>
          </a:bodyPr>
          <a:lstStyle/>
          <a:p>
            <a:pPr indent="446088">
              <a:lnSpc>
                <a:spcPct val="150000"/>
              </a:lnSpc>
            </a:pPr>
            <a:r>
              <a:rPr lang="en-US" dirty="0" smtClean="0"/>
              <a:t>(3)</a:t>
            </a:r>
            <a:r>
              <a:rPr lang="zh-CN" altLang="en-US" dirty="0" smtClean="0"/>
              <a:t>关注抒情方式。散文的抒情方式很灵活</a:t>
            </a:r>
            <a:r>
              <a:rPr lang="en-US" dirty="0" smtClean="0"/>
              <a:t>,</a:t>
            </a:r>
            <a:r>
              <a:rPr lang="zh-CN" altLang="en-US" dirty="0" smtClean="0"/>
              <a:t>有的是借景抒情</a:t>
            </a:r>
            <a:r>
              <a:rPr lang="en-US" dirty="0" smtClean="0"/>
              <a:t>, </a:t>
            </a:r>
            <a:r>
              <a:rPr lang="zh-CN" altLang="en-US" dirty="0" smtClean="0"/>
              <a:t>有的是托物寓情</a:t>
            </a:r>
            <a:r>
              <a:rPr lang="en-US" dirty="0" smtClean="0"/>
              <a:t>, </a:t>
            </a:r>
            <a:r>
              <a:rPr lang="zh-CN" altLang="en-US" dirty="0" smtClean="0"/>
              <a:t>有的是直抒胸臆</a:t>
            </a:r>
            <a:r>
              <a:rPr lang="en-US" dirty="0" smtClean="0"/>
              <a:t>, </a:t>
            </a:r>
            <a:r>
              <a:rPr lang="zh-CN" altLang="en-US" dirty="0" smtClean="0"/>
              <a:t>有的是把情感藏在字里行间。因此要从具体事物、相关景物入手</a:t>
            </a:r>
            <a:r>
              <a:rPr lang="en-US" dirty="0" smtClean="0"/>
              <a:t>,</a:t>
            </a:r>
            <a:r>
              <a:rPr lang="zh-CN" altLang="en-US" dirty="0" smtClean="0"/>
              <a:t>感悟、体察情感及其变化。</a:t>
            </a:r>
          </a:p>
          <a:p>
            <a:pPr indent="446088">
              <a:lnSpc>
                <a:spcPct val="150000"/>
              </a:lnSpc>
            </a:pPr>
            <a:r>
              <a:rPr lang="en-US" dirty="0" smtClean="0"/>
              <a:t>(4)</a:t>
            </a:r>
            <a:r>
              <a:rPr lang="zh-CN" altLang="en-US" dirty="0" smtClean="0"/>
              <a:t>关注时间、空间、矛盾冲突等变化。情感变化类试题</a:t>
            </a:r>
            <a:r>
              <a:rPr lang="en-US" dirty="0" smtClean="0"/>
              <a:t>,</a:t>
            </a:r>
            <a:r>
              <a:rPr lang="zh-CN" altLang="en-US" dirty="0" smtClean="0"/>
              <a:t>文中作者往往会根据阅历的增长、场景的变化、时间的推移、矛盾的冲突发生变化</a:t>
            </a:r>
            <a:r>
              <a:rPr lang="en-US" dirty="0" smtClean="0"/>
              <a:t>,</a:t>
            </a:r>
            <a:r>
              <a:rPr lang="zh-CN" altLang="en-US" dirty="0" smtClean="0"/>
              <a:t>答题时要关注是否有这些变化点。</a:t>
            </a:r>
          </a:p>
          <a:p>
            <a:pPr indent="446088">
              <a:lnSpc>
                <a:spcPct val="150000"/>
              </a:lnSpc>
            </a:pPr>
            <a:r>
              <a:rPr lang="zh-CN" altLang="en-US" dirty="0" smtClean="0"/>
              <a:t>注意</a:t>
            </a:r>
            <a:r>
              <a:rPr lang="en-US" dirty="0" smtClean="0"/>
              <a:t>:</a:t>
            </a:r>
            <a:r>
              <a:rPr lang="zh-CN" altLang="en-US" dirty="0" smtClean="0"/>
              <a:t>答题时</a:t>
            </a:r>
            <a:r>
              <a:rPr lang="en-US" dirty="0" smtClean="0"/>
              <a:t>,</a:t>
            </a:r>
            <a:r>
              <a:rPr lang="zh-CN" altLang="en-US" dirty="0" smtClean="0"/>
              <a:t>要按照题干给出的示例进行概括</a:t>
            </a:r>
            <a:r>
              <a:rPr lang="en-US" dirty="0" smtClean="0"/>
              <a:t>,</a:t>
            </a:r>
            <a:r>
              <a:rPr lang="zh-CN" altLang="en-US" dirty="0" smtClean="0"/>
              <a:t>同时注意字数限制。</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4227687"/>
          </a:xfrm>
          <a:prstGeom prst="rect">
            <a:avLst/>
          </a:prstGeom>
          <a:noFill/>
        </p:spPr>
        <p:txBody>
          <a:bodyPr wrap="square" lIns="36000" tIns="36000" rIns="36000" bIns="36000" rtlCol="0">
            <a:spAutoFit/>
          </a:bodyPr>
          <a:lstStyle/>
          <a:p>
            <a:pPr>
              <a:lnSpc>
                <a:spcPct val="150000"/>
              </a:lnSpc>
            </a:pPr>
            <a:r>
              <a:rPr lang="en-US" b="1" dirty="0" smtClean="0"/>
              <a:t>2.</a:t>
            </a:r>
            <a:r>
              <a:rPr lang="zh-CN" altLang="en-US" b="1" dirty="0" smtClean="0"/>
              <a:t>分析作品中人物的内心活动</a:t>
            </a:r>
            <a:r>
              <a:rPr lang="en-US" b="1" dirty="0" smtClean="0"/>
              <a:t>,</a:t>
            </a:r>
            <a:r>
              <a:rPr lang="zh-CN" altLang="en-US" b="1" dirty="0" smtClean="0"/>
              <a:t>可以从三个角度着手</a:t>
            </a:r>
          </a:p>
          <a:p>
            <a:pPr indent="446088">
              <a:lnSpc>
                <a:spcPct val="150000"/>
              </a:lnSpc>
            </a:pPr>
            <a:r>
              <a:rPr lang="en-US" dirty="0" smtClean="0"/>
              <a:t>(1)</a:t>
            </a:r>
            <a:r>
              <a:rPr lang="zh-CN" altLang="en-US" dirty="0" smtClean="0"/>
              <a:t>搜集文中描述人物的心理活动的形容词概括作答。</a:t>
            </a:r>
          </a:p>
          <a:p>
            <a:pPr indent="446088">
              <a:lnSpc>
                <a:spcPct val="150000"/>
              </a:lnSpc>
            </a:pPr>
            <a:r>
              <a:rPr lang="en-US" dirty="0" smtClean="0"/>
              <a:t>(2)</a:t>
            </a:r>
            <a:r>
              <a:rPr lang="zh-CN" altLang="en-US" dirty="0" smtClean="0"/>
              <a:t>抓住刻画</a:t>
            </a:r>
            <a:r>
              <a:rPr lang="en-US" dirty="0" smtClean="0"/>
              <a:t>(</a:t>
            </a:r>
            <a:r>
              <a:rPr lang="zh-CN" altLang="en-US" dirty="0" smtClean="0"/>
              <a:t>塑造</a:t>
            </a:r>
            <a:r>
              <a:rPr lang="en-US" dirty="0" smtClean="0"/>
              <a:t>)</a:t>
            </a:r>
            <a:r>
              <a:rPr lang="zh-CN" altLang="en-US" dirty="0" smtClean="0"/>
              <a:t>人物形象时使用的心理活动描写文字分析作答。</a:t>
            </a:r>
          </a:p>
          <a:p>
            <a:pPr indent="446088">
              <a:lnSpc>
                <a:spcPct val="150000"/>
              </a:lnSpc>
            </a:pPr>
            <a:r>
              <a:rPr lang="en-US" dirty="0" smtClean="0"/>
              <a:t>(3)</a:t>
            </a:r>
            <a:r>
              <a:rPr lang="zh-CN" altLang="en-US" dirty="0" smtClean="0"/>
              <a:t>抓住烘托人物心理的环境描写来作答。</a:t>
            </a:r>
          </a:p>
          <a:p>
            <a:pPr indent="446088">
              <a:lnSpc>
                <a:spcPct val="150000"/>
              </a:lnSpc>
            </a:pPr>
            <a:r>
              <a:rPr lang="zh-CN" altLang="en-US" dirty="0" smtClean="0"/>
              <a:t>如</a:t>
            </a:r>
            <a:r>
              <a:rPr lang="en-US" dirty="0" smtClean="0"/>
              <a:t>,2014</a:t>
            </a:r>
            <a:r>
              <a:rPr lang="zh-CN" altLang="en-US" dirty="0" smtClean="0"/>
              <a:t>年包头中考第</a:t>
            </a:r>
            <a:r>
              <a:rPr lang="en-US" dirty="0" smtClean="0"/>
              <a:t>14</a:t>
            </a:r>
            <a:r>
              <a:rPr lang="zh-CN" altLang="en-US" dirty="0" smtClean="0"/>
              <a:t>题</a:t>
            </a:r>
            <a:r>
              <a:rPr lang="en-US" dirty="0" smtClean="0"/>
              <a:t>:</a:t>
            </a:r>
            <a:r>
              <a:rPr lang="zh-CN" altLang="en-US" dirty="0" smtClean="0"/>
              <a:t>在对待给求助者做饭这件事上</a:t>
            </a:r>
            <a:r>
              <a:rPr lang="en-US" dirty="0" smtClean="0"/>
              <a:t>,</a:t>
            </a:r>
            <a:r>
              <a:rPr lang="zh-CN" altLang="en-US" dirty="0" smtClean="0"/>
              <a:t>父亲和母亲的想法为什么会有所不同</a:t>
            </a:r>
            <a:r>
              <a:rPr lang="en-US" dirty="0" smtClean="0"/>
              <a:t>?</a:t>
            </a:r>
            <a:r>
              <a:rPr lang="zh-CN" altLang="en-US" dirty="0" smtClean="0"/>
              <a:t>分别表达了怎样的情感</a:t>
            </a:r>
            <a:r>
              <a:rPr lang="en-US" dirty="0" smtClean="0"/>
              <a:t>? </a:t>
            </a:r>
            <a:r>
              <a:rPr lang="zh-CN" altLang="en-US" dirty="0" smtClean="0"/>
              <a:t>这道题考查的就是分析人物情感</a:t>
            </a:r>
            <a:r>
              <a:rPr lang="en-US" dirty="0" smtClean="0"/>
              <a:t>,</a:t>
            </a:r>
            <a:r>
              <a:rPr lang="zh-CN" altLang="en-US" dirty="0" smtClean="0"/>
              <a:t>同样是给求助者做饭</a:t>
            </a:r>
            <a:r>
              <a:rPr lang="en-US" dirty="0" smtClean="0"/>
              <a:t>,</a:t>
            </a:r>
            <a:r>
              <a:rPr lang="zh-CN" altLang="en-US" dirty="0" smtClean="0"/>
              <a:t>父亲想让做一碗热汤面</a:t>
            </a:r>
            <a:r>
              <a:rPr lang="en-US" dirty="0" smtClean="0"/>
              <a:t>,</a:t>
            </a:r>
            <a:r>
              <a:rPr lang="zh-CN" altLang="en-US" dirty="0" smtClean="0"/>
              <a:t>是为了让求助者快速暖和过来</a:t>
            </a:r>
            <a:r>
              <a:rPr lang="en-US" dirty="0" smtClean="0"/>
              <a:t>,</a:t>
            </a:r>
            <a:r>
              <a:rPr lang="zh-CN" altLang="en-US" dirty="0" smtClean="0"/>
              <a:t>体现了父亲对求助者的真情实意</a:t>
            </a:r>
            <a:r>
              <a:rPr lang="en-US" dirty="0" smtClean="0"/>
              <a:t>,</a:t>
            </a:r>
            <a:r>
              <a:rPr lang="zh-CN" altLang="en-US" dirty="0" smtClean="0"/>
              <a:t>而母亲想是的</a:t>
            </a:r>
            <a:r>
              <a:rPr lang="en-US" dirty="0" smtClean="0"/>
              <a:t>,</a:t>
            </a:r>
            <a:r>
              <a:rPr lang="zh-CN" altLang="en-US" dirty="0" smtClean="0"/>
              <a:t>物质匮乏</a:t>
            </a:r>
            <a:r>
              <a:rPr lang="en-US" dirty="0" smtClean="0"/>
              <a:t>,</a:t>
            </a:r>
            <a:r>
              <a:rPr lang="zh-CN" altLang="en-US" dirty="0" smtClean="0"/>
              <a:t>想把面食留给有胃病的父亲</a:t>
            </a:r>
            <a:r>
              <a:rPr lang="en-US" dirty="0" smtClean="0"/>
              <a:t>,</a:t>
            </a:r>
            <a:r>
              <a:rPr lang="zh-CN" altLang="en-US" dirty="0" smtClean="0"/>
              <a:t>体现了对父亲的关爱。解答这道题需要根据文章相关情节和内容加以揣摩。</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7">
            <a:extLst>
              <a:ext uri="{FF2B5EF4-FFF2-40B4-BE49-F238E27FC236}">
                <a16:creationId xmlns:a16="http://schemas.microsoft.com/office/drawing/2014/main" xmlns="" id="{83F7B276-D997-4A87-AC57-0528D662F2A6}"/>
              </a:ext>
            </a:extLst>
          </p:cNvPr>
          <p:cNvSpPr txBox="1"/>
          <p:nvPr/>
        </p:nvSpPr>
        <p:spPr>
          <a:xfrm>
            <a:off x="831850" y="1669880"/>
            <a:ext cx="7962900" cy="1226865"/>
          </a:xfrm>
          <a:prstGeom prst="rect">
            <a:avLst/>
          </a:prstGeom>
          <a:noFill/>
        </p:spPr>
        <p:txBody>
          <a:bodyPr wrap="square" lIns="36000" tIns="36000" rIns="36000" bIns="36000" rtlCol="0">
            <a:spAutoFit/>
          </a:bodyPr>
          <a:lstStyle/>
          <a:p>
            <a:pPr algn="ctr">
              <a:lnSpc>
                <a:spcPct val="150000"/>
              </a:lnSpc>
            </a:pPr>
            <a:r>
              <a:rPr lang="zh-CN" altLang="en-US" sz="2500" dirty="0" smtClean="0">
                <a:solidFill>
                  <a:srgbClr val="0092D7"/>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针对训练内容见</a:t>
            </a:r>
            <a:r>
              <a:rPr lang="en-US" altLang="zh-CN" sz="2500" dirty="0">
                <a:solidFill>
                  <a:srgbClr val="0092D7"/>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Word</a:t>
            </a:r>
            <a:r>
              <a:rPr lang="zh-CN" altLang="en-US" sz="2500" dirty="0">
                <a:solidFill>
                  <a:srgbClr val="0092D7"/>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版</a:t>
            </a:r>
            <a:r>
              <a:rPr lang="zh-CN" altLang="en-US" sz="2500" dirty="0" smtClean="0">
                <a:solidFill>
                  <a:srgbClr val="0092D7"/>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a:t>
            </a:r>
            <a:endParaRPr lang="en-US" altLang="zh-CN" sz="2500" dirty="0" smtClean="0">
              <a:solidFill>
                <a:srgbClr val="0092D7"/>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lgn="ctr">
              <a:lnSpc>
                <a:spcPct val="150000"/>
              </a:lnSpc>
            </a:pPr>
            <a:r>
              <a:rPr lang="zh-CN" altLang="en-US" sz="2500"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专题</a:t>
            </a:r>
            <a:r>
              <a:rPr lang="en-US" altLang="zh-CN" sz="2500"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09</a:t>
            </a:r>
            <a:r>
              <a:rPr lang="zh-CN" altLang="en-US" sz="2500"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　散文阅读</a:t>
            </a: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14">
            <a:extLst>
              <a:ext uri="{FF2B5EF4-FFF2-40B4-BE49-F238E27FC236}">
                <a16:creationId xmlns:a16="http://schemas.microsoft.com/office/drawing/2014/main" xmlns="" id="{641BDB65-E442-4DE9-BC6B-C7A97B0F5CC4}"/>
              </a:ext>
            </a:extLst>
          </p:cNvPr>
          <p:cNvSpPr txBox="1">
            <a:spLocks noChangeArrowheads="1"/>
          </p:cNvSpPr>
          <p:nvPr/>
        </p:nvSpPr>
        <p:spPr bwMode="auto">
          <a:xfrm>
            <a:off x="812465" y="352238"/>
            <a:ext cx="7898396" cy="567710"/>
          </a:xfrm>
          <a:prstGeom prst="rect">
            <a:avLst/>
          </a:prstGeom>
          <a:solidFill>
            <a:schemeClr val="bg1">
              <a:lumMod val="95000"/>
            </a:schemeClr>
          </a:solidFill>
          <a:ln>
            <a:noFill/>
          </a:ln>
        </p:spPr>
        <p:txBody>
          <a:bodyPr wrap="square" lIns="36000" tIns="36000" rIns="36000" bIns="3600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lgn="ctr">
              <a:lnSpc>
                <a:spcPct val="150000"/>
              </a:lnSpc>
              <a:defRPr/>
            </a:pPr>
            <a:r>
              <a:rPr lang="zh-CN" altLang="en-US" sz="2400" b="1" dirty="0" smtClean="0">
                <a:solidFill>
                  <a:srgbClr val="0092D7"/>
                </a:solidFill>
                <a:latin typeface="微软雅黑" pitchFamily="34" charset="-122"/>
                <a:ea typeface="微软雅黑" pitchFamily="34" charset="-122"/>
              </a:rPr>
              <a:t>第</a:t>
            </a:r>
            <a:r>
              <a:rPr lang="en-US" altLang="zh-CN" sz="2400" b="1" dirty="0" smtClean="0">
                <a:solidFill>
                  <a:srgbClr val="0092D7"/>
                </a:solidFill>
                <a:latin typeface="微软雅黑" pitchFamily="34" charset="-122"/>
                <a:ea typeface="微软雅黑" pitchFamily="34" charset="-122"/>
              </a:rPr>
              <a:t>5</a:t>
            </a:r>
            <a:r>
              <a:rPr lang="zh-CN" altLang="en-US" sz="2400" b="1" dirty="0" smtClean="0">
                <a:solidFill>
                  <a:srgbClr val="0092D7"/>
                </a:solidFill>
                <a:latin typeface="微软雅黑" pitchFamily="34" charset="-122"/>
                <a:ea typeface="微软雅黑" pitchFamily="34" charset="-122"/>
              </a:rPr>
              <a:t>讲　领会表现手法　探究作品意蕴</a:t>
            </a:r>
            <a:r>
              <a:rPr lang="en-US" altLang="zh-CN" sz="2400" b="1" dirty="0" smtClean="0">
                <a:solidFill>
                  <a:srgbClr val="0092D7"/>
                </a:solidFill>
                <a:latin typeface="微软雅黑" pitchFamily="34" charset="-122"/>
                <a:ea typeface="微软雅黑" pitchFamily="34" charset="-122"/>
              </a:rPr>
              <a:t>(</a:t>
            </a:r>
            <a:r>
              <a:rPr lang="zh-CN" altLang="en-US" sz="2400" b="1" dirty="0" smtClean="0">
                <a:solidFill>
                  <a:srgbClr val="0092D7"/>
                </a:solidFill>
                <a:latin typeface="微软雅黑" pitchFamily="34" charset="-122"/>
                <a:ea typeface="微软雅黑" pitchFamily="34" charset="-122"/>
              </a:rPr>
              <a:t>拓展探究</a:t>
            </a:r>
            <a:r>
              <a:rPr lang="en-US" altLang="zh-CN" sz="2400" b="1" dirty="0" smtClean="0">
                <a:solidFill>
                  <a:srgbClr val="0092D7"/>
                </a:solidFill>
                <a:latin typeface="微软雅黑" pitchFamily="34" charset="-122"/>
                <a:ea typeface="微软雅黑" pitchFamily="34" charset="-122"/>
              </a:rPr>
              <a:t>)</a:t>
            </a:r>
          </a:p>
        </p:txBody>
      </p:sp>
      <p:sp>
        <p:nvSpPr>
          <p:cNvPr id="6" name="文本框 11">
            <a:extLst>
              <a:ext uri="{FF2B5EF4-FFF2-40B4-BE49-F238E27FC236}">
                <a16:creationId xmlns:a16="http://schemas.microsoft.com/office/drawing/2014/main" xmlns="" id="{21D37050-EF62-4E03-9C49-42484A701F06}"/>
              </a:ext>
            </a:extLst>
          </p:cNvPr>
          <p:cNvSpPr txBox="1"/>
          <p:nvPr/>
        </p:nvSpPr>
        <p:spPr>
          <a:xfrm>
            <a:off x="818708" y="912728"/>
            <a:ext cx="7814930" cy="2981192"/>
          </a:xfrm>
          <a:prstGeom prst="rect">
            <a:avLst/>
          </a:prstGeom>
          <a:noFill/>
        </p:spPr>
        <p:txBody>
          <a:bodyPr wrap="square" lIns="36000" tIns="36000" rIns="36000" bIns="36000" rtlCol="0">
            <a:spAutoFit/>
          </a:bodyPr>
          <a:lstStyle/>
          <a:p>
            <a:pPr>
              <a:lnSpc>
                <a:spcPct val="150000"/>
              </a:lnSpc>
            </a:pPr>
            <a:r>
              <a:rPr lang="en-US" b="1" dirty="0" smtClean="0"/>
              <a:t>[2017</a:t>
            </a:r>
            <a:r>
              <a:rPr lang="en-US" altLang="zh-CN" b="1" dirty="0" smtClean="0"/>
              <a:t>·</a:t>
            </a:r>
            <a:r>
              <a:rPr lang="zh-CN" altLang="en-US" b="1" dirty="0" smtClean="0"/>
              <a:t>包头</a:t>
            </a:r>
            <a:r>
              <a:rPr lang="en-US" b="1" dirty="0" smtClean="0"/>
              <a:t>]</a:t>
            </a:r>
            <a:r>
              <a:rPr lang="zh-CN" altLang="en-US" b="1" dirty="0" smtClean="0"/>
              <a:t>阅读下面文字</a:t>
            </a:r>
            <a:r>
              <a:rPr lang="en-US" b="1" dirty="0" smtClean="0"/>
              <a:t>,</a:t>
            </a:r>
            <a:r>
              <a:rPr lang="zh-CN" altLang="en-US" b="1" dirty="0" smtClean="0"/>
              <a:t>完成问题。</a:t>
            </a:r>
            <a:r>
              <a:rPr lang="en-US" b="1" dirty="0" smtClean="0"/>
              <a:t>(12</a:t>
            </a:r>
            <a:r>
              <a:rPr lang="zh-CN" altLang="en-US" b="1" dirty="0" smtClean="0"/>
              <a:t>分</a:t>
            </a:r>
            <a:r>
              <a:rPr lang="en-US" b="1" dirty="0" smtClean="0"/>
              <a:t>)</a:t>
            </a:r>
            <a:endParaRPr lang="zh-CN" altLang="en-US" b="1" dirty="0" smtClean="0"/>
          </a:p>
          <a:p>
            <a:pPr algn="ctr">
              <a:lnSpc>
                <a:spcPct val="150000"/>
              </a:lnSpc>
            </a:pPr>
            <a:r>
              <a:rPr lang="zh-CN" altLang="en-US" b="1" dirty="0" smtClean="0">
                <a:latin typeface="楷体" pitchFamily="49" charset="-122"/>
                <a:ea typeface="楷体" pitchFamily="49" charset="-122"/>
              </a:rPr>
              <a:t>有它的地方叫故乡</a:t>
            </a:r>
          </a:p>
          <a:p>
            <a:pPr indent="446088">
              <a:lnSpc>
                <a:spcPct val="150000"/>
              </a:lnSpc>
            </a:pPr>
            <a:r>
              <a:rPr lang="en-US" b="1" dirty="0" smtClean="0">
                <a:latin typeface="楷体" pitchFamily="49" charset="-122"/>
                <a:ea typeface="楷体" pitchFamily="49" charset="-122"/>
              </a:rPr>
              <a:t>①</a:t>
            </a:r>
            <a:r>
              <a:rPr lang="zh-CN" altLang="en-US" b="1" dirty="0" smtClean="0">
                <a:latin typeface="楷体" pitchFamily="49" charset="-122"/>
                <a:ea typeface="楷体" pitchFamily="49" charset="-122"/>
              </a:rPr>
              <a:t>单位的院子里种了不少花</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有玉兰、海棠、碧桃、榆叶梅</a:t>
            </a: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每当春天到来</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花开之时</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树下、花边总少不了赏花者。人们常说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最美人间四月天。想来</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春天里那些盛大的花事</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无疑是最美四月天里最绚丽的一道风景。</a:t>
            </a:r>
          </a:p>
          <a:p>
            <a:pPr indent="446088">
              <a:lnSpc>
                <a:spcPct val="150000"/>
              </a:lnSpc>
            </a:pPr>
            <a:r>
              <a:rPr lang="en-US" b="1" dirty="0" smtClean="0">
                <a:latin typeface="楷体" pitchFamily="49" charset="-122"/>
                <a:ea typeface="楷体" pitchFamily="49" charset="-122"/>
              </a:rPr>
              <a:t>②</a:t>
            </a:r>
            <a:r>
              <a:rPr lang="zh-CN" altLang="en-US" b="1" dirty="0" smtClean="0">
                <a:latin typeface="楷体" pitchFamily="49" charset="-122"/>
                <a:ea typeface="楷体" pitchFamily="49" charset="-122"/>
              </a:rPr>
              <a:t>不过</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于我而言</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眼前的此般花景再美</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却不及记忆里的“那一朵”亲切。因为</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有它的地方</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叫故乡。</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3747235"/>
          </a:xfrm>
          <a:prstGeom prst="rect">
            <a:avLst/>
          </a:prstGeom>
          <a:noFill/>
        </p:spPr>
        <p:txBody>
          <a:bodyPr wrap="square" lIns="36000" tIns="36000" rIns="36000" bIns="36000" rtlCol="0">
            <a:spAutoFit/>
          </a:bodyPr>
          <a:lstStyle/>
          <a:p>
            <a:pPr indent="446088">
              <a:lnSpc>
                <a:spcPct val="150000"/>
              </a:lnSpc>
            </a:pPr>
            <a:r>
              <a:rPr lang="en-US" b="1" dirty="0" smtClean="0">
                <a:latin typeface="楷体" pitchFamily="49" charset="-122"/>
                <a:ea typeface="楷体" pitchFamily="49" charset="-122"/>
              </a:rPr>
              <a:t>③</a:t>
            </a:r>
            <a:r>
              <a:rPr lang="zh-CN" altLang="en-US" b="1" dirty="0" smtClean="0">
                <a:latin typeface="楷体" pitchFamily="49" charset="-122"/>
                <a:ea typeface="楷体" pitchFamily="49" charset="-122"/>
              </a:rPr>
              <a:t>说起来</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这种花对于很多人来说并不陌生。它们广泛地种植于祖国大地上</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每到春天</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花开之处</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仿佛一片金黄色的海洋。那满世界的金黄</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浓得化不开的金黄</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让人震撼</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难以忘记。天南海北的人们</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不远千里赶赴一处处花海</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只为陶醉于那一望无际的灿烂的金黄。这种花</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就是油菜花。</a:t>
            </a:r>
          </a:p>
          <a:p>
            <a:pPr indent="446088">
              <a:lnSpc>
                <a:spcPct val="150000"/>
              </a:lnSpc>
            </a:pPr>
            <a:r>
              <a:rPr lang="en-US" b="1" dirty="0" smtClean="0">
                <a:latin typeface="楷体" pitchFamily="49" charset="-122"/>
                <a:ea typeface="楷体" pitchFamily="49" charset="-122"/>
              </a:rPr>
              <a:t>④</a:t>
            </a:r>
            <a:r>
              <a:rPr lang="zh-CN" altLang="en-US" b="1" dirty="0" smtClean="0">
                <a:latin typeface="楷体" pitchFamily="49" charset="-122"/>
                <a:ea typeface="楷体" pitchFamily="49" charset="-122"/>
              </a:rPr>
              <a:t>一直以来</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我总认为油菜花是一种很特别的花。因为在我心中</a:t>
            </a:r>
            <a:r>
              <a:rPr lang="en-US" b="1" dirty="0" smtClean="0">
                <a:latin typeface="楷体" pitchFamily="49" charset="-122"/>
                <a:ea typeface="楷体" pitchFamily="49" charset="-122"/>
              </a:rPr>
              <a:t>,</a:t>
            </a:r>
            <a:r>
              <a:rPr lang="zh-CN" altLang="en-US" b="1" u="sng" dirty="0" smtClean="0">
                <a:latin typeface="楷体" pitchFamily="49" charset="-122"/>
                <a:ea typeface="楷体" pitchFamily="49" charset="-122"/>
              </a:rPr>
              <a:t>没有一种花比油菜花更具有故乡的意味了</a:t>
            </a:r>
            <a:r>
              <a:rPr lang="zh-CN" altLang="en-US" b="1" dirty="0" smtClean="0">
                <a:latin typeface="楷体" pitchFamily="49" charset="-122"/>
                <a:ea typeface="楷体" pitchFamily="49" charset="-122"/>
              </a:rPr>
              <a:t>。这不仅是因为我出生并成长的地方盛产油菜花</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它承载着我对于家乡和童年的美好记忆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更是因为油菜花朴实平凡的气质</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与“故乡”这个字眼最为贴切</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让人不由自主地想到故乡景</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故乡事</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乃至故乡人。</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4178764"/>
          </a:xfrm>
          <a:prstGeom prst="rect">
            <a:avLst/>
          </a:prstGeom>
          <a:noFill/>
        </p:spPr>
        <p:txBody>
          <a:bodyPr wrap="square" lIns="36000" tIns="36000" rIns="36000" bIns="36000" rtlCol="0">
            <a:spAutoFit/>
          </a:bodyPr>
          <a:lstStyle/>
          <a:p>
            <a:pPr indent="446088">
              <a:lnSpc>
                <a:spcPct val="150000"/>
              </a:lnSpc>
            </a:pPr>
            <a:r>
              <a:rPr lang="en-US" b="1" dirty="0" smtClean="0">
                <a:latin typeface="楷体" pitchFamily="49" charset="-122"/>
                <a:ea typeface="楷体" pitchFamily="49" charset="-122"/>
              </a:rPr>
              <a:t>⑤</a:t>
            </a:r>
            <a:r>
              <a:rPr lang="zh-CN" altLang="en-US" b="1" dirty="0" smtClean="0">
                <a:latin typeface="楷体" pitchFamily="49" charset="-122"/>
                <a:ea typeface="楷体" pitchFamily="49" charset="-122"/>
              </a:rPr>
              <a:t>即便你从未亲眼见过生命力旺盛的油菜花</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从未置身过油菜花海中</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光从那些图片里</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你也可以发现</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油菜花的遍野之处</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从来不是一方阳台、一处庭院、一所公园</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而是连绵起伏的大山脚下</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阡陌交错的田埂之上</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河网密布的水乡岸边</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白墙黛瓦的房前屋后</a:t>
            </a: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漫山遍野盛开的油菜花</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这不正是我们最常见的家园的模样</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不正是最典型的乡土中国的图景吗</a:t>
            </a:r>
            <a:r>
              <a:rPr lang="en-US" b="1" dirty="0" smtClean="0">
                <a:latin typeface="楷体" pitchFamily="49" charset="-122"/>
                <a:ea typeface="楷体" pitchFamily="49" charset="-122"/>
              </a:rPr>
              <a:t>?</a:t>
            </a:r>
            <a:endParaRPr lang="zh-CN" altLang="en-US" b="1" dirty="0" smtClean="0">
              <a:latin typeface="楷体" pitchFamily="49" charset="-122"/>
              <a:ea typeface="楷体" pitchFamily="49" charset="-122"/>
            </a:endParaRPr>
          </a:p>
          <a:p>
            <a:pPr indent="446088">
              <a:lnSpc>
                <a:spcPct val="150000"/>
              </a:lnSpc>
            </a:pPr>
            <a:r>
              <a:rPr lang="en-US" b="1" dirty="0" smtClean="0">
                <a:latin typeface="楷体" pitchFamily="49" charset="-122"/>
                <a:ea typeface="楷体" pitchFamily="49" charset="-122"/>
              </a:rPr>
              <a:t>⑥</a:t>
            </a:r>
            <a:r>
              <a:rPr lang="zh-CN" altLang="en-US" b="1" dirty="0" smtClean="0">
                <a:latin typeface="楷体" pitchFamily="49" charset="-122"/>
                <a:ea typeface="楷体" pitchFamily="49" charset="-122"/>
              </a:rPr>
              <a:t>如果说有些花天生只可欣赏的话</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那么油菜花则天生就是和日常生活联系在一起的</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它沾满了生活的烟火气。当有些花正在得到人们的精心栽培、呵护之时</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与油菜花的命运相关的</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却永远是田间地头的播种、收获</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是水乡垛田间的摇橹穿梭</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是房上屋顶的缕缕炊烟</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是世世代代的繁衍生息</a:t>
            </a: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是故乡的生产与生活</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农事与家事。</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2916238"/>
          </a:xfrm>
          <a:prstGeom prst="rect">
            <a:avLst/>
          </a:prstGeom>
          <a:noFill/>
        </p:spPr>
        <p:txBody>
          <a:bodyPr wrap="square" lIns="36000" tIns="36000" rIns="36000" bIns="36000" rtlCol="0">
            <a:spAutoFit/>
          </a:bodyPr>
          <a:lstStyle/>
          <a:p>
            <a:pPr indent="446088">
              <a:lnSpc>
                <a:spcPct val="150000"/>
              </a:lnSpc>
            </a:pPr>
            <a:r>
              <a:rPr lang="en-US" b="1" dirty="0" smtClean="0">
                <a:latin typeface="楷体" pitchFamily="49" charset="-122"/>
                <a:ea typeface="楷体" pitchFamily="49" charset="-122"/>
              </a:rPr>
              <a:t>⑦</a:t>
            </a:r>
            <a:r>
              <a:rPr lang="zh-CN" altLang="en-US" b="1" dirty="0" smtClean="0">
                <a:latin typeface="楷体" pitchFamily="49" charset="-122"/>
                <a:ea typeface="楷体" pitchFamily="49" charset="-122"/>
              </a:rPr>
              <a:t>而油菜花又像极了故乡的那些人。普通、平凡、质朴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但明亮、健康、泼辣、热烈</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长成了一片明媚与灿烂。故乡的那片油菜花</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总会让我想到</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从这里走出的著名作家汪曾祺的小说</a:t>
            </a: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受戒</a:t>
            </a: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里那个活泼直率的小英子</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还有发生在这片土地上的“柳堡的故事”里那淳朴可爱的二妹子。这些故乡的他</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她</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们身上</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有着原生态的美</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自然的美</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乡土中国的美。可惜的是</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当我们身处其中的时候</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常常会因为太熟悉、太常见</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以至于熟视无睹</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往往只有在身处异乡之后</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再回望他</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她</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们时</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才会感觉到这种美好。</a:t>
            </a: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2085242"/>
          </a:xfrm>
          <a:prstGeom prst="rect">
            <a:avLst/>
          </a:prstGeom>
          <a:noFill/>
        </p:spPr>
        <p:txBody>
          <a:bodyPr wrap="square" lIns="36000" tIns="36000" rIns="36000" bIns="36000" rtlCol="0">
            <a:spAutoFit/>
          </a:bodyPr>
          <a:lstStyle/>
          <a:p>
            <a:pPr indent="446088">
              <a:lnSpc>
                <a:spcPct val="150000"/>
              </a:lnSpc>
            </a:pPr>
            <a:r>
              <a:rPr lang="en-US" b="1" dirty="0" smtClean="0">
                <a:latin typeface="楷体" pitchFamily="49" charset="-122"/>
                <a:ea typeface="楷体" pitchFamily="49" charset="-122"/>
              </a:rPr>
              <a:t>⑧</a:t>
            </a:r>
            <a:r>
              <a:rPr lang="zh-CN" altLang="en-US" b="1" dirty="0" smtClean="0">
                <a:latin typeface="楷体" pitchFamily="49" charset="-122"/>
                <a:ea typeface="楷体" pitchFamily="49" charset="-122"/>
              </a:rPr>
              <a:t>如果每一种花都有“花语”</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我想</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油菜花的花语就是</a:t>
            </a: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故乡。记得某一年去往某地</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在一个镇子上采访</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不经意间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经过一间屋后</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眼前突然出现了一大片油菜花。置身花中</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花入心田</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一刹那</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花站成了我</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我跪成了花</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天地之间只剩下一片灿烂的金黄。那一刻</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我真的以为</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自己是身在故乡。</a:t>
            </a:r>
          </a:p>
          <a:p>
            <a:pPr indent="446088" algn="r">
              <a:lnSpc>
                <a:spcPct val="150000"/>
              </a:lnSpc>
            </a:pP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作者</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舒翼</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本文有改动</a:t>
            </a:r>
            <a:r>
              <a:rPr lang="en-US" b="1" dirty="0" smtClean="0">
                <a:latin typeface="楷体" pitchFamily="49" charset="-122"/>
                <a:ea typeface="楷体" pitchFamily="49" charset="-122"/>
              </a:rPr>
              <a:t>)</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893134" y="539750"/>
          <a:ext cx="7772400" cy="3420000"/>
        </p:xfrm>
        <a:graphic>
          <a:graphicData uri="http://schemas.openxmlformats.org/drawingml/2006/table">
            <a:tbl>
              <a:tblPr/>
              <a:tblGrid>
                <a:gridCol w="733647"/>
                <a:gridCol w="669852"/>
                <a:gridCol w="6368901"/>
              </a:tblGrid>
              <a:tr h="468000">
                <a:tc gridSpan="3">
                  <a:txBody>
                    <a:bodyPr/>
                    <a:lstStyle/>
                    <a:p>
                      <a:pPr algn="ctr">
                        <a:lnSpc>
                          <a:spcPct val="150000"/>
                        </a:lnSpc>
                        <a:spcAft>
                          <a:spcPts val="0"/>
                        </a:spcAft>
                      </a:pPr>
                      <a:r>
                        <a:rPr lang="zh-CN" sz="1700" kern="100" dirty="0">
                          <a:solidFill>
                            <a:srgbClr val="000000"/>
                          </a:solidFill>
                          <a:latin typeface="NEU-BZ-S92"/>
                          <a:ea typeface="微软雅黑"/>
                          <a:cs typeface="Times New Roman"/>
                        </a:rPr>
                        <a:t>文体知识清单</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hMerge="1">
                  <a:txBody>
                    <a:bodyPr/>
                    <a:lstStyle/>
                    <a:p>
                      <a:endParaRPr lang="zh-CN" altLang="en-US"/>
                    </a:p>
                  </a:txBody>
                  <a:tcPr/>
                </a:tc>
                <a:tc hMerge="1">
                  <a:txBody>
                    <a:bodyPr/>
                    <a:lstStyle/>
                    <a:p>
                      <a:endParaRPr lang="zh-CN" altLang="en-US"/>
                    </a:p>
                  </a:txBody>
                  <a:tcPr/>
                </a:tc>
              </a:tr>
              <a:tr h="1476000">
                <a:tc rowSpan="2">
                  <a:txBody>
                    <a:bodyPr/>
                    <a:lstStyle/>
                    <a:p>
                      <a:pPr algn="ctr">
                        <a:lnSpc>
                          <a:spcPct val="150000"/>
                        </a:lnSpc>
                        <a:spcAft>
                          <a:spcPts val="0"/>
                        </a:spcAft>
                      </a:pPr>
                      <a:r>
                        <a:rPr lang="zh-CN" altLang="en-US" sz="1700" kern="100" dirty="0" smtClean="0">
                          <a:solidFill>
                            <a:srgbClr val="000000"/>
                          </a:solidFill>
                          <a:latin typeface="+mn-ea"/>
                          <a:ea typeface="+mn-ea"/>
                          <a:cs typeface="Times New Roman"/>
                        </a:rPr>
                        <a:t>散</a:t>
                      </a:r>
                      <a:endParaRPr lang="en-US" altLang="zh-CN" sz="1700" kern="100" dirty="0" smtClean="0">
                        <a:solidFill>
                          <a:srgbClr val="000000"/>
                        </a:solidFill>
                        <a:latin typeface="+mn-ea"/>
                        <a:ea typeface="+mn-ea"/>
                        <a:cs typeface="Times New Roman"/>
                      </a:endParaRPr>
                    </a:p>
                    <a:p>
                      <a:pPr algn="ctr">
                        <a:lnSpc>
                          <a:spcPct val="150000"/>
                        </a:lnSpc>
                        <a:spcAft>
                          <a:spcPts val="0"/>
                        </a:spcAft>
                      </a:pPr>
                      <a:r>
                        <a:rPr lang="zh-CN" altLang="en-US" sz="1700" kern="100" dirty="0" smtClean="0">
                          <a:solidFill>
                            <a:srgbClr val="000000"/>
                          </a:solidFill>
                          <a:latin typeface="+mn-ea"/>
                          <a:ea typeface="+mn-ea"/>
                          <a:cs typeface="Times New Roman"/>
                        </a:rPr>
                        <a:t>文</a:t>
                      </a:r>
                      <a:endParaRPr lang="en-US" altLang="zh-CN" sz="1700" kern="100" dirty="0" smtClean="0">
                        <a:solidFill>
                          <a:srgbClr val="000000"/>
                        </a:solidFill>
                        <a:latin typeface="+mn-ea"/>
                        <a:ea typeface="+mn-ea"/>
                        <a:cs typeface="Times New Roman"/>
                      </a:endParaRPr>
                    </a:p>
                    <a:p>
                      <a:pPr algn="ctr">
                        <a:lnSpc>
                          <a:spcPct val="150000"/>
                        </a:lnSpc>
                        <a:spcAft>
                          <a:spcPts val="0"/>
                        </a:spcAft>
                      </a:pPr>
                      <a:r>
                        <a:rPr lang="zh-CN" altLang="en-US" sz="1700" kern="100" dirty="0" smtClean="0">
                          <a:solidFill>
                            <a:srgbClr val="000000"/>
                          </a:solidFill>
                          <a:latin typeface="+mn-ea"/>
                          <a:ea typeface="+mn-ea"/>
                          <a:cs typeface="Times New Roman"/>
                        </a:rPr>
                        <a:t>文</a:t>
                      </a:r>
                      <a:endParaRPr lang="en-US" altLang="zh-CN" sz="1700" kern="100" dirty="0" smtClean="0">
                        <a:solidFill>
                          <a:srgbClr val="000000"/>
                        </a:solidFill>
                        <a:latin typeface="+mn-ea"/>
                        <a:ea typeface="+mn-ea"/>
                        <a:cs typeface="Times New Roman"/>
                      </a:endParaRPr>
                    </a:p>
                    <a:p>
                      <a:pPr algn="ctr">
                        <a:lnSpc>
                          <a:spcPct val="150000"/>
                        </a:lnSpc>
                        <a:spcAft>
                          <a:spcPts val="0"/>
                        </a:spcAft>
                      </a:pPr>
                      <a:r>
                        <a:rPr lang="zh-CN" altLang="en-US" sz="1700" kern="100" dirty="0" smtClean="0">
                          <a:solidFill>
                            <a:srgbClr val="000000"/>
                          </a:solidFill>
                          <a:latin typeface="+mn-ea"/>
                          <a:ea typeface="+mn-ea"/>
                          <a:cs typeface="Times New Roman"/>
                        </a:rPr>
                        <a:t>体</a:t>
                      </a:r>
                      <a:endParaRPr lang="en-US" altLang="zh-CN" sz="1700" kern="100" dirty="0" smtClean="0">
                        <a:solidFill>
                          <a:srgbClr val="000000"/>
                        </a:solidFill>
                        <a:latin typeface="+mn-ea"/>
                        <a:ea typeface="+mn-ea"/>
                        <a:cs typeface="Times New Roman"/>
                      </a:endParaRPr>
                    </a:p>
                    <a:p>
                      <a:pPr algn="ctr">
                        <a:lnSpc>
                          <a:spcPct val="150000"/>
                        </a:lnSpc>
                        <a:spcAft>
                          <a:spcPts val="0"/>
                        </a:spcAft>
                      </a:pPr>
                      <a:r>
                        <a:rPr lang="zh-CN" altLang="en-US" sz="1700" kern="100" dirty="0" smtClean="0">
                          <a:solidFill>
                            <a:srgbClr val="000000"/>
                          </a:solidFill>
                          <a:latin typeface="+mn-ea"/>
                          <a:ea typeface="+mn-ea"/>
                          <a:cs typeface="Times New Roman"/>
                        </a:rPr>
                        <a:t>知</a:t>
                      </a:r>
                      <a:endParaRPr lang="en-US" altLang="zh-CN" sz="1700" kern="100" dirty="0" smtClean="0">
                        <a:solidFill>
                          <a:srgbClr val="000000"/>
                        </a:solidFill>
                        <a:latin typeface="+mn-ea"/>
                        <a:ea typeface="+mn-ea"/>
                        <a:cs typeface="Times New Roman"/>
                      </a:endParaRPr>
                    </a:p>
                    <a:p>
                      <a:pPr algn="ctr">
                        <a:lnSpc>
                          <a:spcPct val="150000"/>
                        </a:lnSpc>
                        <a:spcAft>
                          <a:spcPts val="0"/>
                        </a:spcAft>
                      </a:pPr>
                      <a:r>
                        <a:rPr lang="zh-CN" altLang="en-US" sz="1700" kern="100" dirty="0" smtClean="0">
                          <a:solidFill>
                            <a:srgbClr val="000000"/>
                          </a:solidFill>
                          <a:latin typeface="+mn-ea"/>
                          <a:ea typeface="+mn-ea"/>
                          <a:cs typeface="Times New Roman"/>
                        </a:rPr>
                        <a:t>识</a:t>
                      </a:r>
                      <a:endParaRPr lang="en-US" sz="1700" kern="100" dirty="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概念</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散文有广义和狭义之分</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我们常说的是狭义的散文</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指与诗歌、戏剧、小说并列的文学体裁</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是一种自由灵活的</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综合运用记叙、抒情、议论等多种表达方式抒写见闻感受的文体</a:t>
                      </a:r>
                      <a:endParaRPr lang="zh-CN" sz="1700" kern="100" dirty="0">
                        <a:solidFill>
                          <a:srgbClr val="000000"/>
                        </a:solidFill>
                        <a:latin typeface="NEU-BZ-S92"/>
                        <a:ea typeface="方正书宋_GBK"/>
                        <a:cs typeface="Times New Roman"/>
                      </a:endParaRPr>
                    </a:p>
                  </a:txBody>
                  <a:tcPr marL="4361" marR="4361"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476000">
                <a:tc vMerge="1">
                  <a:txBody>
                    <a:bodyPr/>
                    <a:lstStyle/>
                    <a:p>
                      <a:endParaRPr lang="zh-CN" altLang="en-US"/>
                    </a:p>
                  </a:txBody>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特点</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形散而神不散。形散</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取材广泛自由</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表现手法灵活</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结构自由</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不拘一格。神不散</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中心集中</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有贯穿全文的线索</a:t>
                      </a:r>
                      <a:endParaRPr lang="zh-CN" sz="1700" kern="100" dirty="0">
                        <a:solidFill>
                          <a:srgbClr val="000000"/>
                        </a:solidFill>
                        <a:latin typeface="NEU-BZ-S92"/>
                        <a:ea typeface="方正书宋_GBK"/>
                        <a:cs typeface="Times New Roman"/>
                      </a:endParaRPr>
                    </a:p>
                    <a:p>
                      <a:pPr>
                        <a:lnSpc>
                          <a:spcPct val="150000"/>
                        </a:lnSpc>
                        <a:spcAft>
                          <a:spcPts val="0"/>
                        </a:spcAft>
                      </a:pPr>
                      <a:r>
                        <a:rPr lang="zh-CN" sz="1700" kern="100" dirty="0">
                          <a:solidFill>
                            <a:srgbClr val="000000"/>
                          </a:solidFill>
                          <a:latin typeface="NEU-BZ-S92"/>
                          <a:ea typeface="微软雅黑"/>
                          <a:cs typeface="Times New Roman"/>
                        </a:rPr>
                        <a:t>　取材广泛、形式灵活、意境深邃、语言优美凝练、富于文采</a:t>
                      </a:r>
                      <a:endParaRPr lang="zh-CN" sz="1700" kern="100" dirty="0">
                        <a:solidFill>
                          <a:srgbClr val="000000"/>
                        </a:solidFill>
                        <a:latin typeface="NEU-BZ-S92"/>
                        <a:ea typeface="方正书宋_GBK"/>
                        <a:cs typeface="Times New Roman"/>
                      </a:endParaRPr>
                    </a:p>
                  </a:txBody>
                  <a:tcPr marL="4361" marR="4361"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730524562"/>
      </p:ext>
    </p:extLst>
  </p:cSld>
  <p:clrMapOvr>
    <a:masterClrMapping/>
  </p:clrMapOvr>
  <p:transition spd="slow">
    <p:pull/>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967567" y="359812"/>
            <a:ext cx="7824262" cy="357781"/>
          </a:xfrm>
          <a:prstGeom prst="rect">
            <a:avLst/>
          </a:prstGeom>
          <a:noFill/>
        </p:spPr>
        <p:txBody>
          <a:bodyPr wrap="square" lIns="36000" tIns="36000" rIns="36000" bIns="36000" rtlCol="0">
            <a:spAutoFit/>
          </a:bodyPr>
          <a:lstStyle/>
          <a:p>
            <a:pPr algn="r">
              <a:lnSpc>
                <a:spcPct val="150000"/>
              </a:lnSpc>
            </a:pPr>
            <a:r>
              <a:rPr lang="zh-CN" altLang="en-US" sz="1400" dirty="0" smtClean="0"/>
              <a:t>（续表）</a:t>
            </a:r>
          </a:p>
        </p:txBody>
      </p:sp>
      <p:graphicFrame>
        <p:nvGraphicFramePr>
          <p:cNvPr id="4" name="表格 3"/>
          <p:cNvGraphicFramePr>
            <a:graphicFrameLocks noGrp="1"/>
          </p:cNvGraphicFramePr>
          <p:nvPr/>
        </p:nvGraphicFramePr>
        <p:xfrm>
          <a:off x="882501" y="784309"/>
          <a:ext cx="7814932" cy="3204000"/>
        </p:xfrm>
        <a:graphic>
          <a:graphicData uri="http://schemas.openxmlformats.org/drawingml/2006/table">
            <a:tbl>
              <a:tblPr/>
              <a:tblGrid>
                <a:gridCol w="595425"/>
                <a:gridCol w="701748"/>
                <a:gridCol w="1095154"/>
                <a:gridCol w="5422605"/>
              </a:tblGrid>
              <a:tr h="432000">
                <a:tc gridSpan="4">
                  <a:txBody>
                    <a:bodyPr/>
                    <a:lstStyle/>
                    <a:p>
                      <a:pPr algn="ctr">
                        <a:lnSpc>
                          <a:spcPct val="150000"/>
                        </a:lnSpc>
                        <a:spcAft>
                          <a:spcPts val="0"/>
                        </a:spcAft>
                      </a:pPr>
                      <a:r>
                        <a:rPr lang="zh-CN" sz="1700" kern="100" dirty="0">
                          <a:solidFill>
                            <a:srgbClr val="000000"/>
                          </a:solidFill>
                          <a:latin typeface="NEU-BZ-S92"/>
                          <a:ea typeface="微软雅黑"/>
                          <a:cs typeface="Times New Roman"/>
                        </a:rPr>
                        <a:t>文体知识清单</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1764000">
                <a:tc rowSpan="2">
                  <a:txBody>
                    <a:bodyPr/>
                    <a:lstStyle/>
                    <a:p>
                      <a:pPr algn="ctr">
                        <a:lnSpc>
                          <a:spcPct val="150000"/>
                        </a:lnSpc>
                        <a:spcAft>
                          <a:spcPts val="0"/>
                        </a:spcAft>
                      </a:pPr>
                      <a:r>
                        <a:rPr lang="zh-CN" altLang="en-US" sz="1700" kern="100" dirty="0" smtClean="0">
                          <a:solidFill>
                            <a:srgbClr val="000000"/>
                          </a:solidFill>
                          <a:latin typeface="+mn-ea"/>
                          <a:ea typeface="+mn-ea"/>
                          <a:cs typeface="Times New Roman"/>
                        </a:rPr>
                        <a:t>常见的表现手法及其作用</a:t>
                      </a:r>
                      <a:endParaRPr lang="en-US" sz="1700" kern="100" dirty="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2">
                  <a:txBody>
                    <a:bodyPr/>
                    <a:lstStyle/>
                    <a:p>
                      <a:pPr algn="ctr">
                        <a:lnSpc>
                          <a:spcPct val="150000"/>
                        </a:lnSpc>
                        <a:spcAft>
                          <a:spcPts val="0"/>
                        </a:spcAft>
                      </a:pPr>
                      <a:r>
                        <a:rPr lang="zh-CN" sz="1700" kern="100">
                          <a:solidFill>
                            <a:srgbClr val="000000"/>
                          </a:solidFill>
                          <a:latin typeface="NEU-BZ-S92"/>
                          <a:ea typeface="微软雅黑"/>
                          <a:cs typeface="Times New Roman"/>
                        </a:rPr>
                        <a:t>衬托</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特点</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文章为了突出主要事物</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用类似的事物或相反、有差别的事物进行陪衬</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这种“烘云托月”的表现手法就是衬托。用类似的事物进行陪衬叫正衬</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用反面的、有差别的事物进行陪衬叫反衬</a:t>
                      </a:r>
                      <a:endParaRPr lang="zh-CN" sz="1700" kern="100" dirty="0">
                        <a:solidFill>
                          <a:srgbClr val="000000"/>
                        </a:solidFill>
                        <a:latin typeface="NEU-BZ-S92"/>
                        <a:ea typeface="方正书宋_GBK"/>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008000">
                <a:tc vMerge="1">
                  <a:txBody>
                    <a:bodyPr/>
                    <a:lstStyle/>
                    <a:p>
                      <a:pPr algn="ctr">
                        <a:lnSpc>
                          <a:spcPct val="150000"/>
                        </a:lnSpc>
                        <a:spcAft>
                          <a:spcPts val="0"/>
                        </a:spcAft>
                      </a:pPr>
                      <a:endParaRPr lang="en-US" sz="1700" kern="100" dirty="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vMerge="1">
                  <a:txBody>
                    <a:bodyPr/>
                    <a:lstStyle/>
                    <a:p>
                      <a:endParaRPr lang="zh-CN" altLang="en-US"/>
                    </a:p>
                  </a:txBody>
                  <a:tcP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作用</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特点鲜明</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矛盾突出</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形成强烈的反差</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突出主要的人或事物的特点、性格、思想、感情等</a:t>
                      </a:r>
                      <a:endParaRPr lang="zh-CN" sz="1700" kern="100" dirty="0">
                        <a:solidFill>
                          <a:srgbClr val="000000"/>
                        </a:solidFill>
                        <a:latin typeface="NEU-BZ-S92"/>
                        <a:ea typeface="方正书宋_GBK"/>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488201"/>
          </a:xfrm>
          <a:prstGeom prst="rect">
            <a:avLst/>
          </a:prstGeom>
          <a:noFill/>
        </p:spPr>
        <p:txBody>
          <a:bodyPr wrap="square" lIns="36000" tIns="36000" rIns="36000" bIns="36000" rtlCol="0">
            <a:spAutoFit/>
          </a:bodyPr>
          <a:lstStyle/>
          <a:p>
            <a:pPr>
              <a:lnSpc>
                <a:spcPct val="150000"/>
              </a:lnSpc>
            </a:pPr>
            <a:r>
              <a:rPr lang="en-US" b="1" dirty="0" smtClean="0"/>
              <a:t>1. </a:t>
            </a:r>
            <a:r>
              <a:rPr lang="en-US" dirty="0" smtClean="0">
                <a:solidFill>
                  <a:srgbClr val="0092D7"/>
                </a:solidFill>
              </a:rPr>
              <a:t>[</a:t>
            </a:r>
            <a:r>
              <a:rPr lang="zh-CN" altLang="en-US" dirty="0" smtClean="0">
                <a:solidFill>
                  <a:srgbClr val="0092D7"/>
                </a:solidFill>
              </a:rPr>
              <a:t>包头</a:t>
            </a:r>
            <a:r>
              <a:rPr lang="en-US" dirty="0" smtClean="0">
                <a:solidFill>
                  <a:srgbClr val="0092D7"/>
                </a:solidFill>
              </a:rPr>
              <a:t>12</a:t>
            </a:r>
            <a:r>
              <a:rPr lang="zh-CN" altLang="en-US" dirty="0" smtClean="0">
                <a:solidFill>
                  <a:srgbClr val="0092D7"/>
                </a:solidFill>
              </a:rPr>
              <a:t>题</a:t>
            </a:r>
            <a:r>
              <a:rPr lang="en-US" dirty="0" smtClean="0">
                <a:solidFill>
                  <a:srgbClr val="0092D7"/>
                </a:solidFill>
              </a:rPr>
              <a:t>]</a:t>
            </a:r>
            <a:r>
              <a:rPr lang="en-US" dirty="0" smtClean="0"/>
              <a:t>(2</a:t>
            </a:r>
            <a:r>
              <a:rPr lang="zh-CN" altLang="en-US" dirty="0" smtClean="0"/>
              <a:t>分</a:t>
            </a:r>
            <a:r>
              <a:rPr lang="en-US" dirty="0" smtClean="0"/>
              <a:t>)</a:t>
            </a:r>
            <a:r>
              <a:rPr lang="zh-CN" altLang="en-US" dirty="0" smtClean="0"/>
              <a:t>本文的题目很具艺术性</a:t>
            </a:r>
            <a:r>
              <a:rPr lang="en-US" dirty="0" smtClean="0"/>
              <a:t>,</a:t>
            </a:r>
            <a:r>
              <a:rPr lang="zh-CN" altLang="en-US" dirty="0" smtClean="0"/>
              <a:t>请作简要分析。</a:t>
            </a:r>
            <a:endParaRPr lang="zh-CN" altLang="en-US" dirty="0"/>
          </a:p>
        </p:txBody>
      </p:sp>
      <p:sp>
        <p:nvSpPr>
          <p:cNvPr id="4" name="TextBox 15">
            <a:extLst>
              <a:ext uri="{FF2B5EF4-FFF2-40B4-BE49-F238E27FC236}">
                <a16:creationId xmlns="" xmlns:a16="http://schemas.microsoft.com/office/drawing/2014/main" id="{0663CE10-BAAC-47A1-869E-A722179F076F}"/>
              </a:ext>
            </a:extLst>
          </p:cNvPr>
          <p:cNvSpPr txBox="1"/>
          <p:nvPr/>
        </p:nvSpPr>
        <p:spPr>
          <a:xfrm>
            <a:off x="871868" y="850679"/>
            <a:ext cx="7804299" cy="2516770"/>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dirty="0" smtClean="0">
                <a:solidFill>
                  <a:srgbClr val="C00000"/>
                </a:solidFill>
              </a:rPr>
              <a:t>[</a:t>
            </a:r>
            <a:r>
              <a:rPr lang="zh-CN" altLang="en-US" dirty="0" smtClean="0">
                <a:solidFill>
                  <a:srgbClr val="C00000"/>
                </a:solidFill>
              </a:rPr>
              <a:t>答案</a:t>
            </a:r>
            <a:r>
              <a:rPr lang="en-US" dirty="0" smtClean="0">
                <a:solidFill>
                  <a:srgbClr val="C00000"/>
                </a:solidFill>
              </a:rPr>
              <a:t>]</a:t>
            </a:r>
            <a:r>
              <a:rPr lang="zh-CN" altLang="en-US" dirty="0" smtClean="0">
                <a:solidFill>
                  <a:srgbClr val="C00000"/>
                </a:solidFill>
              </a:rPr>
              <a:t>题目中的</a:t>
            </a:r>
            <a:r>
              <a:rPr lang="en-US" dirty="0" smtClean="0">
                <a:solidFill>
                  <a:srgbClr val="C00000"/>
                </a:solidFill>
              </a:rPr>
              <a:t>“</a:t>
            </a:r>
            <a:r>
              <a:rPr lang="zh-CN" altLang="en-US" dirty="0" smtClean="0">
                <a:solidFill>
                  <a:srgbClr val="C00000"/>
                </a:solidFill>
              </a:rPr>
              <a:t>它</a:t>
            </a:r>
            <a:r>
              <a:rPr lang="en-US" dirty="0" smtClean="0">
                <a:solidFill>
                  <a:srgbClr val="C00000"/>
                </a:solidFill>
              </a:rPr>
              <a:t>”</a:t>
            </a:r>
            <a:r>
              <a:rPr lang="zh-CN" altLang="en-US" dirty="0" smtClean="0">
                <a:solidFill>
                  <a:srgbClr val="C00000"/>
                </a:solidFill>
              </a:rPr>
              <a:t>指什么</a:t>
            </a:r>
            <a:r>
              <a:rPr lang="en-US" dirty="0" smtClean="0">
                <a:solidFill>
                  <a:srgbClr val="C00000"/>
                </a:solidFill>
              </a:rPr>
              <a:t>,</a:t>
            </a:r>
            <a:r>
              <a:rPr lang="zh-CN" altLang="en-US" dirty="0" smtClean="0">
                <a:solidFill>
                  <a:srgbClr val="C00000"/>
                </a:solidFill>
              </a:rPr>
              <a:t>从题目本身看不出</a:t>
            </a:r>
            <a:r>
              <a:rPr lang="en-US" dirty="0" smtClean="0">
                <a:solidFill>
                  <a:srgbClr val="C00000"/>
                </a:solidFill>
              </a:rPr>
              <a:t>,</a:t>
            </a:r>
            <a:r>
              <a:rPr lang="zh-CN" altLang="en-US" dirty="0" smtClean="0">
                <a:solidFill>
                  <a:srgbClr val="C00000"/>
                </a:solidFill>
              </a:rPr>
              <a:t>因此有悬念</a:t>
            </a:r>
            <a:r>
              <a:rPr lang="en-US" dirty="0" smtClean="0">
                <a:solidFill>
                  <a:srgbClr val="C00000"/>
                </a:solidFill>
              </a:rPr>
              <a:t>,</a:t>
            </a:r>
            <a:r>
              <a:rPr lang="zh-CN" altLang="en-US" dirty="0" smtClean="0">
                <a:solidFill>
                  <a:srgbClr val="C00000"/>
                </a:solidFill>
              </a:rPr>
              <a:t>能激发读者的阅读欲望。</a:t>
            </a:r>
          </a:p>
          <a:p>
            <a:pPr>
              <a:lnSpc>
                <a:spcPct val="150000"/>
              </a:lnSpc>
            </a:pPr>
            <a:r>
              <a:rPr lang="en-US" dirty="0" smtClean="0">
                <a:solidFill>
                  <a:srgbClr val="C00000"/>
                </a:solidFill>
              </a:rPr>
              <a:t>[</a:t>
            </a:r>
            <a:r>
              <a:rPr lang="zh-CN" altLang="en-US" dirty="0" smtClean="0">
                <a:solidFill>
                  <a:srgbClr val="C00000"/>
                </a:solidFill>
              </a:rPr>
              <a:t>解析</a:t>
            </a:r>
            <a:r>
              <a:rPr lang="en-US" dirty="0" smtClean="0">
                <a:solidFill>
                  <a:srgbClr val="C00000"/>
                </a:solidFill>
              </a:rPr>
              <a:t>] </a:t>
            </a:r>
            <a:r>
              <a:rPr lang="zh-CN" altLang="en-US" dirty="0" smtClean="0">
                <a:solidFill>
                  <a:srgbClr val="C00000"/>
                </a:solidFill>
              </a:rPr>
              <a:t>本题主要考查对文章题目的理解。答题时注意题干的要求</a:t>
            </a:r>
            <a:r>
              <a:rPr lang="en-US" dirty="0" smtClean="0">
                <a:solidFill>
                  <a:srgbClr val="C00000"/>
                </a:solidFill>
              </a:rPr>
              <a:t>,</a:t>
            </a:r>
            <a:r>
              <a:rPr lang="zh-CN" altLang="en-US" dirty="0" smtClean="0">
                <a:solidFill>
                  <a:srgbClr val="C00000"/>
                </a:solidFill>
              </a:rPr>
              <a:t>是要抓住其艺术性加以分析。那么</a:t>
            </a:r>
            <a:r>
              <a:rPr lang="en-US" dirty="0" smtClean="0">
                <a:solidFill>
                  <a:srgbClr val="C00000"/>
                </a:solidFill>
              </a:rPr>
              <a:t>,</a:t>
            </a:r>
            <a:r>
              <a:rPr lang="zh-CN" altLang="en-US" dirty="0" smtClean="0">
                <a:solidFill>
                  <a:srgbClr val="C00000"/>
                </a:solidFill>
              </a:rPr>
              <a:t>我们对文章的题目作具体分析时就要把握住这一题目与众不同的地方</a:t>
            </a:r>
            <a:r>
              <a:rPr lang="en-US" dirty="0" smtClean="0">
                <a:solidFill>
                  <a:srgbClr val="C00000"/>
                </a:solidFill>
              </a:rPr>
              <a:t>,</a:t>
            </a:r>
            <a:r>
              <a:rPr lang="zh-CN" altLang="en-US" dirty="0" smtClean="0">
                <a:solidFill>
                  <a:srgbClr val="C00000"/>
                </a:solidFill>
              </a:rPr>
              <a:t>这样我们马上就能发现题目中的</a:t>
            </a:r>
            <a:r>
              <a:rPr lang="en-US" dirty="0" smtClean="0">
                <a:solidFill>
                  <a:srgbClr val="C00000"/>
                </a:solidFill>
              </a:rPr>
              <a:t>“</a:t>
            </a:r>
            <a:r>
              <a:rPr lang="zh-CN" altLang="en-US" dirty="0" smtClean="0">
                <a:solidFill>
                  <a:srgbClr val="C00000"/>
                </a:solidFill>
              </a:rPr>
              <a:t>它</a:t>
            </a:r>
            <a:r>
              <a:rPr lang="en-US" dirty="0" smtClean="0">
                <a:solidFill>
                  <a:srgbClr val="C00000"/>
                </a:solidFill>
              </a:rPr>
              <a:t>”</a:t>
            </a:r>
            <a:r>
              <a:rPr lang="zh-CN" altLang="en-US" dirty="0" smtClean="0">
                <a:solidFill>
                  <a:srgbClr val="C00000"/>
                </a:solidFill>
              </a:rPr>
              <a:t>的独特性</a:t>
            </a:r>
            <a:r>
              <a:rPr lang="en-US" dirty="0" smtClean="0">
                <a:solidFill>
                  <a:srgbClr val="C00000"/>
                </a:solidFill>
              </a:rPr>
              <a:t>,</a:t>
            </a:r>
            <a:r>
              <a:rPr lang="zh-CN" altLang="en-US" dirty="0" smtClean="0">
                <a:solidFill>
                  <a:srgbClr val="C00000"/>
                </a:solidFill>
              </a:rPr>
              <a:t>这个</a:t>
            </a:r>
            <a:r>
              <a:rPr lang="en-US" dirty="0" smtClean="0">
                <a:solidFill>
                  <a:srgbClr val="C00000"/>
                </a:solidFill>
              </a:rPr>
              <a:t>“</a:t>
            </a:r>
            <a:r>
              <a:rPr lang="zh-CN" altLang="en-US" dirty="0" smtClean="0">
                <a:solidFill>
                  <a:srgbClr val="C00000"/>
                </a:solidFill>
              </a:rPr>
              <a:t>它</a:t>
            </a:r>
            <a:r>
              <a:rPr lang="en-US" dirty="0" smtClean="0">
                <a:solidFill>
                  <a:srgbClr val="C00000"/>
                </a:solidFill>
              </a:rPr>
              <a:t>”</a:t>
            </a:r>
            <a:r>
              <a:rPr lang="zh-CN" altLang="en-US" dirty="0" smtClean="0">
                <a:solidFill>
                  <a:srgbClr val="C00000"/>
                </a:solidFill>
              </a:rPr>
              <a:t>是谁</a:t>
            </a:r>
            <a:r>
              <a:rPr lang="en-US" dirty="0" smtClean="0">
                <a:solidFill>
                  <a:srgbClr val="C00000"/>
                </a:solidFill>
              </a:rPr>
              <a:t>?</a:t>
            </a:r>
            <a:r>
              <a:rPr lang="zh-CN" altLang="en-US" dirty="0" smtClean="0">
                <a:solidFill>
                  <a:srgbClr val="C00000"/>
                </a:solidFill>
              </a:rPr>
              <a:t>马上就激起阅读者的兴趣</a:t>
            </a:r>
            <a:r>
              <a:rPr lang="en-US" dirty="0" smtClean="0">
                <a:solidFill>
                  <a:srgbClr val="C00000"/>
                </a:solidFill>
              </a:rPr>
              <a:t>,</a:t>
            </a:r>
            <a:r>
              <a:rPr lang="zh-CN" altLang="en-US" dirty="0" smtClean="0">
                <a:solidFill>
                  <a:srgbClr val="C00000"/>
                </a:solidFill>
              </a:rPr>
              <a:t>想要具体探知。</a:t>
            </a:r>
            <a:endParaRPr lang="zh-CN" altLang="en-US" dirty="0">
              <a:solidFill>
                <a:srgbClr val="C00000"/>
              </a:solidFill>
            </a:endParaRP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439278"/>
          </a:xfrm>
          <a:prstGeom prst="rect">
            <a:avLst/>
          </a:prstGeom>
          <a:noFill/>
        </p:spPr>
        <p:txBody>
          <a:bodyPr wrap="square" lIns="36000" tIns="36000" rIns="36000" bIns="36000" rtlCol="0">
            <a:spAutoFit/>
          </a:bodyPr>
          <a:lstStyle/>
          <a:p>
            <a:pPr>
              <a:lnSpc>
                <a:spcPct val="150000"/>
              </a:lnSpc>
            </a:pPr>
            <a:r>
              <a:rPr lang="en-US" b="1" dirty="0" smtClean="0"/>
              <a:t>2. </a:t>
            </a:r>
            <a:r>
              <a:rPr lang="en-US" dirty="0" smtClean="0">
                <a:solidFill>
                  <a:srgbClr val="0092D7"/>
                </a:solidFill>
              </a:rPr>
              <a:t>[</a:t>
            </a:r>
            <a:r>
              <a:rPr lang="zh-CN" altLang="en-US" dirty="0" smtClean="0">
                <a:solidFill>
                  <a:srgbClr val="0092D7"/>
                </a:solidFill>
              </a:rPr>
              <a:t>包头</a:t>
            </a:r>
            <a:r>
              <a:rPr lang="en-US" dirty="0" smtClean="0">
                <a:solidFill>
                  <a:srgbClr val="0092D7"/>
                </a:solidFill>
              </a:rPr>
              <a:t>13</a:t>
            </a:r>
            <a:r>
              <a:rPr lang="zh-CN" altLang="en-US" dirty="0" smtClean="0">
                <a:solidFill>
                  <a:srgbClr val="0092D7"/>
                </a:solidFill>
              </a:rPr>
              <a:t>题</a:t>
            </a:r>
            <a:r>
              <a:rPr lang="en-US" dirty="0" smtClean="0">
                <a:solidFill>
                  <a:srgbClr val="0092D7"/>
                </a:solidFill>
              </a:rPr>
              <a:t>]</a:t>
            </a:r>
            <a:r>
              <a:rPr lang="en-US" dirty="0" smtClean="0"/>
              <a:t>(3</a:t>
            </a:r>
            <a:r>
              <a:rPr lang="zh-CN" altLang="en-US" dirty="0" smtClean="0"/>
              <a:t>分</a:t>
            </a:r>
            <a:r>
              <a:rPr lang="en-US" dirty="0" smtClean="0"/>
              <a:t>)</a:t>
            </a:r>
            <a:r>
              <a:rPr lang="zh-CN" altLang="en-US" dirty="0" smtClean="0"/>
              <a:t>本文主要写油菜花</a:t>
            </a:r>
            <a:r>
              <a:rPr lang="en-US" dirty="0" smtClean="0"/>
              <a:t>,</a:t>
            </a:r>
            <a:r>
              <a:rPr lang="zh-CN" altLang="en-US" dirty="0" smtClean="0"/>
              <a:t>作者为什么还写了一些其他的花</a:t>
            </a:r>
            <a:r>
              <a:rPr lang="en-US" dirty="0" smtClean="0"/>
              <a:t>?</a:t>
            </a:r>
            <a:endParaRPr lang="zh-CN" altLang="en-US" dirty="0"/>
          </a:p>
        </p:txBody>
      </p:sp>
      <p:sp>
        <p:nvSpPr>
          <p:cNvPr id="4" name="TextBox 15">
            <a:extLst>
              <a:ext uri="{FF2B5EF4-FFF2-40B4-BE49-F238E27FC236}">
                <a16:creationId xmlns="" xmlns:a16="http://schemas.microsoft.com/office/drawing/2014/main" id="{0663CE10-BAAC-47A1-869E-A722179F076F}"/>
              </a:ext>
            </a:extLst>
          </p:cNvPr>
          <p:cNvSpPr txBox="1"/>
          <p:nvPr/>
        </p:nvSpPr>
        <p:spPr>
          <a:xfrm>
            <a:off x="871868" y="850679"/>
            <a:ext cx="7804299" cy="2932268"/>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dirty="0" smtClean="0">
                <a:solidFill>
                  <a:srgbClr val="C00000"/>
                </a:solidFill>
              </a:rPr>
              <a:t>[</a:t>
            </a:r>
            <a:r>
              <a:rPr lang="zh-CN" altLang="en-US" dirty="0" smtClean="0">
                <a:solidFill>
                  <a:srgbClr val="C00000"/>
                </a:solidFill>
              </a:rPr>
              <a:t>答案</a:t>
            </a:r>
            <a:r>
              <a:rPr lang="en-US" dirty="0" smtClean="0">
                <a:solidFill>
                  <a:srgbClr val="C00000"/>
                </a:solidFill>
              </a:rPr>
              <a:t>]</a:t>
            </a:r>
            <a:r>
              <a:rPr lang="zh-CN" altLang="en-US" dirty="0" smtClean="0">
                <a:solidFill>
                  <a:srgbClr val="C00000"/>
                </a:solidFill>
              </a:rPr>
              <a:t>文章开篇先写其他花是为下文写油菜花做铺垫</a:t>
            </a:r>
            <a:r>
              <a:rPr lang="en-US" dirty="0" smtClean="0">
                <a:solidFill>
                  <a:srgbClr val="C00000"/>
                </a:solidFill>
              </a:rPr>
              <a:t>,</a:t>
            </a:r>
            <a:r>
              <a:rPr lang="zh-CN" altLang="en-US" dirty="0" smtClean="0">
                <a:solidFill>
                  <a:srgbClr val="C00000"/>
                </a:solidFill>
              </a:rPr>
              <a:t>从而引出作者对油菜花的赞美</a:t>
            </a:r>
            <a:r>
              <a:rPr lang="en-US" dirty="0" smtClean="0">
                <a:solidFill>
                  <a:srgbClr val="C00000"/>
                </a:solidFill>
              </a:rPr>
              <a:t>;</a:t>
            </a:r>
            <a:r>
              <a:rPr lang="zh-CN" altLang="en-US" dirty="0" smtClean="0">
                <a:solidFill>
                  <a:srgbClr val="C00000"/>
                </a:solidFill>
              </a:rPr>
              <a:t>之后又写其他花只有观赏价值衬托出油菜花还与人们的生产和农事活动密切相关。</a:t>
            </a:r>
          </a:p>
          <a:p>
            <a:pPr>
              <a:lnSpc>
                <a:spcPct val="150000"/>
              </a:lnSpc>
            </a:pPr>
            <a:r>
              <a:rPr lang="en-US" dirty="0" smtClean="0">
                <a:solidFill>
                  <a:srgbClr val="C00000"/>
                </a:solidFill>
              </a:rPr>
              <a:t>[</a:t>
            </a:r>
            <a:r>
              <a:rPr lang="zh-CN" altLang="en-US" dirty="0" smtClean="0">
                <a:solidFill>
                  <a:srgbClr val="C00000"/>
                </a:solidFill>
              </a:rPr>
              <a:t>解析</a:t>
            </a:r>
            <a:r>
              <a:rPr lang="en-US" dirty="0" smtClean="0">
                <a:solidFill>
                  <a:srgbClr val="C00000"/>
                </a:solidFill>
              </a:rPr>
              <a:t>] </a:t>
            </a:r>
            <a:r>
              <a:rPr lang="zh-CN" altLang="en-US" dirty="0" smtClean="0">
                <a:solidFill>
                  <a:srgbClr val="C00000"/>
                </a:solidFill>
              </a:rPr>
              <a:t>本题主要考查对铺垫这一手法的掌握情况。阅读文章内容可知</a:t>
            </a:r>
            <a:r>
              <a:rPr lang="en-US" dirty="0" smtClean="0">
                <a:solidFill>
                  <a:srgbClr val="C00000"/>
                </a:solidFill>
              </a:rPr>
              <a:t>,</a:t>
            </a:r>
            <a:r>
              <a:rPr lang="zh-CN" altLang="en-US" dirty="0" smtClean="0">
                <a:solidFill>
                  <a:srgbClr val="C00000"/>
                </a:solidFill>
              </a:rPr>
              <a:t>文章在开篇写单位院子里有很多种花</a:t>
            </a:r>
            <a:r>
              <a:rPr lang="en-US" dirty="0" smtClean="0">
                <a:solidFill>
                  <a:srgbClr val="C00000"/>
                </a:solidFill>
              </a:rPr>
              <a:t>,</a:t>
            </a:r>
            <a:r>
              <a:rPr lang="zh-CN" altLang="en-US" dirty="0" smtClean="0">
                <a:solidFill>
                  <a:srgbClr val="C00000"/>
                </a:solidFill>
              </a:rPr>
              <a:t>目的就是引出自己所要写作的对象</a:t>
            </a:r>
            <a:r>
              <a:rPr lang="en-US" dirty="0" smtClean="0">
                <a:solidFill>
                  <a:srgbClr val="C00000"/>
                </a:solidFill>
              </a:rPr>
              <a:t>,</a:t>
            </a:r>
            <a:r>
              <a:rPr lang="zh-CN" altLang="en-US" dirty="0" smtClean="0">
                <a:solidFill>
                  <a:srgbClr val="C00000"/>
                </a:solidFill>
              </a:rPr>
              <a:t>同时又能将所要赞美的油菜花与之形成对比</a:t>
            </a:r>
            <a:r>
              <a:rPr lang="en-US" dirty="0" smtClean="0">
                <a:solidFill>
                  <a:srgbClr val="C00000"/>
                </a:solidFill>
              </a:rPr>
              <a:t>,</a:t>
            </a:r>
            <a:r>
              <a:rPr lang="zh-CN" altLang="en-US" dirty="0" smtClean="0">
                <a:solidFill>
                  <a:srgbClr val="C00000"/>
                </a:solidFill>
              </a:rPr>
              <a:t>更能突出自己所要赞美的油菜花的与众不同的地方。</a:t>
            </a:r>
            <a:endParaRPr lang="zh-CN" altLang="en-US" dirty="0">
              <a:solidFill>
                <a:srgbClr val="C00000"/>
              </a:solidFill>
            </a:endParaRP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854777"/>
          </a:xfrm>
          <a:prstGeom prst="rect">
            <a:avLst/>
          </a:prstGeom>
          <a:noFill/>
        </p:spPr>
        <p:txBody>
          <a:bodyPr wrap="square" lIns="36000" tIns="36000" rIns="36000" bIns="36000" rtlCol="0">
            <a:spAutoFit/>
          </a:bodyPr>
          <a:lstStyle/>
          <a:p>
            <a:pPr>
              <a:lnSpc>
                <a:spcPct val="150000"/>
              </a:lnSpc>
            </a:pPr>
            <a:r>
              <a:rPr lang="en-US" b="1" dirty="0" smtClean="0"/>
              <a:t>3. </a:t>
            </a:r>
            <a:r>
              <a:rPr lang="en-US" dirty="0" smtClean="0">
                <a:solidFill>
                  <a:srgbClr val="0092D7"/>
                </a:solidFill>
              </a:rPr>
              <a:t>[</a:t>
            </a:r>
            <a:r>
              <a:rPr lang="zh-CN" altLang="en-US" dirty="0" smtClean="0">
                <a:solidFill>
                  <a:srgbClr val="0092D7"/>
                </a:solidFill>
              </a:rPr>
              <a:t>包头</a:t>
            </a:r>
            <a:r>
              <a:rPr lang="en-US" dirty="0" smtClean="0">
                <a:solidFill>
                  <a:srgbClr val="0092D7"/>
                </a:solidFill>
              </a:rPr>
              <a:t>14</a:t>
            </a:r>
            <a:r>
              <a:rPr lang="zh-CN" altLang="en-US" dirty="0" smtClean="0">
                <a:solidFill>
                  <a:srgbClr val="0092D7"/>
                </a:solidFill>
              </a:rPr>
              <a:t>题</a:t>
            </a:r>
            <a:r>
              <a:rPr lang="en-US" dirty="0" smtClean="0">
                <a:solidFill>
                  <a:srgbClr val="0092D7"/>
                </a:solidFill>
              </a:rPr>
              <a:t>]</a:t>
            </a:r>
            <a:r>
              <a:rPr lang="en-US" dirty="0" smtClean="0"/>
              <a:t>(4</a:t>
            </a:r>
            <a:r>
              <a:rPr lang="zh-CN" altLang="en-US" dirty="0" smtClean="0"/>
              <a:t>分</a:t>
            </a:r>
            <a:r>
              <a:rPr lang="en-US" dirty="0" smtClean="0"/>
              <a:t>)</a:t>
            </a:r>
            <a:r>
              <a:rPr lang="zh-CN" altLang="en-US" dirty="0" smtClean="0"/>
              <a:t>作者为什么说“没有一种花比油菜花更具有故乡的意味了”</a:t>
            </a:r>
            <a:r>
              <a:rPr lang="en-US" dirty="0" smtClean="0"/>
              <a:t>?</a:t>
            </a:r>
            <a:r>
              <a:rPr lang="en-US" altLang="zh-CN" b="1" dirty="0" smtClean="0"/>
              <a:t>【</a:t>
            </a:r>
            <a:r>
              <a:rPr lang="zh-CN" altLang="en-US" b="1" dirty="0" smtClean="0"/>
              <a:t>考点十一　探究作品意蕴</a:t>
            </a:r>
            <a:r>
              <a:rPr lang="en-US" altLang="zh-CN" b="1" dirty="0" smtClean="0"/>
              <a:t>】</a:t>
            </a:r>
            <a:endParaRPr lang="zh-CN" altLang="en-US" b="1"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5">
            <a:extLst>
              <a:ext uri="{FF2B5EF4-FFF2-40B4-BE49-F238E27FC236}">
                <a16:creationId xmlns="" xmlns:a16="http://schemas.microsoft.com/office/drawing/2014/main" id="{0663CE10-BAAC-47A1-869E-A722179F076F}"/>
              </a:ext>
            </a:extLst>
          </p:cNvPr>
          <p:cNvSpPr txBox="1"/>
          <p:nvPr/>
        </p:nvSpPr>
        <p:spPr>
          <a:xfrm>
            <a:off x="882502" y="340205"/>
            <a:ext cx="7814932" cy="4178764"/>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dirty="0" smtClean="0">
                <a:solidFill>
                  <a:srgbClr val="C00000"/>
                </a:solidFill>
              </a:rPr>
              <a:t>[</a:t>
            </a:r>
            <a:r>
              <a:rPr lang="zh-CN" altLang="en-US" dirty="0" smtClean="0">
                <a:solidFill>
                  <a:srgbClr val="C00000"/>
                </a:solidFill>
              </a:rPr>
              <a:t>答案</a:t>
            </a:r>
            <a:r>
              <a:rPr lang="en-US" dirty="0" smtClean="0">
                <a:solidFill>
                  <a:srgbClr val="C00000"/>
                </a:solidFill>
              </a:rPr>
              <a:t>] (1)</a:t>
            </a:r>
            <a:r>
              <a:rPr lang="zh-CN" altLang="en-US" dirty="0" smtClean="0">
                <a:solidFill>
                  <a:srgbClr val="C00000"/>
                </a:solidFill>
              </a:rPr>
              <a:t>作者家乡的油菜花承载着他对家乡和童年的美好记忆。</a:t>
            </a:r>
            <a:r>
              <a:rPr lang="en-US" dirty="0" smtClean="0">
                <a:solidFill>
                  <a:srgbClr val="C00000"/>
                </a:solidFill>
              </a:rPr>
              <a:t>(2)</a:t>
            </a:r>
            <a:r>
              <a:rPr lang="zh-CN" altLang="en-US" dirty="0" smtClean="0">
                <a:solidFill>
                  <a:srgbClr val="C00000"/>
                </a:solidFill>
              </a:rPr>
              <a:t>油菜花朴实平凡的气质与</a:t>
            </a:r>
            <a:r>
              <a:rPr lang="en-US" dirty="0" smtClean="0">
                <a:solidFill>
                  <a:srgbClr val="C00000"/>
                </a:solidFill>
              </a:rPr>
              <a:t>“</a:t>
            </a:r>
            <a:r>
              <a:rPr lang="zh-CN" altLang="en-US" dirty="0" smtClean="0">
                <a:solidFill>
                  <a:srgbClr val="C00000"/>
                </a:solidFill>
              </a:rPr>
              <a:t>故乡</a:t>
            </a:r>
            <a:r>
              <a:rPr lang="en-US" dirty="0" smtClean="0">
                <a:solidFill>
                  <a:srgbClr val="C00000"/>
                </a:solidFill>
              </a:rPr>
              <a:t>”</a:t>
            </a:r>
            <a:r>
              <a:rPr lang="zh-CN" altLang="en-US" dirty="0" smtClean="0">
                <a:solidFill>
                  <a:srgbClr val="C00000"/>
                </a:solidFill>
              </a:rPr>
              <a:t>这个字眼最贴切。</a:t>
            </a:r>
            <a:r>
              <a:rPr lang="en-US" dirty="0" smtClean="0">
                <a:solidFill>
                  <a:srgbClr val="C00000"/>
                </a:solidFill>
              </a:rPr>
              <a:t>(3)</a:t>
            </a:r>
            <a:r>
              <a:rPr lang="zh-CN" altLang="en-US" dirty="0" smtClean="0">
                <a:solidFill>
                  <a:srgbClr val="C00000"/>
                </a:solidFill>
              </a:rPr>
              <a:t>漫山遍野盛开的油菜花</a:t>
            </a:r>
            <a:r>
              <a:rPr lang="en-US" dirty="0" smtClean="0">
                <a:solidFill>
                  <a:srgbClr val="C00000"/>
                </a:solidFill>
              </a:rPr>
              <a:t>,</a:t>
            </a:r>
            <a:r>
              <a:rPr lang="zh-CN" altLang="en-US" dirty="0" smtClean="0">
                <a:solidFill>
                  <a:srgbClr val="C00000"/>
                </a:solidFill>
              </a:rPr>
              <a:t>正是最常见的家园的模样</a:t>
            </a:r>
            <a:r>
              <a:rPr lang="en-US" dirty="0" smtClean="0">
                <a:solidFill>
                  <a:srgbClr val="C00000"/>
                </a:solidFill>
              </a:rPr>
              <a:t>,</a:t>
            </a:r>
            <a:r>
              <a:rPr lang="zh-CN" altLang="en-US" dirty="0" smtClean="0">
                <a:solidFill>
                  <a:srgbClr val="C00000"/>
                </a:solidFill>
              </a:rPr>
              <a:t>最典型的乡土中国的图景。</a:t>
            </a:r>
            <a:r>
              <a:rPr lang="en-US" dirty="0" smtClean="0">
                <a:solidFill>
                  <a:srgbClr val="C00000"/>
                </a:solidFill>
              </a:rPr>
              <a:t>(4)</a:t>
            </a:r>
            <a:r>
              <a:rPr lang="zh-CN" altLang="en-US" dirty="0" smtClean="0">
                <a:solidFill>
                  <a:srgbClr val="C00000"/>
                </a:solidFill>
              </a:rPr>
              <a:t>油菜花沾满生活的烟火气</a:t>
            </a:r>
            <a:r>
              <a:rPr lang="en-US" dirty="0" smtClean="0">
                <a:solidFill>
                  <a:srgbClr val="C00000"/>
                </a:solidFill>
              </a:rPr>
              <a:t>,</a:t>
            </a:r>
            <a:r>
              <a:rPr lang="zh-CN" altLang="en-US" dirty="0" smtClean="0">
                <a:solidFill>
                  <a:srgbClr val="C00000"/>
                </a:solidFill>
              </a:rPr>
              <a:t>和故乡的生产和生活</a:t>
            </a:r>
            <a:r>
              <a:rPr lang="en-US" dirty="0" smtClean="0">
                <a:solidFill>
                  <a:srgbClr val="C00000"/>
                </a:solidFill>
              </a:rPr>
              <a:t>,</a:t>
            </a:r>
            <a:r>
              <a:rPr lang="zh-CN" altLang="en-US" dirty="0" smtClean="0">
                <a:solidFill>
                  <a:srgbClr val="C00000"/>
                </a:solidFill>
              </a:rPr>
              <a:t>农事与家事相关联。</a:t>
            </a:r>
          </a:p>
          <a:p>
            <a:pPr>
              <a:lnSpc>
                <a:spcPct val="150000"/>
              </a:lnSpc>
            </a:pPr>
            <a:r>
              <a:rPr lang="en-US" dirty="0" smtClean="0">
                <a:solidFill>
                  <a:srgbClr val="C00000"/>
                </a:solidFill>
              </a:rPr>
              <a:t>[</a:t>
            </a:r>
            <a:r>
              <a:rPr lang="zh-CN" altLang="en-US" dirty="0" smtClean="0">
                <a:solidFill>
                  <a:srgbClr val="C00000"/>
                </a:solidFill>
              </a:rPr>
              <a:t>解析</a:t>
            </a:r>
            <a:r>
              <a:rPr lang="en-US" dirty="0" smtClean="0">
                <a:solidFill>
                  <a:srgbClr val="C00000"/>
                </a:solidFill>
              </a:rPr>
              <a:t>] </a:t>
            </a:r>
            <a:r>
              <a:rPr lang="zh-CN" altLang="en-US" dirty="0" smtClean="0">
                <a:solidFill>
                  <a:srgbClr val="C00000"/>
                </a:solidFill>
              </a:rPr>
              <a:t>本题主要考查对文章内容的理解。答题时要在文章中找到写油菜花和故乡相联系的地方</a:t>
            </a:r>
            <a:r>
              <a:rPr lang="en-US" dirty="0" smtClean="0">
                <a:solidFill>
                  <a:srgbClr val="C00000"/>
                </a:solidFill>
              </a:rPr>
              <a:t>,</a:t>
            </a:r>
            <a:r>
              <a:rPr lang="zh-CN" altLang="en-US" dirty="0" smtClean="0">
                <a:solidFill>
                  <a:srgbClr val="C00000"/>
                </a:solidFill>
              </a:rPr>
              <a:t>文章第</a:t>
            </a:r>
            <a:r>
              <a:rPr lang="en-US" dirty="0" smtClean="0">
                <a:solidFill>
                  <a:srgbClr val="C00000"/>
                </a:solidFill>
              </a:rPr>
              <a:t>④</a:t>
            </a:r>
            <a:r>
              <a:rPr lang="zh-CN" altLang="en-US" dirty="0" smtClean="0">
                <a:solidFill>
                  <a:srgbClr val="C00000"/>
                </a:solidFill>
              </a:rPr>
              <a:t>段交代了油菜花引发了自己对家乡的美好记忆</a:t>
            </a:r>
            <a:r>
              <a:rPr lang="en-US" dirty="0" smtClean="0">
                <a:solidFill>
                  <a:srgbClr val="C00000"/>
                </a:solidFill>
              </a:rPr>
              <a:t>,</a:t>
            </a:r>
            <a:r>
              <a:rPr lang="zh-CN" altLang="en-US" dirty="0" smtClean="0">
                <a:solidFill>
                  <a:srgbClr val="C00000"/>
                </a:solidFill>
              </a:rPr>
              <a:t>油菜花的气质与故乡类似</a:t>
            </a:r>
            <a:r>
              <a:rPr lang="en-US" dirty="0" smtClean="0">
                <a:solidFill>
                  <a:srgbClr val="C00000"/>
                </a:solidFill>
              </a:rPr>
              <a:t>,</a:t>
            </a:r>
            <a:r>
              <a:rPr lang="zh-CN" altLang="en-US" dirty="0" smtClean="0">
                <a:solidFill>
                  <a:srgbClr val="C00000"/>
                </a:solidFill>
              </a:rPr>
              <a:t>第</a:t>
            </a:r>
            <a:r>
              <a:rPr lang="en-US" dirty="0" smtClean="0">
                <a:solidFill>
                  <a:srgbClr val="C00000"/>
                </a:solidFill>
              </a:rPr>
              <a:t>⑤</a:t>
            </a:r>
            <a:r>
              <a:rPr lang="zh-CN" altLang="en-US" dirty="0" smtClean="0">
                <a:solidFill>
                  <a:srgbClr val="C00000"/>
                </a:solidFill>
              </a:rPr>
              <a:t>段介绍了油菜花遍布故乡的每一处地方</a:t>
            </a:r>
            <a:r>
              <a:rPr lang="en-US" dirty="0" smtClean="0">
                <a:solidFill>
                  <a:srgbClr val="C00000"/>
                </a:solidFill>
              </a:rPr>
              <a:t>,</a:t>
            </a:r>
            <a:r>
              <a:rPr lang="zh-CN" altLang="en-US" dirty="0" smtClean="0">
                <a:solidFill>
                  <a:srgbClr val="C00000"/>
                </a:solidFill>
              </a:rPr>
              <a:t>遍布整个中国的边边角角</a:t>
            </a:r>
            <a:r>
              <a:rPr lang="en-US" dirty="0" smtClean="0">
                <a:solidFill>
                  <a:srgbClr val="C00000"/>
                </a:solidFill>
              </a:rPr>
              <a:t>,</a:t>
            </a:r>
            <a:r>
              <a:rPr lang="zh-CN" altLang="en-US" dirty="0" smtClean="0">
                <a:solidFill>
                  <a:srgbClr val="C00000"/>
                </a:solidFill>
              </a:rPr>
              <a:t>是乡土中国的象征</a:t>
            </a:r>
            <a:r>
              <a:rPr lang="en-US" dirty="0" smtClean="0">
                <a:solidFill>
                  <a:srgbClr val="C00000"/>
                </a:solidFill>
              </a:rPr>
              <a:t>,</a:t>
            </a:r>
            <a:r>
              <a:rPr lang="zh-CN" altLang="en-US" dirty="0" smtClean="0">
                <a:solidFill>
                  <a:srgbClr val="C00000"/>
                </a:solidFill>
              </a:rPr>
              <a:t>第</a:t>
            </a:r>
            <a:r>
              <a:rPr lang="en-US" dirty="0" smtClean="0">
                <a:solidFill>
                  <a:srgbClr val="C00000"/>
                </a:solidFill>
              </a:rPr>
              <a:t>⑥</a:t>
            </a:r>
            <a:r>
              <a:rPr lang="zh-CN" altLang="en-US" dirty="0" smtClean="0">
                <a:solidFill>
                  <a:srgbClr val="C00000"/>
                </a:solidFill>
              </a:rPr>
              <a:t>段将油菜花与那些仅供欣赏的花进行比较</a:t>
            </a:r>
            <a:r>
              <a:rPr lang="en-US" dirty="0" smtClean="0">
                <a:solidFill>
                  <a:srgbClr val="C00000"/>
                </a:solidFill>
              </a:rPr>
              <a:t>,</a:t>
            </a:r>
            <a:r>
              <a:rPr lang="zh-CN" altLang="en-US" dirty="0" smtClean="0">
                <a:solidFill>
                  <a:srgbClr val="C00000"/>
                </a:solidFill>
              </a:rPr>
              <a:t>突出其与故乡的一切息息相关</a:t>
            </a:r>
            <a:r>
              <a:rPr lang="en-US" dirty="0" smtClean="0">
                <a:solidFill>
                  <a:srgbClr val="C00000"/>
                </a:solidFill>
              </a:rPr>
              <a:t>,</a:t>
            </a:r>
            <a:r>
              <a:rPr lang="zh-CN" altLang="en-US" dirty="0" smtClean="0">
                <a:solidFill>
                  <a:srgbClr val="C00000"/>
                </a:solidFill>
              </a:rPr>
              <a:t>第</a:t>
            </a:r>
            <a:r>
              <a:rPr lang="en-US" dirty="0" smtClean="0">
                <a:solidFill>
                  <a:srgbClr val="C00000"/>
                </a:solidFill>
              </a:rPr>
              <a:t>⑦</a:t>
            </a:r>
            <a:r>
              <a:rPr lang="zh-CN" altLang="en-US" dirty="0" smtClean="0">
                <a:solidFill>
                  <a:srgbClr val="C00000"/>
                </a:solidFill>
              </a:rPr>
              <a:t>段更进一步将油菜花与故乡的人相联系</a:t>
            </a:r>
            <a:r>
              <a:rPr lang="en-US" dirty="0" smtClean="0">
                <a:solidFill>
                  <a:srgbClr val="C00000"/>
                </a:solidFill>
              </a:rPr>
              <a:t>,</a:t>
            </a:r>
            <a:r>
              <a:rPr lang="zh-CN" altLang="en-US" dirty="0" smtClean="0">
                <a:solidFill>
                  <a:srgbClr val="C00000"/>
                </a:solidFill>
              </a:rPr>
              <a:t>其精神品质是故乡的人的象征。</a:t>
            </a:r>
            <a:endParaRPr lang="zh-CN" altLang="en-US" dirty="0">
              <a:solidFill>
                <a:srgbClr val="C00000"/>
              </a:solidFill>
            </a:endParaRP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fade">
                                      <p:cBhvr>
                                        <p:cTn id="7" dur="500"/>
                                        <p:tgtEl>
                                          <p:spTgt spid="1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5">
                                            <p:txEl>
                                              <p:pRg st="1" end="1"/>
                                            </p:txEl>
                                          </p:spTgt>
                                        </p:tgtEl>
                                        <p:attrNameLst>
                                          <p:attrName>style.visibility</p:attrName>
                                        </p:attrNameLst>
                                      </p:cBhvr>
                                      <p:to>
                                        <p:strVal val="visible"/>
                                      </p:to>
                                    </p:set>
                                    <p:animEffect transition="in" filter="fade">
                                      <p:cBhvr>
                                        <p:cTn id="12" dur="500"/>
                                        <p:tgtEl>
                                          <p:spTgt spid="1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854777"/>
          </a:xfrm>
          <a:prstGeom prst="rect">
            <a:avLst/>
          </a:prstGeom>
          <a:noFill/>
        </p:spPr>
        <p:txBody>
          <a:bodyPr wrap="square" lIns="36000" tIns="36000" rIns="36000" bIns="36000" rtlCol="0">
            <a:spAutoFit/>
          </a:bodyPr>
          <a:lstStyle/>
          <a:p>
            <a:pPr>
              <a:lnSpc>
                <a:spcPct val="150000"/>
              </a:lnSpc>
            </a:pPr>
            <a:r>
              <a:rPr lang="en-US" b="1" dirty="0" smtClean="0"/>
              <a:t>4. </a:t>
            </a:r>
            <a:r>
              <a:rPr lang="en-US" dirty="0" smtClean="0">
                <a:solidFill>
                  <a:srgbClr val="0092D7"/>
                </a:solidFill>
              </a:rPr>
              <a:t>[</a:t>
            </a:r>
            <a:r>
              <a:rPr lang="zh-CN" altLang="en-US" dirty="0" smtClean="0">
                <a:solidFill>
                  <a:srgbClr val="0092D7"/>
                </a:solidFill>
              </a:rPr>
              <a:t>包头</a:t>
            </a:r>
            <a:r>
              <a:rPr lang="en-US" dirty="0" smtClean="0">
                <a:solidFill>
                  <a:srgbClr val="0092D7"/>
                </a:solidFill>
              </a:rPr>
              <a:t>15</a:t>
            </a:r>
            <a:r>
              <a:rPr lang="zh-CN" altLang="en-US" dirty="0" smtClean="0">
                <a:solidFill>
                  <a:srgbClr val="0092D7"/>
                </a:solidFill>
              </a:rPr>
              <a:t>题</a:t>
            </a:r>
            <a:r>
              <a:rPr lang="en-US" dirty="0" smtClean="0">
                <a:solidFill>
                  <a:srgbClr val="0092D7"/>
                </a:solidFill>
              </a:rPr>
              <a:t>]</a:t>
            </a:r>
            <a:r>
              <a:rPr lang="en-US" dirty="0" smtClean="0"/>
              <a:t>(3</a:t>
            </a:r>
            <a:r>
              <a:rPr lang="zh-CN" altLang="en-US" dirty="0" smtClean="0"/>
              <a:t>分</a:t>
            </a:r>
            <a:r>
              <a:rPr lang="en-US" dirty="0" smtClean="0"/>
              <a:t>)</a:t>
            </a:r>
            <a:r>
              <a:rPr lang="zh-CN" altLang="en-US" dirty="0" smtClean="0"/>
              <a:t>请结合全文内容简析本文层层递进的表现手法。</a:t>
            </a:r>
            <a:r>
              <a:rPr lang="en-US" altLang="zh-CN" b="1" dirty="0" smtClean="0"/>
              <a:t>【</a:t>
            </a:r>
            <a:r>
              <a:rPr lang="zh-CN" altLang="en-US" b="1" dirty="0" smtClean="0"/>
              <a:t>考点十　领会表现手法</a:t>
            </a:r>
            <a:r>
              <a:rPr lang="en-US" altLang="zh-CN" b="1" dirty="0" smtClean="0"/>
              <a:t>】</a:t>
            </a:r>
            <a:endParaRPr lang="zh-CN" altLang="en-US" b="1" dirty="0"/>
          </a:p>
        </p:txBody>
      </p:sp>
      <p:sp>
        <p:nvSpPr>
          <p:cNvPr id="4" name="TextBox 15">
            <a:extLst>
              <a:ext uri="{FF2B5EF4-FFF2-40B4-BE49-F238E27FC236}">
                <a16:creationId xmlns="" xmlns:a16="http://schemas.microsoft.com/office/drawing/2014/main" id="{0663CE10-BAAC-47A1-869E-A722179F076F}"/>
              </a:ext>
            </a:extLst>
          </p:cNvPr>
          <p:cNvSpPr txBox="1"/>
          <p:nvPr/>
        </p:nvSpPr>
        <p:spPr>
          <a:xfrm>
            <a:off x="871868" y="1222834"/>
            <a:ext cx="7804299" cy="2932268"/>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dirty="0" smtClean="0">
                <a:solidFill>
                  <a:srgbClr val="C00000"/>
                </a:solidFill>
              </a:rPr>
              <a:t>[</a:t>
            </a:r>
            <a:r>
              <a:rPr lang="zh-CN" altLang="en-US" dirty="0" smtClean="0">
                <a:solidFill>
                  <a:srgbClr val="C00000"/>
                </a:solidFill>
              </a:rPr>
              <a:t>答案</a:t>
            </a:r>
            <a:r>
              <a:rPr lang="en-US" dirty="0" smtClean="0">
                <a:solidFill>
                  <a:srgbClr val="C00000"/>
                </a:solidFill>
              </a:rPr>
              <a:t>]</a:t>
            </a:r>
            <a:r>
              <a:rPr lang="zh-CN" altLang="en-US" dirty="0" smtClean="0">
                <a:solidFill>
                  <a:srgbClr val="C00000"/>
                </a:solidFill>
              </a:rPr>
              <a:t>先写眼前供观赏的各种花</a:t>
            </a:r>
            <a:r>
              <a:rPr lang="en-US" dirty="0" smtClean="0">
                <a:solidFill>
                  <a:srgbClr val="C00000"/>
                </a:solidFill>
              </a:rPr>
              <a:t>,</a:t>
            </a:r>
            <a:r>
              <a:rPr lang="zh-CN" altLang="en-US" dirty="0" smtClean="0">
                <a:solidFill>
                  <a:srgbClr val="C00000"/>
                </a:solidFill>
              </a:rPr>
              <a:t>引出记忆中故乡的油菜花</a:t>
            </a:r>
            <a:r>
              <a:rPr lang="en-US" dirty="0" smtClean="0">
                <a:solidFill>
                  <a:srgbClr val="C00000"/>
                </a:solidFill>
              </a:rPr>
              <a:t>;</a:t>
            </a:r>
            <a:r>
              <a:rPr lang="zh-CN" altLang="en-US" dirty="0" smtClean="0">
                <a:solidFill>
                  <a:srgbClr val="C00000"/>
                </a:solidFill>
              </a:rPr>
              <a:t>再由油菜花引出对故乡生活的描绘</a:t>
            </a:r>
            <a:r>
              <a:rPr lang="en-US" dirty="0" smtClean="0">
                <a:solidFill>
                  <a:srgbClr val="C00000"/>
                </a:solidFill>
              </a:rPr>
              <a:t>;</a:t>
            </a:r>
            <a:r>
              <a:rPr lang="zh-CN" altLang="en-US" dirty="0" smtClean="0">
                <a:solidFill>
                  <a:srgbClr val="C00000"/>
                </a:solidFill>
              </a:rPr>
              <a:t>最后由故乡引出对有油菜花一样品质的故乡人的赞美。层层递进</a:t>
            </a:r>
            <a:r>
              <a:rPr lang="en-US" dirty="0" smtClean="0">
                <a:solidFill>
                  <a:srgbClr val="C00000"/>
                </a:solidFill>
              </a:rPr>
              <a:t>,</a:t>
            </a:r>
            <a:r>
              <a:rPr lang="zh-CN" altLang="en-US" dirty="0" smtClean="0">
                <a:solidFill>
                  <a:srgbClr val="C00000"/>
                </a:solidFill>
              </a:rPr>
              <a:t>浑然一体。</a:t>
            </a:r>
          </a:p>
          <a:p>
            <a:pPr>
              <a:lnSpc>
                <a:spcPct val="150000"/>
              </a:lnSpc>
            </a:pPr>
            <a:r>
              <a:rPr lang="en-US" dirty="0" smtClean="0">
                <a:solidFill>
                  <a:srgbClr val="C00000"/>
                </a:solidFill>
              </a:rPr>
              <a:t>[</a:t>
            </a:r>
            <a:r>
              <a:rPr lang="zh-CN" altLang="en-US" dirty="0" smtClean="0">
                <a:solidFill>
                  <a:srgbClr val="C00000"/>
                </a:solidFill>
              </a:rPr>
              <a:t>解析</a:t>
            </a:r>
            <a:r>
              <a:rPr lang="en-US" dirty="0" smtClean="0">
                <a:solidFill>
                  <a:srgbClr val="C00000"/>
                </a:solidFill>
              </a:rPr>
              <a:t>] </a:t>
            </a:r>
            <a:r>
              <a:rPr lang="zh-CN" altLang="en-US" dirty="0" smtClean="0">
                <a:solidFill>
                  <a:srgbClr val="C00000"/>
                </a:solidFill>
              </a:rPr>
              <a:t>本题主要考查对表现手法的掌握情况。答题时要抓住题干中</a:t>
            </a:r>
            <a:r>
              <a:rPr lang="en-US" dirty="0" smtClean="0">
                <a:solidFill>
                  <a:srgbClr val="C00000"/>
                </a:solidFill>
              </a:rPr>
              <a:t>“</a:t>
            </a:r>
            <a:r>
              <a:rPr lang="zh-CN" altLang="en-US" dirty="0" smtClean="0">
                <a:solidFill>
                  <a:srgbClr val="C00000"/>
                </a:solidFill>
              </a:rPr>
              <a:t>层层递进</a:t>
            </a:r>
            <a:r>
              <a:rPr lang="en-US" dirty="0" smtClean="0">
                <a:solidFill>
                  <a:srgbClr val="C00000"/>
                </a:solidFill>
              </a:rPr>
              <a:t>”</a:t>
            </a:r>
            <a:r>
              <a:rPr lang="zh-CN" altLang="en-US" dirty="0" smtClean="0">
                <a:solidFill>
                  <a:srgbClr val="C00000"/>
                </a:solidFill>
              </a:rPr>
              <a:t>这一关键信息</a:t>
            </a:r>
            <a:r>
              <a:rPr lang="en-US" dirty="0" smtClean="0">
                <a:solidFill>
                  <a:srgbClr val="C00000"/>
                </a:solidFill>
              </a:rPr>
              <a:t>,</a:t>
            </a:r>
            <a:r>
              <a:rPr lang="zh-CN" altLang="en-US" dirty="0" smtClean="0">
                <a:solidFill>
                  <a:srgbClr val="C00000"/>
                </a:solidFill>
              </a:rPr>
              <a:t>然后联系文章的具体内容来表现这一手法。文章开始写到了单位院子里有各种各样的花</a:t>
            </a:r>
            <a:r>
              <a:rPr lang="en-US" dirty="0" smtClean="0">
                <a:solidFill>
                  <a:srgbClr val="C00000"/>
                </a:solidFill>
              </a:rPr>
              <a:t>,</a:t>
            </a:r>
            <a:r>
              <a:rPr lang="zh-CN" altLang="en-US" dirty="0" smtClean="0">
                <a:solidFill>
                  <a:srgbClr val="C00000"/>
                </a:solidFill>
              </a:rPr>
              <a:t>然后写到油菜花</a:t>
            </a:r>
            <a:r>
              <a:rPr lang="en-US" dirty="0" smtClean="0">
                <a:solidFill>
                  <a:srgbClr val="C00000"/>
                </a:solidFill>
              </a:rPr>
              <a:t>,</a:t>
            </a:r>
            <a:r>
              <a:rPr lang="zh-CN" altLang="en-US" dirty="0" smtClean="0">
                <a:solidFill>
                  <a:srgbClr val="C00000"/>
                </a:solidFill>
              </a:rPr>
              <a:t>再由记忆中的油菜花</a:t>
            </a:r>
            <a:r>
              <a:rPr lang="en-US" dirty="0" smtClean="0">
                <a:solidFill>
                  <a:srgbClr val="C00000"/>
                </a:solidFill>
              </a:rPr>
              <a:t>,</a:t>
            </a:r>
            <a:r>
              <a:rPr lang="zh-CN" altLang="en-US" dirty="0" smtClean="0">
                <a:solidFill>
                  <a:srgbClr val="C00000"/>
                </a:solidFill>
              </a:rPr>
              <a:t>引出对故乡的回忆</a:t>
            </a:r>
            <a:r>
              <a:rPr lang="en-US" dirty="0" smtClean="0">
                <a:solidFill>
                  <a:srgbClr val="C00000"/>
                </a:solidFill>
              </a:rPr>
              <a:t>,</a:t>
            </a:r>
            <a:r>
              <a:rPr lang="zh-CN" altLang="en-US" dirty="0" smtClean="0">
                <a:solidFill>
                  <a:srgbClr val="C00000"/>
                </a:solidFill>
              </a:rPr>
              <a:t>进而赞美故乡的人</a:t>
            </a:r>
            <a:r>
              <a:rPr lang="en-US" dirty="0" smtClean="0">
                <a:solidFill>
                  <a:srgbClr val="C00000"/>
                </a:solidFill>
              </a:rPr>
              <a:t>,</a:t>
            </a:r>
            <a:r>
              <a:rPr lang="zh-CN" altLang="en-US" dirty="0" smtClean="0">
                <a:solidFill>
                  <a:srgbClr val="C00000"/>
                </a:solidFill>
              </a:rPr>
              <a:t>层层递进。</a:t>
            </a:r>
            <a:endParaRPr lang="zh-CN" altLang="en-US" dirty="0">
              <a:solidFill>
                <a:srgbClr val="C00000"/>
              </a:solidFill>
            </a:endParaRP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
            <a:extLst>
              <a:ext uri="{FF2B5EF4-FFF2-40B4-BE49-F238E27FC236}">
                <a16:creationId xmlns:a16="http://schemas.microsoft.com/office/drawing/2014/main" xmlns="" id="{75CE02DD-70B6-497F-B0BD-8BA8DBE969A4}"/>
              </a:ext>
            </a:extLst>
          </p:cNvPr>
          <p:cNvGrpSpPr/>
          <p:nvPr/>
        </p:nvGrpSpPr>
        <p:grpSpPr>
          <a:xfrm>
            <a:off x="4165541" y="353685"/>
            <a:ext cx="1197805" cy="439278"/>
            <a:chOff x="4149152" y="706582"/>
            <a:chExt cx="1025921" cy="439278"/>
          </a:xfrm>
        </p:grpSpPr>
        <p:sp>
          <p:nvSpPr>
            <p:cNvPr id="5" name="文本框 14">
              <a:extLst>
                <a:ext uri="{FF2B5EF4-FFF2-40B4-BE49-F238E27FC236}">
                  <a16:creationId xmlns:a16="http://schemas.microsoft.com/office/drawing/2014/main" xmlns="" id="{0E212731-39CB-4A88-BE94-BB6F287DDC6F}"/>
                </a:ext>
              </a:extLst>
            </p:cNvPr>
            <p:cNvSpPr txBox="1"/>
            <p:nvPr/>
          </p:nvSpPr>
          <p:spPr>
            <a:xfrm>
              <a:off x="4149152" y="706582"/>
              <a:ext cx="853104" cy="439278"/>
            </a:xfrm>
            <a:prstGeom prst="rect">
              <a:avLst/>
            </a:prstGeom>
            <a:noFill/>
          </p:spPr>
          <p:txBody>
            <a:bodyPr wrap="none" lIns="36000" tIns="36000" rIns="36000" bIns="36000" rtlCol="0">
              <a:spAutoFit/>
            </a:bodyPr>
            <a:lstStyle/>
            <a:p>
              <a:pPr algn="l">
                <a:lnSpc>
                  <a:spcPct val="150000"/>
                </a:lnSpc>
              </a:pPr>
              <a:r>
                <a:rPr lang="zh-CN" altLang="en-US" b="1" dirty="0">
                  <a:solidFill>
                    <a:srgbClr val="0092D7"/>
                  </a:solidFill>
                  <a:latin typeface="微软雅黑" panose="020B0503020204020204" pitchFamily="34" charset="-122"/>
                  <a:ea typeface="微软雅黑" panose="020B0503020204020204" pitchFamily="34" charset="-122"/>
                </a:rPr>
                <a:t>技法</a:t>
              </a:r>
              <a:r>
                <a:rPr lang="zh-CN" altLang="en-US" b="1" dirty="0">
                  <a:latin typeface="微软雅黑" panose="020B0503020204020204" pitchFamily="34" charset="-122"/>
                  <a:ea typeface="微软雅黑" panose="020B0503020204020204" pitchFamily="34" charset="-122"/>
                </a:rPr>
                <a:t>精讲</a:t>
              </a:r>
            </a:p>
          </p:txBody>
        </p:sp>
        <p:cxnSp>
          <p:nvCxnSpPr>
            <p:cNvPr id="6" name="直接箭头连接符 5">
              <a:extLst>
                <a:ext uri="{FF2B5EF4-FFF2-40B4-BE49-F238E27FC236}">
                  <a16:creationId xmlns:a16="http://schemas.microsoft.com/office/drawing/2014/main" xmlns="" id="{DA0F7700-D1EE-4F7C-93E3-F781CEB61530}"/>
                </a:ext>
              </a:extLst>
            </p:cNvPr>
            <p:cNvCxnSpPr>
              <a:cxnSpLocks/>
            </p:cNvCxnSpPr>
            <p:nvPr/>
          </p:nvCxnSpPr>
          <p:spPr>
            <a:xfrm>
              <a:off x="5020377" y="921218"/>
              <a:ext cx="154696" cy="140733"/>
            </a:xfrm>
            <a:prstGeom prst="straightConnector1">
              <a:avLst/>
            </a:prstGeom>
            <a:ln w="25400">
              <a:solidFill>
                <a:srgbClr val="0092D7"/>
              </a:solidFill>
              <a:tailEnd type="triangle"/>
            </a:ln>
          </p:spPr>
          <p:style>
            <a:lnRef idx="1">
              <a:schemeClr val="accent1"/>
            </a:lnRef>
            <a:fillRef idx="0">
              <a:schemeClr val="accent1"/>
            </a:fillRef>
            <a:effectRef idx="0">
              <a:schemeClr val="accent1"/>
            </a:effectRef>
            <a:fontRef idx="minor">
              <a:schemeClr val="tx1"/>
            </a:fontRef>
          </p:style>
        </p:cxnSp>
      </p:grpSp>
      <p:sp>
        <p:nvSpPr>
          <p:cNvPr id="7" name="文本框 16">
            <a:extLst>
              <a:ext uri="{FF2B5EF4-FFF2-40B4-BE49-F238E27FC236}">
                <a16:creationId xmlns:a16="http://schemas.microsoft.com/office/drawing/2014/main" xmlns="" id="{02136207-C733-452F-A42E-D34ADC8DA827}"/>
              </a:ext>
            </a:extLst>
          </p:cNvPr>
          <p:cNvSpPr txBox="1">
            <a:spLocks noChangeArrowheads="1"/>
          </p:cNvSpPr>
          <p:nvPr/>
        </p:nvSpPr>
        <p:spPr bwMode="auto">
          <a:xfrm>
            <a:off x="860158" y="850113"/>
            <a:ext cx="7872361" cy="2981192"/>
          </a:xfrm>
          <a:prstGeom prst="rect">
            <a:avLst/>
          </a:prstGeom>
          <a:noFill/>
          <a:ln w="9525">
            <a:noFill/>
            <a:miter lim="800000"/>
            <a:headEnd/>
            <a:tailEnd/>
          </a:ln>
        </p:spPr>
        <p:txBody>
          <a:bodyPr wrap="square" lIns="36000" tIns="36000" rIns="36000" bIns="36000">
            <a:spAutoFit/>
          </a:bodyPr>
          <a:lstStyle/>
          <a:p>
            <a:pPr>
              <a:lnSpc>
                <a:spcPct val="150000"/>
              </a:lnSpc>
            </a:pPr>
            <a:r>
              <a:rPr lang="zh-CN" altLang="en-US" b="1" dirty="0" smtClean="0">
                <a:solidFill>
                  <a:srgbClr val="0092D7"/>
                </a:solidFill>
                <a:latin typeface="微软雅黑" pitchFamily="34" charset="-122"/>
                <a:ea typeface="微软雅黑" pitchFamily="34" charset="-122"/>
              </a:rPr>
              <a:t>考点十　领会表现手法</a:t>
            </a:r>
            <a:r>
              <a:rPr lang="zh-CN" altLang="en-US" dirty="0" smtClean="0">
                <a:latin typeface="微软雅黑" pitchFamily="34" charset="-122"/>
                <a:ea typeface="微软雅黑" pitchFamily="34" charset="-122"/>
              </a:rPr>
              <a:t>（</a:t>
            </a:r>
            <a:r>
              <a:rPr lang="en-US" dirty="0" smtClean="0"/>
              <a:t> 10</a:t>
            </a:r>
            <a:r>
              <a:rPr lang="zh-CN" altLang="en-US" dirty="0" smtClean="0"/>
              <a:t>年</a:t>
            </a:r>
            <a:r>
              <a:rPr lang="en-US" dirty="0" smtClean="0"/>
              <a:t>4</a:t>
            </a:r>
            <a:r>
              <a:rPr lang="zh-CN" altLang="en-US" dirty="0" smtClean="0"/>
              <a:t>考</a:t>
            </a:r>
            <a:r>
              <a:rPr lang="zh-CN" altLang="en-US" dirty="0" smtClean="0">
                <a:latin typeface="微软雅黑" pitchFamily="34" charset="-122"/>
                <a:ea typeface="微软雅黑" pitchFamily="34" charset="-122"/>
              </a:rPr>
              <a:t>）</a:t>
            </a:r>
            <a:endParaRPr lang="en-US" altLang="zh-CN" dirty="0" smtClean="0">
              <a:latin typeface="微软雅黑" pitchFamily="34" charset="-122"/>
              <a:ea typeface="微软雅黑" pitchFamily="34" charset="-122"/>
            </a:endParaRPr>
          </a:p>
          <a:p>
            <a:pPr>
              <a:lnSpc>
                <a:spcPct val="150000"/>
              </a:lnSpc>
            </a:pPr>
            <a:r>
              <a:rPr lang="en-US" altLang="zh-CN" dirty="0" smtClean="0">
                <a:solidFill>
                  <a:srgbClr val="0092D7"/>
                </a:solidFill>
              </a:rPr>
              <a:t>【</a:t>
            </a:r>
            <a:r>
              <a:rPr lang="zh-CN" altLang="en-US" dirty="0" smtClean="0">
                <a:solidFill>
                  <a:srgbClr val="0092D7"/>
                </a:solidFill>
              </a:rPr>
              <a:t>教材典例</a:t>
            </a:r>
            <a:r>
              <a:rPr lang="en-US" altLang="zh-CN" dirty="0" smtClean="0">
                <a:solidFill>
                  <a:srgbClr val="0092D7"/>
                </a:solidFill>
              </a:rPr>
              <a:t>】</a:t>
            </a:r>
          </a:p>
          <a:p>
            <a:pPr>
              <a:lnSpc>
                <a:spcPct val="150000"/>
              </a:lnSpc>
            </a:pPr>
            <a:r>
              <a:rPr lang="en-US" b="1" dirty="0" smtClean="0"/>
              <a:t>1.</a:t>
            </a:r>
            <a:r>
              <a:rPr lang="zh-CN" altLang="en-US" dirty="0" smtClean="0"/>
              <a:t>本文写法有扬有抑</a:t>
            </a:r>
            <a:r>
              <a:rPr lang="en-US" dirty="0" smtClean="0"/>
              <a:t>,</a:t>
            </a:r>
            <a:r>
              <a:rPr lang="zh-CN" altLang="en-US" dirty="0" smtClean="0"/>
              <a:t>富于变化。试找出相关的段落</a:t>
            </a:r>
            <a:r>
              <a:rPr lang="en-US" dirty="0" smtClean="0"/>
              <a:t>,</a:t>
            </a:r>
            <a:r>
              <a:rPr lang="zh-CN" altLang="en-US" dirty="0" smtClean="0"/>
              <a:t>体会这种写法的表达效果。</a:t>
            </a:r>
            <a:r>
              <a:rPr lang="en-US" dirty="0" smtClean="0"/>
              <a:t>[</a:t>
            </a:r>
            <a:r>
              <a:rPr lang="zh-CN" altLang="en-US" dirty="0" smtClean="0"/>
              <a:t>八上</a:t>
            </a:r>
            <a:r>
              <a:rPr lang="en-US" altLang="zh-CN" dirty="0" smtClean="0"/>
              <a:t>《</a:t>
            </a:r>
            <a:r>
              <a:rPr lang="zh-CN" altLang="en-US" dirty="0" smtClean="0"/>
              <a:t>白杨礼赞</a:t>
            </a:r>
            <a:r>
              <a:rPr lang="en-US" altLang="zh-CN" dirty="0" smtClean="0"/>
              <a:t>》“</a:t>
            </a:r>
            <a:r>
              <a:rPr lang="zh-CN" altLang="en-US" dirty="0" smtClean="0"/>
              <a:t>思考探究”</a:t>
            </a:r>
            <a:r>
              <a:rPr lang="en-US" dirty="0" smtClean="0"/>
              <a:t>(</a:t>
            </a:r>
            <a:r>
              <a:rPr lang="zh-CN" altLang="en-US" dirty="0" smtClean="0"/>
              <a:t>表现手法</a:t>
            </a:r>
            <a:r>
              <a:rPr lang="en-US" dirty="0" smtClean="0"/>
              <a:t>)]</a:t>
            </a:r>
            <a:endParaRPr lang="zh-CN" altLang="en-US" dirty="0" smtClean="0"/>
          </a:p>
          <a:p>
            <a:pPr>
              <a:lnSpc>
                <a:spcPct val="150000"/>
              </a:lnSpc>
            </a:pPr>
            <a:r>
              <a:rPr lang="en-US" b="1" dirty="0" smtClean="0"/>
              <a:t>2.</a:t>
            </a:r>
            <a:r>
              <a:rPr lang="zh-CN" altLang="en-US" dirty="0" smtClean="0"/>
              <a:t>作者在叙述事件的过程中</a:t>
            </a:r>
            <a:r>
              <a:rPr lang="en-US" dirty="0" smtClean="0"/>
              <a:t>,</a:t>
            </a:r>
            <a:r>
              <a:rPr lang="zh-CN" altLang="en-US" dirty="0" smtClean="0"/>
              <a:t>融合了描写、抒情、议论等多种表达方式。以本文所写的某件事为例</a:t>
            </a:r>
            <a:r>
              <a:rPr lang="en-US" dirty="0" smtClean="0"/>
              <a:t>,</a:t>
            </a:r>
            <a:r>
              <a:rPr lang="zh-CN" altLang="en-US" dirty="0" smtClean="0"/>
              <a:t>具体分析这些表达方式各自的作用</a:t>
            </a:r>
            <a:r>
              <a:rPr lang="zh-CN" altLang="en-US" b="1" dirty="0" smtClean="0"/>
              <a:t>。</a:t>
            </a:r>
            <a:r>
              <a:rPr lang="en-US" dirty="0" smtClean="0"/>
              <a:t>[</a:t>
            </a:r>
            <a:r>
              <a:rPr lang="zh-CN" altLang="en-US" dirty="0" smtClean="0"/>
              <a:t>八下</a:t>
            </a:r>
            <a:r>
              <a:rPr lang="en-US" altLang="zh-CN" dirty="0" smtClean="0"/>
              <a:t>《</a:t>
            </a:r>
            <a:r>
              <a:rPr lang="zh-CN" altLang="en-US" dirty="0" smtClean="0"/>
              <a:t>社戏</a:t>
            </a:r>
            <a:r>
              <a:rPr lang="en-US" altLang="zh-CN" dirty="0" smtClean="0"/>
              <a:t>》“</a:t>
            </a:r>
            <a:r>
              <a:rPr lang="zh-CN" altLang="en-US" dirty="0" smtClean="0"/>
              <a:t>思考探究”</a:t>
            </a:r>
            <a:r>
              <a:rPr lang="en-US" dirty="0" smtClean="0"/>
              <a:t>(</a:t>
            </a:r>
            <a:r>
              <a:rPr lang="zh-CN" altLang="en-US" dirty="0" smtClean="0"/>
              <a:t>表达方式</a:t>
            </a:r>
            <a:r>
              <a:rPr lang="en-US" dirty="0" smtClean="0"/>
              <a:t>)]</a:t>
            </a:r>
            <a:endParaRPr lang="zh-CN" altLang="en-US" dirty="0" smtClean="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xEl>
                                              <p:pRg st="3" end="3"/>
                                            </p:txEl>
                                          </p:spTgt>
                                        </p:tgtEl>
                                        <p:attrNameLst>
                                          <p:attrName>style.visibility</p:attrName>
                                        </p:attrNameLst>
                                      </p:cBhvr>
                                      <p:to>
                                        <p:strVal val="visible"/>
                                      </p:to>
                                    </p:set>
                                    <p:animEffect transition="in" filter="fade">
                                      <p:cBhvr>
                                        <p:cTn id="7" dur="500"/>
                                        <p:tgtEl>
                                          <p:spTgt spid="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2150195"/>
          </a:xfrm>
          <a:prstGeom prst="rect">
            <a:avLst/>
          </a:prstGeom>
          <a:noFill/>
        </p:spPr>
        <p:txBody>
          <a:bodyPr wrap="square" lIns="36000" tIns="36000" rIns="36000" bIns="36000" rtlCol="0">
            <a:spAutoFit/>
          </a:bodyPr>
          <a:lstStyle/>
          <a:p>
            <a:pPr>
              <a:lnSpc>
                <a:spcPct val="150000"/>
              </a:lnSpc>
            </a:pPr>
            <a:r>
              <a:rPr lang="en-US" b="1" dirty="0" smtClean="0"/>
              <a:t>3.</a:t>
            </a:r>
            <a:r>
              <a:rPr lang="zh-CN" altLang="en-US" dirty="0" smtClean="0"/>
              <a:t>这是一篇讽刺小说。结合课文具体内容</a:t>
            </a:r>
            <a:r>
              <a:rPr lang="en-US" dirty="0" smtClean="0"/>
              <a:t>,</a:t>
            </a:r>
            <a:r>
              <a:rPr lang="zh-CN" altLang="en-US" dirty="0" smtClean="0"/>
              <a:t>说说这篇小说是如何运用对比、夸张等艺术手法表现出讽刺效果的。</a:t>
            </a:r>
            <a:r>
              <a:rPr lang="en-US" dirty="0" smtClean="0"/>
              <a:t>[</a:t>
            </a:r>
            <a:r>
              <a:rPr lang="zh-CN" altLang="en-US" dirty="0" smtClean="0"/>
              <a:t>九下</a:t>
            </a:r>
            <a:r>
              <a:rPr lang="en-US" altLang="zh-CN" dirty="0" smtClean="0"/>
              <a:t>《</a:t>
            </a:r>
            <a:r>
              <a:rPr lang="zh-CN" altLang="en-US" dirty="0" smtClean="0"/>
              <a:t>变色龙</a:t>
            </a:r>
            <a:r>
              <a:rPr lang="en-US" altLang="zh-CN" dirty="0" smtClean="0"/>
              <a:t>》“</a:t>
            </a:r>
            <a:r>
              <a:rPr lang="zh-CN" altLang="en-US" dirty="0" smtClean="0"/>
              <a:t>思考探究”</a:t>
            </a:r>
            <a:r>
              <a:rPr lang="en-US" dirty="0" smtClean="0"/>
              <a:t>(</a:t>
            </a:r>
            <a:r>
              <a:rPr lang="zh-CN" altLang="en-US" dirty="0" smtClean="0"/>
              <a:t>修辞手法</a:t>
            </a:r>
            <a:r>
              <a:rPr lang="en-US" dirty="0" smtClean="0"/>
              <a:t>)]</a:t>
            </a:r>
          </a:p>
          <a:p>
            <a:pPr>
              <a:lnSpc>
                <a:spcPct val="150000"/>
              </a:lnSpc>
            </a:pPr>
            <a:r>
              <a:rPr lang="en-US" b="1" dirty="0" smtClean="0"/>
              <a:t>4.</a:t>
            </a:r>
            <a:r>
              <a:rPr lang="zh-CN" altLang="en-US" dirty="0" smtClean="0"/>
              <a:t>这篇小说是以若瑟夫回忆少年时代往事的角度来叙述故事的。这样写有什么好处</a:t>
            </a:r>
            <a:r>
              <a:rPr lang="en-US" dirty="0" smtClean="0"/>
              <a:t>?</a:t>
            </a:r>
            <a:r>
              <a:rPr lang="zh-CN" altLang="en-US" dirty="0" smtClean="0"/>
              <a:t>不妨试着变换一下叙事视角</a:t>
            </a:r>
            <a:r>
              <a:rPr lang="en-US" dirty="0" smtClean="0"/>
              <a:t>,</a:t>
            </a:r>
            <a:r>
              <a:rPr lang="zh-CN" altLang="en-US" dirty="0" smtClean="0"/>
              <a:t>体会一下有什么不同。</a:t>
            </a:r>
            <a:r>
              <a:rPr lang="en-US" dirty="0" smtClean="0"/>
              <a:t>[</a:t>
            </a:r>
            <a:r>
              <a:rPr lang="zh-CN" altLang="en-US" dirty="0" smtClean="0"/>
              <a:t>九上</a:t>
            </a:r>
            <a:r>
              <a:rPr lang="en-US" altLang="zh-CN" dirty="0" smtClean="0"/>
              <a:t>《</a:t>
            </a:r>
            <a:r>
              <a:rPr lang="zh-CN" altLang="en-US" dirty="0" smtClean="0"/>
              <a:t>我的叔叔于勒</a:t>
            </a:r>
            <a:r>
              <a:rPr lang="en-US" altLang="zh-CN" dirty="0" smtClean="0"/>
              <a:t>》“</a:t>
            </a:r>
            <a:r>
              <a:rPr lang="zh-CN" altLang="en-US" dirty="0" smtClean="0"/>
              <a:t>思考探究”</a:t>
            </a:r>
            <a:r>
              <a:rPr lang="en-US" dirty="0" smtClean="0"/>
              <a:t>(</a:t>
            </a:r>
            <a:r>
              <a:rPr lang="zh-CN" altLang="en-US" dirty="0" smtClean="0"/>
              <a:t>叙述人称</a:t>
            </a:r>
            <a:r>
              <a:rPr lang="en-US" dirty="0" smtClean="0"/>
              <a:t>)]</a:t>
            </a:r>
            <a:endParaRPr lang="zh-CN" altLang="en-US" dirty="0" smtClean="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2565693"/>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常见题型</a:t>
            </a:r>
            <a:r>
              <a:rPr lang="en-US" altLang="zh-CN" dirty="0" smtClean="0">
                <a:solidFill>
                  <a:srgbClr val="0092D7"/>
                </a:solidFill>
              </a:rPr>
              <a:t>】</a:t>
            </a:r>
          </a:p>
          <a:p>
            <a:pPr>
              <a:lnSpc>
                <a:spcPct val="150000"/>
              </a:lnSpc>
            </a:pPr>
            <a:r>
              <a:rPr lang="en-US" b="1" dirty="0" smtClean="0"/>
              <a:t>1. </a:t>
            </a:r>
            <a:r>
              <a:rPr lang="en-US" dirty="0" smtClean="0">
                <a:solidFill>
                  <a:srgbClr val="0092D7"/>
                </a:solidFill>
              </a:rPr>
              <a:t>[2017</a:t>
            </a:r>
            <a:r>
              <a:rPr lang="en-US" altLang="zh-CN" dirty="0" smtClean="0">
                <a:solidFill>
                  <a:srgbClr val="0092D7"/>
                </a:solidFill>
              </a:rPr>
              <a:t>·</a:t>
            </a:r>
            <a:r>
              <a:rPr lang="zh-CN" altLang="en-US" dirty="0" smtClean="0">
                <a:solidFill>
                  <a:srgbClr val="0092D7"/>
                </a:solidFill>
              </a:rPr>
              <a:t>包头</a:t>
            </a:r>
            <a:r>
              <a:rPr lang="en-US" dirty="0" smtClean="0">
                <a:solidFill>
                  <a:srgbClr val="0092D7"/>
                </a:solidFill>
              </a:rPr>
              <a:t>15</a:t>
            </a:r>
            <a:r>
              <a:rPr lang="zh-CN" altLang="en-US" dirty="0" smtClean="0">
                <a:solidFill>
                  <a:srgbClr val="0092D7"/>
                </a:solidFill>
              </a:rPr>
              <a:t>题</a:t>
            </a:r>
            <a:r>
              <a:rPr lang="en-US" dirty="0" smtClean="0">
                <a:solidFill>
                  <a:srgbClr val="0092D7"/>
                </a:solidFill>
              </a:rPr>
              <a:t>]</a:t>
            </a:r>
            <a:r>
              <a:rPr lang="zh-CN" altLang="en-US" dirty="0" smtClean="0"/>
              <a:t>请结合全文内容简析本文层层递进的表现手法。</a:t>
            </a:r>
          </a:p>
          <a:p>
            <a:pPr>
              <a:lnSpc>
                <a:spcPct val="150000"/>
              </a:lnSpc>
            </a:pPr>
            <a:r>
              <a:rPr lang="en-US" b="1" dirty="0" smtClean="0"/>
              <a:t>2. </a:t>
            </a:r>
            <a:r>
              <a:rPr lang="en-US" dirty="0" smtClean="0">
                <a:solidFill>
                  <a:srgbClr val="0092D7"/>
                </a:solidFill>
              </a:rPr>
              <a:t>[2015</a:t>
            </a:r>
            <a:r>
              <a:rPr lang="en-US" altLang="zh-CN" dirty="0" smtClean="0">
                <a:solidFill>
                  <a:srgbClr val="0092D7"/>
                </a:solidFill>
              </a:rPr>
              <a:t>·</a:t>
            </a:r>
            <a:r>
              <a:rPr lang="zh-CN" altLang="en-US" dirty="0" smtClean="0">
                <a:solidFill>
                  <a:srgbClr val="0092D7"/>
                </a:solidFill>
              </a:rPr>
              <a:t>包头</a:t>
            </a:r>
            <a:r>
              <a:rPr lang="en-US" dirty="0" smtClean="0">
                <a:solidFill>
                  <a:srgbClr val="0092D7"/>
                </a:solidFill>
              </a:rPr>
              <a:t>12</a:t>
            </a:r>
            <a:r>
              <a:rPr lang="zh-CN" altLang="en-US" dirty="0" smtClean="0">
                <a:solidFill>
                  <a:srgbClr val="0092D7"/>
                </a:solidFill>
              </a:rPr>
              <a:t>题</a:t>
            </a:r>
            <a:r>
              <a:rPr lang="en-US" dirty="0" smtClean="0">
                <a:solidFill>
                  <a:srgbClr val="0092D7"/>
                </a:solidFill>
              </a:rPr>
              <a:t>]</a:t>
            </a:r>
            <a:r>
              <a:rPr lang="zh-CN" altLang="en-US" dirty="0" smtClean="0"/>
              <a:t>文章写那位捞蝌蚪的父亲</a:t>
            </a:r>
            <a:r>
              <a:rPr lang="en-US" dirty="0" smtClean="0"/>
              <a:t>,</a:t>
            </a:r>
            <a:r>
              <a:rPr lang="zh-CN" altLang="en-US" dirty="0" smtClean="0"/>
              <a:t>为何要强调“面孔和身材都带有北方人的轮廓”</a:t>
            </a:r>
            <a:r>
              <a:rPr lang="en-US" dirty="0" smtClean="0"/>
              <a:t>?</a:t>
            </a:r>
            <a:endParaRPr lang="zh-CN" altLang="en-US" dirty="0" smtClean="0"/>
          </a:p>
          <a:p>
            <a:pPr>
              <a:lnSpc>
                <a:spcPct val="150000"/>
              </a:lnSpc>
            </a:pPr>
            <a:r>
              <a:rPr lang="en-US" b="1" dirty="0" smtClean="0"/>
              <a:t>3.</a:t>
            </a:r>
            <a:r>
              <a:rPr lang="en-US" b="1" dirty="0" smtClean="0">
                <a:solidFill>
                  <a:srgbClr val="0092D7"/>
                </a:solidFill>
              </a:rPr>
              <a:t> </a:t>
            </a:r>
            <a:r>
              <a:rPr lang="en-US" dirty="0" smtClean="0">
                <a:solidFill>
                  <a:srgbClr val="0092D7"/>
                </a:solidFill>
              </a:rPr>
              <a:t>[2013</a:t>
            </a:r>
            <a:r>
              <a:rPr lang="en-US" altLang="zh-CN" dirty="0" smtClean="0">
                <a:solidFill>
                  <a:srgbClr val="0092D7"/>
                </a:solidFill>
              </a:rPr>
              <a:t>·</a:t>
            </a:r>
            <a:r>
              <a:rPr lang="zh-CN" altLang="en-US" dirty="0" smtClean="0">
                <a:solidFill>
                  <a:srgbClr val="0092D7"/>
                </a:solidFill>
              </a:rPr>
              <a:t>包头</a:t>
            </a:r>
            <a:r>
              <a:rPr lang="en-US" dirty="0" smtClean="0">
                <a:solidFill>
                  <a:srgbClr val="0092D7"/>
                </a:solidFill>
              </a:rPr>
              <a:t>15</a:t>
            </a:r>
            <a:r>
              <a:rPr lang="zh-CN" altLang="en-US" dirty="0" smtClean="0">
                <a:solidFill>
                  <a:srgbClr val="0092D7"/>
                </a:solidFill>
              </a:rPr>
              <a:t>题</a:t>
            </a:r>
            <a:r>
              <a:rPr lang="en-US" dirty="0" smtClean="0">
                <a:solidFill>
                  <a:srgbClr val="0092D7"/>
                </a:solidFill>
              </a:rPr>
              <a:t>]</a:t>
            </a:r>
            <a:r>
              <a:rPr lang="zh-CN" altLang="en-US" dirty="0" smtClean="0"/>
              <a:t>文章</a:t>
            </a:r>
            <a:r>
              <a:rPr lang="en-US" dirty="0" smtClean="0"/>
              <a:t>⑥~⑩</a:t>
            </a:r>
            <a:r>
              <a:rPr lang="zh-CN" altLang="en-US" dirty="0" smtClean="0"/>
              <a:t>段运用了多种手法来表现王次炤这个人物</a:t>
            </a:r>
            <a:r>
              <a:rPr lang="en-US" dirty="0" smtClean="0"/>
              <a:t>,</a:t>
            </a:r>
            <a:r>
              <a:rPr lang="zh-CN" altLang="en-US" dirty="0" smtClean="0"/>
              <a:t>请任选一种手法进行简要分析。</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3396690"/>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答题思路</a:t>
            </a:r>
            <a:r>
              <a:rPr lang="en-US" altLang="zh-CN" dirty="0" smtClean="0">
                <a:solidFill>
                  <a:srgbClr val="0092D7"/>
                </a:solidFill>
              </a:rPr>
              <a:t>】</a:t>
            </a:r>
          </a:p>
          <a:p>
            <a:pPr indent="446088">
              <a:lnSpc>
                <a:spcPct val="150000"/>
              </a:lnSpc>
            </a:pPr>
            <a:r>
              <a:rPr lang="zh-CN" altLang="en-US" dirty="0" smtClean="0"/>
              <a:t>散文最突出的特点就是“形散而神不散”</a:t>
            </a:r>
            <a:r>
              <a:rPr lang="en-US" dirty="0" smtClean="0"/>
              <a:t>,</a:t>
            </a:r>
            <a:r>
              <a:rPr lang="zh-CN" altLang="en-US" dirty="0" smtClean="0"/>
              <a:t>文章的写作技巧涉及知识点较多</a:t>
            </a:r>
            <a:r>
              <a:rPr lang="en-US" dirty="0" smtClean="0"/>
              <a:t>,</a:t>
            </a:r>
            <a:r>
              <a:rPr lang="zh-CN" altLang="en-US" dirty="0" smtClean="0"/>
              <a:t>包括表达方式、修辞手法、表现手法等</a:t>
            </a:r>
            <a:r>
              <a:rPr lang="en-US" dirty="0" smtClean="0"/>
              <a:t>,</a:t>
            </a:r>
            <a:r>
              <a:rPr lang="zh-CN" altLang="en-US" dirty="0" smtClean="0"/>
              <a:t>包头中考</a:t>
            </a:r>
            <a:r>
              <a:rPr lang="en-US" altLang="zh-CN" dirty="0" smtClean="0"/>
              <a:t>《</a:t>
            </a:r>
            <a:r>
              <a:rPr lang="zh-CN" altLang="en-US" dirty="0" smtClean="0"/>
              <a:t>考试说明</a:t>
            </a:r>
            <a:r>
              <a:rPr lang="en-US" altLang="zh-CN" dirty="0" smtClean="0"/>
              <a:t>》</a:t>
            </a:r>
            <a:r>
              <a:rPr lang="zh-CN" altLang="en-US" dirty="0" smtClean="0"/>
              <a:t>中明确规定现代文阅读要“领会表现手法”。领会表现手法的重点</a:t>
            </a:r>
            <a:r>
              <a:rPr lang="en-US" dirty="0" smtClean="0"/>
              <a:t>,</a:t>
            </a:r>
            <a:r>
              <a:rPr lang="zh-CN" altLang="en-US" dirty="0" smtClean="0"/>
              <a:t>不仅需要对词语、句子进行分析</a:t>
            </a:r>
            <a:r>
              <a:rPr lang="en-US" dirty="0" smtClean="0"/>
              <a:t>,</a:t>
            </a:r>
            <a:r>
              <a:rPr lang="zh-CN" altLang="en-US" dirty="0" smtClean="0"/>
              <a:t>还要结合文本整体内容进行分析</a:t>
            </a:r>
            <a:r>
              <a:rPr lang="en-US" dirty="0" smtClean="0"/>
              <a:t>,</a:t>
            </a:r>
            <a:r>
              <a:rPr lang="zh-CN" altLang="en-US" dirty="0" smtClean="0"/>
              <a:t>包括三个方面</a:t>
            </a:r>
            <a:r>
              <a:rPr lang="en-US" dirty="0" smtClean="0"/>
              <a:t>:</a:t>
            </a:r>
            <a:endParaRPr lang="zh-CN" altLang="en-US" dirty="0" smtClean="0"/>
          </a:p>
          <a:p>
            <a:pPr indent="446088">
              <a:lnSpc>
                <a:spcPct val="150000"/>
              </a:lnSpc>
            </a:pPr>
            <a:r>
              <a:rPr lang="en-US" dirty="0" smtClean="0"/>
              <a:t>(1)</a:t>
            </a:r>
            <a:r>
              <a:rPr lang="zh-CN" altLang="en-US" dirty="0" smtClean="0"/>
              <a:t>写出了描写或叙述的主体对象怎样的特点。</a:t>
            </a:r>
          </a:p>
          <a:p>
            <a:pPr indent="446088">
              <a:lnSpc>
                <a:spcPct val="150000"/>
              </a:lnSpc>
            </a:pPr>
            <a:r>
              <a:rPr lang="en-US" dirty="0" smtClean="0"/>
              <a:t>(2)</a:t>
            </a:r>
            <a:r>
              <a:rPr lang="zh-CN" altLang="en-US" dirty="0" smtClean="0"/>
              <a:t>怎样写出或者 “写得怎样”。</a:t>
            </a:r>
          </a:p>
          <a:p>
            <a:pPr indent="446088">
              <a:lnSpc>
                <a:spcPct val="150000"/>
              </a:lnSpc>
            </a:pPr>
            <a:r>
              <a:rPr lang="en-US" dirty="0" smtClean="0"/>
              <a:t>(3)</a:t>
            </a:r>
            <a:r>
              <a:rPr lang="zh-CN" altLang="en-US" dirty="0" smtClean="0"/>
              <a:t>写作技巧在表情达意方面的作用。</a:t>
            </a: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1270275"/>
          </a:xfrm>
          <a:prstGeom prst="rect">
            <a:avLst/>
          </a:prstGeom>
          <a:noFill/>
        </p:spPr>
        <p:txBody>
          <a:bodyPr wrap="square" lIns="36000" tIns="36000" rIns="36000" bIns="36000" rtlCol="0">
            <a:spAutoFit/>
          </a:bodyPr>
          <a:lstStyle/>
          <a:p>
            <a:pPr indent="446088">
              <a:lnSpc>
                <a:spcPct val="150000"/>
              </a:lnSpc>
            </a:pPr>
            <a:r>
              <a:rPr lang="zh-CN" altLang="en-US" dirty="0" smtClean="0"/>
              <a:t>注意</a:t>
            </a:r>
            <a:r>
              <a:rPr lang="en-US" dirty="0" smtClean="0"/>
              <a:t>:</a:t>
            </a:r>
            <a:r>
              <a:rPr lang="zh-CN" altLang="en-US" dirty="0" smtClean="0"/>
              <a:t>必须与具体内容紧密结合</a:t>
            </a:r>
            <a:r>
              <a:rPr lang="en-US" dirty="0" smtClean="0"/>
              <a:t>,</a:t>
            </a:r>
            <a:r>
              <a:rPr lang="zh-CN" altLang="en-US" dirty="0" smtClean="0"/>
              <a:t>要善于从所给文字中抓住核心信息、关键词句</a:t>
            </a:r>
            <a:r>
              <a:rPr lang="en-US" dirty="0" smtClean="0"/>
              <a:t>,</a:t>
            </a:r>
            <a:r>
              <a:rPr lang="zh-CN" altLang="en-US" dirty="0" smtClean="0"/>
              <a:t>准确地分析。另外</a:t>
            </a:r>
            <a:r>
              <a:rPr lang="en-US" dirty="0" smtClean="0"/>
              <a:t>,</a:t>
            </a:r>
            <a:r>
              <a:rPr lang="zh-CN" altLang="en-US" dirty="0" smtClean="0"/>
              <a:t>有的表达技巧不止一种</a:t>
            </a:r>
            <a:r>
              <a:rPr lang="en-US" dirty="0" smtClean="0"/>
              <a:t>,</a:t>
            </a:r>
            <a:r>
              <a:rPr lang="zh-CN" altLang="en-US" dirty="0" smtClean="0"/>
              <a:t>效果也不止一种</a:t>
            </a:r>
            <a:r>
              <a:rPr lang="en-US" dirty="0" smtClean="0"/>
              <a:t>,</a:t>
            </a:r>
            <a:r>
              <a:rPr lang="zh-CN" altLang="en-US" dirty="0" smtClean="0"/>
              <a:t>作答时要综合表述或分类表述。</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967567" y="359812"/>
            <a:ext cx="7824262" cy="357781"/>
          </a:xfrm>
          <a:prstGeom prst="rect">
            <a:avLst/>
          </a:prstGeom>
          <a:noFill/>
        </p:spPr>
        <p:txBody>
          <a:bodyPr wrap="square" lIns="36000" tIns="36000" rIns="36000" bIns="36000" rtlCol="0">
            <a:spAutoFit/>
          </a:bodyPr>
          <a:lstStyle/>
          <a:p>
            <a:pPr algn="r">
              <a:lnSpc>
                <a:spcPct val="150000"/>
              </a:lnSpc>
            </a:pPr>
            <a:r>
              <a:rPr lang="zh-CN" altLang="en-US" sz="1400" dirty="0" smtClean="0"/>
              <a:t>（续表）</a:t>
            </a:r>
          </a:p>
        </p:txBody>
      </p:sp>
      <p:graphicFrame>
        <p:nvGraphicFramePr>
          <p:cNvPr id="4" name="表格 3"/>
          <p:cNvGraphicFramePr>
            <a:graphicFrameLocks noGrp="1"/>
          </p:cNvGraphicFramePr>
          <p:nvPr/>
        </p:nvGraphicFramePr>
        <p:xfrm>
          <a:off x="882501" y="784309"/>
          <a:ext cx="7814932" cy="3204000"/>
        </p:xfrm>
        <a:graphic>
          <a:graphicData uri="http://schemas.openxmlformats.org/drawingml/2006/table">
            <a:tbl>
              <a:tblPr/>
              <a:tblGrid>
                <a:gridCol w="595425"/>
                <a:gridCol w="701748"/>
                <a:gridCol w="1095154"/>
                <a:gridCol w="5422605"/>
              </a:tblGrid>
              <a:tr h="432000">
                <a:tc gridSpan="4">
                  <a:txBody>
                    <a:bodyPr/>
                    <a:lstStyle/>
                    <a:p>
                      <a:pPr algn="ctr">
                        <a:lnSpc>
                          <a:spcPct val="150000"/>
                        </a:lnSpc>
                        <a:spcAft>
                          <a:spcPts val="0"/>
                        </a:spcAft>
                      </a:pPr>
                      <a:r>
                        <a:rPr lang="zh-CN" sz="1700" kern="100" dirty="0">
                          <a:solidFill>
                            <a:srgbClr val="000000"/>
                          </a:solidFill>
                          <a:latin typeface="NEU-BZ-S92"/>
                          <a:ea typeface="微软雅黑"/>
                          <a:cs typeface="Times New Roman"/>
                        </a:rPr>
                        <a:t>文体知识清单</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1764000">
                <a:tc rowSpan="2">
                  <a:txBody>
                    <a:bodyPr/>
                    <a:lstStyle/>
                    <a:p>
                      <a:pPr algn="ctr">
                        <a:lnSpc>
                          <a:spcPct val="150000"/>
                        </a:lnSpc>
                        <a:spcAft>
                          <a:spcPts val="0"/>
                        </a:spcAft>
                      </a:pPr>
                      <a:r>
                        <a:rPr lang="zh-CN" altLang="en-US" sz="1700" kern="100" dirty="0" smtClean="0">
                          <a:solidFill>
                            <a:srgbClr val="000000"/>
                          </a:solidFill>
                          <a:latin typeface="+mn-ea"/>
                          <a:ea typeface="+mn-ea"/>
                          <a:cs typeface="Times New Roman"/>
                        </a:rPr>
                        <a:t>常见的表现手法及其作用</a:t>
                      </a:r>
                      <a:endParaRPr lang="en-US" sz="1700" kern="100" dirty="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2">
                  <a:txBody>
                    <a:bodyPr/>
                    <a:lstStyle/>
                    <a:p>
                      <a:pPr algn="ctr">
                        <a:lnSpc>
                          <a:spcPct val="150000"/>
                        </a:lnSpc>
                        <a:spcAft>
                          <a:spcPts val="0"/>
                        </a:spcAft>
                      </a:pPr>
                      <a:r>
                        <a:rPr lang="zh-CN" sz="1700" kern="100">
                          <a:solidFill>
                            <a:srgbClr val="000000"/>
                          </a:solidFill>
                          <a:latin typeface="NEU-BZ-S92"/>
                          <a:ea typeface="微软雅黑"/>
                          <a:cs typeface="Times New Roman"/>
                        </a:rPr>
                        <a:t>对比</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特点</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a:solidFill>
                            <a:srgbClr val="000000"/>
                          </a:solidFill>
                          <a:latin typeface="NEU-BZ-S92"/>
                          <a:ea typeface="微软雅黑"/>
                          <a:cs typeface="Times New Roman"/>
                        </a:rPr>
                        <a:t>　对比分为横向对比和纵向对比两种形式。横向对比</a:t>
                      </a:r>
                      <a:r>
                        <a:rPr lang="en-US" sz="1700" kern="100">
                          <a:solidFill>
                            <a:srgbClr val="000000"/>
                          </a:solidFill>
                          <a:latin typeface="NEU-BZ-S92"/>
                          <a:ea typeface="微软雅黑"/>
                          <a:cs typeface="Times New Roman"/>
                        </a:rPr>
                        <a:t>,</a:t>
                      </a:r>
                      <a:r>
                        <a:rPr lang="zh-CN" sz="1700" kern="100">
                          <a:solidFill>
                            <a:srgbClr val="000000"/>
                          </a:solidFill>
                          <a:latin typeface="NEU-BZ-S92"/>
                          <a:ea typeface="微软雅黑"/>
                          <a:cs typeface="Times New Roman"/>
                        </a:rPr>
                        <a:t>就是将几个不同的人、事、物进行对比。纵向对比</a:t>
                      </a:r>
                      <a:r>
                        <a:rPr lang="en-US" sz="1700" kern="100">
                          <a:solidFill>
                            <a:srgbClr val="000000"/>
                          </a:solidFill>
                          <a:latin typeface="NEU-BZ-S92"/>
                          <a:ea typeface="微软雅黑"/>
                          <a:cs typeface="Times New Roman"/>
                        </a:rPr>
                        <a:t>,</a:t>
                      </a:r>
                      <a:r>
                        <a:rPr lang="zh-CN" sz="1700" kern="100">
                          <a:solidFill>
                            <a:srgbClr val="000000"/>
                          </a:solidFill>
                          <a:latin typeface="NEU-BZ-S92"/>
                          <a:ea typeface="微软雅黑"/>
                          <a:cs typeface="Times New Roman"/>
                        </a:rPr>
                        <a:t>就是将一个</a:t>
                      </a:r>
                      <a:r>
                        <a:rPr lang="en-US" sz="1700" kern="100">
                          <a:solidFill>
                            <a:srgbClr val="000000"/>
                          </a:solidFill>
                          <a:latin typeface="NEU-BZ-S92"/>
                          <a:ea typeface="微软雅黑"/>
                          <a:cs typeface="Times New Roman"/>
                        </a:rPr>
                        <a:t>(</a:t>
                      </a:r>
                      <a:r>
                        <a:rPr lang="zh-CN" sz="1700" kern="100">
                          <a:solidFill>
                            <a:srgbClr val="000000"/>
                          </a:solidFill>
                          <a:latin typeface="NEU-BZ-S92"/>
                          <a:ea typeface="微软雅黑"/>
                          <a:cs typeface="Times New Roman"/>
                        </a:rPr>
                        <a:t>类</a:t>
                      </a:r>
                      <a:r>
                        <a:rPr lang="en-US" sz="1700" kern="100">
                          <a:solidFill>
                            <a:srgbClr val="000000"/>
                          </a:solidFill>
                          <a:latin typeface="NEU-BZ-S92"/>
                          <a:ea typeface="微软雅黑"/>
                          <a:cs typeface="Times New Roman"/>
                        </a:rPr>
                        <a:t>)</a:t>
                      </a:r>
                      <a:r>
                        <a:rPr lang="zh-CN" sz="1700" kern="100">
                          <a:solidFill>
                            <a:srgbClr val="000000"/>
                          </a:solidFill>
                          <a:latin typeface="NEU-BZ-S92"/>
                          <a:ea typeface="微软雅黑"/>
                          <a:cs typeface="Times New Roman"/>
                        </a:rPr>
                        <a:t>人、事、物不同时间点所呈现出来的行为、特征、物象等进行对比</a:t>
                      </a:r>
                      <a:endParaRPr lang="zh-CN" sz="1700" kern="100">
                        <a:solidFill>
                          <a:srgbClr val="000000"/>
                        </a:solidFill>
                        <a:latin typeface="NEU-BZ-S92"/>
                        <a:ea typeface="方正书宋_GBK"/>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008000">
                <a:tc vMerge="1">
                  <a:txBody>
                    <a:bodyPr/>
                    <a:lstStyle/>
                    <a:p>
                      <a:pPr algn="ctr">
                        <a:lnSpc>
                          <a:spcPct val="150000"/>
                        </a:lnSpc>
                        <a:spcAft>
                          <a:spcPts val="0"/>
                        </a:spcAft>
                      </a:pPr>
                      <a:endParaRPr lang="en-US" sz="1700" kern="100" dirty="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vMerge="1">
                  <a:txBody>
                    <a:bodyPr/>
                    <a:lstStyle/>
                    <a:p>
                      <a:endParaRPr lang="zh-CN" altLang="en-US"/>
                    </a:p>
                  </a:txBody>
                  <a:tcP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作用</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突出被表现事物的本质特征</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揭示本质</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加强文章的艺术效果和感染力</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给读者以鲜明而强烈的印象</a:t>
                      </a:r>
                      <a:endParaRPr lang="zh-CN" sz="1700" kern="100" dirty="0">
                        <a:solidFill>
                          <a:srgbClr val="000000"/>
                        </a:solidFill>
                        <a:latin typeface="NEU-BZ-S92"/>
                        <a:ea typeface="方正书宋_GBK"/>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2565693"/>
          </a:xfrm>
          <a:prstGeom prst="rect">
            <a:avLst/>
          </a:prstGeom>
          <a:noFill/>
        </p:spPr>
        <p:txBody>
          <a:bodyPr wrap="square" lIns="36000" tIns="36000" rIns="36000" bIns="36000" rtlCol="0">
            <a:spAutoFit/>
          </a:bodyPr>
          <a:lstStyle/>
          <a:p>
            <a:pPr>
              <a:lnSpc>
                <a:spcPct val="150000"/>
              </a:lnSpc>
            </a:pPr>
            <a:r>
              <a:rPr lang="en-US" b="1" dirty="0" smtClean="0"/>
              <a:t>1.</a:t>
            </a:r>
            <a:r>
              <a:rPr lang="zh-CN" altLang="en-US" b="1" dirty="0" smtClean="0"/>
              <a:t>看上下文的联系</a:t>
            </a:r>
            <a:r>
              <a:rPr lang="en-US" b="1" dirty="0" smtClean="0"/>
              <a:t>,</a:t>
            </a:r>
            <a:r>
              <a:rPr lang="zh-CN" altLang="en-US" b="1" dirty="0" smtClean="0"/>
              <a:t>看主旨的表现。判断方法</a:t>
            </a:r>
            <a:r>
              <a:rPr lang="en-US" b="1" dirty="0" smtClean="0"/>
              <a:t>:</a:t>
            </a:r>
            <a:endParaRPr lang="zh-CN" altLang="en-US" b="1" dirty="0" smtClean="0"/>
          </a:p>
          <a:p>
            <a:pPr indent="446088">
              <a:lnSpc>
                <a:spcPct val="150000"/>
              </a:lnSpc>
            </a:pPr>
            <a:r>
              <a:rPr lang="en-US" dirty="0" smtClean="0"/>
              <a:t>①</a:t>
            </a:r>
            <a:r>
              <a:rPr lang="zh-CN" altLang="en-US" dirty="0" smtClean="0"/>
              <a:t>对比</a:t>
            </a:r>
            <a:r>
              <a:rPr lang="en-US" dirty="0" smtClean="0"/>
              <a:t>:</a:t>
            </a:r>
            <a:r>
              <a:rPr lang="zh-CN" altLang="en-US" dirty="0" smtClean="0"/>
              <a:t>以次要的人或事物对比主要的人或事物</a:t>
            </a:r>
            <a:r>
              <a:rPr lang="en-US" dirty="0" smtClean="0"/>
              <a:t>,</a:t>
            </a:r>
            <a:r>
              <a:rPr lang="zh-CN" altLang="en-US" dirty="0" smtClean="0"/>
              <a:t>形成强烈的反差。</a:t>
            </a:r>
          </a:p>
          <a:p>
            <a:pPr indent="446088">
              <a:lnSpc>
                <a:spcPct val="150000"/>
              </a:lnSpc>
            </a:pPr>
            <a:r>
              <a:rPr lang="en-US" dirty="0" smtClean="0"/>
              <a:t>②</a:t>
            </a:r>
            <a:r>
              <a:rPr lang="zh-CN" altLang="en-US" dirty="0" smtClean="0"/>
              <a:t>以小见大</a:t>
            </a:r>
            <a:r>
              <a:rPr lang="en-US" dirty="0" smtClean="0"/>
              <a:t>:</a:t>
            </a:r>
            <a:r>
              <a:rPr lang="zh-CN" altLang="en-US" dirty="0" smtClean="0"/>
              <a:t>是否由小事情反映大主题</a:t>
            </a:r>
            <a:r>
              <a:rPr lang="en-US" dirty="0" smtClean="0"/>
              <a:t>,</a:t>
            </a:r>
            <a:r>
              <a:rPr lang="zh-CN" altLang="en-US" dirty="0" smtClean="0"/>
              <a:t>是否以局部、个案反映整体、共性。</a:t>
            </a:r>
          </a:p>
          <a:p>
            <a:pPr indent="446088">
              <a:lnSpc>
                <a:spcPct val="150000"/>
              </a:lnSpc>
            </a:pPr>
            <a:r>
              <a:rPr lang="en-US" dirty="0" smtClean="0"/>
              <a:t>③</a:t>
            </a:r>
            <a:r>
              <a:rPr lang="zh-CN" altLang="en-US" dirty="0" smtClean="0"/>
              <a:t>先抑后扬、先扬后抑</a:t>
            </a:r>
            <a:r>
              <a:rPr lang="en-US" dirty="0" smtClean="0"/>
              <a:t>:</a:t>
            </a:r>
            <a:r>
              <a:rPr lang="zh-CN" altLang="en-US" dirty="0" smtClean="0"/>
              <a:t>在上文和下文是否存在褒贬不一、态度的明显差异。</a:t>
            </a:r>
          </a:p>
          <a:p>
            <a:pPr indent="446088">
              <a:lnSpc>
                <a:spcPct val="150000"/>
              </a:lnSpc>
            </a:pPr>
            <a:r>
              <a:rPr lang="en-US" dirty="0" smtClean="0"/>
              <a:t>④</a:t>
            </a:r>
            <a:r>
              <a:rPr lang="zh-CN" altLang="en-US" dirty="0" smtClean="0"/>
              <a:t>托物言志</a:t>
            </a:r>
            <a:r>
              <a:rPr lang="en-US" dirty="0" smtClean="0"/>
              <a:t>:</a:t>
            </a:r>
            <a:r>
              <a:rPr lang="zh-CN" altLang="en-US" dirty="0" smtClean="0"/>
              <a:t>在咏物散文中</a:t>
            </a:r>
            <a:r>
              <a:rPr lang="en-US" dirty="0" smtClean="0"/>
              <a:t>,</a:t>
            </a:r>
            <a:r>
              <a:rPr lang="zh-CN" altLang="en-US" dirty="0" smtClean="0"/>
              <a:t>借事物表达个人志向、意趣、情操。</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2565693"/>
          </a:xfrm>
          <a:prstGeom prst="rect">
            <a:avLst/>
          </a:prstGeom>
          <a:noFill/>
        </p:spPr>
        <p:txBody>
          <a:bodyPr wrap="square" lIns="36000" tIns="36000" rIns="36000" bIns="36000" rtlCol="0">
            <a:spAutoFit/>
          </a:bodyPr>
          <a:lstStyle/>
          <a:p>
            <a:pPr>
              <a:lnSpc>
                <a:spcPct val="150000"/>
              </a:lnSpc>
            </a:pPr>
            <a:r>
              <a:rPr lang="en-US" b="1" dirty="0" smtClean="0"/>
              <a:t>2.</a:t>
            </a:r>
            <a:r>
              <a:rPr lang="zh-CN" altLang="en-US" b="1" dirty="0" smtClean="0"/>
              <a:t>从结构安排角度入手。看开头结尾</a:t>
            </a:r>
            <a:r>
              <a:rPr lang="en-US" b="1" dirty="0" smtClean="0"/>
              <a:t>,</a:t>
            </a:r>
            <a:r>
              <a:rPr lang="zh-CN" altLang="en-US" b="1" dirty="0" smtClean="0"/>
              <a:t>看段落间的关系。</a:t>
            </a:r>
          </a:p>
          <a:p>
            <a:pPr indent="446088">
              <a:lnSpc>
                <a:spcPct val="150000"/>
              </a:lnSpc>
            </a:pPr>
            <a:r>
              <a:rPr lang="en-US" dirty="0" smtClean="0"/>
              <a:t>①</a:t>
            </a:r>
            <a:r>
              <a:rPr lang="zh-CN" altLang="en-US" dirty="0" smtClean="0"/>
              <a:t>做铺垫</a:t>
            </a:r>
            <a:r>
              <a:rPr lang="en-US" dirty="0" smtClean="0"/>
              <a:t>:</a:t>
            </a:r>
            <a:r>
              <a:rPr lang="zh-CN" altLang="en-US" dirty="0" smtClean="0"/>
              <a:t>使用较多的笔墨</a:t>
            </a:r>
            <a:r>
              <a:rPr lang="en-US" dirty="0" smtClean="0"/>
              <a:t>,</a:t>
            </a:r>
            <a:r>
              <a:rPr lang="zh-CN" altLang="en-US" dirty="0" smtClean="0"/>
              <a:t>对起陪衬作用的人物或者次要事件大肆渲染。</a:t>
            </a:r>
          </a:p>
          <a:p>
            <a:pPr indent="446088">
              <a:lnSpc>
                <a:spcPct val="150000"/>
              </a:lnSpc>
            </a:pPr>
            <a:r>
              <a:rPr lang="en-US" dirty="0" smtClean="0"/>
              <a:t>②</a:t>
            </a:r>
            <a:r>
              <a:rPr lang="zh-CN" altLang="en-US" dirty="0" smtClean="0"/>
              <a:t>伏笔</a:t>
            </a:r>
            <a:r>
              <a:rPr lang="en-US" dirty="0" smtClean="0"/>
              <a:t>: </a:t>
            </a:r>
            <a:r>
              <a:rPr lang="zh-CN" altLang="en-US" dirty="0" smtClean="0"/>
              <a:t>为下文的内容提前布局。</a:t>
            </a:r>
          </a:p>
          <a:p>
            <a:pPr indent="446088">
              <a:lnSpc>
                <a:spcPct val="150000"/>
              </a:lnSpc>
            </a:pPr>
            <a:r>
              <a:rPr lang="en-US" dirty="0" smtClean="0"/>
              <a:t>③</a:t>
            </a:r>
            <a:r>
              <a:rPr lang="zh-CN" altLang="en-US" dirty="0" smtClean="0"/>
              <a:t>设置悬念</a:t>
            </a:r>
            <a:r>
              <a:rPr lang="en-US" dirty="0" smtClean="0"/>
              <a:t>:</a:t>
            </a:r>
            <a:r>
              <a:rPr lang="zh-CN" altLang="en-US" dirty="0" smtClean="0"/>
              <a:t>设置疑团</a:t>
            </a:r>
            <a:r>
              <a:rPr lang="en-US" dirty="0" smtClean="0"/>
              <a:t>,</a:t>
            </a:r>
            <a:r>
              <a:rPr lang="zh-CN" altLang="en-US" dirty="0" smtClean="0"/>
              <a:t>不作解答</a:t>
            </a:r>
            <a:r>
              <a:rPr lang="en-US" dirty="0" smtClean="0"/>
              <a:t>,</a:t>
            </a:r>
            <a:r>
              <a:rPr lang="zh-CN" altLang="en-US" dirty="0" smtClean="0"/>
              <a:t>在后文或者文章结尾解开谜团。</a:t>
            </a:r>
          </a:p>
          <a:p>
            <a:pPr indent="446088">
              <a:lnSpc>
                <a:spcPct val="150000"/>
              </a:lnSpc>
            </a:pPr>
            <a:r>
              <a:rPr lang="en-US" dirty="0" smtClean="0"/>
              <a:t>④</a:t>
            </a:r>
            <a:r>
              <a:rPr lang="zh-CN" altLang="en-US" dirty="0" smtClean="0"/>
              <a:t>照应</a:t>
            </a:r>
            <a:r>
              <a:rPr lang="en-US" dirty="0" smtClean="0"/>
              <a:t>:</a:t>
            </a:r>
            <a:r>
              <a:rPr lang="zh-CN" altLang="en-US" dirty="0" smtClean="0"/>
              <a:t>文章开头和结尾对同一情况做出解释说明、交代。</a:t>
            </a:r>
          </a:p>
          <a:p>
            <a:pPr indent="446088">
              <a:lnSpc>
                <a:spcPct val="150000"/>
              </a:lnSpc>
            </a:pPr>
            <a:r>
              <a:rPr lang="en-US" dirty="0" smtClean="0"/>
              <a:t>⑤</a:t>
            </a:r>
            <a:r>
              <a:rPr lang="zh-CN" altLang="en-US" dirty="0" smtClean="0"/>
              <a:t>卒章显志</a:t>
            </a:r>
            <a:r>
              <a:rPr lang="en-US" dirty="0" smtClean="0"/>
              <a:t>:</a:t>
            </a:r>
            <a:r>
              <a:rPr lang="zh-CN" altLang="en-US" dirty="0" smtClean="0"/>
              <a:t>主旨是否在文末交代。</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1734697"/>
          </a:xfrm>
          <a:prstGeom prst="rect">
            <a:avLst/>
          </a:prstGeom>
          <a:noFill/>
        </p:spPr>
        <p:txBody>
          <a:bodyPr wrap="square" lIns="36000" tIns="36000" rIns="36000" bIns="36000" rtlCol="0">
            <a:spAutoFit/>
          </a:bodyPr>
          <a:lstStyle/>
          <a:p>
            <a:pPr>
              <a:lnSpc>
                <a:spcPct val="150000"/>
              </a:lnSpc>
            </a:pPr>
            <a:r>
              <a:rPr lang="en-US" b="1" dirty="0" smtClean="0"/>
              <a:t>3.</a:t>
            </a:r>
            <a:r>
              <a:rPr lang="zh-CN" altLang="en-US" b="1" dirty="0" smtClean="0"/>
              <a:t>从写景的内容入手</a:t>
            </a:r>
            <a:r>
              <a:rPr lang="en-US" b="1" dirty="0" smtClean="0"/>
              <a:t>,</a:t>
            </a:r>
            <a:r>
              <a:rPr lang="zh-CN" altLang="en-US" b="1" dirty="0" smtClean="0"/>
              <a:t>看景物的特点</a:t>
            </a:r>
            <a:r>
              <a:rPr lang="en-US" b="1" dirty="0" smtClean="0"/>
              <a:t>,</a:t>
            </a:r>
            <a:r>
              <a:rPr lang="zh-CN" altLang="en-US" b="1" dirty="0" smtClean="0"/>
              <a:t>看景物与情感的结合。</a:t>
            </a:r>
          </a:p>
          <a:p>
            <a:pPr indent="446088">
              <a:lnSpc>
                <a:spcPct val="150000"/>
              </a:lnSpc>
            </a:pPr>
            <a:r>
              <a:rPr lang="en-US" dirty="0" smtClean="0"/>
              <a:t>①</a:t>
            </a:r>
            <a:r>
              <a:rPr lang="zh-CN" altLang="en-US" dirty="0" smtClean="0"/>
              <a:t>借景抒情</a:t>
            </a:r>
            <a:r>
              <a:rPr lang="en-US" dirty="0" smtClean="0"/>
              <a:t>:</a:t>
            </a:r>
            <a:r>
              <a:rPr lang="zh-CN" altLang="en-US" dirty="0" smtClean="0"/>
              <a:t>写景物或景色</a:t>
            </a:r>
            <a:r>
              <a:rPr lang="en-US" dirty="0" smtClean="0"/>
              <a:t>,</a:t>
            </a:r>
            <a:r>
              <a:rPr lang="zh-CN" altLang="en-US" dirty="0" smtClean="0"/>
              <a:t>表现某种情感。</a:t>
            </a:r>
          </a:p>
          <a:p>
            <a:pPr indent="446088">
              <a:lnSpc>
                <a:spcPct val="150000"/>
              </a:lnSpc>
            </a:pPr>
            <a:r>
              <a:rPr lang="en-US" dirty="0" smtClean="0"/>
              <a:t>②</a:t>
            </a:r>
            <a:r>
              <a:rPr lang="zh-CN" altLang="en-US" dirty="0" smtClean="0"/>
              <a:t>动静结合</a:t>
            </a:r>
            <a:r>
              <a:rPr lang="en-US" dirty="0" smtClean="0"/>
              <a:t>:</a:t>
            </a:r>
            <a:r>
              <a:rPr lang="zh-CN" altLang="en-US" dirty="0" smtClean="0"/>
              <a:t>在写景时</a:t>
            </a:r>
            <a:r>
              <a:rPr lang="en-US" dirty="0" smtClean="0"/>
              <a:t>,</a:t>
            </a:r>
            <a:r>
              <a:rPr lang="zh-CN" altLang="en-US" dirty="0" smtClean="0"/>
              <a:t>景物有动态、有静态。</a:t>
            </a:r>
          </a:p>
          <a:p>
            <a:pPr indent="446088">
              <a:lnSpc>
                <a:spcPct val="150000"/>
              </a:lnSpc>
            </a:pPr>
            <a:r>
              <a:rPr lang="en-US" dirty="0" smtClean="0"/>
              <a:t>③</a:t>
            </a:r>
            <a:r>
              <a:rPr lang="zh-CN" altLang="en-US" dirty="0" smtClean="0"/>
              <a:t>虚实结合</a:t>
            </a:r>
            <a:r>
              <a:rPr lang="en-US" dirty="0" smtClean="0"/>
              <a:t>:</a:t>
            </a:r>
            <a:r>
              <a:rPr lang="zh-CN" altLang="en-US" dirty="0" smtClean="0"/>
              <a:t>在写景时</a:t>
            </a:r>
            <a:r>
              <a:rPr lang="en-US" dirty="0" smtClean="0"/>
              <a:t>,</a:t>
            </a:r>
            <a:r>
              <a:rPr lang="zh-CN" altLang="en-US" dirty="0" smtClean="0"/>
              <a:t>景物有真实存在的景物、有想象或梦境中的景物。</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3347767"/>
          </a:xfrm>
          <a:prstGeom prst="rect">
            <a:avLst/>
          </a:prstGeom>
          <a:noFill/>
        </p:spPr>
        <p:txBody>
          <a:bodyPr wrap="square" lIns="36000" tIns="36000" rIns="36000" bIns="36000" rtlCol="0">
            <a:spAutoFit/>
          </a:bodyPr>
          <a:lstStyle/>
          <a:p>
            <a:pPr indent="446088">
              <a:lnSpc>
                <a:spcPct val="150000"/>
              </a:lnSpc>
            </a:pPr>
            <a:r>
              <a:rPr lang="en-US" dirty="0" smtClean="0"/>
              <a:t>④</a:t>
            </a:r>
            <a:r>
              <a:rPr lang="zh-CN" altLang="en-US" dirty="0" smtClean="0"/>
              <a:t>反衬</a:t>
            </a:r>
            <a:r>
              <a:rPr lang="en-US" dirty="0" smtClean="0"/>
              <a:t>:</a:t>
            </a:r>
            <a:r>
              <a:rPr lang="zh-CN" altLang="en-US" dirty="0" smtClean="0"/>
              <a:t>用美丽的景物表现坏心境</a:t>
            </a:r>
            <a:r>
              <a:rPr lang="en-US" dirty="0" smtClean="0"/>
              <a:t>,</a:t>
            </a:r>
            <a:r>
              <a:rPr lang="zh-CN" altLang="en-US" dirty="0" smtClean="0"/>
              <a:t>用环境的压抑表现好心境。</a:t>
            </a:r>
          </a:p>
          <a:p>
            <a:pPr indent="446088">
              <a:lnSpc>
                <a:spcPct val="150000"/>
              </a:lnSpc>
            </a:pPr>
            <a:r>
              <a:rPr lang="zh-CN" altLang="en-US" dirty="0" smtClean="0"/>
              <a:t>如</a:t>
            </a:r>
            <a:r>
              <a:rPr lang="en-US" dirty="0" smtClean="0"/>
              <a:t>,2013</a:t>
            </a:r>
            <a:r>
              <a:rPr lang="zh-CN" altLang="en-US" dirty="0" smtClean="0"/>
              <a:t>包头中考第</a:t>
            </a:r>
            <a:r>
              <a:rPr lang="en-US" dirty="0" smtClean="0"/>
              <a:t>15</a:t>
            </a:r>
            <a:r>
              <a:rPr lang="zh-CN" altLang="en-US" dirty="0" smtClean="0"/>
              <a:t>题</a:t>
            </a:r>
            <a:r>
              <a:rPr lang="en-US" dirty="0" smtClean="0"/>
              <a:t>:</a:t>
            </a:r>
            <a:r>
              <a:rPr lang="zh-CN" altLang="en-US" dirty="0" smtClean="0"/>
              <a:t>文章</a:t>
            </a:r>
            <a:r>
              <a:rPr lang="en-US" dirty="0" smtClean="0"/>
              <a:t>⑥~⑩</a:t>
            </a:r>
            <a:r>
              <a:rPr lang="zh-CN" altLang="en-US" dirty="0" smtClean="0"/>
              <a:t>段运用了多种手法来表现王次炤这个人物</a:t>
            </a:r>
            <a:r>
              <a:rPr lang="en-US" dirty="0" smtClean="0"/>
              <a:t>,</a:t>
            </a:r>
            <a:r>
              <a:rPr lang="zh-CN" altLang="en-US" dirty="0" smtClean="0"/>
              <a:t>请任选一种手法进行简要分析。那我们首先来看</a:t>
            </a:r>
            <a:r>
              <a:rPr lang="en-US" dirty="0" smtClean="0"/>
              <a:t>⑥~⑩</a:t>
            </a:r>
            <a:r>
              <a:rPr lang="zh-CN" altLang="en-US" dirty="0" smtClean="0"/>
              <a:t>段</a:t>
            </a:r>
            <a:r>
              <a:rPr lang="en-US" dirty="0" smtClean="0"/>
              <a:t>:</a:t>
            </a:r>
            <a:endParaRPr lang="zh-CN" altLang="en-US" dirty="0" smtClean="0"/>
          </a:p>
          <a:p>
            <a:pPr indent="446088">
              <a:lnSpc>
                <a:spcPct val="150000"/>
              </a:lnSpc>
            </a:pPr>
            <a:r>
              <a:rPr lang="en-US" b="1" dirty="0" smtClean="0">
                <a:latin typeface="楷体" pitchFamily="49" charset="-122"/>
                <a:ea typeface="楷体" pitchFamily="49" charset="-122"/>
              </a:rPr>
              <a:t>⑥</a:t>
            </a:r>
            <a:r>
              <a:rPr lang="zh-CN" altLang="en-US" b="1" dirty="0" smtClean="0">
                <a:latin typeface="楷体" pitchFamily="49" charset="-122"/>
                <a:ea typeface="楷体" pitchFamily="49" charset="-122"/>
              </a:rPr>
              <a:t>那天深夜</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就在我和各种动物酣睡在一起的时候</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另外一份通知我复试的电报到了泰兴家里</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家里人接到这份作为喜讯的电报</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却惊出了一身冷汗</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如果我只委托一个人</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而这个人恰恰是发送这份深夜才到的电报的主儿</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我的前途就毁了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那么晚才收到复试电报</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除非我有直升机</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否则</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无论如何也不可能赶上次日早</a:t>
            </a:r>
            <a:r>
              <a:rPr lang="en-US" b="1" dirty="0" smtClean="0">
                <a:latin typeface="楷体" pitchFamily="49" charset="-122"/>
                <a:ea typeface="楷体" pitchFamily="49" charset="-122"/>
              </a:rPr>
              <a:t>8</a:t>
            </a:r>
            <a:r>
              <a:rPr lang="zh-CN" altLang="en-US" b="1" dirty="0" smtClean="0">
                <a:latin typeface="楷体" pitchFamily="49" charset="-122"/>
                <a:ea typeface="楷体" pitchFamily="49" charset="-122"/>
              </a:rPr>
              <a:t>点在上海音乐学院进行的复试。</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2932268"/>
          </a:xfrm>
          <a:prstGeom prst="rect">
            <a:avLst/>
          </a:prstGeom>
          <a:noFill/>
        </p:spPr>
        <p:txBody>
          <a:bodyPr wrap="square" lIns="36000" tIns="36000" rIns="36000" bIns="36000" rtlCol="0">
            <a:spAutoFit/>
          </a:bodyPr>
          <a:lstStyle/>
          <a:p>
            <a:pPr indent="446088">
              <a:lnSpc>
                <a:spcPct val="150000"/>
              </a:lnSpc>
            </a:pPr>
            <a:r>
              <a:rPr lang="en-US" b="1" dirty="0" smtClean="0">
                <a:latin typeface="楷体" pitchFamily="49" charset="-122"/>
                <a:ea typeface="楷体" pitchFamily="49" charset="-122"/>
              </a:rPr>
              <a:t>⑦</a:t>
            </a:r>
            <a:r>
              <a:rPr lang="zh-CN" altLang="en-US" b="1" dirty="0" smtClean="0">
                <a:latin typeface="楷体" pitchFamily="49" charset="-122"/>
                <a:ea typeface="楷体" pitchFamily="49" charset="-122"/>
              </a:rPr>
              <a:t>后怕之余</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家人感到庆幸</a:t>
            </a: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幸亏那第一份电报到得及时</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庆幸之后</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大家又感到纳闷</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是谁选择这么晚的时间把复试消息告诉我呢</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上海到泰兴的电报从发送到接收大概需要</a:t>
            </a:r>
            <a:r>
              <a:rPr lang="en-US" b="1" dirty="0" smtClean="0">
                <a:latin typeface="楷体" pitchFamily="49" charset="-122"/>
                <a:ea typeface="楷体" pitchFamily="49" charset="-122"/>
              </a:rPr>
              <a:t>4</a:t>
            </a:r>
            <a:r>
              <a:rPr lang="zh-CN" altLang="en-US" b="1" dirty="0" smtClean="0">
                <a:latin typeface="楷体" pitchFamily="49" charset="-122"/>
                <a:ea typeface="楷体" pitchFamily="49" charset="-122"/>
              </a:rPr>
              <a:t>个小时</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半夜来的电报</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发送的时间应当是傍晚七八点。故意这么晚才把消息传给我</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这个人是谁</a:t>
            </a:r>
            <a:r>
              <a:rPr lang="en-US" b="1" dirty="0" smtClean="0">
                <a:latin typeface="楷体" pitchFamily="49" charset="-122"/>
                <a:ea typeface="楷体" pitchFamily="49" charset="-122"/>
              </a:rPr>
              <a:t>?</a:t>
            </a:r>
            <a:endParaRPr lang="zh-CN" altLang="en-US" b="1" dirty="0" smtClean="0">
              <a:latin typeface="楷体" pitchFamily="49" charset="-122"/>
              <a:ea typeface="楷体" pitchFamily="49" charset="-122"/>
            </a:endParaRPr>
          </a:p>
          <a:p>
            <a:pPr indent="446088">
              <a:lnSpc>
                <a:spcPct val="150000"/>
              </a:lnSpc>
            </a:pPr>
            <a:r>
              <a:rPr lang="en-US" b="1" dirty="0" smtClean="0">
                <a:latin typeface="楷体" pitchFamily="49" charset="-122"/>
                <a:ea typeface="楷体" pitchFamily="49" charset="-122"/>
              </a:rPr>
              <a:t>⑧</a:t>
            </a:r>
            <a:r>
              <a:rPr lang="zh-CN" altLang="en-US" b="1" dirty="0" smtClean="0">
                <a:latin typeface="楷体" pitchFamily="49" charset="-122"/>
                <a:ea typeface="楷体" pitchFamily="49" charset="-122"/>
              </a:rPr>
              <a:t>家里人显然不会认为发第二份电报的是我亲戚。那么</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肯定是那位受我委托的考生</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故意拖延到晚上才发电报。这样</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既可以轻松消除一个竞争对手</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又不必背负爽约之名。于是家里人都嗟叹人心险恶。</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2932268"/>
          </a:xfrm>
          <a:prstGeom prst="rect">
            <a:avLst/>
          </a:prstGeom>
          <a:noFill/>
        </p:spPr>
        <p:txBody>
          <a:bodyPr wrap="square" lIns="36000" tIns="36000" rIns="36000" bIns="36000" rtlCol="0">
            <a:spAutoFit/>
          </a:bodyPr>
          <a:lstStyle/>
          <a:p>
            <a:pPr indent="446088">
              <a:lnSpc>
                <a:spcPct val="150000"/>
              </a:lnSpc>
            </a:pPr>
            <a:r>
              <a:rPr lang="en-US" b="1" dirty="0" smtClean="0">
                <a:latin typeface="楷体" pitchFamily="49" charset="-122"/>
                <a:ea typeface="楷体" pitchFamily="49" charset="-122"/>
              </a:rPr>
              <a:t>⑨</a:t>
            </a:r>
            <a:r>
              <a:rPr lang="zh-CN" altLang="en-US" b="1" dirty="0" smtClean="0">
                <a:latin typeface="楷体" pitchFamily="49" charset="-122"/>
                <a:ea typeface="楷体" pitchFamily="49" charset="-122"/>
              </a:rPr>
              <a:t>可是</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大家的推测都错了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恰恰是王次炤</a:t>
            </a: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这位当时和我还素昧平生</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只是在激烈竞争的考场上萍水相逢的考友</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看到复试榜上有我的名字后</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在第一时间给我发来了复试的喜讯。而我的亲戚后来告诉我</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他那天起来就没想到看榜</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到了傍晚时分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他信步走到离家不远的发榜处</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在那里看到了我的名字</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于是立即给我发了电报</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虽然当时已经是晚上七八点钟了。</a:t>
            </a:r>
          </a:p>
          <a:p>
            <a:pPr indent="446088">
              <a:lnSpc>
                <a:spcPct val="150000"/>
              </a:lnSpc>
            </a:pPr>
            <a:r>
              <a:rPr lang="en-US" b="1" dirty="0" smtClean="0">
                <a:latin typeface="楷体" pitchFamily="49" charset="-122"/>
                <a:ea typeface="楷体" pitchFamily="49" charset="-122"/>
              </a:rPr>
              <a:t>⑩</a:t>
            </a:r>
            <a:r>
              <a:rPr lang="zh-CN" altLang="en-US" b="1" dirty="0" smtClean="0">
                <a:latin typeface="楷体" pitchFamily="49" charset="-122"/>
                <a:ea typeface="楷体" pitchFamily="49" charset="-122"/>
              </a:rPr>
              <a:t>亲戚是个老人家</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我不能责怪他。但我心里充满了对次炤兄的感激</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如果不是他第一时间给我发来电报</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我的大学梦一定会梦断扬子江了。</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3553" name="Object 1"/>
          <p:cNvGraphicFramePr>
            <a:graphicFrameLocks noChangeAspect="1"/>
          </p:cNvGraphicFramePr>
          <p:nvPr/>
        </p:nvGraphicFramePr>
        <p:xfrm>
          <a:off x="903288" y="414338"/>
          <a:ext cx="7666037" cy="4349750"/>
        </p:xfrm>
        <a:graphic>
          <a:graphicData uri="http://schemas.openxmlformats.org/presentationml/2006/ole">
            <mc:AlternateContent xmlns:mc="http://schemas.openxmlformats.org/markup-compatibility/2006">
              <mc:Choice xmlns:v="urn:schemas-microsoft-com:vml" Requires="v">
                <p:oleObj spid="_x0000_s70659" name="文档" r:id="rId4" imgW="7896350" imgH="4488281" progId="Word.Document.12">
                  <p:embed/>
                </p:oleObj>
              </mc:Choice>
              <mc:Fallback>
                <p:oleObj name="文档" r:id="rId4" imgW="7896350" imgH="4488281" progId="Word.Document.12">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03288" y="414338"/>
                        <a:ext cx="7666037" cy="4349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2150195"/>
          </a:xfrm>
          <a:prstGeom prst="rect">
            <a:avLst/>
          </a:prstGeom>
          <a:noFill/>
        </p:spPr>
        <p:txBody>
          <a:bodyPr wrap="square" lIns="36000" tIns="36000" rIns="36000" bIns="36000" rtlCol="0">
            <a:spAutoFit/>
          </a:bodyPr>
          <a:lstStyle/>
          <a:p>
            <a:pPr>
              <a:lnSpc>
                <a:spcPct val="150000"/>
              </a:lnSpc>
            </a:pPr>
            <a:r>
              <a:rPr lang="zh-CN" altLang="en-US" b="1" dirty="0" smtClean="0">
                <a:solidFill>
                  <a:srgbClr val="0092D7"/>
                </a:solidFill>
                <a:latin typeface="微软雅黑" pitchFamily="34" charset="-122"/>
                <a:ea typeface="微软雅黑" pitchFamily="34" charset="-122"/>
              </a:rPr>
              <a:t>考点十一　探究作品意蕴</a:t>
            </a:r>
          </a:p>
          <a:p>
            <a:pPr>
              <a:lnSpc>
                <a:spcPct val="150000"/>
              </a:lnSpc>
            </a:pPr>
            <a:r>
              <a:rPr lang="en-US" altLang="zh-CN" dirty="0" smtClean="0">
                <a:solidFill>
                  <a:srgbClr val="0092D7"/>
                </a:solidFill>
              </a:rPr>
              <a:t>【</a:t>
            </a:r>
            <a:r>
              <a:rPr lang="zh-CN" altLang="en-US" dirty="0" smtClean="0">
                <a:solidFill>
                  <a:srgbClr val="0092D7"/>
                </a:solidFill>
              </a:rPr>
              <a:t>常见题型</a:t>
            </a:r>
            <a:r>
              <a:rPr lang="en-US" altLang="zh-CN" dirty="0" smtClean="0">
                <a:solidFill>
                  <a:srgbClr val="0092D7"/>
                </a:solidFill>
              </a:rPr>
              <a:t>】</a:t>
            </a:r>
          </a:p>
          <a:p>
            <a:pPr>
              <a:lnSpc>
                <a:spcPct val="150000"/>
              </a:lnSpc>
            </a:pPr>
            <a:r>
              <a:rPr lang="en-US" b="1" dirty="0" smtClean="0"/>
              <a:t>1. </a:t>
            </a:r>
            <a:r>
              <a:rPr lang="en-US" dirty="0" smtClean="0">
                <a:solidFill>
                  <a:srgbClr val="0092D7"/>
                </a:solidFill>
              </a:rPr>
              <a:t>[2017</a:t>
            </a:r>
            <a:r>
              <a:rPr lang="en-US" altLang="zh-CN" dirty="0" smtClean="0">
                <a:solidFill>
                  <a:srgbClr val="0092D7"/>
                </a:solidFill>
              </a:rPr>
              <a:t>·</a:t>
            </a:r>
            <a:r>
              <a:rPr lang="zh-CN" altLang="en-US" dirty="0" smtClean="0">
                <a:solidFill>
                  <a:srgbClr val="0092D7"/>
                </a:solidFill>
              </a:rPr>
              <a:t>包头</a:t>
            </a:r>
            <a:r>
              <a:rPr lang="en-US" dirty="0" smtClean="0">
                <a:solidFill>
                  <a:srgbClr val="0092D7"/>
                </a:solidFill>
              </a:rPr>
              <a:t>14</a:t>
            </a:r>
            <a:r>
              <a:rPr lang="zh-CN" altLang="en-US" dirty="0" smtClean="0">
                <a:solidFill>
                  <a:srgbClr val="0092D7"/>
                </a:solidFill>
              </a:rPr>
              <a:t>题</a:t>
            </a:r>
            <a:r>
              <a:rPr lang="en-US" dirty="0" smtClean="0">
                <a:solidFill>
                  <a:srgbClr val="0092D7"/>
                </a:solidFill>
              </a:rPr>
              <a:t>]</a:t>
            </a:r>
            <a:r>
              <a:rPr lang="zh-CN" altLang="en-US" dirty="0" smtClean="0"/>
              <a:t>作者为什么说“没有一种花比油菜花更具有故乡的意味了”</a:t>
            </a:r>
            <a:r>
              <a:rPr lang="en-US" dirty="0" smtClean="0"/>
              <a:t>?</a:t>
            </a:r>
            <a:endParaRPr lang="zh-CN" altLang="en-US" dirty="0" smtClean="0"/>
          </a:p>
          <a:p>
            <a:pPr>
              <a:lnSpc>
                <a:spcPct val="150000"/>
              </a:lnSpc>
            </a:pPr>
            <a:r>
              <a:rPr lang="en-US" b="1" dirty="0" smtClean="0"/>
              <a:t>2. </a:t>
            </a:r>
            <a:r>
              <a:rPr lang="en-US" dirty="0" smtClean="0">
                <a:solidFill>
                  <a:srgbClr val="0092D7"/>
                </a:solidFill>
              </a:rPr>
              <a:t>[2018</a:t>
            </a:r>
            <a:r>
              <a:rPr lang="en-US" altLang="zh-CN" dirty="0" smtClean="0">
                <a:solidFill>
                  <a:srgbClr val="0092D7"/>
                </a:solidFill>
              </a:rPr>
              <a:t>·</a:t>
            </a:r>
            <a:r>
              <a:rPr lang="zh-CN" altLang="en-US" dirty="0" smtClean="0">
                <a:solidFill>
                  <a:srgbClr val="0092D7"/>
                </a:solidFill>
              </a:rPr>
              <a:t>包头</a:t>
            </a:r>
            <a:r>
              <a:rPr lang="en-US" dirty="0" smtClean="0">
                <a:solidFill>
                  <a:srgbClr val="0092D7"/>
                </a:solidFill>
              </a:rPr>
              <a:t>12</a:t>
            </a:r>
            <a:r>
              <a:rPr lang="zh-CN" altLang="en-US" dirty="0" smtClean="0">
                <a:solidFill>
                  <a:srgbClr val="0092D7"/>
                </a:solidFill>
              </a:rPr>
              <a:t>题</a:t>
            </a:r>
            <a:r>
              <a:rPr lang="en-US" dirty="0" smtClean="0">
                <a:solidFill>
                  <a:srgbClr val="0092D7"/>
                </a:solidFill>
              </a:rPr>
              <a:t>]</a:t>
            </a:r>
            <a:r>
              <a:rPr lang="zh-CN" altLang="en-US" dirty="0" smtClean="0"/>
              <a:t>你如何理解题目中“红”的意蕴</a:t>
            </a:r>
            <a:r>
              <a:rPr lang="en-US" dirty="0" smtClean="0"/>
              <a:t>?</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1319198"/>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答题思路</a:t>
            </a:r>
            <a:r>
              <a:rPr lang="en-US" altLang="zh-CN" dirty="0" smtClean="0">
                <a:solidFill>
                  <a:srgbClr val="0092D7"/>
                </a:solidFill>
              </a:rPr>
              <a:t>】</a:t>
            </a:r>
          </a:p>
          <a:p>
            <a:pPr indent="446088">
              <a:lnSpc>
                <a:spcPct val="150000"/>
              </a:lnSpc>
            </a:pPr>
            <a:r>
              <a:rPr lang="zh-CN" altLang="en-US" dirty="0" smtClean="0"/>
              <a:t>探究作品意蕴</a:t>
            </a:r>
            <a:r>
              <a:rPr lang="en-US" dirty="0" smtClean="0"/>
              <a:t>,</a:t>
            </a:r>
            <a:r>
              <a:rPr lang="zh-CN" altLang="en-US" dirty="0" smtClean="0"/>
              <a:t>包含对文章语句、情感、构思等方面的探究</a:t>
            </a:r>
            <a:r>
              <a:rPr lang="en-US" dirty="0" smtClean="0"/>
              <a:t>,</a:t>
            </a:r>
            <a:r>
              <a:rPr lang="zh-CN" altLang="en-US" dirty="0" smtClean="0"/>
              <a:t>而文章语句、情感、构思等不能割裂开来</a:t>
            </a:r>
            <a:r>
              <a:rPr lang="en-US" dirty="0" smtClean="0"/>
              <a:t>,</a:t>
            </a:r>
            <a:r>
              <a:rPr lang="zh-CN" altLang="en-US" dirty="0" smtClean="0"/>
              <a:t>要从全文乃至文外的角度进行探究。</a:t>
            </a: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4178764"/>
          </a:xfrm>
          <a:prstGeom prst="rect">
            <a:avLst/>
          </a:prstGeom>
          <a:noFill/>
        </p:spPr>
        <p:txBody>
          <a:bodyPr wrap="square" lIns="36000" tIns="36000" rIns="36000" bIns="36000" rtlCol="0">
            <a:spAutoFit/>
          </a:bodyPr>
          <a:lstStyle/>
          <a:p>
            <a:pPr>
              <a:lnSpc>
                <a:spcPct val="150000"/>
              </a:lnSpc>
            </a:pPr>
            <a:r>
              <a:rPr lang="en-US" b="1" dirty="0" smtClean="0"/>
              <a:t>1.</a:t>
            </a:r>
            <a:r>
              <a:rPr lang="zh-CN" altLang="en-US" b="1" dirty="0" smtClean="0"/>
              <a:t>语句意蕴探究</a:t>
            </a:r>
          </a:p>
          <a:p>
            <a:pPr indent="446088">
              <a:lnSpc>
                <a:spcPct val="150000"/>
              </a:lnSpc>
            </a:pPr>
            <a:r>
              <a:rPr lang="zh-CN" altLang="en-US" dirty="0" smtClean="0"/>
              <a:t>探究语句意蕴要</a:t>
            </a:r>
            <a:r>
              <a:rPr lang="zh-CN" altLang="en-US" u="wavy" dirty="0" smtClean="0"/>
              <a:t>以理解句子含意为基础</a:t>
            </a:r>
            <a:r>
              <a:rPr lang="en-US" u="wavy" dirty="0" smtClean="0"/>
              <a:t>,</a:t>
            </a:r>
            <a:r>
              <a:rPr lang="zh-CN" altLang="en-US" u="wavy" dirty="0" smtClean="0"/>
              <a:t>善于抓住句子的具体特征</a:t>
            </a:r>
            <a:r>
              <a:rPr lang="en-US" u="wavy" dirty="0" smtClean="0"/>
              <a:t>,</a:t>
            </a:r>
            <a:r>
              <a:rPr lang="zh-CN" altLang="en-US" u="wavy" dirty="0" smtClean="0"/>
              <a:t>从关键词语、内部结构、表达特点等入手</a:t>
            </a:r>
            <a:r>
              <a:rPr lang="zh-CN" altLang="en-US" dirty="0" smtClean="0"/>
              <a:t>。所选择的句子位置多是文末句、内涵深厚句</a:t>
            </a:r>
            <a:r>
              <a:rPr lang="en-US" dirty="0" smtClean="0"/>
              <a:t>,</a:t>
            </a:r>
            <a:r>
              <a:rPr lang="zh-CN" altLang="en-US" dirty="0" smtClean="0"/>
              <a:t>要从全文乃至文外的角度来探究。具体说来有</a:t>
            </a:r>
            <a:r>
              <a:rPr lang="en-US" dirty="0" smtClean="0"/>
              <a:t>:</a:t>
            </a:r>
            <a:endParaRPr lang="zh-CN" altLang="en-US" dirty="0" smtClean="0"/>
          </a:p>
          <a:p>
            <a:pPr indent="446088">
              <a:lnSpc>
                <a:spcPct val="150000"/>
              </a:lnSpc>
            </a:pPr>
            <a:r>
              <a:rPr lang="en-US" dirty="0" smtClean="0"/>
              <a:t>(1)</a:t>
            </a:r>
            <a:r>
              <a:rPr lang="zh-CN" altLang="en-US" u="wavy" dirty="0" smtClean="0"/>
              <a:t>看语句与主旨之间的关系</a:t>
            </a:r>
            <a:r>
              <a:rPr lang="zh-CN" altLang="en-US" dirty="0" smtClean="0"/>
              <a:t>。在弄清句子的具体含意后</a:t>
            </a:r>
            <a:r>
              <a:rPr lang="en-US" dirty="0" smtClean="0"/>
              <a:t>,</a:t>
            </a:r>
            <a:r>
              <a:rPr lang="zh-CN" altLang="en-US" dirty="0" smtClean="0"/>
              <a:t>要看它与全文主旨有怎样的关系</a:t>
            </a:r>
            <a:r>
              <a:rPr lang="en-US" dirty="0" smtClean="0"/>
              <a:t>,</a:t>
            </a:r>
            <a:r>
              <a:rPr lang="zh-CN" altLang="en-US" dirty="0" smtClean="0"/>
              <a:t>或体现了怎样的主旨。</a:t>
            </a:r>
          </a:p>
          <a:p>
            <a:pPr indent="446088">
              <a:lnSpc>
                <a:spcPct val="150000"/>
              </a:lnSpc>
            </a:pPr>
            <a:r>
              <a:rPr lang="en-US" dirty="0" smtClean="0"/>
              <a:t>(2)</a:t>
            </a:r>
            <a:r>
              <a:rPr lang="zh-CN" altLang="en-US" u="wavy" dirty="0" smtClean="0"/>
              <a:t>看该句与作者所要表达的思想感情之间的关系</a:t>
            </a:r>
            <a:r>
              <a:rPr lang="zh-CN" altLang="en-US" dirty="0" smtClean="0"/>
              <a:t>。对于所给句子的深层意蕴</a:t>
            </a:r>
            <a:r>
              <a:rPr lang="en-US" dirty="0" smtClean="0"/>
              <a:t>,</a:t>
            </a:r>
            <a:r>
              <a:rPr lang="zh-CN" altLang="en-US" dirty="0" smtClean="0"/>
              <a:t>要特别善于抓住它背后所寄托的作者的思想感情。</a:t>
            </a:r>
          </a:p>
          <a:p>
            <a:pPr indent="446088">
              <a:lnSpc>
                <a:spcPct val="150000"/>
              </a:lnSpc>
            </a:pPr>
            <a:r>
              <a:rPr lang="en-US" dirty="0" smtClean="0"/>
              <a:t>(3)</a:t>
            </a:r>
            <a:r>
              <a:rPr lang="zh-CN" altLang="en-US" u="wavy" dirty="0" smtClean="0"/>
              <a:t>看文本写作的时代背景</a:t>
            </a:r>
            <a:r>
              <a:rPr lang="zh-CN" altLang="en-US" dirty="0" smtClean="0"/>
              <a:t>。从作者经历、所处时代、创作动机及作品影响等方面进行解读、探究。</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967567" y="359812"/>
            <a:ext cx="7824262" cy="357781"/>
          </a:xfrm>
          <a:prstGeom prst="rect">
            <a:avLst/>
          </a:prstGeom>
          <a:noFill/>
        </p:spPr>
        <p:txBody>
          <a:bodyPr wrap="square" lIns="36000" tIns="36000" rIns="36000" bIns="36000" rtlCol="0">
            <a:spAutoFit/>
          </a:bodyPr>
          <a:lstStyle/>
          <a:p>
            <a:pPr algn="r">
              <a:lnSpc>
                <a:spcPct val="150000"/>
              </a:lnSpc>
            </a:pPr>
            <a:r>
              <a:rPr lang="zh-CN" altLang="en-US" sz="1400" dirty="0" smtClean="0"/>
              <a:t>（续表）</a:t>
            </a:r>
          </a:p>
        </p:txBody>
      </p:sp>
      <p:graphicFrame>
        <p:nvGraphicFramePr>
          <p:cNvPr id="4" name="表格 3"/>
          <p:cNvGraphicFramePr>
            <a:graphicFrameLocks noGrp="1"/>
          </p:cNvGraphicFramePr>
          <p:nvPr/>
        </p:nvGraphicFramePr>
        <p:xfrm>
          <a:off x="882501" y="784309"/>
          <a:ext cx="7814933" cy="3744000"/>
        </p:xfrm>
        <a:graphic>
          <a:graphicData uri="http://schemas.openxmlformats.org/drawingml/2006/table">
            <a:tbl>
              <a:tblPr/>
              <a:tblGrid>
                <a:gridCol w="595425"/>
                <a:gridCol w="606056"/>
                <a:gridCol w="606056"/>
                <a:gridCol w="754911"/>
                <a:gridCol w="5252485"/>
              </a:tblGrid>
              <a:tr h="432000">
                <a:tc gridSpan="5">
                  <a:txBody>
                    <a:bodyPr/>
                    <a:lstStyle/>
                    <a:p>
                      <a:pPr algn="ctr">
                        <a:lnSpc>
                          <a:spcPct val="150000"/>
                        </a:lnSpc>
                        <a:spcAft>
                          <a:spcPts val="0"/>
                        </a:spcAft>
                      </a:pPr>
                      <a:r>
                        <a:rPr lang="zh-CN" sz="1700" kern="100" dirty="0">
                          <a:solidFill>
                            <a:srgbClr val="000000"/>
                          </a:solidFill>
                          <a:latin typeface="NEU-BZ-S92"/>
                          <a:ea typeface="微软雅黑"/>
                          <a:cs typeface="Times New Roman"/>
                        </a:rPr>
                        <a:t>文体知识清单</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432000">
                <a:tc rowSpan="6">
                  <a:txBody>
                    <a:bodyPr/>
                    <a:lstStyle/>
                    <a:p>
                      <a:pPr algn="ctr">
                        <a:lnSpc>
                          <a:spcPct val="150000"/>
                        </a:lnSpc>
                        <a:spcAft>
                          <a:spcPts val="0"/>
                        </a:spcAft>
                      </a:pPr>
                      <a:r>
                        <a:rPr lang="zh-CN" altLang="en-US" sz="1700" kern="100" dirty="0" smtClean="0">
                          <a:solidFill>
                            <a:srgbClr val="000000"/>
                          </a:solidFill>
                          <a:latin typeface="+mn-ea"/>
                          <a:ea typeface="+mn-ea"/>
                          <a:cs typeface="Times New Roman"/>
                        </a:rPr>
                        <a:t>常见的表现手法及其作用</a:t>
                      </a:r>
                      <a:endParaRPr lang="en-US" sz="1700" kern="100" dirty="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2" gridSpan="2">
                  <a:txBody>
                    <a:bodyPr/>
                    <a:lstStyle/>
                    <a:p>
                      <a:pPr algn="ctr">
                        <a:lnSpc>
                          <a:spcPct val="150000"/>
                        </a:lnSpc>
                        <a:spcAft>
                          <a:spcPts val="0"/>
                        </a:spcAft>
                      </a:pPr>
                      <a:r>
                        <a:rPr lang="zh-CN" sz="1700" kern="100" dirty="0">
                          <a:solidFill>
                            <a:srgbClr val="000000"/>
                          </a:solidFill>
                          <a:latin typeface="NEU-BZ-S92"/>
                          <a:ea typeface="微软雅黑"/>
                          <a:cs typeface="Times New Roman"/>
                        </a:rPr>
                        <a:t>烘托</a:t>
                      </a:r>
                      <a:r>
                        <a:rPr lang="zh-CN" sz="1700" kern="100" dirty="0" smtClean="0">
                          <a:solidFill>
                            <a:srgbClr val="000000"/>
                          </a:solidFill>
                          <a:latin typeface="NEU-BZ-S92"/>
                          <a:ea typeface="微软雅黑"/>
                          <a:cs typeface="Times New Roman"/>
                        </a:rPr>
                        <a:t>、渲染</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2" hMerge="1">
                  <a:txBody>
                    <a:bodyPr/>
                    <a:lstStyle/>
                    <a:p>
                      <a:endParaRPr lang="zh-CN" altLang="en-US"/>
                    </a:p>
                  </a:txBody>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特点</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用衬托和夸张的艺术手法使事物鲜明</a:t>
                      </a:r>
                      <a:endParaRPr lang="zh-CN" sz="1700" kern="100" dirty="0">
                        <a:solidFill>
                          <a:srgbClr val="000000"/>
                        </a:solidFill>
                        <a:latin typeface="NEU-BZ-S92"/>
                        <a:ea typeface="方正书宋_GBK"/>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32000">
                <a:tc vMerge="1">
                  <a:txBody>
                    <a:bodyPr/>
                    <a:lstStyle/>
                    <a:p>
                      <a:pPr algn="ctr">
                        <a:lnSpc>
                          <a:spcPct val="150000"/>
                        </a:lnSpc>
                        <a:spcAft>
                          <a:spcPts val="0"/>
                        </a:spcAft>
                      </a:pPr>
                      <a:endParaRPr lang="en-US" sz="1700" kern="100" dirty="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gridSpan="2" vMerge="1">
                  <a:txBody>
                    <a:bodyPr/>
                    <a:lstStyle/>
                    <a:p>
                      <a:endParaRPr lang="zh-CN" altLang="en-US"/>
                    </a:p>
                  </a:txBody>
                  <a:tcP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hMerge="1" vMerge="1">
                  <a:txBody>
                    <a:bodyPr/>
                    <a:lstStyle/>
                    <a:p>
                      <a:endParaRPr lang="zh-CN" altLang="en-US"/>
                    </a:p>
                  </a:txBody>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作用</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浓墨重彩</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营造氛围</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情景相生</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深化主题</a:t>
                      </a:r>
                      <a:endParaRPr lang="zh-CN" sz="1700" kern="100" dirty="0">
                        <a:solidFill>
                          <a:srgbClr val="000000"/>
                        </a:solidFill>
                        <a:latin typeface="NEU-BZ-S92"/>
                        <a:ea typeface="方正书宋_GBK"/>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32000">
                <a:tc vMerge="1">
                  <a:txBody>
                    <a:bodyPr/>
                    <a:lstStyle/>
                    <a:p>
                      <a:pPr algn="ctr">
                        <a:lnSpc>
                          <a:spcPct val="150000"/>
                        </a:lnSpc>
                        <a:spcAft>
                          <a:spcPts val="0"/>
                        </a:spcAft>
                      </a:pPr>
                      <a:endParaRPr lang="en-US" sz="1700" kern="100" dirty="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4">
                  <a:txBody>
                    <a:bodyPr/>
                    <a:lstStyle/>
                    <a:p>
                      <a:pPr algn="ctr">
                        <a:lnSpc>
                          <a:spcPct val="150000"/>
                        </a:lnSpc>
                        <a:spcAft>
                          <a:spcPts val="0"/>
                        </a:spcAft>
                      </a:pPr>
                      <a:r>
                        <a:rPr lang="zh-CN" sz="1700" kern="100" dirty="0">
                          <a:solidFill>
                            <a:srgbClr val="000000"/>
                          </a:solidFill>
                          <a:latin typeface="NEU-BZ-S92"/>
                          <a:ea typeface="微软雅黑"/>
                          <a:cs typeface="Times New Roman"/>
                        </a:rPr>
                        <a:t>抑</a:t>
                      </a:r>
                      <a:endParaRPr lang="zh-CN" sz="1700" kern="100" dirty="0">
                        <a:solidFill>
                          <a:srgbClr val="000000"/>
                        </a:solidFill>
                        <a:latin typeface="NEU-BZ-S92"/>
                        <a:ea typeface="方正书宋_GBK"/>
                        <a:cs typeface="Times New Roman"/>
                      </a:endParaRPr>
                    </a:p>
                    <a:p>
                      <a:pPr algn="ctr">
                        <a:lnSpc>
                          <a:spcPct val="150000"/>
                        </a:lnSpc>
                        <a:spcAft>
                          <a:spcPts val="0"/>
                        </a:spcAft>
                      </a:pPr>
                      <a:r>
                        <a:rPr lang="zh-CN" sz="1700" kern="100" dirty="0">
                          <a:solidFill>
                            <a:srgbClr val="000000"/>
                          </a:solidFill>
                          <a:latin typeface="NEU-BZ-S92"/>
                          <a:ea typeface="微软雅黑"/>
                          <a:cs typeface="Times New Roman"/>
                        </a:rPr>
                        <a:t>扬</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2">
                  <a:txBody>
                    <a:bodyPr/>
                    <a:lstStyle/>
                    <a:p>
                      <a:pPr algn="ctr">
                        <a:lnSpc>
                          <a:spcPct val="150000"/>
                        </a:lnSpc>
                        <a:spcAft>
                          <a:spcPts val="0"/>
                        </a:spcAft>
                      </a:pPr>
                      <a:r>
                        <a:rPr lang="zh-CN" sz="1700" kern="100" dirty="0">
                          <a:solidFill>
                            <a:srgbClr val="000000"/>
                          </a:solidFill>
                          <a:latin typeface="NEU-BZ-S92"/>
                          <a:ea typeface="微软雅黑"/>
                          <a:cs typeface="Times New Roman"/>
                        </a:rPr>
                        <a:t>欲扬</a:t>
                      </a:r>
                      <a:endParaRPr lang="zh-CN" sz="1700" kern="100" dirty="0">
                        <a:solidFill>
                          <a:srgbClr val="000000"/>
                        </a:solidFill>
                        <a:latin typeface="NEU-BZ-S92"/>
                        <a:ea typeface="方正书宋_GBK"/>
                        <a:cs typeface="Times New Roman"/>
                      </a:endParaRPr>
                    </a:p>
                    <a:p>
                      <a:pPr algn="ctr">
                        <a:lnSpc>
                          <a:spcPct val="150000"/>
                        </a:lnSpc>
                        <a:spcAft>
                          <a:spcPts val="0"/>
                        </a:spcAft>
                      </a:pPr>
                      <a:r>
                        <a:rPr lang="zh-CN" sz="1700" kern="100" dirty="0">
                          <a:solidFill>
                            <a:srgbClr val="000000"/>
                          </a:solidFill>
                          <a:latin typeface="NEU-BZ-S92"/>
                          <a:ea typeface="微软雅黑"/>
                          <a:cs typeface="Times New Roman"/>
                        </a:rPr>
                        <a:t>先抑</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特点</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先贬抑</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再大力颂扬所描写的对象</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上下文形成对比</a:t>
                      </a:r>
                      <a:endParaRPr lang="zh-CN" sz="1700" kern="100" dirty="0">
                        <a:solidFill>
                          <a:srgbClr val="000000"/>
                        </a:solidFill>
                        <a:latin typeface="NEU-BZ-S92"/>
                        <a:ea typeface="方正书宋_GBK"/>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32000">
                <a:tc vMerge="1">
                  <a:txBody>
                    <a:bodyPr/>
                    <a:lstStyle/>
                    <a:p>
                      <a:pPr algn="ctr">
                        <a:lnSpc>
                          <a:spcPct val="150000"/>
                        </a:lnSpc>
                        <a:spcAft>
                          <a:spcPts val="0"/>
                        </a:spcAft>
                      </a:pPr>
                      <a:endParaRPr lang="en-US" sz="1700" kern="100" dirty="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vMerge="1">
                  <a:txBody>
                    <a:bodyPr/>
                    <a:lstStyle/>
                    <a:p>
                      <a:endParaRPr lang="zh-CN" altLang="en-US"/>
                    </a:p>
                  </a:txBody>
                  <a:tcP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vMerge="1">
                  <a:txBody>
                    <a:bodyPr/>
                    <a:lstStyle/>
                    <a:p>
                      <a:endParaRPr lang="zh-CN" altLang="en-US"/>
                    </a:p>
                  </a:txBody>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作用</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突出重点</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行文跌宕</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曲折含蓄</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收到出人意料的效果</a:t>
                      </a:r>
                      <a:endParaRPr lang="zh-CN" sz="1700" kern="100" dirty="0">
                        <a:solidFill>
                          <a:srgbClr val="000000"/>
                        </a:solidFill>
                        <a:latin typeface="NEU-BZ-S92"/>
                        <a:ea typeface="方正书宋_GBK"/>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792000">
                <a:tc vMerge="1">
                  <a:txBody>
                    <a:bodyPr/>
                    <a:lstStyle/>
                    <a:p>
                      <a:pPr algn="ctr">
                        <a:lnSpc>
                          <a:spcPct val="150000"/>
                        </a:lnSpc>
                        <a:spcAft>
                          <a:spcPts val="0"/>
                        </a:spcAft>
                      </a:pPr>
                      <a:endParaRPr lang="en-US" sz="1700" kern="100" dirty="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vMerge="1">
                  <a:txBody>
                    <a:bodyPr/>
                    <a:lstStyle/>
                    <a:p>
                      <a:pPr algn="ctr">
                        <a:lnSpc>
                          <a:spcPct val="150000"/>
                        </a:lnSpc>
                        <a:spcAft>
                          <a:spcPts val="0"/>
                        </a:spcAft>
                      </a:pP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2">
                  <a:txBody>
                    <a:bodyPr/>
                    <a:lstStyle/>
                    <a:p>
                      <a:pPr algn="ctr">
                        <a:lnSpc>
                          <a:spcPct val="150000"/>
                        </a:lnSpc>
                        <a:spcAft>
                          <a:spcPts val="0"/>
                        </a:spcAft>
                      </a:pPr>
                      <a:r>
                        <a:rPr lang="zh-CN" sz="1700" kern="100">
                          <a:solidFill>
                            <a:srgbClr val="000000"/>
                          </a:solidFill>
                          <a:latin typeface="NEU-BZ-S92"/>
                          <a:ea typeface="微软雅黑"/>
                          <a:cs typeface="Times New Roman"/>
                        </a:rPr>
                        <a:t>欲抑</a:t>
                      </a:r>
                      <a:endParaRPr lang="zh-CN" sz="1700" kern="100">
                        <a:solidFill>
                          <a:srgbClr val="000000"/>
                        </a:solidFill>
                        <a:latin typeface="NEU-BZ-S92"/>
                        <a:ea typeface="方正书宋_GBK"/>
                        <a:cs typeface="Times New Roman"/>
                      </a:endParaRPr>
                    </a:p>
                    <a:p>
                      <a:pPr algn="ctr">
                        <a:lnSpc>
                          <a:spcPct val="150000"/>
                        </a:lnSpc>
                        <a:spcAft>
                          <a:spcPts val="0"/>
                        </a:spcAft>
                      </a:pPr>
                      <a:r>
                        <a:rPr lang="zh-CN" sz="1700" kern="100">
                          <a:solidFill>
                            <a:srgbClr val="000000"/>
                          </a:solidFill>
                          <a:latin typeface="NEU-BZ-S92"/>
                          <a:ea typeface="微软雅黑"/>
                          <a:cs typeface="Times New Roman"/>
                        </a:rPr>
                        <a:t>先扬</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特点</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指本要批评指责的对象</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可在文章开头以赞美颂扬的口气来写</a:t>
                      </a:r>
                      <a:endParaRPr lang="zh-CN" sz="1700" kern="100" dirty="0">
                        <a:solidFill>
                          <a:srgbClr val="000000"/>
                        </a:solidFill>
                        <a:latin typeface="NEU-BZ-S92"/>
                        <a:ea typeface="方正书宋_GBK"/>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792000">
                <a:tc vMerge="1">
                  <a:txBody>
                    <a:bodyPr/>
                    <a:lstStyle/>
                    <a:p>
                      <a:pPr algn="ctr">
                        <a:lnSpc>
                          <a:spcPct val="150000"/>
                        </a:lnSpc>
                        <a:spcAft>
                          <a:spcPts val="0"/>
                        </a:spcAft>
                      </a:pPr>
                      <a:endParaRPr lang="en-US" sz="1700" kern="100" dirty="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vMerge="1">
                  <a:txBody>
                    <a:bodyPr/>
                    <a:lstStyle/>
                    <a:p>
                      <a:pPr algn="ctr">
                        <a:lnSpc>
                          <a:spcPct val="150000"/>
                        </a:lnSpc>
                        <a:spcAft>
                          <a:spcPts val="0"/>
                        </a:spcAft>
                      </a:pP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vMerge="1">
                  <a:txBody>
                    <a:bodyPr/>
                    <a:lstStyle/>
                    <a:p>
                      <a:endParaRPr lang="zh-CN" altLang="en-US"/>
                    </a:p>
                  </a:txBody>
                  <a:tcP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作用</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使情节多变</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波澜起伏</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造成鲜明对比</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容易使读者在阅读过程中产生恍然大悟的感觉</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留下比较深刻的印象</a:t>
                      </a:r>
                      <a:endParaRPr lang="zh-CN" sz="1700" kern="100" dirty="0">
                        <a:solidFill>
                          <a:srgbClr val="000000"/>
                        </a:solidFill>
                        <a:latin typeface="NEU-BZ-S92"/>
                        <a:ea typeface="方正书宋_GBK"/>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3812188"/>
          </a:xfrm>
          <a:prstGeom prst="rect">
            <a:avLst/>
          </a:prstGeom>
          <a:noFill/>
        </p:spPr>
        <p:txBody>
          <a:bodyPr wrap="square" lIns="36000" tIns="36000" rIns="36000" bIns="36000" rtlCol="0">
            <a:spAutoFit/>
          </a:bodyPr>
          <a:lstStyle/>
          <a:p>
            <a:pPr>
              <a:lnSpc>
                <a:spcPct val="150000"/>
              </a:lnSpc>
            </a:pPr>
            <a:r>
              <a:rPr lang="en-US" b="1" dirty="0" smtClean="0"/>
              <a:t>2.</a:t>
            </a:r>
            <a:r>
              <a:rPr lang="zh-CN" altLang="en-US" b="1" dirty="0" smtClean="0"/>
              <a:t>情感意蕴探究</a:t>
            </a:r>
          </a:p>
          <a:p>
            <a:pPr indent="446088">
              <a:lnSpc>
                <a:spcPct val="150000"/>
              </a:lnSpc>
            </a:pPr>
            <a:r>
              <a:rPr lang="zh-CN" altLang="en-US" dirty="0" smtClean="0"/>
              <a:t>情感意蕴是指作品的情感意义或取向</a:t>
            </a:r>
            <a:r>
              <a:rPr lang="en-US" dirty="0" smtClean="0"/>
              <a:t>,</a:t>
            </a:r>
            <a:r>
              <a:rPr lang="zh-CN" altLang="en-US" dirty="0" smtClean="0"/>
              <a:t>即作者的情感态度、喜怒褒贬等。它不同于思想意蕴</a:t>
            </a:r>
            <a:r>
              <a:rPr lang="en-US" dirty="0" smtClean="0"/>
              <a:t>,</a:t>
            </a:r>
            <a:r>
              <a:rPr lang="zh-CN" altLang="en-US" dirty="0" smtClean="0"/>
              <a:t>思想意蕴是指作品表现出的思想意义或价值</a:t>
            </a:r>
            <a:r>
              <a:rPr lang="en-US" dirty="0" smtClean="0"/>
              <a:t>,</a:t>
            </a:r>
            <a:r>
              <a:rPr lang="zh-CN" altLang="en-US" dirty="0" smtClean="0"/>
              <a:t>是作品带给读者的思考和认识。探究散文的情感意蕴</a:t>
            </a:r>
            <a:r>
              <a:rPr lang="en-US" dirty="0" smtClean="0"/>
              <a:t>,</a:t>
            </a:r>
            <a:r>
              <a:rPr lang="zh-CN" altLang="en-US" dirty="0" smtClean="0"/>
              <a:t>重点抓住以下几点</a:t>
            </a:r>
            <a:r>
              <a:rPr lang="en-US" dirty="0" smtClean="0"/>
              <a:t>:</a:t>
            </a:r>
            <a:endParaRPr lang="zh-CN" altLang="en-US" dirty="0" smtClean="0"/>
          </a:p>
          <a:p>
            <a:pPr indent="446088">
              <a:lnSpc>
                <a:spcPct val="150000"/>
              </a:lnSpc>
            </a:pPr>
            <a:r>
              <a:rPr lang="en-US" dirty="0" smtClean="0"/>
              <a:t>(1)</a:t>
            </a:r>
            <a:r>
              <a:rPr lang="zh-CN" altLang="en-US" u="wavy" dirty="0" smtClean="0"/>
              <a:t>抓 “情语”</a:t>
            </a:r>
            <a:r>
              <a:rPr lang="zh-CN" altLang="en-US" dirty="0" smtClean="0"/>
              <a:t>。要捕捉文中断断续续、或显或隐的情感语言</a:t>
            </a:r>
            <a:r>
              <a:rPr lang="en-US" dirty="0" smtClean="0"/>
              <a:t>,</a:t>
            </a:r>
            <a:r>
              <a:rPr lang="zh-CN" altLang="en-US" dirty="0" smtClean="0"/>
              <a:t>从而确定作者的情感倾向。尤其要抓住文眼句、议论抒情句等能直接、鲜明表达作者情感的语言。</a:t>
            </a:r>
            <a:r>
              <a:rPr lang="en-US" dirty="0" smtClean="0"/>
              <a:t> </a:t>
            </a:r>
          </a:p>
          <a:p>
            <a:pPr indent="446088">
              <a:lnSpc>
                <a:spcPct val="150000"/>
              </a:lnSpc>
            </a:pPr>
            <a:r>
              <a:rPr lang="en-US" dirty="0" smtClean="0"/>
              <a:t>(2)</a:t>
            </a:r>
            <a:r>
              <a:rPr lang="zh-CN" altLang="en-US" u="wavy" dirty="0" smtClean="0"/>
              <a:t>抓住文中众多不同的材料</a:t>
            </a:r>
            <a:r>
              <a:rPr lang="en-US" u="wavy" dirty="0" smtClean="0"/>
              <a:t>,</a:t>
            </a:r>
            <a:r>
              <a:rPr lang="zh-CN" altLang="en-US" u="wavy" dirty="0" smtClean="0"/>
              <a:t>挖掘作者对它们不同的情感态度</a:t>
            </a:r>
            <a:r>
              <a:rPr lang="zh-CN" altLang="en-US" dirty="0" smtClean="0"/>
              <a:t>。“不同的材料”在文中主要指不同的人、物、景、事等。</a:t>
            </a: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2516770"/>
          </a:xfrm>
          <a:prstGeom prst="rect">
            <a:avLst/>
          </a:prstGeom>
          <a:noFill/>
        </p:spPr>
        <p:txBody>
          <a:bodyPr wrap="square" lIns="36000" tIns="36000" rIns="36000" bIns="36000" rtlCol="0">
            <a:spAutoFit/>
          </a:bodyPr>
          <a:lstStyle/>
          <a:p>
            <a:pPr indent="446088">
              <a:lnSpc>
                <a:spcPct val="150000"/>
              </a:lnSpc>
            </a:pPr>
            <a:r>
              <a:rPr lang="en-US" dirty="0" smtClean="0"/>
              <a:t>(3)</a:t>
            </a:r>
            <a:r>
              <a:rPr lang="zh-CN" altLang="en-US" u="wavy" dirty="0" smtClean="0"/>
              <a:t>抓住视角转换</a:t>
            </a:r>
            <a:r>
              <a:rPr lang="en-US" u="wavy" dirty="0" smtClean="0"/>
              <a:t>,</a:t>
            </a:r>
            <a:r>
              <a:rPr lang="zh-CN" altLang="en-US" u="wavy" dirty="0" smtClean="0"/>
              <a:t>挖掘深层情感</a:t>
            </a:r>
            <a:r>
              <a:rPr lang="zh-CN" altLang="en-US" dirty="0" smtClean="0"/>
              <a:t>。常见的转换视角有</a:t>
            </a:r>
            <a:r>
              <a:rPr lang="en-US" dirty="0" smtClean="0"/>
              <a:t>:①</a:t>
            </a:r>
            <a:r>
              <a:rPr lang="zh-CN" altLang="en-US" dirty="0" smtClean="0"/>
              <a:t>历史与现实的转 换</a:t>
            </a:r>
            <a:r>
              <a:rPr lang="en-US" dirty="0" smtClean="0"/>
              <a:t>,</a:t>
            </a:r>
            <a:r>
              <a:rPr lang="zh-CN" altLang="en-US" dirty="0" smtClean="0"/>
              <a:t>如文本写的是历史</a:t>
            </a:r>
            <a:r>
              <a:rPr lang="en-US" dirty="0" smtClean="0"/>
              <a:t>,</a:t>
            </a:r>
            <a:r>
              <a:rPr lang="zh-CN" altLang="en-US" dirty="0" smtClean="0"/>
              <a:t>可能暗含着对现实的期待</a:t>
            </a:r>
            <a:r>
              <a:rPr lang="en-US" dirty="0" smtClean="0"/>
              <a:t>;②</a:t>
            </a:r>
            <a:r>
              <a:rPr lang="zh-CN" altLang="en-US" dirty="0" smtClean="0"/>
              <a:t>批判与希望的转换</a:t>
            </a:r>
            <a:r>
              <a:rPr lang="en-US" dirty="0" smtClean="0"/>
              <a:t>,</a:t>
            </a:r>
            <a:r>
              <a:rPr lang="zh-CN" altLang="en-US" dirty="0" smtClean="0"/>
              <a:t>如文本在批判一些问题</a:t>
            </a:r>
            <a:r>
              <a:rPr lang="en-US" dirty="0" smtClean="0"/>
              <a:t>,</a:t>
            </a:r>
            <a:r>
              <a:rPr lang="zh-CN" altLang="en-US" dirty="0" smtClean="0"/>
              <a:t>可能它在希望积极层面的东西</a:t>
            </a:r>
            <a:r>
              <a:rPr lang="en-US" dirty="0" smtClean="0"/>
              <a:t>;③</a:t>
            </a:r>
            <a:r>
              <a:rPr lang="zh-CN" altLang="en-US" dirty="0" smtClean="0"/>
              <a:t>正面与反面的转换</a:t>
            </a:r>
            <a:r>
              <a:rPr lang="en-US" dirty="0" smtClean="0"/>
              <a:t>,</a:t>
            </a:r>
            <a:r>
              <a:rPr lang="zh-CN" altLang="en-US" dirty="0" smtClean="0"/>
              <a:t>如文本写了反面的东西</a:t>
            </a:r>
            <a:r>
              <a:rPr lang="en-US" dirty="0" smtClean="0"/>
              <a:t>,</a:t>
            </a:r>
            <a:r>
              <a:rPr lang="zh-CN" altLang="en-US" dirty="0" smtClean="0"/>
              <a:t>可能暗示着它要肯定正面的东西。</a:t>
            </a:r>
          </a:p>
          <a:p>
            <a:pPr indent="446088">
              <a:lnSpc>
                <a:spcPct val="150000"/>
              </a:lnSpc>
            </a:pPr>
            <a:r>
              <a:rPr lang="zh-CN" altLang="en-US" dirty="0" smtClean="0"/>
              <a:t>注意</a:t>
            </a:r>
            <a:r>
              <a:rPr lang="en-US" dirty="0" smtClean="0"/>
              <a:t>:</a:t>
            </a:r>
            <a:r>
              <a:rPr lang="zh-CN" altLang="en-US" dirty="0" smtClean="0"/>
              <a:t>答案表述时必须有情感术语。如赞扬、担忧、期待、希望、不满、无奈</a:t>
            </a:r>
            <a:r>
              <a:rPr lang="en-US" altLang="zh-CN" dirty="0" smtClean="0"/>
              <a:t>……</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3396690"/>
          </a:xfrm>
          <a:prstGeom prst="rect">
            <a:avLst/>
          </a:prstGeom>
          <a:noFill/>
        </p:spPr>
        <p:txBody>
          <a:bodyPr wrap="square" lIns="36000" tIns="36000" rIns="36000" bIns="36000" rtlCol="0">
            <a:spAutoFit/>
          </a:bodyPr>
          <a:lstStyle/>
          <a:p>
            <a:pPr>
              <a:lnSpc>
                <a:spcPct val="150000"/>
              </a:lnSpc>
            </a:pPr>
            <a:r>
              <a:rPr lang="en-US" b="1" dirty="0" smtClean="0"/>
              <a:t>3.</a:t>
            </a:r>
            <a:r>
              <a:rPr lang="zh-CN" altLang="en-US" b="1" dirty="0" smtClean="0"/>
              <a:t>构思意蕴探究</a:t>
            </a:r>
          </a:p>
          <a:p>
            <a:pPr indent="446088">
              <a:lnSpc>
                <a:spcPct val="150000"/>
              </a:lnSpc>
            </a:pPr>
            <a:r>
              <a:rPr lang="zh-CN" altLang="en-US" dirty="0" smtClean="0"/>
              <a:t>首先</a:t>
            </a:r>
            <a:r>
              <a:rPr lang="en-US" dirty="0" smtClean="0"/>
              <a:t>,</a:t>
            </a:r>
            <a:r>
              <a:rPr lang="zh-CN" altLang="en-US" u="wavy" dirty="0" smtClean="0"/>
              <a:t>要明确考查特点</a:t>
            </a:r>
            <a:r>
              <a:rPr lang="en-US" dirty="0" smtClean="0"/>
              <a:t>,</a:t>
            </a:r>
            <a:r>
              <a:rPr lang="zh-CN" altLang="en-US" dirty="0" smtClean="0"/>
              <a:t>艺术构思探究是散文艺术特色探究中的重要内容</a:t>
            </a:r>
            <a:r>
              <a:rPr lang="en-US" dirty="0" smtClean="0"/>
              <a:t>,</a:t>
            </a:r>
            <a:r>
              <a:rPr lang="zh-CN" altLang="en-US" dirty="0" smtClean="0"/>
              <a:t>要结合对文章内容、思路的理解进行深层次挖掘。</a:t>
            </a:r>
          </a:p>
          <a:p>
            <a:pPr indent="446088">
              <a:lnSpc>
                <a:spcPct val="150000"/>
              </a:lnSpc>
            </a:pPr>
            <a:r>
              <a:rPr lang="zh-CN" altLang="en-US" dirty="0" smtClean="0"/>
              <a:t>其次</a:t>
            </a:r>
            <a:r>
              <a:rPr lang="en-US" dirty="0" smtClean="0"/>
              <a:t>,</a:t>
            </a:r>
            <a:r>
              <a:rPr lang="zh-CN" altLang="en-US" u="wavy" dirty="0" smtClean="0"/>
              <a:t>要明确考查方向</a:t>
            </a:r>
            <a:r>
              <a:rPr lang="en-US" dirty="0" smtClean="0"/>
              <a:t>,</a:t>
            </a:r>
            <a:r>
              <a:rPr lang="zh-CN" altLang="en-US" dirty="0" smtClean="0"/>
              <a:t>这种体现是基于散文主旨、结构思路、表达技巧之间的关系设置问题</a:t>
            </a:r>
            <a:r>
              <a:rPr lang="en-US" dirty="0" smtClean="0"/>
              <a:t>,</a:t>
            </a:r>
            <a:r>
              <a:rPr lang="zh-CN" altLang="en-US" dirty="0" smtClean="0"/>
              <a:t>探究内容多为材料与材料、材料与主旨、标题与文本等关系的原因或意图。</a:t>
            </a:r>
          </a:p>
          <a:p>
            <a:pPr indent="446088">
              <a:lnSpc>
                <a:spcPct val="150000"/>
              </a:lnSpc>
            </a:pPr>
            <a:r>
              <a:rPr lang="zh-CN" altLang="en-US" dirty="0" smtClean="0"/>
              <a:t>最后</a:t>
            </a:r>
            <a:r>
              <a:rPr lang="en-US" dirty="0" smtClean="0"/>
              <a:t>,</a:t>
            </a:r>
            <a:r>
              <a:rPr lang="zh-CN" altLang="en-US" u="wavy" dirty="0" smtClean="0"/>
              <a:t>要明确答题要求</a:t>
            </a:r>
            <a:r>
              <a:rPr lang="en-US" dirty="0" smtClean="0"/>
              <a:t>,</a:t>
            </a:r>
            <a:r>
              <a:rPr lang="zh-CN" altLang="en-US" dirty="0" smtClean="0"/>
              <a:t>答题核心是联系文本</a:t>
            </a:r>
            <a:r>
              <a:rPr lang="en-US" dirty="0" smtClean="0"/>
              <a:t>,</a:t>
            </a:r>
            <a:r>
              <a:rPr lang="zh-CN" altLang="en-US" dirty="0" smtClean="0"/>
              <a:t>对题干和文本之间的关系从多个角度做出准确的理解和分析。</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3396690"/>
          </a:xfrm>
          <a:prstGeom prst="rect">
            <a:avLst/>
          </a:prstGeom>
          <a:noFill/>
        </p:spPr>
        <p:txBody>
          <a:bodyPr wrap="square" lIns="36000" tIns="36000" rIns="36000" bIns="36000" rtlCol="0">
            <a:spAutoFit/>
          </a:bodyPr>
          <a:lstStyle/>
          <a:p>
            <a:pPr>
              <a:lnSpc>
                <a:spcPct val="150000"/>
              </a:lnSpc>
            </a:pPr>
            <a:r>
              <a:rPr lang="zh-CN" altLang="en-US" b="1" dirty="0" smtClean="0">
                <a:solidFill>
                  <a:srgbClr val="0092D7"/>
                </a:solidFill>
                <a:latin typeface="微软雅黑" pitchFamily="34" charset="-122"/>
                <a:ea typeface="微软雅黑" pitchFamily="34" charset="-122"/>
              </a:rPr>
              <a:t>考点十二　联系现实拓展</a:t>
            </a:r>
            <a:r>
              <a:rPr lang="zh-CN" altLang="en-US" dirty="0" smtClean="0"/>
              <a:t>（</a:t>
            </a:r>
            <a:r>
              <a:rPr lang="en-US" dirty="0" smtClean="0"/>
              <a:t>10</a:t>
            </a:r>
            <a:r>
              <a:rPr lang="zh-CN" altLang="en-US" dirty="0" smtClean="0"/>
              <a:t>年</a:t>
            </a:r>
            <a:r>
              <a:rPr lang="en-US" dirty="0" smtClean="0"/>
              <a:t>3</a:t>
            </a:r>
            <a:r>
              <a:rPr lang="zh-CN" altLang="en-US" dirty="0" smtClean="0"/>
              <a:t>考）</a:t>
            </a:r>
            <a:endParaRPr lang="en-US" altLang="zh-CN" b="1" dirty="0" smtClean="0">
              <a:solidFill>
                <a:srgbClr val="0092D7"/>
              </a:solidFill>
              <a:latin typeface="微软雅黑" pitchFamily="34" charset="-122"/>
              <a:ea typeface="微软雅黑" pitchFamily="34" charset="-122"/>
            </a:endParaRPr>
          </a:p>
          <a:p>
            <a:pPr>
              <a:lnSpc>
                <a:spcPct val="150000"/>
              </a:lnSpc>
            </a:pPr>
            <a:r>
              <a:rPr lang="en-US" altLang="zh-CN" dirty="0" smtClean="0">
                <a:solidFill>
                  <a:srgbClr val="0092D7"/>
                </a:solidFill>
              </a:rPr>
              <a:t>【</a:t>
            </a:r>
            <a:r>
              <a:rPr lang="zh-CN" altLang="en-US" dirty="0" smtClean="0">
                <a:solidFill>
                  <a:srgbClr val="0092D7"/>
                </a:solidFill>
              </a:rPr>
              <a:t>常见题型</a:t>
            </a:r>
            <a:r>
              <a:rPr lang="en-US" altLang="zh-CN" dirty="0" smtClean="0">
                <a:solidFill>
                  <a:srgbClr val="0092D7"/>
                </a:solidFill>
              </a:rPr>
              <a:t>】</a:t>
            </a:r>
          </a:p>
          <a:p>
            <a:pPr>
              <a:lnSpc>
                <a:spcPct val="150000"/>
              </a:lnSpc>
            </a:pPr>
            <a:r>
              <a:rPr lang="en-US" b="1" dirty="0" smtClean="0"/>
              <a:t>1. </a:t>
            </a:r>
            <a:r>
              <a:rPr lang="en-US" dirty="0" smtClean="0">
                <a:solidFill>
                  <a:srgbClr val="0092D7"/>
                </a:solidFill>
              </a:rPr>
              <a:t>[2019</a:t>
            </a:r>
            <a:r>
              <a:rPr lang="en-US" altLang="zh-CN" dirty="0" smtClean="0">
                <a:solidFill>
                  <a:srgbClr val="0092D7"/>
                </a:solidFill>
              </a:rPr>
              <a:t>·</a:t>
            </a:r>
            <a:r>
              <a:rPr lang="zh-CN" altLang="en-US" dirty="0" smtClean="0">
                <a:solidFill>
                  <a:srgbClr val="0092D7"/>
                </a:solidFill>
              </a:rPr>
              <a:t>包头</a:t>
            </a:r>
            <a:r>
              <a:rPr lang="en-US" dirty="0" smtClean="0">
                <a:solidFill>
                  <a:srgbClr val="0092D7"/>
                </a:solidFill>
              </a:rPr>
              <a:t>15</a:t>
            </a:r>
            <a:r>
              <a:rPr lang="zh-CN" altLang="en-US" dirty="0" smtClean="0">
                <a:solidFill>
                  <a:srgbClr val="0092D7"/>
                </a:solidFill>
              </a:rPr>
              <a:t>题</a:t>
            </a:r>
            <a:r>
              <a:rPr lang="en-US" dirty="0" smtClean="0">
                <a:solidFill>
                  <a:srgbClr val="0092D7"/>
                </a:solidFill>
              </a:rPr>
              <a:t>]</a:t>
            </a:r>
            <a:r>
              <a:rPr lang="zh-CN" altLang="en-US" dirty="0" smtClean="0"/>
              <a:t>联系题目谈一谈如何看待传统手工艺这样的非物质文化遗产。</a:t>
            </a:r>
          </a:p>
          <a:p>
            <a:pPr>
              <a:lnSpc>
                <a:spcPct val="150000"/>
              </a:lnSpc>
            </a:pPr>
            <a:r>
              <a:rPr lang="en-US" b="1" dirty="0" smtClean="0"/>
              <a:t>2.</a:t>
            </a:r>
            <a:r>
              <a:rPr lang="en-US" b="1" dirty="0" smtClean="0">
                <a:solidFill>
                  <a:srgbClr val="0092D7"/>
                </a:solidFill>
              </a:rPr>
              <a:t> </a:t>
            </a:r>
            <a:r>
              <a:rPr lang="en-US" dirty="0" smtClean="0">
                <a:solidFill>
                  <a:srgbClr val="0092D7"/>
                </a:solidFill>
              </a:rPr>
              <a:t>[2016</a:t>
            </a:r>
            <a:r>
              <a:rPr lang="en-US" altLang="zh-CN" dirty="0" smtClean="0">
                <a:solidFill>
                  <a:srgbClr val="0092D7"/>
                </a:solidFill>
              </a:rPr>
              <a:t>·</a:t>
            </a:r>
            <a:r>
              <a:rPr lang="zh-CN" altLang="en-US" dirty="0" smtClean="0">
                <a:solidFill>
                  <a:srgbClr val="0092D7"/>
                </a:solidFill>
              </a:rPr>
              <a:t>包头</a:t>
            </a:r>
            <a:r>
              <a:rPr lang="en-US" dirty="0" smtClean="0">
                <a:solidFill>
                  <a:srgbClr val="0092D7"/>
                </a:solidFill>
              </a:rPr>
              <a:t>15</a:t>
            </a:r>
            <a:r>
              <a:rPr lang="zh-CN" altLang="en-US" dirty="0" smtClean="0">
                <a:solidFill>
                  <a:srgbClr val="0092D7"/>
                </a:solidFill>
              </a:rPr>
              <a:t>题</a:t>
            </a:r>
            <a:r>
              <a:rPr lang="en-US" dirty="0" smtClean="0">
                <a:solidFill>
                  <a:srgbClr val="0092D7"/>
                </a:solidFill>
              </a:rPr>
              <a:t>]</a:t>
            </a:r>
            <a:r>
              <a:rPr lang="zh-CN" altLang="en-US" dirty="0" smtClean="0"/>
              <a:t>你认为文中对阿尔弗雷多偷窃行为的处理方式是否妥当</a:t>
            </a:r>
            <a:r>
              <a:rPr lang="en-US" dirty="0" smtClean="0"/>
              <a:t>?</a:t>
            </a:r>
            <a:r>
              <a:rPr lang="zh-CN" altLang="en-US" dirty="0" smtClean="0"/>
              <a:t>为什么</a:t>
            </a:r>
            <a:r>
              <a:rPr lang="en-US" dirty="0" smtClean="0"/>
              <a:t>? </a:t>
            </a:r>
            <a:endParaRPr lang="zh-CN" altLang="en-US" dirty="0" smtClean="0"/>
          </a:p>
          <a:p>
            <a:pPr>
              <a:lnSpc>
                <a:spcPct val="150000"/>
              </a:lnSpc>
            </a:pPr>
            <a:r>
              <a:rPr lang="en-US" b="1" dirty="0" smtClean="0"/>
              <a:t>3. </a:t>
            </a:r>
            <a:r>
              <a:rPr lang="en-US" dirty="0" smtClean="0">
                <a:solidFill>
                  <a:srgbClr val="0092D7"/>
                </a:solidFill>
              </a:rPr>
              <a:t>[2012</a:t>
            </a:r>
            <a:r>
              <a:rPr lang="en-US" altLang="zh-CN" dirty="0" smtClean="0">
                <a:solidFill>
                  <a:srgbClr val="0092D7"/>
                </a:solidFill>
              </a:rPr>
              <a:t>·</a:t>
            </a:r>
            <a:r>
              <a:rPr lang="zh-CN" altLang="en-US" dirty="0" smtClean="0">
                <a:solidFill>
                  <a:srgbClr val="0092D7"/>
                </a:solidFill>
              </a:rPr>
              <a:t>包头</a:t>
            </a:r>
            <a:r>
              <a:rPr lang="en-US" dirty="0" smtClean="0">
                <a:solidFill>
                  <a:srgbClr val="0092D7"/>
                </a:solidFill>
              </a:rPr>
              <a:t>16</a:t>
            </a:r>
            <a:r>
              <a:rPr lang="zh-CN" altLang="en-US" dirty="0" smtClean="0">
                <a:solidFill>
                  <a:srgbClr val="0092D7"/>
                </a:solidFill>
              </a:rPr>
              <a:t>题</a:t>
            </a:r>
            <a:r>
              <a:rPr lang="en-US" dirty="0" smtClean="0">
                <a:solidFill>
                  <a:srgbClr val="0092D7"/>
                </a:solidFill>
              </a:rPr>
              <a:t>]</a:t>
            </a:r>
            <a:r>
              <a:rPr lang="zh-CN" altLang="en-US" dirty="0" smtClean="0"/>
              <a:t>读了本文之后</a:t>
            </a:r>
            <a:r>
              <a:rPr lang="en-US" dirty="0" smtClean="0"/>
              <a:t>,</a:t>
            </a:r>
            <a:r>
              <a:rPr lang="zh-CN" altLang="en-US" dirty="0" smtClean="0"/>
              <a:t>每个人都会被文中母亲那种无私的爱所感 动</a:t>
            </a:r>
            <a:r>
              <a:rPr lang="en-US" dirty="0" smtClean="0"/>
              <a:t>,</a:t>
            </a:r>
            <a:r>
              <a:rPr lang="zh-CN" altLang="en-US" dirty="0" smtClean="0"/>
              <a:t>请你结合所知道的赞美母爱的诗词谚语写一句感谢母亲的话。</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500"/>
                                        <p:tgtEl>
                                          <p:spTgt spid="3">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fade">
                                      <p:cBhvr>
                                        <p:cTn id="1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2565693"/>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答题思路</a:t>
            </a:r>
            <a:r>
              <a:rPr lang="en-US" altLang="zh-CN" dirty="0" smtClean="0">
                <a:solidFill>
                  <a:srgbClr val="0092D7"/>
                </a:solidFill>
              </a:rPr>
              <a:t>】</a:t>
            </a:r>
          </a:p>
          <a:p>
            <a:pPr>
              <a:lnSpc>
                <a:spcPct val="150000"/>
              </a:lnSpc>
            </a:pPr>
            <a:r>
              <a:rPr lang="en-US" b="1" dirty="0" smtClean="0"/>
              <a:t>1.</a:t>
            </a:r>
            <a:r>
              <a:rPr lang="zh-CN" altLang="en-US" b="1" dirty="0" smtClean="0"/>
              <a:t>针对文句内容谈感受或启示</a:t>
            </a:r>
          </a:p>
          <a:p>
            <a:pPr indent="446088">
              <a:lnSpc>
                <a:spcPct val="150000"/>
              </a:lnSpc>
            </a:pPr>
            <a:r>
              <a:rPr lang="zh-CN" altLang="en-US" dirty="0" smtClean="0"/>
              <a:t>第一</a:t>
            </a:r>
            <a:r>
              <a:rPr lang="en-US" dirty="0" smtClean="0"/>
              <a:t>,</a:t>
            </a:r>
            <a:r>
              <a:rPr lang="zh-CN" altLang="en-US" dirty="0" smtClean="0"/>
              <a:t>要认真阅读题干所指定的文章或句段及链接材料找出感悟、启示</a:t>
            </a:r>
            <a:r>
              <a:rPr lang="en-US" dirty="0" smtClean="0"/>
              <a:t>,</a:t>
            </a:r>
            <a:r>
              <a:rPr lang="zh-CN" altLang="en-US" dirty="0" smtClean="0"/>
              <a:t>搞清其中心内容或主题</a:t>
            </a:r>
            <a:r>
              <a:rPr lang="en-US" dirty="0" smtClean="0"/>
              <a:t>,</a:t>
            </a:r>
            <a:r>
              <a:rPr lang="zh-CN" altLang="en-US" dirty="0" smtClean="0"/>
              <a:t>找出感悟、启示、认识的生发点。</a:t>
            </a:r>
          </a:p>
          <a:p>
            <a:pPr indent="446088">
              <a:lnSpc>
                <a:spcPct val="150000"/>
              </a:lnSpc>
            </a:pPr>
            <a:r>
              <a:rPr lang="zh-CN" altLang="en-US" dirty="0" smtClean="0"/>
              <a:t>第二</a:t>
            </a:r>
            <a:r>
              <a:rPr lang="en-US" dirty="0" smtClean="0"/>
              <a:t>,</a:t>
            </a:r>
            <a:r>
              <a:rPr lang="zh-CN" altLang="en-US" dirty="0" smtClean="0"/>
              <a:t>谈感受、启示、认识不能脱开文段或材料</a:t>
            </a:r>
            <a:r>
              <a:rPr lang="en-US" dirty="0" smtClean="0"/>
              <a:t>,</a:t>
            </a:r>
            <a:r>
              <a:rPr lang="zh-CN" altLang="en-US" dirty="0" smtClean="0"/>
              <a:t>必须紧扣其主旨或中心。</a:t>
            </a:r>
          </a:p>
          <a:p>
            <a:pPr indent="446088">
              <a:lnSpc>
                <a:spcPct val="150000"/>
              </a:lnSpc>
            </a:pPr>
            <a:r>
              <a:rPr lang="zh-CN" altLang="en-US" dirty="0" smtClean="0"/>
              <a:t>第三</a:t>
            </a:r>
            <a:r>
              <a:rPr lang="en-US" dirty="0" smtClean="0"/>
              <a:t>,</a:t>
            </a:r>
            <a:r>
              <a:rPr lang="zh-CN" altLang="en-US" dirty="0" smtClean="0"/>
              <a:t>谈感受、启发、认识观点要明确集中、见解深刻</a:t>
            </a:r>
            <a:r>
              <a:rPr lang="en-US" dirty="0" smtClean="0"/>
              <a:t>,</a:t>
            </a:r>
            <a:r>
              <a:rPr lang="zh-CN" altLang="en-US" dirty="0" smtClean="0"/>
              <a:t>阐述要通畅明白。</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2150195"/>
          </a:xfrm>
          <a:prstGeom prst="rect">
            <a:avLst/>
          </a:prstGeom>
          <a:noFill/>
        </p:spPr>
        <p:txBody>
          <a:bodyPr wrap="square" lIns="36000" tIns="36000" rIns="36000" bIns="36000" rtlCol="0">
            <a:spAutoFit/>
          </a:bodyPr>
          <a:lstStyle/>
          <a:p>
            <a:pPr>
              <a:lnSpc>
                <a:spcPct val="150000"/>
              </a:lnSpc>
            </a:pPr>
            <a:r>
              <a:rPr lang="en-US" b="1" dirty="0" smtClean="0"/>
              <a:t>2.</a:t>
            </a:r>
            <a:r>
              <a:rPr lang="zh-CN" altLang="en-US" b="1" dirty="0" smtClean="0"/>
              <a:t>针对作者的观点谈认识、看法</a:t>
            </a:r>
          </a:p>
          <a:p>
            <a:pPr indent="446088">
              <a:lnSpc>
                <a:spcPct val="150000"/>
              </a:lnSpc>
            </a:pPr>
            <a:r>
              <a:rPr lang="zh-CN" altLang="en-US" dirty="0" smtClean="0"/>
              <a:t>第一</a:t>
            </a:r>
            <a:r>
              <a:rPr lang="en-US" dirty="0" smtClean="0"/>
              <a:t>,</a:t>
            </a:r>
            <a:r>
              <a:rPr lang="zh-CN" altLang="en-US" dirty="0" smtClean="0"/>
              <a:t>读懂题干</a:t>
            </a:r>
            <a:r>
              <a:rPr lang="en-US" dirty="0" smtClean="0"/>
              <a:t>,</a:t>
            </a:r>
            <a:r>
              <a:rPr lang="zh-CN" altLang="en-US" dirty="0" smtClean="0"/>
              <a:t>审明答题要求。</a:t>
            </a:r>
          </a:p>
          <a:p>
            <a:pPr indent="446088">
              <a:lnSpc>
                <a:spcPct val="150000"/>
              </a:lnSpc>
            </a:pPr>
            <a:r>
              <a:rPr lang="zh-CN" altLang="en-US" dirty="0" smtClean="0"/>
              <a:t>第二</a:t>
            </a:r>
            <a:r>
              <a:rPr lang="en-US" dirty="0" smtClean="0"/>
              <a:t>,</a:t>
            </a:r>
            <a:r>
              <a:rPr lang="zh-CN" altLang="en-US" dirty="0" smtClean="0"/>
              <a:t>搞清文中作者的观点及链接材料所提的问题。</a:t>
            </a:r>
          </a:p>
          <a:p>
            <a:pPr indent="446088">
              <a:lnSpc>
                <a:spcPct val="150000"/>
              </a:lnSpc>
            </a:pPr>
            <a:r>
              <a:rPr lang="zh-CN" altLang="en-US" dirty="0" smtClean="0"/>
              <a:t>第三</a:t>
            </a:r>
            <a:r>
              <a:rPr lang="en-US" dirty="0" smtClean="0"/>
              <a:t>,</a:t>
            </a:r>
            <a:r>
              <a:rPr lang="zh-CN" altLang="en-US" dirty="0" smtClean="0"/>
              <a:t>针对作者的观点与材料提出的问题</a:t>
            </a:r>
            <a:r>
              <a:rPr lang="en-US" dirty="0" smtClean="0"/>
              <a:t>,</a:t>
            </a:r>
            <a:r>
              <a:rPr lang="zh-CN" altLang="en-US" dirty="0" smtClean="0"/>
              <a:t>表明自己的看法。谈看法要观点明确</a:t>
            </a:r>
            <a:r>
              <a:rPr lang="en-US" dirty="0" smtClean="0"/>
              <a:t>,</a:t>
            </a:r>
            <a:r>
              <a:rPr lang="zh-CN" altLang="en-US" dirty="0" smtClean="0"/>
              <a:t>分析要有深度</a:t>
            </a:r>
            <a:r>
              <a:rPr lang="en-US" dirty="0" smtClean="0"/>
              <a:t>,</a:t>
            </a:r>
            <a:r>
              <a:rPr lang="zh-CN" altLang="en-US" dirty="0" smtClean="0"/>
              <a:t>理由要充分。</a:t>
            </a: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2932268"/>
          </a:xfrm>
          <a:prstGeom prst="rect">
            <a:avLst/>
          </a:prstGeom>
          <a:noFill/>
        </p:spPr>
        <p:txBody>
          <a:bodyPr wrap="square" lIns="36000" tIns="36000" rIns="36000" bIns="36000" rtlCol="0">
            <a:spAutoFit/>
          </a:bodyPr>
          <a:lstStyle/>
          <a:p>
            <a:pPr>
              <a:lnSpc>
                <a:spcPct val="150000"/>
              </a:lnSpc>
            </a:pPr>
            <a:r>
              <a:rPr lang="en-US" b="1" dirty="0" smtClean="0"/>
              <a:t>3.</a:t>
            </a:r>
            <a:r>
              <a:rPr lang="zh-CN" altLang="en-US" b="1" dirty="0" smtClean="0"/>
              <a:t>发挥联想和想象</a:t>
            </a:r>
            <a:r>
              <a:rPr lang="en-US" b="1" dirty="0" smtClean="0"/>
              <a:t>,</a:t>
            </a:r>
            <a:r>
              <a:rPr lang="zh-CN" altLang="en-US" b="1" dirty="0" smtClean="0"/>
              <a:t>进行描写</a:t>
            </a:r>
          </a:p>
          <a:p>
            <a:pPr indent="446088">
              <a:lnSpc>
                <a:spcPct val="150000"/>
              </a:lnSpc>
            </a:pPr>
            <a:r>
              <a:rPr lang="zh-CN" altLang="en-US" dirty="0" smtClean="0"/>
              <a:t>首先</a:t>
            </a:r>
            <a:r>
              <a:rPr lang="en-US" dirty="0" smtClean="0"/>
              <a:t>,</a:t>
            </a:r>
            <a:r>
              <a:rPr lang="zh-CN" altLang="en-US" dirty="0" smtClean="0"/>
              <a:t>要读试题</a:t>
            </a:r>
            <a:r>
              <a:rPr lang="en-US" dirty="0" smtClean="0"/>
              <a:t>,</a:t>
            </a:r>
            <a:r>
              <a:rPr lang="zh-CN" altLang="en-US" dirty="0" smtClean="0"/>
              <a:t>明确试题所要求写出的想象内容。</a:t>
            </a:r>
          </a:p>
          <a:p>
            <a:pPr indent="446088">
              <a:lnSpc>
                <a:spcPct val="150000"/>
              </a:lnSpc>
            </a:pPr>
            <a:r>
              <a:rPr lang="zh-CN" altLang="en-US" dirty="0" smtClean="0"/>
              <a:t>其次</a:t>
            </a:r>
            <a:r>
              <a:rPr lang="en-US" dirty="0" smtClean="0"/>
              <a:t>,</a:t>
            </a:r>
            <a:r>
              <a:rPr lang="zh-CN" altLang="en-US" dirty="0" smtClean="0"/>
              <a:t>要在题干中找到想象的基点</a:t>
            </a:r>
            <a:r>
              <a:rPr lang="en-US" dirty="0" smtClean="0"/>
              <a:t>,</a:t>
            </a:r>
            <a:r>
              <a:rPr lang="zh-CN" altLang="en-US" dirty="0" smtClean="0"/>
              <a:t>即想象内容的时代、地域背景。</a:t>
            </a:r>
          </a:p>
          <a:p>
            <a:pPr indent="446088">
              <a:lnSpc>
                <a:spcPct val="150000"/>
              </a:lnSpc>
            </a:pPr>
            <a:r>
              <a:rPr lang="zh-CN" altLang="en-US" dirty="0" smtClean="0"/>
              <a:t>再次</a:t>
            </a:r>
            <a:r>
              <a:rPr lang="en-US" dirty="0" smtClean="0"/>
              <a:t>,</a:t>
            </a:r>
            <a:r>
              <a:rPr lang="zh-CN" altLang="en-US" dirty="0" smtClean="0"/>
              <a:t>要根据题干或原文内容的提示</a:t>
            </a:r>
            <a:r>
              <a:rPr lang="en-US" dirty="0" smtClean="0"/>
              <a:t>,</a:t>
            </a:r>
            <a:r>
              <a:rPr lang="zh-CN" altLang="en-US" dirty="0" smtClean="0"/>
              <a:t>确定所要写出的环境、情景、人物、情节等内容</a:t>
            </a:r>
            <a:r>
              <a:rPr lang="en-US" dirty="0" smtClean="0"/>
              <a:t>,</a:t>
            </a:r>
            <a:r>
              <a:rPr lang="zh-CN" altLang="en-US" dirty="0" smtClean="0"/>
              <a:t>然后用生动精彩的语言</a:t>
            </a:r>
            <a:r>
              <a:rPr lang="en-US" dirty="0" smtClean="0"/>
              <a:t>,</a:t>
            </a:r>
            <a:r>
              <a:rPr lang="zh-CN" altLang="en-US" dirty="0" smtClean="0"/>
              <a:t>描写出一段完整的内容。</a:t>
            </a:r>
          </a:p>
          <a:p>
            <a:pPr indent="446088">
              <a:lnSpc>
                <a:spcPct val="150000"/>
              </a:lnSpc>
            </a:pPr>
            <a:r>
              <a:rPr lang="zh-CN" altLang="en-US" dirty="0" smtClean="0"/>
              <a:t>最后</a:t>
            </a:r>
            <a:r>
              <a:rPr lang="en-US" dirty="0" smtClean="0"/>
              <a:t>,</a:t>
            </a:r>
            <a:r>
              <a:rPr lang="zh-CN" altLang="en-US" dirty="0" smtClean="0"/>
              <a:t>答题要求是</a:t>
            </a:r>
            <a:r>
              <a:rPr lang="en-US" dirty="0" smtClean="0"/>
              <a:t>:</a:t>
            </a:r>
            <a:r>
              <a:rPr lang="zh-CN" altLang="en-US" dirty="0" smtClean="0"/>
              <a:t>想象既要大胆</a:t>
            </a:r>
            <a:r>
              <a:rPr lang="en-US" dirty="0" smtClean="0"/>
              <a:t>,</a:t>
            </a:r>
            <a:r>
              <a:rPr lang="zh-CN" altLang="en-US" dirty="0" smtClean="0"/>
              <a:t>又要合情合理、合乎要求</a:t>
            </a:r>
            <a:r>
              <a:rPr lang="en-US" dirty="0" smtClean="0"/>
              <a:t>,</a:t>
            </a:r>
            <a:r>
              <a:rPr lang="zh-CN" altLang="en-US" dirty="0" smtClean="0"/>
              <a:t>还要特色鲜明、语言精彩生动。</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967567" y="359812"/>
            <a:ext cx="7824262" cy="357781"/>
          </a:xfrm>
          <a:prstGeom prst="rect">
            <a:avLst/>
          </a:prstGeom>
          <a:noFill/>
        </p:spPr>
        <p:txBody>
          <a:bodyPr wrap="square" lIns="36000" tIns="36000" rIns="36000" bIns="36000" rtlCol="0">
            <a:spAutoFit/>
          </a:bodyPr>
          <a:lstStyle/>
          <a:p>
            <a:pPr algn="r">
              <a:lnSpc>
                <a:spcPct val="150000"/>
              </a:lnSpc>
            </a:pPr>
            <a:r>
              <a:rPr lang="zh-CN" altLang="en-US" sz="1400" dirty="0" smtClean="0"/>
              <a:t>（续表）</a:t>
            </a:r>
          </a:p>
        </p:txBody>
      </p:sp>
      <p:graphicFrame>
        <p:nvGraphicFramePr>
          <p:cNvPr id="4" name="表格 3"/>
          <p:cNvGraphicFramePr>
            <a:graphicFrameLocks noGrp="1"/>
          </p:cNvGraphicFramePr>
          <p:nvPr/>
        </p:nvGraphicFramePr>
        <p:xfrm>
          <a:off x="882501" y="784309"/>
          <a:ext cx="7814933" cy="3636000"/>
        </p:xfrm>
        <a:graphic>
          <a:graphicData uri="http://schemas.openxmlformats.org/drawingml/2006/table">
            <a:tbl>
              <a:tblPr/>
              <a:tblGrid>
                <a:gridCol w="595425"/>
                <a:gridCol w="574158"/>
                <a:gridCol w="627321"/>
                <a:gridCol w="6018029"/>
              </a:tblGrid>
              <a:tr h="432000">
                <a:tc gridSpan="4">
                  <a:txBody>
                    <a:bodyPr/>
                    <a:lstStyle/>
                    <a:p>
                      <a:pPr algn="ctr">
                        <a:lnSpc>
                          <a:spcPct val="150000"/>
                        </a:lnSpc>
                        <a:spcAft>
                          <a:spcPts val="0"/>
                        </a:spcAft>
                      </a:pPr>
                      <a:r>
                        <a:rPr lang="zh-CN" sz="1700" kern="100" dirty="0">
                          <a:solidFill>
                            <a:srgbClr val="000000"/>
                          </a:solidFill>
                          <a:latin typeface="NEU-BZ-S92"/>
                          <a:ea typeface="微软雅黑"/>
                          <a:cs typeface="Times New Roman"/>
                        </a:rPr>
                        <a:t>文体知识清单</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432000">
                <a:tc rowSpan="4">
                  <a:txBody>
                    <a:bodyPr/>
                    <a:lstStyle/>
                    <a:p>
                      <a:pPr algn="ctr">
                        <a:lnSpc>
                          <a:spcPct val="150000"/>
                        </a:lnSpc>
                        <a:spcAft>
                          <a:spcPts val="0"/>
                        </a:spcAft>
                      </a:pPr>
                      <a:r>
                        <a:rPr lang="zh-CN" altLang="en-US" sz="1700" kern="100" dirty="0" smtClean="0">
                          <a:solidFill>
                            <a:srgbClr val="000000"/>
                          </a:solidFill>
                          <a:latin typeface="+mn-ea"/>
                          <a:ea typeface="+mn-ea"/>
                          <a:cs typeface="Times New Roman"/>
                        </a:rPr>
                        <a:t>常见的表现手法及其作用</a:t>
                      </a:r>
                      <a:endParaRPr lang="en-US" sz="1700" kern="100" dirty="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2">
                  <a:txBody>
                    <a:bodyPr/>
                    <a:lstStyle/>
                    <a:p>
                      <a:pPr algn="ctr">
                        <a:lnSpc>
                          <a:spcPct val="150000"/>
                        </a:lnSpc>
                        <a:spcAft>
                          <a:spcPts val="0"/>
                        </a:spcAft>
                      </a:pPr>
                      <a:r>
                        <a:rPr lang="zh-CN" altLang="en-US" sz="1700" kern="100" dirty="0" smtClean="0">
                          <a:solidFill>
                            <a:srgbClr val="000000"/>
                          </a:solidFill>
                          <a:latin typeface="NEU-BZ-S92"/>
                          <a:ea typeface="+mn-ea"/>
                          <a:cs typeface="Times New Roman"/>
                        </a:rPr>
                        <a:t>托物</a:t>
                      </a:r>
                    </a:p>
                    <a:p>
                      <a:pPr algn="ctr">
                        <a:lnSpc>
                          <a:spcPct val="150000"/>
                        </a:lnSpc>
                        <a:spcAft>
                          <a:spcPts val="0"/>
                        </a:spcAft>
                      </a:pPr>
                      <a:r>
                        <a:rPr lang="zh-CN" altLang="en-US" sz="1700" kern="100" dirty="0" smtClean="0">
                          <a:solidFill>
                            <a:srgbClr val="000000"/>
                          </a:solidFill>
                          <a:latin typeface="NEU-BZ-S92"/>
                          <a:ea typeface="+mn-ea"/>
                          <a:cs typeface="Times New Roman"/>
                        </a:rPr>
                        <a:t>言志</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特点</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用某一物品来比拟或象征某种精神、品格、思想、感情等</a:t>
                      </a:r>
                      <a:endParaRPr lang="zh-CN" sz="1700" kern="100" dirty="0">
                        <a:solidFill>
                          <a:srgbClr val="000000"/>
                        </a:solidFill>
                        <a:latin typeface="NEU-BZ-S92"/>
                        <a:ea typeface="方正书宋_GBK"/>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792000">
                <a:tc vMerge="1">
                  <a:txBody>
                    <a:bodyPr/>
                    <a:lstStyle/>
                    <a:p>
                      <a:pPr algn="ctr">
                        <a:lnSpc>
                          <a:spcPct val="150000"/>
                        </a:lnSpc>
                        <a:spcAft>
                          <a:spcPts val="0"/>
                        </a:spcAft>
                      </a:pPr>
                      <a:endParaRPr lang="en-US" sz="1700" kern="100" dirty="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vMerge="1">
                  <a:txBody>
                    <a:bodyPr/>
                    <a:lstStyle/>
                    <a:p>
                      <a:endParaRPr lang="zh-CN" altLang="en-US"/>
                    </a:p>
                  </a:txBody>
                  <a:tcP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作用</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间接表现作者的志趣</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凸显表达的艺术性</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增强表达的生动形象性</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增强文章的感染力</a:t>
                      </a:r>
                      <a:endParaRPr lang="zh-CN" sz="1700" kern="100" dirty="0">
                        <a:solidFill>
                          <a:srgbClr val="000000"/>
                        </a:solidFill>
                        <a:latin typeface="NEU-BZ-S92"/>
                        <a:ea typeface="方正书宋_GBK"/>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792000">
                <a:tc vMerge="1">
                  <a:txBody>
                    <a:bodyPr/>
                    <a:lstStyle/>
                    <a:p>
                      <a:pPr algn="ctr">
                        <a:lnSpc>
                          <a:spcPct val="150000"/>
                        </a:lnSpc>
                        <a:spcAft>
                          <a:spcPts val="0"/>
                        </a:spcAft>
                      </a:pPr>
                      <a:endParaRPr lang="en-US" sz="1700" kern="100" dirty="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2">
                  <a:txBody>
                    <a:bodyPr/>
                    <a:lstStyle/>
                    <a:p>
                      <a:pPr algn="ctr">
                        <a:lnSpc>
                          <a:spcPct val="150000"/>
                        </a:lnSpc>
                        <a:spcAft>
                          <a:spcPts val="0"/>
                        </a:spcAft>
                      </a:pPr>
                      <a:r>
                        <a:rPr lang="zh-CN" sz="1700" kern="100">
                          <a:solidFill>
                            <a:srgbClr val="000000"/>
                          </a:solidFill>
                          <a:latin typeface="NEU-BZ-S92"/>
                          <a:ea typeface="微软雅黑"/>
                          <a:cs typeface="Times New Roman"/>
                        </a:rPr>
                        <a:t>借景</a:t>
                      </a:r>
                      <a:endParaRPr lang="zh-CN" sz="1700" kern="100">
                        <a:solidFill>
                          <a:srgbClr val="000000"/>
                        </a:solidFill>
                        <a:latin typeface="NEU-BZ-S92"/>
                        <a:ea typeface="方正书宋_GBK"/>
                        <a:cs typeface="Times New Roman"/>
                      </a:endParaRPr>
                    </a:p>
                    <a:p>
                      <a:pPr algn="ctr">
                        <a:lnSpc>
                          <a:spcPct val="150000"/>
                        </a:lnSpc>
                        <a:spcAft>
                          <a:spcPts val="0"/>
                        </a:spcAft>
                      </a:pPr>
                      <a:r>
                        <a:rPr lang="zh-CN" sz="1700" kern="100">
                          <a:solidFill>
                            <a:srgbClr val="000000"/>
                          </a:solidFill>
                          <a:latin typeface="NEU-BZ-S92"/>
                          <a:ea typeface="微软雅黑"/>
                          <a:cs typeface="Times New Roman"/>
                        </a:rPr>
                        <a:t>抒情</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特点</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通过对事物的描写或环境的渲染来抒发作者或作品中人物的感情</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包括借景抒情、寓情于景、情景交融</a:t>
                      </a:r>
                      <a:endParaRPr lang="zh-CN" sz="1700" kern="100" dirty="0">
                        <a:solidFill>
                          <a:srgbClr val="000000"/>
                        </a:solidFill>
                        <a:latin typeface="NEU-BZ-S92"/>
                        <a:ea typeface="方正书宋_GBK"/>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188000">
                <a:tc vMerge="1">
                  <a:txBody>
                    <a:bodyPr/>
                    <a:lstStyle/>
                    <a:p>
                      <a:pPr algn="ctr">
                        <a:lnSpc>
                          <a:spcPct val="150000"/>
                        </a:lnSpc>
                        <a:spcAft>
                          <a:spcPts val="0"/>
                        </a:spcAft>
                      </a:pPr>
                      <a:endParaRPr lang="en-US" sz="1700" kern="100" dirty="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vMerge="1">
                  <a:txBody>
                    <a:bodyPr/>
                    <a:lstStyle/>
                    <a:p>
                      <a:endParaRPr lang="zh-CN" altLang="en-US"/>
                    </a:p>
                  </a:txBody>
                  <a:tcP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作用</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使情和景互相感应</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互相交融</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互相依托</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从而创造一种物我一体的艺术境界</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完美地表达作者的思想感情</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有极强的</a:t>
                      </a:r>
                      <a:r>
                        <a:rPr lang="zh-CN" sz="1700" kern="100" dirty="0" smtClean="0">
                          <a:solidFill>
                            <a:srgbClr val="000000"/>
                          </a:solidFill>
                          <a:latin typeface="NEU-BZ-S92"/>
                          <a:ea typeface="微软雅黑"/>
                          <a:cs typeface="Times New Roman"/>
                        </a:rPr>
                        <a:t>感染</a:t>
                      </a:r>
                      <a:r>
                        <a:rPr lang="en-US" altLang="zh-CN" sz="1700" kern="100" dirty="0" smtClean="0">
                          <a:solidFill>
                            <a:srgbClr val="000000"/>
                          </a:solidFill>
                          <a:latin typeface="NEU-BZ-S92"/>
                          <a:ea typeface="微软雅黑"/>
                          <a:cs typeface="Times New Roman"/>
                        </a:rPr>
                        <a:t> </a:t>
                      </a:r>
                      <a:r>
                        <a:rPr lang="zh-CN" sz="1700" kern="100" dirty="0" smtClean="0">
                          <a:solidFill>
                            <a:srgbClr val="000000"/>
                          </a:solidFill>
                          <a:latin typeface="NEU-BZ-S92"/>
                          <a:ea typeface="微软雅黑"/>
                          <a:cs typeface="Times New Roman"/>
                        </a:rPr>
                        <a:t>力</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可以给读者“我中有你、你中有我”的感受</a:t>
                      </a:r>
                      <a:endParaRPr lang="zh-CN" sz="1700" kern="100" dirty="0">
                        <a:solidFill>
                          <a:srgbClr val="000000"/>
                        </a:solidFill>
                        <a:latin typeface="NEU-BZ-S92"/>
                        <a:ea typeface="方正书宋_GBK"/>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967567" y="359812"/>
            <a:ext cx="7824262" cy="357781"/>
          </a:xfrm>
          <a:prstGeom prst="rect">
            <a:avLst/>
          </a:prstGeom>
          <a:noFill/>
        </p:spPr>
        <p:txBody>
          <a:bodyPr wrap="square" lIns="36000" tIns="36000" rIns="36000" bIns="36000" rtlCol="0">
            <a:spAutoFit/>
          </a:bodyPr>
          <a:lstStyle/>
          <a:p>
            <a:pPr algn="r">
              <a:lnSpc>
                <a:spcPct val="150000"/>
              </a:lnSpc>
            </a:pPr>
            <a:r>
              <a:rPr lang="zh-CN" altLang="en-US" sz="1400" dirty="0" smtClean="0"/>
              <a:t>（续表）</a:t>
            </a:r>
          </a:p>
        </p:txBody>
      </p:sp>
      <p:graphicFrame>
        <p:nvGraphicFramePr>
          <p:cNvPr id="4" name="表格 3"/>
          <p:cNvGraphicFramePr>
            <a:graphicFrameLocks noGrp="1"/>
          </p:cNvGraphicFramePr>
          <p:nvPr/>
        </p:nvGraphicFramePr>
        <p:xfrm>
          <a:off x="882501" y="784309"/>
          <a:ext cx="7814933" cy="3600000"/>
        </p:xfrm>
        <a:graphic>
          <a:graphicData uri="http://schemas.openxmlformats.org/drawingml/2006/table">
            <a:tbl>
              <a:tblPr/>
              <a:tblGrid>
                <a:gridCol w="595425"/>
                <a:gridCol w="669851"/>
                <a:gridCol w="691116"/>
                <a:gridCol w="5858541"/>
              </a:tblGrid>
              <a:tr h="432000">
                <a:tc gridSpan="4">
                  <a:txBody>
                    <a:bodyPr/>
                    <a:lstStyle/>
                    <a:p>
                      <a:pPr algn="ctr">
                        <a:lnSpc>
                          <a:spcPct val="150000"/>
                        </a:lnSpc>
                        <a:spcAft>
                          <a:spcPts val="0"/>
                        </a:spcAft>
                      </a:pPr>
                      <a:r>
                        <a:rPr lang="zh-CN" sz="1700" kern="100" dirty="0">
                          <a:solidFill>
                            <a:srgbClr val="000000"/>
                          </a:solidFill>
                          <a:latin typeface="NEU-BZ-S92"/>
                          <a:ea typeface="微软雅黑"/>
                          <a:cs typeface="Times New Roman"/>
                        </a:rPr>
                        <a:t>文体知识清单</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900000">
                <a:tc rowSpan="4">
                  <a:txBody>
                    <a:bodyPr/>
                    <a:lstStyle/>
                    <a:p>
                      <a:pPr algn="ctr">
                        <a:lnSpc>
                          <a:spcPct val="150000"/>
                        </a:lnSpc>
                        <a:spcAft>
                          <a:spcPts val="0"/>
                        </a:spcAft>
                      </a:pPr>
                      <a:r>
                        <a:rPr lang="zh-CN" altLang="en-US" sz="1700" kern="100" dirty="0" smtClean="0">
                          <a:solidFill>
                            <a:srgbClr val="000000"/>
                          </a:solidFill>
                          <a:latin typeface="+mn-ea"/>
                          <a:ea typeface="+mn-ea"/>
                          <a:cs typeface="Times New Roman"/>
                        </a:rPr>
                        <a:t>常见的表现手法及其作用</a:t>
                      </a:r>
                      <a:endParaRPr lang="en-US" sz="1700" kern="100" dirty="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2">
                  <a:txBody>
                    <a:bodyPr/>
                    <a:lstStyle/>
                    <a:p>
                      <a:pPr algn="ctr">
                        <a:lnSpc>
                          <a:spcPct val="150000"/>
                        </a:lnSpc>
                        <a:spcAft>
                          <a:spcPts val="0"/>
                        </a:spcAft>
                      </a:pPr>
                      <a:r>
                        <a:rPr lang="zh-CN" sz="1700" kern="100">
                          <a:solidFill>
                            <a:srgbClr val="000000"/>
                          </a:solidFill>
                          <a:latin typeface="NEU-BZ-S92"/>
                          <a:ea typeface="微软雅黑"/>
                          <a:cs typeface="Times New Roman"/>
                        </a:rPr>
                        <a:t>设置</a:t>
                      </a:r>
                      <a:endParaRPr lang="zh-CN" sz="1700" kern="100">
                        <a:solidFill>
                          <a:srgbClr val="000000"/>
                        </a:solidFill>
                        <a:latin typeface="NEU-BZ-S92"/>
                        <a:ea typeface="方正书宋_GBK"/>
                        <a:cs typeface="Times New Roman"/>
                      </a:endParaRPr>
                    </a:p>
                    <a:p>
                      <a:pPr algn="ctr">
                        <a:lnSpc>
                          <a:spcPct val="150000"/>
                        </a:lnSpc>
                        <a:spcAft>
                          <a:spcPts val="0"/>
                        </a:spcAft>
                      </a:pPr>
                      <a:r>
                        <a:rPr lang="zh-CN" sz="1700" kern="100">
                          <a:solidFill>
                            <a:srgbClr val="000000"/>
                          </a:solidFill>
                          <a:latin typeface="NEU-BZ-S92"/>
                          <a:ea typeface="微软雅黑"/>
                          <a:cs typeface="Times New Roman"/>
                        </a:rPr>
                        <a:t>悬念</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特点</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设置疑团</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不作解答</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以造成读者某种急切期待和热切关心的心理</a:t>
                      </a:r>
                      <a:endParaRPr lang="zh-CN" sz="1700" kern="100" dirty="0">
                        <a:solidFill>
                          <a:srgbClr val="000000"/>
                        </a:solidFill>
                        <a:latin typeface="NEU-BZ-S92"/>
                        <a:ea typeface="方正书宋_GBK"/>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900000">
                <a:tc vMerge="1">
                  <a:txBody>
                    <a:bodyPr/>
                    <a:lstStyle/>
                    <a:p>
                      <a:pPr algn="ctr">
                        <a:lnSpc>
                          <a:spcPct val="150000"/>
                        </a:lnSpc>
                        <a:spcAft>
                          <a:spcPts val="0"/>
                        </a:spcAft>
                      </a:pPr>
                      <a:endParaRPr lang="en-US" sz="1700" kern="100" dirty="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vMerge="1">
                  <a:txBody>
                    <a:bodyPr/>
                    <a:lstStyle/>
                    <a:p>
                      <a:endParaRPr lang="zh-CN" altLang="en-US"/>
                    </a:p>
                  </a:txBody>
                  <a:tcP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作用</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引起读者的注意与思考</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激起读者的阅读兴趣</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使文章情节曲折</a:t>
                      </a:r>
                      <a:endParaRPr lang="zh-CN" sz="1700" kern="100" dirty="0">
                        <a:solidFill>
                          <a:srgbClr val="000000"/>
                        </a:solidFill>
                        <a:latin typeface="NEU-BZ-S92"/>
                        <a:ea typeface="方正书宋_GBK"/>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900000">
                <a:tc vMerge="1">
                  <a:txBody>
                    <a:bodyPr/>
                    <a:lstStyle/>
                    <a:p>
                      <a:pPr algn="ctr">
                        <a:lnSpc>
                          <a:spcPct val="150000"/>
                        </a:lnSpc>
                        <a:spcAft>
                          <a:spcPts val="0"/>
                        </a:spcAft>
                      </a:pPr>
                      <a:endParaRPr lang="en-US" sz="1700" kern="100" dirty="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2">
                  <a:txBody>
                    <a:bodyPr/>
                    <a:lstStyle/>
                    <a:p>
                      <a:pPr algn="ctr">
                        <a:lnSpc>
                          <a:spcPct val="150000"/>
                        </a:lnSpc>
                        <a:spcAft>
                          <a:spcPts val="0"/>
                        </a:spcAft>
                      </a:pPr>
                      <a:r>
                        <a:rPr lang="zh-CN" sz="1700" kern="100">
                          <a:solidFill>
                            <a:srgbClr val="000000"/>
                          </a:solidFill>
                          <a:latin typeface="NEU-BZ-S92"/>
                          <a:ea typeface="微软雅黑"/>
                          <a:cs typeface="Times New Roman"/>
                        </a:rPr>
                        <a:t>虚实</a:t>
                      </a:r>
                      <a:endParaRPr lang="zh-CN" sz="1700" kern="100">
                        <a:solidFill>
                          <a:srgbClr val="000000"/>
                        </a:solidFill>
                        <a:latin typeface="NEU-BZ-S92"/>
                        <a:ea typeface="方正书宋_GBK"/>
                        <a:cs typeface="Times New Roman"/>
                      </a:endParaRPr>
                    </a:p>
                    <a:p>
                      <a:pPr algn="ctr">
                        <a:lnSpc>
                          <a:spcPct val="150000"/>
                        </a:lnSpc>
                        <a:spcAft>
                          <a:spcPts val="0"/>
                        </a:spcAft>
                      </a:pPr>
                      <a:r>
                        <a:rPr lang="zh-CN" sz="1700" kern="100">
                          <a:solidFill>
                            <a:srgbClr val="000000"/>
                          </a:solidFill>
                          <a:latin typeface="NEU-BZ-S92"/>
                          <a:ea typeface="微软雅黑"/>
                          <a:cs typeface="Times New Roman"/>
                        </a:rPr>
                        <a:t>结合</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特点</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把抽象的述说与具体的描写结合起来</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或者是把对眼前现实生活的描写与回忆、想象结合起来</a:t>
                      </a:r>
                      <a:endParaRPr lang="zh-CN" sz="1700" kern="100" dirty="0">
                        <a:solidFill>
                          <a:srgbClr val="000000"/>
                        </a:solidFill>
                        <a:latin typeface="NEU-BZ-S92"/>
                        <a:ea typeface="方正书宋_GBK"/>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68000">
                <a:tc vMerge="1">
                  <a:txBody>
                    <a:bodyPr/>
                    <a:lstStyle/>
                    <a:p>
                      <a:pPr algn="ctr">
                        <a:lnSpc>
                          <a:spcPct val="150000"/>
                        </a:lnSpc>
                        <a:spcAft>
                          <a:spcPts val="0"/>
                        </a:spcAft>
                      </a:pPr>
                      <a:endParaRPr lang="en-US" sz="1700" kern="100" dirty="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vMerge="1">
                  <a:txBody>
                    <a:bodyPr/>
                    <a:lstStyle/>
                    <a:p>
                      <a:endParaRPr lang="zh-CN" altLang="en-US"/>
                    </a:p>
                  </a:txBody>
                  <a:tcP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作用</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充实文章内容</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使文章内涵丰富</a:t>
                      </a:r>
                      <a:endParaRPr lang="zh-CN" sz="1700" kern="100" dirty="0">
                        <a:solidFill>
                          <a:srgbClr val="000000"/>
                        </a:solidFill>
                        <a:latin typeface="NEU-BZ-S92"/>
                        <a:ea typeface="方正书宋_GBK"/>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14">
            <a:extLst>
              <a:ext uri="{FF2B5EF4-FFF2-40B4-BE49-F238E27FC236}">
                <a16:creationId xmlns:a16="http://schemas.microsoft.com/office/drawing/2014/main" xmlns="" id="{641BDB65-E442-4DE9-BC6B-C7A97B0F5CC4}"/>
              </a:ext>
            </a:extLst>
          </p:cNvPr>
          <p:cNvSpPr txBox="1">
            <a:spLocks noChangeArrowheads="1"/>
          </p:cNvSpPr>
          <p:nvPr/>
        </p:nvSpPr>
        <p:spPr bwMode="auto">
          <a:xfrm>
            <a:off x="812465" y="352238"/>
            <a:ext cx="7898396" cy="567710"/>
          </a:xfrm>
          <a:prstGeom prst="rect">
            <a:avLst/>
          </a:prstGeom>
          <a:solidFill>
            <a:schemeClr val="bg1">
              <a:lumMod val="95000"/>
            </a:schemeClr>
          </a:solidFill>
          <a:ln>
            <a:noFill/>
          </a:ln>
        </p:spPr>
        <p:txBody>
          <a:bodyPr wrap="square" lIns="36000" tIns="36000" rIns="36000" bIns="3600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lgn="ctr">
              <a:lnSpc>
                <a:spcPct val="150000"/>
              </a:lnSpc>
              <a:defRPr/>
            </a:pPr>
            <a:r>
              <a:rPr lang="zh-CN" altLang="en-US" sz="2400" b="1" dirty="0" smtClean="0">
                <a:solidFill>
                  <a:srgbClr val="0092D7"/>
                </a:solidFill>
                <a:latin typeface="微软雅黑" pitchFamily="34" charset="-122"/>
                <a:ea typeface="微软雅黑" pitchFamily="34" charset="-122"/>
              </a:rPr>
              <a:t>第</a:t>
            </a:r>
            <a:r>
              <a:rPr lang="en-US" altLang="zh-CN" sz="2400" b="1" dirty="0" smtClean="0">
                <a:solidFill>
                  <a:srgbClr val="0092D7"/>
                </a:solidFill>
                <a:latin typeface="微软雅黑" pitchFamily="34" charset="-122"/>
                <a:ea typeface="微软雅黑" pitchFamily="34" charset="-122"/>
              </a:rPr>
              <a:t>1</a:t>
            </a:r>
            <a:r>
              <a:rPr lang="zh-CN" altLang="en-US" sz="2400" b="1" dirty="0" smtClean="0">
                <a:solidFill>
                  <a:srgbClr val="0092D7"/>
                </a:solidFill>
                <a:latin typeface="微软雅黑" pitchFamily="34" charset="-122"/>
                <a:ea typeface="微软雅黑" pitchFamily="34" charset="-122"/>
              </a:rPr>
              <a:t>讲　概括文章内容　把握文章主旨</a:t>
            </a:r>
          </a:p>
        </p:txBody>
      </p:sp>
      <p:sp>
        <p:nvSpPr>
          <p:cNvPr id="6" name="文本框 11">
            <a:extLst>
              <a:ext uri="{FF2B5EF4-FFF2-40B4-BE49-F238E27FC236}">
                <a16:creationId xmlns:a16="http://schemas.microsoft.com/office/drawing/2014/main" xmlns="" id="{21D37050-EF62-4E03-9C49-42484A701F06}"/>
              </a:ext>
            </a:extLst>
          </p:cNvPr>
          <p:cNvSpPr txBox="1"/>
          <p:nvPr/>
        </p:nvSpPr>
        <p:spPr>
          <a:xfrm>
            <a:off x="818705" y="933994"/>
            <a:ext cx="7846830" cy="3396690"/>
          </a:xfrm>
          <a:prstGeom prst="rect">
            <a:avLst/>
          </a:prstGeom>
          <a:noFill/>
        </p:spPr>
        <p:txBody>
          <a:bodyPr wrap="square" lIns="36000" tIns="36000" rIns="36000" bIns="36000" rtlCol="0">
            <a:spAutoFit/>
          </a:bodyPr>
          <a:lstStyle/>
          <a:p>
            <a:pPr>
              <a:lnSpc>
                <a:spcPct val="150000"/>
              </a:lnSpc>
            </a:pPr>
            <a:r>
              <a:rPr lang="zh-CN" altLang="en-US" b="1" dirty="0" smtClean="0"/>
              <a:t>一、</a:t>
            </a:r>
            <a:r>
              <a:rPr lang="en-US" b="1" dirty="0" smtClean="0"/>
              <a:t>[2019</a:t>
            </a:r>
            <a:r>
              <a:rPr lang="en-US" altLang="zh-CN" b="1" dirty="0" smtClean="0"/>
              <a:t>·</a:t>
            </a:r>
            <a:r>
              <a:rPr lang="zh-CN" altLang="en-US" b="1" dirty="0" smtClean="0"/>
              <a:t>包头</a:t>
            </a:r>
            <a:r>
              <a:rPr lang="en-US" b="1" dirty="0" smtClean="0"/>
              <a:t>]</a:t>
            </a:r>
            <a:r>
              <a:rPr lang="zh-CN" altLang="en-US" b="1" dirty="0" smtClean="0"/>
              <a:t>阅读下文</a:t>
            </a:r>
            <a:r>
              <a:rPr lang="en-US" b="1" dirty="0" smtClean="0"/>
              <a:t>,</a:t>
            </a:r>
            <a:r>
              <a:rPr lang="zh-CN" altLang="en-US" b="1" dirty="0" smtClean="0"/>
              <a:t>完成问题。</a:t>
            </a:r>
            <a:r>
              <a:rPr lang="en-US" b="1" dirty="0" smtClean="0"/>
              <a:t>(12</a:t>
            </a:r>
            <a:r>
              <a:rPr lang="zh-CN" altLang="en-US" b="1" dirty="0" smtClean="0"/>
              <a:t>分</a:t>
            </a:r>
            <a:r>
              <a:rPr lang="en-US" b="1" dirty="0" smtClean="0"/>
              <a:t>)</a:t>
            </a:r>
            <a:endParaRPr lang="zh-CN" altLang="en-US" b="1" dirty="0" smtClean="0"/>
          </a:p>
          <a:p>
            <a:pPr algn="ctr">
              <a:lnSpc>
                <a:spcPct val="150000"/>
              </a:lnSpc>
            </a:pPr>
            <a:r>
              <a:rPr lang="zh-CN" altLang="en-US" dirty="0" smtClean="0"/>
              <a:t>最后的铁匠</a:t>
            </a:r>
          </a:p>
          <a:p>
            <a:pPr>
              <a:lnSpc>
                <a:spcPct val="150000"/>
              </a:lnSpc>
            </a:pPr>
            <a:r>
              <a:rPr lang="en-US" b="1" dirty="0" smtClean="0">
                <a:latin typeface="楷体" pitchFamily="49" charset="-122"/>
                <a:ea typeface="楷体" pitchFamily="49" charset="-122"/>
              </a:rPr>
              <a:t>    ①</a:t>
            </a:r>
            <a:r>
              <a:rPr lang="zh-CN" altLang="en-US" b="1" dirty="0" smtClean="0">
                <a:latin typeface="楷体" pitchFamily="49" charset="-122"/>
                <a:ea typeface="楷体" pitchFamily="49" charset="-122"/>
              </a:rPr>
              <a:t>铁匠比那些城外的农民更早地闻到麦香。在库车</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麦芒初黄</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铁匠们便打好一把把镰刀</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等待赶集的农民来买。铁匠们知道</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这些东西打早了没用。打晚了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就卖不出去</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只有挂在墙上等待明年。吐尔洪</a:t>
            </a: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吐迪是这个祖传十三代的铁匠家庭中最年轻的小铁匠。他十三岁跟父亲学打铁</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今年二十四岁。</a:t>
            </a:r>
          </a:p>
          <a:p>
            <a:pPr>
              <a:lnSpc>
                <a:spcPct val="150000"/>
              </a:lnSpc>
            </a:pPr>
            <a:r>
              <a:rPr lang="en-US" b="1" dirty="0" smtClean="0">
                <a:latin typeface="楷体" pitchFamily="49" charset="-122"/>
                <a:ea typeface="楷体" pitchFamily="49" charset="-122"/>
              </a:rPr>
              <a:t>    ②</a:t>
            </a:r>
            <a:r>
              <a:rPr lang="zh-CN" altLang="en-US" b="1" dirty="0" smtClean="0">
                <a:latin typeface="楷体" pitchFamily="49" charset="-122"/>
                <a:ea typeface="楷体" pitchFamily="49" charset="-122"/>
              </a:rPr>
              <a:t>吐尔洪的父亲吐迪</a:t>
            </a: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艾则孜也是十二三岁学打铁</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是库车城里有名的铁匠</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一年四季</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来定做铁器的人络绎不绝。</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对象 3"/>
          <p:cNvGraphicFramePr>
            <a:graphicFrameLocks noChangeAspect="1"/>
          </p:cNvGraphicFramePr>
          <p:nvPr/>
        </p:nvGraphicFramePr>
        <p:xfrm>
          <a:off x="882650" y="393700"/>
          <a:ext cx="7634288" cy="3752850"/>
        </p:xfrm>
        <a:graphic>
          <a:graphicData uri="http://schemas.openxmlformats.org/presentationml/2006/ole">
            <mc:AlternateContent xmlns:mc="http://schemas.openxmlformats.org/markup-compatibility/2006">
              <mc:Choice xmlns:v="urn:schemas-microsoft-com:vml" Requires="v">
                <p:oleObj spid="_x0000_s128003" name="文档" r:id="rId4" imgW="7868848" imgH="3875179" progId="Word.Document.12">
                  <p:embed/>
                </p:oleObj>
              </mc:Choice>
              <mc:Fallback>
                <p:oleObj name="文档" r:id="rId4" imgW="7868848" imgH="3875179" progId="Word.Document.12">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82650" y="393700"/>
                        <a:ext cx="7634288" cy="37528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2916238"/>
          </a:xfrm>
          <a:prstGeom prst="rect">
            <a:avLst/>
          </a:prstGeom>
          <a:noFill/>
        </p:spPr>
        <p:txBody>
          <a:bodyPr wrap="square" lIns="36000" tIns="36000" rIns="36000" bIns="36000" rtlCol="0">
            <a:spAutoFit/>
          </a:bodyPr>
          <a:lstStyle/>
          <a:p>
            <a:pPr indent="446088">
              <a:lnSpc>
                <a:spcPct val="150000"/>
              </a:lnSpc>
            </a:pPr>
            <a:r>
              <a:rPr lang="en-US" b="1" dirty="0" smtClean="0">
                <a:latin typeface="楷体" pitchFamily="49" charset="-122"/>
                <a:ea typeface="楷体" pitchFamily="49" charset="-122"/>
              </a:rPr>
              <a:t>④</a:t>
            </a:r>
            <a:r>
              <a:rPr lang="zh-CN" altLang="en-US" b="1" dirty="0" smtClean="0">
                <a:latin typeface="楷体" pitchFamily="49" charset="-122"/>
                <a:ea typeface="楷体" pitchFamily="49" charset="-122"/>
              </a:rPr>
              <a:t>一把镰刀面对广阔田野中各种各样的人</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都会不一样</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因为每一只用镰刀的手不一样。打镰刀的人</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也靠一双手</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给千万只不一样的手打制如意家什。铁匠的每把镰刀</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都针对他想到的某个人</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从一块废铁烧红</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落下第一锤</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到打成成品</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铁匠心中首先成形的是用这把镰刀的那个人。在飞溅的火星和叮叮当当的锤声里</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那个人逐渐清晰</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从远远的麦田中直起身</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一步步走近。这时候铁匠手里的镰刀还是一弯扁铁</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但已经有了雏形</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像一个幼芽刚从土里长出来。铁匠知道它会长成怎样的一把大弯镰</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铁匠的锤从那一刻起</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变得干脆有力。</a:t>
            </a: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4162734"/>
          </a:xfrm>
          <a:prstGeom prst="rect">
            <a:avLst/>
          </a:prstGeom>
          <a:noFill/>
        </p:spPr>
        <p:txBody>
          <a:bodyPr wrap="square" lIns="36000" tIns="36000" rIns="36000" bIns="36000" rtlCol="0">
            <a:spAutoFit/>
          </a:bodyPr>
          <a:lstStyle/>
          <a:p>
            <a:pPr indent="446088">
              <a:lnSpc>
                <a:spcPct val="150000"/>
              </a:lnSpc>
            </a:pPr>
            <a:r>
              <a:rPr lang="en-US" b="1" dirty="0" smtClean="0">
                <a:latin typeface="楷体" pitchFamily="49" charset="-122"/>
                <a:ea typeface="楷体" pitchFamily="49" charset="-122"/>
              </a:rPr>
              <a:t>⑤</a:t>
            </a:r>
            <a:r>
              <a:rPr lang="zh-CN" altLang="en-US" b="1" dirty="0" smtClean="0">
                <a:latin typeface="楷体" pitchFamily="49" charset="-122"/>
                <a:ea typeface="楷体" pitchFamily="49" charset="-122"/>
              </a:rPr>
              <a:t>不论什么情况</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打镰刀的人都会将这把镰刀打好</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挂在墙上等着</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不管这个人来与不来</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铁匠活儿不会放坏。它们在铁匠铺黑黑的墙壁上</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挂到明年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挂到后年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有的一挂多年。有一回</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吐迪的太爷掌锤时</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给一个人打过一把歪把大弯镰。那人交了两块钱定金</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便一去不回。直到太爷临终前</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终于等来了这个人。铁匠每年都取下挂在墙上的镰刀敲打几下</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每次都能看出镰刀的欠缺处</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这个地方少打了两锤</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那个地方敲偏了。手工活就是这样</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永远都不能说完成</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打成了还可打得更精细。随着人的手艺进步和对使用者的认识理解不同</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一把镰刀可以永远地敲打下去。那些锤点</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落在多少年前的锤点上。叮叮当当的锤声</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在一条窄窄的胡同里流传</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后一声仿佛前一声的回音</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一声比一声响亮</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悠远</a:t>
            </a:r>
            <a:r>
              <a:rPr lang="en-US" altLang="zh-CN" b="1" dirty="0" smtClean="0">
                <a:latin typeface="楷体" pitchFamily="49" charset="-122"/>
                <a:ea typeface="楷体" pitchFamily="49" charset="-122"/>
              </a:rPr>
              <a:t>……</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4178764"/>
          </a:xfrm>
          <a:prstGeom prst="rect">
            <a:avLst/>
          </a:prstGeom>
          <a:noFill/>
        </p:spPr>
        <p:txBody>
          <a:bodyPr wrap="square" lIns="36000" tIns="36000" rIns="36000" bIns="36000" rtlCol="0">
            <a:spAutoFit/>
          </a:bodyPr>
          <a:lstStyle/>
          <a:p>
            <a:pPr indent="446088">
              <a:lnSpc>
                <a:spcPct val="150000"/>
              </a:lnSpc>
            </a:pPr>
            <a:r>
              <a:rPr lang="en-US" b="1" dirty="0" smtClean="0">
                <a:latin typeface="楷体" pitchFamily="49" charset="-122"/>
                <a:ea typeface="楷体" pitchFamily="49" charset="-122"/>
              </a:rPr>
              <a:t>⑥</a:t>
            </a:r>
            <a:r>
              <a:rPr lang="zh-CN" altLang="en-US" b="1" u="sng" dirty="0" smtClean="0">
                <a:latin typeface="楷体" pitchFamily="49" charset="-122"/>
                <a:ea typeface="楷体" pitchFamily="49" charset="-122"/>
              </a:rPr>
              <a:t>吐迪</a:t>
            </a:r>
            <a:r>
              <a:rPr lang="en-US" altLang="zh-CN" b="1" u="sng" dirty="0" smtClean="0">
                <a:latin typeface="楷体" pitchFamily="49" charset="-122"/>
                <a:ea typeface="楷体" pitchFamily="49" charset="-122"/>
              </a:rPr>
              <a:t>·</a:t>
            </a:r>
            <a:r>
              <a:rPr lang="zh-CN" altLang="en-US" b="1" u="sng" dirty="0" smtClean="0">
                <a:latin typeface="楷体" pitchFamily="49" charset="-122"/>
                <a:ea typeface="楷体" pitchFamily="49" charset="-122"/>
              </a:rPr>
              <a:t>艾则孜打镰刀时眼皮低垂</a:t>
            </a:r>
            <a:r>
              <a:rPr lang="en-US" b="1" u="sng" dirty="0" smtClean="0">
                <a:latin typeface="楷体" pitchFamily="49" charset="-122"/>
                <a:ea typeface="楷体" pitchFamily="49" charset="-122"/>
              </a:rPr>
              <a:t>,</a:t>
            </a:r>
            <a:r>
              <a:rPr lang="zh-CN" altLang="en-US" b="1" u="sng" dirty="0" smtClean="0">
                <a:latin typeface="楷体" pitchFamily="49" charset="-122"/>
                <a:ea typeface="楷体" pitchFamily="49" charset="-122"/>
              </a:rPr>
              <a:t>眯成细细弯镰的眼睛里</a:t>
            </a:r>
            <a:r>
              <a:rPr lang="en-US" b="1" u="sng" dirty="0" smtClean="0">
                <a:latin typeface="楷体" pitchFamily="49" charset="-122"/>
                <a:ea typeface="楷体" pitchFamily="49" charset="-122"/>
              </a:rPr>
              <a:t>,</a:t>
            </a:r>
            <a:r>
              <a:rPr lang="zh-CN" altLang="en-US" b="1" u="sng" dirty="0" smtClean="0">
                <a:latin typeface="楷体" pitchFamily="49" charset="-122"/>
                <a:ea typeface="楷体" pitchFamily="49" charset="-122"/>
              </a:rPr>
              <a:t>只有一把逐渐成形的镰刀。吐迪家的每把镰刀上</a:t>
            </a:r>
            <a:r>
              <a:rPr lang="en-US" b="1" u="sng" dirty="0" smtClean="0">
                <a:latin typeface="楷体" pitchFamily="49" charset="-122"/>
                <a:ea typeface="楷体" pitchFamily="49" charset="-122"/>
              </a:rPr>
              <a:t>,</a:t>
            </a:r>
            <a:r>
              <a:rPr lang="zh-CN" altLang="en-US" b="1" u="sng" dirty="0" smtClean="0">
                <a:latin typeface="楷体" pitchFamily="49" charset="-122"/>
                <a:ea typeface="楷体" pitchFamily="49" charset="-122"/>
              </a:rPr>
              <a:t>都留有自己的记痕。那些记痕留在不易磨损的镰刀臂弯处</a:t>
            </a:r>
            <a:r>
              <a:rPr lang="en-US" b="1" u="sng" dirty="0" smtClean="0">
                <a:latin typeface="楷体" pitchFamily="49" charset="-122"/>
                <a:ea typeface="楷体" pitchFamily="49" charset="-122"/>
              </a:rPr>
              <a:t>,</a:t>
            </a:r>
            <a:r>
              <a:rPr lang="zh-CN" altLang="en-US" b="1" u="sng" dirty="0" smtClean="0">
                <a:latin typeface="楷体" pitchFamily="49" charset="-122"/>
                <a:ea typeface="楷体" pitchFamily="49" charset="-122"/>
              </a:rPr>
              <a:t>像两排月牙儿</a:t>
            </a:r>
            <a:r>
              <a:rPr lang="en-US" b="1" u="sng" dirty="0" smtClean="0">
                <a:latin typeface="楷体" pitchFamily="49" charset="-122"/>
                <a:ea typeface="楷体" pitchFamily="49" charset="-122"/>
              </a:rPr>
              <a:t>,</a:t>
            </a:r>
            <a:r>
              <a:rPr lang="zh-CN" altLang="en-US" b="1" u="sng" dirty="0" smtClean="0">
                <a:latin typeface="楷体" pitchFamily="49" charset="-122"/>
                <a:ea typeface="楷体" pitchFamily="49" charset="-122"/>
              </a:rPr>
              <a:t>千年以来他们就这样传递记忆。</a:t>
            </a:r>
            <a:r>
              <a:rPr lang="zh-CN" altLang="en-US" b="1" dirty="0" smtClean="0">
                <a:latin typeface="楷体" pitchFamily="49" charset="-122"/>
                <a:ea typeface="楷体" pitchFamily="49" charset="-122"/>
              </a:rPr>
              <a:t>那把千年前的镰刀</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又被握在某个人手里</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他用它割麦子、割草、芟树枝、削锨把儿和鞭杆</a:t>
            </a: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千百年来</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就是这些永远不变的事情在磨损着一把又一把的镰刀。</a:t>
            </a:r>
          </a:p>
          <a:p>
            <a:pPr indent="446088">
              <a:lnSpc>
                <a:spcPct val="150000"/>
              </a:lnSpc>
            </a:pPr>
            <a:r>
              <a:rPr lang="en-US" b="1" dirty="0" smtClean="0">
                <a:latin typeface="楷体" pitchFamily="49" charset="-122"/>
                <a:ea typeface="楷体" pitchFamily="49" charset="-122"/>
              </a:rPr>
              <a:t>⑦</a:t>
            </a:r>
            <a:r>
              <a:rPr lang="zh-CN" altLang="en-US" b="1" dirty="0" smtClean="0">
                <a:latin typeface="楷体" pitchFamily="49" charset="-122"/>
                <a:ea typeface="楷体" pitchFamily="49" charset="-122"/>
              </a:rPr>
              <a:t>打镰刀的人把自己的年年月月打进黑铁里</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铁块烧红、变冷、再烧红</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锤子落下、挥起、再落下。那些从铁匠铺里</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一锤一锤敲打出来的镰刀</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就像一弯过时的月亮</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古老</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却永不会沉落。这些看似简单、千年不变的手艺</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也许一旦失传便永远地消失了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我们再不会找回它。</a:t>
            </a:r>
          </a:p>
          <a:p>
            <a:pPr indent="446088" algn="r">
              <a:lnSpc>
                <a:spcPct val="150000"/>
              </a:lnSpc>
            </a:pP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作者</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刘亮程</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有改动</a:t>
            </a:r>
            <a:r>
              <a:rPr lang="en-US" b="1" dirty="0" smtClean="0">
                <a:latin typeface="楷体" pitchFamily="49" charset="-122"/>
                <a:ea typeface="楷体" pitchFamily="49" charset="-122"/>
              </a:rPr>
              <a:t>)</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967567" y="359812"/>
            <a:ext cx="7824262" cy="357781"/>
          </a:xfrm>
          <a:prstGeom prst="rect">
            <a:avLst/>
          </a:prstGeom>
          <a:noFill/>
        </p:spPr>
        <p:txBody>
          <a:bodyPr wrap="square" lIns="36000" tIns="36000" rIns="36000" bIns="36000" rtlCol="0">
            <a:spAutoFit/>
          </a:bodyPr>
          <a:lstStyle/>
          <a:p>
            <a:pPr algn="r">
              <a:lnSpc>
                <a:spcPct val="150000"/>
              </a:lnSpc>
            </a:pPr>
            <a:r>
              <a:rPr lang="zh-CN" altLang="en-US" sz="1400" dirty="0" smtClean="0"/>
              <a:t>（续表）</a:t>
            </a:r>
          </a:p>
        </p:txBody>
      </p:sp>
      <p:graphicFrame>
        <p:nvGraphicFramePr>
          <p:cNvPr id="5" name="表格 4"/>
          <p:cNvGraphicFramePr>
            <a:graphicFrameLocks noGrp="1"/>
          </p:cNvGraphicFramePr>
          <p:nvPr/>
        </p:nvGraphicFramePr>
        <p:xfrm>
          <a:off x="893134" y="794942"/>
          <a:ext cx="7772400" cy="2808000"/>
        </p:xfrm>
        <a:graphic>
          <a:graphicData uri="http://schemas.openxmlformats.org/drawingml/2006/table">
            <a:tbl>
              <a:tblPr/>
              <a:tblGrid>
                <a:gridCol w="733647"/>
                <a:gridCol w="669852"/>
                <a:gridCol w="1743739"/>
                <a:gridCol w="4625162"/>
              </a:tblGrid>
              <a:tr h="468000">
                <a:tc gridSpan="4">
                  <a:txBody>
                    <a:bodyPr/>
                    <a:lstStyle/>
                    <a:p>
                      <a:pPr algn="ctr">
                        <a:lnSpc>
                          <a:spcPct val="150000"/>
                        </a:lnSpc>
                        <a:spcAft>
                          <a:spcPts val="0"/>
                        </a:spcAft>
                      </a:pPr>
                      <a:r>
                        <a:rPr lang="zh-CN" sz="1700" kern="100" dirty="0">
                          <a:solidFill>
                            <a:srgbClr val="000000"/>
                          </a:solidFill>
                          <a:latin typeface="NEU-BZ-S92"/>
                          <a:ea typeface="微软雅黑"/>
                          <a:cs typeface="Times New Roman"/>
                        </a:rPr>
                        <a:t>文体知识清单</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936000">
                <a:tc rowSpan="3">
                  <a:txBody>
                    <a:bodyPr/>
                    <a:lstStyle/>
                    <a:p>
                      <a:pPr algn="ctr">
                        <a:lnSpc>
                          <a:spcPct val="150000"/>
                        </a:lnSpc>
                        <a:spcAft>
                          <a:spcPts val="0"/>
                        </a:spcAft>
                      </a:pPr>
                      <a:r>
                        <a:rPr lang="zh-CN" altLang="en-US" sz="1700" kern="100" dirty="0" smtClean="0">
                          <a:solidFill>
                            <a:srgbClr val="000000"/>
                          </a:solidFill>
                          <a:latin typeface="+mn-ea"/>
                          <a:ea typeface="+mn-ea"/>
                          <a:cs typeface="Times New Roman"/>
                        </a:rPr>
                        <a:t>散文</a:t>
                      </a:r>
                      <a:endParaRPr lang="en-US" altLang="zh-CN" sz="1700" kern="100" dirty="0" smtClean="0">
                        <a:solidFill>
                          <a:srgbClr val="000000"/>
                        </a:solidFill>
                        <a:latin typeface="+mn-ea"/>
                        <a:ea typeface="+mn-ea"/>
                        <a:cs typeface="Times New Roman"/>
                      </a:endParaRPr>
                    </a:p>
                    <a:p>
                      <a:pPr algn="ctr">
                        <a:lnSpc>
                          <a:spcPct val="150000"/>
                        </a:lnSpc>
                        <a:spcAft>
                          <a:spcPts val="0"/>
                        </a:spcAft>
                      </a:pPr>
                      <a:r>
                        <a:rPr lang="zh-CN" altLang="en-US" sz="1700" kern="100" dirty="0" smtClean="0">
                          <a:solidFill>
                            <a:srgbClr val="000000"/>
                          </a:solidFill>
                          <a:latin typeface="+mn-ea"/>
                          <a:ea typeface="+mn-ea"/>
                          <a:cs typeface="Times New Roman"/>
                        </a:rPr>
                        <a:t>文体</a:t>
                      </a:r>
                      <a:endParaRPr lang="en-US" altLang="zh-CN" sz="1700" kern="100" dirty="0" smtClean="0">
                        <a:solidFill>
                          <a:srgbClr val="000000"/>
                        </a:solidFill>
                        <a:latin typeface="+mn-ea"/>
                        <a:ea typeface="+mn-ea"/>
                        <a:cs typeface="Times New Roman"/>
                      </a:endParaRPr>
                    </a:p>
                    <a:p>
                      <a:pPr algn="ctr">
                        <a:lnSpc>
                          <a:spcPct val="150000"/>
                        </a:lnSpc>
                        <a:spcAft>
                          <a:spcPts val="0"/>
                        </a:spcAft>
                      </a:pPr>
                      <a:r>
                        <a:rPr lang="zh-CN" altLang="en-US" sz="1700" kern="100" dirty="0" smtClean="0">
                          <a:solidFill>
                            <a:srgbClr val="000000"/>
                          </a:solidFill>
                          <a:latin typeface="+mn-ea"/>
                          <a:ea typeface="+mn-ea"/>
                          <a:cs typeface="Times New Roman"/>
                        </a:rPr>
                        <a:t>知识</a:t>
                      </a:r>
                      <a:endParaRPr lang="en-US" sz="1700" kern="100" dirty="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3">
                  <a:txBody>
                    <a:bodyPr/>
                    <a:lstStyle/>
                    <a:p>
                      <a:pPr algn="ctr">
                        <a:lnSpc>
                          <a:spcPct val="150000"/>
                        </a:lnSpc>
                        <a:spcAft>
                          <a:spcPts val="0"/>
                        </a:spcAft>
                      </a:pPr>
                      <a:r>
                        <a:rPr lang="zh-CN" sz="1700" kern="100" dirty="0">
                          <a:solidFill>
                            <a:srgbClr val="000000"/>
                          </a:solidFill>
                          <a:latin typeface="NEU-BZ-S92"/>
                          <a:ea typeface="微软雅黑"/>
                          <a:cs typeface="Times New Roman"/>
                        </a:rPr>
                        <a:t>分类</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记叙性散文</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以写人记事为主</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表现人物的特点、品质或阐明事物蕴含的道理</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抒发作者的思想感情的散文</a:t>
                      </a:r>
                      <a:endParaRPr lang="zh-CN" sz="1700" kern="100" dirty="0">
                        <a:solidFill>
                          <a:srgbClr val="000000"/>
                        </a:solidFill>
                        <a:latin typeface="NEU-BZ-S92"/>
                        <a:ea typeface="方正书宋_GBK"/>
                        <a:cs typeface="Times New Roman"/>
                      </a:endParaRPr>
                    </a:p>
                  </a:txBody>
                  <a:tcPr marL="4361" marR="4361"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936000">
                <a:tc vMerge="1">
                  <a:txBody>
                    <a:bodyPr/>
                    <a:lstStyle/>
                    <a:p>
                      <a:endParaRPr lang="zh-CN" altLang="en-US"/>
                    </a:p>
                  </a:txBody>
                  <a:tcPr/>
                </a:tc>
                <a:tc vMerge="1">
                  <a:txBody>
                    <a:bodyPr/>
                    <a:lstStyle/>
                    <a:p>
                      <a:endParaRPr lang="zh-CN" altLang="en-US"/>
                    </a:p>
                  </a:txBody>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抒情性散文</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以描绘景物抒发作者对现实生活的感受、激情和意愿的散文</a:t>
                      </a:r>
                      <a:endParaRPr lang="zh-CN" sz="1700" kern="100" dirty="0">
                        <a:solidFill>
                          <a:srgbClr val="000000"/>
                        </a:solidFill>
                        <a:latin typeface="NEU-BZ-S92"/>
                        <a:ea typeface="方正书宋_GBK"/>
                        <a:cs typeface="Times New Roman"/>
                      </a:endParaRPr>
                    </a:p>
                  </a:txBody>
                  <a:tcPr marL="4361" marR="4361"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68000">
                <a:tc vMerge="1">
                  <a:txBody>
                    <a:bodyPr/>
                    <a:lstStyle/>
                    <a:p>
                      <a:endParaRPr lang="zh-CN" altLang="en-US"/>
                    </a:p>
                  </a:txBody>
                  <a:tcPr/>
                </a:tc>
                <a:tc vMerge="1">
                  <a:txBody>
                    <a:bodyPr/>
                    <a:lstStyle/>
                    <a:p>
                      <a:endParaRPr lang="zh-CN" altLang="en-US"/>
                    </a:p>
                  </a:txBody>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议论性散文</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以说理为主的散文</a:t>
                      </a:r>
                      <a:endParaRPr lang="zh-CN" sz="1700" kern="100" dirty="0">
                        <a:solidFill>
                          <a:srgbClr val="000000"/>
                        </a:solidFill>
                        <a:latin typeface="NEU-BZ-S92"/>
                        <a:ea typeface="方正书宋_GBK"/>
                        <a:cs typeface="Times New Roman"/>
                      </a:endParaRPr>
                    </a:p>
                  </a:txBody>
                  <a:tcPr marL="4361" marR="4361"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69" y="359812"/>
            <a:ext cx="4505529" cy="903700"/>
          </a:xfrm>
          <a:prstGeom prst="rect">
            <a:avLst/>
          </a:prstGeom>
          <a:noFill/>
        </p:spPr>
        <p:txBody>
          <a:bodyPr wrap="square" lIns="36000" tIns="36000" rIns="36000" bIns="36000" rtlCol="0">
            <a:spAutoFit/>
          </a:bodyPr>
          <a:lstStyle/>
          <a:p>
            <a:pPr>
              <a:lnSpc>
                <a:spcPct val="150000"/>
              </a:lnSpc>
            </a:pPr>
            <a:r>
              <a:rPr lang="en-US" b="1" dirty="0" smtClean="0"/>
              <a:t>1. </a:t>
            </a:r>
            <a:r>
              <a:rPr lang="en-US" dirty="0" smtClean="0">
                <a:solidFill>
                  <a:srgbClr val="0092D7"/>
                </a:solidFill>
              </a:rPr>
              <a:t>[</a:t>
            </a:r>
            <a:r>
              <a:rPr lang="zh-CN" altLang="en-US" dirty="0" smtClean="0">
                <a:solidFill>
                  <a:srgbClr val="0092D7"/>
                </a:solidFill>
              </a:rPr>
              <a:t>包头</a:t>
            </a:r>
            <a:r>
              <a:rPr lang="en-US" dirty="0" smtClean="0">
                <a:solidFill>
                  <a:srgbClr val="0092D7"/>
                </a:solidFill>
              </a:rPr>
              <a:t>12</a:t>
            </a:r>
            <a:r>
              <a:rPr lang="zh-CN" altLang="en-US" dirty="0" smtClean="0">
                <a:solidFill>
                  <a:srgbClr val="0092D7"/>
                </a:solidFill>
              </a:rPr>
              <a:t>题</a:t>
            </a:r>
            <a:r>
              <a:rPr lang="en-US" dirty="0" smtClean="0">
                <a:solidFill>
                  <a:srgbClr val="0092D7"/>
                </a:solidFill>
              </a:rPr>
              <a:t>]</a:t>
            </a:r>
            <a:r>
              <a:rPr lang="en-US" dirty="0" smtClean="0"/>
              <a:t>(2</a:t>
            </a:r>
            <a:r>
              <a:rPr lang="zh-CN" altLang="en-US" dirty="0" smtClean="0"/>
              <a:t>分</a:t>
            </a:r>
            <a:r>
              <a:rPr lang="en-US" dirty="0" smtClean="0"/>
              <a:t>)</a:t>
            </a:r>
            <a:r>
              <a:rPr lang="zh-CN" altLang="en-US" dirty="0" smtClean="0"/>
              <a:t>结合全文说出第</a:t>
            </a:r>
            <a:r>
              <a:rPr lang="en-US" dirty="0" smtClean="0"/>
              <a:t>③</a:t>
            </a:r>
            <a:r>
              <a:rPr lang="zh-CN" altLang="en-US" dirty="0" smtClean="0"/>
              <a:t>段中“微妙的东西”具体指什么。</a:t>
            </a:r>
            <a:endParaRPr lang="zh-CN" altLang="en-US" dirty="0"/>
          </a:p>
        </p:txBody>
      </p:sp>
      <p:sp>
        <p:nvSpPr>
          <p:cNvPr id="5" name="TextBox 15">
            <a:extLst>
              <a:ext uri="{FF2B5EF4-FFF2-40B4-BE49-F238E27FC236}">
                <a16:creationId xmlns="" xmlns:a16="http://schemas.microsoft.com/office/drawing/2014/main" id="{0663CE10-BAAC-47A1-869E-A722179F076F}"/>
              </a:ext>
            </a:extLst>
          </p:cNvPr>
          <p:cNvSpPr txBox="1"/>
          <p:nvPr/>
        </p:nvSpPr>
        <p:spPr>
          <a:xfrm>
            <a:off x="5431898" y="350838"/>
            <a:ext cx="3265535" cy="2981192"/>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dirty="0" smtClean="0">
                <a:solidFill>
                  <a:srgbClr val="C00000"/>
                </a:solidFill>
              </a:rPr>
              <a:t>[</a:t>
            </a:r>
            <a:r>
              <a:rPr lang="zh-CN" altLang="en-US" dirty="0" smtClean="0">
                <a:solidFill>
                  <a:srgbClr val="C00000"/>
                </a:solidFill>
              </a:rPr>
              <a:t>答案</a:t>
            </a:r>
            <a:r>
              <a:rPr lang="en-US" dirty="0" smtClean="0">
                <a:solidFill>
                  <a:srgbClr val="C00000"/>
                </a:solidFill>
              </a:rPr>
              <a:t>]</a:t>
            </a:r>
            <a:r>
              <a:rPr lang="zh-CN" altLang="en-US" dirty="0" smtClean="0">
                <a:solidFill>
                  <a:srgbClr val="C00000"/>
                </a:solidFill>
              </a:rPr>
              <a:t>指打铁时诸如火候大小、锤打力度等经验性的东西。</a:t>
            </a:r>
          </a:p>
          <a:p>
            <a:pPr>
              <a:lnSpc>
                <a:spcPct val="150000"/>
              </a:lnSpc>
            </a:pPr>
            <a:r>
              <a:rPr lang="en-US" dirty="0" smtClean="0">
                <a:solidFill>
                  <a:srgbClr val="C00000"/>
                </a:solidFill>
              </a:rPr>
              <a:t>[</a:t>
            </a:r>
            <a:r>
              <a:rPr lang="zh-CN" altLang="en-US" dirty="0" smtClean="0">
                <a:solidFill>
                  <a:srgbClr val="C00000"/>
                </a:solidFill>
              </a:rPr>
              <a:t>解析</a:t>
            </a:r>
            <a:r>
              <a:rPr lang="en-US" dirty="0" smtClean="0">
                <a:solidFill>
                  <a:srgbClr val="C00000"/>
                </a:solidFill>
              </a:rPr>
              <a:t>] </a:t>
            </a:r>
            <a:r>
              <a:rPr lang="zh-CN" altLang="en-US" dirty="0" smtClean="0">
                <a:solidFill>
                  <a:srgbClr val="C00000"/>
                </a:solidFill>
              </a:rPr>
              <a:t>本题考查理解文中重要词句的能力。阅读全文后</a:t>
            </a:r>
            <a:r>
              <a:rPr lang="en-US" dirty="0" smtClean="0">
                <a:solidFill>
                  <a:srgbClr val="C00000"/>
                </a:solidFill>
              </a:rPr>
              <a:t>,</a:t>
            </a:r>
            <a:r>
              <a:rPr lang="zh-CN" altLang="en-US" dirty="0" smtClean="0">
                <a:solidFill>
                  <a:srgbClr val="C00000"/>
                </a:solidFill>
              </a:rPr>
              <a:t>重点抓住第</a:t>
            </a:r>
            <a:r>
              <a:rPr lang="en-US" dirty="0" smtClean="0">
                <a:solidFill>
                  <a:srgbClr val="C00000"/>
                </a:solidFill>
              </a:rPr>
              <a:t>③</a:t>
            </a:r>
            <a:r>
              <a:rPr lang="zh-CN" altLang="en-US" dirty="0" smtClean="0">
                <a:solidFill>
                  <a:srgbClr val="C00000"/>
                </a:solidFill>
              </a:rPr>
              <a:t>段</a:t>
            </a:r>
            <a:r>
              <a:rPr lang="en-US" dirty="0" smtClean="0">
                <a:solidFill>
                  <a:srgbClr val="C00000"/>
                </a:solidFill>
              </a:rPr>
              <a:t>,“</a:t>
            </a:r>
            <a:r>
              <a:rPr lang="zh-CN" altLang="en-US" dirty="0" smtClean="0">
                <a:solidFill>
                  <a:srgbClr val="C00000"/>
                </a:solidFill>
              </a:rPr>
              <a:t>微妙的东西</a:t>
            </a:r>
            <a:r>
              <a:rPr lang="en-US" dirty="0" smtClean="0">
                <a:solidFill>
                  <a:srgbClr val="C00000"/>
                </a:solidFill>
              </a:rPr>
              <a:t>”,</a:t>
            </a:r>
            <a:r>
              <a:rPr lang="zh-CN" altLang="en-US" dirty="0" smtClean="0">
                <a:solidFill>
                  <a:srgbClr val="C00000"/>
                </a:solidFill>
              </a:rPr>
              <a:t>指打铁时诸如火候大小、锤打力度等经验性的东西。</a:t>
            </a:r>
            <a:endParaRPr lang="zh-CN" altLang="en-US" dirty="0">
              <a:solidFill>
                <a:srgbClr val="C00000"/>
              </a:solidFill>
            </a:endParaRP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69" y="359812"/>
            <a:ext cx="4342027" cy="903700"/>
          </a:xfrm>
          <a:prstGeom prst="rect">
            <a:avLst/>
          </a:prstGeom>
          <a:noFill/>
        </p:spPr>
        <p:txBody>
          <a:bodyPr wrap="square" lIns="36000" tIns="36000" rIns="36000" bIns="36000" rtlCol="0">
            <a:spAutoFit/>
          </a:bodyPr>
          <a:lstStyle/>
          <a:p>
            <a:pPr>
              <a:lnSpc>
                <a:spcPct val="150000"/>
              </a:lnSpc>
            </a:pPr>
            <a:r>
              <a:rPr lang="en-US" b="1" dirty="0" smtClean="0"/>
              <a:t>2. </a:t>
            </a:r>
            <a:r>
              <a:rPr lang="en-US" dirty="0" smtClean="0">
                <a:solidFill>
                  <a:srgbClr val="0092D7"/>
                </a:solidFill>
              </a:rPr>
              <a:t>[</a:t>
            </a:r>
            <a:r>
              <a:rPr lang="zh-CN" altLang="en-US" dirty="0" smtClean="0">
                <a:solidFill>
                  <a:srgbClr val="0092D7"/>
                </a:solidFill>
              </a:rPr>
              <a:t>包头</a:t>
            </a:r>
            <a:r>
              <a:rPr lang="en-US" dirty="0" smtClean="0">
                <a:solidFill>
                  <a:srgbClr val="0092D7"/>
                </a:solidFill>
              </a:rPr>
              <a:t>13</a:t>
            </a:r>
            <a:r>
              <a:rPr lang="zh-CN" altLang="en-US" dirty="0" smtClean="0">
                <a:solidFill>
                  <a:srgbClr val="0092D7"/>
                </a:solidFill>
              </a:rPr>
              <a:t>题</a:t>
            </a:r>
            <a:r>
              <a:rPr lang="en-US" dirty="0" smtClean="0">
                <a:solidFill>
                  <a:srgbClr val="0092D7"/>
                </a:solidFill>
              </a:rPr>
              <a:t>]</a:t>
            </a:r>
            <a:r>
              <a:rPr lang="en-US" dirty="0" smtClean="0"/>
              <a:t>(2</a:t>
            </a:r>
            <a:r>
              <a:rPr lang="zh-CN" altLang="en-US" dirty="0" smtClean="0"/>
              <a:t>分</a:t>
            </a:r>
            <a:r>
              <a:rPr lang="en-US" dirty="0" smtClean="0"/>
              <a:t>)</a:t>
            </a:r>
            <a:r>
              <a:rPr lang="zh-CN" altLang="en-US" dirty="0" smtClean="0"/>
              <a:t>读了第</a:t>
            </a:r>
            <a:r>
              <a:rPr lang="en-US" dirty="0" smtClean="0"/>
              <a:t>⑤</a:t>
            </a:r>
            <a:r>
              <a:rPr lang="zh-CN" altLang="en-US" dirty="0" smtClean="0"/>
              <a:t>段</a:t>
            </a:r>
            <a:r>
              <a:rPr lang="en-US" dirty="0" smtClean="0"/>
              <a:t>,</a:t>
            </a:r>
            <a:r>
              <a:rPr lang="zh-CN" altLang="en-US" dirty="0" smtClean="0"/>
              <a:t>你从铁匠身上看到了怎样的精神</a:t>
            </a:r>
            <a:r>
              <a:rPr lang="en-US" dirty="0" smtClean="0"/>
              <a:t>?</a:t>
            </a:r>
            <a:endParaRPr lang="zh-CN" altLang="en-US" dirty="0"/>
          </a:p>
        </p:txBody>
      </p:sp>
      <p:sp>
        <p:nvSpPr>
          <p:cNvPr id="5" name="TextBox 15">
            <a:extLst>
              <a:ext uri="{FF2B5EF4-FFF2-40B4-BE49-F238E27FC236}">
                <a16:creationId xmlns="" xmlns:a16="http://schemas.microsoft.com/office/drawing/2014/main" id="{0663CE10-BAAC-47A1-869E-A722179F076F}"/>
              </a:ext>
            </a:extLst>
          </p:cNvPr>
          <p:cNvSpPr txBox="1"/>
          <p:nvPr/>
        </p:nvSpPr>
        <p:spPr>
          <a:xfrm>
            <a:off x="5244174" y="350838"/>
            <a:ext cx="3453259" cy="2981192"/>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dirty="0" smtClean="0">
                <a:solidFill>
                  <a:srgbClr val="C00000"/>
                </a:solidFill>
              </a:rPr>
              <a:t>[</a:t>
            </a:r>
            <a:r>
              <a:rPr lang="zh-CN" altLang="en-US" dirty="0" smtClean="0">
                <a:solidFill>
                  <a:srgbClr val="C00000"/>
                </a:solidFill>
              </a:rPr>
              <a:t>答案</a:t>
            </a:r>
            <a:r>
              <a:rPr lang="en-US" dirty="0" smtClean="0">
                <a:solidFill>
                  <a:srgbClr val="C00000"/>
                </a:solidFill>
              </a:rPr>
              <a:t>]</a:t>
            </a:r>
            <a:r>
              <a:rPr lang="zh-CN" altLang="en-US" dirty="0" smtClean="0">
                <a:solidFill>
                  <a:srgbClr val="C00000"/>
                </a:solidFill>
              </a:rPr>
              <a:t>看到了铁匠那种诚信守约、对自己的活计精益求精的精神。</a:t>
            </a:r>
          </a:p>
          <a:p>
            <a:pPr>
              <a:lnSpc>
                <a:spcPct val="150000"/>
              </a:lnSpc>
            </a:pPr>
            <a:r>
              <a:rPr lang="en-US" dirty="0" smtClean="0">
                <a:solidFill>
                  <a:srgbClr val="C00000"/>
                </a:solidFill>
              </a:rPr>
              <a:t>[</a:t>
            </a:r>
            <a:r>
              <a:rPr lang="zh-CN" altLang="en-US" dirty="0" smtClean="0">
                <a:solidFill>
                  <a:srgbClr val="C00000"/>
                </a:solidFill>
              </a:rPr>
              <a:t>解析</a:t>
            </a:r>
            <a:r>
              <a:rPr lang="en-US" dirty="0" smtClean="0">
                <a:solidFill>
                  <a:srgbClr val="C00000"/>
                </a:solidFill>
              </a:rPr>
              <a:t>] </a:t>
            </a:r>
            <a:r>
              <a:rPr lang="zh-CN" altLang="en-US" dirty="0" smtClean="0">
                <a:solidFill>
                  <a:srgbClr val="C00000"/>
                </a:solidFill>
              </a:rPr>
              <a:t>本题考查对文中人物精神的提炼概括能力。根据全文</a:t>
            </a:r>
            <a:r>
              <a:rPr lang="en-US" dirty="0" smtClean="0">
                <a:solidFill>
                  <a:srgbClr val="C00000"/>
                </a:solidFill>
              </a:rPr>
              <a:t>,</a:t>
            </a:r>
            <a:r>
              <a:rPr lang="zh-CN" altLang="en-US" dirty="0" smtClean="0">
                <a:solidFill>
                  <a:srgbClr val="C00000"/>
                </a:solidFill>
              </a:rPr>
              <a:t>结合对主人公的描写</a:t>
            </a:r>
            <a:r>
              <a:rPr lang="en-US" dirty="0" smtClean="0">
                <a:solidFill>
                  <a:srgbClr val="C00000"/>
                </a:solidFill>
              </a:rPr>
              <a:t>,</a:t>
            </a:r>
            <a:r>
              <a:rPr lang="zh-CN" altLang="en-US" dirty="0" smtClean="0">
                <a:solidFill>
                  <a:srgbClr val="C00000"/>
                </a:solidFill>
              </a:rPr>
              <a:t>可知铁匠身上具有那种诚信守约、对自己的活计精益求精的精神。</a:t>
            </a:r>
            <a:endParaRPr lang="zh-CN" altLang="en-US" dirty="0">
              <a:solidFill>
                <a:srgbClr val="C00000"/>
              </a:solidFill>
            </a:endParaRP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488201"/>
          </a:xfrm>
          <a:prstGeom prst="rect">
            <a:avLst/>
          </a:prstGeom>
          <a:noFill/>
        </p:spPr>
        <p:txBody>
          <a:bodyPr wrap="square" lIns="36000" tIns="36000" rIns="36000" bIns="36000" rtlCol="0">
            <a:spAutoFit/>
          </a:bodyPr>
          <a:lstStyle/>
          <a:p>
            <a:pPr>
              <a:lnSpc>
                <a:spcPct val="150000"/>
              </a:lnSpc>
            </a:pPr>
            <a:r>
              <a:rPr lang="en-US" b="1" dirty="0" smtClean="0"/>
              <a:t>3. </a:t>
            </a:r>
            <a:r>
              <a:rPr lang="en-US" dirty="0" smtClean="0">
                <a:solidFill>
                  <a:srgbClr val="0092D7"/>
                </a:solidFill>
              </a:rPr>
              <a:t>[</a:t>
            </a:r>
            <a:r>
              <a:rPr lang="zh-CN" altLang="en-US" dirty="0" smtClean="0">
                <a:solidFill>
                  <a:srgbClr val="0092D7"/>
                </a:solidFill>
              </a:rPr>
              <a:t>包头</a:t>
            </a:r>
            <a:r>
              <a:rPr lang="en-US" dirty="0" smtClean="0">
                <a:solidFill>
                  <a:srgbClr val="0092D7"/>
                </a:solidFill>
              </a:rPr>
              <a:t>14</a:t>
            </a:r>
            <a:r>
              <a:rPr lang="zh-CN" altLang="en-US" dirty="0" smtClean="0">
                <a:solidFill>
                  <a:srgbClr val="0092D7"/>
                </a:solidFill>
              </a:rPr>
              <a:t>题</a:t>
            </a:r>
            <a:r>
              <a:rPr lang="en-US" dirty="0" smtClean="0">
                <a:solidFill>
                  <a:srgbClr val="0092D7"/>
                </a:solidFill>
              </a:rPr>
              <a:t>]</a:t>
            </a:r>
            <a:r>
              <a:rPr lang="en-US" dirty="0" smtClean="0"/>
              <a:t>(4</a:t>
            </a:r>
            <a:r>
              <a:rPr lang="zh-CN" altLang="en-US" dirty="0" smtClean="0"/>
              <a:t>分</a:t>
            </a:r>
            <a:r>
              <a:rPr lang="en-US" dirty="0" smtClean="0"/>
              <a:t>)</a:t>
            </a:r>
            <a:r>
              <a:rPr lang="zh-CN" altLang="en-US" dirty="0" smtClean="0"/>
              <a:t>请品析文中第</a:t>
            </a:r>
            <a:r>
              <a:rPr lang="en-US" dirty="0" smtClean="0"/>
              <a:t>⑥</a:t>
            </a:r>
            <a:r>
              <a:rPr lang="zh-CN" altLang="en-US" dirty="0" smtClean="0"/>
              <a:t>段画线语句的妙处。</a:t>
            </a:r>
            <a:endParaRPr lang="zh-CN" altLang="en-US" dirty="0"/>
          </a:p>
        </p:txBody>
      </p:sp>
      <p:sp>
        <p:nvSpPr>
          <p:cNvPr id="4" name="TextBox 15">
            <a:extLst>
              <a:ext uri="{FF2B5EF4-FFF2-40B4-BE49-F238E27FC236}">
                <a16:creationId xmlns="" xmlns:a16="http://schemas.microsoft.com/office/drawing/2014/main" id="{0663CE10-BAAC-47A1-869E-A722179F076F}"/>
              </a:ext>
            </a:extLst>
          </p:cNvPr>
          <p:cNvSpPr txBox="1"/>
          <p:nvPr/>
        </p:nvSpPr>
        <p:spPr>
          <a:xfrm>
            <a:off x="871868" y="850679"/>
            <a:ext cx="7804299" cy="2516770"/>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dirty="0" smtClean="0">
                <a:solidFill>
                  <a:srgbClr val="C00000"/>
                </a:solidFill>
              </a:rPr>
              <a:t>[</a:t>
            </a:r>
            <a:r>
              <a:rPr lang="zh-CN" altLang="en-US" dirty="0" smtClean="0">
                <a:solidFill>
                  <a:srgbClr val="C00000"/>
                </a:solidFill>
              </a:rPr>
              <a:t>答案</a:t>
            </a:r>
            <a:r>
              <a:rPr lang="en-US" dirty="0" smtClean="0">
                <a:solidFill>
                  <a:srgbClr val="C00000"/>
                </a:solidFill>
              </a:rPr>
              <a:t>]</a:t>
            </a:r>
            <a:r>
              <a:rPr lang="zh-CN" altLang="en-US" dirty="0" smtClean="0">
                <a:solidFill>
                  <a:srgbClr val="C00000"/>
                </a:solidFill>
              </a:rPr>
              <a:t>使用比喻的修辞</a:t>
            </a:r>
            <a:r>
              <a:rPr lang="en-US" dirty="0" smtClean="0">
                <a:solidFill>
                  <a:srgbClr val="C00000"/>
                </a:solidFill>
              </a:rPr>
              <a:t>,</a:t>
            </a:r>
            <a:r>
              <a:rPr lang="zh-CN" altLang="en-US" dirty="0" smtClean="0">
                <a:solidFill>
                  <a:srgbClr val="C00000"/>
                </a:solidFill>
              </a:rPr>
              <a:t>生动地写出了吐迪</a:t>
            </a:r>
            <a:r>
              <a:rPr lang="en-US" dirty="0" smtClean="0">
                <a:solidFill>
                  <a:srgbClr val="C00000"/>
                </a:solidFill>
              </a:rPr>
              <a:t>·</a:t>
            </a:r>
            <a:r>
              <a:rPr lang="zh-CN" altLang="en-US" dirty="0" smtClean="0">
                <a:solidFill>
                  <a:srgbClr val="C00000"/>
                </a:solidFill>
              </a:rPr>
              <a:t>艾则孜的神态</a:t>
            </a:r>
            <a:r>
              <a:rPr lang="en-US" dirty="0" smtClean="0">
                <a:solidFill>
                  <a:srgbClr val="C00000"/>
                </a:solidFill>
              </a:rPr>
              <a:t>(</a:t>
            </a:r>
            <a:r>
              <a:rPr lang="zh-CN" altLang="en-US" dirty="0" smtClean="0">
                <a:solidFill>
                  <a:srgbClr val="C00000"/>
                </a:solidFill>
              </a:rPr>
              <a:t>外貌</a:t>
            </a:r>
            <a:r>
              <a:rPr lang="en-US" dirty="0" smtClean="0">
                <a:solidFill>
                  <a:srgbClr val="C00000"/>
                </a:solidFill>
              </a:rPr>
              <a:t>),</a:t>
            </a:r>
            <a:r>
              <a:rPr lang="zh-CN" altLang="en-US" dirty="0" smtClean="0">
                <a:solidFill>
                  <a:srgbClr val="C00000"/>
                </a:solidFill>
              </a:rPr>
              <a:t>突出了他做活时的专注</a:t>
            </a:r>
            <a:r>
              <a:rPr lang="en-US" dirty="0" smtClean="0">
                <a:solidFill>
                  <a:srgbClr val="C00000"/>
                </a:solidFill>
              </a:rPr>
              <a:t>;</a:t>
            </a:r>
            <a:r>
              <a:rPr lang="zh-CN" altLang="en-US" dirty="0" smtClean="0">
                <a:solidFill>
                  <a:srgbClr val="C00000"/>
                </a:solidFill>
              </a:rPr>
              <a:t>把记痕比作月牙儿</a:t>
            </a:r>
            <a:r>
              <a:rPr lang="en-US" dirty="0" smtClean="0">
                <a:solidFill>
                  <a:srgbClr val="C00000"/>
                </a:solidFill>
              </a:rPr>
              <a:t>,</a:t>
            </a:r>
            <a:r>
              <a:rPr lang="zh-CN" altLang="en-US" dirty="0" smtClean="0">
                <a:solidFill>
                  <a:srgbClr val="C00000"/>
                </a:solidFill>
              </a:rPr>
              <a:t>记痕传递的是一种手艺和精神</a:t>
            </a:r>
            <a:r>
              <a:rPr lang="en-US" dirty="0" smtClean="0">
                <a:solidFill>
                  <a:srgbClr val="C00000"/>
                </a:solidFill>
              </a:rPr>
              <a:t>;</a:t>
            </a:r>
            <a:r>
              <a:rPr lang="zh-CN" altLang="en-US" dirty="0" smtClean="0">
                <a:solidFill>
                  <a:srgbClr val="C00000"/>
                </a:solidFill>
              </a:rPr>
              <a:t>作者巧妙地由实到虚</a:t>
            </a:r>
            <a:r>
              <a:rPr lang="en-US" dirty="0" smtClean="0">
                <a:solidFill>
                  <a:srgbClr val="C00000"/>
                </a:solidFill>
              </a:rPr>
              <a:t>,</a:t>
            </a:r>
            <a:r>
              <a:rPr lang="zh-CN" altLang="en-US" dirty="0" smtClean="0">
                <a:solidFill>
                  <a:srgbClr val="C00000"/>
                </a:solidFill>
              </a:rPr>
              <a:t>将眼前情景和铁艺传承历史联系起来</a:t>
            </a:r>
            <a:r>
              <a:rPr lang="en-US" dirty="0" smtClean="0">
                <a:solidFill>
                  <a:srgbClr val="C00000"/>
                </a:solidFill>
              </a:rPr>
              <a:t>,</a:t>
            </a:r>
            <a:r>
              <a:rPr lang="zh-CN" altLang="en-US" dirty="0" smtClean="0">
                <a:solidFill>
                  <a:srgbClr val="C00000"/>
                </a:solidFill>
              </a:rPr>
              <a:t>使主题得以升华</a:t>
            </a:r>
            <a:r>
              <a:rPr lang="en-US" dirty="0" smtClean="0">
                <a:solidFill>
                  <a:srgbClr val="C00000"/>
                </a:solidFill>
              </a:rPr>
              <a:t>,</a:t>
            </a:r>
            <a:r>
              <a:rPr lang="zh-CN" altLang="en-US" dirty="0" smtClean="0">
                <a:solidFill>
                  <a:srgbClr val="C00000"/>
                </a:solidFill>
              </a:rPr>
              <a:t>为我们带来美好体验和深刻感悟。</a:t>
            </a:r>
          </a:p>
          <a:p>
            <a:pPr>
              <a:lnSpc>
                <a:spcPct val="150000"/>
              </a:lnSpc>
            </a:pPr>
            <a:r>
              <a:rPr lang="en-US" dirty="0" smtClean="0">
                <a:solidFill>
                  <a:srgbClr val="C00000"/>
                </a:solidFill>
              </a:rPr>
              <a:t>[</a:t>
            </a:r>
            <a:r>
              <a:rPr lang="zh-CN" altLang="en-US" dirty="0" smtClean="0">
                <a:solidFill>
                  <a:srgbClr val="C00000"/>
                </a:solidFill>
              </a:rPr>
              <a:t>解析</a:t>
            </a:r>
            <a:r>
              <a:rPr lang="en-US" dirty="0" smtClean="0">
                <a:solidFill>
                  <a:srgbClr val="C00000"/>
                </a:solidFill>
              </a:rPr>
              <a:t>] </a:t>
            </a:r>
            <a:r>
              <a:rPr lang="zh-CN" altLang="en-US" dirty="0" smtClean="0">
                <a:solidFill>
                  <a:srgbClr val="C00000"/>
                </a:solidFill>
              </a:rPr>
              <a:t>本题考查对文中重要句子的理解能力。第</a:t>
            </a:r>
            <a:r>
              <a:rPr lang="en-US" dirty="0" smtClean="0">
                <a:solidFill>
                  <a:srgbClr val="C00000"/>
                </a:solidFill>
              </a:rPr>
              <a:t>⑥</a:t>
            </a:r>
            <a:r>
              <a:rPr lang="zh-CN" altLang="en-US" dirty="0" smtClean="0">
                <a:solidFill>
                  <a:srgbClr val="C00000"/>
                </a:solidFill>
              </a:rPr>
              <a:t>段画线句运用比喻的修辞</a:t>
            </a:r>
            <a:r>
              <a:rPr lang="en-US" dirty="0" smtClean="0">
                <a:solidFill>
                  <a:srgbClr val="C00000"/>
                </a:solidFill>
              </a:rPr>
              <a:t>,</a:t>
            </a:r>
            <a:r>
              <a:rPr lang="zh-CN" altLang="en-US" dirty="0" smtClean="0">
                <a:solidFill>
                  <a:srgbClr val="C00000"/>
                </a:solidFill>
              </a:rPr>
              <a:t>抓住比喻修辞的作用</a:t>
            </a:r>
            <a:r>
              <a:rPr lang="en-US" dirty="0" smtClean="0">
                <a:solidFill>
                  <a:srgbClr val="C00000"/>
                </a:solidFill>
              </a:rPr>
              <a:t>,</a:t>
            </a:r>
            <a:r>
              <a:rPr lang="zh-CN" altLang="en-US" dirty="0" smtClean="0">
                <a:solidFill>
                  <a:srgbClr val="C00000"/>
                </a:solidFill>
              </a:rPr>
              <a:t>并结合具体语句</a:t>
            </a:r>
            <a:r>
              <a:rPr lang="en-US" dirty="0" smtClean="0">
                <a:solidFill>
                  <a:srgbClr val="C00000"/>
                </a:solidFill>
              </a:rPr>
              <a:t>,</a:t>
            </a:r>
            <a:r>
              <a:rPr lang="zh-CN" altLang="en-US" dirty="0" smtClean="0">
                <a:solidFill>
                  <a:srgbClr val="C00000"/>
                </a:solidFill>
              </a:rPr>
              <a:t>联系全文来作答。</a:t>
            </a:r>
            <a:endParaRPr lang="zh-CN" altLang="en-US" dirty="0">
              <a:solidFill>
                <a:srgbClr val="C00000"/>
              </a:solidFill>
            </a:endParaRP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854777"/>
          </a:xfrm>
          <a:prstGeom prst="rect">
            <a:avLst/>
          </a:prstGeom>
          <a:noFill/>
        </p:spPr>
        <p:txBody>
          <a:bodyPr wrap="square" lIns="36000" tIns="36000" rIns="36000" bIns="36000" rtlCol="0">
            <a:spAutoFit/>
          </a:bodyPr>
          <a:lstStyle/>
          <a:p>
            <a:pPr>
              <a:lnSpc>
                <a:spcPct val="150000"/>
              </a:lnSpc>
            </a:pPr>
            <a:r>
              <a:rPr lang="en-US" b="1" dirty="0" smtClean="0"/>
              <a:t>4. </a:t>
            </a:r>
            <a:r>
              <a:rPr lang="en-US" dirty="0" smtClean="0">
                <a:solidFill>
                  <a:srgbClr val="0092D7"/>
                </a:solidFill>
              </a:rPr>
              <a:t>[</a:t>
            </a:r>
            <a:r>
              <a:rPr lang="zh-CN" altLang="en-US" dirty="0" smtClean="0">
                <a:solidFill>
                  <a:srgbClr val="0092D7"/>
                </a:solidFill>
              </a:rPr>
              <a:t>改编</a:t>
            </a:r>
            <a:r>
              <a:rPr lang="en-US" dirty="0" smtClean="0">
                <a:solidFill>
                  <a:srgbClr val="0092D7"/>
                </a:solidFill>
              </a:rPr>
              <a:t>]</a:t>
            </a:r>
            <a:r>
              <a:rPr lang="en-US" dirty="0" smtClean="0"/>
              <a:t>(4</a:t>
            </a:r>
            <a:r>
              <a:rPr lang="zh-CN" altLang="en-US" dirty="0" smtClean="0"/>
              <a:t>分</a:t>
            </a:r>
            <a:r>
              <a:rPr lang="en-US" dirty="0" smtClean="0"/>
              <a:t>)</a:t>
            </a:r>
            <a:r>
              <a:rPr lang="zh-CN" altLang="en-US" dirty="0" smtClean="0"/>
              <a:t>联系题目</a:t>
            </a:r>
            <a:r>
              <a:rPr lang="en-US" dirty="0" smtClean="0"/>
              <a:t>,</a:t>
            </a:r>
            <a:r>
              <a:rPr lang="zh-CN" altLang="en-US" dirty="0" smtClean="0"/>
              <a:t>结合文章最后一段谈谈对本文主旨的理解。</a:t>
            </a:r>
            <a:r>
              <a:rPr lang="en-US" altLang="zh-CN" b="1" dirty="0" smtClean="0"/>
              <a:t>【</a:t>
            </a:r>
            <a:r>
              <a:rPr lang="zh-CN" altLang="en-US" b="1" dirty="0" smtClean="0"/>
              <a:t>考点二　把握文章主旨</a:t>
            </a:r>
            <a:r>
              <a:rPr lang="en-US" altLang="zh-CN" b="1" dirty="0" smtClean="0"/>
              <a:t>】</a:t>
            </a:r>
            <a:endParaRPr lang="zh-CN" altLang="en-US" b="1"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5">
            <a:extLst>
              <a:ext uri="{FF2B5EF4-FFF2-40B4-BE49-F238E27FC236}">
                <a16:creationId xmlns="" xmlns:a16="http://schemas.microsoft.com/office/drawing/2014/main" id="{0663CE10-BAAC-47A1-869E-A722179F076F}"/>
              </a:ext>
            </a:extLst>
          </p:cNvPr>
          <p:cNvSpPr txBox="1"/>
          <p:nvPr/>
        </p:nvSpPr>
        <p:spPr>
          <a:xfrm>
            <a:off x="882502" y="340205"/>
            <a:ext cx="7814932" cy="3347767"/>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dirty="0" smtClean="0">
                <a:solidFill>
                  <a:srgbClr val="C00000"/>
                </a:solidFill>
              </a:rPr>
              <a:t>[</a:t>
            </a:r>
            <a:r>
              <a:rPr lang="zh-CN" altLang="en-US" dirty="0" smtClean="0">
                <a:solidFill>
                  <a:srgbClr val="C00000"/>
                </a:solidFill>
              </a:rPr>
              <a:t>答案</a:t>
            </a:r>
            <a:r>
              <a:rPr lang="en-US" dirty="0" smtClean="0">
                <a:solidFill>
                  <a:srgbClr val="C00000"/>
                </a:solidFill>
              </a:rPr>
              <a:t>]</a:t>
            </a:r>
            <a:r>
              <a:rPr lang="zh-CN" altLang="en-US" dirty="0" smtClean="0">
                <a:solidFill>
                  <a:srgbClr val="C00000"/>
                </a:solidFill>
              </a:rPr>
              <a:t>随着现代化进程加快</a:t>
            </a:r>
            <a:r>
              <a:rPr lang="en-US" dirty="0" smtClean="0">
                <a:solidFill>
                  <a:srgbClr val="C00000"/>
                </a:solidFill>
              </a:rPr>
              <a:t>,</a:t>
            </a:r>
            <a:r>
              <a:rPr lang="zh-CN" altLang="en-US" dirty="0" smtClean="0">
                <a:solidFill>
                  <a:srgbClr val="C00000"/>
                </a:solidFill>
              </a:rPr>
              <a:t>以铁匠铺打镰刀为代表的传统手工业和传统生活方式可能会过时</a:t>
            </a:r>
            <a:r>
              <a:rPr lang="en-US" dirty="0" smtClean="0">
                <a:solidFill>
                  <a:srgbClr val="C00000"/>
                </a:solidFill>
              </a:rPr>
              <a:t>,</a:t>
            </a:r>
            <a:r>
              <a:rPr lang="zh-CN" altLang="en-US" dirty="0" smtClean="0">
                <a:solidFill>
                  <a:srgbClr val="C00000"/>
                </a:solidFill>
              </a:rPr>
              <a:t>甚至消失</a:t>
            </a:r>
            <a:r>
              <a:rPr lang="en-US" dirty="0" smtClean="0">
                <a:solidFill>
                  <a:srgbClr val="C00000"/>
                </a:solidFill>
              </a:rPr>
              <a:t>,</a:t>
            </a:r>
            <a:r>
              <a:rPr lang="zh-CN" altLang="en-US" dirty="0" smtClean="0">
                <a:solidFill>
                  <a:srgbClr val="C00000"/>
                </a:solidFill>
              </a:rPr>
              <a:t>在一种技艺中</a:t>
            </a:r>
            <a:r>
              <a:rPr lang="en-US" dirty="0" smtClean="0">
                <a:solidFill>
                  <a:srgbClr val="C00000"/>
                </a:solidFill>
              </a:rPr>
              <a:t>,</a:t>
            </a:r>
            <a:r>
              <a:rPr lang="zh-CN" altLang="en-US" dirty="0" smtClean="0">
                <a:solidFill>
                  <a:srgbClr val="C00000"/>
                </a:solidFill>
              </a:rPr>
              <a:t>融入的是自己和几代人的生命</a:t>
            </a:r>
            <a:r>
              <a:rPr lang="en-US" dirty="0" smtClean="0">
                <a:solidFill>
                  <a:srgbClr val="C00000"/>
                </a:solidFill>
              </a:rPr>
              <a:t>,</a:t>
            </a:r>
            <a:r>
              <a:rPr lang="zh-CN" altLang="en-US" dirty="0" smtClean="0">
                <a:solidFill>
                  <a:srgbClr val="C00000"/>
                </a:solidFill>
              </a:rPr>
              <a:t>铸就的是一种工匠精神</a:t>
            </a:r>
            <a:r>
              <a:rPr lang="en-US" dirty="0" smtClean="0">
                <a:solidFill>
                  <a:srgbClr val="C00000"/>
                </a:solidFill>
              </a:rPr>
              <a:t>,</a:t>
            </a:r>
            <a:r>
              <a:rPr lang="zh-CN" altLang="en-US" dirty="0" smtClean="0">
                <a:solidFill>
                  <a:srgbClr val="C00000"/>
                </a:solidFill>
              </a:rPr>
              <a:t>体现了劳动人民的智慧和创造力。这是我们宝贵的非物质文化遗产</a:t>
            </a:r>
            <a:r>
              <a:rPr lang="en-US" dirty="0" smtClean="0">
                <a:solidFill>
                  <a:srgbClr val="C00000"/>
                </a:solidFill>
              </a:rPr>
              <a:t>,</a:t>
            </a:r>
            <a:r>
              <a:rPr lang="zh-CN" altLang="en-US" dirty="0" smtClean="0">
                <a:solidFill>
                  <a:srgbClr val="C00000"/>
                </a:solidFill>
              </a:rPr>
              <a:t>我们应当珍视继承并发扬光大。文章结尾暗含着作者对传统老手艺将不复存在的悲凉之感。</a:t>
            </a:r>
          </a:p>
          <a:p>
            <a:pPr>
              <a:lnSpc>
                <a:spcPct val="150000"/>
              </a:lnSpc>
            </a:pPr>
            <a:r>
              <a:rPr lang="en-US" dirty="0" smtClean="0">
                <a:solidFill>
                  <a:srgbClr val="C00000"/>
                </a:solidFill>
              </a:rPr>
              <a:t>[</a:t>
            </a:r>
            <a:r>
              <a:rPr lang="zh-CN" altLang="en-US" dirty="0" smtClean="0">
                <a:solidFill>
                  <a:srgbClr val="C00000"/>
                </a:solidFill>
              </a:rPr>
              <a:t>解析</a:t>
            </a:r>
            <a:r>
              <a:rPr lang="en-US" dirty="0" smtClean="0">
                <a:solidFill>
                  <a:srgbClr val="C00000"/>
                </a:solidFill>
              </a:rPr>
              <a:t>] </a:t>
            </a:r>
            <a:r>
              <a:rPr lang="zh-CN" altLang="en-US" dirty="0" smtClean="0">
                <a:solidFill>
                  <a:srgbClr val="C00000"/>
                </a:solidFill>
              </a:rPr>
              <a:t>本题考查把握文章的主旨。理解文章主旨</a:t>
            </a:r>
            <a:r>
              <a:rPr lang="en-US" dirty="0" smtClean="0">
                <a:solidFill>
                  <a:srgbClr val="C00000"/>
                </a:solidFill>
              </a:rPr>
              <a:t>,</a:t>
            </a:r>
            <a:r>
              <a:rPr lang="zh-CN" altLang="en-US" dirty="0" smtClean="0">
                <a:solidFill>
                  <a:srgbClr val="C00000"/>
                </a:solidFill>
              </a:rPr>
              <a:t>可以从文章标题入手</a:t>
            </a:r>
            <a:r>
              <a:rPr lang="en-US" dirty="0" smtClean="0">
                <a:solidFill>
                  <a:srgbClr val="C00000"/>
                </a:solidFill>
              </a:rPr>
              <a:t>,</a:t>
            </a:r>
            <a:r>
              <a:rPr lang="zh-CN" altLang="en-US" dirty="0" smtClean="0">
                <a:solidFill>
                  <a:srgbClr val="C00000"/>
                </a:solidFill>
              </a:rPr>
              <a:t>分析标题所传达出来的信息</a:t>
            </a:r>
            <a:r>
              <a:rPr lang="en-US" dirty="0" smtClean="0">
                <a:solidFill>
                  <a:srgbClr val="C00000"/>
                </a:solidFill>
              </a:rPr>
              <a:t>,</a:t>
            </a:r>
            <a:r>
              <a:rPr lang="zh-CN" altLang="en-US" dirty="0" smtClean="0">
                <a:solidFill>
                  <a:srgbClr val="C00000"/>
                </a:solidFill>
              </a:rPr>
              <a:t>捕捉作者所要表达的思想感情和倾向。同时</a:t>
            </a:r>
            <a:r>
              <a:rPr lang="en-US" dirty="0" smtClean="0">
                <a:solidFill>
                  <a:srgbClr val="C00000"/>
                </a:solidFill>
              </a:rPr>
              <a:t>,</a:t>
            </a:r>
            <a:r>
              <a:rPr lang="zh-CN" altLang="en-US" dirty="0" smtClean="0">
                <a:solidFill>
                  <a:srgbClr val="C00000"/>
                </a:solidFill>
              </a:rPr>
              <a:t>要抓住关键句段。</a:t>
            </a:r>
            <a:endParaRPr lang="zh-CN" altLang="en-US" dirty="0">
              <a:solidFill>
                <a:srgbClr val="C00000"/>
              </a:solidFill>
            </a:endParaRP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fade">
                                      <p:cBhvr>
                                        <p:cTn id="7" dur="500"/>
                                        <p:tgtEl>
                                          <p:spTgt spid="1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5">
                                            <p:txEl>
                                              <p:pRg st="1" end="1"/>
                                            </p:txEl>
                                          </p:spTgt>
                                        </p:tgtEl>
                                        <p:attrNameLst>
                                          <p:attrName>style.visibility</p:attrName>
                                        </p:attrNameLst>
                                      </p:cBhvr>
                                      <p:to>
                                        <p:strVal val="visible"/>
                                      </p:to>
                                    </p:set>
                                    <p:animEffect transition="in" filter="fade">
                                      <p:cBhvr>
                                        <p:cTn id="12" dur="500"/>
                                        <p:tgtEl>
                                          <p:spTgt spid="1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5">
            <a:extLst>
              <a:ext uri="{FF2B5EF4-FFF2-40B4-BE49-F238E27FC236}">
                <a16:creationId xmlns="" xmlns:a16="http://schemas.microsoft.com/office/drawing/2014/main" id="{0663CE10-BAAC-47A1-869E-A722179F076F}"/>
              </a:ext>
            </a:extLst>
          </p:cNvPr>
          <p:cNvSpPr txBox="1"/>
          <p:nvPr/>
        </p:nvSpPr>
        <p:spPr>
          <a:xfrm>
            <a:off x="882502" y="340205"/>
            <a:ext cx="7814932" cy="2101272"/>
          </a:xfrm>
          <a:prstGeom prst="rect">
            <a:avLst/>
          </a:prstGeom>
          <a:solidFill>
            <a:schemeClr val="bg1">
              <a:lumMod val="95000"/>
            </a:schemeClr>
          </a:solidFill>
        </p:spPr>
        <p:txBody>
          <a:bodyPr wrap="square" lIns="36000" tIns="36000" rIns="36000" bIns="36000" rtlCol="0">
            <a:spAutoFit/>
          </a:bodyPr>
          <a:lstStyle/>
          <a:p>
            <a:pPr>
              <a:lnSpc>
                <a:spcPct val="150000"/>
              </a:lnSpc>
            </a:pPr>
            <a:r>
              <a:rPr lang="zh-CN" altLang="en-US" dirty="0" smtClean="0">
                <a:solidFill>
                  <a:srgbClr val="C00000"/>
                </a:solidFill>
              </a:rPr>
              <a:t>本文标题为</a:t>
            </a:r>
            <a:r>
              <a:rPr lang="en-US" dirty="0" smtClean="0">
                <a:solidFill>
                  <a:srgbClr val="C00000"/>
                </a:solidFill>
              </a:rPr>
              <a:t>“</a:t>
            </a:r>
            <a:r>
              <a:rPr lang="zh-CN" altLang="en-US" dirty="0" smtClean="0">
                <a:solidFill>
                  <a:srgbClr val="C00000"/>
                </a:solidFill>
              </a:rPr>
              <a:t>最后的铁匠</a:t>
            </a:r>
            <a:r>
              <a:rPr lang="en-US" dirty="0" smtClean="0">
                <a:solidFill>
                  <a:srgbClr val="C00000"/>
                </a:solidFill>
              </a:rPr>
              <a:t>”,</a:t>
            </a:r>
            <a:r>
              <a:rPr lang="zh-CN" altLang="en-US" dirty="0" smtClean="0">
                <a:solidFill>
                  <a:srgbClr val="C00000"/>
                </a:solidFill>
              </a:rPr>
              <a:t>通读全文</a:t>
            </a:r>
            <a:r>
              <a:rPr lang="en-US" dirty="0" smtClean="0">
                <a:solidFill>
                  <a:srgbClr val="C00000"/>
                </a:solidFill>
              </a:rPr>
              <a:t>,</a:t>
            </a:r>
            <a:r>
              <a:rPr lang="zh-CN" altLang="en-US" dirty="0" smtClean="0">
                <a:solidFill>
                  <a:srgbClr val="C00000"/>
                </a:solidFill>
              </a:rPr>
              <a:t>可知文章表达的是现代化进程中传统手工业的没落</a:t>
            </a:r>
            <a:r>
              <a:rPr lang="en-US" dirty="0" smtClean="0">
                <a:solidFill>
                  <a:srgbClr val="C00000"/>
                </a:solidFill>
              </a:rPr>
              <a:t>;</a:t>
            </a:r>
            <a:r>
              <a:rPr lang="zh-CN" altLang="en-US" dirty="0" smtClean="0">
                <a:solidFill>
                  <a:srgbClr val="C00000"/>
                </a:solidFill>
              </a:rPr>
              <a:t>文章最后一段</a:t>
            </a:r>
            <a:r>
              <a:rPr lang="en-US" dirty="0" smtClean="0">
                <a:solidFill>
                  <a:srgbClr val="C00000"/>
                </a:solidFill>
              </a:rPr>
              <a:t>“</a:t>
            </a:r>
            <a:r>
              <a:rPr lang="zh-CN" altLang="en-US" dirty="0" smtClean="0">
                <a:solidFill>
                  <a:srgbClr val="C00000"/>
                </a:solidFill>
              </a:rPr>
              <a:t>打镰刀的人把自己的年年月月打进黑铁里</a:t>
            </a:r>
            <a:r>
              <a:rPr lang="en-US" dirty="0" smtClean="0">
                <a:solidFill>
                  <a:srgbClr val="C00000"/>
                </a:solidFill>
              </a:rPr>
              <a:t>”</a:t>
            </a:r>
            <a:r>
              <a:rPr lang="zh-CN" altLang="en-US" dirty="0" smtClean="0">
                <a:solidFill>
                  <a:srgbClr val="C00000"/>
                </a:solidFill>
              </a:rPr>
              <a:t>表现出来的是非物质文化遗产所体现出来的</a:t>
            </a:r>
            <a:r>
              <a:rPr lang="en-US" dirty="0" smtClean="0">
                <a:solidFill>
                  <a:srgbClr val="C00000"/>
                </a:solidFill>
              </a:rPr>
              <a:t>“</a:t>
            </a:r>
            <a:r>
              <a:rPr lang="zh-CN" altLang="en-US" dirty="0" smtClean="0">
                <a:solidFill>
                  <a:srgbClr val="C00000"/>
                </a:solidFill>
              </a:rPr>
              <a:t>工匠精神</a:t>
            </a:r>
            <a:r>
              <a:rPr lang="en-US" dirty="0" smtClean="0">
                <a:solidFill>
                  <a:srgbClr val="C00000"/>
                </a:solidFill>
              </a:rPr>
              <a:t>”,</a:t>
            </a:r>
            <a:r>
              <a:rPr lang="zh-CN" altLang="en-US" dirty="0" smtClean="0">
                <a:solidFill>
                  <a:srgbClr val="C00000"/>
                </a:solidFill>
              </a:rPr>
              <a:t>手工业会</a:t>
            </a:r>
            <a:r>
              <a:rPr lang="en-US" dirty="0" smtClean="0">
                <a:solidFill>
                  <a:srgbClr val="C00000"/>
                </a:solidFill>
              </a:rPr>
              <a:t>“</a:t>
            </a:r>
            <a:r>
              <a:rPr lang="zh-CN" altLang="en-US" dirty="0" smtClean="0">
                <a:solidFill>
                  <a:srgbClr val="C00000"/>
                </a:solidFill>
              </a:rPr>
              <a:t>过时</a:t>
            </a:r>
            <a:r>
              <a:rPr lang="en-US" dirty="0" smtClean="0">
                <a:solidFill>
                  <a:srgbClr val="C00000"/>
                </a:solidFill>
              </a:rPr>
              <a:t>”,</a:t>
            </a:r>
            <a:r>
              <a:rPr lang="zh-CN" altLang="en-US" dirty="0" smtClean="0">
                <a:solidFill>
                  <a:srgbClr val="C00000"/>
                </a:solidFill>
              </a:rPr>
              <a:t>但工匠精神</a:t>
            </a:r>
            <a:r>
              <a:rPr lang="en-US" dirty="0" smtClean="0">
                <a:solidFill>
                  <a:srgbClr val="C00000"/>
                </a:solidFill>
              </a:rPr>
              <a:t>“</a:t>
            </a:r>
            <a:r>
              <a:rPr lang="zh-CN" altLang="en-US" dirty="0" smtClean="0">
                <a:solidFill>
                  <a:srgbClr val="C00000"/>
                </a:solidFill>
              </a:rPr>
              <a:t>永不会沉落</a:t>
            </a:r>
            <a:r>
              <a:rPr lang="en-US" dirty="0" smtClean="0">
                <a:solidFill>
                  <a:srgbClr val="C00000"/>
                </a:solidFill>
              </a:rPr>
              <a:t>”,</a:t>
            </a:r>
            <a:r>
              <a:rPr lang="zh-CN" altLang="en-US" dirty="0" smtClean="0">
                <a:solidFill>
                  <a:srgbClr val="C00000"/>
                </a:solidFill>
              </a:rPr>
              <a:t>永远不会过时</a:t>
            </a:r>
            <a:r>
              <a:rPr lang="en-US" dirty="0" smtClean="0">
                <a:solidFill>
                  <a:srgbClr val="C00000"/>
                </a:solidFill>
              </a:rPr>
              <a:t>;</a:t>
            </a:r>
            <a:r>
              <a:rPr lang="zh-CN" altLang="en-US" dirty="0" smtClean="0">
                <a:solidFill>
                  <a:srgbClr val="C00000"/>
                </a:solidFill>
              </a:rPr>
              <a:t>结尾句也暗含了作者对传统手工艺将不复存在的悲凉之感。</a:t>
            </a:r>
            <a:endParaRPr lang="zh-CN" altLang="en-US" dirty="0">
              <a:solidFill>
                <a:srgbClr val="C00000"/>
              </a:solidFill>
            </a:endParaRP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fade">
                                      <p:cBhvr>
                                        <p:cTn id="7" dur="500"/>
                                        <p:tgtEl>
                                          <p:spTgt spid="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4227687"/>
          </a:xfrm>
          <a:prstGeom prst="rect">
            <a:avLst/>
          </a:prstGeom>
          <a:noFill/>
        </p:spPr>
        <p:txBody>
          <a:bodyPr wrap="square" lIns="36000" tIns="36000" rIns="36000" bIns="36000" rtlCol="0">
            <a:spAutoFit/>
          </a:bodyPr>
          <a:lstStyle/>
          <a:p>
            <a:pPr>
              <a:lnSpc>
                <a:spcPct val="150000"/>
              </a:lnSpc>
            </a:pPr>
            <a:r>
              <a:rPr lang="zh-CN" altLang="en-US" b="1" dirty="0" smtClean="0"/>
              <a:t>二、</a:t>
            </a:r>
            <a:r>
              <a:rPr lang="en-US" b="1" dirty="0" smtClean="0"/>
              <a:t>[2019</a:t>
            </a:r>
            <a:r>
              <a:rPr lang="en-US" altLang="zh-CN" b="1" dirty="0" smtClean="0"/>
              <a:t>·</a:t>
            </a:r>
            <a:r>
              <a:rPr lang="zh-CN" altLang="en-US" b="1" dirty="0" smtClean="0"/>
              <a:t>青岛</a:t>
            </a:r>
            <a:r>
              <a:rPr lang="en-US" b="1" dirty="0" smtClean="0"/>
              <a:t>]</a:t>
            </a:r>
            <a:r>
              <a:rPr lang="zh-CN" altLang="en-US" b="1" dirty="0" smtClean="0"/>
              <a:t>阅读下面文章</a:t>
            </a:r>
            <a:r>
              <a:rPr lang="en-US" b="1" dirty="0" smtClean="0"/>
              <a:t>,</a:t>
            </a:r>
            <a:r>
              <a:rPr lang="zh-CN" altLang="en-US" b="1" dirty="0" smtClean="0"/>
              <a:t>完成</a:t>
            </a:r>
            <a:r>
              <a:rPr lang="en-US" b="1" dirty="0" smtClean="0"/>
              <a:t>1~4</a:t>
            </a:r>
            <a:r>
              <a:rPr lang="zh-CN" altLang="en-US" b="1" dirty="0" smtClean="0"/>
              <a:t>题。</a:t>
            </a:r>
            <a:r>
              <a:rPr lang="en-US" b="1" dirty="0" smtClean="0"/>
              <a:t>(15</a:t>
            </a:r>
            <a:r>
              <a:rPr lang="zh-CN" altLang="en-US" b="1" dirty="0" smtClean="0"/>
              <a:t>分</a:t>
            </a:r>
            <a:r>
              <a:rPr lang="en-US" b="1" dirty="0" smtClean="0"/>
              <a:t>)</a:t>
            </a:r>
            <a:endParaRPr lang="zh-CN" altLang="en-US" b="1" dirty="0" smtClean="0"/>
          </a:p>
          <a:p>
            <a:pPr algn="ctr">
              <a:lnSpc>
                <a:spcPct val="150000"/>
              </a:lnSpc>
            </a:pPr>
            <a:r>
              <a:rPr lang="zh-CN" altLang="en-US" b="1" dirty="0" smtClean="0">
                <a:latin typeface="楷体" pitchFamily="49" charset="-122"/>
                <a:ea typeface="楷体" pitchFamily="49" charset="-122"/>
              </a:rPr>
              <a:t>一针一线皆关情</a:t>
            </a:r>
          </a:p>
          <a:p>
            <a:pPr algn="ctr">
              <a:lnSpc>
                <a:spcPct val="150000"/>
              </a:lnSpc>
            </a:pPr>
            <a:r>
              <a:rPr lang="zh-CN" altLang="en-US" b="1" dirty="0" smtClean="0">
                <a:latin typeface="楷体" pitchFamily="49" charset="-122"/>
                <a:ea typeface="楷体" pitchFamily="49" charset="-122"/>
              </a:rPr>
              <a:t>蔡勋建</a:t>
            </a:r>
          </a:p>
          <a:p>
            <a:pPr indent="446088">
              <a:lnSpc>
                <a:spcPct val="150000"/>
              </a:lnSpc>
            </a:pPr>
            <a:r>
              <a:rPr lang="en-US" b="1" dirty="0" smtClean="0">
                <a:latin typeface="楷体" pitchFamily="49" charset="-122"/>
                <a:ea typeface="楷体" pitchFamily="49" charset="-122"/>
              </a:rPr>
              <a:t>①</a:t>
            </a:r>
            <a:r>
              <a:rPr lang="zh-CN" altLang="en-US" b="1" dirty="0" smtClean="0">
                <a:latin typeface="楷体" pitchFamily="49" charset="-122"/>
                <a:ea typeface="楷体" pitchFamily="49" charset="-122"/>
              </a:rPr>
              <a:t>父亲常说“做出衣裳的是针线”</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按说这没有什么创意</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但从一名乡间职业裁缝口中说出</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却有权威性和说服力。父亲一生以裁缝为业</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受乡亲敬重</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行走乡间方圆二三十里</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甚至跨出湘鄂边界为人缝制衣裳。</a:t>
            </a:r>
          </a:p>
          <a:p>
            <a:pPr indent="446088">
              <a:lnSpc>
                <a:spcPct val="150000"/>
              </a:lnSpc>
            </a:pPr>
            <a:r>
              <a:rPr lang="en-US" b="1" dirty="0" smtClean="0">
                <a:latin typeface="楷体" pitchFamily="49" charset="-122"/>
                <a:ea typeface="楷体" pitchFamily="49" charset="-122"/>
              </a:rPr>
              <a:t>②</a:t>
            </a:r>
            <a:r>
              <a:rPr lang="zh-CN" altLang="en-US" b="1" dirty="0" smtClean="0">
                <a:latin typeface="楷体" pitchFamily="49" charset="-122"/>
                <a:ea typeface="楷体" pitchFamily="49" charset="-122"/>
              </a:rPr>
              <a:t>他十二三岁拜师学裁缝</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头年多半时间给师父家挑水打柴干家务活</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渐渐地开始学缝扣眼、绞襻子</a:t>
            </a:r>
            <a:r>
              <a:rPr lang="en-US" b="1" baseline="30000" dirty="0" smtClean="0">
                <a:latin typeface="楷体" pitchFamily="49" charset="-122"/>
                <a:ea typeface="楷体" pitchFamily="49" charset="-122"/>
              </a:rPr>
              <a:t>①</a:t>
            </a:r>
            <a:r>
              <a:rPr lang="zh-CN" altLang="en-US" b="1" dirty="0" smtClean="0">
                <a:latin typeface="楷体" pitchFamily="49" charset="-122"/>
                <a:ea typeface="楷体" pitchFamily="49" charset="-122"/>
              </a:rPr>
              <a:t>、钉扣子。翌年学习缝制衣服</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第三年开始学绗</a:t>
            </a:r>
            <a:r>
              <a:rPr lang="en-US" b="1" baseline="30000" dirty="0" smtClean="0">
                <a:latin typeface="楷体" pitchFamily="49" charset="-122"/>
                <a:ea typeface="楷体" pitchFamily="49" charset="-122"/>
              </a:rPr>
              <a:t>②</a:t>
            </a:r>
            <a:r>
              <a:rPr lang="zh-CN" altLang="en-US" b="1" dirty="0" smtClean="0">
                <a:latin typeface="楷体" pitchFamily="49" charset="-122"/>
                <a:ea typeface="楷体" pitchFamily="49" charset="-122"/>
              </a:rPr>
              <a:t>棉做棉衣</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最后学剪裁。师父手艺高超</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很严厉</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连立身坐姿、穿针引线也有规矩</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弄不好便举起尺子打过来。</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4162734"/>
          </a:xfrm>
          <a:prstGeom prst="rect">
            <a:avLst/>
          </a:prstGeom>
          <a:noFill/>
        </p:spPr>
        <p:txBody>
          <a:bodyPr wrap="square" lIns="36000" tIns="36000" rIns="36000" bIns="36000" rtlCol="0">
            <a:spAutoFit/>
          </a:bodyPr>
          <a:lstStyle/>
          <a:p>
            <a:pPr>
              <a:lnSpc>
                <a:spcPct val="150000"/>
              </a:lnSpc>
            </a:pPr>
            <a:r>
              <a:rPr lang="zh-CN" altLang="en-US" b="1" dirty="0" smtClean="0">
                <a:latin typeface="楷体" pitchFamily="49" charset="-122"/>
                <a:ea typeface="楷体" pitchFamily="49" charset="-122"/>
              </a:rPr>
              <a:t>父亲说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他没少挨师父训罚</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怎样打罚都必须忍着</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熬过了三年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便有出头之日了。三年后他便提着裁剪刀行走乡里</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独当一面</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还真是多亏了师父的言传身教。</a:t>
            </a:r>
            <a:endParaRPr lang="en-US" altLang="zh-CN" b="1" dirty="0" smtClean="0">
              <a:latin typeface="楷体" pitchFamily="49" charset="-122"/>
              <a:ea typeface="楷体" pitchFamily="49" charset="-122"/>
            </a:endParaRPr>
          </a:p>
          <a:p>
            <a:pPr indent="446088">
              <a:lnSpc>
                <a:spcPct val="150000"/>
              </a:lnSpc>
            </a:pPr>
            <a:r>
              <a:rPr lang="en-US" b="1" dirty="0" smtClean="0">
                <a:latin typeface="楷体" pitchFamily="49" charset="-122"/>
                <a:ea typeface="楷体" pitchFamily="49" charset="-122"/>
              </a:rPr>
              <a:t>③</a:t>
            </a:r>
            <a:r>
              <a:rPr lang="zh-CN" altLang="en-US" b="1" dirty="0" smtClean="0">
                <a:latin typeface="楷体" pitchFamily="49" charset="-122"/>
                <a:ea typeface="楷体" pitchFamily="49" charset="-122"/>
              </a:rPr>
              <a:t>在我的记忆深处</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父亲有些绝活儿。</a:t>
            </a:r>
          </a:p>
          <a:p>
            <a:pPr indent="446088">
              <a:lnSpc>
                <a:spcPct val="150000"/>
              </a:lnSpc>
            </a:pPr>
            <a:r>
              <a:rPr lang="en-US" b="1" dirty="0" smtClean="0">
                <a:latin typeface="楷体" pitchFamily="49" charset="-122"/>
                <a:ea typeface="楷体" pitchFamily="49" charset="-122"/>
              </a:rPr>
              <a:t>④</a:t>
            </a:r>
            <a:r>
              <a:rPr lang="zh-CN" altLang="en-US" b="1" dirty="0" smtClean="0">
                <a:latin typeface="楷体" pitchFamily="49" charset="-122"/>
                <a:ea typeface="楷体" pitchFamily="49" charset="-122"/>
              </a:rPr>
              <a:t>父亲没学过美术绘图</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可他裁布料用画粉时</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总是从容果断</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绝不拖泥带水。画线时用的是画粉袋</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一条纱线从装有画粉的小布袋里左贯右出</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其原理与木匠的墨斗无异。比如绗棉衣棉裤</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父亲在铺好絮棉的布面上</a:t>
            </a:r>
            <a:r>
              <a:rPr lang="en-US" b="1" dirty="0" smtClean="0">
                <a:latin typeface="楷体" pitchFamily="49" charset="-122"/>
                <a:ea typeface="楷体" pitchFamily="49" charset="-122"/>
              </a:rPr>
              <a:t>,</a:t>
            </a:r>
            <a:r>
              <a:rPr lang="zh-CN" altLang="en-US" b="1" u="sng" dirty="0" smtClean="0">
                <a:latin typeface="楷体" pitchFamily="49" charset="-122"/>
                <a:ea typeface="楷体" pitchFamily="49" charset="-122"/>
              </a:rPr>
              <a:t>左手捏着画粉袋口</a:t>
            </a:r>
            <a:r>
              <a:rPr lang="en-US" b="1" u="sng" dirty="0" smtClean="0">
                <a:latin typeface="楷体" pitchFamily="49" charset="-122"/>
                <a:ea typeface="楷体" pitchFamily="49" charset="-122"/>
              </a:rPr>
              <a:t>,</a:t>
            </a:r>
            <a:r>
              <a:rPr lang="zh-CN" altLang="en-US" b="1" u="sng" dirty="0" smtClean="0">
                <a:latin typeface="楷体" pitchFamily="49" charset="-122"/>
                <a:ea typeface="楷体" pitchFamily="49" charset="-122"/>
              </a:rPr>
              <a:t>将线头置于棉裤一端</a:t>
            </a:r>
            <a:r>
              <a:rPr lang="en-US" b="1" u="sng" dirty="0" smtClean="0">
                <a:latin typeface="楷体" pitchFamily="49" charset="-122"/>
                <a:ea typeface="楷体" pitchFamily="49" charset="-122"/>
              </a:rPr>
              <a:t>,</a:t>
            </a:r>
            <a:r>
              <a:rPr lang="zh-CN" altLang="en-US" b="1" u="sng" dirty="0" smtClean="0">
                <a:latin typeface="楷体" pitchFamily="49" charset="-122"/>
                <a:ea typeface="楷体" pitchFamily="49" charset="-122"/>
              </a:rPr>
              <a:t>右手拉粉线</a:t>
            </a:r>
            <a:r>
              <a:rPr lang="en-US" b="1" u="sng" dirty="0" smtClean="0">
                <a:latin typeface="楷体" pitchFamily="49" charset="-122"/>
                <a:ea typeface="楷体" pitchFamily="49" charset="-122"/>
              </a:rPr>
              <a:t>,</a:t>
            </a:r>
            <a:r>
              <a:rPr lang="zh-CN" altLang="en-US" b="1" u="sng" dirty="0" smtClean="0">
                <a:latin typeface="楷体" pitchFamily="49" charset="-122"/>
                <a:ea typeface="楷体" pitchFamily="49" charset="-122"/>
              </a:rPr>
              <a:t>再用右肘根压住粉线另一端</a:t>
            </a:r>
            <a:r>
              <a:rPr lang="en-US" b="1" u="sng" dirty="0" smtClean="0">
                <a:latin typeface="楷体" pitchFamily="49" charset="-122"/>
                <a:ea typeface="楷体" pitchFamily="49" charset="-122"/>
              </a:rPr>
              <a:t>,</a:t>
            </a:r>
            <a:r>
              <a:rPr lang="zh-CN" altLang="en-US" b="1" u="sng" dirty="0" smtClean="0">
                <a:latin typeface="楷体" pitchFamily="49" charset="-122"/>
                <a:ea typeface="楷体" pitchFamily="49" charset="-122"/>
              </a:rPr>
              <a:t>右手拇指食指拈起粉线</a:t>
            </a:r>
            <a:r>
              <a:rPr lang="en-US" b="1" u="sng" dirty="0" smtClean="0">
                <a:latin typeface="楷体" pitchFamily="49" charset="-122"/>
                <a:ea typeface="楷体" pitchFamily="49" charset="-122"/>
              </a:rPr>
              <a:t>,</a:t>
            </a:r>
            <a:r>
              <a:rPr lang="zh-CN" altLang="en-US" b="1" u="sng" dirty="0" smtClean="0">
                <a:latin typeface="楷体" pitchFamily="49" charset="-122"/>
                <a:ea typeface="楷体" pitchFamily="49" charset="-122"/>
              </a:rPr>
              <a:t>轻轻一弹</a:t>
            </a:r>
            <a:r>
              <a:rPr lang="en-US" b="1" u="sng" dirty="0" smtClean="0">
                <a:latin typeface="楷体" pitchFamily="49" charset="-122"/>
                <a:ea typeface="楷体" pitchFamily="49" charset="-122"/>
              </a:rPr>
              <a:t>,</a:t>
            </a:r>
            <a:r>
              <a:rPr lang="zh-CN" altLang="en-US" b="1" u="sng" dirty="0" smtClean="0">
                <a:latin typeface="楷体" pitchFamily="49" charset="-122"/>
                <a:ea typeface="楷体" pitchFamily="49" charset="-122"/>
              </a:rPr>
              <a:t>不偏不倚完成一条白线。</a:t>
            </a:r>
            <a:r>
              <a:rPr lang="zh-CN" altLang="en-US" b="1" dirty="0" smtClean="0">
                <a:latin typeface="楷体" pitchFamily="49" charset="-122"/>
                <a:ea typeface="楷体" pitchFamily="49" charset="-122"/>
              </a:rPr>
              <a:t>如此反复</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他的徒弟再照线举针绗棉。</a:t>
            </a: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3763265"/>
          </a:xfrm>
          <a:prstGeom prst="rect">
            <a:avLst/>
          </a:prstGeom>
          <a:noFill/>
        </p:spPr>
        <p:txBody>
          <a:bodyPr wrap="square" lIns="36000" tIns="36000" rIns="36000" bIns="36000" rtlCol="0">
            <a:spAutoFit/>
          </a:bodyPr>
          <a:lstStyle/>
          <a:p>
            <a:pPr indent="446088">
              <a:lnSpc>
                <a:spcPct val="150000"/>
              </a:lnSpc>
            </a:pPr>
            <a:r>
              <a:rPr lang="en-US" b="1" dirty="0" smtClean="0">
                <a:latin typeface="楷体" pitchFamily="49" charset="-122"/>
                <a:ea typeface="楷体" pitchFamily="49" charset="-122"/>
              </a:rPr>
              <a:t>⑤</a:t>
            </a:r>
            <a:r>
              <a:rPr lang="zh-CN" altLang="en-US" b="1" dirty="0" smtClean="0">
                <a:latin typeface="楷体" pitchFamily="49" charset="-122"/>
                <a:ea typeface="楷体" pitchFamily="49" charset="-122"/>
              </a:rPr>
              <a:t>父亲擅长做开襟衣衫</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他最得意的是做得一手漂亮盘扣。男服多用蜻蜓扣、春蚕扣</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也叫一字扣</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女服多用蝴蝶扣、菊花扣</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还有男女通用的琵琶扣、树枝扣。一个个蜻蜓头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一对对蝴蝶结</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公扣母扣</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结对成双。这种衣服全用布扣</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杜绝塑料扣子或有机玻璃扣子</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着实漂亮。</a:t>
            </a:r>
          </a:p>
          <a:p>
            <a:pPr indent="446088">
              <a:lnSpc>
                <a:spcPct val="150000"/>
              </a:lnSpc>
            </a:pPr>
            <a:r>
              <a:rPr lang="en-US" b="1" dirty="0" smtClean="0">
                <a:latin typeface="楷体" pitchFamily="49" charset="-122"/>
                <a:ea typeface="楷体" pitchFamily="49" charset="-122"/>
              </a:rPr>
              <a:t>⑥</a:t>
            </a:r>
            <a:r>
              <a:rPr lang="zh-CN" altLang="en-US" b="1" dirty="0" smtClean="0">
                <a:latin typeface="楷体" pitchFamily="49" charset="-122"/>
                <a:ea typeface="楷体" pitchFamily="49" charset="-122"/>
              </a:rPr>
              <a:t>父亲喜欢在左胸前袋口插上一支钢笔</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不过这笔大抵在算账立据时才派上用场。父亲有“两不记”</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一是收人布料不记</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客户来料</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只要说明你要做什么衣服什么样式</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他随手往那衣料堆里一放</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绝不会张冠李戴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二是量体裁衣</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他拿皮尺在来人身上左一拉右一扯</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嘴里念叨着</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只量体并不当面记录</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也不开制衣单</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顾客按期取衣</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从不出错。</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4578232"/>
          </a:xfrm>
          <a:prstGeom prst="rect">
            <a:avLst/>
          </a:prstGeom>
          <a:noFill/>
        </p:spPr>
        <p:txBody>
          <a:bodyPr wrap="square" lIns="36000" tIns="36000" rIns="36000" bIns="36000" rtlCol="0">
            <a:spAutoFit/>
          </a:bodyPr>
          <a:lstStyle/>
          <a:p>
            <a:pPr indent="446088">
              <a:lnSpc>
                <a:spcPct val="150000"/>
              </a:lnSpc>
            </a:pPr>
            <a:r>
              <a:rPr lang="en-US" b="1" dirty="0" smtClean="0">
                <a:latin typeface="楷体" pitchFamily="49" charset="-122"/>
                <a:ea typeface="楷体" pitchFamily="49" charset="-122"/>
              </a:rPr>
              <a:t>⑦</a:t>
            </a:r>
            <a:r>
              <a:rPr lang="zh-CN" altLang="en-US" b="1" dirty="0" smtClean="0">
                <a:latin typeface="楷体" pitchFamily="49" charset="-122"/>
                <a:ea typeface="楷体" pitchFamily="49" charset="-122"/>
              </a:rPr>
              <a:t>他的裁缝工具很简单</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裁剪刀、竹尺、皮尺、画粉、手针、顶箍</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再就是熨斗。父亲剪裁时轻松自如</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用剪吃布很干脆</a:t>
            </a: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咔哧</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咔哧</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咔哧</a:t>
            </a:r>
            <a:r>
              <a:rPr lang="en-US" b="1" dirty="0" smtClean="0">
                <a:latin typeface="楷体" pitchFamily="49" charset="-122"/>
                <a:ea typeface="楷体" pitchFamily="49" charset="-122"/>
              </a:rPr>
              <a:t>,</a:t>
            </a:r>
            <a:r>
              <a:rPr lang="zh-CN" altLang="en-US" b="1" u="sng" dirty="0" smtClean="0">
                <a:latin typeface="楷体" pitchFamily="49" charset="-122"/>
                <a:ea typeface="楷体" pitchFamily="49" charset="-122"/>
              </a:rPr>
              <a:t>这像极了农夫耕田犁地</a:t>
            </a:r>
            <a:r>
              <a:rPr lang="en-US" b="1" u="sng" dirty="0" smtClean="0">
                <a:latin typeface="楷体" pitchFamily="49" charset="-122"/>
                <a:ea typeface="楷体" pitchFamily="49" charset="-122"/>
              </a:rPr>
              <a:t>,</a:t>
            </a:r>
            <a:r>
              <a:rPr lang="zh-CN" altLang="en-US" b="1" u="sng" dirty="0" smtClean="0">
                <a:latin typeface="楷体" pitchFamily="49" charset="-122"/>
                <a:ea typeface="楷体" pitchFamily="49" charset="-122"/>
              </a:rPr>
              <a:t>当犁尖插入土地</a:t>
            </a:r>
            <a:r>
              <a:rPr lang="en-US" b="1" u="sng" dirty="0" smtClean="0">
                <a:latin typeface="楷体" pitchFamily="49" charset="-122"/>
                <a:ea typeface="楷体" pitchFamily="49" charset="-122"/>
              </a:rPr>
              <a:t>,</a:t>
            </a:r>
            <a:r>
              <a:rPr lang="zh-CN" altLang="en-US" b="1" u="sng" dirty="0" smtClean="0">
                <a:latin typeface="楷体" pitchFamily="49" charset="-122"/>
                <a:ea typeface="楷体" pitchFamily="49" charset="-122"/>
              </a:rPr>
              <a:t>只听得一声吆喝</a:t>
            </a:r>
            <a:r>
              <a:rPr lang="en-US" b="1" u="sng" dirty="0" smtClean="0">
                <a:latin typeface="楷体" pitchFamily="49" charset="-122"/>
                <a:ea typeface="楷体" pitchFamily="49" charset="-122"/>
              </a:rPr>
              <a:t>,</a:t>
            </a:r>
            <a:r>
              <a:rPr lang="zh-CN" altLang="en-US" b="1" u="sng" dirty="0" smtClean="0">
                <a:latin typeface="楷体" pitchFamily="49" charset="-122"/>
                <a:ea typeface="楷体" pitchFamily="49" charset="-122"/>
              </a:rPr>
              <a:t>那黑色土壤便顺着犁头往右翻去。</a:t>
            </a:r>
            <a:r>
              <a:rPr lang="zh-CN" altLang="en-US" b="1" dirty="0" smtClean="0">
                <a:latin typeface="楷体" pitchFamily="49" charset="-122"/>
                <a:ea typeface="楷体" pitchFamily="49" charset="-122"/>
              </a:rPr>
              <a:t>咔</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最后一声特别干脆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听起来很果断</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那肯定是剪刀将出</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剪断布头了。</a:t>
            </a:r>
          </a:p>
          <a:p>
            <a:pPr indent="446088">
              <a:lnSpc>
                <a:spcPct val="150000"/>
              </a:lnSpc>
            </a:pPr>
            <a:r>
              <a:rPr lang="en-US" b="1" dirty="0" smtClean="0">
                <a:latin typeface="楷体" pitchFamily="49" charset="-122"/>
                <a:ea typeface="楷体" pitchFamily="49" charset="-122"/>
              </a:rPr>
              <a:t>⑧</a:t>
            </a:r>
            <a:r>
              <a:rPr lang="zh-CN" altLang="en-US" b="1" dirty="0" smtClean="0">
                <a:latin typeface="楷体" pitchFamily="49" charset="-122"/>
                <a:ea typeface="楷体" pitchFamily="49" charset="-122"/>
              </a:rPr>
              <a:t>剪裁用的案板是杉木的</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那案面上有许多凹坑</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密密麻麻。有次我看到父亲握着剪刀</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在画有纵横交错线条的布面上</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让剪刀随意地疾走</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剪刀在案面上发出“咚咚咚”的声响</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顿一下</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布面一个窝</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案板上一个坑。我揣测这种“停顿”绝不是率性而为</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一定是有讲究的</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应该是父亲为后来的缝纫制作留下的暗记</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比如打褶、留岔什么的。案板上留下的“记号”</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让我长久思索</a:t>
            </a:r>
            <a:r>
              <a:rPr lang="en-US" altLang="zh-CN" b="1" dirty="0" smtClean="0">
                <a:latin typeface="楷体" pitchFamily="49" charset="-122"/>
                <a:ea typeface="楷体" pitchFamily="49" charset="-122"/>
              </a:rPr>
              <a:t>……</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967567" y="359812"/>
            <a:ext cx="7824262" cy="357781"/>
          </a:xfrm>
          <a:prstGeom prst="rect">
            <a:avLst/>
          </a:prstGeom>
          <a:noFill/>
        </p:spPr>
        <p:txBody>
          <a:bodyPr wrap="square" lIns="36000" tIns="36000" rIns="36000" bIns="36000" rtlCol="0">
            <a:spAutoFit/>
          </a:bodyPr>
          <a:lstStyle/>
          <a:p>
            <a:pPr algn="r">
              <a:lnSpc>
                <a:spcPct val="150000"/>
              </a:lnSpc>
            </a:pPr>
            <a:r>
              <a:rPr lang="zh-CN" altLang="en-US" sz="1400" dirty="0" smtClean="0"/>
              <a:t>（续表）</a:t>
            </a:r>
          </a:p>
        </p:txBody>
      </p:sp>
      <p:graphicFrame>
        <p:nvGraphicFramePr>
          <p:cNvPr id="4" name="表格 3"/>
          <p:cNvGraphicFramePr>
            <a:graphicFrameLocks noGrp="1"/>
          </p:cNvGraphicFramePr>
          <p:nvPr/>
        </p:nvGraphicFramePr>
        <p:xfrm>
          <a:off x="893134" y="784309"/>
          <a:ext cx="7793666" cy="3188340"/>
        </p:xfrm>
        <a:graphic>
          <a:graphicData uri="http://schemas.openxmlformats.org/drawingml/2006/table">
            <a:tbl>
              <a:tblPr/>
              <a:tblGrid>
                <a:gridCol w="414671"/>
                <a:gridCol w="574158"/>
                <a:gridCol w="616689"/>
                <a:gridCol w="6188148"/>
              </a:tblGrid>
              <a:tr h="468000">
                <a:tc gridSpan="4">
                  <a:txBody>
                    <a:bodyPr/>
                    <a:lstStyle/>
                    <a:p>
                      <a:pPr algn="ctr">
                        <a:lnSpc>
                          <a:spcPct val="150000"/>
                        </a:lnSpc>
                        <a:spcAft>
                          <a:spcPts val="0"/>
                        </a:spcAft>
                      </a:pPr>
                      <a:r>
                        <a:rPr lang="zh-CN" sz="1700" kern="100" dirty="0">
                          <a:solidFill>
                            <a:srgbClr val="000000"/>
                          </a:solidFill>
                          <a:latin typeface="NEU-BZ-S92"/>
                          <a:ea typeface="微软雅黑"/>
                          <a:cs typeface="Times New Roman"/>
                        </a:rPr>
                        <a:t>文体知识清单</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161483">
                <a:tc rowSpan="3">
                  <a:txBody>
                    <a:bodyPr/>
                    <a:lstStyle/>
                    <a:p>
                      <a:pPr algn="ctr">
                        <a:lnSpc>
                          <a:spcPct val="150000"/>
                        </a:lnSpc>
                        <a:spcAft>
                          <a:spcPts val="0"/>
                        </a:spcAft>
                      </a:pPr>
                      <a:r>
                        <a:rPr lang="zh-CN" altLang="en-US" sz="1700" kern="100" dirty="0" smtClean="0">
                          <a:solidFill>
                            <a:srgbClr val="000000"/>
                          </a:solidFill>
                          <a:latin typeface="+mn-ea"/>
                          <a:ea typeface="+mn-ea"/>
                          <a:cs typeface="Times New Roman"/>
                        </a:rPr>
                        <a:t>记</a:t>
                      </a:r>
                      <a:endParaRPr lang="en-US" altLang="zh-CN" sz="1700" kern="100" dirty="0" smtClean="0">
                        <a:solidFill>
                          <a:srgbClr val="000000"/>
                        </a:solidFill>
                        <a:latin typeface="+mn-ea"/>
                        <a:ea typeface="+mn-ea"/>
                        <a:cs typeface="Times New Roman"/>
                      </a:endParaRPr>
                    </a:p>
                    <a:p>
                      <a:pPr algn="ctr">
                        <a:lnSpc>
                          <a:spcPct val="150000"/>
                        </a:lnSpc>
                        <a:spcAft>
                          <a:spcPts val="0"/>
                        </a:spcAft>
                      </a:pPr>
                      <a:r>
                        <a:rPr lang="zh-CN" altLang="en-US" sz="1700" kern="100" dirty="0" smtClean="0">
                          <a:solidFill>
                            <a:srgbClr val="000000"/>
                          </a:solidFill>
                          <a:latin typeface="+mn-ea"/>
                          <a:ea typeface="+mn-ea"/>
                          <a:cs typeface="Times New Roman"/>
                        </a:rPr>
                        <a:t>叙</a:t>
                      </a:r>
                      <a:endParaRPr lang="en-US" altLang="zh-CN" sz="1700" kern="100" dirty="0" smtClean="0">
                        <a:solidFill>
                          <a:srgbClr val="000000"/>
                        </a:solidFill>
                        <a:latin typeface="+mn-ea"/>
                        <a:ea typeface="+mn-ea"/>
                        <a:cs typeface="Times New Roman"/>
                      </a:endParaRPr>
                    </a:p>
                    <a:p>
                      <a:pPr algn="ctr">
                        <a:lnSpc>
                          <a:spcPct val="150000"/>
                        </a:lnSpc>
                        <a:spcAft>
                          <a:spcPts val="0"/>
                        </a:spcAft>
                      </a:pPr>
                      <a:r>
                        <a:rPr lang="zh-CN" altLang="en-US" sz="1700" kern="100" dirty="0" smtClean="0">
                          <a:solidFill>
                            <a:srgbClr val="000000"/>
                          </a:solidFill>
                          <a:latin typeface="+mn-ea"/>
                          <a:ea typeface="+mn-ea"/>
                          <a:cs typeface="Times New Roman"/>
                        </a:rPr>
                        <a:t>文</a:t>
                      </a:r>
                      <a:endParaRPr lang="en-US" altLang="zh-CN" sz="1700" kern="100" dirty="0" smtClean="0">
                        <a:solidFill>
                          <a:srgbClr val="000000"/>
                        </a:solidFill>
                        <a:latin typeface="+mn-ea"/>
                        <a:ea typeface="+mn-ea"/>
                        <a:cs typeface="Times New Roman"/>
                      </a:endParaRPr>
                    </a:p>
                    <a:p>
                      <a:pPr algn="ctr">
                        <a:lnSpc>
                          <a:spcPct val="150000"/>
                        </a:lnSpc>
                        <a:spcAft>
                          <a:spcPts val="0"/>
                        </a:spcAft>
                      </a:pPr>
                      <a:r>
                        <a:rPr lang="zh-CN" altLang="en-US" sz="1700" kern="100" dirty="0" smtClean="0">
                          <a:solidFill>
                            <a:srgbClr val="000000"/>
                          </a:solidFill>
                          <a:latin typeface="+mn-ea"/>
                          <a:ea typeface="+mn-ea"/>
                          <a:cs typeface="Times New Roman"/>
                        </a:rPr>
                        <a:t>基</a:t>
                      </a:r>
                      <a:endParaRPr lang="en-US" altLang="zh-CN" sz="1700" kern="100" dirty="0" smtClean="0">
                        <a:solidFill>
                          <a:srgbClr val="000000"/>
                        </a:solidFill>
                        <a:latin typeface="+mn-ea"/>
                        <a:ea typeface="+mn-ea"/>
                        <a:cs typeface="Times New Roman"/>
                      </a:endParaRPr>
                    </a:p>
                    <a:p>
                      <a:pPr algn="ctr">
                        <a:lnSpc>
                          <a:spcPct val="150000"/>
                        </a:lnSpc>
                        <a:spcAft>
                          <a:spcPts val="0"/>
                        </a:spcAft>
                      </a:pPr>
                      <a:r>
                        <a:rPr lang="zh-CN" altLang="en-US" sz="1700" kern="100" dirty="0" smtClean="0">
                          <a:solidFill>
                            <a:srgbClr val="000000"/>
                          </a:solidFill>
                          <a:latin typeface="+mn-ea"/>
                          <a:ea typeface="+mn-ea"/>
                          <a:cs typeface="Times New Roman"/>
                        </a:rPr>
                        <a:t>本</a:t>
                      </a:r>
                      <a:endParaRPr lang="en-US" altLang="zh-CN" sz="1700" kern="100" dirty="0" smtClean="0">
                        <a:solidFill>
                          <a:srgbClr val="000000"/>
                        </a:solidFill>
                        <a:latin typeface="+mn-ea"/>
                        <a:ea typeface="+mn-ea"/>
                        <a:cs typeface="Times New Roman"/>
                      </a:endParaRPr>
                    </a:p>
                    <a:p>
                      <a:pPr algn="ctr">
                        <a:lnSpc>
                          <a:spcPct val="150000"/>
                        </a:lnSpc>
                        <a:spcAft>
                          <a:spcPts val="0"/>
                        </a:spcAft>
                      </a:pPr>
                      <a:r>
                        <a:rPr lang="zh-CN" altLang="en-US" sz="1700" kern="100" dirty="0" smtClean="0">
                          <a:solidFill>
                            <a:srgbClr val="000000"/>
                          </a:solidFill>
                          <a:latin typeface="+mn-ea"/>
                          <a:ea typeface="+mn-ea"/>
                          <a:cs typeface="Times New Roman"/>
                        </a:rPr>
                        <a:t>知</a:t>
                      </a:r>
                      <a:endParaRPr lang="en-US" altLang="zh-CN" sz="1700" kern="100" dirty="0" smtClean="0">
                        <a:solidFill>
                          <a:srgbClr val="000000"/>
                        </a:solidFill>
                        <a:latin typeface="+mn-ea"/>
                        <a:ea typeface="+mn-ea"/>
                        <a:cs typeface="Times New Roman"/>
                      </a:endParaRPr>
                    </a:p>
                    <a:p>
                      <a:pPr algn="ctr">
                        <a:lnSpc>
                          <a:spcPct val="150000"/>
                        </a:lnSpc>
                        <a:spcAft>
                          <a:spcPts val="0"/>
                        </a:spcAft>
                      </a:pPr>
                      <a:r>
                        <a:rPr lang="zh-CN" altLang="en-US" sz="1700" kern="100" dirty="0" smtClean="0">
                          <a:solidFill>
                            <a:srgbClr val="000000"/>
                          </a:solidFill>
                          <a:latin typeface="+mn-ea"/>
                          <a:ea typeface="+mn-ea"/>
                          <a:cs typeface="Times New Roman"/>
                        </a:rPr>
                        <a:t>识</a:t>
                      </a:r>
                      <a:endParaRPr lang="en-US" sz="1700" kern="100" dirty="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3">
                  <a:txBody>
                    <a:bodyPr/>
                    <a:lstStyle/>
                    <a:p>
                      <a:pPr algn="ctr">
                        <a:lnSpc>
                          <a:spcPct val="150000"/>
                        </a:lnSpc>
                        <a:spcAft>
                          <a:spcPts val="0"/>
                        </a:spcAft>
                      </a:pPr>
                      <a:r>
                        <a:rPr lang="zh-CN" sz="1700" kern="100" dirty="0">
                          <a:solidFill>
                            <a:srgbClr val="000000"/>
                          </a:solidFill>
                          <a:latin typeface="NEU-BZ-S92"/>
                          <a:ea typeface="微软雅黑"/>
                          <a:cs typeface="Times New Roman"/>
                        </a:rPr>
                        <a:t>线索</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物线</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a:solidFill>
                            <a:srgbClr val="000000"/>
                          </a:solidFill>
                          <a:latin typeface="NEU-BZ-S92"/>
                          <a:ea typeface="微软雅黑"/>
                          <a:cs typeface="Times New Roman"/>
                        </a:rPr>
                        <a:t>　以某一件具体的</a:t>
                      </a:r>
                      <a:r>
                        <a:rPr lang="en-US" sz="1700" kern="100">
                          <a:solidFill>
                            <a:srgbClr val="000000"/>
                          </a:solidFill>
                          <a:latin typeface="NEU-BZ-S92"/>
                          <a:ea typeface="微软雅黑"/>
                          <a:cs typeface="Times New Roman"/>
                        </a:rPr>
                        <a:t>(</a:t>
                      </a:r>
                      <a:r>
                        <a:rPr lang="zh-CN" sz="1700" kern="100">
                          <a:solidFill>
                            <a:srgbClr val="000000"/>
                          </a:solidFill>
                          <a:latin typeface="NEU-BZ-S92"/>
                          <a:ea typeface="微软雅黑"/>
                          <a:cs typeface="Times New Roman"/>
                        </a:rPr>
                        <a:t>或有某种象征意义的</a:t>
                      </a:r>
                      <a:r>
                        <a:rPr lang="en-US" sz="1700" kern="100">
                          <a:solidFill>
                            <a:srgbClr val="000000"/>
                          </a:solidFill>
                          <a:latin typeface="NEU-BZ-S92"/>
                          <a:ea typeface="微软雅黑"/>
                          <a:cs typeface="Times New Roman"/>
                        </a:rPr>
                        <a:t>)</a:t>
                      </a:r>
                      <a:r>
                        <a:rPr lang="zh-CN" sz="1700" kern="100">
                          <a:solidFill>
                            <a:srgbClr val="000000"/>
                          </a:solidFill>
                          <a:latin typeface="NEU-BZ-S92"/>
                          <a:ea typeface="微软雅黑"/>
                          <a:cs typeface="Times New Roman"/>
                        </a:rPr>
                        <a:t>事物为线索。如《猫》以“猫”为叙事线索勾连全篇</a:t>
                      </a:r>
                      <a:endParaRPr lang="zh-CN" sz="1700" kern="100">
                        <a:solidFill>
                          <a:srgbClr val="000000"/>
                        </a:solidFill>
                        <a:latin typeface="NEU-BZ-S92"/>
                        <a:ea typeface="方正书宋_GBK"/>
                        <a:cs typeface="Times New Roman"/>
                      </a:endParaRPr>
                    </a:p>
                  </a:txBody>
                  <a:tcPr marL="4361" marR="4361"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61483">
                <a:tc vMerge="1">
                  <a:txBody>
                    <a:bodyPr/>
                    <a:lstStyle/>
                    <a:p>
                      <a:endParaRPr lang="zh-CN" altLang="en-US"/>
                    </a:p>
                  </a:txBody>
                  <a:tcPr/>
                </a:tc>
                <a:tc vMerge="1">
                  <a:txBody>
                    <a:bodyPr/>
                    <a:lstStyle/>
                    <a:p>
                      <a:endParaRPr lang="zh-CN" altLang="en-US"/>
                    </a:p>
                  </a:txBody>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事线</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以某一中心事件为线索。如《社戏》以“社戏”为线索</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再现儿时在平桥村的一段美好生活</a:t>
                      </a:r>
                      <a:endParaRPr lang="zh-CN" sz="1700" kern="100" dirty="0">
                        <a:solidFill>
                          <a:srgbClr val="000000"/>
                        </a:solidFill>
                        <a:latin typeface="NEU-BZ-S92"/>
                        <a:ea typeface="方正书宋_GBK"/>
                        <a:cs typeface="Times New Roman"/>
                      </a:endParaRPr>
                    </a:p>
                  </a:txBody>
                  <a:tcPr marL="4361" marR="4361"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42225">
                <a:tc vMerge="1">
                  <a:txBody>
                    <a:bodyPr/>
                    <a:lstStyle/>
                    <a:p>
                      <a:endParaRPr lang="zh-CN" altLang="en-US"/>
                    </a:p>
                  </a:txBody>
                  <a:tcPr/>
                </a:tc>
                <a:tc vMerge="1">
                  <a:txBody>
                    <a:bodyPr/>
                    <a:lstStyle/>
                    <a:p>
                      <a:endParaRPr lang="zh-CN" altLang="en-US"/>
                    </a:p>
                  </a:txBody>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人线</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按人物动作行为的变化、思想性格的发展、人生历程的见闻来组织材料</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把人物作为文章的线索。如《最后一课》</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“我”是贯穿全文的线索</a:t>
                      </a:r>
                      <a:endParaRPr lang="zh-CN" sz="1700" kern="100" dirty="0">
                        <a:solidFill>
                          <a:srgbClr val="000000"/>
                        </a:solidFill>
                        <a:latin typeface="NEU-BZ-S92"/>
                        <a:ea typeface="方正书宋_GBK"/>
                        <a:cs typeface="Times New Roman"/>
                      </a:endParaRPr>
                    </a:p>
                  </a:txBody>
                  <a:tcPr marL="4361" marR="4361"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3747235"/>
          </a:xfrm>
          <a:prstGeom prst="rect">
            <a:avLst/>
          </a:prstGeom>
          <a:noFill/>
        </p:spPr>
        <p:txBody>
          <a:bodyPr wrap="square" lIns="36000" tIns="36000" rIns="36000" bIns="36000" rtlCol="0">
            <a:spAutoFit/>
          </a:bodyPr>
          <a:lstStyle/>
          <a:p>
            <a:pPr indent="446088">
              <a:lnSpc>
                <a:spcPct val="150000"/>
              </a:lnSpc>
            </a:pPr>
            <a:r>
              <a:rPr lang="en-US" b="1" dirty="0" smtClean="0">
                <a:latin typeface="楷体" pitchFamily="49" charset="-122"/>
                <a:ea typeface="楷体" pitchFamily="49" charset="-122"/>
              </a:rPr>
              <a:t>⑨</a:t>
            </a:r>
            <a:r>
              <a:rPr lang="zh-CN" altLang="en-US" b="1" dirty="0" smtClean="0">
                <a:latin typeface="楷体" pitchFamily="49" charset="-122"/>
                <a:ea typeface="楷体" pitchFamily="49" charset="-122"/>
              </a:rPr>
              <a:t>除了在家等客上门做衣</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很多时候是做“乡工”</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也称“上门工”。这种方法是按天计收工钱</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东家只管三顿饭</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不需一件件算钱。但父亲并没有因此懈怠</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只管埋头干活。平常东家客气</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也有上烟上酒的</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可父亲从来不沾</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只吃些茶饭。</a:t>
            </a:r>
          </a:p>
          <a:p>
            <a:pPr indent="446088">
              <a:lnSpc>
                <a:spcPct val="150000"/>
              </a:lnSpc>
            </a:pPr>
            <a:r>
              <a:rPr lang="en-US" b="1" dirty="0" smtClean="0">
                <a:latin typeface="楷体" pitchFamily="49" charset="-122"/>
                <a:ea typeface="楷体" pitchFamily="49" charset="-122"/>
              </a:rPr>
              <a:t>⑩</a:t>
            </a:r>
            <a:r>
              <a:rPr lang="zh-CN" altLang="en-US" b="1" dirty="0" smtClean="0">
                <a:latin typeface="楷体" pitchFamily="49" charset="-122"/>
                <a:ea typeface="楷体" pitchFamily="49" charset="-122"/>
              </a:rPr>
              <a:t>早年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父亲行走乡里一直是手工制作</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后来母亲加盟。不久有了缝纫机</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一台“蝴蝶”牌缝纫机与他们“白头偕老”。父亲担纲剪裁</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母亲负责缝制</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从此父母同出同归。小时候我还没念书</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就经常随父母去做“上门工”。一大早</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东家挑一副挑子走在前头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一头是缝纫机头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一头是机脚</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我紧跟父母在后</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父亲说我从小就随他吃“百家饭”。</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4162734"/>
          </a:xfrm>
          <a:prstGeom prst="rect">
            <a:avLst/>
          </a:prstGeom>
          <a:noFill/>
        </p:spPr>
        <p:txBody>
          <a:bodyPr wrap="square" lIns="36000" tIns="36000" rIns="36000" bIns="36000" rtlCol="0">
            <a:spAutoFit/>
          </a:bodyPr>
          <a:lstStyle/>
          <a:p>
            <a:pPr indent="446088">
              <a:lnSpc>
                <a:spcPct val="150000"/>
              </a:lnSpc>
            </a:pPr>
            <a:r>
              <a:rPr lang="en-US" b="1" dirty="0" smtClean="0">
                <a:latin typeface="楷体" pitchFamily="49" charset="-122"/>
                <a:ea typeface="楷体" pitchFamily="49" charset="-122"/>
              </a:rPr>
              <a:t>⑪</a:t>
            </a:r>
            <a:r>
              <a:rPr lang="zh-CN" altLang="en-US" b="1" dirty="0" smtClean="0">
                <a:latin typeface="楷体" pitchFamily="49" charset="-122"/>
                <a:ea typeface="楷体" pitchFamily="49" charset="-122"/>
              </a:rPr>
              <a:t>在乡间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这个行业有个笑话段子</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“裁缝不落布</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穿个冒裆裤。”少时我不解</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便问父亲何意</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父亲笑了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告诉我意思是说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如果哪个裁缝不留下布头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那他肯定穿着个没有裤裆的裤子。父亲从来不做那种“贪墨”糗事</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每上门做完一家的衣服</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他就将剩下的布头交给东家</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若是在家</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每做好一件衣服</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他也将剩下的边角布料扎成一绺</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塞进衣主的新衣荷包里。衣主自然高兴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因为这些边角布料又可去做千层布鞋底。</a:t>
            </a:r>
          </a:p>
          <a:p>
            <a:pPr indent="446088">
              <a:lnSpc>
                <a:spcPct val="150000"/>
              </a:lnSpc>
            </a:pPr>
            <a:r>
              <a:rPr lang="en-US" b="1" dirty="0" smtClean="0">
                <a:latin typeface="楷体" pitchFamily="49" charset="-122"/>
                <a:ea typeface="楷体" pitchFamily="49" charset="-122"/>
              </a:rPr>
              <a:t>⑫</a:t>
            </a:r>
            <a:r>
              <a:rPr lang="zh-CN" altLang="en-US" b="1" dirty="0" smtClean="0">
                <a:latin typeface="楷体" pitchFamily="49" charset="-122"/>
                <a:ea typeface="楷体" pitchFamily="49" charset="-122"/>
              </a:rPr>
              <a:t>父亲从事职业裁缝五十年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他从手工到机制</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见证了民间服装的演变发展</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亲自经历了这些服装的全部制作过程。父亲就像一枚绗针</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行走乡间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缝紧了乡情</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缝暖了家庭</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缝美了生活。</a:t>
            </a:r>
          </a:p>
          <a:p>
            <a:pPr indent="446088" algn="r">
              <a:lnSpc>
                <a:spcPct val="150000"/>
              </a:lnSpc>
            </a:pP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选自</a:t>
            </a: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人民日报</a:t>
            </a:r>
            <a:r>
              <a:rPr lang="en-US" altLang="zh-CN" b="1" dirty="0" smtClean="0">
                <a:latin typeface="楷体" pitchFamily="49" charset="-122"/>
                <a:ea typeface="楷体" pitchFamily="49" charset="-122"/>
              </a:rPr>
              <a:t>》</a:t>
            </a:r>
            <a:r>
              <a:rPr lang="en-US" b="1" dirty="0" smtClean="0">
                <a:latin typeface="楷体" pitchFamily="49" charset="-122"/>
                <a:ea typeface="楷体" pitchFamily="49" charset="-122"/>
              </a:rPr>
              <a:t>2019</a:t>
            </a:r>
            <a:r>
              <a:rPr lang="zh-CN" altLang="en-US" b="1" dirty="0" smtClean="0">
                <a:latin typeface="楷体" pitchFamily="49" charset="-122"/>
                <a:ea typeface="楷体" pitchFamily="49" charset="-122"/>
              </a:rPr>
              <a:t>年</a:t>
            </a:r>
            <a:r>
              <a:rPr lang="en-US" b="1" dirty="0" smtClean="0">
                <a:latin typeface="楷体" pitchFamily="49" charset="-122"/>
                <a:ea typeface="楷体" pitchFamily="49" charset="-122"/>
              </a:rPr>
              <a:t>5</a:t>
            </a:r>
            <a:r>
              <a:rPr lang="zh-CN" altLang="en-US" b="1" dirty="0" smtClean="0">
                <a:latin typeface="楷体" pitchFamily="49" charset="-122"/>
                <a:ea typeface="楷体" pitchFamily="49" charset="-122"/>
              </a:rPr>
              <a:t>月</a:t>
            </a:r>
            <a:r>
              <a:rPr lang="en-US" b="1" dirty="0" smtClean="0">
                <a:latin typeface="楷体" pitchFamily="49" charset="-122"/>
                <a:ea typeface="楷体" pitchFamily="49" charset="-122"/>
              </a:rPr>
              <a:t>1</a:t>
            </a:r>
            <a:r>
              <a:rPr lang="zh-CN" altLang="en-US" b="1" dirty="0" smtClean="0">
                <a:latin typeface="楷体" pitchFamily="49" charset="-122"/>
                <a:ea typeface="楷体" pitchFamily="49" charset="-122"/>
              </a:rPr>
              <a:t>日第</a:t>
            </a:r>
            <a:r>
              <a:rPr lang="en-US" b="1" dirty="0" smtClean="0">
                <a:latin typeface="楷体" pitchFamily="49" charset="-122"/>
                <a:ea typeface="楷体" pitchFamily="49" charset="-122"/>
              </a:rPr>
              <a:t>8</a:t>
            </a:r>
            <a:r>
              <a:rPr lang="zh-CN" altLang="en-US" b="1" dirty="0" smtClean="0">
                <a:latin typeface="楷体" pitchFamily="49" charset="-122"/>
                <a:ea typeface="楷体" pitchFamily="49" charset="-122"/>
              </a:rPr>
              <a:t>版</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有删改</a:t>
            </a:r>
            <a:r>
              <a:rPr lang="en-US" b="1" dirty="0" smtClean="0">
                <a:latin typeface="楷体" pitchFamily="49" charset="-122"/>
                <a:ea typeface="楷体" pitchFamily="49" charset="-122"/>
              </a:rPr>
              <a:t>)</a:t>
            </a:r>
            <a:endParaRPr lang="zh-CN" altLang="en-US" b="1" dirty="0" smtClean="0">
              <a:latin typeface="楷体" pitchFamily="49" charset="-122"/>
              <a:ea typeface="楷体" pitchFamily="49" charset="-122"/>
            </a:endParaRP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854777"/>
          </a:xfrm>
          <a:prstGeom prst="rect">
            <a:avLst/>
          </a:prstGeom>
          <a:noFill/>
        </p:spPr>
        <p:txBody>
          <a:bodyPr wrap="square" lIns="36000" tIns="36000" rIns="36000" bIns="36000" rtlCol="0">
            <a:spAutoFit/>
          </a:bodyPr>
          <a:lstStyle/>
          <a:p>
            <a:pPr>
              <a:lnSpc>
                <a:spcPct val="150000"/>
              </a:lnSpc>
            </a:pPr>
            <a:r>
              <a:rPr lang="en-US" dirty="0" smtClean="0"/>
              <a:t>[</a:t>
            </a:r>
            <a:r>
              <a:rPr lang="zh-CN" altLang="en-US" dirty="0" smtClean="0"/>
              <a:t>注释</a:t>
            </a:r>
            <a:r>
              <a:rPr lang="en-US" dirty="0" smtClean="0"/>
              <a:t>]①</a:t>
            </a:r>
            <a:r>
              <a:rPr lang="zh-CN" altLang="en-US" dirty="0" smtClean="0"/>
              <a:t>襻</a:t>
            </a:r>
            <a:r>
              <a:rPr lang="en-US" dirty="0" smtClean="0"/>
              <a:t>(</a:t>
            </a:r>
            <a:r>
              <a:rPr lang="en-US" dirty="0" err="1" smtClean="0"/>
              <a:t>pàn</a:t>
            </a:r>
            <a:r>
              <a:rPr lang="en-US" dirty="0" smtClean="0"/>
              <a:t>)</a:t>
            </a:r>
            <a:r>
              <a:rPr lang="zh-CN" altLang="en-US" dirty="0" smtClean="0"/>
              <a:t>子</a:t>
            </a:r>
            <a:r>
              <a:rPr lang="en-US" dirty="0" smtClean="0"/>
              <a:t>:</a:t>
            </a:r>
            <a:r>
              <a:rPr lang="zh-CN" altLang="en-US" dirty="0" smtClean="0"/>
              <a:t>用布做的扣住纽扣的套。</a:t>
            </a:r>
            <a:r>
              <a:rPr lang="en-US" dirty="0" smtClean="0"/>
              <a:t>②</a:t>
            </a:r>
            <a:r>
              <a:rPr lang="zh-CN" altLang="en-US" dirty="0" smtClean="0"/>
              <a:t>绗</a:t>
            </a:r>
            <a:r>
              <a:rPr lang="en-US" dirty="0" smtClean="0"/>
              <a:t>(</a:t>
            </a:r>
            <a:r>
              <a:rPr lang="en-US" dirty="0" err="1" smtClean="0"/>
              <a:t>háng</a:t>
            </a:r>
            <a:r>
              <a:rPr lang="en-US" dirty="0" smtClean="0"/>
              <a:t>):</a:t>
            </a:r>
            <a:r>
              <a:rPr lang="zh-CN" altLang="en-US" dirty="0" smtClean="0"/>
              <a:t>缝纫方法</a:t>
            </a:r>
            <a:r>
              <a:rPr lang="en-US" dirty="0" smtClean="0"/>
              <a:t>,</a:t>
            </a:r>
            <a:r>
              <a:rPr lang="zh-CN" altLang="en-US" dirty="0" smtClean="0"/>
              <a:t>用针线固定面儿和里子以及所絮的棉花等。</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854777"/>
          </a:xfrm>
          <a:prstGeom prst="rect">
            <a:avLst/>
          </a:prstGeom>
          <a:noFill/>
        </p:spPr>
        <p:txBody>
          <a:bodyPr wrap="square" lIns="36000" tIns="36000" rIns="36000" bIns="36000" rtlCol="0">
            <a:spAutoFit/>
          </a:bodyPr>
          <a:lstStyle/>
          <a:p>
            <a:pPr>
              <a:lnSpc>
                <a:spcPct val="150000"/>
              </a:lnSpc>
            </a:pPr>
            <a:r>
              <a:rPr lang="en-US" b="1" dirty="0" smtClean="0"/>
              <a:t>1. </a:t>
            </a:r>
            <a:r>
              <a:rPr lang="en-US" dirty="0" smtClean="0"/>
              <a:t>(4</a:t>
            </a:r>
            <a:r>
              <a:rPr lang="zh-CN" altLang="en-US" dirty="0" smtClean="0"/>
              <a:t>分</a:t>
            </a:r>
            <a:r>
              <a:rPr lang="en-US" dirty="0" smtClean="0"/>
              <a:t>)</a:t>
            </a:r>
            <a:r>
              <a:rPr lang="zh-CN" altLang="en-US" dirty="0" smtClean="0"/>
              <a:t>作者说“在我的记忆深处</a:t>
            </a:r>
            <a:r>
              <a:rPr lang="en-US" dirty="0" smtClean="0"/>
              <a:t>,</a:t>
            </a:r>
            <a:r>
              <a:rPr lang="zh-CN" altLang="en-US" dirty="0" smtClean="0"/>
              <a:t>父亲有些绝活儿”</a:t>
            </a:r>
            <a:r>
              <a:rPr lang="en-US" dirty="0" smtClean="0"/>
              <a:t>,</a:t>
            </a:r>
            <a:r>
              <a:rPr lang="zh-CN" altLang="en-US" dirty="0" smtClean="0"/>
              <a:t>父亲有哪些绝活</a:t>
            </a:r>
            <a:r>
              <a:rPr lang="en-US" dirty="0" smtClean="0"/>
              <a:t>?</a:t>
            </a:r>
            <a:r>
              <a:rPr lang="zh-CN" altLang="en-US" dirty="0" smtClean="0"/>
              <a:t>请结合文章内容分条概括。</a:t>
            </a:r>
            <a:r>
              <a:rPr lang="en-US" altLang="zh-CN" b="1" dirty="0" smtClean="0"/>
              <a:t>【</a:t>
            </a:r>
            <a:r>
              <a:rPr lang="zh-CN" altLang="en-US" b="1" dirty="0" smtClean="0"/>
              <a:t>考点一　概括文章内容</a:t>
            </a:r>
            <a:r>
              <a:rPr lang="en-US" altLang="zh-CN" b="1" dirty="0" smtClean="0"/>
              <a:t>】</a:t>
            </a:r>
            <a:endParaRPr lang="zh-CN" altLang="en-US" b="1"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5">
            <a:extLst>
              <a:ext uri="{FF2B5EF4-FFF2-40B4-BE49-F238E27FC236}">
                <a16:creationId xmlns="" xmlns:a16="http://schemas.microsoft.com/office/drawing/2014/main" id="{0663CE10-BAAC-47A1-869E-A722179F076F}"/>
              </a:ext>
            </a:extLst>
          </p:cNvPr>
          <p:cNvSpPr txBox="1"/>
          <p:nvPr/>
        </p:nvSpPr>
        <p:spPr>
          <a:xfrm>
            <a:off x="882502" y="340205"/>
            <a:ext cx="7814932" cy="4178764"/>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dirty="0" smtClean="0">
                <a:solidFill>
                  <a:srgbClr val="C00000"/>
                </a:solidFill>
              </a:rPr>
              <a:t>[</a:t>
            </a:r>
            <a:r>
              <a:rPr lang="zh-CN" altLang="en-US" dirty="0" smtClean="0">
                <a:solidFill>
                  <a:srgbClr val="C00000"/>
                </a:solidFill>
              </a:rPr>
              <a:t>答案</a:t>
            </a:r>
            <a:r>
              <a:rPr lang="en-US" dirty="0" smtClean="0">
                <a:solidFill>
                  <a:srgbClr val="C00000"/>
                </a:solidFill>
              </a:rPr>
              <a:t>] ①</a:t>
            </a:r>
            <a:r>
              <a:rPr lang="zh-CN" altLang="en-US" dirty="0" smtClean="0">
                <a:solidFill>
                  <a:srgbClr val="C00000"/>
                </a:solidFill>
              </a:rPr>
              <a:t>画粉画线的绝活</a:t>
            </a:r>
            <a:r>
              <a:rPr lang="en-US" dirty="0" smtClean="0">
                <a:solidFill>
                  <a:srgbClr val="C00000"/>
                </a:solidFill>
              </a:rPr>
              <a:t>;②</a:t>
            </a:r>
            <a:r>
              <a:rPr lang="zh-CN" altLang="en-US" dirty="0" smtClean="0">
                <a:solidFill>
                  <a:srgbClr val="C00000"/>
                </a:solidFill>
              </a:rPr>
              <a:t>做得一手漂亮盘扣的绝活</a:t>
            </a:r>
            <a:r>
              <a:rPr lang="en-US" dirty="0" smtClean="0">
                <a:solidFill>
                  <a:srgbClr val="C00000"/>
                </a:solidFill>
              </a:rPr>
              <a:t>;③“</a:t>
            </a:r>
            <a:r>
              <a:rPr lang="zh-CN" altLang="en-US" dirty="0" smtClean="0">
                <a:solidFill>
                  <a:srgbClr val="C00000"/>
                </a:solidFill>
              </a:rPr>
              <a:t>两不记</a:t>
            </a:r>
            <a:r>
              <a:rPr lang="en-US" dirty="0" smtClean="0">
                <a:solidFill>
                  <a:srgbClr val="C00000"/>
                </a:solidFill>
              </a:rPr>
              <a:t>”</a:t>
            </a:r>
            <a:r>
              <a:rPr lang="zh-CN" altLang="en-US" dirty="0" smtClean="0">
                <a:solidFill>
                  <a:srgbClr val="C00000"/>
                </a:solidFill>
              </a:rPr>
              <a:t>的绝活</a:t>
            </a:r>
            <a:r>
              <a:rPr lang="en-US" dirty="0" smtClean="0">
                <a:solidFill>
                  <a:srgbClr val="C00000"/>
                </a:solidFill>
              </a:rPr>
              <a:t>;④</a:t>
            </a:r>
            <a:r>
              <a:rPr lang="zh-CN" altLang="en-US" dirty="0" smtClean="0">
                <a:solidFill>
                  <a:srgbClr val="C00000"/>
                </a:solidFill>
              </a:rPr>
              <a:t>裁剪与案板结合的绝活。</a:t>
            </a:r>
          </a:p>
          <a:p>
            <a:pPr>
              <a:lnSpc>
                <a:spcPct val="150000"/>
              </a:lnSpc>
            </a:pPr>
            <a:r>
              <a:rPr lang="en-US" dirty="0" smtClean="0">
                <a:solidFill>
                  <a:srgbClr val="C00000"/>
                </a:solidFill>
              </a:rPr>
              <a:t>[</a:t>
            </a:r>
            <a:r>
              <a:rPr lang="zh-CN" altLang="en-US" dirty="0" smtClean="0">
                <a:solidFill>
                  <a:srgbClr val="C00000"/>
                </a:solidFill>
              </a:rPr>
              <a:t>解析</a:t>
            </a:r>
            <a:r>
              <a:rPr lang="en-US" dirty="0" smtClean="0">
                <a:solidFill>
                  <a:srgbClr val="C00000"/>
                </a:solidFill>
              </a:rPr>
              <a:t>] </a:t>
            </a:r>
            <a:r>
              <a:rPr lang="zh-CN" altLang="en-US" dirty="0" smtClean="0">
                <a:solidFill>
                  <a:srgbClr val="C00000"/>
                </a:solidFill>
              </a:rPr>
              <a:t>本题考查信息提取、概括的能力。通读全文</a:t>
            </a:r>
            <a:r>
              <a:rPr lang="en-US" dirty="0" smtClean="0">
                <a:solidFill>
                  <a:srgbClr val="C00000"/>
                </a:solidFill>
              </a:rPr>
              <a:t>,</a:t>
            </a:r>
            <a:r>
              <a:rPr lang="zh-CN" altLang="en-US" dirty="0" smtClean="0">
                <a:solidFill>
                  <a:srgbClr val="C00000"/>
                </a:solidFill>
              </a:rPr>
              <a:t>逐段了解基本意思</a:t>
            </a:r>
            <a:r>
              <a:rPr lang="en-US" dirty="0" smtClean="0">
                <a:solidFill>
                  <a:srgbClr val="C00000"/>
                </a:solidFill>
              </a:rPr>
              <a:t>,</a:t>
            </a:r>
            <a:r>
              <a:rPr lang="zh-CN" altLang="en-US" dirty="0" smtClean="0">
                <a:solidFill>
                  <a:srgbClr val="C00000"/>
                </a:solidFill>
              </a:rPr>
              <a:t>特别是主要段落、层次的内容。在此基础上</a:t>
            </a:r>
            <a:r>
              <a:rPr lang="en-US" dirty="0" smtClean="0">
                <a:solidFill>
                  <a:srgbClr val="C00000"/>
                </a:solidFill>
              </a:rPr>
              <a:t>,</a:t>
            </a:r>
            <a:r>
              <a:rPr lang="zh-CN" altLang="en-US" dirty="0" smtClean="0">
                <a:solidFill>
                  <a:srgbClr val="C00000"/>
                </a:solidFill>
              </a:rPr>
              <a:t>审清题意</a:t>
            </a:r>
            <a:r>
              <a:rPr lang="en-US" dirty="0" smtClean="0">
                <a:solidFill>
                  <a:srgbClr val="C00000"/>
                </a:solidFill>
              </a:rPr>
              <a:t>,</a:t>
            </a:r>
            <a:r>
              <a:rPr lang="zh-CN" altLang="en-US" dirty="0" smtClean="0">
                <a:solidFill>
                  <a:srgbClr val="C00000"/>
                </a:solidFill>
              </a:rPr>
              <a:t>依据题目要求筛选有效信息</a:t>
            </a:r>
            <a:r>
              <a:rPr lang="en-US" dirty="0" smtClean="0">
                <a:solidFill>
                  <a:srgbClr val="C00000"/>
                </a:solidFill>
              </a:rPr>
              <a:t>,</a:t>
            </a:r>
            <a:r>
              <a:rPr lang="zh-CN" altLang="en-US" dirty="0" smtClean="0">
                <a:solidFill>
                  <a:srgbClr val="C00000"/>
                </a:solidFill>
              </a:rPr>
              <a:t>选取原文中词句作答或对其内容进行概括作答。本题可依据文章所叙写的第</a:t>
            </a:r>
            <a:r>
              <a:rPr lang="en-US" dirty="0" smtClean="0">
                <a:solidFill>
                  <a:srgbClr val="C00000"/>
                </a:solidFill>
              </a:rPr>
              <a:t>④</a:t>
            </a:r>
            <a:r>
              <a:rPr lang="zh-CN" altLang="en-US" dirty="0" smtClean="0">
                <a:solidFill>
                  <a:srgbClr val="C00000"/>
                </a:solidFill>
              </a:rPr>
              <a:t>段开头</a:t>
            </a:r>
            <a:r>
              <a:rPr lang="en-US" dirty="0" smtClean="0">
                <a:solidFill>
                  <a:srgbClr val="C00000"/>
                </a:solidFill>
              </a:rPr>
              <a:t>“</a:t>
            </a:r>
            <a:r>
              <a:rPr lang="zh-CN" altLang="en-US" dirty="0" smtClean="0">
                <a:solidFill>
                  <a:srgbClr val="C00000"/>
                </a:solidFill>
              </a:rPr>
              <a:t>父亲没学过美术绘图</a:t>
            </a:r>
            <a:r>
              <a:rPr lang="en-US" dirty="0" smtClean="0">
                <a:solidFill>
                  <a:srgbClr val="C00000"/>
                </a:solidFill>
              </a:rPr>
              <a:t>,</a:t>
            </a:r>
            <a:r>
              <a:rPr lang="zh-CN" altLang="en-US" dirty="0" smtClean="0">
                <a:solidFill>
                  <a:srgbClr val="C00000"/>
                </a:solidFill>
              </a:rPr>
              <a:t>可他裁布料用画粉时</a:t>
            </a:r>
            <a:r>
              <a:rPr lang="en-US" dirty="0" smtClean="0">
                <a:solidFill>
                  <a:srgbClr val="C00000"/>
                </a:solidFill>
              </a:rPr>
              <a:t>,</a:t>
            </a:r>
            <a:r>
              <a:rPr lang="zh-CN" altLang="en-US" dirty="0" smtClean="0">
                <a:solidFill>
                  <a:srgbClr val="C00000"/>
                </a:solidFill>
              </a:rPr>
              <a:t>总是从容果断</a:t>
            </a:r>
            <a:r>
              <a:rPr lang="en-US" dirty="0" smtClean="0">
                <a:solidFill>
                  <a:srgbClr val="C00000"/>
                </a:solidFill>
              </a:rPr>
              <a:t>,</a:t>
            </a:r>
            <a:r>
              <a:rPr lang="zh-CN" altLang="en-US" dirty="0" smtClean="0">
                <a:solidFill>
                  <a:srgbClr val="C00000"/>
                </a:solidFill>
              </a:rPr>
              <a:t>绝不拖泥带水</a:t>
            </a:r>
            <a:r>
              <a:rPr lang="en-US" dirty="0" smtClean="0">
                <a:solidFill>
                  <a:srgbClr val="C00000"/>
                </a:solidFill>
              </a:rPr>
              <a:t>”;</a:t>
            </a:r>
            <a:r>
              <a:rPr lang="zh-CN" altLang="en-US" dirty="0" smtClean="0">
                <a:solidFill>
                  <a:srgbClr val="C00000"/>
                </a:solidFill>
              </a:rPr>
              <a:t>第</a:t>
            </a:r>
            <a:r>
              <a:rPr lang="en-US" dirty="0" smtClean="0">
                <a:solidFill>
                  <a:srgbClr val="C00000"/>
                </a:solidFill>
              </a:rPr>
              <a:t>⑤</a:t>
            </a:r>
            <a:r>
              <a:rPr lang="zh-CN" altLang="en-US" dirty="0" smtClean="0">
                <a:solidFill>
                  <a:srgbClr val="C00000"/>
                </a:solidFill>
              </a:rPr>
              <a:t>段开头</a:t>
            </a:r>
            <a:r>
              <a:rPr lang="en-US" dirty="0" smtClean="0">
                <a:solidFill>
                  <a:srgbClr val="C00000"/>
                </a:solidFill>
              </a:rPr>
              <a:t>“</a:t>
            </a:r>
            <a:r>
              <a:rPr lang="zh-CN" altLang="en-US" dirty="0" smtClean="0">
                <a:solidFill>
                  <a:srgbClr val="C00000"/>
                </a:solidFill>
              </a:rPr>
              <a:t>父亲擅长做开襟衣衫</a:t>
            </a:r>
            <a:r>
              <a:rPr lang="en-US" dirty="0" smtClean="0">
                <a:solidFill>
                  <a:srgbClr val="C00000"/>
                </a:solidFill>
              </a:rPr>
              <a:t>,</a:t>
            </a:r>
            <a:r>
              <a:rPr lang="zh-CN" altLang="en-US" dirty="0" smtClean="0">
                <a:solidFill>
                  <a:srgbClr val="C00000"/>
                </a:solidFill>
              </a:rPr>
              <a:t>他最得意的是做得一手漂亮盘扣</a:t>
            </a:r>
            <a:r>
              <a:rPr lang="en-US" dirty="0" smtClean="0">
                <a:solidFill>
                  <a:srgbClr val="C00000"/>
                </a:solidFill>
              </a:rPr>
              <a:t>”;</a:t>
            </a:r>
            <a:r>
              <a:rPr lang="zh-CN" altLang="en-US" dirty="0" smtClean="0">
                <a:solidFill>
                  <a:srgbClr val="C00000"/>
                </a:solidFill>
              </a:rPr>
              <a:t>第</a:t>
            </a:r>
            <a:r>
              <a:rPr lang="en-US" dirty="0" smtClean="0">
                <a:solidFill>
                  <a:srgbClr val="C00000"/>
                </a:solidFill>
              </a:rPr>
              <a:t>⑥</a:t>
            </a:r>
            <a:r>
              <a:rPr lang="zh-CN" altLang="en-US" dirty="0" smtClean="0">
                <a:solidFill>
                  <a:srgbClr val="C00000"/>
                </a:solidFill>
              </a:rPr>
              <a:t>段</a:t>
            </a:r>
            <a:r>
              <a:rPr lang="en-US" dirty="0" smtClean="0">
                <a:solidFill>
                  <a:srgbClr val="C00000"/>
                </a:solidFill>
              </a:rPr>
              <a:t>“</a:t>
            </a:r>
            <a:r>
              <a:rPr lang="zh-CN" altLang="en-US" dirty="0" smtClean="0">
                <a:solidFill>
                  <a:srgbClr val="C00000"/>
                </a:solidFill>
              </a:rPr>
              <a:t>父亲有</a:t>
            </a:r>
            <a:r>
              <a:rPr lang="en-US" dirty="0" smtClean="0">
                <a:solidFill>
                  <a:srgbClr val="C00000"/>
                </a:solidFill>
              </a:rPr>
              <a:t>‘</a:t>
            </a:r>
            <a:r>
              <a:rPr lang="zh-CN" altLang="en-US" dirty="0" smtClean="0">
                <a:solidFill>
                  <a:srgbClr val="C00000"/>
                </a:solidFill>
              </a:rPr>
              <a:t>两不记</a:t>
            </a:r>
            <a:r>
              <a:rPr lang="en-US" dirty="0" smtClean="0">
                <a:solidFill>
                  <a:srgbClr val="C00000"/>
                </a:solidFill>
              </a:rPr>
              <a:t>’”;</a:t>
            </a:r>
            <a:r>
              <a:rPr lang="zh-CN" altLang="en-US" dirty="0" smtClean="0">
                <a:solidFill>
                  <a:srgbClr val="C00000"/>
                </a:solidFill>
              </a:rPr>
              <a:t>第</a:t>
            </a:r>
            <a:r>
              <a:rPr lang="en-US" dirty="0" smtClean="0">
                <a:solidFill>
                  <a:srgbClr val="C00000"/>
                </a:solidFill>
              </a:rPr>
              <a:t>⑦</a:t>
            </a:r>
            <a:r>
              <a:rPr lang="zh-CN" altLang="en-US" dirty="0" smtClean="0">
                <a:solidFill>
                  <a:srgbClr val="C00000"/>
                </a:solidFill>
              </a:rPr>
              <a:t>段</a:t>
            </a:r>
            <a:r>
              <a:rPr lang="en-US" dirty="0" smtClean="0">
                <a:solidFill>
                  <a:srgbClr val="C00000"/>
                </a:solidFill>
              </a:rPr>
              <a:t>“</a:t>
            </a:r>
            <a:r>
              <a:rPr lang="zh-CN" altLang="en-US" dirty="0" smtClean="0">
                <a:solidFill>
                  <a:srgbClr val="C00000"/>
                </a:solidFill>
              </a:rPr>
              <a:t>父亲剪裁时轻松自如</a:t>
            </a:r>
            <a:r>
              <a:rPr lang="en-US" dirty="0" smtClean="0">
                <a:solidFill>
                  <a:srgbClr val="C00000"/>
                </a:solidFill>
              </a:rPr>
              <a:t>”;</a:t>
            </a:r>
            <a:r>
              <a:rPr lang="zh-CN" altLang="en-US" dirty="0" smtClean="0">
                <a:solidFill>
                  <a:srgbClr val="C00000"/>
                </a:solidFill>
              </a:rPr>
              <a:t>第</a:t>
            </a:r>
            <a:r>
              <a:rPr lang="en-US" dirty="0" smtClean="0">
                <a:solidFill>
                  <a:srgbClr val="C00000"/>
                </a:solidFill>
              </a:rPr>
              <a:t>⑧</a:t>
            </a:r>
            <a:r>
              <a:rPr lang="zh-CN" altLang="en-US" dirty="0" smtClean="0">
                <a:solidFill>
                  <a:srgbClr val="C00000"/>
                </a:solidFill>
              </a:rPr>
              <a:t>段</a:t>
            </a:r>
            <a:r>
              <a:rPr lang="en-US" dirty="0" smtClean="0">
                <a:solidFill>
                  <a:srgbClr val="C00000"/>
                </a:solidFill>
              </a:rPr>
              <a:t>“</a:t>
            </a:r>
            <a:r>
              <a:rPr lang="zh-CN" altLang="en-US" dirty="0" smtClean="0">
                <a:solidFill>
                  <a:srgbClr val="C00000"/>
                </a:solidFill>
              </a:rPr>
              <a:t>我揣测这种</a:t>
            </a:r>
            <a:r>
              <a:rPr lang="en-US" dirty="0" smtClean="0">
                <a:solidFill>
                  <a:srgbClr val="C00000"/>
                </a:solidFill>
              </a:rPr>
              <a:t>‘</a:t>
            </a:r>
            <a:r>
              <a:rPr lang="zh-CN" altLang="en-US" dirty="0" smtClean="0">
                <a:solidFill>
                  <a:srgbClr val="C00000"/>
                </a:solidFill>
              </a:rPr>
              <a:t>停顿</a:t>
            </a:r>
            <a:r>
              <a:rPr lang="en-US" dirty="0" smtClean="0">
                <a:solidFill>
                  <a:srgbClr val="C00000"/>
                </a:solidFill>
              </a:rPr>
              <a:t>’</a:t>
            </a:r>
            <a:r>
              <a:rPr lang="zh-CN" altLang="en-US" dirty="0" smtClean="0">
                <a:solidFill>
                  <a:srgbClr val="C00000"/>
                </a:solidFill>
              </a:rPr>
              <a:t>绝不是率性而为</a:t>
            </a:r>
            <a:r>
              <a:rPr lang="en-US" dirty="0" smtClean="0">
                <a:solidFill>
                  <a:srgbClr val="C00000"/>
                </a:solidFill>
              </a:rPr>
              <a:t>,</a:t>
            </a:r>
            <a:r>
              <a:rPr lang="zh-CN" altLang="en-US" dirty="0" smtClean="0">
                <a:solidFill>
                  <a:srgbClr val="C00000"/>
                </a:solidFill>
              </a:rPr>
              <a:t>一定是有讲究的</a:t>
            </a:r>
            <a:r>
              <a:rPr lang="en-US" dirty="0" smtClean="0">
                <a:solidFill>
                  <a:srgbClr val="C00000"/>
                </a:solidFill>
              </a:rPr>
              <a:t>,</a:t>
            </a:r>
            <a:r>
              <a:rPr lang="zh-CN" altLang="en-US" dirty="0" smtClean="0">
                <a:solidFill>
                  <a:srgbClr val="C00000"/>
                </a:solidFill>
              </a:rPr>
              <a:t>应该是父亲为后来的缝纫制作留下的暗记</a:t>
            </a:r>
            <a:r>
              <a:rPr lang="en-US" dirty="0" smtClean="0">
                <a:solidFill>
                  <a:srgbClr val="C00000"/>
                </a:solidFill>
              </a:rPr>
              <a:t>”</a:t>
            </a:r>
            <a:r>
              <a:rPr lang="zh-CN" altLang="en-US" dirty="0" smtClean="0">
                <a:solidFill>
                  <a:srgbClr val="C00000"/>
                </a:solidFill>
              </a:rPr>
              <a:t>这些内容概括作答。</a:t>
            </a:r>
            <a:endParaRPr lang="zh-CN" altLang="en-US" dirty="0">
              <a:solidFill>
                <a:srgbClr val="C00000"/>
              </a:solidFill>
            </a:endParaRP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fade">
                                      <p:cBhvr>
                                        <p:cTn id="7" dur="500"/>
                                        <p:tgtEl>
                                          <p:spTgt spid="1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5">
                                            <p:txEl>
                                              <p:pRg st="1" end="1"/>
                                            </p:txEl>
                                          </p:spTgt>
                                        </p:tgtEl>
                                        <p:attrNameLst>
                                          <p:attrName>style.visibility</p:attrName>
                                        </p:attrNameLst>
                                      </p:cBhvr>
                                      <p:to>
                                        <p:strVal val="visible"/>
                                      </p:to>
                                    </p:set>
                                    <p:animEffect transition="in" filter="fade">
                                      <p:cBhvr>
                                        <p:cTn id="12" dur="500"/>
                                        <p:tgtEl>
                                          <p:spTgt spid="1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488201"/>
          </a:xfrm>
          <a:prstGeom prst="rect">
            <a:avLst/>
          </a:prstGeom>
          <a:noFill/>
        </p:spPr>
        <p:txBody>
          <a:bodyPr wrap="square" lIns="36000" tIns="36000" rIns="36000" bIns="36000" rtlCol="0">
            <a:spAutoFit/>
          </a:bodyPr>
          <a:lstStyle/>
          <a:p>
            <a:pPr>
              <a:lnSpc>
                <a:spcPct val="150000"/>
              </a:lnSpc>
            </a:pPr>
            <a:r>
              <a:rPr lang="en-US" b="1" dirty="0" smtClean="0"/>
              <a:t>2. </a:t>
            </a:r>
            <a:r>
              <a:rPr lang="en-US" dirty="0" smtClean="0"/>
              <a:t>(2</a:t>
            </a:r>
            <a:r>
              <a:rPr lang="zh-CN" altLang="en-US" dirty="0" smtClean="0"/>
              <a:t>分</a:t>
            </a:r>
            <a:r>
              <a:rPr lang="en-US" dirty="0" smtClean="0"/>
              <a:t>)</a:t>
            </a:r>
            <a:r>
              <a:rPr lang="zh-CN" altLang="en-US" dirty="0" smtClean="0"/>
              <a:t>结合文章内容</a:t>
            </a:r>
            <a:r>
              <a:rPr lang="en-US" dirty="0" smtClean="0"/>
              <a:t>,</a:t>
            </a:r>
            <a:r>
              <a:rPr lang="zh-CN" altLang="en-US" dirty="0" smtClean="0"/>
              <a:t>简要分析第</a:t>
            </a:r>
            <a:r>
              <a:rPr lang="en-US" dirty="0" smtClean="0"/>
              <a:t>②</a:t>
            </a:r>
            <a:r>
              <a:rPr lang="zh-CN" altLang="en-US" dirty="0" smtClean="0"/>
              <a:t>段在文中的作用。</a:t>
            </a:r>
            <a:endParaRPr lang="zh-CN" altLang="en-US" dirty="0"/>
          </a:p>
        </p:txBody>
      </p:sp>
      <p:sp>
        <p:nvSpPr>
          <p:cNvPr id="4" name="TextBox 15">
            <a:extLst>
              <a:ext uri="{FF2B5EF4-FFF2-40B4-BE49-F238E27FC236}">
                <a16:creationId xmlns="" xmlns:a16="http://schemas.microsoft.com/office/drawing/2014/main" id="{0663CE10-BAAC-47A1-869E-A722179F076F}"/>
              </a:ext>
            </a:extLst>
          </p:cNvPr>
          <p:cNvSpPr txBox="1"/>
          <p:nvPr/>
        </p:nvSpPr>
        <p:spPr>
          <a:xfrm>
            <a:off x="882502" y="861222"/>
            <a:ext cx="7814932" cy="3763265"/>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dirty="0" smtClean="0">
                <a:solidFill>
                  <a:srgbClr val="C00000"/>
                </a:solidFill>
              </a:rPr>
              <a:t>[</a:t>
            </a:r>
            <a:r>
              <a:rPr lang="zh-CN" altLang="en-US" dirty="0" smtClean="0">
                <a:solidFill>
                  <a:srgbClr val="C00000"/>
                </a:solidFill>
              </a:rPr>
              <a:t>答案</a:t>
            </a:r>
            <a:r>
              <a:rPr lang="en-US" dirty="0" smtClean="0">
                <a:solidFill>
                  <a:srgbClr val="C00000"/>
                </a:solidFill>
              </a:rPr>
              <a:t>]</a:t>
            </a:r>
            <a:r>
              <a:rPr lang="zh-CN" altLang="en-US" dirty="0" smtClean="0">
                <a:solidFill>
                  <a:srgbClr val="C00000"/>
                </a:solidFill>
              </a:rPr>
              <a:t>第</a:t>
            </a:r>
            <a:r>
              <a:rPr lang="en-US" dirty="0" smtClean="0">
                <a:solidFill>
                  <a:srgbClr val="C00000"/>
                </a:solidFill>
              </a:rPr>
              <a:t>②</a:t>
            </a:r>
            <a:r>
              <a:rPr lang="zh-CN" altLang="en-US" dirty="0" smtClean="0">
                <a:solidFill>
                  <a:srgbClr val="C00000"/>
                </a:solidFill>
              </a:rPr>
              <a:t>段在结构上有承上启下的过渡作用。在内容上</a:t>
            </a:r>
            <a:r>
              <a:rPr lang="en-US" dirty="0" smtClean="0">
                <a:solidFill>
                  <a:srgbClr val="C00000"/>
                </a:solidFill>
              </a:rPr>
              <a:t>,</a:t>
            </a:r>
            <a:r>
              <a:rPr lang="zh-CN" altLang="en-US" dirty="0" smtClean="0">
                <a:solidFill>
                  <a:srgbClr val="C00000"/>
                </a:solidFill>
              </a:rPr>
              <a:t>它是全文叙事的线索</a:t>
            </a:r>
            <a:r>
              <a:rPr lang="en-US" dirty="0" smtClean="0">
                <a:solidFill>
                  <a:srgbClr val="C00000"/>
                </a:solidFill>
              </a:rPr>
              <a:t>,</a:t>
            </a:r>
            <a:r>
              <a:rPr lang="zh-CN" altLang="en-US" dirty="0" smtClean="0">
                <a:solidFill>
                  <a:srgbClr val="C00000"/>
                </a:solidFill>
              </a:rPr>
              <a:t>使文章叙事清晰</a:t>
            </a:r>
            <a:r>
              <a:rPr lang="en-US" dirty="0" smtClean="0">
                <a:solidFill>
                  <a:srgbClr val="C00000"/>
                </a:solidFill>
              </a:rPr>
              <a:t>,</a:t>
            </a:r>
            <a:r>
              <a:rPr lang="zh-CN" altLang="en-US" dirty="0" smtClean="0">
                <a:solidFill>
                  <a:srgbClr val="C00000"/>
                </a:solidFill>
              </a:rPr>
              <a:t>主旨鲜明突出。</a:t>
            </a:r>
          </a:p>
          <a:p>
            <a:pPr>
              <a:lnSpc>
                <a:spcPct val="150000"/>
              </a:lnSpc>
            </a:pPr>
            <a:r>
              <a:rPr lang="en-US" dirty="0" smtClean="0">
                <a:solidFill>
                  <a:srgbClr val="C00000"/>
                </a:solidFill>
              </a:rPr>
              <a:t>[</a:t>
            </a:r>
            <a:r>
              <a:rPr lang="zh-CN" altLang="en-US" dirty="0" smtClean="0">
                <a:solidFill>
                  <a:srgbClr val="C00000"/>
                </a:solidFill>
              </a:rPr>
              <a:t>解析</a:t>
            </a:r>
            <a:r>
              <a:rPr lang="en-US" dirty="0" smtClean="0">
                <a:solidFill>
                  <a:srgbClr val="C00000"/>
                </a:solidFill>
              </a:rPr>
              <a:t>] </a:t>
            </a:r>
            <a:r>
              <a:rPr lang="zh-CN" altLang="en-US" dirty="0" smtClean="0">
                <a:solidFill>
                  <a:srgbClr val="C00000"/>
                </a:solidFill>
              </a:rPr>
              <a:t>本题考查分析语段作用的能力。句子作用要从两个角度去考虑</a:t>
            </a:r>
            <a:r>
              <a:rPr lang="en-US" dirty="0" smtClean="0">
                <a:solidFill>
                  <a:srgbClr val="C00000"/>
                </a:solidFill>
              </a:rPr>
              <a:t>:</a:t>
            </a:r>
            <a:r>
              <a:rPr lang="zh-CN" altLang="en-US" dirty="0" smtClean="0">
                <a:solidFill>
                  <a:srgbClr val="C00000"/>
                </a:solidFill>
              </a:rPr>
              <a:t>一个是结构上的作用</a:t>
            </a:r>
            <a:r>
              <a:rPr lang="en-US" dirty="0" smtClean="0">
                <a:solidFill>
                  <a:srgbClr val="C00000"/>
                </a:solidFill>
              </a:rPr>
              <a:t>,</a:t>
            </a:r>
            <a:r>
              <a:rPr lang="zh-CN" altLang="en-US" dirty="0" smtClean="0">
                <a:solidFill>
                  <a:srgbClr val="C00000"/>
                </a:solidFill>
              </a:rPr>
              <a:t>一个是内容上的作用。结构上的作用要看这段话所在的位置</a:t>
            </a:r>
            <a:r>
              <a:rPr lang="en-US" dirty="0" smtClean="0">
                <a:solidFill>
                  <a:srgbClr val="C00000"/>
                </a:solidFill>
              </a:rPr>
              <a:t>,</a:t>
            </a:r>
            <a:r>
              <a:rPr lang="zh-CN" altLang="en-US" dirty="0" smtClean="0">
                <a:solidFill>
                  <a:srgbClr val="C00000"/>
                </a:solidFill>
              </a:rPr>
              <a:t>放在开头部分的作用大致有</a:t>
            </a:r>
            <a:r>
              <a:rPr lang="en-US" dirty="0" smtClean="0">
                <a:solidFill>
                  <a:srgbClr val="C00000"/>
                </a:solidFill>
              </a:rPr>
              <a:t>:</a:t>
            </a:r>
            <a:r>
              <a:rPr lang="zh-CN" altLang="en-US" dirty="0" smtClean="0">
                <a:solidFill>
                  <a:srgbClr val="C00000"/>
                </a:solidFill>
              </a:rPr>
              <a:t>总领全文</a:t>
            </a:r>
            <a:r>
              <a:rPr lang="en-US" dirty="0" smtClean="0">
                <a:solidFill>
                  <a:srgbClr val="C00000"/>
                </a:solidFill>
              </a:rPr>
              <a:t>;</a:t>
            </a:r>
            <a:r>
              <a:rPr lang="zh-CN" altLang="en-US" dirty="0" smtClean="0">
                <a:solidFill>
                  <a:srgbClr val="C00000"/>
                </a:solidFill>
              </a:rPr>
              <a:t>点题</a:t>
            </a:r>
            <a:r>
              <a:rPr lang="en-US" dirty="0" smtClean="0">
                <a:solidFill>
                  <a:srgbClr val="C00000"/>
                </a:solidFill>
              </a:rPr>
              <a:t>;</a:t>
            </a:r>
            <a:r>
              <a:rPr lang="zh-CN" altLang="en-US" dirty="0" smtClean="0">
                <a:solidFill>
                  <a:srgbClr val="C00000"/>
                </a:solidFill>
              </a:rPr>
              <a:t>奠定感情基调</a:t>
            </a:r>
            <a:r>
              <a:rPr lang="en-US" dirty="0" smtClean="0">
                <a:solidFill>
                  <a:srgbClr val="C00000"/>
                </a:solidFill>
              </a:rPr>
              <a:t>;</a:t>
            </a:r>
            <a:r>
              <a:rPr lang="zh-CN" altLang="en-US" dirty="0" smtClean="0">
                <a:solidFill>
                  <a:srgbClr val="C00000"/>
                </a:solidFill>
              </a:rPr>
              <a:t>制造悬念</a:t>
            </a:r>
            <a:r>
              <a:rPr lang="en-US" dirty="0" smtClean="0">
                <a:solidFill>
                  <a:srgbClr val="C00000"/>
                </a:solidFill>
              </a:rPr>
              <a:t>,</a:t>
            </a:r>
            <a:r>
              <a:rPr lang="zh-CN" altLang="en-US" dirty="0" smtClean="0">
                <a:solidFill>
                  <a:srgbClr val="C00000"/>
                </a:solidFill>
              </a:rPr>
              <a:t>引起阅读的兴趣。中间段的作用大致有</a:t>
            </a:r>
            <a:r>
              <a:rPr lang="en-US" dirty="0" smtClean="0">
                <a:solidFill>
                  <a:srgbClr val="C00000"/>
                </a:solidFill>
              </a:rPr>
              <a:t>:</a:t>
            </a:r>
            <a:r>
              <a:rPr lang="zh-CN" altLang="en-US" dirty="0" smtClean="0">
                <a:solidFill>
                  <a:srgbClr val="C00000"/>
                </a:solidFill>
              </a:rPr>
              <a:t>过渡句</a:t>
            </a:r>
            <a:r>
              <a:rPr lang="en-US" dirty="0" smtClean="0">
                <a:solidFill>
                  <a:srgbClr val="C00000"/>
                </a:solidFill>
              </a:rPr>
              <a:t>,</a:t>
            </a:r>
            <a:r>
              <a:rPr lang="zh-CN" altLang="en-US" dirty="0" smtClean="0">
                <a:solidFill>
                  <a:srgbClr val="C00000"/>
                </a:solidFill>
              </a:rPr>
              <a:t>起承上启下的作用或铺垫作用</a:t>
            </a:r>
            <a:r>
              <a:rPr lang="en-US" dirty="0" smtClean="0">
                <a:solidFill>
                  <a:srgbClr val="C00000"/>
                </a:solidFill>
              </a:rPr>
              <a:t>;</a:t>
            </a:r>
            <a:r>
              <a:rPr lang="zh-CN" altLang="en-US" dirty="0" smtClean="0">
                <a:solidFill>
                  <a:srgbClr val="C00000"/>
                </a:solidFill>
              </a:rPr>
              <a:t>插叙</a:t>
            </a:r>
            <a:r>
              <a:rPr lang="en-US" dirty="0" smtClean="0">
                <a:solidFill>
                  <a:srgbClr val="C00000"/>
                </a:solidFill>
              </a:rPr>
              <a:t>,</a:t>
            </a:r>
            <a:r>
              <a:rPr lang="zh-CN" altLang="en-US" dirty="0" smtClean="0">
                <a:solidFill>
                  <a:srgbClr val="C00000"/>
                </a:solidFill>
              </a:rPr>
              <a:t>补充交代与文章内容有关的信息。结合上下文</a:t>
            </a:r>
            <a:r>
              <a:rPr lang="en-US" dirty="0" smtClean="0">
                <a:solidFill>
                  <a:srgbClr val="C00000"/>
                </a:solidFill>
              </a:rPr>
              <a:t>,</a:t>
            </a:r>
            <a:r>
              <a:rPr lang="zh-CN" altLang="en-US" dirty="0" smtClean="0">
                <a:solidFill>
                  <a:srgbClr val="C00000"/>
                </a:solidFill>
              </a:rPr>
              <a:t>第</a:t>
            </a:r>
            <a:r>
              <a:rPr lang="en-US" dirty="0" smtClean="0">
                <a:solidFill>
                  <a:srgbClr val="C00000"/>
                </a:solidFill>
              </a:rPr>
              <a:t>②</a:t>
            </a:r>
            <a:r>
              <a:rPr lang="zh-CN" altLang="en-US" dirty="0" smtClean="0">
                <a:solidFill>
                  <a:srgbClr val="C00000"/>
                </a:solidFill>
              </a:rPr>
              <a:t>段</a:t>
            </a:r>
            <a:r>
              <a:rPr lang="en-US" dirty="0" smtClean="0">
                <a:solidFill>
                  <a:srgbClr val="C00000"/>
                </a:solidFill>
              </a:rPr>
              <a:t>,</a:t>
            </a:r>
            <a:r>
              <a:rPr lang="zh-CN" altLang="en-US" dirty="0" smtClean="0">
                <a:solidFill>
                  <a:srgbClr val="C00000"/>
                </a:solidFill>
              </a:rPr>
              <a:t>由表示时间的词语理解</a:t>
            </a:r>
            <a:r>
              <a:rPr lang="en-US" dirty="0" smtClean="0">
                <a:solidFill>
                  <a:srgbClr val="C00000"/>
                </a:solidFill>
              </a:rPr>
              <a:t>,</a:t>
            </a:r>
            <a:r>
              <a:rPr lang="zh-CN" altLang="en-US" dirty="0" smtClean="0">
                <a:solidFill>
                  <a:srgbClr val="C00000"/>
                </a:solidFill>
              </a:rPr>
              <a:t>这一段是全文叙事的线索和总纲</a:t>
            </a:r>
            <a:r>
              <a:rPr lang="en-US" dirty="0" smtClean="0">
                <a:solidFill>
                  <a:srgbClr val="C00000"/>
                </a:solidFill>
              </a:rPr>
              <a:t>,</a:t>
            </a:r>
            <a:r>
              <a:rPr lang="zh-CN" altLang="en-US" dirty="0" smtClean="0">
                <a:solidFill>
                  <a:srgbClr val="C00000"/>
                </a:solidFill>
              </a:rPr>
              <a:t>使得文章叙事清晰</a:t>
            </a:r>
            <a:r>
              <a:rPr lang="en-US" dirty="0" smtClean="0">
                <a:solidFill>
                  <a:srgbClr val="C00000"/>
                </a:solidFill>
              </a:rPr>
              <a:t>,</a:t>
            </a:r>
            <a:r>
              <a:rPr lang="zh-CN" altLang="en-US" dirty="0" smtClean="0">
                <a:solidFill>
                  <a:srgbClr val="C00000"/>
                </a:solidFill>
              </a:rPr>
              <a:t>突出了文章主旨</a:t>
            </a:r>
            <a:r>
              <a:rPr lang="en-US" dirty="0" smtClean="0">
                <a:solidFill>
                  <a:srgbClr val="C00000"/>
                </a:solidFill>
              </a:rPr>
              <a:t>,</a:t>
            </a:r>
            <a:r>
              <a:rPr lang="zh-CN" altLang="en-US" dirty="0" smtClean="0">
                <a:solidFill>
                  <a:srgbClr val="C00000"/>
                </a:solidFill>
              </a:rPr>
              <a:t>引出下文对父亲绝活的描述</a:t>
            </a:r>
            <a:r>
              <a:rPr lang="en-US" dirty="0" smtClean="0">
                <a:solidFill>
                  <a:srgbClr val="C00000"/>
                </a:solidFill>
              </a:rPr>
              <a:t>,</a:t>
            </a:r>
            <a:r>
              <a:rPr lang="zh-CN" altLang="en-US" dirty="0" smtClean="0">
                <a:solidFill>
                  <a:srgbClr val="C00000"/>
                </a:solidFill>
              </a:rPr>
              <a:t>所以这一段在结构上起承上启下的过渡作用。</a:t>
            </a:r>
            <a:endParaRPr lang="zh-CN" altLang="en-US" dirty="0">
              <a:solidFill>
                <a:srgbClr val="C00000"/>
              </a:solidFill>
            </a:endParaRP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1319198"/>
          </a:xfrm>
          <a:prstGeom prst="rect">
            <a:avLst/>
          </a:prstGeom>
          <a:noFill/>
        </p:spPr>
        <p:txBody>
          <a:bodyPr wrap="square" lIns="36000" tIns="36000" rIns="36000" bIns="36000" rtlCol="0">
            <a:spAutoFit/>
          </a:bodyPr>
          <a:lstStyle/>
          <a:p>
            <a:pPr>
              <a:lnSpc>
                <a:spcPct val="150000"/>
              </a:lnSpc>
            </a:pPr>
            <a:r>
              <a:rPr lang="en-US" b="1" dirty="0" smtClean="0"/>
              <a:t>3. </a:t>
            </a:r>
            <a:r>
              <a:rPr lang="en-US" dirty="0" smtClean="0"/>
              <a:t>(6</a:t>
            </a:r>
            <a:r>
              <a:rPr lang="zh-CN" altLang="en-US" dirty="0" smtClean="0"/>
              <a:t>分</a:t>
            </a:r>
            <a:r>
              <a:rPr lang="en-US" dirty="0" smtClean="0"/>
              <a:t>)</a:t>
            </a:r>
            <a:r>
              <a:rPr lang="zh-CN" altLang="en-US" dirty="0" smtClean="0"/>
              <a:t>赏析文中画线句子。</a:t>
            </a:r>
          </a:p>
          <a:p>
            <a:pPr>
              <a:lnSpc>
                <a:spcPct val="150000"/>
              </a:lnSpc>
            </a:pPr>
            <a:r>
              <a:rPr lang="en-US" dirty="0" smtClean="0"/>
              <a:t>(1)(3</a:t>
            </a:r>
            <a:r>
              <a:rPr lang="zh-CN" altLang="en-US" dirty="0" smtClean="0"/>
              <a:t>分</a:t>
            </a:r>
            <a:r>
              <a:rPr lang="en-US" dirty="0" smtClean="0"/>
              <a:t>)</a:t>
            </a:r>
            <a:r>
              <a:rPr lang="zh-CN" altLang="en-US" dirty="0" smtClean="0"/>
              <a:t>左手捏着画粉袋口</a:t>
            </a:r>
            <a:r>
              <a:rPr lang="en-US" dirty="0" smtClean="0"/>
              <a:t>,</a:t>
            </a:r>
            <a:r>
              <a:rPr lang="zh-CN" altLang="en-US" dirty="0" smtClean="0"/>
              <a:t>将线头置于棉裤一端</a:t>
            </a:r>
            <a:r>
              <a:rPr lang="en-US" dirty="0" smtClean="0"/>
              <a:t>,</a:t>
            </a:r>
            <a:r>
              <a:rPr lang="zh-CN" altLang="en-US" dirty="0" smtClean="0"/>
              <a:t>右手拉粉线</a:t>
            </a:r>
            <a:r>
              <a:rPr lang="en-US" dirty="0" smtClean="0"/>
              <a:t>,</a:t>
            </a:r>
            <a:r>
              <a:rPr lang="zh-CN" altLang="en-US" dirty="0" smtClean="0"/>
              <a:t>再用右肘根压住粉线另一端</a:t>
            </a:r>
            <a:r>
              <a:rPr lang="en-US" dirty="0" smtClean="0"/>
              <a:t>,</a:t>
            </a:r>
            <a:r>
              <a:rPr lang="zh-CN" altLang="en-US" dirty="0" smtClean="0"/>
              <a:t>右手拇指食指拈起粉线</a:t>
            </a:r>
            <a:r>
              <a:rPr lang="en-US" dirty="0" smtClean="0"/>
              <a:t>,</a:t>
            </a:r>
            <a:r>
              <a:rPr lang="zh-CN" altLang="en-US" dirty="0" smtClean="0"/>
              <a:t>轻轻一弹</a:t>
            </a:r>
            <a:r>
              <a:rPr lang="en-US" dirty="0" smtClean="0"/>
              <a:t>,</a:t>
            </a:r>
            <a:r>
              <a:rPr lang="zh-CN" altLang="en-US" dirty="0" smtClean="0"/>
              <a:t>不偏不倚完成一条白线。</a:t>
            </a:r>
            <a:endParaRPr lang="zh-CN" altLang="en-US" dirty="0"/>
          </a:p>
        </p:txBody>
      </p:sp>
      <p:sp>
        <p:nvSpPr>
          <p:cNvPr id="4" name="TextBox 15">
            <a:extLst>
              <a:ext uri="{FF2B5EF4-FFF2-40B4-BE49-F238E27FC236}">
                <a16:creationId xmlns="" xmlns:a16="http://schemas.microsoft.com/office/drawing/2014/main" id="{0663CE10-BAAC-47A1-869E-A722179F076F}"/>
              </a:ext>
            </a:extLst>
          </p:cNvPr>
          <p:cNvSpPr txBox="1"/>
          <p:nvPr/>
        </p:nvSpPr>
        <p:spPr>
          <a:xfrm>
            <a:off x="882502" y="1679963"/>
            <a:ext cx="7814932" cy="2932268"/>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dirty="0" smtClean="0">
                <a:solidFill>
                  <a:srgbClr val="C00000"/>
                </a:solidFill>
              </a:rPr>
              <a:t>[</a:t>
            </a:r>
            <a:r>
              <a:rPr lang="zh-CN" altLang="en-US" dirty="0" smtClean="0">
                <a:solidFill>
                  <a:srgbClr val="C00000"/>
                </a:solidFill>
              </a:rPr>
              <a:t>答案</a:t>
            </a:r>
            <a:r>
              <a:rPr lang="en-US" dirty="0" smtClean="0">
                <a:solidFill>
                  <a:srgbClr val="C00000"/>
                </a:solidFill>
              </a:rPr>
              <a:t>] (1)</a:t>
            </a:r>
            <a:r>
              <a:rPr lang="zh-CN" altLang="en-US" dirty="0" smtClean="0">
                <a:solidFill>
                  <a:srgbClr val="C00000"/>
                </a:solidFill>
              </a:rPr>
              <a:t>该句使用动作描写</a:t>
            </a:r>
            <a:r>
              <a:rPr lang="en-US" dirty="0" smtClean="0">
                <a:solidFill>
                  <a:srgbClr val="C00000"/>
                </a:solidFill>
              </a:rPr>
              <a:t>,</a:t>
            </a:r>
            <a:r>
              <a:rPr lang="zh-CN" altLang="en-US" dirty="0" smtClean="0">
                <a:solidFill>
                  <a:srgbClr val="C00000"/>
                </a:solidFill>
              </a:rPr>
              <a:t>详尽展示了父亲用画粉画线的完美过程。一举手、一投足中栩栩如生地勾画出了父亲的高超技艺</a:t>
            </a:r>
            <a:r>
              <a:rPr lang="en-US" dirty="0" smtClean="0">
                <a:solidFill>
                  <a:srgbClr val="C00000"/>
                </a:solidFill>
              </a:rPr>
              <a:t>,</a:t>
            </a:r>
            <a:r>
              <a:rPr lang="zh-CN" altLang="en-US" dirty="0" smtClean="0">
                <a:solidFill>
                  <a:srgbClr val="C00000"/>
                </a:solidFill>
              </a:rPr>
              <a:t>给人如在眼前的立体感</a:t>
            </a:r>
            <a:r>
              <a:rPr lang="en-US" dirty="0" smtClean="0">
                <a:solidFill>
                  <a:srgbClr val="C00000"/>
                </a:solidFill>
              </a:rPr>
              <a:t>;</a:t>
            </a:r>
            <a:r>
              <a:rPr lang="zh-CN" altLang="en-US" dirty="0" smtClean="0">
                <a:solidFill>
                  <a:srgbClr val="C00000"/>
                </a:solidFill>
              </a:rPr>
              <a:t>而且言语间也透露出对父亲的敬仰和骄傲之情。</a:t>
            </a:r>
          </a:p>
          <a:p>
            <a:pPr>
              <a:lnSpc>
                <a:spcPct val="150000"/>
              </a:lnSpc>
            </a:pPr>
            <a:r>
              <a:rPr lang="en-US" dirty="0" smtClean="0">
                <a:solidFill>
                  <a:srgbClr val="C00000"/>
                </a:solidFill>
              </a:rPr>
              <a:t>[</a:t>
            </a:r>
            <a:r>
              <a:rPr lang="zh-CN" altLang="en-US" dirty="0" smtClean="0">
                <a:solidFill>
                  <a:srgbClr val="C00000"/>
                </a:solidFill>
              </a:rPr>
              <a:t>解析</a:t>
            </a:r>
            <a:r>
              <a:rPr lang="en-US" dirty="0" smtClean="0">
                <a:solidFill>
                  <a:srgbClr val="C00000"/>
                </a:solidFill>
              </a:rPr>
              <a:t>] </a:t>
            </a:r>
            <a:r>
              <a:rPr lang="zh-CN" altLang="en-US" dirty="0" smtClean="0">
                <a:solidFill>
                  <a:srgbClr val="C00000"/>
                </a:solidFill>
              </a:rPr>
              <a:t>本题考查从用词的角度赏析句子的能力。赏析时</a:t>
            </a:r>
            <a:r>
              <a:rPr lang="en-US" dirty="0" smtClean="0">
                <a:solidFill>
                  <a:srgbClr val="C00000"/>
                </a:solidFill>
              </a:rPr>
              <a:t>,</a:t>
            </a:r>
            <a:r>
              <a:rPr lang="zh-CN" altLang="en-US" dirty="0" smtClean="0">
                <a:solidFill>
                  <a:srgbClr val="C00000"/>
                </a:solidFill>
              </a:rPr>
              <a:t>要结合具体语境灵活作答。此句运用动作描写</a:t>
            </a:r>
            <a:r>
              <a:rPr lang="en-US" dirty="0" smtClean="0">
                <a:solidFill>
                  <a:srgbClr val="C00000"/>
                </a:solidFill>
              </a:rPr>
              <a:t>,</a:t>
            </a:r>
            <a:r>
              <a:rPr lang="zh-CN" altLang="en-US" dirty="0" smtClean="0">
                <a:solidFill>
                  <a:srgbClr val="C00000"/>
                </a:solidFill>
              </a:rPr>
              <a:t>生动形象地描述了父亲用画粉画线的完美过程。突出父亲技艺高超</a:t>
            </a:r>
            <a:r>
              <a:rPr lang="en-US" dirty="0" smtClean="0">
                <a:solidFill>
                  <a:srgbClr val="C00000"/>
                </a:solidFill>
              </a:rPr>
              <a:t>,</a:t>
            </a:r>
            <a:r>
              <a:rPr lang="zh-CN" altLang="en-US" dirty="0" smtClean="0">
                <a:solidFill>
                  <a:srgbClr val="C00000"/>
                </a:solidFill>
              </a:rPr>
              <a:t>表达了对父亲的敬仰之情。解答时可按照解题思路</a:t>
            </a:r>
            <a:r>
              <a:rPr lang="en-US" dirty="0" smtClean="0">
                <a:solidFill>
                  <a:srgbClr val="C00000"/>
                </a:solidFill>
              </a:rPr>
              <a:t>:</a:t>
            </a:r>
            <a:r>
              <a:rPr lang="zh-CN" altLang="en-US" dirty="0" smtClean="0">
                <a:solidFill>
                  <a:srgbClr val="C00000"/>
                </a:solidFill>
              </a:rPr>
              <a:t>先写出句子的特点</a:t>
            </a:r>
            <a:r>
              <a:rPr lang="en-US" dirty="0" smtClean="0">
                <a:solidFill>
                  <a:srgbClr val="C00000"/>
                </a:solidFill>
              </a:rPr>
              <a:t>,</a:t>
            </a:r>
            <a:r>
              <a:rPr lang="zh-CN" altLang="en-US" dirty="0" smtClean="0">
                <a:solidFill>
                  <a:srgbClr val="C00000"/>
                </a:solidFill>
              </a:rPr>
              <a:t>然后结合具体语境进行分析</a:t>
            </a:r>
            <a:r>
              <a:rPr lang="en-US" dirty="0" smtClean="0">
                <a:solidFill>
                  <a:srgbClr val="C00000"/>
                </a:solidFill>
              </a:rPr>
              <a:t>,</a:t>
            </a:r>
            <a:r>
              <a:rPr lang="zh-CN" altLang="en-US" dirty="0" smtClean="0">
                <a:solidFill>
                  <a:srgbClr val="C00000"/>
                </a:solidFill>
              </a:rPr>
              <a:t>最后写出表达效果。</a:t>
            </a:r>
            <a:endParaRPr lang="zh-CN" altLang="en-US" dirty="0">
              <a:solidFill>
                <a:srgbClr val="C00000"/>
              </a:solidFill>
            </a:endParaRP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1270275"/>
          </a:xfrm>
          <a:prstGeom prst="rect">
            <a:avLst/>
          </a:prstGeom>
          <a:noFill/>
        </p:spPr>
        <p:txBody>
          <a:bodyPr wrap="square" lIns="36000" tIns="36000" rIns="36000" bIns="36000" rtlCol="0">
            <a:spAutoFit/>
          </a:bodyPr>
          <a:lstStyle/>
          <a:p>
            <a:pPr>
              <a:lnSpc>
                <a:spcPct val="150000"/>
              </a:lnSpc>
            </a:pPr>
            <a:r>
              <a:rPr lang="en-US" b="1" dirty="0" smtClean="0"/>
              <a:t>3. </a:t>
            </a:r>
            <a:r>
              <a:rPr lang="en-US" dirty="0" smtClean="0"/>
              <a:t>(6</a:t>
            </a:r>
            <a:r>
              <a:rPr lang="zh-CN" altLang="en-US" dirty="0" smtClean="0"/>
              <a:t>分</a:t>
            </a:r>
            <a:r>
              <a:rPr lang="en-US" dirty="0" smtClean="0"/>
              <a:t>)</a:t>
            </a:r>
            <a:r>
              <a:rPr lang="zh-CN" altLang="en-US" dirty="0" smtClean="0"/>
              <a:t>赏析文中画线句子。</a:t>
            </a:r>
          </a:p>
          <a:p>
            <a:pPr>
              <a:lnSpc>
                <a:spcPct val="150000"/>
              </a:lnSpc>
            </a:pPr>
            <a:r>
              <a:rPr lang="en-US" dirty="0" smtClean="0"/>
              <a:t>(2)(3</a:t>
            </a:r>
            <a:r>
              <a:rPr lang="zh-CN" altLang="en-US" dirty="0" smtClean="0"/>
              <a:t>分</a:t>
            </a:r>
            <a:r>
              <a:rPr lang="en-US" dirty="0" smtClean="0"/>
              <a:t>)</a:t>
            </a:r>
            <a:r>
              <a:rPr lang="zh-CN" altLang="en-US" dirty="0" smtClean="0"/>
              <a:t>这像极了农夫耕田犁地</a:t>
            </a:r>
            <a:r>
              <a:rPr lang="en-US" dirty="0" smtClean="0"/>
              <a:t>,</a:t>
            </a:r>
            <a:r>
              <a:rPr lang="zh-CN" altLang="en-US" dirty="0" smtClean="0"/>
              <a:t>当犁尖插入土地</a:t>
            </a:r>
            <a:r>
              <a:rPr lang="en-US" dirty="0" smtClean="0"/>
              <a:t>,</a:t>
            </a:r>
            <a:r>
              <a:rPr lang="zh-CN" altLang="en-US" dirty="0" smtClean="0"/>
              <a:t>只听得一声吆喝</a:t>
            </a:r>
            <a:r>
              <a:rPr lang="en-US" dirty="0" smtClean="0"/>
              <a:t>,</a:t>
            </a:r>
            <a:r>
              <a:rPr lang="zh-CN" altLang="en-US" dirty="0" smtClean="0"/>
              <a:t>那黑色土壤便顺着犁头往右翻去。</a:t>
            </a:r>
            <a:endParaRPr lang="zh-CN" altLang="en-US" dirty="0"/>
          </a:p>
        </p:txBody>
      </p:sp>
      <p:sp>
        <p:nvSpPr>
          <p:cNvPr id="4" name="TextBox 15">
            <a:extLst>
              <a:ext uri="{FF2B5EF4-FFF2-40B4-BE49-F238E27FC236}">
                <a16:creationId xmlns="" xmlns:a16="http://schemas.microsoft.com/office/drawing/2014/main" id="{0663CE10-BAAC-47A1-869E-A722179F076F}"/>
              </a:ext>
            </a:extLst>
          </p:cNvPr>
          <p:cNvSpPr txBox="1"/>
          <p:nvPr/>
        </p:nvSpPr>
        <p:spPr>
          <a:xfrm>
            <a:off x="882502" y="1679963"/>
            <a:ext cx="7814932" cy="2932268"/>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dirty="0" smtClean="0">
                <a:solidFill>
                  <a:srgbClr val="C00000"/>
                </a:solidFill>
              </a:rPr>
              <a:t>[</a:t>
            </a:r>
            <a:r>
              <a:rPr lang="zh-CN" altLang="en-US" dirty="0" smtClean="0">
                <a:solidFill>
                  <a:srgbClr val="C00000"/>
                </a:solidFill>
              </a:rPr>
              <a:t>答案</a:t>
            </a:r>
            <a:r>
              <a:rPr lang="en-US" dirty="0" smtClean="0">
                <a:solidFill>
                  <a:srgbClr val="C00000"/>
                </a:solidFill>
              </a:rPr>
              <a:t>] (2)</a:t>
            </a:r>
            <a:r>
              <a:rPr lang="zh-CN" altLang="en-US" dirty="0" smtClean="0">
                <a:solidFill>
                  <a:srgbClr val="C00000"/>
                </a:solidFill>
              </a:rPr>
              <a:t>该句使用比喻修辞</a:t>
            </a:r>
            <a:r>
              <a:rPr lang="en-US" dirty="0" smtClean="0">
                <a:solidFill>
                  <a:srgbClr val="C00000"/>
                </a:solidFill>
              </a:rPr>
              <a:t>,</a:t>
            </a:r>
            <a:r>
              <a:rPr lang="zh-CN" altLang="en-US" dirty="0" smtClean="0">
                <a:solidFill>
                  <a:srgbClr val="C00000"/>
                </a:solidFill>
              </a:rPr>
              <a:t>把父亲的裁剪比作农夫的耕地</a:t>
            </a:r>
            <a:r>
              <a:rPr lang="en-US" dirty="0" smtClean="0">
                <a:solidFill>
                  <a:srgbClr val="C00000"/>
                </a:solidFill>
              </a:rPr>
              <a:t>,</a:t>
            </a:r>
            <a:r>
              <a:rPr lang="zh-CN" altLang="en-US" dirty="0" smtClean="0">
                <a:solidFill>
                  <a:srgbClr val="C00000"/>
                </a:solidFill>
              </a:rPr>
              <a:t>既贴切生动</a:t>
            </a:r>
            <a:r>
              <a:rPr lang="en-US" dirty="0" smtClean="0">
                <a:solidFill>
                  <a:srgbClr val="C00000"/>
                </a:solidFill>
              </a:rPr>
              <a:t>,</a:t>
            </a:r>
            <a:r>
              <a:rPr lang="zh-CN" altLang="en-US" dirty="0" smtClean="0">
                <a:solidFill>
                  <a:srgbClr val="C00000"/>
                </a:solidFill>
              </a:rPr>
              <a:t>又充满乡村的泥土气息。同时也是对两种劳动美的赞美和歌颂。</a:t>
            </a:r>
          </a:p>
          <a:p>
            <a:pPr>
              <a:lnSpc>
                <a:spcPct val="150000"/>
              </a:lnSpc>
            </a:pPr>
            <a:r>
              <a:rPr lang="en-US" dirty="0" smtClean="0">
                <a:solidFill>
                  <a:srgbClr val="C00000"/>
                </a:solidFill>
              </a:rPr>
              <a:t>[</a:t>
            </a:r>
            <a:r>
              <a:rPr lang="zh-CN" altLang="en-US" dirty="0" smtClean="0">
                <a:solidFill>
                  <a:srgbClr val="C00000"/>
                </a:solidFill>
              </a:rPr>
              <a:t>解析</a:t>
            </a:r>
            <a:r>
              <a:rPr lang="en-US" dirty="0" smtClean="0">
                <a:solidFill>
                  <a:srgbClr val="C00000"/>
                </a:solidFill>
              </a:rPr>
              <a:t>] </a:t>
            </a:r>
            <a:r>
              <a:rPr lang="zh-CN" altLang="en-US" dirty="0" smtClean="0">
                <a:solidFill>
                  <a:srgbClr val="C00000"/>
                </a:solidFill>
              </a:rPr>
              <a:t>本题考查从修辞的角度赏析句子的能力。</a:t>
            </a:r>
            <a:r>
              <a:rPr lang="en-US" dirty="0" smtClean="0">
                <a:solidFill>
                  <a:srgbClr val="C00000"/>
                </a:solidFill>
              </a:rPr>
              <a:t>“</a:t>
            </a:r>
            <a:r>
              <a:rPr lang="zh-CN" altLang="en-US" dirty="0" smtClean="0">
                <a:solidFill>
                  <a:srgbClr val="C00000"/>
                </a:solidFill>
              </a:rPr>
              <a:t>这像极了农夫耕田犁地</a:t>
            </a:r>
            <a:r>
              <a:rPr lang="en-US" dirty="0" smtClean="0">
                <a:solidFill>
                  <a:srgbClr val="C00000"/>
                </a:solidFill>
              </a:rPr>
              <a:t>”,</a:t>
            </a:r>
            <a:r>
              <a:rPr lang="zh-CN" altLang="en-US" dirty="0" smtClean="0">
                <a:solidFill>
                  <a:srgbClr val="C00000"/>
                </a:solidFill>
              </a:rPr>
              <a:t>把</a:t>
            </a:r>
            <a:r>
              <a:rPr lang="en-US" dirty="0" smtClean="0">
                <a:solidFill>
                  <a:srgbClr val="C00000"/>
                </a:solidFill>
              </a:rPr>
              <a:t>“</a:t>
            </a:r>
            <a:r>
              <a:rPr lang="zh-CN" altLang="en-US" dirty="0" smtClean="0">
                <a:solidFill>
                  <a:srgbClr val="C00000"/>
                </a:solidFill>
              </a:rPr>
              <a:t>父亲的裁剪</a:t>
            </a:r>
            <a:r>
              <a:rPr lang="en-US" dirty="0" smtClean="0">
                <a:solidFill>
                  <a:srgbClr val="C00000"/>
                </a:solidFill>
              </a:rPr>
              <a:t>”</a:t>
            </a:r>
            <a:r>
              <a:rPr lang="zh-CN" altLang="en-US" dirty="0" smtClean="0">
                <a:solidFill>
                  <a:srgbClr val="C00000"/>
                </a:solidFill>
              </a:rPr>
              <a:t>比作</a:t>
            </a:r>
            <a:r>
              <a:rPr lang="en-US" dirty="0" smtClean="0">
                <a:solidFill>
                  <a:srgbClr val="C00000"/>
                </a:solidFill>
              </a:rPr>
              <a:t>“</a:t>
            </a:r>
            <a:r>
              <a:rPr lang="zh-CN" altLang="en-US" dirty="0" smtClean="0">
                <a:solidFill>
                  <a:srgbClr val="C00000"/>
                </a:solidFill>
              </a:rPr>
              <a:t>农夫耕地</a:t>
            </a:r>
            <a:r>
              <a:rPr lang="en-US" dirty="0" smtClean="0">
                <a:solidFill>
                  <a:srgbClr val="C00000"/>
                </a:solidFill>
              </a:rPr>
              <a:t>”,</a:t>
            </a:r>
            <a:r>
              <a:rPr lang="zh-CN" altLang="en-US" dirty="0" smtClean="0">
                <a:solidFill>
                  <a:srgbClr val="C00000"/>
                </a:solidFill>
              </a:rPr>
              <a:t>使用比喻修辞</a:t>
            </a:r>
            <a:r>
              <a:rPr lang="en-US" dirty="0" smtClean="0">
                <a:solidFill>
                  <a:srgbClr val="C00000"/>
                </a:solidFill>
              </a:rPr>
              <a:t>,</a:t>
            </a:r>
            <a:r>
              <a:rPr lang="zh-CN" altLang="en-US" dirty="0" smtClean="0">
                <a:solidFill>
                  <a:srgbClr val="C00000"/>
                </a:solidFill>
              </a:rPr>
              <a:t>充满乡村泥土气息。表达了作者对这两种劳动的赞美。一定要结合作者的情感分析效果。从修辞的角度赏析句子的答题格式是</a:t>
            </a:r>
            <a:r>
              <a:rPr lang="en-US" dirty="0" smtClean="0">
                <a:solidFill>
                  <a:srgbClr val="C00000"/>
                </a:solidFill>
              </a:rPr>
              <a:t>:</a:t>
            </a:r>
            <a:r>
              <a:rPr lang="zh-CN" altLang="en-US" dirty="0" smtClean="0">
                <a:solidFill>
                  <a:srgbClr val="C00000"/>
                </a:solidFill>
              </a:rPr>
              <a:t>运用了</a:t>
            </a:r>
            <a:r>
              <a:rPr lang="en-US" dirty="0" smtClean="0">
                <a:solidFill>
                  <a:srgbClr val="C00000"/>
                </a:solidFill>
              </a:rPr>
              <a:t>……</a:t>
            </a:r>
            <a:r>
              <a:rPr lang="zh-CN" altLang="en-US" dirty="0" smtClean="0">
                <a:solidFill>
                  <a:srgbClr val="C00000"/>
                </a:solidFill>
              </a:rPr>
              <a:t>修辞手法</a:t>
            </a:r>
            <a:r>
              <a:rPr lang="en-US" dirty="0" smtClean="0">
                <a:solidFill>
                  <a:srgbClr val="C00000"/>
                </a:solidFill>
              </a:rPr>
              <a:t>+</a:t>
            </a:r>
            <a:r>
              <a:rPr lang="zh-CN" altLang="en-US" dirty="0" smtClean="0">
                <a:solidFill>
                  <a:srgbClr val="C00000"/>
                </a:solidFill>
              </a:rPr>
              <a:t>生动形象地写出了</a:t>
            </a:r>
            <a:r>
              <a:rPr lang="en-US" dirty="0" smtClean="0">
                <a:solidFill>
                  <a:srgbClr val="C00000"/>
                </a:solidFill>
              </a:rPr>
              <a:t>……+</a:t>
            </a:r>
            <a:r>
              <a:rPr lang="zh-CN" altLang="en-US" dirty="0" smtClean="0">
                <a:solidFill>
                  <a:srgbClr val="C00000"/>
                </a:solidFill>
              </a:rPr>
              <a:t>表现了</a:t>
            </a:r>
            <a:r>
              <a:rPr lang="en-US" dirty="0" smtClean="0">
                <a:solidFill>
                  <a:srgbClr val="C00000"/>
                </a:solidFill>
              </a:rPr>
              <a:t>……(</a:t>
            </a:r>
            <a:r>
              <a:rPr lang="zh-CN" altLang="en-US" dirty="0" smtClean="0">
                <a:solidFill>
                  <a:srgbClr val="C00000"/>
                </a:solidFill>
              </a:rPr>
              <a:t>情感</a:t>
            </a:r>
            <a:r>
              <a:rPr lang="en-US" dirty="0" smtClean="0">
                <a:solidFill>
                  <a:srgbClr val="C00000"/>
                </a:solidFill>
              </a:rPr>
              <a:t>)</a:t>
            </a:r>
            <a:r>
              <a:rPr lang="zh-CN" altLang="en-US" dirty="0" smtClean="0">
                <a:solidFill>
                  <a:srgbClr val="C00000"/>
                </a:solidFill>
              </a:rPr>
              <a:t>。</a:t>
            </a:r>
            <a:endParaRPr lang="zh-CN" altLang="en-US" dirty="0">
              <a:solidFill>
                <a:srgbClr val="C00000"/>
              </a:solidFill>
            </a:endParaRP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903700"/>
          </a:xfrm>
          <a:prstGeom prst="rect">
            <a:avLst/>
          </a:prstGeom>
          <a:noFill/>
        </p:spPr>
        <p:txBody>
          <a:bodyPr wrap="square" lIns="36000" tIns="36000" rIns="36000" bIns="36000" rtlCol="0">
            <a:spAutoFit/>
          </a:bodyPr>
          <a:lstStyle/>
          <a:p>
            <a:pPr>
              <a:lnSpc>
                <a:spcPct val="150000"/>
              </a:lnSpc>
            </a:pPr>
            <a:r>
              <a:rPr lang="en-US" b="1" dirty="0" smtClean="0"/>
              <a:t>4. </a:t>
            </a:r>
            <a:r>
              <a:rPr lang="en-US" dirty="0" smtClean="0"/>
              <a:t>(3</a:t>
            </a:r>
            <a:r>
              <a:rPr lang="zh-CN" altLang="en-US" dirty="0" smtClean="0"/>
              <a:t>分</a:t>
            </a:r>
            <a:r>
              <a:rPr lang="en-US" dirty="0" smtClean="0"/>
              <a:t>)</a:t>
            </a:r>
            <a:r>
              <a:rPr lang="zh-CN" altLang="en-US" dirty="0" smtClean="0"/>
              <a:t>文章的标题“一针一线皆关情”</a:t>
            </a:r>
            <a:r>
              <a:rPr lang="en-US" dirty="0" smtClean="0"/>
              <a:t>,</a:t>
            </a:r>
            <a:r>
              <a:rPr lang="zh-CN" altLang="en-US" dirty="0" smtClean="0"/>
              <a:t>如果换为“一位行走乡间的裁缝”是否可以</a:t>
            </a:r>
            <a:r>
              <a:rPr lang="en-US" dirty="0" smtClean="0"/>
              <a:t>?</a:t>
            </a:r>
            <a:r>
              <a:rPr lang="zh-CN" altLang="en-US" dirty="0" smtClean="0"/>
              <a:t>请结合全文说说你的理由。</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5">
            <a:extLst>
              <a:ext uri="{FF2B5EF4-FFF2-40B4-BE49-F238E27FC236}">
                <a16:creationId xmlns="" xmlns:a16="http://schemas.microsoft.com/office/drawing/2014/main" id="{0663CE10-BAAC-47A1-869E-A722179F076F}"/>
              </a:ext>
            </a:extLst>
          </p:cNvPr>
          <p:cNvSpPr txBox="1"/>
          <p:nvPr/>
        </p:nvSpPr>
        <p:spPr>
          <a:xfrm>
            <a:off x="882502" y="340205"/>
            <a:ext cx="7814932" cy="3812188"/>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dirty="0" smtClean="0">
                <a:solidFill>
                  <a:srgbClr val="C00000"/>
                </a:solidFill>
              </a:rPr>
              <a:t>[</a:t>
            </a:r>
            <a:r>
              <a:rPr lang="zh-CN" altLang="en-US" dirty="0" smtClean="0">
                <a:solidFill>
                  <a:srgbClr val="C00000"/>
                </a:solidFill>
              </a:rPr>
              <a:t>答案</a:t>
            </a:r>
            <a:r>
              <a:rPr lang="en-US" dirty="0" smtClean="0">
                <a:solidFill>
                  <a:srgbClr val="C00000"/>
                </a:solidFill>
              </a:rPr>
              <a:t>]</a:t>
            </a:r>
            <a:r>
              <a:rPr lang="zh-CN" altLang="en-US" dirty="0" smtClean="0">
                <a:solidFill>
                  <a:srgbClr val="C00000"/>
                </a:solidFill>
              </a:rPr>
              <a:t>不可以。原题充满诗情画意</a:t>
            </a:r>
            <a:r>
              <a:rPr lang="en-US" dirty="0" smtClean="0">
                <a:solidFill>
                  <a:srgbClr val="C00000"/>
                </a:solidFill>
              </a:rPr>
              <a:t>,</a:t>
            </a:r>
            <a:r>
              <a:rPr lang="zh-CN" altLang="en-US" dirty="0" smtClean="0">
                <a:solidFill>
                  <a:srgbClr val="C00000"/>
                </a:solidFill>
              </a:rPr>
              <a:t>又照应和突出了文章主题。作者不光记叙父亲</a:t>
            </a:r>
            <a:r>
              <a:rPr lang="en-US" dirty="0" smtClean="0">
                <a:solidFill>
                  <a:srgbClr val="C00000"/>
                </a:solidFill>
              </a:rPr>
              <a:t>“</a:t>
            </a:r>
            <a:r>
              <a:rPr lang="zh-CN" altLang="en-US" dirty="0" smtClean="0">
                <a:solidFill>
                  <a:srgbClr val="C00000"/>
                </a:solidFill>
              </a:rPr>
              <a:t>一针一线</a:t>
            </a:r>
            <a:r>
              <a:rPr lang="en-US" dirty="0" smtClean="0">
                <a:solidFill>
                  <a:srgbClr val="C00000"/>
                </a:solidFill>
              </a:rPr>
              <a:t>”</a:t>
            </a:r>
            <a:r>
              <a:rPr lang="zh-CN" altLang="en-US" dirty="0" smtClean="0">
                <a:solidFill>
                  <a:srgbClr val="C00000"/>
                </a:solidFill>
              </a:rPr>
              <a:t>的绝活</a:t>
            </a:r>
            <a:r>
              <a:rPr lang="en-US" dirty="0" smtClean="0">
                <a:solidFill>
                  <a:srgbClr val="C00000"/>
                </a:solidFill>
              </a:rPr>
              <a:t>,</a:t>
            </a:r>
            <a:r>
              <a:rPr lang="zh-CN" altLang="en-US" dirty="0" smtClean="0">
                <a:solidFill>
                  <a:srgbClr val="C00000"/>
                </a:solidFill>
              </a:rPr>
              <a:t>更通过父亲的手艺表达了父亲不仅技艺高超</a:t>
            </a:r>
            <a:r>
              <a:rPr lang="en-US" dirty="0" smtClean="0">
                <a:solidFill>
                  <a:srgbClr val="C00000"/>
                </a:solidFill>
              </a:rPr>
              <a:t>,</a:t>
            </a:r>
            <a:r>
              <a:rPr lang="zh-CN" altLang="en-US" dirty="0" smtClean="0">
                <a:solidFill>
                  <a:srgbClr val="C00000"/>
                </a:solidFill>
              </a:rPr>
              <a:t>人格更高尚。他的劳动不仅是劳动</a:t>
            </a:r>
            <a:r>
              <a:rPr lang="en-US" dirty="0" smtClean="0">
                <a:solidFill>
                  <a:srgbClr val="C00000"/>
                </a:solidFill>
              </a:rPr>
              <a:t>,</a:t>
            </a:r>
            <a:r>
              <a:rPr lang="zh-CN" altLang="en-US" dirty="0" smtClean="0">
                <a:solidFill>
                  <a:srgbClr val="C00000"/>
                </a:solidFill>
              </a:rPr>
              <a:t>更关乎亲情、乡情、对美好生活的向往之情。</a:t>
            </a:r>
          </a:p>
          <a:p>
            <a:pPr>
              <a:lnSpc>
                <a:spcPct val="150000"/>
              </a:lnSpc>
            </a:pPr>
            <a:r>
              <a:rPr lang="en-US" dirty="0" smtClean="0">
                <a:solidFill>
                  <a:srgbClr val="C00000"/>
                </a:solidFill>
              </a:rPr>
              <a:t>[</a:t>
            </a:r>
            <a:r>
              <a:rPr lang="zh-CN" altLang="en-US" dirty="0" smtClean="0">
                <a:solidFill>
                  <a:srgbClr val="C00000"/>
                </a:solidFill>
              </a:rPr>
              <a:t>解析</a:t>
            </a:r>
            <a:r>
              <a:rPr lang="en-US" dirty="0" smtClean="0">
                <a:solidFill>
                  <a:srgbClr val="C00000"/>
                </a:solidFill>
              </a:rPr>
              <a:t>] </a:t>
            </a:r>
            <a:r>
              <a:rPr lang="zh-CN" altLang="en-US" dirty="0" smtClean="0">
                <a:solidFill>
                  <a:srgbClr val="C00000"/>
                </a:solidFill>
              </a:rPr>
              <a:t>本题考查理解文章标题的能力。解答此题首先表态</a:t>
            </a:r>
            <a:r>
              <a:rPr lang="en-US" dirty="0" smtClean="0">
                <a:solidFill>
                  <a:srgbClr val="C00000"/>
                </a:solidFill>
              </a:rPr>
              <a:t>,</a:t>
            </a:r>
            <a:r>
              <a:rPr lang="zh-CN" altLang="en-US" dirty="0" smtClean="0">
                <a:solidFill>
                  <a:srgbClr val="C00000"/>
                </a:solidFill>
              </a:rPr>
              <a:t>理由可从题目的含义和作用两方面去谈。对含义的理解可以从表层意思和深层意思两方面分析。题目的作用一般是</a:t>
            </a:r>
            <a:r>
              <a:rPr lang="en-US" dirty="0" smtClean="0">
                <a:solidFill>
                  <a:srgbClr val="C00000"/>
                </a:solidFill>
              </a:rPr>
              <a:t>:</a:t>
            </a:r>
            <a:r>
              <a:rPr lang="zh-CN" altLang="en-US" dirty="0" smtClean="0">
                <a:solidFill>
                  <a:srgbClr val="C00000"/>
                </a:solidFill>
              </a:rPr>
              <a:t>象征意义</a:t>
            </a:r>
            <a:r>
              <a:rPr lang="en-US" dirty="0" smtClean="0">
                <a:solidFill>
                  <a:srgbClr val="C00000"/>
                </a:solidFill>
              </a:rPr>
              <a:t>;</a:t>
            </a:r>
            <a:r>
              <a:rPr lang="zh-CN" altLang="en-US" dirty="0" smtClean="0">
                <a:solidFill>
                  <a:srgbClr val="C00000"/>
                </a:solidFill>
              </a:rPr>
              <a:t>语带双关</a:t>
            </a:r>
            <a:r>
              <a:rPr lang="en-US" dirty="0" smtClean="0">
                <a:solidFill>
                  <a:srgbClr val="C00000"/>
                </a:solidFill>
              </a:rPr>
              <a:t>;</a:t>
            </a:r>
            <a:r>
              <a:rPr lang="zh-CN" altLang="en-US" dirty="0" smtClean="0">
                <a:solidFill>
                  <a:srgbClr val="C00000"/>
                </a:solidFill>
              </a:rPr>
              <a:t>作者感情的出发点</a:t>
            </a:r>
            <a:r>
              <a:rPr lang="en-US" dirty="0" smtClean="0">
                <a:solidFill>
                  <a:srgbClr val="C00000"/>
                </a:solidFill>
              </a:rPr>
              <a:t>;</a:t>
            </a:r>
            <a:r>
              <a:rPr lang="zh-CN" altLang="en-US" dirty="0" smtClean="0">
                <a:solidFill>
                  <a:srgbClr val="C00000"/>
                </a:solidFill>
              </a:rPr>
              <a:t>概括文章的主要内容</a:t>
            </a:r>
            <a:r>
              <a:rPr lang="en-US" dirty="0" smtClean="0">
                <a:solidFill>
                  <a:srgbClr val="C00000"/>
                </a:solidFill>
              </a:rPr>
              <a:t>;</a:t>
            </a:r>
            <a:r>
              <a:rPr lang="zh-CN" altLang="en-US" dirty="0" smtClean="0">
                <a:solidFill>
                  <a:srgbClr val="C00000"/>
                </a:solidFill>
              </a:rPr>
              <a:t>文章线索</a:t>
            </a:r>
            <a:r>
              <a:rPr lang="en-US" dirty="0" smtClean="0">
                <a:solidFill>
                  <a:srgbClr val="C00000"/>
                </a:solidFill>
              </a:rPr>
              <a:t>;</a:t>
            </a:r>
            <a:r>
              <a:rPr lang="zh-CN" altLang="en-US" dirty="0" smtClean="0">
                <a:solidFill>
                  <a:srgbClr val="C00000"/>
                </a:solidFill>
              </a:rPr>
              <a:t>文眼</a:t>
            </a:r>
            <a:r>
              <a:rPr lang="en-US" dirty="0" smtClean="0">
                <a:solidFill>
                  <a:srgbClr val="C00000"/>
                </a:solidFill>
              </a:rPr>
              <a:t>;</a:t>
            </a:r>
            <a:r>
              <a:rPr lang="zh-CN" altLang="en-US" dirty="0" smtClean="0">
                <a:solidFill>
                  <a:srgbClr val="C00000"/>
                </a:solidFill>
              </a:rPr>
              <a:t>揭示文章中心</a:t>
            </a:r>
            <a:r>
              <a:rPr lang="en-US" dirty="0" smtClean="0">
                <a:solidFill>
                  <a:srgbClr val="C00000"/>
                </a:solidFill>
              </a:rPr>
              <a:t>;</a:t>
            </a:r>
            <a:r>
              <a:rPr lang="zh-CN" altLang="en-US" dirty="0" smtClean="0">
                <a:solidFill>
                  <a:srgbClr val="C00000"/>
                </a:solidFill>
              </a:rPr>
              <a:t>吸引读者</a:t>
            </a:r>
            <a:r>
              <a:rPr lang="en-US" dirty="0" smtClean="0">
                <a:solidFill>
                  <a:srgbClr val="C00000"/>
                </a:solidFill>
              </a:rPr>
              <a:t>;</a:t>
            </a:r>
            <a:r>
              <a:rPr lang="zh-CN" altLang="en-US" dirty="0" smtClean="0">
                <a:solidFill>
                  <a:srgbClr val="C00000"/>
                </a:solidFill>
              </a:rPr>
              <a:t>新颖。本文</a:t>
            </a:r>
            <a:r>
              <a:rPr lang="en-US" dirty="0" smtClean="0">
                <a:solidFill>
                  <a:srgbClr val="C00000"/>
                </a:solidFill>
              </a:rPr>
              <a:t>①~⑩</a:t>
            </a:r>
            <a:r>
              <a:rPr lang="zh-CN" altLang="en-US" dirty="0" smtClean="0">
                <a:solidFill>
                  <a:srgbClr val="C00000"/>
                </a:solidFill>
              </a:rPr>
              <a:t>段叙述了父亲</a:t>
            </a:r>
            <a:r>
              <a:rPr lang="en-US" dirty="0" smtClean="0">
                <a:solidFill>
                  <a:srgbClr val="C00000"/>
                </a:solidFill>
              </a:rPr>
              <a:t>“</a:t>
            </a:r>
            <a:r>
              <a:rPr lang="zh-CN" altLang="en-US" dirty="0" smtClean="0">
                <a:solidFill>
                  <a:srgbClr val="C00000"/>
                </a:solidFill>
              </a:rPr>
              <a:t>一针一线</a:t>
            </a:r>
            <a:r>
              <a:rPr lang="en-US" dirty="0" smtClean="0">
                <a:solidFill>
                  <a:srgbClr val="C00000"/>
                </a:solidFill>
              </a:rPr>
              <a:t>”</a:t>
            </a:r>
            <a:r>
              <a:rPr lang="zh-CN" altLang="en-US" dirty="0" smtClean="0">
                <a:solidFill>
                  <a:srgbClr val="C00000"/>
                </a:solidFill>
              </a:rPr>
              <a:t>的裁缝绝活、技艺高超。第</a:t>
            </a:r>
            <a:r>
              <a:rPr lang="en-US" dirty="0" smtClean="0">
                <a:solidFill>
                  <a:srgbClr val="C00000"/>
                </a:solidFill>
              </a:rPr>
              <a:t> </a:t>
            </a:r>
            <a:r>
              <a:rPr lang="zh-CN" altLang="en-US" dirty="0" smtClean="0">
                <a:solidFill>
                  <a:srgbClr val="C00000"/>
                </a:solidFill>
              </a:rPr>
              <a:t>段</a:t>
            </a:r>
            <a:r>
              <a:rPr lang="en-US" dirty="0" smtClean="0">
                <a:solidFill>
                  <a:srgbClr val="C00000"/>
                </a:solidFill>
              </a:rPr>
              <a:t>“</a:t>
            </a:r>
            <a:r>
              <a:rPr lang="zh-CN" altLang="en-US" dirty="0" smtClean="0">
                <a:solidFill>
                  <a:srgbClr val="C00000"/>
                </a:solidFill>
              </a:rPr>
              <a:t>父亲从来不做那种</a:t>
            </a:r>
            <a:r>
              <a:rPr lang="en-US" dirty="0" smtClean="0">
                <a:solidFill>
                  <a:srgbClr val="C00000"/>
                </a:solidFill>
              </a:rPr>
              <a:t>‘</a:t>
            </a:r>
            <a:r>
              <a:rPr lang="zh-CN" altLang="en-US" dirty="0" smtClean="0">
                <a:solidFill>
                  <a:srgbClr val="C00000"/>
                </a:solidFill>
              </a:rPr>
              <a:t>贪墨</a:t>
            </a:r>
            <a:r>
              <a:rPr lang="en-US" dirty="0" smtClean="0">
                <a:solidFill>
                  <a:srgbClr val="C00000"/>
                </a:solidFill>
              </a:rPr>
              <a:t>’</a:t>
            </a:r>
            <a:r>
              <a:rPr lang="zh-CN" altLang="en-US" dirty="0" smtClean="0">
                <a:solidFill>
                  <a:srgbClr val="C00000"/>
                </a:solidFill>
              </a:rPr>
              <a:t>糗  事</a:t>
            </a:r>
            <a:r>
              <a:rPr lang="en-US" dirty="0" smtClean="0">
                <a:solidFill>
                  <a:srgbClr val="C00000"/>
                </a:solidFill>
              </a:rPr>
              <a:t>”</a:t>
            </a:r>
            <a:r>
              <a:rPr lang="zh-CN" altLang="en-US" dirty="0" smtClean="0">
                <a:solidFill>
                  <a:srgbClr val="C00000"/>
                </a:solidFill>
              </a:rPr>
              <a:t>突出父亲品格高尚。</a:t>
            </a:r>
            <a:endParaRPr lang="zh-CN" altLang="en-US" dirty="0">
              <a:solidFill>
                <a:srgbClr val="C00000"/>
              </a:solidFill>
            </a:endParaRP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fade">
                                      <p:cBhvr>
                                        <p:cTn id="7" dur="500"/>
                                        <p:tgtEl>
                                          <p:spTgt spid="1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5">
                                            <p:txEl>
                                              <p:pRg st="1" end="1"/>
                                            </p:txEl>
                                          </p:spTgt>
                                        </p:tgtEl>
                                        <p:attrNameLst>
                                          <p:attrName>style.visibility</p:attrName>
                                        </p:attrNameLst>
                                      </p:cBhvr>
                                      <p:to>
                                        <p:strVal val="visible"/>
                                      </p:to>
                                    </p:set>
                                    <p:animEffect transition="in" filter="fade">
                                      <p:cBhvr>
                                        <p:cTn id="12" dur="500"/>
                                        <p:tgtEl>
                                          <p:spTgt spid="1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967567" y="359812"/>
            <a:ext cx="7824262" cy="357781"/>
          </a:xfrm>
          <a:prstGeom prst="rect">
            <a:avLst/>
          </a:prstGeom>
          <a:noFill/>
        </p:spPr>
        <p:txBody>
          <a:bodyPr wrap="square" lIns="36000" tIns="36000" rIns="36000" bIns="36000" rtlCol="0">
            <a:spAutoFit/>
          </a:bodyPr>
          <a:lstStyle/>
          <a:p>
            <a:pPr algn="r">
              <a:lnSpc>
                <a:spcPct val="150000"/>
              </a:lnSpc>
            </a:pPr>
            <a:r>
              <a:rPr lang="zh-CN" altLang="en-US" sz="1400" dirty="0" smtClean="0"/>
              <a:t>（续表）</a:t>
            </a:r>
          </a:p>
        </p:txBody>
      </p:sp>
      <p:graphicFrame>
        <p:nvGraphicFramePr>
          <p:cNvPr id="4" name="表格 3"/>
          <p:cNvGraphicFramePr>
            <a:graphicFrameLocks noGrp="1"/>
          </p:cNvGraphicFramePr>
          <p:nvPr/>
        </p:nvGraphicFramePr>
        <p:xfrm>
          <a:off x="882501" y="773676"/>
          <a:ext cx="7793666" cy="3888000"/>
        </p:xfrm>
        <a:graphic>
          <a:graphicData uri="http://schemas.openxmlformats.org/drawingml/2006/table">
            <a:tbl>
              <a:tblPr/>
              <a:tblGrid>
                <a:gridCol w="414671"/>
                <a:gridCol w="669851"/>
                <a:gridCol w="967563"/>
                <a:gridCol w="5741581"/>
              </a:tblGrid>
              <a:tr h="432000">
                <a:tc gridSpan="4">
                  <a:txBody>
                    <a:bodyPr/>
                    <a:lstStyle/>
                    <a:p>
                      <a:pPr algn="ctr">
                        <a:lnSpc>
                          <a:spcPct val="150000"/>
                        </a:lnSpc>
                        <a:spcAft>
                          <a:spcPts val="0"/>
                        </a:spcAft>
                      </a:pPr>
                      <a:r>
                        <a:rPr lang="zh-CN" sz="1700" kern="100" dirty="0">
                          <a:solidFill>
                            <a:srgbClr val="000000"/>
                          </a:solidFill>
                          <a:latin typeface="NEU-BZ-S92"/>
                          <a:ea typeface="微软雅黑"/>
                          <a:cs typeface="Times New Roman"/>
                        </a:rPr>
                        <a:t>文体知识清单</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1260000">
                <a:tc rowSpan="3">
                  <a:txBody>
                    <a:bodyPr/>
                    <a:lstStyle/>
                    <a:p>
                      <a:pPr algn="ctr">
                        <a:lnSpc>
                          <a:spcPct val="150000"/>
                        </a:lnSpc>
                        <a:spcAft>
                          <a:spcPts val="0"/>
                        </a:spcAft>
                      </a:pPr>
                      <a:r>
                        <a:rPr lang="zh-CN" altLang="en-US" sz="1700" kern="100" dirty="0" smtClean="0">
                          <a:solidFill>
                            <a:srgbClr val="000000"/>
                          </a:solidFill>
                          <a:latin typeface="+mn-ea"/>
                          <a:ea typeface="+mn-ea"/>
                          <a:cs typeface="Times New Roman"/>
                        </a:rPr>
                        <a:t>记</a:t>
                      </a:r>
                      <a:endParaRPr lang="en-US" altLang="zh-CN" sz="1700" kern="100" dirty="0" smtClean="0">
                        <a:solidFill>
                          <a:srgbClr val="000000"/>
                        </a:solidFill>
                        <a:latin typeface="+mn-ea"/>
                        <a:ea typeface="+mn-ea"/>
                        <a:cs typeface="Times New Roman"/>
                      </a:endParaRPr>
                    </a:p>
                    <a:p>
                      <a:pPr algn="ctr">
                        <a:lnSpc>
                          <a:spcPct val="150000"/>
                        </a:lnSpc>
                        <a:spcAft>
                          <a:spcPts val="0"/>
                        </a:spcAft>
                      </a:pPr>
                      <a:r>
                        <a:rPr lang="zh-CN" altLang="en-US" sz="1700" kern="100" dirty="0" smtClean="0">
                          <a:solidFill>
                            <a:srgbClr val="000000"/>
                          </a:solidFill>
                          <a:latin typeface="+mn-ea"/>
                          <a:ea typeface="+mn-ea"/>
                          <a:cs typeface="Times New Roman"/>
                        </a:rPr>
                        <a:t>叙</a:t>
                      </a:r>
                      <a:endParaRPr lang="en-US" altLang="zh-CN" sz="1700" kern="100" dirty="0" smtClean="0">
                        <a:solidFill>
                          <a:srgbClr val="000000"/>
                        </a:solidFill>
                        <a:latin typeface="+mn-ea"/>
                        <a:ea typeface="+mn-ea"/>
                        <a:cs typeface="Times New Roman"/>
                      </a:endParaRPr>
                    </a:p>
                    <a:p>
                      <a:pPr algn="ctr">
                        <a:lnSpc>
                          <a:spcPct val="150000"/>
                        </a:lnSpc>
                        <a:spcAft>
                          <a:spcPts val="0"/>
                        </a:spcAft>
                      </a:pPr>
                      <a:r>
                        <a:rPr lang="zh-CN" altLang="en-US" sz="1700" kern="100" dirty="0" smtClean="0">
                          <a:solidFill>
                            <a:srgbClr val="000000"/>
                          </a:solidFill>
                          <a:latin typeface="+mn-ea"/>
                          <a:ea typeface="+mn-ea"/>
                          <a:cs typeface="Times New Roman"/>
                        </a:rPr>
                        <a:t>文</a:t>
                      </a:r>
                      <a:endParaRPr lang="en-US" altLang="zh-CN" sz="1700" kern="100" dirty="0" smtClean="0">
                        <a:solidFill>
                          <a:srgbClr val="000000"/>
                        </a:solidFill>
                        <a:latin typeface="+mn-ea"/>
                        <a:ea typeface="+mn-ea"/>
                        <a:cs typeface="Times New Roman"/>
                      </a:endParaRPr>
                    </a:p>
                    <a:p>
                      <a:pPr algn="ctr">
                        <a:lnSpc>
                          <a:spcPct val="150000"/>
                        </a:lnSpc>
                        <a:spcAft>
                          <a:spcPts val="0"/>
                        </a:spcAft>
                      </a:pPr>
                      <a:r>
                        <a:rPr lang="zh-CN" altLang="en-US" sz="1700" kern="100" dirty="0" smtClean="0">
                          <a:solidFill>
                            <a:srgbClr val="000000"/>
                          </a:solidFill>
                          <a:latin typeface="+mn-ea"/>
                          <a:ea typeface="+mn-ea"/>
                          <a:cs typeface="Times New Roman"/>
                        </a:rPr>
                        <a:t>基</a:t>
                      </a:r>
                      <a:endParaRPr lang="en-US" altLang="zh-CN" sz="1700" kern="100" dirty="0" smtClean="0">
                        <a:solidFill>
                          <a:srgbClr val="000000"/>
                        </a:solidFill>
                        <a:latin typeface="+mn-ea"/>
                        <a:ea typeface="+mn-ea"/>
                        <a:cs typeface="Times New Roman"/>
                      </a:endParaRPr>
                    </a:p>
                    <a:p>
                      <a:pPr algn="ctr">
                        <a:lnSpc>
                          <a:spcPct val="150000"/>
                        </a:lnSpc>
                        <a:spcAft>
                          <a:spcPts val="0"/>
                        </a:spcAft>
                      </a:pPr>
                      <a:r>
                        <a:rPr lang="zh-CN" altLang="en-US" sz="1700" kern="100" dirty="0" smtClean="0">
                          <a:solidFill>
                            <a:srgbClr val="000000"/>
                          </a:solidFill>
                          <a:latin typeface="+mn-ea"/>
                          <a:ea typeface="+mn-ea"/>
                          <a:cs typeface="Times New Roman"/>
                        </a:rPr>
                        <a:t>本</a:t>
                      </a:r>
                      <a:endParaRPr lang="en-US" altLang="zh-CN" sz="1700" kern="100" dirty="0" smtClean="0">
                        <a:solidFill>
                          <a:srgbClr val="000000"/>
                        </a:solidFill>
                        <a:latin typeface="+mn-ea"/>
                        <a:ea typeface="+mn-ea"/>
                        <a:cs typeface="Times New Roman"/>
                      </a:endParaRPr>
                    </a:p>
                    <a:p>
                      <a:pPr algn="ctr">
                        <a:lnSpc>
                          <a:spcPct val="150000"/>
                        </a:lnSpc>
                        <a:spcAft>
                          <a:spcPts val="0"/>
                        </a:spcAft>
                      </a:pPr>
                      <a:r>
                        <a:rPr lang="zh-CN" altLang="en-US" sz="1700" kern="100" dirty="0" smtClean="0">
                          <a:solidFill>
                            <a:srgbClr val="000000"/>
                          </a:solidFill>
                          <a:latin typeface="+mn-ea"/>
                          <a:ea typeface="+mn-ea"/>
                          <a:cs typeface="Times New Roman"/>
                        </a:rPr>
                        <a:t>知</a:t>
                      </a:r>
                      <a:endParaRPr lang="en-US" altLang="zh-CN" sz="1700" kern="100" dirty="0" smtClean="0">
                        <a:solidFill>
                          <a:srgbClr val="000000"/>
                        </a:solidFill>
                        <a:latin typeface="+mn-ea"/>
                        <a:ea typeface="+mn-ea"/>
                        <a:cs typeface="Times New Roman"/>
                      </a:endParaRPr>
                    </a:p>
                    <a:p>
                      <a:pPr algn="ctr">
                        <a:lnSpc>
                          <a:spcPct val="150000"/>
                        </a:lnSpc>
                        <a:spcAft>
                          <a:spcPts val="0"/>
                        </a:spcAft>
                      </a:pPr>
                      <a:r>
                        <a:rPr lang="zh-CN" altLang="en-US" sz="1700" kern="100" dirty="0" smtClean="0">
                          <a:solidFill>
                            <a:srgbClr val="000000"/>
                          </a:solidFill>
                          <a:latin typeface="+mn-ea"/>
                          <a:ea typeface="+mn-ea"/>
                          <a:cs typeface="Times New Roman"/>
                        </a:rPr>
                        <a:t>识</a:t>
                      </a:r>
                      <a:endParaRPr lang="en-US" sz="1700" kern="100" dirty="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3">
                  <a:txBody>
                    <a:bodyPr/>
                    <a:lstStyle/>
                    <a:p>
                      <a:pPr algn="ctr">
                        <a:lnSpc>
                          <a:spcPct val="150000"/>
                        </a:lnSpc>
                        <a:spcAft>
                          <a:spcPts val="0"/>
                        </a:spcAft>
                      </a:pPr>
                      <a:r>
                        <a:rPr lang="zh-CN" sz="1700" kern="100" dirty="0">
                          <a:solidFill>
                            <a:srgbClr val="000000"/>
                          </a:solidFill>
                          <a:latin typeface="NEU-BZ-S92"/>
                          <a:ea typeface="微软雅黑"/>
                          <a:cs typeface="Times New Roman"/>
                        </a:rPr>
                        <a:t>线索</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地线</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有的文章是以地点的转换来安排层次的</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地点就是叙事的线索。如《从百草园到三味书屋》</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从文章标题“从……到……”就可以看出</a:t>
                      </a:r>
                      <a:endParaRPr lang="zh-CN" sz="1700" kern="100" dirty="0">
                        <a:solidFill>
                          <a:srgbClr val="000000"/>
                        </a:solidFill>
                        <a:latin typeface="NEU-BZ-S92"/>
                        <a:ea typeface="方正书宋_GBK"/>
                        <a:cs typeface="Times New Roman"/>
                      </a:endParaRPr>
                    </a:p>
                  </a:txBody>
                  <a:tcPr marL="4361" marR="4361"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900000">
                <a:tc vMerge="1">
                  <a:txBody>
                    <a:bodyPr/>
                    <a:lstStyle/>
                    <a:p>
                      <a:endParaRPr lang="zh-CN" altLang="en-US"/>
                    </a:p>
                  </a:txBody>
                  <a:tcPr/>
                </a:tc>
                <a:tc vMerge="1">
                  <a:txBody>
                    <a:bodyPr/>
                    <a:lstStyle/>
                    <a:p>
                      <a:endParaRPr lang="zh-CN" altLang="en-US"/>
                    </a:p>
                  </a:txBody>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时间线</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以时间的推移来组织材料的</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时间就成为贯穿全文的一条线索。如《伟大的悲剧》</a:t>
                      </a:r>
                      <a:endParaRPr lang="zh-CN" sz="1700" kern="100" dirty="0">
                        <a:solidFill>
                          <a:srgbClr val="000000"/>
                        </a:solidFill>
                        <a:latin typeface="NEU-BZ-S92"/>
                        <a:ea typeface="方正书宋_GBK"/>
                        <a:cs typeface="Times New Roman"/>
                      </a:endParaRPr>
                    </a:p>
                  </a:txBody>
                  <a:tcPr marL="4361" marR="4361"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296000">
                <a:tc vMerge="1">
                  <a:txBody>
                    <a:bodyPr/>
                    <a:lstStyle/>
                    <a:p>
                      <a:endParaRPr lang="zh-CN" altLang="en-US"/>
                    </a:p>
                  </a:txBody>
                  <a:tcPr/>
                </a:tc>
                <a:tc vMerge="1">
                  <a:txBody>
                    <a:bodyPr/>
                    <a:lstStyle/>
                    <a:p>
                      <a:endParaRPr lang="zh-CN" altLang="en-US"/>
                    </a:p>
                  </a:txBody>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感情线</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以作者的思想感情变化的发展为线索来组织材料的</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作者的思想感情就是记叙的线索。如《紫藤萝瀑布》按赏花、惜花、思花的感情变化组织材料</a:t>
                      </a:r>
                      <a:endParaRPr lang="zh-CN" sz="1700" kern="100" dirty="0">
                        <a:solidFill>
                          <a:srgbClr val="000000"/>
                        </a:solidFill>
                        <a:latin typeface="NEU-BZ-S92"/>
                        <a:ea typeface="方正书宋_GBK"/>
                        <a:cs typeface="Times New Roman"/>
                      </a:endParaRPr>
                    </a:p>
                  </a:txBody>
                  <a:tcPr marL="4361" marR="4361"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5">
            <a:extLst>
              <a:ext uri="{FF2B5EF4-FFF2-40B4-BE49-F238E27FC236}">
                <a16:creationId xmlns="" xmlns:a16="http://schemas.microsoft.com/office/drawing/2014/main" id="{0663CE10-BAAC-47A1-869E-A722179F076F}"/>
              </a:ext>
            </a:extLst>
          </p:cNvPr>
          <p:cNvSpPr txBox="1"/>
          <p:nvPr/>
        </p:nvSpPr>
        <p:spPr>
          <a:xfrm>
            <a:off x="882502" y="340205"/>
            <a:ext cx="7814932" cy="2101272"/>
          </a:xfrm>
          <a:prstGeom prst="rect">
            <a:avLst/>
          </a:prstGeom>
          <a:solidFill>
            <a:schemeClr val="bg1">
              <a:lumMod val="95000"/>
            </a:schemeClr>
          </a:solidFill>
        </p:spPr>
        <p:txBody>
          <a:bodyPr wrap="square" lIns="36000" tIns="36000" rIns="36000" bIns="36000" rtlCol="0">
            <a:spAutoFit/>
          </a:bodyPr>
          <a:lstStyle/>
          <a:p>
            <a:pPr>
              <a:lnSpc>
                <a:spcPct val="150000"/>
              </a:lnSpc>
            </a:pPr>
            <a:r>
              <a:rPr lang="zh-CN" altLang="en-US" dirty="0" smtClean="0">
                <a:solidFill>
                  <a:srgbClr val="C00000"/>
                </a:solidFill>
              </a:rPr>
              <a:t>结合文末主旨句</a:t>
            </a:r>
            <a:r>
              <a:rPr lang="en-US" dirty="0" smtClean="0">
                <a:solidFill>
                  <a:srgbClr val="C00000"/>
                </a:solidFill>
              </a:rPr>
              <a:t>“</a:t>
            </a:r>
            <a:r>
              <a:rPr lang="zh-CN" altLang="en-US" dirty="0" smtClean="0">
                <a:solidFill>
                  <a:srgbClr val="C00000"/>
                </a:solidFill>
              </a:rPr>
              <a:t>父亲就像一枚绗针</a:t>
            </a:r>
            <a:r>
              <a:rPr lang="en-US" dirty="0" smtClean="0">
                <a:solidFill>
                  <a:srgbClr val="C00000"/>
                </a:solidFill>
              </a:rPr>
              <a:t>……</a:t>
            </a:r>
            <a:r>
              <a:rPr lang="zh-CN" altLang="en-US" dirty="0" smtClean="0">
                <a:solidFill>
                  <a:srgbClr val="C00000"/>
                </a:solidFill>
              </a:rPr>
              <a:t>缝美了生活</a:t>
            </a:r>
            <a:r>
              <a:rPr lang="en-US" dirty="0" smtClean="0">
                <a:solidFill>
                  <a:srgbClr val="C00000"/>
                </a:solidFill>
              </a:rPr>
              <a:t>”</a:t>
            </a:r>
            <a:r>
              <a:rPr lang="zh-CN" altLang="en-US" dirty="0" smtClean="0">
                <a:solidFill>
                  <a:srgbClr val="C00000"/>
                </a:solidFill>
              </a:rPr>
              <a:t>理解</a:t>
            </a:r>
            <a:r>
              <a:rPr lang="en-US" dirty="0" smtClean="0">
                <a:solidFill>
                  <a:srgbClr val="C00000"/>
                </a:solidFill>
              </a:rPr>
              <a:t>,</a:t>
            </a:r>
            <a:r>
              <a:rPr lang="zh-CN" altLang="en-US" dirty="0" smtClean="0">
                <a:solidFill>
                  <a:srgbClr val="C00000"/>
                </a:solidFill>
              </a:rPr>
              <a:t>父亲的劳动不仅是劳动</a:t>
            </a:r>
            <a:r>
              <a:rPr lang="en-US" dirty="0" smtClean="0">
                <a:solidFill>
                  <a:srgbClr val="C00000"/>
                </a:solidFill>
              </a:rPr>
              <a:t>,</a:t>
            </a:r>
            <a:r>
              <a:rPr lang="zh-CN" altLang="en-US" dirty="0" smtClean="0">
                <a:solidFill>
                  <a:srgbClr val="C00000"/>
                </a:solidFill>
              </a:rPr>
              <a:t>更是将亲情、乡情、对美好生活的向往之情串联在一起</a:t>
            </a:r>
            <a:r>
              <a:rPr lang="en-US" dirty="0" smtClean="0">
                <a:solidFill>
                  <a:srgbClr val="C00000"/>
                </a:solidFill>
              </a:rPr>
              <a:t>,</a:t>
            </a:r>
            <a:r>
              <a:rPr lang="zh-CN" altLang="en-US" dirty="0" smtClean="0">
                <a:solidFill>
                  <a:srgbClr val="C00000"/>
                </a:solidFill>
              </a:rPr>
              <a:t>揭示了文章中心。文章标题</a:t>
            </a:r>
            <a:r>
              <a:rPr lang="en-US" dirty="0" smtClean="0">
                <a:solidFill>
                  <a:srgbClr val="C00000"/>
                </a:solidFill>
              </a:rPr>
              <a:t>“</a:t>
            </a:r>
            <a:r>
              <a:rPr lang="zh-CN" altLang="en-US" dirty="0" smtClean="0">
                <a:solidFill>
                  <a:srgbClr val="C00000"/>
                </a:solidFill>
              </a:rPr>
              <a:t>一针一线皆关情</a:t>
            </a:r>
            <a:r>
              <a:rPr lang="en-US" dirty="0" smtClean="0">
                <a:solidFill>
                  <a:srgbClr val="C00000"/>
                </a:solidFill>
              </a:rPr>
              <a:t>”</a:t>
            </a:r>
            <a:r>
              <a:rPr lang="zh-CN" altLang="en-US" dirty="0" smtClean="0">
                <a:solidFill>
                  <a:srgbClr val="C00000"/>
                </a:solidFill>
              </a:rPr>
              <a:t>充满诗情画意</a:t>
            </a:r>
            <a:r>
              <a:rPr lang="en-US" dirty="0" smtClean="0">
                <a:solidFill>
                  <a:srgbClr val="C00000"/>
                </a:solidFill>
              </a:rPr>
              <a:t>,</a:t>
            </a:r>
            <a:r>
              <a:rPr lang="zh-CN" altLang="en-US" dirty="0" smtClean="0">
                <a:solidFill>
                  <a:srgbClr val="C00000"/>
                </a:solidFill>
              </a:rPr>
              <a:t>又照应和突出了文章主题</a:t>
            </a:r>
            <a:r>
              <a:rPr lang="en-US" dirty="0" smtClean="0">
                <a:solidFill>
                  <a:srgbClr val="C00000"/>
                </a:solidFill>
              </a:rPr>
              <a:t>,</a:t>
            </a:r>
            <a:r>
              <a:rPr lang="zh-CN" altLang="en-US" dirty="0" smtClean="0">
                <a:solidFill>
                  <a:srgbClr val="C00000"/>
                </a:solidFill>
              </a:rPr>
              <a:t>吸引读者阅读兴趣。而标题</a:t>
            </a:r>
            <a:r>
              <a:rPr lang="en-US" dirty="0" smtClean="0">
                <a:solidFill>
                  <a:srgbClr val="C00000"/>
                </a:solidFill>
              </a:rPr>
              <a:t>“</a:t>
            </a:r>
            <a:r>
              <a:rPr lang="zh-CN" altLang="en-US" dirty="0" smtClean="0">
                <a:solidFill>
                  <a:srgbClr val="C00000"/>
                </a:solidFill>
              </a:rPr>
              <a:t>一位行走乡间的裁缝</a:t>
            </a:r>
            <a:r>
              <a:rPr lang="en-US" dirty="0" smtClean="0">
                <a:solidFill>
                  <a:srgbClr val="C00000"/>
                </a:solidFill>
              </a:rPr>
              <a:t>”</a:t>
            </a:r>
            <a:r>
              <a:rPr lang="zh-CN" altLang="en-US" dirty="0" smtClean="0">
                <a:solidFill>
                  <a:srgbClr val="C00000"/>
                </a:solidFill>
              </a:rPr>
              <a:t>较平淡</a:t>
            </a:r>
            <a:r>
              <a:rPr lang="en-US" dirty="0" smtClean="0">
                <a:solidFill>
                  <a:srgbClr val="C00000"/>
                </a:solidFill>
              </a:rPr>
              <a:t>,</a:t>
            </a:r>
            <a:r>
              <a:rPr lang="zh-CN" altLang="en-US" dirty="0" smtClean="0">
                <a:solidFill>
                  <a:srgbClr val="C00000"/>
                </a:solidFill>
              </a:rPr>
              <a:t>只是交代了文章写作的对象</a:t>
            </a:r>
            <a:r>
              <a:rPr lang="en-US" dirty="0" smtClean="0">
                <a:solidFill>
                  <a:srgbClr val="C00000"/>
                </a:solidFill>
              </a:rPr>
              <a:t>,</a:t>
            </a:r>
            <a:r>
              <a:rPr lang="zh-CN" altLang="en-US" dirty="0" smtClean="0">
                <a:solidFill>
                  <a:srgbClr val="C00000"/>
                </a:solidFill>
              </a:rPr>
              <a:t>没有以上表达效果。据此整理作答。</a:t>
            </a:r>
            <a:endParaRPr lang="zh-CN" altLang="en-US" dirty="0">
              <a:solidFill>
                <a:srgbClr val="C00000"/>
              </a:solidFill>
            </a:endParaRP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fade">
                                      <p:cBhvr>
                                        <p:cTn id="7" dur="500"/>
                                        <p:tgtEl>
                                          <p:spTgt spid="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xmlns="" id="{75CE02DD-70B6-497F-B0BD-8BA8DBE969A4}"/>
              </a:ext>
            </a:extLst>
          </p:cNvPr>
          <p:cNvGrpSpPr/>
          <p:nvPr/>
        </p:nvGrpSpPr>
        <p:grpSpPr>
          <a:xfrm>
            <a:off x="4165541" y="353685"/>
            <a:ext cx="1197805" cy="439278"/>
            <a:chOff x="4149152" y="706582"/>
            <a:chExt cx="1025921" cy="439278"/>
          </a:xfrm>
        </p:grpSpPr>
        <p:sp>
          <p:nvSpPr>
            <p:cNvPr id="5" name="文本框 14">
              <a:extLst>
                <a:ext uri="{FF2B5EF4-FFF2-40B4-BE49-F238E27FC236}">
                  <a16:creationId xmlns:a16="http://schemas.microsoft.com/office/drawing/2014/main" xmlns="" id="{0E212731-39CB-4A88-BE94-BB6F287DDC6F}"/>
                </a:ext>
              </a:extLst>
            </p:cNvPr>
            <p:cNvSpPr txBox="1"/>
            <p:nvPr/>
          </p:nvSpPr>
          <p:spPr>
            <a:xfrm>
              <a:off x="4149152" y="706582"/>
              <a:ext cx="853104" cy="439278"/>
            </a:xfrm>
            <a:prstGeom prst="rect">
              <a:avLst/>
            </a:prstGeom>
            <a:noFill/>
          </p:spPr>
          <p:txBody>
            <a:bodyPr wrap="none" lIns="36000" tIns="36000" rIns="36000" bIns="36000" rtlCol="0">
              <a:spAutoFit/>
            </a:bodyPr>
            <a:lstStyle/>
            <a:p>
              <a:pPr algn="l">
                <a:lnSpc>
                  <a:spcPct val="150000"/>
                </a:lnSpc>
              </a:pPr>
              <a:r>
                <a:rPr lang="zh-CN" altLang="en-US" b="1" dirty="0">
                  <a:solidFill>
                    <a:srgbClr val="0092D7"/>
                  </a:solidFill>
                  <a:latin typeface="微软雅黑" panose="020B0503020204020204" pitchFamily="34" charset="-122"/>
                  <a:ea typeface="微软雅黑" panose="020B0503020204020204" pitchFamily="34" charset="-122"/>
                </a:rPr>
                <a:t>技法</a:t>
              </a:r>
              <a:r>
                <a:rPr lang="zh-CN" altLang="en-US" b="1" dirty="0">
                  <a:latin typeface="微软雅黑" panose="020B0503020204020204" pitchFamily="34" charset="-122"/>
                  <a:ea typeface="微软雅黑" panose="020B0503020204020204" pitchFamily="34" charset="-122"/>
                </a:rPr>
                <a:t>精讲</a:t>
              </a:r>
            </a:p>
          </p:txBody>
        </p:sp>
        <p:cxnSp>
          <p:nvCxnSpPr>
            <p:cNvPr id="6" name="直接箭头连接符 5">
              <a:extLst>
                <a:ext uri="{FF2B5EF4-FFF2-40B4-BE49-F238E27FC236}">
                  <a16:creationId xmlns:a16="http://schemas.microsoft.com/office/drawing/2014/main" xmlns="" id="{DA0F7700-D1EE-4F7C-93E3-F781CEB61530}"/>
                </a:ext>
              </a:extLst>
            </p:cNvPr>
            <p:cNvCxnSpPr>
              <a:cxnSpLocks/>
            </p:cNvCxnSpPr>
            <p:nvPr/>
          </p:nvCxnSpPr>
          <p:spPr>
            <a:xfrm>
              <a:off x="5020377" y="921218"/>
              <a:ext cx="154696" cy="140733"/>
            </a:xfrm>
            <a:prstGeom prst="straightConnector1">
              <a:avLst/>
            </a:prstGeom>
            <a:ln w="25400">
              <a:solidFill>
                <a:srgbClr val="0092D7"/>
              </a:solidFill>
              <a:tailEnd type="triangle"/>
            </a:ln>
          </p:spPr>
          <p:style>
            <a:lnRef idx="1">
              <a:schemeClr val="accent1"/>
            </a:lnRef>
            <a:fillRef idx="0">
              <a:schemeClr val="accent1"/>
            </a:fillRef>
            <a:effectRef idx="0">
              <a:schemeClr val="accent1"/>
            </a:effectRef>
            <a:fontRef idx="minor">
              <a:schemeClr val="tx1"/>
            </a:fontRef>
          </p:style>
        </p:cxnSp>
      </p:grpSp>
      <p:sp>
        <p:nvSpPr>
          <p:cNvPr id="7" name="文本框 16">
            <a:extLst>
              <a:ext uri="{FF2B5EF4-FFF2-40B4-BE49-F238E27FC236}">
                <a16:creationId xmlns:a16="http://schemas.microsoft.com/office/drawing/2014/main" xmlns="" id="{02136207-C733-452F-A42E-D34ADC8DA827}"/>
              </a:ext>
            </a:extLst>
          </p:cNvPr>
          <p:cNvSpPr txBox="1">
            <a:spLocks noChangeArrowheads="1"/>
          </p:cNvSpPr>
          <p:nvPr/>
        </p:nvSpPr>
        <p:spPr bwMode="auto">
          <a:xfrm>
            <a:off x="860158" y="850113"/>
            <a:ext cx="7872361" cy="3396690"/>
          </a:xfrm>
          <a:prstGeom prst="rect">
            <a:avLst/>
          </a:prstGeom>
          <a:noFill/>
          <a:ln w="9525">
            <a:noFill/>
            <a:miter lim="800000"/>
            <a:headEnd/>
            <a:tailEnd/>
          </a:ln>
        </p:spPr>
        <p:txBody>
          <a:bodyPr wrap="square" lIns="36000" tIns="36000" rIns="36000" bIns="36000">
            <a:spAutoFit/>
          </a:bodyPr>
          <a:lstStyle/>
          <a:p>
            <a:pPr>
              <a:lnSpc>
                <a:spcPct val="150000"/>
              </a:lnSpc>
            </a:pPr>
            <a:r>
              <a:rPr lang="zh-CN" altLang="en-US" b="1" dirty="0" smtClean="0">
                <a:solidFill>
                  <a:srgbClr val="0092D7"/>
                </a:solidFill>
                <a:latin typeface="微软雅黑" pitchFamily="34" charset="-122"/>
                <a:ea typeface="微软雅黑" pitchFamily="34" charset="-122"/>
              </a:rPr>
              <a:t>考点一　概括文章内容</a:t>
            </a:r>
            <a:r>
              <a:rPr lang="zh-CN" altLang="en-US" dirty="0" smtClean="0">
                <a:latin typeface="微软雅黑" pitchFamily="34" charset="-122"/>
                <a:ea typeface="微软雅黑" pitchFamily="34" charset="-122"/>
              </a:rPr>
              <a:t>（</a:t>
            </a:r>
            <a:r>
              <a:rPr lang="en-US" dirty="0" smtClean="0"/>
              <a:t> 10</a:t>
            </a:r>
            <a:r>
              <a:rPr lang="zh-CN" altLang="en-US" dirty="0" smtClean="0"/>
              <a:t>年</a:t>
            </a:r>
            <a:r>
              <a:rPr lang="en-US" dirty="0" smtClean="0"/>
              <a:t>4</a:t>
            </a:r>
            <a:r>
              <a:rPr lang="zh-CN" altLang="en-US" dirty="0" smtClean="0"/>
              <a:t>考</a:t>
            </a:r>
            <a:r>
              <a:rPr lang="zh-CN" altLang="en-US" dirty="0" smtClean="0">
                <a:latin typeface="微软雅黑" pitchFamily="34" charset="-122"/>
                <a:ea typeface="微软雅黑" pitchFamily="34" charset="-122"/>
              </a:rPr>
              <a:t>）</a:t>
            </a:r>
            <a:endParaRPr lang="en-US" altLang="zh-CN" dirty="0" smtClean="0">
              <a:latin typeface="微软雅黑" pitchFamily="34" charset="-122"/>
              <a:ea typeface="微软雅黑" pitchFamily="34" charset="-122"/>
            </a:endParaRPr>
          </a:p>
          <a:p>
            <a:pPr>
              <a:lnSpc>
                <a:spcPct val="150000"/>
              </a:lnSpc>
            </a:pPr>
            <a:r>
              <a:rPr lang="en-US" altLang="zh-CN" dirty="0" smtClean="0">
                <a:solidFill>
                  <a:srgbClr val="0092D7"/>
                </a:solidFill>
              </a:rPr>
              <a:t>【</a:t>
            </a:r>
            <a:r>
              <a:rPr lang="zh-CN" altLang="en-US" dirty="0" smtClean="0">
                <a:solidFill>
                  <a:srgbClr val="0092D7"/>
                </a:solidFill>
              </a:rPr>
              <a:t>教材典例</a:t>
            </a:r>
            <a:r>
              <a:rPr lang="en-US" altLang="zh-CN" dirty="0" smtClean="0">
                <a:solidFill>
                  <a:srgbClr val="0092D7"/>
                </a:solidFill>
              </a:rPr>
              <a:t>】</a:t>
            </a:r>
          </a:p>
          <a:p>
            <a:pPr>
              <a:lnSpc>
                <a:spcPct val="150000"/>
              </a:lnSpc>
            </a:pPr>
            <a:r>
              <a:rPr lang="en-US" b="1" dirty="0" smtClean="0"/>
              <a:t>1.</a:t>
            </a:r>
            <a:r>
              <a:rPr lang="zh-CN" altLang="en-US" dirty="0" smtClean="0"/>
              <a:t>通读全文</a:t>
            </a:r>
            <a:r>
              <a:rPr lang="en-US" dirty="0" smtClean="0"/>
              <a:t>,</a:t>
            </a:r>
            <a:r>
              <a:rPr lang="zh-CN" altLang="en-US" dirty="0" smtClean="0"/>
              <a:t>仿照示例</a:t>
            </a:r>
            <a:r>
              <a:rPr lang="en-US" dirty="0" smtClean="0"/>
              <a:t>,</a:t>
            </a:r>
            <a:r>
              <a:rPr lang="zh-CN" altLang="en-US" dirty="0" smtClean="0"/>
              <a:t>用四字短语概括本文所写的几件事。</a:t>
            </a:r>
            <a:r>
              <a:rPr lang="en-US" dirty="0" smtClean="0"/>
              <a:t>[</a:t>
            </a:r>
            <a:r>
              <a:rPr lang="zh-CN" altLang="en-US" dirty="0" smtClean="0"/>
              <a:t>八下</a:t>
            </a:r>
            <a:r>
              <a:rPr lang="en-US" altLang="zh-CN" dirty="0" smtClean="0"/>
              <a:t>《</a:t>
            </a:r>
            <a:r>
              <a:rPr lang="zh-CN" altLang="en-US" dirty="0" smtClean="0"/>
              <a:t>社戏</a:t>
            </a:r>
            <a:r>
              <a:rPr lang="en-US" altLang="zh-CN" dirty="0" smtClean="0"/>
              <a:t>》“</a:t>
            </a:r>
            <a:r>
              <a:rPr lang="zh-CN" altLang="en-US" dirty="0" smtClean="0"/>
              <a:t>思考探究”</a:t>
            </a:r>
            <a:r>
              <a:rPr lang="en-US" dirty="0" smtClean="0"/>
              <a:t>(</a:t>
            </a:r>
            <a:r>
              <a:rPr lang="zh-CN" altLang="en-US" dirty="0" smtClean="0"/>
              <a:t>角度一</a:t>
            </a:r>
            <a:r>
              <a:rPr lang="en-US" dirty="0" smtClean="0"/>
              <a:t>:</a:t>
            </a:r>
            <a:r>
              <a:rPr lang="zh-CN" altLang="en-US" dirty="0" smtClean="0"/>
              <a:t>情节梳理</a:t>
            </a:r>
            <a:r>
              <a:rPr lang="en-US" dirty="0" smtClean="0"/>
              <a:t>)]</a:t>
            </a:r>
            <a:endParaRPr lang="zh-CN" altLang="en-US" dirty="0" smtClean="0"/>
          </a:p>
          <a:p>
            <a:pPr>
              <a:lnSpc>
                <a:spcPct val="150000"/>
              </a:lnSpc>
            </a:pPr>
            <a:r>
              <a:rPr lang="zh-CN" altLang="en-US" u="sng" dirty="0" smtClean="0"/>
              <a:t>　　　</a:t>
            </a:r>
            <a:r>
              <a:rPr lang="zh-CN" altLang="en-US" dirty="0" smtClean="0"/>
              <a:t>→</a:t>
            </a:r>
            <a:r>
              <a:rPr lang="zh-CN" altLang="en-US" u="sng" dirty="0" smtClean="0"/>
              <a:t>　　　</a:t>
            </a:r>
            <a:r>
              <a:rPr lang="zh-CN" altLang="en-US" dirty="0" smtClean="0"/>
              <a:t>→</a:t>
            </a:r>
            <a:r>
              <a:rPr lang="zh-CN" altLang="en-US" u="sng" dirty="0" smtClean="0"/>
              <a:t>　　　</a:t>
            </a:r>
            <a:r>
              <a:rPr lang="zh-CN" altLang="en-US" dirty="0" smtClean="0"/>
              <a:t>→夏夜行船→</a:t>
            </a:r>
            <a:r>
              <a:rPr lang="zh-CN" altLang="en-US" u="sng" dirty="0" smtClean="0"/>
              <a:t>　　　</a:t>
            </a:r>
            <a:r>
              <a:rPr lang="zh-CN" altLang="en-US" dirty="0" smtClean="0"/>
              <a:t>→</a:t>
            </a:r>
            <a:r>
              <a:rPr lang="zh-CN" altLang="en-US" u="sng" dirty="0" smtClean="0"/>
              <a:t>　　　</a:t>
            </a:r>
            <a:r>
              <a:rPr lang="zh-CN" altLang="en-US" dirty="0" smtClean="0"/>
              <a:t>→</a:t>
            </a:r>
            <a:r>
              <a:rPr lang="zh-CN" altLang="en-US" u="sng" dirty="0" smtClean="0"/>
              <a:t>　　   </a:t>
            </a:r>
            <a:r>
              <a:rPr lang="zh-CN" altLang="en-US" dirty="0" smtClean="0"/>
              <a:t>→</a:t>
            </a:r>
            <a:r>
              <a:rPr lang="zh-CN" altLang="en-US" u="sng" dirty="0" smtClean="0"/>
              <a:t>　　  </a:t>
            </a:r>
            <a:r>
              <a:rPr lang="en-US" u="sng" dirty="0" smtClean="0"/>
              <a:t> </a:t>
            </a:r>
            <a:endParaRPr lang="zh-CN" altLang="en-US" dirty="0" smtClean="0"/>
          </a:p>
          <a:p>
            <a:pPr>
              <a:lnSpc>
                <a:spcPct val="150000"/>
              </a:lnSpc>
            </a:pPr>
            <a:r>
              <a:rPr lang="en-US" dirty="0" smtClean="0">
                <a:solidFill>
                  <a:srgbClr val="0092D7"/>
                </a:solidFill>
              </a:rPr>
              <a:t>[</a:t>
            </a:r>
            <a:r>
              <a:rPr lang="zh-CN" altLang="en-US" dirty="0" smtClean="0">
                <a:solidFill>
                  <a:srgbClr val="0092D7"/>
                </a:solidFill>
              </a:rPr>
              <a:t>分析</a:t>
            </a:r>
            <a:r>
              <a:rPr lang="en-US" dirty="0" smtClean="0">
                <a:solidFill>
                  <a:srgbClr val="0092D7"/>
                </a:solidFill>
              </a:rPr>
              <a:t>]</a:t>
            </a:r>
            <a:r>
              <a:rPr lang="zh-CN" altLang="en-US" dirty="0" smtClean="0"/>
              <a:t>本题考查整体感知课文内容</a:t>
            </a:r>
            <a:r>
              <a:rPr lang="en-US" dirty="0" smtClean="0"/>
              <a:t>,</a:t>
            </a:r>
            <a:r>
              <a:rPr lang="zh-CN" altLang="en-US" dirty="0" smtClean="0"/>
              <a:t>把握故事情节。通读全文可知是按照时间顺序安排情节的</a:t>
            </a:r>
            <a:r>
              <a:rPr lang="en-US" dirty="0" smtClean="0"/>
              <a:t>,</a:t>
            </a:r>
            <a:r>
              <a:rPr lang="zh-CN" altLang="en-US" dirty="0" smtClean="0"/>
              <a:t>根据故事情节的前后顺序可进行概括</a:t>
            </a:r>
            <a:r>
              <a:rPr lang="en-US" dirty="0" smtClean="0"/>
              <a:t>:</a:t>
            </a:r>
            <a:r>
              <a:rPr lang="zh-CN" altLang="en-US" dirty="0" smtClean="0"/>
              <a:t>平桥概况、伙伴游玩、无船出行、夏夜行船、赵庄看戏、停船吃豆、深夜返回、再谈吃豆。</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2565693"/>
          </a:xfrm>
          <a:prstGeom prst="rect">
            <a:avLst/>
          </a:prstGeom>
          <a:noFill/>
        </p:spPr>
        <p:txBody>
          <a:bodyPr wrap="square" lIns="36000" tIns="36000" rIns="36000" bIns="36000" rtlCol="0">
            <a:spAutoFit/>
          </a:bodyPr>
          <a:lstStyle/>
          <a:p>
            <a:pPr>
              <a:lnSpc>
                <a:spcPct val="150000"/>
              </a:lnSpc>
            </a:pPr>
            <a:r>
              <a:rPr lang="en-US" b="1" dirty="0" smtClean="0"/>
              <a:t>2.</a:t>
            </a:r>
            <a:r>
              <a:rPr lang="zh-CN" altLang="en-US" dirty="0" smtClean="0"/>
              <a:t>文中说</a:t>
            </a:r>
            <a:r>
              <a:rPr lang="en-US" dirty="0" smtClean="0"/>
              <a:t>,</a:t>
            </a:r>
            <a:r>
              <a:rPr lang="zh-CN" altLang="en-US" dirty="0" smtClean="0"/>
              <a:t>百草园“其中似乎确凿只有一些野草</a:t>
            </a:r>
            <a:r>
              <a:rPr lang="en-US" dirty="0" smtClean="0"/>
              <a:t>;</a:t>
            </a:r>
            <a:r>
              <a:rPr lang="zh-CN" altLang="en-US" dirty="0" smtClean="0"/>
              <a:t>但那时却是我的乐园”</a:t>
            </a:r>
            <a:r>
              <a:rPr lang="en-US" dirty="0" smtClean="0"/>
              <a:t>,</a:t>
            </a:r>
            <a:r>
              <a:rPr lang="zh-CN" altLang="en-US" dirty="0" smtClean="0"/>
              <a:t>“乐园”之“乐”表现在哪些方面</a:t>
            </a:r>
            <a:r>
              <a:rPr lang="en-US" dirty="0" smtClean="0"/>
              <a:t>?[</a:t>
            </a:r>
            <a:r>
              <a:rPr lang="zh-CN" altLang="en-US" dirty="0" smtClean="0"/>
              <a:t>七上</a:t>
            </a:r>
            <a:r>
              <a:rPr lang="en-US" altLang="zh-CN" dirty="0" smtClean="0"/>
              <a:t>《</a:t>
            </a:r>
            <a:r>
              <a:rPr lang="zh-CN" altLang="en-US" dirty="0" smtClean="0"/>
              <a:t>从百草园到三味书屋</a:t>
            </a:r>
            <a:r>
              <a:rPr lang="en-US" altLang="zh-CN" dirty="0" smtClean="0"/>
              <a:t>》“</a:t>
            </a:r>
            <a:r>
              <a:rPr lang="zh-CN" altLang="en-US" dirty="0" smtClean="0"/>
              <a:t>思考探究”</a:t>
            </a:r>
            <a:r>
              <a:rPr lang="en-US" dirty="0" smtClean="0"/>
              <a:t>(</a:t>
            </a:r>
            <a:r>
              <a:rPr lang="zh-CN" altLang="en-US" dirty="0" smtClean="0"/>
              <a:t>角度二</a:t>
            </a:r>
            <a:r>
              <a:rPr lang="en-US" dirty="0" smtClean="0"/>
              <a:t>:</a:t>
            </a:r>
            <a:r>
              <a:rPr lang="zh-CN" altLang="en-US" dirty="0" smtClean="0"/>
              <a:t>内容概括</a:t>
            </a:r>
            <a:r>
              <a:rPr lang="en-US" dirty="0" smtClean="0"/>
              <a:t>)]</a:t>
            </a:r>
            <a:endParaRPr lang="zh-CN" altLang="en-US" dirty="0" smtClean="0"/>
          </a:p>
          <a:p>
            <a:pPr>
              <a:lnSpc>
                <a:spcPct val="150000"/>
              </a:lnSpc>
            </a:pPr>
            <a:r>
              <a:rPr lang="en-US" dirty="0" smtClean="0">
                <a:solidFill>
                  <a:srgbClr val="0092D7"/>
                </a:solidFill>
              </a:rPr>
              <a:t>[</a:t>
            </a:r>
            <a:r>
              <a:rPr lang="zh-CN" altLang="en-US" dirty="0" smtClean="0">
                <a:solidFill>
                  <a:srgbClr val="0092D7"/>
                </a:solidFill>
              </a:rPr>
              <a:t>分析</a:t>
            </a:r>
            <a:r>
              <a:rPr lang="en-US" dirty="0" smtClean="0">
                <a:solidFill>
                  <a:srgbClr val="0092D7"/>
                </a:solidFill>
              </a:rPr>
              <a:t>]</a:t>
            </a:r>
            <a:r>
              <a:rPr lang="zh-CN" altLang="en-US" dirty="0" smtClean="0"/>
              <a:t>本题考查内容概括梳理能力。“乐园”之“乐”表现在三个方面</a:t>
            </a:r>
            <a:r>
              <a:rPr lang="en-US" dirty="0" smtClean="0"/>
              <a:t>:</a:t>
            </a:r>
            <a:r>
              <a:rPr lang="zh-CN" altLang="en-US" dirty="0" smtClean="0"/>
              <a:t>在百草园抓虫子、拔野草的乐趣</a:t>
            </a:r>
            <a:r>
              <a:rPr lang="en-US" dirty="0" smtClean="0"/>
              <a:t>;</a:t>
            </a:r>
            <a:r>
              <a:rPr lang="zh-CN" altLang="en-US" dirty="0" smtClean="0"/>
              <a:t>听长妈妈讲美女蛇故事的乐趣</a:t>
            </a:r>
            <a:r>
              <a:rPr lang="en-US" dirty="0" smtClean="0"/>
              <a:t>;</a:t>
            </a:r>
            <a:r>
              <a:rPr lang="zh-CN" altLang="en-US" dirty="0" smtClean="0"/>
              <a:t>在大雪天里跟闰土父亲学捕鸟的乐趣。</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2565693"/>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常见题型</a:t>
            </a:r>
            <a:r>
              <a:rPr lang="en-US" altLang="zh-CN" dirty="0" smtClean="0">
                <a:solidFill>
                  <a:srgbClr val="0092D7"/>
                </a:solidFill>
              </a:rPr>
              <a:t>】</a:t>
            </a:r>
          </a:p>
          <a:p>
            <a:pPr>
              <a:lnSpc>
                <a:spcPct val="150000"/>
              </a:lnSpc>
            </a:pPr>
            <a:r>
              <a:rPr lang="en-US" b="1" dirty="0" smtClean="0"/>
              <a:t>1. </a:t>
            </a:r>
            <a:r>
              <a:rPr lang="en-US" dirty="0" smtClean="0">
                <a:solidFill>
                  <a:srgbClr val="0092D7"/>
                </a:solidFill>
              </a:rPr>
              <a:t>[2015</a:t>
            </a:r>
            <a:r>
              <a:rPr lang="en-US" altLang="zh-CN" dirty="0" smtClean="0">
                <a:solidFill>
                  <a:srgbClr val="0092D7"/>
                </a:solidFill>
              </a:rPr>
              <a:t>·</a:t>
            </a:r>
            <a:r>
              <a:rPr lang="zh-CN" altLang="en-US" dirty="0" smtClean="0">
                <a:solidFill>
                  <a:srgbClr val="0092D7"/>
                </a:solidFill>
              </a:rPr>
              <a:t>包头</a:t>
            </a:r>
            <a:r>
              <a:rPr lang="en-US" dirty="0" smtClean="0">
                <a:solidFill>
                  <a:srgbClr val="0092D7"/>
                </a:solidFill>
              </a:rPr>
              <a:t>13</a:t>
            </a:r>
            <a:r>
              <a:rPr lang="zh-CN" altLang="en-US" dirty="0" smtClean="0">
                <a:solidFill>
                  <a:srgbClr val="0092D7"/>
                </a:solidFill>
              </a:rPr>
              <a:t>题</a:t>
            </a:r>
            <a:r>
              <a:rPr lang="en-US" dirty="0" smtClean="0">
                <a:solidFill>
                  <a:srgbClr val="0092D7"/>
                </a:solidFill>
              </a:rPr>
              <a:t>]</a:t>
            </a:r>
            <a:r>
              <a:rPr lang="zh-CN" altLang="en-US" dirty="0" smtClean="0"/>
              <a:t>文中同学的父亲“满脸横肉</a:t>
            </a:r>
            <a:r>
              <a:rPr lang="en-US" dirty="0" smtClean="0"/>
              <a:t>,</a:t>
            </a:r>
            <a:r>
              <a:rPr lang="zh-CN" altLang="en-US" dirty="0" smtClean="0"/>
              <a:t>彪悍异常”</a:t>
            </a:r>
            <a:r>
              <a:rPr lang="en-US" dirty="0" smtClean="0"/>
              <a:t>,</a:t>
            </a:r>
            <a:r>
              <a:rPr lang="zh-CN" altLang="en-US" dirty="0" smtClean="0"/>
              <a:t>文中哪些情节使“我”改变了对他的印象</a:t>
            </a:r>
            <a:r>
              <a:rPr lang="en-US" dirty="0" smtClean="0"/>
              <a:t>? </a:t>
            </a:r>
            <a:endParaRPr lang="zh-CN" altLang="en-US" dirty="0" smtClean="0"/>
          </a:p>
          <a:p>
            <a:pPr>
              <a:lnSpc>
                <a:spcPct val="150000"/>
              </a:lnSpc>
            </a:pPr>
            <a:r>
              <a:rPr lang="en-US" b="1" dirty="0" smtClean="0"/>
              <a:t>2. </a:t>
            </a:r>
            <a:r>
              <a:rPr lang="en-US" dirty="0" smtClean="0">
                <a:solidFill>
                  <a:srgbClr val="0092D7"/>
                </a:solidFill>
              </a:rPr>
              <a:t>[2013</a:t>
            </a:r>
            <a:r>
              <a:rPr lang="en-US" altLang="zh-CN" dirty="0" smtClean="0">
                <a:solidFill>
                  <a:srgbClr val="0092D7"/>
                </a:solidFill>
              </a:rPr>
              <a:t>·</a:t>
            </a:r>
            <a:r>
              <a:rPr lang="zh-CN" altLang="en-US" dirty="0" smtClean="0">
                <a:solidFill>
                  <a:srgbClr val="0092D7"/>
                </a:solidFill>
              </a:rPr>
              <a:t>包头</a:t>
            </a:r>
            <a:r>
              <a:rPr lang="en-US" dirty="0" smtClean="0">
                <a:solidFill>
                  <a:srgbClr val="0092D7"/>
                </a:solidFill>
              </a:rPr>
              <a:t>12</a:t>
            </a:r>
            <a:r>
              <a:rPr lang="zh-CN" altLang="en-US" dirty="0" smtClean="0">
                <a:solidFill>
                  <a:srgbClr val="0092D7"/>
                </a:solidFill>
              </a:rPr>
              <a:t>题</a:t>
            </a:r>
            <a:r>
              <a:rPr lang="en-US" dirty="0" smtClean="0">
                <a:solidFill>
                  <a:srgbClr val="0092D7"/>
                </a:solidFill>
              </a:rPr>
              <a:t>]</a:t>
            </a:r>
            <a:r>
              <a:rPr lang="zh-CN" altLang="en-US" dirty="0" smtClean="0"/>
              <a:t>依据文章内容</a:t>
            </a:r>
            <a:r>
              <a:rPr lang="en-US" dirty="0" smtClean="0"/>
              <a:t>,</a:t>
            </a:r>
            <a:r>
              <a:rPr lang="zh-CN" altLang="en-US" dirty="0" smtClean="0"/>
              <a:t>补全下面情节。</a:t>
            </a:r>
          </a:p>
          <a:p>
            <a:pPr>
              <a:lnSpc>
                <a:spcPct val="150000"/>
              </a:lnSpc>
            </a:pPr>
            <a:r>
              <a:rPr lang="en-US" b="1" dirty="0" smtClean="0"/>
              <a:t>3. </a:t>
            </a:r>
            <a:r>
              <a:rPr lang="en-US" dirty="0" smtClean="0">
                <a:solidFill>
                  <a:srgbClr val="0092D7"/>
                </a:solidFill>
              </a:rPr>
              <a:t>[2012</a:t>
            </a:r>
            <a:r>
              <a:rPr lang="en-US" altLang="zh-CN" dirty="0" smtClean="0">
                <a:solidFill>
                  <a:srgbClr val="0092D7"/>
                </a:solidFill>
              </a:rPr>
              <a:t>·</a:t>
            </a:r>
            <a:r>
              <a:rPr lang="zh-CN" altLang="en-US" dirty="0" smtClean="0">
                <a:solidFill>
                  <a:srgbClr val="0092D7"/>
                </a:solidFill>
              </a:rPr>
              <a:t>包头</a:t>
            </a:r>
            <a:r>
              <a:rPr lang="en-US" dirty="0" smtClean="0">
                <a:solidFill>
                  <a:srgbClr val="0092D7"/>
                </a:solidFill>
              </a:rPr>
              <a:t>13</a:t>
            </a:r>
            <a:r>
              <a:rPr lang="zh-CN" altLang="en-US" dirty="0" smtClean="0">
                <a:solidFill>
                  <a:srgbClr val="0092D7"/>
                </a:solidFill>
              </a:rPr>
              <a:t>题</a:t>
            </a:r>
            <a:r>
              <a:rPr lang="en-US" dirty="0" smtClean="0">
                <a:solidFill>
                  <a:srgbClr val="0092D7"/>
                </a:solidFill>
              </a:rPr>
              <a:t>]</a:t>
            </a:r>
            <a:r>
              <a:rPr lang="zh-CN" altLang="en-US" dirty="0" smtClean="0"/>
              <a:t>奶奶对父亲的爱看似平静超然</a:t>
            </a:r>
            <a:r>
              <a:rPr lang="en-US" dirty="0" smtClean="0"/>
              <a:t>,</a:t>
            </a:r>
            <a:r>
              <a:rPr lang="zh-CN" altLang="en-US" dirty="0" smtClean="0"/>
              <a:t>实则刻骨铭心</a:t>
            </a:r>
            <a:r>
              <a:rPr lang="en-US" dirty="0" smtClean="0"/>
              <a:t>,</a:t>
            </a:r>
            <a:r>
              <a:rPr lang="zh-CN" altLang="en-US" dirty="0" smtClean="0"/>
              <a:t>请你结合文章找出依据。</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2565693"/>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答题思路</a:t>
            </a:r>
            <a:r>
              <a:rPr lang="en-US" altLang="zh-CN" dirty="0" smtClean="0">
                <a:solidFill>
                  <a:srgbClr val="0092D7"/>
                </a:solidFill>
              </a:rPr>
              <a:t>】</a:t>
            </a:r>
          </a:p>
          <a:p>
            <a:pPr indent="446088">
              <a:lnSpc>
                <a:spcPct val="150000"/>
              </a:lnSpc>
            </a:pPr>
            <a:r>
              <a:rPr lang="zh-CN" altLang="en-US" dirty="0" smtClean="0"/>
              <a:t>首先</a:t>
            </a:r>
            <a:r>
              <a:rPr lang="en-US" dirty="0" smtClean="0"/>
              <a:t>,</a:t>
            </a:r>
            <a:r>
              <a:rPr lang="zh-CN" altLang="en-US" dirty="0" smtClean="0"/>
              <a:t>抓住题干</a:t>
            </a:r>
            <a:r>
              <a:rPr lang="en-US" dirty="0" smtClean="0"/>
              <a:t>,</a:t>
            </a:r>
            <a:r>
              <a:rPr lang="zh-CN" altLang="en-US" dirty="0" smtClean="0"/>
              <a:t>确定区域。</a:t>
            </a:r>
          </a:p>
          <a:p>
            <a:pPr indent="446088">
              <a:lnSpc>
                <a:spcPct val="150000"/>
              </a:lnSpc>
            </a:pPr>
            <a:r>
              <a:rPr lang="zh-CN" altLang="en-US" dirty="0" smtClean="0"/>
              <a:t>概括类试题的答案一般来自文中</a:t>
            </a:r>
            <a:r>
              <a:rPr lang="en-US" dirty="0" smtClean="0"/>
              <a:t>,</a:t>
            </a:r>
            <a:r>
              <a:rPr lang="zh-CN" altLang="en-US" dirty="0" smtClean="0"/>
              <a:t>几乎所有的要点都在原文中有其指向的段落或句子</a:t>
            </a:r>
            <a:r>
              <a:rPr lang="en-US" dirty="0" smtClean="0"/>
              <a:t>,</a:t>
            </a:r>
            <a:r>
              <a:rPr lang="zh-CN" altLang="en-US" dirty="0" smtClean="0"/>
              <a:t>都有具体的区域。准确找到题目所要求的阅读区域至关重要。有的题干范围明确</a:t>
            </a:r>
            <a:r>
              <a:rPr lang="en-US" dirty="0" smtClean="0"/>
              <a:t>,</a:t>
            </a:r>
            <a:r>
              <a:rPr lang="zh-CN" altLang="en-US" dirty="0" smtClean="0"/>
              <a:t>有的范围不明确</a:t>
            </a:r>
            <a:r>
              <a:rPr lang="en-US" dirty="0" smtClean="0"/>
              <a:t>,</a:t>
            </a:r>
            <a:r>
              <a:rPr lang="zh-CN" altLang="en-US" dirty="0" smtClean="0"/>
              <a:t>可先看题干关键词语出现在文中的位置</a:t>
            </a:r>
            <a:r>
              <a:rPr lang="en-US" dirty="0" smtClean="0"/>
              <a:t>,</a:t>
            </a:r>
            <a:r>
              <a:rPr lang="zh-CN" altLang="en-US" dirty="0" smtClean="0"/>
              <a:t>其位置区域往往就是重点阅读区域。有时区域的确定还要依托全文的结构。</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3812188"/>
          </a:xfrm>
          <a:prstGeom prst="rect">
            <a:avLst/>
          </a:prstGeom>
          <a:noFill/>
        </p:spPr>
        <p:txBody>
          <a:bodyPr wrap="square" lIns="36000" tIns="36000" rIns="36000" bIns="36000" rtlCol="0">
            <a:spAutoFit/>
          </a:bodyPr>
          <a:lstStyle/>
          <a:p>
            <a:pPr indent="446088">
              <a:lnSpc>
                <a:spcPct val="150000"/>
              </a:lnSpc>
            </a:pPr>
            <a:r>
              <a:rPr lang="zh-CN" altLang="en-US" dirty="0" smtClean="0"/>
              <a:t>其次</a:t>
            </a:r>
            <a:r>
              <a:rPr lang="en-US" dirty="0" smtClean="0"/>
              <a:t>,</a:t>
            </a:r>
            <a:r>
              <a:rPr lang="zh-CN" altLang="en-US" dirty="0" smtClean="0"/>
              <a:t>精准阅读</a:t>
            </a:r>
            <a:r>
              <a:rPr lang="en-US" dirty="0" smtClean="0"/>
              <a:t>,</a:t>
            </a:r>
            <a:r>
              <a:rPr lang="zh-CN" altLang="en-US" dirty="0" smtClean="0"/>
              <a:t>抓住关键。</a:t>
            </a:r>
          </a:p>
          <a:p>
            <a:pPr indent="446088">
              <a:lnSpc>
                <a:spcPct val="150000"/>
              </a:lnSpc>
            </a:pPr>
            <a:r>
              <a:rPr lang="en-US" dirty="0" smtClean="0"/>
              <a:t>(1)</a:t>
            </a:r>
            <a:r>
              <a:rPr lang="zh-CN" altLang="en-US" dirty="0" smtClean="0"/>
              <a:t>善抓“段眼”。“段眼”即独立成段的关键句子或某一段中的关键语句</a:t>
            </a:r>
            <a:r>
              <a:rPr lang="en-US" dirty="0" smtClean="0"/>
              <a:t>,</a:t>
            </a:r>
            <a:r>
              <a:rPr lang="zh-CN" altLang="en-US" dirty="0" smtClean="0"/>
              <a:t>这些语句或与全文主旨相关</a:t>
            </a:r>
            <a:r>
              <a:rPr lang="en-US" dirty="0" smtClean="0"/>
              <a:t>,</a:t>
            </a:r>
            <a:r>
              <a:rPr lang="zh-CN" altLang="en-US" dirty="0" smtClean="0"/>
              <a:t>或直接揭示了段落要点。从结构上看</a:t>
            </a:r>
            <a:r>
              <a:rPr lang="en-US" dirty="0" smtClean="0"/>
              <a:t>,</a:t>
            </a:r>
            <a:r>
              <a:rPr lang="zh-CN" altLang="en-US" dirty="0" smtClean="0"/>
              <a:t>“段眼”往往是那些领起全段或收束全段的语句</a:t>
            </a:r>
            <a:r>
              <a:rPr lang="en-US" dirty="0" smtClean="0"/>
              <a:t>;</a:t>
            </a:r>
            <a:r>
              <a:rPr lang="zh-CN" altLang="en-US" dirty="0" smtClean="0"/>
              <a:t>从表达方式上看</a:t>
            </a:r>
            <a:r>
              <a:rPr lang="en-US" dirty="0" smtClean="0"/>
              <a:t>,</a:t>
            </a:r>
            <a:r>
              <a:rPr lang="zh-CN" altLang="en-US" dirty="0" smtClean="0"/>
              <a:t>“段眼”往往是那些直接抒情或间接抒情的句子</a:t>
            </a:r>
            <a:r>
              <a:rPr lang="en-US" dirty="0" smtClean="0"/>
              <a:t>,</a:t>
            </a:r>
            <a:r>
              <a:rPr lang="zh-CN" altLang="en-US" dirty="0" smtClean="0"/>
              <a:t>表示观点议论的句子。</a:t>
            </a:r>
          </a:p>
          <a:p>
            <a:pPr indent="446088">
              <a:lnSpc>
                <a:spcPct val="150000"/>
              </a:lnSpc>
            </a:pPr>
            <a:r>
              <a:rPr lang="en-US" dirty="0" smtClean="0"/>
              <a:t>(2)</a:t>
            </a:r>
            <a:r>
              <a:rPr lang="zh-CN" altLang="en-US" dirty="0" smtClean="0"/>
              <a:t>细分层次。分层阅读是概括类试题阅读的本质</a:t>
            </a:r>
            <a:r>
              <a:rPr lang="en-US" dirty="0" smtClean="0"/>
              <a:t>,</a:t>
            </a:r>
            <a:r>
              <a:rPr lang="zh-CN" altLang="en-US" dirty="0" smtClean="0"/>
              <a:t>因为答案要点多</a:t>
            </a:r>
            <a:r>
              <a:rPr lang="en-US" dirty="0" smtClean="0"/>
              <a:t>,</a:t>
            </a:r>
            <a:r>
              <a:rPr lang="zh-CN" altLang="en-US" dirty="0" smtClean="0"/>
              <a:t>如果不能有效地分出层次</a:t>
            </a:r>
            <a:r>
              <a:rPr lang="en-US" dirty="0" smtClean="0"/>
              <a:t>,</a:t>
            </a:r>
            <a:r>
              <a:rPr lang="zh-CN" altLang="en-US" dirty="0" smtClean="0"/>
              <a:t>就很难做到答题全面。对于有明显标志层次的段落</a:t>
            </a:r>
            <a:r>
              <a:rPr lang="en-US" dirty="0" smtClean="0"/>
              <a:t>,</a:t>
            </a:r>
            <a:r>
              <a:rPr lang="zh-CN" altLang="en-US" dirty="0" smtClean="0"/>
              <a:t>分层不成问题</a:t>
            </a:r>
            <a:r>
              <a:rPr lang="en-US" dirty="0" smtClean="0"/>
              <a:t>;</a:t>
            </a:r>
            <a:r>
              <a:rPr lang="zh-CN" altLang="en-US" dirty="0" smtClean="0"/>
              <a:t>如果没有层次标志词</a:t>
            </a:r>
            <a:r>
              <a:rPr lang="en-US" dirty="0" smtClean="0"/>
              <a:t>,</a:t>
            </a:r>
            <a:r>
              <a:rPr lang="zh-CN" altLang="en-US" dirty="0" smtClean="0"/>
              <a:t>就需要我们反复琢磨段落</a:t>
            </a:r>
            <a:r>
              <a:rPr lang="en-US" dirty="0" smtClean="0"/>
              <a:t>,</a:t>
            </a:r>
            <a:r>
              <a:rPr lang="zh-CN" altLang="en-US" dirty="0" smtClean="0"/>
              <a:t>以句子为单位区分不同的表述对象</a:t>
            </a:r>
            <a:r>
              <a:rPr lang="en-US" dirty="0" smtClean="0"/>
              <a:t>,</a:t>
            </a:r>
            <a:r>
              <a:rPr lang="zh-CN" altLang="en-US" dirty="0" smtClean="0"/>
              <a:t>对象不同</a:t>
            </a:r>
            <a:r>
              <a:rPr lang="en-US" dirty="0" smtClean="0"/>
              <a:t>,</a:t>
            </a:r>
            <a:r>
              <a:rPr lang="zh-CN" altLang="en-US" dirty="0" smtClean="0"/>
              <a:t>就是不同的层次。</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1685773"/>
          </a:xfrm>
          <a:prstGeom prst="rect">
            <a:avLst/>
          </a:prstGeom>
          <a:noFill/>
        </p:spPr>
        <p:txBody>
          <a:bodyPr wrap="square" lIns="36000" tIns="36000" rIns="36000" bIns="36000" rtlCol="0">
            <a:spAutoFit/>
          </a:bodyPr>
          <a:lstStyle/>
          <a:p>
            <a:pPr indent="446088">
              <a:lnSpc>
                <a:spcPct val="150000"/>
              </a:lnSpc>
            </a:pPr>
            <a:r>
              <a:rPr lang="zh-CN" altLang="en-US" dirty="0" smtClean="0"/>
              <a:t>最后</a:t>
            </a:r>
            <a:r>
              <a:rPr lang="en-US" dirty="0" smtClean="0"/>
              <a:t>,</a:t>
            </a:r>
            <a:r>
              <a:rPr lang="zh-CN" altLang="en-US" dirty="0" smtClean="0"/>
              <a:t>整合答案</a:t>
            </a:r>
            <a:r>
              <a:rPr lang="en-US" dirty="0" smtClean="0"/>
              <a:t>,</a:t>
            </a:r>
            <a:r>
              <a:rPr lang="zh-CN" altLang="en-US" dirty="0" smtClean="0"/>
              <a:t>精准表达。</a:t>
            </a:r>
          </a:p>
          <a:p>
            <a:pPr indent="446088">
              <a:lnSpc>
                <a:spcPct val="150000"/>
              </a:lnSpc>
            </a:pPr>
            <a:r>
              <a:rPr lang="en-US" dirty="0" smtClean="0"/>
              <a:t>(1)</a:t>
            </a:r>
            <a:r>
              <a:rPr lang="zh-CN" altLang="en-US" dirty="0" smtClean="0"/>
              <a:t>取干去枝</a:t>
            </a:r>
            <a:r>
              <a:rPr lang="en-US" dirty="0" smtClean="0"/>
              <a:t>,</a:t>
            </a:r>
            <a:r>
              <a:rPr lang="zh-CN" altLang="en-US" dirty="0" smtClean="0"/>
              <a:t>摘录整合。改造</a:t>
            </a:r>
            <a:r>
              <a:rPr lang="en-US" dirty="0" smtClean="0"/>
              <a:t>,</a:t>
            </a:r>
            <a:r>
              <a:rPr lang="zh-CN" altLang="en-US" dirty="0" smtClean="0"/>
              <a:t>组合</a:t>
            </a:r>
            <a:r>
              <a:rPr lang="en-US" dirty="0" smtClean="0"/>
              <a:t>,</a:t>
            </a:r>
            <a:r>
              <a:rPr lang="zh-CN" altLang="en-US" dirty="0" smtClean="0"/>
              <a:t>变换。</a:t>
            </a:r>
          </a:p>
          <a:p>
            <a:pPr indent="446088">
              <a:lnSpc>
                <a:spcPct val="150000"/>
              </a:lnSpc>
            </a:pPr>
            <a:r>
              <a:rPr lang="en-US" dirty="0" smtClean="0"/>
              <a:t>(2)</a:t>
            </a:r>
            <a:r>
              <a:rPr lang="zh-CN" altLang="en-US" dirty="0" smtClean="0"/>
              <a:t>全面、分条概括。既要高度概括每个“点”</a:t>
            </a:r>
            <a:r>
              <a:rPr lang="en-US" dirty="0" smtClean="0"/>
              <a:t>,</a:t>
            </a:r>
            <a:r>
              <a:rPr lang="zh-CN" altLang="en-US" dirty="0" smtClean="0"/>
              <a:t>又要具体呈现每个“点”的内涵。即方面</a:t>
            </a:r>
            <a:r>
              <a:rPr lang="en-US" dirty="0" smtClean="0"/>
              <a:t>(1)+</a:t>
            </a:r>
            <a:r>
              <a:rPr lang="zh-CN" altLang="en-US" dirty="0" smtClean="0"/>
              <a:t>点</a:t>
            </a:r>
            <a:r>
              <a:rPr lang="en-US" dirty="0" smtClean="0"/>
              <a:t>①+</a:t>
            </a:r>
            <a:r>
              <a:rPr lang="zh-CN" altLang="en-US" dirty="0" smtClean="0"/>
              <a:t>点</a:t>
            </a:r>
            <a:r>
              <a:rPr lang="en-US" dirty="0" smtClean="0"/>
              <a:t>②</a:t>
            </a:r>
            <a:r>
              <a:rPr lang="en-US" altLang="zh-CN" dirty="0" smtClean="0"/>
              <a:t>……</a:t>
            </a:r>
            <a:r>
              <a:rPr lang="zh-CN" altLang="en-US" dirty="0" smtClean="0"/>
              <a:t>方面</a:t>
            </a:r>
            <a:r>
              <a:rPr lang="en-US" dirty="0" smtClean="0"/>
              <a:t>(2)+</a:t>
            </a:r>
            <a:r>
              <a:rPr lang="zh-CN" altLang="en-US" dirty="0" smtClean="0"/>
              <a:t>点</a:t>
            </a:r>
            <a:r>
              <a:rPr lang="en-US" dirty="0" smtClean="0"/>
              <a:t>①+</a:t>
            </a:r>
            <a:r>
              <a:rPr lang="zh-CN" altLang="en-US" dirty="0" smtClean="0"/>
              <a:t>点</a:t>
            </a:r>
            <a:r>
              <a:rPr lang="en-US" dirty="0" smtClean="0"/>
              <a:t>②</a:t>
            </a:r>
            <a:r>
              <a:rPr lang="en-US" altLang="zh-CN" dirty="0" smtClean="0"/>
              <a:t>……</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3396690"/>
          </a:xfrm>
          <a:prstGeom prst="rect">
            <a:avLst/>
          </a:prstGeom>
          <a:noFill/>
        </p:spPr>
        <p:txBody>
          <a:bodyPr wrap="square" lIns="36000" tIns="36000" rIns="36000" bIns="36000" rtlCol="0">
            <a:spAutoFit/>
          </a:bodyPr>
          <a:lstStyle/>
          <a:p>
            <a:pPr indent="446088">
              <a:lnSpc>
                <a:spcPct val="150000"/>
              </a:lnSpc>
            </a:pPr>
            <a:r>
              <a:rPr lang="zh-CN" altLang="en-US" dirty="0" smtClean="0"/>
              <a:t>注意</a:t>
            </a:r>
            <a:r>
              <a:rPr lang="en-US" dirty="0" smtClean="0"/>
              <a:t>:</a:t>
            </a:r>
            <a:r>
              <a:rPr lang="zh-CN" altLang="en-US" dirty="0" smtClean="0"/>
              <a:t>因分赋点</a:t>
            </a:r>
            <a:r>
              <a:rPr lang="en-US" dirty="0" smtClean="0"/>
              <a:t>,</a:t>
            </a:r>
            <a:r>
              <a:rPr lang="zh-CN" altLang="en-US" dirty="0" smtClean="0"/>
              <a:t>题干分值的多寡决定了要点的多少。如是</a:t>
            </a:r>
            <a:r>
              <a:rPr lang="en-US" dirty="0" smtClean="0"/>
              <a:t>3</a:t>
            </a:r>
            <a:r>
              <a:rPr lang="zh-CN" altLang="en-US" dirty="0" smtClean="0"/>
              <a:t>分题</a:t>
            </a:r>
            <a:r>
              <a:rPr lang="en-US" dirty="0" smtClean="0"/>
              <a:t>,</a:t>
            </a:r>
            <a:r>
              <a:rPr lang="zh-CN" altLang="en-US" dirty="0" smtClean="0"/>
              <a:t>其要点多是</a:t>
            </a:r>
            <a:r>
              <a:rPr lang="en-US" dirty="0" smtClean="0"/>
              <a:t>1</a:t>
            </a:r>
            <a:r>
              <a:rPr lang="zh-CN" altLang="en-US" dirty="0" smtClean="0"/>
              <a:t>点</a:t>
            </a:r>
            <a:r>
              <a:rPr lang="en-US" dirty="0" smtClean="0"/>
              <a:t>1</a:t>
            </a:r>
            <a:r>
              <a:rPr lang="zh-CN" altLang="en-US" dirty="0" smtClean="0"/>
              <a:t>分</a:t>
            </a:r>
            <a:r>
              <a:rPr lang="en-US" dirty="0" smtClean="0"/>
              <a:t>;</a:t>
            </a:r>
            <a:r>
              <a:rPr lang="zh-CN" altLang="en-US" dirty="0" smtClean="0"/>
              <a:t>如是</a:t>
            </a:r>
            <a:r>
              <a:rPr lang="en-US" dirty="0" smtClean="0"/>
              <a:t>6</a:t>
            </a:r>
            <a:r>
              <a:rPr lang="zh-CN" altLang="en-US" dirty="0" smtClean="0"/>
              <a:t>分题</a:t>
            </a:r>
            <a:r>
              <a:rPr lang="en-US" dirty="0" smtClean="0"/>
              <a:t>,</a:t>
            </a:r>
            <a:r>
              <a:rPr lang="zh-CN" altLang="en-US" dirty="0" smtClean="0"/>
              <a:t>其要点有</a:t>
            </a:r>
            <a:r>
              <a:rPr lang="en-US" dirty="0" smtClean="0"/>
              <a:t>2~3</a:t>
            </a:r>
            <a:r>
              <a:rPr lang="zh-CN" altLang="en-US" dirty="0" smtClean="0"/>
              <a:t>个。</a:t>
            </a:r>
          </a:p>
          <a:p>
            <a:pPr indent="446088">
              <a:lnSpc>
                <a:spcPct val="150000"/>
              </a:lnSpc>
            </a:pPr>
            <a:r>
              <a:rPr lang="zh-CN" altLang="en-US" dirty="0" smtClean="0"/>
              <a:t>如</a:t>
            </a:r>
            <a:r>
              <a:rPr lang="en-US" dirty="0" smtClean="0"/>
              <a:t>,2015</a:t>
            </a:r>
            <a:r>
              <a:rPr lang="zh-CN" altLang="en-US" dirty="0" smtClean="0"/>
              <a:t>年包头中考第</a:t>
            </a:r>
            <a:r>
              <a:rPr lang="en-US" dirty="0" smtClean="0"/>
              <a:t>13</a:t>
            </a:r>
            <a:r>
              <a:rPr lang="zh-CN" altLang="en-US" dirty="0" smtClean="0"/>
              <a:t>题</a:t>
            </a:r>
            <a:r>
              <a:rPr lang="en-US" dirty="0" smtClean="0"/>
              <a:t>:</a:t>
            </a:r>
            <a:r>
              <a:rPr lang="zh-CN" altLang="en-US" dirty="0" smtClean="0"/>
              <a:t>文中同学的父亲“满脸横肉</a:t>
            </a:r>
            <a:r>
              <a:rPr lang="en-US" dirty="0" smtClean="0"/>
              <a:t>,</a:t>
            </a:r>
            <a:r>
              <a:rPr lang="zh-CN" altLang="en-US" dirty="0" smtClean="0"/>
              <a:t>彪悍异常”</a:t>
            </a:r>
            <a:r>
              <a:rPr lang="en-US" dirty="0" smtClean="0"/>
              <a:t>,</a:t>
            </a:r>
            <a:r>
              <a:rPr lang="zh-CN" altLang="en-US" dirty="0" smtClean="0"/>
              <a:t>文中哪些情节使“我”改变了对他的印象</a:t>
            </a:r>
            <a:r>
              <a:rPr lang="en-US" dirty="0" smtClean="0"/>
              <a:t>?</a:t>
            </a:r>
            <a:r>
              <a:rPr lang="zh-CN" altLang="en-US" dirty="0" smtClean="0"/>
              <a:t>这道题中“哪些情节”提示我们要概括情节</a:t>
            </a:r>
            <a:r>
              <a:rPr lang="en-US" dirty="0" smtClean="0"/>
              <a:t>,</a:t>
            </a:r>
            <a:r>
              <a:rPr lang="zh-CN" altLang="en-US" dirty="0" smtClean="0"/>
              <a:t>根据文章内容</a:t>
            </a:r>
            <a:r>
              <a:rPr lang="en-US" dirty="0" smtClean="0"/>
              <a:t>,</a:t>
            </a:r>
            <a:r>
              <a:rPr lang="zh-CN" altLang="en-US" dirty="0" smtClean="0"/>
              <a:t>我们不难找到文中父亲一反“满脸横肉</a:t>
            </a:r>
            <a:r>
              <a:rPr lang="en-US" dirty="0" smtClean="0"/>
              <a:t>,</a:t>
            </a:r>
            <a:r>
              <a:rPr lang="zh-CN" altLang="en-US" dirty="0" smtClean="0"/>
              <a:t>彪悍异常”的印 象</a:t>
            </a:r>
            <a:r>
              <a:rPr lang="en-US" dirty="0" smtClean="0"/>
              <a:t>,</a:t>
            </a:r>
            <a:r>
              <a:rPr lang="zh-CN" altLang="en-US" dirty="0" smtClean="0"/>
              <a:t>那就只能寻找他温柔的一面</a:t>
            </a:r>
            <a:r>
              <a:rPr lang="en-US" dirty="0" smtClean="0"/>
              <a:t>,</a:t>
            </a:r>
            <a:r>
              <a:rPr lang="zh-CN" altLang="en-US" dirty="0" smtClean="0"/>
              <a:t>文章第五段写到“至半夜酣然大睡时</a:t>
            </a:r>
            <a:r>
              <a:rPr lang="en-US" dirty="0" smtClean="0"/>
              <a:t>,</a:t>
            </a:r>
            <a:r>
              <a:rPr lang="zh-CN" altLang="en-US" dirty="0" smtClean="0"/>
              <a:t>一只手</a:t>
            </a:r>
            <a:r>
              <a:rPr lang="en-US" altLang="zh-CN" dirty="0" smtClean="0"/>
              <a:t>——</a:t>
            </a:r>
            <a:r>
              <a:rPr lang="zh-CN" altLang="en-US" dirty="0" smtClean="0"/>
              <a:t>那是一只非常粗糙强壮的手掌</a:t>
            </a:r>
            <a:r>
              <a:rPr lang="en-US" altLang="zh-CN" dirty="0" smtClean="0"/>
              <a:t>——</a:t>
            </a:r>
            <a:r>
              <a:rPr lang="zh-CN" altLang="en-US" dirty="0" smtClean="0"/>
              <a:t>把我跟同学从蚊帐里轻轻摇醒</a:t>
            </a:r>
            <a:r>
              <a:rPr lang="en-US" dirty="0" smtClean="0"/>
              <a:t>,</a:t>
            </a:r>
            <a:r>
              <a:rPr lang="zh-CN" altLang="en-US" dirty="0" smtClean="0"/>
              <a:t>我们半睡半醒睁开眼睛</a:t>
            </a:r>
            <a:r>
              <a:rPr lang="en-US" dirty="0" smtClean="0"/>
              <a:t>,</a:t>
            </a:r>
            <a:r>
              <a:rPr lang="zh-CN" altLang="en-US" dirty="0" smtClean="0"/>
              <a:t>一只手朝我们眼前伸了过来。</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2101272"/>
          </a:xfrm>
          <a:prstGeom prst="rect">
            <a:avLst/>
          </a:prstGeom>
          <a:noFill/>
        </p:spPr>
        <p:txBody>
          <a:bodyPr wrap="square" lIns="36000" tIns="36000" rIns="36000" bIns="36000" rtlCol="0">
            <a:spAutoFit/>
          </a:bodyPr>
          <a:lstStyle/>
          <a:p>
            <a:pPr>
              <a:lnSpc>
                <a:spcPct val="150000"/>
              </a:lnSpc>
            </a:pPr>
            <a:r>
              <a:rPr lang="zh-CN" altLang="en-US" dirty="0" smtClean="0"/>
              <a:t>就像变魔术那样</a:t>
            </a:r>
            <a:r>
              <a:rPr lang="en-US" dirty="0" smtClean="0"/>
              <a:t>,</a:t>
            </a:r>
            <a:r>
              <a:rPr lang="zh-CN" altLang="en-US" dirty="0" smtClean="0"/>
              <a:t>一个透明的玻璃瓶被放进了漆黑的蚊帐里</a:t>
            </a:r>
            <a:r>
              <a:rPr lang="en-US" dirty="0" smtClean="0"/>
              <a:t>,</a:t>
            </a:r>
            <a:r>
              <a:rPr lang="zh-CN" altLang="en-US" dirty="0" smtClean="0"/>
              <a:t>亮晶晶的</a:t>
            </a:r>
            <a:r>
              <a:rPr lang="en-US" dirty="0" smtClean="0"/>
              <a:t>,</a:t>
            </a:r>
            <a:r>
              <a:rPr lang="zh-CN" altLang="en-US" dirty="0" smtClean="0"/>
              <a:t>闪闪烁烁的</a:t>
            </a:r>
            <a:r>
              <a:rPr lang="en-US" altLang="zh-CN" dirty="0" smtClean="0"/>
              <a:t>——</a:t>
            </a:r>
            <a:r>
              <a:rPr lang="zh-CN" altLang="en-US" dirty="0" smtClean="0"/>
              <a:t>里面全是飞舞的萤火虫”</a:t>
            </a:r>
            <a:r>
              <a:rPr lang="en-US" dirty="0" smtClean="0"/>
              <a:t>,</a:t>
            </a:r>
            <a:r>
              <a:rPr lang="zh-CN" altLang="en-US" dirty="0" smtClean="0"/>
              <a:t>根据这些内容</a:t>
            </a:r>
            <a:r>
              <a:rPr lang="en-US" dirty="0" smtClean="0"/>
              <a:t>,</a:t>
            </a:r>
            <a:r>
              <a:rPr lang="zh-CN" altLang="en-US" dirty="0" smtClean="0"/>
              <a:t>采用上面提到的方法</a:t>
            </a:r>
            <a:r>
              <a:rPr lang="en-US" dirty="0" smtClean="0"/>
              <a:t>,</a:t>
            </a:r>
            <a:r>
              <a:rPr lang="zh-CN" altLang="en-US" dirty="0" smtClean="0"/>
              <a:t>就不难得出结论</a:t>
            </a:r>
            <a:r>
              <a:rPr lang="en-US" dirty="0" smtClean="0"/>
              <a:t>:①</a:t>
            </a:r>
            <a:r>
              <a:rPr lang="zh-CN" altLang="en-US" dirty="0" smtClean="0"/>
              <a:t>叫醒“我”和同学的方式十分轻柔</a:t>
            </a:r>
            <a:r>
              <a:rPr lang="en-US" dirty="0" smtClean="0"/>
              <a:t>(</a:t>
            </a:r>
            <a:r>
              <a:rPr lang="zh-CN" altLang="en-US" dirty="0" smtClean="0"/>
              <a:t>或</a:t>
            </a:r>
            <a:r>
              <a:rPr lang="en-US" dirty="0" smtClean="0"/>
              <a:t>:</a:t>
            </a:r>
            <a:r>
              <a:rPr lang="zh-CN" altLang="en-US" dirty="0" smtClean="0"/>
              <a:t>用粗糙强壮的手掌将“我们”轻轻摇醒</a:t>
            </a:r>
            <a:r>
              <a:rPr lang="en-US" dirty="0" smtClean="0"/>
              <a:t>)</a:t>
            </a:r>
            <a:r>
              <a:rPr lang="zh-CN" altLang="en-US" dirty="0" smtClean="0"/>
              <a:t>。</a:t>
            </a:r>
            <a:r>
              <a:rPr lang="en-US" dirty="0" smtClean="0"/>
              <a:t>②</a:t>
            </a:r>
            <a:r>
              <a:rPr lang="zh-CN" altLang="en-US" dirty="0" smtClean="0"/>
              <a:t>在同学未提请求的情况下</a:t>
            </a:r>
            <a:r>
              <a:rPr lang="en-US" dirty="0" smtClean="0"/>
              <a:t>,</a:t>
            </a:r>
            <a:r>
              <a:rPr lang="zh-CN" altLang="en-US" dirty="0" smtClean="0"/>
              <a:t>送给“我”和同学一玻璃瓶萤火虫</a:t>
            </a:r>
            <a:r>
              <a:rPr lang="en-US" dirty="0" smtClean="0"/>
              <a:t>,</a:t>
            </a:r>
            <a:r>
              <a:rPr lang="zh-CN" altLang="en-US" dirty="0" smtClean="0"/>
              <a:t>充满了童趣。</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4227687"/>
          </a:xfrm>
          <a:prstGeom prst="rect">
            <a:avLst/>
          </a:prstGeom>
          <a:noFill/>
        </p:spPr>
        <p:txBody>
          <a:bodyPr wrap="square" lIns="36000" tIns="36000" rIns="36000" bIns="36000" rtlCol="0">
            <a:spAutoFit/>
          </a:bodyPr>
          <a:lstStyle/>
          <a:p>
            <a:pPr>
              <a:lnSpc>
                <a:spcPct val="150000"/>
              </a:lnSpc>
            </a:pPr>
            <a:r>
              <a:rPr lang="zh-CN" altLang="en-US" b="1" dirty="0" smtClean="0">
                <a:solidFill>
                  <a:srgbClr val="0092D7"/>
                </a:solidFill>
              </a:rPr>
              <a:t>考点二　把握文章主旨</a:t>
            </a:r>
            <a:r>
              <a:rPr lang="zh-CN" altLang="en-US" dirty="0" smtClean="0"/>
              <a:t>（</a:t>
            </a:r>
            <a:r>
              <a:rPr lang="en-US" dirty="0" smtClean="0"/>
              <a:t>10</a:t>
            </a:r>
            <a:r>
              <a:rPr lang="zh-CN" altLang="en-US" dirty="0" smtClean="0"/>
              <a:t>年</a:t>
            </a:r>
            <a:r>
              <a:rPr lang="en-US" dirty="0" smtClean="0"/>
              <a:t>3</a:t>
            </a:r>
            <a:r>
              <a:rPr lang="zh-CN" altLang="en-US" dirty="0" smtClean="0"/>
              <a:t>考）</a:t>
            </a:r>
            <a:endParaRPr lang="en-US" altLang="zh-CN" dirty="0" smtClean="0"/>
          </a:p>
          <a:p>
            <a:pPr>
              <a:lnSpc>
                <a:spcPct val="150000"/>
              </a:lnSpc>
            </a:pPr>
            <a:r>
              <a:rPr lang="en-US" altLang="zh-CN" dirty="0" smtClean="0">
                <a:solidFill>
                  <a:srgbClr val="0092D7"/>
                </a:solidFill>
              </a:rPr>
              <a:t>【</a:t>
            </a:r>
            <a:r>
              <a:rPr lang="zh-CN" altLang="en-US" dirty="0" smtClean="0">
                <a:solidFill>
                  <a:srgbClr val="0092D7"/>
                </a:solidFill>
              </a:rPr>
              <a:t>教材典例</a:t>
            </a:r>
            <a:r>
              <a:rPr lang="en-US" altLang="zh-CN" dirty="0" smtClean="0">
                <a:solidFill>
                  <a:srgbClr val="0092D7"/>
                </a:solidFill>
              </a:rPr>
              <a:t>】</a:t>
            </a:r>
          </a:p>
          <a:p>
            <a:pPr>
              <a:lnSpc>
                <a:spcPct val="150000"/>
              </a:lnSpc>
            </a:pPr>
            <a:r>
              <a:rPr lang="en-US" b="1" dirty="0" smtClean="0"/>
              <a:t>1.</a:t>
            </a:r>
            <a:r>
              <a:rPr lang="zh-CN" altLang="en-US" dirty="0" smtClean="0"/>
              <a:t>课文结尾说</a:t>
            </a:r>
            <a:r>
              <a:rPr lang="en-US" dirty="0" smtClean="0"/>
              <a:t>:</a:t>
            </a:r>
            <a:r>
              <a:rPr lang="zh-CN" altLang="en-US" dirty="0" smtClean="0"/>
              <a:t>“那是一个幸运的人对一个不幸者的愧怍。”作者为什么“愧怍”</a:t>
            </a:r>
            <a:r>
              <a:rPr lang="en-US" dirty="0" smtClean="0"/>
              <a:t>?</a:t>
            </a:r>
            <a:r>
              <a:rPr lang="zh-CN" altLang="en-US" dirty="0" smtClean="0"/>
              <a:t>这种“愧怍”的感人之处在哪里</a:t>
            </a:r>
            <a:r>
              <a:rPr lang="en-US" dirty="0" smtClean="0"/>
              <a:t>?</a:t>
            </a:r>
            <a:r>
              <a:rPr lang="zh-CN" altLang="en-US" dirty="0" smtClean="0"/>
              <a:t>结尾往往是理解文章的关键</a:t>
            </a:r>
            <a:r>
              <a:rPr lang="en-US" dirty="0" smtClean="0"/>
              <a:t>,</a:t>
            </a:r>
            <a:r>
              <a:rPr lang="zh-CN" altLang="en-US" dirty="0" smtClean="0"/>
              <a:t>在以后的阅读中不妨多留意一下结尾的语句。</a:t>
            </a:r>
            <a:r>
              <a:rPr lang="en-US" dirty="0" smtClean="0"/>
              <a:t>(</a:t>
            </a:r>
            <a:r>
              <a:rPr lang="zh-CN" altLang="en-US" dirty="0" smtClean="0"/>
              <a:t>七下</a:t>
            </a:r>
            <a:r>
              <a:rPr lang="en-US" altLang="zh-CN" dirty="0" smtClean="0"/>
              <a:t>《</a:t>
            </a:r>
            <a:r>
              <a:rPr lang="zh-CN" altLang="en-US" dirty="0" smtClean="0"/>
              <a:t>老王</a:t>
            </a:r>
            <a:r>
              <a:rPr lang="en-US" altLang="zh-CN" dirty="0" smtClean="0"/>
              <a:t>》“</a:t>
            </a:r>
            <a:r>
              <a:rPr lang="zh-CN" altLang="en-US" dirty="0" smtClean="0"/>
              <a:t>积累拓展”</a:t>
            </a:r>
            <a:r>
              <a:rPr lang="en-US" dirty="0" smtClean="0"/>
              <a:t>)</a:t>
            </a:r>
            <a:endParaRPr lang="zh-CN" altLang="en-US" dirty="0" smtClean="0"/>
          </a:p>
          <a:p>
            <a:pPr>
              <a:lnSpc>
                <a:spcPct val="150000"/>
              </a:lnSpc>
            </a:pPr>
            <a:r>
              <a:rPr lang="en-US" dirty="0" smtClean="0">
                <a:solidFill>
                  <a:srgbClr val="0092D7"/>
                </a:solidFill>
              </a:rPr>
              <a:t>[</a:t>
            </a:r>
            <a:r>
              <a:rPr lang="zh-CN" altLang="en-US" dirty="0" smtClean="0">
                <a:solidFill>
                  <a:srgbClr val="0092D7"/>
                </a:solidFill>
              </a:rPr>
              <a:t>分析</a:t>
            </a:r>
            <a:r>
              <a:rPr lang="en-US" dirty="0" smtClean="0">
                <a:solidFill>
                  <a:srgbClr val="0092D7"/>
                </a:solidFill>
              </a:rPr>
              <a:t>]</a:t>
            </a:r>
            <a:r>
              <a:rPr lang="zh-CN" altLang="en-US" dirty="0" smtClean="0"/>
              <a:t>本题意在梳理全文的情感脉络</a:t>
            </a:r>
            <a:r>
              <a:rPr lang="en-US" dirty="0" smtClean="0"/>
              <a:t>,</a:t>
            </a:r>
            <a:r>
              <a:rPr lang="zh-CN" altLang="en-US" dirty="0" smtClean="0"/>
              <a:t>体会作者情感</a:t>
            </a:r>
            <a:r>
              <a:rPr lang="en-US" dirty="0" smtClean="0"/>
              <a:t>,</a:t>
            </a:r>
            <a:r>
              <a:rPr lang="zh-CN" altLang="en-US" dirty="0" smtClean="0"/>
              <a:t>深入解读主题。对“愧怍”的理解</a:t>
            </a:r>
            <a:r>
              <a:rPr lang="en-US" dirty="0" smtClean="0"/>
              <a:t>,</a:t>
            </a:r>
            <a:r>
              <a:rPr lang="zh-CN" altLang="en-US" dirty="0" smtClean="0"/>
              <a:t>可以是认为作者没有领会老王的用意</a:t>
            </a:r>
            <a:r>
              <a:rPr lang="en-US" dirty="0" smtClean="0"/>
              <a:t>,</a:t>
            </a:r>
            <a:r>
              <a:rPr lang="zh-CN" altLang="en-US" dirty="0" smtClean="0"/>
              <a:t>仅以金钱回报</a:t>
            </a:r>
            <a:r>
              <a:rPr lang="en-US" dirty="0" smtClean="0"/>
              <a:t>,</a:t>
            </a:r>
            <a:r>
              <a:rPr lang="zh-CN" altLang="en-US" dirty="0" smtClean="0"/>
              <a:t>觉得对不住老王的情谊</a:t>
            </a:r>
            <a:r>
              <a:rPr lang="en-US" dirty="0" smtClean="0"/>
              <a:t>;</a:t>
            </a:r>
            <a:r>
              <a:rPr lang="zh-CN" altLang="en-US" dirty="0" smtClean="0"/>
              <a:t>也可以是作者为自己的自命清高、不解人意而“愧怍”。而本文的主题</a:t>
            </a:r>
            <a:r>
              <a:rPr lang="en-US" dirty="0" smtClean="0"/>
              <a:t>,</a:t>
            </a:r>
            <a:r>
              <a:rPr lang="zh-CN" altLang="en-US" dirty="0" smtClean="0"/>
              <a:t>则是表达作者对人性之美的讴歌</a:t>
            </a:r>
            <a:r>
              <a:rPr lang="en-US" dirty="0" smtClean="0"/>
              <a:t>,</a:t>
            </a:r>
            <a:r>
              <a:rPr lang="zh-CN" altLang="en-US" dirty="0" smtClean="0"/>
              <a:t>对不幸者的悲悯关怀</a:t>
            </a:r>
            <a:r>
              <a:rPr lang="en-US" dirty="0" smtClean="0"/>
              <a:t>,</a:t>
            </a:r>
            <a:r>
              <a:rPr lang="zh-CN" altLang="en-US" dirty="0" smtClean="0"/>
              <a:t>对自身的反省</a:t>
            </a:r>
            <a:r>
              <a:rPr lang="en-US" dirty="0" smtClean="0"/>
              <a:t>,</a:t>
            </a:r>
            <a:r>
              <a:rPr lang="zh-CN" altLang="en-US" dirty="0" smtClean="0"/>
              <a:t>以及对命运的感叹。</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967567" y="359812"/>
            <a:ext cx="7824262" cy="357781"/>
          </a:xfrm>
          <a:prstGeom prst="rect">
            <a:avLst/>
          </a:prstGeom>
          <a:noFill/>
        </p:spPr>
        <p:txBody>
          <a:bodyPr wrap="square" lIns="36000" tIns="36000" rIns="36000" bIns="36000" rtlCol="0">
            <a:spAutoFit/>
          </a:bodyPr>
          <a:lstStyle/>
          <a:p>
            <a:pPr algn="r">
              <a:lnSpc>
                <a:spcPct val="150000"/>
              </a:lnSpc>
            </a:pPr>
            <a:r>
              <a:rPr lang="zh-CN" altLang="en-US" sz="1400" dirty="0" smtClean="0"/>
              <a:t>（续表）</a:t>
            </a:r>
          </a:p>
        </p:txBody>
      </p:sp>
      <p:graphicFrame>
        <p:nvGraphicFramePr>
          <p:cNvPr id="4" name="表格 3"/>
          <p:cNvGraphicFramePr>
            <a:graphicFrameLocks noGrp="1"/>
          </p:cNvGraphicFramePr>
          <p:nvPr/>
        </p:nvGraphicFramePr>
        <p:xfrm>
          <a:off x="893134" y="794942"/>
          <a:ext cx="7793668" cy="3492000"/>
        </p:xfrm>
        <a:graphic>
          <a:graphicData uri="http://schemas.openxmlformats.org/drawingml/2006/table">
            <a:tbl>
              <a:tblPr/>
              <a:tblGrid>
                <a:gridCol w="414671"/>
                <a:gridCol w="669851"/>
                <a:gridCol w="808075"/>
                <a:gridCol w="5901071"/>
              </a:tblGrid>
              <a:tr h="468000">
                <a:tc gridSpan="4">
                  <a:txBody>
                    <a:bodyPr/>
                    <a:lstStyle/>
                    <a:p>
                      <a:pPr algn="ctr">
                        <a:lnSpc>
                          <a:spcPct val="150000"/>
                        </a:lnSpc>
                        <a:spcAft>
                          <a:spcPts val="0"/>
                        </a:spcAft>
                      </a:pPr>
                      <a:r>
                        <a:rPr lang="zh-CN" sz="1700" kern="100" dirty="0">
                          <a:solidFill>
                            <a:srgbClr val="000000"/>
                          </a:solidFill>
                          <a:latin typeface="NEU-BZ-S92"/>
                          <a:ea typeface="微软雅黑"/>
                          <a:cs typeface="Times New Roman"/>
                        </a:rPr>
                        <a:t>文体知识清单</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1512000">
                <a:tc rowSpan="2">
                  <a:txBody>
                    <a:bodyPr/>
                    <a:lstStyle/>
                    <a:p>
                      <a:pPr algn="ctr">
                        <a:lnSpc>
                          <a:spcPct val="150000"/>
                        </a:lnSpc>
                        <a:spcAft>
                          <a:spcPts val="0"/>
                        </a:spcAft>
                      </a:pPr>
                      <a:r>
                        <a:rPr lang="zh-CN" altLang="en-US" sz="1700" kern="100" dirty="0" smtClean="0">
                          <a:solidFill>
                            <a:srgbClr val="000000"/>
                          </a:solidFill>
                          <a:latin typeface="+mn-ea"/>
                          <a:ea typeface="+mn-ea"/>
                          <a:cs typeface="Times New Roman"/>
                        </a:rPr>
                        <a:t>记</a:t>
                      </a:r>
                      <a:endParaRPr lang="en-US" altLang="zh-CN" sz="1700" kern="100" dirty="0" smtClean="0">
                        <a:solidFill>
                          <a:srgbClr val="000000"/>
                        </a:solidFill>
                        <a:latin typeface="+mn-ea"/>
                        <a:ea typeface="+mn-ea"/>
                        <a:cs typeface="Times New Roman"/>
                      </a:endParaRPr>
                    </a:p>
                    <a:p>
                      <a:pPr algn="ctr">
                        <a:lnSpc>
                          <a:spcPct val="150000"/>
                        </a:lnSpc>
                        <a:spcAft>
                          <a:spcPts val="0"/>
                        </a:spcAft>
                      </a:pPr>
                      <a:r>
                        <a:rPr lang="zh-CN" altLang="en-US" sz="1700" kern="100" dirty="0" smtClean="0">
                          <a:solidFill>
                            <a:srgbClr val="000000"/>
                          </a:solidFill>
                          <a:latin typeface="+mn-ea"/>
                          <a:ea typeface="+mn-ea"/>
                          <a:cs typeface="Times New Roman"/>
                        </a:rPr>
                        <a:t>叙</a:t>
                      </a:r>
                      <a:endParaRPr lang="en-US" altLang="zh-CN" sz="1700" kern="100" dirty="0" smtClean="0">
                        <a:solidFill>
                          <a:srgbClr val="000000"/>
                        </a:solidFill>
                        <a:latin typeface="+mn-ea"/>
                        <a:ea typeface="+mn-ea"/>
                        <a:cs typeface="Times New Roman"/>
                      </a:endParaRPr>
                    </a:p>
                    <a:p>
                      <a:pPr algn="ctr">
                        <a:lnSpc>
                          <a:spcPct val="150000"/>
                        </a:lnSpc>
                        <a:spcAft>
                          <a:spcPts val="0"/>
                        </a:spcAft>
                      </a:pPr>
                      <a:r>
                        <a:rPr lang="zh-CN" altLang="en-US" sz="1700" kern="100" dirty="0" smtClean="0">
                          <a:solidFill>
                            <a:srgbClr val="000000"/>
                          </a:solidFill>
                          <a:latin typeface="+mn-ea"/>
                          <a:ea typeface="+mn-ea"/>
                          <a:cs typeface="Times New Roman"/>
                        </a:rPr>
                        <a:t>文</a:t>
                      </a:r>
                      <a:endParaRPr lang="en-US" altLang="zh-CN" sz="1700" kern="100" dirty="0" smtClean="0">
                        <a:solidFill>
                          <a:srgbClr val="000000"/>
                        </a:solidFill>
                        <a:latin typeface="+mn-ea"/>
                        <a:ea typeface="+mn-ea"/>
                        <a:cs typeface="Times New Roman"/>
                      </a:endParaRPr>
                    </a:p>
                    <a:p>
                      <a:pPr algn="ctr">
                        <a:lnSpc>
                          <a:spcPct val="150000"/>
                        </a:lnSpc>
                        <a:spcAft>
                          <a:spcPts val="0"/>
                        </a:spcAft>
                      </a:pPr>
                      <a:r>
                        <a:rPr lang="zh-CN" altLang="en-US" sz="1700" kern="100" dirty="0" smtClean="0">
                          <a:solidFill>
                            <a:srgbClr val="000000"/>
                          </a:solidFill>
                          <a:latin typeface="+mn-ea"/>
                          <a:ea typeface="+mn-ea"/>
                          <a:cs typeface="Times New Roman"/>
                        </a:rPr>
                        <a:t>基</a:t>
                      </a:r>
                      <a:endParaRPr lang="en-US" altLang="zh-CN" sz="1700" kern="100" dirty="0" smtClean="0">
                        <a:solidFill>
                          <a:srgbClr val="000000"/>
                        </a:solidFill>
                        <a:latin typeface="+mn-ea"/>
                        <a:ea typeface="+mn-ea"/>
                        <a:cs typeface="Times New Roman"/>
                      </a:endParaRPr>
                    </a:p>
                    <a:p>
                      <a:pPr algn="ctr">
                        <a:lnSpc>
                          <a:spcPct val="150000"/>
                        </a:lnSpc>
                        <a:spcAft>
                          <a:spcPts val="0"/>
                        </a:spcAft>
                      </a:pPr>
                      <a:r>
                        <a:rPr lang="zh-CN" altLang="en-US" sz="1700" kern="100" dirty="0" smtClean="0">
                          <a:solidFill>
                            <a:srgbClr val="000000"/>
                          </a:solidFill>
                          <a:latin typeface="+mn-ea"/>
                          <a:ea typeface="+mn-ea"/>
                          <a:cs typeface="Times New Roman"/>
                        </a:rPr>
                        <a:t>本</a:t>
                      </a:r>
                      <a:endParaRPr lang="en-US" altLang="zh-CN" sz="1700" kern="100" dirty="0" smtClean="0">
                        <a:solidFill>
                          <a:srgbClr val="000000"/>
                        </a:solidFill>
                        <a:latin typeface="+mn-ea"/>
                        <a:ea typeface="+mn-ea"/>
                        <a:cs typeface="Times New Roman"/>
                      </a:endParaRPr>
                    </a:p>
                    <a:p>
                      <a:pPr algn="ctr">
                        <a:lnSpc>
                          <a:spcPct val="150000"/>
                        </a:lnSpc>
                        <a:spcAft>
                          <a:spcPts val="0"/>
                        </a:spcAft>
                      </a:pPr>
                      <a:r>
                        <a:rPr lang="zh-CN" altLang="en-US" sz="1700" kern="100" dirty="0" smtClean="0">
                          <a:solidFill>
                            <a:srgbClr val="000000"/>
                          </a:solidFill>
                          <a:latin typeface="+mn-ea"/>
                          <a:ea typeface="+mn-ea"/>
                          <a:cs typeface="Times New Roman"/>
                        </a:rPr>
                        <a:t>知</a:t>
                      </a:r>
                      <a:endParaRPr lang="en-US" altLang="zh-CN" sz="1700" kern="100" dirty="0" smtClean="0">
                        <a:solidFill>
                          <a:srgbClr val="000000"/>
                        </a:solidFill>
                        <a:latin typeface="+mn-ea"/>
                        <a:ea typeface="+mn-ea"/>
                        <a:cs typeface="Times New Roman"/>
                      </a:endParaRPr>
                    </a:p>
                    <a:p>
                      <a:pPr algn="ctr">
                        <a:lnSpc>
                          <a:spcPct val="150000"/>
                        </a:lnSpc>
                        <a:spcAft>
                          <a:spcPts val="0"/>
                        </a:spcAft>
                      </a:pPr>
                      <a:r>
                        <a:rPr lang="zh-CN" altLang="en-US" sz="1700" kern="100" dirty="0" smtClean="0">
                          <a:solidFill>
                            <a:srgbClr val="000000"/>
                          </a:solidFill>
                          <a:latin typeface="+mn-ea"/>
                          <a:ea typeface="+mn-ea"/>
                          <a:cs typeface="Times New Roman"/>
                        </a:rPr>
                        <a:t>识</a:t>
                      </a:r>
                      <a:endParaRPr lang="en-US" sz="1700" kern="100" dirty="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线索</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gridSpan="2">
                  <a:txBody>
                    <a:bodyPr/>
                    <a:lstStyle/>
                    <a:p>
                      <a:pPr>
                        <a:lnSpc>
                          <a:spcPct val="150000"/>
                        </a:lnSpc>
                        <a:spcAft>
                          <a:spcPts val="0"/>
                        </a:spcAft>
                      </a:pPr>
                      <a:r>
                        <a:rPr lang="en-US" sz="1700" kern="100" dirty="0">
                          <a:solidFill>
                            <a:srgbClr val="000000"/>
                          </a:solidFill>
                          <a:latin typeface="微软雅黑"/>
                          <a:ea typeface="方正书宋_GBK"/>
                          <a:cs typeface="Times New Roman"/>
                        </a:rPr>
                        <a:t> </a:t>
                      </a:r>
                      <a:r>
                        <a:rPr lang="zh-CN" sz="1700" kern="100" dirty="0">
                          <a:solidFill>
                            <a:srgbClr val="000000"/>
                          </a:solidFill>
                          <a:latin typeface="NEU-BZ-S92"/>
                          <a:ea typeface="微软雅黑"/>
                          <a:cs typeface="Times New Roman"/>
                        </a:rPr>
                        <a:t>　注</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有时一篇文章会有明暗两条线索。如《藤野先生》一文就有明暗两条线索</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一条是鲁迅先生与藤野先生的交往</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属于明线</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另一条是鲁迅先生的爱国主义思想感情</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属于暗线 </a:t>
                      </a:r>
                      <a:endParaRPr lang="zh-CN" sz="1700" kern="100" dirty="0">
                        <a:solidFill>
                          <a:srgbClr val="000000"/>
                        </a:solidFill>
                        <a:latin typeface="NEU-BZ-S92"/>
                        <a:ea typeface="方正书宋_GBK"/>
                        <a:cs typeface="Times New Roman"/>
                      </a:endParaRPr>
                    </a:p>
                  </a:txBody>
                  <a:tcPr marL="4361" marR="4361"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hMerge="1">
                  <a:txBody>
                    <a:bodyPr/>
                    <a:lstStyle/>
                    <a:p>
                      <a:endParaRPr lang="zh-CN" altLang="en-US"/>
                    </a:p>
                  </a:txBody>
                  <a:tcPr/>
                </a:tc>
              </a:tr>
              <a:tr h="1512000">
                <a:tc vMerge="1">
                  <a:txBody>
                    <a:bodyPr/>
                    <a:lstStyle/>
                    <a:p>
                      <a:endParaRPr lang="zh-CN" altLang="en-US"/>
                    </a:p>
                  </a:txBody>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顺序</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顺叙</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按事件发生、发展、结果的先后顺序来写。如《藤野先生》</a:t>
                      </a:r>
                      <a:endParaRPr lang="zh-CN" sz="1700" kern="100" dirty="0">
                        <a:solidFill>
                          <a:srgbClr val="000000"/>
                        </a:solidFill>
                        <a:latin typeface="NEU-BZ-S92"/>
                        <a:ea typeface="方正书宋_GBK"/>
                        <a:cs typeface="Times New Roman"/>
                      </a:endParaRPr>
                    </a:p>
                    <a:p>
                      <a:pPr>
                        <a:lnSpc>
                          <a:spcPct val="150000"/>
                        </a:lnSpc>
                        <a:spcAft>
                          <a:spcPts val="0"/>
                        </a:spcAft>
                      </a:pPr>
                      <a:r>
                        <a:rPr lang="zh-CN" sz="1700" kern="100" dirty="0">
                          <a:solidFill>
                            <a:srgbClr val="000000"/>
                          </a:solidFill>
                          <a:latin typeface="NEU-BZ-S92"/>
                          <a:ea typeface="微软雅黑"/>
                          <a:cs typeface="Times New Roman"/>
                        </a:rPr>
                        <a:t>　作用</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使叙事有头有尾、条理清晰</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读起来脉络清楚</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使人印象深刻</a:t>
                      </a:r>
                      <a:endParaRPr lang="zh-CN" sz="1700" kern="100" dirty="0">
                        <a:solidFill>
                          <a:srgbClr val="000000"/>
                        </a:solidFill>
                        <a:latin typeface="NEU-BZ-S92"/>
                        <a:ea typeface="方正书宋_GBK"/>
                        <a:cs typeface="Times New Roman"/>
                      </a:endParaRPr>
                    </a:p>
                  </a:txBody>
                  <a:tcPr marL="4361" marR="4361"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2565693"/>
          </a:xfrm>
          <a:prstGeom prst="rect">
            <a:avLst/>
          </a:prstGeom>
          <a:noFill/>
        </p:spPr>
        <p:txBody>
          <a:bodyPr wrap="square" lIns="36000" tIns="36000" rIns="36000" bIns="36000" rtlCol="0">
            <a:spAutoFit/>
          </a:bodyPr>
          <a:lstStyle/>
          <a:p>
            <a:pPr>
              <a:lnSpc>
                <a:spcPct val="150000"/>
              </a:lnSpc>
            </a:pPr>
            <a:r>
              <a:rPr lang="en-US" b="1" dirty="0" smtClean="0"/>
              <a:t>2.</a:t>
            </a:r>
            <a:r>
              <a:rPr lang="zh-CN" altLang="en-US" dirty="0" smtClean="0"/>
              <a:t>课文首尾两段是作者对牧羊人的评价</a:t>
            </a:r>
            <a:r>
              <a:rPr lang="en-US" dirty="0" smtClean="0"/>
              <a:t>,</a:t>
            </a:r>
            <a:r>
              <a:rPr lang="zh-CN" altLang="en-US" dirty="0" smtClean="0"/>
              <a:t>前后呼应。阅读这两段</a:t>
            </a:r>
            <a:r>
              <a:rPr lang="en-US" dirty="0" smtClean="0"/>
              <a:t>,</a:t>
            </a:r>
            <a:r>
              <a:rPr lang="zh-CN" altLang="en-US" dirty="0" smtClean="0"/>
              <a:t>参考下面的文字</a:t>
            </a:r>
            <a:r>
              <a:rPr lang="en-US" dirty="0" smtClean="0"/>
              <a:t>,</a:t>
            </a:r>
            <a:r>
              <a:rPr lang="zh-CN" altLang="en-US" dirty="0" smtClean="0"/>
              <a:t>谈谈你对课文主题的认识。</a:t>
            </a:r>
            <a:r>
              <a:rPr lang="en-US" dirty="0" smtClean="0"/>
              <a:t>(</a:t>
            </a:r>
            <a:r>
              <a:rPr lang="zh-CN" altLang="en-US" dirty="0" smtClean="0"/>
              <a:t>文字略</a:t>
            </a:r>
            <a:r>
              <a:rPr lang="en-US" dirty="0" smtClean="0"/>
              <a:t>)(</a:t>
            </a:r>
            <a:r>
              <a:rPr lang="zh-CN" altLang="en-US" dirty="0" smtClean="0"/>
              <a:t>七上</a:t>
            </a:r>
            <a:r>
              <a:rPr lang="en-US" altLang="zh-CN" dirty="0" smtClean="0"/>
              <a:t>《</a:t>
            </a:r>
            <a:r>
              <a:rPr lang="zh-CN" altLang="en-US" dirty="0" smtClean="0"/>
              <a:t>植树的牧羊人</a:t>
            </a:r>
            <a:r>
              <a:rPr lang="en-US" altLang="zh-CN" dirty="0" smtClean="0"/>
              <a:t>》“</a:t>
            </a:r>
            <a:r>
              <a:rPr lang="zh-CN" altLang="en-US" dirty="0" smtClean="0"/>
              <a:t>思考探究”</a:t>
            </a:r>
            <a:r>
              <a:rPr lang="en-US" dirty="0" smtClean="0"/>
              <a:t>)</a:t>
            </a:r>
            <a:endParaRPr lang="zh-CN" altLang="en-US" dirty="0" smtClean="0"/>
          </a:p>
          <a:p>
            <a:pPr>
              <a:lnSpc>
                <a:spcPct val="150000"/>
              </a:lnSpc>
            </a:pPr>
            <a:r>
              <a:rPr lang="en-US" dirty="0" smtClean="0">
                <a:solidFill>
                  <a:srgbClr val="0092D7"/>
                </a:solidFill>
              </a:rPr>
              <a:t>[</a:t>
            </a:r>
            <a:r>
              <a:rPr lang="zh-CN" altLang="en-US" dirty="0" smtClean="0">
                <a:solidFill>
                  <a:srgbClr val="0092D7"/>
                </a:solidFill>
              </a:rPr>
              <a:t>分析</a:t>
            </a:r>
            <a:r>
              <a:rPr lang="en-US" dirty="0" smtClean="0">
                <a:solidFill>
                  <a:srgbClr val="0092D7"/>
                </a:solidFill>
              </a:rPr>
              <a:t>]</a:t>
            </a:r>
            <a:r>
              <a:rPr lang="zh-CN" altLang="en-US" dirty="0" smtClean="0"/>
              <a:t>本题意在引导学生深入理解文本主题。这篇文章</a:t>
            </a:r>
            <a:r>
              <a:rPr lang="en-US" dirty="0" smtClean="0"/>
              <a:t>,</a:t>
            </a:r>
            <a:r>
              <a:rPr lang="zh-CN" altLang="en-US" dirty="0" smtClean="0"/>
              <a:t>作者描写了一个在贫瘠荒原孤独种树的牧羊人的形象</a:t>
            </a:r>
            <a:r>
              <a:rPr lang="en-US" dirty="0" smtClean="0"/>
              <a:t>,</a:t>
            </a:r>
            <a:r>
              <a:rPr lang="zh-CN" altLang="en-US" dirty="0" smtClean="0"/>
              <a:t>通过荒原前后景况的对比</a:t>
            </a:r>
            <a:r>
              <a:rPr lang="en-US" dirty="0" smtClean="0"/>
              <a:t>,</a:t>
            </a:r>
            <a:r>
              <a:rPr lang="zh-CN" altLang="en-US" dirty="0" smtClean="0"/>
              <a:t>表达了对老人的赞美和敬佩之情</a:t>
            </a:r>
            <a:r>
              <a:rPr lang="en-US" dirty="0" smtClean="0"/>
              <a:t>,</a:t>
            </a:r>
            <a:r>
              <a:rPr lang="zh-CN" altLang="en-US" dirty="0" smtClean="0"/>
              <a:t>也让我们明白了只要满怀无私的大爱</a:t>
            </a:r>
            <a:r>
              <a:rPr lang="en-US" dirty="0" smtClean="0"/>
              <a:t>,</a:t>
            </a:r>
            <a:r>
              <a:rPr lang="zh-CN" altLang="en-US" dirty="0" smtClean="0"/>
              <a:t>只要具有不懈的毅力和精神</a:t>
            </a:r>
            <a:r>
              <a:rPr lang="en-US" dirty="0" smtClean="0"/>
              <a:t>,</a:t>
            </a:r>
            <a:r>
              <a:rPr lang="zh-CN" altLang="en-US" dirty="0" smtClean="0"/>
              <a:t>同样可以创造奇迹。</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2565693"/>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常见题型</a:t>
            </a:r>
            <a:r>
              <a:rPr lang="en-US" altLang="zh-CN" dirty="0" smtClean="0">
                <a:solidFill>
                  <a:srgbClr val="0092D7"/>
                </a:solidFill>
              </a:rPr>
              <a:t>】</a:t>
            </a:r>
          </a:p>
          <a:p>
            <a:pPr>
              <a:lnSpc>
                <a:spcPct val="150000"/>
              </a:lnSpc>
            </a:pPr>
            <a:r>
              <a:rPr lang="en-US" b="1" dirty="0" smtClean="0"/>
              <a:t>1. </a:t>
            </a:r>
            <a:r>
              <a:rPr lang="en-US" dirty="0" smtClean="0">
                <a:solidFill>
                  <a:srgbClr val="0092D7"/>
                </a:solidFill>
              </a:rPr>
              <a:t>[2017</a:t>
            </a:r>
            <a:r>
              <a:rPr lang="en-US" altLang="zh-CN" dirty="0" smtClean="0">
                <a:solidFill>
                  <a:srgbClr val="0092D7"/>
                </a:solidFill>
              </a:rPr>
              <a:t>·</a:t>
            </a:r>
            <a:r>
              <a:rPr lang="zh-CN" altLang="en-US" dirty="0" smtClean="0">
                <a:solidFill>
                  <a:srgbClr val="0092D7"/>
                </a:solidFill>
              </a:rPr>
              <a:t>包头</a:t>
            </a:r>
            <a:r>
              <a:rPr lang="en-US" dirty="0" smtClean="0">
                <a:solidFill>
                  <a:srgbClr val="0092D7"/>
                </a:solidFill>
              </a:rPr>
              <a:t>14</a:t>
            </a:r>
            <a:r>
              <a:rPr lang="zh-CN" altLang="en-US" dirty="0" smtClean="0">
                <a:solidFill>
                  <a:srgbClr val="0092D7"/>
                </a:solidFill>
              </a:rPr>
              <a:t>题</a:t>
            </a:r>
            <a:r>
              <a:rPr lang="en-US" dirty="0" smtClean="0">
                <a:solidFill>
                  <a:srgbClr val="0092D7"/>
                </a:solidFill>
              </a:rPr>
              <a:t>]</a:t>
            </a:r>
            <a:r>
              <a:rPr lang="zh-CN" altLang="en-US" dirty="0" smtClean="0"/>
              <a:t>作者为什么说“没有一种花比油菜花更具有故乡的意味了”</a:t>
            </a:r>
            <a:r>
              <a:rPr lang="en-US" dirty="0" smtClean="0"/>
              <a:t>?</a:t>
            </a:r>
            <a:endParaRPr lang="zh-CN" altLang="en-US" dirty="0" smtClean="0"/>
          </a:p>
          <a:p>
            <a:pPr>
              <a:lnSpc>
                <a:spcPct val="150000"/>
              </a:lnSpc>
            </a:pPr>
            <a:r>
              <a:rPr lang="en-US" b="1" dirty="0" smtClean="0"/>
              <a:t>2. </a:t>
            </a:r>
            <a:r>
              <a:rPr lang="en-US" dirty="0" smtClean="0">
                <a:solidFill>
                  <a:srgbClr val="0092D7"/>
                </a:solidFill>
              </a:rPr>
              <a:t>[2015</a:t>
            </a:r>
            <a:r>
              <a:rPr lang="en-US" altLang="zh-CN" dirty="0" smtClean="0">
                <a:solidFill>
                  <a:srgbClr val="0092D7"/>
                </a:solidFill>
              </a:rPr>
              <a:t>·</a:t>
            </a:r>
            <a:r>
              <a:rPr lang="zh-CN" altLang="en-US" dirty="0" smtClean="0">
                <a:solidFill>
                  <a:srgbClr val="0092D7"/>
                </a:solidFill>
              </a:rPr>
              <a:t>包头</a:t>
            </a:r>
            <a:r>
              <a:rPr lang="en-US" dirty="0" smtClean="0">
                <a:solidFill>
                  <a:srgbClr val="0092D7"/>
                </a:solidFill>
              </a:rPr>
              <a:t>15</a:t>
            </a:r>
            <a:r>
              <a:rPr lang="zh-CN" altLang="en-US" dirty="0" smtClean="0">
                <a:solidFill>
                  <a:srgbClr val="0092D7"/>
                </a:solidFill>
              </a:rPr>
              <a:t>题</a:t>
            </a:r>
            <a:r>
              <a:rPr lang="en-US" dirty="0" smtClean="0">
                <a:solidFill>
                  <a:srgbClr val="0092D7"/>
                </a:solidFill>
              </a:rPr>
              <a:t>]</a:t>
            </a:r>
            <a:r>
              <a:rPr lang="zh-CN" altLang="en-US" dirty="0" smtClean="0"/>
              <a:t>有人说本文内容过于散乱</a:t>
            </a:r>
            <a:r>
              <a:rPr lang="en-US" dirty="0" smtClean="0"/>
              <a:t>,</a:t>
            </a:r>
            <a:r>
              <a:rPr lang="zh-CN" altLang="en-US" dirty="0" smtClean="0"/>
              <a:t>一篇文章写了三位互不关联的父亲</a:t>
            </a:r>
            <a:r>
              <a:rPr lang="en-US" dirty="0" smtClean="0"/>
              <a:t>,</a:t>
            </a:r>
            <a:r>
              <a:rPr lang="zh-CN" altLang="en-US" dirty="0" smtClean="0"/>
              <a:t>对此说法</a:t>
            </a:r>
            <a:r>
              <a:rPr lang="en-US" dirty="0" smtClean="0"/>
              <a:t>,</a:t>
            </a:r>
            <a:r>
              <a:rPr lang="zh-CN" altLang="en-US" dirty="0" smtClean="0"/>
              <a:t>你如何看待</a:t>
            </a:r>
            <a:r>
              <a:rPr lang="en-US" dirty="0" smtClean="0"/>
              <a:t>? </a:t>
            </a:r>
            <a:endParaRPr lang="zh-CN" altLang="en-US" dirty="0" smtClean="0"/>
          </a:p>
          <a:p>
            <a:pPr>
              <a:lnSpc>
                <a:spcPct val="150000"/>
              </a:lnSpc>
            </a:pPr>
            <a:r>
              <a:rPr lang="en-US" b="1" dirty="0" smtClean="0"/>
              <a:t>3. </a:t>
            </a:r>
            <a:r>
              <a:rPr lang="en-US" dirty="0" smtClean="0">
                <a:solidFill>
                  <a:srgbClr val="0092D7"/>
                </a:solidFill>
              </a:rPr>
              <a:t>[2013</a:t>
            </a:r>
            <a:r>
              <a:rPr lang="en-US" altLang="zh-CN" dirty="0" smtClean="0">
                <a:solidFill>
                  <a:srgbClr val="0092D7"/>
                </a:solidFill>
              </a:rPr>
              <a:t>·</a:t>
            </a:r>
            <a:r>
              <a:rPr lang="zh-CN" altLang="en-US" dirty="0" smtClean="0">
                <a:solidFill>
                  <a:srgbClr val="0092D7"/>
                </a:solidFill>
              </a:rPr>
              <a:t>包头</a:t>
            </a:r>
            <a:r>
              <a:rPr lang="en-US" dirty="0" smtClean="0">
                <a:solidFill>
                  <a:srgbClr val="0092D7"/>
                </a:solidFill>
              </a:rPr>
              <a:t>16</a:t>
            </a:r>
            <a:r>
              <a:rPr lang="zh-CN" altLang="en-US" dirty="0" smtClean="0">
                <a:solidFill>
                  <a:srgbClr val="0092D7"/>
                </a:solidFill>
              </a:rPr>
              <a:t>题</a:t>
            </a:r>
            <a:r>
              <a:rPr lang="en-US" dirty="0" smtClean="0">
                <a:solidFill>
                  <a:srgbClr val="0092D7"/>
                </a:solidFill>
              </a:rPr>
              <a:t>]</a:t>
            </a:r>
            <a:r>
              <a:rPr lang="zh-CN" altLang="en-US" dirty="0" smtClean="0"/>
              <a:t>简要分析文章第</a:t>
            </a:r>
            <a:r>
              <a:rPr lang="en-US" dirty="0" smtClean="0"/>
              <a:t> </a:t>
            </a:r>
            <a:r>
              <a:rPr lang="zh-CN" altLang="en-US" dirty="0" smtClean="0"/>
              <a:t>段表达了作者怎样的人生认识。</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2565693"/>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答题思路</a:t>
            </a:r>
            <a:r>
              <a:rPr lang="en-US" altLang="zh-CN" dirty="0" smtClean="0">
                <a:solidFill>
                  <a:srgbClr val="0092D7"/>
                </a:solidFill>
              </a:rPr>
              <a:t>】</a:t>
            </a:r>
          </a:p>
          <a:p>
            <a:pPr>
              <a:lnSpc>
                <a:spcPct val="150000"/>
              </a:lnSpc>
            </a:pPr>
            <a:r>
              <a:rPr lang="en-US" b="1" dirty="0" smtClean="0"/>
              <a:t>1.</a:t>
            </a:r>
            <a:r>
              <a:rPr lang="zh-CN" altLang="en-US" b="1" dirty="0" smtClean="0"/>
              <a:t>从分析散文类型入手</a:t>
            </a:r>
          </a:p>
          <a:p>
            <a:pPr indent="446088">
              <a:lnSpc>
                <a:spcPct val="150000"/>
              </a:lnSpc>
            </a:pPr>
            <a:r>
              <a:rPr lang="zh-CN" altLang="en-US" dirty="0" smtClean="0"/>
              <a:t>不同类型散文表达主旨的方法是不一样的</a:t>
            </a:r>
            <a:r>
              <a:rPr lang="en-US" dirty="0" smtClean="0"/>
              <a:t>:</a:t>
            </a:r>
            <a:r>
              <a:rPr lang="zh-CN" altLang="en-US" dirty="0" smtClean="0"/>
              <a:t>叙事散文应看写了什么人</a:t>
            </a:r>
            <a:r>
              <a:rPr lang="en-US" dirty="0" smtClean="0"/>
              <a:t>,</a:t>
            </a:r>
            <a:r>
              <a:rPr lang="zh-CN" altLang="en-US" dirty="0" smtClean="0"/>
              <a:t>记了什么事</a:t>
            </a:r>
            <a:r>
              <a:rPr lang="en-US" dirty="0" smtClean="0"/>
              <a:t>,</a:t>
            </a:r>
            <a:r>
              <a:rPr lang="zh-CN" altLang="en-US" dirty="0" smtClean="0"/>
              <a:t>表现了什么精神、人格</a:t>
            </a:r>
            <a:r>
              <a:rPr lang="en-US" dirty="0" smtClean="0"/>
              <a:t>;</a:t>
            </a:r>
            <a:r>
              <a:rPr lang="zh-CN" altLang="en-US" dirty="0" smtClean="0"/>
              <a:t>写景状物散文应着重分析写了什么景物</a:t>
            </a:r>
            <a:r>
              <a:rPr lang="en-US" dirty="0" smtClean="0"/>
              <a:t>,</a:t>
            </a:r>
            <a:r>
              <a:rPr lang="zh-CN" altLang="en-US" dirty="0" smtClean="0"/>
              <a:t>抒发了什么情感</a:t>
            </a:r>
            <a:r>
              <a:rPr lang="en-US" dirty="0" smtClean="0"/>
              <a:t>;</a:t>
            </a:r>
            <a:r>
              <a:rPr lang="zh-CN" altLang="en-US" dirty="0" smtClean="0"/>
              <a:t>议论性散文主要分析文章阐发了什么观点或哲理</a:t>
            </a:r>
            <a:r>
              <a:rPr lang="en-US" dirty="0" smtClean="0"/>
              <a:t>;</a:t>
            </a:r>
            <a:r>
              <a:rPr lang="zh-CN" altLang="en-US" dirty="0" smtClean="0"/>
              <a:t>咏物散文最鲜明的特点是“托物言志”</a:t>
            </a:r>
            <a:r>
              <a:rPr lang="en-US" dirty="0" smtClean="0"/>
              <a:t>,</a:t>
            </a:r>
            <a:r>
              <a:rPr lang="zh-CN" altLang="en-US" dirty="0" smtClean="0"/>
              <a:t>主要分析所托之物被赋予了哪些象征意义。</a:t>
            </a: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3347767"/>
          </a:xfrm>
          <a:prstGeom prst="rect">
            <a:avLst/>
          </a:prstGeom>
          <a:noFill/>
        </p:spPr>
        <p:txBody>
          <a:bodyPr wrap="square" lIns="36000" tIns="36000" rIns="36000" bIns="36000" rtlCol="0">
            <a:spAutoFit/>
          </a:bodyPr>
          <a:lstStyle/>
          <a:p>
            <a:pPr>
              <a:lnSpc>
                <a:spcPct val="150000"/>
              </a:lnSpc>
            </a:pPr>
            <a:r>
              <a:rPr lang="en-US" b="1" dirty="0" smtClean="0"/>
              <a:t>2.</a:t>
            </a:r>
            <a:r>
              <a:rPr lang="zh-CN" altLang="en-US" b="1" dirty="0" smtClean="0"/>
              <a:t>从文章关键点入手</a:t>
            </a:r>
          </a:p>
          <a:p>
            <a:pPr indent="446088">
              <a:lnSpc>
                <a:spcPct val="150000"/>
              </a:lnSpc>
            </a:pPr>
            <a:r>
              <a:rPr lang="en-US" dirty="0" smtClean="0"/>
              <a:t>(1)</a:t>
            </a:r>
            <a:r>
              <a:rPr lang="zh-CN" altLang="en-US" dirty="0" smtClean="0"/>
              <a:t>巧妙抓标题。</a:t>
            </a:r>
          </a:p>
          <a:p>
            <a:pPr indent="446088">
              <a:lnSpc>
                <a:spcPct val="150000"/>
              </a:lnSpc>
            </a:pPr>
            <a:r>
              <a:rPr lang="en-US" dirty="0" smtClean="0"/>
              <a:t>①</a:t>
            </a:r>
            <a:r>
              <a:rPr lang="zh-CN" altLang="en-US" dirty="0" smtClean="0"/>
              <a:t>若标题在文中多次出现</a:t>
            </a:r>
            <a:r>
              <a:rPr lang="en-US" dirty="0" smtClean="0"/>
              <a:t>,</a:t>
            </a:r>
            <a:r>
              <a:rPr lang="zh-CN" altLang="en-US" dirty="0" smtClean="0"/>
              <a:t>且文章记叙的内容都是围绕标题进行的</a:t>
            </a:r>
            <a:r>
              <a:rPr lang="en-US" dirty="0" smtClean="0"/>
              <a:t>,</a:t>
            </a:r>
            <a:r>
              <a:rPr lang="zh-CN" altLang="en-US" dirty="0" smtClean="0"/>
              <a:t>那标题一般就是文章的主旨。</a:t>
            </a:r>
          </a:p>
          <a:p>
            <a:pPr indent="446088">
              <a:lnSpc>
                <a:spcPct val="150000"/>
              </a:lnSpc>
            </a:pPr>
            <a:r>
              <a:rPr lang="en-US" dirty="0" smtClean="0"/>
              <a:t>②</a:t>
            </a:r>
            <a:r>
              <a:rPr lang="zh-CN" altLang="en-US" dirty="0" smtClean="0"/>
              <a:t>分析标题传达出来的信息</a:t>
            </a:r>
            <a:r>
              <a:rPr lang="en-US" dirty="0" smtClean="0"/>
              <a:t>,</a:t>
            </a:r>
            <a:r>
              <a:rPr lang="zh-CN" altLang="en-US" dirty="0" smtClean="0"/>
              <a:t>捕捉作者所要表达的思想感情和倾向。</a:t>
            </a:r>
          </a:p>
          <a:p>
            <a:pPr indent="446088">
              <a:lnSpc>
                <a:spcPct val="150000"/>
              </a:lnSpc>
            </a:pPr>
            <a:r>
              <a:rPr lang="en-US" dirty="0" smtClean="0"/>
              <a:t>(2)</a:t>
            </a:r>
            <a:r>
              <a:rPr lang="zh-CN" altLang="en-US" dirty="0" smtClean="0"/>
              <a:t>捕捉关键词句。</a:t>
            </a:r>
          </a:p>
          <a:p>
            <a:pPr indent="446088">
              <a:lnSpc>
                <a:spcPct val="150000"/>
              </a:lnSpc>
            </a:pPr>
            <a:r>
              <a:rPr lang="en-US" dirty="0" smtClean="0"/>
              <a:t>①</a:t>
            </a:r>
            <a:r>
              <a:rPr lang="zh-CN" altLang="en-US" dirty="0" smtClean="0"/>
              <a:t>抓住文章结尾的抒情句或者议论句。</a:t>
            </a:r>
          </a:p>
          <a:p>
            <a:pPr indent="446088">
              <a:lnSpc>
                <a:spcPct val="150000"/>
              </a:lnSpc>
            </a:pPr>
            <a:r>
              <a:rPr lang="en-US" dirty="0" smtClean="0"/>
              <a:t>②</a:t>
            </a:r>
            <a:r>
              <a:rPr lang="zh-CN" altLang="en-US" dirty="0" smtClean="0"/>
              <a:t>关注文中反复出现的句子或词语。</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3812188"/>
          </a:xfrm>
          <a:prstGeom prst="rect">
            <a:avLst/>
          </a:prstGeom>
          <a:noFill/>
        </p:spPr>
        <p:txBody>
          <a:bodyPr wrap="square" lIns="36000" tIns="36000" rIns="36000" bIns="36000" rtlCol="0">
            <a:spAutoFit/>
          </a:bodyPr>
          <a:lstStyle/>
          <a:p>
            <a:pPr>
              <a:lnSpc>
                <a:spcPct val="150000"/>
              </a:lnSpc>
            </a:pPr>
            <a:r>
              <a:rPr lang="en-US" b="1" dirty="0" smtClean="0"/>
              <a:t>3.</a:t>
            </a:r>
            <a:r>
              <a:rPr lang="zh-CN" altLang="en-US" b="1" dirty="0" smtClean="0"/>
              <a:t>从分析结构层次入手</a:t>
            </a:r>
          </a:p>
          <a:p>
            <a:pPr indent="446088">
              <a:lnSpc>
                <a:spcPct val="150000"/>
              </a:lnSpc>
            </a:pPr>
            <a:r>
              <a:rPr lang="zh-CN" altLang="en-US" dirty="0" smtClean="0"/>
              <a:t>有些文章主旨比较含蓄</a:t>
            </a:r>
            <a:r>
              <a:rPr lang="en-US" dirty="0" smtClean="0"/>
              <a:t>,</a:t>
            </a:r>
            <a:r>
              <a:rPr lang="zh-CN" altLang="en-US" dirty="0" smtClean="0"/>
              <a:t>难以把握</a:t>
            </a:r>
            <a:r>
              <a:rPr lang="en-US" dirty="0" smtClean="0"/>
              <a:t>,</a:t>
            </a:r>
            <a:r>
              <a:rPr lang="zh-CN" altLang="en-US" dirty="0" smtClean="0"/>
              <a:t>只能在理解和分析全文的基础上</a:t>
            </a:r>
            <a:r>
              <a:rPr lang="en-US" dirty="0" smtClean="0"/>
              <a:t>,</a:t>
            </a:r>
            <a:r>
              <a:rPr lang="zh-CN" altLang="en-US" dirty="0" smtClean="0"/>
              <a:t>划分文章层次</a:t>
            </a:r>
            <a:r>
              <a:rPr lang="en-US" dirty="0" smtClean="0"/>
              <a:t>,</a:t>
            </a:r>
            <a:r>
              <a:rPr lang="zh-CN" altLang="en-US" dirty="0" smtClean="0"/>
              <a:t>归纳各层层意</a:t>
            </a:r>
            <a:r>
              <a:rPr lang="en-US" dirty="0" smtClean="0"/>
              <a:t>,</a:t>
            </a:r>
            <a:r>
              <a:rPr lang="zh-CN" altLang="en-US" dirty="0" smtClean="0"/>
              <a:t>进而提炼出中心主旨。</a:t>
            </a:r>
          </a:p>
          <a:p>
            <a:pPr>
              <a:lnSpc>
                <a:spcPct val="150000"/>
              </a:lnSpc>
            </a:pPr>
            <a:r>
              <a:rPr lang="en-US" b="1" dirty="0" smtClean="0"/>
              <a:t>4.</a:t>
            </a:r>
            <a:r>
              <a:rPr lang="zh-CN" altLang="en-US" b="1" dirty="0" smtClean="0"/>
              <a:t>从分析文章抒情议论性句子入手</a:t>
            </a:r>
          </a:p>
          <a:p>
            <a:pPr indent="446088">
              <a:lnSpc>
                <a:spcPct val="150000"/>
              </a:lnSpc>
            </a:pPr>
            <a:r>
              <a:rPr lang="zh-CN" altLang="en-US" dirty="0" smtClean="0"/>
              <a:t>文中抒情议论的句子</a:t>
            </a:r>
            <a:r>
              <a:rPr lang="en-US" dirty="0" smtClean="0"/>
              <a:t>,</a:t>
            </a:r>
            <a:r>
              <a:rPr lang="zh-CN" altLang="en-US" dirty="0" smtClean="0"/>
              <a:t>往往能直接表达作者对所写对象的看法</a:t>
            </a:r>
            <a:r>
              <a:rPr lang="en-US" dirty="0" smtClean="0"/>
              <a:t>,</a:t>
            </a:r>
            <a:r>
              <a:rPr lang="zh-CN" altLang="en-US" dirty="0" smtClean="0"/>
              <a:t>同时又揭示出事物的本质</a:t>
            </a:r>
            <a:r>
              <a:rPr lang="en-US" dirty="0" smtClean="0"/>
              <a:t>,</a:t>
            </a:r>
            <a:r>
              <a:rPr lang="zh-CN" altLang="en-US" dirty="0" smtClean="0"/>
              <a:t>表现文章的中心思想。抓住了这些语句</a:t>
            </a:r>
            <a:r>
              <a:rPr lang="en-US" dirty="0" smtClean="0"/>
              <a:t>,</a:t>
            </a:r>
            <a:r>
              <a:rPr lang="zh-CN" altLang="en-US" dirty="0" smtClean="0"/>
              <a:t>就抓住了主旨。</a:t>
            </a:r>
          </a:p>
          <a:p>
            <a:pPr>
              <a:lnSpc>
                <a:spcPct val="150000"/>
              </a:lnSpc>
            </a:pPr>
            <a:r>
              <a:rPr lang="en-US" b="1" dirty="0" smtClean="0"/>
              <a:t>5.</a:t>
            </a:r>
            <a:r>
              <a:rPr lang="zh-CN" altLang="en-US" b="1" dirty="0" smtClean="0"/>
              <a:t>从分析写作背景入手</a:t>
            </a:r>
          </a:p>
          <a:p>
            <a:pPr indent="446088">
              <a:lnSpc>
                <a:spcPct val="150000"/>
              </a:lnSpc>
            </a:pPr>
            <a:r>
              <a:rPr lang="zh-CN" altLang="en-US" dirty="0" smtClean="0"/>
              <a:t>适当借助注解</a:t>
            </a:r>
            <a:r>
              <a:rPr lang="en-US" dirty="0" smtClean="0"/>
              <a:t>,</a:t>
            </a:r>
            <a:r>
              <a:rPr lang="zh-CN" altLang="en-US" dirty="0" smtClean="0"/>
              <a:t>调动自己的知识储备</a:t>
            </a:r>
            <a:r>
              <a:rPr lang="en-US" dirty="0" smtClean="0"/>
              <a:t>,</a:t>
            </a:r>
            <a:r>
              <a:rPr lang="zh-CN" altLang="en-US" dirty="0" smtClean="0"/>
              <a:t>尽可能多地了解事物、人物、活动的时代背景</a:t>
            </a:r>
            <a:r>
              <a:rPr lang="en-US" dirty="0" smtClean="0"/>
              <a:t>,</a:t>
            </a:r>
            <a:r>
              <a:rPr lang="zh-CN" altLang="en-US" dirty="0" smtClean="0"/>
              <a:t>进而推断作者的写作意图。</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fade">
                                      <p:cBhvr>
                                        <p:cTn id="10" dur="500"/>
                                        <p:tgtEl>
                                          <p:spTgt spid="3">
                                            <p:txEl>
                                              <p:pRg st="3" end="3"/>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animEffect transition="in" filter="fade">
                                      <p:cBhvr>
                                        <p:cTn id="15" dur="500"/>
                                        <p:tgtEl>
                                          <p:spTgt spid="3">
                                            <p:txEl>
                                              <p:pRg st="4" end="4"/>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5" end="5"/>
                                            </p:txEl>
                                          </p:spTgt>
                                        </p:tgtEl>
                                        <p:attrNameLst>
                                          <p:attrName>style.visibility</p:attrName>
                                        </p:attrNameLst>
                                      </p:cBhvr>
                                      <p:to>
                                        <p:strVal val="visible"/>
                                      </p:to>
                                    </p:set>
                                    <p:animEffect transition="in" filter="fade">
                                      <p:cBhvr>
                                        <p:cTn id="18"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4227687"/>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答题要领</a:t>
            </a:r>
            <a:r>
              <a:rPr lang="en-US" altLang="zh-CN" dirty="0" smtClean="0">
                <a:solidFill>
                  <a:srgbClr val="0092D7"/>
                </a:solidFill>
              </a:rPr>
              <a:t>】</a:t>
            </a:r>
          </a:p>
          <a:p>
            <a:pPr indent="446088">
              <a:lnSpc>
                <a:spcPct val="150000"/>
              </a:lnSpc>
            </a:pPr>
            <a:r>
              <a:rPr lang="zh-CN" altLang="en-US" dirty="0" smtClean="0"/>
              <a:t>概括主旨题的答案由“写什么</a:t>
            </a:r>
            <a:r>
              <a:rPr lang="en-US" dirty="0" smtClean="0"/>
              <a:t>(</a:t>
            </a:r>
            <a:r>
              <a:rPr lang="zh-CN" altLang="en-US" dirty="0" smtClean="0"/>
              <a:t>主要内容</a:t>
            </a:r>
            <a:r>
              <a:rPr lang="en-US" dirty="0" smtClean="0"/>
              <a:t>)</a:t>
            </a:r>
            <a:r>
              <a:rPr lang="zh-CN" altLang="en-US" dirty="0" smtClean="0"/>
              <a:t>”和“为什么写</a:t>
            </a:r>
            <a:r>
              <a:rPr lang="en-US" dirty="0" smtClean="0"/>
              <a:t>(</a:t>
            </a:r>
            <a:r>
              <a:rPr lang="zh-CN" altLang="en-US" dirty="0" smtClean="0"/>
              <a:t>写作目的</a:t>
            </a:r>
            <a:r>
              <a:rPr lang="en-US" dirty="0" smtClean="0"/>
              <a:t>)</a:t>
            </a:r>
            <a:r>
              <a:rPr lang="zh-CN" altLang="en-US" dirty="0" smtClean="0"/>
              <a:t>”两部分构成。</a:t>
            </a:r>
          </a:p>
          <a:p>
            <a:pPr indent="446088">
              <a:lnSpc>
                <a:spcPct val="150000"/>
              </a:lnSpc>
            </a:pPr>
            <a:r>
              <a:rPr lang="zh-CN" altLang="en-US" dirty="0" smtClean="0"/>
              <a:t>“写什么”是指作者叙述的事件</a:t>
            </a:r>
            <a:r>
              <a:rPr lang="en-US" dirty="0" smtClean="0"/>
              <a:t>,</a:t>
            </a:r>
            <a:r>
              <a:rPr lang="zh-CN" altLang="en-US" dirty="0" smtClean="0"/>
              <a:t>描述的人物、景物</a:t>
            </a:r>
            <a:r>
              <a:rPr lang="en-US" dirty="0" smtClean="0"/>
              <a:t>;</a:t>
            </a:r>
            <a:r>
              <a:rPr lang="zh-CN" altLang="en-US" dirty="0" smtClean="0"/>
              <a:t>“为什么写”是指作者的写作目的</a:t>
            </a:r>
            <a:r>
              <a:rPr lang="en-US" dirty="0" smtClean="0"/>
              <a:t>,</a:t>
            </a:r>
            <a:r>
              <a:rPr lang="zh-CN" altLang="en-US" dirty="0" smtClean="0"/>
              <a:t>或是作者在文章中所表达出来的立场、观点、态度和情感。</a:t>
            </a:r>
          </a:p>
          <a:p>
            <a:pPr indent="446088">
              <a:lnSpc>
                <a:spcPct val="150000"/>
              </a:lnSpc>
            </a:pPr>
            <a:r>
              <a:rPr lang="zh-CN" altLang="en-US" dirty="0" smtClean="0"/>
              <a:t>概括主旨题答案要使用恰当的语言表述形式。写人散文的表述形式</a:t>
            </a:r>
            <a:r>
              <a:rPr lang="en-US" dirty="0" smtClean="0"/>
              <a:t>:</a:t>
            </a:r>
            <a:r>
              <a:rPr lang="zh-CN" altLang="en-US" dirty="0" smtClean="0"/>
              <a:t>本文记叙</a:t>
            </a:r>
            <a:r>
              <a:rPr lang="en-US" dirty="0" smtClean="0"/>
              <a:t>(</a:t>
            </a:r>
            <a:r>
              <a:rPr lang="zh-CN" altLang="en-US" dirty="0" smtClean="0"/>
              <a:t>描写</a:t>
            </a:r>
            <a:r>
              <a:rPr lang="en-US" dirty="0" smtClean="0"/>
              <a:t>)</a:t>
            </a:r>
            <a:r>
              <a:rPr lang="zh-CN" altLang="en-US" dirty="0" smtClean="0"/>
              <a:t>了</a:t>
            </a:r>
            <a:r>
              <a:rPr lang="en-US" altLang="zh-CN" dirty="0" smtClean="0"/>
              <a:t>……</a:t>
            </a:r>
            <a:r>
              <a:rPr lang="zh-CN" altLang="en-US" dirty="0" smtClean="0"/>
              <a:t>事迹</a:t>
            </a:r>
            <a:r>
              <a:rPr lang="en-US" dirty="0" smtClean="0"/>
              <a:t>,</a:t>
            </a:r>
            <a:r>
              <a:rPr lang="zh-CN" altLang="en-US" dirty="0" smtClean="0"/>
              <a:t>表现</a:t>
            </a:r>
            <a:r>
              <a:rPr lang="en-US" dirty="0" smtClean="0"/>
              <a:t>(</a:t>
            </a:r>
            <a:r>
              <a:rPr lang="zh-CN" altLang="en-US" dirty="0" smtClean="0"/>
              <a:t>反映、赞扬、揭露、批判</a:t>
            </a:r>
            <a:r>
              <a:rPr lang="en-US" dirty="0" smtClean="0"/>
              <a:t>)</a:t>
            </a:r>
            <a:r>
              <a:rPr lang="zh-CN" altLang="en-US" dirty="0" smtClean="0"/>
              <a:t>了</a:t>
            </a:r>
            <a:r>
              <a:rPr lang="en-US" altLang="zh-CN" dirty="0" smtClean="0"/>
              <a:t>……</a:t>
            </a:r>
            <a:r>
              <a:rPr lang="zh-CN" altLang="en-US" dirty="0" smtClean="0"/>
              <a:t>精神</a:t>
            </a:r>
            <a:r>
              <a:rPr lang="en-US" dirty="0" smtClean="0"/>
              <a:t>(</a:t>
            </a:r>
            <a:r>
              <a:rPr lang="zh-CN" altLang="en-US" dirty="0" smtClean="0"/>
              <a:t>性格、品质</a:t>
            </a:r>
            <a:r>
              <a:rPr lang="en-US" dirty="0" smtClean="0"/>
              <a:t>)</a:t>
            </a:r>
            <a:r>
              <a:rPr lang="zh-CN" altLang="en-US" dirty="0" smtClean="0"/>
              <a:t>。叙事散文的表述形式</a:t>
            </a:r>
            <a:r>
              <a:rPr lang="en-US" dirty="0" smtClean="0"/>
              <a:t>:</a:t>
            </a:r>
            <a:r>
              <a:rPr lang="zh-CN" altLang="en-US" dirty="0" smtClean="0"/>
              <a:t>本文记叙了</a:t>
            </a:r>
            <a:r>
              <a:rPr lang="en-US" altLang="zh-CN" dirty="0" smtClean="0"/>
              <a:t>……</a:t>
            </a:r>
            <a:r>
              <a:rPr lang="zh-CN" altLang="en-US" dirty="0" smtClean="0"/>
              <a:t>事件</a:t>
            </a:r>
            <a:r>
              <a:rPr lang="en-US" dirty="0" smtClean="0"/>
              <a:t>(</a:t>
            </a:r>
            <a:r>
              <a:rPr lang="zh-CN" altLang="en-US" dirty="0" smtClean="0"/>
              <a:t>经过、故事</a:t>
            </a:r>
            <a:r>
              <a:rPr lang="en-US" dirty="0" smtClean="0"/>
              <a:t>),</a:t>
            </a:r>
            <a:r>
              <a:rPr lang="zh-CN" altLang="en-US" dirty="0" smtClean="0"/>
              <a:t>阐明了</a:t>
            </a:r>
            <a:r>
              <a:rPr lang="en-US" altLang="zh-CN" dirty="0" smtClean="0"/>
              <a:t>……</a:t>
            </a:r>
            <a:r>
              <a:rPr lang="en-US" dirty="0" smtClean="0"/>
              <a:t>(</a:t>
            </a:r>
            <a:r>
              <a:rPr lang="zh-CN" altLang="en-US" dirty="0" smtClean="0"/>
              <a:t>道理</a:t>
            </a:r>
            <a:r>
              <a:rPr lang="en-US" dirty="0" smtClean="0"/>
              <a:t>)</a:t>
            </a:r>
            <a:r>
              <a:rPr lang="zh-CN" altLang="en-US" dirty="0" smtClean="0"/>
              <a:t>。抒情散文以刻画景物、事物的本质特点</a:t>
            </a:r>
            <a:r>
              <a:rPr lang="en-US" dirty="0" smtClean="0"/>
              <a:t>,</a:t>
            </a:r>
            <a:r>
              <a:rPr lang="zh-CN" altLang="en-US" dirty="0" smtClean="0"/>
              <a:t>抒发情感为主</a:t>
            </a:r>
            <a:r>
              <a:rPr lang="en-US" dirty="0" smtClean="0"/>
              <a:t>,</a:t>
            </a:r>
            <a:r>
              <a:rPr lang="zh-CN" altLang="en-US" dirty="0" smtClean="0"/>
              <a:t>因此</a:t>
            </a:r>
            <a:r>
              <a:rPr lang="en-US" dirty="0" smtClean="0"/>
              <a:t>,</a:t>
            </a:r>
            <a:r>
              <a:rPr lang="zh-CN" altLang="en-US" dirty="0" smtClean="0"/>
              <a:t>其表述形式是本文描述了</a:t>
            </a:r>
            <a:r>
              <a:rPr lang="en-US" altLang="zh-CN" dirty="0" smtClean="0"/>
              <a:t>……</a:t>
            </a:r>
            <a:r>
              <a:rPr lang="en-US" dirty="0" smtClean="0"/>
              <a:t>,</a:t>
            </a:r>
            <a:r>
              <a:rPr lang="zh-CN" altLang="en-US" dirty="0" smtClean="0"/>
              <a:t>抒发了</a:t>
            </a:r>
            <a:r>
              <a:rPr lang="en-US" altLang="zh-CN" dirty="0" smtClean="0"/>
              <a:t>……</a:t>
            </a:r>
            <a:r>
              <a:rPr lang="en-US" dirty="0" smtClean="0"/>
              <a:t>(</a:t>
            </a:r>
            <a:r>
              <a:rPr lang="zh-CN" altLang="en-US" dirty="0" smtClean="0"/>
              <a:t>思想感情</a:t>
            </a:r>
            <a:r>
              <a:rPr lang="en-US" dirty="0" smtClean="0"/>
              <a:t>)</a:t>
            </a:r>
            <a:r>
              <a:rPr lang="zh-CN" altLang="en-US" dirty="0" smtClean="0"/>
              <a:t>。</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2932268"/>
          </a:xfrm>
          <a:prstGeom prst="rect">
            <a:avLst/>
          </a:prstGeom>
          <a:noFill/>
        </p:spPr>
        <p:txBody>
          <a:bodyPr wrap="square" lIns="36000" tIns="36000" rIns="36000" bIns="36000" rtlCol="0">
            <a:spAutoFit/>
          </a:bodyPr>
          <a:lstStyle/>
          <a:p>
            <a:pPr indent="446088">
              <a:lnSpc>
                <a:spcPct val="150000"/>
              </a:lnSpc>
            </a:pPr>
            <a:r>
              <a:rPr lang="zh-CN" altLang="en-US" dirty="0" smtClean="0"/>
              <a:t>如</a:t>
            </a:r>
            <a:r>
              <a:rPr lang="en-US" dirty="0" smtClean="0"/>
              <a:t>,2017</a:t>
            </a:r>
            <a:r>
              <a:rPr lang="zh-CN" altLang="en-US" dirty="0" smtClean="0"/>
              <a:t>年包头中考第</a:t>
            </a:r>
            <a:r>
              <a:rPr lang="en-US" dirty="0" smtClean="0"/>
              <a:t>14</a:t>
            </a:r>
            <a:r>
              <a:rPr lang="zh-CN" altLang="en-US" dirty="0" smtClean="0"/>
              <a:t>题</a:t>
            </a:r>
            <a:r>
              <a:rPr lang="en-US" dirty="0" smtClean="0"/>
              <a:t>:</a:t>
            </a:r>
            <a:r>
              <a:rPr lang="zh-CN" altLang="en-US" dirty="0" smtClean="0"/>
              <a:t>作者为什么说“没有一种花比油菜花更具有故乡的意味了”</a:t>
            </a:r>
            <a:r>
              <a:rPr lang="en-US" dirty="0" smtClean="0"/>
              <a:t>?</a:t>
            </a:r>
            <a:r>
              <a:rPr lang="zh-CN" altLang="en-US" dirty="0" smtClean="0"/>
              <a:t>这道题表面看起来是考虑对语言含义的理解</a:t>
            </a:r>
            <a:r>
              <a:rPr lang="en-US" dirty="0" smtClean="0"/>
              <a:t>,</a:t>
            </a:r>
            <a:r>
              <a:rPr lang="zh-CN" altLang="en-US" dirty="0" smtClean="0"/>
              <a:t>实则是考查对主旨的把握</a:t>
            </a:r>
            <a:r>
              <a:rPr lang="en-US" dirty="0" smtClean="0"/>
              <a:t>,</a:t>
            </a:r>
            <a:r>
              <a:rPr lang="zh-CN" altLang="en-US" dirty="0" smtClean="0"/>
              <a:t>所以解答这道题必须从主旨的角度去考虑</a:t>
            </a:r>
            <a:r>
              <a:rPr lang="en-US" altLang="zh-CN" dirty="0" smtClean="0"/>
              <a:t>——</a:t>
            </a:r>
            <a:r>
              <a:rPr lang="zh-CN" altLang="en-US" dirty="0" smtClean="0"/>
              <a:t>油菜花到底和故乡有怎样的关联。答案为</a:t>
            </a:r>
            <a:r>
              <a:rPr lang="en-US" dirty="0" smtClean="0"/>
              <a:t>:①</a:t>
            </a:r>
            <a:r>
              <a:rPr lang="zh-CN" altLang="en-US" dirty="0" smtClean="0"/>
              <a:t>作者家乡的油菜花承载着他对家乡和童年的美好记忆</a:t>
            </a:r>
            <a:r>
              <a:rPr lang="en-US" dirty="0" smtClean="0"/>
              <a:t>;②</a:t>
            </a:r>
            <a:r>
              <a:rPr lang="zh-CN" altLang="en-US" dirty="0" smtClean="0"/>
              <a:t>油菜花朴实平凡的气质与故乡这个字眼最贴切</a:t>
            </a:r>
            <a:r>
              <a:rPr lang="en-US" dirty="0" smtClean="0"/>
              <a:t>;③</a:t>
            </a:r>
            <a:r>
              <a:rPr lang="zh-CN" altLang="en-US" dirty="0" smtClean="0"/>
              <a:t>漫山遍野盛开的油菜花</a:t>
            </a:r>
            <a:r>
              <a:rPr lang="en-US" dirty="0" smtClean="0"/>
              <a:t>,</a:t>
            </a:r>
            <a:r>
              <a:rPr lang="zh-CN" altLang="en-US" dirty="0" smtClean="0"/>
              <a:t>正是最常见的家园的模样</a:t>
            </a:r>
            <a:r>
              <a:rPr lang="en-US" dirty="0" smtClean="0"/>
              <a:t>,</a:t>
            </a:r>
            <a:r>
              <a:rPr lang="zh-CN" altLang="en-US" dirty="0" smtClean="0"/>
              <a:t>最典型的乡土中国的图景</a:t>
            </a:r>
            <a:r>
              <a:rPr lang="en-US" dirty="0" smtClean="0"/>
              <a:t>;④</a:t>
            </a:r>
            <a:r>
              <a:rPr lang="zh-CN" altLang="en-US" dirty="0" smtClean="0"/>
              <a:t>油菜花沾满生活的烟火气</a:t>
            </a:r>
            <a:r>
              <a:rPr lang="en-US" dirty="0" smtClean="0"/>
              <a:t>,</a:t>
            </a:r>
            <a:r>
              <a:rPr lang="zh-CN" altLang="en-US" dirty="0" smtClean="0"/>
              <a:t>和故乡的生产生活、农事与家事相关联。</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7">
            <a:extLst>
              <a:ext uri="{FF2B5EF4-FFF2-40B4-BE49-F238E27FC236}">
                <a16:creationId xmlns:a16="http://schemas.microsoft.com/office/drawing/2014/main" xmlns="" id="{83F7B276-D997-4A87-AC57-0528D662F2A6}"/>
              </a:ext>
            </a:extLst>
          </p:cNvPr>
          <p:cNvSpPr txBox="1"/>
          <p:nvPr/>
        </p:nvSpPr>
        <p:spPr>
          <a:xfrm>
            <a:off x="831850" y="1669880"/>
            <a:ext cx="7962900" cy="1226865"/>
          </a:xfrm>
          <a:prstGeom prst="rect">
            <a:avLst/>
          </a:prstGeom>
          <a:noFill/>
        </p:spPr>
        <p:txBody>
          <a:bodyPr wrap="square" lIns="36000" tIns="36000" rIns="36000" bIns="36000" rtlCol="0">
            <a:spAutoFit/>
          </a:bodyPr>
          <a:lstStyle/>
          <a:p>
            <a:pPr algn="ctr">
              <a:lnSpc>
                <a:spcPct val="150000"/>
              </a:lnSpc>
            </a:pPr>
            <a:r>
              <a:rPr lang="zh-CN" altLang="en-US" sz="2500" dirty="0" smtClean="0">
                <a:solidFill>
                  <a:srgbClr val="0092D7"/>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针对训练内容见</a:t>
            </a:r>
            <a:r>
              <a:rPr lang="en-US" altLang="zh-CN" sz="2500" dirty="0">
                <a:solidFill>
                  <a:srgbClr val="0092D7"/>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Word</a:t>
            </a:r>
            <a:r>
              <a:rPr lang="zh-CN" altLang="en-US" sz="2500" dirty="0">
                <a:solidFill>
                  <a:srgbClr val="0092D7"/>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版</a:t>
            </a:r>
            <a:r>
              <a:rPr lang="zh-CN" altLang="en-US" sz="2500" dirty="0" smtClean="0">
                <a:solidFill>
                  <a:srgbClr val="0092D7"/>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a:t>
            </a:r>
            <a:endParaRPr lang="en-US" altLang="zh-CN" sz="2500" dirty="0" smtClean="0">
              <a:solidFill>
                <a:srgbClr val="0092D7"/>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lgn="ctr">
              <a:lnSpc>
                <a:spcPct val="150000"/>
              </a:lnSpc>
            </a:pPr>
            <a:r>
              <a:rPr lang="zh-CN" altLang="en-US" sz="2500"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专题</a:t>
            </a:r>
            <a:r>
              <a:rPr lang="en-US" altLang="zh-CN" sz="2500"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09</a:t>
            </a:r>
            <a:r>
              <a:rPr lang="zh-CN" altLang="en-US" sz="2500"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　散文阅读</a:t>
            </a: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14">
            <a:extLst>
              <a:ext uri="{FF2B5EF4-FFF2-40B4-BE49-F238E27FC236}">
                <a16:creationId xmlns:a16="http://schemas.microsoft.com/office/drawing/2014/main" xmlns="" id="{641BDB65-E442-4DE9-BC6B-C7A97B0F5CC4}"/>
              </a:ext>
            </a:extLst>
          </p:cNvPr>
          <p:cNvSpPr txBox="1">
            <a:spLocks noChangeArrowheads="1"/>
          </p:cNvSpPr>
          <p:nvPr/>
        </p:nvSpPr>
        <p:spPr bwMode="auto">
          <a:xfrm>
            <a:off x="812465" y="352238"/>
            <a:ext cx="7898396" cy="567710"/>
          </a:xfrm>
          <a:prstGeom prst="rect">
            <a:avLst/>
          </a:prstGeom>
          <a:solidFill>
            <a:schemeClr val="bg1">
              <a:lumMod val="95000"/>
            </a:schemeClr>
          </a:solidFill>
          <a:ln>
            <a:noFill/>
          </a:ln>
        </p:spPr>
        <p:txBody>
          <a:bodyPr wrap="square" lIns="36000" tIns="36000" rIns="36000" bIns="3600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lgn="ctr">
              <a:lnSpc>
                <a:spcPct val="150000"/>
              </a:lnSpc>
              <a:defRPr/>
            </a:pPr>
            <a:r>
              <a:rPr lang="zh-CN" altLang="en-US" sz="2400" b="1" dirty="0" smtClean="0">
                <a:solidFill>
                  <a:srgbClr val="0092D7"/>
                </a:solidFill>
                <a:latin typeface="微软雅黑" pitchFamily="34" charset="-122"/>
                <a:ea typeface="微软雅黑" pitchFamily="34" charset="-122"/>
              </a:rPr>
              <a:t>第</a:t>
            </a:r>
            <a:r>
              <a:rPr lang="en-US" altLang="zh-CN" sz="2400" b="1" dirty="0" smtClean="0">
                <a:solidFill>
                  <a:srgbClr val="0092D7"/>
                </a:solidFill>
                <a:latin typeface="微软雅黑" pitchFamily="34" charset="-122"/>
                <a:ea typeface="微软雅黑" pitchFamily="34" charset="-122"/>
              </a:rPr>
              <a:t>2</a:t>
            </a:r>
            <a:r>
              <a:rPr lang="zh-CN" altLang="en-US" sz="2400" b="1" dirty="0" smtClean="0">
                <a:solidFill>
                  <a:srgbClr val="0092D7"/>
                </a:solidFill>
                <a:latin typeface="微软雅黑" pitchFamily="34" charset="-122"/>
                <a:ea typeface="微软雅黑" pitchFamily="34" charset="-122"/>
              </a:rPr>
              <a:t>讲　理清文章思路　分析段落作用</a:t>
            </a:r>
          </a:p>
        </p:txBody>
      </p:sp>
      <p:sp>
        <p:nvSpPr>
          <p:cNvPr id="6" name="文本框 11">
            <a:extLst>
              <a:ext uri="{FF2B5EF4-FFF2-40B4-BE49-F238E27FC236}">
                <a16:creationId xmlns:a16="http://schemas.microsoft.com/office/drawing/2014/main" xmlns="" id="{21D37050-EF62-4E03-9C49-42484A701F06}"/>
              </a:ext>
            </a:extLst>
          </p:cNvPr>
          <p:cNvSpPr txBox="1"/>
          <p:nvPr/>
        </p:nvSpPr>
        <p:spPr>
          <a:xfrm>
            <a:off x="818705" y="933994"/>
            <a:ext cx="7846830" cy="3396690"/>
          </a:xfrm>
          <a:prstGeom prst="rect">
            <a:avLst/>
          </a:prstGeom>
          <a:noFill/>
        </p:spPr>
        <p:txBody>
          <a:bodyPr wrap="square" lIns="36000" tIns="36000" rIns="36000" bIns="36000" rtlCol="0">
            <a:spAutoFit/>
          </a:bodyPr>
          <a:lstStyle/>
          <a:p>
            <a:pPr>
              <a:lnSpc>
                <a:spcPct val="150000"/>
              </a:lnSpc>
            </a:pPr>
            <a:r>
              <a:rPr lang="zh-CN" altLang="en-US" b="1" dirty="0" smtClean="0"/>
              <a:t>一、</a:t>
            </a:r>
            <a:r>
              <a:rPr lang="en-US" b="1" dirty="0" smtClean="0"/>
              <a:t>[2019</a:t>
            </a:r>
            <a:r>
              <a:rPr lang="en-US" altLang="zh-CN" b="1" dirty="0" smtClean="0"/>
              <a:t>·</a:t>
            </a:r>
            <a:r>
              <a:rPr lang="zh-CN" altLang="en-US" b="1" dirty="0" smtClean="0"/>
              <a:t>金华、丽水</a:t>
            </a:r>
            <a:r>
              <a:rPr lang="en-US" b="1" dirty="0" smtClean="0"/>
              <a:t>]</a:t>
            </a:r>
            <a:r>
              <a:rPr lang="zh-CN" altLang="en-US" b="1" dirty="0" smtClean="0"/>
              <a:t>文学类文本阅读。</a:t>
            </a:r>
            <a:r>
              <a:rPr lang="en-US" b="1" dirty="0" smtClean="0"/>
              <a:t>(15</a:t>
            </a:r>
            <a:r>
              <a:rPr lang="zh-CN" altLang="en-US" b="1" dirty="0" smtClean="0"/>
              <a:t>分</a:t>
            </a:r>
            <a:r>
              <a:rPr lang="en-US" b="1" dirty="0" smtClean="0"/>
              <a:t>)</a:t>
            </a:r>
            <a:endParaRPr lang="zh-CN" altLang="en-US" b="1" dirty="0" smtClean="0"/>
          </a:p>
          <a:p>
            <a:pPr algn="ctr">
              <a:lnSpc>
                <a:spcPct val="150000"/>
              </a:lnSpc>
            </a:pPr>
            <a:r>
              <a:rPr lang="zh-CN" altLang="en-US" b="1" dirty="0" smtClean="0">
                <a:latin typeface="楷体" pitchFamily="49" charset="-122"/>
                <a:ea typeface="楷体" pitchFamily="49" charset="-122"/>
              </a:rPr>
              <a:t>在泸县</a:t>
            </a:r>
          </a:p>
          <a:p>
            <a:pPr algn="ctr">
              <a:lnSpc>
                <a:spcPct val="150000"/>
              </a:lnSpc>
            </a:pPr>
            <a:r>
              <a:rPr lang="zh-CN" altLang="en-US" b="1" dirty="0" smtClean="0">
                <a:latin typeface="楷体" pitchFamily="49" charset="-122"/>
                <a:ea typeface="楷体" pitchFamily="49" charset="-122"/>
              </a:rPr>
              <a:t>巴　金</a:t>
            </a:r>
          </a:p>
          <a:p>
            <a:pPr indent="446088">
              <a:lnSpc>
                <a:spcPct val="150000"/>
              </a:lnSpc>
            </a:pPr>
            <a:r>
              <a:rPr lang="zh-CN" altLang="en-US" b="1" dirty="0" smtClean="0">
                <a:latin typeface="楷体" pitchFamily="49" charset="-122"/>
                <a:ea typeface="楷体" pitchFamily="49" charset="-122"/>
              </a:rPr>
              <a:t>我知道船要在泸县过夜</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等它靠好码头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便拿起大衣</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戴上呢帽到岸上去</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这时不过下午三点钟的光景。</a:t>
            </a:r>
          </a:p>
          <a:p>
            <a:pPr indent="446088">
              <a:lnSpc>
                <a:spcPct val="150000"/>
              </a:lnSpc>
            </a:pPr>
            <a:r>
              <a:rPr lang="zh-CN" altLang="en-US" b="1" dirty="0" smtClean="0">
                <a:latin typeface="楷体" pitchFamily="49" charset="-122"/>
                <a:ea typeface="楷体" pitchFamily="49" charset="-122"/>
              </a:rPr>
              <a:t>我慢慢地走上土坡</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在一个墩上站住</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便掉转身子去看江景。白带似的江水横在我的脚下</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映着午后的秋阳</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发出悦目的闪光</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和天空成了一样的颜色。岸边一片沙滩</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几间茅屋</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两只囤船</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还有一列帆樯高耸的小舟。</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4227687"/>
          </a:xfrm>
          <a:prstGeom prst="rect">
            <a:avLst/>
          </a:prstGeom>
          <a:noFill/>
        </p:spPr>
        <p:txBody>
          <a:bodyPr wrap="square" lIns="36000" tIns="36000" rIns="36000" bIns="36000" rtlCol="0">
            <a:spAutoFit/>
          </a:bodyPr>
          <a:lstStyle/>
          <a:p>
            <a:pPr>
              <a:lnSpc>
                <a:spcPct val="150000"/>
              </a:lnSpc>
            </a:pPr>
            <a:r>
              <a:rPr lang="zh-CN" altLang="en-US" b="1" dirty="0" smtClean="0">
                <a:latin typeface="楷体" pitchFamily="49" charset="-122"/>
                <a:ea typeface="楷体" pitchFamily="49" charset="-122"/>
              </a:rPr>
              <a:t>这些似乎全陷入静止的状态</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但是来往的人却使它们活动了。一切于我都是十分亲切。我怀着轻快的心把它们全收入我的眼里。我望着四周景物渐渐地回复到静止的状态中</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我才拔脚往坡上的城市走去。</a:t>
            </a:r>
            <a:endParaRPr lang="en-US" altLang="zh-CN" b="1" dirty="0" smtClean="0">
              <a:latin typeface="楷体" pitchFamily="49" charset="-122"/>
              <a:ea typeface="楷体" pitchFamily="49" charset="-122"/>
            </a:endParaRPr>
          </a:p>
          <a:p>
            <a:pPr indent="446088">
              <a:lnSpc>
                <a:spcPct val="150000"/>
              </a:lnSpc>
            </a:pPr>
            <a:r>
              <a:rPr lang="zh-CN" altLang="en-US" b="1" dirty="0" smtClean="0">
                <a:latin typeface="楷体" pitchFamily="49" charset="-122"/>
                <a:ea typeface="楷体" pitchFamily="49" charset="-122"/>
              </a:rPr>
              <a:t>这是我第二次踏上泸县的土地</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第一次还是在十七年前。那时我不过是十八九岁的少年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怀着一颗年轻的纯白的心。现在我重睹这个可爱的土地</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我的心上已经盖满了人世的创伤</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我想我应该有了大的改变。但是站在一个掷“糖罗汉”的摊子跟前</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听着从两个人手里先后掷下的骰子声</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望着摊子上三四排长短不齐的糖人</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我忽然觉得自己回到小孩的时代了。那个把全部注意力放在碗里的孩子仿佛就是我。我留恋地在这个摊子前站了一刻钟光景</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我感到一种幼稚的喜悦。</a:t>
            </a:r>
            <a:endParaRPr lang="en-US" altLang="zh-CN" b="1" dirty="0" smtClean="0">
              <a:latin typeface="楷体" pitchFamily="49" charset="-122"/>
              <a:ea typeface="楷体" pitchFamily="49" charset="-122"/>
            </a:endParaRP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967567" y="359812"/>
            <a:ext cx="7824262" cy="357781"/>
          </a:xfrm>
          <a:prstGeom prst="rect">
            <a:avLst/>
          </a:prstGeom>
          <a:noFill/>
        </p:spPr>
        <p:txBody>
          <a:bodyPr wrap="square" lIns="36000" tIns="36000" rIns="36000" bIns="36000" rtlCol="0">
            <a:spAutoFit/>
          </a:bodyPr>
          <a:lstStyle/>
          <a:p>
            <a:pPr algn="r">
              <a:lnSpc>
                <a:spcPct val="150000"/>
              </a:lnSpc>
            </a:pPr>
            <a:r>
              <a:rPr lang="zh-CN" altLang="en-US" sz="1400" dirty="0" smtClean="0"/>
              <a:t>（续表）</a:t>
            </a:r>
          </a:p>
        </p:txBody>
      </p:sp>
      <p:graphicFrame>
        <p:nvGraphicFramePr>
          <p:cNvPr id="4" name="表格 3"/>
          <p:cNvGraphicFramePr>
            <a:graphicFrameLocks noGrp="1"/>
          </p:cNvGraphicFramePr>
          <p:nvPr/>
        </p:nvGraphicFramePr>
        <p:xfrm>
          <a:off x="893134" y="794942"/>
          <a:ext cx="7793668" cy="3852000"/>
        </p:xfrm>
        <a:graphic>
          <a:graphicData uri="http://schemas.openxmlformats.org/drawingml/2006/table">
            <a:tbl>
              <a:tblPr/>
              <a:tblGrid>
                <a:gridCol w="414671"/>
                <a:gridCol w="669851"/>
                <a:gridCol w="808075"/>
                <a:gridCol w="5901071"/>
              </a:tblGrid>
              <a:tr h="468000">
                <a:tc gridSpan="4">
                  <a:txBody>
                    <a:bodyPr/>
                    <a:lstStyle/>
                    <a:p>
                      <a:pPr algn="ctr">
                        <a:lnSpc>
                          <a:spcPct val="150000"/>
                        </a:lnSpc>
                        <a:spcAft>
                          <a:spcPts val="0"/>
                        </a:spcAft>
                      </a:pPr>
                      <a:r>
                        <a:rPr lang="zh-CN" sz="1700" kern="100" dirty="0">
                          <a:solidFill>
                            <a:srgbClr val="000000"/>
                          </a:solidFill>
                          <a:latin typeface="NEU-BZ-S92"/>
                          <a:ea typeface="微软雅黑"/>
                          <a:cs typeface="Times New Roman"/>
                        </a:rPr>
                        <a:t>文体知识清单</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1692000">
                <a:tc rowSpan="2">
                  <a:txBody>
                    <a:bodyPr/>
                    <a:lstStyle/>
                    <a:p>
                      <a:pPr algn="ctr">
                        <a:lnSpc>
                          <a:spcPct val="150000"/>
                        </a:lnSpc>
                        <a:spcAft>
                          <a:spcPts val="0"/>
                        </a:spcAft>
                      </a:pPr>
                      <a:r>
                        <a:rPr lang="zh-CN" altLang="en-US" sz="1700" kern="100" dirty="0" smtClean="0">
                          <a:solidFill>
                            <a:srgbClr val="000000"/>
                          </a:solidFill>
                          <a:latin typeface="+mn-ea"/>
                          <a:ea typeface="+mn-ea"/>
                          <a:cs typeface="Times New Roman"/>
                        </a:rPr>
                        <a:t>记</a:t>
                      </a:r>
                      <a:endParaRPr lang="en-US" altLang="zh-CN" sz="1700" kern="100" dirty="0" smtClean="0">
                        <a:solidFill>
                          <a:srgbClr val="000000"/>
                        </a:solidFill>
                        <a:latin typeface="+mn-ea"/>
                        <a:ea typeface="+mn-ea"/>
                        <a:cs typeface="Times New Roman"/>
                      </a:endParaRPr>
                    </a:p>
                    <a:p>
                      <a:pPr algn="ctr">
                        <a:lnSpc>
                          <a:spcPct val="150000"/>
                        </a:lnSpc>
                        <a:spcAft>
                          <a:spcPts val="0"/>
                        </a:spcAft>
                      </a:pPr>
                      <a:r>
                        <a:rPr lang="zh-CN" altLang="en-US" sz="1700" kern="100" dirty="0" smtClean="0">
                          <a:solidFill>
                            <a:srgbClr val="000000"/>
                          </a:solidFill>
                          <a:latin typeface="+mn-ea"/>
                          <a:ea typeface="+mn-ea"/>
                          <a:cs typeface="Times New Roman"/>
                        </a:rPr>
                        <a:t>叙</a:t>
                      </a:r>
                      <a:endParaRPr lang="en-US" altLang="zh-CN" sz="1700" kern="100" dirty="0" smtClean="0">
                        <a:solidFill>
                          <a:srgbClr val="000000"/>
                        </a:solidFill>
                        <a:latin typeface="+mn-ea"/>
                        <a:ea typeface="+mn-ea"/>
                        <a:cs typeface="Times New Roman"/>
                      </a:endParaRPr>
                    </a:p>
                    <a:p>
                      <a:pPr algn="ctr">
                        <a:lnSpc>
                          <a:spcPct val="150000"/>
                        </a:lnSpc>
                        <a:spcAft>
                          <a:spcPts val="0"/>
                        </a:spcAft>
                      </a:pPr>
                      <a:r>
                        <a:rPr lang="zh-CN" altLang="en-US" sz="1700" kern="100" dirty="0" smtClean="0">
                          <a:solidFill>
                            <a:srgbClr val="000000"/>
                          </a:solidFill>
                          <a:latin typeface="+mn-ea"/>
                          <a:ea typeface="+mn-ea"/>
                          <a:cs typeface="Times New Roman"/>
                        </a:rPr>
                        <a:t>文</a:t>
                      </a:r>
                      <a:endParaRPr lang="en-US" altLang="zh-CN" sz="1700" kern="100" dirty="0" smtClean="0">
                        <a:solidFill>
                          <a:srgbClr val="000000"/>
                        </a:solidFill>
                        <a:latin typeface="+mn-ea"/>
                        <a:ea typeface="+mn-ea"/>
                        <a:cs typeface="Times New Roman"/>
                      </a:endParaRPr>
                    </a:p>
                    <a:p>
                      <a:pPr algn="ctr">
                        <a:lnSpc>
                          <a:spcPct val="150000"/>
                        </a:lnSpc>
                        <a:spcAft>
                          <a:spcPts val="0"/>
                        </a:spcAft>
                      </a:pPr>
                      <a:r>
                        <a:rPr lang="zh-CN" altLang="en-US" sz="1700" kern="100" dirty="0" smtClean="0">
                          <a:solidFill>
                            <a:srgbClr val="000000"/>
                          </a:solidFill>
                          <a:latin typeface="+mn-ea"/>
                          <a:ea typeface="+mn-ea"/>
                          <a:cs typeface="Times New Roman"/>
                        </a:rPr>
                        <a:t>基</a:t>
                      </a:r>
                      <a:endParaRPr lang="en-US" altLang="zh-CN" sz="1700" kern="100" dirty="0" smtClean="0">
                        <a:solidFill>
                          <a:srgbClr val="000000"/>
                        </a:solidFill>
                        <a:latin typeface="+mn-ea"/>
                        <a:ea typeface="+mn-ea"/>
                        <a:cs typeface="Times New Roman"/>
                      </a:endParaRPr>
                    </a:p>
                    <a:p>
                      <a:pPr algn="ctr">
                        <a:lnSpc>
                          <a:spcPct val="150000"/>
                        </a:lnSpc>
                        <a:spcAft>
                          <a:spcPts val="0"/>
                        </a:spcAft>
                      </a:pPr>
                      <a:r>
                        <a:rPr lang="zh-CN" altLang="en-US" sz="1700" kern="100" dirty="0" smtClean="0">
                          <a:solidFill>
                            <a:srgbClr val="000000"/>
                          </a:solidFill>
                          <a:latin typeface="+mn-ea"/>
                          <a:ea typeface="+mn-ea"/>
                          <a:cs typeface="Times New Roman"/>
                        </a:rPr>
                        <a:t>本</a:t>
                      </a:r>
                      <a:endParaRPr lang="en-US" altLang="zh-CN" sz="1700" kern="100" dirty="0" smtClean="0">
                        <a:solidFill>
                          <a:srgbClr val="000000"/>
                        </a:solidFill>
                        <a:latin typeface="+mn-ea"/>
                        <a:ea typeface="+mn-ea"/>
                        <a:cs typeface="Times New Roman"/>
                      </a:endParaRPr>
                    </a:p>
                    <a:p>
                      <a:pPr algn="ctr">
                        <a:lnSpc>
                          <a:spcPct val="150000"/>
                        </a:lnSpc>
                        <a:spcAft>
                          <a:spcPts val="0"/>
                        </a:spcAft>
                      </a:pPr>
                      <a:r>
                        <a:rPr lang="zh-CN" altLang="en-US" sz="1700" kern="100" dirty="0" smtClean="0">
                          <a:solidFill>
                            <a:srgbClr val="000000"/>
                          </a:solidFill>
                          <a:latin typeface="+mn-ea"/>
                          <a:ea typeface="+mn-ea"/>
                          <a:cs typeface="Times New Roman"/>
                        </a:rPr>
                        <a:t>知</a:t>
                      </a:r>
                      <a:endParaRPr lang="en-US" altLang="zh-CN" sz="1700" kern="100" dirty="0" smtClean="0">
                        <a:solidFill>
                          <a:srgbClr val="000000"/>
                        </a:solidFill>
                        <a:latin typeface="+mn-ea"/>
                        <a:ea typeface="+mn-ea"/>
                        <a:cs typeface="Times New Roman"/>
                      </a:endParaRPr>
                    </a:p>
                    <a:p>
                      <a:pPr algn="ctr">
                        <a:lnSpc>
                          <a:spcPct val="150000"/>
                        </a:lnSpc>
                        <a:spcAft>
                          <a:spcPts val="0"/>
                        </a:spcAft>
                      </a:pPr>
                      <a:r>
                        <a:rPr lang="zh-CN" altLang="en-US" sz="1700" kern="100" dirty="0" smtClean="0">
                          <a:solidFill>
                            <a:srgbClr val="000000"/>
                          </a:solidFill>
                          <a:latin typeface="+mn-ea"/>
                          <a:ea typeface="+mn-ea"/>
                          <a:cs typeface="Times New Roman"/>
                        </a:rPr>
                        <a:t>识</a:t>
                      </a:r>
                      <a:endParaRPr lang="en-US" sz="1700" kern="100" dirty="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2">
                  <a:txBody>
                    <a:bodyPr/>
                    <a:lstStyle/>
                    <a:p>
                      <a:pPr algn="ctr">
                        <a:lnSpc>
                          <a:spcPct val="150000"/>
                        </a:lnSpc>
                        <a:spcAft>
                          <a:spcPts val="0"/>
                        </a:spcAft>
                      </a:pPr>
                      <a:r>
                        <a:rPr lang="zh-CN" sz="1700" kern="100" dirty="0">
                          <a:solidFill>
                            <a:srgbClr val="000000"/>
                          </a:solidFill>
                          <a:latin typeface="NEU-BZ-S92"/>
                          <a:ea typeface="微软雅黑"/>
                          <a:cs typeface="Times New Roman"/>
                        </a:rPr>
                        <a:t>顺序</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倒叙</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先写事件的结果</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或把事件发展过程中最突出的片段提到前面来写</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然后再用顺叙写出整个过程</a:t>
                      </a:r>
                      <a:endParaRPr lang="zh-CN" sz="1700" kern="100" dirty="0">
                        <a:solidFill>
                          <a:srgbClr val="000000"/>
                        </a:solidFill>
                        <a:latin typeface="NEU-BZ-S92"/>
                        <a:ea typeface="方正书宋_GBK"/>
                        <a:cs typeface="Times New Roman"/>
                      </a:endParaRPr>
                    </a:p>
                    <a:p>
                      <a:pPr>
                        <a:lnSpc>
                          <a:spcPct val="150000"/>
                        </a:lnSpc>
                        <a:spcAft>
                          <a:spcPts val="0"/>
                        </a:spcAft>
                      </a:pPr>
                      <a:r>
                        <a:rPr lang="zh-CN" sz="1700" kern="100" dirty="0">
                          <a:solidFill>
                            <a:srgbClr val="000000"/>
                          </a:solidFill>
                          <a:latin typeface="NEU-BZ-S92"/>
                          <a:ea typeface="微软雅黑"/>
                          <a:cs typeface="Times New Roman"/>
                        </a:rPr>
                        <a:t>　作用</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可造成悬念</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吸引读者</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避免叙述的平铺直叙</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增加文章的生动性</a:t>
                      </a:r>
                      <a:endParaRPr lang="zh-CN" sz="1700" kern="100" dirty="0">
                        <a:solidFill>
                          <a:srgbClr val="000000"/>
                        </a:solidFill>
                        <a:latin typeface="NEU-BZ-S92"/>
                        <a:ea typeface="方正书宋_GBK"/>
                        <a:cs typeface="Times New Roman"/>
                      </a:endParaRPr>
                    </a:p>
                  </a:txBody>
                  <a:tcPr marL="4361" marR="4361"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692000">
                <a:tc vMerge="1">
                  <a:txBody>
                    <a:bodyPr/>
                    <a:lstStyle/>
                    <a:p>
                      <a:pPr algn="ctr">
                        <a:lnSpc>
                          <a:spcPct val="150000"/>
                        </a:lnSpc>
                        <a:spcAft>
                          <a:spcPts val="0"/>
                        </a:spcAft>
                      </a:pPr>
                      <a:endParaRPr lang="en-US" sz="1700" kern="100" dirty="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vMerge="1">
                  <a:txBody>
                    <a:bodyPr/>
                    <a:lstStyle/>
                    <a:p>
                      <a:pPr algn="ctr">
                        <a:lnSpc>
                          <a:spcPct val="150000"/>
                        </a:lnSpc>
                        <a:spcAft>
                          <a:spcPts val="0"/>
                        </a:spcAft>
                      </a:pP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插叙</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由于表达方式、情节的需要</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暂时中断主线的叙述</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而插入有关的事情或片段</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以使读者有更全面的了解</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插叙后再接着主线继续叙述。如《故乡》中对少年闰土的描写</a:t>
                      </a:r>
                      <a:endParaRPr lang="zh-CN" sz="1700" kern="100" dirty="0">
                        <a:solidFill>
                          <a:srgbClr val="000000"/>
                        </a:solidFill>
                        <a:latin typeface="NEU-BZ-S92"/>
                        <a:ea typeface="方正书宋_GBK"/>
                        <a:cs typeface="Times New Roman"/>
                      </a:endParaRPr>
                    </a:p>
                    <a:p>
                      <a:pPr>
                        <a:lnSpc>
                          <a:spcPct val="150000"/>
                        </a:lnSpc>
                        <a:spcAft>
                          <a:spcPts val="0"/>
                        </a:spcAft>
                      </a:pPr>
                      <a:r>
                        <a:rPr lang="zh-CN" sz="1700" kern="100" dirty="0">
                          <a:solidFill>
                            <a:srgbClr val="000000"/>
                          </a:solidFill>
                          <a:latin typeface="NEU-BZ-S92"/>
                          <a:ea typeface="微软雅黑"/>
                          <a:cs typeface="Times New Roman"/>
                        </a:rPr>
                        <a:t>　作用</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插叙对情节起补充、衬托作用</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可丰富形象</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突出中心</a:t>
                      </a:r>
                      <a:endParaRPr lang="zh-CN" sz="1700" kern="100" dirty="0">
                        <a:solidFill>
                          <a:srgbClr val="000000"/>
                        </a:solidFill>
                        <a:latin typeface="NEU-BZ-S92"/>
                        <a:ea typeface="方正书宋_GBK"/>
                        <a:cs typeface="Times New Roman"/>
                      </a:endParaRPr>
                    </a:p>
                  </a:txBody>
                  <a:tcPr marL="4361" marR="4361"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4227687"/>
          </a:xfrm>
          <a:prstGeom prst="rect">
            <a:avLst/>
          </a:prstGeom>
          <a:noFill/>
        </p:spPr>
        <p:txBody>
          <a:bodyPr wrap="square" lIns="36000" tIns="36000" rIns="36000" bIns="36000" rtlCol="0">
            <a:spAutoFit/>
          </a:bodyPr>
          <a:lstStyle/>
          <a:p>
            <a:pPr>
              <a:lnSpc>
                <a:spcPct val="150000"/>
              </a:lnSpc>
            </a:pPr>
            <a:r>
              <a:rPr lang="zh-CN" altLang="en-US" b="1" dirty="0" smtClean="0">
                <a:latin typeface="楷体" pitchFamily="49" charset="-122"/>
                <a:ea typeface="楷体" pitchFamily="49" charset="-122"/>
              </a:rPr>
              <a:t>那个孩子空着手走开了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他讲话用的是我极其熟习的声音。这声音引着我走了大半条街。我跟着小孩走</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好像在追自己的影子</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我似乎一跳就越过了二十年的漫长岁月。</a:t>
            </a:r>
            <a:endParaRPr lang="en-US" altLang="zh-CN" b="1" dirty="0" smtClean="0">
              <a:latin typeface="楷体" pitchFamily="49" charset="-122"/>
              <a:ea typeface="楷体" pitchFamily="49" charset="-122"/>
            </a:endParaRPr>
          </a:p>
          <a:p>
            <a:pPr indent="446088">
              <a:lnSpc>
                <a:spcPct val="150000"/>
              </a:lnSpc>
            </a:pPr>
            <a:r>
              <a:rPr lang="zh-CN" altLang="en-US" b="1" dirty="0" smtClean="0">
                <a:latin typeface="楷体" pitchFamily="49" charset="-122"/>
                <a:ea typeface="楷体" pitchFamily="49" charset="-122"/>
              </a:rPr>
              <a:t>然而就只走了大半条街</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就只有这么短短的快乐的时间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我突然被拉回来了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从远去了的年代回来了。一大片炸毁房屋的废墟横在我面前</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全是碎砖破瓦</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只有倾斜欲坠的断墙颓壁留下来</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告诉我们人家的界限。焦炙的黑印涂污了粉白墙</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孤寂的梁柱带着伤痕向人诉说昔日的繁荣和今日的不幸。有一处</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在一堵较大的白壁上</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触目地现出“我们要替死者复仇”的标语。我隔着废墟望这些字</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这时下落的太阳的余晖正停留在这面断墙上</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像一片血光</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它罩住了标语的一半字迹。</a:t>
            </a: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3812188"/>
          </a:xfrm>
          <a:prstGeom prst="rect">
            <a:avLst/>
          </a:prstGeom>
          <a:noFill/>
        </p:spPr>
        <p:txBody>
          <a:bodyPr wrap="square" lIns="36000" tIns="36000" rIns="36000" bIns="36000" rtlCol="0">
            <a:spAutoFit/>
          </a:bodyPr>
          <a:lstStyle/>
          <a:p>
            <a:pPr indent="446088">
              <a:lnSpc>
                <a:spcPct val="150000"/>
              </a:lnSpc>
            </a:pPr>
            <a:r>
              <a:rPr lang="zh-CN" altLang="en-US" b="1" dirty="0" smtClean="0">
                <a:latin typeface="楷体" pitchFamily="49" charset="-122"/>
                <a:ea typeface="楷体" pitchFamily="49" charset="-122"/>
              </a:rPr>
              <a:t>我站在废墟前</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让一阵愤怒的火烧着我的心。我的孩子的梦醒了。我加快脚步往前走</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一座高塔似的钟楼拦住了我的视线</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“怎么还剩下这个东西</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”我刚这样想</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我的脚就停住了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好像突然受到惊恐似的。我明明看见一具骷髅</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那座钟楼已经成了风化的干尸</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但是它依然僵立在坡上</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洞穴似的眼睛望着我</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仿佛在诉说它身受的酷刑。</a:t>
            </a:r>
          </a:p>
          <a:p>
            <a:pPr indent="446088">
              <a:lnSpc>
                <a:spcPct val="150000"/>
              </a:lnSpc>
            </a:pPr>
            <a:r>
              <a:rPr lang="zh-CN" altLang="en-US" b="1" dirty="0" smtClean="0">
                <a:latin typeface="楷体" pitchFamily="49" charset="-122"/>
                <a:ea typeface="楷体" pitchFamily="49" charset="-122"/>
              </a:rPr>
              <a:t>我默默地看着</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默默地听着</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看那枯焦的骨架</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听那无声的语言。这里有一段悲惨的故事。但是我惭愧我只有这无力的手</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不能给它任何的安慰和援助。我低下头走到它旁边。我的眼光被几个浓黑的大字吸引住了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依旧是抗战的标语</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它们就写在墙柱上</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这是我看惯了的字句。</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3812188"/>
          </a:xfrm>
          <a:prstGeom prst="rect">
            <a:avLst/>
          </a:prstGeom>
          <a:noFill/>
        </p:spPr>
        <p:txBody>
          <a:bodyPr wrap="square" lIns="36000" tIns="36000" rIns="36000" bIns="36000" rtlCol="0">
            <a:spAutoFit/>
          </a:bodyPr>
          <a:lstStyle/>
          <a:p>
            <a:pPr>
              <a:lnSpc>
                <a:spcPct val="150000"/>
              </a:lnSpc>
            </a:pPr>
            <a:r>
              <a:rPr lang="zh-CN" altLang="en-US" b="1" dirty="0" smtClean="0">
                <a:latin typeface="楷体" pitchFamily="49" charset="-122"/>
                <a:ea typeface="楷体" pitchFamily="49" charset="-122"/>
              </a:rPr>
              <a:t>但这时我的头昂起来了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仿佛有一道强烈的光芒射进我的肺腑</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照亮我的胸膛。我感到勇气的增加。我的信念在这里又受到一次锻炼。</a:t>
            </a:r>
          </a:p>
          <a:p>
            <a:pPr>
              <a:lnSpc>
                <a:spcPct val="150000"/>
              </a:lnSpc>
            </a:pPr>
            <a:r>
              <a:rPr lang="zh-CN" altLang="en-US" b="1" dirty="0" smtClean="0">
                <a:latin typeface="楷体" pitchFamily="49" charset="-122"/>
                <a:ea typeface="楷体" pitchFamily="49" charset="-122"/>
              </a:rPr>
              <a:t>我没有说错话</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只有抗战才能够维持我们的生存</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和平却会带来毁灭的命运。</a:t>
            </a:r>
            <a:endParaRPr lang="en-US" altLang="zh-CN" b="1" dirty="0" smtClean="0">
              <a:latin typeface="楷体" pitchFamily="49" charset="-122"/>
              <a:ea typeface="楷体" pitchFamily="49" charset="-122"/>
            </a:endParaRPr>
          </a:p>
          <a:p>
            <a:pPr indent="446088">
              <a:lnSpc>
                <a:spcPct val="150000"/>
              </a:lnSpc>
            </a:pPr>
            <a:r>
              <a:rPr lang="zh-CN" altLang="en-US" b="1" dirty="0" smtClean="0">
                <a:latin typeface="楷体" pitchFamily="49" charset="-122"/>
                <a:ea typeface="楷体" pitchFamily="49" charset="-122"/>
              </a:rPr>
              <a:t>我终于走过了斜坡。眼前现出一片绿色</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我还听见有力的年轻的声音。原来我走到公园里来了。这里还是完好的。在树荫下围着一张竹制的小茶桌</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六七个穿制服的青年坐在竹椅上</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慷慨激昂地辩论。我走过他们身边</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我在砖砌的栏杆前面立了片刻</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我听见了几句话。他们在谈论中国的将来</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这的确是一个大题目。一个二十来岁的人捏紧拳头大声说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“我知道时代是永远前进的。但是我们要推动时代</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不要让时代把我们拖起走。”</a:t>
            </a: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4227687"/>
          </a:xfrm>
          <a:prstGeom prst="rect">
            <a:avLst/>
          </a:prstGeom>
          <a:noFill/>
        </p:spPr>
        <p:txBody>
          <a:bodyPr wrap="square" lIns="36000" tIns="36000" rIns="36000" bIns="36000" rtlCol="0">
            <a:spAutoFit/>
          </a:bodyPr>
          <a:lstStyle/>
          <a:p>
            <a:pPr indent="446088">
              <a:lnSpc>
                <a:spcPct val="150000"/>
              </a:lnSpc>
            </a:pPr>
            <a:r>
              <a:rPr lang="zh-CN" altLang="en-US" b="1" dirty="0" smtClean="0">
                <a:latin typeface="楷体" pitchFamily="49" charset="-122"/>
                <a:ea typeface="楷体" pitchFamily="49" charset="-122"/>
              </a:rPr>
              <a:t>我站住</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倾听下面的话</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“物质的损失</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生命的牺牲</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会带来伟大的结果</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你看着</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我们就要在这一片废墟上建造起九层的宝塔。”</a:t>
            </a:r>
          </a:p>
          <a:p>
            <a:pPr indent="446088">
              <a:lnSpc>
                <a:spcPct val="150000"/>
              </a:lnSpc>
            </a:pPr>
            <a:r>
              <a:rPr lang="zh-CN" altLang="en-US" b="1" dirty="0" smtClean="0">
                <a:latin typeface="楷体" pitchFamily="49" charset="-122"/>
                <a:ea typeface="楷体" pitchFamily="49" charset="-122"/>
              </a:rPr>
              <a:t>我感到极大的喜悦。我的确瞥见光明了。这是年轻的中国的呼声。这是在轰炸的威胁下长成的中国的呼声。它是何等的响亮</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何等有力</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我相信它</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我等着看那废墟上建造起来的九层宝塔。</a:t>
            </a:r>
          </a:p>
          <a:p>
            <a:pPr indent="446088">
              <a:lnSpc>
                <a:spcPct val="150000"/>
              </a:lnSpc>
            </a:pPr>
            <a:r>
              <a:rPr lang="zh-CN" altLang="en-US" b="1" dirty="0" smtClean="0">
                <a:latin typeface="楷体" pitchFamily="49" charset="-122"/>
                <a:ea typeface="楷体" pitchFamily="49" charset="-122"/>
              </a:rPr>
              <a:t>回到船上以前我还在各处走了一转。我走过一条很长的马路</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我没有注意街名</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但我知道这是本城唯一热闹的街市。这里两旁都是完好的商店</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还有许多白木新屋。另外在较冷静的街上我看见新的巨厦的骨架和“上梁大吉”的红纸条。一个中国的城市在废墟上活起来了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它不断地生长</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发达。任何野蛮的力量都不能毁灭它。我怀着这个信念回到了船上。</a:t>
            </a: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1254245"/>
          </a:xfrm>
          <a:prstGeom prst="rect">
            <a:avLst/>
          </a:prstGeom>
          <a:noFill/>
        </p:spPr>
        <p:txBody>
          <a:bodyPr wrap="square" lIns="36000" tIns="36000" rIns="36000" bIns="36000" rtlCol="0">
            <a:spAutoFit/>
          </a:bodyPr>
          <a:lstStyle/>
          <a:p>
            <a:pPr indent="446088">
              <a:lnSpc>
                <a:spcPct val="150000"/>
              </a:lnSpc>
            </a:pPr>
            <a:r>
              <a:rPr lang="zh-CN" altLang="en-US" b="1" dirty="0" smtClean="0">
                <a:latin typeface="楷体" pitchFamily="49" charset="-122"/>
                <a:ea typeface="楷体" pitchFamily="49" charset="-122"/>
              </a:rPr>
              <a:t>第二天晨光微曦中船载着我们离开了泸县</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缓缓地往上游驶去。</a:t>
            </a:r>
          </a:p>
          <a:p>
            <a:pPr indent="446088" algn="r">
              <a:lnSpc>
                <a:spcPct val="150000"/>
              </a:lnSpc>
            </a:pPr>
            <a:r>
              <a:rPr lang="zh-CN" altLang="en-US" b="1" dirty="0" smtClean="0">
                <a:latin typeface="楷体" pitchFamily="49" charset="-122"/>
                <a:ea typeface="楷体" pitchFamily="49" charset="-122"/>
              </a:rPr>
              <a:t>一九四〇年十二月二十四日在重庆追记</a:t>
            </a:r>
          </a:p>
          <a:p>
            <a:pPr indent="446088" algn="r">
              <a:lnSpc>
                <a:spcPct val="150000"/>
              </a:lnSpc>
            </a:pP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选自</a:t>
            </a: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巴金散文</a:t>
            </a:r>
            <a:r>
              <a:rPr lang="en-US" altLang="zh-CN" b="1" dirty="0" smtClean="0">
                <a:latin typeface="楷体" pitchFamily="49" charset="-122"/>
                <a:ea typeface="楷体" pitchFamily="49" charset="-122"/>
              </a:rPr>
              <a:t>》</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有删节</a:t>
            </a:r>
            <a:r>
              <a:rPr lang="en-US" b="1" dirty="0" smtClean="0">
                <a:latin typeface="楷体" pitchFamily="49" charset="-122"/>
                <a:ea typeface="楷体" pitchFamily="49" charset="-122"/>
              </a:rPr>
              <a:t>)</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4227687"/>
          </a:xfrm>
          <a:prstGeom prst="rect">
            <a:avLst/>
          </a:prstGeom>
          <a:noFill/>
        </p:spPr>
        <p:txBody>
          <a:bodyPr wrap="square" lIns="36000" tIns="36000" rIns="36000" bIns="36000" rtlCol="0">
            <a:spAutoFit/>
          </a:bodyPr>
          <a:lstStyle/>
          <a:p>
            <a:pPr>
              <a:lnSpc>
                <a:spcPct val="150000"/>
              </a:lnSpc>
            </a:pPr>
            <a:r>
              <a:rPr lang="en-US" b="1" dirty="0" smtClean="0"/>
              <a:t>1. </a:t>
            </a:r>
            <a:r>
              <a:rPr lang="en-US" dirty="0" smtClean="0"/>
              <a:t>(3</a:t>
            </a:r>
            <a:r>
              <a:rPr lang="zh-CN" altLang="en-US" dirty="0" smtClean="0"/>
              <a:t>分</a:t>
            </a:r>
            <a:r>
              <a:rPr lang="en-US" dirty="0" smtClean="0"/>
              <a:t>)</a:t>
            </a:r>
            <a:r>
              <a:rPr lang="zh-CN" altLang="en-US" dirty="0" smtClean="0"/>
              <a:t>梳理作者在泸县的行踪与见闻</a:t>
            </a:r>
            <a:r>
              <a:rPr lang="en-US" dirty="0" smtClean="0"/>
              <a:t>,</a:t>
            </a:r>
            <a:r>
              <a:rPr lang="zh-CN" altLang="en-US" dirty="0" smtClean="0"/>
              <a:t>仿照示例</a:t>
            </a:r>
            <a:r>
              <a:rPr lang="en-US" dirty="0" smtClean="0"/>
              <a:t>,</a:t>
            </a:r>
            <a:r>
              <a:rPr lang="zh-CN" altLang="en-US" dirty="0" smtClean="0"/>
              <a:t>完成下面的图表。</a:t>
            </a:r>
            <a:r>
              <a:rPr lang="en-US" altLang="zh-CN" b="1" dirty="0" smtClean="0"/>
              <a:t>【</a:t>
            </a:r>
            <a:r>
              <a:rPr lang="zh-CN" altLang="en-US" b="1" dirty="0" smtClean="0"/>
              <a:t>考点三　理清文章思路</a:t>
            </a:r>
            <a:r>
              <a:rPr lang="en-US" altLang="zh-CN" b="1" dirty="0" smtClean="0"/>
              <a:t>】</a:t>
            </a:r>
          </a:p>
          <a:p>
            <a:pPr>
              <a:lnSpc>
                <a:spcPct val="150000"/>
              </a:lnSpc>
            </a:pPr>
            <a:endParaRPr lang="en-US" altLang="zh-CN" b="1" dirty="0" smtClean="0"/>
          </a:p>
          <a:p>
            <a:pPr>
              <a:lnSpc>
                <a:spcPct val="150000"/>
              </a:lnSpc>
            </a:pPr>
            <a:endParaRPr lang="en-US" altLang="zh-CN" b="1" dirty="0" smtClean="0"/>
          </a:p>
          <a:p>
            <a:pPr>
              <a:lnSpc>
                <a:spcPct val="150000"/>
              </a:lnSpc>
            </a:pPr>
            <a:endParaRPr lang="en-US" altLang="zh-CN" b="1" dirty="0" smtClean="0"/>
          </a:p>
          <a:p>
            <a:pPr>
              <a:lnSpc>
                <a:spcPct val="150000"/>
              </a:lnSpc>
            </a:pPr>
            <a:endParaRPr lang="en-US" altLang="zh-CN" b="1" dirty="0" smtClean="0"/>
          </a:p>
          <a:p>
            <a:pPr>
              <a:lnSpc>
                <a:spcPct val="150000"/>
              </a:lnSpc>
            </a:pPr>
            <a:endParaRPr lang="en-US" altLang="zh-CN" b="1" dirty="0" smtClean="0"/>
          </a:p>
          <a:p>
            <a:pPr>
              <a:lnSpc>
                <a:spcPct val="150000"/>
              </a:lnSpc>
            </a:pPr>
            <a:r>
              <a:rPr lang="en-US" dirty="0" smtClean="0"/>
              <a:t>①</a:t>
            </a:r>
            <a:r>
              <a:rPr lang="en-US" u="sng" dirty="0" smtClean="0"/>
              <a:t>                                                                                           </a:t>
            </a:r>
            <a:endParaRPr lang="zh-CN" altLang="en-US" dirty="0" smtClean="0"/>
          </a:p>
          <a:p>
            <a:pPr>
              <a:lnSpc>
                <a:spcPct val="150000"/>
              </a:lnSpc>
            </a:pPr>
            <a:r>
              <a:rPr lang="en-US" dirty="0" smtClean="0"/>
              <a:t>②</a:t>
            </a:r>
            <a:r>
              <a:rPr lang="en-US" u="sng" dirty="0" smtClean="0"/>
              <a:t>                                                                                          </a:t>
            </a:r>
            <a:endParaRPr lang="zh-CN" altLang="en-US" dirty="0" smtClean="0"/>
          </a:p>
          <a:p>
            <a:pPr>
              <a:lnSpc>
                <a:spcPct val="150000"/>
              </a:lnSpc>
            </a:pPr>
            <a:r>
              <a:rPr lang="en-US" dirty="0" smtClean="0"/>
              <a:t>③</a:t>
            </a:r>
            <a:r>
              <a:rPr lang="en-US" u="sng" dirty="0" smtClean="0"/>
              <a:t>                                                                                          </a:t>
            </a:r>
            <a:endParaRPr lang="zh-CN" altLang="en-US" dirty="0" smtClean="0"/>
          </a:p>
        </p:txBody>
      </p:sp>
      <p:pic>
        <p:nvPicPr>
          <p:cNvPr id="4" name="O22.EPS" descr="id:2147489408;FounderCES"/>
          <p:cNvPicPr>
            <a:picLocks noChangeAspect="1"/>
          </p:cNvPicPr>
          <p:nvPr/>
        </p:nvPicPr>
        <p:blipFill>
          <a:blip r:embed="rId2" cstate="print"/>
          <a:stretch>
            <a:fillRect/>
          </a:stretch>
        </p:blipFill>
        <p:spPr>
          <a:xfrm>
            <a:off x="1656151" y="1308357"/>
            <a:ext cx="5823183" cy="1775087"/>
          </a:xfrm>
          <a:prstGeom prst="rect">
            <a:avLst/>
          </a:prstGeom>
        </p:spPr>
      </p:pic>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5">
            <a:extLst>
              <a:ext uri="{FF2B5EF4-FFF2-40B4-BE49-F238E27FC236}">
                <a16:creationId xmlns="" xmlns:a16="http://schemas.microsoft.com/office/drawing/2014/main" id="{0663CE10-BAAC-47A1-869E-A722179F076F}"/>
              </a:ext>
            </a:extLst>
          </p:cNvPr>
          <p:cNvSpPr txBox="1"/>
          <p:nvPr/>
        </p:nvSpPr>
        <p:spPr>
          <a:xfrm>
            <a:off x="818707" y="340205"/>
            <a:ext cx="7878727" cy="3812188"/>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dirty="0" smtClean="0">
                <a:solidFill>
                  <a:srgbClr val="C00000"/>
                </a:solidFill>
              </a:rPr>
              <a:t>[</a:t>
            </a:r>
            <a:r>
              <a:rPr lang="zh-CN" altLang="en-US" dirty="0" smtClean="0">
                <a:solidFill>
                  <a:srgbClr val="C00000"/>
                </a:solidFill>
              </a:rPr>
              <a:t>答案</a:t>
            </a:r>
            <a:r>
              <a:rPr lang="en-US" dirty="0" smtClean="0">
                <a:solidFill>
                  <a:srgbClr val="C00000"/>
                </a:solidFill>
              </a:rPr>
              <a:t>] ①</a:t>
            </a:r>
            <a:r>
              <a:rPr lang="zh-CN" altLang="en-US" dirty="0" smtClean="0">
                <a:solidFill>
                  <a:srgbClr val="C00000"/>
                </a:solidFill>
              </a:rPr>
              <a:t>站在摊前</a:t>
            </a:r>
            <a:r>
              <a:rPr lang="en-US" dirty="0" smtClean="0">
                <a:solidFill>
                  <a:srgbClr val="C00000"/>
                </a:solidFill>
              </a:rPr>
              <a:t>,</a:t>
            </a:r>
            <a:r>
              <a:rPr lang="zh-CN" altLang="en-US" dirty="0" smtClean="0">
                <a:solidFill>
                  <a:srgbClr val="C00000"/>
                </a:solidFill>
              </a:rPr>
              <a:t>听闻乡音</a:t>
            </a:r>
            <a:r>
              <a:rPr lang="en-US" dirty="0" smtClean="0">
                <a:solidFill>
                  <a:srgbClr val="C00000"/>
                </a:solidFill>
              </a:rPr>
              <a:t>(</a:t>
            </a:r>
            <a:r>
              <a:rPr lang="zh-CN" altLang="en-US" dirty="0" smtClean="0">
                <a:solidFill>
                  <a:srgbClr val="C00000"/>
                </a:solidFill>
              </a:rPr>
              <a:t>站在摊前</a:t>
            </a:r>
            <a:r>
              <a:rPr lang="en-US" dirty="0" smtClean="0">
                <a:solidFill>
                  <a:srgbClr val="C00000"/>
                </a:solidFill>
              </a:rPr>
              <a:t>,</a:t>
            </a:r>
            <a:r>
              <a:rPr lang="zh-CN" altLang="en-US" dirty="0" smtClean="0">
                <a:solidFill>
                  <a:srgbClr val="C00000"/>
                </a:solidFill>
              </a:rPr>
              <a:t>回想过去</a:t>
            </a:r>
            <a:r>
              <a:rPr lang="en-US" dirty="0" smtClean="0">
                <a:solidFill>
                  <a:srgbClr val="C00000"/>
                </a:solidFill>
              </a:rPr>
              <a:t>)②</a:t>
            </a:r>
            <a:r>
              <a:rPr lang="zh-CN" altLang="en-US" dirty="0" smtClean="0">
                <a:solidFill>
                  <a:srgbClr val="C00000"/>
                </a:solidFill>
              </a:rPr>
              <a:t>站在街上</a:t>
            </a:r>
            <a:r>
              <a:rPr lang="en-US" dirty="0" smtClean="0">
                <a:solidFill>
                  <a:srgbClr val="C00000"/>
                </a:solidFill>
              </a:rPr>
              <a:t>,</a:t>
            </a:r>
            <a:r>
              <a:rPr lang="zh-CN" altLang="en-US" dirty="0" smtClean="0">
                <a:solidFill>
                  <a:srgbClr val="C00000"/>
                </a:solidFill>
              </a:rPr>
              <a:t>凝望废墟</a:t>
            </a:r>
            <a:r>
              <a:rPr lang="en-US" dirty="0" smtClean="0">
                <a:solidFill>
                  <a:srgbClr val="C00000"/>
                </a:solidFill>
              </a:rPr>
              <a:t>(</a:t>
            </a:r>
            <a:r>
              <a:rPr lang="zh-CN" altLang="en-US" dirty="0" smtClean="0">
                <a:solidFill>
                  <a:srgbClr val="C00000"/>
                </a:solidFill>
              </a:rPr>
              <a:t>站在废墟</a:t>
            </a:r>
            <a:r>
              <a:rPr lang="en-US" dirty="0" smtClean="0">
                <a:solidFill>
                  <a:srgbClr val="C00000"/>
                </a:solidFill>
              </a:rPr>
              <a:t>,</a:t>
            </a:r>
            <a:r>
              <a:rPr lang="zh-CN" altLang="en-US" dirty="0" smtClean="0">
                <a:solidFill>
                  <a:srgbClr val="C00000"/>
                </a:solidFill>
              </a:rPr>
              <a:t>凝望钟楼</a:t>
            </a:r>
            <a:r>
              <a:rPr lang="en-US" dirty="0" smtClean="0">
                <a:solidFill>
                  <a:srgbClr val="C00000"/>
                </a:solidFill>
              </a:rPr>
              <a:t>/</a:t>
            </a:r>
            <a:r>
              <a:rPr lang="zh-CN" altLang="en-US" dirty="0" smtClean="0">
                <a:solidFill>
                  <a:srgbClr val="C00000"/>
                </a:solidFill>
              </a:rPr>
              <a:t>标语</a:t>
            </a:r>
            <a:r>
              <a:rPr lang="en-US" dirty="0" smtClean="0">
                <a:solidFill>
                  <a:srgbClr val="C00000"/>
                </a:solidFill>
              </a:rPr>
              <a:t>)③</a:t>
            </a:r>
            <a:r>
              <a:rPr lang="zh-CN" altLang="en-US" dirty="0" smtClean="0">
                <a:solidFill>
                  <a:srgbClr val="C00000"/>
                </a:solidFill>
              </a:rPr>
              <a:t>走过街道</a:t>
            </a:r>
            <a:r>
              <a:rPr lang="en-US" dirty="0" smtClean="0">
                <a:solidFill>
                  <a:srgbClr val="C00000"/>
                </a:solidFill>
              </a:rPr>
              <a:t>,</a:t>
            </a:r>
            <a:r>
              <a:rPr lang="zh-CN" altLang="en-US" dirty="0" smtClean="0">
                <a:solidFill>
                  <a:srgbClr val="C00000"/>
                </a:solidFill>
              </a:rPr>
              <a:t>看到新屋</a:t>
            </a:r>
            <a:r>
              <a:rPr lang="en-US" dirty="0" smtClean="0">
                <a:solidFill>
                  <a:srgbClr val="C00000"/>
                </a:solidFill>
              </a:rPr>
              <a:t>(</a:t>
            </a:r>
            <a:r>
              <a:rPr lang="zh-CN" altLang="en-US" dirty="0" smtClean="0">
                <a:solidFill>
                  <a:srgbClr val="C00000"/>
                </a:solidFill>
              </a:rPr>
              <a:t>走过街道</a:t>
            </a:r>
            <a:r>
              <a:rPr lang="en-US" dirty="0" smtClean="0">
                <a:solidFill>
                  <a:srgbClr val="C00000"/>
                </a:solidFill>
              </a:rPr>
              <a:t>,</a:t>
            </a:r>
            <a:r>
              <a:rPr lang="zh-CN" altLang="en-US" dirty="0" smtClean="0">
                <a:solidFill>
                  <a:srgbClr val="C00000"/>
                </a:solidFill>
              </a:rPr>
              <a:t>回到船上</a:t>
            </a:r>
            <a:r>
              <a:rPr lang="en-US" dirty="0" smtClean="0">
                <a:solidFill>
                  <a:srgbClr val="C00000"/>
                </a:solidFill>
              </a:rPr>
              <a:t>)</a:t>
            </a:r>
            <a:endParaRPr lang="zh-CN" altLang="en-US" dirty="0" smtClean="0">
              <a:solidFill>
                <a:srgbClr val="C00000"/>
              </a:solidFill>
            </a:endParaRPr>
          </a:p>
          <a:p>
            <a:pPr>
              <a:lnSpc>
                <a:spcPct val="150000"/>
              </a:lnSpc>
            </a:pPr>
            <a:r>
              <a:rPr lang="en-US" dirty="0" smtClean="0">
                <a:solidFill>
                  <a:srgbClr val="C00000"/>
                </a:solidFill>
              </a:rPr>
              <a:t>[</a:t>
            </a:r>
            <a:r>
              <a:rPr lang="zh-CN" altLang="en-US" dirty="0" smtClean="0">
                <a:solidFill>
                  <a:srgbClr val="C00000"/>
                </a:solidFill>
              </a:rPr>
              <a:t>解析</a:t>
            </a:r>
            <a:r>
              <a:rPr lang="en-US" dirty="0" smtClean="0">
                <a:solidFill>
                  <a:srgbClr val="C00000"/>
                </a:solidFill>
              </a:rPr>
              <a:t>] </a:t>
            </a:r>
            <a:r>
              <a:rPr lang="zh-CN" altLang="en-US" dirty="0" smtClean="0">
                <a:solidFill>
                  <a:srgbClr val="C00000"/>
                </a:solidFill>
              </a:rPr>
              <a:t>本题考查对文章内容的梳理和概括能力。首先要阅读全文</a:t>
            </a:r>
            <a:r>
              <a:rPr lang="en-US" dirty="0" smtClean="0">
                <a:solidFill>
                  <a:srgbClr val="C00000"/>
                </a:solidFill>
              </a:rPr>
              <a:t>,</a:t>
            </a:r>
            <a:r>
              <a:rPr lang="zh-CN" altLang="en-US" dirty="0" smtClean="0">
                <a:solidFill>
                  <a:srgbClr val="C00000"/>
                </a:solidFill>
              </a:rPr>
              <a:t>根据题目中已概括出的内容</a:t>
            </a:r>
            <a:r>
              <a:rPr lang="en-US" dirty="0" smtClean="0">
                <a:solidFill>
                  <a:srgbClr val="C00000"/>
                </a:solidFill>
              </a:rPr>
              <a:t>,</a:t>
            </a:r>
            <a:r>
              <a:rPr lang="zh-CN" altLang="en-US" dirty="0" smtClean="0">
                <a:solidFill>
                  <a:srgbClr val="C00000"/>
                </a:solidFill>
              </a:rPr>
              <a:t>划分文章的段落层次</a:t>
            </a:r>
            <a:r>
              <a:rPr lang="en-US" dirty="0" smtClean="0">
                <a:solidFill>
                  <a:srgbClr val="C00000"/>
                </a:solidFill>
              </a:rPr>
              <a:t>,</a:t>
            </a:r>
            <a:r>
              <a:rPr lang="zh-CN" altLang="en-US" dirty="0" smtClean="0">
                <a:solidFill>
                  <a:srgbClr val="C00000"/>
                </a:solidFill>
              </a:rPr>
              <a:t>找到段落中的关键词语</a:t>
            </a:r>
            <a:r>
              <a:rPr lang="en-US" dirty="0" smtClean="0">
                <a:solidFill>
                  <a:srgbClr val="C00000"/>
                </a:solidFill>
              </a:rPr>
              <a:t>,</a:t>
            </a:r>
            <a:r>
              <a:rPr lang="zh-CN" altLang="en-US" dirty="0" smtClean="0">
                <a:solidFill>
                  <a:srgbClr val="C00000"/>
                </a:solidFill>
              </a:rPr>
              <a:t>按照已经概括出的例子</a:t>
            </a:r>
            <a:r>
              <a:rPr lang="en-US" dirty="0" smtClean="0">
                <a:solidFill>
                  <a:srgbClr val="C00000"/>
                </a:solidFill>
              </a:rPr>
              <a:t>,</a:t>
            </a:r>
            <a:r>
              <a:rPr lang="zh-CN" altLang="en-US" dirty="0" smtClean="0">
                <a:solidFill>
                  <a:srgbClr val="C00000"/>
                </a:solidFill>
              </a:rPr>
              <a:t>也用上下两小句的形式进行概括。其中第一、二段是文章的第一部分</a:t>
            </a:r>
            <a:r>
              <a:rPr lang="en-US" dirty="0" smtClean="0">
                <a:solidFill>
                  <a:srgbClr val="C00000"/>
                </a:solidFill>
              </a:rPr>
              <a:t>,</a:t>
            </a:r>
            <a:r>
              <a:rPr lang="zh-CN" altLang="en-US" dirty="0" smtClean="0">
                <a:solidFill>
                  <a:srgbClr val="C00000"/>
                </a:solidFill>
              </a:rPr>
              <a:t>题目中已经概括为</a:t>
            </a:r>
            <a:r>
              <a:rPr lang="en-US" dirty="0" smtClean="0">
                <a:solidFill>
                  <a:srgbClr val="C00000"/>
                </a:solidFill>
              </a:rPr>
              <a:t>“</a:t>
            </a:r>
            <a:r>
              <a:rPr lang="zh-CN" altLang="en-US" dirty="0" smtClean="0">
                <a:solidFill>
                  <a:srgbClr val="C00000"/>
                </a:solidFill>
              </a:rPr>
              <a:t>走上土坡</a:t>
            </a:r>
            <a:r>
              <a:rPr lang="en-US" dirty="0" smtClean="0">
                <a:solidFill>
                  <a:srgbClr val="C00000"/>
                </a:solidFill>
              </a:rPr>
              <a:t>,</a:t>
            </a:r>
            <a:r>
              <a:rPr lang="zh-CN" altLang="en-US" dirty="0" smtClean="0">
                <a:solidFill>
                  <a:srgbClr val="C00000"/>
                </a:solidFill>
              </a:rPr>
              <a:t>回望江景</a:t>
            </a:r>
            <a:r>
              <a:rPr lang="en-US" dirty="0" smtClean="0">
                <a:solidFill>
                  <a:srgbClr val="C00000"/>
                </a:solidFill>
              </a:rPr>
              <a:t>”</a:t>
            </a:r>
            <a:r>
              <a:rPr lang="zh-CN" altLang="en-US" dirty="0" smtClean="0">
                <a:solidFill>
                  <a:srgbClr val="C00000"/>
                </a:solidFill>
              </a:rPr>
              <a:t>。第三段是文章的第二部分</a:t>
            </a:r>
            <a:r>
              <a:rPr lang="en-US" dirty="0" smtClean="0">
                <a:solidFill>
                  <a:srgbClr val="C00000"/>
                </a:solidFill>
              </a:rPr>
              <a:t>,</a:t>
            </a:r>
            <a:r>
              <a:rPr lang="zh-CN" altLang="en-US" dirty="0" smtClean="0">
                <a:solidFill>
                  <a:srgbClr val="C00000"/>
                </a:solidFill>
              </a:rPr>
              <a:t>段中的关键句子是</a:t>
            </a:r>
            <a:r>
              <a:rPr lang="en-US" dirty="0" smtClean="0">
                <a:solidFill>
                  <a:srgbClr val="C00000"/>
                </a:solidFill>
              </a:rPr>
              <a:t>“</a:t>
            </a:r>
            <a:r>
              <a:rPr lang="zh-CN" altLang="en-US" dirty="0" smtClean="0">
                <a:solidFill>
                  <a:srgbClr val="C00000"/>
                </a:solidFill>
              </a:rPr>
              <a:t>站在一个掷</a:t>
            </a:r>
            <a:r>
              <a:rPr lang="en-US" dirty="0" smtClean="0">
                <a:solidFill>
                  <a:srgbClr val="C00000"/>
                </a:solidFill>
              </a:rPr>
              <a:t>‘</a:t>
            </a:r>
            <a:r>
              <a:rPr lang="zh-CN" altLang="en-US" dirty="0" smtClean="0">
                <a:solidFill>
                  <a:srgbClr val="C00000"/>
                </a:solidFill>
              </a:rPr>
              <a:t>糖罗汉</a:t>
            </a:r>
            <a:r>
              <a:rPr lang="en-US" dirty="0" smtClean="0">
                <a:solidFill>
                  <a:srgbClr val="C00000"/>
                </a:solidFill>
              </a:rPr>
              <a:t>’</a:t>
            </a:r>
            <a:r>
              <a:rPr lang="zh-CN" altLang="en-US" dirty="0" smtClean="0">
                <a:solidFill>
                  <a:srgbClr val="C00000"/>
                </a:solidFill>
              </a:rPr>
              <a:t>的摊子跟前</a:t>
            </a:r>
            <a:r>
              <a:rPr lang="en-US" dirty="0" smtClean="0">
                <a:solidFill>
                  <a:srgbClr val="C00000"/>
                </a:solidFill>
              </a:rPr>
              <a:t>”“</a:t>
            </a:r>
            <a:r>
              <a:rPr lang="zh-CN" altLang="en-US" dirty="0" smtClean="0">
                <a:solidFill>
                  <a:srgbClr val="C00000"/>
                </a:solidFill>
              </a:rPr>
              <a:t>他讲话用的是我极其熟习的声音</a:t>
            </a:r>
            <a:r>
              <a:rPr lang="en-US" dirty="0" smtClean="0">
                <a:solidFill>
                  <a:srgbClr val="C00000"/>
                </a:solidFill>
              </a:rPr>
              <a:t>”,</a:t>
            </a:r>
            <a:r>
              <a:rPr lang="zh-CN" altLang="en-US" dirty="0" smtClean="0">
                <a:solidFill>
                  <a:srgbClr val="C00000"/>
                </a:solidFill>
              </a:rPr>
              <a:t>作者站在摊子前</a:t>
            </a:r>
            <a:r>
              <a:rPr lang="en-US" dirty="0" smtClean="0">
                <a:solidFill>
                  <a:srgbClr val="C00000"/>
                </a:solidFill>
              </a:rPr>
              <a:t>,</a:t>
            </a:r>
            <a:r>
              <a:rPr lang="zh-CN" altLang="en-US" dirty="0" smtClean="0">
                <a:solidFill>
                  <a:srgbClr val="C00000"/>
                </a:solidFill>
              </a:rPr>
              <a:t>听到了自己熟悉的乡音</a:t>
            </a:r>
            <a:r>
              <a:rPr lang="en-US" dirty="0" smtClean="0">
                <a:solidFill>
                  <a:srgbClr val="C00000"/>
                </a:solidFill>
              </a:rPr>
              <a:t>,</a:t>
            </a:r>
            <a:r>
              <a:rPr lang="zh-CN" altLang="en-US" dirty="0" smtClean="0">
                <a:solidFill>
                  <a:srgbClr val="C00000"/>
                </a:solidFill>
              </a:rPr>
              <a:t>其中的关键词是</a:t>
            </a:r>
            <a:r>
              <a:rPr lang="en-US" dirty="0" smtClean="0">
                <a:solidFill>
                  <a:srgbClr val="C00000"/>
                </a:solidFill>
              </a:rPr>
              <a:t>“</a:t>
            </a:r>
            <a:r>
              <a:rPr lang="zh-CN" altLang="en-US" dirty="0" smtClean="0">
                <a:solidFill>
                  <a:srgbClr val="C00000"/>
                </a:solidFill>
              </a:rPr>
              <a:t>摊子</a:t>
            </a:r>
            <a:r>
              <a:rPr lang="en-US" dirty="0" smtClean="0">
                <a:solidFill>
                  <a:srgbClr val="C00000"/>
                </a:solidFill>
              </a:rPr>
              <a:t>”  “</a:t>
            </a:r>
            <a:r>
              <a:rPr lang="zh-CN" altLang="en-US" dirty="0" smtClean="0">
                <a:solidFill>
                  <a:srgbClr val="C00000"/>
                </a:solidFill>
              </a:rPr>
              <a:t>熟习的声音</a:t>
            </a:r>
            <a:r>
              <a:rPr lang="en-US" dirty="0" smtClean="0">
                <a:solidFill>
                  <a:srgbClr val="C00000"/>
                </a:solidFill>
              </a:rPr>
              <a:t>”,</a:t>
            </a:r>
            <a:r>
              <a:rPr lang="zh-CN" altLang="en-US" dirty="0" smtClean="0">
                <a:solidFill>
                  <a:srgbClr val="C00000"/>
                </a:solidFill>
              </a:rPr>
              <a:t>第</a:t>
            </a:r>
            <a:r>
              <a:rPr lang="en-US" dirty="0" smtClean="0">
                <a:solidFill>
                  <a:srgbClr val="C00000"/>
                </a:solidFill>
              </a:rPr>
              <a:t>①</a:t>
            </a:r>
            <a:r>
              <a:rPr lang="zh-CN" altLang="en-US" dirty="0" smtClean="0">
                <a:solidFill>
                  <a:srgbClr val="C00000"/>
                </a:solidFill>
              </a:rPr>
              <a:t>空据此概括即可。</a:t>
            </a:r>
            <a:endParaRPr lang="zh-CN" altLang="en-US" dirty="0">
              <a:solidFill>
                <a:srgbClr val="C00000"/>
              </a:solidFill>
            </a:endParaRP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fade">
                                      <p:cBhvr>
                                        <p:cTn id="7" dur="500"/>
                                        <p:tgtEl>
                                          <p:spTgt spid="1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5">
                                            <p:txEl>
                                              <p:pRg st="1" end="1"/>
                                            </p:txEl>
                                          </p:spTgt>
                                        </p:tgtEl>
                                        <p:attrNameLst>
                                          <p:attrName>style.visibility</p:attrName>
                                        </p:attrNameLst>
                                      </p:cBhvr>
                                      <p:to>
                                        <p:strVal val="visible"/>
                                      </p:to>
                                    </p:set>
                                    <p:animEffect transition="in" filter="fade">
                                      <p:cBhvr>
                                        <p:cTn id="12" dur="500"/>
                                        <p:tgtEl>
                                          <p:spTgt spid="1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5">
            <a:extLst>
              <a:ext uri="{FF2B5EF4-FFF2-40B4-BE49-F238E27FC236}">
                <a16:creationId xmlns="" xmlns:a16="http://schemas.microsoft.com/office/drawing/2014/main" id="{0663CE10-BAAC-47A1-869E-A722179F076F}"/>
              </a:ext>
            </a:extLst>
          </p:cNvPr>
          <p:cNvSpPr txBox="1"/>
          <p:nvPr/>
        </p:nvSpPr>
        <p:spPr>
          <a:xfrm>
            <a:off x="818707" y="340205"/>
            <a:ext cx="7878727" cy="4178764"/>
          </a:xfrm>
          <a:prstGeom prst="rect">
            <a:avLst/>
          </a:prstGeom>
          <a:solidFill>
            <a:schemeClr val="bg1">
              <a:lumMod val="95000"/>
            </a:schemeClr>
          </a:solidFill>
        </p:spPr>
        <p:txBody>
          <a:bodyPr wrap="square" lIns="36000" tIns="36000" rIns="36000" bIns="36000" rtlCol="0">
            <a:spAutoFit/>
          </a:bodyPr>
          <a:lstStyle/>
          <a:p>
            <a:pPr>
              <a:lnSpc>
                <a:spcPct val="150000"/>
              </a:lnSpc>
            </a:pPr>
            <a:r>
              <a:rPr lang="zh-CN" altLang="en-US" dirty="0" smtClean="0">
                <a:solidFill>
                  <a:srgbClr val="C00000"/>
                </a:solidFill>
              </a:rPr>
              <a:t>第四至六段是文章的第三部分</a:t>
            </a:r>
            <a:r>
              <a:rPr lang="en-US" dirty="0" smtClean="0">
                <a:solidFill>
                  <a:srgbClr val="C00000"/>
                </a:solidFill>
              </a:rPr>
              <a:t>,</a:t>
            </a:r>
            <a:r>
              <a:rPr lang="zh-CN" altLang="en-US" dirty="0" smtClean="0">
                <a:solidFill>
                  <a:srgbClr val="C00000"/>
                </a:solidFill>
              </a:rPr>
              <a:t>其中的关键句子是</a:t>
            </a:r>
            <a:r>
              <a:rPr lang="en-US" dirty="0" smtClean="0">
                <a:solidFill>
                  <a:srgbClr val="C00000"/>
                </a:solidFill>
              </a:rPr>
              <a:t>“</a:t>
            </a:r>
            <a:r>
              <a:rPr lang="zh-CN" altLang="en-US" dirty="0" smtClean="0">
                <a:solidFill>
                  <a:srgbClr val="C00000"/>
                </a:solidFill>
              </a:rPr>
              <a:t>一大片炸毁房屋的废墟横在我面前</a:t>
            </a:r>
            <a:r>
              <a:rPr lang="en-US" dirty="0" smtClean="0">
                <a:solidFill>
                  <a:srgbClr val="C00000"/>
                </a:solidFill>
              </a:rPr>
              <a:t>”“</a:t>
            </a:r>
            <a:r>
              <a:rPr lang="zh-CN" altLang="en-US" dirty="0" smtClean="0">
                <a:solidFill>
                  <a:srgbClr val="C00000"/>
                </a:solidFill>
              </a:rPr>
              <a:t>我站在废墟前</a:t>
            </a:r>
            <a:r>
              <a:rPr lang="en-US" dirty="0" smtClean="0">
                <a:solidFill>
                  <a:srgbClr val="C00000"/>
                </a:solidFill>
              </a:rPr>
              <a:t>”“</a:t>
            </a:r>
            <a:r>
              <a:rPr lang="zh-CN" altLang="en-US" dirty="0" smtClean="0">
                <a:solidFill>
                  <a:srgbClr val="C00000"/>
                </a:solidFill>
              </a:rPr>
              <a:t>一座高塔似的钟楼拦住了我的视线</a:t>
            </a:r>
            <a:r>
              <a:rPr lang="en-US" dirty="0" smtClean="0">
                <a:solidFill>
                  <a:srgbClr val="C00000"/>
                </a:solidFill>
              </a:rPr>
              <a:t>……</a:t>
            </a:r>
            <a:r>
              <a:rPr lang="zh-CN" altLang="en-US" dirty="0" smtClean="0">
                <a:solidFill>
                  <a:srgbClr val="C00000"/>
                </a:solidFill>
              </a:rPr>
              <a:t>我明明看见一具骷髅</a:t>
            </a:r>
            <a:r>
              <a:rPr lang="en-US" dirty="0" smtClean="0">
                <a:solidFill>
                  <a:srgbClr val="C00000"/>
                </a:solidFill>
              </a:rPr>
              <a:t>!</a:t>
            </a:r>
            <a:r>
              <a:rPr lang="zh-CN" altLang="en-US" dirty="0" smtClean="0">
                <a:solidFill>
                  <a:srgbClr val="C00000"/>
                </a:solidFill>
              </a:rPr>
              <a:t>那座钟楼已经成了风化的干尸</a:t>
            </a:r>
            <a:r>
              <a:rPr lang="en-US" dirty="0" smtClean="0">
                <a:solidFill>
                  <a:srgbClr val="C00000"/>
                </a:solidFill>
              </a:rPr>
              <a:t>,</a:t>
            </a:r>
            <a:r>
              <a:rPr lang="zh-CN" altLang="en-US" dirty="0" smtClean="0">
                <a:solidFill>
                  <a:srgbClr val="C00000"/>
                </a:solidFill>
              </a:rPr>
              <a:t>但是它依然僵立在坡上</a:t>
            </a:r>
            <a:r>
              <a:rPr lang="en-US" dirty="0" smtClean="0">
                <a:solidFill>
                  <a:srgbClr val="C00000"/>
                </a:solidFill>
              </a:rPr>
              <a:t>”“</a:t>
            </a:r>
            <a:r>
              <a:rPr lang="zh-CN" altLang="en-US" dirty="0" smtClean="0">
                <a:solidFill>
                  <a:srgbClr val="C00000"/>
                </a:solidFill>
              </a:rPr>
              <a:t>我默默地看着</a:t>
            </a:r>
            <a:r>
              <a:rPr lang="en-US" dirty="0" smtClean="0">
                <a:solidFill>
                  <a:srgbClr val="C00000"/>
                </a:solidFill>
              </a:rPr>
              <a:t>”</a:t>
            </a:r>
            <a:r>
              <a:rPr lang="zh-CN" altLang="en-US" dirty="0" smtClean="0">
                <a:solidFill>
                  <a:srgbClr val="C00000"/>
                </a:solidFill>
              </a:rPr>
              <a:t>。句子里面的关键词是</a:t>
            </a:r>
            <a:r>
              <a:rPr lang="en-US" dirty="0" smtClean="0">
                <a:solidFill>
                  <a:srgbClr val="C00000"/>
                </a:solidFill>
              </a:rPr>
              <a:t>“</a:t>
            </a:r>
            <a:r>
              <a:rPr lang="zh-CN" altLang="en-US" dirty="0" smtClean="0">
                <a:solidFill>
                  <a:srgbClr val="C00000"/>
                </a:solidFill>
              </a:rPr>
              <a:t>废墟</a:t>
            </a:r>
            <a:r>
              <a:rPr lang="en-US" dirty="0" smtClean="0">
                <a:solidFill>
                  <a:srgbClr val="C00000"/>
                </a:solidFill>
              </a:rPr>
              <a:t>”“</a:t>
            </a:r>
            <a:r>
              <a:rPr lang="zh-CN" altLang="en-US" dirty="0" smtClean="0">
                <a:solidFill>
                  <a:srgbClr val="C00000"/>
                </a:solidFill>
              </a:rPr>
              <a:t>钟楼</a:t>
            </a:r>
            <a:r>
              <a:rPr lang="en-US" dirty="0" smtClean="0">
                <a:solidFill>
                  <a:srgbClr val="C00000"/>
                </a:solidFill>
              </a:rPr>
              <a:t>”“</a:t>
            </a:r>
            <a:r>
              <a:rPr lang="zh-CN" altLang="en-US" dirty="0" smtClean="0">
                <a:solidFill>
                  <a:srgbClr val="C00000"/>
                </a:solidFill>
              </a:rPr>
              <a:t>看着</a:t>
            </a:r>
            <a:r>
              <a:rPr lang="en-US" dirty="0" smtClean="0">
                <a:solidFill>
                  <a:srgbClr val="C00000"/>
                </a:solidFill>
              </a:rPr>
              <a:t>”,</a:t>
            </a:r>
            <a:r>
              <a:rPr lang="zh-CN" altLang="en-US" dirty="0" smtClean="0">
                <a:solidFill>
                  <a:srgbClr val="C00000"/>
                </a:solidFill>
              </a:rPr>
              <a:t>据此进行概括</a:t>
            </a:r>
            <a:r>
              <a:rPr lang="en-US" dirty="0" smtClean="0">
                <a:solidFill>
                  <a:srgbClr val="C00000"/>
                </a:solidFill>
              </a:rPr>
              <a:t>,</a:t>
            </a:r>
            <a:r>
              <a:rPr lang="zh-CN" altLang="en-US" dirty="0" smtClean="0">
                <a:solidFill>
                  <a:srgbClr val="C00000"/>
                </a:solidFill>
              </a:rPr>
              <a:t>填入</a:t>
            </a:r>
            <a:r>
              <a:rPr lang="en-US" dirty="0" smtClean="0">
                <a:solidFill>
                  <a:srgbClr val="C00000"/>
                </a:solidFill>
              </a:rPr>
              <a:t>②</a:t>
            </a:r>
            <a:r>
              <a:rPr lang="zh-CN" altLang="en-US" dirty="0" smtClean="0">
                <a:solidFill>
                  <a:srgbClr val="C00000"/>
                </a:solidFill>
              </a:rPr>
              <a:t>空即可。七到九段是文章的第四部分</a:t>
            </a:r>
            <a:r>
              <a:rPr lang="en-US" dirty="0" smtClean="0">
                <a:solidFill>
                  <a:srgbClr val="C00000"/>
                </a:solidFill>
              </a:rPr>
              <a:t>,</a:t>
            </a:r>
            <a:r>
              <a:rPr lang="zh-CN" altLang="en-US" dirty="0" smtClean="0">
                <a:solidFill>
                  <a:srgbClr val="C00000"/>
                </a:solidFill>
              </a:rPr>
              <a:t>其中的关键句子有</a:t>
            </a:r>
            <a:r>
              <a:rPr lang="en-US" dirty="0" smtClean="0">
                <a:solidFill>
                  <a:srgbClr val="C00000"/>
                </a:solidFill>
              </a:rPr>
              <a:t>“</a:t>
            </a:r>
            <a:r>
              <a:rPr lang="zh-CN" altLang="en-US" dirty="0" smtClean="0">
                <a:solidFill>
                  <a:srgbClr val="C00000"/>
                </a:solidFill>
              </a:rPr>
              <a:t>原来我走到公园里来了</a:t>
            </a:r>
            <a:r>
              <a:rPr lang="en-US" dirty="0" smtClean="0">
                <a:solidFill>
                  <a:srgbClr val="C00000"/>
                </a:solidFill>
              </a:rPr>
              <a:t>”“</a:t>
            </a:r>
            <a:r>
              <a:rPr lang="zh-CN" altLang="en-US" dirty="0" smtClean="0">
                <a:solidFill>
                  <a:srgbClr val="C00000"/>
                </a:solidFill>
              </a:rPr>
              <a:t>我听见了几句话</a:t>
            </a:r>
            <a:r>
              <a:rPr lang="en-US" dirty="0" smtClean="0">
                <a:solidFill>
                  <a:srgbClr val="C00000"/>
                </a:solidFill>
              </a:rPr>
              <a:t>”“</a:t>
            </a:r>
            <a:r>
              <a:rPr lang="zh-CN" altLang="en-US" dirty="0" smtClean="0">
                <a:solidFill>
                  <a:srgbClr val="C00000"/>
                </a:solidFill>
              </a:rPr>
              <a:t>我站住</a:t>
            </a:r>
            <a:r>
              <a:rPr lang="en-US" dirty="0" smtClean="0">
                <a:solidFill>
                  <a:srgbClr val="C00000"/>
                </a:solidFill>
              </a:rPr>
              <a:t>,</a:t>
            </a:r>
            <a:r>
              <a:rPr lang="zh-CN" altLang="en-US" dirty="0" smtClean="0">
                <a:solidFill>
                  <a:srgbClr val="C00000"/>
                </a:solidFill>
              </a:rPr>
              <a:t>倾听下面的话</a:t>
            </a:r>
            <a:r>
              <a:rPr lang="en-US" dirty="0" smtClean="0">
                <a:solidFill>
                  <a:srgbClr val="C00000"/>
                </a:solidFill>
              </a:rPr>
              <a:t>”,</a:t>
            </a:r>
            <a:r>
              <a:rPr lang="zh-CN" altLang="en-US" dirty="0" smtClean="0">
                <a:solidFill>
                  <a:srgbClr val="C00000"/>
                </a:solidFill>
              </a:rPr>
              <a:t>其中的关键词有</a:t>
            </a:r>
            <a:r>
              <a:rPr lang="en-US" dirty="0" smtClean="0">
                <a:solidFill>
                  <a:srgbClr val="C00000"/>
                </a:solidFill>
              </a:rPr>
              <a:t>“</a:t>
            </a:r>
            <a:r>
              <a:rPr lang="zh-CN" altLang="en-US" dirty="0" smtClean="0">
                <a:solidFill>
                  <a:srgbClr val="C00000"/>
                </a:solidFill>
              </a:rPr>
              <a:t>公园</a:t>
            </a:r>
            <a:r>
              <a:rPr lang="en-US" dirty="0" smtClean="0">
                <a:solidFill>
                  <a:srgbClr val="C00000"/>
                </a:solidFill>
              </a:rPr>
              <a:t>”“</a:t>
            </a:r>
            <a:r>
              <a:rPr lang="zh-CN" altLang="en-US" dirty="0" smtClean="0">
                <a:solidFill>
                  <a:srgbClr val="C00000"/>
                </a:solidFill>
              </a:rPr>
              <a:t>倾听</a:t>
            </a:r>
            <a:r>
              <a:rPr lang="en-US" dirty="0" smtClean="0">
                <a:solidFill>
                  <a:srgbClr val="C00000"/>
                </a:solidFill>
              </a:rPr>
              <a:t>”“</a:t>
            </a:r>
            <a:r>
              <a:rPr lang="zh-CN" altLang="en-US" dirty="0" smtClean="0">
                <a:solidFill>
                  <a:srgbClr val="C00000"/>
                </a:solidFill>
              </a:rPr>
              <a:t>话</a:t>
            </a:r>
            <a:r>
              <a:rPr lang="en-US" dirty="0" smtClean="0">
                <a:solidFill>
                  <a:srgbClr val="C00000"/>
                </a:solidFill>
              </a:rPr>
              <a:t>”,</a:t>
            </a:r>
            <a:r>
              <a:rPr lang="zh-CN" altLang="en-US" dirty="0" smtClean="0">
                <a:solidFill>
                  <a:srgbClr val="C00000"/>
                </a:solidFill>
              </a:rPr>
              <a:t>据此概括内容为</a:t>
            </a:r>
            <a:r>
              <a:rPr lang="en-US" dirty="0" smtClean="0">
                <a:solidFill>
                  <a:srgbClr val="C00000"/>
                </a:solidFill>
              </a:rPr>
              <a:t>“</a:t>
            </a:r>
            <a:r>
              <a:rPr lang="zh-CN" altLang="en-US" dirty="0" smtClean="0">
                <a:solidFill>
                  <a:srgbClr val="C00000"/>
                </a:solidFill>
              </a:rPr>
              <a:t>走到公园</a:t>
            </a:r>
            <a:r>
              <a:rPr lang="en-US" dirty="0" smtClean="0">
                <a:solidFill>
                  <a:srgbClr val="C00000"/>
                </a:solidFill>
              </a:rPr>
              <a:t>,</a:t>
            </a:r>
            <a:r>
              <a:rPr lang="zh-CN" altLang="en-US" dirty="0" smtClean="0">
                <a:solidFill>
                  <a:srgbClr val="C00000"/>
                </a:solidFill>
              </a:rPr>
              <a:t>倾听谈话</a:t>
            </a:r>
            <a:r>
              <a:rPr lang="en-US" dirty="0" smtClean="0">
                <a:solidFill>
                  <a:srgbClr val="C00000"/>
                </a:solidFill>
              </a:rPr>
              <a:t>”</a:t>
            </a:r>
            <a:r>
              <a:rPr lang="zh-CN" altLang="en-US" dirty="0" smtClean="0">
                <a:solidFill>
                  <a:srgbClr val="C00000"/>
                </a:solidFill>
              </a:rPr>
              <a:t>。第十和十一段是文章的第五部分</a:t>
            </a:r>
            <a:r>
              <a:rPr lang="en-US" dirty="0" smtClean="0">
                <a:solidFill>
                  <a:srgbClr val="C00000"/>
                </a:solidFill>
              </a:rPr>
              <a:t>,</a:t>
            </a:r>
            <a:r>
              <a:rPr lang="zh-CN" altLang="en-US" dirty="0" smtClean="0">
                <a:solidFill>
                  <a:srgbClr val="C00000"/>
                </a:solidFill>
              </a:rPr>
              <a:t>其中的关键句子有</a:t>
            </a:r>
            <a:r>
              <a:rPr lang="en-US" dirty="0" smtClean="0">
                <a:solidFill>
                  <a:srgbClr val="C00000"/>
                </a:solidFill>
              </a:rPr>
              <a:t>“</a:t>
            </a:r>
            <a:r>
              <a:rPr lang="zh-CN" altLang="en-US" dirty="0" smtClean="0">
                <a:solidFill>
                  <a:srgbClr val="C00000"/>
                </a:solidFill>
              </a:rPr>
              <a:t>我走过一条很长的马路</a:t>
            </a:r>
            <a:r>
              <a:rPr lang="en-US" dirty="0" smtClean="0">
                <a:solidFill>
                  <a:srgbClr val="C00000"/>
                </a:solidFill>
              </a:rPr>
              <a:t>”“</a:t>
            </a:r>
            <a:r>
              <a:rPr lang="zh-CN" altLang="en-US" dirty="0" smtClean="0">
                <a:solidFill>
                  <a:srgbClr val="C00000"/>
                </a:solidFill>
              </a:rPr>
              <a:t>还有许多白木新屋</a:t>
            </a:r>
            <a:r>
              <a:rPr lang="en-US" dirty="0" smtClean="0">
                <a:solidFill>
                  <a:srgbClr val="C00000"/>
                </a:solidFill>
              </a:rPr>
              <a:t>”“</a:t>
            </a:r>
            <a:r>
              <a:rPr lang="zh-CN" altLang="en-US" dirty="0" smtClean="0">
                <a:solidFill>
                  <a:srgbClr val="C00000"/>
                </a:solidFill>
              </a:rPr>
              <a:t>我怀着这个信念回到了船上</a:t>
            </a:r>
            <a:r>
              <a:rPr lang="en-US" dirty="0" smtClean="0">
                <a:solidFill>
                  <a:srgbClr val="C00000"/>
                </a:solidFill>
              </a:rPr>
              <a:t>”,</a:t>
            </a:r>
            <a:r>
              <a:rPr lang="zh-CN" altLang="en-US" dirty="0" smtClean="0">
                <a:solidFill>
                  <a:srgbClr val="C00000"/>
                </a:solidFill>
              </a:rPr>
              <a:t>关键词有</a:t>
            </a:r>
            <a:r>
              <a:rPr lang="en-US" dirty="0" smtClean="0">
                <a:solidFill>
                  <a:srgbClr val="C00000"/>
                </a:solidFill>
              </a:rPr>
              <a:t>“</a:t>
            </a:r>
            <a:r>
              <a:rPr lang="zh-CN" altLang="en-US" dirty="0" smtClean="0">
                <a:solidFill>
                  <a:srgbClr val="C00000"/>
                </a:solidFill>
              </a:rPr>
              <a:t>马路</a:t>
            </a:r>
            <a:r>
              <a:rPr lang="en-US" dirty="0" smtClean="0">
                <a:solidFill>
                  <a:srgbClr val="C00000"/>
                </a:solidFill>
              </a:rPr>
              <a:t>”“</a:t>
            </a:r>
            <a:r>
              <a:rPr lang="zh-CN" altLang="en-US" dirty="0" smtClean="0">
                <a:solidFill>
                  <a:srgbClr val="C00000"/>
                </a:solidFill>
              </a:rPr>
              <a:t>新屋</a:t>
            </a:r>
            <a:r>
              <a:rPr lang="en-US" dirty="0" smtClean="0">
                <a:solidFill>
                  <a:srgbClr val="C00000"/>
                </a:solidFill>
              </a:rPr>
              <a:t>” “</a:t>
            </a:r>
            <a:r>
              <a:rPr lang="zh-CN" altLang="en-US" dirty="0" smtClean="0">
                <a:solidFill>
                  <a:srgbClr val="C00000"/>
                </a:solidFill>
              </a:rPr>
              <a:t>船上</a:t>
            </a:r>
            <a:r>
              <a:rPr lang="en-US" dirty="0" smtClean="0">
                <a:solidFill>
                  <a:srgbClr val="C00000"/>
                </a:solidFill>
              </a:rPr>
              <a:t>”,</a:t>
            </a:r>
            <a:r>
              <a:rPr lang="zh-CN" altLang="en-US" dirty="0" smtClean="0">
                <a:solidFill>
                  <a:srgbClr val="C00000"/>
                </a:solidFill>
              </a:rPr>
              <a:t>据此概括</a:t>
            </a:r>
            <a:r>
              <a:rPr lang="en-US" dirty="0" smtClean="0">
                <a:solidFill>
                  <a:srgbClr val="C00000"/>
                </a:solidFill>
              </a:rPr>
              <a:t>,</a:t>
            </a:r>
            <a:r>
              <a:rPr lang="zh-CN" altLang="en-US" dirty="0" smtClean="0">
                <a:solidFill>
                  <a:srgbClr val="C00000"/>
                </a:solidFill>
              </a:rPr>
              <a:t>填入</a:t>
            </a:r>
            <a:r>
              <a:rPr lang="en-US" dirty="0" smtClean="0">
                <a:solidFill>
                  <a:srgbClr val="C00000"/>
                </a:solidFill>
              </a:rPr>
              <a:t>③</a:t>
            </a:r>
            <a:r>
              <a:rPr lang="zh-CN" altLang="en-US" dirty="0" smtClean="0">
                <a:solidFill>
                  <a:srgbClr val="C00000"/>
                </a:solidFill>
              </a:rPr>
              <a:t>空即可。</a:t>
            </a:r>
            <a:endParaRPr lang="zh-CN" altLang="en-US" dirty="0">
              <a:solidFill>
                <a:srgbClr val="C00000"/>
              </a:solidFill>
            </a:endParaRP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fade">
                                      <p:cBhvr>
                                        <p:cTn id="7" dur="500"/>
                                        <p:tgtEl>
                                          <p:spTgt spid="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903700"/>
          </a:xfrm>
          <a:prstGeom prst="rect">
            <a:avLst/>
          </a:prstGeom>
          <a:noFill/>
        </p:spPr>
        <p:txBody>
          <a:bodyPr wrap="square" lIns="36000" tIns="36000" rIns="36000" bIns="36000" rtlCol="0">
            <a:spAutoFit/>
          </a:bodyPr>
          <a:lstStyle/>
          <a:p>
            <a:pPr>
              <a:lnSpc>
                <a:spcPct val="150000"/>
              </a:lnSpc>
            </a:pPr>
            <a:r>
              <a:rPr lang="en-US" b="1" dirty="0" smtClean="0"/>
              <a:t>2. </a:t>
            </a:r>
            <a:r>
              <a:rPr lang="en-US" dirty="0" smtClean="0"/>
              <a:t>(3</a:t>
            </a:r>
            <a:r>
              <a:rPr lang="zh-CN" altLang="en-US" dirty="0" smtClean="0"/>
              <a:t>分</a:t>
            </a:r>
            <a:r>
              <a:rPr lang="en-US" dirty="0" smtClean="0"/>
              <a:t>)</a:t>
            </a:r>
            <a:r>
              <a:rPr lang="zh-CN" altLang="en-US" dirty="0" smtClean="0"/>
              <a:t>品读下面两句话</a:t>
            </a:r>
            <a:r>
              <a:rPr lang="en-US" dirty="0" smtClean="0"/>
              <a:t>,</a:t>
            </a:r>
            <a:r>
              <a:rPr lang="zh-CN" altLang="en-US" dirty="0" smtClean="0"/>
              <a:t>结合加点词语</a:t>
            </a:r>
            <a:r>
              <a:rPr lang="en-US" dirty="0" smtClean="0"/>
              <a:t>,</a:t>
            </a:r>
            <a:r>
              <a:rPr lang="zh-CN" altLang="en-US" dirty="0" smtClean="0"/>
              <a:t>体会作者的心情发生了怎样的变化。请用简洁的语言表述。</a:t>
            </a:r>
            <a:endParaRPr lang="zh-CN" altLang="en-US" dirty="0"/>
          </a:p>
        </p:txBody>
      </p:sp>
      <p:graphicFrame>
        <p:nvGraphicFramePr>
          <p:cNvPr id="175105" name="Object 1"/>
          <p:cNvGraphicFramePr>
            <a:graphicFrameLocks noChangeAspect="1"/>
          </p:cNvGraphicFramePr>
          <p:nvPr/>
        </p:nvGraphicFramePr>
        <p:xfrm>
          <a:off x="925513" y="1339850"/>
          <a:ext cx="3848100" cy="2689225"/>
        </p:xfrm>
        <a:graphic>
          <a:graphicData uri="http://schemas.openxmlformats.org/presentationml/2006/ole">
            <mc:AlternateContent xmlns:mc="http://schemas.openxmlformats.org/markup-compatibility/2006">
              <mc:Choice xmlns:v="urn:schemas-microsoft-com:vml" Requires="v">
                <p:oleObj spid="_x0000_s175107" name="文档" r:id="rId4" imgW="4239616" imgH="2868223" progId="Word.Document.12">
                  <p:embed/>
                </p:oleObj>
              </mc:Choice>
              <mc:Fallback>
                <p:oleObj name="文档" r:id="rId4" imgW="4239616" imgH="2868223" progId="Word.Document.12">
                  <p:embed/>
                  <p:pic>
                    <p:nvPicPr>
                      <p:cNvPr id="0" name="Picture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25513" y="1339850"/>
                        <a:ext cx="3848100" cy="2689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 name="矩形 3"/>
          <p:cNvSpPr/>
          <p:nvPr/>
        </p:nvSpPr>
        <p:spPr>
          <a:xfrm>
            <a:off x="4800180" y="2163804"/>
            <a:ext cx="543739" cy="523220"/>
          </a:xfrm>
          <a:prstGeom prst="rect">
            <a:avLst/>
          </a:prstGeom>
        </p:spPr>
        <p:txBody>
          <a:bodyPr wrap="none">
            <a:spAutoFit/>
          </a:bodyPr>
          <a:lstStyle/>
          <a:p>
            <a:r>
              <a:rPr lang="zh-CN" altLang="en-US" sz="2800" dirty="0" smtClean="0"/>
              <a:t>➡</a:t>
            </a:r>
            <a:endParaRPr lang="zh-CN" altLang="en-US" sz="2800" dirty="0"/>
          </a:p>
        </p:txBody>
      </p:sp>
      <p:graphicFrame>
        <p:nvGraphicFramePr>
          <p:cNvPr id="175106" name="Object 2"/>
          <p:cNvGraphicFramePr>
            <a:graphicFrameLocks noChangeAspect="1"/>
          </p:cNvGraphicFramePr>
          <p:nvPr/>
        </p:nvGraphicFramePr>
        <p:xfrm>
          <a:off x="5348288" y="1308249"/>
          <a:ext cx="3030537" cy="2540000"/>
        </p:xfrm>
        <a:graphic>
          <a:graphicData uri="http://schemas.openxmlformats.org/presentationml/2006/ole">
            <mc:AlternateContent xmlns:mc="http://schemas.openxmlformats.org/markup-compatibility/2006">
              <mc:Choice xmlns:v="urn:schemas-microsoft-com:vml" Requires="v">
                <p:oleObj spid="_x0000_s175108" name="文档" r:id="rId7" imgW="3374118" imgH="2709817" progId="Word.Document.12">
                  <p:embed/>
                </p:oleObj>
              </mc:Choice>
              <mc:Fallback>
                <p:oleObj name="文档" r:id="rId7" imgW="3374118" imgH="2709817" progId="Word.Document.12">
                  <p:embed/>
                  <p:pic>
                    <p:nvPicPr>
                      <p:cNvPr id="0"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348288" y="1308249"/>
                        <a:ext cx="3030537" cy="2540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5">
            <a:extLst>
              <a:ext uri="{FF2B5EF4-FFF2-40B4-BE49-F238E27FC236}">
                <a16:creationId xmlns="" xmlns:a16="http://schemas.microsoft.com/office/drawing/2014/main" id="{0663CE10-BAAC-47A1-869E-A722179F076F}"/>
              </a:ext>
            </a:extLst>
          </p:cNvPr>
          <p:cNvSpPr txBox="1"/>
          <p:nvPr/>
        </p:nvSpPr>
        <p:spPr>
          <a:xfrm>
            <a:off x="818707" y="340205"/>
            <a:ext cx="7878727" cy="4178764"/>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dirty="0" smtClean="0">
                <a:solidFill>
                  <a:srgbClr val="C00000"/>
                </a:solidFill>
              </a:rPr>
              <a:t>[</a:t>
            </a:r>
            <a:r>
              <a:rPr lang="zh-CN" altLang="en-US" dirty="0" smtClean="0">
                <a:solidFill>
                  <a:srgbClr val="C00000"/>
                </a:solidFill>
              </a:rPr>
              <a:t>答案</a:t>
            </a:r>
            <a:r>
              <a:rPr lang="en-US" dirty="0" smtClean="0">
                <a:solidFill>
                  <a:srgbClr val="C00000"/>
                </a:solidFill>
              </a:rPr>
              <a:t>]</a:t>
            </a:r>
            <a:r>
              <a:rPr lang="zh-CN" altLang="en-US" dirty="0" smtClean="0">
                <a:solidFill>
                  <a:srgbClr val="C00000"/>
                </a:solidFill>
              </a:rPr>
              <a:t>作者回到阔别十七年的泸县</a:t>
            </a:r>
            <a:r>
              <a:rPr lang="en-US" dirty="0" smtClean="0">
                <a:solidFill>
                  <a:srgbClr val="C00000"/>
                </a:solidFill>
              </a:rPr>
              <a:t>,“</a:t>
            </a:r>
            <a:r>
              <a:rPr lang="zh-CN" altLang="en-US" dirty="0" smtClean="0">
                <a:solidFill>
                  <a:srgbClr val="C00000"/>
                </a:solidFill>
              </a:rPr>
              <a:t>望着</a:t>
            </a:r>
            <a:r>
              <a:rPr lang="en-US" dirty="0" smtClean="0">
                <a:solidFill>
                  <a:srgbClr val="C00000"/>
                </a:solidFill>
              </a:rPr>
              <a:t>”</a:t>
            </a:r>
            <a:r>
              <a:rPr lang="zh-CN" altLang="en-US" dirty="0" smtClean="0">
                <a:solidFill>
                  <a:srgbClr val="C00000"/>
                </a:solidFill>
              </a:rPr>
              <a:t>可爱的</a:t>
            </a:r>
            <a:r>
              <a:rPr lang="en-US" dirty="0" smtClean="0">
                <a:solidFill>
                  <a:srgbClr val="C00000"/>
                </a:solidFill>
              </a:rPr>
              <a:t>“</a:t>
            </a:r>
            <a:r>
              <a:rPr lang="zh-CN" altLang="en-US" dirty="0" smtClean="0">
                <a:solidFill>
                  <a:srgbClr val="C00000"/>
                </a:solidFill>
              </a:rPr>
              <a:t>糖人</a:t>
            </a:r>
            <a:r>
              <a:rPr lang="en-US" dirty="0" smtClean="0">
                <a:solidFill>
                  <a:srgbClr val="C00000"/>
                </a:solidFill>
              </a:rPr>
              <a:t>”,</a:t>
            </a:r>
            <a:r>
              <a:rPr lang="zh-CN" altLang="en-US" dirty="0" smtClean="0">
                <a:solidFill>
                  <a:srgbClr val="C00000"/>
                </a:solidFill>
              </a:rPr>
              <a:t>熟习的声音和情景让他充满小孩时代的喜悦</a:t>
            </a:r>
            <a:r>
              <a:rPr lang="en-US" dirty="0" smtClean="0">
                <a:solidFill>
                  <a:srgbClr val="C00000"/>
                </a:solidFill>
              </a:rPr>
              <a:t>;</a:t>
            </a:r>
            <a:r>
              <a:rPr lang="zh-CN" altLang="en-US" dirty="0" smtClean="0">
                <a:solidFill>
                  <a:srgbClr val="C00000"/>
                </a:solidFill>
              </a:rPr>
              <a:t>作者将残留的钟楼比作</a:t>
            </a:r>
            <a:r>
              <a:rPr lang="en-US" dirty="0" smtClean="0">
                <a:solidFill>
                  <a:srgbClr val="C00000"/>
                </a:solidFill>
              </a:rPr>
              <a:t>“</a:t>
            </a:r>
            <a:r>
              <a:rPr lang="zh-CN" altLang="en-US" dirty="0" smtClean="0">
                <a:solidFill>
                  <a:srgbClr val="C00000"/>
                </a:solidFill>
              </a:rPr>
              <a:t>干尸</a:t>
            </a:r>
            <a:r>
              <a:rPr lang="en-US" dirty="0" smtClean="0">
                <a:solidFill>
                  <a:srgbClr val="C00000"/>
                </a:solidFill>
              </a:rPr>
              <a:t>”,</a:t>
            </a:r>
            <a:r>
              <a:rPr lang="zh-CN" altLang="en-US" dirty="0" smtClean="0">
                <a:solidFill>
                  <a:srgbClr val="C00000"/>
                </a:solidFill>
              </a:rPr>
              <a:t>它用</a:t>
            </a:r>
            <a:r>
              <a:rPr lang="en-US" dirty="0" smtClean="0">
                <a:solidFill>
                  <a:srgbClr val="C00000"/>
                </a:solidFill>
              </a:rPr>
              <a:t>“</a:t>
            </a:r>
            <a:r>
              <a:rPr lang="zh-CN" altLang="en-US" dirty="0" smtClean="0">
                <a:solidFill>
                  <a:srgbClr val="C00000"/>
                </a:solidFill>
              </a:rPr>
              <a:t>洞穴似的眼睛</a:t>
            </a:r>
            <a:r>
              <a:rPr lang="en-US" dirty="0" smtClean="0">
                <a:solidFill>
                  <a:srgbClr val="C00000"/>
                </a:solidFill>
              </a:rPr>
              <a:t>”“</a:t>
            </a:r>
            <a:r>
              <a:rPr lang="zh-CN" altLang="en-US" dirty="0" smtClean="0">
                <a:solidFill>
                  <a:srgbClr val="C00000"/>
                </a:solidFill>
              </a:rPr>
              <a:t>望着</a:t>
            </a:r>
            <a:r>
              <a:rPr lang="en-US" dirty="0" smtClean="0">
                <a:solidFill>
                  <a:srgbClr val="C00000"/>
                </a:solidFill>
              </a:rPr>
              <a:t>”</a:t>
            </a:r>
            <a:r>
              <a:rPr lang="zh-CN" altLang="en-US" dirty="0" smtClean="0">
                <a:solidFill>
                  <a:srgbClr val="C00000"/>
                </a:solidFill>
              </a:rPr>
              <a:t>作者</a:t>
            </a:r>
            <a:r>
              <a:rPr lang="en-US" dirty="0" smtClean="0">
                <a:solidFill>
                  <a:srgbClr val="C00000"/>
                </a:solidFill>
              </a:rPr>
              <a:t>,“</a:t>
            </a:r>
            <a:r>
              <a:rPr lang="zh-CN" altLang="en-US" dirty="0" smtClean="0">
                <a:solidFill>
                  <a:srgbClr val="C00000"/>
                </a:solidFill>
              </a:rPr>
              <a:t>干尸</a:t>
            </a:r>
            <a:r>
              <a:rPr lang="en-US" dirty="0" smtClean="0">
                <a:solidFill>
                  <a:srgbClr val="C00000"/>
                </a:solidFill>
              </a:rPr>
              <a:t>”</a:t>
            </a:r>
            <a:r>
              <a:rPr lang="zh-CN" altLang="en-US" dirty="0" smtClean="0">
                <a:solidFill>
                  <a:srgbClr val="C00000"/>
                </a:solidFill>
              </a:rPr>
              <a:t>与</a:t>
            </a:r>
            <a:r>
              <a:rPr lang="en-US" dirty="0" smtClean="0">
                <a:solidFill>
                  <a:srgbClr val="C00000"/>
                </a:solidFill>
              </a:rPr>
              <a:t>“</a:t>
            </a:r>
            <a:r>
              <a:rPr lang="zh-CN" altLang="en-US" dirty="0" smtClean="0">
                <a:solidFill>
                  <a:srgbClr val="C00000"/>
                </a:solidFill>
              </a:rPr>
              <a:t>糖人</a:t>
            </a:r>
            <a:r>
              <a:rPr lang="en-US" dirty="0" smtClean="0">
                <a:solidFill>
                  <a:srgbClr val="C00000"/>
                </a:solidFill>
              </a:rPr>
              <a:t>”</a:t>
            </a:r>
            <a:r>
              <a:rPr lang="zh-CN" altLang="en-US" dirty="0" smtClean="0">
                <a:solidFill>
                  <a:srgbClr val="C00000"/>
                </a:solidFill>
              </a:rPr>
              <a:t>的强烈对比令作者触目惊心</a:t>
            </a:r>
            <a:r>
              <a:rPr lang="en-US" dirty="0" smtClean="0">
                <a:solidFill>
                  <a:srgbClr val="C00000"/>
                </a:solidFill>
              </a:rPr>
              <a:t>,</a:t>
            </a:r>
            <a:r>
              <a:rPr lang="zh-CN" altLang="en-US" dirty="0" smtClean="0">
                <a:solidFill>
                  <a:srgbClr val="C00000"/>
                </a:solidFill>
              </a:rPr>
              <a:t>他感到了深切的痛苦与极度的愤怒。</a:t>
            </a:r>
          </a:p>
          <a:p>
            <a:pPr>
              <a:lnSpc>
                <a:spcPct val="150000"/>
              </a:lnSpc>
            </a:pPr>
            <a:r>
              <a:rPr lang="en-US" dirty="0" smtClean="0">
                <a:solidFill>
                  <a:srgbClr val="C00000"/>
                </a:solidFill>
              </a:rPr>
              <a:t>[</a:t>
            </a:r>
            <a:r>
              <a:rPr lang="zh-CN" altLang="en-US" dirty="0" smtClean="0">
                <a:solidFill>
                  <a:srgbClr val="C00000"/>
                </a:solidFill>
              </a:rPr>
              <a:t>解析</a:t>
            </a:r>
            <a:r>
              <a:rPr lang="en-US" dirty="0" smtClean="0">
                <a:solidFill>
                  <a:srgbClr val="C00000"/>
                </a:solidFill>
              </a:rPr>
              <a:t>] </a:t>
            </a:r>
            <a:r>
              <a:rPr lang="zh-CN" altLang="en-US" dirty="0" smtClean="0">
                <a:solidFill>
                  <a:srgbClr val="C00000"/>
                </a:solidFill>
              </a:rPr>
              <a:t>本题考查对作者内心情感的感悟能力。作者看到卖糖人的摊子</a:t>
            </a:r>
            <a:r>
              <a:rPr lang="en-US" dirty="0" smtClean="0">
                <a:solidFill>
                  <a:srgbClr val="C00000"/>
                </a:solidFill>
              </a:rPr>
              <a:t>,“</a:t>
            </a:r>
            <a:r>
              <a:rPr lang="zh-CN" altLang="en-US" dirty="0" smtClean="0">
                <a:solidFill>
                  <a:srgbClr val="C00000"/>
                </a:solidFill>
              </a:rPr>
              <a:t>觉得自己回到小孩的时代了</a:t>
            </a:r>
            <a:r>
              <a:rPr lang="en-US" dirty="0" smtClean="0">
                <a:solidFill>
                  <a:srgbClr val="C00000"/>
                </a:solidFill>
              </a:rPr>
              <a:t>”,</a:t>
            </a:r>
            <a:r>
              <a:rPr lang="zh-CN" altLang="en-US" dirty="0" smtClean="0">
                <a:solidFill>
                  <a:srgbClr val="C00000"/>
                </a:solidFill>
              </a:rPr>
              <a:t>这儿时的喜爱情景是作者难以忘怀的</a:t>
            </a:r>
            <a:r>
              <a:rPr lang="en-US" dirty="0" smtClean="0">
                <a:solidFill>
                  <a:srgbClr val="C00000"/>
                </a:solidFill>
              </a:rPr>
              <a:t>,</a:t>
            </a:r>
            <a:r>
              <a:rPr lang="zh-CN" altLang="en-US" dirty="0" smtClean="0">
                <a:solidFill>
                  <a:srgbClr val="C00000"/>
                </a:solidFill>
              </a:rPr>
              <a:t>这时作者内心是甜美温馨的。而当作者看到被轰炸的钟楼时</a:t>
            </a:r>
            <a:r>
              <a:rPr lang="en-US" dirty="0" smtClean="0">
                <a:solidFill>
                  <a:srgbClr val="C00000"/>
                </a:solidFill>
              </a:rPr>
              <a:t>,</a:t>
            </a:r>
            <a:r>
              <a:rPr lang="zh-CN" altLang="en-US" dirty="0" smtClean="0">
                <a:solidFill>
                  <a:srgbClr val="C00000"/>
                </a:solidFill>
              </a:rPr>
              <a:t>用</a:t>
            </a:r>
            <a:r>
              <a:rPr lang="en-US" dirty="0" smtClean="0">
                <a:solidFill>
                  <a:srgbClr val="C00000"/>
                </a:solidFill>
              </a:rPr>
              <a:t>“</a:t>
            </a:r>
            <a:r>
              <a:rPr lang="zh-CN" altLang="en-US" dirty="0" smtClean="0">
                <a:solidFill>
                  <a:srgbClr val="C00000"/>
                </a:solidFill>
              </a:rPr>
              <a:t>干尸</a:t>
            </a:r>
            <a:r>
              <a:rPr lang="en-US" dirty="0" smtClean="0">
                <a:solidFill>
                  <a:srgbClr val="C00000"/>
                </a:solidFill>
              </a:rPr>
              <a:t>”</a:t>
            </a:r>
            <a:r>
              <a:rPr lang="zh-CN" altLang="en-US" dirty="0" smtClean="0">
                <a:solidFill>
                  <a:srgbClr val="C00000"/>
                </a:solidFill>
              </a:rPr>
              <a:t>喻钟楼</a:t>
            </a:r>
            <a:r>
              <a:rPr lang="en-US" dirty="0" smtClean="0">
                <a:solidFill>
                  <a:srgbClr val="C00000"/>
                </a:solidFill>
              </a:rPr>
              <a:t>,“</a:t>
            </a:r>
            <a:r>
              <a:rPr lang="zh-CN" altLang="en-US" dirty="0" smtClean="0">
                <a:solidFill>
                  <a:srgbClr val="C00000"/>
                </a:solidFill>
              </a:rPr>
              <a:t>僵立</a:t>
            </a:r>
            <a:r>
              <a:rPr lang="en-US" dirty="0" smtClean="0">
                <a:solidFill>
                  <a:srgbClr val="C00000"/>
                </a:solidFill>
              </a:rPr>
              <a:t>”“</a:t>
            </a:r>
            <a:r>
              <a:rPr lang="zh-CN" altLang="en-US" dirty="0" smtClean="0">
                <a:solidFill>
                  <a:srgbClr val="C00000"/>
                </a:solidFill>
              </a:rPr>
              <a:t>洞穴似的眼睛</a:t>
            </a:r>
            <a:r>
              <a:rPr lang="en-US" dirty="0" smtClean="0">
                <a:solidFill>
                  <a:srgbClr val="C00000"/>
                </a:solidFill>
              </a:rPr>
              <a:t>”,</a:t>
            </a:r>
            <a:r>
              <a:rPr lang="zh-CN" altLang="en-US" dirty="0" smtClean="0">
                <a:solidFill>
                  <a:srgbClr val="C00000"/>
                </a:solidFill>
              </a:rPr>
              <a:t>这些词语或短语生动形象地写出了现实世界被侵略者毁坏摧残的程度</a:t>
            </a:r>
            <a:r>
              <a:rPr lang="en-US" dirty="0" smtClean="0">
                <a:solidFill>
                  <a:srgbClr val="C00000"/>
                </a:solidFill>
              </a:rPr>
              <a:t>,</a:t>
            </a:r>
            <a:r>
              <a:rPr lang="zh-CN" altLang="en-US" dirty="0" smtClean="0">
                <a:solidFill>
                  <a:srgbClr val="C00000"/>
                </a:solidFill>
              </a:rPr>
              <a:t>这自然会激发起任何一位爱国者的愤怒。作者的情感由最初的喜悦转变为愤怒。</a:t>
            </a:r>
            <a:endParaRPr lang="zh-CN" altLang="en-US" dirty="0">
              <a:solidFill>
                <a:srgbClr val="C00000"/>
              </a:solidFill>
            </a:endParaRP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fade">
                                      <p:cBhvr>
                                        <p:cTn id="7" dur="500"/>
                                        <p:tgtEl>
                                          <p:spTgt spid="1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5">
                                            <p:txEl>
                                              <p:pRg st="1" end="1"/>
                                            </p:txEl>
                                          </p:spTgt>
                                        </p:tgtEl>
                                        <p:attrNameLst>
                                          <p:attrName>style.visibility</p:attrName>
                                        </p:attrNameLst>
                                      </p:cBhvr>
                                      <p:to>
                                        <p:strVal val="visible"/>
                                      </p:to>
                                    </p:set>
                                    <p:animEffect transition="in" filter="fade">
                                      <p:cBhvr>
                                        <p:cTn id="12" dur="500"/>
                                        <p:tgtEl>
                                          <p:spTgt spid="1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967567" y="359812"/>
            <a:ext cx="7824262" cy="357781"/>
          </a:xfrm>
          <a:prstGeom prst="rect">
            <a:avLst/>
          </a:prstGeom>
          <a:noFill/>
        </p:spPr>
        <p:txBody>
          <a:bodyPr wrap="square" lIns="36000" tIns="36000" rIns="36000" bIns="36000" rtlCol="0">
            <a:spAutoFit/>
          </a:bodyPr>
          <a:lstStyle/>
          <a:p>
            <a:pPr algn="r">
              <a:lnSpc>
                <a:spcPct val="150000"/>
              </a:lnSpc>
            </a:pPr>
            <a:r>
              <a:rPr lang="zh-CN" altLang="en-US" sz="1400" dirty="0" smtClean="0"/>
              <a:t>（续表）</a:t>
            </a:r>
          </a:p>
        </p:txBody>
      </p:sp>
      <p:graphicFrame>
        <p:nvGraphicFramePr>
          <p:cNvPr id="4" name="表格 3"/>
          <p:cNvGraphicFramePr>
            <a:graphicFrameLocks noGrp="1"/>
          </p:cNvGraphicFramePr>
          <p:nvPr/>
        </p:nvGraphicFramePr>
        <p:xfrm>
          <a:off x="882501" y="784309"/>
          <a:ext cx="7793668" cy="3924000"/>
        </p:xfrm>
        <a:graphic>
          <a:graphicData uri="http://schemas.openxmlformats.org/drawingml/2006/table">
            <a:tbl>
              <a:tblPr/>
              <a:tblGrid>
                <a:gridCol w="414671"/>
                <a:gridCol w="669851"/>
                <a:gridCol w="1222744"/>
                <a:gridCol w="5486402"/>
              </a:tblGrid>
              <a:tr h="468000">
                <a:tc gridSpan="4">
                  <a:txBody>
                    <a:bodyPr/>
                    <a:lstStyle/>
                    <a:p>
                      <a:pPr algn="ctr">
                        <a:lnSpc>
                          <a:spcPct val="150000"/>
                        </a:lnSpc>
                        <a:spcAft>
                          <a:spcPts val="0"/>
                        </a:spcAft>
                      </a:pPr>
                      <a:r>
                        <a:rPr lang="zh-CN" sz="1700" kern="100" dirty="0">
                          <a:solidFill>
                            <a:srgbClr val="000000"/>
                          </a:solidFill>
                          <a:latin typeface="NEU-BZ-S92"/>
                          <a:ea typeface="微软雅黑"/>
                          <a:cs typeface="Times New Roman"/>
                        </a:rPr>
                        <a:t>文体知识清单</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1692000">
                <a:tc rowSpan="4">
                  <a:txBody>
                    <a:bodyPr/>
                    <a:lstStyle/>
                    <a:p>
                      <a:pPr algn="ctr">
                        <a:lnSpc>
                          <a:spcPct val="150000"/>
                        </a:lnSpc>
                        <a:spcAft>
                          <a:spcPts val="0"/>
                        </a:spcAft>
                      </a:pPr>
                      <a:r>
                        <a:rPr lang="zh-CN" altLang="en-US" sz="1700" kern="100" dirty="0" smtClean="0">
                          <a:solidFill>
                            <a:srgbClr val="000000"/>
                          </a:solidFill>
                          <a:latin typeface="+mn-ea"/>
                          <a:ea typeface="+mn-ea"/>
                          <a:cs typeface="Times New Roman"/>
                        </a:rPr>
                        <a:t>记</a:t>
                      </a:r>
                      <a:endParaRPr lang="en-US" altLang="zh-CN" sz="1700" kern="100" dirty="0" smtClean="0">
                        <a:solidFill>
                          <a:srgbClr val="000000"/>
                        </a:solidFill>
                        <a:latin typeface="+mn-ea"/>
                        <a:ea typeface="+mn-ea"/>
                        <a:cs typeface="Times New Roman"/>
                      </a:endParaRPr>
                    </a:p>
                    <a:p>
                      <a:pPr algn="ctr">
                        <a:lnSpc>
                          <a:spcPct val="150000"/>
                        </a:lnSpc>
                        <a:spcAft>
                          <a:spcPts val="0"/>
                        </a:spcAft>
                      </a:pPr>
                      <a:r>
                        <a:rPr lang="zh-CN" altLang="en-US" sz="1700" kern="100" dirty="0" smtClean="0">
                          <a:solidFill>
                            <a:srgbClr val="000000"/>
                          </a:solidFill>
                          <a:latin typeface="+mn-ea"/>
                          <a:ea typeface="+mn-ea"/>
                          <a:cs typeface="Times New Roman"/>
                        </a:rPr>
                        <a:t>叙</a:t>
                      </a:r>
                      <a:endParaRPr lang="en-US" altLang="zh-CN" sz="1700" kern="100" dirty="0" smtClean="0">
                        <a:solidFill>
                          <a:srgbClr val="000000"/>
                        </a:solidFill>
                        <a:latin typeface="+mn-ea"/>
                        <a:ea typeface="+mn-ea"/>
                        <a:cs typeface="Times New Roman"/>
                      </a:endParaRPr>
                    </a:p>
                    <a:p>
                      <a:pPr algn="ctr">
                        <a:lnSpc>
                          <a:spcPct val="150000"/>
                        </a:lnSpc>
                        <a:spcAft>
                          <a:spcPts val="0"/>
                        </a:spcAft>
                      </a:pPr>
                      <a:r>
                        <a:rPr lang="zh-CN" altLang="en-US" sz="1700" kern="100" dirty="0" smtClean="0">
                          <a:solidFill>
                            <a:srgbClr val="000000"/>
                          </a:solidFill>
                          <a:latin typeface="+mn-ea"/>
                          <a:ea typeface="+mn-ea"/>
                          <a:cs typeface="Times New Roman"/>
                        </a:rPr>
                        <a:t>文</a:t>
                      </a:r>
                      <a:endParaRPr lang="en-US" altLang="zh-CN" sz="1700" kern="100" dirty="0" smtClean="0">
                        <a:solidFill>
                          <a:srgbClr val="000000"/>
                        </a:solidFill>
                        <a:latin typeface="+mn-ea"/>
                        <a:ea typeface="+mn-ea"/>
                        <a:cs typeface="Times New Roman"/>
                      </a:endParaRPr>
                    </a:p>
                    <a:p>
                      <a:pPr algn="ctr">
                        <a:lnSpc>
                          <a:spcPct val="150000"/>
                        </a:lnSpc>
                        <a:spcAft>
                          <a:spcPts val="0"/>
                        </a:spcAft>
                      </a:pPr>
                      <a:r>
                        <a:rPr lang="zh-CN" altLang="en-US" sz="1700" kern="100" dirty="0" smtClean="0">
                          <a:solidFill>
                            <a:srgbClr val="000000"/>
                          </a:solidFill>
                          <a:latin typeface="+mn-ea"/>
                          <a:ea typeface="+mn-ea"/>
                          <a:cs typeface="Times New Roman"/>
                        </a:rPr>
                        <a:t>基</a:t>
                      </a:r>
                      <a:endParaRPr lang="en-US" altLang="zh-CN" sz="1700" kern="100" dirty="0" smtClean="0">
                        <a:solidFill>
                          <a:srgbClr val="000000"/>
                        </a:solidFill>
                        <a:latin typeface="+mn-ea"/>
                        <a:ea typeface="+mn-ea"/>
                        <a:cs typeface="Times New Roman"/>
                      </a:endParaRPr>
                    </a:p>
                    <a:p>
                      <a:pPr algn="ctr">
                        <a:lnSpc>
                          <a:spcPct val="150000"/>
                        </a:lnSpc>
                        <a:spcAft>
                          <a:spcPts val="0"/>
                        </a:spcAft>
                      </a:pPr>
                      <a:r>
                        <a:rPr lang="zh-CN" altLang="en-US" sz="1700" kern="100" dirty="0" smtClean="0">
                          <a:solidFill>
                            <a:srgbClr val="000000"/>
                          </a:solidFill>
                          <a:latin typeface="+mn-ea"/>
                          <a:ea typeface="+mn-ea"/>
                          <a:cs typeface="Times New Roman"/>
                        </a:rPr>
                        <a:t>本</a:t>
                      </a:r>
                      <a:endParaRPr lang="en-US" altLang="zh-CN" sz="1700" kern="100" dirty="0" smtClean="0">
                        <a:solidFill>
                          <a:srgbClr val="000000"/>
                        </a:solidFill>
                        <a:latin typeface="+mn-ea"/>
                        <a:ea typeface="+mn-ea"/>
                        <a:cs typeface="Times New Roman"/>
                      </a:endParaRPr>
                    </a:p>
                    <a:p>
                      <a:pPr algn="ctr">
                        <a:lnSpc>
                          <a:spcPct val="150000"/>
                        </a:lnSpc>
                        <a:spcAft>
                          <a:spcPts val="0"/>
                        </a:spcAft>
                      </a:pPr>
                      <a:r>
                        <a:rPr lang="zh-CN" altLang="en-US" sz="1700" kern="100" dirty="0" smtClean="0">
                          <a:solidFill>
                            <a:srgbClr val="000000"/>
                          </a:solidFill>
                          <a:latin typeface="+mn-ea"/>
                          <a:ea typeface="+mn-ea"/>
                          <a:cs typeface="Times New Roman"/>
                        </a:rPr>
                        <a:t>知</a:t>
                      </a:r>
                      <a:endParaRPr lang="en-US" altLang="zh-CN" sz="1700" kern="100" dirty="0" smtClean="0">
                        <a:solidFill>
                          <a:srgbClr val="000000"/>
                        </a:solidFill>
                        <a:latin typeface="+mn-ea"/>
                        <a:ea typeface="+mn-ea"/>
                        <a:cs typeface="Times New Roman"/>
                      </a:endParaRPr>
                    </a:p>
                    <a:p>
                      <a:pPr algn="ctr">
                        <a:lnSpc>
                          <a:spcPct val="150000"/>
                        </a:lnSpc>
                        <a:spcAft>
                          <a:spcPts val="0"/>
                        </a:spcAft>
                      </a:pPr>
                      <a:r>
                        <a:rPr lang="zh-CN" altLang="en-US" sz="1700" kern="100" dirty="0" smtClean="0">
                          <a:solidFill>
                            <a:srgbClr val="000000"/>
                          </a:solidFill>
                          <a:latin typeface="+mn-ea"/>
                          <a:ea typeface="+mn-ea"/>
                          <a:cs typeface="Times New Roman"/>
                        </a:rPr>
                        <a:t>识</a:t>
                      </a:r>
                      <a:endParaRPr lang="en-US" sz="1700" kern="100" dirty="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顺序</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补叙</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叙事结束后</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补充交代与主要情节相关的内容。如《智取生辰纲》最后交代吴用、晁盖等人姓名</a:t>
                      </a:r>
                      <a:endParaRPr lang="zh-CN" sz="1700" kern="100" dirty="0">
                        <a:solidFill>
                          <a:srgbClr val="000000"/>
                        </a:solidFill>
                        <a:latin typeface="NEU-BZ-S92"/>
                        <a:ea typeface="方正书宋_GBK"/>
                        <a:cs typeface="Times New Roman"/>
                      </a:endParaRPr>
                    </a:p>
                    <a:p>
                      <a:pPr>
                        <a:lnSpc>
                          <a:spcPct val="150000"/>
                        </a:lnSpc>
                        <a:spcAft>
                          <a:spcPts val="0"/>
                        </a:spcAft>
                      </a:pPr>
                      <a:r>
                        <a:rPr lang="zh-CN" sz="1700" kern="100" dirty="0">
                          <a:solidFill>
                            <a:srgbClr val="000000"/>
                          </a:solidFill>
                          <a:latin typeface="NEU-BZ-S92"/>
                          <a:ea typeface="微软雅黑"/>
                          <a:cs typeface="Times New Roman"/>
                        </a:rPr>
                        <a:t>　作用</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对情节起补充交代的作用</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行文严密</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使人物形象更丰富</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使中心更突出</a:t>
                      </a:r>
                      <a:endParaRPr lang="zh-CN" sz="1700" kern="100" dirty="0">
                        <a:solidFill>
                          <a:srgbClr val="000000"/>
                        </a:solidFill>
                        <a:latin typeface="NEU-BZ-S92"/>
                        <a:ea typeface="方正书宋_GBK"/>
                        <a:cs typeface="Times New Roman"/>
                      </a:endParaRPr>
                    </a:p>
                  </a:txBody>
                  <a:tcPr marL="4361" marR="4361"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828000">
                <a:tc vMerge="1">
                  <a:txBody>
                    <a:bodyPr/>
                    <a:lstStyle/>
                    <a:p>
                      <a:pPr algn="ctr">
                        <a:lnSpc>
                          <a:spcPct val="150000"/>
                        </a:lnSpc>
                        <a:spcAft>
                          <a:spcPts val="0"/>
                        </a:spcAft>
                      </a:pPr>
                      <a:endParaRPr lang="en-US" sz="1700" kern="100" dirty="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3">
                  <a:txBody>
                    <a:bodyPr/>
                    <a:lstStyle/>
                    <a:p>
                      <a:pPr algn="ctr">
                        <a:lnSpc>
                          <a:spcPct val="150000"/>
                        </a:lnSpc>
                        <a:spcAft>
                          <a:spcPts val="0"/>
                        </a:spcAft>
                      </a:pPr>
                      <a:r>
                        <a:rPr lang="zh-CN" sz="1700" kern="100" dirty="0">
                          <a:solidFill>
                            <a:srgbClr val="000000"/>
                          </a:solidFill>
                          <a:latin typeface="NEU-BZ-S92"/>
                          <a:ea typeface="微软雅黑"/>
                          <a:cs typeface="Times New Roman"/>
                        </a:rPr>
                        <a:t>人称</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第一人称</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便于自我抒情</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感情真挚</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真切自然</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直接表达或渗透作者的主观意识</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增强了文章的真实性和感染力</a:t>
                      </a:r>
                      <a:endParaRPr lang="zh-CN" sz="1700" kern="100" dirty="0">
                        <a:solidFill>
                          <a:srgbClr val="000000"/>
                        </a:solidFill>
                        <a:latin typeface="NEU-BZ-S92"/>
                        <a:ea typeface="方正书宋_GBK"/>
                        <a:cs typeface="Times New Roman"/>
                      </a:endParaRPr>
                    </a:p>
                  </a:txBody>
                  <a:tcPr marL="4361" marR="4361"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68000">
                <a:tc vMerge="1">
                  <a:txBody>
                    <a:bodyPr/>
                    <a:lstStyle/>
                    <a:p>
                      <a:pPr algn="ctr">
                        <a:lnSpc>
                          <a:spcPct val="150000"/>
                        </a:lnSpc>
                        <a:spcAft>
                          <a:spcPts val="0"/>
                        </a:spcAft>
                      </a:pPr>
                      <a:endParaRPr lang="en-US" sz="1700" kern="100" dirty="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vMerge="1">
                  <a:txBody>
                    <a:bodyPr/>
                    <a:lstStyle/>
                    <a:p>
                      <a:endParaRPr lang="zh-CN" altLang="en-US"/>
                    </a:p>
                  </a:txBody>
                  <a:tcP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第二人称</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便于情感交流</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还能起到拟人化的作用</a:t>
                      </a:r>
                      <a:endParaRPr lang="zh-CN" sz="1700" kern="100" dirty="0">
                        <a:solidFill>
                          <a:srgbClr val="000000"/>
                        </a:solidFill>
                        <a:latin typeface="NEU-BZ-S92"/>
                        <a:ea typeface="方正书宋_GBK"/>
                        <a:cs typeface="Times New Roman"/>
                      </a:endParaRPr>
                    </a:p>
                  </a:txBody>
                  <a:tcPr marL="4361" marR="4361"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68000">
                <a:tc vMerge="1">
                  <a:txBody>
                    <a:bodyPr/>
                    <a:lstStyle/>
                    <a:p>
                      <a:pPr algn="ctr">
                        <a:lnSpc>
                          <a:spcPct val="150000"/>
                        </a:lnSpc>
                        <a:spcAft>
                          <a:spcPts val="0"/>
                        </a:spcAft>
                      </a:pPr>
                      <a:endParaRPr lang="en-US" sz="1700" kern="100" dirty="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vMerge="1">
                  <a:txBody>
                    <a:bodyPr/>
                    <a:lstStyle/>
                    <a:p>
                      <a:endParaRPr lang="zh-CN" altLang="en-US"/>
                    </a:p>
                  </a:txBody>
                  <a:tcP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第三人称</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显得客观冷静</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不受时空限制</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便于叙事和议论</a:t>
                      </a:r>
                      <a:endParaRPr lang="zh-CN" sz="1700" kern="100" dirty="0">
                        <a:solidFill>
                          <a:srgbClr val="000000"/>
                        </a:solidFill>
                        <a:latin typeface="NEU-BZ-S92"/>
                        <a:ea typeface="方正书宋_GBK"/>
                        <a:cs typeface="Times New Roman"/>
                      </a:endParaRPr>
                    </a:p>
                  </a:txBody>
                  <a:tcPr marL="4361" marR="4361"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1319198"/>
          </a:xfrm>
          <a:prstGeom prst="rect">
            <a:avLst/>
          </a:prstGeom>
          <a:noFill/>
        </p:spPr>
        <p:txBody>
          <a:bodyPr wrap="square" lIns="36000" tIns="36000" rIns="36000" bIns="36000" rtlCol="0">
            <a:spAutoFit/>
          </a:bodyPr>
          <a:lstStyle/>
          <a:p>
            <a:pPr>
              <a:lnSpc>
                <a:spcPct val="150000"/>
              </a:lnSpc>
            </a:pPr>
            <a:r>
              <a:rPr lang="en-US" b="1" dirty="0" smtClean="0"/>
              <a:t>3. </a:t>
            </a:r>
            <a:r>
              <a:rPr lang="en-US" dirty="0" smtClean="0"/>
              <a:t>(4</a:t>
            </a:r>
            <a:r>
              <a:rPr lang="zh-CN" altLang="en-US" dirty="0" smtClean="0"/>
              <a:t>分</a:t>
            </a:r>
            <a:r>
              <a:rPr lang="en-US" dirty="0" smtClean="0"/>
              <a:t>)</a:t>
            </a:r>
            <a:r>
              <a:rPr lang="zh-CN" altLang="en-US" dirty="0" smtClean="0"/>
              <a:t>联系上下文</a:t>
            </a:r>
            <a:r>
              <a:rPr lang="en-US" dirty="0" smtClean="0"/>
              <a:t>,</a:t>
            </a:r>
            <a:r>
              <a:rPr lang="zh-CN" altLang="en-US" dirty="0" smtClean="0"/>
              <a:t>揣摩下列语句</a:t>
            </a:r>
            <a:r>
              <a:rPr lang="en-US" dirty="0" smtClean="0"/>
              <a:t>,</a:t>
            </a:r>
            <a:r>
              <a:rPr lang="zh-CN" altLang="en-US" dirty="0" smtClean="0"/>
              <a:t>分析字里行间蕴含的深意。</a:t>
            </a:r>
          </a:p>
          <a:p>
            <a:pPr>
              <a:lnSpc>
                <a:spcPct val="150000"/>
              </a:lnSpc>
            </a:pPr>
            <a:r>
              <a:rPr lang="en-US" dirty="0" smtClean="0"/>
              <a:t>(1)</a:t>
            </a:r>
            <a:r>
              <a:rPr lang="zh-CN" altLang="en-US" dirty="0" smtClean="0"/>
              <a:t>另外在较冷静的街上我看见新的巨厦的骨架和“上梁大吉”的红纸条。</a:t>
            </a:r>
            <a:endParaRPr lang="en-US" altLang="zh-CN" dirty="0" smtClean="0"/>
          </a:p>
          <a:p>
            <a:pPr>
              <a:lnSpc>
                <a:spcPct val="150000"/>
              </a:lnSpc>
            </a:pPr>
            <a:r>
              <a:rPr lang="en-US" dirty="0" smtClean="0"/>
              <a:t>(2)</a:t>
            </a:r>
            <a:r>
              <a:rPr lang="zh-CN" altLang="en-US" dirty="0" smtClean="0"/>
              <a:t>第二天晨光微曦中船载着我们离开了泸县</a:t>
            </a:r>
            <a:r>
              <a:rPr lang="en-US" dirty="0" smtClean="0"/>
              <a:t>,</a:t>
            </a:r>
            <a:r>
              <a:rPr lang="zh-CN" altLang="en-US" dirty="0" smtClean="0"/>
              <a:t>缓缓地往上游驶去。</a:t>
            </a: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5">
            <a:extLst>
              <a:ext uri="{FF2B5EF4-FFF2-40B4-BE49-F238E27FC236}">
                <a16:creationId xmlns="" xmlns:a16="http://schemas.microsoft.com/office/drawing/2014/main" id="{0663CE10-BAAC-47A1-869E-A722179F076F}"/>
              </a:ext>
            </a:extLst>
          </p:cNvPr>
          <p:cNvSpPr txBox="1"/>
          <p:nvPr/>
        </p:nvSpPr>
        <p:spPr>
          <a:xfrm>
            <a:off x="818707" y="340205"/>
            <a:ext cx="7878727" cy="2101272"/>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dirty="0" smtClean="0">
                <a:solidFill>
                  <a:srgbClr val="C00000"/>
                </a:solidFill>
              </a:rPr>
              <a:t>[</a:t>
            </a:r>
            <a:r>
              <a:rPr lang="zh-CN" altLang="en-US" dirty="0" smtClean="0">
                <a:solidFill>
                  <a:srgbClr val="C00000"/>
                </a:solidFill>
              </a:rPr>
              <a:t>答案</a:t>
            </a:r>
            <a:r>
              <a:rPr lang="en-US" dirty="0" smtClean="0">
                <a:solidFill>
                  <a:srgbClr val="C00000"/>
                </a:solidFill>
              </a:rPr>
              <a:t>] (1)“</a:t>
            </a:r>
            <a:r>
              <a:rPr lang="zh-CN" altLang="en-US" dirty="0" smtClean="0">
                <a:solidFill>
                  <a:srgbClr val="C00000"/>
                </a:solidFill>
              </a:rPr>
              <a:t>新的巨厦的骨架</a:t>
            </a:r>
            <a:r>
              <a:rPr lang="en-US" dirty="0" smtClean="0">
                <a:solidFill>
                  <a:srgbClr val="C00000"/>
                </a:solidFill>
              </a:rPr>
              <a:t>”</a:t>
            </a:r>
            <a:r>
              <a:rPr lang="zh-CN" altLang="en-US" dirty="0" smtClean="0">
                <a:solidFill>
                  <a:srgbClr val="C00000"/>
                </a:solidFill>
              </a:rPr>
              <a:t>与上文</a:t>
            </a:r>
            <a:r>
              <a:rPr lang="en-US" dirty="0" smtClean="0">
                <a:solidFill>
                  <a:srgbClr val="C00000"/>
                </a:solidFill>
              </a:rPr>
              <a:t>“</a:t>
            </a:r>
            <a:r>
              <a:rPr lang="zh-CN" altLang="en-US" dirty="0" smtClean="0">
                <a:solidFill>
                  <a:srgbClr val="C00000"/>
                </a:solidFill>
              </a:rPr>
              <a:t>枯焦的骨架</a:t>
            </a:r>
            <a:r>
              <a:rPr lang="en-US" dirty="0" smtClean="0">
                <a:solidFill>
                  <a:srgbClr val="C00000"/>
                </a:solidFill>
              </a:rPr>
              <a:t>”</a:t>
            </a:r>
            <a:r>
              <a:rPr lang="zh-CN" altLang="en-US" dirty="0" smtClean="0">
                <a:solidFill>
                  <a:srgbClr val="C00000"/>
                </a:solidFill>
              </a:rPr>
              <a:t>对应</a:t>
            </a:r>
            <a:r>
              <a:rPr lang="en-US" dirty="0" smtClean="0">
                <a:solidFill>
                  <a:srgbClr val="C00000"/>
                </a:solidFill>
              </a:rPr>
              <a:t>,“</a:t>
            </a:r>
            <a:r>
              <a:rPr lang="zh-CN" altLang="en-US" dirty="0" smtClean="0">
                <a:solidFill>
                  <a:srgbClr val="C00000"/>
                </a:solidFill>
              </a:rPr>
              <a:t>红纸条</a:t>
            </a:r>
            <a:r>
              <a:rPr lang="en-US" dirty="0" smtClean="0">
                <a:solidFill>
                  <a:srgbClr val="C00000"/>
                </a:solidFill>
              </a:rPr>
              <a:t>”</a:t>
            </a:r>
            <a:r>
              <a:rPr lang="zh-CN" altLang="en-US" dirty="0" smtClean="0">
                <a:solidFill>
                  <a:srgbClr val="C00000"/>
                </a:solidFill>
              </a:rPr>
              <a:t>与上文</a:t>
            </a:r>
            <a:r>
              <a:rPr lang="en-US" dirty="0" smtClean="0">
                <a:solidFill>
                  <a:srgbClr val="C00000"/>
                </a:solidFill>
              </a:rPr>
              <a:t>“</a:t>
            </a:r>
            <a:r>
              <a:rPr lang="zh-CN" altLang="en-US" dirty="0" smtClean="0">
                <a:solidFill>
                  <a:srgbClr val="C00000"/>
                </a:solidFill>
              </a:rPr>
              <a:t>标语</a:t>
            </a:r>
            <a:r>
              <a:rPr lang="en-US" dirty="0" smtClean="0">
                <a:solidFill>
                  <a:srgbClr val="C00000"/>
                </a:solidFill>
              </a:rPr>
              <a:t>”</a:t>
            </a:r>
            <a:r>
              <a:rPr lang="zh-CN" altLang="en-US" dirty="0" smtClean="0">
                <a:solidFill>
                  <a:srgbClr val="C00000"/>
                </a:solidFill>
              </a:rPr>
              <a:t>对应</a:t>
            </a:r>
            <a:r>
              <a:rPr lang="en-US" dirty="0" smtClean="0">
                <a:solidFill>
                  <a:srgbClr val="C00000"/>
                </a:solidFill>
              </a:rPr>
              <a:t>,</a:t>
            </a:r>
            <a:r>
              <a:rPr lang="zh-CN" altLang="en-US" dirty="0" smtClean="0">
                <a:solidFill>
                  <a:srgbClr val="C00000"/>
                </a:solidFill>
              </a:rPr>
              <a:t>意味着一个城市已从废墟中复活</a:t>
            </a:r>
            <a:r>
              <a:rPr lang="en-US" dirty="0" smtClean="0">
                <a:solidFill>
                  <a:srgbClr val="C00000"/>
                </a:solidFill>
              </a:rPr>
              <a:t>,</a:t>
            </a:r>
            <a:r>
              <a:rPr lang="zh-CN" altLang="en-US" dirty="0" smtClean="0">
                <a:solidFill>
                  <a:srgbClr val="C00000"/>
                </a:solidFill>
              </a:rPr>
              <a:t>表明中国具有强大的生命力</a:t>
            </a:r>
            <a:r>
              <a:rPr lang="en-US" dirty="0" smtClean="0">
                <a:solidFill>
                  <a:srgbClr val="C00000"/>
                </a:solidFill>
              </a:rPr>
              <a:t>,</a:t>
            </a:r>
            <a:r>
              <a:rPr lang="zh-CN" altLang="en-US" dirty="0" smtClean="0">
                <a:solidFill>
                  <a:srgbClr val="C00000"/>
                </a:solidFill>
              </a:rPr>
              <a:t>凸显了中国人重建家园的坚强决心与意志。</a:t>
            </a:r>
          </a:p>
          <a:p>
            <a:pPr>
              <a:lnSpc>
                <a:spcPct val="150000"/>
              </a:lnSpc>
            </a:pPr>
            <a:r>
              <a:rPr lang="en-US" dirty="0" smtClean="0">
                <a:solidFill>
                  <a:srgbClr val="C00000"/>
                </a:solidFill>
              </a:rPr>
              <a:t>(2)“</a:t>
            </a:r>
            <a:r>
              <a:rPr lang="zh-CN" altLang="en-US" dirty="0" smtClean="0">
                <a:solidFill>
                  <a:srgbClr val="C00000"/>
                </a:solidFill>
              </a:rPr>
              <a:t>晨光微曦</a:t>
            </a:r>
            <a:r>
              <a:rPr lang="en-US" dirty="0" smtClean="0">
                <a:solidFill>
                  <a:srgbClr val="C00000"/>
                </a:solidFill>
              </a:rPr>
              <a:t>”,</a:t>
            </a:r>
            <a:r>
              <a:rPr lang="zh-CN" altLang="en-US" dirty="0" smtClean="0">
                <a:solidFill>
                  <a:srgbClr val="C00000"/>
                </a:solidFill>
              </a:rPr>
              <a:t>虽然此时的阳光是微弱的</a:t>
            </a:r>
            <a:r>
              <a:rPr lang="en-US" dirty="0" smtClean="0">
                <a:solidFill>
                  <a:srgbClr val="C00000"/>
                </a:solidFill>
              </a:rPr>
              <a:t>,</a:t>
            </a:r>
            <a:r>
              <a:rPr lang="zh-CN" altLang="en-US" dirty="0" smtClean="0">
                <a:solidFill>
                  <a:srgbClr val="C00000"/>
                </a:solidFill>
              </a:rPr>
              <a:t>但已经给人以信心和希望</a:t>
            </a:r>
            <a:r>
              <a:rPr lang="en-US" dirty="0" smtClean="0">
                <a:solidFill>
                  <a:srgbClr val="C00000"/>
                </a:solidFill>
              </a:rPr>
              <a:t>,</a:t>
            </a:r>
            <a:r>
              <a:rPr lang="zh-CN" altLang="en-US" dirty="0" smtClean="0">
                <a:solidFill>
                  <a:srgbClr val="C00000"/>
                </a:solidFill>
              </a:rPr>
              <a:t>船缓缓地离开一个满是战争创伤的城市</a:t>
            </a:r>
            <a:r>
              <a:rPr lang="en-US" dirty="0" smtClean="0">
                <a:solidFill>
                  <a:srgbClr val="C00000"/>
                </a:solidFill>
              </a:rPr>
              <a:t>,</a:t>
            </a:r>
            <a:r>
              <a:rPr lang="zh-CN" altLang="en-US" dirty="0" smtClean="0">
                <a:solidFill>
                  <a:srgbClr val="C00000"/>
                </a:solidFill>
              </a:rPr>
              <a:t>带着人们驶向</a:t>
            </a:r>
            <a:r>
              <a:rPr lang="en-US" dirty="0" smtClean="0">
                <a:solidFill>
                  <a:srgbClr val="C00000"/>
                </a:solidFill>
              </a:rPr>
              <a:t>“</a:t>
            </a:r>
            <a:r>
              <a:rPr lang="zh-CN" altLang="en-US" dirty="0" smtClean="0">
                <a:solidFill>
                  <a:srgbClr val="C00000"/>
                </a:solidFill>
              </a:rPr>
              <a:t>上游</a:t>
            </a:r>
            <a:r>
              <a:rPr lang="en-US" dirty="0" smtClean="0">
                <a:solidFill>
                  <a:srgbClr val="C00000"/>
                </a:solidFill>
              </a:rPr>
              <a:t>”,</a:t>
            </a:r>
            <a:r>
              <a:rPr lang="zh-CN" altLang="en-US" dirty="0" smtClean="0">
                <a:solidFill>
                  <a:srgbClr val="C00000"/>
                </a:solidFill>
              </a:rPr>
              <a:t>驶向光明的未来。</a:t>
            </a: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fade">
                                      <p:cBhvr>
                                        <p:cTn id="7" dur="500"/>
                                        <p:tgtEl>
                                          <p:spTgt spid="15">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5">
                                            <p:txEl>
                                              <p:pRg st="1" end="1"/>
                                            </p:txEl>
                                          </p:spTgt>
                                        </p:tgtEl>
                                        <p:attrNameLst>
                                          <p:attrName>style.visibility</p:attrName>
                                        </p:attrNameLst>
                                      </p:cBhvr>
                                      <p:to>
                                        <p:strVal val="visible"/>
                                      </p:to>
                                    </p:set>
                                    <p:animEffect transition="in" filter="fade">
                                      <p:cBhvr>
                                        <p:cTn id="10" dur="500"/>
                                        <p:tgtEl>
                                          <p:spTgt spid="1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5">
            <a:extLst>
              <a:ext uri="{FF2B5EF4-FFF2-40B4-BE49-F238E27FC236}">
                <a16:creationId xmlns="" xmlns:a16="http://schemas.microsoft.com/office/drawing/2014/main" id="{0663CE10-BAAC-47A1-869E-A722179F076F}"/>
              </a:ext>
            </a:extLst>
          </p:cNvPr>
          <p:cNvSpPr txBox="1"/>
          <p:nvPr/>
        </p:nvSpPr>
        <p:spPr>
          <a:xfrm>
            <a:off x="818707" y="340205"/>
            <a:ext cx="7878727" cy="2516770"/>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dirty="0" smtClean="0">
                <a:solidFill>
                  <a:srgbClr val="C00000"/>
                </a:solidFill>
              </a:rPr>
              <a:t>[</a:t>
            </a:r>
            <a:r>
              <a:rPr lang="zh-CN" altLang="en-US" dirty="0" smtClean="0">
                <a:solidFill>
                  <a:srgbClr val="C00000"/>
                </a:solidFill>
              </a:rPr>
              <a:t>解析</a:t>
            </a:r>
            <a:r>
              <a:rPr lang="en-US" dirty="0" smtClean="0">
                <a:solidFill>
                  <a:srgbClr val="C00000"/>
                </a:solidFill>
              </a:rPr>
              <a:t>] </a:t>
            </a:r>
            <a:r>
              <a:rPr lang="zh-CN" altLang="en-US" dirty="0" smtClean="0">
                <a:solidFill>
                  <a:srgbClr val="C00000"/>
                </a:solidFill>
              </a:rPr>
              <a:t>本题考查对句子含义的分析解读能力。分析句子的含义不能脱离具体的语境</a:t>
            </a:r>
            <a:r>
              <a:rPr lang="en-US" dirty="0" smtClean="0">
                <a:solidFill>
                  <a:srgbClr val="C00000"/>
                </a:solidFill>
              </a:rPr>
              <a:t>,</a:t>
            </a:r>
            <a:r>
              <a:rPr lang="zh-CN" altLang="en-US" dirty="0" smtClean="0">
                <a:solidFill>
                  <a:srgbClr val="C00000"/>
                </a:solidFill>
              </a:rPr>
              <a:t>应从上下文的景物描写中来分析句子的深刻含义。第</a:t>
            </a:r>
            <a:r>
              <a:rPr lang="en-US" dirty="0" smtClean="0">
                <a:solidFill>
                  <a:srgbClr val="C00000"/>
                </a:solidFill>
              </a:rPr>
              <a:t>(1)</a:t>
            </a:r>
            <a:r>
              <a:rPr lang="zh-CN" altLang="en-US" dirty="0" smtClean="0">
                <a:solidFill>
                  <a:srgbClr val="C00000"/>
                </a:solidFill>
              </a:rPr>
              <a:t>题句子是写作者看到被战争毁坏的街区又建起了新的建筑</a:t>
            </a:r>
            <a:r>
              <a:rPr lang="en-US" dirty="0" smtClean="0">
                <a:solidFill>
                  <a:srgbClr val="C00000"/>
                </a:solidFill>
              </a:rPr>
              <a:t>,</a:t>
            </a:r>
            <a:r>
              <a:rPr lang="zh-CN" altLang="en-US" dirty="0" smtClean="0">
                <a:solidFill>
                  <a:srgbClr val="C00000"/>
                </a:solidFill>
              </a:rPr>
              <a:t>这就暗示了中国人并没有被战争打垮</a:t>
            </a:r>
            <a:r>
              <a:rPr lang="en-US" dirty="0" smtClean="0">
                <a:solidFill>
                  <a:srgbClr val="C00000"/>
                </a:solidFill>
              </a:rPr>
              <a:t>,</a:t>
            </a:r>
            <a:r>
              <a:rPr lang="zh-CN" altLang="en-US" dirty="0" smtClean="0">
                <a:solidFill>
                  <a:srgbClr val="C00000"/>
                </a:solidFill>
              </a:rPr>
              <a:t>而是以坚强的信心重建家园。第</a:t>
            </a:r>
            <a:r>
              <a:rPr lang="en-US" dirty="0" smtClean="0">
                <a:solidFill>
                  <a:srgbClr val="C00000"/>
                </a:solidFill>
              </a:rPr>
              <a:t>(2)</a:t>
            </a:r>
            <a:r>
              <a:rPr lang="zh-CN" altLang="en-US" dirty="0" smtClean="0">
                <a:solidFill>
                  <a:srgbClr val="C00000"/>
                </a:solidFill>
              </a:rPr>
              <a:t>题写作者离开泸县时的情景</a:t>
            </a:r>
            <a:r>
              <a:rPr lang="en-US" dirty="0" smtClean="0">
                <a:solidFill>
                  <a:srgbClr val="C00000"/>
                </a:solidFill>
              </a:rPr>
              <a:t>,</a:t>
            </a:r>
            <a:r>
              <a:rPr lang="zh-CN" altLang="en-US" dirty="0" smtClean="0">
                <a:solidFill>
                  <a:srgbClr val="C00000"/>
                </a:solidFill>
              </a:rPr>
              <a:t>要注意其中的景物描写</a:t>
            </a:r>
            <a:r>
              <a:rPr lang="en-US" dirty="0" smtClean="0">
                <a:solidFill>
                  <a:srgbClr val="C00000"/>
                </a:solidFill>
              </a:rPr>
              <a:t>——“</a:t>
            </a:r>
            <a:r>
              <a:rPr lang="zh-CN" altLang="en-US" dirty="0" smtClean="0">
                <a:solidFill>
                  <a:srgbClr val="C00000"/>
                </a:solidFill>
              </a:rPr>
              <a:t>晨光微曦</a:t>
            </a:r>
            <a:r>
              <a:rPr lang="en-US" dirty="0" smtClean="0">
                <a:solidFill>
                  <a:srgbClr val="C00000"/>
                </a:solidFill>
              </a:rPr>
              <a:t>”,</a:t>
            </a:r>
            <a:r>
              <a:rPr lang="zh-CN" altLang="en-US" dirty="0" smtClean="0">
                <a:solidFill>
                  <a:srgbClr val="C00000"/>
                </a:solidFill>
              </a:rPr>
              <a:t>这是一天的开始</a:t>
            </a:r>
            <a:r>
              <a:rPr lang="en-US" dirty="0" smtClean="0">
                <a:solidFill>
                  <a:srgbClr val="C00000"/>
                </a:solidFill>
              </a:rPr>
              <a:t>,</a:t>
            </a:r>
            <a:r>
              <a:rPr lang="zh-CN" altLang="en-US" dirty="0" smtClean="0">
                <a:solidFill>
                  <a:srgbClr val="C00000"/>
                </a:solidFill>
              </a:rPr>
              <a:t>一个有阳光的早晨</a:t>
            </a:r>
            <a:r>
              <a:rPr lang="en-US" dirty="0" smtClean="0">
                <a:solidFill>
                  <a:srgbClr val="C00000"/>
                </a:solidFill>
              </a:rPr>
              <a:t>,</a:t>
            </a:r>
            <a:r>
              <a:rPr lang="zh-CN" altLang="en-US" dirty="0" smtClean="0">
                <a:solidFill>
                  <a:srgbClr val="C00000"/>
                </a:solidFill>
              </a:rPr>
              <a:t>喻示了作者内心对未来充满了希望。</a:t>
            </a:r>
            <a:endParaRPr lang="zh-CN" altLang="en-US" dirty="0">
              <a:solidFill>
                <a:srgbClr val="C00000"/>
              </a:solidFill>
            </a:endParaRP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fade">
                                      <p:cBhvr>
                                        <p:cTn id="7" dur="500"/>
                                        <p:tgtEl>
                                          <p:spTgt spid="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2150195"/>
          </a:xfrm>
          <a:prstGeom prst="rect">
            <a:avLst/>
          </a:prstGeom>
          <a:noFill/>
        </p:spPr>
        <p:txBody>
          <a:bodyPr wrap="square" lIns="36000" tIns="36000" rIns="36000" bIns="36000" rtlCol="0">
            <a:spAutoFit/>
          </a:bodyPr>
          <a:lstStyle/>
          <a:p>
            <a:pPr>
              <a:lnSpc>
                <a:spcPct val="150000"/>
              </a:lnSpc>
            </a:pPr>
            <a:r>
              <a:rPr lang="en-US" b="1" dirty="0" smtClean="0"/>
              <a:t>4. </a:t>
            </a:r>
            <a:r>
              <a:rPr lang="en-US" dirty="0" smtClean="0"/>
              <a:t>(5</a:t>
            </a:r>
            <a:r>
              <a:rPr lang="zh-CN" altLang="en-US" dirty="0" smtClean="0"/>
              <a:t>分</a:t>
            </a:r>
            <a:r>
              <a:rPr lang="en-US" dirty="0" smtClean="0"/>
              <a:t>)</a:t>
            </a:r>
            <a:r>
              <a:rPr lang="zh-CN" altLang="en-US" dirty="0" smtClean="0"/>
              <a:t>黄永玉先生从巴金的作品中读出了“累”与“美”</a:t>
            </a:r>
            <a:r>
              <a:rPr lang="en-US" dirty="0" smtClean="0"/>
              <a:t>,</a:t>
            </a:r>
            <a:r>
              <a:rPr lang="zh-CN" altLang="en-US" dirty="0" smtClean="0"/>
              <a:t>你读出了什么</a:t>
            </a:r>
            <a:r>
              <a:rPr lang="en-US" dirty="0" smtClean="0"/>
              <a:t>?</a:t>
            </a:r>
            <a:r>
              <a:rPr lang="zh-CN" altLang="en-US" dirty="0" smtClean="0"/>
              <a:t>结合本文内容谈谈你的阅读感受。</a:t>
            </a:r>
          </a:p>
          <a:p>
            <a:pPr>
              <a:lnSpc>
                <a:spcPct val="150000"/>
              </a:lnSpc>
            </a:pPr>
            <a:r>
              <a:rPr lang="zh-CN" altLang="en-US" dirty="0" smtClean="0"/>
              <a:t>　　</a:t>
            </a:r>
            <a:r>
              <a:rPr lang="zh-CN" altLang="en-US" b="1" dirty="0" smtClean="0">
                <a:latin typeface="楷体" pitchFamily="49" charset="-122"/>
                <a:ea typeface="楷体" pitchFamily="49" charset="-122"/>
              </a:rPr>
              <a:t>巴先生有一张积压众生苦难的面孔</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沉思</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从容</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满是鞭痕。</a:t>
            </a:r>
          </a:p>
          <a:p>
            <a:pPr>
              <a:lnSpc>
                <a:spcPct val="150000"/>
              </a:lnSpc>
            </a:pPr>
            <a:r>
              <a:rPr lang="zh-CN" altLang="en-US" b="1" dirty="0" smtClean="0">
                <a:latin typeface="楷体" pitchFamily="49" charset="-122"/>
                <a:ea typeface="楷体" pitchFamily="49" charset="-122"/>
              </a:rPr>
              <a:t>巴先生一生辛劳</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不光是累</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也美。</a:t>
            </a:r>
          </a:p>
          <a:p>
            <a:pPr algn="r">
              <a:lnSpc>
                <a:spcPct val="150000"/>
              </a:lnSpc>
            </a:pP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巴先生</a:t>
            </a:r>
            <a:r>
              <a:rPr lang="en-US" altLang="zh-CN" b="1" dirty="0" smtClean="0">
                <a:latin typeface="楷体" pitchFamily="49" charset="-122"/>
                <a:ea typeface="楷体" pitchFamily="49" charset="-122"/>
              </a:rPr>
              <a:t>》</a:t>
            </a:r>
            <a:r>
              <a:rPr lang="en-US" b="1" dirty="0" smtClean="0">
                <a:latin typeface="楷体" pitchFamily="49" charset="-122"/>
                <a:ea typeface="楷体" pitchFamily="49" charset="-122"/>
              </a:rPr>
              <a:t>(</a:t>
            </a: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黄永玉全集</a:t>
            </a: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文学编</a:t>
            </a: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人物</a:t>
            </a:r>
            <a:r>
              <a:rPr lang="en-US" altLang="zh-CN" b="1" dirty="0" smtClean="0">
                <a:latin typeface="楷体" pitchFamily="49" charset="-122"/>
                <a:ea typeface="楷体" pitchFamily="49" charset="-122"/>
              </a:rPr>
              <a:t>》</a:t>
            </a:r>
            <a:r>
              <a:rPr lang="en-US" b="1" dirty="0" smtClean="0">
                <a:latin typeface="楷体" pitchFamily="49" charset="-122"/>
                <a:ea typeface="楷体" pitchFamily="49" charset="-122"/>
              </a:rPr>
              <a:t>)</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5">
            <a:extLst>
              <a:ext uri="{FF2B5EF4-FFF2-40B4-BE49-F238E27FC236}">
                <a16:creationId xmlns="" xmlns:a16="http://schemas.microsoft.com/office/drawing/2014/main" id="{0663CE10-BAAC-47A1-869E-A722179F076F}"/>
              </a:ext>
            </a:extLst>
          </p:cNvPr>
          <p:cNvSpPr txBox="1"/>
          <p:nvPr/>
        </p:nvSpPr>
        <p:spPr>
          <a:xfrm>
            <a:off x="818707" y="340205"/>
            <a:ext cx="7878727" cy="2101272"/>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dirty="0" smtClean="0">
                <a:solidFill>
                  <a:srgbClr val="C00000"/>
                </a:solidFill>
              </a:rPr>
              <a:t>[</a:t>
            </a:r>
            <a:r>
              <a:rPr lang="zh-CN" altLang="en-US" dirty="0" smtClean="0">
                <a:solidFill>
                  <a:srgbClr val="C00000"/>
                </a:solidFill>
              </a:rPr>
              <a:t>答案</a:t>
            </a:r>
            <a:r>
              <a:rPr lang="en-US" dirty="0" smtClean="0">
                <a:solidFill>
                  <a:srgbClr val="C00000"/>
                </a:solidFill>
              </a:rPr>
              <a:t>] [</a:t>
            </a:r>
            <a:r>
              <a:rPr lang="zh-CN" altLang="en-US" dirty="0" smtClean="0">
                <a:solidFill>
                  <a:srgbClr val="C00000"/>
                </a:solidFill>
              </a:rPr>
              <a:t>该题分层赋分</a:t>
            </a:r>
            <a:r>
              <a:rPr lang="en-US" dirty="0" smtClean="0">
                <a:solidFill>
                  <a:srgbClr val="C00000"/>
                </a:solidFill>
              </a:rPr>
              <a:t>]</a:t>
            </a:r>
            <a:endParaRPr lang="zh-CN" altLang="en-US" dirty="0" smtClean="0">
              <a:solidFill>
                <a:srgbClr val="C00000"/>
              </a:solidFill>
            </a:endParaRPr>
          </a:p>
          <a:p>
            <a:pPr>
              <a:lnSpc>
                <a:spcPct val="150000"/>
              </a:lnSpc>
            </a:pPr>
            <a:r>
              <a:rPr lang="zh-CN" altLang="en-US" dirty="0" smtClean="0">
                <a:solidFill>
                  <a:srgbClr val="C00000"/>
                </a:solidFill>
              </a:rPr>
              <a:t>示例一</a:t>
            </a:r>
            <a:r>
              <a:rPr lang="en-US" dirty="0" smtClean="0">
                <a:solidFill>
                  <a:srgbClr val="C00000"/>
                </a:solidFill>
              </a:rPr>
              <a:t>:</a:t>
            </a:r>
            <a:r>
              <a:rPr lang="zh-CN" altLang="en-US" dirty="0" smtClean="0">
                <a:solidFill>
                  <a:srgbClr val="C00000"/>
                </a:solidFill>
              </a:rPr>
              <a:t>我也读出了巴金的累与美</a:t>
            </a:r>
            <a:r>
              <a:rPr lang="en-US" dirty="0" smtClean="0">
                <a:solidFill>
                  <a:srgbClr val="C00000"/>
                </a:solidFill>
              </a:rPr>
              <a:t>,</a:t>
            </a:r>
            <a:r>
              <a:rPr lang="zh-CN" altLang="en-US" dirty="0" smtClean="0">
                <a:solidFill>
                  <a:srgbClr val="C00000"/>
                </a:solidFill>
              </a:rPr>
              <a:t>他走了很长的路</a:t>
            </a:r>
            <a:r>
              <a:rPr lang="en-US" dirty="0" smtClean="0">
                <a:solidFill>
                  <a:srgbClr val="C00000"/>
                </a:solidFill>
              </a:rPr>
              <a:t>,</a:t>
            </a:r>
            <a:r>
              <a:rPr lang="zh-CN" altLang="en-US" dirty="0" smtClean="0">
                <a:solidFill>
                  <a:srgbClr val="C00000"/>
                </a:solidFill>
              </a:rPr>
              <a:t>房子都被炸了</a:t>
            </a:r>
            <a:r>
              <a:rPr lang="en-US" dirty="0" smtClean="0">
                <a:solidFill>
                  <a:srgbClr val="C00000"/>
                </a:solidFill>
              </a:rPr>
              <a:t>,</a:t>
            </a:r>
            <a:r>
              <a:rPr lang="zh-CN" altLang="en-US" dirty="0" smtClean="0">
                <a:solidFill>
                  <a:srgbClr val="C00000"/>
                </a:solidFill>
              </a:rPr>
              <a:t>他很愤怒。</a:t>
            </a:r>
          </a:p>
          <a:p>
            <a:pPr>
              <a:lnSpc>
                <a:spcPct val="150000"/>
              </a:lnSpc>
            </a:pPr>
            <a:r>
              <a:rPr lang="zh-CN" altLang="en-US" dirty="0" smtClean="0">
                <a:solidFill>
                  <a:srgbClr val="C00000"/>
                </a:solidFill>
              </a:rPr>
              <a:t>示例二</a:t>
            </a:r>
            <a:r>
              <a:rPr lang="en-US" dirty="0" smtClean="0">
                <a:solidFill>
                  <a:srgbClr val="C00000"/>
                </a:solidFill>
              </a:rPr>
              <a:t>:</a:t>
            </a:r>
            <a:r>
              <a:rPr lang="zh-CN" altLang="en-US" dirty="0" smtClean="0">
                <a:solidFill>
                  <a:srgbClr val="C00000"/>
                </a:solidFill>
              </a:rPr>
              <a:t>我读出了巴金对泸县的热爱</a:t>
            </a:r>
            <a:r>
              <a:rPr lang="en-US" dirty="0" smtClean="0">
                <a:solidFill>
                  <a:srgbClr val="C00000"/>
                </a:solidFill>
              </a:rPr>
              <a:t>,</a:t>
            </a:r>
            <a:r>
              <a:rPr lang="zh-CN" altLang="en-US" dirty="0" smtClean="0">
                <a:solidFill>
                  <a:srgbClr val="C00000"/>
                </a:solidFill>
              </a:rPr>
              <a:t>他痛恨侵略者的暴行</a:t>
            </a:r>
            <a:r>
              <a:rPr lang="en-US" dirty="0" smtClean="0">
                <a:solidFill>
                  <a:srgbClr val="C00000"/>
                </a:solidFill>
              </a:rPr>
              <a:t>,</a:t>
            </a:r>
            <a:r>
              <a:rPr lang="zh-CN" altLang="en-US" dirty="0" smtClean="0">
                <a:solidFill>
                  <a:srgbClr val="C00000"/>
                </a:solidFill>
              </a:rPr>
              <a:t>有抗击侵略者、重建美丽家园的坚强决心</a:t>
            </a:r>
            <a:r>
              <a:rPr lang="en-US" dirty="0" smtClean="0">
                <a:solidFill>
                  <a:srgbClr val="C00000"/>
                </a:solidFill>
              </a:rPr>
              <a:t>,</a:t>
            </a:r>
            <a:r>
              <a:rPr lang="zh-CN" altLang="en-US" dirty="0" smtClean="0">
                <a:solidFill>
                  <a:srgbClr val="C00000"/>
                </a:solidFill>
              </a:rPr>
              <a:t>我觉得巴金的文章给读者以鼓舞</a:t>
            </a:r>
            <a:r>
              <a:rPr lang="en-US" dirty="0" smtClean="0">
                <a:solidFill>
                  <a:srgbClr val="C00000"/>
                </a:solidFill>
              </a:rPr>
              <a:t>,</a:t>
            </a:r>
            <a:r>
              <a:rPr lang="zh-CN" altLang="en-US" dirty="0" smtClean="0">
                <a:solidFill>
                  <a:srgbClr val="C00000"/>
                </a:solidFill>
              </a:rPr>
              <a:t>我从这篇文章中读出了希望。</a:t>
            </a: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fade">
                                      <p:cBhvr>
                                        <p:cTn id="7" dur="500"/>
                                        <p:tgtEl>
                                          <p:spTgt spid="15">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5">
                                            <p:txEl>
                                              <p:pRg st="1" end="1"/>
                                            </p:txEl>
                                          </p:spTgt>
                                        </p:tgtEl>
                                        <p:attrNameLst>
                                          <p:attrName>style.visibility</p:attrName>
                                        </p:attrNameLst>
                                      </p:cBhvr>
                                      <p:to>
                                        <p:strVal val="visible"/>
                                      </p:to>
                                    </p:set>
                                    <p:animEffect transition="in" filter="fade">
                                      <p:cBhvr>
                                        <p:cTn id="10" dur="500"/>
                                        <p:tgtEl>
                                          <p:spTgt spid="15">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15">
                                            <p:txEl>
                                              <p:pRg st="2" end="2"/>
                                            </p:txEl>
                                          </p:spTgt>
                                        </p:tgtEl>
                                        <p:attrNameLst>
                                          <p:attrName>style.visibility</p:attrName>
                                        </p:attrNameLst>
                                      </p:cBhvr>
                                      <p:to>
                                        <p:strVal val="visible"/>
                                      </p:to>
                                    </p:set>
                                    <p:animEffect transition="in" filter="fade">
                                      <p:cBhvr>
                                        <p:cTn id="13" dur="500"/>
                                        <p:tgtEl>
                                          <p:spTgt spid="1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5">
            <a:extLst>
              <a:ext uri="{FF2B5EF4-FFF2-40B4-BE49-F238E27FC236}">
                <a16:creationId xmlns="" xmlns:a16="http://schemas.microsoft.com/office/drawing/2014/main" id="{0663CE10-BAAC-47A1-869E-A722179F076F}"/>
              </a:ext>
            </a:extLst>
          </p:cNvPr>
          <p:cNvSpPr txBox="1"/>
          <p:nvPr/>
        </p:nvSpPr>
        <p:spPr>
          <a:xfrm>
            <a:off x="818707" y="340205"/>
            <a:ext cx="7878727" cy="2932268"/>
          </a:xfrm>
          <a:prstGeom prst="rect">
            <a:avLst/>
          </a:prstGeom>
          <a:solidFill>
            <a:schemeClr val="bg1">
              <a:lumMod val="95000"/>
            </a:schemeClr>
          </a:solidFill>
        </p:spPr>
        <p:txBody>
          <a:bodyPr wrap="square" lIns="36000" tIns="36000" rIns="36000" bIns="36000" rtlCol="0">
            <a:spAutoFit/>
          </a:bodyPr>
          <a:lstStyle/>
          <a:p>
            <a:pPr>
              <a:lnSpc>
                <a:spcPct val="150000"/>
              </a:lnSpc>
            </a:pPr>
            <a:r>
              <a:rPr lang="zh-CN" altLang="en-US" dirty="0" smtClean="0">
                <a:solidFill>
                  <a:srgbClr val="C00000"/>
                </a:solidFill>
              </a:rPr>
              <a:t>示例三</a:t>
            </a:r>
            <a:r>
              <a:rPr lang="en-US" dirty="0" smtClean="0">
                <a:solidFill>
                  <a:srgbClr val="C00000"/>
                </a:solidFill>
              </a:rPr>
              <a:t>:</a:t>
            </a:r>
            <a:r>
              <a:rPr lang="zh-CN" altLang="en-US" dirty="0" smtClean="0">
                <a:solidFill>
                  <a:srgbClr val="C00000"/>
                </a:solidFill>
              </a:rPr>
              <a:t>巴金回故地</a:t>
            </a:r>
            <a:r>
              <a:rPr lang="en-US" dirty="0" smtClean="0">
                <a:solidFill>
                  <a:srgbClr val="C00000"/>
                </a:solidFill>
              </a:rPr>
              <a:t>,</a:t>
            </a:r>
            <a:r>
              <a:rPr lang="zh-CN" altLang="en-US" dirty="0" smtClean="0">
                <a:solidFill>
                  <a:srgbClr val="C00000"/>
                </a:solidFill>
              </a:rPr>
              <a:t>听乡音</a:t>
            </a:r>
            <a:r>
              <a:rPr lang="en-US" dirty="0" smtClean="0">
                <a:solidFill>
                  <a:srgbClr val="C00000"/>
                </a:solidFill>
              </a:rPr>
              <a:t>,</a:t>
            </a:r>
            <a:r>
              <a:rPr lang="zh-CN" altLang="en-US" dirty="0" smtClean="0">
                <a:solidFill>
                  <a:srgbClr val="C00000"/>
                </a:solidFill>
              </a:rPr>
              <a:t>感到一种孩童般的喜悦</a:t>
            </a:r>
            <a:r>
              <a:rPr lang="en-US" dirty="0" smtClean="0">
                <a:solidFill>
                  <a:srgbClr val="C00000"/>
                </a:solidFill>
              </a:rPr>
              <a:t>,</a:t>
            </a:r>
            <a:r>
              <a:rPr lang="zh-CN" altLang="en-US" dirty="0" smtClean="0">
                <a:solidFill>
                  <a:srgbClr val="C00000"/>
                </a:solidFill>
              </a:rPr>
              <a:t>从中我读出了巴金对乡土的热爱</a:t>
            </a:r>
            <a:r>
              <a:rPr lang="en-US" dirty="0" smtClean="0">
                <a:solidFill>
                  <a:srgbClr val="C00000"/>
                </a:solidFill>
              </a:rPr>
              <a:t>,</a:t>
            </a:r>
            <a:r>
              <a:rPr lang="zh-CN" altLang="en-US" dirty="0" smtClean="0">
                <a:solidFill>
                  <a:srgbClr val="C00000"/>
                </a:solidFill>
              </a:rPr>
              <a:t>对宁静平和生活的向往</a:t>
            </a:r>
            <a:r>
              <a:rPr lang="en-US" dirty="0" smtClean="0">
                <a:solidFill>
                  <a:srgbClr val="C00000"/>
                </a:solidFill>
              </a:rPr>
              <a:t>;</a:t>
            </a:r>
            <a:r>
              <a:rPr lang="zh-CN" altLang="en-US" dirty="0" smtClean="0">
                <a:solidFill>
                  <a:srgbClr val="C00000"/>
                </a:solidFill>
              </a:rPr>
              <a:t>而当日寇轰炸的废墟突现眼前</a:t>
            </a:r>
            <a:r>
              <a:rPr lang="en-US" dirty="0" smtClean="0">
                <a:solidFill>
                  <a:srgbClr val="C00000"/>
                </a:solidFill>
              </a:rPr>
              <a:t>,</a:t>
            </a:r>
            <a:r>
              <a:rPr lang="zh-CN" altLang="en-US" dirty="0" smtClean="0">
                <a:solidFill>
                  <a:srgbClr val="C00000"/>
                </a:solidFill>
              </a:rPr>
              <a:t>他痛斥侵略者的暴行</a:t>
            </a:r>
            <a:r>
              <a:rPr lang="en-US" dirty="0" smtClean="0">
                <a:solidFill>
                  <a:srgbClr val="C00000"/>
                </a:solidFill>
              </a:rPr>
              <a:t>,</a:t>
            </a:r>
            <a:r>
              <a:rPr lang="zh-CN" altLang="en-US" dirty="0" smtClean="0">
                <a:solidFill>
                  <a:srgbClr val="C00000"/>
                </a:solidFill>
              </a:rPr>
              <a:t>既有无力援助受难者的惭愧</a:t>
            </a:r>
            <a:r>
              <a:rPr lang="en-US" dirty="0" smtClean="0">
                <a:solidFill>
                  <a:srgbClr val="C00000"/>
                </a:solidFill>
              </a:rPr>
              <a:t>,</a:t>
            </a:r>
            <a:r>
              <a:rPr lang="zh-CN" altLang="en-US" dirty="0" smtClean="0">
                <a:solidFill>
                  <a:srgbClr val="C00000"/>
                </a:solidFill>
              </a:rPr>
              <a:t>更有抗击侵略者的坚强决心</a:t>
            </a:r>
            <a:r>
              <a:rPr lang="en-US" dirty="0" smtClean="0">
                <a:solidFill>
                  <a:srgbClr val="C00000"/>
                </a:solidFill>
              </a:rPr>
              <a:t>;</a:t>
            </a:r>
            <a:r>
              <a:rPr lang="zh-CN" altLang="en-US" dirty="0" smtClean="0">
                <a:solidFill>
                  <a:srgbClr val="C00000"/>
                </a:solidFill>
              </a:rPr>
              <a:t>他借青年的对话说出了自己的心声</a:t>
            </a:r>
            <a:r>
              <a:rPr lang="en-US" dirty="0" smtClean="0">
                <a:solidFill>
                  <a:srgbClr val="C00000"/>
                </a:solidFill>
              </a:rPr>
              <a:t>,</a:t>
            </a:r>
            <a:r>
              <a:rPr lang="zh-CN" altLang="en-US" dirty="0" smtClean="0">
                <a:solidFill>
                  <a:srgbClr val="C00000"/>
                </a:solidFill>
              </a:rPr>
              <a:t>哪怕流血牺牲</a:t>
            </a:r>
            <a:r>
              <a:rPr lang="en-US" dirty="0" smtClean="0">
                <a:solidFill>
                  <a:srgbClr val="C00000"/>
                </a:solidFill>
              </a:rPr>
              <a:t>,</a:t>
            </a:r>
            <a:r>
              <a:rPr lang="zh-CN" altLang="en-US" dirty="0" smtClean="0">
                <a:solidFill>
                  <a:srgbClr val="C00000"/>
                </a:solidFill>
              </a:rPr>
              <a:t>也要重建美丽家园。我感到巴金是用笔在战斗</a:t>
            </a:r>
            <a:r>
              <a:rPr lang="en-US" dirty="0" smtClean="0">
                <a:solidFill>
                  <a:srgbClr val="C00000"/>
                </a:solidFill>
              </a:rPr>
              <a:t>,</a:t>
            </a:r>
            <a:r>
              <a:rPr lang="zh-CN" altLang="en-US" dirty="0" smtClean="0">
                <a:solidFill>
                  <a:srgbClr val="C00000"/>
                </a:solidFill>
              </a:rPr>
              <a:t>他的文章鼓舞着饱受战祸的中国人坚定信念</a:t>
            </a:r>
            <a:r>
              <a:rPr lang="en-US" dirty="0" smtClean="0">
                <a:solidFill>
                  <a:srgbClr val="C00000"/>
                </a:solidFill>
              </a:rPr>
              <a:t>,</a:t>
            </a:r>
            <a:r>
              <a:rPr lang="zh-CN" altLang="en-US" dirty="0" smtClean="0">
                <a:solidFill>
                  <a:srgbClr val="C00000"/>
                </a:solidFill>
              </a:rPr>
              <a:t>打败侵略者</a:t>
            </a:r>
            <a:r>
              <a:rPr lang="en-US" dirty="0" smtClean="0">
                <a:solidFill>
                  <a:srgbClr val="C00000"/>
                </a:solidFill>
              </a:rPr>
              <a:t>,</a:t>
            </a:r>
            <a:r>
              <a:rPr lang="zh-CN" altLang="en-US" dirty="0" smtClean="0">
                <a:solidFill>
                  <a:srgbClr val="C00000"/>
                </a:solidFill>
              </a:rPr>
              <a:t>在废墟上重建年轻的中国。这种自强不息的精神</a:t>
            </a:r>
            <a:r>
              <a:rPr lang="en-US" dirty="0" smtClean="0">
                <a:solidFill>
                  <a:srgbClr val="C00000"/>
                </a:solidFill>
              </a:rPr>
              <a:t>,</a:t>
            </a:r>
            <a:r>
              <a:rPr lang="zh-CN" altLang="en-US" dirty="0" smtClean="0">
                <a:solidFill>
                  <a:srgbClr val="C00000"/>
                </a:solidFill>
              </a:rPr>
              <a:t>不仅当时需要</a:t>
            </a:r>
            <a:r>
              <a:rPr lang="en-US" dirty="0" smtClean="0">
                <a:solidFill>
                  <a:srgbClr val="C00000"/>
                </a:solidFill>
              </a:rPr>
              <a:t>,</a:t>
            </a:r>
            <a:r>
              <a:rPr lang="zh-CN" altLang="en-US" dirty="0" smtClean="0">
                <a:solidFill>
                  <a:srgbClr val="C00000"/>
                </a:solidFill>
              </a:rPr>
              <a:t>任何一个时代都需要。我从巴金的作品中读出了力与美。</a:t>
            </a: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fade">
                                      <p:cBhvr>
                                        <p:cTn id="7" dur="500"/>
                                        <p:tgtEl>
                                          <p:spTgt spid="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5">
            <a:extLst>
              <a:ext uri="{FF2B5EF4-FFF2-40B4-BE49-F238E27FC236}">
                <a16:creationId xmlns="" xmlns:a16="http://schemas.microsoft.com/office/drawing/2014/main" id="{0663CE10-BAAC-47A1-869E-A722179F076F}"/>
              </a:ext>
            </a:extLst>
          </p:cNvPr>
          <p:cNvSpPr txBox="1"/>
          <p:nvPr/>
        </p:nvSpPr>
        <p:spPr>
          <a:xfrm>
            <a:off x="818707" y="340205"/>
            <a:ext cx="7878727" cy="3347767"/>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dirty="0" smtClean="0">
                <a:solidFill>
                  <a:srgbClr val="C00000"/>
                </a:solidFill>
              </a:rPr>
              <a:t>[</a:t>
            </a:r>
            <a:r>
              <a:rPr lang="zh-CN" altLang="en-US" dirty="0" smtClean="0">
                <a:solidFill>
                  <a:srgbClr val="C00000"/>
                </a:solidFill>
              </a:rPr>
              <a:t>解析</a:t>
            </a:r>
            <a:r>
              <a:rPr lang="en-US" dirty="0" smtClean="0">
                <a:solidFill>
                  <a:srgbClr val="C00000"/>
                </a:solidFill>
              </a:rPr>
              <a:t>] </a:t>
            </a:r>
            <a:r>
              <a:rPr lang="zh-CN" altLang="en-US" dirty="0" smtClean="0">
                <a:solidFill>
                  <a:srgbClr val="C00000"/>
                </a:solidFill>
              </a:rPr>
              <a:t>本题考查对文本的阅读感悟能力。题目给出的示例已经对如何答题给予了提示</a:t>
            </a:r>
            <a:r>
              <a:rPr lang="en-US" dirty="0" smtClean="0">
                <a:solidFill>
                  <a:srgbClr val="C00000"/>
                </a:solidFill>
              </a:rPr>
              <a:t>,</a:t>
            </a:r>
            <a:r>
              <a:rPr lang="zh-CN" altLang="en-US" dirty="0" smtClean="0">
                <a:solidFill>
                  <a:srgbClr val="C00000"/>
                </a:solidFill>
              </a:rPr>
              <a:t>即要把自己的阅读感悟提炼概括为两个字</a:t>
            </a:r>
            <a:r>
              <a:rPr lang="en-US" dirty="0" smtClean="0">
                <a:solidFill>
                  <a:srgbClr val="C00000"/>
                </a:solidFill>
              </a:rPr>
              <a:t>,</a:t>
            </a:r>
            <a:r>
              <a:rPr lang="zh-CN" altLang="en-US" dirty="0" smtClean="0">
                <a:solidFill>
                  <a:srgbClr val="C00000"/>
                </a:solidFill>
              </a:rPr>
              <a:t>来表述自己的感受</a:t>
            </a:r>
            <a:r>
              <a:rPr lang="en-US" dirty="0" smtClean="0">
                <a:solidFill>
                  <a:srgbClr val="C00000"/>
                </a:solidFill>
              </a:rPr>
              <a:t>,</a:t>
            </a:r>
            <a:r>
              <a:rPr lang="zh-CN" altLang="en-US" dirty="0" smtClean="0">
                <a:solidFill>
                  <a:srgbClr val="C00000"/>
                </a:solidFill>
              </a:rPr>
              <a:t>如</a:t>
            </a:r>
            <a:r>
              <a:rPr lang="en-US" dirty="0" smtClean="0">
                <a:solidFill>
                  <a:srgbClr val="C00000"/>
                </a:solidFill>
              </a:rPr>
              <a:t>“</a:t>
            </a:r>
            <a:r>
              <a:rPr lang="zh-CN" altLang="en-US" dirty="0" smtClean="0">
                <a:solidFill>
                  <a:srgbClr val="C00000"/>
                </a:solidFill>
              </a:rPr>
              <a:t>累</a:t>
            </a:r>
            <a:r>
              <a:rPr lang="en-US" dirty="0" smtClean="0">
                <a:solidFill>
                  <a:srgbClr val="C00000"/>
                </a:solidFill>
              </a:rPr>
              <a:t>”</a:t>
            </a:r>
            <a:r>
              <a:rPr lang="zh-CN" altLang="en-US" dirty="0" smtClean="0">
                <a:solidFill>
                  <a:srgbClr val="C00000"/>
                </a:solidFill>
              </a:rPr>
              <a:t>和</a:t>
            </a:r>
            <a:r>
              <a:rPr lang="en-US" dirty="0" smtClean="0">
                <a:solidFill>
                  <a:srgbClr val="C00000"/>
                </a:solidFill>
              </a:rPr>
              <a:t>“</a:t>
            </a:r>
            <a:r>
              <a:rPr lang="zh-CN" altLang="en-US" dirty="0" smtClean="0">
                <a:solidFill>
                  <a:srgbClr val="C00000"/>
                </a:solidFill>
              </a:rPr>
              <a:t>美</a:t>
            </a:r>
            <a:r>
              <a:rPr lang="en-US" dirty="0" smtClean="0">
                <a:solidFill>
                  <a:srgbClr val="C00000"/>
                </a:solidFill>
              </a:rPr>
              <a:t>”</a:t>
            </a:r>
            <a:r>
              <a:rPr lang="zh-CN" altLang="en-US" dirty="0" smtClean="0">
                <a:solidFill>
                  <a:srgbClr val="C00000"/>
                </a:solidFill>
              </a:rPr>
              <a:t>。阅读的文章不同</a:t>
            </a:r>
            <a:r>
              <a:rPr lang="en-US" dirty="0" smtClean="0">
                <a:solidFill>
                  <a:srgbClr val="C00000"/>
                </a:solidFill>
              </a:rPr>
              <a:t>,</a:t>
            </a:r>
            <a:r>
              <a:rPr lang="zh-CN" altLang="en-US" dirty="0" smtClean="0">
                <a:solidFill>
                  <a:srgbClr val="C00000"/>
                </a:solidFill>
              </a:rPr>
              <a:t>得到的感悟可能会不一样。即使相同的阅读材料也可能会得出不同的感悟。本文重点写了两大块</a:t>
            </a:r>
            <a:r>
              <a:rPr lang="en-US" dirty="0" smtClean="0">
                <a:solidFill>
                  <a:srgbClr val="C00000"/>
                </a:solidFill>
              </a:rPr>
              <a:t>:</a:t>
            </a:r>
            <a:r>
              <a:rPr lang="zh-CN" altLang="en-US" dirty="0" smtClean="0">
                <a:solidFill>
                  <a:srgbClr val="C00000"/>
                </a:solidFill>
              </a:rPr>
              <a:t>第一块作者看糖人、听乡音</a:t>
            </a:r>
            <a:r>
              <a:rPr lang="en-US" dirty="0" smtClean="0">
                <a:solidFill>
                  <a:srgbClr val="C00000"/>
                </a:solidFill>
              </a:rPr>
              <a:t>,</a:t>
            </a:r>
            <a:r>
              <a:rPr lang="zh-CN" altLang="en-US" dirty="0" smtClean="0">
                <a:solidFill>
                  <a:srgbClr val="C00000"/>
                </a:solidFill>
              </a:rPr>
              <a:t>回忆美好的往事</a:t>
            </a:r>
            <a:r>
              <a:rPr lang="en-US" dirty="0" smtClean="0">
                <a:solidFill>
                  <a:srgbClr val="C00000"/>
                </a:solidFill>
              </a:rPr>
              <a:t>;</a:t>
            </a:r>
            <a:r>
              <a:rPr lang="zh-CN" altLang="en-US" dirty="0" smtClean="0">
                <a:solidFill>
                  <a:srgbClr val="C00000"/>
                </a:solidFill>
              </a:rPr>
              <a:t>第二块是作者看到被侵略者轰炸的城市</a:t>
            </a:r>
            <a:r>
              <a:rPr lang="en-US" dirty="0" smtClean="0">
                <a:solidFill>
                  <a:srgbClr val="C00000"/>
                </a:solidFill>
              </a:rPr>
              <a:t>,</a:t>
            </a:r>
            <a:r>
              <a:rPr lang="zh-CN" altLang="en-US" dirty="0" smtClean="0">
                <a:solidFill>
                  <a:srgbClr val="C00000"/>
                </a:solidFill>
              </a:rPr>
              <a:t>心情沉重</a:t>
            </a:r>
            <a:r>
              <a:rPr lang="en-US" dirty="0" smtClean="0">
                <a:solidFill>
                  <a:srgbClr val="C00000"/>
                </a:solidFill>
              </a:rPr>
              <a:t>,</a:t>
            </a:r>
            <a:r>
              <a:rPr lang="zh-CN" altLang="en-US" dirty="0" smtClean="0">
                <a:solidFill>
                  <a:srgbClr val="C00000"/>
                </a:solidFill>
              </a:rPr>
              <a:t>既有对侵略者的斥责</a:t>
            </a:r>
            <a:r>
              <a:rPr lang="en-US" dirty="0" smtClean="0">
                <a:solidFill>
                  <a:srgbClr val="C00000"/>
                </a:solidFill>
              </a:rPr>
              <a:t>,</a:t>
            </a:r>
            <a:r>
              <a:rPr lang="zh-CN" altLang="en-US" dirty="0" smtClean="0">
                <a:solidFill>
                  <a:srgbClr val="C00000"/>
                </a:solidFill>
              </a:rPr>
              <a:t>也有对自己做不出更大贡献的惭愧。听青年人的谈话</a:t>
            </a:r>
            <a:r>
              <a:rPr lang="en-US" dirty="0" smtClean="0">
                <a:solidFill>
                  <a:srgbClr val="C00000"/>
                </a:solidFill>
              </a:rPr>
              <a:t>,</a:t>
            </a:r>
            <a:r>
              <a:rPr lang="zh-CN" altLang="en-US" dirty="0" smtClean="0">
                <a:solidFill>
                  <a:srgbClr val="C00000"/>
                </a:solidFill>
              </a:rPr>
              <a:t>感受到中国人民的重建国家的坚定信念。据此</a:t>
            </a:r>
            <a:r>
              <a:rPr lang="en-US" dirty="0" smtClean="0">
                <a:solidFill>
                  <a:srgbClr val="C00000"/>
                </a:solidFill>
              </a:rPr>
              <a:t>,</a:t>
            </a:r>
            <a:r>
              <a:rPr lang="zh-CN" altLang="en-US" dirty="0" smtClean="0">
                <a:solidFill>
                  <a:srgbClr val="C00000"/>
                </a:solidFill>
              </a:rPr>
              <a:t>可以用两个字概括</a:t>
            </a:r>
            <a:r>
              <a:rPr lang="en-US" dirty="0" smtClean="0">
                <a:solidFill>
                  <a:srgbClr val="C00000"/>
                </a:solidFill>
              </a:rPr>
              <a:t>,</a:t>
            </a:r>
            <a:r>
              <a:rPr lang="zh-CN" altLang="en-US" dirty="0" smtClean="0">
                <a:solidFill>
                  <a:srgbClr val="C00000"/>
                </a:solidFill>
              </a:rPr>
              <a:t>既对重建家园的</a:t>
            </a:r>
            <a:r>
              <a:rPr lang="en-US" dirty="0" smtClean="0">
                <a:solidFill>
                  <a:srgbClr val="C00000"/>
                </a:solidFill>
              </a:rPr>
              <a:t>“</a:t>
            </a:r>
            <a:r>
              <a:rPr lang="zh-CN" altLang="en-US" dirty="0" smtClean="0">
                <a:solidFill>
                  <a:srgbClr val="C00000"/>
                </a:solidFill>
              </a:rPr>
              <a:t>强</a:t>
            </a:r>
            <a:r>
              <a:rPr lang="en-US" dirty="0" smtClean="0">
                <a:solidFill>
                  <a:srgbClr val="C00000"/>
                </a:solidFill>
              </a:rPr>
              <a:t>”   “</a:t>
            </a:r>
            <a:r>
              <a:rPr lang="zh-CN" altLang="en-US" dirty="0" smtClean="0">
                <a:solidFill>
                  <a:srgbClr val="C00000"/>
                </a:solidFill>
              </a:rPr>
              <a:t>力</a:t>
            </a:r>
            <a:r>
              <a:rPr lang="en-US" dirty="0" smtClean="0">
                <a:solidFill>
                  <a:srgbClr val="C00000"/>
                </a:solidFill>
              </a:rPr>
              <a:t>”;</a:t>
            </a:r>
            <a:r>
              <a:rPr lang="zh-CN" altLang="en-US" dirty="0" smtClean="0">
                <a:solidFill>
                  <a:srgbClr val="C00000"/>
                </a:solidFill>
              </a:rPr>
              <a:t>又有对未来建设美丽家园的美好前景的展望</a:t>
            </a:r>
            <a:r>
              <a:rPr lang="en-US" dirty="0" smtClean="0">
                <a:solidFill>
                  <a:srgbClr val="C00000"/>
                </a:solidFill>
              </a:rPr>
              <a:t>,</a:t>
            </a:r>
            <a:r>
              <a:rPr lang="zh-CN" altLang="en-US" dirty="0" smtClean="0">
                <a:solidFill>
                  <a:srgbClr val="C00000"/>
                </a:solidFill>
              </a:rPr>
              <a:t>即</a:t>
            </a:r>
            <a:r>
              <a:rPr lang="en-US" dirty="0" smtClean="0">
                <a:solidFill>
                  <a:srgbClr val="C00000"/>
                </a:solidFill>
              </a:rPr>
              <a:t>“</a:t>
            </a:r>
            <a:r>
              <a:rPr lang="zh-CN" altLang="en-US" dirty="0" smtClean="0">
                <a:solidFill>
                  <a:srgbClr val="C00000"/>
                </a:solidFill>
              </a:rPr>
              <a:t>美</a:t>
            </a:r>
            <a:r>
              <a:rPr lang="en-US" dirty="0" smtClean="0">
                <a:solidFill>
                  <a:srgbClr val="C00000"/>
                </a:solidFill>
              </a:rPr>
              <a:t>”“</a:t>
            </a:r>
            <a:r>
              <a:rPr lang="zh-CN" altLang="en-US" dirty="0" smtClean="0">
                <a:solidFill>
                  <a:srgbClr val="C00000"/>
                </a:solidFill>
              </a:rPr>
              <a:t>明</a:t>
            </a:r>
            <a:r>
              <a:rPr lang="en-US" dirty="0" smtClean="0">
                <a:solidFill>
                  <a:srgbClr val="C00000"/>
                </a:solidFill>
              </a:rPr>
              <a:t>”“</a:t>
            </a:r>
            <a:r>
              <a:rPr lang="zh-CN" altLang="en-US" dirty="0" smtClean="0">
                <a:solidFill>
                  <a:srgbClr val="C00000"/>
                </a:solidFill>
              </a:rPr>
              <a:t>亮</a:t>
            </a:r>
            <a:r>
              <a:rPr lang="en-US" dirty="0" smtClean="0">
                <a:solidFill>
                  <a:srgbClr val="C00000"/>
                </a:solidFill>
              </a:rPr>
              <a:t>”</a:t>
            </a:r>
            <a:r>
              <a:rPr lang="zh-CN" altLang="en-US" dirty="0" smtClean="0">
                <a:solidFill>
                  <a:srgbClr val="C00000"/>
                </a:solidFill>
              </a:rPr>
              <a:t>等。</a:t>
            </a:r>
            <a:endParaRPr lang="zh-CN" altLang="en-US" dirty="0">
              <a:solidFill>
                <a:srgbClr val="C00000"/>
              </a:solidFill>
            </a:endParaRP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fade">
                                      <p:cBhvr>
                                        <p:cTn id="7" dur="500"/>
                                        <p:tgtEl>
                                          <p:spTgt spid="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4227687"/>
          </a:xfrm>
          <a:prstGeom prst="rect">
            <a:avLst/>
          </a:prstGeom>
          <a:noFill/>
        </p:spPr>
        <p:txBody>
          <a:bodyPr wrap="square" lIns="36000" tIns="36000" rIns="36000" bIns="36000" rtlCol="0">
            <a:spAutoFit/>
          </a:bodyPr>
          <a:lstStyle/>
          <a:p>
            <a:pPr>
              <a:lnSpc>
                <a:spcPct val="150000"/>
              </a:lnSpc>
            </a:pPr>
            <a:r>
              <a:rPr lang="zh-CN" altLang="en-US" b="1" dirty="0" smtClean="0"/>
              <a:t>二、</a:t>
            </a:r>
            <a:r>
              <a:rPr lang="en-US" b="1" dirty="0" smtClean="0"/>
              <a:t>[2019</a:t>
            </a:r>
            <a:r>
              <a:rPr lang="en-US" altLang="zh-CN" b="1" dirty="0" smtClean="0"/>
              <a:t>·</a:t>
            </a:r>
            <a:r>
              <a:rPr lang="zh-CN" altLang="en-US" b="1" dirty="0" smtClean="0"/>
              <a:t>河北</a:t>
            </a:r>
            <a:r>
              <a:rPr lang="en-US" b="1" dirty="0" smtClean="0"/>
              <a:t>]</a:t>
            </a:r>
            <a:r>
              <a:rPr lang="zh-CN" altLang="en-US" b="1" dirty="0" smtClean="0"/>
              <a:t>阅读下面文字</a:t>
            </a:r>
            <a:r>
              <a:rPr lang="en-US" b="1" dirty="0" smtClean="0"/>
              <a:t>,</a:t>
            </a:r>
            <a:r>
              <a:rPr lang="zh-CN" altLang="en-US" b="1" dirty="0" smtClean="0"/>
              <a:t>回答问题。</a:t>
            </a:r>
            <a:r>
              <a:rPr lang="en-US" b="1" dirty="0" smtClean="0"/>
              <a:t>(14</a:t>
            </a:r>
            <a:r>
              <a:rPr lang="zh-CN" altLang="en-US" b="1" dirty="0" smtClean="0"/>
              <a:t>分</a:t>
            </a:r>
            <a:r>
              <a:rPr lang="en-US" b="1" dirty="0" smtClean="0"/>
              <a:t>)</a:t>
            </a:r>
            <a:endParaRPr lang="zh-CN" altLang="en-US" b="1" dirty="0" smtClean="0"/>
          </a:p>
          <a:p>
            <a:pPr algn="ctr">
              <a:lnSpc>
                <a:spcPct val="150000"/>
              </a:lnSpc>
            </a:pPr>
            <a:r>
              <a:rPr lang="zh-CN" altLang="en-US" b="1" dirty="0" smtClean="0">
                <a:latin typeface="楷体" pitchFamily="49" charset="-122"/>
                <a:ea typeface="楷体" pitchFamily="49" charset="-122"/>
              </a:rPr>
              <a:t>远行的童年记忆</a:t>
            </a:r>
          </a:p>
          <a:p>
            <a:pPr indent="446088">
              <a:lnSpc>
                <a:spcPct val="150000"/>
              </a:lnSpc>
            </a:pPr>
            <a:r>
              <a:rPr lang="en-US" b="1" dirty="0" smtClean="0">
                <a:latin typeface="楷体" pitchFamily="49" charset="-122"/>
                <a:ea typeface="楷体" pitchFamily="49" charset="-122"/>
              </a:rPr>
              <a:t>①</a:t>
            </a:r>
            <a:r>
              <a:rPr lang="zh-CN" altLang="en-US" b="1" dirty="0" smtClean="0">
                <a:latin typeface="楷体" pitchFamily="49" charset="-122"/>
                <a:ea typeface="楷体" pitchFamily="49" charset="-122"/>
              </a:rPr>
              <a:t>又是麦浪翻滚时</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遥望金色的麦田</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麦客撞开了我渐行渐远的童年记忆的大门。</a:t>
            </a:r>
          </a:p>
          <a:p>
            <a:pPr indent="446088">
              <a:lnSpc>
                <a:spcPct val="150000"/>
              </a:lnSpc>
            </a:pPr>
            <a:r>
              <a:rPr lang="en-US" b="1" dirty="0" smtClean="0">
                <a:latin typeface="楷体" pitchFamily="49" charset="-122"/>
                <a:ea typeface="楷体" pitchFamily="49" charset="-122"/>
              </a:rPr>
              <a:t>②</a:t>
            </a:r>
            <a:r>
              <a:rPr lang="zh-CN" altLang="en-US" b="1" dirty="0" smtClean="0">
                <a:latin typeface="楷体" pitchFamily="49" charset="-122"/>
                <a:ea typeface="楷体" pitchFamily="49" charset="-122"/>
              </a:rPr>
              <a:t>天刚刚有些微弱的光亮</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那些头顶草帽、手持镰刀、挑着简单行囊的麦客便候鸟似的穿梭在乡村的道路上了。布鞋的噗沓声带着一路风尘</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随着麦香的气息惊扰了乡村的美梦。天大亮时</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村子中心的磨盘前已聚集了好多麦客。男人头戴草帽</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女人脖子上搭条毛巾。他们衣着简朴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操着生硬的外地口音</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有父子兄弟</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也有夫妻相随</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看起来都很壮实。有雇主过来了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他们便簇拥上前</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谈好价钱的人跟着走了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剩下的人则继续等待。</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3747235"/>
          </a:xfrm>
          <a:prstGeom prst="rect">
            <a:avLst/>
          </a:prstGeom>
          <a:noFill/>
        </p:spPr>
        <p:txBody>
          <a:bodyPr wrap="square" lIns="36000" tIns="36000" rIns="36000" bIns="36000" rtlCol="0">
            <a:spAutoFit/>
          </a:bodyPr>
          <a:lstStyle/>
          <a:p>
            <a:pPr indent="446088">
              <a:lnSpc>
                <a:spcPct val="150000"/>
              </a:lnSpc>
            </a:pPr>
            <a:r>
              <a:rPr lang="en-US" b="1" dirty="0" smtClean="0">
                <a:latin typeface="楷体" pitchFamily="49" charset="-122"/>
                <a:ea typeface="楷体" pitchFamily="49" charset="-122"/>
              </a:rPr>
              <a:t>③</a:t>
            </a:r>
            <a:r>
              <a:rPr lang="zh-CN" altLang="en-US" b="1" dirty="0" smtClean="0">
                <a:latin typeface="楷体" pitchFamily="49" charset="-122"/>
                <a:ea typeface="楷体" pitchFamily="49" charset="-122"/>
              </a:rPr>
              <a:t>村子地处川道</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家家户户都有七八亩地</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人口多的甚至上十亩。一晌太阳两阵风</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麦子瞬间成熟。若不及时收割</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一场风雨就有可能让一年的收成打了水漂。家家户户都很心急</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男女老少齐上阵</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忙不过来的人家便去请麦客。父亲在煤矿上工作</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不能回来</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奶奶便张罗着叫麦客帮忙。经过一番比较</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特会算计的奶奶相中了一对夫妻</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每亩价格比别人少两元钱。奶奶说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女人割麦没有男人快</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可是心细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两亩地少四元钱</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划算。</a:t>
            </a:r>
          </a:p>
          <a:p>
            <a:pPr indent="446088">
              <a:lnSpc>
                <a:spcPct val="150000"/>
              </a:lnSpc>
            </a:pPr>
            <a:r>
              <a:rPr lang="en-US" b="1" dirty="0" smtClean="0">
                <a:latin typeface="楷体" pitchFamily="49" charset="-122"/>
                <a:ea typeface="楷体" pitchFamily="49" charset="-122"/>
              </a:rPr>
              <a:t>④</a:t>
            </a:r>
            <a:r>
              <a:rPr lang="zh-CN" altLang="en-US" b="1" dirty="0" smtClean="0">
                <a:latin typeface="楷体" pitchFamily="49" charset="-122"/>
                <a:ea typeface="楷体" pitchFamily="49" charset="-122"/>
              </a:rPr>
              <a:t>母亲把夫妻俩带到地头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指出地界就去忙了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只留下我照看。天很热</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男人和女人捋下袖子和裤腿</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全副武装</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拱着腰</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低着头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飞快地挥舞着镰刀。男人在前边开道</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边割边做捆绳</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女人紧跟其后</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边割边捆。</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2916238"/>
          </a:xfrm>
          <a:prstGeom prst="rect">
            <a:avLst/>
          </a:prstGeom>
          <a:noFill/>
        </p:spPr>
        <p:txBody>
          <a:bodyPr wrap="square" lIns="36000" tIns="36000" rIns="36000" bIns="36000" rtlCol="0">
            <a:spAutoFit/>
          </a:bodyPr>
          <a:lstStyle/>
          <a:p>
            <a:pPr>
              <a:lnSpc>
                <a:spcPct val="150000"/>
              </a:lnSpc>
            </a:pPr>
            <a:r>
              <a:rPr lang="zh-CN" altLang="en-US" b="1" dirty="0" smtClean="0">
                <a:latin typeface="楷体" pitchFamily="49" charset="-122"/>
                <a:ea typeface="楷体" pitchFamily="49" charset="-122"/>
              </a:rPr>
              <a:t>随着有节奏的唰唰声响</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麦子便一排排倒在脚踝前</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用脚一勾、镰一挟</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便成一抱麦子</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三缠两绕后干净利索地绑出一个半人高的大麦捆来。躲在地头树下乘凉的我</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只能看到两个猫着腰的背影在麦田掘土机似的前进。在他们身后</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湿气尚未散尽的新鲜麦茬如海岸线般不断延长。</a:t>
            </a:r>
            <a:r>
              <a:rPr lang="zh-CN" altLang="en-US" b="1" u="sng" dirty="0" smtClean="0">
                <a:latin typeface="楷体" pitchFamily="49" charset="-122"/>
                <a:ea typeface="楷体" pitchFamily="49" charset="-122"/>
              </a:rPr>
              <a:t>田野里没有一丝风</a:t>
            </a:r>
            <a:r>
              <a:rPr lang="en-US" b="1" u="sng" dirty="0" smtClean="0">
                <a:latin typeface="楷体" pitchFamily="49" charset="-122"/>
                <a:ea typeface="楷体" pitchFamily="49" charset="-122"/>
              </a:rPr>
              <a:t>,</a:t>
            </a:r>
            <a:r>
              <a:rPr lang="zh-CN" altLang="en-US" b="1" u="sng" dirty="0" smtClean="0">
                <a:latin typeface="楷体" pitchFamily="49" charset="-122"/>
                <a:ea typeface="楷体" pitchFamily="49" charset="-122"/>
              </a:rPr>
              <a:t>太阳越来越高。刺眼的阳光如麦芒般扎到人身上</a:t>
            </a:r>
            <a:r>
              <a:rPr lang="en-US" b="1" u="sng" dirty="0" smtClean="0">
                <a:latin typeface="楷体" pitchFamily="49" charset="-122"/>
                <a:ea typeface="楷体" pitchFamily="49" charset="-122"/>
              </a:rPr>
              <a:t>,</a:t>
            </a:r>
            <a:r>
              <a:rPr lang="zh-CN" altLang="en-US" b="1" u="sng" dirty="0" smtClean="0">
                <a:latin typeface="楷体" pitchFamily="49" charset="-122"/>
                <a:ea typeface="楷体" pitchFamily="49" charset="-122"/>
              </a:rPr>
              <a:t>火辣辣的</a:t>
            </a:r>
            <a:r>
              <a:rPr lang="en-US" b="1" u="sng" dirty="0" smtClean="0">
                <a:latin typeface="楷体" pitchFamily="49" charset="-122"/>
                <a:ea typeface="楷体" pitchFamily="49" charset="-122"/>
              </a:rPr>
              <a:t>,</a:t>
            </a:r>
            <a:r>
              <a:rPr lang="zh-CN" altLang="en-US" b="1" u="sng" dirty="0" smtClean="0">
                <a:latin typeface="楷体" pitchFamily="49" charset="-122"/>
                <a:ea typeface="楷体" pitchFamily="49" charset="-122"/>
              </a:rPr>
              <a:t>疼得难受。蝉也不叫了</a:t>
            </a:r>
            <a:r>
              <a:rPr lang="en-US" b="1" u="sng" dirty="0" smtClean="0">
                <a:latin typeface="楷体" pitchFamily="49" charset="-122"/>
                <a:ea typeface="楷体" pitchFamily="49" charset="-122"/>
              </a:rPr>
              <a:t>,</a:t>
            </a:r>
            <a:r>
              <a:rPr lang="zh-CN" altLang="en-US" b="1" u="sng" dirty="0" smtClean="0">
                <a:latin typeface="楷体" pitchFamily="49" charset="-122"/>
                <a:ea typeface="楷体" pitchFamily="49" charset="-122"/>
              </a:rPr>
              <a:t>不知躲到哪儿乘凉去了。</a:t>
            </a:r>
            <a:r>
              <a:rPr lang="zh-CN" altLang="en-US" b="1" dirty="0" smtClean="0">
                <a:latin typeface="楷体" pitchFamily="49" charset="-122"/>
                <a:ea typeface="楷体" pitchFamily="49" charset="-122"/>
              </a:rPr>
              <a:t>虽然他们一个戴着草帽</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一个头顶毛巾</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但后背的衣服却湿透了一层又一层</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割麦的速度也明显慢了下来。</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967567" y="359812"/>
            <a:ext cx="7824262" cy="357781"/>
          </a:xfrm>
          <a:prstGeom prst="rect">
            <a:avLst/>
          </a:prstGeom>
          <a:noFill/>
        </p:spPr>
        <p:txBody>
          <a:bodyPr wrap="square" lIns="36000" tIns="36000" rIns="36000" bIns="36000" rtlCol="0">
            <a:spAutoFit/>
          </a:bodyPr>
          <a:lstStyle/>
          <a:p>
            <a:pPr algn="r">
              <a:lnSpc>
                <a:spcPct val="150000"/>
              </a:lnSpc>
            </a:pPr>
            <a:r>
              <a:rPr lang="zh-CN" altLang="en-US" sz="1400" dirty="0" smtClean="0"/>
              <a:t>（续表）</a:t>
            </a:r>
          </a:p>
        </p:txBody>
      </p:sp>
      <p:graphicFrame>
        <p:nvGraphicFramePr>
          <p:cNvPr id="4" name="表格 3"/>
          <p:cNvGraphicFramePr>
            <a:graphicFrameLocks noGrp="1"/>
          </p:cNvGraphicFramePr>
          <p:nvPr/>
        </p:nvGraphicFramePr>
        <p:xfrm>
          <a:off x="893134" y="773676"/>
          <a:ext cx="7793666" cy="3600000"/>
        </p:xfrm>
        <a:graphic>
          <a:graphicData uri="http://schemas.openxmlformats.org/drawingml/2006/table">
            <a:tbl>
              <a:tblPr/>
              <a:tblGrid>
                <a:gridCol w="361508"/>
                <a:gridCol w="786810"/>
                <a:gridCol w="1509823"/>
                <a:gridCol w="5135525"/>
              </a:tblGrid>
              <a:tr h="468000">
                <a:tc gridSpan="4">
                  <a:txBody>
                    <a:bodyPr/>
                    <a:lstStyle/>
                    <a:p>
                      <a:pPr algn="ctr">
                        <a:lnSpc>
                          <a:spcPct val="150000"/>
                        </a:lnSpc>
                        <a:spcAft>
                          <a:spcPts val="0"/>
                        </a:spcAft>
                      </a:pPr>
                      <a:r>
                        <a:rPr lang="zh-CN" sz="1700" kern="100" dirty="0">
                          <a:solidFill>
                            <a:srgbClr val="000000"/>
                          </a:solidFill>
                          <a:latin typeface="NEU-BZ-S92"/>
                          <a:ea typeface="微软雅黑"/>
                          <a:cs typeface="Times New Roman"/>
                        </a:rPr>
                        <a:t>文体知识清单</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468000">
                <a:tc rowSpan="3">
                  <a:txBody>
                    <a:bodyPr/>
                    <a:lstStyle/>
                    <a:p>
                      <a:pPr algn="ctr">
                        <a:lnSpc>
                          <a:spcPct val="150000"/>
                        </a:lnSpc>
                        <a:spcAft>
                          <a:spcPts val="0"/>
                        </a:spcAft>
                      </a:pPr>
                      <a:r>
                        <a:rPr lang="zh-CN" altLang="en-US" sz="1700" kern="100" dirty="0" smtClean="0">
                          <a:solidFill>
                            <a:srgbClr val="000000"/>
                          </a:solidFill>
                          <a:latin typeface="+mn-ea"/>
                          <a:ea typeface="+mn-ea"/>
                          <a:cs typeface="Times New Roman"/>
                        </a:rPr>
                        <a:t>记</a:t>
                      </a:r>
                      <a:endParaRPr lang="en-US" altLang="zh-CN" sz="1700" kern="100" dirty="0" smtClean="0">
                        <a:solidFill>
                          <a:srgbClr val="000000"/>
                        </a:solidFill>
                        <a:latin typeface="+mn-ea"/>
                        <a:ea typeface="+mn-ea"/>
                        <a:cs typeface="Times New Roman"/>
                      </a:endParaRPr>
                    </a:p>
                    <a:p>
                      <a:pPr algn="ctr">
                        <a:lnSpc>
                          <a:spcPct val="150000"/>
                        </a:lnSpc>
                        <a:spcAft>
                          <a:spcPts val="0"/>
                        </a:spcAft>
                      </a:pPr>
                      <a:r>
                        <a:rPr lang="zh-CN" altLang="en-US" sz="1700" kern="100" dirty="0" smtClean="0">
                          <a:solidFill>
                            <a:srgbClr val="000000"/>
                          </a:solidFill>
                          <a:latin typeface="+mn-ea"/>
                          <a:ea typeface="+mn-ea"/>
                          <a:cs typeface="Times New Roman"/>
                        </a:rPr>
                        <a:t>叙</a:t>
                      </a:r>
                      <a:endParaRPr lang="en-US" altLang="zh-CN" sz="1700" kern="100" dirty="0" smtClean="0">
                        <a:solidFill>
                          <a:srgbClr val="000000"/>
                        </a:solidFill>
                        <a:latin typeface="+mn-ea"/>
                        <a:ea typeface="+mn-ea"/>
                        <a:cs typeface="Times New Roman"/>
                      </a:endParaRPr>
                    </a:p>
                    <a:p>
                      <a:pPr algn="ctr">
                        <a:lnSpc>
                          <a:spcPct val="150000"/>
                        </a:lnSpc>
                        <a:spcAft>
                          <a:spcPts val="0"/>
                        </a:spcAft>
                      </a:pPr>
                      <a:r>
                        <a:rPr lang="zh-CN" altLang="en-US" sz="1700" kern="100" dirty="0" smtClean="0">
                          <a:solidFill>
                            <a:srgbClr val="000000"/>
                          </a:solidFill>
                          <a:latin typeface="+mn-ea"/>
                          <a:ea typeface="+mn-ea"/>
                          <a:cs typeface="Times New Roman"/>
                        </a:rPr>
                        <a:t>文</a:t>
                      </a:r>
                      <a:endParaRPr lang="en-US" altLang="zh-CN" sz="1700" kern="100" dirty="0" smtClean="0">
                        <a:solidFill>
                          <a:srgbClr val="000000"/>
                        </a:solidFill>
                        <a:latin typeface="+mn-ea"/>
                        <a:ea typeface="+mn-ea"/>
                        <a:cs typeface="Times New Roman"/>
                      </a:endParaRPr>
                    </a:p>
                    <a:p>
                      <a:pPr algn="ctr">
                        <a:lnSpc>
                          <a:spcPct val="150000"/>
                        </a:lnSpc>
                        <a:spcAft>
                          <a:spcPts val="0"/>
                        </a:spcAft>
                      </a:pPr>
                      <a:r>
                        <a:rPr lang="zh-CN" altLang="en-US" sz="1700" kern="100" dirty="0" smtClean="0">
                          <a:solidFill>
                            <a:srgbClr val="000000"/>
                          </a:solidFill>
                          <a:latin typeface="+mn-ea"/>
                          <a:ea typeface="+mn-ea"/>
                          <a:cs typeface="Times New Roman"/>
                        </a:rPr>
                        <a:t>基</a:t>
                      </a:r>
                      <a:endParaRPr lang="en-US" altLang="zh-CN" sz="1700" kern="100" dirty="0" smtClean="0">
                        <a:solidFill>
                          <a:srgbClr val="000000"/>
                        </a:solidFill>
                        <a:latin typeface="+mn-ea"/>
                        <a:ea typeface="+mn-ea"/>
                        <a:cs typeface="Times New Roman"/>
                      </a:endParaRPr>
                    </a:p>
                    <a:p>
                      <a:pPr algn="ctr">
                        <a:lnSpc>
                          <a:spcPct val="150000"/>
                        </a:lnSpc>
                        <a:spcAft>
                          <a:spcPts val="0"/>
                        </a:spcAft>
                      </a:pPr>
                      <a:r>
                        <a:rPr lang="zh-CN" altLang="en-US" sz="1700" kern="100" dirty="0" smtClean="0">
                          <a:solidFill>
                            <a:srgbClr val="000000"/>
                          </a:solidFill>
                          <a:latin typeface="+mn-ea"/>
                          <a:ea typeface="+mn-ea"/>
                          <a:cs typeface="Times New Roman"/>
                        </a:rPr>
                        <a:t>本</a:t>
                      </a:r>
                      <a:endParaRPr lang="en-US" altLang="zh-CN" sz="1700" kern="100" dirty="0" smtClean="0">
                        <a:solidFill>
                          <a:srgbClr val="000000"/>
                        </a:solidFill>
                        <a:latin typeface="+mn-ea"/>
                        <a:ea typeface="+mn-ea"/>
                        <a:cs typeface="Times New Roman"/>
                      </a:endParaRPr>
                    </a:p>
                    <a:p>
                      <a:pPr algn="ctr">
                        <a:lnSpc>
                          <a:spcPct val="150000"/>
                        </a:lnSpc>
                        <a:spcAft>
                          <a:spcPts val="0"/>
                        </a:spcAft>
                      </a:pPr>
                      <a:r>
                        <a:rPr lang="zh-CN" altLang="en-US" sz="1700" kern="100" dirty="0" smtClean="0">
                          <a:solidFill>
                            <a:srgbClr val="000000"/>
                          </a:solidFill>
                          <a:latin typeface="+mn-ea"/>
                          <a:ea typeface="+mn-ea"/>
                          <a:cs typeface="Times New Roman"/>
                        </a:rPr>
                        <a:t>知</a:t>
                      </a:r>
                      <a:endParaRPr lang="en-US" altLang="zh-CN" sz="1700" kern="100" dirty="0" smtClean="0">
                        <a:solidFill>
                          <a:srgbClr val="000000"/>
                        </a:solidFill>
                        <a:latin typeface="+mn-ea"/>
                        <a:ea typeface="+mn-ea"/>
                        <a:cs typeface="Times New Roman"/>
                      </a:endParaRPr>
                    </a:p>
                    <a:p>
                      <a:pPr algn="ctr">
                        <a:lnSpc>
                          <a:spcPct val="150000"/>
                        </a:lnSpc>
                        <a:spcAft>
                          <a:spcPts val="0"/>
                        </a:spcAft>
                      </a:pPr>
                      <a:r>
                        <a:rPr lang="zh-CN" altLang="en-US" sz="1700" kern="100" dirty="0" smtClean="0">
                          <a:solidFill>
                            <a:srgbClr val="000000"/>
                          </a:solidFill>
                          <a:latin typeface="+mn-ea"/>
                          <a:ea typeface="+mn-ea"/>
                          <a:cs typeface="Times New Roman"/>
                        </a:rPr>
                        <a:t>识</a:t>
                      </a:r>
                      <a:endParaRPr lang="en-US" sz="1700" kern="100" dirty="0" smtClean="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3">
                  <a:txBody>
                    <a:bodyPr/>
                    <a:lstStyle/>
                    <a:p>
                      <a:pPr algn="ctr">
                        <a:lnSpc>
                          <a:spcPct val="150000"/>
                        </a:lnSpc>
                        <a:spcAft>
                          <a:spcPts val="0"/>
                        </a:spcAft>
                      </a:pPr>
                      <a:r>
                        <a:rPr lang="zh-CN" sz="1700" kern="100" dirty="0">
                          <a:solidFill>
                            <a:schemeClr val="tx1"/>
                          </a:solidFill>
                          <a:latin typeface="NEU-BZ-S92"/>
                          <a:ea typeface="微软雅黑"/>
                          <a:cs typeface="Times New Roman"/>
                        </a:rPr>
                        <a:t>写作</a:t>
                      </a:r>
                      <a:endParaRPr lang="zh-CN" sz="1700" kern="100" dirty="0">
                        <a:solidFill>
                          <a:schemeClr val="tx1"/>
                        </a:solidFill>
                        <a:latin typeface="NEU-BZ-S92"/>
                        <a:ea typeface="方正书宋_GBK"/>
                        <a:cs typeface="Times New Roman"/>
                      </a:endParaRPr>
                    </a:p>
                    <a:p>
                      <a:pPr algn="ctr">
                        <a:lnSpc>
                          <a:spcPct val="150000"/>
                        </a:lnSpc>
                        <a:spcAft>
                          <a:spcPts val="0"/>
                        </a:spcAft>
                      </a:pPr>
                      <a:r>
                        <a:rPr lang="zh-CN" sz="1700" kern="100" dirty="0">
                          <a:solidFill>
                            <a:schemeClr val="tx1"/>
                          </a:solidFill>
                          <a:latin typeface="NEU-BZ-S92"/>
                          <a:ea typeface="微软雅黑"/>
                          <a:cs typeface="Times New Roman"/>
                        </a:rPr>
                        <a:t>手法</a:t>
                      </a:r>
                      <a:endParaRPr lang="zh-CN" sz="1700" kern="100" dirty="0">
                        <a:solidFill>
                          <a:schemeClr val="tx1"/>
                        </a:solidFill>
                        <a:latin typeface="NEU-BZ-S92"/>
                        <a:ea typeface="方正书宋_GBK"/>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修辞手法</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详见“常见的修辞手法及其作用”</a:t>
                      </a:r>
                      <a:r>
                        <a:rPr lang="en-US" sz="1700" kern="100" dirty="0">
                          <a:solidFill>
                            <a:srgbClr val="000000"/>
                          </a:solidFill>
                          <a:latin typeface="NEU-BZ-S92"/>
                          <a:ea typeface="微软雅黑"/>
                          <a:cs typeface="Times New Roman"/>
                        </a:rPr>
                        <a:t>]</a:t>
                      </a:r>
                      <a:endParaRPr lang="zh-CN" sz="1700" kern="100" dirty="0">
                        <a:solidFill>
                          <a:srgbClr val="000000"/>
                        </a:solidFill>
                        <a:latin typeface="NEU-BZ-S92"/>
                        <a:ea typeface="方正书宋_GBK"/>
                        <a:cs typeface="Times New Roman"/>
                      </a:endParaRPr>
                    </a:p>
                  </a:txBody>
                  <a:tcPr marL="4361" marR="4361"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332000">
                <a:tc vMerge="1">
                  <a:txBody>
                    <a:bodyPr/>
                    <a:lstStyle/>
                    <a:p>
                      <a:endParaRPr lang="zh-CN" altLang="en-US"/>
                    </a:p>
                  </a:txBody>
                  <a:tcPr/>
                </a:tc>
                <a:tc vMerge="1">
                  <a:txBody>
                    <a:bodyPr/>
                    <a:lstStyle/>
                    <a:p>
                      <a:endParaRPr lang="zh-CN" altLang="en-US"/>
                    </a:p>
                  </a:txBody>
                  <a:tcPr/>
                </a:tc>
                <a:tc rowSpan="2">
                  <a:txBody>
                    <a:bodyPr/>
                    <a:lstStyle/>
                    <a:p>
                      <a:pPr algn="ctr">
                        <a:lnSpc>
                          <a:spcPct val="150000"/>
                        </a:lnSpc>
                        <a:spcAft>
                          <a:spcPts val="0"/>
                        </a:spcAft>
                      </a:pPr>
                      <a:r>
                        <a:rPr lang="zh-CN" sz="1700" kern="100" dirty="0">
                          <a:solidFill>
                            <a:srgbClr val="000000"/>
                          </a:solidFill>
                          <a:latin typeface="NEU-BZ-S92"/>
                          <a:ea typeface="微软雅黑"/>
                          <a:cs typeface="Times New Roman"/>
                        </a:rPr>
                        <a:t>表达方式</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记叙</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指作者在文章中</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对人物、事件和景物不加修饰地把基本情况交代清楚</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使读者有概括性的了解</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获得一个整体的印象</a:t>
                      </a:r>
                      <a:endParaRPr lang="zh-CN" sz="1700" kern="100" dirty="0">
                        <a:solidFill>
                          <a:srgbClr val="000000"/>
                        </a:solidFill>
                        <a:latin typeface="NEU-BZ-S92"/>
                        <a:ea typeface="方正书宋_GBK"/>
                        <a:cs typeface="Times New Roman"/>
                      </a:endParaRPr>
                    </a:p>
                  </a:txBody>
                  <a:tcPr marL="4361" marR="4361" marT="0" marB="0" anchor="ctr">
                    <a:lnL w="12700" cap="flat" cmpd="sng" algn="ctr">
                      <a:solidFill>
                        <a:schemeClr val="tx1"/>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33200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描写</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指用形象的语言对人物、事件、环境的形态特征进行具体、生动的描绘</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使读者对描写的对象获得真切、具体的感受和印象</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详见“描写的表达方式”</a:t>
                      </a:r>
                      <a:r>
                        <a:rPr lang="en-US" sz="1700" kern="100" dirty="0">
                          <a:solidFill>
                            <a:srgbClr val="000000"/>
                          </a:solidFill>
                          <a:latin typeface="NEU-BZ-S92"/>
                          <a:ea typeface="微软雅黑"/>
                          <a:cs typeface="Times New Roman"/>
                        </a:rPr>
                        <a:t>]</a:t>
                      </a:r>
                      <a:endParaRPr lang="zh-CN" sz="1700" kern="100" dirty="0">
                        <a:solidFill>
                          <a:srgbClr val="000000"/>
                        </a:solidFill>
                        <a:latin typeface="NEU-BZ-S92"/>
                        <a:ea typeface="方正书宋_GBK"/>
                        <a:cs typeface="Times New Roman"/>
                      </a:endParaRPr>
                    </a:p>
                  </a:txBody>
                  <a:tcPr marL="4361" marR="4361" marT="0" marB="0" anchor="ctr">
                    <a:lnL w="12700" cap="flat" cmpd="sng" algn="ctr">
                      <a:solidFill>
                        <a:schemeClr val="tx1"/>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3763265"/>
          </a:xfrm>
          <a:prstGeom prst="rect">
            <a:avLst/>
          </a:prstGeom>
          <a:noFill/>
        </p:spPr>
        <p:txBody>
          <a:bodyPr wrap="square" lIns="36000" tIns="36000" rIns="36000" bIns="36000" rtlCol="0">
            <a:spAutoFit/>
          </a:bodyPr>
          <a:lstStyle/>
          <a:p>
            <a:pPr indent="446088">
              <a:lnSpc>
                <a:spcPct val="150000"/>
              </a:lnSpc>
            </a:pPr>
            <a:r>
              <a:rPr lang="en-US" b="1" dirty="0" smtClean="0">
                <a:latin typeface="楷体" pitchFamily="49" charset="-122"/>
                <a:ea typeface="楷体" pitchFamily="49" charset="-122"/>
              </a:rPr>
              <a:t>⑤</a:t>
            </a:r>
            <a:r>
              <a:rPr lang="zh-CN" altLang="en-US" b="1" dirty="0" smtClean="0">
                <a:latin typeface="楷体" pitchFamily="49" charset="-122"/>
                <a:ea typeface="楷体" pitchFamily="49" charset="-122"/>
              </a:rPr>
              <a:t>奶奶颠着小脚到地里送水来了。看着地里麦茬很低</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麦穗拾得干净</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奶奶露出满意的笑容</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招呼他们到地头吃馍喝水。当男人摇着草帽扇风</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女人扯下头上的毛巾擦汗时</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我发现</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原本眉清目秀的两个人</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此时脸上黑一道白一溜儿</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衣服上也爬满了麦芒和灰尘。</a:t>
            </a:r>
          </a:p>
          <a:p>
            <a:pPr indent="446088">
              <a:lnSpc>
                <a:spcPct val="150000"/>
              </a:lnSpc>
            </a:pPr>
            <a:r>
              <a:rPr lang="en-US" b="1" dirty="0" smtClean="0">
                <a:latin typeface="楷体" pitchFamily="49" charset="-122"/>
                <a:ea typeface="楷体" pitchFamily="49" charset="-122"/>
              </a:rPr>
              <a:t>⑥</a:t>
            </a:r>
            <a:r>
              <a:rPr lang="zh-CN" altLang="en-US" b="1" dirty="0" smtClean="0">
                <a:latin typeface="楷体" pitchFamily="49" charset="-122"/>
                <a:ea typeface="楷体" pitchFamily="49" charset="-122"/>
              </a:rPr>
              <a:t>“婶子</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你家的麦穗又大又长</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颗粒饱满</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估计亩产能上八百斤。”男人的话让奶奶眉开眼笑。</a:t>
            </a:r>
          </a:p>
          <a:p>
            <a:pPr indent="446088">
              <a:lnSpc>
                <a:spcPct val="150000"/>
              </a:lnSpc>
            </a:pPr>
            <a:r>
              <a:rPr lang="en-US" b="1" dirty="0" smtClean="0">
                <a:latin typeface="楷体" pitchFamily="49" charset="-122"/>
                <a:ea typeface="楷体" pitchFamily="49" charset="-122"/>
              </a:rPr>
              <a:t>⑦</a:t>
            </a:r>
            <a:r>
              <a:rPr lang="zh-CN" altLang="en-US" b="1" dirty="0" smtClean="0">
                <a:latin typeface="楷体" pitchFamily="49" charset="-122"/>
                <a:ea typeface="楷体" pitchFamily="49" charset="-122"/>
              </a:rPr>
              <a:t>“都是老天爷帮忙</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风调雨顺</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麦子才长得这么好。”奶奶说。</a:t>
            </a:r>
          </a:p>
          <a:p>
            <a:pPr indent="446088">
              <a:lnSpc>
                <a:spcPct val="150000"/>
              </a:lnSpc>
            </a:pPr>
            <a:r>
              <a:rPr lang="en-US" b="1" dirty="0" smtClean="0">
                <a:latin typeface="楷体" pitchFamily="49" charset="-122"/>
                <a:ea typeface="楷体" pitchFamily="49" charset="-122"/>
              </a:rPr>
              <a:t>⑧</a:t>
            </a:r>
            <a:r>
              <a:rPr lang="zh-CN" altLang="en-US" b="1" dirty="0" smtClean="0">
                <a:latin typeface="楷体" pitchFamily="49" charset="-122"/>
                <a:ea typeface="楷体" pitchFamily="49" charset="-122"/>
              </a:rPr>
              <a:t>女人顺着奶奶的话头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“这么大的地</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这么好的麦子</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够你们家吃几年呢</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可比我们山里强多了。”</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2101272"/>
          </a:xfrm>
          <a:prstGeom prst="rect">
            <a:avLst/>
          </a:prstGeom>
          <a:noFill/>
        </p:spPr>
        <p:txBody>
          <a:bodyPr wrap="square" lIns="36000" tIns="36000" rIns="36000" bIns="36000" rtlCol="0">
            <a:spAutoFit/>
          </a:bodyPr>
          <a:lstStyle/>
          <a:p>
            <a:pPr indent="446088">
              <a:lnSpc>
                <a:spcPct val="150000"/>
              </a:lnSpc>
            </a:pPr>
            <a:r>
              <a:rPr lang="en-US" b="1" dirty="0" smtClean="0">
                <a:latin typeface="楷体" pitchFamily="49" charset="-122"/>
                <a:ea typeface="楷体" pitchFamily="49" charset="-122"/>
              </a:rPr>
              <a:t>⑨</a:t>
            </a:r>
            <a:r>
              <a:rPr lang="zh-CN" altLang="en-US" b="1" dirty="0" smtClean="0">
                <a:latin typeface="楷体" pitchFamily="49" charset="-122"/>
                <a:ea typeface="楷体" pitchFamily="49" charset="-122"/>
              </a:rPr>
              <a:t>原来男人和女人来自深山人家。山大沟深地薄</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田地少</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多种玉米少有麦子。每到收麦时</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他们便出山当麦客</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挣个生计。</a:t>
            </a:r>
          </a:p>
          <a:p>
            <a:pPr indent="446088">
              <a:lnSpc>
                <a:spcPct val="150000"/>
              </a:lnSpc>
            </a:pPr>
            <a:r>
              <a:rPr lang="en-US" b="1" dirty="0" smtClean="0">
                <a:latin typeface="楷体" pitchFamily="49" charset="-122"/>
                <a:ea typeface="楷体" pitchFamily="49" charset="-122"/>
              </a:rPr>
              <a:t>⑩</a:t>
            </a:r>
            <a:r>
              <a:rPr lang="zh-CN" altLang="en-US" b="1" dirty="0" smtClean="0">
                <a:latin typeface="楷体" pitchFamily="49" charset="-122"/>
                <a:ea typeface="楷体" pitchFamily="49" charset="-122"/>
              </a:rPr>
              <a:t>午饭</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奶奶给做的凉面</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按照男人的要求送到地里。吃完饭</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麦客夫妻俩继续割麦。中午的太阳最毒</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但麦秆更脆易割。于是</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金色的麦海在麦客挥舞的镰刀下不断地后退着。临近黄昏</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整整两亩麦子全被割完。</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3347767"/>
          </a:xfrm>
          <a:prstGeom prst="rect">
            <a:avLst/>
          </a:prstGeom>
          <a:noFill/>
        </p:spPr>
        <p:txBody>
          <a:bodyPr wrap="square" lIns="36000" tIns="36000" rIns="36000" bIns="36000" rtlCol="0">
            <a:spAutoFit/>
          </a:bodyPr>
          <a:lstStyle/>
          <a:p>
            <a:pPr indent="446088">
              <a:lnSpc>
                <a:spcPct val="150000"/>
              </a:lnSpc>
            </a:pPr>
            <a:r>
              <a:rPr lang="en-US" b="1" dirty="0" smtClean="0">
                <a:latin typeface="楷体" pitchFamily="49" charset="-122"/>
                <a:ea typeface="楷体" pitchFamily="49" charset="-122"/>
              </a:rPr>
              <a:t>⑪</a:t>
            </a:r>
            <a:r>
              <a:rPr lang="zh-CN" altLang="en-US" b="1" dirty="0" smtClean="0">
                <a:latin typeface="楷体" pitchFamily="49" charset="-122"/>
                <a:ea typeface="楷体" pitchFamily="49" charset="-122"/>
              </a:rPr>
              <a:t>夜风扫去了一天的燥热</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满天星斗点亮了夜空。村子中心的磨盘旁</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结算完工钱的麦客们聚集于此休息。男人们袒着晒得黝黑的胸脯</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有的磨镰刀</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有的吸旱烟</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有的倚靠着麦秸堆打起响亮的鼾声来。女人们又恢复了爱热闹的天性</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你一言我一语地拉起了家常。很快</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这些技术过硬、勤劳肯干的麦客又要追着麦子成熟的气息</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奔走在一个又一个乡村。</a:t>
            </a:r>
          </a:p>
          <a:p>
            <a:pPr indent="446088">
              <a:lnSpc>
                <a:spcPct val="150000"/>
              </a:lnSpc>
            </a:pPr>
            <a:r>
              <a:rPr lang="en-US" b="1" dirty="0" smtClean="0">
                <a:latin typeface="楷体" pitchFamily="49" charset="-122"/>
                <a:ea typeface="楷体" pitchFamily="49" charset="-122"/>
              </a:rPr>
              <a:t>⑫</a:t>
            </a:r>
            <a:r>
              <a:rPr lang="zh-CN" altLang="en-US" b="1" dirty="0" smtClean="0">
                <a:latin typeface="楷体" pitchFamily="49" charset="-122"/>
                <a:ea typeface="楷体" pitchFamily="49" charset="-122"/>
              </a:rPr>
              <a:t>当现代机械碾碎麦客的足迹</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当镰刀成为陈列在展馆的纪念物时</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有多少人还能记得麦客这个行当</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而我存留于童年的麦客记忆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也已经蒙满灰尘</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远行四十年了。</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488201"/>
          </a:xfrm>
          <a:prstGeom prst="rect">
            <a:avLst/>
          </a:prstGeom>
          <a:noFill/>
        </p:spPr>
        <p:txBody>
          <a:bodyPr wrap="square" lIns="36000" tIns="36000" rIns="36000" bIns="36000" rtlCol="0">
            <a:spAutoFit/>
          </a:bodyPr>
          <a:lstStyle/>
          <a:p>
            <a:pPr>
              <a:lnSpc>
                <a:spcPct val="150000"/>
              </a:lnSpc>
            </a:pPr>
            <a:r>
              <a:rPr lang="en-US" b="1" dirty="0" smtClean="0"/>
              <a:t>1. </a:t>
            </a:r>
            <a:r>
              <a:rPr lang="en-US" dirty="0" smtClean="0"/>
              <a:t>(3</a:t>
            </a:r>
            <a:r>
              <a:rPr lang="zh-CN" altLang="en-US" dirty="0" smtClean="0"/>
              <a:t>分</a:t>
            </a:r>
            <a:r>
              <a:rPr lang="en-US" dirty="0" smtClean="0"/>
              <a:t>)</a:t>
            </a:r>
            <a:r>
              <a:rPr lang="zh-CN" altLang="en-US" dirty="0" smtClean="0"/>
              <a:t>请简要概括这对麦客夫妻的人物形象。</a:t>
            </a:r>
            <a:endParaRPr lang="zh-CN" altLang="en-US" dirty="0"/>
          </a:p>
        </p:txBody>
      </p:sp>
      <p:sp>
        <p:nvSpPr>
          <p:cNvPr id="4" name="TextBox 15">
            <a:extLst>
              <a:ext uri="{FF2B5EF4-FFF2-40B4-BE49-F238E27FC236}">
                <a16:creationId xmlns="" xmlns:a16="http://schemas.microsoft.com/office/drawing/2014/main" id="{0663CE10-BAAC-47A1-869E-A722179F076F}"/>
              </a:ext>
            </a:extLst>
          </p:cNvPr>
          <p:cNvSpPr txBox="1"/>
          <p:nvPr/>
        </p:nvSpPr>
        <p:spPr>
          <a:xfrm>
            <a:off x="882502" y="861222"/>
            <a:ext cx="7814932" cy="2516770"/>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dirty="0" smtClean="0">
                <a:solidFill>
                  <a:srgbClr val="C00000"/>
                </a:solidFill>
              </a:rPr>
              <a:t>[</a:t>
            </a:r>
            <a:r>
              <a:rPr lang="zh-CN" altLang="en-US" dirty="0" smtClean="0">
                <a:solidFill>
                  <a:srgbClr val="C00000"/>
                </a:solidFill>
              </a:rPr>
              <a:t>答案</a:t>
            </a:r>
            <a:r>
              <a:rPr lang="en-US" dirty="0" smtClean="0">
                <a:solidFill>
                  <a:srgbClr val="C00000"/>
                </a:solidFill>
              </a:rPr>
              <a:t>]</a:t>
            </a:r>
            <a:r>
              <a:rPr lang="zh-CN" altLang="en-US" dirty="0" smtClean="0">
                <a:solidFill>
                  <a:srgbClr val="C00000"/>
                </a:solidFill>
              </a:rPr>
              <a:t>麦客夫妻技术高超</a:t>
            </a:r>
            <a:r>
              <a:rPr lang="en-US" dirty="0" smtClean="0">
                <a:solidFill>
                  <a:srgbClr val="C00000"/>
                </a:solidFill>
              </a:rPr>
              <a:t>;</a:t>
            </a:r>
            <a:r>
              <a:rPr lang="zh-CN" altLang="en-US" dirty="0" smtClean="0">
                <a:solidFill>
                  <a:srgbClr val="C00000"/>
                </a:solidFill>
              </a:rPr>
              <a:t>勤劳朴实</a:t>
            </a:r>
            <a:r>
              <a:rPr lang="en-US" dirty="0" smtClean="0">
                <a:solidFill>
                  <a:srgbClr val="C00000"/>
                </a:solidFill>
              </a:rPr>
              <a:t>;</a:t>
            </a:r>
            <a:r>
              <a:rPr lang="zh-CN" altLang="en-US" dirty="0" smtClean="0">
                <a:solidFill>
                  <a:srgbClr val="C00000"/>
                </a:solidFill>
              </a:rPr>
              <a:t>吃苦耐劳。</a:t>
            </a:r>
          </a:p>
          <a:p>
            <a:pPr>
              <a:lnSpc>
                <a:spcPct val="150000"/>
              </a:lnSpc>
            </a:pPr>
            <a:r>
              <a:rPr lang="en-US" dirty="0" smtClean="0">
                <a:solidFill>
                  <a:srgbClr val="C00000"/>
                </a:solidFill>
              </a:rPr>
              <a:t>[</a:t>
            </a:r>
            <a:r>
              <a:rPr lang="zh-CN" altLang="en-US" dirty="0" smtClean="0">
                <a:solidFill>
                  <a:srgbClr val="C00000"/>
                </a:solidFill>
              </a:rPr>
              <a:t>解析</a:t>
            </a:r>
            <a:r>
              <a:rPr lang="en-US" dirty="0" smtClean="0">
                <a:solidFill>
                  <a:srgbClr val="C00000"/>
                </a:solidFill>
              </a:rPr>
              <a:t>] </a:t>
            </a:r>
            <a:r>
              <a:rPr lang="zh-CN" altLang="en-US" dirty="0" smtClean="0">
                <a:solidFill>
                  <a:srgbClr val="C00000"/>
                </a:solidFill>
              </a:rPr>
              <a:t>考查对人物形象的分析。抓住描写人物的语句如</a:t>
            </a:r>
            <a:r>
              <a:rPr lang="en-US" dirty="0" smtClean="0">
                <a:solidFill>
                  <a:srgbClr val="C00000"/>
                </a:solidFill>
              </a:rPr>
              <a:t>“</a:t>
            </a:r>
            <a:r>
              <a:rPr lang="zh-CN" altLang="en-US" dirty="0" smtClean="0">
                <a:solidFill>
                  <a:srgbClr val="C00000"/>
                </a:solidFill>
              </a:rPr>
              <a:t>拱着腰</a:t>
            </a:r>
            <a:r>
              <a:rPr lang="en-US" dirty="0" smtClean="0">
                <a:solidFill>
                  <a:srgbClr val="C00000"/>
                </a:solidFill>
              </a:rPr>
              <a:t>,</a:t>
            </a:r>
            <a:r>
              <a:rPr lang="zh-CN" altLang="en-US" dirty="0" smtClean="0">
                <a:solidFill>
                  <a:srgbClr val="C00000"/>
                </a:solidFill>
              </a:rPr>
              <a:t>低着头</a:t>
            </a:r>
            <a:r>
              <a:rPr lang="en-US" dirty="0" smtClean="0">
                <a:solidFill>
                  <a:srgbClr val="C00000"/>
                </a:solidFill>
              </a:rPr>
              <a:t>”“</a:t>
            </a:r>
            <a:r>
              <a:rPr lang="zh-CN" altLang="en-US" dirty="0" smtClean="0">
                <a:solidFill>
                  <a:srgbClr val="C00000"/>
                </a:solidFill>
              </a:rPr>
              <a:t>后背的衣服却湿透了一层又一层</a:t>
            </a:r>
            <a:r>
              <a:rPr lang="en-US" dirty="0" smtClean="0">
                <a:solidFill>
                  <a:srgbClr val="C00000"/>
                </a:solidFill>
              </a:rPr>
              <a:t>”</a:t>
            </a:r>
            <a:r>
              <a:rPr lang="zh-CN" altLang="en-US" dirty="0" smtClean="0">
                <a:solidFill>
                  <a:srgbClr val="C00000"/>
                </a:solidFill>
              </a:rPr>
              <a:t>可知</a:t>
            </a:r>
            <a:r>
              <a:rPr lang="en-US" dirty="0" smtClean="0">
                <a:solidFill>
                  <a:srgbClr val="C00000"/>
                </a:solidFill>
              </a:rPr>
              <a:t>,</a:t>
            </a:r>
            <a:r>
              <a:rPr lang="zh-CN" altLang="en-US" dirty="0" smtClean="0">
                <a:solidFill>
                  <a:srgbClr val="C00000"/>
                </a:solidFill>
              </a:rPr>
              <a:t>两人吃苦耐劳</a:t>
            </a:r>
            <a:r>
              <a:rPr lang="en-US" dirty="0" smtClean="0">
                <a:solidFill>
                  <a:srgbClr val="C00000"/>
                </a:solidFill>
              </a:rPr>
              <a:t>;“</a:t>
            </a:r>
            <a:r>
              <a:rPr lang="zh-CN" altLang="en-US" dirty="0" smtClean="0">
                <a:solidFill>
                  <a:srgbClr val="C00000"/>
                </a:solidFill>
              </a:rPr>
              <a:t>干净利索</a:t>
            </a:r>
            <a:r>
              <a:rPr lang="en-US" dirty="0" smtClean="0">
                <a:solidFill>
                  <a:srgbClr val="C00000"/>
                </a:solidFill>
              </a:rPr>
              <a:t>”“</a:t>
            </a:r>
            <a:r>
              <a:rPr lang="zh-CN" altLang="en-US" dirty="0" smtClean="0">
                <a:solidFill>
                  <a:srgbClr val="C00000"/>
                </a:solidFill>
              </a:rPr>
              <a:t>麦茬很低</a:t>
            </a:r>
            <a:r>
              <a:rPr lang="en-US" dirty="0" smtClean="0">
                <a:solidFill>
                  <a:srgbClr val="C00000"/>
                </a:solidFill>
              </a:rPr>
              <a:t>,</a:t>
            </a:r>
            <a:r>
              <a:rPr lang="zh-CN" altLang="en-US" dirty="0" smtClean="0">
                <a:solidFill>
                  <a:srgbClr val="C00000"/>
                </a:solidFill>
              </a:rPr>
              <a:t>麦穗拾得干净</a:t>
            </a:r>
            <a:r>
              <a:rPr lang="en-US" dirty="0" smtClean="0">
                <a:solidFill>
                  <a:srgbClr val="C00000"/>
                </a:solidFill>
              </a:rPr>
              <a:t>”</a:t>
            </a:r>
            <a:r>
              <a:rPr lang="zh-CN" altLang="en-US" dirty="0" smtClean="0">
                <a:solidFill>
                  <a:srgbClr val="C00000"/>
                </a:solidFill>
              </a:rPr>
              <a:t>可知</a:t>
            </a:r>
            <a:r>
              <a:rPr lang="en-US" dirty="0" smtClean="0">
                <a:solidFill>
                  <a:srgbClr val="C00000"/>
                </a:solidFill>
              </a:rPr>
              <a:t>,</a:t>
            </a:r>
            <a:r>
              <a:rPr lang="zh-CN" altLang="en-US" dirty="0" smtClean="0">
                <a:solidFill>
                  <a:srgbClr val="C00000"/>
                </a:solidFill>
              </a:rPr>
              <a:t>他们割麦技术高超</a:t>
            </a:r>
            <a:r>
              <a:rPr lang="en-US" dirty="0" smtClean="0">
                <a:solidFill>
                  <a:srgbClr val="C00000"/>
                </a:solidFill>
              </a:rPr>
              <a:t>;</a:t>
            </a:r>
            <a:r>
              <a:rPr lang="zh-CN" altLang="en-US" dirty="0" smtClean="0">
                <a:solidFill>
                  <a:srgbClr val="C00000"/>
                </a:solidFill>
              </a:rPr>
              <a:t>从第</a:t>
            </a:r>
            <a:r>
              <a:rPr lang="en-US" dirty="0" smtClean="0">
                <a:solidFill>
                  <a:srgbClr val="C00000"/>
                </a:solidFill>
              </a:rPr>
              <a:t>②</a:t>
            </a:r>
            <a:r>
              <a:rPr lang="zh-CN" altLang="en-US" dirty="0" smtClean="0">
                <a:solidFill>
                  <a:srgbClr val="C00000"/>
                </a:solidFill>
              </a:rPr>
              <a:t>段对麦客群体的介绍可知他们衣着简朴、强壮有力</a:t>
            </a:r>
            <a:r>
              <a:rPr lang="en-US" dirty="0" smtClean="0">
                <a:solidFill>
                  <a:srgbClr val="C00000"/>
                </a:solidFill>
              </a:rPr>
              <a:t>,</a:t>
            </a:r>
            <a:r>
              <a:rPr lang="zh-CN" altLang="en-US" dirty="0" smtClean="0">
                <a:solidFill>
                  <a:srgbClr val="C00000"/>
                </a:solidFill>
              </a:rPr>
              <a:t>从夫妻俩卖力地干活儿</a:t>
            </a:r>
            <a:r>
              <a:rPr lang="en-US" dirty="0" smtClean="0">
                <a:solidFill>
                  <a:srgbClr val="C00000"/>
                </a:solidFill>
              </a:rPr>
              <a:t>,</a:t>
            </a:r>
            <a:r>
              <a:rPr lang="zh-CN" altLang="en-US" dirty="0" smtClean="0">
                <a:solidFill>
                  <a:srgbClr val="C00000"/>
                </a:solidFill>
              </a:rPr>
              <a:t>活儿干得干净利落以及与奶奶的谈话可知</a:t>
            </a:r>
            <a:r>
              <a:rPr lang="en-US" dirty="0" smtClean="0">
                <a:solidFill>
                  <a:srgbClr val="C00000"/>
                </a:solidFill>
              </a:rPr>
              <a:t>,</a:t>
            </a:r>
            <a:r>
              <a:rPr lang="zh-CN" altLang="en-US" dirty="0" smtClean="0">
                <a:solidFill>
                  <a:srgbClr val="C00000"/>
                </a:solidFill>
              </a:rPr>
              <a:t>两人勤劳朴实。</a:t>
            </a:r>
            <a:endParaRPr lang="zh-CN" altLang="en-US" dirty="0">
              <a:solidFill>
                <a:srgbClr val="C00000"/>
              </a:solidFill>
            </a:endParaRP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488201"/>
          </a:xfrm>
          <a:prstGeom prst="rect">
            <a:avLst/>
          </a:prstGeom>
          <a:noFill/>
        </p:spPr>
        <p:txBody>
          <a:bodyPr wrap="square" lIns="36000" tIns="36000" rIns="36000" bIns="36000" rtlCol="0">
            <a:spAutoFit/>
          </a:bodyPr>
          <a:lstStyle/>
          <a:p>
            <a:pPr>
              <a:lnSpc>
                <a:spcPct val="150000"/>
              </a:lnSpc>
            </a:pPr>
            <a:r>
              <a:rPr lang="en-US" b="1" dirty="0" smtClean="0"/>
              <a:t>2. </a:t>
            </a:r>
            <a:r>
              <a:rPr lang="en-US" dirty="0" smtClean="0"/>
              <a:t>(3</a:t>
            </a:r>
            <a:r>
              <a:rPr lang="zh-CN" altLang="en-US" dirty="0" smtClean="0"/>
              <a:t>分</a:t>
            </a:r>
            <a:r>
              <a:rPr lang="en-US" dirty="0" smtClean="0"/>
              <a:t>)</a:t>
            </a:r>
            <a:r>
              <a:rPr lang="zh-CN" altLang="en-US" dirty="0" smtClean="0"/>
              <a:t>请简要分析选文第</a:t>
            </a:r>
            <a:r>
              <a:rPr lang="en-US" dirty="0" smtClean="0"/>
              <a:t>④</a:t>
            </a:r>
            <a:r>
              <a:rPr lang="zh-CN" altLang="en-US" dirty="0" smtClean="0"/>
              <a:t>段中加线句子的表达作用。</a:t>
            </a:r>
            <a:endParaRPr lang="zh-CN" altLang="en-US" dirty="0"/>
          </a:p>
        </p:txBody>
      </p:sp>
      <p:sp>
        <p:nvSpPr>
          <p:cNvPr id="4" name="TextBox 15">
            <a:extLst>
              <a:ext uri="{FF2B5EF4-FFF2-40B4-BE49-F238E27FC236}">
                <a16:creationId xmlns="" xmlns:a16="http://schemas.microsoft.com/office/drawing/2014/main" id="{0663CE10-BAAC-47A1-869E-A722179F076F}"/>
              </a:ext>
            </a:extLst>
          </p:cNvPr>
          <p:cNvSpPr txBox="1"/>
          <p:nvPr/>
        </p:nvSpPr>
        <p:spPr>
          <a:xfrm>
            <a:off x="882502" y="861222"/>
            <a:ext cx="7814932" cy="3347767"/>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dirty="0" smtClean="0">
                <a:solidFill>
                  <a:srgbClr val="C00000"/>
                </a:solidFill>
              </a:rPr>
              <a:t>[</a:t>
            </a:r>
            <a:r>
              <a:rPr lang="zh-CN" altLang="en-US" dirty="0" smtClean="0">
                <a:solidFill>
                  <a:srgbClr val="C00000"/>
                </a:solidFill>
              </a:rPr>
              <a:t>答案</a:t>
            </a:r>
            <a:r>
              <a:rPr lang="en-US" dirty="0" smtClean="0">
                <a:solidFill>
                  <a:srgbClr val="C00000"/>
                </a:solidFill>
              </a:rPr>
              <a:t>]</a:t>
            </a:r>
            <a:r>
              <a:rPr lang="zh-CN" altLang="en-US" dirty="0" smtClean="0">
                <a:solidFill>
                  <a:srgbClr val="C00000"/>
                </a:solidFill>
              </a:rPr>
              <a:t>画线句子运用了比喻的修辞手法</a:t>
            </a:r>
            <a:r>
              <a:rPr lang="en-US" dirty="0" smtClean="0">
                <a:solidFill>
                  <a:srgbClr val="C00000"/>
                </a:solidFill>
              </a:rPr>
              <a:t>,</a:t>
            </a:r>
            <a:r>
              <a:rPr lang="zh-CN" altLang="en-US" dirty="0" smtClean="0">
                <a:solidFill>
                  <a:srgbClr val="C00000"/>
                </a:solidFill>
              </a:rPr>
              <a:t>对自然环境进行了细致的描写。句中将刺眼的阳光比喻成扎人的麦芒</a:t>
            </a:r>
            <a:r>
              <a:rPr lang="en-US" dirty="0" smtClean="0">
                <a:solidFill>
                  <a:srgbClr val="C00000"/>
                </a:solidFill>
              </a:rPr>
              <a:t>,</a:t>
            </a:r>
            <a:r>
              <a:rPr lang="zh-CN" altLang="en-US" dirty="0" smtClean="0">
                <a:solidFill>
                  <a:srgbClr val="C00000"/>
                </a:solidFill>
              </a:rPr>
              <a:t>又写田野里不见一丝风、蝉不叫</a:t>
            </a:r>
            <a:r>
              <a:rPr lang="en-US" dirty="0" smtClean="0">
                <a:solidFill>
                  <a:srgbClr val="C00000"/>
                </a:solidFill>
              </a:rPr>
              <a:t>,</a:t>
            </a:r>
            <a:r>
              <a:rPr lang="zh-CN" altLang="en-US" dirty="0" smtClean="0">
                <a:solidFill>
                  <a:srgbClr val="C00000"/>
                </a:solidFill>
              </a:rPr>
              <a:t>写出了酷热难耐的夏季天气</a:t>
            </a:r>
            <a:r>
              <a:rPr lang="en-US" dirty="0" smtClean="0">
                <a:solidFill>
                  <a:srgbClr val="C00000"/>
                </a:solidFill>
              </a:rPr>
              <a:t>,</a:t>
            </a:r>
            <a:r>
              <a:rPr lang="zh-CN" altLang="en-US" dirty="0" smtClean="0">
                <a:solidFill>
                  <a:srgbClr val="C00000"/>
                </a:solidFill>
              </a:rPr>
              <a:t>更表现了麦客夫妻割麦的艰苦</a:t>
            </a:r>
            <a:r>
              <a:rPr lang="en-US" dirty="0" smtClean="0">
                <a:solidFill>
                  <a:srgbClr val="C00000"/>
                </a:solidFill>
              </a:rPr>
              <a:t>,</a:t>
            </a:r>
            <a:r>
              <a:rPr lang="zh-CN" altLang="en-US" dirty="0" smtClean="0">
                <a:solidFill>
                  <a:srgbClr val="C00000"/>
                </a:solidFill>
              </a:rPr>
              <a:t>同时也表现了麦客们的吃苦耐劳以及勤劳朴实。</a:t>
            </a:r>
          </a:p>
          <a:p>
            <a:pPr>
              <a:lnSpc>
                <a:spcPct val="150000"/>
              </a:lnSpc>
            </a:pPr>
            <a:r>
              <a:rPr lang="en-US" dirty="0" smtClean="0">
                <a:solidFill>
                  <a:srgbClr val="C00000"/>
                </a:solidFill>
              </a:rPr>
              <a:t>[</a:t>
            </a:r>
            <a:r>
              <a:rPr lang="zh-CN" altLang="en-US" dirty="0" smtClean="0">
                <a:solidFill>
                  <a:srgbClr val="C00000"/>
                </a:solidFill>
              </a:rPr>
              <a:t>解析</a:t>
            </a:r>
            <a:r>
              <a:rPr lang="en-US" dirty="0" smtClean="0">
                <a:solidFill>
                  <a:srgbClr val="C00000"/>
                </a:solidFill>
              </a:rPr>
              <a:t>] </a:t>
            </a:r>
            <a:r>
              <a:rPr lang="zh-CN" altLang="en-US" dirty="0" smtClean="0">
                <a:solidFill>
                  <a:srgbClr val="C00000"/>
                </a:solidFill>
              </a:rPr>
              <a:t>考查对句子的赏析。从内容、手法、情感等方面分析。内容上点明了麦收时酷热难耐的环境特征</a:t>
            </a:r>
            <a:r>
              <a:rPr lang="en-US" dirty="0" smtClean="0">
                <a:solidFill>
                  <a:srgbClr val="C00000"/>
                </a:solidFill>
              </a:rPr>
              <a:t>,</a:t>
            </a:r>
            <a:r>
              <a:rPr lang="zh-CN" altLang="en-US" dirty="0" smtClean="0">
                <a:solidFill>
                  <a:srgbClr val="C00000"/>
                </a:solidFill>
              </a:rPr>
              <a:t>表现了麦客工作条件的艰苦</a:t>
            </a:r>
            <a:r>
              <a:rPr lang="en-US" dirty="0" smtClean="0">
                <a:solidFill>
                  <a:srgbClr val="C00000"/>
                </a:solidFill>
              </a:rPr>
              <a:t>;</a:t>
            </a:r>
            <a:r>
              <a:rPr lang="zh-CN" altLang="en-US" dirty="0" smtClean="0">
                <a:solidFill>
                  <a:srgbClr val="C00000"/>
                </a:solidFill>
              </a:rPr>
              <a:t>从手法上</a:t>
            </a:r>
            <a:r>
              <a:rPr lang="en-US" dirty="0" smtClean="0">
                <a:solidFill>
                  <a:srgbClr val="C00000"/>
                </a:solidFill>
              </a:rPr>
              <a:t>,</a:t>
            </a:r>
            <a:r>
              <a:rPr lang="zh-CN" altLang="en-US" dirty="0" smtClean="0">
                <a:solidFill>
                  <a:srgbClr val="C00000"/>
                </a:solidFill>
              </a:rPr>
              <a:t>画线句是对麦收时环境的描写。</a:t>
            </a:r>
            <a:r>
              <a:rPr lang="en-US" dirty="0" smtClean="0">
                <a:solidFill>
                  <a:srgbClr val="C00000"/>
                </a:solidFill>
              </a:rPr>
              <a:t>“</a:t>
            </a:r>
            <a:r>
              <a:rPr lang="zh-CN" altLang="en-US" dirty="0" smtClean="0">
                <a:solidFill>
                  <a:srgbClr val="C00000"/>
                </a:solidFill>
              </a:rPr>
              <a:t>刺眼的阳光如麦芒般</a:t>
            </a:r>
            <a:r>
              <a:rPr lang="en-US" dirty="0" smtClean="0">
                <a:solidFill>
                  <a:srgbClr val="C00000"/>
                </a:solidFill>
              </a:rPr>
              <a:t>……”</a:t>
            </a:r>
            <a:r>
              <a:rPr lang="zh-CN" altLang="en-US" dirty="0" smtClean="0">
                <a:solidFill>
                  <a:srgbClr val="C00000"/>
                </a:solidFill>
              </a:rPr>
              <a:t>运用了比喻的修辞</a:t>
            </a:r>
            <a:r>
              <a:rPr lang="en-US" dirty="0" smtClean="0">
                <a:solidFill>
                  <a:srgbClr val="C00000"/>
                </a:solidFill>
              </a:rPr>
              <a:t>,</a:t>
            </a:r>
            <a:r>
              <a:rPr lang="zh-CN" altLang="en-US" dirty="0" smtClean="0">
                <a:solidFill>
                  <a:srgbClr val="C00000"/>
                </a:solidFill>
              </a:rPr>
              <a:t>生动地写出了天气的炎热</a:t>
            </a:r>
            <a:r>
              <a:rPr lang="en-US" dirty="0" smtClean="0">
                <a:solidFill>
                  <a:srgbClr val="C00000"/>
                </a:solidFill>
              </a:rPr>
              <a:t>;</a:t>
            </a:r>
            <a:r>
              <a:rPr lang="zh-CN" altLang="en-US" dirty="0" smtClean="0">
                <a:solidFill>
                  <a:srgbClr val="C00000"/>
                </a:solidFill>
              </a:rPr>
              <a:t>情感上</a:t>
            </a:r>
            <a:r>
              <a:rPr lang="en-US" dirty="0" smtClean="0">
                <a:solidFill>
                  <a:srgbClr val="C00000"/>
                </a:solidFill>
              </a:rPr>
              <a:t>,</a:t>
            </a:r>
            <a:r>
              <a:rPr lang="zh-CN" altLang="en-US" dirty="0" smtClean="0">
                <a:solidFill>
                  <a:srgbClr val="C00000"/>
                </a:solidFill>
              </a:rPr>
              <a:t>表达了作者对他们的赞美。</a:t>
            </a:r>
            <a:endParaRPr lang="zh-CN" altLang="en-US" dirty="0">
              <a:solidFill>
                <a:srgbClr val="C00000"/>
              </a:solidFill>
            </a:endParaRP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488201"/>
          </a:xfrm>
          <a:prstGeom prst="rect">
            <a:avLst/>
          </a:prstGeom>
          <a:noFill/>
        </p:spPr>
        <p:txBody>
          <a:bodyPr wrap="square" lIns="36000" tIns="36000" rIns="36000" bIns="36000" rtlCol="0">
            <a:spAutoFit/>
          </a:bodyPr>
          <a:lstStyle/>
          <a:p>
            <a:pPr>
              <a:lnSpc>
                <a:spcPct val="150000"/>
              </a:lnSpc>
            </a:pPr>
            <a:r>
              <a:rPr lang="en-US" b="1" dirty="0" smtClean="0"/>
              <a:t>3. </a:t>
            </a:r>
            <a:r>
              <a:rPr lang="en-US" dirty="0" smtClean="0"/>
              <a:t>(2</a:t>
            </a:r>
            <a:r>
              <a:rPr lang="zh-CN" altLang="en-US" dirty="0" smtClean="0"/>
              <a:t>分</a:t>
            </a:r>
            <a:r>
              <a:rPr lang="en-US" dirty="0" smtClean="0"/>
              <a:t>)</a:t>
            </a:r>
            <a:r>
              <a:rPr lang="zh-CN" altLang="en-US" dirty="0" smtClean="0"/>
              <a:t>选文第</a:t>
            </a:r>
            <a:r>
              <a:rPr lang="en-US" dirty="0" smtClean="0"/>
              <a:t>⑧</a:t>
            </a:r>
            <a:r>
              <a:rPr lang="zh-CN" altLang="en-US" dirty="0" smtClean="0"/>
              <a:t>段的对话</a:t>
            </a:r>
            <a:r>
              <a:rPr lang="en-US" dirty="0" smtClean="0"/>
              <a:t>,</a:t>
            </a:r>
            <a:r>
              <a:rPr lang="zh-CN" altLang="en-US" dirty="0" smtClean="0"/>
              <a:t>表现了“女人”怎样的情感</a:t>
            </a:r>
            <a:r>
              <a:rPr lang="en-US" dirty="0" smtClean="0"/>
              <a:t>?</a:t>
            </a:r>
            <a:endParaRPr lang="zh-CN" altLang="en-US" dirty="0"/>
          </a:p>
        </p:txBody>
      </p:sp>
      <p:sp>
        <p:nvSpPr>
          <p:cNvPr id="4" name="TextBox 15">
            <a:extLst>
              <a:ext uri="{FF2B5EF4-FFF2-40B4-BE49-F238E27FC236}">
                <a16:creationId xmlns="" xmlns:a16="http://schemas.microsoft.com/office/drawing/2014/main" id="{0663CE10-BAAC-47A1-869E-A722179F076F}"/>
              </a:ext>
            </a:extLst>
          </p:cNvPr>
          <p:cNvSpPr txBox="1"/>
          <p:nvPr/>
        </p:nvSpPr>
        <p:spPr>
          <a:xfrm>
            <a:off x="882502" y="861222"/>
            <a:ext cx="7814932" cy="2516770"/>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dirty="0" smtClean="0">
                <a:solidFill>
                  <a:srgbClr val="C00000"/>
                </a:solidFill>
              </a:rPr>
              <a:t>[</a:t>
            </a:r>
            <a:r>
              <a:rPr lang="zh-CN" altLang="en-US" dirty="0" smtClean="0">
                <a:solidFill>
                  <a:srgbClr val="C00000"/>
                </a:solidFill>
              </a:rPr>
              <a:t>答案</a:t>
            </a:r>
            <a:r>
              <a:rPr lang="en-US" dirty="0" smtClean="0">
                <a:solidFill>
                  <a:srgbClr val="C00000"/>
                </a:solidFill>
              </a:rPr>
              <a:t>] “</a:t>
            </a:r>
            <a:r>
              <a:rPr lang="zh-CN" altLang="en-US" dirty="0" smtClean="0">
                <a:solidFill>
                  <a:srgbClr val="C00000"/>
                </a:solidFill>
              </a:rPr>
              <a:t>女人</a:t>
            </a:r>
            <a:r>
              <a:rPr lang="en-US" dirty="0" smtClean="0">
                <a:solidFill>
                  <a:srgbClr val="C00000"/>
                </a:solidFill>
              </a:rPr>
              <a:t>”</a:t>
            </a:r>
            <a:r>
              <a:rPr lang="zh-CN" altLang="en-US" dirty="0" smtClean="0">
                <a:solidFill>
                  <a:srgbClr val="C00000"/>
                </a:solidFill>
              </a:rPr>
              <a:t>说</a:t>
            </a:r>
            <a:r>
              <a:rPr lang="en-US" dirty="0" smtClean="0">
                <a:solidFill>
                  <a:srgbClr val="C00000"/>
                </a:solidFill>
              </a:rPr>
              <a:t>“</a:t>
            </a:r>
            <a:r>
              <a:rPr lang="zh-CN" altLang="en-US" dirty="0" smtClean="0">
                <a:solidFill>
                  <a:srgbClr val="C00000"/>
                </a:solidFill>
              </a:rPr>
              <a:t>这么大的地</a:t>
            </a:r>
            <a:r>
              <a:rPr lang="en-US" dirty="0" smtClean="0">
                <a:solidFill>
                  <a:srgbClr val="C00000"/>
                </a:solidFill>
              </a:rPr>
              <a:t>,</a:t>
            </a:r>
            <a:r>
              <a:rPr lang="zh-CN" altLang="en-US" dirty="0" smtClean="0">
                <a:solidFill>
                  <a:srgbClr val="C00000"/>
                </a:solidFill>
              </a:rPr>
              <a:t>这么好的麦子</a:t>
            </a:r>
            <a:r>
              <a:rPr lang="en-US" dirty="0" smtClean="0">
                <a:solidFill>
                  <a:srgbClr val="C00000"/>
                </a:solidFill>
              </a:rPr>
              <a:t>,</a:t>
            </a:r>
            <a:r>
              <a:rPr lang="zh-CN" altLang="en-US" dirty="0" smtClean="0">
                <a:solidFill>
                  <a:srgbClr val="C00000"/>
                </a:solidFill>
              </a:rPr>
              <a:t>够你们家吃几年呢</a:t>
            </a:r>
            <a:r>
              <a:rPr lang="en-US" dirty="0" smtClean="0">
                <a:solidFill>
                  <a:srgbClr val="C00000"/>
                </a:solidFill>
              </a:rPr>
              <a:t>”,</a:t>
            </a:r>
            <a:r>
              <a:rPr lang="zh-CN" altLang="en-US" dirty="0" smtClean="0">
                <a:solidFill>
                  <a:srgbClr val="C00000"/>
                </a:solidFill>
              </a:rPr>
              <a:t>表现了庄稼人最淳朴的感情</a:t>
            </a:r>
            <a:r>
              <a:rPr lang="en-US" dirty="0" smtClean="0">
                <a:solidFill>
                  <a:srgbClr val="C00000"/>
                </a:solidFill>
              </a:rPr>
              <a:t>,</a:t>
            </a:r>
            <a:r>
              <a:rPr lang="zh-CN" altLang="en-US" dirty="0" smtClean="0">
                <a:solidFill>
                  <a:srgbClr val="C00000"/>
                </a:solidFill>
              </a:rPr>
              <a:t>就是希望通过踏踏实实的劳动获得粮食</a:t>
            </a:r>
            <a:r>
              <a:rPr lang="en-US" dirty="0" smtClean="0">
                <a:solidFill>
                  <a:srgbClr val="C00000"/>
                </a:solidFill>
              </a:rPr>
              <a:t>,</a:t>
            </a:r>
            <a:r>
              <a:rPr lang="zh-CN" altLang="en-US" dirty="0" smtClean="0">
                <a:solidFill>
                  <a:srgbClr val="C00000"/>
                </a:solidFill>
              </a:rPr>
              <a:t>养活一家老小</a:t>
            </a:r>
            <a:r>
              <a:rPr lang="en-US" dirty="0" smtClean="0">
                <a:solidFill>
                  <a:srgbClr val="C00000"/>
                </a:solidFill>
              </a:rPr>
              <a:t>;“</a:t>
            </a:r>
            <a:r>
              <a:rPr lang="zh-CN" altLang="en-US" dirty="0" smtClean="0">
                <a:solidFill>
                  <a:srgbClr val="C00000"/>
                </a:solidFill>
              </a:rPr>
              <a:t>可比我们山里强多了</a:t>
            </a:r>
            <a:r>
              <a:rPr lang="en-US" dirty="0" smtClean="0">
                <a:solidFill>
                  <a:srgbClr val="C00000"/>
                </a:solidFill>
              </a:rPr>
              <a:t>”</a:t>
            </a:r>
            <a:r>
              <a:rPr lang="zh-CN" altLang="en-US" dirty="0" smtClean="0">
                <a:solidFill>
                  <a:srgbClr val="C00000"/>
                </a:solidFill>
              </a:rPr>
              <a:t>表现了</a:t>
            </a:r>
            <a:r>
              <a:rPr lang="en-US" dirty="0" smtClean="0">
                <a:solidFill>
                  <a:srgbClr val="C00000"/>
                </a:solidFill>
              </a:rPr>
              <a:t>“</a:t>
            </a:r>
            <a:r>
              <a:rPr lang="zh-CN" altLang="en-US" dirty="0" smtClean="0">
                <a:solidFill>
                  <a:srgbClr val="C00000"/>
                </a:solidFill>
              </a:rPr>
              <a:t>女人</a:t>
            </a:r>
            <a:r>
              <a:rPr lang="en-US" dirty="0" smtClean="0">
                <a:solidFill>
                  <a:srgbClr val="C00000"/>
                </a:solidFill>
              </a:rPr>
              <a:t>”</a:t>
            </a:r>
            <a:r>
              <a:rPr lang="zh-CN" altLang="en-US" dirty="0" smtClean="0">
                <a:solidFill>
                  <a:srgbClr val="C00000"/>
                </a:solidFill>
              </a:rPr>
              <a:t>对能种大片麦田的土地的羡慕。</a:t>
            </a:r>
          </a:p>
          <a:p>
            <a:pPr>
              <a:lnSpc>
                <a:spcPct val="150000"/>
              </a:lnSpc>
            </a:pPr>
            <a:r>
              <a:rPr lang="en-US" dirty="0" smtClean="0">
                <a:solidFill>
                  <a:srgbClr val="C00000"/>
                </a:solidFill>
              </a:rPr>
              <a:t>[</a:t>
            </a:r>
            <a:r>
              <a:rPr lang="zh-CN" altLang="en-US" dirty="0" smtClean="0">
                <a:solidFill>
                  <a:srgbClr val="C00000"/>
                </a:solidFill>
              </a:rPr>
              <a:t>解析</a:t>
            </a:r>
            <a:r>
              <a:rPr lang="en-US" dirty="0" smtClean="0">
                <a:solidFill>
                  <a:srgbClr val="C00000"/>
                </a:solidFill>
              </a:rPr>
              <a:t>] </a:t>
            </a:r>
            <a:r>
              <a:rPr lang="zh-CN" altLang="en-US" dirty="0" smtClean="0">
                <a:solidFill>
                  <a:srgbClr val="C00000"/>
                </a:solidFill>
              </a:rPr>
              <a:t>考查理解人物情感的能力。抓住人物语言</a:t>
            </a:r>
            <a:r>
              <a:rPr lang="en-US" dirty="0" smtClean="0">
                <a:solidFill>
                  <a:srgbClr val="C00000"/>
                </a:solidFill>
              </a:rPr>
              <a:t>,</a:t>
            </a:r>
            <a:r>
              <a:rPr lang="zh-CN" altLang="en-US" dirty="0" smtClean="0">
                <a:solidFill>
                  <a:srgbClr val="C00000"/>
                </a:solidFill>
              </a:rPr>
              <a:t>分析人物情感。</a:t>
            </a:r>
            <a:r>
              <a:rPr lang="en-US" dirty="0" smtClean="0">
                <a:solidFill>
                  <a:srgbClr val="C00000"/>
                </a:solidFill>
              </a:rPr>
              <a:t>“</a:t>
            </a:r>
            <a:r>
              <a:rPr lang="zh-CN" altLang="en-US" dirty="0" smtClean="0">
                <a:solidFill>
                  <a:srgbClr val="C00000"/>
                </a:solidFill>
              </a:rPr>
              <a:t>这么好的麦子</a:t>
            </a:r>
            <a:r>
              <a:rPr lang="en-US" dirty="0" smtClean="0">
                <a:solidFill>
                  <a:srgbClr val="C00000"/>
                </a:solidFill>
              </a:rPr>
              <a:t>”</a:t>
            </a:r>
            <a:r>
              <a:rPr lang="zh-CN" altLang="en-US" dirty="0" smtClean="0">
                <a:solidFill>
                  <a:srgbClr val="C00000"/>
                </a:solidFill>
              </a:rPr>
              <a:t>表现了</a:t>
            </a:r>
            <a:r>
              <a:rPr lang="en-US" dirty="0" smtClean="0">
                <a:solidFill>
                  <a:srgbClr val="C00000"/>
                </a:solidFill>
              </a:rPr>
              <a:t>“</a:t>
            </a:r>
            <a:r>
              <a:rPr lang="zh-CN" altLang="en-US" dirty="0" smtClean="0">
                <a:solidFill>
                  <a:srgbClr val="C00000"/>
                </a:solidFill>
              </a:rPr>
              <a:t>女人</a:t>
            </a:r>
            <a:r>
              <a:rPr lang="en-US" dirty="0" smtClean="0">
                <a:solidFill>
                  <a:srgbClr val="C00000"/>
                </a:solidFill>
              </a:rPr>
              <a:t>”</a:t>
            </a:r>
            <a:r>
              <a:rPr lang="zh-CN" altLang="en-US" dirty="0" smtClean="0">
                <a:solidFill>
                  <a:srgbClr val="C00000"/>
                </a:solidFill>
              </a:rPr>
              <a:t>对</a:t>
            </a:r>
            <a:r>
              <a:rPr lang="en-US" dirty="0" smtClean="0">
                <a:solidFill>
                  <a:srgbClr val="C00000"/>
                </a:solidFill>
              </a:rPr>
              <a:t>“</a:t>
            </a:r>
            <a:r>
              <a:rPr lang="zh-CN" altLang="en-US" dirty="0" smtClean="0">
                <a:solidFill>
                  <a:srgbClr val="C00000"/>
                </a:solidFill>
              </a:rPr>
              <a:t>我</a:t>
            </a:r>
            <a:r>
              <a:rPr lang="en-US" dirty="0" smtClean="0">
                <a:solidFill>
                  <a:srgbClr val="C00000"/>
                </a:solidFill>
              </a:rPr>
              <a:t>”</a:t>
            </a:r>
            <a:r>
              <a:rPr lang="zh-CN" altLang="en-US" dirty="0" smtClean="0">
                <a:solidFill>
                  <a:srgbClr val="C00000"/>
                </a:solidFill>
              </a:rPr>
              <a:t>家丰收的赞赏。</a:t>
            </a:r>
            <a:r>
              <a:rPr lang="en-US" dirty="0" smtClean="0">
                <a:solidFill>
                  <a:srgbClr val="C00000"/>
                </a:solidFill>
              </a:rPr>
              <a:t>“</a:t>
            </a:r>
            <a:r>
              <a:rPr lang="zh-CN" altLang="en-US" dirty="0" smtClean="0">
                <a:solidFill>
                  <a:srgbClr val="C00000"/>
                </a:solidFill>
              </a:rPr>
              <a:t>可比我们山里强多了</a:t>
            </a:r>
            <a:r>
              <a:rPr lang="en-US" dirty="0" smtClean="0">
                <a:solidFill>
                  <a:srgbClr val="C00000"/>
                </a:solidFill>
              </a:rPr>
              <a:t>”</a:t>
            </a:r>
            <a:r>
              <a:rPr lang="zh-CN" altLang="en-US" dirty="0" smtClean="0">
                <a:solidFill>
                  <a:srgbClr val="C00000"/>
                </a:solidFill>
              </a:rPr>
              <a:t>表现了</a:t>
            </a:r>
            <a:r>
              <a:rPr lang="en-US" dirty="0" smtClean="0">
                <a:solidFill>
                  <a:srgbClr val="C00000"/>
                </a:solidFill>
              </a:rPr>
              <a:t>“</a:t>
            </a:r>
            <a:r>
              <a:rPr lang="zh-CN" altLang="en-US" dirty="0" smtClean="0">
                <a:solidFill>
                  <a:srgbClr val="C00000"/>
                </a:solidFill>
              </a:rPr>
              <a:t>女人</a:t>
            </a:r>
            <a:r>
              <a:rPr lang="en-US" dirty="0" smtClean="0">
                <a:solidFill>
                  <a:srgbClr val="C00000"/>
                </a:solidFill>
              </a:rPr>
              <a:t>”</a:t>
            </a:r>
            <a:r>
              <a:rPr lang="zh-CN" altLang="en-US" dirty="0" smtClean="0">
                <a:solidFill>
                  <a:srgbClr val="C00000"/>
                </a:solidFill>
              </a:rPr>
              <a:t>对</a:t>
            </a:r>
            <a:r>
              <a:rPr lang="en-US" dirty="0" smtClean="0">
                <a:solidFill>
                  <a:srgbClr val="C00000"/>
                </a:solidFill>
              </a:rPr>
              <a:t>“</a:t>
            </a:r>
            <a:r>
              <a:rPr lang="zh-CN" altLang="en-US" dirty="0" smtClean="0">
                <a:solidFill>
                  <a:srgbClr val="C00000"/>
                </a:solidFill>
              </a:rPr>
              <a:t>我</a:t>
            </a:r>
            <a:r>
              <a:rPr lang="en-US" dirty="0" smtClean="0">
                <a:solidFill>
                  <a:srgbClr val="C00000"/>
                </a:solidFill>
              </a:rPr>
              <a:t>”</a:t>
            </a:r>
            <a:r>
              <a:rPr lang="zh-CN" altLang="en-US" dirty="0" smtClean="0">
                <a:solidFill>
                  <a:srgbClr val="C00000"/>
                </a:solidFill>
              </a:rPr>
              <a:t>家丰收的羡慕。</a:t>
            </a:r>
            <a:endParaRPr lang="zh-CN" altLang="en-US" dirty="0">
              <a:solidFill>
                <a:srgbClr val="C00000"/>
              </a:solidFill>
            </a:endParaRP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488201"/>
          </a:xfrm>
          <a:prstGeom prst="rect">
            <a:avLst/>
          </a:prstGeom>
          <a:noFill/>
        </p:spPr>
        <p:txBody>
          <a:bodyPr wrap="square" lIns="36000" tIns="36000" rIns="36000" bIns="36000" rtlCol="0">
            <a:spAutoFit/>
          </a:bodyPr>
          <a:lstStyle/>
          <a:p>
            <a:pPr>
              <a:lnSpc>
                <a:spcPct val="150000"/>
              </a:lnSpc>
            </a:pPr>
            <a:r>
              <a:rPr lang="en-US" b="1" dirty="0" smtClean="0"/>
              <a:t>4. </a:t>
            </a:r>
            <a:r>
              <a:rPr lang="en-US" dirty="0" smtClean="0"/>
              <a:t>(2</a:t>
            </a:r>
            <a:r>
              <a:rPr lang="zh-CN" altLang="en-US" dirty="0" smtClean="0"/>
              <a:t>分</a:t>
            </a:r>
            <a:r>
              <a:rPr lang="en-US" dirty="0" smtClean="0"/>
              <a:t>)</a:t>
            </a:r>
            <a:r>
              <a:rPr lang="zh-CN" altLang="en-US" dirty="0" smtClean="0"/>
              <a:t>选文第</a:t>
            </a:r>
            <a:r>
              <a:rPr lang="en-US" dirty="0" smtClean="0"/>
              <a:t>⑨</a:t>
            </a:r>
            <a:r>
              <a:rPr lang="zh-CN" altLang="en-US" dirty="0" smtClean="0"/>
              <a:t>段的作用是什么</a:t>
            </a:r>
            <a:r>
              <a:rPr lang="en-US" dirty="0" smtClean="0"/>
              <a:t>?</a:t>
            </a:r>
            <a:r>
              <a:rPr lang="en-US" altLang="zh-CN" dirty="0" smtClean="0"/>
              <a:t>【</a:t>
            </a:r>
            <a:r>
              <a:rPr lang="zh-CN" altLang="en-US" dirty="0" smtClean="0"/>
              <a:t>考点四　分析段落作用</a:t>
            </a:r>
            <a:r>
              <a:rPr lang="en-US" altLang="zh-CN" dirty="0" smtClean="0"/>
              <a:t>】</a:t>
            </a:r>
            <a:endParaRPr lang="zh-CN" altLang="en-US" dirty="0"/>
          </a:p>
        </p:txBody>
      </p:sp>
      <p:sp>
        <p:nvSpPr>
          <p:cNvPr id="4" name="TextBox 15">
            <a:extLst>
              <a:ext uri="{FF2B5EF4-FFF2-40B4-BE49-F238E27FC236}">
                <a16:creationId xmlns="" xmlns:a16="http://schemas.microsoft.com/office/drawing/2014/main" id="{0663CE10-BAAC-47A1-869E-A722179F076F}"/>
              </a:ext>
            </a:extLst>
          </p:cNvPr>
          <p:cNvSpPr txBox="1"/>
          <p:nvPr/>
        </p:nvSpPr>
        <p:spPr>
          <a:xfrm>
            <a:off x="882502" y="861222"/>
            <a:ext cx="7814932" cy="2932268"/>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dirty="0" smtClean="0">
                <a:solidFill>
                  <a:srgbClr val="C00000"/>
                </a:solidFill>
              </a:rPr>
              <a:t>[</a:t>
            </a:r>
            <a:r>
              <a:rPr lang="zh-CN" altLang="en-US" dirty="0" smtClean="0">
                <a:solidFill>
                  <a:srgbClr val="C00000"/>
                </a:solidFill>
              </a:rPr>
              <a:t>答案</a:t>
            </a:r>
            <a:r>
              <a:rPr lang="en-US" dirty="0" smtClean="0">
                <a:solidFill>
                  <a:srgbClr val="C00000"/>
                </a:solidFill>
              </a:rPr>
              <a:t>] ①</a:t>
            </a:r>
            <a:r>
              <a:rPr lang="zh-CN" altLang="en-US" dirty="0" smtClean="0">
                <a:solidFill>
                  <a:srgbClr val="C00000"/>
                </a:solidFill>
              </a:rPr>
              <a:t>插叙</a:t>
            </a:r>
            <a:r>
              <a:rPr lang="en-US" dirty="0" smtClean="0">
                <a:solidFill>
                  <a:srgbClr val="C00000"/>
                </a:solidFill>
              </a:rPr>
              <a:t>,</a:t>
            </a:r>
            <a:r>
              <a:rPr lang="zh-CN" altLang="en-US" dirty="0" smtClean="0">
                <a:solidFill>
                  <a:srgbClr val="C00000"/>
                </a:solidFill>
              </a:rPr>
              <a:t>补充交代了麦客夫妻来自深山的情况</a:t>
            </a:r>
            <a:r>
              <a:rPr lang="en-US" dirty="0" smtClean="0">
                <a:solidFill>
                  <a:srgbClr val="C00000"/>
                </a:solidFill>
              </a:rPr>
              <a:t>,</a:t>
            </a:r>
            <a:r>
              <a:rPr lang="zh-CN" altLang="en-US" dirty="0" smtClean="0">
                <a:solidFill>
                  <a:srgbClr val="C00000"/>
                </a:solidFill>
              </a:rPr>
              <a:t>解释了他们外出当麦客的原因。</a:t>
            </a:r>
            <a:r>
              <a:rPr lang="en-US" dirty="0" smtClean="0">
                <a:solidFill>
                  <a:srgbClr val="C00000"/>
                </a:solidFill>
              </a:rPr>
              <a:t>②</a:t>
            </a:r>
            <a:r>
              <a:rPr lang="zh-CN" altLang="en-US" dirty="0" smtClean="0">
                <a:solidFill>
                  <a:srgbClr val="C00000"/>
                </a:solidFill>
              </a:rPr>
              <a:t>承上启下</a:t>
            </a:r>
            <a:r>
              <a:rPr lang="en-US" dirty="0" smtClean="0">
                <a:solidFill>
                  <a:srgbClr val="C00000"/>
                </a:solidFill>
              </a:rPr>
              <a:t>,</a:t>
            </a:r>
            <a:r>
              <a:rPr lang="zh-CN" altLang="en-US" dirty="0" smtClean="0">
                <a:solidFill>
                  <a:srgbClr val="C00000"/>
                </a:solidFill>
              </a:rPr>
              <a:t>承接上文麦客夫妻对</a:t>
            </a:r>
            <a:r>
              <a:rPr lang="en-US" dirty="0" smtClean="0">
                <a:solidFill>
                  <a:srgbClr val="C00000"/>
                </a:solidFill>
              </a:rPr>
              <a:t>“</a:t>
            </a:r>
            <a:r>
              <a:rPr lang="zh-CN" altLang="en-US" dirty="0" smtClean="0">
                <a:solidFill>
                  <a:srgbClr val="C00000"/>
                </a:solidFill>
              </a:rPr>
              <a:t>我</a:t>
            </a:r>
            <a:r>
              <a:rPr lang="en-US" dirty="0" smtClean="0">
                <a:solidFill>
                  <a:srgbClr val="C00000"/>
                </a:solidFill>
              </a:rPr>
              <a:t>”</a:t>
            </a:r>
            <a:r>
              <a:rPr lang="zh-CN" altLang="en-US" dirty="0" smtClean="0">
                <a:solidFill>
                  <a:srgbClr val="C00000"/>
                </a:solidFill>
              </a:rPr>
              <a:t>家土地丰收的夸赞</a:t>
            </a:r>
            <a:r>
              <a:rPr lang="en-US" dirty="0" smtClean="0">
                <a:solidFill>
                  <a:srgbClr val="C00000"/>
                </a:solidFill>
              </a:rPr>
              <a:t>,</a:t>
            </a:r>
            <a:r>
              <a:rPr lang="zh-CN" altLang="en-US" dirty="0" smtClean="0">
                <a:solidFill>
                  <a:srgbClr val="C00000"/>
                </a:solidFill>
              </a:rPr>
              <a:t>引出下文麦客夫妻继续割麦子的场景</a:t>
            </a:r>
            <a:r>
              <a:rPr lang="en-US" dirty="0" smtClean="0">
                <a:solidFill>
                  <a:srgbClr val="C00000"/>
                </a:solidFill>
              </a:rPr>
              <a:t>,</a:t>
            </a:r>
            <a:r>
              <a:rPr lang="zh-CN" altLang="en-US" dirty="0" smtClean="0">
                <a:solidFill>
                  <a:srgbClr val="C00000"/>
                </a:solidFill>
              </a:rPr>
              <a:t>推动了情节发展</a:t>
            </a:r>
            <a:r>
              <a:rPr lang="en-US" dirty="0" smtClean="0">
                <a:solidFill>
                  <a:srgbClr val="C00000"/>
                </a:solidFill>
              </a:rPr>
              <a:t>,</a:t>
            </a:r>
            <a:r>
              <a:rPr lang="zh-CN" altLang="en-US" dirty="0" smtClean="0">
                <a:solidFill>
                  <a:srgbClr val="C00000"/>
                </a:solidFill>
              </a:rPr>
              <a:t>呼应了开头。</a:t>
            </a:r>
          </a:p>
          <a:p>
            <a:pPr>
              <a:lnSpc>
                <a:spcPct val="150000"/>
              </a:lnSpc>
            </a:pPr>
            <a:r>
              <a:rPr lang="en-US" dirty="0" smtClean="0">
                <a:solidFill>
                  <a:srgbClr val="C00000"/>
                </a:solidFill>
              </a:rPr>
              <a:t>[</a:t>
            </a:r>
            <a:r>
              <a:rPr lang="zh-CN" altLang="en-US" dirty="0" smtClean="0">
                <a:solidFill>
                  <a:srgbClr val="C00000"/>
                </a:solidFill>
              </a:rPr>
              <a:t>解析</a:t>
            </a:r>
            <a:r>
              <a:rPr lang="en-US" dirty="0" smtClean="0">
                <a:solidFill>
                  <a:srgbClr val="C00000"/>
                </a:solidFill>
              </a:rPr>
              <a:t>] </a:t>
            </a:r>
            <a:r>
              <a:rPr lang="zh-CN" altLang="en-US" dirty="0" smtClean="0">
                <a:solidFill>
                  <a:srgbClr val="C00000"/>
                </a:solidFill>
              </a:rPr>
              <a:t>考查段落的作用。从内容和结构两方面分析。从内容上来说</a:t>
            </a:r>
            <a:r>
              <a:rPr lang="en-US" dirty="0" smtClean="0">
                <a:solidFill>
                  <a:srgbClr val="C00000"/>
                </a:solidFill>
              </a:rPr>
              <a:t>,</a:t>
            </a:r>
            <a:r>
              <a:rPr lang="zh-CN" altLang="en-US" dirty="0" smtClean="0">
                <a:solidFill>
                  <a:srgbClr val="C00000"/>
                </a:solidFill>
              </a:rPr>
              <a:t>该段是插叙</a:t>
            </a:r>
            <a:r>
              <a:rPr lang="en-US" dirty="0" smtClean="0">
                <a:solidFill>
                  <a:srgbClr val="C00000"/>
                </a:solidFill>
              </a:rPr>
              <a:t>,</a:t>
            </a:r>
            <a:r>
              <a:rPr lang="zh-CN" altLang="en-US" dirty="0" smtClean="0">
                <a:solidFill>
                  <a:srgbClr val="C00000"/>
                </a:solidFill>
              </a:rPr>
              <a:t>在描写麦客夫妻割麦时</a:t>
            </a:r>
            <a:r>
              <a:rPr lang="en-US" dirty="0" smtClean="0">
                <a:solidFill>
                  <a:srgbClr val="C00000"/>
                </a:solidFill>
              </a:rPr>
              <a:t>,</a:t>
            </a:r>
            <a:r>
              <a:rPr lang="zh-CN" altLang="en-US" dirty="0" smtClean="0">
                <a:solidFill>
                  <a:srgbClr val="C00000"/>
                </a:solidFill>
              </a:rPr>
              <a:t>插叙他们出来割麦的原因</a:t>
            </a:r>
            <a:r>
              <a:rPr lang="en-US" dirty="0" smtClean="0">
                <a:solidFill>
                  <a:srgbClr val="C00000"/>
                </a:solidFill>
              </a:rPr>
              <a:t>——</a:t>
            </a:r>
            <a:r>
              <a:rPr lang="zh-CN" altLang="en-US" dirty="0" smtClean="0">
                <a:solidFill>
                  <a:srgbClr val="C00000"/>
                </a:solidFill>
              </a:rPr>
              <a:t>地少不得不出来挣个生计</a:t>
            </a:r>
            <a:r>
              <a:rPr lang="en-US" dirty="0" smtClean="0">
                <a:solidFill>
                  <a:srgbClr val="C00000"/>
                </a:solidFill>
              </a:rPr>
              <a:t>,</a:t>
            </a:r>
            <a:r>
              <a:rPr lang="zh-CN" altLang="en-US" dirty="0" smtClean="0">
                <a:solidFill>
                  <a:srgbClr val="C00000"/>
                </a:solidFill>
              </a:rPr>
              <a:t>衬托了他们生活的艰辛。结构上本题是中间段</a:t>
            </a:r>
            <a:r>
              <a:rPr lang="en-US" dirty="0" smtClean="0">
                <a:solidFill>
                  <a:srgbClr val="C00000"/>
                </a:solidFill>
              </a:rPr>
              <a:t>,</a:t>
            </a:r>
            <a:r>
              <a:rPr lang="zh-CN" altLang="en-US" dirty="0" smtClean="0">
                <a:solidFill>
                  <a:srgbClr val="C00000"/>
                </a:solidFill>
              </a:rPr>
              <a:t>主要考虑承上启下、做铺垫、设置悬念以及呼应等作用。</a:t>
            </a:r>
            <a:endParaRPr lang="zh-CN" altLang="en-US" dirty="0">
              <a:solidFill>
                <a:srgbClr val="C00000"/>
              </a:solidFill>
            </a:endParaRP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488201"/>
          </a:xfrm>
          <a:prstGeom prst="rect">
            <a:avLst/>
          </a:prstGeom>
          <a:noFill/>
        </p:spPr>
        <p:txBody>
          <a:bodyPr wrap="square" lIns="36000" tIns="36000" rIns="36000" bIns="36000" rtlCol="0">
            <a:spAutoFit/>
          </a:bodyPr>
          <a:lstStyle/>
          <a:p>
            <a:pPr>
              <a:lnSpc>
                <a:spcPct val="150000"/>
              </a:lnSpc>
            </a:pPr>
            <a:r>
              <a:rPr lang="en-US" b="1" dirty="0" smtClean="0"/>
              <a:t>5. </a:t>
            </a:r>
            <a:r>
              <a:rPr lang="en-US" dirty="0" smtClean="0"/>
              <a:t>(4</a:t>
            </a:r>
            <a:r>
              <a:rPr lang="zh-CN" altLang="en-US" dirty="0" smtClean="0"/>
              <a:t>分</a:t>
            </a:r>
            <a:r>
              <a:rPr lang="en-US" dirty="0" smtClean="0"/>
              <a:t>)</a:t>
            </a:r>
            <a:r>
              <a:rPr lang="zh-CN" altLang="en-US" dirty="0" smtClean="0"/>
              <a:t>选文表达了作者怎样的思想感情</a:t>
            </a:r>
            <a:r>
              <a:rPr lang="en-US" dirty="0" smtClean="0"/>
              <a:t>?</a:t>
            </a:r>
            <a:endParaRPr lang="zh-CN" altLang="en-US" dirty="0"/>
          </a:p>
        </p:txBody>
      </p:sp>
      <p:sp>
        <p:nvSpPr>
          <p:cNvPr id="4" name="TextBox 15">
            <a:extLst>
              <a:ext uri="{FF2B5EF4-FFF2-40B4-BE49-F238E27FC236}">
                <a16:creationId xmlns="" xmlns:a16="http://schemas.microsoft.com/office/drawing/2014/main" id="{0663CE10-BAAC-47A1-869E-A722179F076F}"/>
              </a:ext>
            </a:extLst>
          </p:cNvPr>
          <p:cNvSpPr txBox="1"/>
          <p:nvPr/>
        </p:nvSpPr>
        <p:spPr>
          <a:xfrm>
            <a:off x="882502" y="861222"/>
            <a:ext cx="7814932" cy="2932268"/>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dirty="0" smtClean="0">
                <a:solidFill>
                  <a:srgbClr val="C00000"/>
                </a:solidFill>
              </a:rPr>
              <a:t>[</a:t>
            </a:r>
            <a:r>
              <a:rPr lang="zh-CN" altLang="en-US" dirty="0" smtClean="0">
                <a:solidFill>
                  <a:srgbClr val="C00000"/>
                </a:solidFill>
              </a:rPr>
              <a:t>答案</a:t>
            </a:r>
            <a:r>
              <a:rPr lang="en-US" dirty="0" smtClean="0">
                <a:solidFill>
                  <a:srgbClr val="C00000"/>
                </a:solidFill>
              </a:rPr>
              <a:t>] ①</a:t>
            </a:r>
            <a:r>
              <a:rPr lang="zh-CN" altLang="en-US" dirty="0" smtClean="0">
                <a:solidFill>
                  <a:srgbClr val="C00000"/>
                </a:solidFill>
              </a:rPr>
              <a:t>对故乡的眷恋</a:t>
            </a:r>
            <a:r>
              <a:rPr lang="en-US" dirty="0" smtClean="0">
                <a:solidFill>
                  <a:srgbClr val="C00000"/>
                </a:solidFill>
              </a:rPr>
              <a:t>;②</a:t>
            </a:r>
            <a:r>
              <a:rPr lang="zh-CN" altLang="en-US" dirty="0" smtClean="0">
                <a:solidFill>
                  <a:srgbClr val="C00000"/>
                </a:solidFill>
              </a:rPr>
              <a:t>对童年生活的怀念</a:t>
            </a:r>
            <a:r>
              <a:rPr lang="en-US" dirty="0" smtClean="0">
                <a:solidFill>
                  <a:srgbClr val="C00000"/>
                </a:solidFill>
              </a:rPr>
              <a:t>;③</a:t>
            </a:r>
            <a:r>
              <a:rPr lang="zh-CN" altLang="en-US" dirty="0" smtClean="0">
                <a:solidFill>
                  <a:srgbClr val="C00000"/>
                </a:solidFill>
              </a:rPr>
              <a:t>对勤劳的麦客的赞美</a:t>
            </a:r>
            <a:r>
              <a:rPr lang="en-US" dirty="0" smtClean="0">
                <a:solidFill>
                  <a:srgbClr val="C00000"/>
                </a:solidFill>
              </a:rPr>
              <a:t>;④</a:t>
            </a:r>
            <a:r>
              <a:rPr lang="zh-CN" altLang="en-US" dirty="0" smtClean="0">
                <a:solidFill>
                  <a:srgbClr val="C00000"/>
                </a:solidFill>
              </a:rPr>
              <a:t>对传统手艺渐渐消失的惋惜。</a:t>
            </a:r>
          </a:p>
          <a:p>
            <a:pPr>
              <a:lnSpc>
                <a:spcPct val="150000"/>
              </a:lnSpc>
            </a:pPr>
            <a:r>
              <a:rPr lang="en-US" dirty="0" smtClean="0">
                <a:solidFill>
                  <a:srgbClr val="C00000"/>
                </a:solidFill>
              </a:rPr>
              <a:t>[</a:t>
            </a:r>
            <a:r>
              <a:rPr lang="zh-CN" altLang="en-US" dirty="0" smtClean="0">
                <a:solidFill>
                  <a:srgbClr val="C00000"/>
                </a:solidFill>
              </a:rPr>
              <a:t>解析</a:t>
            </a:r>
            <a:r>
              <a:rPr lang="en-US" dirty="0" smtClean="0">
                <a:solidFill>
                  <a:srgbClr val="C00000"/>
                </a:solidFill>
              </a:rPr>
              <a:t>] </a:t>
            </a:r>
            <a:r>
              <a:rPr lang="zh-CN" altLang="en-US" dirty="0" smtClean="0">
                <a:solidFill>
                  <a:srgbClr val="C00000"/>
                </a:solidFill>
              </a:rPr>
              <a:t>考查对作者情感的把握。抓住题目、文章内容、主题分析。题目是</a:t>
            </a:r>
            <a:r>
              <a:rPr lang="en-US" dirty="0" smtClean="0">
                <a:solidFill>
                  <a:srgbClr val="C00000"/>
                </a:solidFill>
              </a:rPr>
              <a:t>“</a:t>
            </a:r>
            <a:r>
              <a:rPr lang="zh-CN" altLang="en-US" dirty="0" smtClean="0">
                <a:solidFill>
                  <a:srgbClr val="C00000"/>
                </a:solidFill>
              </a:rPr>
              <a:t>远行的童年记忆</a:t>
            </a:r>
            <a:r>
              <a:rPr lang="en-US" dirty="0" smtClean="0">
                <a:solidFill>
                  <a:srgbClr val="C00000"/>
                </a:solidFill>
              </a:rPr>
              <a:t>”</a:t>
            </a:r>
            <a:r>
              <a:rPr lang="zh-CN" altLang="en-US" dirty="0" smtClean="0">
                <a:solidFill>
                  <a:srgbClr val="C00000"/>
                </a:solidFill>
              </a:rPr>
              <a:t>可知作者有对童年生活的怀念</a:t>
            </a:r>
            <a:r>
              <a:rPr lang="en-US" dirty="0" smtClean="0">
                <a:solidFill>
                  <a:srgbClr val="C00000"/>
                </a:solidFill>
              </a:rPr>
              <a:t>;</a:t>
            </a:r>
            <a:r>
              <a:rPr lang="zh-CN" altLang="en-US" dirty="0" smtClean="0">
                <a:solidFill>
                  <a:srgbClr val="C00000"/>
                </a:solidFill>
              </a:rPr>
              <a:t>作者写到了童年时故乡、麦客、麦收的景象</a:t>
            </a:r>
            <a:r>
              <a:rPr lang="en-US" dirty="0" smtClean="0">
                <a:solidFill>
                  <a:srgbClr val="C00000"/>
                </a:solidFill>
              </a:rPr>
              <a:t>,</a:t>
            </a:r>
            <a:r>
              <a:rPr lang="zh-CN" altLang="en-US" dirty="0" smtClean="0">
                <a:solidFill>
                  <a:srgbClr val="C00000"/>
                </a:solidFill>
              </a:rPr>
              <a:t>有对故乡的眷念</a:t>
            </a:r>
            <a:r>
              <a:rPr lang="en-US" dirty="0" smtClean="0">
                <a:solidFill>
                  <a:srgbClr val="C00000"/>
                </a:solidFill>
              </a:rPr>
              <a:t>;</a:t>
            </a:r>
            <a:r>
              <a:rPr lang="zh-CN" altLang="en-US" dirty="0" smtClean="0">
                <a:solidFill>
                  <a:srgbClr val="C00000"/>
                </a:solidFill>
              </a:rPr>
              <a:t>在描写麦客时赞美了他们的勤劳、朴实</a:t>
            </a:r>
            <a:r>
              <a:rPr lang="en-US" dirty="0" smtClean="0">
                <a:solidFill>
                  <a:srgbClr val="C00000"/>
                </a:solidFill>
              </a:rPr>
              <a:t>,</a:t>
            </a:r>
            <a:r>
              <a:rPr lang="zh-CN" altLang="en-US" dirty="0" smtClean="0">
                <a:solidFill>
                  <a:srgbClr val="C00000"/>
                </a:solidFill>
              </a:rPr>
              <a:t>表现了他们的艰辛</a:t>
            </a:r>
            <a:r>
              <a:rPr lang="en-US" dirty="0" smtClean="0">
                <a:solidFill>
                  <a:srgbClr val="C00000"/>
                </a:solidFill>
              </a:rPr>
              <a:t>;</a:t>
            </a:r>
            <a:r>
              <a:rPr lang="zh-CN" altLang="en-US" dirty="0" smtClean="0">
                <a:solidFill>
                  <a:srgbClr val="C00000"/>
                </a:solidFill>
              </a:rPr>
              <a:t>最后一段联系当下</a:t>
            </a:r>
            <a:r>
              <a:rPr lang="en-US" dirty="0" smtClean="0">
                <a:solidFill>
                  <a:srgbClr val="C00000"/>
                </a:solidFill>
              </a:rPr>
              <a:t>,</a:t>
            </a:r>
            <a:r>
              <a:rPr lang="zh-CN" altLang="en-US" dirty="0" smtClean="0">
                <a:solidFill>
                  <a:srgbClr val="C00000"/>
                </a:solidFill>
              </a:rPr>
              <a:t>还表达了对镰刀、麦客这类传统文明、传统手艺渐行渐远的惋惜。</a:t>
            </a:r>
            <a:endParaRPr lang="zh-CN" altLang="en-US" dirty="0">
              <a:solidFill>
                <a:srgbClr val="C00000"/>
              </a:solidFill>
            </a:endParaRP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
            <a:extLst>
              <a:ext uri="{FF2B5EF4-FFF2-40B4-BE49-F238E27FC236}">
                <a16:creationId xmlns:a16="http://schemas.microsoft.com/office/drawing/2014/main" xmlns="" id="{75CE02DD-70B6-497F-B0BD-8BA8DBE969A4}"/>
              </a:ext>
            </a:extLst>
          </p:cNvPr>
          <p:cNvGrpSpPr/>
          <p:nvPr/>
        </p:nvGrpSpPr>
        <p:grpSpPr>
          <a:xfrm>
            <a:off x="4165541" y="353685"/>
            <a:ext cx="1197805" cy="439278"/>
            <a:chOff x="4149152" y="706582"/>
            <a:chExt cx="1025921" cy="439278"/>
          </a:xfrm>
        </p:grpSpPr>
        <p:sp>
          <p:nvSpPr>
            <p:cNvPr id="5" name="文本框 14">
              <a:extLst>
                <a:ext uri="{FF2B5EF4-FFF2-40B4-BE49-F238E27FC236}">
                  <a16:creationId xmlns:a16="http://schemas.microsoft.com/office/drawing/2014/main" xmlns="" id="{0E212731-39CB-4A88-BE94-BB6F287DDC6F}"/>
                </a:ext>
              </a:extLst>
            </p:cNvPr>
            <p:cNvSpPr txBox="1"/>
            <p:nvPr/>
          </p:nvSpPr>
          <p:spPr>
            <a:xfrm>
              <a:off x="4149152" y="706582"/>
              <a:ext cx="853104" cy="439278"/>
            </a:xfrm>
            <a:prstGeom prst="rect">
              <a:avLst/>
            </a:prstGeom>
            <a:noFill/>
          </p:spPr>
          <p:txBody>
            <a:bodyPr wrap="none" lIns="36000" tIns="36000" rIns="36000" bIns="36000" rtlCol="0">
              <a:spAutoFit/>
            </a:bodyPr>
            <a:lstStyle/>
            <a:p>
              <a:pPr algn="l">
                <a:lnSpc>
                  <a:spcPct val="150000"/>
                </a:lnSpc>
              </a:pPr>
              <a:r>
                <a:rPr lang="zh-CN" altLang="en-US" b="1" dirty="0">
                  <a:solidFill>
                    <a:srgbClr val="0092D7"/>
                  </a:solidFill>
                  <a:latin typeface="微软雅黑" panose="020B0503020204020204" pitchFamily="34" charset="-122"/>
                  <a:ea typeface="微软雅黑" panose="020B0503020204020204" pitchFamily="34" charset="-122"/>
                </a:rPr>
                <a:t>技法</a:t>
              </a:r>
              <a:r>
                <a:rPr lang="zh-CN" altLang="en-US" b="1" dirty="0">
                  <a:latin typeface="微软雅黑" panose="020B0503020204020204" pitchFamily="34" charset="-122"/>
                  <a:ea typeface="微软雅黑" panose="020B0503020204020204" pitchFamily="34" charset="-122"/>
                </a:rPr>
                <a:t>精讲</a:t>
              </a:r>
            </a:p>
          </p:txBody>
        </p:sp>
        <p:cxnSp>
          <p:nvCxnSpPr>
            <p:cNvPr id="6" name="直接箭头连接符 5">
              <a:extLst>
                <a:ext uri="{FF2B5EF4-FFF2-40B4-BE49-F238E27FC236}">
                  <a16:creationId xmlns:a16="http://schemas.microsoft.com/office/drawing/2014/main" xmlns="" id="{DA0F7700-D1EE-4F7C-93E3-F781CEB61530}"/>
                </a:ext>
              </a:extLst>
            </p:cNvPr>
            <p:cNvCxnSpPr>
              <a:cxnSpLocks/>
            </p:cNvCxnSpPr>
            <p:nvPr/>
          </p:nvCxnSpPr>
          <p:spPr>
            <a:xfrm>
              <a:off x="5020377" y="921218"/>
              <a:ext cx="154696" cy="140733"/>
            </a:xfrm>
            <a:prstGeom prst="straightConnector1">
              <a:avLst/>
            </a:prstGeom>
            <a:ln w="25400">
              <a:solidFill>
                <a:srgbClr val="0092D7"/>
              </a:solidFill>
              <a:tailEnd type="triangle"/>
            </a:ln>
          </p:spPr>
          <p:style>
            <a:lnRef idx="1">
              <a:schemeClr val="accent1"/>
            </a:lnRef>
            <a:fillRef idx="0">
              <a:schemeClr val="accent1"/>
            </a:fillRef>
            <a:effectRef idx="0">
              <a:schemeClr val="accent1"/>
            </a:effectRef>
            <a:fontRef idx="minor">
              <a:schemeClr val="tx1"/>
            </a:fontRef>
          </p:style>
        </p:cxnSp>
      </p:grpSp>
      <p:sp>
        <p:nvSpPr>
          <p:cNvPr id="7" name="文本框 16">
            <a:extLst>
              <a:ext uri="{FF2B5EF4-FFF2-40B4-BE49-F238E27FC236}">
                <a16:creationId xmlns:a16="http://schemas.microsoft.com/office/drawing/2014/main" xmlns="" id="{02136207-C733-452F-A42E-D34ADC8DA827}"/>
              </a:ext>
            </a:extLst>
          </p:cNvPr>
          <p:cNvSpPr txBox="1">
            <a:spLocks noChangeArrowheads="1"/>
          </p:cNvSpPr>
          <p:nvPr/>
        </p:nvSpPr>
        <p:spPr bwMode="auto">
          <a:xfrm>
            <a:off x="860158" y="850113"/>
            <a:ext cx="7872361" cy="2981192"/>
          </a:xfrm>
          <a:prstGeom prst="rect">
            <a:avLst/>
          </a:prstGeom>
          <a:noFill/>
          <a:ln w="9525">
            <a:noFill/>
            <a:miter lim="800000"/>
            <a:headEnd/>
            <a:tailEnd/>
          </a:ln>
        </p:spPr>
        <p:txBody>
          <a:bodyPr wrap="square" lIns="36000" tIns="36000" rIns="36000" bIns="36000">
            <a:spAutoFit/>
          </a:bodyPr>
          <a:lstStyle/>
          <a:p>
            <a:pPr>
              <a:lnSpc>
                <a:spcPct val="150000"/>
              </a:lnSpc>
            </a:pPr>
            <a:r>
              <a:rPr lang="zh-CN" altLang="en-US" b="1" dirty="0" smtClean="0">
                <a:solidFill>
                  <a:srgbClr val="0092D7"/>
                </a:solidFill>
                <a:latin typeface="微软雅黑" pitchFamily="34" charset="-122"/>
                <a:ea typeface="微软雅黑" pitchFamily="34" charset="-122"/>
              </a:rPr>
              <a:t>考点三　理清文章思路</a:t>
            </a:r>
            <a:r>
              <a:rPr lang="zh-CN" altLang="en-US" dirty="0" smtClean="0">
                <a:latin typeface="微软雅黑" pitchFamily="34" charset="-122"/>
                <a:ea typeface="微软雅黑" pitchFamily="34" charset="-122"/>
              </a:rPr>
              <a:t>（</a:t>
            </a:r>
            <a:r>
              <a:rPr lang="en-US" dirty="0" smtClean="0"/>
              <a:t> 10</a:t>
            </a:r>
            <a:r>
              <a:rPr lang="zh-CN" altLang="en-US" dirty="0" smtClean="0"/>
              <a:t>年</a:t>
            </a:r>
            <a:r>
              <a:rPr lang="en-US" dirty="0" smtClean="0"/>
              <a:t>2</a:t>
            </a:r>
            <a:r>
              <a:rPr lang="zh-CN" altLang="en-US" dirty="0" smtClean="0"/>
              <a:t>考</a:t>
            </a:r>
            <a:r>
              <a:rPr lang="zh-CN" altLang="en-US" dirty="0" smtClean="0">
                <a:latin typeface="微软雅黑" pitchFamily="34" charset="-122"/>
                <a:ea typeface="微软雅黑" pitchFamily="34" charset="-122"/>
              </a:rPr>
              <a:t>）</a:t>
            </a:r>
            <a:endParaRPr lang="en-US" altLang="zh-CN" dirty="0" smtClean="0">
              <a:latin typeface="微软雅黑" pitchFamily="34" charset="-122"/>
              <a:ea typeface="微软雅黑" pitchFamily="34" charset="-122"/>
            </a:endParaRPr>
          </a:p>
          <a:p>
            <a:pPr>
              <a:lnSpc>
                <a:spcPct val="150000"/>
              </a:lnSpc>
            </a:pPr>
            <a:r>
              <a:rPr lang="en-US" altLang="zh-CN" dirty="0" smtClean="0">
                <a:solidFill>
                  <a:srgbClr val="0092D7"/>
                </a:solidFill>
              </a:rPr>
              <a:t>【</a:t>
            </a:r>
            <a:r>
              <a:rPr lang="zh-CN" altLang="en-US" dirty="0" smtClean="0">
                <a:solidFill>
                  <a:srgbClr val="0092D7"/>
                </a:solidFill>
              </a:rPr>
              <a:t>教材典例</a:t>
            </a:r>
            <a:r>
              <a:rPr lang="en-US" altLang="zh-CN" dirty="0" smtClean="0">
                <a:solidFill>
                  <a:srgbClr val="0092D7"/>
                </a:solidFill>
              </a:rPr>
              <a:t>】</a:t>
            </a:r>
          </a:p>
          <a:p>
            <a:pPr>
              <a:lnSpc>
                <a:spcPct val="150000"/>
              </a:lnSpc>
            </a:pPr>
            <a:r>
              <a:rPr lang="en-US" b="1" dirty="0" smtClean="0"/>
              <a:t>1.</a:t>
            </a:r>
            <a:r>
              <a:rPr lang="zh-CN" altLang="en-US" dirty="0" smtClean="0"/>
              <a:t>文章以</a:t>
            </a:r>
            <a:r>
              <a:rPr lang="en-US" altLang="zh-CN" dirty="0" smtClean="0"/>
              <a:t>《</a:t>
            </a:r>
            <a:r>
              <a:rPr lang="zh-CN" altLang="en-US" dirty="0" smtClean="0"/>
              <a:t>背影</a:t>
            </a:r>
            <a:r>
              <a:rPr lang="en-US" altLang="zh-CN" dirty="0" smtClean="0"/>
              <a:t>》</a:t>
            </a:r>
            <a:r>
              <a:rPr lang="zh-CN" altLang="en-US" dirty="0" smtClean="0"/>
              <a:t>为题</a:t>
            </a:r>
            <a:r>
              <a:rPr lang="en-US" dirty="0" smtClean="0"/>
              <a:t>,</a:t>
            </a:r>
            <a:r>
              <a:rPr lang="zh-CN" altLang="en-US" dirty="0" smtClean="0"/>
              <a:t>“背影”在全文中起了什么作用</a:t>
            </a:r>
            <a:r>
              <a:rPr lang="en-US" dirty="0" smtClean="0"/>
              <a:t>?[</a:t>
            </a:r>
            <a:r>
              <a:rPr lang="zh-CN" altLang="en-US" dirty="0" smtClean="0"/>
              <a:t>八上</a:t>
            </a:r>
            <a:r>
              <a:rPr lang="en-US" altLang="zh-CN" dirty="0" smtClean="0"/>
              <a:t>《</a:t>
            </a:r>
            <a:r>
              <a:rPr lang="zh-CN" altLang="en-US" dirty="0" smtClean="0"/>
              <a:t>背影</a:t>
            </a:r>
            <a:r>
              <a:rPr lang="en-US" altLang="zh-CN" dirty="0" smtClean="0"/>
              <a:t>》“</a:t>
            </a:r>
            <a:r>
              <a:rPr lang="zh-CN" altLang="en-US" dirty="0" smtClean="0"/>
              <a:t>思考探究”</a:t>
            </a:r>
            <a:r>
              <a:rPr lang="en-US" dirty="0" smtClean="0"/>
              <a:t>(</a:t>
            </a:r>
            <a:r>
              <a:rPr lang="zh-CN" altLang="en-US" dirty="0" smtClean="0"/>
              <a:t>线索及作用</a:t>
            </a:r>
            <a:r>
              <a:rPr lang="en-US" dirty="0" smtClean="0"/>
              <a:t>)]</a:t>
            </a:r>
            <a:endParaRPr lang="zh-CN" altLang="en-US" dirty="0" smtClean="0"/>
          </a:p>
          <a:p>
            <a:pPr>
              <a:lnSpc>
                <a:spcPct val="150000"/>
              </a:lnSpc>
            </a:pPr>
            <a:r>
              <a:rPr lang="en-US" dirty="0" smtClean="0">
                <a:solidFill>
                  <a:srgbClr val="0092D7"/>
                </a:solidFill>
              </a:rPr>
              <a:t>[</a:t>
            </a:r>
            <a:r>
              <a:rPr lang="zh-CN" altLang="en-US" dirty="0" smtClean="0">
                <a:solidFill>
                  <a:srgbClr val="0092D7"/>
                </a:solidFill>
              </a:rPr>
              <a:t>分析</a:t>
            </a:r>
            <a:r>
              <a:rPr lang="en-US" dirty="0" smtClean="0">
                <a:solidFill>
                  <a:srgbClr val="0092D7"/>
                </a:solidFill>
              </a:rPr>
              <a:t>]</a:t>
            </a:r>
            <a:r>
              <a:rPr lang="zh-CN" altLang="en-US" dirty="0" smtClean="0"/>
              <a:t>“背影”是贯穿全文始终的线索</a:t>
            </a:r>
            <a:r>
              <a:rPr lang="en-US" dirty="0" smtClean="0"/>
              <a:t>:</a:t>
            </a:r>
            <a:r>
              <a:rPr lang="zh-CN" altLang="en-US" dirty="0" smtClean="0"/>
              <a:t>开头设疑</a:t>
            </a:r>
            <a:r>
              <a:rPr lang="en-US" altLang="zh-CN" dirty="0" smtClean="0"/>
              <a:t>——</a:t>
            </a:r>
            <a:r>
              <a:rPr lang="zh-CN" altLang="en-US" dirty="0" smtClean="0"/>
              <a:t>点出背影</a:t>
            </a:r>
            <a:r>
              <a:rPr lang="en-US" dirty="0" smtClean="0"/>
              <a:t>,</a:t>
            </a:r>
            <a:r>
              <a:rPr lang="zh-CN" altLang="en-US" dirty="0" smtClean="0"/>
              <a:t>望父买橘</a:t>
            </a:r>
            <a:r>
              <a:rPr lang="en-US" altLang="zh-CN" dirty="0" smtClean="0"/>
              <a:t>——</a:t>
            </a:r>
            <a:r>
              <a:rPr lang="zh-CN" altLang="en-US" dirty="0" smtClean="0"/>
              <a:t>刻画背影</a:t>
            </a:r>
            <a:r>
              <a:rPr lang="en-US" dirty="0" smtClean="0"/>
              <a:t>,</a:t>
            </a:r>
            <a:r>
              <a:rPr lang="zh-CN" altLang="en-US" dirty="0" smtClean="0"/>
              <a:t>父子分手</a:t>
            </a:r>
            <a:r>
              <a:rPr lang="en-US" altLang="zh-CN" dirty="0" smtClean="0"/>
              <a:t>——</a:t>
            </a:r>
            <a:r>
              <a:rPr lang="zh-CN" altLang="en-US" dirty="0" smtClean="0"/>
              <a:t>惜别背影</a:t>
            </a:r>
            <a:r>
              <a:rPr lang="en-US" dirty="0" smtClean="0"/>
              <a:t>,</a:t>
            </a:r>
            <a:r>
              <a:rPr lang="zh-CN" altLang="en-US" dirty="0" smtClean="0"/>
              <a:t>结尾思念</a:t>
            </a:r>
            <a:r>
              <a:rPr lang="en-US" altLang="zh-CN" dirty="0" smtClean="0"/>
              <a:t>——</a:t>
            </a:r>
            <a:r>
              <a:rPr lang="zh-CN" altLang="en-US" dirty="0" smtClean="0"/>
              <a:t>再现背影</a:t>
            </a:r>
            <a:r>
              <a:rPr lang="en-US" dirty="0" smtClean="0"/>
              <a:t>,</a:t>
            </a:r>
            <a:r>
              <a:rPr lang="zh-CN" altLang="en-US" dirty="0" smtClean="0"/>
              <a:t>这样就以“背影”为线索把各部分内容组织起来。</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3812188"/>
          </a:xfrm>
          <a:prstGeom prst="rect">
            <a:avLst/>
          </a:prstGeom>
          <a:noFill/>
        </p:spPr>
        <p:txBody>
          <a:bodyPr wrap="square" lIns="36000" tIns="36000" rIns="36000" bIns="36000" rtlCol="0">
            <a:spAutoFit/>
          </a:bodyPr>
          <a:lstStyle/>
          <a:p>
            <a:pPr>
              <a:lnSpc>
                <a:spcPct val="150000"/>
              </a:lnSpc>
            </a:pPr>
            <a:r>
              <a:rPr lang="en-US" b="1" dirty="0" smtClean="0"/>
              <a:t>2.</a:t>
            </a:r>
            <a:r>
              <a:rPr lang="zh-CN" altLang="en-US" dirty="0" smtClean="0"/>
              <a:t>作者开篇即说</a:t>
            </a:r>
            <a:r>
              <a:rPr lang="en-US" dirty="0" smtClean="0"/>
              <a:t>:</a:t>
            </a:r>
            <a:r>
              <a:rPr lang="zh-CN" altLang="en-US" dirty="0" smtClean="0"/>
              <a:t>“白杨树实在是不平凡的</a:t>
            </a:r>
            <a:r>
              <a:rPr lang="en-US" dirty="0" smtClean="0"/>
              <a:t>,</a:t>
            </a:r>
            <a:r>
              <a:rPr lang="zh-CN" altLang="en-US" dirty="0" smtClean="0"/>
              <a:t>我赞美白杨树</a:t>
            </a:r>
            <a:r>
              <a:rPr lang="en-US" dirty="0" smtClean="0"/>
              <a:t>!</a:t>
            </a:r>
            <a:r>
              <a:rPr lang="zh-CN" altLang="en-US" dirty="0" smtClean="0"/>
              <a:t>”中间又几次出现意思大致相同的话。找出这些语句</a:t>
            </a:r>
            <a:r>
              <a:rPr lang="en-US" dirty="0" smtClean="0"/>
              <a:t>,</a:t>
            </a:r>
            <a:r>
              <a:rPr lang="zh-CN" altLang="en-US" dirty="0" smtClean="0"/>
              <a:t>说说它们与标题有怎样的关系</a:t>
            </a:r>
            <a:r>
              <a:rPr lang="en-US" dirty="0" smtClean="0"/>
              <a:t>,</a:t>
            </a:r>
            <a:r>
              <a:rPr lang="zh-CN" altLang="en-US" dirty="0" smtClean="0"/>
              <a:t>作者是从哪些方面表达自己的赞美之情的。</a:t>
            </a:r>
            <a:r>
              <a:rPr lang="en-US" dirty="0" smtClean="0"/>
              <a:t>[</a:t>
            </a:r>
            <a:r>
              <a:rPr lang="zh-CN" altLang="en-US" dirty="0" smtClean="0"/>
              <a:t>八上</a:t>
            </a:r>
            <a:r>
              <a:rPr lang="en-US" altLang="zh-CN" dirty="0" smtClean="0"/>
              <a:t>《</a:t>
            </a:r>
            <a:r>
              <a:rPr lang="zh-CN" altLang="en-US" dirty="0" smtClean="0"/>
              <a:t>白杨礼赞</a:t>
            </a:r>
            <a:r>
              <a:rPr lang="en-US" altLang="zh-CN" dirty="0" smtClean="0"/>
              <a:t>》“</a:t>
            </a:r>
            <a:r>
              <a:rPr lang="zh-CN" altLang="en-US" dirty="0" smtClean="0"/>
              <a:t>思考探究”</a:t>
            </a:r>
            <a:r>
              <a:rPr lang="en-US" dirty="0" smtClean="0"/>
              <a:t>(</a:t>
            </a:r>
            <a:r>
              <a:rPr lang="zh-CN" altLang="en-US" dirty="0" smtClean="0"/>
              <a:t>抒情线索</a:t>
            </a:r>
            <a:r>
              <a:rPr lang="en-US" dirty="0" smtClean="0"/>
              <a:t>)]</a:t>
            </a:r>
            <a:endParaRPr lang="zh-CN" altLang="en-US" dirty="0" smtClean="0"/>
          </a:p>
          <a:p>
            <a:pPr>
              <a:lnSpc>
                <a:spcPct val="150000"/>
              </a:lnSpc>
            </a:pPr>
            <a:r>
              <a:rPr lang="en-US" dirty="0" smtClean="0">
                <a:solidFill>
                  <a:srgbClr val="0092D7"/>
                </a:solidFill>
              </a:rPr>
              <a:t>[</a:t>
            </a:r>
            <a:r>
              <a:rPr lang="zh-CN" altLang="en-US" dirty="0" smtClean="0">
                <a:solidFill>
                  <a:srgbClr val="0092D7"/>
                </a:solidFill>
              </a:rPr>
              <a:t>分析</a:t>
            </a:r>
            <a:r>
              <a:rPr lang="en-US" dirty="0" smtClean="0">
                <a:solidFill>
                  <a:srgbClr val="0092D7"/>
                </a:solidFill>
              </a:rPr>
              <a:t>]</a:t>
            </a:r>
            <a:r>
              <a:rPr lang="zh-CN" altLang="en-US" dirty="0" smtClean="0"/>
              <a:t>第</a:t>
            </a:r>
            <a:r>
              <a:rPr lang="en-US" dirty="0" smtClean="0"/>
              <a:t>1</a:t>
            </a:r>
            <a:r>
              <a:rPr lang="zh-CN" altLang="en-US" dirty="0" smtClean="0"/>
              <a:t>段、第</a:t>
            </a:r>
            <a:r>
              <a:rPr lang="en-US" dirty="0" smtClean="0"/>
              <a:t>4</a:t>
            </a:r>
            <a:r>
              <a:rPr lang="zh-CN" altLang="en-US" dirty="0" smtClean="0"/>
              <a:t>段、第</a:t>
            </a:r>
            <a:r>
              <a:rPr lang="en-US" dirty="0" smtClean="0"/>
              <a:t>6</a:t>
            </a:r>
            <a:r>
              <a:rPr lang="zh-CN" altLang="en-US" dirty="0" smtClean="0"/>
              <a:t>段、最后一段都是直接抒发赞美之情的段落</a:t>
            </a:r>
            <a:r>
              <a:rPr lang="en-US" dirty="0" smtClean="0"/>
              <a:t>,</a:t>
            </a:r>
            <a:r>
              <a:rPr lang="zh-CN" altLang="en-US" dirty="0" smtClean="0"/>
              <a:t>形成本文的抒情线索</a:t>
            </a:r>
            <a:r>
              <a:rPr lang="en-US" dirty="0" smtClean="0"/>
              <a:t>,</a:t>
            </a:r>
            <a:r>
              <a:rPr lang="zh-CN" altLang="en-US" dirty="0" smtClean="0"/>
              <a:t>与标题形成呼应。白杨树生长的环境不平凡</a:t>
            </a:r>
            <a:r>
              <a:rPr lang="en-US" dirty="0" smtClean="0"/>
              <a:t>,</a:t>
            </a:r>
            <a:r>
              <a:rPr lang="zh-CN" altLang="en-US" dirty="0" smtClean="0"/>
              <a:t>辽阔坦荡、气象雄伟、色彩分明的西北高原</a:t>
            </a:r>
            <a:r>
              <a:rPr lang="en-US" dirty="0" smtClean="0"/>
              <a:t>,</a:t>
            </a:r>
            <a:r>
              <a:rPr lang="zh-CN" altLang="en-US" dirty="0" smtClean="0"/>
              <a:t>是白杨树赖以生存的典型环境</a:t>
            </a:r>
            <a:r>
              <a:rPr lang="en-US" altLang="zh-CN" dirty="0" smtClean="0"/>
              <a:t>——</a:t>
            </a:r>
            <a:r>
              <a:rPr lang="zh-CN" altLang="en-US" dirty="0" smtClean="0"/>
              <a:t>境美</a:t>
            </a:r>
            <a:r>
              <a:rPr lang="en-US" dirty="0" smtClean="0"/>
              <a:t>;</a:t>
            </a:r>
            <a:r>
              <a:rPr lang="zh-CN" altLang="en-US" dirty="0" smtClean="0"/>
              <a:t>白杨树自身的形貌不平凡</a:t>
            </a:r>
            <a:r>
              <a:rPr lang="en-US" dirty="0" smtClean="0"/>
              <a:t>,</a:t>
            </a:r>
            <a:r>
              <a:rPr lang="zh-CN" altLang="en-US" dirty="0" smtClean="0"/>
              <a:t>笔直的干</a:t>
            </a:r>
            <a:r>
              <a:rPr lang="en-US" dirty="0" smtClean="0"/>
              <a:t>,</a:t>
            </a:r>
            <a:r>
              <a:rPr lang="zh-CN" altLang="en-US" dirty="0" smtClean="0"/>
              <a:t>笔直的枝</a:t>
            </a:r>
            <a:r>
              <a:rPr lang="en-US" dirty="0" smtClean="0"/>
              <a:t>,</a:t>
            </a:r>
            <a:r>
              <a:rPr lang="zh-CN" altLang="en-US" dirty="0" smtClean="0"/>
              <a:t>干、枝、叶都“一律向上”“绝无旁枝”“紧紧靠拢”</a:t>
            </a:r>
            <a:r>
              <a:rPr lang="en-US" altLang="zh-CN" dirty="0" smtClean="0"/>
              <a:t>——</a:t>
            </a:r>
            <a:r>
              <a:rPr lang="zh-CN" altLang="en-US" dirty="0" smtClean="0"/>
              <a:t>形美</a:t>
            </a:r>
            <a:r>
              <a:rPr lang="en-US" dirty="0" smtClean="0"/>
              <a:t>;</a:t>
            </a:r>
            <a:r>
              <a:rPr lang="zh-CN" altLang="en-US" dirty="0" smtClean="0"/>
              <a:t>白杨树内在的气质不平凡</a:t>
            </a:r>
            <a:r>
              <a:rPr lang="en-US" dirty="0" smtClean="0"/>
              <a:t>,</a:t>
            </a:r>
            <a:r>
              <a:rPr lang="zh-CN" altLang="en-US" dirty="0" smtClean="0"/>
              <a:t>力争上游</a:t>
            </a:r>
            <a:r>
              <a:rPr lang="en-US" dirty="0" smtClean="0"/>
              <a:t>,</a:t>
            </a:r>
            <a:r>
              <a:rPr lang="zh-CN" altLang="en-US" dirty="0" smtClean="0"/>
              <a:t>伟岸</a:t>
            </a:r>
            <a:r>
              <a:rPr lang="en-US" dirty="0" smtClean="0"/>
              <a:t>,</a:t>
            </a:r>
            <a:r>
              <a:rPr lang="zh-CN" altLang="en-US" dirty="0" smtClean="0"/>
              <a:t>正直</a:t>
            </a:r>
            <a:r>
              <a:rPr lang="en-US" dirty="0" smtClean="0"/>
              <a:t>,</a:t>
            </a:r>
            <a:r>
              <a:rPr lang="zh-CN" altLang="en-US" dirty="0" smtClean="0"/>
              <a:t>朴质</a:t>
            </a:r>
            <a:r>
              <a:rPr lang="en-US" dirty="0" smtClean="0"/>
              <a:t>,</a:t>
            </a:r>
            <a:r>
              <a:rPr lang="zh-CN" altLang="en-US" dirty="0" smtClean="0"/>
              <a:t>严肃</a:t>
            </a:r>
            <a:r>
              <a:rPr lang="en-US" dirty="0" smtClean="0"/>
              <a:t>,</a:t>
            </a:r>
            <a:r>
              <a:rPr lang="zh-CN" altLang="en-US" dirty="0" smtClean="0"/>
              <a:t>挺拔</a:t>
            </a:r>
            <a:r>
              <a:rPr lang="en-US" dirty="0" smtClean="0"/>
              <a:t>,</a:t>
            </a:r>
            <a:r>
              <a:rPr lang="zh-CN" altLang="en-US" dirty="0" smtClean="0"/>
              <a:t>坚强不屈</a:t>
            </a:r>
            <a:r>
              <a:rPr lang="en-US" altLang="zh-CN" dirty="0" smtClean="0"/>
              <a:t>——</a:t>
            </a:r>
            <a:r>
              <a:rPr lang="zh-CN" altLang="en-US" dirty="0" smtClean="0"/>
              <a:t>神美。</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中考文科">
      <a:majorFont>
        <a:latin typeface="微软雅黑"/>
        <a:ea typeface="微软雅黑"/>
        <a:cs typeface=""/>
      </a:majorFont>
      <a:minorFont>
        <a:latin typeface="微软雅黑"/>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none" lIns="36000" tIns="36000" rIns="36000" bIns="36000" rtlCol="0">
        <a:spAutoFit/>
      </a:bodyPr>
      <a:lstStyle>
        <a:defPPr>
          <a:lnSpc>
            <a:spcPct val="150000"/>
          </a:lnSpc>
          <a:defRPr sz="1400" dirty="0">
            <a:latin typeface="微软雅黑" panose="020B0503020204020204" pitchFamily="34" charset="-122"/>
            <a:ea typeface="微软雅黑" panose="020B0503020204020204" pitchFamily="34" charset="-122"/>
          </a:defRPr>
        </a:defPPr>
      </a:lstStyle>
    </a:tx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3233</TotalTime>
  <Words>23944</Words>
  <Application>Microsoft Office PowerPoint</Application>
  <PresentationFormat>全屏显示(16:9)</PresentationFormat>
  <Paragraphs>921</Paragraphs>
  <Slides>226</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226</vt:i4>
      </vt:variant>
    </vt:vector>
  </HeadingPairs>
  <TitlesOfParts>
    <vt:vector size="228" baseType="lpstr">
      <vt:lpstr>Office 主题​​</vt:lpstr>
      <vt:lpstr>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hj</cp:lastModifiedBy>
  <cp:revision>457</cp:revision>
  <cp:lastPrinted>2019-07-27T07:43:24Z</cp:lastPrinted>
  <dcterms:created xsi:type="dcterms:W3CDTF">2018-08-24T06:22:56Z</dcterms:created>
  <dcterms:modified xsi:type="dcterms:W3CDTF">2021-08-11T01:33:13Z</dcterms:modified>
</cp:coreProperties>
</file>