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sldIdLst>
    <p:sldId id="316" r:id="rId5"/>
    <p:sldId id="315" r:id="rId6"/>
    <p:sldId id="313" r:id="rId7"/>
    <p:sldId id="260" r:id="rId8"/>
    <p:sldId id="322" r:id="rId9"/>
    <p:sldId id="321" r:id="rId10"/>
    <p:sldId id="323" r:id="rId11"/>
    <p:sldId id="326" r:id="rId12"/>
    <p:sldId id="268" r:id="rId13"/>
    <p:sldId id="272" r:id="rId14"/>
    <p:sldId id="325" r:id="rId15"/>
    <p:sldId id="273" r:id="rId16"/>
    <p:sldId id="327" r:id="rId17"/>
    <p:sldId id="276" r:id="rId18"/>
    <p:sldId id="328" r:id="rId19"/>
    <p:sldId id="289" r:id="rId20"/>
    <p:sldId id="278" r:id="rId21"/>
    <p:sldId id="280" r:id="rId22"/>
    <p:sldId id="329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9900"/>
    <a:srgbClr val="FF3399"/>
    <a:srgbClr val="09DB09"/>
    <a:srgbClr val="FF0000"/>
    <a:srgbClr val="CC0066"/>
    <a:srgbClr val="CC00CC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39"/>
    <p:restoredTop sz="94660"/>
  </p:normalViewPr>
  <p:slideViewPr>
    <p:cSldViewPr showGuides="1">
      <p:cViewPr varScale="1">
        <p:scale>
          <a:sx n="83" d="100"/>
          <a:sy n="83" d="100"/>
        </p:scale>
        <p:origin x="-1560" y="-78"/>
      </p:cViewPr>
      <p:guideLst>
        <p:guide orient="horz" pos="2155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945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123" name="组合 1945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5124" name="矩形 1945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5" name="矩形 1946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6" name="组合 1946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5127" name="矩形 1946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8" name="矩形 1946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29" name="矩形 1946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1946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1946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8" name="标题 19467"/>
          <p:cNvSpPr>
            <a:spLocks noGrp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9469" name="副标题 1946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9470" name="日期占位符 1946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9471" name="页脚占位符 1947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19472" name="灯片编号占位符 1947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214313"/>
            <a:ext cx="1951038" cy="59182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40009" cy="5918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9697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9699" name="副标题 29698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9700" name="日期占位符 29699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9701" name="页脚占位符 29700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9702" name="灯片编号占位符 29701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8433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lstStyle/>
          <a:p>
            <a:pPr lvl="0" indent="0" algn="ctr">
              <a:buClr>
                <a:schemeClr val="bg1"/>
              </a:buClr>
            </a:pPr>
            <a:endParaRPr 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7" name="矩形 18434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indent="0" algn="ctr">
              <a:buClr>
                <a:schemeClr val="bg1"/>
              </a:buClr>
            </a:pPr>
            <a:endParaRPr 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矩形 18435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indent="0" algn="ctr">
              <a:buClr>
                <a:schemeClr val="bg1"/>
              </a:buClr>
            </a:pPr>
            <a:endParaRPr 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矩形 18436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indent="0" algn="ctr">
              <a:buClr>
                <a:schemeClr val="bg1"/>
              </a:buClr>
            </a:pPr>
            <a:endParaRPr 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矩形 18437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indent="0" algn="ctr">
              <a:buClr>
                <a:schemeClr val="bg1"/>
              </a:buClr>
            </a:pPr>
            <a:endParaRPr 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1" name="矩形 18438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/>
          <a:lstStyle/>
          <a:p>
            <a:pPr lvl="0" indent="0" algn="ctr">
              <a:buClr>
                <a:schemeClr val="bg1"/>
              </a:buClr>
            </a:pPr>
            <a:endParaRPr 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2" name="矩形 18439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indent="0" algn="ctr">
              <a:buClr>
                <a:schemeClr val="bg1"/>
              </a:buClr>
            </a:pPr>
            <a:endParaRPr 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3" name="标题 18440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1034" name="文本占位符 1844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8443" name="日期占位符 18442"/>
          <p:cNvSpPr>
            <a:spLocks noGrp="1"/>
          </p:cNvSpPr>
          <p:nvPr>
            <p:ph type="dt" sz="half" idx="2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lvl="0" fontAlgn="base">
              <a:buClr>
                <a:schemeClr val="bg1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8444" name="页脚占位符 18443"/>
          <p:cNvSpPr>
            <a:spLocks noGrp="1"/>
          </p:cNvSpPr>
          <p:nvPr>
            <p:ph type="ftr" sz="quarter" idx="3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lvl="0" fontAlgn="base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18445" name="灯片编号占位符 18444"/>
          <p:cNvSpPr>
            <a:spLocks noGrp="1"/>
          </p:cNvSpPr>
          <p:nvPr>
            <p:ph type="sldNum" sz="quarter" idx="4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fontAlgn="base">
                <a:buClr>
                  <a:schemeClr val="bg1"/>
                </a:buClr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8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048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20484" name="日期占位符 2048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485" name="页脚占位符 2048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486" name="灯片编号占位符 2048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28673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文本占位符 28674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28676" name="日期占位符 28675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8677" name="页脚占位符 28676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8678" name="灯片编号占位符 28677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858"/>
          <a:stretch>
            <a:fillRect/>
          </a:stretch>
        </p:blipFill>
        <p:spPr>
          <a:xfrm>
            <a:off x="-10160" y="2540"/>
            <a:ext cx="9166860" cy="6837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3793"/>
          <p:cNvSpPr txBox="1"/>
          <p:nvPr/>
        </p:nvSpPr>
        <p:spPr>
          <a:xfrm>
            <a:off x="250825" y="404813"/>
            <a:ext cx="7862888" cy="5584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单车欲问边，属国过居延。</a:t>
            </a:r>
          </a:p>
          <a:p>
            <a:pPr>
              <a:buClr>
                <a:schemeClr val="bg1"/>
              </a:buClr>
            </a:pP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chemeClr val="bg1"/>
              </a:buClr>
            </a:pP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征蓬出汉塞，归雁入胡天。</a:t>
            </a:r>
          </a:p>
          <a:p>
            <a:pPr>
              <a:buClr>
                <a:schemeClr val="bg1"/>
              </a:buClr>
            </a:pP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chemeClr val="bg1"/>
              </a:buClr>
            </a:pP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大漠孤烟直，长河落日圆。</a:t>
            </a:r>
          </a:p>
          <a:p>
            <a:pPr>
              <a:buClr>
                <a:schemeClr val="bg1"/>
              </a:buClr>
            </a:pP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chemeClr val="bg1"/>
              </a:buClr>
            </a:pP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萧关逢候骑，都护在燕然。</a:t>
            </a:r>
          </a:p>
        </p:txBody>
      </p:sp>
      <p:sp>
        <p:nvSpPr>
          <p:cNvPr id="33795" name="文本框 33794"/>
          <p:cNvSpPr txBox="1"/>
          <p:nvPr/>
        </p:nvSpPr>
        <p:spPr>
          <a:xfrm>
            <a:off x="395288" y="5911850"/>
            <a:ext cx="8497887" cy="95313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到达萧关只碰到负责勘察送信的骑兵，原来将官正在燕然前线。</a:t>
            </a:r>
          </a:p>
        </p:txBody>
      </p:sp>
      <p:sp>
        <p:nvSpPr>
          <p:cNvPr id="33796" name="文本框 33795"/>
          <p:cNvSpPr txBox="1"/>
          <p:nvPr/>
        </p:nvSpPr>
        <p:spPr>
          <a:xfrm>
            <a:off x="323850" y="1052513"/>
            <a:ext cx="8424863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我轻车简从，去边境慰问将士，一直要到远在西北边塞的居延。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395288" y="2781300"/>
            <a:ext cx="84963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我觉得自己像飘飞的蓬草一样飞出边塞，又似本该北归的大雁一般飞入胡天。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395288" y="4365625"/>
            <a:ext cx="85693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苍茫无际的沙漠中一股狼烟直上云霄，黄河横贯其间，天空中挂着一轮圆圆的落日。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ldLvl="0" animBg="1"/>
      <p:bldP spid="33796" grpId="0"/>
      <p:bldP spid="33797" grpId="0"/>
      <p:bldP spid="337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52228"/>
          <p:cNvSpPr/>
          <p:nvPr/>
        </p:nvSpPr>
        <p:spPr>
          <a:xfrm>
            <a:off x="2267585" y="168910"/>
            <a:ext cx="3966210" cy="10864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13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ln w="25400">
                  <a:gradFill>
                    <a:gsLst>
                      <a:gs pos="31000">
                        <a:srgbClr val="6D6E85"/>
                      </a:gs>
                      <a:gs pos="66000">
                        <a:srgbClr val="A2C6FF"/>
                      </a:gs>
                      <a:gs pos="45000">
                        <a:srgbClr val="97B8F2"/>
                      </a:gs>
                      <a:gs pos="11000">
                        <a:srgbClr val="ED7D31">
                          <a:lumMod val="20000"/>
                          <a:lumOff val="80000"/>
                        </a:srgbClr>
                      </a:gs>
                      <a:gs pos="100000">
                        <a:srgbClr val="7E6760"/>
                      </a:gs>
                      <a:gs pos="91000">
                        <a:schemeClr val="bg1">
                          <a:lumMod val="50000"/>
                        </a:schemeClr>
                      </a:gs>
                      <a:gs pos="56000">
                        <a:srgbClr val="455C85"/>
                      </a:gs>
                      <a:gs pos="81000">
                        <a:srgbClr val="F8D8CF"/>
                      </a:gs>
                    </a:gsLst>
                  </a:gradFill>
                </a:ln>
                <a:blipFill>
                  <a:blip r:embed="rId2"/>
                  <a:tile sx="100000" sy="100000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</a:p>
        </p:txBody>
      </p:sp>
      <p:sp>
        <p:nvSpPr>
          <p:cNvPr id="52228" name="文本框 52227"/>
          <p:cNvSpPr txBox="1"/>
          <p:nvPr/>
        </p:nvSpPr>
        <p:spPr>
          <a:xfrm>
            <a:off x="-13335" y="1934845"/>
            <a:ext cx="8764270" cy="3815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出使人是谁？在什么情况下出使？出使目的是什么？结果如何？</a:t>
            </a:r>
          </a:p>
          <a:p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明确：作者奉唐玄宗之命，赴西北边塞慰问战胜吐鲁番的河西副大使崔希逸。王维轻车简从，要到远在西北边塞的居延。经长途跋涉，在萧关遇到了骑兵，却没有遇到将官，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一问才知道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，将官此时正在燕然前线。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34818"/>
          <p:cNvSpPr/>
          <p:nvPr/>
        </p:nvSpPr>
        <p:spPr>
          <a:xfrm>
            <a:off x="107633" y="1465580"/>
            <a:ext cx="8785225" cy="1506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zh-CN" sz="4400" b="1" strike="noStrike" noProof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4400" b="1" strike="noStrike" noProof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首联：</a:t>
            </a:r>
            <a:r>
              <a:rPr lang="zh-CN" altLang="en-US" sz="44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单车欲问边，属国过居延。</a:t>
            </a:r>
          </a:p>
          <a:p>
            <a:pPr algn="l" fontAlgn="base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zh-CN" sz="4000" b="1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、作者在首联中告诉了我们什么信息？</a:t>
            </a:r>
            <a:r>
              <a:rPr lang="zh-CN" altLang="en-US" sz="4000" b="1" strike="noStrike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</a:p>
        </p:txBody>
      </p:sp>
      <p:sp>
        <p:nvSpPr>
          <p:cNvPr id="18434" name="矩形 34821"/>
          <p:cNvSpPr/>
          <p:nvPr/>
        </p:nvSpPr>
        <p:spPr>
          <a:xfrm>
            <a:off x="395288" y="0"/>
            <a:ext cx="3671887" cy="1341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研读赏析</a:t>
            </a:r>
          </a:p>
        </p:txBody>
      </p:sp>
      <p:sp>
        <p:nvSpPr>
          <p:cNvPr id="18435" name="文本框 34823"/>
          <p:cNvSpPr txBox="1"/>
          <p:nvPr/>
        </p:nvSpPr>
        <p:spPr>
          <a:xfrm>
            <a:off x="395605" y="3819208"/>
            <a:ext cx="8210550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诗人以简练的笔墨交代了出使边塞的目的（慰问边疆的将士）和经过的地方，为下面具体写景做铺垫。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6" name="图片 35845" descr="大雁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1637665"/>
            <a:ext cx="3790315" cy="524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矩形 34818"/>
          <p:cNvSpPr/>
          <p:nvPr/>
        </p:nvSpPr>
        <p:spPr>
          <a:xfrm>
            <a:off x="-4445" y="42545"/>
            <a:ext cx="8953500" cy="1666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zh-CN" sz="32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2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颔联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:  征蓬出汉塞，归雁入胡天。</a:t>
            </a:r>
            <a:endParaRPr lang="zh-CN" altLang="en-US" sz="3200" b="1" strike="noStrike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 fontAlgn="base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accent6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accent6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、颔联用了什么修辞手法？表达了诗人怎样的情感？</a:t>
            </a:r>
            <a:endParaRPr lang="zh-CN" altLang="en-US" sz="3200" b="1" strike="noStrike" noProof="1">
              <a:solidFill>
                <a:schemeClr val="accent6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6505" y="1709420"/>
            <a:ext cx="526796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运用了借喻的修辞手法，</a:t>
            </a:r>
            <a:r>
              <a:rPr lang="zh-CN" altLang="en-US" sz="32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诗人以“蓬”、“雁”自比，说自己像随风而去的蓬草一样出临“汉塞”，</a:t>
            </a:r>
            <a:r>
              <a:rPr lang="zh-CN" altLang="en-US" sz="32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像</a:t>
            </a:r>
            <a:r>
              <a:rPr lang="zh-CN" altLang="en-US" sz="32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振翅北飞的“归雁”一样进入“胡天”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体现了诗人内心难言的激愤、抑郁的感情。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37889"/>
          <p:cNvSpPr/>
          <p:nvPr/>
        </p:nvSpPr>
        <p:spPr>
          <a:xfrm>
            <a:off x="197168" y="359093"/>
            <a:ext cx="87487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4000" b="1" strike="noStrike" noProof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颈联：</a:t>
            </a:r>
            <a:r>
              <a:rPr lang="zh-CN" altLang="en-US" sz="32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大漠孤烟</a:t>
            </a:r>
            <a:r>
              <a:rPr lang="zh-CN" altLang="en-US" sz="32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直</a:t>
            </a:r>
            <a:r>
              <a:rPr lang="zh-CN" altLang="en-US" sz="32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，长河落日</a:t>
            </a:r>
            <a:r>
              <a:rPr lang="zh-CN" altLang="en-US" sz="32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圆</a:t>
            </a:r>
            <a:r>
              <a:rPr lang="zh-CN" altLang="en-US" sz="32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。（描写边塞景色的名句）</a:t>
            </a:r>
          </a:p>
        </p:txBody>
      </p:sp>
      <p:sp>
        <p:nvSpPr>
          <p:cNvPr id="37891" name="矩形 37890"/>
          <p:cNvSpPr/>
          <p:nvPr/>
        </p:nvSpPr>
        <p:spPr>
          <a:xfrm>
            <a:off x="17780" y="2808605"/>
            <a:ext cx="9091295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zh-CN" sz="3200" b="1" strike="noStrike" noProof="1">
                <a:solidFill>
                  <a:srgbClr val="99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3200" b="1" strike="noStrike" noProof="1">
                <a:solidFill>
                  <a:srgbClr val="99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画面或场景：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苍茫无际的沙漠中一股狼烟直上云霄，黄河横贯其间，天空中挂着一轮圆圆的落日。</a:t>
            </a:r>
            <a:endParaRPr lang="en-US" altLang="zh-CN" sz="3200" b="1" strike="noStrike" noProof="1"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075" y="1732280"/>
            <a:ext cx="90163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考题：颈联中写了哪些景物？营造了怎样的意境？描绘了怎样的画面或场景？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4140" y="4997450"/>
            <a:ext cx="89319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营造了苍茫（空旷、旷远，辽阔，壮美，壮观）的意境。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3f9d9734f419e52b7c00aea4985b25e_92h58PICJm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" y="1462405"/>
            <a:ext cx="4791710" cy="54082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49495" y="623570"/>
            <a:ext cx="427164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“直”字，写出了孤烟之高、有雄浑壮阔之美；“圆”字，修饰落日，给人以亲切、苍茫之感。这两个字不仅准确地描绘了塞外雄奇壮观的自然之景，而且巧妙融入了诗人的孤寂情绪。</a:t>
            </a:r>
          </a:p>
        </p:txBody>
      </p:sp>
      <p:sp>
        <p:nvSpPr>
          <p:cNvPr id="37893" name="文本框 37892"/>
          <p:cNvSpPr txBox="1"/>
          <p:nvPr/>
        </p:nvSpPr>
        <p:spPr>
          <a:xfrm>
            <a:off x="-33020" y="-10160"/>
            <a:ext cx="510603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讨论：</a:t>
            </a:r>
            <a:r>
              <a:rPr lang="en-US" altLang="zh-CN" sz="4000" b="1" dirty="0">
                <a:solidFill>
                  <a:srgbClr val="FF33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3</a:t>
            </a:r>
            <a:r>
              <a:rPr lang="zh-CN" altLang="en-US" sz="4000" b="1" dirty="0">
                <a:solidFill>
                  <a:srgbClr val="FF33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、分析“直”、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“圆”的作用？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60417"/>
          <p:cNvSpPr txBox="1"/>
          <p:nvPr/>
        </p:nvSpPr>
        <p:spPr>
          <a:xfrm>
            <a:off x="0" y="0"/>
            <a:ext cx="8458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颈联：</a:t>
            </a:r>
            <a:r>
              <a:rPr lang="zh-CN" altLang="en-US" sz="3600" b="1" dirty="0">
                <a:solidFill>
                  <a:srgbClr val="3946E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大漠孤烟直</a:t>
            </a:r>
            <a:r>
              <a:rPr lang="en-US" altLang="zh-CN" sz="3600" b="1">
                <a:solidFill>
                  <a:srgbClr val="3946E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3600" b="1" dirty="0">
                <a:solidFill>
                  <a:srgbClr val="3946E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长河日圆。</a:t>
            </a:r>
            <a:endParaRPr lang="zh-CN" altLang="en-US" sz="3600" b="1">
              <a:solidFill>
                <a:srgbClr val="3946E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0419" name="文本框 60418"/>
          <p:cNvSpPr txBox="1"/>
          <p:nvPr/>
        </p:nvSpPr>
        <p:spPr>
          <a:xfrm>
            <a:off x="0" y="1125538"/>
            <a:ext cx="18351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3946E9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构图美：</a:t>
            </a:r>
            <a:endParaRPr lang="zh-CN" altLang="en-US" sz="3600" b="1">
              <a:solidFill>
                <a:srgbClr val="3946E9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0" y="2349500"/>
            <a:ext cx="18843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3946E9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线条美：</a:t>
            </a:r>
            <a:endParaRPr lang="zh-CN" altLang="en-US" sz="3600" b="1">
              <a:solidFill>
                <a:srgbClr val="3946E9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60421" name="文本框 60420"/>
          <p:cNvSpPr txBox="1"/>
          <p:nvPr/>
        </p:nvSpPr>
        <p:spPr>
          <a:xfrm>
            <a:off x="0" y="3644900"/>
            <a:ext cx="188118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3946E9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色彩美：</a:t>
            </a:r>
            <a:endParaRPr lang="zh-CN" altLang="en-US" sz="3600" b="1">
              <a:solidFill>
                <a:srgbClr val="3946E9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60422" name="文本框 60421"/>
          <p:cNvSpPr txBox="1"/>
          <p:nvPr/>
        </p:nvSpPr>
        <p:spPr>
          <a:xfrm>
            <a:off x="1835150" y="981075"/>
            <a:ext cx="64008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近处烽烟、远处夕阳、大漠无边、</a:t>
            </a:r>
          </a:p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长河奔流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0423" name="文本框 60422"/>
          <p:cNvSpPr txBox="1"/>
          <p:nvPr/>
        </p:nvSpPr>
        <p:spPr>
          <a:xfrm>
            <a:off x="1835150" y="2420938"/>
            <a:ext cx="68389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纵的是烟，横的是河，圆的是落日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0424" name="文本框 60423"/>
          <p:cNvSpPr txBox="1"/>
          <p:nvPr/>
        </p:nvSpPr>
        <p:spPr>
          <a:xfrm>
            <a:off x="1835150" y="3644900"/>
            <a:ext cx="6478588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黄沙漫漫、夕辉橘红、白烟一缕、河水闪闪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0425" name="文本框 60424"/>
          <p:cNvSpPr txBox="1"/>
          <p:nvPr/>
        </p:nvSpPr>
        <p:spPr>
          <a:xfrm>
            <a:off x="3779838" y="1412875"/>
            <a:ext cx="33147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空间阔大</a:t>
            </a:r>
            <a:endParaRPr lang="zh-CN" altLang="en-US" sz="3600" b="1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0426" name="文本框 60425"/>
          <p:cNvSpPr txBox="1"/>
          <p:nvPr/>
        </p:nvSpPr>
        <p:spPr>
          <a:xfrm>
            <a:off x="3708400" y="2924175"/>
            <a:ext cx="345598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层次丰富</a:t>
            </a:r>
            <a:endParaRPr lang="zh-CN" altLang="en-US" sz="3600" b="1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0427" name="文本框 60426"/>
          <p:cNvSpPr txBox="1"/>
          <p:nvPr/>
        </p:nvSpPr>
        <p:spPr>
          <a:xfrm>
            <a:off x="3708400" y="4149725"/>
            <a:ext cx="43926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6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鲜明优美</a:t>
            </a:r>
            <a:endParaRPr lang="zh-CN" altLang="en-US" sz="3600" b="1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0428" name="文本框 60427"/>
          <p:cNvSpPr txBox="1"/>
          <p:nvPr/>
        </p:nvSpPr>
        <p:spPr>
          <a:xfrm>
            <a:off x="0" y="4868863"/>
            <a:ext cx="8893175" cy="1250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8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</a:t>
            </a:r>
            <a:r>
              <a:rPr lang="zh-CN" altLang="en-US" sz="3600" b="1" dirty="0">
                <a:solidFill>
                  <a:srgbClr val="008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这句话笔力苍劲，意境雄浑，视野开阔，被赞为“千古壮观的名句。”</a:t>
            </a:r>
          </a:p>
        </p:txBody>
      </p:sp>
      <p:pic>
        <p:nvPicPr>
          <p:cNvPr id="60429" name="图片 60428" descr="长河落日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9296400" cy="594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  <p:bldP spid="60421" grpId="0"/>
      <p:bldP spid="60422" grpId="0"/>
      <p:bldP spid="60423" grpId="0"/>
      <p:bldP spid="60424" grpId="0"/>
      <p:bldP spid="60425" grpId="0"/>
      <p:bldP spid="60426" grpId="0"/>
      <p:bldP spid="60427" grpId="0"/>
      <p:bldP spid="604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39937"/>
          <p:cNvSpPr/>
          <p:nvPr/>
        </p:nvSpPr>
        <p:spPr>
          <a:xfrm>
            <a:off x="539750" y="1052513"/>
            <a:ext cx="77041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4800" b="1" strike="noStrike" noProof="1">
                <a:solidFill>
                  <a:srgbClr val="000099"/>
                </a:solidFill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尾联：</a:t>
            </a:r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萧关逢候骑，都护在燕然。</a:t>
            </a:r>
            <a:endParaRPr lang="zh-CN" altLang="en-US" sz="3600" b="1" strike="noStrike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9939" name="矩形 39938"/>
          <p:cNvSpPr/>
          <p:nvPr/>
        </p:nvSpPr>
        <p:spPr>
          <a:xfrm>
            <a:off x="179388" y="2349500"/>
            <a:ext cx="8837613" cy="3575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zh-CN" sz="44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r>
              <a:rPr lang="en-US" altLang="zh-CN" sz="44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zh-CN" altLang="en-US" sz="44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来到边关看见骑兵</a:t>
            </a:r>
            <a:r>
              <a:rPr lang="en-US" altLang="zh-CN" sz="44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lang="zh-CN" altLang="en-US" sz="44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骑兵说将领还在前线。</a:t>
            </a:r>
            <a:endParaRPr lang="zh-CN" altLang="en-US" sz="4400" b="1" strike="noStrike" noProof="1">
              <a:solidFill>
                <a:srgbClr val="CC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4400" b="1" strike="noStrike" noProof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lang="en-US" altLang="zh-CN" sz="4400" b="1" strike="noStrike" noProof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(</a:t>
            </a:r>
            <a:r>
              <a:rPr lang="zh-CN" altLang="en-US" sz="4400" b="1" strike="noStrike" noProof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呼应开头、交代自己的行程。也写诗人到达边塞所见情景，赞美将士的爱国精神</a:t>
            </a:r>
            <a:r>
              <a:rPr lang="en-US" altLang="zh-CN" sz="4400" b="1" strike="noStrike" noProof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)</a:t>
            </a:r>
            <a:endParaRPr lang="en-US" altLang="zh-CN" sz="4400" b="1" strike="noStrike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01bda414aa948bf8cae27ee46884263_t01791e8470150cb0d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" y="27305"/>
            <a:ext cx="9058275" cy="6641465"/>
          </a:xfrm>
          <a:prstGeom prst="rect">
            <a:avLst/>
          </a:prstGeom>
        </p:spPr>
      </p:pic>
      <p:sp>
        <p:nvSpPr>
          <p:cNvPr id="41986" name="文本框 41985"/>
          <p:cNvSpPr txBox="1"/>
          <p:nvPr/>
        </p:nvSpPr>
        <p:spPr>
          <a:xfrm>
            <a:off x="179705" y="1268730"/>
            <a:ext cx="853376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noProof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      </a:t>
            </a:r>
            <a:r>
              <a:rPr lang="en-US" altLang="zh-CN" sz="4000" b="1" noProof="1"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《</a:t>
            </a:r>
            <a:r>
              <a:rPr lang="zh-CN" altLang="en-US" sz="4000" b="1" noProof="1"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使至塞上</a:t>
            </a:r>
            <a:r>
              <a:rPr lang="en-US" altLang="zh-CN" sz="4000" b="1" noProof="1"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》</a:t>
            </a:r>
            <a:r>
              <a:rPr lang="zh-CN" altLang="en-US" sz="4000" b="1" noProof="1"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：</a:t>
            </a:r>
            <a:r>
              <a:rPr lang="zh-CN" altLang="en-US" sz="4000" b="1" noProof="1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作者通过叙述出使边塞的艰苦行程，描绘了塞外奇特壮丽的风光，同时也表达了诗人抑郁、孤寂的思想感情。</a:t>
            </a:r>
            <a:endParaRPr lang="zh-CN" altLang="en-US" sz="4000" b="1" noProof="1">
              <a:solidFill>
                <a:srgbClr val="FF0000"/>
              </a:solidFill>
              <a:effectLst/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28674" name="矩形 41986"/>
          <p:cNvSpPr/>
          <p:nvPr/>
        </p:nvSpPr>
        <p:spPr>
          <a:xfrm>
            <a:off x="2388870" y="226060"/>
            <a:ext cx="453548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主旨情感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590" y="-4445"/>
            <a:ext cx="9204325" cy="6830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4915" y="67246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FF3399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课外拓展</a:t>
            </a:r>
          </a:p>
        </p:txBody>
      </p:sp>
      <p:sp>
        <p:nvSpPr>
          <p:cNvPr id="5" name="矩形 4"/>
          <p:cNvSpPr/>
          <p:nvPr/>
        </p:nvSpPr>
        <p:spPr>
          <a:xfrm>
            <a:off x="-40957" y="1871345"/>
            <a:ext cx="91395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54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0099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请找出有关描写沙漠的诗句。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3515" y="3059430"/>
            <a:ext cx="88531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黄沙百战穿金甲不破楼兰终不还。</a:t>
            </a:r>
            <a:r>
              <a:rPr lang="en-US" altLang="zh-CN" sz="32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《从军行七首》王昌龄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8585" y="4436110"/>
            <a:ext cx="8926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大漠沙如雪，燕山月似钩。——李贺《马诗》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"/>
            <a:ext cx="9121140" cy="68129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" y="19685"/>
            <a:ext cx="9149080" cy="68033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40020" y="506095"/>
            <a:ext cx="3291205" cy="57543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使</a:t>
            </a:r>
          </a:p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至</a:t>
            </a:r>
          </a:p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塞</a:t>
            </a:r>
          </a:p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上</a:t>
            </a:r>
          </a:p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          唐</a:t>
            </a:r>
            <a:r>
              <a:rPr lang="en-US" altLang="zh-CN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</a:t>
            </a:r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王维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7171"/>
          <p:cNvSpPr/>
          <p:nvPr/>
        </p:nvSpPr>
        <p:spPr>
          <a:xfrm>
            <a:off x="1042988" y="549275"/>
            <a:ext cx="4176712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教学目标</a:t>
            </a:r>
          </a:p>
        </p:txBody>
      </p:sp>
      <p:sp>
        <p:nvSpPr>
          <p:cNvPr id="7173" name="矩形 7172"/>
          <p:cNvSpPr/>
          <p:nvPr/>
        </p:nvSpPr>
        <p:spPr>
          <a:xfrm>
            <a:off x="0" y="2205038"/>
            <a:ext cx="9144000" cy="35286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、了解作者的文学常识及写作背景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背诵、默写此诗。</a:t>
            </a:r>
          </a:p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、重点赏析诗歌的名句，结合诗人所处的时代背景和生活经历，体会诗歌的思想感情。 </a:t>
            </a:r>
          </a:p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、领略诗中大漠奇特壮美的风光。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文本框 7171"/>
          <p:cNvSpPr txBox="1"/>
          <p:nvPr/>
        </p:nvSpPr>
        <p:spPr>
          <a:xfrm>
            <a:off x="-43180" y="40005"/>
            <a:ext cx="5704840" cy="6462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      </a:t>
            </a:r>
            <a:r>
              <a:rPr lang="zh-CN" altLang="en-US" sz="3600" b="1" dirty="0">
                <a:latin typeface="Arial" panose="020B0604020202020204" pitchFamily="34" charset="0"/>
              </a:rPr>
              <a:t>王维，字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摩诘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唐代著名诗人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</a:rPr>
              <a:t>诗佛</a:t>
            </a:r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”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   王维在诗歌上的成就是多方面的，无论</a:t>
            </a:r>
            <a:r>
              <a:rPr lang="zh-CN" altLang="en-US" sz="3600" b="1" u="sng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边塞、山水诗，无论律诗、绝句</a:t>
            </a:r>
            <a:r>
              <a:rPr lang="zh-CN" altLang="en-US" sz="3600" b="1" dirty="0">
                <a:latin typeface="Arial" panose="020B0604020202020204" pitchFamily="34" charset="0"/>
              </a:rPr>
              <a:t>等都有流传人口的佳篇。王维又是一位著名的</a:t>
            </a:r>
            <a:r>
              <a:rPr lang="zh-CN" altLang="en-US" sz="3600" b="1" u="sng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绘画大师</a:t>
            </a:r>
            <a:r>
              <a:rPr lang="zh-CN" altLang="en-US" sz="3600" b="1" dirty="0">
                <a:latin typeface="Arial" panose="020B0604020202020204" pitchFamily="34" charset="0"/>
              </a:rPr>
              <a:t>。苏轼说他：“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诗中有画，画中有诗。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en-US" altLang="zh-CN" sz="3600" b="1" dirty="0">
                <a:latin typeface="Arial" panose="020B0604020202020204" pitchFamily="34" charset="0"/>
              </a:rPr>
              <a:t>《</a:t>
            </a:r>
            <a:r>
              <a:rPr lang="zh-CN" altLang="en-US" sz="3600" b="1" dirty="0">
                <a:latin typeface="Arial" panose="020B0604020202020204" pitchFamily="34" charset="0"/>
              </a:rPr>
              <a:t>使至塞上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r>
              <a:rPr lang="zh-CN" altLang="en-US" sz="3600" b="1" dirty="0">
                <a:latin typeface="Arial" panose="020B0604020202020204" pitchFamily="34" charset="0"/>
              </a:rPr>
              <a:t>是一首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边塞诗</a:t>
            </a:r>
            <a:r>
              <a:rPr lang="zh-CN" altLang="en-US" sz="3600" b="1" dirty="0">
                <a:latin typeface="Arial" panose="020B0604020202020204" pitchFamily="34" charset="0"/>
              </a:rPr>
              <a:t>。（</a:t>
            </a:r>
            <a:r>
              <a:rPr lang="zh-CN" altLang="zh-CN" sz="3600" b="1" dirty="0">
                <a:latin typeface="Arial" panose="020B0604020202020204" pitchFamily="34" charset="0"/>
              </a:rPr>
              <a:t>你能从诗中哪些字词当中可以体会到）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3865" y="40005"/>
            <a:ext cx="3611245" cy="68141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61660" y="40005"/>
            <a:ext cx="20161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王维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4630" y="1844040"/>
            <a:ext cx="870648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《九月九日忆山东兄弟》</a:t>
            </a:r>
          </a:p>
          <a:p>
            <a:endParaRPr lang="zh-CN" altLang="en-US" sz="44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《山居秋暝》</a:t>
            </a:r>
          </a:p>
          <a:p>
            <a:endParaRPr lang="zh-CN" altLang="en-US" sz="44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44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《竹里馆》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2625" y="2508250"/>
            <a:ext cx="7778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独在异乡为异客，每逢佳节倍思亲。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22015" y="3248660"/>
            <a:ext cx="5715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空山新雨后，天气晚来秋。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明月松间照，清泉石上流。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2625" y="435229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94355" y="5365115"/>
            <a:ext cx="52355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独坐幽篁里,弹琴复长啸。深林人不知,明月来相照。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44600" y="904875"/>
            <a:ext cx="350075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54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代表作品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4337"/>
          <p:cNvSpPr/>
          <p:nvPr/>
        </p:nvSpPr>
        <p:spPr>
          <a:xfrm>
            <a:off x="1264920" y="513080"/>
            <a:ext cx="5271135" cy="10496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知识补充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诗派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895" y="2004060"/>
            <a:ext cx="904557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中国唐代诗歌流派。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该派诗人以高适、岑参成就最高，所以也叫高岑诗派</a:t>
            </a: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。他们的诗歌主要是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描写边塞战争和边塞风土人情，以及战争带来的各种矛盾如离别、思乡、闺怨等，诗风悲壮，格调雄浑。</a:t>
            </a: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23553"/>
          <p:cNvSpPr/>
          <p:nvPr/>
        </p:nvSpPr>
        <p:spPr>
          <a:xfrm>
            <a:off x="491490" y="180340"/>
            <a:ext cx="3744913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写作背景</a:t>
            </a:r>
          </a:p>
        </p:txBody>
      </p:sp>
      <p:sp>
        <p:nvSpPr>
          <p:cNvPr id="17410" name="矩形 23554"/>
          <p:cNvSpPr/>
          <p:nvPr/>
        </p:nvSpPr>
        <p:spPr>
          <a:xfrm>
            <a:off x="122555" y="1567815"/>
            <a:ext cx="8739505" cy="501586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algn="just">
              <a:buClr>
                <a:schemeClr val="bg1"/>
              </a:buClr>
            </a:pPr>
            <a:r>
              <a:rPr lang="en-US" altLang="zh-CN" sz="2000" dirty="0">
                <a:solidFill>
                  <a:srgbClr val="3399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开元二十四年（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736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年）吐蕃发兵攻打唐属小国小勃律（在今克什米尔北）。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737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年春，河西节度副大使崔希逸在青涤西大破吐蕃军。王维奉命出塞慰问将士、察访军情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，并为河西节度使幕府兼判官。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这实际是将王维排挤出朝廷。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这是一首诗作于赴边途中，写沿途的景色的诗。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/>
          <p:nvPr/>
        </p:nvSpPr>
        <p:spPr>
          <a:xfrm>
            <a:off x="827088" y="2493328"/>
            <a:ext cx="7010400" cy="43999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单车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欲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问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边，</a:t>
            </a:r>
            <a:r>
              <a:rPr lang="zh-CN" altLang="en-US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属国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过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居延。</a:t>
            </a:r>
          </a:p>
          <a:p>
            <a:pPr>
              <a:buClr>
                <a:schemeClr val="bg1"/>
              </a:buClr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</a:t>
            </a:r>
            <a:r>
              <a:rPr lang="en-US" altLang="zh-CN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V</a:t>
            </a:r>
            <a:r>
              <a:rPr lang="zh-CN" altLang="en-US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，慰问    </a:t>
            </a:r>
          </a:p>
          <a:p>
            <a:pPr>
              <a:buClr>
                <a:schemeClr val="bg1"/>
              </a:buClr>
            </a:pPr>
            <a:r>
              <a:rPr lang="zh-CN" altLang="en-US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征蓬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出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汉塞，归雁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入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胡天。</a:t>
            </a:r>
          </a:p>
          <a:p>
            <a:pPr>
              <a:buClr>
                <a:schemeClr val="bg1"/>
              </a:buClr>
            </a:pP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大漠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孤烟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直，长河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落日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圆。</a:t>
            </a:r>
          </a:p>
          <a:p>
            <a:pPr>
              <a:buClr>
                <a:schemeClr val="bg1"/>
              </a:buClr>
            </a:pP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萧关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逢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候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骑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，都护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燕然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</a:p>
        </p:txBody>
      </p:sp>
      <p:sp>
        <p:nvSpPr>
          <p:cNvPr id="14338" name="矩形 25602"/>
          <p:cNvSpPr/>
          <p:nvPr/>
        </p:nvSpPr>
        <p:spPr>
          <a:xfrm>
            <a:off x="468630" y="97155"/>
            <a:ext cx="4227195" cy="8934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整体感知</a:t>
            </a:r>
          </a:p>
        </p:txBody>
      </p:sp>
      <p:sp>
        <p:nvSpPr>
          <p:cNvPr id="25604" name="文本框 25603"/>
          <p:cNvSpPr txBox="1"/>
          <p:nvPr/>
        </p:nvSpPr>
        <p:spPr>
          <a:xfrm>
            <a:off x="365443" y="1264920"/>
            <a:ext cx="47529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感情基调：孤寂、悲凉</a:t>
            </a:r>
          </a:p>
        </p:txBody>
      </p:sp>
      <p:sp>
        <p:nvSpPr>
          <p:cNvPr id="25605" name="矩形 25604"/>
          <p:cNvSpPr/>
          <p:nvPr/>
        </p:nvSpPr>
        <p:spPr>
          <a:xfrm>
            <a:off x="2305685" y="1848168"/>
            <a:ext cx="3887788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使至塞上              </a:t>
            </a:r>
          </a:p>
        </p:txBody>
      </p:sp>
      <p:sp>
        <p:nvSpPr>
          <p:cNvPr id="25606" name="文本框 25605"/>
          <p:cNvSpPr txBox="1"/>
          <p:nvPr/>
        </p:nvSpPr>
        <p:spPr>
          <a:xfrm>
            <a:off x="3482975" y="5516880"/>
            <a:ext cx="532765" cy="6451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err="1">
                <a:solidFill>
                  <a:srgbClr val="CC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jì</a:t>
            </a:r>
            <a:endParaRPr lang="en-US" altLang="zh-CN" sz="3600" b="1">
              <a:solidFill>
                <a:srgbClr val="CC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6286500" y="5516563"/>
            <a:ext cx="1295400" cy="64135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err="1">
                <a:solidFill>
                  <a:srgbClr val="CC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Yān</a:t>
            </a:r>
            <a:endParaRPr lang="en-US" altLang="zh-CN" sz="3600" b="1">
              <a:solidFill>
                <a:srgbClr val="CC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grpSp>
        <p:nvGrpSpPr>
          <p:cNvPr id="25614" name="组合 25613"/>
          <p:cNvGrpSpPr/>
          <p:nvPr/>
        </p:nvGrpSpPr>
        <p:grpSpPr>
          <a:xfrm>
            <a:off x="6804025" y="5516563"/>
            <a:ext cx="2339975" cy="519112"/>
            <a:chOff x="4286" y="3475"/>
            <a:chExt cx="1474" cy="327"/>
          </a:xfrm>
        </p:grpSpPr>
        <p:sp>
          <p:nvSpPr>
            <p:cNvPr id="14344" name="圆角矩形标注 25610"/>
            <p:cNvSpPr/>
            <p:nvPr/>
          </p:nvSpPr>
          <p:spPr>
            <a:xfrm>
              <a:off x="4286" y="3475"/>
              <a:ext cx="1474" cy="318"/>
            </a:xfrm>
            <a:prstGeom prst="wedgeRoundRectCallout">
              <a:avLst>
                <a:gd name="adj1" fmla="val -48644"/>
                <a:gd name="adj2" fmla="val 89935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/>
              <a:endParaRPr lang="zh-CN" sz="2800" dirty="0">
                <a:solidFill>
                  <a:srgbClr val="0099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5" name="文本框 25612"/>
            <p:cNvSpPr txBox="1"/>
            <p:nvPr/>
          </p:nvSpPr>
          <p:spPr>
            <a:xfrm>
              <a:off x="4286" y="3475"/>
              <a:ext cx="147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99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代指边防前线</a:t>
              </a:r>
            </a:p>
          </p:txBody>
        </p:sp>
      </p:grpSp>
      <p:grpSp>
        <p:nvGrpSpPr>
          <p:cNvPr id="25618" name="组合 25617"/>
          <p:cNvGrpSpPr/>
          <p:nvPr/>
        </p:nvGrpSpPr>
        <p:grpSpPr>
          <a:xfrm>
            <a:off x="1547813" y="4365625"/>
            <a:ext cx="4103687" cy="519113"/>
            <a:chOff x="975" y="2750"/>
            <a:chExt cx="2585" cy="327"/>
          </a:xfrm>
        </p:grpSpPr>
        <p:sp>
          <p:nvSpPr>
            <p:cNvPr id="14347" name="线形标注 1 25615"/>
            <p:cNvSpPr/>
            <p:nvPr/>
          </p:nvSpPr>
          <p:spPr>
            <a:xfrm>
              <a:off x="975" y="2795"/>
              <a:ext cx="2449" cy="272"/>
            </a:xfrm>
            <a:prstGeom prst="borderCallout1">
              <a:avLst>
                <a:gd name="adj1" fmla="val 26472"/>
                <a:gd name="adj2" fmla="val -1958"/>
                <a:gd name="adj3" fmla="val -33088"/>
                <a:gd name="adj4" fmla="val -531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/>
              <a:endParaRPr lang="zh-CN" dirty="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8" name="文本框 25616"/>
            <p:cNvSpPr txBox="1"/>
            <p:nvPr/>
          </p:nvSpPr>
          <p:spPr>
            <a:xfrm>
              <a:off x="975" y="2750"/>
              <a:ext cx="258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en-US" altLang="zh-CN" sz="2800" b="1" dirty="0">
                  <a:solidFill>
                    <a:srgbClr val="0099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n</a:t>
              </a:r>
              <a:r>
                <a:rPr lang="zh-CN" altLang="en-US" sz="2800" b="1" dirty="0">
                  <a:solidFill>
                    <a:srgbClr val="0099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作状语，像飘飞的蓬草</a:t>
              </a:r>
            </a:p>
          </p:txBody>
        </p:sp>
      </p:grpSp>
      <p:grpSp>
        <p:nvGrpSpPr>
          <p:cNvPr id="25621" name="组合 25620"/>
          <p:cNvGrpSpPr/>
          <p:nvPr/>
        </p:nvGrpSpPr>
        <p:grpSpPr>
          <a:xfrm>
            <a:off x="4787900" y="3284538"/>
            <a:ext cx="3168650" cy="519112"/>
            <a:chOff x="3016" y="2069"/>
            <a:chExt cx="1996" cy="327"/>
          </a:xfrm>
        </p:grpSpPr>
        <p:sp>
          <p:nvSpPr>
            <p:cNvPr id="14350" name="线形标注 1 25618"/>
            <p:cNvSpPr/>
            <p:nvPr/>
          </p:nvSpPr>
          <p:spPr>
            <a:xfrm>
              <a:off x="3061" y="2069"/>
              <a:ext cx="1948" cy="312"/>
            </a:xfrm>
            <a:prstGeom prst="borderCallout1">
              <a:avLst>
                <a:gd name="adj1" fmla="val 23079"/>
                <a:gd name="adj2" fmla="val -2463"/>
                <a:gd name="adj3" fmla="val -14421"/>
                <a:gd name="adj4" fmla="val -944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/>
              <a:endParaRPr lang="zh-CN" dirty="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1" name="文本框 25619"/>
            <p:cNvSpPr txBox="1"/>
            <p:nvPr/>
          </p:nvSpPr>
          <p:spPr>
            <a:xfrm>
              <a:off x="3016" y="2069"/>
              <a:ext cx="199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2800" b="1" dirty="0">
                  <a:solidFill>
                    <a:srgbClr val="0099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指作者的使者身份</a:t>
              </a:r>
              <a:endParaRPr lang="zh-CN" altLang="en-US" sz="2800" dirty="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allAtOnce"/>
      <p:bldP spid="25604" grpId="0"/>
      <p:bldP spid="25605" grpId="0"/>
      <p:bldP spid="25606" grpId="0"/>
      <p:bldP spid="25607" grpId="0"/>
    </p:bld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1168</Words>
  <Application>WPS 演示</Application>
  <PresentationFormat>全屏显示(4:3)</PresentationFormat>
  <Paragraphs>95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Blends</vt:lpstr>
      <vt:lpstr>默认设计模板</vt:lpstr>
      <vt:lpstr>古瓶荷花</vt:lpstr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Microsoft</dc:creator>
  <cp:lastModifiedBy>zc139</cp:lastModifiedBy>
  <cp:revision>70</cp:revision>
  <dcterms:created xsi:type="dcterms:W3CDTF">2014-11-06T06:12:00Z</dcterms:created>
  <dcterms:modified xsi:type="dcterms:W3CDTF">2018-12-09T04:45:56Z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