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9" r:id="rId23"/>
    <p:sldId id="278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0" r:id="rId32"/>
    <p:sldId id="288" r:id="rId33"/>
    <p:sldId id="289" r:id="rId34"/>
    <p:sldId id="290" r:id="rId35"/>
    <p:sldId id="291" r:id="rId36"/>
    <p:sldId id="292" r:id="rId37"/>
    <p:sldId id="293" r:id="rId38"/>
    <p:sldId id="294" r:id="rId39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23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tags" Target="tags/tag179.xml" /><Relationship Id="rId41" Type="http://schemas.openxmlformats.org/officeDocument/2006/relationships/presProps" Target="presProps.xml" /><Relationship Id="rId42" Type="http://schemas.openxmlformats.org/officeDocument/2006/relationships/viewProps" Target="viewProps.xml" /><Relationship Id="rId43" Type="http://schemas.openxmlformats.org/officeDocument/2006/relationships/theme" Target="theme/theme1.xml" /><Relationship Id="rId44" Type="http://schemas.openxmlformats.org/officeDocument/2006/relationships/tableStyles" Target="tableStyles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tags" Target="../tags/tag65.xml" /><Relationship Id="rId4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2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png" /><Relationship Id="rId2" Type="http://schemas.openxmlformats.org/officeDocument/2006/relationships/image" Target="../media/image7.png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tags" Target="../tags/tag68.xml" /><Relationship Id="rId3" Type="http://schemas.openxmlformats.org/officeDocument/2006/relationships/image" Target="../media/image3.png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Relationship Id="rId7" Type="http://schemas.openxmlformats.org/officeDocument/2006/relationships/tags" Target="../tags/tag72.xml" /><Relationship Id="rId8" Type="http://schemas.openxmlformats.org/officeDocument/2006/relationships/tags" Target="../tags/tag73.xml" /><Relationship Id="rId9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10" Type="http://schemas.openxmlformats.org/officeDocument/2006/relationships/tags" Target="../tags/tag81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75.xml" /><Relationship Id="rId4" Type="http://schemas.openxmlformats.org/officeDocument/2006/relationships/image" Target="../media/image3.png" /><Relationship Id="rId5" Type="http://schemas.openxmlformats.org/officeDocument/2006/relationships/tags" Target="../tags/tag76.xml" /><Relationship Id="rId6" Type="http://schemas.openxmlformats.org/officeDocument/2006/relationships/tags" Target="../tags/tag77.xml" /><Relationship Id="rId7" Type="http://schemas.openxmlformats.org/officeDocument/2006/relationships/tags" Target="../tags/tag78.xml" /><Relationship Id="rId8" Type="http://schemas.openxmlformats.org/officeDocument/2006/relationships/tags" Target="../tags/tag79.xml" /><Relationship Id="rId9" Type="http://schemas.openxmlformats.org/officeDocument/2006/relationships/tags" Target="../tags/tag80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2.xml" /><Relationship Id="rId10" Type="http://schemas.openxmlformats.org/officeDocument/2006/relationships/tags" Target="../tags/tag89.xml" /><Relationship Id="rId11" Type="http://schemas.openxmlformats.org/officeDocument/2006/relationships/tags" Target="../tags/tag90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83.xml" /><Relationship Id="rId4" Type="http://schemas.openxmlformats.org/officeDocument/2006/relationships/image" Target="../media/image3.png" /><Relationship Id="rId5" Type="http://schemas.openxmlformats.org/officeDocument/2006/relationships/tags" Target="../tags/tag84.xml" /><Relationship Id="rId6" Type="http://schemas.openxmlformats.org/officeDocument/2006/relationships/tags" Target="../tags/tag85.xml" /><Relationship Id="rId7" Type="http://schemas.openxmlformats.org/officeDocument/2006/relationships/tags" Target="../tags/tag86.xml" /><Relationship Id="rId8" Type="http://schemas.openxmlformats.org/officeDocument/2006/relationships/tags" Target="../tags/tag87.xml" /><Relationship Id="rId9" Type="http://schemas.openxmlformats.org/officeDocument/2006/relationships/tags" Target="../tags/tag88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10" Type="http://schemas.openxmlformats.org/officeDocument/2006/relationships/tags" Target="../tags/tag98.xml" /><Relationship Id="rId11" Type="http://schemas.openxmlformats.org/officeDocument/2006/relationships/tags" Target="../tags/tag99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92.xml" /><Relationship Id="rId4" Type="http://schemas.openxmlformats.org/officeDocument/2006/relationships/image" Target="../media/image3.png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tags" Target="../tags/tag95.xml" /><Relationship Id="rId8" Type="http://schemas.openxmlformats.org/officeDocument/2006/relationships/tags" Target="../tags/tag96.xml" /><Relationship Id="rId9" Type="http://schemas.openxmlformats.org/officeDocument/2006/relationships/tags" Target="../tags/tag97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0.xml" /><Relationship Id="rId10" Type="http://schemas.openxmlformats.org/officeDocument/2006/relationships/tags" Target="../tags/tag107.xml" /><Relationship Id="rId11" Type="http://schemas.openxmlformats.org/officeDocument/2006/relationships/tags" Target="../tags/tag108.xml" /><Relationship Id="rId12" Type="http://schemas.openxmlformats.org/officeDocument/2006/relationships/slideMaster" Target="../slideMasters/slideMaster2.xml" /><Relationship Id="rId2" Type="http://schemas.openxmlformats.org/officeDocument/2006/relationships/image" Target="../media/image2.png" /><Relationship Id="rId3" Type="http://schemas.openxmlformats.org/officeDocument/2006/relationships/tags" Target="../tags/tag101.xml" /><Relationship Id="rId4" Type="http://schemas.openxmlformats.org/officeDocument/2006/relationships/image" Target="../media/image3.png" /><Relationship Id="rId5" Type="http://schemas.openxmlformats.org/officeDocument/2006/relationships/tags" Target="../tags/tag102.xml" /><Relationship Id="rId6" Type="http://schemas.openxmlformats.org/officeDocument/2006/relationships/tags" Target="../tags/tag103.xml" /><Relationship Id="rId7" Type="http://schemas.openxmlformats.org/officeDocument/2006/relationships/tags" Target="../tags/tag104.xml" /><Relationship Id="rId8" Type="http://schemas.openxmlformats.org/officeDocument/2006/relationships/tags" Target="../tags/tag105.xml" /><Relationship Id="rId9" Type="http://schemas.openxmlformats.org/officeDocument/2006/relationships/tags" Target="../tags/tag106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9.xml" /><Relationship Id="rId10" Type="http://schemas.openxmlformats.org/officeDocument/2006/relationships/tags" Target="../tags/tag116.xml" /><Relationship Id="rId11" Type="http://schemas.openxmlformats.org/officeDocument/2006/relationships/tags" Target="../tags/tag117.xml" /><Relationship Id="rId12" Type="http://schemas.openxmlformats.org/officeDocument/2006/relationships/tags" Target="../tags/tag118.xml" /><Relationship Id="rId13" Type="http://schemas.openxmlformats.org/officeDocument/2006/relationships/tags" Target="../tags/tag119.xml" /><Relationship Id="rId14" Type="http://schemas.openxmlformats.org/officeDocument/2006/relationships/slideMaster" Target="../slideMasters/slideMaster2.xml" /><Relationship Id="rId2" Type="http://schemas.openxmlformats.org/officeDocument/2006/relationships/image" Target="../media/image8.png" /><Relationship Id="rId3" Type="http://schemas.openxmlformats.org/officeDocument/2006/relationships/tags" Target="../tags/tag110.xml" /><Relationship Id="rId4" Type="http://schemas.openxmlformats.org/officeDocument/2006/relationships/image" Target="../media/image3.png" /><Relationship Id="rId5" Type="http://schemas.openxmlformats.org/officeDocument/2006/relationships/tags" Target="../tags/tag111.xml" /><Relationship Id="rId6" Type="http://schemas.openxmlformats.org/officeDocument/2006/relationships/tags" Target="../tags/tag112.xml" /><Relationship Id="rId7" Type="http://schemas.openxmlformats.org/officeDocument/2006/relationships/tags" Target="../tags/tag113.xml" /><Relationship Id="rId8" Type="http://schemas.openxmlformats.org/officeDocument/2006/relationships/tags" Target="../tags/tag114.xml" /><Relationship Id="rId9" Type="http://schemas.openxmlformats.org/officeDocument/2006/relationships/tags" Target="../tags/tag115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0.xml" /><Relationship Id="rId10" Type="http://schemas.openxmlformats.org/officeDocument/2006/relationships/tags" Target="../tags/tag127.xml" /><Relationship Id="rId11" Type="http://schemas.openxmlformats.org/officeDocument/2006/relationships/slideMaster" Target="../slideMasters/slideMaster2.xml" /><Relationship Id="rId2" Type="http://schemas.openxmlformats.org/officeDocument/2006/relationships/image" Target="../media/image9.png" /><Relationship Id="rId3" Type="http://schemas.openxmlformats.org/officeDocument/2006/relationships/tags" Target="../tags/tag121.xml" /><Relationship Id="rId4" Type="http://schemas.openxmlformats.org/officeDocument/2006/relationships/image" Target="../media/image10.png" /><Relationship Id="rId5" Type="http://schemas.openxmlformats.org/officeDocument/2006/relationships/tags" Target="../tags/tag122.xml" /><Relationship Id="rId6" Type="http://schemas.openxmlformats.org/officeDocument/2006/relationships/tags" Target="../tags/tag123.xml" /><Relationship Id="rId7" Type="http://schemas.openxmlformats.org/officeDocument/2006/relationships/tags" Target="../tags/tag124.xml" /><Relationship Id="rId8" Type="http://schemas.openxmlformats.org/officeDocument/2006/relationships/tags" Target="../tags/tag125.xml" /><Relationship Id="rId9" Type="http://schemas.openxmlformats.org/officeDocument/2006/relationships/tags" Target="../tags/tag126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图片 4" descr="ff22d9c15fa86cd9c8cf3d3e6aa5402f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6418580" y="685800"/>
            <a:ext cx="5163185" cy="54864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3"/>
          <p:cNvSpPr>
            <a:spLocks noGrp="1"/>
          </p:cNvSpPr>
          <p:nvPr>
            <p:ph type="ctrTitle" idx="2" hasCustomPrompt="1"/>
            <p:custDataLst>
              <p:tags r:id="rId3"/>
            </p:custDataLst>
          </p:nvPr>
        </p:nvSpPr>
        <p:spPr>
          <a:xfrm>
            <a:off x="762006" y="2063398"/>
            <a:ext cx="4826038" cy="1787525"/>
          </a:xfrm>
        </p:spPr>
        <p:txBody>
          <a:bodyPr vert="horz" wrap="square" lIns="0" tIns="0" rIns="0" bIns="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5410" b="1" i="0" u="none" strike="noStrike" kern="1200" cap="none" spc="6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0_pic_quater_left_u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20090" cy="728980"/>
          </a:xfrm>
          <a:prstGeom prst="rect">
            <a:avLst/>
          </a:prstGeom>
        </p:spPr>
      </p:pic>
      <p:pic>
        <p:nvPicPr>
          <p:cNvPr id="7" name="图片 6" descr="1_pic_quater_righ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1275" y="6314440"/>
            <a:ext cx="720090" cy="5429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 descr="pic_half_to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0" y="4700905"/>
            <a:ext cx="4064000" cy="2156460"/>
          </a:xfrm>
          <a:prstGeom prst="rect">
            <a:avLst/>
          </a:prstGeom>
        </p:spPr>
      </p:pic>
      <p:pic>
        <p:nvPicPr>
          <p:cNvPr id="2" name="图片 1" descr="pic_half_dow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000" y="0"/>
            <a:ext cx="4064000" cy="215646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标题 2"/>
          <p:cNvSpPr>
            <a:spLocks noGrp="1"/>
          </p:cNvSpPr>
          <p:nvPr>
            <p:ph type="ctrTitle" idx="2" hasCustomPrompt="1"/>
            <p:custDataLst>
              <p:tags r:id="rId3"/>
            </p:custDataLst>
          </p:nvPr>
        </p:nvSpPr>
        <p:spPr>
          <a:xfrm>
            <a:off x="3481423" y="3846199"/>
            <a:ext cx="5228596" cy="725805"/>
          </a:xfrm>
        </p:spPr>
        <p:txBody>
          <a:bodyPr vert="horz" wrap="square" lIns="0" tIns="0" rIns="0" bIns="0" rtlCol="0" anchor="ctr" anchorCtr="0">
            <a:normAutofit fontScale="90000"/>
          </a:bodyPr>
          <a:lstStyle>
            <a:lvl1pPr marL="0" marR="0" lvl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200" b="1" i="0" u="none" strike="noStrike" kern="1200" cap="none" spc="500" normalizeH="0" baseline="0" noProof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0_pic_quater_left_u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20090" cy="728980"/>
          </a:xfrm>
          <a:prstGeom prst="rect">
            <a:avLst/>
          </a:prstGeom>
        </p:spPr>
      </p:pic>
      <p:pic>
        <p:nvPicPr>
          <p:cNvPr id="8" name="图片 7" descr="1_pic_quater_righ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1275" y="6314440"/>
            <a:ext cx="720090" cy="5429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0_pic_quater_left_u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20090" cy="728980"/>
          </a:xfrm>
          <a:prstGeom prst="rect">
            <a:avLst/>
          </a:prstGeom>
        </p:spPr>
      </p:pic>
      <p:pic>
        <p:nvPicPr>
          <p:cNvPr id="10" name="图片 9" descr="1_pic_quater_righ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1275" y="6314440"/>
            <a:ext cx="720090" cy="5429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pic_half_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97000"/>
            <a:ext cx="3824605" cy="406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" name="图片 8" descr="0_pic_quater_left_u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20090" cy="728980"/>
          </a:xfrm>
          <a:prstGeom prst="rect">
            <a:avLst/>
          </a:prstGeom>
        </p:spPr>
      </p:pic>
      <p:pic>
        <p:nvPicPr>
          <p:cNvPr id="8" name="图片 7" descr="1_pic_quater_righ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1275" y="6314440"/>
            <a:ext cx="720090" cy="5429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 descr="0_pic_quater_left_u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20090" cy="728980"/>
          </a:xfrm>
          <a:prstGeom prst="rect">
            <a:avLst/>
          </a:prstGeom>
        </p:spPr>
      </p:pic>
      <p:pic>
        <p:nvPicPr>
          <p:cNvPr id="7" name="图片 6" descr="1_pic_quater_righ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1275" y="6314440"/>
            <a:ext cx="720090" cy="54292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0_pic_quater_left_u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720090" cy="72898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1275" y="6314440"/>
            <a:ext cx="720090" cy="54292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pic_half_lef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97000"/>
            <a:ext cx="3824605" cy="4064000"/>
          </a:xfrm>
          <a:prstGeom prst="rect">
            <a:avLst/>
          </a:prstGeom>
        </p:spPr>
      </p:pic>
      <p:pic>
        <p:nvPicPr>
          <p:cNvPr id="6" name="图片 5" descr="pic_half_righ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6760" y="1397000"/>
            <a:ext cx="3824605" cy="4064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5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2978491" y="2141389"/>
            <a:ext cx="6234433" cy="1000744"/>
          </a:xfrm>
        </p:spPr>
        <p:txBody>
          <a:bodyPr vert="horz" wrap="square" lIns="0" tIns="0" rIns="0" bIns="0" rtlCol="0" anchor="b" anchorCtr="0">
            <a:normAutofit/>
          </a:bodyPr>
          <a:lstStyle>
            <a:lvl1pPr marL="0" marR="0" lvl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2400" b="0" i="0" u="none" strike="noStrike" kern="1200" cap="none" spc="200" normalizeH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  <a:sym typeface="+mn-ea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</a:p>
        </p:txBody>
      </p:sp>
      <p:sp>
        <p:nvSpPr>
          <p:cNvPr id="8" name="标题 6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3035641" y="3310408"/>
            <a:ext cx="6121403" cy="1353820"/>
          </a:xfrm>
        </p:spPr>
        <p:txBody>
          <a:bodyPr vert="horz" wrap="square" lIns="0" tIns="0" rIns="0" bIns="0" rtlCol="0" anchor="ctr" anchorCtr="0">
            <a:normAutofit lnSpcReduction="10000"/>
          </a:bodyPr>
          <a:lstStyle>
            <a:lvl1pPr marL="0" marR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8400" b="1" i="0" u="none" strike="noStrike" kern="1200" cap="none" spc="10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尚巍手书W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0_pic_quater_left_up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720090" cy="72898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471275" y="6314440"/>
            <a:ext cx="720090" cy="5429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291465" y="303530"/>
            <a:ext cx="11608435" cy="625030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lef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898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314440"/>
            <a:ext cx="720090" cy="5429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4824095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471275" y="0"/>
            <a:ext cx="720090" cy="72898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314440"/>
            <a:ext cx="720090" cy="5429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382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lef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898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314440"/>
            <a:ext cx="720090" cy="5429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5028565"/>
            <a:ext cx="12192000" cy="182943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lef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720090" cy="728980"/>
          </a:xfrm>
          <a:prstGeom prst="rect">
            <a:avLst/>
          </a:prstGeom>
        </p:spPr>
      </p:pic>
      <p:pic>
        <p:nvPicPr>
          <p:cNvPr id="6" name="图片 5" descr="1_pic_quater_right_up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471275" y="6314440"/>
            <a:ext cx="720090" cy="5429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1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right_down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289030" y="0"/>
            <a:ext cx="902335" cy="914400"/>
          </a:xfrm>
          <a:prstGeom prst="rect">
            <a:avLst/>
          </a:prstGeom>
        </p:spPr>
      </p:pic>
      <p:pic>
        <p:nvPicPr>
          <p:cNvPr id="6" name="图片 5" descr="1_pic_quater_lef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6314440"/>
            <a:ext cx="720090" cy="5429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0" y="953135"/>
            <a:ext cx="12192000" cy="495109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0_pic_quater_left_up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619885" cy="1640840"/>
          </a:xfrm>
          <a:prstGeom prst="rect">
            <a:avLst/>
          </a:prstGeom>
        </p:spPr>
      </p:pic>
      <p:pic>
        <p:nvPicPr>
          <p:cNvPr id="6" name="图片 5" descr="1_pic_quater_right_down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571480" y="0"/>
            <a:ext cx="1619885" cy="122174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slideLayout" Target="../slideLayouts/slideLayout24.xml" /><Relationship Id="rId14" Type="http://schemas.openxmlformats.org/officeDocument/2006/relationships/slideLayout" Target="../slideLayouts/slideLayout25.xml" /><Relationship Id="rId15" Type="http://schemas.openxmlformats.org/officeDocument/2006/relationships/slideLayout" Target="../slideLayouts/slideLayout26.xml" /><Relationship Id="rId16" Type="http://schemas.openxmlformats.org/officeDocument/2006/relationships/slideLayout" Target="../slideLayouts/slideLayout27.xml" /><Relationship Id="rId17" Type="http://schemas.openxmlformats.org/officeDocument/2006/relationships/slideLayout" Target="../slideLayouts/slideLayout28.xml" /><Relationship Id="rId18" Type="http://schemas.openxmlformats.org/officeDocument/2006/relationships/slideLayout" Target="../slideLayouts/slideLayout29.xml" /><Relationship Id="rId19" Type="http://schemas.openxmlformats.org/officeDocument/2006/relationships/tags" Target="../tags/tag128.xml" /><Relationship Id="rId2" Type="http://schemas.openxmlformats.org/officeDocument/2006/relationships/slideLayout" Target="../slideLayouts/slideLayout13.xml" /><Relationship Id="rId20" Type="http://schemas.openxmlformats.org/officeDocument/2006/relationships/tags" Target="../tags/tag129.xml" /><Relationship Id="rId21" Type="http://schemas.openxmlformats.org/officeDocument/2006/relationships/tags" Target="../tags/tag130.xml" /><Relationship Id="rId22" Type="http://schemas.openxmlformats.org/officeDocument/2006/relationships/theme" Target="../theme/theme2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2021/7/2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charset="-122"/>
                <a:cs typeface="隶书" panose="02010509060101010101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1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131.xml" /><Relationship Id="rId3" Type="http://schemas.openxmlformats.org/officeDocument/2006/relationships/tags" Target="../tags/tag132.xml" /><Relationship Id="rId4" Type="http://schemas.openxmlformats.org/officeDocument/2006/relationships/tags" Target="../tags/tag13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7.xml" /><Relationship Id="rId3" Type="http://schemas.openxmlformats.org/officeDocument/2006/relationships/image" Target="../media/image11.png" /><Relationship Id="rId4" Type="http://schemas.openxmlformats.org/officeDocument/2006/relationships/image" Target="../media/image12.svg" /><Relationship Id="rId5" Type="http://schemas.openxmlformats.org/officeDocument/2006/relationships/tags" Target="../tags/tag14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9.xml" /><Relationship Id="rId3" Type="http://schemas.openxmlformats.org/officeDocument/2006/relationships/tags" Target="../tags/tag15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1.png" /><Relationship Id="rId3" Type="http://schemas.openxmlformats.org/officeDocument/2006/relationships/image" Target="../media/image12.svg" /><Relationship Id="rId4" Type="http://schemas.openxmlformats.org/officeDocument/2006/relationships/tags" Target="../tags/tag151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5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1.png" /><Relationship Id="rId3" Type="http://schemas.openxmlformats.org/officeDocument/2006/relationships/image" Target="../media/image12.svg" /><Relationship Id="rId4" Type="http://schemas.openxmlformats.org/officeDocument/2006/relationships/tags" Target="../tags/tag15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15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155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tags" Target="../tags/tag156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11.png" /><Relationship Id="rId3" Type="http://schemas.openxmlformats.org/officeDocument/2006/relationships/image" Target="../media/image12.svg" /><Relationship Id="rId4" Type="http://schemas.openxmlformats.org/officeDocument/2006/relationships/tags" Target="../tags/tag15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5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4.xml" /><Relationship Id="rId3" Type="http://schemas.openxmlformats.org/officeDocument/2006/relationships/tags" Target="../tags/tag13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59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1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3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5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7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6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36.xml" /><Relationship Id="rId3" Type="http://schemas.openxmlformats.org/officeDocument/2006/relationships/tags" Target="../tags/tag137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1.png" /><Relationship Id="rId3" Type="http://schemas.openxmlformats.org/officeDocument/2006/relationships/image" Target="../media/image12.svg" /><Relationship Id="rId4" Type="http://schemas.openxmlformats.org/officeDocument/2006/relationships/tags" Target="../tags/tag169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70.xml" /><Relationship Id="rId3" Type="http://schemas.openxmlformats.org/officeDocument/2006/relationships/tags" Target="../tags/tag17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72.xml" /><Relationship Id="rId3" Type="http://schemas.openxmlformats.org/officeDocument/2006/relationships/tags" Target="../tags/tag173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1.png" /><Relationship Id="rId3" Type="http://schemas.openxmlformats.org/officeDocument/2006/relationships/image" Target="../media/image12.svg" /><Relationship Id="rId4" Type="http://schemas.openxmlformats.org/officeDocument/2006/relationships/tags" Target="../tags/tag174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75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1.png" /><Relationship Id="rId3" Type="http://schemas.openxmlformats.org/officeDocument/2006/relationships/image" Target="../media/image12.svg" /><Relationship Id="rId4" Type="http://schemas.openxmlformats.org/officeDocument/2006/relationships/tags" Target="../tags/tag176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7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1.png" /><Relationship Id="rId3" Type="http://schemas.openxmlformats.org/officeDocument/2006/relationships/image" Target="../media/image12.svg" /><Relationship Id="rId4" Type="http://schemas.openxmlformats.org/officeDocument/2006/relationships/image" Target="../media/image13.png" /><Relationship Id="rId5" Type="http://schemas.openxmlformats.org/officeDocument/2006/relationships/tags" Target="../tags/tag17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tags" Target="../tags/tag138.xml" /><Relationship Id="rId3" Type="http://schemas.openxmlformats.org/officeDocument/2006/relationships/tags" Target="../tags/tag139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1.png" /><Relationship Id="rId3" Type="http://schemas.openxmlformats.org/officeDocument/2006/relationships/image" Target="../media/image12.svg" /><Relationship Id="rId4" Type="http://schemas.openxmlformats.org/officeDocument/2006/relationships/tags" Target="../tags/tag14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tags" Target="../tags/tag14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2.xml" /><Relationship Id="rId3" Type="http://schemas.openxmlformats.org/officeDocument/2006/relationships/tags" Target="../tags/tag143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1.png" /><Relationship Id="rId3" Type="http://schemas.openxmlformats.org/officeDocument/2006/relationships/image" Target="../media/image12.svg" /><Relationship Id="rId4" Type="http://schemas.openxmlformats.org/officeDocument/2006/relationships/tags" Target="../tags/tag14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145.xml" /><Relationship Id="rId3" Type="http://schemas.openxmlformats.org/officeDocument/2006/relationships/tags" Target="../tags/tag14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ctrTitle" idx="2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>
                <a:solidFill>
                  <a:schemeClr val="accent1"/>
                </a:solidFill>
              </a:rPr>
              <a:t>正确使用标点符号</a:t>
            </a:r>
          </a:p>
        </p:txBody>
      </p:sp>
      <p:sp>
        <p:nvSpPr>
          <p:cNvPr id="5" name="副标题 4"/>
          <p:cNvSpPr txBox="1"/>
          <p:nvPr>
            <p:custDataLst>
              <p:tags r:id="rId3"/>
            </p:custDataLst>
          </p:nvPr>
        </p:nvSpPr>
        <p:spPr>
          <a:xfrm>
            <a:off x="820049" y="3962939"/>
            <a:ext cx="2590683" cy="831667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/>
              </a:tabLst>
              <a:defRPr sz="20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kumimoji="0" lang="zh-CN" altLang="en-US" b="0" i="0" baseline="0" noProof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uLnTx/>
                <a:uFillTx/>
                <a:ea typeface="隶书" panose="02010509060101010101" charset="-122"/>
                <a:cs typeface="+mn-cs"/>
              </a:rPr>
              <a:t>句读圈点注文意，喜怒哀乐自神奇。</a:t>
            </a: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续表：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endParaRPr lang="zh-CN" altLang="en-US" sz="2000"/>
          </a:p>
          <a:p>
            <a:endParaRPr lang="zh-CN" altLang="en-US" sz="2000"/>
          </a:p>
          <a:p>
            <a:endParaRPr lang="zh-CN" altLang="en-US" sz="2000"/>
          </a:p>
          <a:p>
            <a:endParaRPr lang="zh-CN" altLang="en-US" sz="2000"/>
          </a:p>
          <a:p>
            <a:endParaRPr lang="zh-CN" altLang="en-US" sz="2000"/>
          </a:p>
          <a:p>
            <a:r>
              <a:rPr lang="en-US" altLang="zh-CN" sz="2000"/>
              <a:t>3</a:t>
            </a:r>
            <a:r>
              <a:rPr sz="2000"/>
              <a:t>、</a:t>
            </a:r>
            <a:r>
              <a:rPr lang="zh-CN" altLang="en-US" sz="2000"/>
              <a:t>下列各句中，分号使用不正确的一项是(　　)</a:t>
            </a:r>
          </a:p>
          <a:p>
            <a:r>
              <a:rPr lang="zh-CN" altLang="en-US" sz="2000"/>
              <a:t>A．他的神色，还是那么的安详；他的举止，还是那么的凝重。</a:t>
            </a:r>
          </a:p>
          <a:p>
            <a:r>
              <a:rPr lang="zh-CN" altLang="en-US" sz="2000"/>
              <a:t>B．做要靠想来指导；想要靠做来证明。</a:t>
            </a:r>
          </a:p>
          <a:p>
            <a:r>
              <a:rPr lang="zh-CN" altLang="en-US" sz="2000"/>
              <a:t>C．经验告诉我们：天上的薄云，往往是天气晴朗的象征；那种低而厚密的云层，常常是阴雨风雪的预兆。</a:t>
            </a:r>
          </a:p>
          <a:p>
            <a:r>
              <a:rPr lang="zh-CN" altLang="en-US" sz="2000"/>
              <a:t>D．我国公民，不分民族、种族、性别、职业、家庭出身、宗教信仰、教育程度、财产状况、居住期限，都有选举权和被选举权；但是依照法律被剥夺政治权利的人除外。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10590" y="885190"/>
          <a:ext cx="10371455" cy="24142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97710"/>
                <a:gridCol w="4356735"/>
                <a:gridCol w="4017010"/>
              </a:tblGrid>
              <a:tr h="53276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注意事项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典　例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剖　析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060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分说与总说的句子之间不能用分号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证券交易所内那些穿红马甲的便是经纪人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穿黄马甲的则是管理和服务人员；这是全世界都统一的。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最后一个分句是总说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故分号应改为冒号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090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非并列的单重复句的分句之间不能用分号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南广河没有金沙江那样磅礴的气势；但是金沙江也难得有南广河如此安逸的情怀。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转折复句是非并列的单重复句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，其中的分号要改为逗号，非并列的多重复句才可以用分号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图片 4" descr="31393938393834313b31393939353232383bb9b4d5fdc8b7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15975" y="4069715"/>
            <a:ext cx="655955" cy="655955"/>
          </a:xfrm>
          <a:prstGeom prst="rect">
            <a:avLst/>
          </a:prstGeom>
        </p:spPr>
      </p:pic>
      <p:sp>
        <p:nvSpPr>
          <p:cNvPr id="6" name="圆角矩形标注 5"/>
          <p:cNvSpPr/>
          <p:nvPr/>
        </p:nvSpPr>
        <p:spPr>
          <a:xfrm>
            <a:off x="1868805" y="795655"/>
            <a:ext cx="9326245" cy="2051050"/>
          </a:xfrm>
          <a:prstGeom prst="wedgeRoundRectCallout">
            <a:avLst>
              <a:gd name="adj1" fmla="val -37587"/>
              <a:gd name="adj2" fmla="val 8273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解析：选B。A项，并列分句内部有了逗号，分句间可以用分号。B项，并列分句内部没有逗号不能直接用分号，应把分号改为逗号。C项，如果是以复句形式充当句子的宾语，而宾语前面又用了冒号，那么分句内部也可用分号。D项，非并列关系(如转折关系、因果关系等)的多重复句，第一层的分界处也要用分号。</a:t>
            </a: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二、句号、问号、叹号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852150" cy="1039495"/>
          </a:xfrm>
        </p:spPr>
        <p:txBody>
          <a:bodyPr/>
          <a:lstStyle/>
          <a:p>
            <a:r>
              <a:rPr lang="zh-CN" altLang="en-US" sz="2000"/>
              <a:t>句号表示陈述语气，问号表示疑问语气，叹号表示感叹语气。我们要特别关注问号使用的注意事项。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59485" y="2004060"/>
          <a:ext cx="10412730" cy="3317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30705"/>
                <a:gridCol w="3848100"/>
                <a:gridCol w="4733925"/>
              </a:tblGrid>
              <a:tr h="44958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注意事项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典　例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剖　析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364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非疑问句不能用问号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要在城西修建立交桥的消息传出后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许多人都非常关心这座立交桥将怎么建？那里的近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千株树木将怎么办？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“这座立交桥将怎么建”“那里的近千株树木将怎么办”并不是表示疑问语气，而是作“关心”的宾语。故句中的两个问号应依次改为逗号、句号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8552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选择问句中间不能用问号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今天去呢？还是明天去呢？我实在拿不定主意。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选择问句虽然包含两个选择项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但表达一个完整的意思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因而只在最后一个选择项的末尾用一个问号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849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倒装句之间不能用问号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“这究竟是怎么回事呢？同志们。”厂长严肃地说。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引号内属于成分倒置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问号只能放在问句的最后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中间用逗号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4</a:t>
            </a:r>
            <a:r>
              <a:t>、</a:t>
            </a:r>
            <a:r>
              <a:rPr lang="zh-CN" altLang="en-US"/>
              <a:t>下列各句中，问号使用正确的一项是(　　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/>
              <a:t>A．景区内票价由谁定、如何定、定多少？都需要充分论证。</a:t>
            </a:r>
          </a:p>
          <a:p>
            <a:r>
              <a:rPr lang="zh-CN" altLang="en-US" sz="2400"/>
              <a:t>B．这到底是什么原因？是他的体型？他的亲切？还是他的什么？</a:t>
            </a:r>
          </a:p>
          <a:p>
            <a:r>
              <a:rPr lang="zh-CN" altLang="en-US" sz="2400"/>
              <a:t>C．除了你能去，谁还能去呢？他吗？他能去吗？我看他不行吧？</a:t>
            </a:r>
          </a:p>
          <a:p>
            <a:r>
              <a:rPr lang="zh-CN" altLang="en-US" sz="2400"/>
              <a:t>D．到底要怎样呢？你。</a:t>
            </a:r>
          </a:p>
        </p:txBody>
      </p:sp>
      <p:pic>
        <p:nvPicPr>
          <p:cNvPr id="4" name="图片 3" descr="31393938393834313b31393939353232383bb9b4d5fdc8b7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73125" y="2140585"/>
            <a:ext cx="716280" cy="7162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2195" y="3632835"/>
            <a:ext cx="9893935" cy="21602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/>
              <a:t>解析：选C。A项问号应改为逗号。一个句子虽用了疑问词，但全句是陈述语气，不用问号。B项第二个和第三个问号均应改为逗号。选择问句中不管有几个分句，只在最后一个分句末用问号，中间各分句间用逗号；但如果是连续发问，每一问都要用问号(如C项)。D项问号应改为逗号，末尾句号应改为问号。问话中含有称呼语的，无论称呼语是在前还是在后，问号都用在句末；成分前后倒置形式的问句，问号不能跟着倒置到句中，而是仍然用在全句末尾。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三、冒号、引号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/>
              <a:t>(一)冒号</a:t>
            </a:r>
          </a:p>
          <a:p>
            <a:r>
              <a:rPr lang="zh-CN" altLang="en-US" sz="2400"/>
              <a:t>1．分项或从几个方面分述之后，冒号可以引出总括上文的话。</a:t>
            </a:r>
          </a:p>
          <a:p>
            <a:r>
              <a:rPr lang="zh-CN" altLang="en-US" sz="2400"/>
              <a:t>2．没有提示的意思，没有较大的停顿，即使出现“想”“说”“认为”等词语，也不用冒号。</a:t>
            </a:r>
          </a:p>
          <a:p>
            <a:r>
              <a:rPr lang="zh-CN" altLang="en-US" sz="2400"/>
              <a:t>3．“××说”之类放在引用语前头，用冒号；放在引用语中间，不用冒号。</a:t>
            </a:r>
          </a:p>
          <a:p>
            <a:r>
              <a:rPr lang="zh-CN" altLang="en-US" sz="2400"/>
              <a:t>4．一个句子中不宜套用两个冒号。</a:t>
            </a:r>
          </a:p>
          <a:p>
            <a:r>
              <a:rPr lang="zh-CN" altLang="en-US" sz="2400"/>
              <a:t>5．冒号后面提示的内容可以是一句话，也可以是几句话，但范围必须清楚，否则会造成误解。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5</a:t>
            </a:r>
            <a:r>
              <a:t>、下列各句中，冒号使用正确的一项是(　　)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850" y="952500"/>
            <a:ext cx="11090275" cy="5388610"/>
          </a:xfrm>
        </p:spPr>
        <p:txBody>
          <a:bodyPr/>
          <a:lstStyle/>
          <a:p>
            <a:r>
              <a:rPr lang="zh-CN" altLang="en-US" sz="2400"/>
              <a:t>A．教师，爱护学生；学生，尊敬老师：师生关系非常融洽。</a:t>
            </a:r>
          </a:p>
          <a:p>
            <a:r>
              <a:rPr lang="zh-CN" altLang="en-US" sz="2400"/>
              <a:t>B．《让子弹飞》中的三“大牌”：姜文、葛优、周润发一起出席了电影首发式。</a:t>
            </a:r>
          </a:p>
          <a:p>
            <a:r>
              <a:rPr lang="zh-CN" altLang="en-US" sz="2400"/>
              <a:t>C．张书记宣布：厂里要实行两项改革措施：一是持证上岗，二是脱产培训。</a:t>
            </a:r>
          </a:p>
          <a:p>
            <a:r>
              <a:rPr lang="zh-CN" altLang="en-US" sz="2400"/>
              <a:t>D．“大桥就要通车了。”他环视了一下会场说：“请大家咬紧牙关，做最后冲刺。”</a:t>
            </a:r>
          </a:p>
        </p:txBody>
      </p:sp>
      <p:pic>
        <p:nvPicPr>
          <p:cNvPr id="4" name="图片 3" descr="31393938393834313b31393939353232383bb9b4d5fdc8b7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669925" y="1025525"/>
            <a:ext cx="716280" cy="7162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0570" y="4352925"/>
            <a:ext cx="10690225" cy="21602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/>
              <a:t>解析：选A。A项，冒号用在提示语的后面或前面，表示提示下文或总括上文。B项，“三‘大牌’”和“姜文、葛优、周润发”是同位成分，不能用冒号，应去掉冒号或把冒号改为破折号。C项，一个句子中不能套用两个冒号，应将其中一个改为逗号。D项，将说话人的话分为两部分，“某某说”后面只能用逗号，不能用冒号，应把冒号改为逗号。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(二)引号</a:t>
            </a:r>
          </a:p>
        </p:txBody>
      </p:sp>
      <p:sp>
        <p:nvSpPr>
          <p:cNvPr id="16" name="内容占位符 15"/>
          <p:cNvSpPr>
            <a:spLocks noGrp="1"/>
          </p:cNvSpPr>
          <p:nvPr>
            <p:ph sz="half" idx="2"/>
          </p:nvPr>
        </p:nvSpPr>
        <p:spPr>
          <a:xfrm>
            <a:off x="6153152" y="952508"/>
            <a:ext cx="5283242" cy="5388907"/>
          </a:xfrm>
        </p:spPr>
        <p:txBody>
          <a:bodyPr/>
          <a:lstStyle/>
          <a:p>
            <a:r>
              <a:rPr lang="zh-CN" altLang="en-US" sz="2400"/>
              <a:t>引号最基本的用法是引用。引用包括直接引用和间接引用。直接引用是把人所说的话完整地记录下来。分三种情形。例如：</a:t>
            </a:r>
          </a:p>
          <a:p>
            <a:r>
              <a:rPr lang="zh-CN" altLang="en-US" sz="2400"/>
              <a:t>(1)丫姑折断几枝扔下来，边叫我的小名儿边说：①“先喂饱你！”</a:t>
            </a:r>
          </a:p>
          <a:p>
            <a:r>
              <a:rPr lang="zh-CN" altLang="en-US" sz="2400"/>
              <a:t>(2)“哎呀，真是美极了！”皇帝说，②“我十分满意！”</a:t>
            </a:r>
          </a:p>
          <a:p>
            <a:r>
              <a:rPr lang="zh-CN" altLang="en-US" sz="2400"/>
              <a:t>(3)“怕什么！海的美就在这里！”我说。③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281940" y="2971800"/>
            <a:ext cx="1941195" cy="62674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引号用法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2223135" y="1786890"/>
            <a:ext cx="448310" cy="2995930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446020" y="3284855"/>
            <a:ext cx="28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437130" y="2593340"/>
            <a:ext cx="328930" cy="25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447290" y="3969385"/>
            <a:ext cx="2889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790190" y="166624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表示引语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831465" y="2385695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表示特定称谓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783205" y="2971800"/>
            <a:ext cx="2976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表示特殊含义（也表示否</a:t>
            </a:r>
          </a:p>
          <a:p>
            <a:r>
              <a:rPr lang="zh-CN" altLang="en-US" sz="2000"/>
              <a:t>定和讽刺）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787650" y="3764280"/>
            <a:ext cx="246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表示着重论述的对象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831465" y="4551045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用于话语之中</a:t>
            </a:r>
          </a:p>
        </p:txBody>
      </p:sp>
      <p:sp>
        <p:nvSpPr>
          <p:cNvPr id="17" name="矩形 16"/>
          <p:cNvSpPr/>
          <p:nvPr/>
        </p:nvSpPr>
        <p:spPr>
          <a:xfrm>
            <a:off x="504825" y="5010150"/>
            <a:ext cx="5544185" cy="14490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/>
              <a:t>说明：例(1)是说话人在前，说的话在后的情形，例(2)是说话人在中间，前后都是他说的话的情形，例(3)是说话人在后面，前面是他所说的话。上述三个例句中的①②③处分别用冒号、逗号和句号，这是由引号所引发的固定搭配，不能变动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（二）引号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885833"/>
            <a:ext cx="5283242" cy="5388907"/>
          </a:xfrm>
        </p:spPr>
        <p:txBody>
          <a:bodyPr/>
          <a:lstStyle/>
          <a:p>
            <a:r>
              <a:rPr lang="zh-CN" altLang="en-US" sz="2000"/>
              <a:t>间接引用是把某人的原话非正式地、不完整地、随语意拈来放在自己的话中的引用。这类引述如果不明白交代，就很难发现它是引用。例如：</a:t>
            </a:r>
          </a:p>
          <a:p>
            <a:r>
              <a:rPr lang="zh-CN" altLang="en-US" sz="2000"/>
              <a:t>(4)适当地改善自己的生活，岂但“你管得着吗”，而且是顺乎天理，合乎人情的。</a:t>
            </a:r>
          </a:p>
          <a:p>
            <a:r>
              <a:rPr lang="zh-CN" altLang="en-US" sz="2000"/>
              <a:t>(5)现代画家徐悲鸿笔下的马，正如有的评论家所说的那样，“形神兼备，充满生机”。</a:t>
            </a:r>
          </a:p>
          <a:p>
            <a:r>
              <a:rPr lang="zh-CN" altLang="en-US" sz="2000"/>
              <a:t>(6)唐朝的张嘉贞说它“制造奇特，人不知其所为”。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808998"/>
            <a:ext cx="5283242" cy="5388907"/>
          </a:xfrm>
        </p:spPr>
        <p:txBody>
          <a:bodyPr>
            <a:noAutofit/>
          </a:bodyPr>
          <a:lstStyle/>
          <a:p>
            <a:r>
              <a:rPr lang="zh-CN" altLang="en-US" sz="2000"/>
              <a:t>由(4)(5)(6)我们可以看出，跟后引号在一起的句号或逗号，都要放到后引号之后。如此相对照，直接引用是完整地明引某人原文，句号或逗号等放在后引号之前。</a:t>
            </a:r>
          </a:p>
          <a:p>
            <a:r>
              <a:rPr lang="zh-CN" altLang="en-US" sz="2000"/>
              <a:t>一般来说，前引号跟后引号要成对用，但也有例外，即一段接一段地直接引用时，中间段落只在段首用前引号，该段段尾却不用后引号。例如某人说了五段话，则第一、二、三、四、五段的段首都要用前引号，第一、二、三、四段段尾却不用后引号，后引号只用在第五段段末。另外，引号里面又要用引号时，外面一层用双引号，里面一层用单引号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（二）引号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69930" y="885833"/>
            <a:ext cx="5283242" cy="5388907"/>
          </a:xfrm>
        </p:spPr>
        <p:txBody>
          <a:bodyPr>
            <a:normAutofit lnSpcReduction="10000"/>
          </a:bodyPr>
          <a:lstStyle/>
          <a:p>
            <a:r>
              <a:rPr lang="zh-CN" altLang="en-US" sz="2000"/>
              <a:t>(7)我听见韩麦尔先生对我说：“唉，总要把学习拖到明天，这正是阿尔萨斯人最大的不幸。现在那些家伙就有理 由对我们说了：‘怎么？你们还自己说是法国人呢，你们连自己的语言都不会说，不会写！……’不过，可怜的小弗郎士，也并不是你一个人的过错。”</a:t>
            </a:r>
          </a:p>
          <a:p>
            <a:r>
              <a:rPr lang="zh-CN" altLang="en-US" sz="2000"/>
              <a:t>引号除了引用外，还具有强调的作用。例如：</a:t>
            </a:r>
          </a:p>
          <a:p>
            <a:r>
              <a:rPr lang="zh-CN" altLang="en-US" sz="2000"/>
              <a:t>(8)从山脚向上望，只见火把排成许多“之”字形，一直连到天上。</a:t>
            </a:r>
          </a:p>
          <a:p>
            <a:r>
              <a:rPr lang="zh-CN" altLang="en-US" sz="2000"/>
              <a:t>(9)说他脸上有些妖气，一定遇见“美女蛇”了。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38877" y="808998"/>
            <a:ext cx="5283242" cy="5388907"/>
          </a:xfrm>
        </p:spPr>
        <p:txBody>
          <a:bodyPr>
            <a:noAutofit/>
          </a:bodyPr>
          <a:lstStyle/>
          <a:p>
            <a:r>
              <a:rPr lang="zh-CN" altLang="en-US" sz="2000"/>
              <a:t>另外，引号还有反语的效果，用来表示讽刺和嘲笑。例如：</a:t>
            </a:r>
          </a:p>
          <a:p>
            <a:r>
              <a:rPr lang="zh-CN" altLang="en-US" sz="2000"/>
              <a:t>(10)他们(指友邦人士)的维持他们的“秩序”的监狱，就撕掉了他们的“文明”的面具。</a:t>
            </a:r>
          </a:p>
          <a:p>
            <a:r>
              <a:rPr lang="zh-CN" altLang="en-US" sz="2000"/>
              <a:t>例(10)中的引号，表明秩序是不合理的，文明是自我标榜的，其实一点也不文明，用的是反话正说，具有讽刺的效果。 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习题演练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en-US" altLang="zh-CN" sz="2400"/>
              <a:t>6</a:t>
            </a:r>
            <a:r>
              <a:rPr sz="2400"/>
              <a:t>、</a:t>
            </a:r>
            <a:r>
              <a:rPr lang="zh-CN" altLang="en-US" sz="2400"/>
              <a:t>下列引号的运用与文中“语言本能”的引号，作用相同的一项是(　　)</a:t>
            </a:r>
          </a:p>
          <a:p>
            <a:r>
              <a:rPr lang="zh-CN" altLang="en-US" sz="2400"/>
              <a:t>他们认为，每个人都有一种“语言本能”，同时，语言有其自身的发展逻辑和演化规律，需尽量避免一些人为干预；另一方面，语言的立法者制定一些不切实际的规定，是因为他们对现代语言科学一窍不通，且这些规定严重低估了一般人的语言水平。 </a:t>
            </a:r>
          </a:p>
          <a:p>
            <a:endParaRPr lang="zh-CN" altLang="en-US" sz="240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zh-CN" altLang="en-US" sz="2000"/>
              <a:t>A．《大学》里的“正心诚意”，意即行为背后的动机要与行为遵守的规范相一致。</a:t>
            </a:r>
          </a:p>
          <a:p>
            <a:r>
              <a:rPr lang="zh-CN" altLang="en-US" sz="2000"/>
              <a:t>B．清朝初年，统治者更重武力，不重视儒学，于是传统的“读书人”就备受打压。</a:t>
            </a:r>
          </a:p>
          <a:p>
            <a:r>
              <a:rPr lang="zh-CN" altLang="en-US" sz="2000"/>
              <a:t>C．云就像是天气的“招牌”，天上挂的是什么样的云，就将出现什么样的天气。</a:t>
            </a:r>
          </a:p>
          <a:p>
            <a:r>
              <a:rPr lang="zh-CN" altLang="en-US" sz="2000"/>
              <a:t>D．他平日里喜欢占小便宜，大多数人都认为，这样的“聪明人”还是少一点为好。</a:t>
            </a:r>
          </a:p>
        </p:txBody>
      </p:sp>
      <p:pic>
        <p:nvPicPr>
          <p:cNvPr id="5" name="图片 4" descr="31393938393834313b31393939353232383bb9b4d5fdc8b7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6330950" y="2010410"/>
            <a:ext cx="914400" cy="914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8950" y="885190"/>
            <a:ext cx="5464175" cy="15925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/>
              <a:t>解析：选B。“语言本能”的引号，表示着重强调。A项，“正心诚意”，表示引用。B项，“读书人”，表示着重强调。C项，“招牌”，表示特殊含义。D项，“聪明人”，表示反语讽刺。故选B。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四、破折号、括号、省略号、书名号</a:t>
            </a:r>
          </a:p>
        </p:txBody>
      </p:sp>
      <p:sp>
        <p:nvSpPr>
          <p:cNvPr id="6" name="内容占位符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/>
              <a:t>(一)破折号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5762625" y="2762250"/>
            <a:ext cx="567055" cy="164211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破折号</a:t>
            </a:r>
          </a:p>
        </p:txBody>
      </p:sp>
      <p:sp>
        <p:nvSpPr>
          <p:cNvPr id="8" name="右大括号 7"/>
          <p:cNvSpPr/>
          <p:nvPr/>
        </p:nvSpPr>
        <p:spPr>
          <a:xfrm>
            <a:off x="5047615" y="1720850"/>
            <a:ext cx="706120" cy="3851910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4901565" y="2447925"/>
            <a:ext cx="4883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901565" y="3190240"/>
            <a:ext cx="4883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901565" y="4144010"/>
            <a:ext cx="4883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901565" y="4962525"/>
            <a:ext cx="4883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左大括号 12"/>
          <p:cNvSpPr/>
          <p:nvPr/>
        </p:nvSpPr>
        <p:spPr>
          <a:xfrm>
            <a:off x="6330950" y="1326515"/>
            <a:ext cx="617220" cy="4697730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6600825" y="3675380"/>
            <a:ext cx="4883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6648450" y="2159635"/>
            <a:ext cx="4883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6648450" y="2917190"/>
            <a:ext cx="4883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638925" y="4417060"/>
            <a:ext cx="4883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629400" y="5191125"/>
            <a:ext cx="48831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3087370" y="1529080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表示解释说明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915920" y="2248535"/>
            <a:ext cx="196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表示语音的延长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391920" y="2940050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表示意思的转换、跳跃或转折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595370" y="394462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表示插说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699510" y="4763135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强调重点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73805" y="539369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分行举例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978015" y="1111250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用在副标题前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7124700" y="192786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标明作者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131685" y="2647315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补充说明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120255" y="3507740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引出下文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157720" y="4183380"/>
            <a:ext cx="196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表示意思的递进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157720" y="4962525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表示总结上文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089140" y="5786120"/>
            <a:ext cx="170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/>
              <a:t>表示话未说完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常用标点符号见下表：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513715" y="1120775"/>
          <a:ext cx="11164570" cy="30867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1810"/>
                <a:gridCol w="1482090"/>
                <a:gridCol w="1534160"/>
                <a:gridCol w="1593215"/>
                <a:gridCol w="1276350"/>
                <a:gridCol w="1306195"/>
                <a:gridCol w="1030605"/>
                <a:gridCol w="927735"/>
                <a:gridCol w="689610"/>
                <a:gridCol w="812800"/>
              </a:tblGrid>
              <a:tr h="737235">
                <a:tc rowSpan="2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点号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句号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问号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叹号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逗号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顿号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分号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冒号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04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。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？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！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、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；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：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 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265">
                <a:tc rowSpan="3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标号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引号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括号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破折号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省略号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着重号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书名号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间隔号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连接号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专名号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404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‘’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(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)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——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.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〈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〉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－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____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1820"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“”</a:t>
                      </a:r>
                      <a:endParaRPr lang="en-US" altLang="en-US" sz="20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[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]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《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</a:t>
                      </a: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》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513715" y="4648835"/>
            <a:ext cx="1116520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79400"/>
            <a:r>
              <a:rPr lang="en-US" sz="2400" b="1">
                <a:latin typeface="Times New Roman" panose="02020603050405020304" charset="0"/>
              </a:rPr>
              <a:t>[</a:t>
            </a:r>
            <a:r>
              <a:rPr lang="zh-CN" sz="2400" b="1">
                <a:latin typeface="Times New Roman" panose="02020603050405020304" charset="0"/>
                <a:ea typeface="宋体" panose="02010600030101010101" pitchFamily="2" charset="-122"/>
              </a:rPr>
              <a:t>说明：</a:t>
            </a:r>
            <a:r>
              <a:rPr lang="en-US" sz="2400" b="1">
                <a:latin typeface="Times New Roman" panose="02020603050405020304" charset="0"/>
              </a:rPr>
              <a:t>(1)</a:t>
            </a:r>
            <a:r>
              <a:rPr lang="zh-CN" sz="2400" b="1">
                <a:ea typeface="宋体" panose="02010600030101010101" pitchFamily="2" charset="-122"/>
              </a:rPr>
              <a:t>点号作用是点断</a:t>
            </a:r>
            <a:r>
              <a:rPr lang="zh-CN" sz="2400" b="1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sz="2400" b="1">
                <a:ea typeface="宋体" panose="02010600030101010101" pitchFamily="2" charset="-122"/>
              </a:rPr>
              <a:t>表明语句间的停顿、结构关系和语气。</a:t>
            </a:r>
            <a:r>
              <a:rPr lang="en-US" sz="2400" b="1">
                <a:latin typeface="Times New Roman" panose="02020603050405020304" charset="0"/>
              </a:rPr>
              <a:t>(2)</a:t>
            </a:r>
            <a:r>
              <a:rPr lang="zh-CN" sz="2400" b="1">
                <a:ea typeface="宋体" panose="02010600030101010101" pitchFamily="2" charset="-122"/>
              </a:rPr>
              <a:t>标号作用是标明</a:t>
            </a:r>
            <a:r>
              <a:rPr lang="zh-CN" sz="2400" b="1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sz="2400" b="1">
                <a:ea typeface="宋体" panose="02010600030101010101" pitchFamily="2" charset="-122"/>
              </a:rPr>
              <a:t>标明语句的性质和作用。</a:t>
            </a:r>
            <a:r>
              <a:rPr lang="en-US" sz="2400" b="1">
                <a:latin typeface="Times New Roman" panose="02020603050405020304" charset="0"/>
              </a:rPr>
              <a:t>(3)</a:t>
            </a:r>
            <a:r>
              <a:rPr lang="zh-CN" sz="2400" b="1">
                <a:ea typeface="宋体" panose="02010600030101010101" pitchFamily="2" charset="-122"/>
              </a:rPr>
              <a:t>考查重点是点号；标号只涉及引号、括号、破折号、省略号、书名号</a:t>
            </a:r>
            <a:r>
              <a:rPr lang="zh-CN" sz="2400" b="1">
                <a:latin typeface="Times New Roman" panose="02020603050405020304" charset="0"/>
                <a:ea typeface="宋体" panose="02010600030101010101" pitchFamily="2" charset="-122"/>
              </a:rPr>
              <a:t>，</a:t>
            </a:r>
            <a:r>
              <a:rPr lang="zh-CN" sz="2400" b="1">
                <a:ea typeface="宋体" panose="02010600030101010101" pitchFamily="2" charset="-122"/>
              </a:rPr>
              <a:t>其余不涉及。</a:t>
            </a:r>
            <a:r>
              <a:rPr lang="en-US" sz="2400" b="1">
                <a:latin typeface="Times New Roman" panose="02020603050405020304" charset="0"/>
              </a:rPr>
              <a:t>]</a:t>
            </a:r>
            <a:endParaRPr lang="en-US" altLang="en-US" sz="2400" b="1">
              <a:latin typeface="Times New Roman" panose="02020603050405020304" charset="0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1．标明行文中解释说明的语句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2400"/>
              <a:t>(1)引出对概念内涵的具体解释</a:t>
            </a:r>
          </a:p>
          <a:p>
            <a:r>
              <a:rPr lang="zh-CN" altLang="en-US" sz="2400"/>
              <a:t>破折号后面的话是对破折号前面词语的概念内涵的具体解释。例如：</a:t>
            </a:r>
          </a:p>
          <a:p>
            <a:r>
              <a:rPr lang="zh-CN" altLang="en-US" sz="2400"/>
              <a:t>①一个矮小而结实的日本中年人——内山老板走了过来。(阿累《一面》)</a:t>
            </a:r>
          </a:p>
          <a:p>
            <a:r>
              <a:rPr lang="zh-CN" altLang="en-US" sz="2400"/>
              <a:t>在行文中用一个破折号引出的解释说明部分，如果其界限不清或者在语法上不能与下文直接衔接，需要再加一个破折号。例如：</a:t>
            </a:r>
          </a:p>
          <a:p>
            <a:r>
              <a:rPr lang="zh-CN" altLang="en-US" sz="2400"/>
              <a:t>②你的生日——四月十八日——每年我总记得。(曹禺《雷雨》)</a:t>
            </a:r>
          </a:p>
          <a:p>
            <a:r>
              <a:rPr lang="zh-CN" altLang="en-US" sz="2400"/>
              <a:t>(2)引出总括性的说明</a:t>
            </a:r>
          </a:p>
          <a:p>
            <a:r>
              <a:rPr lang="zh-CN" altLang="en-US" sz="2400"/>
              <a:t>她的坚强，她的意志的纯洁，她的律己之严，她的客观，她的公正不阿的判断——所有这一切都难得地集中在一个人身上。(爱因斯坦《悼念玛丽·居里》)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1．标明行文中解释说明的语句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sz="2000">
                <a:sym typeface="+mn-ea"/>
              </a:rPr>
              <a:t>(3)引出对事情原因的解释</a:t>
            </a:r>
            <a:endParaRPr lang="zh-CN" altLang="en-US" sz="2000"/>
          </a:p>
          <a:p>
            <a:r>
              <a:rPr sz="2000">
                <a:sym typeface="+mn-ea"/>
              </a:rPr>
              <a:t>你买这本吧——这本比那本好。(阿累《一面》)</a:t>
            </a:r>
            <a:endParaRPr lang="zh-CN" altLang="en-US" sz="2000"/>
          </a:p>
          <a:p>
            <a:r>
              <a:rPr sz="2000">
                <a:sym typeface="+mn-ea"/>
              </a:rPr>
              <a:t>(4)引出补充说明的话</a:t>
            </a:r>
            <a:endParaRPr lang="zh-CN" altLang="en-US" sz="2000"/>
          </a:p>
          <a:p>
            <a:r>
              <a:rPr sz="2000">
                <a:sym typeface="+mn-ea"/>
              </a:rPr>
              <a:t>①灯光，不管是哪个人的家的灯光，都可以给行人——甚至像我这样的一个异乡人——指路。(巴金《灯》)</a:t>
            </a:r>
            <a:endParaRPr lang="zh-CN" altLang="en-US" sz="2000"/>
          </a:p>
          <a:p>
            <a:r>
              <a:rPr sz="2000">
                <a:sym typeface="+mn-ea"/>
              </a:rPr>
              <a:t>②他既不关心他的军队，也不喜欢去看戏，也不喜欢乘着马车去游乐园 ——除非是为了去显耀一下他的新衣服。(安徒生《皇帝的新装》)</a:t>
            </a:r>
          </a:p>
          <a:p>
            <a:r>
              <a:rPr lang="zh-CN" altLang="en-US" sz="2000"/>
              <a:t>表示补充的内容常常采用插叙的办法，语义不连贯时，插入成分前后都有破折号，如例①。如果补充说明部分在句末，只在前面加破折号，如例②。</a:t>
            </a:r>
          </a:p>
          <a:p>
            <a:r>
              <a:rPr lang="zh-CN" altLang="en-US" sz="2000"/>
              <a:t>有时重复前面的词语，增添修饰成分，用扩展的办法对所讲的内容加以补充说明。例如：</a:t>
            </a:r>
          </a:p>
          <a:p>
            <a:r>
              <a:rPr lang="zh-CN" altLang="en-US" sz="2000"/>
              <a:t>③这一切都像是在提醒这位声学家，不能用任何简单的方式对待一个人 ——一个有活力、有思想、有感情的人。(何为《第二次考试》)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2．表示突然转变话题或突出语意转折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852150" cy="1706880"/>
          </a:xfrm>
        </p:spPr>
        <p:txBody>
          <a:bodyPr/>
          <a:lstStyle/>
          <a:p>
            <a:r>
              <a:rPr lang="zh-CN" altLang="en-US" sz="2400"/>
              <a:t>“画得真好。——你为什么这样勇敢，不怕他？”(韩起《荷花》)</a:t>
            </a:r>
          </a:p>
          <a:p>
            <a:r>
              <a:rPr lang="zh-CN" altLang="en-US" sz="2400"/>
              <a:t>示例中话题由称赞画得好突然转到询问为什么这样勇敢。若不加破折号，读者会因意思不连贯而理解困难。</a:t>
            </a: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69882" y="3131824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r>
              <a:rPr lang="zh-CN" altLang="en-US"/>
              <a:t>3．强调被引出的下文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69925" y="3737610"/>
            <a:ext cx="10852150" cy="17068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 fontScale="90000" lnSpcReduction="20000"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/>
              <a:t>引起下文主要是冒号的功能，用破折号来代替是为了使语气更强烈，或阅读起来更醒目。</a:t>
            </a:r>
          </a:p>
          <a:p>
            <a:r>
              <a:rPr lang="zh-CN" altLang="en-US" sz="2400"/>
              <a:t>在这一刻满屋子人的心都是相同的，都有一样东西，这就是——对死者的纪念。(巴金《永远不能忘记的事情》)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4．用于歇后语，引出谜底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852150" cy="1706880"/>
          </a:xfrm>
        </p:spPr>
        <p:txBody>
          <a:bodyPr/>
          <a:lstStyle/>
          <a:p>
            <a:r>
              <a:rPr lang="zh-CN" altLang="en-US" sz="2400"/>
              <a:t>别看他们闹得这么凶，可是他们是兔子的尾巴——长不了。(胡丹佛《把眼光放远一点》)</a:t>
            </a: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69882" y="2355219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r>
              <a:rPr lang="zh-CN" altLang="en-US"/>
              <a:t>5．表示说话中断或间顿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69925" y="3011170"/>
            <a:ext cx="10852150" cy="1706880"/>
          </a:xfrm>
          <a:prstGeom prst="rect">
            <a:avLst/>
          </a:prstGeom>
        </p:spPr>
        <p:txBody>
          <a:bodyPr vert="horz" wrap="square" lIns="90170" tIns="46990" rIns="90170" bIns="46990" rtlCol="0"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/>
              <a:t>这时，我忽然记起哪本杂志上的访问记——</a:t>
            </a:r>
          </a:p>
          <a:p>
            <a:r>
              <a:rPr lang="zh-CN" altLang="en-US" sz="2400"/>
              <a:t>“哦！您，您就是——”(阿累《一面》)</a:t>
            </a:r>
          </a:p>
          <a:p>
            <a:r>
              <a:rPr lang="zh-CN" altLang="en-US" sz="2400"/>
              <a:t>示例中第一个破折号表示作者想起来了，中断对访问记内容的回忆，开始说话；第二个破折号表示作者犹豫不决，说话结巴，没有说出对方是谁，就把话止住了。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6．表示声音延长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852150" cy="1706880"/>
          </a:xfrm>
        </p:spPr>
        <p:txBody>
          <a:bodyPr>
            <a:noAutofit/>
          </a:bodyPr>
          <a:lstStyle/>
          <a:p>
            <a:r>
              <a:rPr lang="zh-CN" altLang="en-US" sz="2400"/>
              <a:t>(1)“嘎——”传过来一声水禽被惊动的鸣叫。(徐光兴《枪口》)</a:t>
            </a:r>
          </a:p>
          <a:p>
            <a:r>
              <a:rPr lang="zh-CN" altLang="en-US" sz="2400"/>
              <a:t>例(1)“嘎——”是水禽的叫声，都用破折号表示声音延长。</a:t>
            </a:r>
          </a:p>
          <a:p>
            <a:r>
              <a:rPr lang="zh-CN" altLang="en-US" sz="2400"/>
              <a:t>破折号出现在句末不加句号，但有时可加问号或叹号以表示语气。例如：</a:t>
            </a:r>
          </a:p>
          <a:p>
            <a:r>
              <a:rPr lang="zh-CN" altLang="en-US" sz="2400"/>
              <a:t>(2)“真的？哈哈哈……我终于考上大学啦！我终于考上啦——！”金石开简直兴奋得快要晕过去了。(何建明《落泪是金》)</a:t>
            </a:r>
          </a:p>
          <a:p>
            <a:r>
              <a:rPr lang="zh-CN" altLang="en-US" sz="2400"/>
              <a:t>例(2)在破折号后加叹号表示高兴的语调。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69925" y="5151120"/>
            <a:ext cx="10852150" cy="1706880"/>
          </a:xfrm>
          <a:prstGeom prst="rect">
            <a:avLst/>
          </a:prstGeom>
        </p:spPr>
        <p:txBody>
          <a:bodyPr vert="horz" wrap="square" lIns="90170" tIns="46990" rIns="90170" bIns="46990" rtlCol="0"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7．用于事项列举分承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852150" cy="1706880"/>
          </a:xfrm>
        </p:spPr>
        <p:txBody>
          <a:bodyPr>
            <a:noAutofit/>
          </a:bodyPr>
          <a:lstStyle/>
          <a:p>
            <a:r>
              <a:rPr lang="zh-CN" altLang="en-US" sz="2400"/>
              <a:t>根据研究对象的不同，环境物理学分为以下五个分支学科：</a:t>
            </a:r>
          </a:p>
          <a:p>
            <a:r>
              <a:rPr lang="zh-CN" altLang="en-US" sz="2400"/>
              <a:t>——环境声学；</a:t>
            </a:r>
          </a:p>
          <a:p>
            <a:r>
              <a:rPr lang="zh-CN" altLang="en-US" sz="2400"/>
              <a:t>——环境光学；</a:t>
            </a:r>
          </a:p>
          <a:p>
            <a:r>
              <a:rPr lang="zh-CN" altLang="en-US" sz="2400"/>
              <a:t>——环境热学；</a:t>
            </a:r>
          </a:p>
          <a:p>
            <a:r>
              <a:rPr lang="zh-CN" altLang="en-US" sz="2400"/>
              <a:t>——环境电磁学；</a:t>
            </a:r>
          </a:p>
          <a:p>
            <a:r>
              <a:rPr lang="zh-CN" altLang="en-US" sz="2400"/>
              <a:t>——环境空气动力学。</a:t>
            </a:r>
          </a:p>
          <a:p>
            <a:r>
              <a:rPr lang="zh-CN" altLang="en-US" sz="2400"/>
              <a:t>破折号用于事项列举分承时位于各项之首，示例列举的是环境物理学的分支学科，从文字说明可知共有五个。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69925" y="5151120"/>
            <a:ext cx="10852150" cy="1706880"/>
          </a:xfrm>
          <a:prstGeom prst="rect">
            <a:avLst/>
          </a:prstGeom>
        </p:spPr>
        <p:txBody>
          <a:bodyPr vert="horz" wrap="square" lIns="90170" tIns="46990" rIns="90170" bIns="46990" rtlCol="0"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8．用于对话的开头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852150" cy="1706880"/>
          </a:xfrm>
        </p:spPr>
        <p:txBody>
          <a:bodyPr>
            <a:noAutofit/>
          </a:bodyPr>
          <a:lstStyle/>
          <a:p>
            <a:r>
              <a:rPr lang="zh-CN" altLang="en-US" sz="2200"/>
              <a:t>破折号用于分段书写的每一轮对话的开头以代替引号，这是法、俄等西文标点的习惯用法，我国作者也有这么用的。例如：</a:t>
            </a:r>
          </a:p>
          <a:p>
            <a:r>
              <a:rPr lang="zh-CN" altLang="en-US" sz="2200"/>
              <a:t>这家伙厉害，高瞻远瞩，真正是身立虾池放眼世界。他成立信息科，专门收集信息，从村从县从市从省从全国到全世界全搜集，无孔不入。</a:t>
            </a:r>
          </a:p>
          <a:p>
            <a:r>
              <a:rPr lang="zh-CN" altLang="en-US" sz="2200"/>
              <a:t>——这么说你胜利在握？</a:t>
            </a:r>
          </a:p>
          <a:p>
            <a:r>
              <a:rPr lang="zh-CN" altLang="en-US" sz="2200"/>
              <a:t>——不行，外贸价格不明朗！</a:t>
            </a:r>
          </a:p>
          <a:p>
            <a:r>
              <a:rPr lang="zh-CN" altLang="en-US" sz="2200"/>
              <a:t>——什么时候明朗？</a:t>
            </a:r>
          </a:p>
          <a:p>
            <a:r>
              <a:rPr lang="zh-CN" altLang="en-US" sz="2200"/>
              <a:t>——明朗时什么都晚了！</a:t>
            </a:r>
          </a:p>
          <a:p>
            <a:r>
              <a:rPr lang="zh-CN" altLang="en-US" sz="2200"/>
              <a:t>——那你收虾的价格怎么定？</a:t>
            </a:r>
          </a:p>
          <a:p>
            <a:r>
              <a:rPr lang="zh-CN" altLang="en-US" sz="2200"/>
              <a:t>——这就叫风险！他狡黠地一笑，但脸上没有“险情”。(邓刚《混战港养虾》)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69925" y="5151120"/>
            <a:ext cx="10852150" cy="1706880"/>
          </a:xfrm>
          <a:prstGeom prst="rect">
            <a:avLst/>
          </a:prstGeom>
        </p:spPr>
        <p:txBody>
          <a:bodyPr vert="horz" wrap="square" lIns="90170" tIns="46990" rIns="90170" bIns="46990" rtlCol="0"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9．用于对照比较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895350"/>
            <a:ext cx="10852150" cy="5538470"/>
          </a:xfrm>
        </p:spPr>
        <p:txBody>
          <a:bodyPr>
            <a:noAutofit/>
          </a:bodyPr>
          <a:lstStyle/>
          <a:p>
            <a:r>
              <a:rPr lang="zh-CN" altLang="en-US" sz="2400"/>
              <a:t>(1)常用反义词举例</a:t>
            </a:r>
          </a:p>
          <a:p>
            <a:r>
              <a:rPr lang="zh-CN" altLang="en-US" sz="2400"/>
              <a:t>爱国——卖国</a:t>
            </a:r>
          </a:p>
          <a:p>
            <a:r>
              <a:rPr lang="zh-CN" altLang="en-US" sz="2400"/>
              <a:t>爱好——厌恶</a:t>
            </a:r>
          </a:p>
          <a:p>
            <a:r>
              <a:rPr lang="zh-CN" altLang="en-US" sz="2400"/>
              <a:t>安定——动乱　动荡</a:t>
            </a:r>
          </a:p>
          <a:p>
            <a:r>
              <a:rPr lang="zh-CN" altLang="en-US" sz="2400"/>
              <a:t>安静——吵闹　喧哗</a:t>
            </a:r>
          </a:p>
          <a:p>
            <a:r>
              <a:rPr lang="zh-CN" altLang="en-US" sz="2400"/>
              <a:t>(2)四音节词往往用简称的办法回缩到双音节的形式，例如：</a:t>
            </a:r>
          </a:p>
          <a:p>
            <a:r>
              <a:rPr lang="zh-CN" altLang="en-US" sz="2400"/>
              <a:t>文化教育——文教　北京大学——北大</a:t>
            </a:r>
          </a:p>
          <a:p>
            <a:r>
              <a:rPr lang="zh-CN" altLang="en-US" sz="2400"/>
              <a:t>基本建设——基建　审美教育——美育</a:t>
            </a:r>
          </a:p>
          <a:p>
            <a:r>
              <a:rPr lang="zh-CN" altLang="en-US" sz="2400"/>
              <a:t>例(1)同义词用空格分隔，反义词用破折号分隔，形成对比。例(2)词的全称和简称用破折号分隔以供比较。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69925" y="5151120"/>
            <a:ext cx="10852150" cy="1706880"/>
          </a:xfrm>
          <a:prstGeom prst="rect">
            <a:avLst/>
          </a:prstGeom>
        </p:spPr>
        <p:txBody>
          <a:bodyPr vert="horz" wrap="square" lIns="90170" tIns="46990" rIns="90170" bIns="46990" rtlCol="0"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10．标明副标题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852150" cy="1706880"/>
          </a:xfrm>
        </p:spPr>
        <p:txBody>
          <a:bodyPr>
            <a:normAutofit fontScale="90000"/>
          </a:bodyPr>
          <a:lstStyle/>
          <a:p>
            <a:r>
              <a:rPr lang="zh-CN" altLang="en-US" sz="2400"/>
              <a:t>破折号常用来分隔作品篇名、书名的正副标题，在副标题前加破折号，例如：</a:t>
            </a:r>
          </a:p>
          <a:p>
            <a:r>
              <a:rPr lang="zh-CN" altLang="en-US" sz="2400"/>
              <a:t>飞向太平洋</a:t>
            </a:r>
          </a:p>
          <a:p>
            <a:r>
              <a:rPr lang="zh-CN" altLang="en-US" sz="2400"/>
              <a:t>——我国运载火箭发射目击记</a:t>
            </a: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669882" y="2659384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j-cs"/>
                <a:sym typeface="+mn-ea"/>
              </a:defRPr>
            </a:lvl1pPr>
          </a:lstStyle>
          <a:p>
            <a:r>
              <a:rPr lang="zh-CN" altLang="en-US"/>
              <a:t>11．用于引文之后，交代作者、出处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69925" y="3176270"/>
            <a:ext cx="10852150" cy="1706880"/>
          </a:xfrm>
          <a:prstGeom prst="rect">
            <a:avLst/>
          </a:prstGeom>
        </p:spPr>
        <p:txBody>
          <a:bodyPr vert="horz" wrap="square" lIns="90170" tIns="46990" rIns="90170" bIns="46990" rtlCol="0"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/>
              <a:t>(1)先天下之忧而忧，后天下之乐而乐。</a:t>
            </a:r>
          </a:p>
          <a:p>
            <a:r>
              <a:rPr lang="zh-CN" altLang="en-US" sz="2400"/>
              <a:t>——范仲淹</a:t>
            </a:r>
          </a:p>
          <a:p>
            <a:r>
              <a:rPr lang="zh-CN" altLang="en-US" sz="2400"/>
              <a:t>(2)乐浪海中有倭人，分为百余国。</a:t>
            </a:r>
          </a:p>
          <a:p>
            <a:r>
              <a:rPr lang="zh-CN" altLang="en-US" sz="2400"/>
              <a:t>——《汉书》</a:t>
            </a:r>
          </a:p>
          <a:p>
            <a:r>
              <a:rPr lang="zh-CN" altLang="en-US" sz="2400"/>
              <a:t>例(1)破折号后交代名言的作者，例(2)破折号后交代引文出处，被引用的话和作者、出处分行排，是为了更醒目。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12．用于索引，以分隔关键词和修饰成分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895350"/>
            <a:ext cx="10852150" cy="5538470"/>
          </a:xfrm>
        </p:spPr>
        <p:txBody>
          <a:bodyPr>
            <a:noAutofit/>
          </a:bodyPr>
          <a:lstStyle/>
          <a:p>
            <a:r>
              <a:rPr lang="zh-CN" altLang="en-US" sz="2400"/>
              <a:t>为了检索方便，编索引时有一种做法是把条目的关键词放在前面，修饰成分放在后面，中间用破折号分隔。例如：</a:t>
            </a:r>
          </a:p>
          <a:p>
            <a:r>
              <a:rPr lang="zh-CN" altLang="en-US" sz="2400"/>
              <a:t>(1)国内战争——古罗马的</a:t>
            </a:r>
          </a:p>
          <a:p>
            <a:r>
              <a:rPr lang="zh-CN" altLang="en-US" sz="2400"/>
              <a:t>国内战争——美国的(1861－1865)</a:t>
            </a:r>
          </a:p>
          <a:p>
            <a:r>
              <a:rPr lang="zh-CN" altLang="en-US" sz="2400"/>
              <a:t>国内战争——苏维埃俄国的(《列宁全集索引》)</a:t>
            </a:r>
          </a:p>
          <a:p>
            <a:r>
              <a:rPr lang="zh-CN" altLang="en-US" sz="2400"/>
              <a:t>(2)社会民主党——荷兰的</a:t>
            </a:r>
          </a:p>
          <a:p>
            <a:r>
              <a:rPr lang="zh-CN" altLang="en-US" sz="2400"/>
              <a:t>社会民主党——瑞典的</a:t>
            </a:r>
          </a:p>
          <a:p>
            <a:r>
              <a:rPr lang="zh-CN" altLang="en-US" sz="2400"/>
              <a:t>社会民主党——瑞士的</a:t>
            </a:r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669925" y="5151120"/>
            <a:ext cx="10852150" cy="1706880"/>
          </a:xfrm>
          <a:prstGeom prst="rect">
            <a:avLst/>
          </a:prstGeom>
        </p:spPr>
        <p:txBody>
          <a:bodyPr vert="horz" wrap="square" lIns="90170" tIns="46990" rIns="90170" bIns="46990" rtlCol="0"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charset="-122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400"/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一、顿号、逗号、分号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/>
              <a:t>顿号、逗号、分号表示句子内部大小、性质不同的由短到长的停顿。</a:t>
            </a:r>
          </a:p>
          <a:p>
            <a:r>
              <a:rPr lang="zh-CN" altLang="en-US" sz="2400"/>
              <a:t>(一)顿号</a:t>
            </a:r>
          </a:p>
          <a:p>
            <a:endParaRPr lang="zh-CN" altLang="en-US" sz="240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17905" y="2342515"/>
          <a:ext cx="9926320" cy="36080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80005"/>
                <a:gridCol w="4037330"/>
                <a:gridCol w="3308985"/>
              </a:tblGrid>
              <a:tr h="44132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用　法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内　涵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典　例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270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大并套小并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大并逗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小并顿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并列结构内部又包含并列词语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为区分层次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大的并列结构之间用逗号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小的并列词语之间用顿号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过去、现在、未来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上下、左右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都是相互联系、相互影响的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139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并列谓语和并列补语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中间不用去打顿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并列性的谓语之间和并列性的补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语之间加逗号，而不加顿号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你要不断进步，识字，生产。/这个故事讲得真实，动人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265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集合词语连得紧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中间不要插进顿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集合词语结构紧密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不能用顿号隔开来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“中小学”“师生”中间不能用顿号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习题演练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/>
              <a:t>7</a:t>
            </a:r>
            <a:r>
              <a:rPr sz="2000"/>
              <a:t>、</a:t>
            </a:r>
            <a:r>
              <a:rPr lang="zh-CN" altLang="en-US" sz="2000"/>
              <a:t>下列各句中的破折号和文中“挑食”后的破折号，作用相同的一项是(　　)</a:t>
            </a:r>
          </a:p>
          <a:p>
            <a:r>
              <a:rPr lang="zh-CN" altLang="en-US" sz="2000"/>
              <a:t>理科生应当多提升一些人文素养，文科生也应多了解一点科学知识，这种通过选修课来实现文理互补的教育制度设计，无疑值得肯定和推广。近些年来，选课似乎有些“变味”。现在大学生选课普遍开始“挑食”——选课更偏向于选修与就业相关度高、易得高分的课，选择拓展、兴趣类课程的却总是寥寥无几 。 </a:t>
            </a:r>
          </a:p>
          <a:p>
            <a:r>
              <a:rPr lang="zh-CN" altLang="en-US" sz="2000"/>
              <a:t>A．晚会上，每位同学都表演了精彩节目，真是八仙过海——各显神通。</a:t>
            </a:r>
          </a:p>
          <a:p>
            <a:r>
              <a:rPr lang="zh-CN" altLang="en-US" sz="2000"/>
              <a:t>B．我干得挺顺心，老板对我不错，工资也挺高，每月三千多呢！——我能抽支烟吗？</a:t>
            </a:r>
          </a:p>
          <a:p>
            <a:r>
              <a:rPr lang="zh-CN" altLang="en-US" sz="2000"/>
              <a:t>C．鲁大海，你现在没有资格跟我说话——矿上已经把你开除了。</a:t>
            </a:r>
          </a:p>
          <a:p>
            <a:r>
              <a:rPr lang="zh-CN" altLang="en-US" sz="2000"/>
              <a:t>D．“顺——山——倒”林子里传出我们伐木连小伙子的喊声。</a:t>
            </a:r>
          </a:p>
        </p:txBody>
      </p:sp>
      <p:sp>
        <p:nvSpPr>
          <p:cNvPr id="4" name="矩形 3"/>
          <p:cNvSpPr/>
          <p:nvPr/>
        </p:nvSpPr>
        <p:spPr>
          <a:xfrm>
            <a:off x="783590" y="5384165"/>
            <a:ext cx="10949305" cy="1095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/>
              <a:t>解析：选C。原文中的破折号是解释说明的作用。A项，用于引出歇后语谜底；B项，表示语意的转换；C项，表示解释说明； D项，表示声音延长。故选C。</a:t>
            </a:r>
          </a:p>
        </p:txBody>
      </p:sp>
      <p:pic>
        <p:nvPicPr>
          <p:cNvPr id="5" name="图片 4" descr="31393938393834313b31393939353232383bb9b4d5fdc8b7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93445" y="4150995"/>
            <a:ext cx="605790" cy="6057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(二)括号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882" y="1151898"/>
            <a:ext cx="10852237" cy="5388907"/>
          </a:xfrm>
        </p:spPr>
        <p:txBody>
          <a:bodyPr/>
          <a:lstStyle/>
          <a:p>
            <a:r>
              <a:rPr lang="zh-CN" altLang="en-US" sz="2800"/>
              <a:t>1．基本用法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735330" y="2016125"/>
          <a:ext cx="10720705" cy="29895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98320"/>
                <a:gridCol w="3689985"/>
                <a:gridCol w="5232400"/>
              </a:tblGrid>
              <a:tr h="42926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种　类</a:t>
                      </a:r>
                      <a:endParaRPr lang="en-US" altLang="en-US" sz="24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作　用</a:t>
                      </a:r>
                      <a:endParaRPr lang="en-US" altLang="en-US" sz="24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例　句</a:t>
                      </a:r>
                      <a:endParaRPr lang="en-US" altLang="en-US" sz="24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932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句内括号</a:t>
                      </a:r>
                      <a:endParaRPr lang="en-US" altLang="en-US" sz="24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句内括</a:t>
                      </a:r>
                      <a:r>
                        <a:rPr lang="en-US" sz="24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号是注释句子里的某些词语，括注要紧紧跟在被注释词语之后</a:t>
                      </a:r>
                      <a:endParaRPr lang="en-US" altLang="en-US" sz="2400" b="0"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可以说，除了诗(因为诗是最难解释的)，雨果的重要作品(小说和剧本)大都有了中译本。</a:t>
                      </a:r>
                      <a:endParaRPr lang="en-US" altLang="en-US" sz="24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932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句外括号</a:t>
                      </a:r>
                      <a:endParaRPr lang="en-US" altLang="en-US" sz="24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句外括号是注释或补充说明全句内容的</a:t>
                      </a:r>
                      <a:r>
                        <a:rPr lang="en-US" sz="24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括注要放在句末标点符号之后</a:t>
                      </a:r>
                      <a:endParaRPr lang="en-US" altLang="en-US" sz="24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4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普通高中住校生早晨起床时间不得早于6：30，白天全天上课时间不能超过7节。(摘自《山东省中小学管理规范》)</a:t>
                      </a:r>
                      <a:endParaRPr lang="en-US" altLang="en-US" sz="24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2.使用注意事项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013460" y="885190"/>
          <a:ext cx="10165080" cy="56616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55165"/>
                <a:gridCol w="4104005"/>
                <a:gridCol w="4105910"/>
              </a:tblGrid>
              <a:tr h="46418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注意事项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典　例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剖　析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623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非注释语不能用括号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出版社在第一季度社科新书征订单上提醒邮购者：务必在汇款单上写清姓名及详细地址(汇款单附言栏内注明所购的书名、册数)。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括号里的话是用来注释前文的，判断其使用是否恰当，要看括号里的文字是不是注释前面的内容。此处“汇款单附言栏内注明所购的书名、册数”不是注解“详细地址”的，不应使用括号，应删去，在“地址”后面加逗号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900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句内括号要紧跟被注释的对象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我们在田间可以看到，有些瓜果的叶子(如丝瓜、番茄)是平伸的，有些作物的叶子(如水稻、小麦)是直立的。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句中两处括号属于句中括注，应该分别紧贴在“有些瓜果”“有些作物”的后面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4467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句外括号不能放在句末标点前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他培育了许多鲜花，喂养和训练了许多小动物(他后来还照顾过动物园里一只没有母亲的乳虎，每天一匙一匙地用牛奶喂它)。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句中括号里的话是注释全句的，属于句外括号，应该放在句末标点之后，且应在“用牛奶喂它”后加句号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习题演练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/>
              <a:t>8</a:t>
            </a:r>
            <a:r>
              <a:rPr sz="2000"/>
              <a:t>、</a:t>
            </a:r>
            <a:r>
              <a:rPr lang="zh-CN" altLang="en-US" sz="2000"/>
              <a:t>下面各句中的括号和文中画波浪线部分的括号，作用相同的一项是(　　)</a:t>
            </a:r>
          </a:p>
          <a:p>
            <a:r>
              <a:rPr lang="zh-CN" altLang="en-US" sz="2000"/>
              <a:t>戏曲以其本身的综合性质把各门艺术(音乐、文学、绘画、雕塑、舞蹈)结合在一起并使之精致化。音乐是构成戏曲的一大要素。乐器不但调控全剧节奏，还为演唱伴奏，配合表演，渲染气氛。声乐在戏曲里不但要唱字，讲究“字正腔圆”，还要唱情、唱韵。</a:t>
            </a:r>
          </a:p>
          <a:p>
            <a:r>
              <a:rPr lang="zh-CN" altLang="en-US" sz="2000"/>
              <a:t>A．该建筑公司负责建设的工程全部达到了优良工程(的标准)。</a:t>
            </a:r>
          </a:p>
          <a:p>
            <a:r>
              <a:rPr lang="zh-CN" altLang="en-US" sz="2000"/>
              <a:t>B．在古代，这里是一个“少草木，多大沙”(《汉书·匈奴传》)的地方。</a:t>
            </a:r>
          </a:p>
          <a:p>
            <a:r>
              <a:rPr lang="zh-CN" altLang="en-US" sz="2000"/>
              <a:t>C．“的(de)”这个字在现代汉语中经常使用。</a:t>
            </a:r>
          </a:p>
          <a:p>
            <a:r>
              <a:rPr lang="zh-CN" altLang="en-US" sz="2000"/>
              <a:t>D．蓟北：泛指蓟州、幽州一带(今河北省北部地区)。</a:t>
            </a:r>
          </a:p>
        </p:txBody>
      </p:sp>
      <p:pic>
        <p:nvPicPr>
          <p:cNvPr id="5" name="图片 4" descr="31393938393834313b31393939353232383bb9b4d5fdc8b7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93445" y="4310380"/>
            <a:ext cx="605790" cy="6057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2960" y="5005705"/>
            <a:ext cx="10949305" cy="1095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/>
              <a:t>解析：选D。A项，标示订正或补加的文字。B项，标示引语的出处。C项，标示汉语拼音注音。D项，标示注释内容或补充说明，与文中括号作用相同。故选D。 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(三)省略号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852150" cy="630555"/>
          </a:xfrm>
        </p:spPr>
        <p:txBody>
          <a:bodyPr/>
          <a:lstStyle/>
          <a:p>
            <a:r>
              <a:rPr lang="zh-CN" altLang="en-US" sz="2400"/>
              <a:t>1．基本用法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1252220" y="3463925"/>
            <a:ext cx="1791970" cy="52705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/>
              <a:t>省略号用法</a:t>
            </a:r>
          </a:p>
        </p:txBody>
      </p:sp>
      <p:sp>
        <p:nvSpPr>
          <p:cNvPr id="5" name="左大括号 4"/>
          <p:cNvSpPr/>
          <p:nvPr/>
        </p:nvSpPr>
        <p:spPr>
          <a:xfrm>
            <a:off x="3044190" y="1497330"/>
            <a:ext cx="716915" cy="4449445"/>
          </a:xfrm>
          <a:prstGeom prst="leftBrace">
            <a:avLst>
              <a:gd name="adj1" fmla="val 0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403600" y="2398395"/>
            <a:ext cx="4464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403600" y="3213735"/>
            <a:ext cx="4464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403600" y="4155440"/>
            <a:ext cx="4464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403600" y="4982845"/>
            <a:ext cx="44640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865245" y="1334770"/>
            <a:ext cx="3383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表示引文或引述的话里有所省略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850005" y="2181225"/>
            <a:ext cx="2240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表示重复词语的省略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865245" y="3027680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表示静默或思考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987165" y="3971290"/>
            <a:ext cx="2011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表示说话断断续续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83355" y="4802505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表示语言的中断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983355" y="5708015"/>
            <a:ext cx="2697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表示话未说完，语意未尽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6941820" y="1703070"/>
            <a:ext cx="4712335" cy="415417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279400"/>
            <a:r>
              <a:rPr lang="en-US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2</a:t>
            </a:r>
            <a:r>
              <a:rPr lang="zh-CN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．使用注意事项</a:t>
            </a:r>
            <a:endParaRPr lang="en-US" sz="2400" b="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279400"/>
            <a:r>
              <a:rPr lang="en-US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(1)</a:t>
            </a:r>
            <a:r>
              <a:rPr lang="zh-CN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省略号的作用相当于</a:t>
            </a:r>
            <a:r>
              <a:rPr lang="en-US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“</a:t>
            </a:r>
            <a:r>
              <a:rPr lang="zh-CN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等</a:t>
            </a:r>
            <a:r>
              <a:rPr lang="en-US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”“</a:t>
            </a:r>
            <a:r>
              <a:rPr lang="zh-CN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等等</a:t>
            </a:r>
            <a:r>
              <a:rPr lang="en-US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”“</a:t>
            </a:r>
            <a:r>
              <a:rPr lang="zh-CN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之类</a:t>
            </a:r>
            <a:r>
              <a:rPr lang="en-US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”</a:t>
            </a:r>
            <a:r>
              <a:rPr lang="zh-CN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，因此，省略号后面不能再用</a:t>
            </a:r>
            <a:r>
              <a:rPr lang="en-US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“</a:t>
            </a:r>
            <a:r>
              <a:rPr lang="zh-CN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等</a:t>
            </a:r>
            <a:r>
              <a:rPr lang="en-US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”“</a:t>
            </a:r>
            <a:r>
              <a:rPr lang="zh-CN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等等</a:t>
            </a:r>
            <a:r>
              <a:rPr lang="en-US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”“</a:t>
            </a:r>
            <a:r>
              <a:rPr lang="zh-CN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之类</a:t>
            </a:r>
            <a:r>
              <a:rPr lang="en-US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”</a:t>
            </a:r>
            <a:r>
              <a:rPr lang="zh-CN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。</a:t>
            </a:r>
            <a:endParaRPr lang="en-US" sz="2400" b="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279400"/>
            <a:r>
              <a:rPr lang="en-US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(2)</a:t>
            </a:r>
            <a:r>
              <a:rPr lang="zh-CN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并列的词语三个以上才能用省略号。</a:t>
            </a:r>
            <a:endParaRPr lang="en-US" sz="2400" b="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279400"/>
            <a:r>
              <a:rPr lang="en-US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(3)</a:t>
            </a:r>
            <a:r>
              <a:rPr lang="zh-CN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状语内部或定语中心词之间不能用省略号。</a:t>
            </a:r>
            <a:endParaRPr lang="en-US" sz="2400" b="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  <a:p>
            <a:pPr indent="279400"/>
            <a:r>
              <a:rPr lang="en-US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(4)</a:t>
            </a:r>
            <a:r>
              <a:rPr lang="zh-CN" sz="2400" b="0">
                <a:latin typeface="隶书" panose="02010509060101010101" charset="-122"/>
                <a:ea typeface="隶书" panose="02010509060101010101" charset="-122"/>
                <a:cs typeface="隶书" panose="02010509060101010101" charset="-122"/>
              </a:rPr>
              <a:t>省略号前后一般不能再加点号，但后面可以加标号。</a:t>
            </a:r>
            <a:endParaRPr lang="zh-CN" altLang="en-US" sz="2400" b="0">
              <a:latin typeface="隶书" panose="02010509060101010101" charset="-122"/>
              <a:ea typeface="隶书" panose="02010509060101010101" charset="-122"/>
              <a:cs typeface="隶书" panose="020105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习题演练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/>
              <a:t>9</a:t>
            </a:r>
            <a:r>
              <a:rPr sz="2000"/>
              <a:t>、</a:t>
            </a:r>
            <a:r>
              <a:rPr lang="zh-CN" altLang="en-US" sz="2000"/>
              <a:t>下列各句中的省略号和文中“加强树周施工监管……”的省略号，作用相同的一项是(　　)</a:t>
            </a:r>
          </a:p>
          <a:p>
            <a:r>
              <a:rPr lang="zh-CN" altLang="en-US" sz="2000"/>
              <a:t>每年定期为古树施肥复壮，在地面打孔通气，改良土壤，增加保护设施，加强树周施工监管……多措并举之下，近几年，天坛公园没有一棵古树病亡。众多古树虽已是数百岁高寿，至今仍是枝繁叶茂、苍翠挺立，把天坛装点得古色古香，生机盎然。</a:t>
            </a:r>
          </a:p>
          <a:p>
            <a:r>
              <a:rPr lang="zh-CN" altLang="en-US" sz="2000"/>
              <a:t>A．多年以后，他还能回忆起第一次读到《墓碣文》时的震撼“……于浩歌狂热之际中寒；于天上看见深渊……”</a:t>
            </a:r>
          </a:p>
          <a:p>
            <a:r>
              <a:rPr lang="zh-CN" altLang="en-US" sz="2000"/>
              <a:t>B．人家帮助了他，他却反咬一口，这种做法实在令人……</a:t>
            </a:r>
          </a:p>
          <a:p>
            <a:r>
              <a:rPr lang="zh-CN" altLang="en-US" sz="2000"/>
              <a:t>C．唐代文坛曾有许多惊才绝艳的诗人，如李白、杜甫、白居易……</a:t>
            </a:r>
          </a:p>
          <a:p>
            <a:r>
              <a:rPr lang="zh-CN" altLang="en-US" sz="2000"/>
              <a:t>D．“好久不见，你还好吧？”“……”顾然猛然见到暗恋多年的姑娘，脸一下子红到了耳根。</a:t>
            </a:r>
          </a:p>
        </p:txBody>
      </p:sp>
      <p:pic>
        <p:nvPicPr>
          <p:cNvPr id="5" name="图片 4" descr="31393938393834313b31393939353232383bb9b4d5fdc8b7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843915" y="4678680"/>
            <a:ext cx="605790" cy="6057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4225" y="952500"/>
            <a:ext cx="11058525" cy="1095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/>
              <a:t>解析：选C。“加强树周施工监管……多措并举之下”，标示列举举措的省略。A项，标示引文的省略。B项，标示语意未尽。C项，标示列举人物的省略。D项，标示对话中的沉默不语。故选C。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(四)书名号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69925" y="952500"/>
            <a:ext cx="10852150" cy="3070225"/>
          </a:xfrm>
        </p:spPr>
        <p:txBody>
          <a:bodyPr/>
          <a:lstStyle/>
          <a:p>
            <a:r>
              <a:rPr lang="zh-CN" altLang="en-US" sz="2400"/>
              <a:t>书名号表示出版物(书籍、篇章、报刊等)的名称，也可以表示法律、法规、方案的名称，还可以表示文化产品的名称(电影名、电视剧名、歌曲名、乐曲名、舞蹈名、雕塑名、画名、书法名、戏曲名、曲艺名、杂技名、刺绣名、特种邮票名、剪纸名等)。但产品名、奖品名、单位名、活动名、科技成果名、课程名、证件名、会议名等不能用书名号。当书名内还有书名时，外面用双书名号，内用单书名号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习题演练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/>
              <a:t>10</a:t>
            </a:r>
            <a:r>
              <a:rPr sz="2400"/>
              <a:t>、下列各句中，书名号使用不正确的一项是(　　)</a:t>
            </a:r>
          </a:p>
          <a:p>
            <a:r>
              <a:rPr sz="2400"/>
              <a:t>A．《中国诗词大会》是央视首档全民参与的诗词节目，节目以“赏中华诗词、寻文化基因、品生活之美”为基本宗旨。</a:t>
            </a:r>
          </a:p>
          <a:p>
            <a:r>
              <a:rPr sz="2400"/>
              <a:t>B．对于《雅思(IELTS)考试》人们已耳熟能详，如今一个全新的同样来自英国的职业外语水平测试——《博思(BULATS)考试》，也已由国家人事部考试中心推出。</a:t>
            </a:r>
          </a:p>
          <a:p>
            <a:r>
              <a:rPr sz="2400"/>
              <a:t>C．《读〈水浒传〉的人物和结构》是一篇对文艺作品进行分析、探讨、鉴赏的文学评论。</a:t>
            </a:r>
          </a:p>
          <a:p>
            <a:r>
              <a:rPr sz="2400"/>
              <a:t>D．本文节选自2019年12月4日《人民日报》刊发的国际锐评《背靠祖国是香港繁荣稳定的根本保障》。</a:t>
            </a:r>
          </a:p>
        </p:txBody>
      </p:sp>
      <p:pic>
        <p:nvPicPr>
          <p:cNvPr id="5" name="图片 4" descr="31393938393834313b31393939353232383bb9b4d5fdc8b7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03605" y="2698115"/>
            <a:ext cx="605790" cy="60579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466465" y="443230"/>
            <a:ext cx="5358765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279400"/>
            <a:r>
              <a:rPr lang="zh-CN" sz="2400" b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charset="-122"/>
              </a:rPr>
              <a:t>解析</a:t>
            </a:r>
            <a:r>
              <a:rPr lang="zh-CN" sz="2400" b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楷体_GB2312" charset="0"/>
              </a:rPr>
              <a:t>：选</a:t>
            </a:r>
            <a:r>
              <a:rPr lang="en-US" sz="2400" b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cs typeface="楷体_GB2312" charset="0"/>
              </a:rPr>
              <a:t>B</a:t>
            </a:r>
            <a:r>
              <a:rPr lang="zh-CN" sz="2400" b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楷体_GB2312" charset="0"/>
              </a:rPr>
              <a:t>。考试名不可用书名号。</a:t>
            </a:r>
            <a:endParaRPr lang="zh-CN" altLang="en-US" sz="2400" b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楷体_GB2312" charset="0"/>
            </a:endParaRPr>
          </a:p>
        </p:txBody>
      </p:sp>
      <p:pic>
        <p:nvPicPr>
          <p:cNvPr id="10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087100" y="10871200"/>
            <a:ext cx="342900" cy="254000"/>
          </a:xfrm>
          <a:prstGeom prst="cube">
            <a:avLst/>
          </a:prstGeom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689610" y="471805"/>
            <a:ext cx="2272665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79400"/>
            <a:r>
              <a:rPr lang="zh-CN" sz="2000" b="0">
                <a:ea typeface="宋体" panose="02010600030101010101" pitchFamily="2" charset="-122"/>
              </a:rPr>
              <a:t>续　表</a:t>
            </a:r>
            <a:endParaRPr lang="zh-CN" altLang="en-US" sz="2000" b="0">
              <a:ea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94410" y="1033145"/>
          <a:ext cx="10402570" cy="521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21940"/>
                <a:gridCol w="3982720"/>
                <a:gridCol w="3597910"/>
              </a:tblGrid>
              <a:tr h="53530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用　法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内　涵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典　例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312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概数约数不确切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中间也别带上顿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概数即约数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是不确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切的数目，中间不能用顿号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他看上去十七八岁的样子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998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标引号的并列成分之间、标书名号的并列成分之间不能用顿号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引号、书名号本身起间隔作用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其表示的并列成分之间不用顿号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“大宅子”“鱼翅”“鸦片”分别比喻什么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46835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连词前不带顿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并列短语中，如果有连词“和、与、及、或”等，连词前不能用顿号，如错用顿号，可删去，或改为逗号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观众长时间地等待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只是想一睹她的风采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或让她签上一个名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4683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并列词语带语气词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打逗不打顿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句子内有多个词语并列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但同时又都带了语气词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停顿时间就自然长了些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之间不能用顿号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房间里真乱呀，书呀，纸呀，椅子呀，衣服呀……乱七八糟</a:t>
                      </a:r>
                      <a:endParaRPr lang="en-US" altLang="en-US" sz="20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习题演练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/>
              <a:t>1</a:t>
            </a:r>
            <a:r>
              <a:rPr sz="2400"/>
              <a:t>、</a:t>
            </a:r>
            <a:r>
              <a:rPr lang="zh-CN" altLang="en-US" sz="2400"/>
              <a:t>下列各句中，顿号使用正确的一项是(　　)</a:t>
            </a:r>
          </a:p>
          <a:p>
            <a:r>
              <a:rPr lang="zh-CN" altLang="en-US" sz="2400"/>
              <a:t>A．大街上到处摆着水果摊，有甜瓜啊、西瓜啊、苹果啊、香梨啊……</a:t>
            </a:r>
          </a:p>
          <a:p>
            <a:r>
              <a:rPr lang="zh-CN" altLang="en-US" sz="2400"/>
              <a:t>B．这次海外追逃行动的成功，和广大公安干、警的努力是分不开的，和广大公安干、警家属的支持是分不开的。</a:t>
            </a:r>
          </a:p>
          <a:p>
            <a:r>
              <a:rPr lang="zh-CN" altLang="en-US" sz="2400"/>
              <a:t>C．在这次会演中，上海的越剧、沪剧、淮剧、安徽的黄梅戏、河南的豫剧都会带来新剧目。</a:t>
            </a:r>
          </a:p>
          <a:p>
            <a:r>
              <a:rPr lang="zh-CN" altLang="en-US" sz="2400"/>
              <a:t>D．那时候，他们还都只是一些七八岁的小孩子，天真烂漫，无拘无束。</a:t>
            </a:r>
          </a:p>
          <a:p>
            <a:r>
              <a:rPr lang="zh-CN" altLang="en-US" sz="2400"/>
              <a:t>E．退居二三线的老干部都来了。</a:t>
            </a:r>
          </a:p>
          <a:p>
            <a:r>
              <a:rPr lang="zh-CN" altLang="en-US" sz="2400"/>
              <a:t>F．亚马孙河、尼罗河、密西西比河、和长江是世界四大河流。</a:t>
            </a:r>
          </a:p>
        </p:txBody>
      </p:sp>
      <p:pic>
        <p:nvPicPr>
          <p:cNvPr id="5" name="图片 4" descr="31393938393834313b31393939353232383bb9b4d5fdc8b7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86130" y="4100830"/>
            <a:ext cx="914400" cy="9144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流程图: 过程 4"/>
          <p:cNvSpPr/>
          <p:nvPr/>
        </p:nvSpPr>
        <p:spPr>
          <a:xfrm>
            <a:off x="945515" y="925195"/>
            <a:ext cx="10301605" cy="500761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/>
              <a:t>【解析】：选D。A项，顿号均应改为逗号。并列词语后有“啊”“呀”“哇”“啦”等语气助词时，应用逗号。B项，固定的集合性并列词语间，尤其是一些约定俗成的词语间，不停顿也不会产生歧义。“公安干警”是集合词语，“干”指干部，“警”指警察，中间不能用顿号分开。C项，句子内部的并列成分不属于同一层次，小的并列成分之间用顿号，大的并列成分之间用逗号。“淮剧”后面的顿号、“安徽的黄梅戏、河南的豫剧”之间的顿号均应改为逗号。D项，用相邻的数字表示概数时，中间不能加顿号。“七八岁”之间没加顿号是正确的。E项，不表示概数的相邻数字之间应使用顿号。“二三线”是指“二线”“三线”，不表概数，要使用顿号，应为“二、三线”。F项，并列词语之间如果有了“和”“与”“及”等连词，则连词前不再用顿号。去掉“和”前面的顿号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(二)逗号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989330" y="1374775"/>
          <a:ext cx="10203180" cy="35007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223510"/>
                <a:gridCol w="4979670"/>
              </a:tblGrid>
              <a:tr h="43815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用　法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典　例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503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句子内部主语与谓语之间如需停顿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用逗号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我们看得见的星星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绝大多数是恒星。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439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句子内部动词与宾语之间如需停顿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用逗号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应该看到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科学需要一个人贡献出毕生的精力。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815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句子内部状语后面如需停顿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用逗号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对于这个城市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他并不陌生。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5030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复句内各分句之间的停顿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除了有时要用分号外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都要用逗号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据说苏州园林有一百多处</a:t>
                      </a:r>
                      <a:r>
                        <a:rPr lang="en-US" sz="20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000" b="0">
                          <a:latin typeface="Times New Roman" panose="02020603050405020304" charset="0"/>
                          <a:cs typeface="Times New Roman" panose="02020603050405020304" charset="0"/>
                        </a:rPr>
                        <a:t>我到过的不过十多处。</a:t>
                      </a:r>
                      <a:endParaRPr lang="en-US" altLang="en-US" sz="2000" b="0">
                        <a:latin typeface="Times New Roman" panose="02020603050405020304" charset="0"/>
                        <a:ea typeface="Times New Roman" panose="02020603050405020304" charset="0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习题演练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/>
              <a:t>2</a:t>
            </a:r>
            <a:r>
              <a:rPr sz="2400"/>
              <a:t>、下列各句中，逗号使用不正确的一项是(　　)</a:t>
            </a:r>
          </a:p>
          <a:p>
            <a:r>
              <a:rPr lang="zh-CN" altLang="en-US" sz="2400"/>
              <a:t>A．怎么了，你？</a:t>
            </a:r>
          </a:p>
          <a:p>
            <a:r>
              <a:rPr lang="zh-CN" altLang="en-US" sz="2400"/>
              <a:t>B．清华大学，中国最高学府，是学子们向往的地方。</a:t>
            </a:r>
          </a:p>
          <a:p>
            <a:r>
              <a:rPr lang="zh-CN" altLang="en-US" sz="2400"/>
              <a:t>C．原子弹，氢弹的爆炸，人造卫星的发射，回收，标志着我国科学技术的发展达到了新的水平。</a:t>
            </a:r>
          </a:p>
          <a:p>
            <a:r>
              <a:rPr lang="zh-CN" altLang="en-US" sz="2400"/>
              <a:t>D．这翻滚的麦浪，这清清的河水，这大雁的歌唱，使年轻人深深陶醉了。</a:t>
            </a:r>
          </a:p>
        </p:txBody>
      </p:sp>
      <p:pic>
        <p:nvPicPr>
          <p:cNvPr id="5" name="图片 4" descr="31393938393834313b31393939353232383bb9b4d5fdc8b7"/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796290" y="2567940"/>
            <a:ext cx="914400" cy="9144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95655" y="4458970"/>
            <a:ext cx="10600055" cy="1971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000"/>
              <a:t>解析：选C。A项，倒装句成分之间的停顿用逗号，正确。B项，同位语之间的停顿用逗号，正确。C项，有的句子并列结构中还有并列词语，大的并列结构之间用逗号，小的并列词语之间用顿号。第一个和第三个逗号应改为顿号。D项，句中逗号使用正确。如句子变为“这翻滚的麦浪、清清的河水、大雁的歌唱……”，则第一个和第二个逗号变为顿号也正确。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(三)分号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669925" y="952500"/>
            <a:ext cx="10852150" cy="1466850"/>
          </a:xfrm>
        </p:spPr>
        <p:txBody>
          <a:bodyPr/>
          <a:lstStyle/>
          <a:p>
            <a:r>
              <a:rPr lang="zh-CN" altLang="en-US" sz="2000"/>
              <a:t>分号主要表示具有并列关系的分句之间的停顿，起分清层次的作用。复句内部并列分句之间、多重复句第一层的前后两部分之间、分项列举的各项之间，可使用分号。例如：“墙上芦苇，头重脚轻根底浅；山间竹笋，嘴尖皮厚腹中空。”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805180" y="2486660"/>
          <a:ext cx="10582275" cy="32943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51455"/>
                <a:gridCol w="3734435"/>
                <a:gridCol w="4096385"/>
              </a:tblGrid>
              <a:tr h="450850"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注意事项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典　例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剖　析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91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句中没有逗号的并列成分之间不能用分号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一方面是旅游线路老化、接待能力不足；另一方面是旅客口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味不一、经济承受能力不同。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句中没有逗号却直接用了分号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没有遵循从小到大的标点使用规律。应把分号改为逗号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5615"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列举的各项有一项或多项包含句号时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 charset="0"/>
                        </a:rPr>
                        <a:t>各项末尾不能再使用分号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一、学习贵在自觉。要有笨鸟先飞的精神，自我加压；二、学习贵在刻苦。要有锲而不舍的精神，持之以恒……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latin typeface="黑体" panose="02010609060101010101" charset="-122"/>
                          <a:ea typeface="黑体" panose="02010609060101010101" charset="-122"/>
                          <a:cs typeface="黑体" panose="02010609060101010101" charset="-122"/>
                        </a:rPr>
                        <a:t>既然“一、学习贵在自觉”“二、学习贵在刻苦”后面都已经用了句号，表明整个句子已经结束，再用分号，便会层次不清。可将句号都改为逗号，或把分号改为句号</a:t>
                      </a:r>
                      <a:endParaRPr lang="en-US" altLang="en-US" sz="1800" b="0">
                        <a:latin typeface="黑体" panose="02010609060101010101" charset="-122"/>
                        <a:ea typeface="黑体" panose="02010609060101010101" charset="-122"/>
                        <a:cs typeface="黑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KSO_WM_SLIDE_BACKGROUND_TYPE" val="bottomTop"/>
  <p:tag name="KSO_WM_UNIT_IGNORE_FIXCOLOR" val="1"/>
  <p:tag name="KSO_WM_UNIT_SUBTYPE" val="h"/>
  <p:tag name="KSO_WM_UNIT_TYPE" val="i"/>
</p:tagLst>
</file>

<file path=ppt/tags/tag101.xml><?xml version="1.0" encoding="utf-8"?>
<p:tagLst xmlns:p="http://schemas.openxmlformats.org/presentationml/2006/main">
  <p:tag name="KSO_WM_SLIDE_BACKGROUND_TYPE" val="bottomTop"/>
</p:tagLst>
</file>

<file path=ppt/tags/tag102.xml><?xml version="1.0" encoding="utf-8"?>
<p:tagLst xmlns:p="http://schemas.openxmlformats.org/presentationml/2006/main">
  <p:tag name="KSO_WM_SLIDE_BACKGROUND_TYPE" val="bottomTop"/>
</p:tagLst>
</file>

<file path=ppt/tags/tag103.xml><?xml version="1.0" encoding="utf-8"?>
<p:tagLst xmlns:p="http://schemas.openxmlformats.org/presentationml/2006/main">
  <p:tag name="KSO_WM_SLIDE_BACKGROUND_TYPE" val="bottomTop"/>
</p:tagLst>
</file>

<file path=ppt/tags/tag104.xml><?xml version="1.0" encoding="utf-8"?>
<p:tagLst xmlns:p="http://schemas.openxmlformats.org/presentationml/2006/main">
  <p:tag name="KSO_WM_SLIDE_BACKGROUND_TYPE" val="bottomTop"/>
</p:tagLst>
</file>

<file path=ppt/tags/tag105.xml><?xml version="1.0" encoding="utf-8"?>
<p:tagLst xmlns:p="http://schemas.openxmlformats.org/presentationml/2006/main">
  <p:tag name="KSO_WM_SLIDE_BACKGROUND_TYPE" val="bottomTop"/>
</p:tagLst>
</file>

<file path=ppt/tags/tag106.xml><?xml version="1.0" encoding="utf-8"?>
<p:tagLst xmlns:p="http://schemas.openxmlformats.org/presentationml/2006/main">
  <p:tag name="KSO_WM_SLIDE_BACKGROUND_TYPE" val="bottomTop"/>
</p:tagLst>
</file>

<file path=ppt/tags/tag107.xml><?xml version="1.0" encoding="utf-8"?>
<p:tagLst xmlns:p="http://schemas.openxmlformats.org/presentationml/2006/main">
  <p:tag name="KSO_WM_SLIDE_BACKGROUND_TYPE" val="bottomTop"/>
</p:tagLst>
</file>

<file path=ppt/tags/tag108.xml><?xml version="1.0" encoding="utf-8"?>
<p:tagLst xmlns:p="http://schemas.openxmlformats.org/presentationml/2006/main">
  <p:tag name="KSO_WM_SLIDE_BACKGROUND_TYPE" val="bottomTop"/>
</p:tagLst>
</file>

<file path=ppt/tags/tag109.xml><?xml version="1.0" encoding="utf-8"?>
<p:tagLst xmlns:p="http://schemas.openxmlformats.org/presentationml/2006/main">
  <p:tag name="KSO_WM_SLIDE_BACKGROUND_TYPE" val="navigation"/>
  <p:tag name="KSO_WM_UNIT_IGNORE_FIXCOLOR" val="1"/>
  <p:tag name="KSO_WM_UNIT_SUBTYPE" val="h"/>
  <p:tag name="KSO_WM_UNIT_TYPE" val="i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10.xml><?xml version="1.0" encoding="utf-8"?>
<p:tagLst xmlns:p="http://schemas.openxmlformats.org/presentationml/2006/main">
  <p:tag name="KSO_WM_SLIDE_BACKGROUND_TYPE" val="navigation"/>
</p:tagLst>
</file>

<file path=ppt/tags/tag111.xml><?xml version="1.0" encoding="utf-8"?>
<p:tagLst xmlns:p="http://schemas.openxmlformats.org/presentationml/2006/main">
  <p:tag name="KSO_WM_SLIDE_BACKGROUND_TYPE" val="navigation"/>
</p:tagLst>
</file>

<file path=ppt/tags/tag112.xml><?xml version="1.0" encoding="utf-8"?>
<p:tagLst xmlns:p="http://schemas.openxmlformats.org/presentationml/2006/main">
  <p:tag name="KSO_WM_SLIDE_BACKGROUND_TYPE" val="navigation"/>
</p:tagLst>
</file>

<file path=ppt/tags/tag113.xml><?xml version="1.0" encoding="utf-8"?>
<p:tagLst xmlns:p="http://schemas.openxmlformats.org/presentationml/2006/main">
  <p:tag name="KSO_WM_SLIDE_BACKGROUND_TYPE" val="navigation"/>
</p:tagLst>
</file>

<file path=ppt/tags/tag114.xml><?xml version="1.0" encoding="utf-8"?>
<p:tagLst xmlns:p="http://schemas.openxmlformats.org/presentationml/2006/main">
  <p:tag name="KSO_WM_SLIDE_BACKGROUND_TYPE" val="navigation"/>
</p:tagLst>
</file>

<file path=ppt/tags/tag115.xml><?xml version="1.0" encoding="utf-8"?>
<p:tagLst xmlns:p="http://schemas.openxmlformats.org/presentationml/2006/main">
  <p:tag name="KSO_WM_SLIDE_BACKGROUND_TYPE" val="navigation"/>
</p:tagLst>
</file>

<file path=ppt/tags/tag116.xml><?xml version="1.0" encoding="utf-8"?>
<p:tagLst xmlns:p="http://schemas.openxmlformats.org/presentationml/2006/main">
  <p:tag name="KSO_WM_SLIDE_BACKGROUND_TYPE" val="navigation"/>
</p:tagLst>
</file>

<file path=ppt/tags/tag117.xml><?xml version="1.0" encoding="utf-8"?>
<p:tagLst xmlns:p="http://schemas.openxmlformats.org/presentationml/2006/main">
  <p:tag name="KSO_WM_SLIDE_BACKGROUND_TYPE" val="navigation"/>
</p:tagLst>
</file>

<file path=ppt/tags/tag118.xml><?xml version="1.0" encoding="utf-8"?>
<p:tagLst xmlns:p="http://schemas.openxmlformats.org/presentationml/2006/main">
  <p:tag name="KSO_WM_SLIDE_BACKGROUND_TYPE" val="navigation"/>
</p:tagLst>
</file>

<file path=ppt/tags/tag119.xml><?xml version="1.0" encoding="utf-8"?>
<p:tagLst xmlns:p="http://schemas.openxmlformats.org/presentationml/2006/main">
  <p:tag name="KSO_WM_SLIDE_BACKGROUND_TYPE" val="navigation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0.xml><?xml version="1.0" encoding="utf-8"?>
<p:tagLst xmlns:p="http://schemas.openxmlformats.org/presentationml/2006/main">
  <p:tag name="KSO_WM_SLIDE_BACKGROUND_TYPE" val="belt"/>
  <p:tag name="KSO_WM_UNIT_IGNORE_FIXCOLOR" val="1"/>
  <p:tag name="KSO_WM_UNIT_SUBTYPE" val="h"/>
  <p:tag name="KSO_WM_UNIT_TYPE" val="i"/>
</p:tagLst>
</file>

<file path=ppt/tags/tag121.xml><?xml version="1.0" encoding="utf-8"?>
<p:tagLst xmlns:p="http://schemas.openxmlformats.org/presentationml/2006/main">
  <p:tag name="KSO_WM_SLIDE_BACKGROUND_TYPE" val="belt"/>
</p:tagLst>
</file>

<file path=ppt/tags/tag122.xml><?xml version="1.0" encoding="utf-8"?>
<p:tagLst xmlns:p="http://schemas.openxmlformats.org/presentationml/2006/main">
  <p:tag name="KSO_WM_SLIDE_BACKGROUND_TYPE" val="belt"/>
</p:tagLst>
</file>

<file path=ppt/tags/tag123.xml><?xml version="1.0" encoding="utf-8"?>
<p:tagLst xmlns:p="http://schemas.openxmlformats.org/presentationml/2006/main">
  <p:tag name="KSO_WM_SLIDE_BACKGROUND_TYPE" val="belt"/>
</p:tagLst>
</file>

<file path=ppt/tags/tag124.xml><?xml version="1.0" encoding="utf-8"?>
<p:tagLst xmlns:p="http://schemas.openxmlformats.org/presentationml/2006/main">
  <p:tag name="KSO_WM_SLIDE_BACKGROUND_TYPE" val="belt"/>
</p:tagLst>
</file>

<file path=ppt/tags/tag125.xml><?xml version="1.0" encoding="utf-8"?>
<p:tagLst xmlns:p="http://schemas.openxmlformats.org/presentationml/2006/main">
  <p:tag name="KSO_WM_SLIDE_BACKGROUND_TYPE" val="belt"/>
</p:tagLst>
</file>

<file path=ppt/tags/tag126.xml><?xml version="1.0" encoding="utf-8"?>
<p:tagLst xmlns:p="http://schemas.openxmlformats.org/presentationml/2006/main">
  <p:tag name="KSO_WM_SLIDE_BACKGROUND_TYPE" val="belt"/>
</p:tagLst>
</file>

<file path=ppt/tags/tag127.xml><?xml version="1.0" encoding="utf-8"?>
<p:tagLst xmlns:p="http://schemas.openxmlformats.org/presentationml/2006/main">
  <p:tag name="KSO_WM_SLIDE_BACKGROUND_TYPE" val="belt"/>
</p:tagLst>
</file>

<file path=ppt/tags/tag128.xml><?xml version="1.0" encoding="utf-8"?>
<p:tagLst xmlns:p="http://schemas.openxmlformats.org/presentationml/2006/main">
  <p:tag name="KSO_WM_TEMPLATE_CATEGORY" val="custom"/>
  <p:tag name="KSO_WM_TEMPLATE_INDEX" val="20204117"/>
</p:tagLst>
</file>

<file path=ppt/tags/tag129.xml><?xml version="1.0" encoding="utf-8"?>
<p:tagLst xmlns:p="http://schemas.openxmlformats.org/presentationml/2006/main">
  <p:tag name="KSO_WM_TEMPLATE_CATEGORY" val="custom"/>
  <p:tag name="KSO_WM_TEMPLATE_INDEX" val="20204117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4117"/>
</p:tagLst>
</file>

<file path=ppt/tags/tag131.xml><?xml version="1.0" encoding="utf-8"?>
<p:tagLst xmlns:p="http://schemas.openxmlformats.org/presentationml/2006/main">
  <p:tag name="KSO_WM_ASSEMBLE_CHIP_INDEX" val="5b2d76d150a3425dbd2950cdfa320dfc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89d0ac41c4a0a525421"/>
  <p:tag name="KSO_WM_CHIP_XID" val="5ebd089d0ac41c4a0a525422"/>
  <p:tag name="KSO_WM_TAG_VERSION" val="1.0"/>
  <p:tag name="KSO_WM_TEMPLATE_CATEGORY" val="custom"/>
  <p:tag name="KSO_WM_TEMPLATE_INDEX" val="20204117"/>
  <p:tag name="KSO_WM_UNIT_BLOCK" val="0"/>
  <p:tag name="KSO_WM_UNIT_COMPATIBLE" val="0"/>
  <p:tag name="KSO_WM_UNIT_DEC_AREA_ID" val="b7352375467e4ff3b98758285d4c5197"/>
  <p:tag name="KSO_WM_UNIT_DEFAULT_FONT" val="44;60;4"/>
  <p:tag name="KSO_WM_UNIT_DIAGRAM_ISNUMVISUAL" val="0"/>
  <p:tag name="KSO_WM_UNIT_DIAGRAM_ISREFERUNIT" val="0"/>
  <p:tag name="KSO_WM_UNIT_HIGHLIGHT" val="0"/>
  <p:tag name="KSO_WM_UNIT_ID" val="custom2020411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创意中国风工作总结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132.xml><?xml version="1.0" encoding="utf-8"?>
<p:tagLst xmlns:p="http://schemas.openxmlformats.org/presentationml/2006/main">
  <p:tag name="KSO_WM_ASSEMBLE_CHIP_INDEX" val="5b2d76d150a3425dbd2950cdfa320dfc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89d0ac41c4a0a525421"/>
  <p:tag name="KSO_WM_CHIP_XID" val="5ebd089d0ac41c4a0a525422"/>
  <p:tag name="KSO_WM_TAG_VERSION" val="1.0"/>
  <p:tag name="KSO_WM_TEMPLATE_CATEGORY" val="custom"/>
  <p:tag name="KSO_WM_TEMPLATE_INDEX" val="20204117"/>
  <p:tag name="KSO_WM_UNIT_BLOCK" val="0"/>
  <p:tag name="KSO_WM_UNIT_COMPATIBLE" val="0"/>
  <p:tag name="KSO_WM_UNIT_DEC_AREA_ID" val="b583fd30ab8b4f428e10ffb6e040ab63"/>
  <p:tag name="KSO_WM_UNIT_DECORATE_INFO" val=""/>
  <p:tag name="KSO_WM_UNIT_DEFAULT_FONT" val="18;24;2"/>
  <p:tag name="KSO_WM_UNIT_DIAGRAM_ISNUMVISUAL" val="0"/>
  <p:tag name="KSO_WM_UNIT_DIAGRAM_ISREFERUNIT" val="0"/>
  <p:tag name="KSO_WM_UNIT_HIGHLIGHT" val="0"/>
  <p:tag name="KSO_WM_UNIT_ID" val="custom20204117_1*f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汇报人姓名"/>
  <p:tag name="KSO_WM_UNIT_SM_LIMIT_TYPE" val=""/>
  <p:tag name="KSO_WM_UNIT_SUBTYPE" val="b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6"/>
</p:tagLst>
</file>

<file path=ppt/tags/tag133.xml><?xml version="1.0" encoding="utf-8"?>
<p:tagLst xmlns:p="http://schemas.openxmlformats.org/presentationml/2006/main">
  <p:tag name="KSO_WM_BEAUTIFY_FLAG" val="#wm#"/>
  <p:tag name="KSO_WM_CHIP_FILLPROP" val="[[{&quot;fill_id&quot;:&quot;d4089bcb58db42069348158c66880bc0&quot;,&quot;fill_align&quot;:&quot;cm&quot;,&quot;text_align&quot;:&quot;lm&quot;,&quot;text_direction&quot;:&quot;horizontal&quot;,&quot;chip_types&quot;:[&quot;text&quot;,&quot;header&quot;]}]]"/>
  <p:tag name="KSO_WM_CHIP_GROUPID" val="5ebf6661ddc3daf3fef3f760"/>
  <p:tag name="KSO_WM_CHIP_INFOS" val="{&quot;layout_type&quot;:&quot;forleft&quot;,&quot;slide_type&quot;:[&quot;title&quot;],&quot;aspect_ratio&quot;:&quot;16:9&quot;}"/>
  <p:tag name="KSO_WM_CHIP_XID" val="5ebe041a0ac41c4a0a52557b"/>
  <p:tag name="KSO_WM_SLIDE_BACKGROUND_TYPE" val="general"/>
  <p:tag name="KSO_WM_SLIDE_BK_DARK_LIGHT" val="2"/>
  <p:tag name="KSO_WM_SLIDE_ID" val="custom20204117_1"/>
  <p:tag name="KSO_WM_SLIDE_INDEX" val="1"/>
  <p:tag name="KSO_WM_SLIDE_ITEM_CNT" val="0"/>
  <p:tag name="KSO_WM_SLIDE_LAYOUT" val="a_f"/>
  <p:tag name="KSO_WM_SLIDE_LAYOUT_CNT" val="1_1"/>
  <p:tag name="KSO_WM_SLIDE_LAYOUT_INFO" val="{&quot;id&quot;:&quot;2020-09-25T17:21:27&quot;,&quot;maxSize&quot;:{&quot;size1&quot;:59.44006302445023},&quot;minSize&quot;:{&quot;size1&quot;:47.840063024450224},&quot;normalSize&quot;:{&quot;size1&quot;:56.840063024450224},&quot;subLayout&quot;:[{&quot;id&quot;:&quot;2020-09-25T17:21:27&quot;,&quot;margin&quot;:{&quot;bottom&quot;:0.1310228705406189,&quot;left&quot;:2.1166832447052,&quot;right&quot;:18.344322204589844,&quot;top&quot;:5.731661796569824},&quot;type&quot;:0},{&quot;id&quot;:&quot;2020-09-25T17:21:27&quot;,&quot;margin&quot;:{&quot;bottom&quot;:5.7316484451293945,&quot;left&quot;:2.1166832447052,&quot;right&quot;:18.344322204589844,&quot;top&quot;:0.18013286590576172},&quot;type&quot;:0}],&quot;type&quot;:0}"/>
  <p:tag name="KSO_WM_SLIDE_POSITION" val="60*39"/>
  <p:tag name="KSO_WM_SLIDE_SIZE" val="380*460"/>
  <p:tag name="KSO_WM_SLIDE_SUBTYPE" val="pureTxt"/>
  <p:tag name="KSO_WM_SLIDE_SUPPORT_FEATURE_TYPE" val="0"/>
  <p:tag name="KSO_WM_SLIDE_TYPE" val="title"/>
  <p:tag name="KSO_WM_TAG_VERSION" val="1.0"/>
  <p:tag name="KSO_WM_TEMPLATE_ASSEMBLE_GROUPID" val="5f6db6610ff15d9a40e8254e"/>
  <p:tag name="KSO_WM_TEMPLATE_ASSEMBLE_XID" val="5f6db6610ff15d9a40e8254e"/>
  <p:tag name="KSO_WM_TEMPLATE_CATEGORY" val="custom"/>
  <p:tag name="KSO_WM_TEMPLATE_COLOR_TYPE" val="1"/>
  <p:tag name="KSO_WM_TEMPLATE_INDEX" val="20204117"/>
  <p:tag name="KSO_WM_TEMPLATE_MASTER_THUMB_INDEX" val="13"/>
  <p:tag name="KSO_WM_TEMPLATE_MASTER_TYPE" val="1"/>
  <p:tag name="KSO_WM_TEMPLATE_SUBCATEGORY" val="21"/>
  <p:tag name="KSO_WM_TEMPLATE_THUMBS_INDEX" val="1、7、8、9、10、34"/>
  <p:tag name="KSO_WM_UNIT_SHOW_EDIT_AREA_INDICATION" val="1"/>
</p:tagLst>
</file>

<file path=ppt/tags/tag134.xml><?xml version="1.0" encoding="utf-8"?>
<p:tagLst xmlns:p="http://schemas.openxmlformats.org/presentationml/2006/main">
  <p:tag name="KSO_WM_UNIT_TABLE_BEAUTIFY" val="smartTable{d1e8f947-e702-4ab7-ba9e-6bc089cc046c}"/>
  <p:tag name="TABLE_ENDDRAG_ORIGIN_RECT" val="791*361"/>
  <p:tag name="TABLE_ENDDRAG_RECT" val="59*93*791*361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36.xml><?xml version="1.0" encoding="utf-8"?>
<p:tagLst xmlns:p="http://schemas.openxmlformats.org/presentationml/2006/main">
  <p:tag name="KSO_WM_UNIT_TABLE_BEAUTIFY" val="smartTable{675539c9-ea09-411b-bcb8-a169eefded6d}"/>
  <p:tag name="TABLE_ENDDRAG_ORIGIN_RECT" val="786*253"/>
  <p:tag name="TABLE_ENDDRAG_RECT" val="80*184*786*253"/>
</p:tagLst>
</file>

<file path=ppt/tags/tag13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38.xml><?xml version="1.0" encoding="utf-8"?>
<p:tagLst xmlns:p="http://schemas.openxmlformats.org/presentationml/2006/main">
  <p:tag name="KSO_WM_UNIT_TABLE_BEAUTIFY" val="smartTable{5cf87411-9d50-4647-b0a3-4c05dc7ef254}"/>
  <p:tag name="TABLE_ENDDRAG_ORIGIN_RECT" val="803*371"/>
  <p:tag name="TABLE_ENDDRAG_RECT" val="75*103*803*371"/>
</p:tagLst>
</file>

<file path=ppt/tags/tag13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4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42.xml><?xml version="1.0" encoding="utf-8"?>
<p:tagLst xmlns:p="http://schemas.openxmlformats.org/presentationml/2006/main">
  <p:tag name="KSO_WM_UNIT_TABLE_BEAUTIFY" val="smartTable{96217ba3-fc04-49f5-8975-c8c9dcdcacab}"/>
  <p:tag name="TABLE_ENDDRAG_ORIGIN_RECT" val="803*275"/>
  <p:tag name="TABLE_ENDDRAG_RECT" val="77*108*803*275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4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45.xml><?xml version="1.0" encoding="utf-8"?>
<p:tagLst xmlns:p="http://schemas.openxmlformats.org/presentationml/2006/main">
  <p:tag name="KSO_WM_UNIT_TABLE_BEAUTIFY" val="smartTable{91c25d54-6f3a-4740-8479-1297b6f86012}"/>
  <p:tag name="TABLE_ENDDRAG_ORIGIN_RECT" val="833*259"/>
  <p:tag name="TABLE_ENDDRAG_RECT" val="63*195*833*259"/>
</p:tagLst>
</file>

<file path=ppt/tags/tag14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47.xml><?xml version="1.0" encoding="utf-8"?>
<p:tagLst xmlns:p="http://schemas.openxmlformats.org/presentationml/2006/main">
  <p:tag name="KSO_WM_UNIT_TABLE_BEAUTIFY" val="smartTable{2633981a-9b73-41d4-8681-e2e3d79e9541}"/>
  <p:tag name="TABLE_ENDDRAG_ORIGIN_RECT" val="816*232"/>
  <p:tag name="TABLE_ENDDRAG_RECT" val="63*75*816*232"/>
</p:tagLst>
</file>

<file path=ppt/tags/tag14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49.xml><?xml version="1.0" encoding="utf-8"?>
<p:tagLst xmlns:p="http://schemas.openxmlformats.org/presentationml/2006/main">
  <p:tag name="KSO_WM_UNIT_TABLE_BEAUTIFY" val="smartTable{c244a4aa-134c-43bb-a9eb-fefd96d098db}"/>
  <p:tag name="TABLE_ENDDRAG_ORIGIN_RECT" val="819*226"/>
  <p:tag name="TABLE_ENDDRAG_RECT" val="75*157*819*226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5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5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5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5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62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6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0.xml><?xml version="1.0" encoding="utf-8"?>
<p:tagLst xmlns:p="http://schemas.openxmlformats.org/presentationml/2006/main">
  <p:tag name="KSO_WM_UNIT_TABLE_BEAUTIFY" val="smartTable{ec6257f8-4813-445f-a512-285b2a12db56}"/>
  <p:tag name="TABLE_ENDDRAG_ORIGIN_RECT" val="844*169"/>
  <p:tag name="TABLE_ENDDRAG_RECT" val="52*129*844*169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72.xml><?xml version="1.0" encoding="utf-8"?>
<p:tagLst xmlns:p="http://schemas.openxmlformats.org/presentationml/2006/main">
  <p:tag name="KSO_WM_UNIT_TABLE_BEAUTIFY" val="smartTable{b4b8705f-5ec4-4078-a0e0-c75b337c71f2}"/>
  <p:tag name="TABLE_ENDDRAG_ORIGIN_RECT" val="800*292"/>
  <p:tag name="TABLE_ENDDRAG_RECT" val="84*87*800*292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77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04117"/>
</p:tagLst>
</file>

<file path=ppt/tags/tag17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UNIT_SUBTYPE" val="q"/>
  <p:tag name="KSO_WM_UNIT_TYPE" val="i"/>
</p:tagLst>
</file>

<file path=ppt/tags/tag64.xml><?xml version="1.0" encoding="utf-8"?>
<p:tagLst xmlns:p="http://schemas.openxmlformats.org/presentationml/2006/main">
  <p:tag name="KSO_WM_ASSEMBLE_CHIP_INDEX" val="5b2d76d150a3425dbd2950cdfa320dfc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d089d0ac41c4a0a525421"/>
  <p:tag name="KSO_WM_CHIP_XID" val="5ebd089d0ac41c4a0a525422"/>
  <p:tag name="KSO_WM_TAG_VERSION" val="1.0"/>
  <p:tag name="KSO_WM_TEMPLATE_ASSEMBLE_GROUPID" val="5f6db6610ff15d9a40e8254e"/>
  <p:tag name="KSO_WM_TEMPLATE_ASSEMBLE_XID" val="5f6db6610ff15d9a40e8254e"/>
  <p:tag name="KSO_WM_TEMPLATE_CATEGORY" val="custom"/>
  <p:tag name="KSO_WM_TEMPLATE_INDEX" val="20211336"/>
  <p:tag name="KSO_WM_UNIT_BLOCK" val="0"/>
  <p:tag name="KSO_WM_UNIT_COMPATIBLE" val="0"/>
  <p:tag name="KSO_WM_UNIT_DEC_AREA_ID" val="b7352375467e4ff3b98758285d4c5197"/>
  <p:tag name="KSO_WM_UNIT_DEFAULT_FONT" val="44;60;4"/>
  <p:tag name="KSO_WM_UNIT_DIAGRAM_ISNUMVISUAL" val="0"/>
  <p:tag name="KSO_WM_UNIT_DIAGRAM_ISREFERUNIT" val="0"/>
  <p:tag name="KSO_WM_UNIT_HIGHLIGHT" val="0"/>
  <p:tag name="KSO_WM_UNIT_ID" val="custom2021133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创意中国风工作总结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4"/>
</p:tagLst>
</file>

<file path=ppt/tags/tag65.xml><?xml version="1.0" encoding="utf-8"?>
<p:tagLst xmlns:p="http://schemas.openxmlformats.org/presentationml/2006/main">
  <p:tag name="KSO_WM_ASSEMBLE_CHIP_INDEX" val="4e162a0c7fbe4c26aa0665fb18d559d4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e50ca0ac41c4a0a52565c"/>
  <p:tag name="KSO_WM_CHIP_XID" val="5ebe50ca0ac41c4a0a52565d"/>
  <p:tag name="KSO_WM_TAG_VERSION" val="1.0"/>
  <p:tag name="KSO_WM_TEMPLATE_ASSEMBLE_GROUPID" val="5f6db6610ff15d9a40e82520"/>
  <p:tag name="KSO_WM_TEMPLATE_ASSEMBLE_XID" val="5f6db6610ff15d9a40e82520"/>
  <p:tag name="KSO_WM_TEMPLATE_CATEGORY" val="custom"/>
  <p:tag name="KSO_WM_TEMPLATE_INDEX" val="20211336"/>
  <p:tag name="KSO_WM_UNIT_BLOCK" val="0"/>
  <p:tag name="KSO_WM_UNIT_COMPATIBLE" val="0"/>
  <p:tag name="KSO_WM_UNIT_DEC_AREA_ID" val="3b1bccdc73e04b40b3af13967059764a"/>
  <p:tag name="KSO_WM_UNIT_DEFAULT_FONT" val="40;50;4"/>
  <p:tag name="KSO_WM_UNIT_DIAGRAM_ISNUMVISUAL" val="0"/>
  <p:tag name="KSO_WM_UNIT_DIAGRAM_ISREFERUNIT" val="0"/>
  <p:tag name="KSO_WM_UNIT_HIGHLIGHT" val="0"/>
  <p:tag name="KSO_WM_UNIT_ID" val="custom20211336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11"/>
</p:tagLst>
</file>

<file path=ppt/tags/tag66.xml><?xml version="1.0" encoding="utf-8"?>
<p:tagLst xmlns:p="http://schemas.openxmlformats.org/presentationml/2006/main">
  <p:tag name="KSO_WM_ASSEMBLE_CHIP_INDEX" val="6265a0ce8c34404197f1c1bfe27d7b4a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f63f90ac41c4a0a525875"/>
  <p:tag name="KSO_WM_CHIP_XID" val="5ebf63f90ac41c4a0a525876"/>
  <p:tag name="KSO_WM_TAG_VERSION" val="1.0"/>
  <p:tag name="KSO_WM_TEMPLATE_ASSEMBLE_GROUPID" val="5f6db6610ff15d9a40e82599"/>
  <p:tag name="KSO_WM_TEMPLATE_ASSEMBLE_XID" val="5f6db6610ff15d9a40e82599"/>
  <p:tag name="KSO_WM_TEMPLATE_CATEGORY" val="custom"/>
  <p:tag name="KSO_WM_TEMPLATE_INDEX" val="20211336"/>
  <p:tag name="KSO_WM_UNIT_BLOCK" val="0"/>
  <p:tag name="KSO_WM_UNIT_COMPATIBLE" val="0"/>
  <p:tag name="KSO_WM_UNIT_DEC_AREA_ID" val="5b7664ad17ce416fb4a014ff7e6db982"/>
  <p:tag name="KSO_WM_UNIT_DEFAULT_FONT" val="18;24;2"/>
  <p:tag name="KSO_WM_UNIT_DIAGRAM_ISNUMVISUAL" val="0"/>
  <p:tag name="KSO_WM_UNIT_DIAGRAM_ISREFERUNIT" val="0"/>
  <p:tag name="KSO_WM_UNIT_HIGHLIGHT" val="0"/>
  <p:tag name="KSO_WM_UNIT_ID" val="custom20211336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/击/此/处/添/加/副/标/题"/>
  <p:tag name="KSO_WM_UNIT_TEXT_FILL_FORE_SCHEMECOLOR_INDEX" val="13"/>
  <p:tag name="KSO_WM_UNIT_TEXT_FILL_FORE_SCHEMECOLOR_INDEX_BRIGHTNESS" val="0.35"/>
  <p:tag name="KSO_WM_UNIT_TEXT_FILL_TYPE" val="1"/>
  <p:tag name="KSO_WM_UNIT_TYPE" val="b"/>
  <p:tag name="KSO_WM_UNIT_VALUE" val="48"/>
</p:tagLst>
</file>

<file path=ppt/tags/tag67.xml><?xml version="1.0" encoding="utf-8"?>
<p:tagLst xmlns:p="http://schemas.openxmlformats.org/presentationml/2006/main">
  <p:tag name="KSO_WM_ASSEMBLE_CHIP_INDEX" val="6265a0ce8c34404197f1c1bfe27d7b4a"/>
  <p:tag name="KSO_WM_BEAUTIFY_FLAG" val="#wm#"/>
  <p:tag name="KSO_WM_CHIP_FILLAREA_FILL_RULE" val="{&quot;fill_align&quot;:&quot;cm&quot;,&quot;fill_mode&quot;:&quot;adaptive&quot;,&quot;sacle_strategy&quot;:&quot;smart&quot;}"/>
  <p:tag name="KSO_WM_CHIP_GROUPID" val="5ebf63f90ac41c4a0a525875"/>
  <p:tag name="KSO_WM_CHIP_XID" val="5ebf63f90ac41c4a0a525876"/>
  <p:tag name="KSO_WM_TAG_VERSION" val="1.0"/>
  <p:tag name="KSO_WM_TEMPLATE_ASSEMBLE_GROUPID" val="5f6db6610ff15d9a40e82599"/>
  <p:tag name="KSO_WM_TEMPLATE_ASSEMBLE_XID" val="5f6db6610ff15d9a40e82599"/>
  <p:tag name="KSO_WM_TEMPLATE_CATEGORY" val="custom"/>
  <p:tag name="KSO_WM_TEMPLATE_INDEX" val="20211336"/>
  <p:tag name="KSO_WM_UNIT_BLOCK" val="0"/>
  <p:tag name="KSO_WM_UNIT_COMPATIBLE" val="0"/>
  <p:tag name="KSO_WM_UNIT_DEC_AREA_ID" val="779239bfdb2942da832dd2d6a0aed7f7"/>
  <p:tag name="KSO_WM_UNIT_DEFAULT_FONT" val="72;88;4"/>
  <p:tag name="KSO_WM_UNIT_DIAGRAM_ISNUMVISUAL" val="0"/>
  <p:tag name="KSO_WM_UNIT_DIAGRAM_ISREFERUNIT" val="0"/>
  <p:tag name="KSO_WM_UNIT_HIGHLIGHT" val="0"/>
  <p:tag name="KSO_WM_UNIT_ID" val="custom20211336_1*a*1"/>
  <p:tag name="KSO_WM_UNIT_INDEX" val="1"/>
  <p:tag name="KSO_WM_UNIT_ISCONTENTSTITLE" val="0"/>
  <p:tag name="KSO_WM_UNIT_ISNUMDGMTITLE" val="0"/>
  <p:tag name="KSO_WM_UNIT_LAYERLEVEL" val="1"/>
  <p:tag name="KSO_WM_UNIT_NOCLEAR" val="1"/>
  <p:tag name="KSO_WM_UNIT_PRESET_TEXT" val="谢谢观看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6"/>
</p:tagLst>
</file>

<file path=ppt/tags/tag68.xml><?xml version="1.0" encoding="utf-8"?>
<p:tagLst xmlns:p="http://schemas.openxmlformats.org/presentationml/2006/main">
  <p:tag name="KSO_WM_SLIDE_BACKGROUND_TYPE" val="general"/>
</p:tagLst>
</file>

<file path=ppt/tags/tag69.xml><?xml version="1.0" encoding="utf-8"?>
<p:tagLst xmlns:p="http://schemas.openxmlformats.org/presentationml/2006/main">
  <p:tag name="KSO_WM_SLIDE_BACKGROUND_TYPE" val="general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SLIDE_BACKGROUND_TYPE" val="general"/>
</p:tagLst>
</file>

<file path=ppt/tags/tag71.xml><?xml version="1.0" encoding="utf-8"?>
<p:tagLst xmlns:p="http://schemas.openxmlformats.org/presentationml/2006/main">
  <p:tag name="KSO_WM_SLIDE_BACKGROUND_TYPE" val="general"/>
</p:tagLst>
</file>

<file path=ppt/tags/tag72.xml><?xml version="1.0" encoding="utf-8"?>
<p:tagLst xmlns:p="http://schemas.openxmlformats.org/presentationml/2006/main">
  <p:tag name="KSO_WM_SLIDE_BACKGROUND_TYPE" val="general"/>
</p:tagLst>
</file>

<file path=ppt/tags/tag73.xml><?xml version="1.0" encoding="utf-8"?>
<p:tagLst xmlns:p="http://schemas.openxmlformats.org/presentationml/2006/main">
  <p:tag name="KSO_WM_SLIDE_BACKGROUND_TYPE" val="general"/>
</p:tagLst>
</file>

<file path=ppt/tags/tag74.xml><?xml version="1.0" encoding="utf-8"?>
<p:tagLst xmlns:p="http://schemas.openxmlformats.org/presentationml/2006/main">
  <p:tag name="KSO_WM_SLIDE_BACKGROUND_TYPE" val="frame"/>
  <p:tag name="KSO_WM_UNIT_IGNORE_FIXCOLOR" val="1"/>
  <p:tag name="KSO_WM_UNIT_SUBTYPE" val="h"/>
  <p:tag name="KSO_WM_UNIT_TYPE" val="i"/>
</p:tagLst>
</file>

<file path=ppt/tags/tag75.xml><?xml version="1.0" encoding="utf-8"?>
<p:tagLst xmlns:p="http://schemas.openxmlformats.org/presentationml/2006/main">
  <p:tag name="KSO_WM_SLIDE_BACKGROUND_TYPE" val="frame"/>
</p:tagLst>
</file>

<file path=ppt/tags/tag76.xml><?xml version="1.0" encoding="utf-8"?>
<p:tagLst xmlns:p="http://schemas.openxmlformats.org/presentationml/2006/main">
  <p:tag name="KSO_WM_SLIDE_BACKGROUND_TYPE" val="frame"/>
</p:tagLst>
</file>

<file path=ppt/tags/tag77.xml><?xml version="1.0" encoding="utf-8"?>
<p:tagLst xmlns:p="http://schemas.openxmlformats.org/presentationml/2006/main">
  <p:tag name="KSO_WM_SLIDE_BACKGROUND_TYPE" val="frame"/>
</p:tagLst>
</file>

<file path=ppt/tags/tag78.xml><?xml version="1.0" encoding="utf-8"?>
<p:tagLst xmlns:p="http://schemas.openxmlformats.org/presentationml/2006/main">
  <p:tag name="KSO_WM_SLIDE_BACKGROUND_TYPE" val="frame"/>
</p:tagLst>
</file>

<file path=ppt/tags/tag79.xml><?xml version="1.0" encoding="utf-8"?>
<p:tagLst xmlns:p="http://schemas.openxmlformats.org/presentationml/2006/main">
  <p:tag name="KSO_WM_SLIDE_BACKGROUND_TYPE" val="frame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SLIDE_BACKGROUND_TYPE" val="frame"/>
</p:tagLst>
</file>

<file path=ppt/tags/tag81.xml><?xml version="1.0" encoding="utf-8"?>
<p:tagLst xmlns:p="http://schemas.openxmlformats.org/presentationml/2006/main">
  <p:tag name="KSO_WM_SLIDE_BACKGROUND_TYPE" val="frame"/>
</p:tagLst>
</file>

<file path=ppt/tags/tag82.xml><?xml version="1.0" encoding="utf-8"?>
<p:tagLst xmlns:p="http://schemas.openxmlformats.org/presentationml/2006/main">
  <p:tag name="KSO_WM_SLIDE_BACKGROUND_TYPE" val="leftRight"/>
  <p:tag name="KSO_WM_UNIT_IGNORE_FIXCOLOR" val="1"/>
  <p:tag name="KSO_WM_UNIT_SUBTYPE" val="h"/>
  <p:tag name="KSO_WM_UNIT_TYPE" val="i"/>
</p:tagLst>
</file>

<file path=ppt/tags/tag83.xml><?xml version="1.0" encoding="utf-8"?>
<p:tagLst xmlns:p="http://schemas.openxmlformats.org/presentationml/2006/main">
  <p:tag name="KSO_WM_SLIDE_BACKGROUND_TYPE" val="leftRight"/>
</p:tagLst>
</file>

<file path=ppt/tags/tag84.xml><?xml version="1.0" encoding="utf-8"?>
<p:tagLst xmlns:p="http://schemas.openxmlformats.org/presentationml/2006/main">
  <p:tag name="KSO_WM_SLIDE_BACKGROUND_TYPE" val="leftRight"/>
</p:tagLst>
</file>

<file path=ppt/tags/tag85.xml><?xml version="1.0" encoding="utf-8"?>
<p:tagLst xmlns:p="http://schemas.openxmlformats.org/presentationml/2006/main">
  <p:tag name="KSO_WM_SLIDE_BACKGROUND_TYPE" val="leftRight"/>
</p:tagLst>
</file>

<file path=ppt/tags/tag86.xml><?xml version="1.0" encoding="utf-8"?>
<p:tagLst xmlns:p="http://schemas.openxmlformats.org/presentationml/2006/main">
  <p:tag name="KSO_WM_SLIDE_BACKGROUND_TYPE" val="leftRight"/>
</p:tagLst>
</file>

<file path=ppt/tags/tag87.xml><?xml version="1.0" encoding="utf-8"?>
<p:tagLst xmlns:p="http://schemas.openxmlformats.org/presentationml/2006/main">
  <p:tag name="KSO_WM_SLIDE_BACKGROUND_TYPE" val="leftRight"/>
</p:tagLst>
</file>

<file path=ppt/tags/tag88.xml><?xml version="1.0" encoding="utf-8"?>
<p:tagLst xmlns:p="http://schemas.openxmlformats.org/presentationml/2006/main">
  <p:tag name="KSO_WM_SLIDE_BACKGROUND_TYPE" val="leftRight"/>
</p:tagLst>
</file>

<file path=ppt/tags/tag89.xml><?xml version="1.0" encoding="utf-8"?>
<p:tagLst xmlns:p="http://schemas.openxmlformats.org/presentationml/2006/main">
  <p:tag name="KSO_WM_SLIDE_BACKGROUND_TYPE" val="leftRight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SLIDE_BACKGROUND_TYPE" val="leftRight"/>
</p:tagLst>
</file>

<file path=ppt/tags/tag91.xml><?xml version="1.0" encoding="utf-8"?>
<p:tagLst xmlns:p="http://schemas.openxmlformats.org/presentationml/2006/main">
  <p:tag name="KSO_WM_SLIDE_BACKGROUND_TYPE" val="topBottom"/>
  <p:tag name="KSO_WM_UNIT_IGNORE_FIXCOLOR" val="1"/>
  <p:tag name="KSO_WM_UNIT_SUBTYPE" val="h"/>
  <p:tag name="KSO_WM_UNIT_TYPE" val="i"/>
</p:tagLst>
</file>

<file path=ppt/tags/tag92.xml><?xml version="1.0" encoding="utf-8"?>
<p:tagLst xmlns:p="http://schemas.openxmlformats.org/presentationml/2006/main">
  <p:tag name="KSO_WM_SLIDE_BACKGROUND_TYPE" val="topBottom"/>
</p:tagLst>
</file>

<file path=ppt/tags/tag93.xml><?xml version="1.0" encoding="utf-8"?>
<p:tagLst xmlns:p="http://schemas.openxmlformats.org/presentationml/2006/main">
  <p:tag name="KSO_WM_SLIDE_BACKGROUND_TYPE" val="topBottom"/>
</p:tagLst>
</file>

<file path=ppt/tags/tag94.xml><?xml version="1.0" encoding="utf-8"?>
<p:tagLst xmlns:p="http://schemas.openxmlformats.org/presentationml/2006/main">
  <p:tag name="KSO_WM_SLIDE_BACKGROUND_TYPE" val="topBottom"/>
</p:tagLst>
</file>

<file path=ppt/tags/tag95.xml><?xml version="1.0" encoding="utf-8"?>
<p:tagLst xmlns:p="http://schemas.openxmlformats.org/presentationml/2006/main">
  <p:tag name="KSO_WM_SLIDE_BACKGROUND_TYPE" val="topBottom"/>
</p:tagLst>
</file>

<file path=ppt/tags/tag96.xml><?xml version="1.0" encoding="utf-8"?>
<p:tagLst xmlns:p="http://schemas.openxmlformats.org/presentationml/2006/main">
  <p:tag name="KSO_WM_SLIDE_BACKGROUND_TYPE" val="topBottom"/>
</p:tagLst>
</file>

<file path=ppt/tags/tag97.xml><?xml version="1.0" encoding="utf-8"?>
<p:tagLst xmlns:p="http://schemas.openxmlformats.org/presentationml/2006/main">
  <p:tag name="KSO_WM_SLIDE_BACKGROUND_TYPE" val="topBottom"/>
</p:tagLst>
</file>

<file path=ppt/tags/tag98.xml><?xml version="1.0" encoding="utf-8"?>
<p:tagLst xmlns:p="http://schemas.openxmlformats.org/presentationml/2006/main">
  <p:tag name="KSO_WM_SLIDE_BACKGROUND_TYPE" val="topBottom"/>
</p:tagLst>
</file>

<file path=ppt/tags/tag99.xml><?xml version="1.0" encoding="utf-8"?>
<p:tagLst xmlns:p="http://schemas.openxmlformats.org/presentationml/2006/main">
  <p:tag name="KSO_WM_SLIDE_BACKGROUND_TYPE" val="topBottom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CECEF"/>
      </a:dk2>
      <a:lt2>
        <a:srgbClr val="FCFCFD"/>
      </a:lt2>
      <a:accent1>
        <a:srgbClr val="323659"/>
      </a:accent1>
      <a:accent2>
        <a:srgbClr val="A54E6E"/>
      </a:accent2>
      <a:accent3>
        <a:srgbClr val="E08F43"/>
      </a:accent3>
      <a:accent4>
        <a:srgbClr val="BFA33B"/>
      </a:accent4>
      <a:accent5>
        <a:srgbClr val="916D3A"/>
      </a:accent5>
      <a:accent6>
        <a:srgbClr val="574133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237</Paragraphs>
  <Slides>37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baseType="lpstr" size="47">
      <vt:lpstr>Arial</vt:lpstr>
      <vt:lpstr>微软雅黑</vt:lpstr>
      <vt:lpstr>Wingdings</vt:lpstr>
      <vt:lpstr>隶书</vt:lpstr>
      <vt:lpstr>汉仪尚巍手书W</vt:lpstr>
      <vt:lpstr>Times New Roman</vt:lpstr>
      <vt:lpstr>宋体</vt:lpstr>
      <vt:lpstr>黑体</vt:lpstr>
      <vt:lpstr>楷体_GB2312</vt:lpstr>
      <vt:lpstr>Office 主题​​</vt:lpstr>
      <vt:lpstr>正确使用标点符号</vt:lpstr>
      <vt:lpstr>常用标点符号见下表：</vt:lpstr>
      <vt:lpstr>一、顿号、逗号、分号</vt:lpstr>
      <vt:lpstr>PowerPoint Presentation</vt:lpstr>
      <vt:lpstr>习题演练</vt:lpstr>
      <vt:lpstr>PowerPoint Presentation</vt:lpstr>
      <vt:lpstr>(二)逗号</vt:lpstr>
      <vt:lpstr>习题演练</vt:lpstr>
      <vt:lpstr>(三)分号</vt:lpstr>
      <vt:lpstr>续表：</vt:lpstr>
      <vt:lpstr>二、句号、问号、叹号</vt:lpstr>
      <vt:lpstr>4、下列各句中，问号使用正确的一项是(　　)</vt:lpstr>
      <vt:lpstr>三、冒号、引号</vt:lpstr>
      <vt:lpstr>5、下列各句中，冒号使用正确的一项是(　　)</vt:lpstr>
      <vt:lpstr>(二)引号</vt:lpstr>
      <vt:lpstr>（二）引号</vt:lpstr>
      <vt:lpstr>（二）引号</vt:lpstr>
      <vt:lpstr>习题演练</vt:lpstr>
      <vt:lpstr>四、破折号、括号、省略号、书名号</vt:lpstr>
      <vt:lpstr>1．标明行文中解释说明的语句</vt:lpstr>
      <vt:lpstr>1．标明行文中解释说明的语句</vt:lpstr>
      <vt:lpstr>2．表示突然转变话题或突出语意转折</vt:lpstr>
      <vt:lpstr>4．用于歇后语，引出谜底</vt:lpstr>
      <vt:lpstr>6．表示声音延长</vt:lpstr>
      <vt:lpstr>7．用于事项列举分承</vt:lpstr>
      <vt:lpstr>8．用于对话的开头</vt:lpstr>
      <vt:lpstr>9．用于对照比较</vt:lpstr>
      <vt:lpstr>10．标明副标题</vt:lpstr>
      <vt:lpstr>12．用于索引，以分隔关键词和修饰成分</vt:lpstr>
      <vt:lpstr>习题演练</vt:lpstr>
      <vt:lpstr>(二)括号</vt:lpstr>
      <vt:lpstr>2.使用注意事项</vt:lpstr>
      <vt:lpstr>习题演练</vt:lpstr>
      <vt:lpstr>(三)省略号</vt:lpstr>
      <vt:lpstr>习题演练</vt:lpstr>
      <vt:lpstr>(四)书名号</vt:lpstr>
      <vt:lpstr>习题演练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2021-07-02T17:07:22.195</cp:lastPrinted>
  <dcterms:created xsi:type="dcterms:W3CDTF">2021-07-02T17:07:22Z</dcterms:created>
  <dcterms:modified xsi:type="dcterms:W3CDTF">2021-07-02T09:07:24Z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